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4.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5.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6.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7.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0.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23.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24.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2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26.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2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28.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29.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30.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31.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32.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33.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34.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35.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36.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37.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38.xml" ContentType="application/vnd.openxmlformats-officedocument.presentationml.notesSl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39.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notesSlides/notesSlide40.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notesSlides/notesSlide46.xml" ContentType="application/vnd.openxmlformats-officedocument.presentationml.notesSl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47.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notesSlides/notesSlide48.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notesSlides/notesSlide52.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notesSlides/notesSlide53.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notesSlides/notesSlide56.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notesSlides/notesSlide57.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notesSlides/notesSlide58.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notesSlides/notesSlide59.xml" ContentType="application/vnd.openxmlformats-officedocument.presentationml.notesSl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notesSlides/notesSlide63.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notesSlides/notesSlide64.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notesSlides/notesSlide65.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notesSlides/notesSlide66.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notesSlides/notesSlide70.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notesSlides/notesSlide71.xml" ContentType="application/vnd.openxmlformats-officedocument.presentationml.notesSlid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notesSlides/notesSlide72.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notesSlides/notesSlide73.xml" ContentType="application/vnd.openxmlformats-officedocument.presentationml.notesSlid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4"/>
    <p:sldMasterId id="2147483759" r:id="rId5"/>
  </p:sldMasterIdLst>
  <p:notesMasterIdLst>
    <p:notesMasterId r:id="rId104"/>
  </p:notesMasterIdLst>
  <p:sldIdLst>
    <p:sldId id="777" r:id="rId6"/>
    <p:sldId id="326" r:id="rId7"/>
    <p:sldId id="276" r:id="rId8"/>
    <p:sldId id="278" r:id="rId9"/>
    <p:sldId id="330" r:id="rId10"/>
    <p:sldId id="617" r:id="rId11"/>
    <p:sldId id="637" r:id="rId12"/>
    <p:sldId id="673" r:id="rId13"/>
    <p:sldId id="619" r:id="rId14"/>
    <p:sldId id="331" r:id="rId15"/>
    <p:sldId id="660" r:id="rId16"/>
    <p:sldId id="662" r:id="rId17"/>
    <p:sldId id="661" r:id="rId18"/>
    <p:sldId id="281" r:id="rId19"/>
    <p:sldId id="341" r:id="rId20"/>
    <p:sldId id="343" r:id="rId21"/>
    <p:sldId id="340" r:id="rId22"/>
    <p:sldId id="342" r:id="rId23"/>
    <p:sldId id="659" r:id="rId24"/>
    <p:sldId id="334" r:id="rId25"/>
    <p:sldId id="363" r:id="rId26"/>
    <p:sldId id="406" r:id="rId27"/>
    <p:sldId id="407" r:id="rId28"/>
    <p:sldId id="413" r:id="rId29"/>
    <p:sldId id="403" r:id="rId30"/>
    <p:sldId id="332" r:id="rId31"/>
    <p:sldId id="338" r:id="rId32"/>
    <p:sldId id="344" r:id="rId33"/>
    <p:sldId id="374" r:id="rId34"/>
    <p:sldId id="346" r:id="rId35"/>
    <p:sldId id="348" r:id="rId36"/>
    <p:sldId id="347" r:id="rId37"/>
    <p:sldId id="349" r:id="rId38"/>
    <p:sldId id="350" r:id="rId39"/>
    <p:sldId id="351" r:id="rId40"/>
    <p:sldId id="352" r:id="rId41"/>
    <p:sldId id="353" r:id="rId42"/>
    <p:sldId id="663" r:id="rId43"/>
    <p:sldId id="359" r:id="rId44"/>
    <p:sldId id="333" r:id="rId45"/>
    <p:sldId id="638" r:id="rId46"/>
    <p:sldId id="381" r:id="rId47"/>
    <p:sldId id="382" r:id="rId48"/>
    <p:sldId id="671" r:id="rId49"/>
    <p:sldId id="383" r:id="rId50"/>
    <p:sldId id="384" r:id="rId51"/>
    <p:sldId id="672" r:id="rId52"/>
    <p:sldId id="335" r:id="rId53"/>
    <p:sldId id="408" r:id="rId54"/>
    <p:sldId id="409" r:id="rId55"/>
    <p:sldId id="664" r:id="rId56"/>
    <p:sldId id="410" r:id="rId57"/>
    <p:sldId id="639" r:id="rId58"/>
    <p:sldId id="386" r:id="rId59"/>
    <p:sldId id="345" r:id="rId60"/>
    <p:sldId id="640" r:id="rId61"/>
    <p:sldId id="643" r:id="rId62"/>
    <p:sldId id="396" r:id="rId63"/>
    <p:sldId id="397" r:id="rId64"/>
    <p:sldId id="665" r:id="rId65"/>
    <p:sldId id="392" r:id="rId66"/>
    <p:sldId id="647" r:id="rId67"/>
    <p:sldId id="666" r:id="rId68"/>
    <p:sldId id="400" r:id="rId69"/>
    <p:sldId id="650" r:id="rId70"/>
    <p:sldId id="651" r:id="rId71"/>
    <p:sldId id="401" r:id="rId72"/>
    <p:sldId id="648" r:id="rId73"/>
    <p:sldId id="667" r:id="rId74"/>
    <p:sldId id="388" r:id="rId75"/>
    <p:sldId id="649" r:id="rId76"/>
    <p:sldId id="390" r:id="rId77"/>
    <p:sldId id="652" r:id="rId78"/>
    <p:sldId id="336" r:id="rId79"/>
    <p:sldId id="364" r:id="rId80"/>
    <p:sldId id="654" r:id="rId81"/>
    <p:sldId id="360" r:id="rId82"/>
    <p:sldId id="653" r:id="rId83"/>
    <p:sldId id="361" r:id="rId84"/>
    <p:sldId id="362" r:id="rId85"/>
    <p:sldId id="668" r:id="rId86"/>
    <p:sldId id="365" r:id="rId87"/>
    <p:sldId id="655" r:id="rId88"/>
    <p:sldId id="367" r:id="rId89"/>
    <p:sldId id="657" r:id="rId90"/>
    <p:sldId id="368" r:id="rId91"/>
    <p:sldId id="369" r:id="rId92"/>
    <p:sldId id="669" r:id="rId93"/>
    <p:sldId id="370" r:id="rId94"/>
    <p:sldId id="656" r:id="rId95"/>
    <p:sldId id="371" r:id="rId96"/>
    <p:sldId id="658" r:id="rId97"/>
    <p:sldId id="372" r:id="rId98"/>
    <p:sldId id="373" r:id="rId99"/>
    <p:sldId id="670" r:id="rId100"/>
    <p:sldId id="337" r:id="rId101"/>
    <p:sldId id="379" r:id="rId102"/>
    <p:sldId id="378" r:id="rId103"/>
  </p:sldIdLst>
  <p:sldSz cx="12192000" cy="6858000"/>
  <p:notesSz cx="6858000" cy="9144000"/>
  <p:embeddedFontLst>
    <p:embeddedFont>
      <p:font typeface="Aptos Narrow" panose="020B0004020202020204" pitchFamily="34" charset="0"/>
      <p:regular r:id="rId105"/>
      <p:bold r:id="rId106"/>
      <p:italic r:id="rId107"/>
      <p:boldItalic r:id="rId108"/>
    </p:embeddedFont>
    <p:embeddedFont>
      <p:font typeface="Arial Black" panose="020B0A04020102020204" pitchFamily="34" charset="0"/>
      <p:bold r:id="rId109"/>
    </p:embeddedFont>
    <p:embeddedFont>
      <p:font typeface="F37 Hybrid Medium" panose="020B0604020202020204" charset="0"/>
      <p:regular r:id="rId110"/>
      <p:bold r:id="rId111"/>
      <p:italic r:id="rId112"/>
      <p:boldItalic r:id="rId113"/>
    </p:embeddedFont>
    <p:embeddedFont>
      <p:font typeface="Poppins" panose="00000500000000000000" pitchFamily="2" charset="0"/>
      <p:regular r:id="rId114"/>
      <p:bold r:id="rId115"/>
      <p:italic r:id="rId116"/>
      <p:boldItalic r:id="rId117"/>
    </p:embeddedFont>
    <p:embeddedFont>
      <p:font typeface="Rawline" panose="020B0604020202020204" charset="0"/>
      <p:regular r:id="rId118"/>
      <p:bold r:id="rId119"/>
      <p:italic r:id="rId120"/>
      <p:boldItalic r:id="rId1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EE3D5D2-8221-483D-A791-3F3E9188291A}">
          <p14:sldIdLst>
            <p14:sldId id="777"/>
            <p14:sldId id="326"/>
            <p14:sldId id="276"/>
            <p14:sldId id="278"/>
            <p14:sldId id="330"/>
            <p14:sldId id="617"/>
            <p14:sldId id="637"/>
            <p14:sldId id="673"/>
            <p14:sldId id="619"/>
            <p14:sldId id="331"/>
            <p14:sldId id="660"/>
            <p14:sldId id="662"/>
            <p14:sldId id="661"/>
            <p14:sldId id="281"/>
            <p14:sldId id="341"/>
            <p14:sldId id="343"/>
            <p14:sldId id="340"/>
            <p14:sldId id="342"/>
            <p14:sldId id="659"/>
            <p14:sldId id="334"/>
            <p14:sldId id="363"/>
            <p14:sldId id="406"/>
            <p14:sldId id="407"/>
            <p14:sldId id="413"/>
            <p14:sldId id="403"/>
            <p14:sldId id="332"/>
            <p14:sldId id="338"/>
            <p14:sldId id="344"/>
            <p14:sldId id="374"/>
            <p14:sldId id="346"/>
            <p14:sldId id="348"/>
            <p14:sldId id="347"/>
            <p14:sldId id="349"/>
            <p14:sldId id="350"/>
            <p14:sldId id="351"/>
            <p14:sldId id="352"/>
            <p14:sldId id="353"/>
            <p14:sldId id="663"/>
            <p14:sldId id="359"/>
            <p14:sldId id="333"/>
            <p14:sldId id="638"/>
            <p14:sldId id="381"/>
            <p14:sldId id="382"/>
            <p14:sldId id="671"/>
            <p14:sldId id="383"/>
            <p14:sldId id="384"/>
            <p14:sldId id="672"/>
            <p14:sldId id="335"/>
            <p14:sldId id="408"/>
            <p14:sldId id="409"/>
            <p14:sldId id="664"/>
            <p14:sldId id="410"/>
            <p14:sldId id="639"/>
            <p14:sldId id="386"/>
            <p14:sldId id="345"/>
            <p14:sldId id="640"/>
            <p14:sldId id="643"/>
            <p14:sldId id="396"/>
            <p14:sldId id="397"/>
            <p14:sldId id="665"/>
            <p14:sldId id="392"/>
            <p14:sldId id="647"/>
            <p14:sldId id="666"/>
            <p14:sldId id="400"/>
            <p14:sldId id="650"/>
            <p14:sldId id="651"/>
            <p14:sldId id="401"/>
            <p14:sldId id="648"/>
            <p14:sldId id="667"/>
            <p14:sldId id="388"/>
            <p14:sldId id="649"/>
            <p14:sldId id="390"/>
            <p14:sldId id="652"/>
            <p14:sldId id="336"/>
            <p14:sldId id="364"/>
            <p14:sldId id="654"/>
            <p14:sldId id="360"/>
            <p14:sldId id="653"/>
            <p14:sldId id="361"/>
            <p14:sldId id="362"/>
            <p14:sldId id="668"/>
            <p14:sldId id="365"/>
            <p14:sldId id="655"/>
            <p14:sldId id="367"/>
            <p14:sldId id="657"/>
            <p14:sldId id="368"/>
            <p14:sldId id="369"/>
            <p14:sldId id="669"/>
            <p14:sldId id="370"/>
            <p14:sldId id="656"/>
            <p14:sldId id="371"/>
            <p14:sldId id="658"/>
            <p14:sldId id="372"/>
            <p14:sldId id="373"/>
            <p14:sldId id="670"/>
            <p14:sldId id="337"/>
            <p14:sldId id="379"/>
            <p14:sldId id="37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5A22719-9332-F9AA-C087-6280BF5EDF62}" name="Sophie Webb" initials="SW" userId="S::sophie.webb@yougov.com::2bdd8c68-ad64-438c-8487-6199b728c72d" providerId="AD"/>
  <p188:author id="{4C3CB61D-E708-4B7C-A3E9-C1998B77185B}" name="Victoria Whitelock" initials="VW" userId="S::Victoria.Whitelock@cancer.org.uk::e95072b5-c0fc-432b-beaf-4df1d6fb6e5c" providerId="AD"/>
  <p188:author id="{DEC59F36-9E88-5AAF-5602-737B6C955BD2}" name="Rebecca Martinho" initials="RM" userId="S::Rebecca.Martinho@cancer.org.uk::cde0260c-0502-4c9d-b199-1965cab53851" providerId="AD"/>
  <p188:author id="{7C03C184-DA7C-1100-F392-BA4D495C985B}" name="Briony Gunstone" initials="BG" userId="S::Briony.Gunstone@yougov.com::8aee0292-9486-4eaa-b6d0-2737cb1554e3" providerId="AD"/>
  <p188:author id="{203C6DB5-8620-91B5-4BB7-9F2CDAC296B9}" name="Kirstie Osborne" initials="KO" userId="S::kirstie.osborne@cancer.org.uk::d9e5fa7f-0a83-479b-8f51-44ac66c15b43" providerId="AD"/>
  <p188:author id="{7202C1BE-F63C-D7E1-C173-0E544715F9C3}" name="Rachael George" initials="RG" userId="S::rachael.george@cancer.org.uk::dcd2cbc3-c657-4b40-a04e-bd98a7ae8d8a" providerId="AD"/>
  <p188:author id="{CF5028CA-E6CC-3EC0-C357-DB50F59E67EE}" name="Zöe Chamberlain" initials="ZC" userId="S::zoe.chamberlain@yougov.com::603ed3ca-ff82-4ba8-87a3-6986466cd5d3" providerId="AD"/>
  <p188:author id="{6B04EFD4-8EE5-C1DB-7748-14412505C032}" name="Jed Gaffin" initials="JG" userId="S::jed.gaffin@yougov.com::e64ea504-73b5-4d69-92e4-d5fd938c29fa" providerId="AD"/>
  <p188:author id="{3BB929F5-0656-54F9-99CF-E74FF065EA8B}" name="Megan Coutin" initials="MC" userId="S::megan.coutin@yougov.com::cea6665c-33dd-4664-a4f2-c148b75bfbb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665E"/>
    <a:srgbClr val="418C86"/>
    <a:srgbClr val="FFCCE7"/>
    <a:srgbClr val="1919FF"/>
    <a:srgbClr val="485F82"/>
    <a:srgbClr val="00007E"/>
    <a:srgbClr val="009C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93D006-F4D1-4DFB-BC88-FA1B9383ED66}" v="7" dt="2025-04-16T15:19:13.8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275" autoAdjust="0"/>
  </p:normalViewPr>
  <p:slideViewPr>
    <p:cSldViewPr snapToGrid="0">
      <p:cViewPr varScale="1">
        <p:scale>
          <a:sx n="52" d="100"/>
          <a:sy n="52" d="100"/>
        </p:scale>
        <p:origin x="113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font" Target="fonts/font13.fntdata"/><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font" Target="fonts/font8.fntdata"/><Relationship Id="rId16" Type="http://schemas.openxmlformats.org/officeDocument/2006/relationships/slide" Target="slides/slide11.xml"/><Relationship Id="rId107" Type="http://schemas.openxmlformats.org/officeDocument/2006/relationships/font" Target="fonts/font3.fntdata"/><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viewProps" Target="viewProps.xml"/><Relationship Id="rId128" Type="http://schemas.microsoft.com/office/2018/10/relationships/authors" Target="authors.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font" Target="fonts/font9.fntdata"/><Relationship Id="rId118" Type="http://schemas.openxmlformats.org/officeDocument/2006/relationships/font" Target="fonts/font14.fntdata"/><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font" Target="fonts/font4.fntdata"/><Relationship Id="rId124" Type="http://schemas.openxmlformats.org/officeDocument/2006/relationships/theme" Target="theme/theme1.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font" Target="fonts/font10.fntdata"/><Relationship Id="rId119" Type="http://schemas.openxmlformats.org/officeDocument/2006/relationships/font" Target="fonts/font15.fntdata"/><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font" Target="fonts/font5.fntdata"/><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notesMaster" Target="notesMasters/notesMaster1.xml"/><Relationship Id="rId120" Type="http://schemas.openxmlformats.org/officeDocument/2006/relationships/font" Target="fonts/font16.fntdata"/><Relationship Id="rId125"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font" Target="fonts/font6.fntdata"/><Relationship Id="rId115" Type="http://schemas.openxmlformats.org/officeDocument/2006/relationships/font" Target="fonts/font11.fntdata"/><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font" Target="fonts/font1.fntdata"/><Relationship Id="rId126" Type="http://schemas.microsoft.com/office/2016/11/relationships/changesInfo" Target="changesInfos/changesInfo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font" Target="fonts/font17.fntdata"/><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font" Target="fonts/font12.fntdata"/><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font" Target="fonts/font7.fntdata"/><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font" Target="fonts/font2.fntdata"/><Relationship Id="rId127" Type="http://schemas.microsoft.com/office/2015/10/relationships/revisionInfo" Target="revisionInfo.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toria Whitelock" userId="e95072b5-c0fc-432b-beaf-4df1d6fb6e5c" providerId="ADAL" clId="{BD93D006-F4D1-4DFB-BC88-FA1B9383ED66}"/>
    <pc:docChg chg="custSel addSld delSld modSld modSection">
      <pc:chgData name="Victoria Whitelock" userId="e95072b5-c0fc-432b-beaf-4df1d6fb6e5c" providerId="ADAL" clId="{BD93D006-F4D1-4DFB-BC88-FA1B9383ED66}" dt="2025-04-10T16:48:19.247" v="153" actId="20577"/>
      <pc:docMkLst>
        <pc:docMk/>
      </pc:docMkLst>
      <pc:sldChg chg="modSp mod modNotesTx">
        <pc:chgData name="Victoria Whitelock" userId="e95072b5-c0fc-432b-beaf-4df1d6fb6e5c" providerId="ADAL" clId="{BD93D006-F4D1-4DFB-BC88-FA1B9383ED66}" dt="2025-04-10T16:47:05.192" v="152" actId="6549"/>
        <pc:sldMkLst>
          <pc:docMk/>
          <pc:sldMk cId="2684428853" sldId="619"/>
        </pc:sldMkLst>
        <pc:spChg chg="mod">
          <ac:chgData name="Victoria Whitelock" userId="e95072b5-c0fc-432b-beaf-4df1d6fb6e5c" providerId="ADAL" clId="{BD93D006-F4D1-4DFB-BC88-FA1B9383ED66}" dt="2025-04-10T16:47:03.174" v="151" actId="20577"/>
          <ac:spMkLst>
            <pc:docMk/>
            <pc:sldMk cId="2684428853" sldId="619"/>
            <ac:spMk id="5" creationId="{F3BB666D-E0E9-41A7-146A-14213543A56E}"/>
          </ac:spMkLst>
        </pc:spChg>
      </pc:sldChg>
      <pc:sldChg chg="del">
        <pc:chgData name="Victoria Whitelock" userId="e95072b5-c0fc-432b-beaf-4df1d6fb6e5c" providerId="ADAL" clId="{BD93D006-F4D1-4DFB-BC88-FA1B9383ED66}" dt="2025-04-10T16:36:57.335" v="0" actId="47"/>
        <pc:sldMkLst>
          <pc:docMk/>
          <pc:sldMk cId="1785926421" sldId="712"/>
        </pc:sldMkLst>
      </pc:sldChg>
      <pc:sldChg chg="del">
        <pc:chgData name="Victoria Whitelock" userId="e95072b5-c0fc-432b-beaf-4df1d6fb6e5c" providerId="ADAL" clId="{BD93D006-F4D1-4DFB-BC88-FA1B9383ED66}" dt="2025-04-10T16:38:06.178" v="2" actId="47"/>
        <pc:sldMkLst>
          <pc:docMk/>
          <pc:sldMk cId="1712944256" sldId="776"/>
        </pc:sldMkLst>
      </pc:sldChg>
      <pc:sldChg chg="modSp add mod">
        <pc:chgData name="Victoria Whitelock" userId="e95072b5-c0fc-432b-beaf-4df1d6fb6e5c" providerId="ADAL" clId="{BD93D006-F4D1-4DFB-BC88-FA1B9383ED66}" dt="2025-04-10T16:48:19.247" v="153" actId="20577"/>
        <pc:sldMkLst>
          <pc:docMk/>
          <pc:sldMk cId="3656340744" sldId="777"/>
        </pc:sldMkLst>
        <pc:spChg chg="mod">
          <ac:chgData name="Victoria Whitelock" userId="e95072b5-c0fc-432b-beaf-4df1d6fb6e5c" providerId="ADAL" clId="{BD93D006-F4D1-4DFB-BC88-FA1B9383ED66}" dt="2025-04-10T16:45:55.501" v="15" actId="20577"/>
          <ac:spMkLst>
            <pc:docMk/>
            <pc:sldMk cId="3656340744" sldId="777"/>
            <ac:spMk id="2" creationId="{F5B8C4EE-80FC-5E31-7451-2082093BE051}"/>
          </ac:spMkLst>
        </pc:spChg>
        <pc:spChg chg="mod">
          <ac:chgData name="Victoria Whitelock" userId="e95072b5-c0fc-432b-beaf-4df1d6fb6e5c" providerId="ADAL" clId="{BD93D006-F4D1-4DFB-BC88-FA1B9383ED66}" dt="2025-04-10T16:48:19.247" v="153" actId="20577"/>
          <ac:spMkLst>
            <pc:docMk/>
            <pc:sldMk cId="3656340744" sldId="777"/>
            <ac:spMk id="13" creationId="{3BE59E23-5916-4EFD-A911-0E2F6CB9E09B}"/>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58.xml"/><Relationship Id="rId1" Type="http://schemas.microsoft.com/office/2011/relationships/chartStyle" Target="style58.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51 or more units</c:v>
                </c:pt>
                <c:pt idx="2">
                  <c:v>35 to 50 units</c:v>
                </c:pt>
                <c:pt idx="4">
                  <c:v>15 to 34 units</c:v>
                </c:pt>
                <c:pt idx="6">
                  <c:v>1 to 14 units</c:v>
                </c:pt>
                <c:pt idx="8">
                  <c:v>0 units</c:v>
                </c:pt>
              </c:strCache>
            </c:strRef>
          </c:cat>
          <c:val>
            <c:numRef>
              <c:f>Sheet1!$B$2:$B$10</c:f>
              <c:numCache>
                <c:formatCode>General</c:formatCode>
                <c:ptCount val="9"/>
                <c:pt idx="0" formatCode="0%">
                  <c:v>7.4000000000000003E-3</c:v>
                </c:pt>
                <c:pt idx="2" formatCode="0%">
                  <c:v>1.32E-2</c:v>
                </c:pt>
                <c:pt idx="4" formatCode="0%">
                  <c:v>8.8900000000000007E-2</c:v>
                </c:pt>
                <c:pt idx="6" formatCode="0%">
                  <c:v>0.44650000000000001</c:v>
                </c:pt>
                <c:pt idx="8" formatCode="0%">
                  <c:v>0.43809999999999999</c:v>
                </c:pt>
              </c:numCache>
            </c:numRef>
          </c:val>
          <c:extLst>
            <c:ext xmlns:c16="http://schemas.microsoft.com/office/drawing/2014/chart" uri="{C3380CC4-5D6E-409C-BE32-E72D297353CC}">
              <c16:uniqueId val="{00000000-014F-421C-B53A-0DB112C17723}"/>
            </c:ext>
          </c:extLst>
        </c:ser>
        <c:dLbls>
          <c:showLegendKey val="0"/>
          <c:showVal val="0"/>
          <c:showCatName val="0"/>
          <c:showSerName val="0"/>
          <c:showPercent val="0"/>
          <c:showBubbleSize val="0"/>
        </c:dLbls>
        <c:gapWidth val="0"/>
        <c:axId val="704295632"/>
        <c:axId val="361251951"/>
      </c:barChart>
      <c:catAx>
        <c:axId val="70429563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361251951"/>
        <c:crosses val="autoZero"/>
        <c:auto val="1"/>
        <c:lblAlgn val="ctr"/>
        <c:lblOffset val="100"/>
        <c:noMultiLvlLbl val="0"/>
      </c:catAx>
      <c:valAx>
        <c:axId val="361251951"/>
        <c:scaling>
          <c:orientation val="minMax"/>
          <c:max val="1"/>
        </c:scaling>
        <c:delete val="1"/>
        <c:axPos val="b"/>
        <c:numFmt formatCode="0%" sourceLinked="1"/>
        <c:majorTickMark val="out"/>
        <c:minorTickMark val="none"/>
        <c:tickLblPos val="nextTo"/>
        <c:crossAx val="7042956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2024</c:v>
                </c:pt>
              </c:strCache>
            </c:strRef>
          </c:tx>
          <c:spPr>
            <a:solidFill>
              <a:schemeClr val="accent1"/>
            </a:solidFill>
            <a:ln>
              <a:noFill/>
            </a:ln>
            <a:effectLst/>
          </c:spPr>
          <c:invertIfNegative val="0"/>
          <c:dPt>
            <c:idx val="1"/>
            <c:invertIfNegative val="0"/>
            <c:bubble3D val="0"/>
            <c:spPr>
              <a:solidFill>
                <a:schemeClr val="accent1"/>
              </a:solidFill>
              <a:ln>
                <a:noFill/>
              </a:ln>
              <a:effectLst/>
            </c:spPr>
            <c:extLst>
              <c:ext xmlns:c16="http://schemas.microsoft.com/office/drawing/2014/chart" uri="{C3380CC4-5D6E-409C-BE32-E72D297353CC}">
                <c16:uniqueId val="{00000001-9EE1-40FC-AEAB-DC36297D9FC2}"/>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3-9EE1-40FC-AEAB-DC36297D9FC2}"/>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5-9EE1-40FC-AEAB-DC36297D9FC2}"/>
              </c:ext>
            </c:extLst>
          </c:dPt>
          <c:dPt>
            <c:idx val="4"/>
            <c:invertIfNegative val="0"/>
            <c:bubble3D val="0"/>
            <c:spPr>
              <a:solidFill>
                <a:schemeClr val="accent1"/>
              </a:solidFill>
              <a:ln>
                <a:noFill/>
              </a:ln>
              <a:effectLst/>
            </c:spPr>
            <c:extLst>
              <c:ext xmlns:c16="http://schemas.microsoft.com/office/drawing/2014/chart" uri="{C3380CC4-5D6E-409C-BE32-E72D297353CC}">
                <c16:uniqueId val="{00000007-9EE1-40FC-AEAB-DC36297D9FC2}"/>
              </c:ext>
            </c:extLst>
          </c:dPt>
          <c:dPt>
            <c:idx val="6"/>
            <c:invertIfNegative val="0"/>
            <c:bubble3D val="0"/>
            <c:spPr>
              <a:solidFill>
                <a:schemeClr val="bg2"/>
              </a:solidFill>
              <a:ln>
                <a:noFill/>
              </a:ln>
              <a:effectLst/>
            </c:spPr>
            <c:extLst>
              <c:ext xmlns:c16="http://schemas.microsoft.com/office/drawing/2014/chart" uri="{C3380CC4-5D6E-409C-BE32-E72D297353CC}">
                <c16:uniqueId val="{00000009-9EE1-40FC-AEAB-DC36297D9FC2}"/>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External and lifestyle factors</c:v>
                </c:pt>
                <c:pt idx="1">
                  <c:v>An EXISTING physical health problem that you already know you have</c:v>
                </c:pt>
                <c:pt idx="2">
                  <c:v>A NEW physical health problem</c:v>
                </c:pt>
                <c:pt idx="3">
                  <c:v>Mental health problem</c:v>
                </c:pt>
                <c:pt idx="4">
                  <c:v>Medication or vaccination side effects</c:v>
                </c:pt>
                <c:pt idx="5">
                  <c:v>Cancer</c:v>
                </c:pt>
                <c:pt idx="6">
                  <c:v>Don't know/Prefer not to say</c:v>
                </c:pt>
              </c:strCache>
            </c:strRef>
          </c:cat>
          <c:val>
            <c:numRef>
              <c:f>Sheet1!$B$2:$B$8</c:f>
              <c:numCache>
                <c:formatCode>0%</c:formatCode>
                <c:ptCount val="7"/>
                <c:pt idx="0">
                  <c:v>0.37</c:v>
                </c:pt>
                <c:pt idx="1">
                  <c:v>0.3</c:v>
                </c:pt>
                <c:pt idx="2">
                  <c:v>0.24</c:v>
                </c:pt>
                <c:pt idx="3">
                  <c:v>0.21</c:v>
                </c:pt>
                <c:pt idx="4">
                  <c:v>0.15</c:v>
                </c:pt>
                <c:pt idx="5">
                  <c:v>0.15</c:v>
                </c:pt>
                <c:pt idx="6">
                  <c:v>0.21</c:v>
                </c:pt>
              </c:numCache>
            </c:numRef>
          </c:val>
          <c:extLst>
            <c:ext xmlns:c16="http://schemas.microsoft.com/office/drawing/2014/chart" uri="{C3380CC4-5D6E-409C-BE32-E72D297353CC}">
              <c16:uniqueId val="{00000008-9EE1-40FC-AEAB-DC36297D9FC2}"/>
            </c:ext>
          </c:extLst>
        </c:ser>
        <c:dLbls>
          <c:showLegendKey val="0"/>
          <c:showVal val="0"/>
          <c:showCatName val="0"/>
          <c:showSerName val="0"/>
          <c:showPercent val="0"/>
          <c:showBubbleSize val="0"/>
        </c:dLbls>
        <c:gapWidth val="50"/>
        <c:overlap val="-27"/>
        <c:axId val="2112074144"/>
        <c:axId val="2112065024"/>
      </c:barChart>
      <c:catAx>
        <c:axId val="211207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2112065024"/>
        <c:crosses val="autoZero"/>
        <c:auto val="1"/>
        <c:lblAlgn val="ctr"/>
        <c:lblOffset val="100"/>
        <c:noMultiLvlLbl val="0"/>
      </c:catAx>
      <c:valAx>
        <c:axId val="2112065024"/>
        <c:scaling>
          <c:orientation val="minMax"/>
          <c:max val="0.70000000000000007"/>
        </c:scaling>
        <c:delete val="1"/>
        <c:axPos val="l"/>
        <c:numFmt formatCode="0%" sourceLinked="1"/>
        <c:majorTickMark val="out"/>
        <c:minorTickMark val="none"/>
        <c:tickLblPos val="nextTo"/>
        <c:crossAx val="211207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2024</c:v>
                </c:pt>
              </c:strCache>
            </c:strRef>
          </c:tx>
          <c:spPr>
            <a:solidFill>
              <a:schemeClr val="accent3"/>
            </a:solidFill>
            <a:ln>
              <a:noFill/>
            </a:ln>
            <a:effectLst/>
          </c:spPr>
          <c:invertIfNegative val="0"/>
          <c:dPt>
            <c:idx val="1"/>
            <c:invertIfNegative val="0"/>
            <c:bubble3D val="0"/>
            <c:spPr>
              <a:solidFill>
                <a:schemeClr val="accent3"/>
              </a:solidFill>
              <a:ln>
                <a:noFill/>
              </a:ln>
              <a:effectLst/>
            </c:spPr>
            <c:extLst>
              <c:ext xmlns:c16="http://schemas.microsoft.com/office/drawing/2014/chart" uri="{C3380CC4-5D6E-409C-BE32-E72D297353CC}">
                <c16:uniqueId val="{00000001-0175-4A44-84A8-032AC1628083}"/>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3-0175-4A44-84A8-032AC1628083}"/>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5-0175-4A44-84A8-032AC1628083}"/>
              </c:ext>
            </c:extLst>
          </c:dPt>
          <c:dPt>
            <c:idx val="4"/>
            <c:invertIfNegative val="0"/>
            <c:bubble3D val="0"/>
            <c:spPr>
              <a:solidFill>
                <a:schemeClr val="accent3"/>
              </a:solidFill>
              <a:ln>
                <a:noFill/>
              </a:ln>
              <a:effectLst/>
            </c:spPr>
            <c:extLst>
              <c:ext xmlns:c16="http://schemas.microsoft.com/office/drawing/2014/chart" uri="{C3380CC4-5D6E-409C-BE32-E72D297353CC}">
                <c16:uniqueId val="{00000007-0175-4A44-84A8-032AC1628083}"/>
              </c:ext>
            </c:extLst>
          </c:dPt>
          <c:dPt>
            <c:idx val="6"/>
            <c:invertIfNegative val="0"/>
            <c:bubble3D val="0"/>
            <c:spPr>
              <a:solidFill>
                <a:schemeClr val="bg2"/>
              </a:solidFill>
              <a:ln>
                <a:noFill/>
              </a:ln>
              <a:effectLst/>
            </c:spPr>
            <c:extLst>
              <c:ext xmlns:c16="http://schemas.microsoft.com/office/drawing/2014/chart" uri="{C3380CC4-5D6E-409C-BE32-E72D297353CC}">
                <c16:uniqueId val="{00000009-0175-4A44-84A8-032AC1628083}"/>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External and lifestyle factors</c:v>
                </c:pt>
                <c:pt idx="1">
                  <c:v>An EXISTING physical health problem that you already know you have</c:v>
                </c:pt>
                <c:pt idx="2">
                  <c:v>Mental health problem</c:v>
                </c:pt>
                <c:pt idx="3">
                  <c:v>A NEW physical health problem</c:v>
                </c:pt>
                <c:pt idx="4">
                  <c:v>Medication or vaccination side effects</c:v>
                </c:pt>
                <c:pt idx="5">
                  <c:v>Cancer</c:v>
                </c:pt>
                <c:pt idx="6">
                  <c:v>Don't know/Prefer not to say</c:v>
                </c:pt>
              </c:strCache>
            </c:strRef>
          </c:cat>
          <c:val>
            <c:numRef>
              <c:f>Sheet1!$B$2:$B$8</c:f>
              <c:numCache>
                <c:formatCode>0%</c:formatCode>
                <c:ptCount val="7"/>
                <c:pt idx="0">
                  <c:v>0.39</c:v>
                </c:pt>
                <c:pt idx="1">
                  <c:v>0.28000000000000003</c:v>
                </c:pt>
                <c:pt idx="2">
                  <c:v>0.26</c:v>
                </c:pt>
                <c:pt idx="3">
                  <c:v>0.21</c:v>
                </c:pt>
                <c:pt idx="4">
                  <c:v>0.15</c:v>
                </c:pt>
                <c:pt idx="5">
                  <c:v>0.1</c:v>
                </c:pt>
                <c:pt idx="6">
                  <c:v>0.2</c:v>
                </c:pt>
              </c:numCache>
            </c:numRef>
          </c:val>
          <c:extLst>
            <c:ext xmlns:c16="http://schemas.microsoft.com/office/drawing/2014/chart" uri="{C3380CC4-5D6E-409C-BE32-E72D297353CC}">
              <c16:uniqueId val="{00000008-0175-4A44-84A8-032AC1628083}"/>
            </c:ext>
          </c:extLst>
        </c:ser>
        <c:dLbls>
          <c:showLegendKey val="0"/>
          <c:showVal val="0"/>
          <c:showCatName val="0"/>
          <c:showSerName val="0"/>
          <c:showPercent val="0"/>
          <c:showBubbleSize val="0"/>
        </c:dLbls>
        <c:gapWidth val="50"/>
        <c:overlap val="-27"/>
        <c:axId val="2112074144"/>
        <c:axId val="2112065024"/>
      </c:barChart>
      <c:catAx>
        <c:axId val="211207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2112065024"/>
        <c:crosses val="autoZero"/>
        <c:auto val="1"/>
        <c:lblAlgn val="ctr"/>
        <c:lblOffset val="100"/>
        <c:noMultiLvlLbl val="0"/>
      </c:catAx>
      <c:valAx>
        <c:axId val="2112065024"/>
        <c:scaling>
          <c:orientation val="minMax"/>
          <c:max val="0.70000000000000007"/>
        </c:scaling>
        <c:delete val="1"/>
        <c:axPos val="l"/>
        <c:numFmt formatCode="0%" sourceLinked="1"/>
        <c:majorTickMark val="out"/>
        <c:minorTickMark val="none"/>
        <c:tickLblPos val="nextTo"/>
        <c:crossAx val="211207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2024</c:v>
                </c:pt>
              </c:strCache>
            </c:strRef>
          </c:tx>
          <c:spPr>
            <a:solidFill>
              <a:schemeClr val="accent2"/>
            </a:solidFill>
            <a:ln>
              <a:noFill/>
            </a:ln>
            <a:effectLst/>
          </c:spPr>
          <c:invertIfNegative val="0"/>
          <c:dPt>
            <c:idx val="2"/>
            <c:invertIfNegative val="0"/>
            <c:bubble3D val="0"/>
            <c:spPr>
              <a:solidFill>
                <a:schemeClr val="accent2"/>
              </a:solidFill>
              <a:ln>
                <a:noFill/>
              </a:ln>
              <a:effectLst/>
            </c:spPr>
            <c:extLst>
              <c:ext xmlns:c16="http://schemas.microsoft.com/office/drawing/2014/chart" uri="{C3380CC4-5D6E-409C-BE32-E72D297353CC}">
                <c16:uniqueId val="{00000003-E14B-4004-B2CB-7ED0C2198349}"/>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5-E14B-4004-B2CB-7ED0C2198349}"/>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7-E14B-4004-B2CB-7ED0C2198349}"/>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7-B228-4002-BAF9-444D1BDD4A22}"/>
              </c:ext>
            </c:extLst>
          </c:dPt>
          <c:dPt>
            <c:idx val="6"/>
            <c:invertIfNegative val="0"/>
            <c:bubble3D val="0"/>
            <c:spPr>
              <a:solidFill>
                <a:schemeClr val="bg2"/>
              </a:solidFill>
              <a:ln>
                <a:noFill/>
              </a:ln>
              <a:effectLst/>
            </c:spPr>
            <c:extLst>
              <c:ext xmlns:c16="http://schemas.microsoft.com/office/drawing/2014/chart" uri="{C3380CC4-5D6E-409C-BE32-E72D297353CC}">
                <c16:uniqueId val="{00000009-E14B-4004-B2CB-7ED0C2198349}"/>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Cancer</c:v>
                </c:pt>
                <c:pt idx="1">
                  <c:v>External and lifestyle factors</c:v>
                </c:pt>
                <c:pt idx="2">
                  <c:v>A NEW physical health problem</c:v>
                </c:pt>
                <c:pt idx="3">
                  <c:v>An EXISTING physical health problem that you already know you have</c:v>
                </c:pt>
                <c:pt idx="4">
                  <c:v>Mental health problem</c:v>
                </c:pt>
                <c:pt idx="5">
                  <c:v>Medication or vaccination side effects</c:v>
                </c:pt>
                <c:pt idx="6">
                  <c:v>Don't know/Prefer not to say</c:v>
                </c:pt>
              </c:strCache>
            </c:strRef>
          </c:cat>
          <c:val>
            <c:numRef>
              <c:f>Sheet1!$B$2:$B$8</c:f>
              <c:numCache>
                <c:formatCode>0%</c:formatCode>
                <c:ptCount val="7"/>
                <c:pt idx="0">
                  <c:v>0.22</c:v>
                </c:pt>
                <c:pt idx="1">
                  <c:v>0.22</c:v>
                </c:pt>
                <c:pt idx="2">
                  <c:v>0.19</c:v>
                </c:pt>
                <c:pt idx="3">
                  <c:v>0.19</c:v>
                </c:pt>
                <c:pt idx="4">
                  <c:v>0.11</c:v>
                </c:pt>
                <c:pt idx="5">
                  <c:v>0.1</c:v>
                </c:pt>
                <c:pt idx="6">
                  <c:v>0.33</c:v>
                </c:pt>
              </c:numCache>
            </c:numRef>
          </c:val>
          <c:extLst>
            <c:ext xmlns:c16="http://schemas.microsoft.com/office/drawing/2014/chart" uri="{C3380CC4-5D6E-409C-BE32-E72D297353CC}">
              <c16:uniqueId val="{00000008-E14B-4004-B2CB-7ED0C2198349}"/>
            </c:ext>
          </c:extLst>
        </c:ser>
        <c:dLbls>
          <c:showLegendKey val="0"/>
          <c:showVal val="0"/>
          <c:showCatName val="0"/>
          <c:showSerName val="0"/>
          <c:showPercent val="0"/>
          <c:showBubbleSize val="0"/>
        </c:dLbls>
        <c:gapWidth val="50"/>
        <c:overlap val="-27"/>
        <c:axId val="2112074144"/>
        <c:axId val="2112065024"/>
      </c:barChart>
      <c:catAx>
        <c:axId val="211207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2112065024"/>
        <c:crosses val="autoZero"/>
        <c:auto val="1"/>
        <c:lblAlgn val="ctr"/>
        <c:lblOffset val="100"/>
        <c:noMultiLvlLbl val="0"/>
      </c:catAx>
      <c:valAx>
        <c:axId val="2112065024"/>
        <c:scaling>
          <c:orientation val="minMax"/>
          <c:max val="0.70000000000000007"/>
        </c:scaling>
        <c:delete val="1"/>
        <c:axPos val="l"/>
        <c:numFmt formatCode="0%" sourceLinked="1"/>
        <c:majorTickMark val="out"/>
        <c:minorTickMark val="none"/>
        <c:tickLblPos val="nextTo"/>
        <c:crossAx val="211207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2024</c:v>
                </c:pt>
              </c:strCache>
            </c:strRef>
          </c:tx>
          <c:spPr>
            <a:solidFill>
              <a:schemeClr val="accent1">
                <a:lumMod val="20000"/>
                <a:lumOff val="80000"/>
              </a:schemeClr>
            </a:solidFill>
            <a:ln>
              <a:noFill/>
            </a:ln>
            <a:effectLst/>
          </c:spPr>
          <c:invertIfNegative val="0"/>
          <c:dPt>
            <c:idx val="0"/>
            <c:invertIfNegative val="0"/>
            <c:bubble3D val="0"/>
            <c:spPr>
              <a:solidFill>
                <a:schemeClr val="accent1">
                  <a:lumMod val="20000"/>
                  <a:lumOff val="80000"/>
                </a:schemeClr>
              </a:solidFill>
              <a:ln>
                <a:noFill/>
              </a:ln>
              <a:effectLst/>
            </c:spPr>
            <c:extLst>
              <c:ext xmlns:c16="http://schemas.microsoft.com/office/drawing/2014/chart" uri="{C3380CC4-5D6E-409C-BE32-E72D297353CC}">
                <c16:uniqueId val="{00000001-26D1-4C81-8B01-F26024C626DB}"/>
              </c:ext>
            </c:extLst>
          </c:dPt>
          <c:dPt>
            <c:idx val="2"/>
            <c:invertIfNegative val="0"/>
            <c:bubble3D val="0"/>
            <c:spPr>
              <a:solidFill>
                <a:schemeClr val="accent1">
                  <a:lumMod val="20000"/>
                  <a:lumOff val="80000"/>
                </a:schemeClr>
              </a:solidFill>
              <a:ln>
                <a:noFill/>
              </a:ln>
              <a:effectLst/>
            </c:spPr>
            <c:extLst>
              <c:ext xmlns:c16="http://schemas.microsoft.com/office/drawing/2014/chart" uri="{C3380CC4-5D6E-409C-BE32-E72D297353CC}">
                <c16:uniqueId val="{00000001-5F5C-40B8-BAAF-8C495B48518C}"/>
              </c:ext>
            </c:extLst>
          </c:dPt>
          <c:dPt>
            <c:idx val="3"/>
            <c:invertIfNegative val="0"/>
            <c:bubble3D val="0"/>
            <c:spPr>
              <a:solidFill>
                <a:schemeClr val="accent1">
                  <a:lumMod val="20000"/>
                  <a:lumOff val="80000"/>
                </a:schemeClr>
              </a:solidFill>
              <a:ln>
                <a:noFill/>
              </a:ln>
              <a:effectLst/>
            </c:spPr>
            <c:extLst>
              <c:ext xmlns:c16="http://schemas.microsoft.com/office/drawing/2014/chart" uri="{C3380CC4-5D6E-409C-BE32-E72D297353CC}">
                <c16:uniqueId val="{00000003-5F5C-40B8-BAAF-8C495B48518C}"/>
              </c:ext>
            </c:extLst>
          </c:dPt>
          <c:dPt>
            <c:idx val="4"/>
            <c:invertIfNegative val="0"/>
            <c:bubble3D val="0"/>
            <c:spPr>
              <a:solidFill>
                <a:schemeClr val="accent1">
                  <a:lumMod val="20000"/>
                  <a:lumOff val="80000"/>
                </a:schemeClr>
              </a:solidFill>
              <a:ln>
                <a:noFill/>
              </a:ln>
              <a:effectLst/>
            </c:spPr>
            <c:extLst>
              <c:ext xmlns:c16="http://schemas.microsoft.com/office/drawing/2014/chart" uri="{C3380CC4-5D6E-409C-BE32-E72D297353CC}">
                <c16:uniqueId val="{00000005-5F5C-40B8-BAAF-8C495B48518C}"/>
              </c:ext>
            </c:extLst>
          </c:dPt>
          <c:dPt>
            <c:idx val="6"/>
            <c:invertIfNegative val="0"/>
            <c:bubble3D val="0"/>
            <c:spPr>
              <a:solidFill>
                <a:schemeClr val="bg2"/>
              </a:solidFill>
              <a:ln>
                <a:noFill/>
              </a:ln>
              <a:effectLst/>
            </c:spPr>
            <c:extLst>
              <c:ext xmlns:c16="http://schemas.microsoft.com/office/drawing/2014/chart" uri="{C3380CC4-5D6E-409C-BE32-E72D297353CC}">
                <c16:uniqueId val="{00000009-5F5C-40B8-BAAF-8C495B48518C}"/>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An EXISTING physical health problem that you already know you have</c:v>
                </c:pt>
                <c:pt idx="1">
                  <c:v>External and lifestyle factors</c:v>
                </c:pt>
                <c:pt idx="2">
                  <c:v>A NEW physical health problem</c:v>
                </c:pt>
                <c:pt idx="3">
                  <c:v>Medication or vaccination side effects</c:v>
                </c:pt>
                <c:pt idx="4">
                  <c:v>Mental health problem</c:v>
                </c:pt>
                <c:pt idx="5">
                  <c:v>Cancer</c:v>
                </c:pt>
                <c:pt idx="6">
                  <c:v>Don't know/Prefer not to say</c:v>
                </c:pt>
              </c:strCache>
            </c:strRef>
          </c:cat>
          <c:val>
            <c:numRef>
              <c:f>Sheet1!$B$2:$B$8</c:f>
              <c:numCache>
                <c:formatCode>0%</c:formatCode>
                <c:ptCount val="7"/>
                <c:pt idx="0">
                  <c:v>0.37</c:v>
                </c:pt>
                <c:pt idx="1">
                  <c:v>0.28000000000000003</c:v>
                </c:pt>
                <c:pt idx="2">
                  <c:v>0.24</c:v>
                </c:pt>
                <c:pt idx="3">
                  <c:v>0.12</c:v>
                </c:pt>
                <c:pt idx="4">
                  <c:v>0.1</c:v>
                </c:pt>
                <c:pt idx="5">
                  <c:v>0.06</c:v>
                </c:pt>
                <c:pt idx="6">
                  <c:v>0.22</c:v>
                </c:pt>
              </c:numCache>
            </c:numRef>
          </c:val>
          <c:extLst>
            <c:ext xmlns:c16="http://schemas.microsoft.com/office/drawing/2014/chart" uri="{C3380CC4-5D6E-409C-BE32-E72D297353CC}">
              <c16:uniqueId val="{0000000A-5F5C-40B8-BAAF-8C495B48518C}"/>
            </c:ext>
          </c:extLst>
        </c:ser>
        <c:dLbls>
          <c:showLegendKey val="0"/>
          <c:showVal val="0"/>
          <c:showCatName val="0"/>
          <c:showSerName val="0"/>
          <c:showPercent val="0"/>
          <c:showBubbleSize val="0"/>
        </c:dLbls>
        <c:gapWidth val="50"/>
        <c:overlap val="-27"/>
        <c:axId val="2112074144"/>
        <c:axId val="2112065024"/>
      </c:barChart>
      <c:catAx>
        <c:axId val="211207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2112065024"/>
        <c:crosses val="autoZero"/>
        <c:auto val="1"/>
        <c:lblAlgn val="ctr"/>
        <c:lblOffset val="100"/>
        <c:noMultiLvlLbl val="0"/>
      </c:catAx>
      <c:valAx>
        <c:axId val="2112065024"/>
        <c:scaling>
          <c:orientation val="minMax"/>
          <c:max val="0.70000000000000007"/>
        </c:scaling>
        <c:delete val="1"/>
        <c:axPos val="l"/>
        <c:numFmt formatCode="0%" sourceLinked="1"/>
        <c:majorTickMark val="out"/>
        <c:minorTickMark val="none"/>
        <c:tickLblPos val="nextTo"/>
        <c:crossAx val="211207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2024</c:v>
                </c:pt>
              </c:strCache>
            </c:strRef>
          </c:tx>
          <c:spPr>
            <a:solidFill>
              <a:schemeClr val="accent2">
                <a:lumMod val="20000"/>
                <a:lumOff val="80000"/>
              </a:schemeClr>
            </a:solidFill>
            <a:ln>
              <a:noFill/>
            </a:ln>
            <a:effectLst/>
          </c:spPr>
          <c:invertIfNegative val="0"/>
          <c:dPt>
            <c:idx val="1"/>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1-BDA9-4D2A-81FB-8B3A0A7F0BA4}"/>
              </c:ext>
            </c:extLst>
          </c:dPt>
          <c:dPt>
            <c:idx val="2"/>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3-2817-483D-9BE5-AB473D7E9DFC}"/>
              </c:ext>
            </c:extLst>
          </c:dPt>
          <c:dPt>
            <c:idx val="3"/>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5-2817-483D-9BE5-AB473D7E9DFC}"/>
              </c:ext>
            </c:extLst>
          </c:dPt>
          <c:dPt>
            <c:idx val="4"/>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7-2817-483D-9BE5-AB473D7E9DFC}"/>
              </c:ext>
            </c:extLst>
          </c:dPt>
          <c:dPt>
            <c:idx val="6"/>
            <c:invertIfNegative val="0"/>
            <c:bubble3D val="0"/>
            <c:spPr>
              <a:solidFill>
                <a:schemeClr val="bg2"/>
              </a:solidFill>
              <a:ln>
                <a:noFill/>
              </a:ln>
              <a:effectLst/>
            </c:spPr>
            <c:extLst>
              <c:ext xmlns:c16="http://schemas.microsoft.com/office/drawing/2014/chart" uri="{C3380CC4-5D6E-409C-BE32-E72D297353CC}">
                <c16:uniqueId val="{00000009-2817-483D-9BE5-AB473D7E9DFC}"/>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External and lifestyle factors</c:v>
                </c:pt>
                <c:pt idx="1">
                  <c:v>An EXISTING physical health problem that you already know you have</c:v>
                </c:pt>
                <c:pt idx="2">
                  <c:v>A NEW physical health problem</c:v>
                </c:pt>
                <c:pt idx="3">
                  <c:v>Mental health problem</c:v>
                </c:pt>
                <c:pt idx="4">
                  <c:v>Medication or vaccination side effects</c:v>
                </c:pt>
                <c:pt idx="5">
                  <c:v>Cancer</c:v>
                </c:pt>
                <c:pt idx="6">
                  <c:v>Don't know/Prefer not to say</c:v>
                </c:pt>
              </c:strCache>
            </c:strRef>
          </c:cat>
          <c:val>
            <c:numRef>
              <c:f>Sheet1!$B$2:$B$8</c:f>
              <c:numCache>
                <c:formatCode>0%</c:formatCode>
                <c:ptCount val="7"/>
                <c:pt idx="0">
                  <c:v>0.26</c:v>
                </c:pt>
                <c:pt idx="1">
                  <c:v>0.26</c:v>
                </c:pt>
                <c:pt idx="2">
                  <c:v>0.24</c:v>
                </c:pt>
                <c:pt idx="3">
                  <c:v>0.16</c:v>
                </c:pt>
                <c:pt idx="4">
                  <c:v>0.12</c:v>
                </c:pt>
                <c:pt idx="5">
                  <c:v>0.12</c:v>
                </c:pt>
                <c:pt idx="6">
                  <c:v>0.27</c:v>
                </c:pt>
              </c:numCache>
            </c:numRef>
          </c:val>
          <c:extLst>
            <c:ext xmlns:c16="http://schemas.microsoft.com/office/drawing/2014/chart" uri="{C3380CC4-5D6E-409C-BE32-E72D297353CC}">
              <c16:uniqueId val="{0000000A-2817-483D-9BE5-AB473D7E9DFC}"/>
            </c:ext>
          </c:extLst>
        </c:ser>
        <c:dLbls>
          <c:showLegendKey val="0"/>
          <c:showVal val="0"/>
          <c:showCatName val="0"/>
          <c:showSerName val="0"/>
          <c:showPercent val="0"/>
          <c:showBubbleSize val="0"/>
        </c:dLbls>
        <c:gapWidth val="50"/>
        <c:overlap val="-27"/>
        <c:axId val="2112074144"/>
        <c:axId val="2112065024"/>
      </c:barChart>
      <c:catAx>
        <c:axId val="211207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2112065024"/>
        <c:crosses val="autoZero"/>
        <c:auto val="1"/>
        <c:lblAlgn val="ctr"/>
        <c:lblOffset val="100"/>
        <c:noMultiLvlLbl val="0"/>
      </c:catAx>
      <c:valAx>
        <c:axId val="2112065024"/>
        <c:scaling>
          <c:orientation val="minMax"/>
          <c:max val="0.70000000000000007"/>
        </c:scaling>
        <c:delete val="1"/>
        <c:axPos val="l"/>
        <c:numFmt formatCode="0%" sourceLinked="1"/>
        <c:majorTickMark val="out"/>
        <c:minorTickMark val="none"/>
        <c:tickLblPos val="nextTo"/>
        <c:crossAx val="211207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159534534923493E-2"/>
          <c:y val="0.11609054961008447"/>
          <c:w val="0.97368093093015307"/>
          <c:h val="0.67638319765857824"/>
        </c:manualLayout>
      </c:layout>
      <c:barChart>
        <c:barDir val="col"/>
        <c:grouping val="clustered"/>
        <c:varyColors val="0"/>
        <c:ser>
          <c:idx val="0"/>
          <c:order val="0"/>
          <c:tx>
            <c:strRef>
              <c:f>Sheet1!$B$8</c:f>
              <c:strCache>
                <c:ptCount val="1"/>
                <c:pt idx="0">
                  <c:v>Any potential cancer symptom</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Sheet1!$A$9:$A$14</c:f>
              <c:strCache>
                <c:ptCount val="6"/>
                <c:pt idx="0">
                  <c:v>Extremely</c:v>
                </c:pt>
                <c:pt idx="1">
                  <c:v>Quite a bit</c:v>
                </c:pt>
                <c:pt idx="2">
                  <c:v>Moderately</c:v>
                </c:pt>
                <c:pt idx="3">
                  <c:v>A little bit</c:v>
                </c:pt>
                <c:pt idx="4">
                  <c:v>Not at all</c:v>
                </c:pt>
                <c:pt idx="5">
                  <c:v>DK/Prefer not to say</c:v>
                </c:pt>
              </c:strCache>
            </c:strRef>
          </c:cat>
          <c:val>
            <c:numRef>
              <c:f>Sheet1!$B$9:$B$14</c:f>
              <c:numCache>
                <c:formatCode>0%</c:formatCode>
                <c:ptCount val="6"/>
                <c:pt idx="0">
                  <c:v>0.11</c:v>
                </c:pt>
                <c:pt idx="1">
                  <c:v>0.24</c:v>
                </c:pt>
                <c:pt idx="2">
                  <c:v>0.33</c:v>
                </c:pt>
                <c:pt idx="3">
                  <c:v>0.51</c:v>
                </c:pt>
                <c:pt idx="4">
                  <c:v>0.19</c:v>
                </c:pt>
                <c:pt idx="5">
                  <c:v>0.02</c:v>
                </c:pt>
              </c:numCache>
            </c:numRef>
          </c:val>
          <c:extLst>
            <c:ext xmlns:c16="http://schemas.microsoft.com/office/drawing/2014/chart" uri="{C3380CC4-5D6E-409C-BE32-E72D297353CC}">
              <c16:uniqueId val="{00000000-C2E6-41E5-B9DE-AB1D1AF76019}"/>
            </c:ext>
          </c:extLst>
        </c:ser>
        <c:ser>
          <c:idx val="1"/>
          <c:order val="1"/>
          <c:tx>
            <c:strRef>
              <c:f>Sheet1!$C$8</c:f>
              <c:strCache>
                <c:ptCount val="1"/>
                <c:pt idx="0">
                  <c:v>Non-specific cancer symptom</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Sheet1!$A$9:$A$14</c:f>
              <c:strCache>
                <c:ptCount val="6"/>
                <c:pt idx="0">
                  <c:v>Extremely</c:v>
                </c:pt>
                <c:pt idx="1">
                  <c:v>Quite a bit</c:v>
                </c:pt>
                <c:pt idx="2">
                  <c:v>Moderately</c:v>
                </c:pt>
                <c:pt idx="3">
                  <c:v>A little bit</c:v>
                </c:pt>
                <c:pt idx="4">
                  <c:v>Not at all</c:v>
                </c:pt>
                <c:pt idx="5">
                  <c:v>DK/Prefer not to say</c:v>
                </c:pt>
              </c:strCache>
            </c:strRef>
          </c:cat>
          <c:val>
            <c:numRef>
              <c:f>Sheet1!$C$9:$C$14</c:f>
              <c:numCache>
                <c:formatCode>0%</c:formatCode>
                <c:ptCount val="6"/>
                <c:pt idx="0">
                  <c:v>0.08</c:v>
                </c:pt>
                <c:pt idx="1">
                  <c:v>0.2</c:v>
                </c:pt>
                <c:pt idx="2">
                  <c:v>0.3</c:v>
                </c:pt>
                <c:pt idx="3">
                  <c:v>0.47</c:v>
                </c:pt>
                <c:pt idx="4">
                  <c:v>0.19</c:v>
                </c:pt>
                <c:pt idx="5">
                  <c:v>0.02</c:v>
                </c:pt>
              </c:numCache>
            </c:numRef>
          </c:val>
          <c:extLst>
            <c:ext xmlns:c16="http://schemas.microsoft.com/office/drawing/2014/chart" uri="{C3380CC4-5D6E-409C-BE32-E72D297353CC}">
              <c16:uniqueId val="{00000001-C2E6-41E5-B9DE-AB1D1AF76019}"/>
            </c:ext>
          </c:extLst>
        </c:ser>
        <c:ser>
          <c:idx val="2"/>
          <c:order val="2"/>
          <c:tx>
            <c:strRef>
              <c:f>Sheet1!$D$8</c:f>
              <c:strCache>
                <c:ptCount val="1"/>
                <c:pt idx="0">
                  <c:v>Red-flag cancer symptom</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Sheet1!$A$9:$A$14</c:f>
              <c:strCache>
                <c:ptCount val="6"/>
                <c:pt idx="0">
                  <c:v>Extremely</c:v>
                </c:pt>
                <c:pt idx="1">
                  <c:v>Quite a bit</c:v>
                </c:pt>
                <c:pt idx="2">
                  <c:v>Moderately</c:v>
                </c:pt>
                <c:pt idx="3">
                  <c:v>A little bit</c:v>
                </c:pt>
                <c:pt idx="4">
                  <c:v>Not at all</c:v>
                </c:pt>
                <c:pt idx="5">
                  <c:v>DK/Prefer not to say</c:v>
                </c:pt>
              </c:strCache>
            </c:strRef>
          </c:cat>
          <c:val>
            <c:numRef>
              <c:f>Sheet1!$D$9:$D$14</c:f>
              <c:numCache>
                <c:formatCode>0%</c:formatCode>
                <c:ptCount val="6"/>
                <c:pt idx="0">
                  <c:v>0.13</c:v>
                </c:pt>
                <c:pt idx="1">
                  <c:v>0.22</c:v>
                </c:pt>
                <c:pt idx="2">
                  <c:v>0.24</c:v>
                </c:pt>
                <c:pt idx="3">
                  <c:v>0.42</c:v>
                </c:pt>
                <c:pt idx="4">
                  <c:v>0.1</c:v>
                </c:pt>
                <c:pt idx="5">
                  <c:v>0.02</c:v>
                </c:pt>
              </c:numCache>
            </c:numRef>
          </c:val>
          <c:extLst>
            <c:ext xmlns:c16="http://schemas.microsoft.com/office/drawing/2014/chart" uri="{C3380CC4-5D6E-409C-BE32-E72D297353CC}">
              <c16:uniqueId val="{00000002-C2E6-41E5-B9DE-AB1D1AF76019}"/>
            </c:ext>
          </c:extLst>
        </c:ser>
        <c:ser>
          <c:idx val="3"/>
          <c:order val="3"/>
          <c:tx>
            <c:strRef>
              <c:f>Sheet1!$E$8</c:f>
              <c:strCache>
                <c:ptCount val="1"/>
                <c:pt idx="0">
                  <c:v>Lung-specific cancer symptom</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Sheet1!$A$9:$A$14</c:f>
              <c:strCache>
                <c:ptCount val="6"/>
                <c:pt idx="0">
                  <c:v>Extremely</c:v>
                </c:pt>
                <c:pt idx="1">
                  <c:v>Quite a bit</c:v>
                </c:pt>
                <c:pt idx="2">
                  <c:v>Moderately</c:v>
                </c:pt>
                <c:pt idx="3">
                  <c:v>A little bit</c:v>
                </c:pt>
                <c:pt idx="4">
                  <c:v>Not at all</c:v>
                </c:pt>
                <c:pt idx="5">
                  <c:v>DK/Prefer not to say</c:v>
                </c:pt>
              </c:strCache>
            </c:strRef>
          </c:cat>
          <c:val>
            <c:numRef>
              <c:f>Sheet1!$E$9:$E$14</c:f>
              <c:numCache>
                <c:formatCode>0%</c:formatCode>
                <c:ptCount val="6"/>
                <c:pt idx="0">
                  <c:v>0.08</c:v>
                </c:pt>
                <c:pt idx="1">
                  <c:v>0.2</c:v>
                </c:pt>
                <c:pt idx="2">
                  <c:v>0.26</c:v>
                </c:pt>
                <c:pt idx="3">
                  <c:v>0.4</c:v>
                </c:pt>
                <c:pt idx="4">
                  <c:v>0.14000000000000001</c:v>
                </c:pt>
                <c:pt idx="5">
                  <c:v>0.04</c:v>
                </c:pt>
              </c:numCache>
            </c:numRef>
          </c:val>
          <c:extLst>
            <c:ext xmlns:c16="http://schemas.microsoft.com/office/drawing/2014/chart" uri="{C3380CC4-5D6E-409C-BE32-E72D297353CC}">
              <c16:uniqueId val="{00000003-C2E6-41E5-B9DE-AB1D1AF76019}"/>
            </c:ext>
          </c:extLst>
        </c:ser>
        <c:ser>
          <c:idx val="4"/>
          <c:order val="4"/>
          <c:tx>
            <c:strRef>
              <c:f>Sheet1!$F$8</c:f>
              <c:strCache>
                <c:ptCount val="1"/>
                <c:pt idx="0">
                  <c:v>Oral cancer symptom</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Sheet1!$A$9:$A$14</c:f>
              <c:strCache>
                <c:ptCount val="6"/>
                <c:pt idx="0">
                  <c:v>Extremely</c:v>
                </c:pt>
                <c:pt idx="1">
                  <c:v>Quite a bit</c:v>
                </c:pt>
                <c:pt idx="2">
                  <c:v>Moderately</c:v>
                </c:pt>
                <c:pt idx="3">
                  <c:v>A little bit</c:v>
                </c:pt>
                <c:pt idx="4">
                  <c:v>Not at all</c:v>
                </c:pt>
                <c:pt idx="5">
                  <c:v>DK/Prefer not to say</c:v>
                </c:pt>
              </c:strCache>
            </c:strRef>
          </c:cat>
          <c:val>
            <c:numRef>
              <c:f>Sheet1!$F$9:$F$14</c:f>
              <c:numCache>
                <c:formatCode>0%</c:formatCode>
                <c:ptCount val="6"/>
                <c:pt idx="0">
                  <c:v>0.11</c:v>
                </c:pt>
                <c:pt idx="1">
                  <c:v>0.18</c:v>
                </c:pt>
                <c:pt idx="2">
                  <c:v>0.3</c:v>
                </c:pt>
                <c:pt idx="3">
                  <c:v>0.35</c:v>
                </c:pt>
                <c:pt idx="4">
                  <c:v>0.09</c:v>
                </c:pt>
                <c:pt idx="5">
                  <c:v>0.03</c:v>
                </c:pt>
              </c:numCache>
            </c:numRef>
          </c:val>
          <c:extLst>
            <c:ext xmlns:c16="http://schemas.microsoft.com/office/drawing/2014/chart" uri="{C3380CC4-5D6E-409C-BE32-E72D297353CC}">
              <c16:uniqueId val="{00000004-C2E6-41E5-B9DE-AB1D1AF76019}"/>
            </c:ext>
          </c:extLst>
        </c:ser>
        <c:dLbls>
          <c:dLblPos val="ctr"/>
          <c:showLegendKey val="0"/>
          <c:showVal val="1"/>
          <c:showCatName val="0"/>
          <c:showSerName val="0"/>
          <c:showPercent val="0"/>
          <c:showBubbleSize val="0"/>
        </c:dLbls>
        <c:gapWidth val="150"/>
        <c:axId val="634683423"/>
        <c:axId val="639381647"/>
      </c:barChart>
      <c:catAx>
        <c:axId val="6346834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639381647"/>
        <c:crosses val="autoZero"/>
        <c:auto val="1"/>
        <c:lblAlgn val="ctr"/>
        <c:lblOffset val="100"/>
        <c:noMultiLvlLbl val="0"/>
      </c:catAx>
      <c:valAx>
        <c:axId val="639381647"/>
        <c:scaling>
          <c:orientation val="minMax"/>
        </c:scaling>
        <c:delete val="1"/>
        <c:axPos val="l"/>
        <c:numFmt formatCode="0%" sourceLinked="1"/>
        <c:majorTickMark val="none"/>
        <c:minorTickMark val="none"/>
        <c:tickLblPos val="nextTo"/>
        <c:crossAx val="634683423"/>
        <c:crosses val="autoZero"/>
        <c:crossBetween val="between"/>
      </c:valAx>
      <c:spPr>
        <a:noFill/>
        <a:ln>
          <a:noFill/>
        </a:ln>
        <a:effectLst/>
      </c:spPr>
    </c:plotArea>
    <c:legend>
      <c:legendPos val="b"/>
      <c:layout>
        <c:manualLayout>
          <c:xMode val="edge"/>
          <c:yMode val="edge"/>
          <c:x val="1.848542517966249E-2"/>
          <c:y val="0.86507008392665796"/>
          <c:w val="0.96183282831931827"/>
          <c:h val="0.1160905496100844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Sheet1!$A$2:$A$25</c:f>
              <c:strCache>
                <c:ptCount val="24"/>
                <c:pt idx="0">
                  <c:v>All</c:v>
                </c:pt>
                <c:pt idx="2">
                  <c:v>Male </c:v>
                </c:pt>
                <c:pt idx="3">
                  <c:v>Female </c:v>
                </c:pt>
                <c:pt idx="5">
                  <c:v>18-29</c:v>
                </c:pt>
                <c:pt idx="6">
                  <c:v>30-49</c:v>
                </c:pt>
                <c:pt idx="7">
                  <c:v>50+</c:v>
                </c:pt>
                <c:pt idx="9">
                  <c:v>White</c:v>
                </c:pt>
                <c:pt idx="10">
                  <c:v>Ethnic minority</c:v>
                </c:pt>
                <c:pt idx="12">
                  <c:v>ABC1</c:v>
                </c:pt>
                <c:pt idx="13">
                  <c:v>C2DE</c:v>
                </c:pt>
                <c:pt idx="15">
                  <c:v>Living 
without a disability</c:v>
                </c:pt>
                <c:pt idx="16">
                  <c:v>Living 
with a disability </c:v>
                </c:pt>
                <c:pt idx="18">
                  <c:v>No mental health diagnosis</c:v>
                </c:pt>
                <c:pt idx="19">
                  <c:v>Has mental health diagnosis</c:v>
                </c:pt>
                <c:pt idx="21">
                  <c:v>IMD 1-2 (Most deprived)</c:v>
                </c:pt>
                <c:pt idx="22">
                  <c:v>IMD 3-8</c:v>
                </c:pt>
                <c:pt idx="23">
                  <c:v>IMD 9-10 (Least deprived)</c:v>
                </c:pt>
              </c:strCache>
            </c:strRef>
          </c:cat>
          <c:val>
            <c:numRef>
              <c:f>Sheet1!$B$2:$B$25</c:f>
              <c:numCache>
                <c:formatCode>General</c:formatCode>
                <c:ptCount val="24"/>
                <c:pt idx="0" formatCode="0%">
                  <c:v>0.31</c:v>
                </c:pt>
                <c:pt idx="2" formatCode="0%">
                  <c:v>0.3</c:v>
                </c:pt>
                <c:pt idx="3" formatCode="0%">
                  <c:v>0.33</c:v>
                </c:pt>
                <c:pt idx="5" formatCode="0%">
                  <c:v>0.28999999999999998</c:v>
                </c:pt>
                <c:pt idx="6" formatCode="0%">
                  <c:v>0.31</c:v>
                </c:pt>
                <c:pt idx="7" formatCode="0%">
                  <c:v>0.32</c:v>
                </c:pt>
                <c:pt idx="9" formatCode="0%">
                  <c:v>0.31</c:v>
                </c:pt>
                <c:pt idx="10" formatCode="0%">
                  <c:v>0.34</c:v>
                </c:pt>
                <c:pt idx="12" formatCode="0%">
                  <c:v>0.3</c:v>
                </c:pt>
                <c:pt idx="13" formatCode="0%">
                  <c:v>0.32</c:v>
                </c:pt>
                <c:pt idx="15" formatCode="0%">
                  <c:v>0.26</c:v>
                </c:pt>
                <c:pt idx="16" formatCode="0%">
                  <c:v>0.38</c:v>
                </c:pt>
                <c:pt idx="18" formatCode="0%">
                  <c:v>0.28999999999999998</c:v>
                </c:pt>
                <c:pt idx="19" formatCode="0%">
                  <c:v>0.35</c:v>
                </c:pt>
                <c:pt idx="21" formatCode="0%">
                  <c:v>0.35</c:v>
                </c:pt>
                <c:pt idx="22" formatCode="0%">
                  <c:v>0.31</c:v>
                </c:pt>
                <c:pt idx="23" formatCode="0%">
                  <c:v>0.28000000000000003</c:v>
                </c:pt>
              </c:numCache>
            </c:numRef>
          </c:val>
          <c:extLst>
            <c:ext xmlns:c16="http://schemas.microsoft.com/office/drawing/2014/chart" uri="{C3380CC4-5D6E-409C-BE32-E72D297353CC}">
              <c16:uniqueId val="{00000000-F57B-40B0-8250-D4EE674AEF53}"/>
            </c:ext>
          </c:extLst>
        </c:ser>
        <c:dLbls>
          <c:dLblPos val="outEnd"/>
          <c:showLegendKey val="0"/>
          <c:showVal val="1"/>
          <c:showCatName val="0"/>
          <c:showSerName val="0"/>
          <c:showPercent val="0"/>
          <c:showBubbleSize val="0"/>
        </c:dLbls>
        <c:gapWidth val="2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1"/>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Oral cancer symptom</c:v>
                </c:pt>
              </c:strCache>
            </c:strRef>
          </c:tx>
          <c:spPr>
            <a:solidFill>
              <a:schemeClr val="accent5">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Other/DK/Prefer not to say</c:v>
                </c:pt>
                <c:pt idx="1">
                  <c:v>Called 999</c:v>
                </c:pt>
                <c:pt idx="2">
                  <c:v>Visited a mobile unit </c:v>
                </c:pt>
                <c:pt idx="3">
                  <c:v>Spoke to my community pharmacist</c:v>
                </c:pt>
                <c:pt idx="4">
                  <c:v>Went to a walk-in service </c:v>
                </c:pt>
                <c:pt idx="5">
                  <c:v>Went to A&amp;E</c:v>
                </c:pt>
                <c:pt idx="6">
                  <c:v>Called [NHS 111 / NHS24]</c:v>
                </c:pt>
                <c:pt idx="7">
                  <c:v>Went for private healthcare</c:v>
                </c:pt>
                <c:pt idx="9">
                  <c:v>Did not contact a healthcare professional</c:v>
                </c:pt>
                <c:pt idx="10">
                  <c:v>Tried to contact GP, 
but unable to discuss symptom with anyone</c:v>
                </c:pt>
                <c:pt idx="11">
                  <c:v>Successfully contacted GP and discussed symptom</c:v>
                </c:pt>
              </c:strCache>
            </c:strRef>
          </c:cat>
          <c:val>
            <c:numRef>
              <c:f>Sheet1!$B$2:$B$13</c:f>
              <c:numCache>
                <c:formatCode>0%</c:formatCode>
                <c:ptCount val="12"/>
                <c:pt idx="0">
                  <c:v>0.1</c:v>
                </c:pt>
                <c:pt idx="1">
                  <c:v>0.02</c:v>
                </c:pt>
                <c:pt idx="2">
                  <c:v>0.04</c:v>
                </c:pt>
                <c:pt idx="3">
                  <c:v>0.05</c:v>
                </c:pt>
                <c:pt idx="4">
                  <c:v>0.06</c:v>
                </c:pt>
                <c:pt idx="5">
                  <c:v>0.06</c:v>
                </c:pt>
                <c:pt idx="6">
                  <c:v>7.0000000000000007E-2</c:v>
                </c:pt>
                <c:pt idx="7">
                  <c:v>0.08</c:v>
                </c:pt>
                <c:pt idx="9">
                  <c:v>0.24</c:v>
                </c:pt>
                <c:pt idx="10">
                  <c:v>0.1</c:v>
                </c:pt>
                <c:pt idx="11">
                  <c:v>0.46</c:v>
                </c:pt>
              </c:numCache>
            </c:numRef>
          </c:val>
          <c:extLst>
            <c:ext xmlns:c16="http://schemas.microsoft.com/office/drawing/2014/chart" uri="{C3380CC4-5D6E-409C-BE32-E72D297353CC}">
              <c16:uniqueId val="{00000000-1AE7-4465-BE3F-DCCF26C0FAC5}"/>
            </c:ext>
          </c:extLst>
        </c:ser>
        <c:ser>
          <c:idx val="1"/>
          <c:order val="1"/>
          <c:tx>
            <c:strRef>
              <c:f>Sheet1!$C$1</c:f>
              <c:strCache>
                <c:ptCount val="1"/>
                <c:pt idx="0">
                  <c:v>Lung-specific cancer symptom</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Other/DK/Prefer not to say</c:v>
                </c:pt>
                <c:pt idx="1">
                  <c:v>Called 999</c:v>
                </c:pt>
                <c:pt idx="2">
                  <c:v>Visited a mobile unit </c:v>
                </c:pt>
                <c:pt idx="3">
                  <c:v>Spoke to my community pharmacist</c:v>
                </c:pt>
                <c:pt idx="4">
                  <c:v>Went to a walk-in service </c:v>
                </c:pt>
                <c:pt idx="5">
                  <c:v>Went to A&amp;E</c:v>
                </c:pt>
                <c:pt idx="6">
                  <c:v>Called [NHS 111 / NHS24]</c:v>
                </c:pt>
                <c:pt idx="7">
                  <c:v>Went for private healthcare</c:v>
                </c:pt>
                <c:pt idx="9">
                  <c:v>Did not contact a healthcare professional</c:v>
                </c:pt>
                <c:pt idx="10">
                  <c:v>Tried to contact GP, 
but unable to discuss symptom with anyone</c:v>
                </c:pt>
                <c:pt idx="11">
                  <c:v>Successfully contacted GP and discussed symptom</c:v>
                </c:pt>
              </c:strCache>
            </c:strRef>
          </c:cat>
          <c:val>
            <c:numRef>
              <c:f>Sheet1!$C$2:$C$13</c:f>
              <c:numCache>
                <c:formatCode>0%</c:formatCode>
                <c:ptCount val="12"/>
                <c:pt idx="0">
                  <c:v>0.08</c:v>
                </c:pt>
                <c:pt idx="1">
                  <c:v>0.02</c:v>
                </c:pt>
                <c:pt idx="2">
                  <c:v>0.04</c:v>
                </c:pt>
                <c:pt idx="3">
                  <c:v>0.05</c:v>
                </c:pt>
                <c:pt idx="4">
                  <c:v>0.03</c:v>
                </c:pt>
                <c:pt idx="5">
                  <c:v>0.05</c:v>
                </c:pt>
                <c:pt idx="6">
                  <c:v>0.05</c:v>
                </c:pt>
                <c:pt idx="7">
                  <c:v>0.04</c:v>
                </c:pt>
                <c:pt idx="9">
                  <c:v>0.28999999999999998</c:v>
                </c:pt>
                <c:pt idx="10">
                  <c:v>0.08</c:v>
                </c:pt>
                <c:pt idx="11">
                  <c:v>0.47</c:v>
                </c:pt>
              </c:numCache>
            </c:numRef>
          </c:val>
          <c:extLst>
            <c:ext xmlns:c16="http://schemas.microsoft.com/office/drawing/2014/chart" uri="{C3380CC4-5D6E-409C-BE32-E72D297353CC}">
              <c16:uniqueId val="{00000001-1AE7-4465-BE3F-DCCF26C0FAC5}"/>
            </c:ext>
          </c:extLst>
        </c:ser>
        <c:ser>
          <c:idx val="2"/>
          <c:order val="2"/>
          <c:tx>
            <c:strRef>
              <c:f>Sheet1!$D$1</c:f>
              <c:strCache>
                <c:ptCount val="1"/>
                <c:pt idx="0">
                  <c:v>Red-flag cancer symptom</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Other/DK/Prefer not to say</c:v>
                </c:pt>
                <c:pt idx="1">
                  <c:v>Called 999</c:v>
                </c:pt>
                <c:pt idx="2">
                  <c:v>Visited a mobile unit </c:v>
                </c:pt>
                <c:pt idx="3">
                  <c:v>Spoke to my community pharmacist</c:v>
                </c:pt>
                <c:pt idx="4">
                  <c:v>Went to a walk-in service </c:v>
                </c:pt>
                <c:pt idx="5">
                  <c:v>Went to A&amp;E</c:v>
                </c:pt>
                <c:pt idx="6">
                  <c:v>Called [NHS 111 / NHS24]</c:v>
                </c:pt>
                <c:pt idx="7">
                  <c:v>Went for private healthcare</c:v>
                </c:pt>
                <c:pt idx="9">
                  <c:v>Did not contact a healthcare professional</c:v>
                </c:pt>
                <c:pt idx="10">
                  <c:v>Tried to contact GP, 
but unable to discuss symptom with anyone</c:v>
                </c:pt>
                <c:pt idx="11">
                  <c:v>Successfully contacted GP and discussed symptom</c:v>
                </c:pt>
              </c:strCache>
            </c:strRef>
          </c:cat>
          <c:val>
            <c:numRef>
              <c:f>Sheet1!$D$2:$D$13</c:f>
              <c:numCache>
                <c:formatCode>0%</c:formatCode>
                <c:ptCount val="12"/>
                <c:pt idx="0">
                  <c:v>0.09</c:v>
                </c:pt>
                <c:pt idx="1">
                  <c:v>0.02</c:v>
                </c:pt>
                <c:pt idx="2">
                  <c:v>0.03</c:v>
                </c:pt>
                <c:pt idx="3">
                  <c:v>0.04</c:v>
                </c:pt>
                <c:pt idx="4">
                  <c:v>0.05</c:v>
                </c:pt>
                <c:pt idx="5">
                  <c:v>0.04</c:v>
                </c:pt>
                <c:pt idx="6">
                  <c:v>0.05</c:v>
                </c:pt>
                <c:pt idx="7">
                  <c:v>0.05</c:v>
                </c:pt>
                <c:pt idx="9">
                  <c:v>0.21</c:v>
                </c:pt>
                <c:pt idx="10">
                  <c:v>0.08</c:v>
                </c:pt>
                <c:pt idx="11">
                  <c:v>0.55000000000000004</c:v>
                </c:pt>
              </c:numCache>
            </c:numRef>
          </c:val>
          <c:extLst>
            <c:ext xmlns:c16="http://schemas.microsoft.com/office/drawing/2014/chart" uri="{C3380CC4-5D6E-409C-BE32-E72D297353CC}">
              <c16:uniqueId val="{00000002-1AE7-4465-BE3F-DCCF26C0FAC5}"/>
            </c:ext>
          </c:extLst>
        </c:ser>
        <c:ser>
          <c:idx val="3"/>
          <c:order val="3"/>
          <c:tx>
            <c:strRef>
              <c:f>Sheet1!$E$1</c:f>
              <c:strCache>
                <c:ptCount val="1"/>
                <c:pt idx="0">
                  <c:v>Non-specific cancer symptom</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Other/DK/Prefer not to say</c:v>
                </c:pt>
                <c:pt idx="1">
                  <c:v>Called 999</c:v>
                </c:pt>
                <c:pt idx="2">
                  <c:v>Visited a mobile unit </c:v>
                </c:pt>
                <c:pt idx="3">
                  <c:v>Spoke to my community pharmacist</c:v>
                </c:pt>
                <c:pt idx="4">
                  <c:v>Went to a walk-in service </c:v>
                </c:pt>
                <c:pt idx="5">
                  <c:v>Went to A&amp;E</c:v>
                </c:pt>
                <c:pt idx="6">
                  <c:v>Called [NHS 111 / NHS24]</c:v>
                </c:pt>
                <c:pt idx="7">
                  <c:v>Went for private healthcare</c:v>
                </c:pt>
                <c:pt idx="9">
                  <c:v>Did not contact a healthcare professional</c:v>
                </c:pt>
                <c:pt idx="10">
                  <c:v>Tried to contact GP, 
but unable to discuss symptom with anyone</c:v>
                </c:pt>
                <c:pt idx="11">
                  <c:v>Successfully contacted GP and discussed symptom</c:v>
                </c:pt>
              </c:strCache>
            </c:strRef>
          </c:cat>
          <c:val>
            <c:numRef>
              <c:f>Sheet1!$E$2:$E$13</c:f>
              <c:numCache>
                <c:formatCode>0%</c:formatCode>
                <c:ptCount val="12"/>
                <c:pt idx="0">
                  <c:v>7.0000000000000007E-2</c:v>
                </c:pt>
                <c:pt idx="1">
                  <c:v>0.01</c:v>
                </c:pt>
                <c:pt idx="2">
                  <c:v>0.02</c:v>
                </c:pt>
                <c:pt idx="3">
                  <c:v>0.04</c:v>
                </c:pt>
                <c:pt idx="4">
                  <c:v>0.04</c:v>
                </c:pt>
                <c:pt idx="5">
                  <c:v>0.04</c:v>
                </c:pt>
                <c:pt idx="6">
                  <c:v>0.04</c:v>
                </c:pt>
                <c:pt idx="7">
                  <c:v>0.05</c:v>
                </c:pt>
                <c:pt idx="9">
                  <c:v>0.33</c:v>
                </c:pt>
                <c:pt idx="10">
                  <c:v>0.08</c:v>
                </c:pt>
                <c:pt idx="11">
                  <c:v>0.46</c:v>
                </c:pt>
              </c:numCache>
            </c:numRef>
          </c:val>
          <c:extLst>
            <c:ext xmlns:c16="http://schemas.microsoft.com/office/drawing/2014/chart" uri="{C3380CC4-5D6E-409C-BE32-E72D297353CC}">
              <c16:uniqueId val="{00000003-1AE7-4465-BE3F-DCCF26C0FAC5}"/>
            </c:ext>
          </c:extLst>
        </c:ser>
        <c:ser>
          <c:idx val="4"/>
          <c:order val="4"/>
          <c:tx>
            <c:strRef>
              <c:f>Sheet1!$F$1</c:f>
              <c:strCache>
                <c:ptCount val="1"/>
                <c:pt idx="0">
                  <c:v>Any potential cancer symptom</c:v>
                </c:pt>
              </c:strCache>
            </c:strRef>
          </c:tx>
          <c:spPr>
            <a:solidFill>
              <a:schemeClr val="accent1"/>
            </a:solidFill>
            <a:ln>
              <a:noFill/>
            </a:ln>
            <a:effectLst/>
          </c:spPr>
          <c:invertIfNegative val="0"/>
          <c:dLbls>
            <c:dLbl>
              <c:idx val="9"/>
              <c:layout>
                <c:manualLayout>
                  <c:x val="-1.1343011691072452E-3"/>
                  <c:y val="-5.377534692508755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5B2-4691-A770-D3C2DD85C08C}"/>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Other/DK/Prefer not to say</c:v>
                </c:pt>
                <c:pt idx="1">
                  <c:v>Called 999</c:v>
                </c:pt>
                <c:pt idx="2">
                  <c:v>Visited a mobile unit </c:v>
                </c:pt>
                <c:pt idx="3">
                  <c:v>Spoke to my community pharmacist</c:v>
                </c:pt>
                <c:pt idx="4">
                  <c:v>Went to a walk-in service </c:v>
                </c:pt>
                <c:pt idx="5">
                  <c:v>Went to A&amp;E</c:v>
                </c:pt>
                <c:pt idx="6">
                  <c:v>Called [NHS 111 / NHS24]</c:v>
                </c:pt>
                <c:pt idx="7">
                  <c:v>Went for private healthcare</c:v>
                </c:pt>
                <c:pt idx="9">
                  <c:v>Did not contact a healthcare professional</c:v>
                </c:pt>
                <c:pt idx="10">
                  <c:v>Tried to contact GP, 
but unable to discuss symptom with anyone</c:v>
                </c:pt>
                <c:pt idx="11">
                  <c:v>Successfully contacted GP and discussed symptom</c:v>
                </c:pt>
              </c:strCache>
            </c:strRef>
          </c:cat>
          <c:val>
            <c:numRef>
              <c:f>Sheet1!$F$2:$F$13</c:f>
              <c:numCache>
                <c:formatCode>0%</c:formatCode>
                <c:ptCount val="12"/>
                <c:pt idx="0">
                  <c:v>0.06</c:v>
                </c:pt>
                <c:pt idx="1">
                  <c:v>0.01</c:v>
                </c:pt>
                <c:pt idx="2">
                  <c:v>0.03</c:v>
                </c:pt>
                <c:pt idx="3">
                  <c:v>0.04</c:v>
                </c:pt>
                <c:pt idx="4">
                  <c:v>0.05</c:v>
                </c:pt>
                <c:pt idx="5">
                  <c:v>0.05</c:v>
                </c:pt>
                <c:pt idx="6">
                  <c:v>0.05</c:v>
                </c:pt>
                <c:pt idx="7">
                  <c:v>0.05</c:v>
                </c:pt>
                <c:pt idx="9">
                  <c:v>0.26</c:v>
                </c:pt>
                <c:pt idx="10">
                  <c:v>0.09</c:v>
                </c:pt>
                <c:pt idx="11">
                  <c:v>0.55000000000000004</c:v>
                </c:pt>
              </c:numCache>
            </c:numRef>
          </c:val>
          <c:extLst>
            <c:ext xmlns:c16="http://schemas.microsoft.com/office/drawing/2014/chart" uri="{C3380CC4-5D6E-409C-BE32-E72D297353CC}">
              <c16:uniqueId val="{00000004-1AE7-4465-BE3F-DCCF26C0FAC5}"/>
            </c:ext>
          </c:extLst>
        </c:ser>
        <c:dLbls>
          <c:showLegendKey val="0"/>
          <c:showVal val="0"/>
          <c:showCatName val="0"/>
          <c:showSerName val="0"/>
          <c:showPercent val="0"/>
          <c:showBubbleSize val="0"/>
        </c:dLbls>
        <c:gapWidth val="50"/>
        <c:axId val="803270863"/>
        <c:axId val="803271343"/>
      </c:barChart>
      <c:catAx>
        <c:axId val="80327086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803271343"/>
        <c:crosses val="autoZero"/>
        <c:auto val="1"/>
        <c:lblAlgn val="ctr"/>
        <c:lblOffset val="100"/>
        <c:noMultiLvlLbl val="0"/>
      </c:catAx>
      <c:valAx>
        <c:axId val="803271343"/>
        <c:scaling>
          <c:orientation val="minMax"/>
        </c:scaling>
        <c:delete val="1"/>
        <c:axPos val="b"/>
        <c:numFmt formatCode="0%" sourceLinked="1"/>
        <c:majorTickMark val="none"/>
        <c:minorTickMark val="none"/>
        <c:tickLblPos val="nextTo"/>
        <c:crossAx val="8032708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079035959891693"/>
          <c:y val="4.0664647408318759E-2"/>
          <c:w val="0.67800406675071012"/>
          <c:h val="0.80879811875629104"/>
        </c:manualLayout>
      </c:layout>
      <c:barChart>
        <c:barDir val="bar"/>
        <c:grouping val="percentStacked"/>
        <c:varyColors val="0"/>
        <c:ser>
          <c:idx val="2"/>
          <c:order val="0"/>
          <c:tx>
            <c:strRef>
              <c:f>Sheet1!$B$1</c:f>
              <c:strCache>
                <c:ptCount val="1"/>
                <c:pt idx="0">
                  <c:v>Contacted GP within 6 months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Any potential oral cancer symptom</c:v>
                </c:pt>
                <c:pt idx="1">
                  <c:v>Any potential lung-specific cancer symptom</c:v>
                </c:pt>
                <c:pt idx="2">
                  <c:v>Any potential red-flag cancer symptom</c:v>
                </c:pt>
                <c:pt idx="3">
                  <c:v>Any potential non-specific cancer symptom</c:v>
                </c:pt>
                <c:pt idx="4">
                  <c:v>Any potential cancer symptom</c:v>
                </c:pt>
              </c:strCache>
            </c:strRef>
          </c:cat>
          <c:val>
            <c:numRef>
              <c:f>Sheet1!$B$2:$B$6</c:f>
              <c:numCache>
                <c:formatCode>0%</c:formatCode>
                <c:ptCount val="5"/>
                <c:pt idx="0">
                  <c:v>0.59</c:v>
                </c:pt>
                <c:pt idx="1">
                  <c:v>0.55000000000000004</c:v>
                </c:pt>
                <c:pt idx="2">
                  <c:v>0.6</c:v>
                </c:pt>
                <c:pt idx="3">
                  <c:v>0.51</c:v>
                </c:pt>
                <c:pt idx="4">
                  <c:v>0.6</c:v>
                </c:pt>
              </c:numCache>
            </c:numRef>
          </c:val>
          <c:extLst>
            <c:ext xmlns:c16="http://schemas.microsoft.com/office/drawing/2014/chart" uri="{C3380CC4-5D6E-409C-BE32-E72D297353CC}">
              <c16:uniqueId val="{00000000-87DC-4D68-8BFE-D5D206F3E711}"/>
            </c:ext>
          </c:extLst>
        </c:ser>
        <c:ser>
          <c:idx val="0"/>
          <c:order val="1"/>
          <c:tx>
            <c:strRef>
              <c:f>Sheet1!$C$1</c:f>
              <c:strCache>
                <c:ptCount val="1"/>
                <c:pt idx="0">
                  <c:v>Did not contact GP within 6 months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Any potential oral cancer symptom</c:v>
                </c:pt>
                <c:pt idx="1">
                  <c:v>Any potential lung-specific cancer symptom</c:v>
                </c:pt>
                <c:pt idx="2">
                  <c:v>Any potential red-flag cancer symptom</c:v>
                </c:pt>
                <c:pt idx="3">
                  <c:v>Any potential non-specific cancer symptom</c:v>
                </c:pt>
                <c:pt idx="4">
                  <c:v>Any potential cancer symptom</c:v>
                </c:pt>
              </c:strCache>
            </c:strRef>
          </c:cat>
          <c:val>
            <c:numRef>
              <c:f>Sheet1!$C$2:$C$6</c:f>
              <c:numCache>
                <c:formatCode>0%</c:formatCode>
                <c:ptCount val="5"/>
                <c:pt idx="0">
                  <c:v>0.32</c:v>
                </c:pt>
                <c:pt idx="1">
                  <c:v>0.34</c:v>
                </c:pt>
                <c:pt idx="2">
                  <c:v>0.32</c:v>
                </c:pt>
                <c:pt idx="3">
                  <c:v>0.4</c:v>
                </c:pt>
                <c:pt idx="4">
                  <c:v>0.33</c:v>
                </c:pt>
              </c:numCache>
            </c:numRef>
          </c:val>
          <c:extLst>
            <c:ext xmlns:c16="http://schemas.microsoft.com/office/drawing/2014/chart" uri="{C3380CC4-5D6E-409C-BE32-E72D297353CC}">
              <c16:uniqueId val="{00000001-87DC-4D68-8BFE-D5D206F3E711}"/>
            </c:ext>
          </c:extLst>
        </c:ser>
        <c:ser>
          <c:idx val="1"/>
          <c:order val="2"/>
          <c:tx>
            <c:strRef>
              <c:f>Sheet1!$D$1</c:f>
              <c:strCache>
                <c:ptCount val="1"/>
                <c:pt idx="0">
                  <c:v>Don't know/prefer not to say</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Any potential oral cancer symptom</c:v>
                </c:pt>
                <c:pt idx="1">
                  <c:v>Any potential lung-specific cancer symptom</c:v>
                </c:pt>
                <c:pt idx="2">
                  <c:v>Any potential red-flag cancer symptom</c:v>
                </c:pt>
                <c:pt idx="3">
                  <c:v>Any potential non-specific cancer symptom</c:v>
                </c:pt>
                <c:pt idx="4">
                  <c:v>Any potential cancer symptom</c:v>
                </c:pt>
              </c:strCache>
            </c:strRef>
          </c:cat>
          <c:val>
            <c:numRef>
              <c:f>Sheet1!$D$2:$D$6</c:f>
              <c:numCache>
                <c:formatCode>0%</c:formatCode>
                <c:ptCount val="5"/>
                <c:pt idx="0">
                  <c:v>0.09</c:v>
                </c:pt>
                <c:pt idx="1">
                  <c:v>0.11</c:v>
                </c:pt>
                <c:pt idx="2">
                  <c:v>0.08</c:v>
                </c:pt>
                <c:pt idx="3">
                  <c:v>0.09</c:v>
                </c:pt>
                <c:pt idx="4">
                  <c:v>7.0000000000000007E-2</c:v>
                </c:pt>
              </c:numCache>
            </c:numRef>
          </c:val>
          <c:extLst>
            <c:ext xmlns:c16="http://schemas.microsoft.com/office/drawing/2014/chart" uri="{C3380CC4-5D6E-409C-BE32-E72D297353CC}">
              <c16:uniqueId val="{00000002-87DC-4D68-8BFE-D5D206F3E711}"/>
            </c:ext>
          </c:extLst>
        </c:ser>
        <c:dLbls>
          <c:showLegendKey val="0"/>
          <c:showVal val="0"/>
          <c:showCatName val="0"/>
          <c:showSerName val="0"/>
          <c:showPercent val="0"/>
          <c:showBubbleSize val="0"/>
        </c:dLbls>
        <c:gapWidth val="182"/>
        <c:overlap val="100"/>
        <c:axId val="525617328"/>
        <c:axId val="525618992"/>
      </c:barChart>
      <c:catAx>
        <c:axId val="5256173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525618992"/>
        <c:crossesAt val="0"/>
        <c:auto val="1"/>
        <c:lblAlgn val="ctr"/>
        <c:lblOffset val="100"/>
        <c:noMultiLvlLbl val="0"/>
      </c:catAx>
      <c:valAx>
        <c:axId val="525618992"/>
        <c:scaling>
          <c:orientation val="minMax"/>
        </c:scaling>
        <c:delete val="1"/>
        <c:axPos val="b"/>
        <c:numFmt formatCode="0%" sourceLinked="0"/>
        <c:majorTickMark val="none"/>
        <c:minorTickMark val="none"/>
        <c:tickLblPos val="nextTo"/>
        <c:crossAx val="5256173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Sheet1!$A$2:$A$25</c:f>
              <c:strCache>
                <c:ptCount val="24"/>
                <c:pt idx="0">
                  <c:v>All</c:v>
                </c:pt>
                <c:pt idx="2">
                  <c:v>Male</c:v>
                </c:pt>
                <c:pt idx="3">
                  <c:v>Female</c:v>
                </c:pt>
                <c:pt idx="5">
                  <c:v>18-34</c:v>
                </c:pt>
                <c:pt idx="6">
                  <c:v>35-54</c:v>
                </c:pt>
                <c:pt idx="7">
                  <c:v>55+</c:v>
                </c:pt>
                <c:pt idx="9">
                  <c:v>White</c:v>
                </c:pt>
                <c:pt idx="10">
                  <c:v>Ethnic minority</c:v>
                </c:pt>
                <c:pt idx="12">
                  <c:v>ABC1</c:v>
                </c:pt>
                <c:pt idx="13">
                  <c:v>C2DE</c:v>
                </c:pt>
                <c:pt idx="15">
                  <c:v>Living 
without a disability</c:v>
                </c:pt>
                <c:pt idx="16">
                  <c:v>Living 
with a disability </c:v>
                </c:pt>
                <c:pt idx="18">
                  <c:v>No mental health diagnosis</c:v>
                </c:pt>
                <c:pt idx="19">
                  <c:v>Has mental health diagnosis</c:v>
                </c:pt>
                <c:pt idx="21">
                  <c:v>IMD 1-2 (Most deprived)</c:v>
                </c:pt>
                <c:pt idx="22">
                  <c:v>IMD 3-8</c:v>
                </c:pt>
                <c:pt idx="23">
                  <c:v>IMD 9-10 (Least deprived)</c:v>
                </c:pt>
              </c:strCache>
            </c:strRef>
          </c:cat>
          <c:val>
            <c:numRef>
              <c:f>Sheet1!$B$2:$B$25</c:f>
              <c:numCache>
                <c:formatCode>General</c:formatCode>
                <c:ptCount val="24"/>
                <c:pt idx="0" formatCode="0%">
                  <c:v>0.6</c:v>
                </c:pt>
                <c:pt idx="2" formatCode="0%">
                  <c:v>0.59</c:v>
                </c:pt>
                <c:pt idx="3" formatCode="0%">
                  <c:v>0.61</c:v>
                </c:pt>
                <c:pt idx="5" formatCode="0%">
                  <c:v>0.48</c:v>
                </c:pt>
                <c:pt idx="6" formatCode="0%">
                  <c:v>0.57999999999999996</c:v>
                </c:pt>
                <c:pt idx="7" formatCode="0%">
                  <c:v>0.64</c:v>
                </c:pt>
                <c:pt idx="9" formatCode="0%">
                  <c:v>0.6</c:v>
                </c:pt>
                <c:pt idx="10" formatCode="0%">
                  <c:v>0.59</c:v>
                </c:pt>
                <c:pt idx="12" formatCode="0%">
                  <c:v>0.59</c:v>
                </c:pt>
                <c:pt idx="13" formatCode="0%">
                  <c:v>0.6</c:v>
                </c:pt>
                <c:pt idx="15" formatCode="0%">
                  <c:v>0.55000000000000004</c:v>
                </c:pt>
                <c:pt idx="16" formatCode="0%">
                  <c:v>0.67</c:v>
                </c:pt>
                <c:pt idx="18" formatCode="0%">
                  <c:v>0.57999999999999996</c:v>
                </c:pt>
                <c:pt idx="19" formatCode="0%">
                  <c:v>0.63</c:v>
                </c:pt>
                <c:pt idx="21" formatCode="0%">
                  <c:v>0.6</c:v>
                </c:pt>
                <c:pt idx="22" formatCode="0%">
                  <c:v>0.6</c:v>
                </c:pt>
                <c:pt idx="23" formatCode="0%">
                  <c:v>0.59</c:v>
                </c:pt>
              </c:numCache>
            </c:numRef>
          </c:val>
          <c:extLst>
            <c:ext xmlns:c16="http://schemas.microsoft.com/office/drawing/2014/chart" uri="{C3380CC4-5D6E-409C-BE32-E72D297353CC}">
              <c16:uniqueId val="{00000000-2974-4D54-BC9E-EF85F432B8AA}"/>
            </c:ext>
          </c:extLst>
        </c:ser>
        <c:dLbls>
          <c:dLblPos val="outEnd"/>
          <c:showLegendKey val="0"/>
          <c:showVal val="1"/>
          <c:showCatName val="0"/>
          <c:showSerName val="0"/>
          <c:showPercent val="0"/>
          <c:showBubbleSize val="0"/>
        </c:dLbls>
        <c:gapWidth val="5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0"/>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1-41A6-45A0-B833-4C8DF1067F06}"/>
              </c:ext>
            </c:extLst>
          </c:dPt>
          <c:dPt>
            <c:idx val="2"/>
            <c:invertIfNegative val="0"/>
            <c:bubble3D val="0"/>
            <c:spPr>
              <a:solidFill>
                <a:schemeClr val="bg2"/>
              </a:solidFill>
              <a:ln>
                <a:noFill/>
              </a:ln>
              <a:effectLst/>
            </c:spPr>
            <c:extLst>
              <c:ext xmlns:c16="http://schemas.microsoft.com/office/drawing/2014/chart" uri="{C3380CC4-5D6E-409C-BE32-E72D297353CC}">
                <c16:uniqueId val="{00000002-41A6-45A0-B833-4C8DF1067F06}"/>
              </c:ext>
            </c:extLst>
          </c:dPt>
          <c:dPt>
            <c:idx val="4"/>
            <c:invertIfNegative val="0"/>
            <c:bubble3D val="0"/>
            <c:spPr>
              <a:solidFill>
                <a:schemeClr val="accent3">
                  <a:lumMod val="20000"/>
                  <a:lumOff val="80000"/>
                </a:schemeClr>
              </a:solidFill>
              <a:ln>
                <a:noFill/>
              </a:ln>
              <a:effectLst/>
            </c:spPr>
            <c:extLst>
              <c:ext xmlns:c16="http://schemas.microsoft.com/office/drawing/2014/chart" uri="{C3380CC4-5D6E-409C-BE32-E72D297353CC}">
                <c16:uniqueId val="{00000005-41A6-45A0-B833-4C8DF1067F06}"/>
              </c:ext>
            </c:extLst>
          </c:dPt>
          <c:dPt>
            <c:idx val="6"/>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3-41A6-45A0-B833-4C8DF1067F06}"/>
              </c:ext>
            </c:extLst>
          </c:dPt>
          <c:dPt>
            <c:idx val="8"/>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4-41A6-45A0-B833-4C8DF1067F0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Sheet1!$A$3:$A$17</c:f>
              <c:strCache>
                <c:ptCount val="15"/>
                <c:pt idx="0">
                  <c:v>Prefer not to say</c:v>
                </c:pt>
                <c:pt idx="2">
                  <c:v>Don't know/not sure</c:v>
                </c:pt>
                <c:pt idx="4">
                  <c:v>Never been a smoker (i.e. smoked less than 100 cigarettes in your lifetime)</c:v>
                </c:pt>
                <c:pt idx="6">
                  <c:v>Used to smoke cigarettes, but stopped smoking completely more than a year ago</c:v>
                </c:pt>
                <c:pt idx="8">
                  <c:v>Used to smoke cigarettes, but stopped smoking completely in the last year</c:v>
                </c:pt>
                <c:pt idx="10">
                  <c:v>Do not smoke cigarettes at all, but I do smoke tobacco of some kind (e.g. pipe, cigar or shisha)</c:v>
                </c:pt>
                <c:pt idx="12">
                  <c:v>Smoke cigarettes, but not every day</c:v>
                </c:pt>
                <c:pt idx="14">
                  <c:v>Smoke cigarettes every day</c:v>
                </c:pt>
              </c:strCache>
            </c:strRef>
          </c:cat>
          <c:val>
            <c:numRef>
              <c:f>Sheet1!$B$3:$B$17</c:f>
              <c:numCache>
                <c:formatCode>General</c:formatCode>
                <c:ptCount val="15"/>
                <c:pt idx="0" formatCode="0%">
                  <c:v>1.23E-2</c:v>
                </c:pt>
                <c:pt idx="2" formatCode="0%">
                  <c:v>7.1999999999999998E-3</c:v>
                </c:pt>
                <c:pt idx="4" formatCode="0%">
                  <c:v>0.57440000000000002</c:v>
                </c:pt>
                <c:pt idx="6" formatCode="0%">
                  <c:v>0.26989999999999997</c:v>
                </c:pt>
                <c:pt idx="8" formatCode="0%">
                  <c:v>2.18E-2</c:v>
                </c:pt>
                <c:pt idx="10" formatCode="0%">
                  <c:v>1.4999999999999999E-2</c:v>
                </c:pt>
                <c:pt idx="12" formatCode="0%">
                  <c:v>3.7400000000000003E-2</c:v>
                </c:pt>
                <c:pt idx="14" formatCode="0%">
                  <c:v>6.2E-2</c:v>
                </c:pt>
              </c:numCache>
            </c:numRef>
          </c:val>
          <c:extLst>
            <c:ext xmlns:c16="http://schemas.microsoft.com/office/drawing/2014/chart" uri="{C3380CC4-5D6E-409C-BE32-E72D297353CC}">
              <c16:uniqueId val="{00000000-41A6-45A0-B833-4C8DF1067F06}"/>
            </c:ext>
          </c:extLst>
        </c:ser>
        <c:dLbls>
          <c:showLegendKey val="0"/>
          <c:showVal val="0"/>
          <c:showCatName val="0"/>
          <c:showSerName val="0"/>
          <c:showPercent val="0"/>
          <c:showBubbleSize val="0"/>
        </c:dLbls>
        <c:gapWidth val="0"/>
        <c:axId val="704295632"/>
        <c:axId val="361251951"/>
      </c:barChart>
      <c:catAx>
        <c:axId val="70429563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361251951"/>
        <c:crosses val="autoZero"/>
        <c:auto val="1"/>
        <c:lblAlgn val="ctr"/>
        <c:lblOffset val="100"/>
        <c:noMultiLvlLbl val="0"/>
      </c:catAx>
      <c:valAx>
        <c:axId val="361251951"/>
        <c:scaling>
          <c:orientation val="minMax"/>
          <c:max val="1"/>
        </c:scaling>
        <c:delete val="1"/>
        <c:axPos val="b"/>
        <c:numFmt formatCode="0%" sourceLinked="1"/>
        <c:majorTickMark val="out"/>
        <c:minorTickMark val="none"/>
        <c:tickLblPos val="nextTo"/>
        <c:crossAx val="7042956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All</c:v>
                </c:pt>
                <c:pt idx="2">
                  <c:v>Ethnic minority with a disability</c:v>
                </c:pt>
                <c:pt idx="3">
                  <c:v>All others</c:v>
                </c:pt>
                <c:pt idx="5">
                  <c:v>Ethnic minority with a mental health condition</c:v>
                </c:pt>
                <c:pt idx="6">
                  <c:v>All others</c:v>
                </c:pt>
                <c:pt idx="8">
                  <c:v>Ethnic minority in low social grade</c:v>
                </c:pt>
                <c:pt idx="9">
                  <c:v>All others</c:v>
                </c:pt>
                <c:pt idx="11">
                  <c:v>Ethnic minority women in low social grade</c:v>
                </c:pt>
                <c:pt idx="12">
                  <c:v>All others</c:v>
                </c:pt>
                <c:pt idx="14">
                  <c:v>Low social grade with mental health condition</c:v>
                </c:pt>
                <c:pt idx="15">
                  <c:v>All others</c:v>
                </c:pt>
                <c:pt idx="17">
                  <c:v>50+ and low social grade</c:v>
                </c:pt>
                <c:pt idx="18">
                  <c:v>All others</c:v>
                </c:pt>
                <c:pt idx="20">
                  <c:v>50+ and ethnic minority</c:v>
                </c:pt>
                <c:pt idx="21">
                  <c:v>All others</c:v>
                </c:pt>
              </c:strCache>
            </c:strRef>
          </c:cat>
          <c:val>
            <c:numRef>
              <c:f>Sheet1!$B$2:$B$23</c:f>
              <c:numCache>
                <c:formatCode>General</c:formatCode>
                <c:ptCount val="22"/>
                <c:pt idx="0" formatCode="0%">
                  <c:v>0.6</c:v>
                </c:pt>
                <c:pt idx="2" formatCode="0%">
                  <c:v>0.7</c:v>
                </c:pt>
                <c:pt idx="3" formatCode="0%">
                  <c:v>0.59</c:v>
                </c:pt>
                <c:pt idx="5" formatCode="0%">
                  <c:v>0.67</c:v>
                </c:pt>
                <c:pt idx="6" formatCode="0%">
                  <c:v>0.59</c:v>
                </c:pt>
                <c:pt idx="8" formatCode="0%">
                  <c:v>0.57999999999999996</c:v>
                </c:pt>
                <c:pt idx="9" formatCode="0%">
                  <c:v>0.6</c:v>
                </c:pt>
                <c:pt idx="11" formatCode="0%">
                  <c:v>0.56000000000000005</c:v>
                </c:pt>
                <c:pt idx="12" formatCode="0%">
                  <c:v>0.6</c:v>
                </c:pt>
                <c:pt idx="14" formatCode="0%">
                  <c:v>0.62</c:v>
                </c:pt>
                <c:pt idx="15" formatCode="0%">
                  <c:v>0.59</c:v>
                </c:pt>
                <c:pt idx="17" formatCode="0%">
                  <c:v>0.65</c:v>
                </c:pt>
                <c:pt idx="18" formatCode="0%">
                  <c:v>0.57999999999999996</c:v>
                </c:pt>
                <c:pt idx="20" formatCode="0%">
                  <c:v>0.66</c:v>
                </c:pt>
                <c:pt idx="21" formatCode="0%">
                  <c:v>0.59</c:v>
                </c:pt>
              </c:numCache>
            </c:numRef>
          </c:val>
          <c:extLst>
            <c:ext xmlns:c16="http://schemas.microsoft.com/office/drawing/2014/chart" uri="{C3380CC4-5D6E-409C-BE32-E72D297353CC}">
              <c16:uniqueId val="{00000000-8CCD-404E-BB29-C30CDCA79A4F}"/>
            </c:ext>
          </c:extLst>
        </c:ser>
        <c:dLbls>
          <c:dLblPos val="outEnd"/>
          <c:showLegendKey val="0"/>
          <c:showVal val="1"/>
          <c:showCatName val="0"/>
          <c:showSerName val="0"/>
          <c:showPercent val="0"/>
          <c:showBubbleSize val="0"/>
        </c:dLbls>
        <c:gapWidth val="2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1"/>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757317668548512E-2"/>
          <c:y val="0.10001498944883329"/>
          <c:w val="0.93918553987499376"/>
          <c:h val="0.7127621104207118"/>
        </c:manualLayout>
      </c:layout>
      <c:barChart>
        <c:barDir val="col"/>
        <c:grouping val="percentStacked"/>
        <c:varyColors val="0"/>
        <c:ser>
          <c:idx val="4"/>
          <c:order val="0"/>
          <c:tx>
            <c:strRef>
              <c:f>Sheet1!$B$1</c:f>
              <c:strCache>
                <c:ptCount val="1"/>
                <c:pt idx="0">
                  <c:v>More than 1 month</c:v>
                </c:pt>
              </c:strCache>
            </c:strRef>
          </c:tx>
          <c:spPr>
            <a:solidFill>
              <a:schemeClr val="accent6">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Any potential cancer symptom</c:v>
                </c:pt>
                <c:pt idx="1">
                  <c:v>Any potential non-specific symptom</c:v>
                </c:pt>
                <c:pt idx="2">
                  <c:v>Any potential red-flag cancer symptom</c:v>
                </c:pt>
                <c:pt idx="3">
                  <c:v>Any potential lung-specific cancer symptom</c:v>
                </c:pt>
                <c:pt idx="4">
                  <c:v>Any potential oral cancer symptom</c:v>
                </c:pt>
              </c:strCache>
            </c:strRef>
          </c:cat>
          <c:val>
            <c:numRef>
              <c:f>Sheet1!$B$2:$B$6</c:f>
              <c:numCache>
                <c:formatCode>0%</c:formatCode>
                <c:ptCount val="5"/>
                <c:pt idx="0">
                  <c:v>0.05</c:v>
                </c:pt>
                <c:pt idx="1">
                  <c:v>0.06</c:v>
                </c:pt>
                <c:pt idx="2">
                  <c:v>0.04</c:v>
                </c:pt>
                <c:pt idx="3">
                  <c:v>0.05</c:v>
                </c:pt>
                <c:pt idx="4">
                  <c:v>7.0000000000000007E-2</c:v>
                </c:pt>
              </c:numCache>
            </c:numRef>
          </c:val>
          <c:extLst>
            <c:ext xmlns:c16="http://schemas.microsoft.com/office/drawing/2014/chart" uri="{C3380CC4-5D6E-409C-BE32-E72D297353CC}">
              <c16:uniqueId val="{00000000-1A83-4A66-941A-551D2A812EDD}"/>
            </c:ext>
          </c:extLst>
        </c:ser>
        <c:ser>
          <c:idx val="3"/>
          <c:order val="1"/>
          <c:tx>
            <c:strRef>
              <c:f>Sheet1!$C$1</c:f>
              <c:strCache>
                <c:ptCount val="1"/>
                <c:pt idx="0">
                  <c:v>More than 2 weeks and up to 1 month</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Any potential cancer symptom</c:v>
                </c:pt>
                <c:pt idx="1">
                  <c:v>Any potential non-specific symptom</c:v>
                </c:pt>
                <c:pt idx="2">
                  <c:v>Any potential red-flag cancer symptom</c:v>
                </c:pt>
                <c:pt idx="3">
                  <c:v>Any potential lung-specific cancer symptom</c:v>
                </c:pt>
                <c:pt idx="4">
                  <c:v>Any potential oral cancer symptom</c:v>
                </c:pt>
              </c:strCache>
            </c:strRef>
          </c:cat>
          <c:val>
            <c:numRef>
              <c:f>Sheet1!$C$2:$C$6</c:f>
              <c:numCache>
                <c:formatCode>0%</c:formatCode>
                <c:ptCount val="5"/>
                <c:pt idx="0">
                  <c:v>0.1</c:v>
                </c:pt>
                <c:pt idx="1">
                  <c:v>0.12</c:v>
                </c:pt>
                <c:pt idx="2">
                  <c:v>0.11</c:v>
                </c:pt>
                <c:pt idx="3">
                  <c:v>0.11</c:v>
                </c:pt>
                <c:pt idx="4">
                  <c:v>0.13</c:v>
                </c:pt>
              </c:numCache>
            </c:numRef>
          </c:val>
          <c:extLst>
            <c:ext xmlns:c16="http://schemas.microsoft.com/office/drawing/2014/chart" uri="{C3380CC4-5D6E-409C-BE32-E72D297353CC}">
              <c16:uniqueId val="{00000001-1A83-4A66-941A-551D2A812EDD}"/>
            </c:ext>
          </c:extLst>
        </c:ser>
        <c:ser>
          <c:idx val="2"/>
          <c:order val="2"/>
          <c:tx>
            <c:strRef>
              <c:f>Sheet1!$D$1</c:f>
              <c:strCache>
                <c:ptCount val="1"/>
                <c:pt idx="0">
                  <c:v>Between 2 days and up to 2 weeks</c:v>
                </c:pt>
              </c:strCache>
            </c:strRef>
          </c:tx>
          <c:spPr>
            <a:solidFill>
              <a:schemeClr val="accent1">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Any potential cancer symptom</c:v>
                </c:pt>
                <c:pt idx="1">
                  <c:v>Any potential non-specific symptom</c:v>
                </c:pt>
                <c:pt idx="2">
                  <c:v>Any potential red-flag cancer symptom</c:v>
                </c:pt>
                <c:pt idx="3">
                  <c:v>Any potential lung-specific cancer symptom</c:v>
                </c:pt>
                <c:pt idx="4">
                  <c:v>Any potential oral cancer symptom</c:v>
                </c:pt>
              </c:strCache>
            </c:strRef>
          </c:cat>
          <c:val>
            <c:numRef>
              <c:f>Sheet1!$D$2:$D$6</c:f>
              <c:numCache>
                <c:formatCode>0%</c:formatCode>
                <c:ptCount val="5"/>
                <c:pt idx="0">
                  <c:v>0.37</c:v>
                </c:pt>
                <c:pt idx="1">
                  <c:v>0.36</c:v>
                </c:pt>
                <c:pt idx="2">
                  <c:v>0.39</c:v>
                </c:pt>
                <c:pt idx="3">
                  <c:v>0.38</c:v>
                </c:pt>
                <c:pt idx="4">
                  <c:v>0.35</c:v>
                </c:pt>
              </c:numCache>
            </c:numRef>
          </c:val>
          <c:extLst>
            <c:ext xmlns:c16="http://schemas.microsoft.com/office/drawing/2014/chart" uri="{C3380CC4-5D6E-409C-BE32-E72D297353CC}">
              <c16:uniqueId val="{00000002-1A83-4A66-941A-551D2A812EDD}"/>
            </c:ext>
          </c:extLst>
        </c:ser>
        <c:ser>
          <c:idx val="1"/>
          <c:order val="3"/>
          <c:tx>
            <c:strRef>
              <c:f>Sheet1!$E$1</c:f>
              <c:strCache>
                <c:ptCount val="1"/>
                <c:pt idx="0">
                  <c:v>On the next day</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Any potential cancer symptom</c:v>
                </c:pt>
                <c:pt idx="1">
                  <c:v>Any potential non-specific symptom</c:v>
                </c:pt>
                <c:pt idx="2">
                  <c:v>Any potential red-flag cancer symptom</c:v>
                </c:pt>
                <c:pt idx="3">
                  <c:v>Any potential lung-specific cancer symptom</c:v>
                </c:pt>
                <c:pt idx="4">
                  <c:v>Any potential oral cancer symptom</c:v>
                </c:pt>
              </c:strCache>
            </c:strRef>
          </c:cat>
          <c:val>
            <c:numRef>
              <c:f>Sheet1!$E$2:$E$6</c:f>
              <c:numCache>
                <c:formatCode>0%</c:formatCode>
                <c:ptCount val="5"/>
                <c:pt idx="0">
                  <c:v>0.13</c:v>
                </c:pt>
                <c:pt idx="1">
                  <c:v>0.13</c:v>
                </c:pt>
                <c:pt idx="2">
                  <c:v>0.12</c:v>
                </c:pt>
                <c:pt idx="3">
                  <c:v>0.12</c:v>
                </c:pt>
                <c:pt idx="4">
                  <c:v>0.1</c:v>
                </c:pt>
              </c:numCache>
            </c:numRef>
          </c:val>
          <c:extLst>
            <c:ext xmlns:c16="http://schemas.microsoft.com/office/drawing/2014/chart" uri="{C3380CC4-5D6E-409C-BE32-E72D297353CC}">
              <c16:uniqueId val="{00000003-1A83-4A66-941A-551D2A812EDD}"/>
            </c:ext>
          </c:extLst>
        </c:ser>
        <c:ser>
          <c:idx val="0"/>
          <c:order val="4"/>
          <c:tx>
            <c:strRef>
              <c:f>Sheet1!$F$1</c:f>
              <c:strCache>
                <c:ptCount val="1"/>
                <c:pt idx="0">
                  <c:v>On the same day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Any potential cancer symptom</c:v>
                </c:pt>
                <c:pt idx="1">
                  <c:v>Any potential non-specific symptom</c:v>
                </c:pt>
                <c:pt idx="2">
                  <c:v>Any potential red-flag cancer symptom</c:v>
                </c:pt>
                <c:pt idx="3">
                  <c:v>Any potential lung-specific cancer symptom</c:v>
                </c:pt>
                <c:pt idx="4">
                  <c:v>Any potential oral cancer symptom</c:v>
                </c:pt>
              </c:strCache>
            </c:strRef>
          </c:cat>
          <c:val>
            <c:numRef>
              <c:f>Sheet1!$F$2:$F$6</c:f>
              <c:numCache>
                <c:formatCode>0%</c:formatCode>
                <c:ptCount val="5"/>
                <c:pt idx="0">
                  <c:v>0.28000000000000003</c:v>
                </c:pt>
                <c:pt idx="1">
                  <c:v>0.25</c:v>
                </c:pt>
                <c:pt idx="2">
                  <c:v>0.26</c:v>
                </c:pt>
                <c:pt idx="3">
                  <c:v>0.26</c:v>
                </c:pt>
                <c:pt idx="4">
                  <c:v>0.26</c:v>
                </c:pt>
              </c:numCache>
            </c:numRef>
          </c:val>
          <c:extLst>
            <c:ext xmlns:c16="http://schemas.microsoft.com/office/drawing/2014/chart" uri="{C3380CC4-5D6E-409C-BE32-E72D297353CC}">
              <c16:uniqueId val="{00000004-1A83-4A66-941A-551D2A812EDD}"/>
            </c:ext>
          </c:extLst>
        </c:ser>
        <c:dLbls>
          <c:showLegendKey val="0"/>
          <c:showVal val="0"/>
          <c:showCatName val="0"/>
          <c:showSerName val="0"/>
          <c:showPercent val="0"/>
          <c:showBubbleSize val="0"/>
        </c:dLbls>
        <c:gapWidth val="182"/>
        <c:overlap val="100"/>
        <c:axId val="295719760"/>
        <c:axId val="295717680"/>
      </c:barChart>
      <c:catAx>
        <c:axId val="295719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95717680"/>
        <c:crosses val="autoZero"/>
        <c:auto val="1"/>
        <c:lblAlgn val="ctr"/>
        <c:lblOffset val="100"/>
        <c:noMultiLvlLbl val="0"/>
      </c:catAx>
      <c:valAx>
        <c:axId val="295717680"/>
        <c:scaling>
          <c:orientation val="minMax"/>
        </c:scaling>
        <c:delete val="1"/>
        <c:axPos val="l"/>
        <c:numFmt formatCode="0%" sourceLinked="0"/>
        <c:majorTickMark val="none"/>
        <c:minorTickMark val="none"/>
        <c:tickLblPos val="nextTo"/>
        <c:crossAx val="295719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Sheet1!$A$2:$A$25</c:f>
              <c:strCache>
                <c:ptCount val="24"/>
                <c:pt idx="0">
                  <c:v>All</c:v>
                </c:pt>
                <c:pt idx="2">
                  <c:v>Male</c:v>
                </c:pt>
                <c:pt idx="3">
                  <c:v>Female</c:v>
                </c:pt>
                <c:pt idx="5">
                  <c:v>18-29</c:v>
                </c:pt>
                <c:pt idx="6">
                  <c:v>30-49</c:v>
                </c:pt>
                <c:pt idx="7">
                  <c:v>50+</c:v>
                </c:pt>
                <c:pt idx="9">
                  <c:v>White</c:v>
                </c:pt>
                <c:pt idx="10">
                  <c:v>Ethnic minority</c:v>
                </c:pt>
                <c:pt idx="12">
                  <c:v>ABC1</c:v>
                </c:pt>
                <c:pt idx="13">
                  <c:v>C2DE</c:v>
                </c:pt>
                <c:pt idx="15">
                  <c:v>Living 
without a disability</c:v>
                </c:pt>
                <c:pt idx="16">
                  <c:v>Living 
with a disability </c:v>
                </c:pt>
                <c:pt idx="18">
                  <c:v>No mental health diagnosis</c:v>
                </c:pt>
                <c:pt idx="19">
                  <c:v>Has mental health diagnosis</c:v>
                </c:pt>
                <c:pt idx="21">
                  <c:v>IMD 1-2 (Most deprived)</c:v>
                </c:pt>
                <c:pt idx="22">
                  <c:v>IMD 3-8</c:v>
                </c:pt>
                <c:pt idx="23">
                  <c:v>IMD 9-10 (Least deprived)</c:v>
                </c:pt>
              </c:strCache>
            </c:strRef>
          </c:cat>
          <c:val>
            <c:numRef>
              <c:f>Sheet1!$B$2:$B$25</c:f>
              <c:numCache>
                <c:formatCode>General</c:formatCode>
                <c:ptCount val="24"/>
                <c:pt idx="0" formatCode="0%">
                  <c:v>0.78</c:v>
                </c:pt>
                <c:pt idx="2" formatCode="0%">
                  <c:v>0.78</c:v>
                </c:pt>
                <c:pt idx="3" formatCode="0%">
                  <c:v>0.78</c:v>
                </c:pt>
                <c:pt idx="5" formatCode="0%">
                  <c:v>0.8</c:v>
                </c:pt>
                <c:pt idx="6" formatCode="0%">
                  <c:v>0.77</c:v>
                </c:pt>
                <c:pt idx="7" formatCode="0%">
                  <c:v>0.78</c:v>
                </c:pt>
                <c:pt idx="9" formatCode="0%">
                  <c:v>0.79</c:v>
                </c:pt>
                <c:pt idx="10" formatCode="0%">
                  <c:v>0.74</c:v>
                </c:pt>
                <c:pt idx="12" formatCode="0%">
                  <c:v>0.78</c:v>
                </c:pt>
                <c:pt idx="13" formatCode="0%">
                  <c:v>0.78</c:v>
                </c:pt>
                <c:pt idx="15" formatCode="0%">
                  <c:v>0.8</c:v>
                </c:pt>
                <c:pt idx="16" formatCode="0%">
                  <c:v>0.76</c:v>
                </c:pt>
                <c:pt idx="18" formatCode="0%">
                  <c:v>0.78</c:v>
                </c:pt>
                <c:pt idx="19" formatCode="0%">
                  <c:v>0.78</c:v>
                </c:pt>
                <c:pt idx="21" formatCode="0%">
                  <c:v>0.77</c:v>
                </c:pt>
                <c:pt idx="22" formatCode="0%">
                  <c:v>0.78</c:v>
                </c:pt>
                <c:pt idx="23" formatCode="0%">
                  <c:v>0.78</c:v>
                </c:pt>
              </c:numCache>
            </c:numRef>
          </c:val>
          <c:extLst>
            <c:ext xmlns:c16="http://schemas.microsoft.com/office/drawing/2014/chart" uri="{C3380CC4-5D6E-409C-BE32-E72D297353CC}">
              <c16:uniqueId val="{00000000-2B34-40EA-B38D-E0FE3A5C9BAC}"/>
            </c:ext>
          </c:extLst>
        </c:ser>
        <c:dLbls>
          <c:dLblPos val="outEnd"/>
          <c:showLegendKey val="0"/>
          <c:showVal val="1"/>
          <c:showCatName val="0"/>
          <c:showSerName val="0"/>
          <c:showPercent val="0"/>
          <c:showBubbleSize val="0"/>
        </c:dLbls>
        <c:gapWidth val="5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0"/>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All</c:v>
                </c:pt>
                <c:pt idx="2">
                  <c:v>Ethnic minority with a disability</c:v>
                </c:pt>
                <c:pt idx="3">
                  <c:v>All others</c:v>
                </c:pt>
                <c:pt idx="5">
                  <c:v>Ethnic minority with a mental health condition</c:v>
                </c:pt>
                <c:pt idx="6">
                  <c:v>All others</c:v>
                </c:pt>
                <c:pt idx="8">
                  <c:v>Ethnic minority in low social grade</c:v>
                </c:pt>
                <c:pt idx="9">
                  <c:v>All others</c:v>
                </c:pt>
                <c:pt idx="11">
                  <c:v>Ethnic minority women in low social grade</c:v>
                </c:pt>
                <c:pt idx="12">
                  <c:v>All others</c:v>
                </c:pt>
                <c:pt idx="14">
                  <c:v>Low social grade with mental health condition</c:v>
                </c:pt>
                <c:pt idx="15">
                  <c:v>All others</c:v>
                </c:pt>
                <c:pt idx="17">
                  <c:v>50+ and low social grade</c:v>
                </c:pt>
                <c:pt idx="18">
                  <c:v>All others</c:v>
                </c:pt>
                <c:pt idx="20">
                  <c:v>50+ and ethnic minority</c:v>
                </c:pt>
                <c:pt idx="21">
                  <c:v>All others</c:v>
                </c:pt>
              </c:strCache>
            </c:strRef>
          </c:cat>
          <c:val>
            <c:numRef>
              <c:f>Sheet1!$B$2:$B$23</c:f>
              <c:numCache>
                <c:formatCode>General</c:formatCode>
                <c:ptCount val="22"/>
                <c:pt idx="0" formatCode="0%">
                  <c:v>0.78</c:v>
                </c:pt>
                <c:pt idx="2" formatCode="0%">
                  <c:v>0.81</c:v>
                </c:pt>
                <c:pt idx="3" formatCode="0%">
                  <c:v>0.78</c:v>
                </c:pt>
                <c:pt idx="5" formatCode="0%">
                  <c:v>0.8</c:v>
                </c:pt>
                <c:pt idx="6" formatCode="0%">
                  <c:v>0.78</c:v>
                </c:pt>
                <c:pt idx="8" formatCode="0%">
                  <c:v>0.77</c:v>
                </c:pt>
                <c:pt idx="9" formatCode="0%">
                  <c:v>0.78</c:v>
                </c:pt>
                <c:pt idx="11" formatCode="0%">
                  <c:v>0.78</c:v>
                </c:pt>
                <c:pt idx="12" formatCode="0%">
                  <c:v>0.78</c:v>
                </c:pt>
                <c:pt idx="14" formatCode="0%">
                  <c:v>0.8</c:v>
                </c:pt>
                <c:pt idx="15" formatCode="0%">
                  <c:v>0.78</c:v>
                </c:pt>
                <c:pt idx="17" formatCode="0%">
                  <c:v>0.78</c:v>
                </c:pt>
                <c:pt idx="18" formatCode="0%">
                  <c:v>0.78</c:v>
                </c:pt>
                <c:pt idx="20" formatCode="0%">
                  <c:v>0.74</c:v>
                </c:pt>
                <c:pt idx="21" formatCode="0%">
                  <c:v>0.78</c:v>
                </c:pt>
              </c:numCache>
            </c:numRef>
          </c:val>
          <c:extLst>
            <c:ext xmlns:c16="http://schemas.microsoft.com/office/drawing/2014/chart" uri="{C3380CC4-5D6E-409C-BE32-E72D297353CC}">
              <c16:uniqueId val="{00000000-8CCD-404E-BB29-C30CDCA79A4F}"/>
            </c:ext>
          </c:extLst>
        </c:ser>
        <c:dLbls>
          <c:dLblPos val="outEnd"/>
          <c:showLegendKey val="0"/>
          <c:showVal val="1"/>
          <c:showCatName val="0"/>
          <c:showSerName val="0"/>
          <c:showPercent val="0"/>
          <c:showBubbleSize val="0"/>
        </c:dLbls>
        <c:gapWidth val="2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1"/>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699529714944611"/>
          <c:y val="3.3956566020423927E-2"/>
          <c:w val="0.59343522507799729"/>
          <c:h val="0.85491270820293763"/>
        </c:manualLayout>
      </c:layout>
      <c:barChart>
        <c:barDir val="bar"/>
        <c:grouping val="percentStacked"/>
        <c:varyColors val="0"/>
        <c:ser>
          <c:idx val="0"/>
          <c:order val="0"/>
          <c:tx>
            <c:strRef>
              <c:f>Sheet1!$B$1</c:f>
              <c:strCache>
                <c:ptCount val="1"/>
                <c:pt idx="0">
                  <c:v>Recontacted doctor</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Sheet1!$A$3:$A$7</c:f>
              <c:strCache>
                <c:ptCount val="5"/>
                <c:pt idx="0">
                  <c:v>Any potential oral cancer symptom </c:v>
                </c:pt>
                <c:pt idx="1">
                  <c:v>Any potential lung-specific cancer symptom</c:v>
                </c:pt>
                <c:pt idx="2">
                  <c:v>Any potential red-flag cancer symptom</c:v>
                </c:pt>
                <c:pt idx="3">
                  <c:v>Any potential non-specific cancer symptom</c:v>
                </c:pt>
                <c:pt idx="4">
                  <c:v>Any potential cancer symptom</c:v>
                </c:pt>
              </c:strCache>
            </c:strRef>
          </c:cat>
          <c:val>
            <c:numRef>
              <c:f>Sheet1!$B$3:$B$7</c:f>
              <c:numCache>
                <c:formatCode>0%</c:formatCode>
                <c:ptCount val="5"/>
                <c:pt idx="0">
                  <c:v>0.59</c:v>
                </c:pt>
                <c:pt idx="1">
                  <c:v>0.54</c:v>
                </c:pt>
                <c:pt idx="2">
                  <c:v>0.52</c:v>
                </c:pt>
                <c:pt idx="3">
                  <c:v>0.56999999999999995</c:v>
                </c:pt>
                <c:pt idx="4">
                  <c:v>0.55000000000000004</c:v>
                </c:pt>
              </c:numCache>
            </c:numRef>
          </c:val>
          <c:extLst>
            <c:ext xmlns:c16="http://schemas.microsoft.com/office/drawing/2014/chart" uri="{C3380CC4-5D6E-409C-BE32-E72D297353CC}">
              <c16:uniqueId val="{00000000-24A3-47E2-9313-60D37E7FB1F1}"/>
            </c:ext>
          </c:extLst>
        </c:ser>
        <c:ser>
          <c:idx val="1"/>
          <c:order val="1"/>
          <c:tx>
            <c:strRef>
              <c:f>Sheet1!$C$1</c:f>
              <c:strCache>
                <c:ptCount val="1"/>
                <c:pt idx="0">
                  <c:v>Did not recontact</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Sheet1!$A$3:$A$7</c:f>
              <c:strCache>
                <c:ptCount val="5"/>
                <c:pt idx="0">
                  <c:v>Any potential oral cancer symptom </c:v>
                </c:pt>
                <c:pt idx="1">
                  <c:v>Any potential lung-specific cancer symptom</c:v>
                </c:pt>
                <c:pt idx="2">
                  <c:v>Any potential red-flag cancer symptom</c:v>
                </c:pt>
                <c:pt idx="3">
                  <c:v>Any potential non-specific cancer symptom</c:v>
                </c:pt>
                <c:pt idx="4">
                  <c:v>Any potential cancer symptom</c:v>
                </c:pt>
              </c:strCache>
            </c:strRef>
          </c:cat>
          <c:val>
            <c:numRef>
              <c:f>Sheet1!$C$3:$C$7</c:f>
              <c:numCache>
                <c:formatCode>0%</c:formatCode>
                <c:ptCount val="5"/>
                <c:pt idx="0">
                  <c:v>0.34</c:v>
                </c:pt>
                <c:pt idx="1">
                  <c:v>0.37</c:v>
                </c:pt>
                <c:pt idx="2">
                  <c:v>0.43</c:v>
                </c:pt>
                <c:pt idx="3">
                  <c:v>0.37</c:v>
                </c:pt>
                <c:pt idx="4">
                  <c:v>0.38</c:v>
                </c:pt>
              </c:numCache>
            </c:numRef>
          </c:val>
          <c:extLst>
            <c:ext xmlns:c16="http://schemas.microsoft.com/office/drawing/2014/chart" uri="{C3380CC4-5D6E-409C-BE32-E72D297353CC}">
              <c16:uniqueId val="{00000001-24A3-47E2-9313-60D37E7FB1F1}"/>
            </c:ext>
          </c:extLst>
        </c:ser>
        <c:ser>
          <c:idx val="2"/>
          <c:order val="2"/>
          <c:tx>
            <c:strRef>
              <c:f>Sheet1!$D$1</c:f>
              <c:strCache>
                <c:ptCount val="1"/>
                <c:pt idx="0">
                  <c:v>Don't know/Prefer not to say</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Sheet1!$A$3:$A$7</c:f>
              <c:strCache>
                <c:ptCount val="5"/>
                <c:pt idx="0">
                  <c:v>Any potential oral cancer symptom </c:v>
                </c:pt>
                <c:pt idx="1">
                  <c:v>Any potential lung-specific cancer symptom</c:v>
                </c:pt>
                <c:pt idx="2">
                  <c:v>Any potential red-flag cancer symptom</c:v>
                </c:pt>
                <c:pt idx="3">
                  <c:v>Any potential non-specific cancer symptom</c:v>
                </c:pt>
                <c:pt idx="4">
                  <c:v>Any potential cancer symptom</c:v>
                </c:pt>
              </c:strCache>
            </c:strRef>
          </c:cat>
          <c:val>
            <c:numRef>
              <c:f>Sheet1!$D$3:$D$7</c:f>
              <c:numCache>
                <c:formatCode>0%</c:formatCode>
                <c:ptCount val="5"/>
                <c:pt idx="0">
                  <c:v>7.0000000000000007E-2</c:v>
                </c:pt>
                <c:pt idx="1">
                  <c:v>0.09</c:v>
                </c:pt>
                <c:pt idx="2">
                  <c:v>0.05</c:v>
                </c:pt>
                <c:pt idx="3">
                  <c:v>7.0000000000000007E-2</c:v>
                </c:pt>
                <c:pt idx="4">
                  <c:v>0.06</c:v>
                </c:pt>
              </c:numCache>
            </c:numRef>
          </c:val>
          <c:extLst>
            <c:ext xmlns:c16="http://schemas.microsoft.com/office/drawing/2014/chart" uri="{C3380CC4-5D6E-409C-BE32-E72D297353CC}">
              <c16:uniqueId val="{00000002-24A3-47E2-9313-60D37E7FB1F1}"/>
            </c:ext>
          </c:extLst>
        </c:ser>
        <c:dLbls>
          <c:showLegendKey val="0"/>
          <c:showVal val="0"/>
          <c:showCatName val="0"/>
          <c:showSerName val="0"/>
          <c:showPercent val="0"/>
          <c:showBubbleSize val="0"/>
        </c:dLbls>
        <c:gapWidth val="50"/>
        <c:overlap val="100"/>
        <c:axId val="2101643776"/>
        <c:axId val="77481871"/>
      </c:barChart>
      <c:catAx>
        <c:axId val="21016437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95000"/>
                    <a:lumOff val="5000"/>
                  </a:schemeClr>
                </a:solidFill>
                <a:latin typeface="+mn-lt"/>
                <a:ea typeface="+mn-ea"/>
                <a:cs typeface="+mn-cs"/>
              </a:defRPr>
            </a:pPr>
            <a:endParaRPr lang="en-US"/>
          </a:p>
        </c:txPr>
        <c:crossAx val="77481871"/>
        <c:crosses val="autoZero"/>
        <c:auto val="1"/>
        <c:lblAlgn val="ctr"/>
        <c:lblOffset val="100"/>
        <c:noMultiLvlLbl val="0"/>
      </c:catAx>
      <c:valAx>
        <c:axId val="77481871"/>
        <c:scaling>
          <c:orientation val="minMax"/>
        </c:scaling>
        <c:delete val="1"/>
        <c:axPos val="b"/>
        <c:numFmt formatCode="0%" sourceLinked="1"/>
        <c:majorTickMark val="none"/>
        <c:minorTickMark val="none"/>
        <c:tickLblPos val="nextTo"/>
        <c:crossAx val="21016437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95000"/>
                  <a:lumOff val="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95000"/>
              <a:lumOff val="5000"/>
            </a:schemeClr>
          </a:solidFill>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Sheet1!$A$2:$A$25</c:f>
              <c:strCache>
                <c:ptCount val="24"/>
                <c:pt idx="0">
                  <c:v>All</c:v>
                </c:pt>
                <c:pt idx="2">
                  <c:v>Male </c:v>
                </c:pt>
                <c:pt idx="3">
                  <c:v>Female </c:v>
                </c:pt>
                <c:pt idx="5">
                  <c:v>White</c:v>
                </c:pt>
                <c:pt idx="6">
                  <c:v>Ethnic minority</c:v>
                </c:pt>
                <c:pt idx="8">
                  <c:v>18-29</c:v>
                </c:pt>
                <c:pt idx="9">
                  <c:v>30-49</c:v>
                </c:pt>
                <c:pt idx="10">
                  <c:v>50+</c:v>
                </c:pt>
                <c:pt idx="12">
                  <c:v>ABC1</c:v>
                </c:pt>
                <c:pt idx="13">
                  <c:v>C2DE</c:v>
                </c:pt>
                <c:pt idx="15">
                  <c:v>IMD 1-2</c:v>
                </c:pt>
                <c:pt idx="16">
                  <c:v>IMD 3-8</c:v>
                </c:pt>
                <c:pt idx="17">
                  <c:v>IMD 9-10</c:v>
                </c:pt>
                <c:pt idx="19">
                  <c:v>Living 
with a disability </c:v>
                </c:pt>
                <c:pt idx="20">
                  <c:v>Living 
without a disability </c:v>
                </c:pt>
                <c:pt idx="22">
                  <c:v>Experiences mental health problems</c:v>
                </c:pt>
                <c:pt idx="23">
                  <c:v>No experience of mental health problems </c:v>
                </c:pt>
              </c:strCache>
            </c:strRef>
          </c:cat>
          <c:val>
            <c:numRef>
              <c:f>Sheet1!$B$2:$B$25</c:f>
              <c:numCache>
                <c:formatCode>General</c:formatCode>
                <c:ptCount val="24"/>
                <c:pt idx="0" formatCode="0%">
                  <c:v>0.55000000000000004</c:v>
                </c:pt>
                <c:pt idx="2" formatCode="0%">
                  <c:v>0.56999999999999995</c:v>
                </c:pt>
                <c:pt idx="3" formatCode="0%">
                  <c:v>0.54</c:v>
                </c:pt>
                <c:pt idx="5" formatCode="0%">
                  <c:v>0.55000000000000004</c:v>
                </c:pt>
                <c:pt idx="6" formatCode="0%">
                  <c:v>0.6</c:v>
                </c:pt>
                <c:pt idx="8" formatCode="0%">
                  <c:v>0.62</c:v>
                </c:pt>
                <c:pt idx="9" formatCode="0%">
                  <c:v>0.53</c:v>
                </c:pt>
                <c:pt idx="10" formatCode="0%">
                  <c:v>0.55000000000000004</c:v>
                </c:pt>
                <c:pt idx="12" formatCode="0%">
                  <c:v>0.55000000000000004</c:v>
                </c:pt>
                <c:pt idx="13" formatCode="0%">
                  <c:v>0.56000000000000005</c:v>
                </c:pt>
                <c:pt idx="15" formatCode="0%">
                  <c:v>0.55000000000000004</c:v>
                </c:pt>
                <c:pt idx="16" formatCode="0%">
                  <c:v>0.56000000000000005</c:v>
                </c:pt>
                <c:pt idx="17" formatCode="0%">
                  <c:v>0.54</c:v>
                </c:pt>
                <c:pt idx="19" formatCode="0%">
                  <c:v>0.6</c:v>
                </c:pt>
                <c:pt idx="20" formatCode="0%">
                  <c:v>0.51</c:v>
                </c:pt>
                <c:pt idx="22" formatCode="0%">
                  <c:v>0.61</c:v>
                </c:pt>
                <c:pt idx="23" formatCode="0%">
                  <c:v>0.52</c:v>
                </c:pt>
              </c:numCache>
            </c:numRef>
          </c:val>
          <c:extLst>
            <c:ext xmlns:c16="http://schemas.microsoft.com/office/drawing/2014/chart" uri="{C3380CC4-5D6E-409C-BE32-E72D297353CC}">
              <c16:uniqueId val="{00000000-8CCD-404E-BB29-C30CDCA79A4F}"/>
            </c:ext>
          </c:extLst>
        </c:ser>
        <c:dLbls>
          <c:dLblPos val="outEnd"/>
          <c:showLegendKey val="0"/>
          <c:showVal val="1"/>
          <c:showCatName val="0"/>
          <c:showSerName val="0"/>
          <c:showPercent val="0"/>
          <c:showBubbleSize val="0"/>
        </c:dLbls>
        <c:gapWidth val="2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1"/>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All</c:v>
                </c:pt>
                <c:pt idx="2">
                  <c:v>Ethnic minority with a disability</c:v>
                </c:pt>
                <c:pt idx="3">
                  <c:v>All others</c:v>
                </c:pt>
                <c:pt idx="5">
                  <c:v>Ethnic minority with a mental health condition</c:v>
                </c:pt>
                <c:pt idx="6">
                  <c:v>All others</c:v>
                </c:pt>
                <c:pt idx="8">
                  <c:v>Ethnic minority in low social grade</c:v>
                </c:pt>
                <c:pt idx="9">
                  <c:v>All others</c:v>
                </c:pt>
                <c:pt idx="11">
                  <c:v>Ethnic minority women in low social grade</c:v>
                </c:pt>
                <c:pt idx="12">
                  <c:v>All others</c:v>
                </c:pt>
                <c:pt idx="14">
                  <c:v>Low social grade with mental health condition</c:v>
                </c:pt>
                <c:pt idx="15">
                  <c:v>All others</c:v>
                </c:pt>
                <c:pt idx="17">
                  <c:v>50+ and low social grade</c:v>
                </c:pt>
                <c:pt idx="18">
                  <c:v>All others</c:v>
                </c:pt>
                <c:pt idx="20">
                  <c:v>50+ and ethnic minority</c:v>
                </c:pt>
                <c:pt idx="21">
                  <c:v>All others</c:v>
                </c:pt>
              </c:strCache>
            </c:strRef>
          </c:cat>
          <c:val>
            <c:numRef>
              <c:f>Sheet1!$B$2:$B$23</c:f>
              <c:numCache>
                <c:formatCode>General</c:formatCode>
                <c:ptCount val="22"/>
                <c:pt idx="0" formatCode="0%">
                  <c:v>0.55000000000000004</c:v>
                </c:pt>
                <c:pt idx="2" formatCode="0%">
                  <c:v>0.66</c:v>
                </c:pt>
                <c:pt idx="3" formatCode="0%">
                  <c:v>0.55000000000000004</c:v>
                </c:pt>
                <c:pt idx="5" formatCode="0%">
                  <c:v>0.71</c:v>
                </c:pt>
                <c:pt idx="6" formatCode="0%">
                  <c:v>0.55000000000000004</c:v>
                </c:pt>
                <c:pt idx="8" formatCode="0%">
                  <c:v>0.6</c:v>
                </c:pt>
                <c:pt idx="9" formatCode="0%">
                  <c:v>0.55000000000000004</c:v>
                </c:pt>
                <c:pt idx="11" formatCode="0%">
                  <c:v>0.55000000000000004</c:v>
                </c:pt>
                <c:pt idx="12" formatCode="0%">
                  <c:v>0.55000000000000004</c:v>
                </c:pt>
                <c:pt idx="14" formatCode="0%">
                  <c:v>0.56999999999999995</c:v>
                </c:pt>
                <c:pt idx="15" formatCode="0%">
                  <c:v>0.55000000000000004</c:v>
                </c:pt>
                <c:pt idx="17" formatCode="0%">
                  <c:v>0.55000000000000004</c:v>
                </c:pt>
                <c:pt idx="18" formatCode="0%">
                  <c:v>0.55000000000000004</c:v>
                </c:pt>
                <c:pt idx="20" formatCode="0%">
                  <c:v>0.64</c:v>
                </c:pt>
                <c:pt idx="21" formatCode="0%">
                  <c:v>0.55000000000000004</c:v>
                </c:pt>
              </c:numCache>
            </c:numRef>
          </c:val>
          <c:extLst>
            <c:ext xmlns:c16="http://schemas.microsoft.com/office/drawing/2014/chart" uri="{C3380CC4-5D6E-409C-BE32-E72D297353CC}">
              <c16:uniqueId val="{00000000-8CCD-404E-BB29-C30CDCA79A4F}"/>
            </c:ext>
          </c:extLst>
        </c:ser>
        <c:dLbls>
          <c:dLblPos val="outEnd"/>
          <c:showLegendKey val="0"/>
          <c:showVal val="1"/>
          <c:showCatName val="0"/>
          <c:showSerName val="0"/>
          <c:showPercent val="0"/>
          <c:showBubbleSize val="0"/>
        </c:dLbls>
        <c:gapWidth val="2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1"/>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86351365943202"/>
          <c:y val="2.451582406799634E-2"/>
          <c:w val="0.82334593096497855"/>
          <c:h val="0.91262565051514766"/>
        </c:manualLayout>
      </c:layout>
      <c:barChart>
        <c:barDir val="bar"/>
        <c:grouping val="clustered"/>
        <c:varyColors val="0"/>
        <c:ser>
          <c:idx val="4"/>
          <c:order val="0"/>
          <c:tx>
            <c:strRef>
              <c:f>Sheet1!$F$1</c:f>
              <c:strCache>
                <c:ptCount val="1"/>
                <c:pt idx="0">
                  <c:v>Any potential oral cancer symptom</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Did not contact my GP surgery</c:v>
                </c:pt>
                <c:pt idx="1">
                  <c:v>More than 6 months, up to 1 year later</c:v>
                </c:pt>
                <c:pt idx="2">
                  <c:v>More than 1 month, up to 6 months later</c:v>
                </c:pt>
                <c:pt idx="3">
                  <c:v>More than 2 weeks, up to 1 month later</c:v>
                </c:pt>
                <c:pt idx="4">
                  <c:v>More than 1 week, up to 2 weeks later</c:v>
                </c:pt>
                <c:pt idx="5">
                  <c:v>Up to 1 week later</c:v>
                </c:pt>
              </c:strCache>
            </c:strRef>
          </c:cat>
          <c:val>
            <c:numRef>
              <c:f>Sheet1!$F$2:$F$7</c:f>
              <c:numCache>
                <c:formatCode>0%</c:formatCode>
                <c:ptCount val="6"/>
                <c:pt idx="0">
                  <c:v>0.34</c:v>
                </c:pt>
                <c:pt idx="1">
                  <c:v>0.04</c:v>
                </c:pt>
                <c:pt idx="2">
                  <c:v>0.17</c:v>
                </c:pt>
                <c:pt idx="3">
                  <c:v>0.15</c:v>
                </c:pt>
                <c:pt idx="4">
                  <c:v>0.13</c:v>
                </c:pt>
                <c:pt idx="5">
                  <c:v>0.11</c:v>
                </c:pt>
              </c:numCache>
            </c:numRef>
          </c:val>
          <c:extLst>
            <c:ext xmlns:c16="http://schemas.microsoft.com/office/drawing/2014/chart" uri="{C3380CC4-5D6E-409C-BE32-E72D297353CC}">
              <c16:uniqueId val="{00000000-0EA8-441C-A99D-FB3A441A5230}"/>
            </c:ext>
          </c:extLst>
        </c:ser>
        <c:ser>
          <c:idx val="3"/>
          <c:order val="1"/>
          <c:tx>
            <c:strRef>
              <c:f>Sheet1!$E$1</c:f>
              <c:strCache>
                <c:ptCount val="1"/>
                <c:pt idx="0">
                  <c:v>Any potential lung-specific cancer symptom</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Did not contact my GP surgery</c:v>
                </c:pt>
                <c:pt idx="1">
                  <c:v>More than 6 months, up to 1 year later</c:v>
                </c:pt>
                <c:pt idx="2">
                  <c:v>More than 1 month, up to 6 months later</c:v>
                </c:pt>
                <c:pt idx="3">
                  <c:v>More than 2 weeks, up to 1 month later</c:v>
                </c:pt>
                <c:pt idx="4">
                  <c:v>More than 1 week, up to 2 weeks later</c:v>
                </c:pt>
                <c:pt idx="5">
                  <c:v>Up to 1 week later</c:v>
                </c:pt>
              </c:strCache>
            </c:strRef>
          </c:cat>
          <c:val>
            <c:numRef>
              <c:f>Sheet1!$E$2:$E$7</c:f>
              <c:numCache>
                <c:formatCode>0%</c:formatCode>
                <c:ptCount val="6"/>
                <c:pt idx="0">
                  <c:v>0.37</c:v>
                </c:pt>
                <c:pt idx="1">
                  <c:v>0.03</c:v>
                </c:pt>
                <c:pt idx="2">
                  <c:v>0.14000000000000001</c:v>
                </c:pt>
                <c:pt idx="3">
                  <c:v>0.11</c:v>
                </c:pt>
                <c:pt idx="4">
                  <c:v>0.16</c:v>
                </c:pt>
                <c:pt idx="5">
                  <c:v>0.11</c:v>
                </c:pt>
              </c:numCache>
            </c:numRef>
          </c:val>
          <c:extLst>
            <c:ext xmlns:c16="http://schemas.microsoft.com/office/drawing/2014/chart" uri="{C3380CC4-5D6E-409C-BE32-E72D297353CC}">
              <c16:uniqueId val="{00000001-0EA8-441C-A99D-FB3A441A5230}"/>
            </c:ext>
          </c:extLst>
        </c:ser>
        <c:ser>
          <c:idx val="2"/>
          <c:order val="2"/>
          <c:tx>
            <c:strRef>
              <c:f>Sheet1!$D$1</c:f>
              <c:strCache>
                <c:ptCount val="1"/>
                <c:pt idx="0">
                  <c:v>Any potential red-flag cancer symptom</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Did not contact my GP surgery</c:v>
                </c:pt>
                <c:pt idx="1">
                  <c:v>More than 6 months, up to 1 year later</c:v>
                </c:pt>
                <c:pt idx="2">
                  <c:v>More than 1 month, up to 6 months later</c:v>
                </c:pt>
                <c:pt idx="3">
                  <c:v>More than 2 weeks, up to 1 month later</c:v>
                </c:pt>
                <c:pt idx="4">
                  <c:v>More than 1 week, up to 2 weeks later</c:v>
                </c:pt>
                <c:pt idx="5">
                  <c:v>Up to 1 week later</c:v>
                </c:pt>
              </c:strCache>
            </c:strRef>
          </c:cat>
          <c:val>
            <c:numRef>
              <c:f>Sheet1!$D$2:$D$7</c:f>
              <c:numCache>
                <c:formatCode>0%</c:formatCode>
                <c:ptCount val="6"/>
                <c:pt idx="0">
                  <c:v>0.43</c:v>
                </c:pt>
                <c:pt idx="1">
                  <c:v>0.04</c:v>
                </c:pt>
                <c:pt idx="2">
                  <c:v>0.12</c:v>
                </c:pt>
                <c:pt idx="3">
                  <c:v>0.1</c:v>
                </c:pt>
                <c:pt idx="4">
                  <c:v>0.12</c:v>
                </c:pt>
                <c:pt idx="5">
                  <c:v>0.15</c:v>
                </c:pt>
              </c:numCache>
            </c:numRef>
          </c:val>
          <c:extLst>
            <c:ext xmlns:c16="http://schemas.microsoft.com/office/drawing/2014/chart" uri="{C3380CC4-5D6E-409C-BE32-E72D297353CC}">
              <c16:uniqueId val="{00000002-0EA8-441C-A99D-FB3A441A5230}"/>
            </c:ext>
          </c:extLst>
        </c:ser>
        <c:ser>
          <c:idx val="1"/>
          <c:order val="3"/>
          <c:tx>
            <c:strRef>
              <c:f>Sheet1!$C$1</c:f>
              <c:strCache>
                <c:ptCount val="1"/>
                <c:pt idx="0">
                  <c:v>Any potential non-specific cancer symptom</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Did not contact my GP surgery</c:v>
                </c:pt>
                <c:pt idx="1">
                  <c:v>More than 6 months, up to 1 year later</c:v>
                </c:pt>
                <c:pt idx="2">
                  <c:v>More than 1 month, up to 6 months later</c:v>
                </c:pt>
                <c:pt idx="3">
                  <c:v>More than 2 weeks, up to 1 month later</c:v>
                </c:pt>
                <c:pt idx="4">
                  <c:v>More than 1 week, up to 2 weeks later</c:v>
                </c:pt>
                <c:pt idx="5">
                  <c:v>Up to 1 week later</c:v>
                </c:pt>
              </c:strCache>
            </c:strRef>
          </c:cat>
          <c:val>
            <c:numRef>
              <c:f>Sheet1!$C$2:$C$7</c:f>
              <c:numCache>
                <c:formatCode>0%</c:formatCode>
                <c:ptCount val="6"/>
                <c:pt idx="0">
                  <c:v>0.37</c:v>
                </c:pt>
                <c:pt idx="1">
                  <c:v>0.03</c:v>
                </c:pt>
                <c:pt idx="2">
                  <c:v>0.16</c:v>
                </c:pt>
                <c:pt idx="3">
                  <c:v>0.16</c:v>
                </c:pt>
                <c:pt idx="4">
                  <c:v>0.11</c:v>
                </c:pt>
                <c:pt idx="5">
                  <c:v>0.11</c:v>
                </c:pt>
              </c:numCache>
            </c:numRef>
          </c:val>
          <c:extLst>
            <c:ext xmlns:c16="http://schemas.microsoft.com/office/drawing/2014/chart" uri="{C3380CC4-5D6E-409C-BE32-E72D297353CC}">
              <c16:uniqueId val="{00000003-0EA8-441C-A99D-FB3A441A5230}"/>
            </c:ext>
          </c:extLst>
        </c:ser>
        <c:ser>
          <c:idx val="0"/>
          <c:order val="4"/>
          <c:tx>
            <c:strRef>
              <c:f>Sheet1!$B$1</c:f>
              <c:strCache>
                <c:ptCount val="1"/>
                <c:pt idx="0">
                  <c:v>Any potential cancer symptom</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Did not contact my GP surgery</c:v>
                </c:pt>
                <c:pt idx="1">
                  <c:v>More than 6 months, up to 1 year later</c:v>
                </c:pt>
                <c:pt idx="2">
                  <c:v>More than 1 month, up to 6 months later</c:v>
                </c:pt>
                <c:pt idx="3">
                  <c:v>More than 2 weeks, up to 1 month later</c:v>
                </c:pt>
                <c:pt idx="4">
                  <c:v>More than 1 week, up to 2 weeks later</c:v>
                </c:pt>
                <c:pt idx="5">
                  <c:v>Up to 1 week later</c:v>
                </c:pt>
              </c:strCache>
            </c:strRef>
          </c:cat>
          <c:val>
            <c:numRef>
              <c:f>Sheet1!$B$2:$B$7</c:f>
              <c:numCache>
                <c:formatCode>0%</c:formatCode>
                <c:ptCount val="6"/>
                <c:pt idx="0">
                  <c:v>0.38</c:v>
                </c:pt>
                <c:pt idx="1">
                  <c:v>0.02</c:v>
                </c:pt>
                <c:pt idx="2">
                  <c:v>0.15</c:v>
                </c:pt>
                <c:pt idx="3">
                  <c:v>0.13</c:v>
                </c:pt>
                <c:pt idx="4">
                  <c:v>0.12</c:v>
                </c:pt>
                <c:pt idx="5">
                  <c:v>0.13</c:v>
                </c:pt>
              </c:numCache>
            </c:numRef>
          </c:val>
          <c:extLst>
            <c:ext xmlns:c16="http://schemas.microsoft.com/office/drawing/2014/chart" uri="{C3380CC4-5D6E-409C-BE32-E72D297353CC}">
              <c16:uniqueId val="{00000004-0EA8-441C-A99D-FB3A441A5230}"/>
            </c:ext>
          </c:extLst>
        </c:ser>
        <c:dLbls>
          <c:showLegendKey val="0"/>
          <c:showVal val="0"/>
          <c:showCatName val="0"/>
          <c:showSerName val="0"/>
          <c:showPercent val="0"/>
          <c:showBubbleSize val="0"/>
        </c:dLbls>
        <c:gapWidth val="182"/>
        <c:axId val="264095504"/>
        <c:axId val="264116720"/>
      </c:barChart>
      <c:catAx>
        <c:axId val="2640955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64116720"/>
        <c:crosses val="autoZero"/>
        <c:auto val="1"/>
        <c:lblAlgn val="ctr"/>
        <c:lblOffset val="100"/>
        <c:noMultiLvlLbl val="0"/>
      </c:catAx>
      <c:valAx>
        <c:axId val="264116720"/>
        <c:scaling>
          <c:orientation val="minMax"/>
        </c:scaling>
        <c:delete val="1"/>
        <c:axPos val="b"/>
        <c:numFmt formatCode="0%" sourceLinked="1"/>
        <c:majorTickMark val="none"/>
        <c:minorTickMark val="none"/>
        <c:tickLblPos val="nextTo"/>
        <c:crossAx val="264095504"/>
        <c:crosses val="autoZero"/>
        <c:crossBetween val="between"/>
      </c:valAx>
      <c:spPr>
        <a:noFill/>
        <a:ln>
          <a:noFill/>
        </a:ln>
        <a:effectLst/>
      </c:spPr>
    </c:plotArea>
    <c:legend>
      <c:legendPos val="r"/>
      <c:layout>
        <c:manualLayout>
          <c:xMode val="edge"/>
          <c:yMode val="edge"/>
          <c:x val="0.70303241134254868"/>
          <c:y val="0.10948403517541286"/>
          <c:w val="0.23028995086710802"/>
          <c:h val="0.6106727105455902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40858854712527"/>
          <c:y val="2.5842465821008929E-2"/>
          <c:w val="0.60714495776277844"/>
          <c:h val="0.93712420153337872"/>
        </c:manualLayout>
      </c:layout>
      <c:barChart>
        <c:barDir val="bar"/>
        <c:grouping val="clustered"/>
        <c:varyColors val="0"/>
        <c:ser>
          <c:idx val="1"/>
          <c:order val="0"/>
          <c:tx>
            <c:strRef>
              <c:f>Sheet1!$B$1</c:f>
              <c:strCache>
                <c:ptCount val="1"/>
                <c:pt idx="0">
                  <c:v>Mar-22</c:v>
                </c:pt>
              </c:strCache>
            </c:strRef>
          </c:tx>
          <c:spPr>
            <a:solidFill>
              <a:schemeClr val="accent1"/>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2-25B6-4ABE-9C26-CFF05EDBDF60}"/>
              </c:ext>
            </c:extLst>
          </c:dPt>
          <c:dPt>
            <c:idx val="10"/>
            <c:invertIfNegative val="0"/>
            <c:bubble3D val="0"/>
            <c:spPr>
              <a:solidFill>
                <a:schemeClr val="accent1"/>
              </a:solidFill>
              <a:ln>
                <a:noFill/>
              </a:ln>
              <a:effectLst/>
            </c:spPr>
            <c:extLst>
              <c:ext xmlns:c16="http://schemas.microsoft.com/office/drawing/2014/chart" uri="{C3380CC4-5D6E-409C-BE32-E72D297353CC}">
                <c16:uniqueId val="{00000001-7976-48E8-BABB-309DADF969B3}"/>
              </c:ext>
            </c:extLst>
          </c:dPt>
          <c:dLbls>
            <c:dLbl>
              <c:idx val="5"/>
              <c:layout>
                <c:manualLayout>
                  <c:x val="-8.2159828762307445E-17"/>
                  <c:y val="-4.1367918791297115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6F5-4187-8A8E-BE057B89363A}"/>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Don't know/not sure</c:v>
                </c:pt>
                <c:pt idx="1">
                  <c:v>Prefer not to say</c:v>
                </c:pt>
                <c:pt idx="2">
                  <c:v>Someone else</c:v>
                </c:pt>
                <c:pt idx="3">
                  <c:v>General practice dietician</c:v>
                </c:pt>
                <c:pt idx="4">
                  <c:v>Healthcare assistant</c:v>
                </c:pt>
                <c:pt idx="5">
                  <c:v>General practice pharmacist</c:v>
                </c:pt>
                <c:pt idx="6">
                  <c:v>General practice paramedic</c:v>
                </c:pt>
                <c:pt idx="7">
                  <c:v>Physician associate</c:v>
                </c:pt>
                <c:pt idx="8">
                  <c:v>General practice physiotherapist</c:v>
                </c:pt>
                <c:pt idx="9">
                  <c:v>Nurse or advanced nurse practitioner</c:v>
                </c:pt>
                <c:pt idx="10">
                  <c:v>GP or doctor</c:v>
                </c:pt>
              </c:strCache>
            </c:strRef>
          </c:cat>
          <c:val>
            <c:numRef>
              <c:f>Sheet1!$B$2:$B$12</c:f>
              <c:numCache>
                <c:formatCode>0%</c:formatCode>
                <c:ptCount val="11"/>
                <c:pt idx="0">
                  <c:v>1.9599999999999999E-2</c:v>
                </c:pt>
                <c:pt idx="1">
                  <c:v>1.1999999999999999E-3</c:v>
                </c:pt>
                <c:pt idx="2">
                  <c:v>2.0299999999999999E-2</c:v>
                </c:pt>
                <c:pt idx="3">
                  <c:v>3.5999999999999999E-3</c:v>
                </c:pt>
                <c:pt idx="4">
                  <c:v>1.0999999999999999E-2</c:v>
                </c:pt>
                <c:pt idx="5">
                  <c:v>1.43E-2</c:v>
                </c:pt>
                <c:pt idx="6">
                  <c:v>1.43E-2</c:v>
                </c:pt>
                <c:pt idx="7">
                  <c:v>1.9699999999999999E-2</c:v>
                </c:pt>
                <c:pt idx="8">
                  <c:v>2.3199999999999998E-2</c:v>
                </c:pt>
                <c:pt idx="9">
                  <c:v>0.12709999999999999</c:v>
                </c:pt>
                <c:pt idx="10">
                  <c:v>0.74590000000000001</c:v>
                </c:pt>
              </c:numCache>
            </c:numRef>
          </c:val>
          <c:extLst>
            <c:ext xmlns:c16="http://schemas.microsoft.com/office/drawing/2014/chart" uri="{C3380CC4-5D6E-409C-BE32-E72D297353CC}">
              <c16:uniqueId val="{00000003-6C34-4B8F-A2DB-5B0693BC1E22}"/>
            </c:ext>
          </c:extLst>
        </c:ser>
        <c:dLbls>
          <c:showLegendKey val="0"/>
          <c:showVal val="0"/>
          <c:showCatName val="0"/>
          <c:showSerName val="0"/>
          <c:showPercent val="0"/>
          <c:showBubbleSize val="0"/>
        </c:dLbls>
        <c:gapWidth val="118"/>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r"/>
        <c:lblOffset val="100"/>
        <c:noMultiLvlLbl val="0"/>
      </c:catAx>
      <c:valAx>
        <c:axId val="478364208"/>
        <c:scaling>
          <c:orientation val="minMax"/>
        </c:scaling>
        <c:delete val="1"/>
        <c:axPos val="b"/>
        <c:numFmt formatCode="0%" sourceLinked="1"/>
        <c:majorTickMark val="none"/>
        <c:minorTickMark val="none"/>
        <c:tickLblPos val="nextTo"/>
        <c:crossAx val="47836670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686236675882905"/>
          <c:y val="5.039147694861866E-2"/>
          <c:w val="0.60905034785414813"/>
          <c:h val="0.81751270445622115"/>
        </c:manualLayout>
      </c:layout>
      <c:barChart>
        <c:barDir val="bar"/>
        <c:grouping val="clustered"/>
        <c:varyColors val="0"/>
        <c:ser>
          <c:idx val="1"/>
          <c:order val="0"/>
          <c:tx>
            <c:strRef>
              <c:f>Sheet1!$B$1</c:f>
              <c:strCache>
                <c:ptCount val="1"/>
                <c:pt idx="0">
                  <c:v>All who didn't make an appointment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Prefer not to say</c:v>
                </c:pt>
                <c:pt idx="1">
                  <c:v>I don't remember</c:v>
                </c:pt>
                <c:pt idx="2">
                  <c:v>More than five times</c:v>
                </c:pt>
                <c:pt idx="3">
                  <c:v>4-5 times</c:v>
                </c:pt>
                <c:pt idx="4">
                  <c:v>2-3 times</c:v>
                </c:pt>
                <c:pt idx="5">
                  <c:v>Once</c:v>
                </c:pt>
              </c:strCache>
            </c:strRef>
          </c:cat>
          <c:val>
            <c:numRef>
              <c:f>Sheet1!$B$2:$B$7</c:f>
              <c:numCache>
                <c:formatCode>0%</c:formatCode>
                <c:ptCount val="6"/>
                <c:pt idx="0">
                  <c:v>5.1999999999999998E-3</c:v>
                </c:pt>
                <c:pt idx="1">
                  <c:v>4.48E-2</c:v>
                </c:pt>
                <c:pt idx="2">
                  <c:v>0.18010000000000001</c:v>
                </c:pt>
                <c:pt idx="3">
                  <c:v>0.1658</c:v>
                </c:pt>
                <c:pt idx="4">
                  <c:v>0.45219999999999999</c:v>
                </c:pt>
                <c:pt idx="5">
                  <c:v>0.15190000000000001</c:v>
                </c:pt>
              </c:numCache>
            </c:numRef>
          </c:val>
          <c:extLst>
            <c:ext xmlns:c16="http://schemas.microsoft.com/office/drawing/2014/chart" uri="{C3380CC4-5D6E-409C-BE32-E72D297353CC}">
              <c16:uniqueId val="{00000000-461C-4C5A-A408-6D4B9A7E2EC5}"/>
            </c:ext>
          </c:extLst>
        </c:ser>
        <c:ser>
          <c:idx val="0"/>
          <c:order val="1"/>
          <c:tx>
            <c:strRef>
              <c:f>Sheet1!$C$1</c:f>
              <c:strCache>
                <c:ptCount val="1"/>
                <c:pt idx="0">
                  <c:v>All who made an appointment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Prefer not to say</c:v>
                </c:pt>
                <c:pt idx="1">
                  <c:v>I don't remember</c:v>
                </c:pt>
                <c:pt idx="2">
                  <c:v>More than five times</c:v>
                </c:pt>
                <c:pt idx="3">
                  <c:v>4-5 times</c:v>
                </c:pt>
                <c:pt idx="4">
                  <c:v>2-3 times</c:v>
                </c:pt>
                <c:pt idx="5">
                  <c:v>Once</c:v>
                </c:pt>
              </c:strCache>
            </c:strRef>
          </c:cat>
          <c:val>
            <c:numRef>
              <c:f>Sheet1!$C$2:$C$7</c:f>
              <c:numCache>
                <c:formatCode>0%</c:formatCode>
                <c:ptCount val="6"/>
                <c:pt idx="0">
                  <c:v>1.8E-3</c:v>
                </c:pt>
                <c:pt idx="1">
                  <c:v>3.3000000000000002E-2</c:v>
                </c:pt>
                <c:pt idx="2">
                  <c:v>4.8899999999999999E-2</c:v>
                </c:pt>
                <c:pt idx="3">
                  <c:v>5.5300000000000002E-2</c:v>
                </c:pt>
                <c:pt idx="4">
                  <c:v>0.29389999999999999</c:v>
                </c:pt>
                <c:pt idx="5">
                  <c:v>0.56699999999999995</c:v>
                </c:pt>
              </c:numCache>
            </c:numRef>
          </c:val>
          <c:extLst>
            <c:ext xmlns:c16="http://schemas.microsoft.com/office/drawing/2014/chart" uri="{C3380CC4-5D6E-409C-BE32-E72D297353CC}">
              <c16:uniqueId val="{00000008-5132-45E3-8B9C-F24D7DA97C91}"/>
            </c:ext>
          </c:extLst>
        </c:ser>
        <c:ser>
          <c:idx val="2"/>
          <c:order val="2"/>
          <c:tx>
            <c:strRef>
              <c:f>Sheet1!$D$1</c:f>
              <c:strCache>
                <c:ptCount val="1"/>
                <c:pt idx="0">
                  <c:v>All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Prefer not to say</c:v>
                </c:pt>
                <c:pt idx="1">
                  <c:v>I don't remember</c:v>
                </c:pt>
                <c:pt idx="2">
                  <c:v>More than five times</c:v>
                </c:pt>
                <c:pt idx="3">
                  <c:v>4-5 times</c:v>
                </c:pt>
                <c:pt idx="4">
                  <c:v>2-3 times</c:v>
                </c:pt>
                <c:pt idx="5">
                  <c:v>Once</c:v>
                </c:pt>
              </c:strCache>
            </c:strRef>
          </c:cat>
          <c:val>
            <c:numRef>
              <c:f>Sheet1!$D$2:$D$7</c:f>
              <c:numCache>
                <c:formatCode>0%</c:formatCode>
                <c:ptCount val="6"/>
                <c:pt idx="0">
                  <c:v>2.3999999999999998E-3</c:v>
                </c:pt>
                <c:pt idx="1">
                  <c:v>3.49E-2</c:v>
                </c:pt>
                <c:pt idx="2">
                  <c:v>6.9699999999999998E-2</c:v>
                </c:pt>
                <c:pt idx="3">
                  <c:v>7.2900000000000006E-2</c:v>
                </c:pt>
                <c:pt idx="4">
                  <c:v>0.31900000000000001</c:v>
                </c:pt>
                <c:pt idx="5">
                  <c:v>0.50109999999999999</c:v>
                </c:pt>
              </c:numCache>
            </c:numRef>
          </c:val>
          <c:extLst>
            <c:ext xmlns:c16="http://schemas.microsoft.com/office/drawing/2014/chart" uri="{C3380CC4-5D6E-409C-BE32-E72D297353CC}">
              <c16:uniqueId val="{00000009-5132-45E3-8B9C-F24D7DA97C91}"/>
            </c:ext>
          </c:extLst>
        </c:ser>
        <c:dLbls>
          <c:dLblPos val="outEnd"/>
          <c:showLegendKey val="0"/>
          <c:showVal val="1"/>
          <c:showCatName val="0"/>
          <c:showSerName val="0"/>
          <c:showPercent val="0"/>
          <c:showBubbleSize val="0"/>
        </c:dLbls>
        <c:gapWidth val="50"/>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scaling>
        <c:delete val="1"/>
        <c:axPos val="b"/>
        <c:numFmt formatCode="0%" sourceLinked="1"/>
        <c:majorTickMark val="none"/>
        <c:minorTickMark val="none"/>
        <c:tickLblPos val="nextTo"/>
        <c:crossAx val="478366704"/>
        <c:crosses val="autoZero"/>
        <c:crossBetween val="between"/>
      </c:valAx>
      <c:spPr>
        <a:noFill/>
        <a:ln w="25400">
          <a:noFill/>
        </a:ln>
        <a:effectLst/>
      </c:spPr>
    </c:plotArea>
    <c:legend>
      <c:legendPos val="b"/>
      <c:layout>
        <c:manualLayout>
          <c:xMode val="edge"/>
          <c:yMode val="edge"/>
          <c:x val="0.11018871890659014"/>
          <c:y val="0.90303951470244936"/>
          <c:w val="0.78624675580903014"/>
          <c:h val="4.971725703814968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95000"/>
                  <a:lumOff val="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485F82"/>
              </a:solidFill>
              <a:ln>
                <a:noFill/>
              </a:ln>
              <a:effectLst/>
            </c:spPr>
            <c:extLst>
              <c:ext xmlns:c16="http://schemas.microsoft.com/office/drawing/2014/chart" uri="{C3380CC4-5D6E-409C-BE32-E72D297353CC}">
                <c16:uniqueId val="{00000001-4FD5-4A61-9FDD-EF00C3BE0D82}"/>
              </c:ext>
            </c:extLst>
          </c:dPt>
          <c:dLbls>
            <c:dLbl>
              <c:idx val="0"/>
              <c:spPr>
                <a:noFill/>
                <a:ln>
                  <a:noFill/>
                </a:ln>
                <a:effectLst/>
              </c:spPr>
              <c:txPr>
                <a:bodyPr rot="0" spcFirstLastPara="1" vertOverflow="ellipsis" vert="horz" wrap="square" lIns="38100" tIns="19050" rIns="38100" bIns="19050" anchor="ctr" anchorCtr="0">
                  <a:spAutoFit/>
                </a:bodyPr>
                <a:lstStyle/>
                <a:p>
                  <a:pPr algn="ct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FD5-4A61-9FDD-EF00C3BE0D82}"/>
                </c:ext>
              </c:extLst>
            </c:dLbl>
            <c:spPr>
              <a:noFill/>
              <a:ln>
                <a:noFill/>
              </a:ln>
              <a:effectLst/>
            </c:spPr>
            <c:txPr>
              <a:bodyPr rot="0" spcFirstLastPara="1" vertOverflow="ellipsis" vert="horz" wrap="square" lIns="38100" tIns="19050" rIns="38100" bIns="19050" anchor="ctr" anchorCtr="0">
                <a:spAutoFit/>
              </a:bodyPr>
              <a:lstStyle/>
              <a:p>
                <a:pPr algn="ctr">
                  <a:defRPr lang="en-US"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None/Prefer not to say</c:v>
                </c:pt>
                <c:pt idx="1">
                  <c:v>Smoke and drink over 14 units</c:v>
                </c:pt>
                <c:pt idx="2">
                  <c:v>Smoke and overweight/obese</c:v>
                </c:pt>
                <c:pt idx="3">
                  <c:v>Overweight/obese and drink over 14 units</c:v>
                </c:pt>
              </c:strCache>
            </c:strRef>
          </c:cat>
          <c:val>
            <c:numRef>
              <c:f>Sheet1!$B$2:$B$5</c:f>
              <c:numCache>
                <c:formatCode>0%</c:formatCode>
                <c:ptCount val="4"/>
                <c:pt idx="0">
                  <c:v>0.88</c:v>
                </c:pt>
                <c:pt idx="1">
                  <c:v>0.02</c:v>
                </c:pt>
                <c:pt idx="2">
                  <c:v>0.05</c:v>
                </c:pt>
                <c:pt idx="3">
                  <c:v>7.0000000000000007E-2</c:v>
                </c:pt>
              </c:numCache>
            </c:numRef>
          </c:val>
          <c:extLst>
            <c:ext xmlns:c16="http://schemas.microsoft.com/office/drawing/2014/chart" uri="{C3380CC4-5D6E-409C-BE32-E72D297353CC}">
              <c16:uniqueId val="{00000002-C27C-4733-8D77-F2823A659840}"/>
            </c:ext>
          </c:extLst>
        </c:ser>
        <c:dLbls>
          <c:showLegendKey val="0"/>
          <c:showVal val="0"/>
          <c:showCatName val="0"/>
          <c:showSerName val="0"/>
          <c:showPercent val="0"/>
          <c:showBubbleSize val="0"/>
        </c:dLbls>
        <c:gapWidth val="50"/>
        <c:axId val="182452383"/>
        <c:axId val="182458207"/>
      </c:barChart>
      <c:catAx>
        <c:axId val="182452383"/>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197" b="0" i="0" u="none" strike="noStrike" kern="1200" baseline="0">
                <a:solidFill>
                  <a:schemeClr val="tx1"/>
                </a:solidFill>
                <a:latin typeface="+mn-lt"/>
                <a:ea typeface="+mn-ea"/>
                <a:cs typeface="+mn-cs"/>
              </a:defRPr>
            </a:pPr>
            <a:endParaRPr lang="en-US"/>
          </a:p>
        </c:txPr>
        <c:crossAx val="182458207"/>
        <c:crosses val="autoZero"/>
        <c:auto val="1"/>
        <c:lblAlgn val="ctr"/>
        <c:lblOffset val="100"/>
        <c:noMultiLvlLbl val="0"/>
      </c:catAx>
      <c:valAx>
        <c:axId val="182458207"/>
        <c:scaling>
          <c:orientation val="minMax"/>
        </c:scaling>
        <c:delete val="1"/>
        <c:axPos val="b"/>
        <c:numFmt formatCode="0%" sourceLinked="1"/>
        <c:majorTickMark val="out"/>
        <c:minorTickMark val="none"/>
        <c:tickLblPos val="nextTo"/>
        <c:crossAx val="18245238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555264346946913"/>
          <c:y val="4.7259498167408438E-2"/>
          <c:w val="0.52444735653053087"/>
          <c:h val="0.90985769077450906"/>
        </c:manualLayout>
      </c:layout>
      <c:barChart>
        <c:barDir val="bar"/>
        <c:grouping val="clustered"/>
        <c:varyColors val="0"/>
        <c:ser>
          <c:idx val="1"/>
          <c:order val="0"/>
          <c:tx>
            <c:strRef>
              <c:f>Sheet1!$B$1</c:f>
              <c:strCache>
                <c:ptCount val="1"/>
                <c:pt idx="0">
                  <c:v>Column1</c:v>
                </c:pt>
              </c:strCache>
            </c:strRef>
          </c:tx>
          <c:spPr>
            <a:solidFill>
              <a:schemeClr val="accent4"/>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9F42-453E-9CD3-217FA3F3C14C}"/>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9-9F42-453E-9CD3-217FA3F3C14C}"/>
              </c:ext>
            </c:extLst>
          </c:dPt>
          <c:dPt>
            <c:idx val="4"/>
            <c:invertIfNegative val="0"/>
            <c:bubble3D val="0"/>
            <c:spPr>
              <a:solidFill>
                <a:schemeClr val="accent4"/>
              </a:solidFill>
              <a:ln>
                <a:noFill/>
              </a:ln>
              <a:effectLst/>
            </c:spPr>
            <c:extLst>
              <c:ext xmlns:c16="http://schemas.microsoft.com/office/drawing/2014/chart" uri="{C3380CC4-5D6E-409C-BE32-E72D297353CC}">
                <c16:uniqueId val="{00000005-9F42-453E-9CD3-217FA3F3C14C}"/>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Sheet1!$A$4:$A$9</c:f>
              <c:strCache>
                <c:ptCount val="6"/>
                <c:pt idx="0">
                  <c:v>Other</c:v>
                </c:pt>
                <c:pt idx="1">
                  <c:v>I requested a call back when I reached the front of the queue but wasn't called back</c:v>
                </c:pt>
                <c:pt idx="2">
                  <c:v>I didn't get a response from the GP surgery/practice after completing the online request form</c:v>
                </c:pt>
                <c:pt idx="3">
                  <c:v>I could not get an appointment at a convenient day or time</c:v>
                </c:pt>
                <c:pt idx="4">
                  <c:v>I could not get through to my GP surgery/practice on the phone </c:v>
                </c:pt>
                <c:pt idx="5">
                  <c:v>There were no appointments available</c:v>
                </c:pt>
              </c:strCache>
            </c:strRef>
          </c:cat>
          <c:val>
            <c:numRef>
              <c:f>Sheet1!$B$4:$B$9</c:f>
              <c:numCache>
                <c:formatCode>0%</c:formatCode>
                <c:ptCount val="6"/>
                <c:pt idx="0">
                  <c:v>0.1174</c:v>
                </c:pt>
                <c:pt idx="1">
                  <c:v>3.9899999999999998E-2</c:v>
                </c:pt>
                <c:pt idx="2">
                  <c:v>4.6600000000000003E-2</c:v>
                </c:pt>
                <c:pt idx="3">
                  <c:v>7.9299999999999995E-2</c:v>
                </c:pt>
                <c:pt idx="4">
                  <c:v>0.24049999999999999</c:v>
                </c:pt>
                <c:pt idx="5">
                  <c:v>0.4471</c:v>
                </c:pt>
              </c:numCache>
            </c:numRef>
          </c:val>
          <c:extLst>
            <c:ext xmlns:c16="http://schemas.microsoft.com/office/drawing/2014/chart" uri="{C3380CC4-5D6E-409C-BE32-E72D297353CC}">
              <c16:uniqueId val="{00000008-9F42-453E-9CD3-217FA3F3C14C}"/>
            </c:ext>
          </c:extLst>
        </c:ser>
        <c:dLbls>
          <c:showLegendKey val="0"/>
          <c:showVal val="0"/>
          <c:showCatName val="0"/>
          <c:showSerName val="0"/>
          <c:showPercent val="0"/>
          <c:showBubbleSize val="0"/>
        </c:dLbls>
        <c:gapWidth val="50"/>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scaling>
        <c:delete val="1"/>
        <c:axPos val="b"/>
        <c:numFmt formatCode="0%" sourceLinked="1"/>
        <c:majorTickMark val="out"/>
        <c:minorTickMark val="none"/>
        <c:tickLblPos val="nextTo"/>
        <c:crossAx val="47836670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555264346946913"/>
          <c:y val="4.7259498167408438E-2"/>
          <c:w val="0.52444735653053087"/>
          <c:h val="0.90985769077450906"/>
        </c:manualLayout>
      </c:layout>
      <c:barChart>
        <c:barDir val="bar"/>
        <c:grouping val="clustered"/>
        <c:varyColors val="0"/>
        <c:ser>
          <c:idx val="1"/>
          <c:order val="0"/>
          <c:tx>
            <c:strRef>
              <c:f>Sheet1!$B$1</c:f>
              <c:strCache>
                <c:ptCount val="1"/>
                <c:pt idx="0">
                  <c:v>Column1</c:v>
                </c:pt>
              </c:strCache>
            </c:strRef>
          </c:tx>
          <c:spPr>
            <a:solidFill>
              <a:schemeClr val="accent4"/>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3F41-4DC3-9848-706C09665193}"/>
              </c:ext>
            </c:extLst>
          </c:dPt>
          <c:dPt>
            <c:idx val="8"/>
            <c:invertIfNegative val="0"/>
            <c:bubble3D val="0"/>
            <c:spPr>
              <a:solidFill>
                <a:schemeClr val="accent4"/>
              </a:solidFill>
              <a:ln>
                <a:noFill/>
              </a:ln>
              <a:effectLst/>
            </c:spPr>
            <c:extLst>
              <c:ext xmlns:c16="http://schemas.microsoft.com/office/drawing/2014/chart" uri="{C3380CC4-5D6E-409C-BE32-E72D297353CC}">
                <c16:uniqueId val="{00000003-FD9E-4F41-8117-223D65337D54}"/>
              </c:ext>
            </c:extLst>
          </c:dPt>
          <c:dPt>
            <c:idx val="9"/>
            <c:invertIfNegative val="0"/>
            <c:bubble3D val="0"/>
            <c:spPr>
              <a:solidFill>
                <a:schemeClr val="accent4"/>
              </a:solidFill>
              <a:ln>
                <a:noFill/>
              </a:ln>
              <a:effectLst/>
            </c:spPr>
            <c:extLst>
              <c:ext xmlns:c16="http://schemas.microsoft.com/office/drawing/2014/chart" uri="{C3380CC4-5D6E-409C-BE32-E72D297353CC}">
                <c16:uniqueId val="{00000005-FD9E-4F41-8117-223D65337D54}"/>
              </c:ext>
            </c:extLst>
          </c:dPt>
          <c:dPt>
            <c:idx val="10"/>
            <c:invertIfNegative val="0"/>
            <c:bubble3D val="0"/>
            <c:spPr>
              <a:solidFill>
                <a:schemeClr val="accent4"/>
              </a:solidFill>
              <a:ln>
                <a:noFill/>
              </a:ln>
              <a:effectLst/>
            </c:spPr>
            <c:extLst>
              <c:ext xmlns:c16="http://schemas.microsoft.com/office/drawing/2014/chart" uri="{C3380CC4-5D6E-409C-BE32-E72D297353CC}">
                <c16:uniqueId val="{00000007-FD9E-4F41-8117-223D65337D54}"/>
              </c:ext>
            </c:extLst>
          </c:dPt>
          <c:dPt>
            <c:idx val="11"/>
            <c:invertIfNegative val="0"/>
            <c:bubble3D val="0"/>
            <c:spPr>
              <a:solidFill>
                <a:schemeClr val="accent4"/>
              </a:solidFill>
              <a:ln>
                <a:noFill/>
              </a:ln>
              <a:effectLst/>
            </c:spPr>
            <c:extLst>
              <c:ext xmlns:c16="http://schemas.microsoft.com/office/drawing/2014/chart" uri="{C3380CC4-5D6E-409C-BE32-E72D297353CC}">
                <c16:uniqueId val="{00000009-FD9E-4F41-8117-223D65337D54}"/>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Sheet1!$A$4:$A$15</c:f>
              <c:strCache>
                <c:ptCount val="12"/>
                <c:pt idx="0">
                  <c:v>Nothing – I took no further action</c:v>
                </c:pt>
                <c:pt idx="1">
                  <c:v>Other</c:v>
                </c:pt>
                <c:pt idx="2">
                  <c:v>Visited a mobile unit </c:v>
                </c:pt>
                <c:pt idx="3">
                  <c:v>Called 999</c:v>
                </c:pt>
                <c:pt idx="4">
                  <c:v>Went to A&amp;E</c:v>
                </c:pt>
                <c:pt idx="5">
                  <c:v>Went for private healthcare</c:v>
                </c:pt>
                <c:pt idx="6">
                  <c:v>Went to a community pharmacy</c:v>
                </c:pt>
                <c:pt idx="7">
                  <c:v>Went to a walk-in service </c:v>
                </c:pt>
                <c:pt idx="8">
                  <c:v>Looked for information using a phone app</c:v>
                </c:pt>
                <c:pt idx="9">
                  <c:v>Spoke to a family member or friend about my health concern</c:v>
                </c:pt>
                <c:pt idx="10">
                  <c:v>Called [NHS 111 / NHS 24]</c:v>
                </c:pt>
                <c:pt idx="11">
                  <c:v>Looked for information about my health concern online</c:v>
                </c:pt>
              </c:strCache>
            </c:strRef>
          </c:cat>
          <c:val>
            <c:numRef>
              <c:f>Sheet1!$B$4:$B$15</c:f>
              <c:numCache>
                <c:formatCode>0%</c:formatCode>
                <c:ptCount val="12"/>
                <c:pt idx="0">
                  <c:v>0.28349999999999997</c:v>
                </c:pt>
                <c:pt idx="1">
                  <c:v>8.4599999999999995E-2</c:v>
                </c:pt>
                <c:pt idx="2">
                  <c:v>1.17E-2</c:v>
                </c:pt>
                <c:pt idx="3">
                  <c:v>1.23E-2</c:v>
                </c:pt>
                <c:pt idx="4">
                  <c:v>6.3E-2</c:v>
                </c:pt>
                <c:pt idx="5">
                  <c:v>7.9500000000000001E-2</c:v>
                </c:pt>
                <c:pt idx="6">
                  <c:v>8.4900000000000003E-2</c:v>
                </c:pt>
                <c:pt idx="7">
                  <c:v>9.7000000000000003E-2</c:v>
                </c:pt>
                <c:pt idx="8">
                  <c:v>0.1113</c:v>
                </c:pt>
                <c:pt idx="9">
                  <c:v>0.123</c:v>
                </c:pt>
                <c:pt idx="10">
                  <c:v>0.13789999999999999</c:v>
                </c:pt>
                <c:pt idx="11">
                  <c:v>0.25140000000000001</c:v>
                </c:pt>
              </c:numCache>
            </c:numRef>
          </c:val>
          <c:extLst>
            <c:ext xmlns:c16="http://schemas.microsoft.com/office/drawing/2014/chart" uri="{C3380CC4-5D6E-409C-BE32-E72D297353CC}">
              <c16:uniqueId val="{0000000A-3F41-4DC3-9848-706C09665193}"/>
            </c:ext>
          </c:extLst>
        </c:ser>
        <c:dLbls>
          <c:showLegendKey val="0"/>
          <c:showVal val="0"/>
          <c:showCatName val="0"/>
          <c:showSerName val="0"/>
          <c:showPercent val="0"/>
          <c:showBubbleSize val="0"/>
        </c:dLbls>
        <c:gapWidth val="50"/>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max val="0.5"/>
        </c:scaling>
        <c:delete val="1"/>
        <c:axPos val="b"/>
        <c:numFmt formatCode="0%" sourceLinked="1"/>
        <c:majorTickMark val="out"/>
        <c:minorTickMark val="none"/>
        <c:tickLblPos val="nextTo"/>
        <c:crossAx val="47836670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3305432882632497"/>
          <c:y val="3.3956600207823144E-2"/>
          <c:w val="0.45089269488598888"/>
          <c:h val="0.85491270820293763"/>
        </c:manualLayout>
      </c:layout>
      <c:barChart>
        <c:barDir val="bar"/>
        <c:grouping val="percentStacked"/>
        <c:varyColors val="0"/>
        <c:ser>
          <c:idx val="0"/>
          <c:order val="0"/>
          <c:tx>
            <c:strRef>
              <c:f>Sheet1!$B$1</c:f>
              <c:strCache>
                <c:ptCount val="1"/>
                <c:pt idx="0">
                  <c:v>A lot/ a little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I had a symptom that I thought might be a sign of cancer</c:v>
                </c:pt>
                <c:pt idx="1">
                  <c:v>I was attending an appointment for an existing problem/condition, so I asked about this whilst I was there</c:v>
                </c:pt>
                <c:pt idx="2">
                  <c:v>I looked up my symptom online and it said it might be serious</c:v>
                </c:pt>
                <c:pt idx="3">
                  <c:v>My friends, family or my carer encouraged me to go</c:v>
                </c:pt>
                <c:pt idx="4">
                  <c:v>I tried treating or managing the symptom myself but it didn't help</c:v>
                </c:pt>
                <c:pt idx="5">
                  <c:v>I had a symptom, but I didn't know what was causing it</c:v>
                </c:pt>
                <c:pt idx="6">
                  <c:v>I had a symptom that was unusual for me, or I had a feeling that something wasn't right</c:v>
                </c:pt>
                <c:pt idx="7">
                  <c:v>I had a symptom that was painful or "bothersome"</c:v>
                </c:pt>
                <c:pt idx="8">
                  <c:v>I had a symptom that didn't go away or was getting worse</c:v>
                </c:pt>
              </c:strCache>
            </c:strRef>
          </c:cat>
          <c:val>
            <c:numRef>
              <c:f>Sheet1!$B$2:$B$10</c:f>
              <c:numCache>
                <c:formatCode>0%</c:formatCode>
                <c:ptCount val="9"/>
                <c:pt idx="0">
                  <c:v>0.26190000000000002</c:v>
                </c:pt>
                <c:pt idx="1">
                  <c:v>0.29039999999999999</c:v>
                </c:pt>
                <c:pt idx="2">
                  <c:v>0.30840000000000001</c:v>
                </c:pt>
                <c:pt idx="3">
                  <c:v>0.37669999999999998</c:v>
                </c:pt>
                <c:pt idx="4">
                  <c:v>0.49530000000000002</c:v>
                </c:pt>
                <c:pt idx="5">
                  <c:v>0.58220000000000005</c:v>
                </c:pt>
                <c:pt idx="6">
                  <c:v>0.59199999999999997</c:v>
                </c:pt>
                <c:pt idx="7">
                  <c:v>0.61260000000000003</c:v>
                </c:pt>
                <c:pt idx="8">
                  <c:v>0.68600000000000005</c:v>
                </c:pt>
              </c:numCache>
            </c:numRef>
          </c:val>
          <c:extLst>
            <c:ext xmlns:c16="http://schemas.microsoft.com/office/drawing/2014/chart" uri="{C3380CC4-5D6E-409C-BE32-E72D297353CC}">
              <c16:uniqueId val="{00000000-5A27-42B5-8418-BFCB37DC394E}"/>
            </c:ext>
          </c:extLst>
        </c:ser>
        <c:ser>
          <c:idx val="1"/>
          <c:order val="1"/>
          <c:tx>
            <c:strRef>
              <c:f>Sheet1!$C$1</c:f>
              <c:strCache>
                <c:ptCount val="1"/>
                <c:pt idx="0">
                  <c:v>Not much/ not at all</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I had a symptom that I thought might be a sign of cancer</c:v>
                </c:pt>
                <c:pt idx="1">
                  <c:v>I was attending an appointment for an existing problem/condition, so I asked about this whilst I was there</c:v>
                </c:pt>
                <c:pt idx="2">
                  <c:v>I looked up my symptom online and it said it might be serious</c:v>
                </c:pt>
                <c:pt idx="3">
                  <c:v>My friends, family or my carer encouraged me to go</c:v>
                </c:pt>
                <c:pt idx="4">
                  <c:v>I tried treating or managing the symptom myself but it didn't help</c:v>
                </c:pt>
                <c:pt idx="5">
                  <c:v>I had a symptom, but I didn't know what was causing it</c:v>
                </c:pt>
                <c:pt idx="6">
                  <c:v>I had a symptom that was unusual for me, or I had a feeling that something wasn't right</c:v>
                </c:pt>
                <c:pt idx="7">
                  <c:v>I had a symptom that was painful or "bothersome"</c:v>
                </c:pt>
                <c:pt idx="8">
                  <c:v>I had a symptom that didn't go away or was getting worse</c:v>
                </c:pt>
              </c:strCache>
            </c:strRef>
          </c:cat>
          <c:val>
            <c:numRef>
              <c:f>Sheet1!$C$2:$C$10</c:f>
              <c:numCache>
                <c:formatCode>0%</c:formatCode>
                <c:ptCount val="9"/>
                <c:pt idx="0">
                  <c:v>0.65969999999999995</c:v>
                </c:pt>
                <c:pt idx="1">
                  <c:v>0.63729999999999998</c:v>
                </c:pt>
                <c:pt idx="2">
                  <c:v>0.61419999999999997</c:v>
                </c:pt>
                <c:pt idx="3">
                  <c:v>0.55700000000000005</c:v>
                </c:pt>
                <c:pt idx="4">
                  <c:v>0.44</c:v>
                </c:pt>
                <c:pt idx="5">
                  <c:v>0.35270000000000001</c:v>
                </c:pt>
                <c:pt idx="6">
                  <c:v>0.33629999999999999</c:v>
                </c:pt>
                <c:pt idx="7">
                  <c:v>0.33329999999999999</c:v>
                </c:pt>
                <c:pt idx="8">
                  <c:v>0.25879999999999997</c:v>
                </c:pt>
              </c:numCache>
            </c:numRef>
          </c:val>
          <c:extLst>
            <c:ext xmlns:c16="http://schemas.microsoft.com/office/drawing/2014/chart" uri="{C3380CC4-5D6E-409C-BE32-E72D297353CC}">
              <c16:uniqueId val="{00000000-C4BB-42D7-87BC-7A68B0281169}"/>
            </c:ext>
          </c:extLst>
        </c:ser>
        <c:dLbls>
          <c:showLegendKey val="0"/>
          <c:showVal val="0"/>
          <c:showCatName val="0"/>
          <c:showSerName val="0"/>
          <c:showPercent val="0"/>
          <c:showBubbleSize val="0"/>
        </c:dLbls>
        <c:gapWidth val="50"/>
        <c:overlap val="100"/>
        <c:axId val="2101643776"/>
        <c:axId val="77481871"/>
      </c:barChart>
      <c:catAx>
        <c:axId val="21016437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95000"/>
                    <a:lumOff val="5000"/>
                  </a:schemeClr>
                </a:solidFill>
                <a:latin typeface="+mn-lt"/>
                <a:ea typeface="+mn-ea"/>
                <a:cs typeface="+mn-cs"/>
              </a:defRPr>
            </a:pPr>
            <a:endParaRPr lang="en-US"/>
          </a:p>
        </c:txPr>
        <c:crossAx val="77481871"/>
        <c:crosses val="autoZero"/>
        <c:auto val="1"/>
        <c:lblAlgn val="ctr"/>
        <c:lblOffset val="100"/>
        <c:noMultiLvlLbl val="0"/>
      </c:catAx>
      <c:valAx>
        <c:axId val="77481871"/>
        <c:scaling>
          <c:orientation val="minMax"/>
        </c:scaling>
        <c:delete val="1"/>
        <c:axPos val="b"/>
        <c:numFmt formatCode="0%" sourceLinked="1"/>
        <c:majorTickMark val="none"/>
        <c:minorTickMark val="none"/>
        <c:tickLblPos val="nextTo"/>
        <c:crossAx val="21016437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95000"/>
                  <a:lumOff val="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95000"/>
              <a:lumOff val="5000"/>
            </a:schemeClr>
          </a:solidFill>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843626435374945"/>
          <c:y val="3.3956600207823144E-2"/>
          <c:w val="0.47551074814735655"/>
          <c:h val="0.85491270820293763"/>
        </c:manualLayout>
      </c:layout>
      <c:barChart>
        <c:barDir val="bar"/>
        <c:grouping val="percentStacked"/>
        <c:varyColors val="0"/>
        <c:ser>
          <c:idx val="0"/>
          <c:order val="0"/>
          <c:tx>
            <c:strRef>
              <c:f>Sheet1!$B$1</c:f>
              <c:strCache>
                <c:ptCount val="1"/>
                <c:pt idx="0">
                  <c:v>A lot/ a little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Sheet1!$A$13:$A$22</c:f>
              <c:strCache>
                <c:ptCount val="10"/>
                <c:pt idx="0">
                  <c:v>I worried they wouldn't take my symptom(s) seriously</c:v>
                </c:pt>
                <c:pt idx="1">
                  <c:v>I had too many other things to worry about</c:v>
                </c:pt>
                <c:pt idx="2">
                  <c:v>I didn't want to be given a remote appointment</c:v>
                </c:pt>
                <c:pt idx="3">
                  <c:v>I thought the symptom was related to an existing illness, condition or life change</c:v>
                </c:pt>
                <c:pt idx="4">
                  <c:v>I didn't want to be seen as someone who makes a fuss</c:v>
                </c:pt>
                <c:pt idx="5">
                  <c:v>I found it difficult to get an appointment with a particular healthcare professional</c:v>
                </c:pt>
                <c:pt idx="6">
                  <c:v>I decided I could manage the symptom(s) myself</c:v>
                </c:pt>
                <c:pt idx="7">
                  <c:v>I thought my symptom was unlikely to be anything serious</c:v>
                </c:pt>
                <c:pt idx="8">
                  <c:v>I found it difficult to get an appointment</c:v>
                </c:pt>
                <c:pt idx="9">
                  <c:v>I thought it would be difficult to get an appointment</c:v>
                </c:pt>
              </c:strCache>
            </c:strRef>
          </c:cat>
          <c:val>
            <c:numRef>
              <c:f>Sheet1!$B$13:$B$22</c:f>
              <c:numCache>
                <c:formatCode>0%</c:formatCode>
                <c:ptCount val="10"/>
                <c:pt idx="0">
                  <c:v>0.36209999999999998</c:v>
                </c:pt>
                <c:pt idx="1">
                  <c:v>0.36940000000000001</c:v>
                </c:pt>
                <c:pt idx="2">
                  <c:v>0.37069999999999997</c:v>
                </c:pt>
                <c:pt idx="3">
                  <c:v>0.37409999999999999</c:v>
                </c:pt>
                <c:pt idx="4">
                  <c:v>0.39829999999999999</c:v>
                </c:pt>
                <c:pt idx="5">
                  <c:v>0.42620000000000002</c:v>
                </c:pt>
                <c:pt idx="6">
                  <c:v>0.42849999999999999</c:v>
                </c:pt>
                <c:pt idx="7">
                  <c:v>0.43990000000000001</c:v>
                </c:pt>
                <c:pt idx="8">
                  <c:v>0.47320000000000001</c:v>
                </c:pt>
                <c:pt idx="9">
                  <c:v>0.53480000000000005</c:v>
                </c:pt>
              </c:numCache>
            </c:numRef>
          </c:val>
          <c:extLst>
            <c:ext xmlns:c16="http://schemas.microsoft.com/office/drawing/2014/chart" uri="{C3380CC4-5D6E-409C-BE32-E72D297353CC}">
              <c16:uniqueId val="{00000000-F34C-4EBA-B44D-480203A1EEBE}"/>
            </c:ext>
          </c:extLst>
        </c:ser>
        <c:ser>
          <c:idx val="1"/>
          <c:order val="1"/>
          <c:tx>
            <c:strRef>
              <c:f>Sheet1!$C$1</c:f>
              <c:strCache>
                <c:ptCount val="1"/>
                <c:pt idx="0">
                  <c:v>Not much/ not at all</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Sheet1!$A$13:$A$22</c:f>
              <c:strCache>
                <c:ptCount val="10"/>
                <c:pt idx="0">
                  <c:v>I worried they wouldn't take my symptom(s) seriously</c:v>
                </c:pt>
                <c:pt idx="1">
                  <c:v>I had too many other things to worry about</c:v>
                </c:pt>
                <c:pt idx="2">
                  <c:v>I didn't want to be given a remote appointment</c:v>
                </c:pt>
                <c:pt idx="3">
                  <c:v>I thought the symptom was related to an existing illness, condition or life change</c:v>
                </c:pt>
                <c:pt idx="4">
                  <c:v>I didn't want to be seen as someone who makes a fuss</c:v>
                </c:pt>
                <c:pt idx="5">
                  <c:v>I found it difficult to get an appointment with a particular healthcare professional</c:v>
                </c:pt>
                <c:pt idx="6">
                  <c:v>I decided I could manage the symptom(s) myself</c:v>
                </c:pt>
                <c:pt idx="7">
                  <c:v>I thought my symptom was unlikely to be anything serious</c:v>
                </c:pt>
                <c:pt idx="8">
                  <c:v>I found it difficult to get an appointment</c:v>
                </c:pt>
                <c:pt idx="9">
                  <c:v>I thought it would be difficult to get an appointment</c:v>
                </c:pt>
              </c:strCache>
            </c:strRef>
          </c:cat>
          <c:val>
            <c:numRef>
              <c:f>Sheet1!$C$13:$C$22</c:f>
              <c:numCache>
                <c:formatCode>0%</c:formatCode>
                <c:ptCount val="10"/>
                <c:pt idx="0">
                  <c:v>0.58160000000000001</c:v>
                </c:pt>
                <c:pt idx="1">
                  <c:v>0.56999999999999995</c:v>
                </c:pt>
                <c:pt idx="2">
                  <c:v>0.56000000000000005</c:v>
                </c:pt>
                <c:pt idx="3">
                  <c:v>0.53</c:v>
                </c:pt>
                <c:pt idx="4">
                  <c:v>0.54559999999999997</c:v>
                </c:pt>
                <c:pt idx="5">
                  <c:v>0.50280000000000002</c:v>
                </c:pt>
                <c:pt idx="6">
                  <c:v>0.49180000000000001</c:v>
                </c:pt>
                <c:pt idx="7">
                  <c:v>0.4456</c:v>
                </c:pt>
                <c:pt idx="8">
                  <c:v>0.45939999999999998</c:v>
                </c:pt>
                <c:pt idx="9">
                  <c:v>0.41</c:v>
                </c:pt>
              </c:numCache>
            </c:numRef>
          </c:val>
          <c:extLst>
            <c:ext xmlns:c16="http://schemas.microsoft.com/office/drawing/2014/chart" uri="{C3380CC4-5D6E-409C-BE32-E72D297353CC}">
              <c16:uniqueId val="{00000002-F34C-4EBA-B44D-480203A1EEBE}"/>
            </c:ext>
          </c:extLst>
        </c:ser>
        <c:dLbls>
          <c:showLegendKey val="0"/>
          <c:showVal val="0"/>
          <c:showCatName val="0"/>
          <c:showSerName val="0"/>
          <c:showPercent val="0"/>
          <c:showBubbleSize val="0"/>
        </c:dLbls>
        <c:gapWidth val="50"/>
        <c:overlap val="100"/>
        <c:axId val="2101643776"/>
        <c:axId val="77481871"/>
      </c:barChart>
      <c:catAx>
        <c:axId val="21016437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95000"/>
                    <a:lumOff val="5000"/>
                  </a:schemeClr>
                </a:solidFill>
                <a:latin typeface="+mn-lt"/>
                <a:ea typeface="+mn-ea"/>
                <a:cs typeface="+mn-cs"/>
              </a:defRPr>
            </a:pPr>
            <a:endParaRPr lang="en-US"/>
          </a:p>
        </c:txPr>
        <c:crossAx val="77481871"/>
        <c:crosses val="autoZero"/>
        <c:auto val="1"/>
        <c:lblAlgn val="ctr"/>
        <c:lblOffset val="100"/>
        <c:noMultiLvlLbl val="0"/>
      </c:catAx>
      <c:valAx>
        <c:axId val="77481871"/>
        <c:scaling>
          <c:orientation val="minMax"/>
        </c:scaling>
        <c:delete val="1"/>
        <c:axPos val="b"/>
        <c:numFmt formatCode="0%" sourceLinked="1"/>
        <c:majorTickMark val="none"/>
        <c:minorTickMark val="none"/>
        <c:tickLblPos val="nextTo"/>
        <c:crossAx val="21016437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010201335283456E-2"/>
          <c:y val="0.148043041051373"/>
          <c:w val="0.93812111303609136"/>
          <c:h val="0.49105193300509548"/>
        </c:manualLayout>
      </c:layout>
      <c:barChart>
        <c:barDir val="col"/>
        <c:grouping val="stacked"/>
        <c:varyColors val="0"/>
        <c:ser>
          <c:idx val="0"/>
          <c:order val="0"/>
          <c:tx>
            <c:strRef>
              <c:f>Sheet1!$B$1</c:f>
              <c:strCache>
                <c:ptCount val="1"/>
                <c:pt idx="0">
                  <c:v>Don't know/PNTS</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don't think the health service (NHS) has enough staff or equipment to see all the people with cancer that need to be diagnosed</c:v>
                </c:pt>
                <c:pt idx="1">
                  <c:v>I don't think the health service (NHS) has enough staff or equipment to treat all the people with cancer that need to be treated</c:v>
                </c:pt>
              </c:strCache>
            </c:strRef>
          </c:cat>
          <c:val>
            <c:numRef>
              <c:f>Sheet1!$B$2:$B$3</c:f>
              <c:numCache>
                <c:formatCode>0%</c:formatCode>
                <c:ptCount val="2"/>
                <c:pt idx="0">
                  <c:v>0.1</c:v>
                </c:pt>
                <c:pt idx="1">
                  <c:v>0.11</c:v>
                </c:pt>
              </c:numCache>
            </c:numRef>
          </c:val>
          <c:extLst>
            <c:ext xmlns:c16="http://schemas.microsoft.com/office/drawing/2014/chart" uri="{C3380CC4-5D6E-409C-BE32-E72D297353CC}">
              <c16:uniqueId val="{00000000-01FC-48ED-B3B4-216B06521484}"/>
            </c:ext>
          </c:extLst>
        </c:ser>
        <c:ser>
          <c:idx val="1"/>
          <c:order val="1"/>
          <c:tx>
            <c:strRef>
              <c:f>Sheet1!$C$1</c:f>
              <c:strCache>
                <c:ptCount val="1"/>
                <c:pt idx="0">
                  <c:v>Strongly disagree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don't think the health service (NHS) has enough staff or equipment to see all the people with cancer that need to be diagnosed</c:v>
                </c:pt>
                <c:pt idx="1">
                  <c:v>I don't think the health service (NHS) has enough staff or equipment to treat all the people with cancer that need to be treated</c:v>
                </c:pt>
              </c:strCache>
            </c:strRef>
          </c:cat>
          <c:val>
            <c:numRef>
              <c:f>Sheet1!$C$2:$C$3</c:f>
              <c:numCache>
                <c:formatCode>0%</c:formatCode>
                <c:ptCount val="2"/>
                <c:pt idx="0">
                  <c:v>0.05</c:v>
                </c:pt>
                <c:pt idx="1">
                  <c:v>0.05</c:v>
                </c:pt>
              </c:numCache>
            </c:numRef>
          </c:val>
          <c:extLst>
            <c:ext xmlns:c16="http://schemas.microsoft.com/office/drawing/2014/chart" uri="{C3380CC4-5D6E-409C-BE32-E72D297353CC}">
              <c16:uniqueId val="{00000001-01FC-48ED-B3B4-216B06521484}"/>
            </c:ext>
          </c:extLst>
        </c:ser>
        <c:ser>
          <c:idx val="2"/>
          <c:order val="2"/>
          <c:tx>
            <c:strRef>
              <c:f>Sheet1!$D$1</c:f>
              <c:strCache>
                <c:ptCount val="1"/>
                <c:pt idx="0">
                  <c:v>Somewhat disagree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don't think the health service (NHS) has enough staff or equipment to see all the people with cancer that need to be diagnosed</c:v>
                </c:pt>
                <c:pt idx="1">
                  <c:v>I don't think the health service (NHS) has enough staff or equipment to treat all the people with cancer that need to be treated</c:v>
                </c:pt>
              </c:strCache>
            </c:strRef>
          </c:cat>
          <c:val>
            <c:numRef>
              <c:f>Sheet1!$D$2:$D$3</c:f>
              <c:numCache>
                <c:formatCode>0%</c:formatCode>
                <c:ptCount val="2"/>
                <c:pt idx="0">
                  <c:v>0.08</c:v>
                </c:pt>
                <c:pt idx="1">
                  <c:v>0.09</c:v>
                </c:pt>
              </c:numCache>
            </c:numRef>
          </c:val>
          <c:extLst>
            <c:ext xmlns:c16="http://schemas.microsoft.com/office/drawing/2014/chart" uri="{C3380CC4-5D6E-409C-BE32-E72D297353CC}">
              <c16:uniqueId val="{00000002-01FC-48ED-B3B4-216B06521484}"/>
            </c:ext>
          </c:extLst>
        </c:ser>
        <c:ser>
          <c:idx val="3"/>
          <c:order val="3"/>
          <c:tx>
            <c:strRef>
              <c:f>Sheet1!$E$1</c:f>
              <c:strCache>
                <c:ptCount val="1"/>
                <c:pt idx="0">
                  <c:v>Somewhat agree</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don't think the health service (NHS) has enough staff or equipment to see all the people with cancer that need to be diagnosed</c:v>
                </c:pt>
                <c:pt idx="1">
                  <c:v>I don't think the health service (NHS) has enough staff or equipment to treat all the people with cancer that need to be treated</c:v>
                </c:pt>
              </c:strCache>
            </c:strRef>
          </c:cat>
          <c:val>
            <c:numRef>
              <c:f>Sheet1!$E$2:$E$3</c:f>
              <c:numCache>
                <c:formatCode>0%</c:formatCode>
                <c:ptCount val="2"/>
                <c:pt idx="0">
                  <c:v>0.32</c:v>
                </c:pt>
                <c:pt idx="1">
                  <c:v>0.31</c:v>
                </c:pt>
              </c:numCache>
            </c:numRef>
          </c:val>
          <c:extLst>
            <c:ext xmlns:c16="http://schemas.microsoft.com/office/drawing/2014/chart" uri="{C3380CC4-5D6E-409C-BE32-E72D297353CC}">
              <c16:uniqueId val="{00000003-01FC-48ED-B3B4-216B06521484}"/>
            </c:ext>
          </c:extLst>
        </c:ser>
        <c:ser>
          <c:idx val="4"/>
          <c:order val="4"/>
          <c:tx>
            <c:strRef>
              <c:f>Sheet1!$F$1</c:f>
              <c:strCache>
                <c:ptCount val="1"/>
                <c:pt idx="0">
                  <c:v>Strongly agree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don't think the health service (NHS) has enough staff or equipment to see all the people with cancer that need to be diagnosed</c:v>
                </c:pt>
                <c:pt idx="1">
                  <c:v>I don't think the health service (NHS) has enough staff or equipment to treat all the people with cancer that need to be treated</c:v>
                </c:pt>
              </c:strCache>
            </c:strRef>
          </c:cat>
          <c:val>
            <c:numRef>
              <c:f>Sheet1!$F$2:$F$3</c:f>
              <c:numCache>
                <c:formatCode>0%</c:formatCode>
                <c:ptCount val="2"/>
                <c:pt idx="0">
                  <c:v>0.45529999999999998</c:v>
                </c:pt>
                <c:pt idx="1">
                  <c:v>0.44</c:v>
                </c:pt>
              </c:numCache>
            </c:numRef>
          </c:val>
          <c:extLst>
            <c:ext xmlns:c16="http://schemas.microsoft.com/office/drawing/2014/chart" uri="{C3380CC4-5D6E-409C-BE32-E72D297353CC}">
              <c16:uniqueId val="{00000004-01FC-48ED-B3B4-216B06521484}"/>
            </c:ext>
          </c:extLst>
        </c:ser>
        <c:dLbls>
          <c:showLegendKey val="0"/>
          <c:showVal val="0"/>
          <c:showCatName val="0"/>
          <c:showSerName val="0"/>
          <c:showPercent val="0"/>
          <c:showBubbleSize val="0"/>
        </c:dLbls>
        <c:gapWidth val="150"/>
        <c:overlap val="100"/>
        <c:axId val="2048388271"/>
        <c:axId val="245403840"/>
      </c:barChart>
      <c:catAx>
        <c:axId val="20483882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45403840"/>
        <c:crosses val="autoZero"/>
        <c:auto val="0"/>
        <c:lblAlgn val="ctr"/>
        <c:lblOffset val="100"/>
        <c:noMultiLvlLbl val="0"/>
      </c:catAx>
      <c:valAx>
        <c:axId val="245403840"/>
        <c:scaling>
          <c:orientation val="minMax"/>
          <c:max val="1"/>
        </c:scaling>
        <c:delete val="1"/>
        <c:axPos val="l"/>
        <c:numFmt formatCode="0%" sourceLinked="1"/>
        <c:majorTickMark val="none"/>
        <c:minorTickMark val="none"/>
        <c:tickLblPos val="nextTo"/>
        <c:crossAx val="2048388271"/>
        <c:crosses val="autoZero"/>
        <c:crossBetween val="between"/>
      </c:valAx>
      <c:spPr>
        <a:noFill/>
        <a:ln>
          <a:noFill/>
        </a:ln>
        <a:effectLst/>
      </c:spPr>
    </c:plotArea>
    <c:legend>
      <c:legendPos val="b"/>
      <c:layout>
        <c:manualLayout>
          <c:xMode val="edge"/>
          <c:yMode val="edge"/>
          <c:x val="4.077168640063674E-2"/>
          <c:y val="0.73579322484423437"/>
          <c:w val="0.95922835619806313"/>
          <c:h val="0.1631641394361107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Sheet1!$A$2:$A$25</c:f>
              <c:strCache>
                <c:ptCount val="24"/>
                <c:pt idx="0">
                  <c:v>All</c:v>
                </c:pt>
                <c:pt idx="2">
                  <c:v>Male </c:v>
                </c:pt>
                <c:pt idx="3">
                  <c:v>Female </c:v>
                </c:pt>
                <c:pt idx="5">
                  <c:v>White</c:v>
                </c:pt>
                <c:pt idx="6">
                  <c:v>Ethnic minority</c:v>
                </c:pt>
                <c:pt idx="8">
                  <c:v>18-29</c:v>
                </c:pt>
                <c:pt idx="9">
                  <c:v>30-49</c:v>
                </c:pt>
                <c:pt idx="10">
                  <c:v>50+</c:v>
                </c:pt>
                <c:pt idx="12">
                  <c:v>ABC1</c:v>
                </c:pt>
                <c:pt idx="13">
                  <c:v>C2DE</c:v>
                </c:pt>
                <c:pt idx="15">
                  <c:v>IMD 1-2</c:v>
                </c:pt>
                <c:pt idx="16">
                  <c:v>IMD 3-8</c:v>
                </c:pt>
                <c:pt idx="17">
                  <c:v>IMD 9-10</c:v>
                </c:pt>
                <c:pt idx="19">
                  <c:v>Living 
with a disability </c:v>
                </c:pt>
                <c:pt idx="20">
                  <c:v>Living 
without a disability </c:v>
                </c:pt>
                <c:pt idx="22">
                  <c:v>Experiences mental health problems</c:v>
                </c:pt>
                <c:pt idx="23">
                  <c:v>No experience of mental health problems </c:v>
                </c:pt>
              </c:strCache>
            </c:strRef>
          </c:cat>
          <c:val>
            <c:numRef>
              <c:f>Sheet1!$B$2:$B$25</c:f>
              <c:numCache>
                <c:formatCode>General</c:formatCode>
                <c:ptCount val="24"/>
                <c:pt idx="0" formatCode="0%">
                  <c:v>0.78</c:v>
                </c:pt>
                <c:pt idx="2" formatCode="0%">
                  <c:v>0.73</c:v>
                </c:pt>
                <c:pt idx="3" formatCode="0%">
                  <c:v>0.82</c:v>
                </c:pt>
                <c:pt idx="5" formatCode="0%">
                  <c:v>0.79</c:v>
                </c:pt>
                <c:pt idx="6" formatCode="0%">
                  <c:v>0.7</c:v>
                </c:pt>
                <c:pt idx="8" formatCode="0%">
                  <c:v>0.7</c:v>
                </c:pt>
                <c:pt idx="9" formatCode="0%">
                  <c:v>0.77</c:v>
                </c:pt>
                <c:pt idx="10" formatCode="0%">
                  <c:v>0.81</c:v>
                </c:pt>
                <c:pt idx="12" formatCode="0%">
                  <c:v>0.78</c:v>
                </c:pt>
                <c:pt idx="13" formatCode="0%">
                  <c:v>0.78</c:v>
                </c:pt>
                <c:pt idx="15" formatCode="0%">
                  <c:v>0.75</c:v>
                </c:pt>
                <c:pt idx="16" formatCode="0%">
                  <c:v>0.78</c:v>
                </c:pt>
                <c:pt idx="17" formatCode="0%">
                  <c:v>0.8</c:v>
                </c:pt>
                <c:pt idx="19" formatCode="0%">
                  <c:v>0.82</c:v>
                </c:pt>
                <c:pt idx="20" formatCode="0%">
                  <c:v>0.77</c:v>
                </c:pt>
                <c:pt idx="22" formatCode="0%">
                  <c:v>0.81</c:v>
                </c:pt>
                <c:pt idx="23" formatCode="0%">
                  <c:v>0.77</c:v>
                </c:pt>
              </c:numCache>
            </c:numRef>
          </c:val>
          <c:extLst>
            <c:ext xmlns:c16="http://schemas.microsoft.com/office/drawing/2014/chart" uri="{C3380CC4-5D6E-409C-BE32-E72D297353CC}">
              <c16:uniqueId val="{00000000-06CB-4960-B610-362AAFAAED3E}"/>
            </c:ext>
          </c:extLst>
        </c:ser>
        <c:dLbls>
          <c:dLblPos val="outEnd"/>
          <c:showLegendKey val="0"/>
          <c:showVal val="1"/>
          <c:showCatName val="0"/>
          <c:showSerName val="0"/>
          <c:showPercent val="0"/>
          <c:showBubbleSize val="0"/>
        </c:dLbls>
        <c:gapWidth val="2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1"/>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Sheet1!$A$2:$A$25</c:f>
              <c:strCache>
                <c:ptCount val="24"/>
                <c:pt idx="0">
                  <c:v>All</c:v>
                </c:pt>
                <c:pt idx="2">
                  <c:v>Male </c:v>
                </c:pt>
                <c:pt idx="3">
                  <c:v>Female </c:v>
                </c:pt>
                <c:pt idx="5">
                  <c:v>White</c:v>
                </c:pt>
                <c:pt idx="6">
                  <c:v>Ethnic minority</c:v>
                </c:pt>
                <c:pt idx="8">
                  <c:v>18-29</c:v>
                </c:pt>
                <c:pt idx="9">
                  <c:v>30-49</c:v>
                </c:pt>
                <c:pt idx="10">
                  <c:v>50+</c:v>
                </c:pt>
                <c:pt idx="12">
                  <c:v>ABC1</c:v>
                </c:pt>
                <c:pt idx="13">
                  <c:v>C2DE</c:v>
                </c:pt>
                <c:pt idx="15">
                  <c:v>IMD 1-2</c:v>
                </c:pt>
                <c:pt idx="16">
                  <c:v>IMD 3-8</c:v>
                </c:pt>
                <c:pt idx="17">
                  <c:v>IMD 9-10</c:v>
                </c:pt>
                <c:pt idx="19">
                  <c:v>Living 
with a disability </c:v>
                </c:pt>
                <c:pt idx="20">
                  <c:v>Living 
without a disability </c:v>
                </c:pt>
                <c:pt idx="22">
                  <c:v>Experiences mental health problems</c:v>
                </c:pt>
                <c:pt idx="23">
                  <c:v>No experience of mental health problems </c:v>
                </c:pt>
              </c:strCache>
            </c:strRef>
          </c:cat>
          <c:val>
            <c:numRef>
              <c:f>Sheet1!$B$2:$B$25</c:f>
              <c:numCache>
                <c:formatCode>General</c:formatCode>
                <c:ptCount val="24"/>
                <c:pt idx="0" formatCode="0%">
                  <c:v>0.75</c:v>
                </c:pt>
                <c:pt idx="2" formatCode="0%">
                  <c:v>0.71</c:v>
                </c:pt>
                <c:pt idx="3" formatCode="0%">
                  <c:v>0.8</c:v>
                </c:pt>
                <c:pt idx="5" formatCode="0%">
                  <c:v>0.77</c:v>
                </c:pt>
                <c:pt idx="6" formatCode="0%">
                  <c:v>0.67</c:v>
                </c:pt>
                <c:pt idx="8" formatCode="0%">
                  <c:v>0.66</c:v>
                </c:pt>
                <c:pt idx="9" formatCode="0%">
                  <c:v>0.75</c:v>
                </c:pt>
                <c:pt idx="10" formatCode="0%">
                  <c:v>0.79</c:v>
                </c:pt>
                <c:pt idx="12" formatCode="0%">
                  <c:v>0.75</c:v>
                </c:pt>
                <c:pt idx="13" formatCode="0%">
                  <c:v>0.76</c:v>
                </c:pt>
                <c:pt idx="15" formatCode="0%">
                  <c:v>0.73</c:v>
                </c:pt>
                <c:pt idx="16" formatCode="0%">
                  <c:v>0.76</c:v>
                </c:pt>
                <c:pt idx="17" formatCode="0%">
                  <c:v>0.77</c:v>
                </c:pt>
                <c:pt idx="19" formatCode="0%">
                  <c:v>0.79</c:v>
                </c:pt>
                <c:pt idx="20" formatCode="0%">
                  <c:v>0.75</c:v>
                </c:pt>
                <c:pt idx="22" formatCode="0%">
                  <c:v>0.78</c:v>
                </c:pt>
                <c:pt idx="23" formatCode="0%">
                  <c:v>0.75</c:v>
                </c:pt>
              </c:numCache>
            </c:numRef>
          </c:val>
          <c:extLst>
            <c:ext xmlns:c16="http://schemas.microsoft.com/office/drawing/2014/chart" uri="{C3380CC4-5D6E-409C-BE32-E72D297353CC}">
              <c16:uniqueId val="{00000000-06CB-4960-B610-362AAFAAED3E}"/>
            </c:ext>
          </c:extLst>
        </c:ser>
        <c:dLbls>
          <c:dLblPos val="outEnd"/>
          <c:showLegendKey val="0"/>
          <c:showVal val="1"/>
          <c:showCatName val="0"/>
          <c:showSerName val="0"/>
          <c:showPercent val="0"/>
          <c:showBubbleSize val="0"/>
        </c:dLbls>
        <c:gapWidth val="2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1"/>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843626435374945"/>
          <c:y val="3.3956600207823144E-2"/>
          <c:w val="0.47551074814735655"/>
          <c:h val="0.85491270820293763"/>
        </c:manualLayout>
      </c:layout>
      <c:barChart>
        <c:barDir val="bar"/>
        <c:grouping val="percentStacked"/>
        <c:varyColors val="0"/>
        <c:ser>
          <c:idx val="0"/>
          <c:order val="0"/>
          <c:tx>
            <c:strRef>
              <c:f>Sheet1!$B$1</c:f>
              <c:strCache>
                <c:ptCount val="1"/>
                <c:pt idx="0">
                  <c:v>A lot/ a little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Sheet1!$A$10:$A$19</c:f>
              <c:strCache>
                <c:ptCount val="10"/>
                <c:pt idx="0">
                  <c:v>If it was easier to take time off work to go for the test</c:v>
                </c:pt>
                <c:pt idx="1">
                  <c:v>If there were processes in place to reduce the spread of infections or illnesses</c:v>
                </c:pt>
                <c:pt idx="2">
                  <c:v>If it was easier to get to and from the hospital (e.g. accessible by public transport or free parking)</c:v>
                </c:pt>
                <c:pt idx="3">
                  <c:v>If I was given more notice of the appointment so I could make sure I was available to go</c:v>
                </c:pt>
                <c:pt idx="4">
                  <c:v>If I could choose or change the day/time of the test</c:v>
                </c:pt>
                <c:pt idx="5">
                  <c:v>If I received reminders about my appointment so I don't forget</c:v>
                </c:pt>
                <c:pt idx="6">
                  <c:v>If I could ask questions about the test and discuss my options with someone</c:v>
                </c:pt>
                <c:pt idx="7">
                  <c:v>If I was given a specific day/time to go for the test</c:v>
                </c:pt>
                <c:pt idx="8">
                  <c:v>If I was given information about what the test involved</c:v>
                </c:pt>
                <c:pt idx="9">
                  <c:v>If I thought the test was important</c:v>
                </c:pt>
              </c:strCache>
            </c:strRef>
          </c:cat>
          <c:val>
            <c:numRef>
              <c:f>Sheet1!$B$10:$B$19</c:f>
              <c:numCache>
                <c:formatCode>0%</c:formatCode>
                <c:ptCount val="10"/>
                <c:pt idx="0">
                  <c:v>0.46200000000000002</c:v>
                </c:pt>
                <c:pt idx="1">
                  <c:v>0.53600000000000003</c:v>
                </c:pt>
                <c:pt idx="2">
                  <c:v>0.62070000000000003</c:v>
                </c:pt>
                <c:pt idx="3">
                  <c:v>0.64119999999999999</c:v>
                </c:pt>
                <c:pt idx="4">
                  <c:v>0.67359999999999998</c:v>
                </c:pt>
                <c:pt idx="5">
                  <c:v>0.69779999999999998</c:v>
                </c:pt>
                <c:pt idx="6">
                  <c:v>0.71030000000000004</c:v>
                </c:pt>
                <c:pt idx="7">
                  <c:v>0.74329999999999996</c:v>
                </c:pt>
                <c:pt idx="8">
                  <c:v>0.75009999999999999</c:v>
                </c:pt>
                <c:pt idx="9">
                  <c:v>0.83350000000000002</c:v>
                </c:pt>
              </c:numCache>
            </c:numRef>
          </c:val>
          <c:extLst>
            <c:ext xmlns:c16="http://schemas.microsoft.com/office/drawing/2014/chart" uri="{C3380CC4-5D6E-409C-BE32-E72D297353CC}">
              <c16:uniqueId val="{00000000-48EF-4CF0-8350-15A93C8AF0E0}"/>
            </c:ext>
          </c:extLst>
        </c:ser>
        <c:ser>
          <c:idx val="1"/>
          <c:order val="1"/>
          <c:tx>
            <c:strRef>
              <c:f>Sheet1!$C$1</c:f>
              <c:strCache>
                <c:ptCount val="1"/>
                <c:pt idx="0">
                  <c:v>Not much/ not at all</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Sheet1!$A$10:$A$19</c:f>
              <c:strCache>
                <c:ptCount val="10"/>
                <c:pt idx="0">
                  <c:v>If it was easier to take time off work to go for the test</c:v>
                </c:pt>
                <c:pt idx="1">
                  <c:v>If there were processes in place to reduce the spread of infections or illnesses</c:v>
                </c:pt>
                <c:pt idx="2">
                  <c:v>If it was easier to get to and from the hospital (e.g. accessible by public transport or free parking)</c:v>
                </c:pt>
                <c:pt idx="3">
                  <c:v>If I was given more notice of the appointment so I could make sure I was available to go</c:v>
                </c:pt>
                <c:pt idx="4">
                  <c:v>If I could choose or change the day/time of the test</c:v>
                </c:pt>
                <c:pt idx="5">
                  <c:v>If I received reminders about my appointment so I don't forget</c:v>
                </c:pt>
                <c:pt idx="6">
                  <c:v>If I could ask questions about the test and discuss my options with someone</c:v>
                </c:pt>
                <c:pt idx="7">
                  <c:v>If I was given a specific day/time to go for the test</c:v>
                </c:pt>
                <c:pt idx="8">
                  <c:v>If I was given information about what the test involved</c:v>
                </c:pt>
                <c:pt idx="9">
                  <c:v>If I thought the test was important</c:v>
                </c:pt>
              </c:strCache>
            </c:strRef>
          </c:cat>
          <c:val>
            <c:numRef>
              <c:f>Sheet1!$C$10:$C$19</c:f>
              <c:numCache>
                <c:formatCode>0%</c:formatCode>
                <c:ptCount val="10"/>
                <c:pt idx="0">
                  <c:v>0.45</c:v>
                </c:pt>
                <c:pt idx="1">
                  <c:v>0.38</c:v>
                </c:pt>
                <c:pt idx="2">
                  <c:v>0.32</c:v>
                </c:pt>
                <c:pt idx="3">
                  <c:v>0.3</c:v>
                </c:pt>
                <c:pt idx="4">
                  <c:v>0.27</c:v>
                </c:pt>
                <c:pt idx="5">
                  <c:v>0.25</c:v>
                </c:pt>
                <c:pt idx="6">
                  <c:v>0.22900000000000001</c:v>
                </c:pt>
                <c:pt idx="7">
                  <c:v>0.1898</c:v>
                </c:pt>
                <c:pt idx="8">
                  <c:v>0.19750000000000001</c:v>
                </c:pt>
                <c:pt idx="9">
                  <c:v>0.11650000000000001</c:v>
                </c:pt>
              </c:numCache>
            </c:numRef>
          </c:val>
          <c:extLst>
            <c:ext xmlns:c16="http://schemas.microsoft.com/office/drawing/2014/chart" uri="{C3380CC4-5D6E-409C-BE32-E72D297353CC}">
              <c16:uniqueId val="{00000001-48EF-4CF0-8350-15A93C8AF0E0}"/>
            </c:ext>
          </c:extLst>
        </c:ser>
        <c:dLbls>
          <c:showLegendKey val="0"/>
          <c:showVal val="0"/>
          <c:showCatName val="0"/>
          <c:showSerName val="0"/>
          <c:showPercent val="0"/>
          <c:showBubbleSize val="0"/>
        </c:dLbls>
        <c:gapWidth val="50"/>
        <c:overlap val="100"/>
        <c:axId val="2101643776"/>
        <c:axId val="77481871"/>
      </c:barChart>
      <c:catAx>
        <c:axId val="21016437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77481871"/>
        <c:crosses val="autoZero"/>
        <c:auto val="1"/>
        <c:lblAlgn val="ctr"/>
        <c:lblOffset val="100"/>
        <c:noMultiLvlLbl val="0"/>
      </c:catAx>
      <c:valAx>
        <c:axId val="77481871"/>
        <c:scaling>
          <c:orientation val="minMax"/>
        </c:scaling>
        <c:delete val="1"/>
        <c:axPos val="b"/>
        <c:numFmt formatCode="0%" sourceLinked="1"/>
        <c:majorTickMark val="none"/>
        <c:minorTickMark val="none"/>
        <c:tickLblPos val="nextTo"/>
        <c:crossAx val="21016437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292223502810941"/>
          <c:y val="9.0467499726398851E-2"/>
          <c:w val="0.45272859241793723"/>
          <c:h val="0.81894827717882956"/>
        </c:manualLayout>
      </c:layout>
      <c:barChart>
        <c:barDir val="bar"/>
        <c:grouping val="clustered"/>
        <c:varyColors val="0"/>
        <c:ser>
          <c:idx val="1"/>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3E12-4154-ACA9-4073B3F298DF}"/>
              </c:ext>
            </c:extLst>
          </c:dPt>
          <c:dPt>
            <c:idx val="1"/>
            <c:invertIfNegative val="0"/>
            <c:bubble3D val="0"/>
            <c:spPr>
              <a:solidFill>
                <a:schemeClr val="bg2"/>
              </a:solidFill>
              <a:ln>
                <a:noFill/>
              </a:ln>
              <a:effectLst/>
            </c:spPr>
            <c:extLst>
              <c:ext xmlns:c16="http://schemas.microsoft.com/office/drawing/2014/chart" uri="{C3380CC4-5D6E-409C-BE32-E72D297353CC}">
                <c16:uniqueId val="{00000000-3E12-4154-ACA9-4073B3F298DF}"/>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Sheet1!$A$3:$A$9</c:f>
              <c:strCache>
                <c:ptCount val="7"/>
                <c:pt idx="0">
                  <c:v>Prefer not to say</c:v>
                </c:pt>
                <c:pt idx="1">
                  <c:v>I don't remember</c:v>
                </c:pt>
                <c:pt idx="2">
                  <c:v>No</c:v>
                </c:pt>
                <c:pt idx="3">
                  <c:v>Yes, in another way</c:v>
                </c:pt>
                <c:pt idx="4">
                  <c:v>Yes, by video call (you could hear and see each other)</c:v>
                </c:pt>
                <c:pt idx="5">
                  <c:v>Yes, using online messaging (e.g. by online form, email, smartphone App, text/WhatsApp)</c:v>
                </c:pt>
                <c:pt idx="6">
                  <c:v>Yes, by phone call (you could hear each other only)</c:v>
                </c:pt>
              </c:strCache>
            </c:strRef>
          </c:cat>
          <c:val>
            <c:numRef>
              <c:f>Sheet1!$B$3:$B$9</c:f>
              <c:numCache>
                <c:formatCode>0%</c:formatCode>
                <c:ptCount val="7"/>
                <c:pt idx="0">
                  <c:v>1.2200000000000001E-2</c:v>
                </c:pt>
                <c:pt idx="1">
                  <c:v>2.7900000000000001E-2</c:v>
                </c:pt>
                <c:pt idx="2">
                  <c:v>0.52549999999999997</c:v>
                </c:pt>
                <c:pt idx="3">
                  <c:v>8.6999999999999994E-3</c:v>
                </c:pt>
                <c:pt idx="4">
                  <c:v>4.1300000000000003E-2</c:v>
                </c:pt>
                <c:pt idx="5">
                  <c:v>9.8599999999999993E-2</c:v>
                </c:pt>
                <c:pt idx="6">
                  <c:v>0.35959999999999998</c:v>
                </c:pt>
              </c:numCache>
            </c:numRef>
          </c:val>
          <c:extLst>
            <c:ext xmlns:c16="http://schemas.microsoft.com/office/drawing/2014/chart" uri="{C3380CC4-5D6E-409C-BE32-E72D297353CC}">
              <c16:uniqueId val="{00000000-8927-418F-92C4-B32E5847D87F}"/>
            </c:ext>
          </c:extLst>
        </c:ser>
        <c:dLbls>
          <c:showLegendKey val="0"/>
          <c:showVal val="0"/>
          <c:showCatName val="0"/>
          <c:showSerName val="0"/>
          <c:showPercent val="0"/>
          <c:showBubbleSize val="0"/>
        </c:dLbls>
        <c:gapWidth val="75"/>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scaling>
        <c:delete val="1"/>
        <c:axPos val="b"/>
        <c:numFmt formatCode="0%" sourceLinked="1"/>
        <c:majorTickMark val="none"/>
        <c:minorTickMark val="none"/>
        <c:tickLblPos val="nextTo"/>
        <c:crossAx val="47836670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Sheet1!$A$2:$A$25</c:f>
              <c:strCache>
                <c:ptCount val="24"/>
                <c:pt idx="0">
                  <c:v>All</c:v>
                </c:pt>
                <c:pt idx="2">
                  <c:v>Male </c:v>
                </c:pt>
                <c:pt idx="3">
                  <c:v>Female </c:v>
                </c:pt>
                <c:pt idx="5">
                  <c:v>White</c:v>
                </c:pt>
                <c:pt idx="6">
                  <c:v>Ethnic minority</c:v>
                </c:pt>
                <c:pt idx="8">
                  <c:v>18-29</c:v>
                </c:pt>
                <c:pt idx="9">
                  <c:v>30-49</c:v>
                </c:pt>
                <c:pt idx="10">
                  <c:v>50+</c:v>
                </c:pt>
                <c:pt idx="12">
                  <c:v>ABC1</c:v>
                </c:pt>
                <c:pt idx="13">
                  <c:v>C2DE</c:v>
                </c:pt>
                <c:pt idx="15">
                  <c:v>IMD 1-2</c:v>
                </c:pt>
                <c:pt idx="16">
                  <c:v>IMD 3-8</c:v>
                </c:pt>
                <c:pt idx="17">
                  <c:v>IMD 9-10</c:v>
                </c:pt>
                <c:pt idx="19">
                  <c:v>Living 
with a disability </c:v>
                </c:pt>
                <c:pt idx="20">
                  <c:v>Living 
without a disability </c:v>
                </c:pt>
                <c:pt idx="22">
                  <c:v>Experiences mental health problems</c:v>
                </c:pt>
                <c:pt idx="23">
                  <c:v>No experience of mental health problems </c:v>
                </c:pt>
              </c:strCache>
            </c:strRef>
          </c:cat>
          <c:val>
            <c:numRef>
              <c:f>Sheet1!$B$2:$B$25</c:f>
              <c:numCache>
                <c:formatCode>General</c:formatCode>
                <c:ptCount val="24"/>
                <c:pt idx="0" formatCode="0%">
                  <c:v>0.43</c:v>
                </c:pt>
                <c:pt idx="2" formatCode="0%">
                  <c:v>0.4</c:v>
                </c:pt>
                <c:pt idx="3" formatCode="0%">
                  <c:v>0.47</c:v>
                </c:pt>
                <c:pt idx="5" formatCode="0%">
                  <c:v>0.43</c:v>
                </c:pt>
                <c:pt idx="6" formatCode="0%">
                  <c:v>0.46</c:v>
                </c:pt>
                <c:pt idx="8" formatCode="0%">
                  <c:v>0.39</c:v>
                </c:pt>
                <c:pt idx="9" formatCode="0%">
                  <c:v>0.4</c:v>
                </c:pt>
                <c:pt idx="10" formatCode="0%">
                  <c:v>0.48</c:v>
                </c:pt>
                <c:pt idx="12" formatCode="0%">
                  <c:v>0.45</c:v>
                </c:pt>
                <c:pt idx="13" formatCode="0%">
                  <c:v>0.41</c:v>
                </c:pt>
                <c:pt idx="15" formatCode="0%">
                  <c:v>0.42</c:v>
                </c:pt>
                <c:pt idx="16" formatCode="0%">
                  <c:v>0.44</c:v>
                </c:pt>
                <c:pt idx="17" formatCode="0%">
                  <c:v>0.44</c:v>
                </c:pt>
                <c:pt idx="19" formatCode="0%">
                  <c:v>0.57999999999999996</c:v>
                </c:pt>
                <c:pt idx="20" formatCode="0%">
                  <c:v>0.37</c:v>
                </c:pt>
                <c:pt idx="22" formatCode="0%">
                  <c:v>0.56000000000000005</c:v>
                </c:pt>
                <c:pt idx="23" formatCode="0%">
                  <c:v>0.39</c:v>
                </c:pt>
              </c:numCache>
            </c:numRef>
          </c:val>
          <c:extLst>
            <c:ext xmlns:c16="http://schemas.microsoft.com/office/drawing/2014/chart" uri="{C3380CC4-5D6E-409C-BE32-E72D297353CC}">
              <c16:uniqueId val="{00000000-06CB-4960-B610-362AAFAAED3E}"/>
            </c:ext>
          </c:extLst>
        </c:ser>
        <c:dLbls>
          <c:dLblPos val="outEnd"/>
          <c:showLegendKey val="0"/>
          <c:showVal val="1"/>
          <c:showCatName val="0"/>
          <c:showSerName val="0"/>
          <c:showPercent val="0"/>
          <c:showBubbleSize val="0"/>
        </c:dLbls>
        <c:gapWidth val="2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1"/>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GB" sz="1600" b="1" i="0" u="none" strike="noStrike" kern="1200" spc="10" baseline="0" dirty="0" smtClean="0">
                <a:solidFill>
                  <a:schemeClr val="tx1"/>
                </a:solidFill>
                <a:latin typeface="Poppins" pitchFamily="2" charset="77"/>
                <a:ea typeface="+mn-ea"/>
                <a:cs typeface="+mn-cs"/>
              </a:defRPr>
            </a:pPr>
            <a:r>
              <a:rPr lang="en-GB" sz="1600" b="1" kern="1200" spc="10" dirty="0">
                <a:solidFill>
                  <a:schemeClr val="tx1"/>
                </a:solidFill>
                <a:latin typeface="+mn-lt"/>
                <a:ea typeface="+mn-ea"/>
                <a:cs typeface="+mn-cs"/>
              </a:rPr>
              <a:t>Current</a:t>
            </a:r>
            <a:r>
              <a:rPr lang="en-GB" sz="1600" b="1" kern="1200" spc="10" baseline="0" dirty="0">
                <a:solidFill>
                  <a:schemeClr val="tx1"/>
                </a:solidFill>
                <a:latin typeface="+mn-lt"/>
                <a:ea typeface="+mn-ea"/>
                <a:cs typeface="+mn-cs"/>
              </a:rPr>
              <a:t> behaviour t</a:t>
            </a:r>
            <a:r>
              <a:rPr lang="en-GB" sz="1600" b="1" kern="1200" spc="10" dirty="0">
                <a:solidFill>
                  <a:schemeClr val="tx1"/>
                </a:solidFill>
                <a:latin typeface="+mn-lt"/>
                <a:ea typeface="+mn-ea"/>
                <a:cs typeface="+mn-cs"/>
              </a:rPr>
              <a:t>o stop or reduce smoking</a:t>
            </a:r>
          </a:p>
        </c:rich>
      </c:tx>
      <c:layout>
        <c:manualLayout>
          <c:xMode val="edge"/>
          <c:yMode val="edge"/>
          <c:x val="0.224703125"/>
          <c:y val="5.7581591301280486E-3"/>
        </c:manualLayout>
      </c:layout>
      <c:overlay val="0"/>
      <c:spPr>
        <a:noFill/>
        <a:ln>
          <a:noFill/>
        </a:ln>
        <a:effectLst/>
      </c:spPr>
      <c:txPr>
        <a:bodyPr rot="0" spcFirstLastPara="1" vertOverflow="ellipsis" vert="horz" wrap="square" anchor="ctr" anchorCtr="1"/>
        <a:lstStyle/>
        <a:p>
          <a:pPr>
            <a:defRPr lang="en-GB" sz="1600" b="1" i="0" u="none" strike="noStrike" kern="1200" spc="10" baseline="0" dirty="0" smtClean="0">
              <a:solidFill>
                <a:schemeClr val="tx1"/>
              </a:solidFill>
              <a:latin typeface="Poppins" pitchFamily="2" charset="77"/>
              <a:ea typeface="+mn-ea"/>
              <a:cs typeface="+mn-cs"/>
            </a:defRPr>
          </a:pPr>
          <a:endParaRPr lang="en-US"/>
        </a:p>
      </c:txPr>
    </c:title>
    <c:autoTitleDeleted val="0"/>
    <c:plotArea>
      <c:layout/>
      <c:barChart>
        <c:barDir val="col"/>
        <c:grouping val="clustered"/>
        <c:varyColors val="0"/>
        <c:ser>
          <c:idx val="0"/>
          <c:order val="0"/>
          <c:tx>
            <c:strRef>
              <c:f>Sheet1!$B$1</c:f>
              <c:strCache>
                <c:ptCount val="1"/>
                <c:pt idx="0">
                  <c:v>Net: all smokers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Reduce the amount you smoke</c:v>
                </c:pt>
                <c:pt idx="1">
                  <c:v>Stop smoking completely</c:v>
                </c:pt>
                <c:pt idx="2">
                  <c:v>Net: trying to reduce or stop completely</c:v>
                </c:pt>
              </c:strCache>
            </c:strRef>
          </c:cat>
          <c:val>
            <c:numRef>
              <c:f>Sheet1!$B$2:$B$4</c:f>
              <c:numCache>
                <c:formatCode>0%</c:formatCode>
                <c:ptCount val="3"/>
                <c:pt idx="0">
                  <c:v>0.56000000000000005</c:v>
                </c:pt>
                <c:pt idx="1">
                  <c:v>0.3</c:v>
                </c:pt>
                <c:pt idx="2">
                  <c:v>0.59</c:v>
                </c:pt>
              </c:numCache>
            </c:numRef>
          </c:val>
          <c:extLst>
            <c:ext xmlns:c16="http://schemas.microsoft.com/office/drawing/2014/chart" uri="{C3380CC4-5D6E-409C-BE32-E72D297353CC}">
              <c16:uniqueId val="{00000000-FE91-4C98-B757-8D4D4F83E823}"/>
            </c:ext>
          </c:extLst>
        </c:ser>
        <c:ser>
          <c:idx val="1"/>
          <c:order val="1"/>
          <c:tx>
            <c:strRef>
              <c:f>Sheet1!$C$1</c:f>
              <c:strCache>
                <c:ptCount val="1"/>
                <c:pt idx="0">
                  <c:v>Those who smoke daily </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Reduce the amount you smoke</c:v>
                </c:pt>
                <c:pt idx="1">
                  <c:v>Stop smoking completely</c:v>
                </c:pt>
                <c:pt idx="2">
                  <c:v>Net: trying to reduce or stop completely</c:v>
                </c:pt>
              </c:strCache>
            </c:strRef>
          </c:cat>
          <c:val>
            <c:numRef>
              <c:f>Sheet1!$C$2:$C$4</c:f>
              <c:numCache>
                <c:formatCode>0%</c:formatCode>
                <c:ptCount val="3"/>
                <c:pt idx="0">
                  <c:v>0.55000000000000004</c:v>
                </c:pt>
                <c:pt idx="1">
                  <c:v>0.24</c:v>
                </c:pt>
                <c:pt idx="2">
                  <c:v>0.56000000000000005</c:v>
                </c:pt>
              </c:numCache>
            </c:numRef>
          </c:val>
          <c:extLst>
            <c:ext xmlns:c16="http://schemas.microsoft.com/office/drawing/2014/chart" uri="{C3380CC4-5D6E-409C-BE32-E72D297353CC}">
              <c16:uniqueId val="{00000001-FE91-4C98-B757-8D4D4F83E823}"/>
            </c:ext>
          </c:extLst>
        </c:ser>
        <c:ser>
          <c:idx val="2"/>
          <c:order val="2"/>
          <c:tx>
            <c:strRef>
              <c:f>Sheet1!$D$1</c:f>
              <c:strCache>
                <c:ptCount val="1"/>
                <c:pt idx="0">
                  <c:v>Those who smoke less often than daily</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Reduce the amount you smoke</c:v>
                </c:pt>
                <c:pt idx="1">
                  <c:v>Stop smoking completely</c:v>
                </c:pt>
                <c:pt idx="2">
                  <c:v>Net: trying to reduce or stop completely</c:v>
                </c:pt>
              </c:strCache>
            </c:strRef>
          </c:cat>
          <c:val>
            <c:numRef>
              <c:f>Sheet1!$D$2:$D$4</c:f>
              <c:numCache>
                <c:formatCode>0%</c:formatCode>
                <c:ptCount val="3"/>
                <c:pt idx="0">
                  <c:v>0.7</c:v>
                </c:pt>
                <c:pt idx="1">
                  <c:v>0.39</c:v>
                </c:pt>
                <c:pt idx="2">
                  <c:v>0.73</c:v>
                </c:pt>
              </c:numCache>
            </c:numRef>
          </c:val>
          <c:extLst>
            <c:ext xmlns:c16="http://schemas.microsoft.com/office/drawing/2014/chart" uri="{C3380CC4-5D6E-409C-BE32-E72D297353CC}">
              <c16:uniqueId val="{00000002-FE91-4C98-B757-8D4D4F83E823}"/>
            </c:ext>
          </c:extLst>
        </c:ser>
        <c:ser>
          <c:idx val="3"/>
          <c:order val="3"/>
          <c:tx>
            <c:strRef>
              <c:f>Sheet1!$E$1</c:f>
              <c:strCache>
                <c:ptCount val="1"/>
                <c:pt idx="0">
                  <c:v>Those who smoke tobacco, but not cigarettes</c:v>
                </c:pt>
              </c:strCache>
            </c:strRef>
          </c:tx>
          <c:spPr>
            <a:solidFill>
              <a:schemeClr val="accent6">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Reduce the amount you smoke</c:v>
                </c:pt>
                <c:pt idx="1">
                  <c:v>Stop smoking completely</c:v>
                </c:pt>
                <c:pt idx="2">
                  <c:v>Net: trying to reduce or stop completely</c:v>
                </c:pt>
              </c:strCache>
            </c:strRef>
          </c:cat>
          <c:val>
            <c:numRef>
              <c:f>Sheet1!$E$2:$E$4</c:f>
              <c:numCache>
                <c:formatCode>0%</c:formatCode>
                <c:ptCount val="3"/>
                <c:pt idx="0">
                  <c:v>0.28999999999999998</c:v>
                </c:pt>
                <c:pt idx="1">
                  <c:v>0.28999999999999998</c:v>
                </c:pt>
                <c:pt idx="2">
                  <c:v>0.38</c:v>
                </c:pt>
              </c:numCache>
            </c:numRef>
          </c:val>
          <c:extLst>
            <c:ext xmlns:c16="http://schemas.microsoft.com/office/drawing/2014/chart" uri="{C3380CC4-5D6E-409C-BE32-E72D297353CC}">
              <c16:uniqueId val="{00000000-C53E-4804-AB37-C0F864D8AE52}"/>
            </c:ext>
          </c:extLst>
        </c:ser>
        <c:dLbls>
          <c:dLblPos val="outEnd"/>
          <c:showLegendKey val="0"/>
          <c:showVal val="1"/>
          <c:showCatName val="0"/>
          <c:showSerName val="0"/>
          <c:showPercent val="0"/>
          <c:showBubbleSize val="0"/>
        </c:dLbls>
        <c:gapWidth val="219"/>
        <c:overlap val="-27"/>
        <c:axId val="245949327"/>
        <c:axId val="506490864"/>
      </c:barChart>
      <c:catAx>
        <c:axId val="2459493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506490864"/>
        <c:crosses val="autoZero"/>
        <c:auto val="1"/>
        <c:lblAlgn val="ctr"/>
        <c:lblOffset val="100"/>
        <c:noMultiLvlLbl val="0"/>
      </c:catAx>
      <c:valAx>
        <c:axId val="506490864"/>
        <c:scaling>
          <c:orientation val="minMax"/>
        </c:scaling>
        <c:delete val="1"/>
        <c:axPos val="l"/>
        <c:numFmt formatCode="0%" sourceLinked="1"/>
        <c:majorTickMark val="none"/>
        <c:minorTickMark val="none"/>
        <c:tickLblPos val="nextTo"/>
        <c:crossAx val="2459493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98551790504514E-2"/>
          <c:y val="2.8517234452901857E-2"/>
          <c:w val="0.95950844880575958"/>
          <c:h val="0.76050708011281143"/>
        </c:manualLayout>
      </c:layout>
      <c:barChart>
        <c:barDir val="col"/>
        <c:grouping val="clustered"/>
        <c:varyColors val="0"/>
        <c:ser>
          <c:idx val="0"/>
          <c:order val="0"/>
          <c:tx>
            <c:strRef>
              <c:f>Sheet1!$B$1</c:f>
              <c:strCache>
                <c:ptCount val="1"/>
                <c:pt idx="0">
                  <c:v>Nov-24</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I felt comfortable discussing my health concern through a remote consultation</c:v>
                </c:pt>
                <c:pt idx="1">
                  <c:v>The remote consultation made discussing my health concern with a healthcare professional quicker</c:v>
                </c:pt>
                <c:pt idx="2">
                  <c:v>The remote consultation allowed my concerns to be adequately addressed</c:v>
                </c:pt>
                <c:pt idx="3">
                  <c:v>The remote consultation made discussing my health concern with a healthcare professional easier</c:v>
                </c:pt>
                <c:pt idx="4">
                  <c:v>The remote consultation was not helpful because I needed to see the doctor in person anyway</c:v>
                </c:pt>
              </c:strCache>
            </c:strRef>
          </c:cat>
          <c:val>
            <c:numRef>
              <c:f>Sheet1!$B$2:$B$6</c:f>
              <c:numCache>
                <c:formatCode>0%</c:formatCode>
                <c:ptCount val="5"/>
                <c:pt idx="0">
                  <c:v>0.74809999999999999</c:v>
                </c:pt>
                <c:pt idx="1">
                  <c:v>0.71499999999999997</c:v>
                </c:pt>
                <c:pt idx="2">
                  <c:v>0.6431</c:v>
                </c:pt>
                <c:pt idx="3">
                  <c:v>0.51380000000000003</c:v>
                </c:pt>
                <c:pt idx="4">
                  <c:v>0.36659999999999998</c:v>
                </c:pt>
              </c:numCache>
            </c:numRef>
          </c:val>
          <c:extLst>
            <c:ext xmlns:c16="http://schemas.microsoft.com/office/drawing/2014/chart" uri="{C3380CC4-5D6E-409C-BE32-E72D297353CC}">
              <c16:uniqueId val="{00000000-4FEB-4AB9-B895-29D21A328915}"/>
            </c:ext>
          </c:extLst>
        </c:ser>
        <c:dLbls>
          <c:showLegendKey val="0"/>
          <c:showVal val="0"/>
          <c:showCatName val="0"/>
          <c:showSerName val="0"/>
          <c:showPercent val="0"/>
          <c:showBubbleSize val="0"/>
        </c:dLbls>
        <c:gapWidth val="219"/>
        <c:overlap val="-27"/>
        <c:axId val="293757136"/>
        <c:axId val="293773776"/>
      </c:barChart>
      <c:catAx>
        <c:axId val="293757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93773776"/>
        <c:crosses val="autoZero"/>
        <c:auto val="1"/>
        <c:lblAlgn val="ctr"/>
        <c:lblOffset val="100"/>
        <c:noMultiLvlLbl val="0"/>
      </c:catAx>
      <c:valAx>
        <c:axId val="293773776"/>
        <c:scaling>
          <c:orientation val="minMax"/>
          <c:max val="1"/>
        </c:scaling>
        <c:delete val="1"/>
        <c:axPos val="l"/>
        <c:numFmt formatCode="0%" sourceLinked="1"/>
        <c:majorTickMark val="out"/>
        <c:minorTickMark val="none"/>
        <c:tickLblPos val="nextTo"/>
        <c:crossAx val="2937571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292223502810941"/>
          <c:y val="9.0467499726398851E-2"/>
          <c:w val="0.45272859241793723"/>
          <c:h val="0.81894827717882956"/>
        </c:manualLayout>
      </c:layout>
      <c:barChart>
        <c:barDir val="bar"/>
        <c:grouping val="clustered"/>
        <c:varyColors val="0"/>
        <c:ser>
          <c:idx val="1"/>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E167-453D-988F-E978E235081C}"/>
              </c:ext>
            </c:extLst>
          </c:dPt>
          <c:dPt>
            <c:idx val="1"/>
            <c:invertIfNegative val="0"/>
            <c:bubble3D val="0"/>
            <c:spPr>
              <a:solidFill>
                <a:schemeClr val="bg2"/>
              </a:solidFill>
              <a:ln>
                <a:noFill/>
              </a:ln>
              <a:effectLst/>
            </c:spPr>
            <c:extLst>
              <c:ext xmlns:c16="http://schemas.microsoft.com/office/drawing/2014/chart" uri="{C3380CC4-5D6E-409C-BE32-E72D297353CC}">
                <c16:uniqueId val="{00000003-E167-453D-988F-E978E235081C}"/>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Sheet1!$A$3:$A$9</c:f>
              <c:strCache>
                <c:ptCount val="7"/>
                <c:pt idx="0">
                  <c:v>Prefer not to say</c:v>
                </c:pt>
                <c:pt idx="1">
                  <c:v>I don't remember</c:v>
                </c:pt>
                <c:pt idx="2">
                  <c:v>I have been invited but have never had a test</c:v>
                </c:pt>
                <c:pt idx="3">
                  <c:v>I have never been invited to have a test</c:v>
                </c:pt>
                <c:pt idx="4">
                  <c:v>More than 5 years ago</c:v>
                </c:pt>
                <c:pt idx="5">
                  <c:v>Within the last 3-5 years</c:v>
                </c:pt>
                <c:pt idx="6">
                  <c:v>Within the last 3 years</c:v>
                </c:pt>
              </c:strCache>
            </c:strRef>
          </c:cat>
          <c:val>
            <c:numRef>
              <c:f>Sheet1!$B$3:$B$9</c:f>
              <c:numCache>
                <c:formatCode>0%</c:formatCode>
                <c:ptCount val="7"/>
                <c:pt idx="0">
                  <c:v>3.2899999999999999E-2</c:v>
                </c:pt>
                <c:pt idx="1">
                  <c:v>5.3699999999999998E-2</c:v>
                </c:pt>
                <c:pt idx="2">
                  <c:v>4.9399999999999999E-2</c:v>
                </c:pt>
                <c:pt idx="3">
                  <c:v>1.6E-2</c:v>
                </c:pt>
                <c:pt idx="4">
                  <c:v>0.24959999999999999</c:v>
                </c:pt>
                <c:pt idx="5">
                  <c:v>0.1472</c:v>
                </c:pt>
                <c:pt idx="6">
                  <c:v>0.4511</c:v>
                </c:pt>
              </c:numCache>
            </c:numRef>
          </c:val>
          <c:extLst>
            <c:ext xmlns:c16="http://schemas.microsoft.com/office/drawing/2014/chart" uri="{C3380CC4-5D6E-409C-BE32-E72D297353CC}">
              <c16:uniqueId val="{00000004-E167-453D-988F-E978E235081C}"/>
            </c:ext>
          </c:extLst>
        </c:ser>
        <c:dLbls>
          <c:showLegendKey val="0"/>
          <c:showVal val="0"/>
          <c:showCatName val="0"/>
          <c:showSerName val="0"/>
          <c:showPercent val="0"/>
          <c:showBubbleSize val="0"/>
        </c:dLbls>
        <c:gapWidth val="75"/>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scaling>
        <c:delete val="1"/>
        <c:axPos val="b"/>
        <c:numFmt formatCode="0%" sourceLinked="1"/>
        <c:majorTickMark val="none"/>
        <c:minorTickMark val="none"/>
        <c:tickLblPos val="nextTo"/>
        <c:crossAx val="47836670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292223502810941"/>
          <c:y val="9.0467499726398851E-2"/>
          <c:w val="0.45272859241793723"/>
          <c:h val="0.81894827717882956"/>
        </c:manualLayout>
      </c:layout>
      <c:barChart>
        <c:barDir val="bar"/>
        <c:grouping val="clustered"/>
        <c:varyColors val="0"/>
        <c:ser>
          <c:idx val="1"/>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0591-469C-82B4-DDD2C5E51D23}"/>
              </c:ext>
            </c:extLst>
          </c:dPt>
          <c:dPt>
            <c:idx val="1"/>
            <c:invertIfNegative val="0"/>
            <c:bubble3D val="0"/>
            <c:spPr>
              <a:solidFill>
                <a:schemeClr val="bg2"/>
              </a:solidFill>
              <a:ln>
                <a:noFill/>
              </a:ln>
              <a:effectLst/>
            </c:spPr>
            <c:extLst>
              <c:ext xmlns:c16="http://schemas.microsoft.com/office/drawing/2014/chart" uri="{C3380CC4-5D6E-409C-BE32-E72D297353CC}">
                <c16:uniqueId val="{00000003-0591-469C-82B4-DDD2C5E51D23}"/>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Sheet1!$A$3:$A$8</c:f>
              <c:strCache>
                <c:ptCount val="6"/>
                <c:pt idx="0">
                  <c:v>Prefer not to say</c:v>
                </c:pt>
                <c:pt idx="1">
                  <c:v>I don't remember</c:v>
                </c:pt>
                <c:pt idx="2">
                  <c:v>I have been invited but have never had a test</c:v>
                </c:pt>
                <c:pt idx="3">
                  <c:v>I have never been invited to have a test</c:v>
                </c:pt>
                <c:pt idx="4">
                  <c:v>Overdue</c:v>
                </c:pt>
                <c:pt idx="5">
                  <c:v>Up to date</c:v>
                </c:pt>
              </c:strCache>
            </c:strRef>
          </c:cat>
          <c:val>
            <c:numRef>
              <c:f>Sheet1!$B$3:$B$8</c:f>
              <c:numCache>
                <c:formatCode>0%</c:formatCode>
                <c:ptCount val="6"/>
                <c:pt idx="0">
                  <c:v>3.2899999999999999E-2</c:v>
                </c:pt>
                <c:pt idx="1">
                  <c:v>5.3699999999999998E-2</c:v>
                </c:pt>
                <c:pt idx="2">
                  <c:v>4.9399999999999999E-2</c:v>
                </c:pt>
                <c:pt idx="3">
                  <c:v>1.6E-2</c:v>
                </c:pt>
                <c:pt idx="4">
                  <c:v>0.3</c:v>
                </c:pt>
                <c:pt idx="5">
                  <c:v>0.55000000000000004</c:v>
                </c:pt>
              </c:numCache>
            </c:numRef>
          </c:val>
          <c:extLst>
            <c:ext xmlns:c16="http://schemas.microsoft.com/office/drawing/2014/chart" uri="{C3380CC4-5D6E-409C-BE32-E72D297353CC}">
              <c16:uniqueId val="{00000004-0591-469C-82B4-DDD2C5E51D23}"/>
            </c:ext>
          </c:extLst>
        </c:ser>
        <c:dLbls>
          <c:showLegendKey val="0"/>
          <c:showVal val="0"/>
          <c:showCatName val="0"/>
          <c:showSerName val="0"/>
          <c:showPercent val="0"/>
          <c:showBubbleSize val="0"/>
        </c:dLbls>
        <c:gapWidth val="75"/>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scaling>
        <c:delete val="1"/>
        <c:axPos val="b"/>
        <c:numFmt formatCode="0%" sourceLinked="1"/>
        <c:majorTickMark val="none"/>
        <c:minorTickMark val="none"/>
        <c:tickLblPos val="nextTo"/>
        <c:crossAx val="47836670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Sheet1!$A$2:$A$28</c:f>
              <c:strCache>
                <c:ptCount val="27"/>
                <c:pt idx="0">
                  <c:v>All</c:v>
                </c:pt>
                <c:pt idx="3">
                  <c:v>White</c:v>
                </c:pt>
                <c:pt idx="4">
                  <c:v>Ethnic minority</c:v>
                </c:pt>
                <c:pt idx="6">
                  <c:v>18-29</c:v>
                </c:pt>
                <c:pt idx="7">
                  <c:v>30-49</c:v>
                </c:pt>
                <c:pt idx="8">
                  <c:v>50+</c:v>
                </c:pt>
                <c:pt idx="10">
                  <c:v>ABC1</c:v>
                </c:pt>
                <c:pt idx="11">
                  <c:v>C2DE</c:v>
                </c:pt>
                <c:pt idx="13">
                  <c:v>IMD 1-2</c:v>
                </c:pt>
                <c:pt idx="14">
                  <c:v>IMD 3-8</c:v>
                </c:pt>
                <c:pt idx="15">
                  <c:v>IMD 9-10</c:v>
                </c:pt>
                <c:pt idx="17">
                  <c:v>Living 
with a disability </c:v>
                </c:pt>
                <c:pt idx="18">
                  <c:v>Living 
without a disability </c:v>
                </c:pt>
                <c:pt idx="20">
                  <c:v>Experiences mental health problems</c:v>
                </c:pt>
                <c:pt idx="21">
                  <c:v>No experience of mental health problems </c:v>
                </c:pt>
                <c:pt idx="23">
                  <c:v>England</c:v>
                </c:pt>
                <c:pt idx="24">
                  <c:v>Wales </c:v>
                </c:pt>
                <c:pt idx="25">
                  <c:v>Scotland </c:v>
                </c:pt>
                <c:pt idx="26">
                  <c:v>Northern Ireland</c:v>
                </c:pt>
              </c:strCache>
            </c:strRef>
          </c:cat>
          <c:val>
            <c:numRef>
              <c:f>Sheet1!$B$2:$B$28</c:f>
              <c:numCache>
                <c:formatCode>General</c:formatCode>
                <c:ptCount val="27"/>
                <c:pt idx="0" formatCode="0%">
                  <c:v>0.55000000000000004</c:v>
                </c:pt>
                <c:pt idx="3" formatCode="0%">
                  <c:v>0.55000000000000004</c:v>
                </c:pt>
                <c:pt idx="4" formatCode="0%">
                  <c:v>0.5</c:v>
                </c:pt>
                <c:pt idx="6" formatCode="0%">
                  <c:v>0.51</c:v>
                </c:pt>
                <c:pt idx="7" formatCode="0%">
                  <c:v>0.66</c:v>
                </c:pt>
                <c:pt idx="8" formatCode="0%">
                  <c:v>0.48</c:v>
                </c:pt>
                <c:pt idx="10" formatCode="0%">
                  <c:v>0.57999999999999996</c:v>
                </c:pt>
                <c:pt idx="11" formatCode="0%">
                  <c:v>0.51</c:v>
                </c:pt>
                <c:pt idx="13" formatCode="0%">
                  <c:v>0.54</c:v>
                </c:pt>
                <c:pt idx="14" formatCode="0%">
                  <c:v>0.53</c:v>
                </c:pt>
                <c:pt idx="15" formatCode="0%">
                  <c:v>0.59</c:v>
                </c:pt>
                <c:pt idx="17" formatCode="0%">
                  <c:v>0.47</c:v>
                </c:pt>
                <c:pt idx="18" formatCode="0%">
                  <c:v>0.59</c:v>
                </c:pt>
                <c:pt idx="20" formatCode="0%">
                  <c:v>0.57999999999999996</c:v>
                </c:pt>
                <c:pt idx="21" formatCode="0%">
                  <c:v>0.53</c:v>
                </c:pt>
                <c:pt idx="23" formatCode="0%">
                  <c:v>0.54</c:v>
                </c:pt>
                <c:pt idx="24" formatCode="0%">
                  <c:v>0.52</c:v>
                </c:pt>
                <c:pt idx="25" formatCode="0%">
                  <c:v>0.59</c:v>
                </c:pt>
                <c:pt idx="26" formatCode="0%">
                  <c:v>0.61</c:v>
                </c:pt>
              </c:numCache>
            </c:numRef>
          </c:val>
          <c:extLst>
            <c:ext xmlns:c16="http://schemas.microsoft.com/office/drawing/2014/chart" uri="{C3380CC4-5D6E-409C-BE32-E72D297353CC}">
              <c16:uniqueId val="{00000000-96EF-4AFA-8E87-2BF804F213F9}"/>
            </c:ext>
          </c:extLst>
        </c:ser>
        <c:dLbls>
          <c:dLblPos val="outEnd"/>
          <c:showLegendKey val="0"/>
          <c:showVal val="1"/>
          <c:showCatName val="0"/>
          <c:showSerName val="0"/>
          <c:showPercent val="0"/>
          <c:showBubbleSize val="0"/>
        </c:dLbls>
        <c:gapWidth val="2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1"/>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888878187424532E-2"/>
          <c:y val="6.1347089254317061E-2"/>
          <c:w val="0.83696776616839075"/>
          <c:h val="0.69957803979971422"/>
        </c:manualLayout>
      </c:layout>
      <c:barChart>
        <c:barDir val="col"/>
        <c:grouping val="percentStacked"/>
        <c:varyColors val="0"/>
        <c:ser>
          <c:idx val="5"/>
          <c:order val="0"/>
          <c:tx>
            <c:strRef>
              <c:f>Sheet1!$B$1</c:f>
              <c:strCache>
                <c:ptCount val="1"/>
                <c:pt idx="0">
                  <c:v>Yes, definitely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All</c:v>
                </c:pt>
                <c:pt idx="1">
                  <c:v>All up to date</c:v>
                </c:pt>
                <c:pt idx="2">
                  <c:v>All overdue</c:v>
                </c:pt>
                <c:pt idx="3">
                  <c:v>Never attended</c:v>
                </c:pt>
              </c:strCache>
            </c:strRef>
          </c:cat>
          <c:val>
            <c:numRef>
              <c:f>Sheet1!$B$2:$B$5</c:f>
              <c:numCache>
                <c:formatCode>0%</c:formatCode>
                <c:ptCount val="4"/>
                <c:pt idx="0">
                  <c:v>0.53339999999999999</c:v>
                </c:pt>
                <c:pt idx="1">
                  <c:v>0.8</c:v>
                </c:pt>
                <c:pt idx="2">
                  <c:v>0.23</c:v>
                </c:pt>
                <c:pt idx="3">
                  <c:v>0.09</c:v>
                </c:pt>
              </c:numCache>
            </c:numRef>
          </c:val>
          <c:extLst>
            <c:ext xmlns:c16="http://schemas.microsoft.com/office/drawing/2014/chart" uri="{C3380CC4-5D6E-409C-BE32-E72D297353CC}">
              <c16:uniqueId val="{00000000-0592-4E9F-B0D6-C52CC6E3695B}"/>
            </c:ext>
          </c:extLst>
        </c:ser>
        <c:ser>
          <c:idx val="4"/>
          <c:order val="1"/>
          <c:tx>
            <c:strRef>
              <c:f>Sheet1!$C$1</c:f>
              <c:strCache>
                <c:ptCount val="1"/>
                <c:pt idx="0">
                  <c:v>Yes, probably</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All</c:v>
                </c:pt>
                <c:pt idx="1">
                  <c:v>All up to date</c:v>
                </c:pt>
                <c:pt idx="2">
                  <c:v>All overdue</c:v>
                </c:pt>
                <c:pt idx="3">
                  <c:v>Never attended</c:v>
                </c:pt>
              </c:strCache>
            </c:strRef>
          </c:cat>
          <c:val>
            <c:numRef>
              <c:f>Sheet1!$C$2:$C$5</c:f>
              <c:numCache>
                <c:formatCode>0%</c:formatCode>
                <c:ptCount val="4"/>
                <c:pt idx="0">
                  <c:v>8.4900000000000003E-2</c:v>
                </c:pt>
                <c:pt idx="1">
                  <c:v>7.0000000000000007E-2</c:v>
                </c:pt>
                <c:pt idx="2">
                  <c:v>0.1</c:v>
                </c:pt>
                <c:pt idx="3">
                  <c:v>0.14000000000000001</c:v>
                </c:pt>
              </c:numCache>
            </c:numRef>
          </c:val>
          <c:extLst>
            <c:ext xmlns:c16="http://schemas.microsoft.com/office/drawing/2014/chart" uri="{C3380CC4-5D6E-409C-BE32-E72D297353CC}">
              <c16:uniqueId val="{00000001-0592-4E9F-B0D6-C52CC6E3695B}"/>
            </c:ext>
          </c:extLst>
        </c:ser>
        <c:ser>
          <c:idx val="3"/>
          <c:order val="2"/>
          <c:tx>
            <c:strRef>
              <c:f>Sheet1!$D$1</c:f>
              <c:strCache>
                <c:ptCount val="1"/>
                <c:pt idx="0">
                  <c:v>No, probably not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All</c:v>
                </c:pt>
                <c:pt idx="1">
                  <c:v>All up to date</c:v>
                </c:pt>
                <c:pt idx="2">
                  <c:v>All overdue</c:v>
                </c:pt>
                <c:pt idx="3">
                  <c:v>Never attended</c:v>
                </c:pt>
              </c:strCache>
            </c:strRef>
          </c:cat>
          <c:val>
            <c:numRef>
              <c:f>Sheet1!$D$2:$D$5</c:f>
              <c:numCache>
                <c:formatCode>0%</c:formatCode>
                <c:ptCount val="4"/>
                <c:pt idx="0">
                  <c:v>5.4399999999999997E-2</c:v>
                </c:pt>
                <c:pt idx="1">
                  <c:v>0.02</c:v>
                </c:pt>
                <c:pt idx="2">
                  <c:v>0.09</c:v>
                </c:pt>
                <c:pt idx="3">
                  <c:v>0.27</c:v>
                </c:pt>
              </c:numCache>
            </c:numRef>
          </c:val>
          <c:extLst>
            <c:ext xmlns:c16="http://schemas.microsoft.com/office/drawing/2014/chart" uri="{C3380CC4-5D6E-409C-BE32-E72D297353CC}">
              <c16:uniqueId val="{00000002-0592-4E9F-B0D6-C52CC6E3695B}"/>
            </c:ext>
          </c:extLst>
        </c:ser>
        <c:ser>
          <c:idx val="2"/>
          <c:order val="3"/>
          <c:tx>
            <c:strRef>
              <c:f>Sheet1!$E$1</c:f>
              <c:strCache>
                <c:ptCount val="1"/>
                <c:pt idx="0">
                  <c:v>No, definitely not</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All</c:v>
                </c:pt>
                <c:pt idx="1">
                  <c:v>All up to date</c:v>
                </c:pt>
                <c:pt idx="2">
                  <c:v>All overdue</c:v>
                </c:pt>
                <c:pt idx="3">
                  <c:v>Never attended</c:v>
                </c:pt>
              </c:strCache>
            </c:strRef>
          </c:cat>
          <c:val>
            <c:numRef>
              <c:f>Sheet1!$E$2:$E$5</c:f>
              <c:numCache>
                <c:formatCode>0%</c:formatCode>
                <c:ptCount val="4"/>
                <c:pt idx="0">
                  <c:v>3.9699999999999999E-2</c:v>
                </c:pt>
                <c:pt idx="1">
                  <c:v>0.01</c:v>
                </c:pt>
                <c:pt idx="2">
                  <c:v>0.04</c:v>
                </c:pt>
                <c:pt idx="3">
                  <c:v>0.31</c:v>
                </c:pt>
              </c:numCache>
            </c:numRef>
          </c:val>
          <c:extLst>
            <c:ext xmlns:c16="http://schemas.microsoft.com/office/drawing/2014/chart" uri="{C3380CC4-5D6E-409C-BE32-E72D297353CC}">
              <c16:uniqueId val="{00000003-0592-4E9F-B0D6-C52CC6E3695B}"/>
            </c:ext>
          </c:extLst>
        </c:ser>
        <c:ser>
          <c:idx val="1"/>
          <c:order val="4"/>
          <c:tx>
            <c:strRef>
              <c:f>Sheet1!$F$1</c:f>
              <c:strCache>
                <c:ptCount val="1"/>
                <c:pt idx="0">
                  <c:v>I'm not eligible to be invited in the future</c:v>
                </c:pt>
              </c:strCache>
            </c:strRef>
          </c:tx>
          <c:spPr>
            <a:solidFill>
              <a:srgbClr val="485F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All</c:v>
                </c:pt>
                <c:pt idx="1">
                  <c:v>All up to date</c:v>
                </c:pt>
                <c:pt idx="2">
                  <c:v>All overdue</c:v>
                </c:pt>
                <c:pt idx="3">
                  <c:v>Never attended</c:v>
                </c:pt>
              </c:strCache>
            </c:strRef>
          </c:cat>
          <c:val>
            <c:numRef>
              <c:f>Sheet1!$F$2:$F$5</c:f>
              <c:numCache>
                <c:formatCode>0%</c:formatCode>
                <c:ptCount val="4"/>
                <c:pt idx="0">
                  <c:v>0.2273</c:v>
                </c:pt>
                <c:pt idx="1">
                  <c:v>0.09</c:v>
                </c:pt>
                <c:pt idx="2">
                  <c:v>0.5</c:v>
                </c:pt>
                <c:pt idx="3">
                  <c:v>0.04</c:v>
                </c:pt>
              </c:numCache>
            </c:numRef>
          </c:val>
          <c:extLst>
            <c:ext xmlns:c16="http://schemas.microsoft.com/office/drawing/2014/chart" uri="{C3380CC4-5D6E-409C-BE32-E72D297353CC}">
              <c16:uniqueId val="{00000004-0592-4E9F-B0D6-C52CC6E3695B}"/>
            </c:ext>
          </c:extLst>
        </c:ser>
        <c:ser>
          <c:idx val="0"/>
          <c:order val="5"/>
          <c:tx>
            <c:strRef>
              <c:f>Sheet1!$G$1</c:f>
              <c:strCache>
                <c:ptCount val="1"/>
                <c:pt idx="0">
                  <c:v>Don't know/Prefer not to say</c:v>
                </c:pt>
              </c:strCache>
            </c:strRef>
          </c:tx>
          <c:spPr>
            <a:solidFill>
              <a:schemeClr val="bg2"/>
            </a:solidFill>
            <a:ln>
              <a:noFill/>
            </a:ln>
            <a:effectLst/>
          </c:spPr>
          <c:invertIfNegative val="0"/>
          <c:dLbls>
            <c:delete val="1"/>
          </c:dLbls>
          <c:cat>
            <c:strRef>
              <c:f>Sheet1!$A$2:$A$5</c:f>
              <c:strCache>
                <c:ptCount val="4"/>
                <c:pt idx="0">
                  <c:v>All</c:v>
                </c:pt>
                <c:pt idx="1">
                  <c:v>All up to date</c:v>
                </c:pt>
                <c:pt idx="2">
                  <c:v>All overdue</c:v>
                </c:pt>
                <c:pt idx="3">
                  <c:v>Never attended</c:v>
                </c:pt>
              </c:strCache>
            </c:strRef>
          </c:cat>
          <c:val>
            <c:numRef>
              <c:f>Sheet1!$G$2:$G$5</c:f>
              <c:numCache>
                <c:formatCode>0%</c:formatCode>
                <c:ptCount val="4"/>
                <c:pt idx="0">
                  <c:v>0.06</c:v>
                </c:pt>
                <c:pt idx="1">
                  <c:v>0.02</c:v>
                </c:pt>
                <c:pt idx="2">
                  <c:v>0.05</c:v>
                </c:pt>
                <c:pt idx="3">
                  <c:v>0.13</c:v>
                </c:pt>
              </c:numCache>
            </c:numRef>
          </c:val>
          <c:extLst>
            <c:ext xmlns:c16="http://schemas.microsoft.com/office/drawing/2014/chart" uri="{C3380CC4-5D6E-409C-BE32-E72D297353CC}">
              <c16:uniqueId val="{00000000-FAFD-46BF-8E05-9C1A941E4006}"/>
            </c:ext>
          </c:extLst>
        </c:ser>
        <c:dLbls>
          <c:dLblPos val="ctr"/>
          <c:showLegendKey val="0"/>
          <c:showVal val="1"/>
          <c:showCatName val="0"/>
          <c:showSerName val="0"/>
          <c:showPercent val="0"/>
          <c:showBubbleSize val="0"/>
        </c:dLbls>
        <c:gapWidth val="150"/>
        <c:overlap val="100"/>
        <c:axId val="694054144"/>
        <c:axId val="694070368"/>
      </c:barChart>
      <c:catAx>
        <c:axId val="69405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197" b="0" i="0" u="none" strike="noStrike" kern="1200" baseline="0">
                <a:solidFill>
                  <a:schemeClr val="tx1"/>
                </a:solidFill>
                <a:latin typeface="+mn-lt"/>
                <a:ea typeface="+mn-ea"/>
                <a:cs typeface="+mn-cs"/>
              </a:defRPr>
            </a:pPr>
            <a:endParaRPr lang="en-US"/>
          </a:p>
        </c:txPr>
        <c:crossAx val="694070368"/>
        <c:crosses val="autoZero"/>
        <c:auto val="1"/>
        <c:lblAlgn val="ctr"/>
        <c:lblOffset val="100"/>
        <c:noMultiLvlLbl val="0"/>
      </c:catAx>
      <c:valAx>
        <c:axId val="694070368"/>
        <c:scaling>
          <c:orientation val="minMax"/>
        </c:scaling>
        <c:delete val="1"/>
        <c:axPos val="l"/>
        <c:numFmt formatCode="0%" sourceLinked="1"/>
        <c:majorTickMark val="none"/>
        <c:minorTickMark val="none"/>
        <c:tickLblPos val="nextTo"/>
        <c:crossAx val="694054144"/>
        <c:crosses val="autoZero"/>
        <c:crossBetween val="between"/>
      </c:valAx>
      <c:spPr>
        <a:noFill/>
        <a:ln>
          <a:noFill/>
        </a:ln>
        <a:effectLst/>
      </c:spPr>
    </c:plotArea>
    <c:legend>
      <c:legendPos val="b"/>
      <c:layout>
        <c:manualLayout>
          <c:xMode val="edge"/>
          <c:yMode val="edge"/>
          <c:x val="5.5471513136765953E-2"/>
          <c:y val="0.82328349983022997"/>
          <c:w val="0.93316130837918865"/>
          <c:h val="0.15967239530513197"/>
        </c:manualLayout>
      </c:layout>
      <c:overlay val="0"/>
      <c:spPr>
        <a:noFill/>
        <a:ln>
          <a:noFill/>
        </a:ln>
        <a:effectLst/>
      </c:spPr>
      <c:txPr>
        <a:bodyPr rot="0" spcFirstLastPara="1" vertOverflow="ellipsis" vert="horz" wrap="square" anchor="ctr" anchorCtr="1"/>
        <a:lstStyle/>
        <a:p>
          <a:pPr>
            <a:defRPr lang="en-US"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ctr">
        <a:defRPr lang="en-US" sz="1197" b="0" i="0" u="none" strike="noStrike" kern="1200" baseline="0">
          <a:solidFill>
            <a:schemeClr val="tx1">
              <a:lumMod val="65000"/>
              <a:lumOff val="35000"/>
            </a:schemeClr>
          </a:solidFill>
          <a:latin typeface="+mn-lt"/>
          <a:ea typeface="+mn-ea"/>
          <a:cs typeface="+mn-cs"/>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Sheet1!$A$2:$A$28</c:f>
              <c:strCache>
                <c:ptCount val="27"/>
                <c:pt idx="0">
                  <c:v>All</c:v>
                </c:pt>
                <c:pt idx="3">
                  <c:v>White</c:v>
                </c:pt>
                <c:pt idx="4">
                  <c:v>Ethnic minority</c:v>
                </c:pt>
                <c:pt idx="6">
                  <c:v>18-29</c:v>
                </c:pt>
                <c:pt idx="7">
                  <c:v>30-49</c:v>
                </c:pt>
                <c:pt idx="8">
                  <c:v>50+</c:v>
                </c:pt>
                <c:pt idx="10">
                  <c:v>ABC1</c:v>
                </c:pt>
                <c:pt idx="11">
                  <c:v>C2DE</c:v>
                </c:pt>
                <c:pt idx="13">
                  <c:v>IMD 1-2</c:v>
                </c:pt>
                <c:pt idx="14">
                  <c:v>IMD 3-8</c:v>
                </c:pt>
                <c:pt idx="15">
                  <c:v>IMD 9-10</c:v>
                </c:pt>
                <c:pt idx="17">
                  <c:v>Living 
with a disability </c:v>
                </c:pt>
                <c:pt idx="18">
                  <c:v>Living 
without a disability </c:v>
                </c:pt>
                <c:pt idx="20">
                  <c:v>Experiences mental health problems</c:v>
                </c:pt>
                <c:pt idx="21">
                  <c:v>No experience of mental health problems </c:v>
                </c:pt>
                <c:pt idx="23">
                  <c:v>England</c:v>
                </c:pt>
                <c:pt idx="24">
                  <c:v>Wales </c:v>
                </c:pt>
                <c:pt idx="25">
                  <c:v>Scotland </c:v>
                </c:pt>
                <c:pt idx="26">
                  <c:v>Northern Ireland</c:v>
                </c:pt>
              </c:strCache>
            </c:strRef>
          </c:cat>
          <c:val>
            <c:numRef>
              <c:f>Sheet1!$B$2:$B$28</c:f>
              <c:numCache>
                <c:formatCode>General</c:formatCode>
                <c:ptCount val="27"/>
                <c:pt idx="0" formatCode="0%">
                  <c:v>0.62</c:v>
                </c:pt>
                <c:pt idx="3" formatCode="0%">
                  <c:v>0.61</c:v>
                </c:pt>
                <c:pt idx="4" formatCode="0%">
                  <c:v>0.68</c:v>
                </c:pt>
                <c:pt idx="6" formatCode="0%">
                  <c:v>0.78</c:v>
                </c:pt>
                <c:pt idx="7" formatCode="0%">
                  <c:v>0.81</c:v>
                </c:pt>
                <c:pt idx="8" formatCode="0%">
                  <c:v>0.46</c:v>
                </c:pt>
                <c:pt idx="10" formatCode="0%">
                  <c:v>0.65</c:v>
                </c:pt>
                <c:pt idx="11" formatCode="0%">
                  <c:v>0.57999999999999996</c:v>
                </c:pt>
                <c:pt idx="13" formatCode="0%">
                  <c:v>0.64</c:v>
                </c:pt>
                <c:pt idx="14" formatCode="0%">
                  <c:v>0.61</c:v>
                </c:pt>
                <c:pt idx="15" formatCode="0%">
                  <c:v>0.61</c:v>
                </c:pt>
                <c:pt idx="17" formatCode="0%">
                  <c:v>0.51</c:v>
                </c:pt>
                <c:pt idx="18" formatCode="0%">
                  <c:v>0.68</c:v>
                </c:pt>
                <c:pt idx="20" formatCode="0%">
                  <c:v>0.66</c:v>
                </c:pt>
                <c:pt idx="21" formatCode="0%">
                  <c:v>0.6</c:v>
                </c:pt>
                <c:pt idx="23" formatCode="0%">
                  <c:v>0.62</c:v>
                </c:pt>
                <c:pt idx="24" formatCode="0%">
                  <c:v>0.55000000000000004</c:v>
                </c:pt>
                <c:pt idx="25" formatCode="0%">
                  <c:v>0.61</c:v>
                </c:pt>
                <c:pt idx="26" formatCode="0%">
                  <c:v>0.67</c:v>
                </c:pt>
              </c:numCache>
            </c:numRef>
          </c:val>
          <c:extLst>
            <c:ext xmlns:c16="http://schemas.microsoft.com/office/drawing/2014/chart" uri="{C3380CC4-5D6E-409C-BE32-E72D297353CC}">
              <c16:uniqueId val="{00000000-06CB-4960-B610-362AAFAAED3E}"/>
            </c:ext>
          </c:extLst>
        </c:ser>
        <c:dLbls>
          <c:dLblPos val="outEnd"/>
          <c:showLegendKey val="0"/>
          <c:showVal val="1"/>
          <c:showCatName val="0"/>
          <c:showSerName val="0"/>
          <c:showPercent val="0"/>
          <c:showBubbleSize val="0"/>
        </c:dLbls>
        <c:gapWidth val="2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1"/>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848535396002813E-4"/>
          <c:y val="8.0410577407633341E-2"/>
          <c:w val="0.99452618033948736"/>
          <c:h val="0.55446304007638647"/>
        </c:manualLayout>
      </c:layout>
      <c:barChart>
        <c:barDir val="col"/>
        <c:grouping val="clustered"/>
        <c:varyColors val="0"/>
        <c:ser>
          <c:idx val="0"/>
          <c:order val="0"/>
          <c:tx>
            <c:strRef>
              <c:f>Sheet1!$B$1</c:f>
              <c:strCache>
                <c:ptCount val="1"/>
                <c:pt idx="0">
                  <c:v>All </c:v>
                </c:pt>
              </c:strCache>
            </c:strRef>
          </c:tx>
          <c:spPr>
            <a:solidFill>
              <a:schemeClr val="accent1"/>
            </a:solidFill>
            <a:ln>
              <a:noFill/>
            </a:ln>
            <a:effectLst/>
          </c:spPr>
          <c:invertIfNegative val="0"/>
          <c:dLbls>
            <c:dLbl>
              <c:idx val="2"/>
              <c:layout>
                <c:manualLayout>
                  <c:x val="-4.470167658565778E-3"/>
                  <c:y val="-1.886322043338726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F71-4E07-AD0A-F1D273A855AA}"/>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I didn't want a man to carry out the screening test</c:v>
                </c:pt>
                <c:pt idx="1">
                  <c:v>I have found cervical screening painful when I have been before</c:v>
                </c:pt>
                <c:pt idx="2">
                  <c:v>I was worried that cervical screening might be painful</c:v>
                </c:pt>
                <c:pt idx="3">
                  <c:v>I was too embarrassed to go for cervical screening.</c:v>
                </c:pt>
                <c:pt idx="4">
                  <c:v>I worried that I would find being at the appointment physically uncomfortable or difficult.</c:v>
                </c:pt>
                <c:pt idx="5">
                  <c:v>I was too frightened of what the test might find</c:v>
                </c:pt>
                <c:pt idx="6">
                  <c:v>I didn't have any symptoms of cervical cancer</c:v>
                </c:pt>
                <c:pt idx="7">
                  <c:v>I don't think that I am at risk of cervical cancer</c:v>
                </c:pt>
                <c:pt idx="8">
                  <c:v>I was too busy to go for cervical screening</c:v>
                </c:pt>
                <c:pt idx="9">
                  <c:v>I found it difficult to get an appointment</c:v>
                </c:pt>
              </c:strCache>
            </c:strRef>
          </c:cat>
          <c:val>
            <c:numRef>
              <c:f>Sheet1!$B$2:$B$11</c:f>
              <c:numCache>
                <c:formatCode>0%</c:formatCode>
                <c:ptCount val="10"/>
                <c:pt idx="0">
                  <c:v>0.43059999999999998</c:v>
                </c:pt>
                <c:pt idx="1">
                  <c:v>0.40210000000000001</c:v>
                </c:pt>
                <c:pt idx="2">
                  <c:v>0.38240000000000002</c:v>
                </c:pt>
                <c:pt idx="3">
                  <c:v>0.20979999999999999</c:v>
                </c:pt>
                <c:pt idx="4">
                  <c:v>0.18010000000000001</c:v>
                </c:pt>
                <c:pt idx="5">
                  <c:v>0.1754</c:v>
                </c:pt>
                <c:pt idx="6">
                  <c:v>0.15110000000000001</c:v>
                </c:pt>
                <c:pt idx="7">
                  <c:v>0.14430000000000001</c:v>
                </c:pt>
                <c:pt idx="8">
                  <c:v>0.12590000000000001</c:v>
                </c:pt>
                <c:pt idx="9">
                  <c:v>0.1305</c:v>
                </c:pt>
              </c:numCache>
            </c:numRef>
          </c:val>
          <c:extLst>
            <c:ext xmlns:c16="http://schemas.microsoft.com/office/drawing/2014/chart" uri="{C3380CC4-5D6E-409C-BE32-E72D297353CC}">
              <c16:uniqueId val="{00000000-BD85-4EA7-A49E-59F569FDBDD2}"/>
            </c:ext>
          </c:extLst>
        </c:ser>
        <c:ser>
          <c:idx val="1"/>
          <c:order val="1"/>
          <c:tx>
            <c:strRef>
              <c:f>Sheet1!$C$1</c:f>
              <c:strCache>
                <c:ptCount val="1"/>
                <c:pt idx="0">
                  <c:v>Up to date</c:v>
                </c:pt>
              </c:strCache>
            </c:strRef>
          </c:tx>
          <c:spPr>
            <a:solidFill>
              <a:schemeClr val="accent3"/>
            </a:solidFill>
            <a:ln>
              <a:noFill/>
            </a:ln>
            <a:effectLst/>
          </c:spPr>
          <c:invertIfNegative val="0"/>
          <c:dLbls>
            <c:dLbl>
              <c:idx val="0"/>
              <c:layout>
                <c:manualLayout>
                  <c:x val="0"/>
                  <c:y val="1.616847465718908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03B-4F35-85F9-1752E90BF832}"/>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 didn't want a man to carry out the screening test</c:v>
                </c:pt>
                <c:pt idx="1">
                  <c:v>I have found cervical screening painful when I have been before</c:v>
                </c:pt>
                <c:pt idx="2">
                  <c:v>I was worried that cervical screening might be painful</c:v>
                </c:pt>
                <c:pt idx="3">
                  <c:v>I was too embarrassed to go for cervical screening.</c:v>
                </c:pt>
                <c:pt idx="4">
                  <c:v>I worried that I would find being at the appointment physically uncomfortable or difficult.</c:v>
                </c:pt>
                <c:pt idx="5">
                  <c:v>I was too frightened of what the test might find</c:v>
                </c:pt>
                <c:pt idx="6">
                  <c:v>I didn't have any symptoms of cervical cancer</c:v>
                </c:pt>
                <c:pt idx="7">
                  <c:v>I don't think that I am at risk of cervical cancer</c:v>
                </c:pt>
                <c:pt idx="8">
                  <c:v>I was too busy to go for cervical screening</c:v>
                </c:pt>
                <c:pt idx="9">
                  <c:v>I found it difficult to get an appointment</c:v>
                </c:pt>
              </c:strCache>
            </c:strRef>
          </c:cat>
          <c:val>
            <c:numRef>
              <c:f>Sheet1!$C$2:$C$11</c:f>
              <c:numCache>
                <c:formatCode>0%</c:formatCode>
                <c:ptCount val="10"/>
                <c:pt idx="0">
                  <c:v>0.43090000000000001</c:v>
                </c:pt>
                <c:pt idx="1">
                  <c:v>0.42220000000000002</c:v>
                </c:pt>
                <c:pt idx="2">
                  <c:v>0.37730000000000002</c:v>
                </c:pt>
                <c:pt idx="3">
                  <c:v>0.1792</c:v>
                </c:pt>
                <c:pt idx="4">
                  <c:v>0.1641</c:v>
                </c:pt>
                <c:pt idx="5">
                  <c:v>0.1774</c:v>
                </c:pt>
                <c:pt idx="6">
                  <c:v>0.1116</c:v>
                </c:pt>
                <c:pt idx="7">
                  <c:v>9.7299999999999998E-2</c:v>
                </c:pt>
                <c:pt idx="8">
                  <c:v>0.1174</c:v>
                </c:pt>
                <c:pt idx="9">
                  <c:v>0.13450000000000001</c:v>
                </c:pt>
              </c:numCache>
            </c:numRef>
          </c:val>
          <c:extLst>
            <c:ext xmlns:c16="http://schemas.microsoft.com/office/drawing/2014/chart" uri="{C3380CC4-5D6E-409C-BE32-E72D297353CC}">
              <c16:uniqueId val="{00000000-EFD9-4F0F-9A66-83E06D540E5C}"/>
            </c:ext>
          </c:extLst>
        </c:ser>
        <c:ser>
          <c:idx val="2"/>
          <c:order val="2"/>
          <c:tx>
            <c:strRef>
              <c:f>Sheet1!$D$1</c:f>
              <c:strCache>
                <c:ptCount val="1"/>
                <c:pt idx="0">
                  <c:v>Overdue</c:v>
                </c:pt>
              </c:strCache>
            </c:strRef>
          </c:tx>
          <c:spPr>
            <a:solidFill>
              <a:schemeClr val="accent2"/>
            </a:solidFill>
            <a:ln>
              <a:noFill/>
            </a:ln>
            <a:effectLst/>
          </c:spPr>
          <c:invertIfNegative val="0"/>
          <c:dLbls>
            <c:dLbl>
              <c:idx val="0"/>
              <c:layout>
                <c:manualLayout>
                  <c:x val="0"/>
                  <c:y val="1.616847465718908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03B-4F35-85F9-1752E90BF832}"/>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 didn't want a man to carry out the screening test</c:v>
                </c:pt>
                <c:pt idx="1">
                  <c:v>I have found cervical screening painful when I have been before</c:v>
                </c:pt>
                <c:pt idx="2">
                  <c:v>I was worried that cervical screening might be painful</c:v>
                </c:pt>
                <c:pt idx="3">
                  <c:v>I was too embarrassed to go for cervical screening.</c:v>
                </c:pt>
                <c:pt idx="4">
                  <c:v>I worried that I would find being at the appointment physically uncomfortable or difficult.</c:v>
                </c:pt>
                <c:pt idx="5">
                  <c:v>I was too frightened of what the test might find</c:v>
                </c:pt>
                <c:pt idx="6">
                  <c:v>I didn't have any symptoms of cervical cancer</c:v>
                </c:pt>
                <c:pt idx="7">
                  <c:v>I don't think that I am at risk of cervical cancer</c:v>
                </c:pt>
                <c:pt idx="8">
                  <c:v>I was too busy to go for cervical screening</c:v>
                </c:pt>
                <c:pt idx="9">
                  <c:v>I found it difficult to get an appointment</c:v>
                </c:pt>
              </c:strCache>
            </c:strRef>
          </c:cat>
          <c:val>
            <c:numRef>
              <c:f>Sheet1!$D$2:$D$11</c:f>
              <c:numCache>
                <c:formatCode>0%</c:formatCode>
                <c:ptCount val="10"/>
                <c:pt idx="0">
                  <c:v>0.39729999999999999</c:v>
                </c:pt>
                <c:pt idx="1">
                  <c:v>0.41909999999999997</c:v>
                </c:pt>
                <c:pt idx="2">
                  <c:v>0.35680000000000001</c:v>
                </c:pt>
                <c:pt idx="3">
                  <c:v>0.1888</c:v>
                </c:pt>
                <c:pt idx="4">
                  <c:v>0.1744</c:v>
                </c:pt>
                <c:pt idx="5">
                  <c:v>0.1502</c:v>
                </c:pt>
                <c:pt idx="6">
                  <c:v>0.1595</c:v>
                </c:pt>
                <c:pt idx="7">
                  <c:v>0.18160000000000001</c:v>
                </c:pt>
                <c:pt idx="8">
                  <c:v>0.1109</c:v>
                </c:pt>
                <c:pt idx="9">
                  <c:v>0.11849999999999999</c:v>
                </c:pt>
              </c:numCache>
            </c:numRef>
          </c:val>
          <c:extLst>
            <c:ext xmlns:c16="http://schemas.microsoft.com/office/drawing/2014/chart" uri="{C3380CC4-5D6E-409C-BE32-E72D297353CC}">
              <c16:uniqueId val="{00000001-EFD9-4F0F-9A66-83E06D540E5C}"/>
            </c:ext>
          </c:extLst>
        </c:ser>
        <c:ser>
          <c:idx val="3"/>
          <c:order val="3"/>
          <c:tx>
            <c:strRef>
              <c:f>Sheet1!$E$1</c:f>
              <c:strCache>
                <c:ptCount val="1"/>
                <c:pt idx="0">
                  <c:v>Never attended</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 didn't want a man to carry out the screening test</c:v>
                </c:pt>
                <c:pt idx="1">
                  <c:v>I have found cervical screening painful when I have been before</c:v>
                </c:pt>
                <c:pt idx="2">
                  <c:v>I was worried that cervical screening might be painful</c:v>
                </c:pt>
                <c:pt idx="3">
                  <c:v>I was too embarrassed to go for cervical screening.</c:v>
                </c:pt>
                <c:pt idx="4">
                  <c:v>I worried that I would find being at the appointment physically uncomfortable or difficult.</c:v>
                </c:pt>
                <c:pt idx="5">
                  <c:v>I was too frightened of what the test might find</c:v>
                </c:pt>
                <c:pt idx="6">
                  <c:v>I didn't have any symptoms of cervical cancer</c:v>
                </c:pt>
                <c:pt idx="7">
                  <c:v>I don't think that I am at risk of cervical cancer</c:v>
                </c:pt>
                <c:pt idx="8">
                  <c:v>I was too busy to go for cervical screening</c:v>
                </c:pt>
                <c:pt idx="9">
                  <c:v>I found it difficult to get an appointment</c:v>
                </c:pt>
              </c:strCache>
            </c:strRef>
          </c:cat>
          <c:val>
            <c:numRef>
              <c:f>Sheet1!$E$2:$E$11</c:f>
              <c:numCache>
                <c:formatCode>0%</c:formatCode>
                <c:ptCount val="10"/>
                <c:pt idx="0">
                  <c:v>0.68</c:v>
                </c:pt>
                <c:pt idx="1">
                  <c:v>0.1</c:v>
                </c:pt>
                <c:pt idx="2">
                  <c:v>0.65</c:v>
                </c:pt>
                <c:pt idx="3">
                  <c:v>0.63</c:v>
                </c:pt>
                <c:pt idx="4">
                  <c:v>0.4</c:v>
                </c:pt>
                <c:pt idx="5">
                  <c:v>0.28999999999999998</c:v>
                </c:pt>
                <c:pt idx="6">
                  <c:v>0.47</c:v>
                </c:pt>
                <c:pt idx="7">
                  <c:v>0.45</c:v>
                </c:pt>
                <c:pt idx="8">
                  <c:v>0.31</c:v>
                </c:pt>
                <c:pt idx="9">
                  <c:v>0.12</c:v>
                </c:pt>
              </c:numCache>
            </c:numRef>
          </c:val>
          <c:extLst>
            <c:ext xmlns:c16="http://schemas.microsoft.com/office/drawing/2014/chart" uri="{C3380CC4-5D6E-409C-BE32-E72D297353CC}">
              <c16:uniqueId val="{00000000-DF71-4E07-AD0A-F1D273A855AA}"/>
            </c:ext>
          </c:extLst>
        </c:ser>
        <c:dLbls>
          <c:dLblPos val="outEnd"/>
          <c:showLegendKey val="0"/>
          <c:showVal val="1"/>
          <c:showCatName val="0"/>
          <c:showSerName val="0"/>
          <c:showPercent val="0"/>
          <c:showBubbleSize val="0"/>
        </c:dLbls>
        <c:gapWidth val="219"/>
        <c:overlap val="-27"/>
        <c:axId val="1887122047"/>
        <c:axId val="1887122527"/>
      </c:barChart>
      <c:catAx>
        <c:axId val="1887122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887122527"/>
        <c:crosses val="autoZero"/>
        <c:auto val="1"/>
        <c:lblAlgn val="ctr"/>
        <c:lblOffset val="100"/>
        <c:noMultiLvlLbl val="0"/>
      </c:catAx>
      <c:valAx>
        <c:axId val="1887122527"/>
        <c:scaling>
          <c:orientation val="minMax"/>
        </c:scaling>
        <c:delete val="1"/>
        <c:axPos val="l"/>
        <c:numFmt formatCode="0%" sourceLinked="1"/>
        <c:majorTickMark val="none"/>
        <c:minorTickMark val="none"/>
        <c:tickLblPos val="nextTo"/>
        <c:crossAx val="1887122047"/>
        <c:crosses val="autoZero"/>
        <c:crossBetween val="between"/>
      </c:valAx>
      <c:spPr>
        <a:noFill/>
        <a:ln w="25400">
          <a:noFill/>
        </a:ln>
        <a:effectLst/>
      </c:spPr>
    </c:plotArea>
    <c:legend>
      <c:legendPos val="b"/>
      <c:layout>
        <c:manualLayout>
          <c:xMode val="edge"/>
          <c:yMode val="edge"/>
          <c:x val="0.38907347182918062"/>
          <c:y val="0.94816285176245918"/>
          <c:w val="0.33219628576585103"/>
          <c:h val="5.183714823754077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292223502810941"/>
          <c:y val="9.0467499726398851E-2"/>
          <c:w val="0.45272859241793723"/>
          <c:h val="0.81894827717882956"/>
        </c:manualLayout>
      </c:layout>
      <c:barChart>
        <c:barDir val="bar"/>
        <c:grouping val="clustered"/>
        <c:varyColors val="0"/>
        <c:ser>
          <c:idx val="1"/>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5522-449A-88AD-A63759833BC0}"/>
              </c:ext>
            </c:extLst>
          </c:dPt>
          <c:dPt>
            <c:idx val="1"/>
            <c:invertIfNegative val="0"/>
            <c:bubble3D val="0"/>
            <c:spPr>
              <a:solidFill>
                <a:schemeClr val="bg2"/>
              </a:solidFill>
              <a:ln>
                <a:noFill/>
              </a:ln>
              <a:effectLst/>
            </c:spPr>
            <c:extLst>
              <c:ext xmlns:c16="http://schemas.microsoft.com/office/drawing/2014/chart" uri="{C3380CC4-5D6E-409C-BE32-E72D297353CC}">
                <c16:uniqueId val="{00000003-5522-449A-88AD-A63759833BC0}"/>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Sheet1!$A$3:$A$8</c:f>
              <c:strCache>
                <c:ptCount val="6"/>
                <c:pt idx="0">
                  <c:v>Prefer not to say</c:v>
                </c:pt>
                <c:pt idx="1">
                  <c:v>I don't remember</c:v>
                </c:pt>
                <c:pt idx="2">
                  <c:v>I have been sent a kit but never completed the kit</c:v>
                </c:pt>
                <c:pt idx="3">
                  <c:v>I have never been invited to have a test</c:v>
                </c:pt>
                <c:pt idx="4">
                  <c:v>Overdue</c:v>
                </c:pt>
                <c:pt idx="5">
                  <c:v>Up to date</c:v>
                </c:pt>
              </c:strCache>
            </c:strRef>
          </c:cat>
          <c:val>
            <c:numRef>
              <c:f>Sheet1!$B$3:$B$8</c:f>
              <c:numCache>
                <c:formatCode>0%</c:formatCode>
                <c:ptCount val="6"/>
                <c:pt idx="0">
                  <c:v>0.02</c:v>
                </c:pt>
                <c:pt idx="1">
                  <c:v>0.03</c:v>
                </c:pt>
                <c:pt idx="2">
                  <c:v>0.09</c:v>
                </c:pt>
                <c:pt idx="3">
                  <c:v>0.14000000000000001</c:v>
                </c:pt>
                <c:pt idx="4">
                  <c:v>0.05</c:v>
                </c:pt>
                <c:pt idx="5">
                  <c:v>0.68</c:v>
                </c:pt>
              </c:numCache>
            </c:numRef>
          </c:val>
          <c:extLst>
            <c:ext xmlns:c16="http://schemas.microsoft.com/office/drawing/2014/chart" uri="{C3380CC4-5D6E-409C-BE32-E72D297353CC}">
              <c16:uniqueId val="{00000004-5522-449A-88AD-A63759833BC0}"/>
            </c:ext>
          </c:extLst>
        </c:ser>
        <c:dLbls>
          <c:showLegendKey val="0"/>
          <c:showVal val="0"/>
          <c:showCatName val="0"/>
          <c:showSerName val="0"/>
          <c:showPercent val="0"/>
          <c:showBubbleSize val="0"/>
        </c:dLbls>
        <c:gapWidth val="75"/>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scaling>
        <c:delete val="1"/>
        <c:axPos val="b"/>
        <c:numFmt formatCode="0%" sourceLinked="1"/>
        <c:majorTickMark val="none"/>
        <c:minorTickMark val="none"/>
        <c:tickLblPos val="nextTo"/>
        <c:crossAx val="47836670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292223502810941"/>
          <c:y val="9.0467499726398851E-2"/>
          <c:w val="0.45272859241793723"/>
          <c:h val="0.81894827717882956"/>
        </c:manualLayout>
      </c:layout>
      <c:barChart>
        <c:barDir val="bar"/>
        <c:grouping val="clustered"/>
        <c:varyColors val="0"/>
        <c:ser>
          <c:idx val="1"/>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4BB0-4AF3-9D99-DB4C90387CF6}"/>
              </c:ext>
            </c:extLst>
          </c:dPt>
          <c:dPt>
            <c:idx val="1"/>
            <c:invertIfNegative val="0"/>
            <c:bubble3D val="0"/>
            <c:spPr>
              <a:solidFill>
                <a:schemeClr val="bg2"/>
              </a:solidFill>
              <a:ln>
                <a:noFill/>
              </a:ln>
              <a:effectLst/>
            </c:spPr>
            <c:extLst>
              <c:ext xmlns:c16="http://schemas.microsoft.com/office/drawing/2014/chart" uri="{C3380CC4-5D6E-409C-BE32-E72D297353CC}">
                <c16:uniqueId val="{00000003-4BB0-4AF3-9D99-DB4C90387CF6}"/>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Sheet1!$A$3:$A$8</c:f>
              <c:strCache>
                <c:ptCount val="6"/>
                <c:pt idx="0">
                  <c:v>Prefer not to say</c:v>
                </c:pt>
                <c:pt idx="1">
                  <c:v>I don't remember</c:v>
                </c:pt>
                <c:pt idx="2">
                  <c:v>I have been sent a kit but have never completed the kit</c:v>
                </c:pt>
                <c:pt idx="3">
                  <c:v>I have never been sent a kit</c:v>
                </c:pt>
                <c:pt idx="4">
                  <c:v>More than 2 years ago</c:v>
                </c:pt>
                <c:pt idx="5">
                  <c:v>Within the last 2 years</c:v>
                </c:pt>
              </c:strCache>
            </c:strRef>
          </c:cat>
          <c:val>
            <c:numRef>
              <c:f>Sheet1!$B$3:$B$8</c:f>
              <c:numCache>
                <c:formatCode>0%</c:formatCode>
                <c:ptCount val="6"/>
                <c:pt idx="0">
                  <c:v>0.02</c:v>
                </c:pt>
                <c:pt idx="1">
                  <c:v>0.03</c:v>
                </c:pt>
                <c:pt idx="2">
                  <c:v>0.09</c:v>
                </c:pt>
                <c:pt idx="3">
                  <c:v>0.14000000000000001</c:v>
                </c:pt>
                <c:pt idx="4">
                  <c:v>0.13</c:v>
                </c:pt>
                <c:pt idx="5">
                  <c:v>0.59</c:v>
                </c:pt>
              </c:numCache>
            </c:numRef>
          </c:val>
          <c:extLst>
            <c:ext xmlns:c16="http://schemas.microsoft.com/office/drawing/2014/chart" uri="{C3380CC4-5D6E-409C-BE32-E72D297353CC}">
              <c16:uniqueId val="{00000004-4BB0-4AF3-9D99-DB4C90387CF6}"/>
            </c:ext>
          </c:extLst>
        </c:ser>
        <c:dLbls>
          <c:showLegendKey val="0"/>
          <c:showVal val="0"/>
          <c:showCatName val="0"/>
          <c:showSerName val="0"/>
          <c:showPercent val="0"/>
          <c:showBubbleSize val="0"/>
        </c:dLbls>
        <c:gapWidth val="75"/>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scaling>
        <c:delete val="1"/>
        <c:axPos val="b"/>
        <c:numFmt formatCode="0%" sourceLinked="1"/>
        <c:majorTickMark val="none"/>
        <c:minorTickMark val="none"/>
        <c:tickLblPos val="nextTo"/>
        <c:crossAx val="47836670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Sheet1!$A$2:$A$26</c:f>
              <c:strCache>
                <c:ptCount val="25"/>
                <c:pt idx="0">
                  <c:v>All</c:v>
                </c:pt>
                <c:pt idx="2">
                  <c:v>Male </c:v>
                </c:pt>
                <c:pt idx="3">
                  <c:v>Female </c:v>
                </c:pt>
                <c:pt idx="5">
                  <c:v>White</c:v>
                </c:pt>
                <c:pt idx="6">
                  <c:v>Ethnic minority</c:v>
                </c:pt>
                <c:pt idx="8">
                  <c:v>ABC1</c:v>
                </c:pt>
                <c:pt idx="9">
                  <c:v>C2DE</c:v>
                </c:pt>
                <c:pt idx="11">
                  <c:v>IMD 1-2</c:v>
                </c:pt>
                <c:pt idx="12">
                  <c:v>IMD 3-8</c:v>
                </c:pt>
                <c:pt idx="13">
                  <c:v>IMD 9-10</c:v>
                </c:pt>
                <c:pt idx="15">
                  <c:v>Living 
with a disability </c:v>
                </c:pt>
                <c:pt idx="16">
                  <c:v>Living 
without a disability </c:v>
                </c:pt>
                <c:pt idx="18">
                  <c:v>Experiences mental health problems</c:v>
                </c:pt>
                <c:pt idx="19">
                  <c:v>No experience of mental health problems </c:v>
                </c:pt>
                <c:pt idx="21">
                  <c:v>England</c:v>
                </c:pt>
                <c:pt idx="22">
                  <c:v>Wales</c:v>
                </c:pt>
                <c:pt idx="23">
                  <c:v>Scotland</c:v>
                </c:pt>
                <c:pt idx="24">
                  <c:v>Northern Ireland</c:v>
                </c:pt>
              </c:strCache>
            </c:strRef>
          </c:cat>
          <c:val>
            <c:numRef>
              <c:f>Sheet1!$B$2:$B$26</c:f>
              <c:numCache>
                <c:formatCode>General</c:formatCode>
                <c:ptCount val="25"/>
                <c:pt idx="0" formatCode="0%">
                  <c:v>0.68</c:v>
                </c:pt>
                <c:pt idx="2" formatCode="0%">
                  <c:v>0.69</c:v>
                </c:pt>
                <c:pt idx="3" formatCode="0%">
                  <c:v>0.66</c:v>
                </c:pt>
                <c:pt idx="5" formatCode="0%">
                  <c:v>0.69</c:v>
                </c:pt>
                <c:pt idx="6" formatCode="0%">
                  <c:v>0.6</c:v>
                </c:pt>
                <c:pt idx="8" formatCode="0%">
                  <c:v>0.69</c:v>
                </c:pt>
                <c:pt idx="9" formatCode="0%">
                  <c:v>0.66</c:v>
                </c:pt>
                <c:pt idx="11" formatCode="0%">
                  <c:v>0.59</c:v>
                </c:pt>
                <c:pt idx="12" formatCode="0%">
                  <c:v>0.68</c:v>
                </c:pt>
                <c:pt idx="13" formatCode="0%">
                  <c:v>0.73</c:v>
                </c:pt>
                <c:pt idx="15" formatCode="0%">
                  <c:v>0.69</c:v>
                </c:pt>
                <c:pt idx="16" formatCode="0%">
                  <c:v>0.67</c:v>
                </c:pt>
                <c:pt idx="18" formatCode="0%">
                  <c:v>0.61</c:v>
                </c:pt>
                <c:pt idx="19" formatCode="0%">
                  <c:v>0.7</c:v>
                </c:pt>
                <c:pt idx="21" formatCode="0%">
                  <c:v>0.66</c:v>
                </c:pt>
                <c:pt idx="22" formatCode="0%">
                  <c:v>0.69</c:v>
                </c:pt>
                <c:pt idx="23" formatCode="0%">
                  <c:v>0.76</c:v>
                </c:pt>
                <c:pt idx="24" formatCode="0%">
                  <c:v>0.78</c:v>
                </c:pt>
              </c:numCache>
            </c:numRef>
          </c:val>
          <c:extLst>
            <c:ext xmlns:c16="http://schemas.microsoft.com/office/drawing/2014/chart" uri="{C3380CC4-5D6E-409C-BE32-E72D297353CC}">
              <c16:uniqueId val="{00000000-1B96-4AFA-88D0-D48D8A5D12E4}"/>
            </c:ext>
          </c:extLst>
        </c:ser>
        <c:dLbls>
          <c:dLblPos val="outEnd"/>
          <c:showLegendKey val="0"/>
          <c:showVal val="1"/>
          <c:showCatName val="0"/>
          <c:showSerName val="0"/>
          <c:showPercent val="0"/>
          <c:showBubbleSize val="0"/>
        </c:dLbls>
        <c:gapWidth val="2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1"/>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sz="1600" b="1" i="0" u="none" strike="noStrike" kern="1200" spc="10" baseline="0" dirty="0">
                <a:solidFill>
                  <a:schemeClr val="tx1"/>
                </a:solidFill>
                <a:latin typeface="+mn-lt"/>
                <a:ea typeface="+mn-ea"/>
                <a:cs typeface="+mn-cs"/>
              </a:rPr>
              <a:t>Current behaviours</a:t>
            </a:r>
          </a:p>
        </c:rich>
      </c:tx>
      <c:layout>
        <c:manualLayout>
          <c:xMode val="edge"/>
          <c:yMode val="edge"/>
          <c:x val="0.3841093589842825"/>
          <c:y val="0.12377334405839219"/>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4320796217022416E-2"/>
          <c:y val="0.11919207578618511"/>
          <c:w val="0.94875981992559377"/>
          <c:h val="0.69746381369221944"/>
        </c:manualLayout>
      </c:layout>
      <c:barChart>
        <c:barDir val="col"/>
        <c:grouping val="clustered"/>
        <c:varyColors val="0"/>
        <c:ser>
          <c:idx val="0"/>
          <c:order val="0"/>
          <c:tx>
            <c:strRef>
              <c:f>Sheet1!$B$1</c:f>
              <c:strCache>
                <c:ptCount val="1"/>
                <c:pt idx="0">
                  <c:v>All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Increase physical activity</c:v>
                </c:pt>
                <c:pt idx="1">
                  <c:v>Reduce amount you smoke*</c:v>
                </c:pt>
                <c:pt idx="2">
                  <c:v>Eat more wholegrain foods</c:v>
                </c:pt>
                <c:pt idx="3">
                  <c:v>Lose weight</c:v>
                </c:pt>
                <c:pt idx="4">
                  <c:v>Eat less processed meat</c:v>
                </c:pt>
                <c:pt idx="5">
                  <c:v>Reduce your exposure to the sun</c:v>
                </c:pt>
                <c:pt idx="6">
                  <c:v>Stop smoking completely*</c:v>
                </c:pt>
                <c:pt idx="7">
                  <c:v>Drink less alcohol</c:v>
                </c:pt>
              </c:strCache>
            </c:strRef>
          </c:cat>
          <c:val>
            <c:numRef>
              <c:f>Sheet1!$B$2:$B$9</c:f>
              <c:numCache>
                <c:formatCode>0%</c:formatCode>
                <c:ptCount val="8"/>
                <c:pt idx="0">
                  <c:v>0.6</c:v>
                </c:pt>
                <c:pt idx="1">
                  <c:v>0.56000000000000005</c:v>
                </c:pt>
                <c:pt idx="2">
                  <c:v>0.48</c:v>
                </c:pt>
                <c:pt idx="3">
                  <c:v>0.47</c:v>
                </c:pt>
                <c:pt idx="4">
                  <c:v>0.43</c:v>
                </c:pt>
                <c:pt idx="5">
                  <c:v>0.42</c:v>
                </c:pt>
                <c:pt idx="6">
                  <c:v>0.3</c:v>
                </c:pt>
                <c:pt idx="7">
                  <c:v>0.28999999999999998</c:v>
                </c:pt>
              </c:numCache>
            </c:numRef>
          </c:val>
          <c:extLst>
            <c:ext xmlns:c16="http://schemas.microsoft.com/office/drawing/2014/chart" uri="{C3380CC4-5D6E-409C-BE32-E72D297353CC}">
              <c16:uniqueId val="{00000000-FE91-4C98-B757-8D4D4F83E823}"/>
            </c:ext>
          </c:extLst>
        </c:ser>
        <c:dLbls>
          <c:dLblPos val="outEnd"/>
          <c:showLegendKey val="0"/>
          <c:showVal val="1"/>
          <c:showCatName val="0"/>
          <c:showSerName val="0"/>
          <c:showPercent val="0"/>
          <c:showBubbleSize val="0"/>
        </c:dLbls>
        <c:gapWidth val="100"/>
        <c:overlap val="-27"/>
        <c:axId val="245949327"/>
        <c:axId val="506490864"/>
      </c:barChart>
      <c:catAx>
        <c:axId val="2459493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506490864"/>
        <c:crosses val="autoZero"/>
        <c:auto val="1"/>
        <c:lblAlgn val="ctr"/>
        <c:lblOffset val="100"/>
        <c:noMultiLvlLbl val="0"/>
      </c:catAx>
      <c:valAx>
        <c:axId val="506490864"/>
        <c:scaling>
          <c:orientation val="minMax"/>
          <c:max val="1"/>
        </c:scaling>
        <c:delete val="1"/>
        <c:axPos val="l"/>
        <c:numFmt formatCode="0%" sourceLinked="1"/>
        <c:majorTickMark val="out"/>
        <c:minorTickMark val="none"/>
        <c:tickLblPos val="nextTo"/>
        <c:crossAx val="2459493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888878187424532E-2"/>
          <c:y val="6.1347089254317061E-2"/>
          <c:w val="0.83696776616839075"/>
          <c:h val="0.69957803979971422"/>
        </c:manualLayout>
      </c:layout>
      <c:barChart>
        <c:barDir val="col"/>
        <c:grouping val="percentStacked"/>
        <c:varyColors val="0"/>
        <c:ser>
          <c:idx val="5"/>
          <c:order val="0"/>
          <c:tx>
            <c:strRef>
              <c:f>Sheet1!$B$1</c:f>
              <c:strCache>
                <c:ptCount val="1"/>
                <c:pt idx="0">
                  <c:v>Yes, definitely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All</c:v>
                </c:pt>
                <c:pt idx="1">
                  <c:v>All up to date</c:v>
                </c:pt>
                <c:pt idx="2">
                  <c:v>All overdue</c:v>
                </c:pt>
                <c:pt idx="3">
                  <c:v>Never completed</c:v>
                </c:pt>
              </c:strCache>
            </c:strRef>
          </c:cat>
          <c:val>
            <c:numRef>
              <c:f>Sheet1!$B$2:$B$5</c:f>
              <c:numCache>
                <c:formatCode>0%</c:formatCode>
                <c:ptCount val="4"/>
                <c:pt idx="0">
                  <c:v>0.76070000000000004</c:v>
                </c:pt>
                <c:pt idx="1">
                  <c:v>0.9</c:v>
                </c:pt>
                <c:pt idx="2">
                  <c:v>0.72</c:v>
                </c:pt>
                <c:pt idx="3">
                  <c:v>0.2</c:v>
                </c:pt>
              </c:numCache>
            </c:numRef>
          </c:val>
          <c:extLst>
            <c:ext xmlns:c16="http://schemas.microsoft.com/office/drawing/2014/chart" uri="{C3380CC4-5D6E-409C-BE32-E72D297353CC}">
              <c16:uniqueId val="{00000000-82AE-4167-8FAE-D541325831BD}"/>
            </c:ext>
          </c:extLst>
        </c:ser>
        <c:ser>
          <c:idx val="4"/>
          <c:order val="1"/>
          <c:tx>
            <c:strRef>
              <c:f>Sheet1!$C$1</c:f>
              <c:strCache>
                <c:ptCount val="1"/>
                <c:pt idx="0">
                  <c:v>Yes, probably</c:v>
                </c:pt>
              </c:strCache>
            </c:strRef>
          </c:tx>
          <c:spPr>
            <a:solidFill>
              <a:schemeClr val="accent1">
                <a:lumMod val="20000"/>
                <a:lumOff val="80000"/>
              </a:schemeClr>
            </a:solidFill>
            <a:ln>
              <a:noFill/>
            </a:ln>
            <a:effectLst/>
          </c:spPr>
          <c:invertIfNegative val="0"/>
          <c:dLbls>
            <c:dLbl>
              <c:idx val="0"/>
              <c:layout>
                <c:manualLayout>
                  <c:x val="-4.1190923312236016E-17"/>
                  <c:y val="1.171855356140219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2AE-4167-8FAE-D541325831BD}"/>
                </c:ext>
              </c:extLst>
            </c:dLbl>
            <c:dLbl>
              <c:idx val="1"/>
              <c:layout>
                <c:manualLayout>
                  <c:x val="0"/>
                  <c:y val="5.8592767807010976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C87-4B06-87A3-BF633B3847E0}"/>
                </c:ext>
              </c:extLst>
            </c:dLbl>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All</c:v>
                </c:pt>
                <c:pt idx="1">
                  <c:v>All up to date</c:v>
                </c:pt>
                <c:pt idx="2">
                  <c:v>All overdue</c:v>
                </c:pt>
                <c:pt idx="3">
                  <c:v>Never completed</c:v>
                </c:pt>
              </c:strCache>
            </c:strRef>
          </c:cat>
          <c:val>
            <c:numRef>
              <c:f>Sheet1!$C$2:$C$5</c:f>
              <c:numCache>
                <c:formatCode>0%</c:formatCode>
                <c:ptCount val="4"/>
                <c:pt idx="0">
                  <c:v>8.3799999999999999E-2</c:v>
                </c:pt>
                <c:pt idx="1">
                  <c:v>0.04</c:v>
                </c:pt>
                <c:pt idx="2">
                  <c:v>0.13</c:v>
                </c:pt>
                <c:pt idx="3">
                  <c:v>0.21</c:v>
                </c:pt>
              </c:numCache>
            </c:numRef>
          </c:val>
          <c:extLst>
            <c:ext xmlns:c16="http://schemas.microsoft.com/office/drawing/2014/chart" uri="{C3380CC4-5D6E-409C-BE32-E72D297353CC}">
              <c16:uniqueId val="{00000001-82AE-4167-8FAE-D541325831BD}"/>
            </c:ext>
          </c:extLst>
        </c:ser>
        <c:ser>
          <c:idx val="3"/>
          <c:order val="2"/>
          <c:tx>
            <c:strRef>
              <c:f>Sheet1!$D$1</c:f>
              <c:strCache>
                <c:ptCount val="1"/>
                <c:pt idx="0">
                  <c:v>No, probably not</c:v>
                </c:pt>
              </c:strCache>
            </c:strRef>
          </c:tx>
          <c:spPr>
            <a:solidFill>
              <a:schemeClr val="accent2"/>
            </a:solidFill>
            <a:ln>
              <a:noFill/>
            </a:ln>
            <a:effectLst/>
          </c:spPr>
          <c:invertIfNegative val="0"/>
          <c:dLbls>
            <c:dLbl>
              <c:idx val="0"/>
              <c:layout>
                <c:manualLayout>
                  <c:x val="-1.1234017950899615E-3"/>
                  <c:y val="1.171855356140219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2AE-4167-8FAE-D541325831BD}"/>
                </c:ext>
              </c:extLst>
            </c:dLbl>
            <c:dLbl>
              <c:idx val="1"/>
              <c:delete val="1"/>
              <c:extLst>
                <c:ext xmlns:c15="http://schemas.microsoft.com/office/drawing/2012/chart" uri="{CE6537A1-D6FC-4f65-9D91-7224C49458BB}"/>
                <c:ext xmlns:c16="http://schemas.microsoft.com/office/drawing/2014/chart" uri="{C3380CC4-5D6E-409C-BE32-E72D297353CC}">
                  <c16:uniqueId val="{00000002-0C87-4B06-87A3-BF633B3847E0}"/>
                </c:ext>
              </c:extLst>
            </c:dLbl>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All</c:v>
                </c:pt>
                <c:pt idx="1">
                  <c:v>All up to date</c:v>
                </c:pt>
                <c:pt idx="2">
                  <c:v>All overdue</c:v>
                </c:pt>
                <c:pt idx="3">
                  <c:v>Never completed</c:v>
                </c:pt>
              </c:strCache>
            </c:strRef>
          </c:cat>
          <c:val>
            <c:numRef>
              <c:f>Sheet1!$D$2:$D$5</c:f>
              <c:numCache>
                <c:formatCode>0%</c:formatCode>
                <c:ptCount val="4"/>
                <c:pt idx="0">
                  <c:v>2.7799999999999998E-2</c:v>
                </c:pt>
                <c:pt idx="1">
                  <c:v>0</c:v>
                </c:pt>
                <c:pt idx="2">
                  <c:v>0.01</c:v>
                </c:pt>
                <c:pt idx="3">
                  <c:v>0.2</c:v>
                </c:pt>
              </c:numCache>
            </c:numRef>
          </c:val>
          <c:extLst>
            <c:ext xmlns:c16="http://schemas.microsoft.com/office/drawing/2014/chart" uri="{C3380CC4-5D6E-409C-BE32-E72D297353CC}">
              <c16:uniqueId val="{00000002-82AE-4167-8FAE-D541325831BD}"/>
            </c:ext>
          </c:extLst>
        </c:ser>
        <c:ser>
          <c:idx val="2"/>
          <c:order val="3"/>
          <c:tx>
            <c:strRef>
              <c:f>Sheet1!$E$1</c:f>
              <c:strCache>
                <c:ptCount val="1"/>
                <c:pt idx="0">
                  <c:v>No, definitely not</c:v>
                </c:pt>
              </c:strCache>
            </c:strRef>
          </c:tx>
          <c:spPr>
            <a:solidFill>
              <a:schemeClr val="accent6"/>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1-0C87-4B06-87A3-BF633B3847E0}"/>
                </c:ext>
              </c:extLst>
            </c:dLbl>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All</c:v>
                </c:pt>
                <c:pt idx="1">
                  <c:v>All up to date</c:v>
                </c:pt>
                <c:pt idx="2">
                  <c:v>All overdue</c:v>
                </c:pt>
                <c:pt idx="3">
                  <c:v>Never completed</c:v>
                </c:pt>
              </c:strCache>
            </c:strRef>
          </c:cat>
          <c:val>
            <c:numRef>
              <c:f>Sheet1!$E$2:$E$5</c:f>
              <c:numCache>
                <c:formatCode>0%</c:formatCode>
                <c:ptCount val="4"/>
                <c:pt idx="0">
                  <c:v>2.1499999999999998E-2</c:v>
                </c:pt>
                <c:pt idx="1">
                  <c:v>0</c:v>
                </c:pt>
                <c:pt idx="2">
                  <c:v>0.03</c:v>
                </c:pt>
                <c:pt idx="3">
                  <c:v>0.17</c:v>
                </c:pt>
              </c:numCache>
            </c:numRef>
          </c:val>
          <c:extLst>
            <c:ext xmlns:c16="http://schemas.microsoft.com/office/drawing/2014/chart" uri="{C3380CC4-5D6E-409C-BE32-E72D297353CC}">
              <c16:uniqueId val="{00000003-82AE-4167-8FAE-D541325831BD}"/>
            </c:ext>
          </c:extLst>
        </c:ser>
        <c:ser>
          <c:idx val="1"/>
          <c:order val="4"/>
          <c:tx>
            <c:strRef>
              <c:f>Sheet1!$F$1</c:f>
              <c:strCache>
                <c:ptCount val="1"/>
                <c:pt idx="0">
                  <c:v>I'm not eligible to be invited in the future</c:v>
                </c:pt>
              </c:strCache>
            </c:strRef>
          </c:tx>
          <c:spPr>
            <a:solidFill>
              <a:srgbClr val="485F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All</c:v>
                </c:pt>
                <c:pt idx="1">
                  <c:v>All up to date</c:v>
                </c:pt>
                <c:pt idx="2">
                  <c:v>All overdue</c:v>
                </c:pt>
                <c:pt idx="3">
                  <c:v>Never completed</c:v>
                </c:pt>
              </c:strCache>
            </c:strRef>
          </c:cat>
          <c:val>
            <c:numRef>
              <c:f>Sheet1!$F$2:$F$5</c:f>
              <c:numCache>
                <c:formatCode>0%</c:formatCode>
                <c:ptCount val="4"/>
                <c:pt idx="0">
                  <c:v>5.6500000000000002E-2</c:v>
                </c:pt>
                <c:pt idx="1">
                  <c:v>0.05</c:v>
                </c:pt>
                <c:pt idx="2">
                  <c:v>0.08</c:v>
                </c:pt>
                <c:pt idx="3">
                  <c:v>7.0000000000000007E-2</c:v>
                </c:pt>
              </c:numCache>
            </c:numRef>
          </c:val>
          <c:extLst>
            <c:ext xmlns:c16="http://schemas.microsoft.com/office/drawing/2014/chart" uri="{C3380CC4-5D6E-409C-BE32-E72D297353CC}">
              <c16:uniqueId val="{00000004-82AE-4167-8FAE-D541325831BD}"/>
            </c:ext>
          </c:extLst>
        </c:ser>
        <c:ser>
          <c:idx val="0"/>
          <c:order val="5"/>
          <c:tx>
            <c:strRef>
              <c:f>Sheet1!$G$1</c:f>
              <c:strCache>
                <c:ptCount val="1"/>
                <c:pt idx="0">
                  <c:v>Don't know/Prefer not to say</c:v>
                </c:pt>
              </c:strCache>
            </c:strRef>
          </c:tx>
          <c:spPr>
            <a:solidFill>
              <a:schemeClr val="bg2"/>
            </a:solidFill>
            <a:ln>
              <a:noFill/>
            </a:ln>
            <a:effectLst/>
          </c:spPr>
          <c:invertIfNegative val="0"/>
          <c:dLbls>
            <c:delete val="1"/>
          </c:dLbls>
          <c:cat>
            <c:strRef>
              <c:f>Sheet1!$A$2:$A$5</c:f>
              <c:strCache>
                <c:ptCount val="4"/>
                <c:pt idx="0">
                  <c:v>All</c:v>
                </c:pt>
                <c:pt idx="1">
                  <c:v>All up to date</c:v>
                </c:pt>
                <c:pt idx="2">
                  <c:v>All overdue</c:v>
                </c:pt>
                <c:pt idx="3">
                  <c:v>Never completed</c:v>
                </c:pt>
              </c:strCache>
            </c:strRef>
          </c:cat>
          <c:val>
            <c:numRef>
              <c:f>Sheet1!$G$2:$G$5</c:f>
              <c:numCache>
                <c:formatCode>0%</c:formatCode>
                <c:ptCount val="4"/>
                <c:pt idx="0">
                  <c:v>0.04</c:v>
                </c:pt>
                <c:pt idx="1">
                  <c:v>0</c:v>
                </c:pt>
                <c:pt idx="2">
                  <c:v>0.04</c:v>
                </c:pt>
                <c:pt idx="3">
                  <c:v>0.16</c:v>
                </c:pt>
              </c:numCache>
            </c:numRef>
          </c:val>
          <c:extLst>
            <c:ext xmlns:c16="http://schemas.microsoft.com/office/drawing/2014/chart" uri="{C3380CC4-5D6E-409C-BE32-E72D297353CC}">
              <c16:uniqueId val="{00000005-82AE-4167-8FAE-D541325831BD}"/>
            </c:ext>
          </c:extLst>
        </c:ser>
        <c:dLbls>
          <c:dLblPos val="ctr"/>
          <c:showLegendKey val="0"/>
          <c:showVal val="1"/>
          <c:showCatName val="0"/>
          <c:showSerName val="0"/>
          <c:showPercent val="0"/>
          <c:showBubbleSize val="0"/>
        </c:dLbls>
        <c:gapWidth val="150"/>
        <c:overlap val="100"/>
        <c:axId val="694054144"/>
        <c:axId val="694070368"/>
      </c:barChart>
      <c:catAx>
        <c:axId val="69405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197" b="0" i="0" u="none" strike="noStrike" kern="1200" baseline="0">
                <a:solidFill>
                  <a:schemeClr val="tx1"/>
                </a:solidFill>
                <a:latin typeface="+mn-lt"/>
                <a:ea typeface="+mn-ea"/>
                <a:cs typeface="+mn-cs"/>
              </a:defRPr>
            </a:pPr>
            <a:endParaRPr lang="en-US"/>
          </a:p>
        </c:txPr>
        <c:crossAx val="694070368"/>
        <c:crosses val="autoZero"/>
        <c:auto val="1"/>
        <c:lblAlgn val="ctr"/>
        <c:lblOffset val="100"/>
        <c:noMultiLvlLbl val="0"/>
      </c:catAx>
      <c:valAx>
        <c:axId val="694070368"/>
        <c:scaling>
          <c:orientation val="minMax"/>
        </c:scaling>
        <c:delete val="1"/>
        <c:axPos val="l"/>
        <c:numFmt formatCode="0%" sourceLinked="1"/>
        <c:majorTickMark val="none"/>
        <c:minorTickMark val="none"/>
        <c:tickLblPos val="nextTo"/>
        <c:crossAx val="694054144"/>
        <c:crosses val="autoZero"/>
        <c:crossBetween val="between"/>
      </c:valAx>
      <c:spPr>
        <a:noFill/>
        <a:ln>
          <a:noFill/>
        </a:ln>
        <a:effectLst/>
      </c:spPr>
    </c:plotArea>
    <c:legend>
      <c:legendPos val="b"/>
      <c:layout>
        <c:manualLayout>
          <c:xMode val="edge"/>
          <c:yMode val="edge"/>
          <c:x val="5.5471513136765953E-2"/>
          <c:y val="0.82328349983022997"/>
          <c:w val="0.90058267771738443"/>
          <c:h val="0.15967239530513197"/>
        </c:manualLayout>
      </c:layout>
      <c:overlay val="0"/>
      <c:spPr>
        <a:noFill/>
        <a:ln>
          <a:noFill/>
        </a:ln>
        <a:effectLst/>
      </c:spPr>
      <c:txPr>
        <a:bodyPr rot="0" spcFirstLastPara="1" vertOverflow="ellipsis" vert="horz" wrap="square" anchor="ctr" anchorCtr="1"/>
        <a:lstStyle/>
        <a:p>
          <a:pPr>
            <a:defRPr lang="en-US"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ctr">
        <a:defRPr lang="en-US" sz="1197" b="0" i="0" u="none" strike="noStrike" kern="1200" baseline="0">
          <a:solidFill>
            <a:schemeClr val="tx1">
              <a:lumMod val="65000"/>
              <a:lumOff val="35000"/>
            </a:schemeClr>
          </a:solidFill>
          <a:latin typeface="+mn-lt"/>
          <a:ea typeface="+mn-ea"/>
          <a:cs typeface="+mn-cs"/>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Sheet1!$A$2:$A$26</c:f>
              <c:strCache>
                <c:ptCount val="25"/>
                <c:pt idx="0">
                  <c:v>All</c:v>
                </c:pt>
                <c:pt idx="2">
                  <c:v>Male </c:v>
                </c:pt>
                <c:pt idx="3">
                  <c:v>Female </c:v>
                </c:pt>
                <c:pt idx="5">
                  <c:v>White</c:v>
                </c:pt>
                <c:pt idx="6">
                  <c:v>Ethnic minority</c:v>
                </c:pt>
                <c:pt idx="8">
                  <c:v>ABC1</c:v>
                </c:pt>
                <c:pt idx="9">
                  <c:v>C2DE</c:v>
                </c:pt>
                <c:pt idx="11">
                  <c:v>IMD 1-2</c:v>
                </c:pt>
                <c:pt idx="12">
                  <c:v>IMD 3-8</c:v>
                </c:pt>
                <c:pt idx="13">
                  <c:v>IMD 9-10</c:v>
                </c:pt>
                <c:pt idx="15">
                  <c:v>Living 
with a disability </c:v>
                </c:pt>
                <c:pt idx="16">
                  <c:v>Living 
without a disability </c:v>
                </c:pt>
                <c:pt idx="18">
                  <c:v>Experiences mental health problems</c:v>
                </c:pt>
                <c:pt idx="19">
                  <c:v>No experience of mental health problems </c:v>
                </c:pt>
                <c:pt idx="21">
                  <c:v>England</c:v>
                </c:pt>
                <c:pt idx="22">
                  <c:v>Wales</c:v>
                </c:pt>
                <c:pt idx="23">
                  <c:v>Scotland</c:v>
                </c:pt>
                <c:pt idx="24">
                  <c:v>Northern Ireland</c:v>
                </c:pt>
              </c:strCache>
            </c:strRef>
          </c:cat>
          <c:val>
            <c:numRef>
              <c:f>Sheet1!$B$2:$B$26</c:f>
              <c:numCache>
                <c:formatCode>General</c:formatCode>
                <c:ptCount val="25"/>
                <c:pt idx="0" formatCode="0%">
                  <c:v>0.84</c:v>
                </c:pt>
                <c:pt idx="2" formatCode="0%">
                  <c:v>0.85</c:v>
                </c:pt>
                <c:pt idx="3" formatCode="0%">
                  <c:v>0.84</c:v>
                </c:pt>
                <c:pt idx="5" formatCode="0%">
                  <c:v>0.84</c:v>
                </c:pt>
                <c:pt idx="6" formatCode="0%">
                  <c:v>0.85</c:v>
                </c:pt>
                <c:pt idx="8" formatCode="0%">
                  <c:v>0.85</c:v>
                </c:pt>
                <c:pt idx="9" formatCode="0%">
                  <c:v>0.84</c:v>
                </c:pt>
                <c:pt idx="11" formatCode="0%">
                  <c:v>0.78</c:v>
                </c:pt>
                <c:pt idx="12" formatCode="0%">
                  <c:v>0.85</c:v>
                </c:pt>
                <c:pt idx="13" formatCode="0%">
                  <c:v>0.87</c:v>
                </c:pt>
                <c:pt idx="15" formatCode="0%">
                  <c:v>0.83</c:v>
                </c:pt>
                <c:pt idx="16" formatCode="0%">
                  <c:v>0.86</c:v>
                </c:pt>
                <c:pt idx="18" formatCode="0%">
                  <c:v>0.88</c:v>
                </c:pt>
                <c:pt idx="19" formatCode="0%">
                  <c:v>0.84</c:v>
                </c:pt>
                <c:pt idx="21" formatCode="0%">
                  <c:v>0.85</c:v>
                </c:pt>
                <c:pt idx="22" formatCode="0%">
                  <c:v>0.81</c:v>
                </c:pt>
                <c:pt idx="23" formatCode="0%">
                  <c:v>0.85</c:v>
                </c:pt>
                <c:pt idx="24" formatCode="0%">
                  <c:v>0.88</c:v>
                </c:pt>
              </c:numCache>
            </c:numRef>
          </c:val>
          <c:extLst>
            <c:ext xmlns:c16="http://schemas.microsoft.com/office/drawing/2014/chart" uri="{C3380CC4-5D6E-409C-BE32-E72D297353CC}">
              <c16:uniqueId val="{00000000-7F6C-49BD-9269-DE63F914E94C}"/>
            </c:ext>
          </c:extLst>
        </c:ser>
        <c:dLbls>
          <c:dLblPos val="outEnd"/>
          <c:showLegendKey val="0"/>
          <c:showVal val="1"/>
          <c:showCatName val="0"/>
          <c:showSerName val="0"/>
          <c:showPercent val="0"/>
          <c:showBubbleSize val="0"/>
        </c:dLbls>
        <c:gapWidth val="2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1"/>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747873267036664E-2"/>
          <c:y val="4.8073628093255182E-2"/>
          <c:w val="0.92079818099436395"/>
          <c:h val="0.48428485796886189"/>
        </c:manualLayout>
      </c:layout>
      <c:barChart>
        <c:barDir val="col"/>
        <c:grouping val="clustered"/>
        <c:varyColors val="0"/>
        <c:ser>
          <c:idx val="0"/>
          <c:order val="0"/>
          <c:tx>
            <c:strRef>
              <c:f>Sheet1!$B$1</c:f>
              <c:strCache>
                <c:ptCount val="1"/>
                <c:pt idx="0">
                  <c:v>All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 found it too messy to complete the poo test kit</c:v>
                </c:pt>
                <c:pt idx="1">
                  <c:v>I was too frightened of what the poo test might find</c:v>
                </c:pt>
                <c:pt idx="2">
                  <c:v>I didn't have any symptoms of bowel cancer</c:v>
                </c:pt>
                <c:pt idx="3">
                  <c:v>I was unsure how to do it or I worried I would do it wrong</c:v>
                </c:pt>
                <c:pt idx="4">
                  <c:v>I found it too difficult to complete the poo test kit</c:v>
                </c:pt>
                <c:pt idx="5">
                  <c:v>I found it too embarrassing to complete the poo test kit</c:v>
                </c:pt>
                <c:pt idx="6">
                  <c:v>I forgot to do the test kit</c:v>
                </c:pt>
                <c:pt idx="7">
                  <c:v>I don't think that I am at risk of developing bowel cancer</c:v>
                </c:pt>
                <c:pt idx="8">
                  <c:v>I had other more important things to worry about than bowel cancer screening</c:v>
                </c:pt>
                <c:pt idx="9">
                  <c:v>I recently completed a poo test kit for potential bowel cancer symptoms, so I didn't think I would need to do one again so soon</c:v>
                </c:pt>
              </c:strCache>
            </c:strRef>
          </c:cat>
          <c:val>
            <c:numRef>
              <c:f>Sheet1!$B$2:$B$11</c:f>
              <c:numCache>
                <c:formatCode>0%</c:formatCode>
                <c:ptCount val="10"/>
                <c:pt idx="0">
                  <c:v>0.1164</c:v>
                </c:pt>
                <c:pt idx="1">
                  <c:v>0.1129</c:v>
                </c:pt>
                <c:pt idx="2">
                  <c:v>9.9900000000000003E-2</c:v>
                </c:pt>
                <c:pt idx="3">
                  <c:v>8.6999999999999994E-2</c:v>
                </c:pt>
                <c:pt idx="4">
                  <c:v>7.85E-2</c:v>
                </c:pt>
                <c:pt idx="5">
                  <c:v>6.4600000000000005E-2</c:v>
                </c:pt>
                <c:pt idx="6">
                  <c:v>6.4299999999999996E-2</c:v>
                </c:pt>
                <c:pt idx="7">
                  <c:v>6.0999999999999999E-2</c:v>
                </c:pt>
                <c:pt idx="8">
                  <c:v>4.82E-2</c:v>
                </c:pt>
                <c:pt idx="9">
                  <c:v>4.7600000000000003E-2</c:v>
                </c:pt>
              </c:numCache>
            </c:numRef>
          </c:val>
          <c:extLst>
            <c:ext xmlns:c16="http://schemas.microsoft.com/office/drawing/2014/chart" uri="{C3380CC4-5D6E-409C-BE32-E72D297353CC}">
              <c16:uniqueId val="{00000000-C3C8-4964-B63B-725519AC4536}"/>
            </c:ext>
          </c:extLst>
        </c:ser>
        <c:ser>
          <c:idx val="1"/>
          <c:order val="1"/>
          <c:tx>
            <c:strRef>
              <c:f>Sheet1!$C$1</c:f>
              <c:strCache>
                <c:ptCount val="1"/>
                <c:pt idx="0">
                  <c:v>Up to date</c:v>
                </c:pt>
              </c:strCache>
            </c:strRef>
          </c:tx>
          <c:spPr>
            <a:solidFill>
              <a:schemeClr val="accent3"/>
            </a:solidFill>
            <a:ln>
              <a:noFill/>
            </a:ln>
            <a:effectLst/>
          </c:spPr>
          <c:invertIfNegative val="0"/>
          <c:dLbls>
            <c:dLbl>
              <c:idx val="4"/>
              <c:layout>
                <c:manualLayout>
                  <c:x val="0"/>
                  <c:y val="1.616847465718908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3C8-4964-B63B-725519AC453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 found it too messy to complete the poo test kit</c:v>
                </c:pt>
                <c:pt idx="1">
                  <c:v>I was too frightened of what the poo test might find</c:v>
                </c:pt>
                <c:pt idx="2">
                  <c:v>I didn't have any symptoms of bowel cancer</c:v>
                </c:pt>
                <c:pt idx="3">
                  <c:v>I was unsure how to do it or I worried I would do it wrong</c:v>
                </c:pt>
                <c:pt idx="4">
                  <c:v>I found it too difficult to complete the poo test kit</c:v>
                </c:pt>
                <c:pt idx="5">
                  <c:v>I found it too embarrassing to complete the poo test kit</c:v>
                </c:pt>
                <c:pt idx="6">
                  <c:v>I forgot to do the test kit</c:v>
                </c:pt>
                <c:pt idx="7">
                  <c:v>I don't think that I am at risk of developing bowel cancer</c:v>
                </c:pt>
                <c:pt idx="8">
                  <c:v>I had other more important things to worry about than bowel cancer screening</c:v>
                </c:pt>
                <c:pt idx="9">
                  <c:v>I recently completed a poo test kit for potential bowel cancer symptoms, so I didn't think I would need to do one again so soon</c:v>
                </c:pt>
              </c:strCache>
            </c:strRef>
          </c:cat>
          <c:val>
            <c:numRef>
              <c:f>Sheet1!$C$2:$C$11</c:f>
              <c:numCache>
                <c:formatCode>0%</c:formatCode>
                <c:ptCount val="10"/>
                <c:pt idx="0">
                  <c:v>7.9299999999999995E-2</c:v>
                </c:pt>
                <c:pt idx="1">
                  <c:v>7.9299999999999995E-2</c:v>
                </c:pt>
                <c:pt idx="2">
                  <c:v>5.8599999999999999E-2</c:v>
                </c:pt>
                <c:pt idx="3">
                  <c:v>5.6899999999999999E-2</c:v>
                </c:pt>
                <c:pt idx="4">
                  <c:v>5.2600000000000001E-2</c:v>
                </c:pt>
                <c:pt idx="5">
                  <c:v>2.98E-2</c:v>
                </c:pt>
                <c:pt idx="6">
                  <c:v>2.6700000000000002E-2</c:v>
                </c:pt>
                <c:pt idx="7">
                  <c:v>4.7300000000000002E-2</c:v>
                </c:pt>
                <c:pt idx="8">
                  <c:v>1.95E-2</c:v>
                </c:pt>
                <c:pt idx="9">
                  <c:v>5.0500000000000003E-2</c:v>
                </c:pt>
              </c:numCache>
            </c:numRef>
          </c:val>
          <c:extLst>
            <c:ext xmlns:c16="http://schemas.microsoft.com/office/drawing/2014/chart" uri="{C3380CC4-5D6E-409C-BE32-E72D297353CC}">
              <c16:uniqueId val="{00000002-C3C8-4964-B63B-725519AC4536}"/>
            </c:ext>
          </c:extLst>
        </c:ser>
        <c:ser>
          <c:idx val="2"/>
          <c:order val="2"/>
          <c:tx>
            <c:strRef>
              <c:f>Sheet1!$D$1</c:f>
              <c:strCache>
                <c:ptCount val="1"/>
                <c:pt idx="0">
                  <c:v>Overdue</c:v>
                </c:pt>
              </c:strCache>
            </c:strRef>
          </c:tx>
          <c:spPr>
            <a:solidFill>
              <a:schemeClr val="accent2"/>
            </a:solidFill>
            <a:ln>
              <a:noFill/>
            </a:ln>
            <a:effectLst/>
          </c:spPr>
          <c:invertIfNegative val="0"/>
          <c:dLbls>
            <c:dLbl>
              <c:idx val="4"/>
              <c:layout>
                <c:manualLayout>
                  <c:x val="0"/>
                  <c:y val="1.616847465718908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3C8-4964-B63B-725519AC453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 found it too messy to complete the poo test kit</c:v>
                </c:pt>
                <c:pt idx="1">
                  <c:v>I was too frightened of what the poo test might find</c:v>
                </c:pt>
                <c:pt idx="2">
                  <c:v>I didn't have any symptoms of bowel cancer</c:v>
                </c:pt>
                <c:pt idx="3">
                  <c:v>I was unsure how to do it or I worried I would do it wrong</c:v>
                </c:pt>
                <c:pt idx="4">
                  <c:v>I found it too difficult to complete the poo test kit</c:v>
                </c:pt>
                <c:pt idx="5">
                  <c:v>I found it too embarrassing to complete the poo test kit</c:v>
                </c:pt>
                <c:pt idx="6">
                  <c:v>I forgot to do the test kit</c:v>
                </c:pt>
                <c:pt idx="7">
                  <c:v>I don't think that I am at risk of developing bowel cancer</c:v>
                </c:pt>
                <c:pt idx="8">
                  <c:v>I had other more important things to worry about than bowel cancer screening</c:v>
                </c:pt>
                <c:pt idx="9">
                  <c:v>I recently completed a poo test kit for potential bowel cancer symptoms, so I didn't think I would need to do one again so soon</c:v>
                </c:pt>
              </c:strCache>
            </c:strRef>
          </c:cat>
          <c:val>
            <c:numRef>
              <c:f>Sheet1!$D$2:$D$11</c:f>
              <c:numCache>
                <c:formatCode>0%</c:formatCode>
                <c:ptCount val="10"/>
                <c:pt idx="0">
                  <c:v>0.2019</c:v>
                </c:pt>
                <c:pt idx="1">
                  <c:v>0.16750000000000001</c:v>
                </c:pt>
                <c:pt idx="2">
                  <c:v>0.11840000000000001</c:v>
                </c:pt>
                <c:pt idx="3">
                  <c:v>0.1489</c:v>
                </c:pt>
                <c:pt idx="4">
                  <c:v>0.1082</c:v>
                </c:pt>
                <c:pt idx="5">
                  <c:v>0.10249999999999999</c:v>
                </c:pt>
                <c:pt idx="6">
                  <c:v>0.1003</c:v>
                </c:pt>
                <c:pt idx="7">
                  <c:v>7.7100000000000002E-2</c:v>
                </c:pt>
                <c:pt idx="8">
                  <c:v>6.9500000000000006E-2</c:v>
                </c:pt>
                <c:pt idx="9">
                  <c:v>5.8000000000000003E-2</c:v>
                </c:pt>
              </c:numCache>
            </c:numRef>
          </c:val>
          <c:extLst>
            <c:ext xmlns:c16="http://schemas.microsoft.com/office/drawing/2014/chart" uri="{C3380CC4-5D6E-409C-BE32-E72D297353CC}">
              <c16:uniqueId val="{00000004-C3C8-4964-B63B-725519AC4536}"/>
            </c:ext>
          </c:extLst>
        </c:ser>
        <c:ser>
          <c:idx val="3"/>
          <c:order val="3"/>
          <c:tx>
            <c:strRef>
              <c:f>Sheet1!$E$1</c:f>
              <c:strCache>
                <c:ptCount val="1"/>
                <c:pt idx="0">
                  <c:v>Never completed</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 found it too messy to complete the poo test kit</c:v>
                </c:pt>
                <c:pt idx="1">
                  <c:v>I was too frightened of what the poo test might find</c:v>
                </c:pt>
                <c:pt idx="2">
                  <c:v>I didn't have any symptoms of bowel cancer</c:v>
                </c:pt>
                <c:pt idx="3">
                  <c:v>I was unsure how to do it or I worried I would do it wrong</c:v>
                </c:pt>
                <c:pt idx="4">
                  <c:v>I found it too difficult to complete the poo test kit</c:v>
                </c:pt>
                <c:pt idx="5">
                  <c:v>I found it too embarrassing to complete the poo test kit</c:v>
                </c:pt>
                <c:pt idx="6">
                  <c:v>I forgot to do the test kit</c:v>
                </c:pt>
                <c:pt idx="7">
                  <c:v>I don't think that I am at risk of developing bowel cancer</c:v>
                </c:pt>
                <c:pt idx="8">
                  <c:v>I had other more important things to worry about than bowel cancer screening</c:v>
                </c:pt>
                <c:pt idx="9">
                  <c:v>I recently completed a poo test kit for potential bowel cancer symptoms, so I didn't think I would need to do one again so soon</c:v>
                </c:pt>
              </c:strCache>
            </c:strRef>
          </c:cat>
          <c:val>
            <c:numRef>
              <c:f>Sheet1!$E$2:$E$11</c:f>
              <c:numCache>
                <c:formatCode>0%</c:formatCode>
                <c:ptCount val="10"/>
                <c:pt idx="0">
                  <c:v>0.32</c:v>
                </c:pt>
                <c:pt idx="1">
                  <c:v>0.32</c:v>
                </c:pt>
                <c:pt idx="2">
                  <c:v>0.4</c:v>
                </c:pt>
                <c:pt idx="3">
                  <c:v>0.26</c:v>
                </c:pt>
                <c:pt idx="4">
                  <c:v>0.24</c:v>
                </c:pt>
                <c:pt idx="5">
                  <c:v>0.27</c:v>
                </c:pt>
                <c:pt idx="6">
                  <c:v>0.33</c:v>
                </c:pt>
                <c:pt idx="7">
                  <c:v>0.16</c:v>
                </c:pt>
                <c:pt idx="8">
                  <c:v>0.25</c:v>
                </c:pt>
                <c:pt idx="9">
                  <c:v>0.02</c:v>
                </c:pt>
              </c:numCache>
            </c:numRef>
          </c:val>
          <c:extLst>
            <c:ext xmlns:c16="http://schemas.microsoft.com/office/drawing/2014/chart" uri="{C3380CC4-5D6E-409C-BE32-E72D297353CC}">
              <c16:uniqueId val="{00000000-2C8F-4571-851D-72BC575AC148}"/>
            </c:ext>
          </c:extLst>
        </c:ser>
        <c:dLbls>
          <c:dLblPos val="outEnd"/>
          <c:showLegendKey val="0"/>
          <c:showVal val="1"/>
          <c:showCatName val="0"/>
          <c:showSerName val="0"/>
          <c:showPercent val="0"/>
          <c:showBubbleSize val="0"/>
        </c:dLbls>
        <c:gapWidth val="219"/>
        <c:overlap val="-27"/>
        <c:axId val="1887122047"/>
        <c:axId val="1887122527"/>
      </c:barChart>
      <c:catAx>
        <c:axId val="1887122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887122527"/>
        <c:crosses val="autoZero"/>
        <c:auto val="1"/>
        <c:lblAlgn val="ctr"/>
        <c:lblOffset val="100"/>
        <c:noMultiLvlLbl val="0"/>
      </c:catAx>
      <c:valAx>
        <c:axId val="1887122527"/>
        <c:scaling>
          <c:orientation val="minMax"/>
        </c:scaling>
        <c:delete val="1"/>
        <c:axPos val="l"/>
        <c:numFmt formatCode="0%" sourceLinked="1"/>
        <c:majorTickMark val="none"/>
        <c:minorTickMark val="none"/>
        <c:tickLblPos val="nextTo"/>
        <c:crossAx val="1887122047"/>
        <c:crosses val="autoZero"/>
        <c:crossBetween val="between"/>
      </c:valAx>
      <c:spPr>
        <a:noFill/>
        <a:ln>
          <a:noFill/>
        </a:ln>
        <a:effectLst/>
      </c:spPr>
    </c:plotArea>
    <c:legend>
      <c:legendPos val="b"/>
      <c:layout>
        <c:manualLayout>
          <c:xMode val="edge"/>
          <c:yMode val="edge"/>
          <c:x val="0.38907347182918062"/>
          <c:y val="0.90235217356709019"/>
          <c:w val="0.33776913776057838"/>
          <c:h val="5.183714823754077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292223502810941"/>
          <c:y val="9.0467499726398851E-2"/>
          <c:w val="0.45272859241793723"/>
          <c:h val="0.81894827717882956"/>
        </c:manualLayout>
      </c:layout>
      <c:barChart>
        <c:barDir val="bar"/>
        <c:grouping val="clustered"/>
        <c:varyColors val="0"/>
        <c:ser>
          <c:idx val="1"/>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4EE6-4CAF-B3BB-48FCC9E342E7}"/>
              </c:ext>
            </c:extLst>
          </c:dPt>
          <c:dPt>
            <c:idx val="1"/>
            <c:invertIfNegative val="0"/>
            <c:bubble3D val="0"/>
            <c:spPr>
              <a:solidFill>
                <a:schemeClr val="bg2"/>
              </a:solidFill>
              <a:ln>
                <a:noFill/>
              </a:ln>
              <a:effectLst/>
            </c:spPr>
            <c:extLst>
              <c:ext xmlns:c16="http://schemas.microsoft.com/office/drawing/2014/chart" uri="{C3380CC4-5D6E-409C-BE32-E72D297353CC}">
                <c16:uniqueId val="{00000003-4EE6-4CAF-B3BB-48FCC9E342E7}"/>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Sheet1!$A$3:$A$8</c:f>
              <c:strCache>
                <c:ptCount val="6"/>
                <c:pt idx="0">
                  <c:v>Prefer not to say</c:v>
                </c:pt>
                <c:pt idx="1">
                  <c:v>I don't remember</c:v>
                </c:pt>
                <c:pt idx="2">
                  <c:v>I have been invited but have never had a test</c:v>
                </c:pt>
                <c:pt idx="3">
                  <c:v>I have never been invited to have a test</c:v>
                </c:pt>
                <c:pt idx="4">
                  <c:v>Over due</c:v>
                </c:pt>
                <c:pt idx="5">
                  <c:v>Up to date</c:v>
                </c:pt>
              </c:strCache>
            </c:strRef>
          </c:cat>
          <c:val>
            <c:numRef>
              <c:f>Sheet1!$B$3:$B$8</c:f>
              <c:numCache>
                <c:formatCode>0%</c:formatCode>
                <c:ptCount val="6"/>
                <c:pt idx="0">
                  <c:v>0.02</c:v>
                </c:pt>
                <c:pt idx="1">
                  <c:v>0.03</c:v>
                </c:pt>
                <c:pt idx="2">
                  <c:v>0.05</c:v>
                </c:pt>
                <c:pt idx="3">
                  <c:v>0.04</c:v>
                </c:pt>
                <c:pt idx="4">
                  <c:v>0.09</c:v>
                </c:pt>
                <c:pt idx="5">
                  <c:v>0.76</c:v>
                </c:pt>
              </c:numCache>
            </c:numRef>
          </c:val>
          <c:extLst>
            <c:ext xmlns:c16="http://schemas.microsoft.com/office/drawing/2014/chart" uri="{C3380CC4-5D6E-409C-BE32-E72D297353CC}">
              <c16:uniqueId val="{00000004-4EE6-4CAF-B3BB-48FCC9E342E7}"/>
            </c:ext>
          </c:extLst>
        </c:ser>
        <c:dLbls>
          <c:showLegendKey val="0"/>
          <c:showVal val="0"/>
          <c:showCatName val="0"/>
          <c:showSerName val="0"/>
          <c:showPercent val="0"/>
          <c:showBubbleSize val="0"/>
        </c:dLbls>
        <c:gapWidth val="75"/>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scaling>
        <c:delete val="1"/>
        <c:axPos val="b"/>
        <c:numFmt formatCode="0%" sourceLinked="1"/>
        <c:majorTickMark val="none"/>
        <c:minorTickMark val="none"/>
        <c:tickLblPos val="nextTo"/>
        <c:crossAx val="47836670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292223502810941"/>
          <c:y val="9.0467499726398851E-2"/>
          <c:w val="0.45272859241793723"/>
          <c:h val="0.81894827717882956"/>
        </c:manualLayout>
      </c:layout>
      <c:barChart>
        <c:barDir val="bar"/>
        <c:grouping val="clustered"/>
        <c:varyColors val="0"/>
        <c:ser>
          <c:idx val="1"/>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5D4C-4F4D-974A-5BF9D3B4787E}"/>
              </c:ext>
            </c:extLst>
          </c:dPt>
          <c:dPt>
            <c:idx val="1"/>
            <c:invertIfNegative val="0"/>
            <c:bubble3D val="0"/>
            <c:spPr>
              <a:solidFill>
                <a:schemeClr val="bg2"/>
              </a:solidFill>
              <a:ln>
                <a:noFill/>
              </a:ln>
              <a:effectLst/>
            </c:spPr>
            <c:extLst>
              <c:ext xmlns:c16="http://schemas.microsoft.com/office/drawing/2014/chart" uri="{C3380CC4-5D6E-409C-BE32-E72D297353CC}">
                <c16:uniqueId val="{00000003-5D4C-4F4D-974A-5BF9D3B4787E}"/>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Sheet1!$A$3:$A$8</c:f>
              <c:strCache>
                <c:ptCount val="6"/>
                <c:pt idx="0">
                  <c:v>Prefer not to say</c:v>
                </c:pt>
                <c:pt idx="1">
                  <c:v>I don't remember</c:v>
                </c:pt>
                <c:pt idx="2">
                  <c:v>I have been invited but have never had a test</c:v>
                </c:pt>
                <c:pt idx="3">
                  <c:v>I have never been invited to have a test</c:v>
                </c:pt>
                <c:pt idx="4">
                  <c:v>More than 3 years ago</c:v>
                </c:pt>
                <c:pt idx="5">
                  <c:v>Within last 3 years</c:v>
                </c:pt>
              </c:strCache>
            </c:strRef>
          </c:cat>
          <c:val>
            <c:numRef>
              <c:f>Sheet1!$B$3:$B$8</c:f>
              <c:numCache>
                <c:formatCode>0%</c:formatCode>
                <c:ptCount val="6"/>
                <c:pt idx="0">
                  <c:v>0.02</c:v>
                </c:pt>
                <c:pt idx="1">
                  <c:v>0.03</c:v>
                </c:pt>
                <c:pt idx="2">
                  <c:v>0.05</c:v>
                </c:pt>
                <c:pt idx="3">
                  <c:v>0.04</c:v>
                </c:pt>
                <c:pt idx="4">
                  <c:v>0.28000000000000003</c:v>
                </c:pt>
                <c:pt idx="5">
                  <c:v>0.57999999999999996</c:v>
                </c:pt>
              </c:numCache>
            </c:numRef>
          </c:val>
          <c:extLst>
            <c:ext xmlns:c16="http://schemas.microsoft.com/office/drawing/2014/chart" uri="{C3380CC4-5D6E-409C-BE32-E72D297353CC}">
              <c16:uniqueId val="{00000004-5D4C-4F4D-974A-5BF9D3B4787E}"/>
            </c:ext>
          </c:extLst>
        </c:ser>
        <c:dLbls>
          <c:showLegendKey val="0"/>
          <c:showVal val="0"/>
          <c:showCatName val="0"/>
          <c:showSerName val="0"/>
          <c:showPercent val="0"/>
          <c:showBubbleSize val="0"/>
        </c:dLbls>
        <c:gapWidth val="75"/>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scaling>
        <c:delete val="1"/>
        <c:axPos val="b"/>
        <c:numFmt formatCode="0%" sourceLinked="1"/>
        <c:majorTickMark val="none"/>
        <c:minorTickMark val="none"/>
        <c:tickLblPos val="nextTo"/>
        <c:crossAx val="47836670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dLbl>
              <c:idx val="19"/>
              <c:tx>
                <c:rich>
                  <a:bodyPr/>
                  <a:lstStyle/>
                  <a:p>
                    <a:fld id="{34E21277-F7AC-4280-BB35-F851EF536BF9}" type="VALUE">
                      <a:rPr lang="en-US" smtClean="0"/>
                      <a:pPr/>
                      <a:t>[VALUE]</a:t>
                    </a:fld>
                    <a:endParaRPr lang="en-GB"/>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62EE-4FD5-90C0-C9D57AE9251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Sheet1!$A$2:$A$24</c:f>
              <c:strCache>
                <c:ptCount val="23"/>
                <c:pt idx="0">
                  <c:v>All</c:v>
                </c:pt>
                <c:pt idx="3">
                  <c:v>White</c:v>
                </c:pt>
                <c:pt idx="4">
                  <c:v>Ethnic minority</c:v>
                </c:pt>
                <c:pt idx="6">
                  <c:v>ABC1</c:v>
                </c:pt>
                <c:pt idx="7">
                  <c:v>C2DE</c:v>
                </c:pt>
                <c:pt idx="9">
                  <c:v>IMD 1-2</c:v>
                </c:pt>
                <c:pt idx="10">
                  <c:v>IMD 3-8</c:v>
                </c:pt>
                <c:pt idx="11">
                  <c:v>IMD 9-10</c:v>
                </c:pt>
                <c:pt idx="13">
                  <c:v>Living 
with a disability </c:v>
                </c:pt>
                <c:pt idx="14">
                  <c:v>Living 
without a disability </c:v>
                </c:pt>
                <c:pt idx="16">
                  <c:v>Experiences mental health problems</c:v>
                </c:pt>
                <c:pt idx="17">
                  <c:v>No experience of mental health problems </c:v>
                </c:pt>
                <c:pt idx="19">
                  <c:v>England</c:v>
                </c:pt>
                <c:pt idx="20">
                  <c:v>Wales</c:v>
                </c:pt>
                <c:pt idx="21">
                  <c:v>Scotland</c:v>
                </c:pt>
                <c:pt idx="22">
                  <c:v>Northern Ireland</c:v>
                </c:pt>
              </c:strCache>
            </c:strRef>
          </c:cat>
          <c:val>
            <c:numRef>
              <c:f>Sheet1!$B$2:$B$24</c:f>
              <c:numCache>
                <c:formatCode>General</c:formatCode>
                <c:ptCount val="23"/>
                <c:pt idx="0" formatCode="0%">
                  <c:v>0.76</c:v>
                </c:pt>
                <c:pt idx="3" formatCode="0%">
                  <c:v>0.77</c:v>
                </c:pt>
                <c:pt idx="4" formatCode="0%">
                  <c:v>0.73</c:v>
                </c:pt>
                <c:pt idx="6" formatCode="0%">
                  <c:v>0.79</c:v>
                </c:pt>
                <c:pt idx="7" formatCode="0%">
                  <c:v>0.74</c:v>
                </c:pt>
                <c:pt idx="9" formatCode="0%">
                  <c:v>0.68</c:v>
                </c:pt>
                <c:pt idx="10" formatCode="0%">
                  <c:v>0.76</c:v>
                </c:pt>
                <c:pt idx="11" formatCode="0%">
                  <c:v>0.81</c:v>
                </c:pt>
                <c:pt idx="13" formatCode="0%">
                  <c:v>0.74</c:v>
                </c:pt>
                <c:pt idx="14" formatCode="0%">
                  <c:v>0.79</c:v>
                </c:pt>
                <c:pt idx="16" formatCode="0%">
                  <c:v>0.74</c:v>
                </c:pt>
                <c:pt idx="17" formatCode="0%">
                  <c:v>0.78</c:v>
                </c:pt>
                <c:pt idx="19" formatCode="0%">
                  <c:v>0.77</c:v>
                </c:pt>
                <c:pt idx="20" formatCode="0%">
                  <c:v>0.7</c:v>
                </c:pt>
                <c:pt idx="21" formatCode="0%">
                  <c:v>0.77</c:v>
                </c:pt>
                <c:pt idx="22" formatCode="0%">
                  <c:v>0.78</c:v>
                </c:pt>
              </c:numCache>
            </c:numRef>
          </c:val>
          <c:extLst>
            <c:ext xmlns:c16="http://schemas.microsoft.com/office/drawing/2014/chart" uri="{C3380CC4-5D6E-409C-BE32-E72D297353CC}">
              <c16:uniqueId val="{00000001-62EE-4FD5-90C0-C9D57AE9251D}"/>
            </c:ext>
          </c:extLst>
        </c:ser>
        <c:dLbls>
          <c:dLblPos val="outEnd"/>
          <c:showLegendKey val="0"/>
          <c:showVal val="1"/>
          <c:showCatName val="0"/>
          <c:showSerName val="0"/>
          <c:showPercent val="0"/>
          <c:showBubbleSize val="0"/>
        </c:dLbls>
        <c:gapWidth val="2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1"/>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888878187424532E-2"/>
          <c:y val="6.1347089254317061E-2"/>
          <c:w val="0.83696776616839075"/>
          <c:h val="0.69957803979971422"/>
        </c:manualLayout>
      </c:layout>
      <c:barChart>
        <c:barDir val="col"/>
        <c:grouping val="percentStacked"/>
        <c:varyColors val="0"/>
        <c:ser>
          <c:idx val="5"/>
          <c:order val="0"/>
          <c:tx>
            <c:strRef>
              <c:f>Sheet1!$B$1</c:f>
              <c:strCache>
                <c:ptCount val="1"/>
                <c:pt idx="0">
                  <c:v>Yes, definitely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All</c:v>
                </c:pt>
                <c:pt idx="1">
                  <c:v>All up to date</c:v>
                </c:pt>
                <c:pt idx="2">
                  <c:v>All overdue</c:v>
                </c:pt>
                <c:pt idx="3">
                  <c:v>Never invited</c:v>
                </c:pt>
              </c:strCache>
            </c:strRef>
          </c:cat>
          <c:val>
            <c:numRef>
              <c:f>Sheet1!$B$2:$B$5</c:f>
              <c:numCache>
                <c:formatCode>0%</c:formatCode>
                <c:ptCount val="4"/>
                <c:pt idx="0">
                  <c:v>0.63480000000000003</c:v>
                </c:pt>
                <c:pt idx="1">
                  <c:v>0.71</c:v>
                </c:pt>
                <c:pt idx="2">
                  <c:v>0.46</c:v>
                </c:pt>
                <c:pt idx="3">
                  <c:v>0.11</c:v>
                </c:pt>
              </c:numCache>
            </c:numRef>
          </c:val>
          <c:extLst>
            <c:ext xmlns:c16="http://schemas.microsoft.com/office/drawing/2014/chart" uri="{C3380CC4-5D6E-409C-BE32-E72D297353CC}">
              <c16:uniqueId val="{00000000-A5A4-4BD1-8451-68096B61DE84}"/>
            </c:ext>
          </c:extLst>
        </c:ser>
        <c:ser>
          <c:idx val="4"/>
          <c:order val="1"/>
          <c:tx>
            <c:strRef>
              <c:f>Sheet1!$C$1</c:f>
              <c:strCache>
                <c:ptCount val="1"/>
                <c:pt idx="0">
                  <c:v>Yes, probably</c:v>
                </c:pt>
              </c:strCache>
            </c:strRef>
          </c:tx>
          <c:spPr>
            <a:solidFill>
              <a:schemeClr val="accent1">
                <a:lumMod val="20000"/>
                <a:lumOff val="80000"/>
              </a:schemeClr>
            </a:solidFill>
            <a:ln>
              <a:noFill/>
            </a:ln>
            <a:effectLst/>
          </c:spPr>
          <c:invertIfNegative val="0"/>
          <c:dLbls>
            <c:dLbl>
              <c:idx val="0"/>
              <c:layout>
                <c:manualLayout>
                  <c:x val="-4.1190923312236016E-17"/>
                  <c:y val="1.171855356140219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5A4-4BD1-8451-68096B61DE84}"/>
                </c:ext>
              </c:extLst>
            </c:dLbl>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All</c:v>
                </c:pt>
                <c:pt idx="1">
                  <c:v>All up to date</c:v>
                </c:pt>
                <c:pt idx="2">
                  <c:v>All overdue</c:v>
                </c:pt>
                <c:pt idx="3">
                  <c:v>Never invited</c:v>
                </c:pt>
              </c:strCache>
            </c:strRef>
          </c:cat>
          <c:val>
            <c:numRef>
              <c:f>Sheet1!$C$2:$C$5</c:f>
              <c:numCache>
                <c:formatCode>0%</c:formatCode>
                <c:ptCount val="4"/>
                <c:pt idx="0">
                  <c:v>6.5699999999999995E-2</c:v>
                </c:pt>
                <c:pt idx="1">
                  <c:v>0.03</c:v>
                </c:pt>
                <c:pt idx="2">
                  <c:v>0.26</c:v>
                </c:pt>
                <c:pt idx="3">
                  <c:v>0.17</c:v>
                </c:pt>
              </c:numCache>
            </c:numRef>
          </c:val>
          <c:extLst>
            <c:ext xmlns:c16="http://schemas.microsoft.com/office/drawing/2014/chart" uri="{C3380CC4-5D6E-409C-BE32-E72D297353CC}">
              <c16:uniqueId val="{00000002-A5A4-4BD1-8451-68096B61DE84}"/>
            </c:ext>
          </c:extLst>
        </c:ser>
        <c:ser>
          <c:idx val="3"/>
          <c:order val="2"/>
          <c:tx>
            <c:strRef>
              <c:f>Sheet1!$D$1</c:f>
              <c:strCache>
                <c:ptCount val="1"/>
                <c:pt idx="0">
                  <c:v>No, probably not</c:v>
                </c:pt>
              </c:strCache>
            </c:strRef>
          </c:tx>
          <c:spPr>
            <a:solidFill>
              <a:schemeClr val="accent2"/>
            </a:solidFill>
            <a:ln>
              <a:noFill/>
            </a:ln>
            <a:effectLst/>
          </c:spPr>
          <c:invertIfNegative val="0"/>
          <c:dLbls>
            <c:dLbl>
              <c:idx val="0"/>
              <c:layout>
                <c:manualLayout>
                  <c:x val="-1.1234017950899615E-3"/>
                  <c:y val="1.171855356140219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5A4-4BD1-8451-68096B61DE84}"/>
                </c:ext>
              </c:extLst>
            </c:dLbl>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All</c:v>
                </c:pt>
                <c:pt idx="1">
                  <c:v>All up to date</c:v>
                </c:pt>
                <c:pt idx="2">
                  <c:v>All overdue</c:v>
                </c:pt>
                <c:pt idx="3">
                  <c:v>Never invited</c:v>
                </c:pt>
              </c:strCache>
            </c:strRef>
          </c:cat>
          <c:val>
            <c:numRef>
              <c:f>Sheet1!$D$2:$D$5</c:f>
              <c:numCache>
                <c:formatCode>0%</c:formatCode>
                <c:ptCount val="4"/>
                <c:pt idx="0">
                  <c:v>3.2800000000000003E-2</c:v>
                </c:pt>
                <c:pt idx="1">
                  <c:v>0.01</c:v>
                </c:pt>
                <c:pt idx="2">
                  <c:v>7.0000000000000007E-2</c:v>
                </c:pt>
                <c:pt idx="3">
                  <c:v>0.33</c:v>
                </c:pt>
              </c:numCache>
            </c:numRef>
          </c:val>
          <c:extLst>
            <c:ext xmlns:c16="http://schemas.microsoft.com/office/drawing/2014/chart" uri="{C3380CC4-5D6E-409C-BE32-E72D297353CC}">
              <c16:uniqueId val="{00000004-A5A4-4BD1-8451-68096B61DE84}"/>
            </c:ext>
          </c:extLst>
        </c:ser>
        <c:ser>
          <c:idx val="2"/>
          <c:order val="3"/>
          <c:tx>
            <c:strRef>
              <c:f>Sheet1!$E$1</c:f>
              <c:strCache>
                <c:ptCount val="1"/>
                <c:pt idx="0">
                  <c:v>No, definitely not</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All</c:v>
                </c:pt>
                <c:pt idx="1">
                  <c:v>All up to date</c:v>
                </c:pt>
                <c:pt idx="2">
                  <c:v>All overdue</c:v>
                </c:pt>
                <c:pt idx="3">
                  <c:v>Never invited</c:v>
                </c:pt>
              </c:strCache>
            </c:strRef>
          </c:cat>
          <c:val>
            <c:numRef>
              <c:f>Sheet1!$E$2:$E$5</c:f>
              <c:numCache>
                <c:formatCode>0%</c:formatCode>
                <c:ptCount val="4"/>
                <c:pt idx="0">
                  <c:v>2.6599999999999999E-2</c:v>
                </c:pt>
                <c:pt idx="1">
                  <c:v>0.01</c:v>
                </c:pt>
                <c:pt idx="2">
                  <c:v>0.08</c:v>
                </c:pt>
                <c:pt idx="3">
                  <c:v>0.24</c:v>
                </c:pt>
              </c:numCache>
            </c:numRef>
          </c:val>
          <c:extLst>
            <c:ext xmlns:c16="http://schemas.microsoft.com/office/drawing/2014/chart" uri="{C3380CC4-5D6E-409C-BE32-E72D297353CC}">
              <c16:uniqueId val="{00000005-A5A4-4BD1-8451-68096B61DE84}"/>
            </c:ext>
          </c:extLst>
        </c:ser>
        <c:ser>
          <c:idx val="1"/>
          <c:order val="4"/>
          <c:tx>
            <c:strRef>
              <c:f>Sheet1!$F$1</c:f>
              <c:strCache>
                <c:ptCount val="1"/>
                <c:pt idx="0">
                  <c:v>I'm not eligible to be invited in the future</c:v>
                </c:pt>
              </c:strCache>
            </c:strRef>
          </c:tx>
          <c:spPr>
            <a:solidFill>
              <a:srgbClr val="485F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All</c:v>
                </c:pt>
                <c:pt idx="1">
                  <c:v>All up to date</c:v>
                </c:pt>
                <c:pt idx="2">
                  <c:v>All overdue</c:v>
                </c:pt>
                <c:pt idx="3">
                  <c:v>Never invited</c:v>
                </c:pt>
              </c:strCache>
            </c:strRef>
          </c:cat>
          <c:val>
            <c:numRef>
              <c:f>Sheet1!$F$2:$F$5</c:f>
              <c:numCache>
                <c:formatCode>0%</c:formatCode>
                <c:ptCount val="4"/>
                <c:pt idx="0">
                  <c:v>0.2137</c:v>
                </c:pt>
                <c:pt idx="1">
                  <c:v>0.25</c:v>
                </c:pt>
                <c:pt idx="2">
                  <c:v>0.08</c:v>
                </c:pt>
                <c:pt idx="3">
                  <c:v>0.06</c:v>
                </c:pt>
              </c:numCache>
            </c:numRef>
          </c:val>
          <c:extLst>
            <c:ext xmlns:c16="http://schemas.microsoft.com/office/drawing/2014/chart" uri="{C3380CC4-5D6E-409C-BE32-E72D297353CC}">
              <c16:uniqueId val="{00000006-A5A4-4BD1-8451-68096B61DE84}"/>
            </c:ext>
          </c:extLst>
        </c:ser>
        <c:ser>
          <c:idx val="0"/>
          <c:order val="5"/>
          <c:tx>
            <c:strRef>
              <c:f>Sheet1!$G$1</c:f>
              <c:strCache>
                <c:ptCount val="1"/>
                <c:pt idx="0">
                  <c:v>Don't know/Prefer not to say</c:v>
                </c:pt>
              </c:strCache>
            </c:strRef>
          </c:tx>
          <c:spPr>
            <a:solidFill>
              <a:schemeClr val="bg2"/>
            </a:solidFill>
            <a:ln>
              <a:noFill/>
            </a:ln>
            <a:effectLst/>
          </c:spPr>
          <c:invertIfNegative val="0"/>
          <c:dLbls>
            <c:delete val="1"/>
          </c:dLbls>
          <c:cat>
            <c:strRef>
              <c:f>Sheet1!$A$2:$A$5</c:f>
              <c:strCache>
                <c:ptCount val="4"/>
                <c:pt idx="0">
                  <c:v>All</c:v>
                </c:pt>
                <c:pt idx="1">
                  <c:v>All up to date</c:v>
                </c:pt>
                <c:pt idx="2">
                  <c:v>All overdue</c:v>
                </c:pt>
                <c:pt idx="3">
                  <c:v>Never invited</c:v>
                </c:pt>
              </c:strCache>
            </c:strRef>
          </c:cat>
          <c:val>
            <c:numRef>
              <c:f>Sheet1!$G$2:$G$5</c:f>
              <c:numCache>
                <c:formatCode>0%</c:formatCode>
                <c:ptCount val="4"/>
                <c:pt idx="0">
                  <c:v>0.03</c:v>
                </c:pt>
                <c:pt idx="1">
                  <c:v>0</c:v>
                </c:pt>
                <c:pt idx="2">
                  <c:v>0.04</c:v>
                </c:pt>
                <c:pt idx="3">
                  <c:v>0.09</c:v>
                </c:pt>
              </c:numCache>
            </c:numRef>
          </c:val>
          <c:extLst>
            <c:ext xmlns:c16="http://schemas.microsoft.com/office/drawing/2014/chart" uri="{C3380CC4-5D6E-409C-BE32-E72D297353CC}">
              <c16:uniqueId val="{00000007-A5A4-4BD1-8451-68096B61DE84}"/>
            </c:ext>
          </c:extLst>
        </c:ser>
        <c:dLbls>
          <c:dLblPos val="ctr"/>
          <c:showLegendKey val="0"/>
          <c:showVal val="1"/>
          <c:showCatName val="0"/>
          <c:showSerName val="0"/>
          <c:showPercent val="0"/>
          <c:showBubbleSize val="0"/>
        </c:dLbls>
        <c:gapWidth val="150"/>
        <c:overlap val="100"/>
        <c:axId val="694054144"/>
        <c:axId val="694070368"/>
      </c:barChart>
      <c:catAx>
        <c:axId val="69405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197" b="0" i="0" u="none" strike="noStrike" kern="1200" baseline="0">
                <a:solidFill>
                  <a:schemeClr val="tx1"/>
                </a:solidFill>
                <a:latin typeface="+mn-lt"/>
                <a:ea typeface="+mn-ea"/>
                <a:cs typeface="+mn-cs"/>
              </a:defRPr>
            </a:pPr>
            <a:endParaRPr lang="en-US"/>
          </a:p>
        </c:txPr>
        <c:crossAx val="694070368"/>
        <c:crosses val="autoZero"/>
        <c:auto val="1"/>
        <c:lblAlgn val="ctr"/>
        <c:lblOffset val="100"/>
        <c:noMultiLvlLbl val="0"/>
      </c:catAx>
      <c:valAx>
        <c:axId val="694070368"/>
        <c:scaling>
          <c:orientation val="minMax"/>
        </c:scaling>
        <c:delete val="1"/>
        <c:axPos val="l"/>
        <c:numFmt formatCode="0%" sourceLinked="1"/>
        <c:majorTickMark val="none"/>
        <c:minorTickMark val="none"/>
        <c:tickLblPos val="nextTo"/>
        <c:crossAx val="694054144"/>
        <c:crosses val="autoZero"/>
        <c:crossBetween val="between"/>
      </c:valAx>
      <c:spPr>
        <a:noFill/>
        <a:ln>
          <a:noFill/>
        </a:ln>
        <a:effectLst/>
      </c:spPr>
    </c:plotArea>
    <c:legend>
      <c:legendPos val="b"/>
      <c:layout>
        <c:manualLayout>
          <c:xMode val="edge"/>
          <c:yMode val="edge"/>
          <c:x val="5.5471513136765953E-2"/>
          <c:y val="0.82328349983022997"/>
          <c:w val="0.90058267771738443"/>
          <c:h val="0.15967239530513197"/>
        </c:manualLayout>
      </c:layout>
      <c:overlay val="0"/>
      <c:spPr>
        <a:noFill/>
        <a:ln>
          <a:noFill/>
        </a:ln>
        <a:effectLst/>
      </c:spPr>
      <c:txPr>
        <a:bodyPr rot="0" spcFirstLastPara="1" vertOverflow="ellipsis" vert="horz" wrap="square" anchor="ctr" anchorCtr="1"/>
        <a:lstStyle/>
        <a:p>
          <a:pPr>
            <a:defRPr lang="en-US"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ctr">
        <a:defRPr lang="en-US" sz="1197" b="0" i="0" u="none" strike="noStrike" kern="1200" baseline="0">
          <a:solidFill>
            <a:schemeClr val="tx1">
              <a:lumMod val="65000"/>
              <a:lumOff val="35000"/>
            </a:schemeClr>
          </a:solidFill>
          <a:latin typeface="+mn-lt"/>
          <a:ea typeface="+mn-ea"/>
          <a:cs typeface="+mn-cs"/>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dLbl>
              <c:idx val="19"/>
              <c:tx>
                <c:rich>
                  <a:bodyPr/>
                  <a:lstStyle/>
                  <a:p>
                    <a:fld id="{34E21277-F7AC-4280-BB35-F851EF536BF9}" type="VALUE">
                      <a:rPr lang="en-US" smtClean="0"/>
                      <a:pPr/>
                      <a:t>[VALUE]</a:t>
                    </a:fld>
                    <a:endParaRPr lang="en-GB"/>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2AE-420A-877D-D39744CB341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Sheet1!$A$2:$A$24</c:f>
              <c:strCache>
                <c:ptCount val="23"/>
                <c:pt idx="0">
                  <c:v>All</c:v>
                </c:pt>
                <c:pt idx="3">
                  <c:v>White</c:v>
                </c:pt>
                <c:pt idx="4">
                  <c:v>Ethnic minority</c:v>
                </c:pt>
                <c:pt idx="6">
                  <c:v>ABC1</c:v>
                </c:pt>
                <c:pt idx="7">
                  <c:v>C2DE</c:v>
                </c:pt>
                <c:pt idx="9">
                  <c:v>IMD 1-2</c:v>
                </c:pt>
                <c:pt idx="10">
                  <c:v>IMD 3-8</c:v>
                </c:pt>
                <c:pt idx="11">
                  <c:v>IMD 9-10</c:v>
                </c:pt>
                <c:pt idx="13">
                  <c:v>Living 
with a disability </c:v>
                </c:pt>
                <c:pt idx="14">
                  <c:v>Living 
without a disability </c:v>
                </c:pt>
                <c:pt idx="16">
                  <c:v>Experiences mental health problems</c:v>
                </c:pt>
                <c:pt idx="17">
                  <c:v>No experience of mental health problems </c:v>
                </c:pt>
                <c:pt idx="19">
                  <c:v>England</c:v>
                </c:pt>
                <c:pt idx="20">
                  <c:v>Wales</c:v>
                </c:pt>
                <c:pt idx="21">
                  <c:v>Scotland</c:v>
                </c:pt>
                <c:pt idx="22">
                  <c:v>Northern Ireland</c:v>
                </c:pt>
              </c:strCache>
            </c:strRef>
          </c:cat>
          <c:val>
            <c:numRef>
              <c:f>Sheet1!$B$2:$B$24</c:f>
              <c:numCache>
                <c:formatCode>General</c:formatCode>
                <c:ptCount val="23"/>
                <c:pt idx="0" formatCode="0%">
                  <c:v>0.7</c:v>
                </c:pt>
                <c:pt idx="3" formatCode="0%">
                  <c:v>0.69</c:v>
                </c:pt>
                <c:pt idx="4" formatCode="0%">
                  <c:v>0.83</c:v>
                </c:pt>
                <c:pt idx="6" formatCode="0%">
                  <c:v>0.71</c:v>
                </c:pt>
                <c:pt idx="7" formatCode="0%">
                  <c:v>0.69</c:v>
                </c:pt>
                <c:pt idx="9" formatCode="0%">
                  <c:v>0.68</c:v>
                </c:pt>
                <c:pt idx="10" formatCode="0%">
                  <c:v>0.71</c:v>
                </c:pt>
                <c:pt idx="11" formatCode="0%">
                  <c:v>0.7</c:v>
                </c:pt>
                <c:pt idx="13" formatCode="0%">
                  <c:v>0.64</c:v>
                </c:pt>
                <c:pt idx="14" formatCode="0%">
                  <c:v>0.74</c:v>
                </c:pt>
                <c:pt idx="16" formatCode="0%">
                  <c:v>0.72</c:v>
                </c:pt>
                <c:pt idx="17" formatCode="0%">
                  <c:v>0.69</c:v>
                </c:pt>
                <c:pt idx="19" formatCode="0%">
                  <c:v>0.7</c:v>
                </c:pt>
                <c:pt idx="20" formatCode="0%">
                  <c:v>0.66</c:v>
                </c:pt>
                <c:pt idx="21" formatCode="0%">
                  <c:v>0.75</c:v>
                </c:pt>
                <c:pt idx="22" formatCode="0%">
                  <c:v>0.79</c:v>
                </c:pt>
              </c:numCache>
            </c:numRef>
          </c:val>
          <c:extLst>
            <c:ext xmlns:c16="http://schemas.microsoft.com/office/drawing/2014/chart" uri="{C3380CC4-5D6E-409C-BE32-E72D297353CC}">
              <c16:uniqueId val="{00000000-42AE-420A-877D-D39744CB3411}"/>
            </c:ext>
          </c:extLst>
        </c:ser>
        <c:dLbls>
          <c:dLblPos val="outEnd"/>
          <c:showLegendKey val="0"/>
          <c:showVal val="1"/>
          <c:showCatName val="0"/>
          <c:showSerName val="0"/>
          <c:showPercent val="0"/>
          <c:showBubbleSize val="0"/>
        </c:dLbls>
        <c:gapWidth val="2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1"/>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697449105529112E-2"/>
          <c:y val="4.8073628093255182E-2"/>
          <c:w val="0.94439906850354927"/>
          <c:h val="0.54162968464047956"/>
        </c:manualLayout>
      </c:layout>
      <c:barChart>
        <c:barDir val="col"/>
        <c:grouping val="clustered"/>
        <c:varyColors val="0"/>
        <c:ser>
          <c:idx val="0"/>
          <c:order val="0"/>
          <c:tx>
            <c:strRef>
              <c:f>Sheet1!$B$1</c:f>
              <c:strCache>
                <c:ptCount val="1"/>
                <c:pt idx="0">
                  <c:v>All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 have found breast cancer screening painful when I have been before</c:v>
                </c:pt>
                <c:pt idx="1">
                  <c:v>I didn't want a man to carry out the screening test</c:v>
                </c:pt>
                <c:pt idx="2">
                  <c:v>I was worried that breast screening might be painful</c:v>
                </c:pt>
                <c:pt idx="3">
                  <c:v>I was too frightened of what the test might find</c:v>
                </c:pt>
                <c:pt idx="4">
                  <c:v>I worried that I would find being at the appointment physically uncomfortable or difficult.</c:v>
                </c:pt>
                <c:pt idx="5">
                  <c:v>I decided that the harms of taking part outweigh the benefits</c:v>
                </c:pt>
                <c:pt idx="6">
                  <c:v>The appointment was too far away from my home</c:v>
                </c:pt>
                <c:pt idx="7">
                  <c:v>I didn't have any symptoms of breast cancer</c:v>
                </c:pt>
                <c:pt idx="8">
                  <c:v>I was too embarrassed to go for breast screening. </c:v>
                </c:pt>
                <c:pt idx="9">
                  <c:v>I found it difficult to get an appointment at a convenient time</c:v>
                </c:pt>
              </c:strCache>
            </c:strRef>
          </c:cat>
          <c:val>
            <c:numRef>
              <c:f>Sheet1!$B$2:$B$11</c:f>
              <c:numCache>
                <c:formatCode>0%</c:formatCode>
                <c:ptCount val="10"/>
                <c:pt idx="0">
                  <c:v>0.31730000000000003</c:v>
                </c:pt>
                <c:pt idx="1">
                  <c:v>0.28820000000000001</c:v>
                </c:pt>
                <c:pt idx="2">
                  <c:v>0.24540000000000001</c:v>
                </c:pt>
                <c:pt idx="3">
                  <c:v>0.1308</c:v>
                </c:pt>
                <c:pt idx="4">
                  <c:v>0.1065</c:v>
                </c:pt>
                <c:pt idx="5">
                  <c:v>0.1031</c:v>
                </c:pt>
                <c:pt idx="6">
                  <c:v>8.4900000000000003E-2</c:v>
                </c:pt>
                <c:pt idx="7">
                  <c:v>7.9799999999999996E-2</c:v>
                </c:pt>
                <c:pt idx="8">
                  <c:v>7.7399999999999997E-2</c:v>
                </c:pt>
                <c:pt idx="9">
                  <c:v>7.6899999999999996E-2</c:v>
                </c:pt>
              </c:numCache>
            </c:numRef>
          </c:val>
          <c:extLst>
            <c:ext xmlns:c16="http://schemas.microsoft.com/office/drawing/2014/chart" uri="{C3380CC4-5D6E-409C-BE32-E72D297353CC}">
              <c16:uniqueId val="{00000000-3148-45E3-95F8-9A5CDA698514}"/>
            </c:ext>
          </c:extLst>
        </c:ser>
        <c:ser>
          <c:idx val="1"/>
          <c:order val="1"/>
          <c:tx>
            <c:strRef>
              <c:f>Sheet1!$C$1</c:f>
              <c:strCache>
                <c:ptCount val="1"/>
                <c:pt idx="0">
                  <c:v>Up to date</c:v>
                </c:pt>
              </c:strCache>
            </c:strRef>
          </c:tx>
          <c:spPr>
            <a:solidFill>
              <a:schemeClr val="accent3"/>
            </a:solidFill>
            <a:ln>
              <a:noFill/>
            </a:ln>
            <a:effectLst/>
          </c:spPr>
          <c:invertIfNegative val="0"/>
          <c:dLbls>
            <c:dLbl>
              <c:idx val="2"/>
              <c:layout>
                <c:manualLayout>
                  <c:x val="0"/>
                  <c:y val="1.616847465718908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148-45E3-95F8-9A5CDA69851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 have found breast cancer screening painful when I have been before</c:v>
                </c:pt>
                <c:pt idx="1">
                  <c:v>I didn't want a man to carry out the screening test</c:v>
                </c:pt>
                <c:pt idx="2">
                  <c:v>I was worried that breast screening might be painful</c:v>
                </c:pt>
                <c:pt idx="3">
                  <c:v>I was too frightened of what the test might find</c:v>
                </c:pt>
                <c:pt idx="4">
                  <c:v>I worried that I would find being at the appointment physically uncomfortable or difficult.</c:v>
                </c:pt>
                <c:pt idx="5">
                  <c:v>I decided that the harms of taking part outweigh the benefits</c:v>
                </c:pt>
                <c:pt idx="6">
                  <c:v>The appointment was too far away from my home</c:v>
                </c:pt>
                <c:pt idx="7">
                  <c:v>I didn't have any symptoms of breast cancer</c:v>
                </c:pt>
                <c:pt idx="8">
                  <c:v>I was too embarrassed to go for breast screening. </c:v>
                </c:pt>
                <c:pt idx="9">
                  <c:v>I found it difficult to get an appointment at a convenient time</c:v>
                </c:pt>
              </c:strCache>
            </c:strRef>
          </c:cat>
          <c:val>
            <c:numRef>
              <c:f>Sheet1!$C$2:$C$11</c:f>
              <c:numCache>
                <c:formatCode>0%</c:formatCode>
                <c:ptCount val="10"/>
                <c:pt idx="0">
                  <c:v>0.33</c:v>
                </c:pt>
                <c:pt idx="1">
                  <c:v>0.27</c:v>
                </c:pt>
                <c:pt idx="2">
                  <c:v>0.22</c:v>
                </c:pt>
                <c:pt idx="3">
                  <c:v>0.12</c:v>
                </c:pt>
                <c:pt idx="4">
                  <c:v>0.09</c:v>
                </c:pt>
                <c:pt idx="5">
                  <c:v>7.0000000000000007E-2</c:v>
                </c:pt>
                <c:pt idx="6">
                  <c:v>0.06</c:v>
                </c:pt>
                <c:pt idx="7">
                  <c:v>0.06</c:v>
                </c:pt>
                <c:pt idx="8">
                  <c:v>0.05</c:v>
                </c:pt>
                <c:pt idx="9">
                  <c:v>0.06</c:v>
                </c:pt>
              </c:numCache>
            </c:numRef>
          </c:val>
          <c:extLst>
            <c:ext xmlns:c16="http://schemas.microsoft.com/office/drawing/2014/chart" uri="{C3380CC4-5D6E-409C-BE32-E72D297353CC}">
              <c16:uniqueId val="{00000002-3148-45E3-95F8-9A5CDA698514}"/>
            </c:ext>
          </c:extLst>
        </c:ser>
        <c:ser>
          <c:idx val="2"/>
          <c:order val="2"/>
          <c:tx>
            <c:strRef>
              <c:f>Sheet1!$D$1</c:f>
              <c:strCache>
                <c:ptCount val="1"/>
                <c:pt idx="0">
                  <c:v>Overdue</c:v>
                </c:pt>
              </c:strCache>
            </c:strRef>
          </c:tx>
          <c:spPr>
            <a:solidFill>
              <a:schemeClr val="accent2"/>
            </a:solidFill>
            <a:ln>
              <a:noFill/>
            </a:ln>
            <a:effectLst/>
          </c:spPr>
          <c:invertIfNegative val="0"/>
          <c:dLbls>
            <c:dLbl>
              <c:idx val="2"/>
              <c:layout>
                <c:manualLayout>
                  <c:x val="0"/>
                  <c:y val="1.616847465718908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148-45E3-95F8-9A5CDA69851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 have found breast cancer screening painful when I have been before</c:v>
                </c:pt>
                <c:pt idx="1">
                  <c:v>I didn't want a man to carry out the screening test</c:v>
                </c:pt>
                <c:pt idx="2">
                  <c:v>I was worried that breast screening might be painful</c:v>
                </c:pt>
                <c:pt idx="3">
                  <c:v>I was too frightened of what the test might find</c:v>
                </c:pt>
                <c:pt idx="4">
                  <c:v>I worried that I would find being at the appointment physically uncomfortable or difficult.</c:v>
                </c:pt>
                <c:pt idx="5">
                  <c:v>I decided that the harms of taking part outweigh the benefits</c:v>
                </c:pt>
                <c:pt idx="6">
                  <c:v>The appointment was too far away from my home</c:v>
                </c:pt>
                <c:pt idx="7">
                  <c:v>I didn't have any symptoms of breast cancer</c:v>
                </c:pt>
                <c:pt idx="8">
                  <c:v>I was too embarrassed to go for breast screening. </c:v>
                </c:pt>
                <c:pt idx="9">
                  <c:v>I found it difficult to get an appointment at a convenient time</c:v>
                </c:pt>
              </c:strCache>
            </c:strRef>
          </c:cat>
          <c:val>
            <c:numRef>
              <c:f>Sheet1!$D$2:$D$11</c:f>
              <c:numCache>
                <c:formatCode>0%</c:formatCode>
                <c:ptCount val="10"/>
                <c:pt idx="0">
                  <c:v>0.41</c:v>
                </c:pt>
                <c:pt idx="1">
                  <c:v>0.36</c:v>
                </c:pt>
                <c:pt idx="2">
                  <c:v>0.36</c:v>
                </c:pt>
                <c:pt idx="3">
                  <c:v>0.14000000000000001</c:v>
                </c:pt>
                <c:pt idx="4">
                  <c:v>0.22</c:v>
                </c:pt>
                <c:pt idx="5">
                  <c:v>0.17</c:v>
                </c:pt>
                <c:pt idx="6">
                  <c:v>0.18</c:v>
                </c:pt>
                <c:pt idx="7">
                  <c:v>0.17</c:v>
                </c:pt>
                <c:pt idx="8">
                  <c:v>0.17</c:v>
                </c:pt>
                <c:pt idx="9">
                  <c:v>0.18</c:v>
                </c:pt>
              </c:numCache>
            </c:numRef>
          </c:val>
          <c:extLst>
            <c:ext xmlns:c16="http://schemas.microsoft.com/office/drawing/2014/chart" uri="{C3380CC4-5D6E-409C-BE32-E72D297353CC}">
              <c16:uniqueId val="{00000004-3148-45E3-95F8-9A5CDA698514}"/>
            </c:ext>
          </c:extLst>
        </c:ser>
        <c:ser>
          <c:idx val="3"/>
          <c:order val="3"/>
          <c:tx>
            <c:strRef>
              <c:f>Sheet1!$E$1</c:f>
              <c:strCache>
                <c:ptCount val="1"/>
                <c:pt idx="0">
                  <c:v>Never attended</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 have found breast cancer screening painful when I have been before</c:v>
                </c:pt>
                <c:pt idx="1">
                  <c:v>I didn't want a man to carry out the screening test</c:v>
                </c:pt>
                <c:pt idx="2">
                  <c:v>I was worried that breast screening might be painful</c:v>
                </c:pt>
                <c:pt idx="3">
                  <c:v>I was too frightened of what the test might find</c:v>
                </c:pt>
                <c:pt idx="4">
                  <c:v>I worried that I would find being at the appointment physically uncomfortable or difficult.</c:v>
                </c:pt>
                <c:pt idx="5">
                  <c:v>I decided that the harms of taking part outweigh the benefits</c:v>
                </c:pt>
                <c:pt idx="6">
                  <c:v>The appointment was too far away from my home</c:v>
                </c:pt>
                <c:pt idx="7">
                  <c:v>I didn't have any symptoms of breast cancer</c:v>
                </c:pt>
                <c:pt idx="8">
                  <c:v>I was too embarrassed to go for breast screening. </c:v>
                </c:pt>
                <c:pt idx="9">
                  <c:v>I found it difficult to get an appointment at a convenient time</c:v>
                </c:pt>
              </c:strCache>
            </c:strRef>
          </c:cat>
          <c:val>
            <c:numRef>
              <c:f>Sheet1!$E$2:$E$11</c:f>
              <c:numCache>
                <c:formatCode>0%</c:formatCode>
                <c:ptCount val="10"/>
                <c:pt idx="0">
                  <c:v>0.06</c:v>
                </c:pt>
                <c:pt idx="1">
                  <c:v>0.49</c:v>
                </c:pt>
                <c:pt idx="2">
                  <c:v>0.5</c:v>
                </c:pt>
                <c:pt idx="3">
                  <c:v>0.3</c:v>
                </c:pt>
                <c:pt idx="4">
                  <c:v>0.26</c:v>
                </c:pt>
                <c:pt idx="5">
                  <c:v>0.47</c:v>
                </c:pt>
                <c:pt idx="6">
                  <c:v>0.25</c:v>
                </c:pt>
                <c:pt idx="7">
                  <c:v>0.32</c:v>
                </c:pt>
                <c:pt idx="8">
                  <c:v>0.31</c:v>
                </c:pt>
                <c:pt idx="9">
                  <c:v>0.18</c:v>
                </c:pt>
              </c:numCache>
            </c:numRef>
          </c:val>
          <c:extLst>
            <c:ext xmlns:c16="http://schemas.microsoft.com/office/drawing/2014/chart" uri="{C3380CC4-5D6E-409C-BE32-E72D297353CC}">
              <c16:uniqueId val="{00000000-6701-4244-9BED-5AC8E224D324}"/>
            </c:ext>
          </c:extLst>
        </c:ser>
        <c:dLbls>
          <c:dLblPos val="outEnd"/>
          <c:showLegendKey val="0"/>
          <c:showVal val="1"/>
          <c:showCatName val="0"/>
          <c:showSerName val="0"/>
          <c:showPercent val="0"/>
          <c:showBubbleSize val="0"/>
        </c:dLbls>
        <c:gapWidth val="219"/>
        <c:overlap val="-27"/>
        <c:axId val="1887122047"/>
        <c:axId val="1887122527"/>
      </c:barChart>
      <c:catAx>
        <c:axId val="1887122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887122527"/>
        <c:crosses val="autoZero"/>
        <c:auto val="1"/>
        <c:lblAlgn val="ctr"/>
        <c:lblOffset val="100"/>
        <c:noMultiLvlLbl val="0"/>
      </c:catAx>
      <c:valAx>
        <c:axId val="1887122527"/>
        <c:scaling>
          <c:orientation val="minMax"/>
        </c:scaling>
        <c:delete val="1"/>
        <c:axPos val="l"/>
        <c:numFmt formatCode="0%" sourceLinked="1"/>
        <c:majorTickMark val="none"/>
        <c:minorTickMark val="none"/>
        <c:tickLblPos val="nextTo"/>
        <c:crossAx val="1887122047"/>
        <c:crosses val="autoZero"/>
        <c:crossBetween val="between"/>
      </c:valAx>
      <c:spPr>
        <a:noFill/>
        <a:ln>
          <a:noFill/>
        </a:ln>
        <a:effectLst/>
      </c:spPr>
    </c:plotArea>
    <c:legend>
      <c:legendPos val="b"/>
      <c:layout>
        <c:manualLayout>
          <c:xMode val="edge"/>
          <c:yMode val="edge"/>
          <c:x val="0.38907347182918062"/>
          <c:y val="0.90235217356709019"/>
          <c:w val="0.3263915492677672"/>
          <c:h val="5.183714823754077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784914195447696E-3"/>
          <c:y val="2.5630803340970468E-2"/>
          <c:w val="0.97417305852807468"/>
          <c:h val="0.657619692098966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6"/>
            <c:invertIfNegative val="0"/>
            <c:bubble3D val="0"/>
            <c:spPr>
              <a:solidFill>
                <a:schemeClr val="accent1"/>
              </a:solidFill>
              <a:ln>
                <a:noFill/>
              </a:ln>
              <a:effectLst/>
            </c:spPr>
            <c:extLst>
              <c:ext xmlns:c16="http://schemas.microsoft.com/office/drawing/2014/chart" uri="{C3380CC4-5D6E-409C-BE32-E72D297353CC}">
                <c16:uniqueId val="{00000003-6382-4672-8875-5640BC17932F}"/>
              </c:ext>
            </c:extLst>
          </c:dPt>
          <c:dPt>
            <c:idx val="14"/>
            <c:invertIfNegative val="0"/>
            <c:bubble3D val="0"/>
            <c:spPr>
              <a:solidFill>
                <a:schemeClr val="accent1"/>
              </a:solidFill>
              <a:ln>
                <a:noFill/>
              </a:ln>
              <a:effectLst/>
            </c:spPr>
            <c:extLst>
              <c:ext xmlns:c16="http://schemas.microsoft.com/office/drawing/2014/chart" uri="{C3380CC4-5D6E-409C-BE32-E72D297353CC}">
                <c16:uniqueId val="{0000000B-6382-4672-8875-5640BC17932F}"/>
              </c:ext>
            </c:extLst>
          </c:dPt>
          <c:dLbls>
            <c:dLbl>
              <c:idx val="0"/>
              <c:layout>
                <c:manualLayout>
                  <c:x val="-2.6121769276166532E-18"/>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C7FF-4B07-936B-A4A6C6C45B8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Smoking</c:v>
                </c:pt>
                <c:pt idx="1">
                  <c:v>Drinking alcohol</c:v>
                </c:pt>
                <c:pt idx="2">
                  <c:v>Family history</c:v>
                </c:pt>
                <c:pt idx="3">
                  <c:v>Poor diet (unspecified)</c:v>
                </c:pt>
                <c:pt idx="4">
                  <c:v>Getting sunburnt</c:v>
                </c:pt>
                <c:pt idx="5">
                  <c:v>Not enough exercise</c:v>
                </c:pt>
                <c:pt idx="6">
                  <c:v>Being obese</c:v>
                </c:pt>
                <c:pt idx="7">
                  <c:v>Diet (unspecified)</c:v>
                </c:pt>
                <c:pt idx="8">
                  <c:v>Occupational exposures</c:v>
                </c:pt>
                <c:pt idx="9">
                  <c:v>Eating processed or ultra processed foods/junk food</c:v>
                </c:pt>
                <c:pt idx="10">
                  <c:v>Ionising radiation</c:v>
                </c:pt>
                <c:pt idx="11">
                  <c:v>Outdoor air pollution</c:v>
                </c:pt>
                <c:pt idx="12">
                  <c:v>Lifestyle (unspecified)</c:v>
                </c:pt>
                <c:pt idx="13">
                  <c:v>Stress</c:v>
                </c:pt>
                <c:pt idx="14">
                  <c:v>Being overweight</c:v>
                </c:pt>
              </c:strCache>
            </c:strRef>
          </c:cat>
          <c:val>
            <c:numRef>
              <c:f>Sheet1!$B$2:$B$16</c:f>
              <c:numCache>
                <c:formatCode>0%</c:formatCode>
                <c:ptCount val="15"/>
                <c:pt idx="0">
                  <c:v>0.77290000000000003</c:v>
                </c:pt>
                <c:pt idx="1">
                  <c:v>0.45600000000000002</c:v>
                </c:pt>
                <c:pt idx="2">
                  <c:v>0.39460000000000001</c:v>
                </c:pt>
                <c:pt idx="3">
                  <c:v>0.22650000000000001</c:v>
                </c:pt>
                <c:pt idx="4">
                  <c:v>0.18329999999999999</c:v>
                </c:pt>
                <c:pt idx="5">
                  <c:v>0.1585</c:v>
                </c:pt>
                <c:pt idx="6">
                  <c:v>0.14779999999999999</c:v>
                </c:pt>
                <c:pt idx="7">
                  <c:v>0.13830000000000001</c:v>
                </c:pt>
                <c:pt idx="8">
                  <c:v>0.12139999999999999</c:v>
                </c:pt>
                <c:pt idx="9">
                  <c:v>0.1195</c:v>
                </c:pt>
                <c:pt idx="10">
                  <c:v>9.8100000000000007E-2</c:v>
                </c:pt>
                <c:pt idx="11">
                  <c:v>9.7299999999999998E-2</c:v>
                </c:pt>
                <c:pt idx="12">
                  <c:v>8.1699999999999995E-2</c:v>
                </c:pt>
                <c:pt idx="13">
                  <c:v>7.5399999999999995E-2</c:v>
                </c:pt>
                <c:pt idx="14">
                  <c:v>5.8000000000000003E-2</c:v>
                </c:pt>
              </c:numCache>
            </c:numRef>
          </c:val>
          <c:extLst>
            <c:ext xmlns:c16="http://schemas.microsoft.com/office/drawing/2014/chart" uri="{C3380CC4-5D6E-409C-BE32-E72D297353CC}">
              <c16:uniqueId val="{00000000-6382-4672-8875-5640BC17932F}"/>
            </c:ext>
          </c:extLst>
        </c:ser>
        <c:dLbls>
          <c:dLblPos val="outEnd"/>
          <c:showLegendKey val="0"/>
          <c:showVal val="1"/>
          <c:showCatName val="0"/>
          <c:showSerName val="0"/>
          <c:showPercent val="0"/>
          <c:showBubbleSize val="0"/>
        </c:dLbls>
        <c:gapWidth val="25"/>
        <c:overlap val="2"/>
        <c:axId val="1687306335"/>
        <c:axId val="2109065087"/>
      </c:barChart>
      <c:catAx>
        <c:axId val="1687306335"/>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109065087"/>
        <c:crosses val="autoZero"/>
        <c:auto val="1"/>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470326336423006E-2"/>
          <c:y val="0.14312492877592264"/>
          <c:w val="0.97469984819908917"/>
          <c:h val="0.6179699433158713"/>
        </c:manualLayout>
      </c:layout>
      <c:barChart>
        <c:barDir val="col"/>
        <c:grouping val="clustered"/>
        <c:varyColors val="0"/>
        <c:ser>
          <c:idx val="0"/>
          <c:order val="0"/>
          <c:tx>
            <c:strRef>
              <c:f>Sheet1!$B$1</c:f>
              <c:strCache>
                <c:ptCount val="1"/>
                <c:pt idx="0">
                  <c:v>2024</c:v>
                </c:pt>
              </c:strCache>
            </c:strRef>
          </c:tx>
          <c:spPr>
            <a:solidFill>
              <a:schemeClr val="accent1"/>
            </a:solidFill>
            <a:ln>
              <a:noFill/>
            </a:ln>
            <a:effectLst/>
          </c:spPr>
          <c:invertIfNegative val="0"/>
          <c:dPt>
            <c:idx val="5"/>
            <c:invertIfNegative val="0"/>
            <c:bubble3D val="0"/>
            <c:spPr>
              <a:solidFill>
                <a:schemeClr val="accent1"/>
              </a:solidFill>
              <a:ln>
                <a:noFill/>
              </a:ln>
              <a:effectLst/>
            </c:spPr>
            <c:extLst>
              <c:ext xmlns:c16="http://schemas.microsoft.com/office/drawing/2014/chart" uri="{C3380CC4-5D6E-409C-BE32-E72D297353CC}">
                <c16:uniqueId val="{00000001-B93C-48BB-A44E-240306D0DDF8}"/>
              </c:ext>
            </c:extLst>
          </c:dPt>
          <c:dPt>
            <c:idx val="6"/>
            <c:invertIfNegative val="0"/>
            <c:bubble3D val="0"/>
            <c:spPr>
              <a:solidFill>
                <a:schemeClr val="accent3"/>
              </a:solidFill>
              <a:ln>
                <a:noFill/>
              </a:ln>
              <a:effectLst/>
            </c:spPr>
            <c:extLst>
              <c:ext xmlns:c16="http://schemas.microsoft.com/office/drawing/2014/chart" uri="{C3380CC4-5D6E-409C-BE32-E72D297353CC}">
                <c16:uniqueId val="{00000009-E3DF-4F1C-8D72-2F830FF4EC99}"/>
              </c:ext>
            </c:extLst>
          </c:dPt>
          <c:dPt>
            <c:idx val="7"/>
            <c:invertIfNegative val="0"/>
            <c:bubble3D val="0"/>
            <c:spPr>
              <a:solidFill>
                <a:schemeClr val="accent3"/>
              </a:solidFill>
              <a:ln>
                <a:noFill/>
              </a:ln>
              <a:effectLst/>
            </c:spPr>
            <c:extLst>
              <c:ext xmlns:c16="http://schemas.microsoft.com/office/drawing/2014/chart" uri="{C3380CC4-5D6E-409C-BE32-E72D297353CC}">
                <c16:uniqueId val="{00000008-E3DF-4F1C-8D72-2F830FF4EC99}"/>
              </c:ext>
            </c:extLst>
          </c:dPt>
          <c:dPt>
            <c:idx val="11"/>
            <c:invertIfNegative val="0"/>
            <c:bubble3D val="0"/>
            <c:spPr>
              <a:solidFill>
                <a:schemeClr val="accent1"/>
              </a:solidFill>
              <a:ln>
                <a:noFill/>
              </a:ln>
              <a:effectLst/>
            </c:spPr>
            <c:extLst>
              <c:ext xmlns:c16="http://schemas.microsoft.com/office/drawing/2014/chart" uri="{C3380CC4-5D6E-409C-BE32-E72D297353CC}">
                <c16:uniqueId val="{00000003-B93C-48BB-A44E-240306D0DDF8}"/>
              </c:ext>
            </c:extLst>
          </c:dPt>
          <c:dPt>
            <c:idx val="12"/>
            <c:invertIfNegative val="0"/>
            <c:bubble3D val="0"/>
            <c:spPr>
              <a:solidFill>
                <a:schemeClr val="accent1"/>
              </a:solidFill>
              <a:ln>
                <a:noFill/>
              </a:ln>
              <a:effectLst/>
            </c:spPr>
            <c:extLst>
              <c:ext xmlns:c16="http://schemas.microsoft.com/office/drawing/2014/chart" uri="{C3380CC4-5D6E-409C-BE32-E72D297353CC}">
                <c16:uniqueId val="{00000005-B93C-48BB-A44E-240306D0DDF8}"/>
              </c:ext>
            </c:extLst>
          </c:dPt>
          <c:dPt>
            <c:idx val="15"/>
            <c:invertIfNegative val="0"/>
            <c:bubble3D val="0"/>
            <c:spPr>
              <a:solidFill>
                <a:schemeClr val="accent3"/>
              </a:solidFill>
              <a:ln>
                <a:noFill/>
              </a:ln>
              <a:effectLst/>
            </c:spPr>
            <c:extLst>
              <c:ext xmlns:c16="http://schemas.microsoft.com/office/drawing/2014/chart" uri="{C3380CC4-5D6E-409C-BE32-E72D297353CC}">
                <c16:uniqueId val="{00000007-B93C-48BB-A44E-240306D0DDF8}"/>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Smoking</c:v>
                </c:pt>
                <c:pt idx="1">
                  <c:v>Too much exposure to sun</c:v>
                </c:pt>
                <c:pt idx="2">
                  <c:v>Exposure to another person's smoking</c:v>
                </c:pt>
                <c:pt idx="3">
                  <c:v>Air pollution</c:v>
                </c:pt>
                <c:pt idx="4">
                  <c:v>Drinking alcohol</c:v>
                </c:pt>
                <c:pt idx="5">
                  <c:v>Having a close relative with cancer</c:v>
                </c:pt>
                <c:pt idx="6">
                  <c:v>Eating ultra-processed foods</c:v>
                </c:pt>
                <c:pt idx="7">
                  <c:v>Using e-cigarettes/vapes</c:v>
                </c:pt>
                <c:pt idx="8">
                  <c:v>Being obese</c:v>
                </c:pt>
                <c:pt idx="9">
                  <c:v>Being overweight</c:v>
                </c:pt>
                <c:pt idx="10">
                  <c:v>Eating processed meat</c:v>
                </c:pt>
                <c:pt idx="11">
                  <c:v>Being older</c:v>
                </c:pt>
                <c:pt idx="12">
                  <c:v>Infection with HPV</c:v>
                </c:pt>
                <c:pt idx="13">
                  <c:v>Not doing enough physical activity</c:v>
                </c:pt>
                <c:pt idx="14">
                  <c:v>Not eating enough fibre</c:v>
                </c:pt>
                <c:pt idx="15">
                  <c:v>Feeling stressed</c:v>
                </c:pt>
              </c:strCache>
            </c:strRef>
          </c:cat>
          <c:val>
            <c:numRef>
              <c:f>Sheet1!$B$2:$B$17</c:f>
              <c:numCache>
                <c:formatCode>0%</c:formatCode>
                <c:ptCount val="16"/>
                <c:pt idx="0">
                  <c:v>0.96</c:v>
                </c:pt>
                <c:pt idx="1">
                  <c:v>0.91</c:v>
                </c:pt>
                <c:pt idx="2">
                  <c:v>0.86</c:v>
                </c:pt>
                <c:pt idx="3">
                  <c:v>0.76</c:v>
                </c:pt>
                <c:pt idx="4">
                  <c:v>0.75</c:v>
                </c:pt>
                <c:pt idx="5">
                  <c:v>0.75</c:v>
                </c:pt>
                <c:pt idx="6">
                  <c:v>0.74</c:v>
                </c:pt>
                <c:pt idx="7">
                  <c:v>0.72</c:v>
                </c:pt>
                <c:pt idx="8">
                  <c:v>0.72</c:v>
                </c:pt>
                <c:pt idx="9">
                  <c:v>0.68</c:v>
                </c:pt>
                <c:pt idx="10">
                  <c:v>0.66</c:v>
                </c:pt>
                <c:pt idx="11">
                  <c:v>0.63</c:v>
                </c:pt>
                <c:pt idx="12">
                  <c:v>0.63</c:v>
                </c:pt>
                <c:pt idx="13">
                  <c:v>0.5</c:v>
                </c:pt>
                <c:pt idx="14">
                  <c:v>0.44</c:v>
                </c:pt>
                <c:pt idx="15">
                  <c:v>0.39</c:v>
                </c:pt>
              </c:numCache>
            </c:numRef>
          </c:val>
          <c:extLst>
            <c:ext xmlns:c16="http://schemas.microsoft.com/office/drawing/2014/chart" uri="{C3380CC4-5D6E-409C-BE32-E72D297353CC}">
              <c16:uniqueId val="{0000000C-9FE0-496C-AECC-706152B3D80C}"/>
            </c:ext>
          </c:extLst>
        </c:ser>
        <c:dLbls>
          <c:showLegendKey val="0"/>
          <c:showVal val="0"/>
          <c:showCatName val="0"/>
          <c:showSerName val="0"/>
          <c:showPercent val="0"/>
          <c:showBubbleSize val="0"/>
        </c:dLbls>
        <c:gapWidth val="50"/>
        <c:overlap val="-27"/>
        <c:axId val="1665401696"/>
        <c:axId val="1665402944"/>
      </c:barChart>
      <c:catAx>
        <c:axId val="1665401696"/>
        <c:scaling>
          <c:orientation val="minMax"/>
        </c:scaling>
        <c:delete val="1"/>
        <c:axPos val="b"/>
        <c:numFmt formatCode="General" sourceLinked="1"/>
        <c:majorTickMark val="none"/>
        <c:minorTickMark val="none"/>
        <c:tickLblPos val="nextTo"/>
        <c:crossAx val="1665402944"/>
        <c:crosses val="autoZero"/>
        <c:auto val="1"/>
        <c:lblAlgn val="ctr"/>
        <c:lblOffset val="100"/>
        <c:noMultiLvlLbl val="0"/>
      </c:catAx>
      <c:valAx>
        <c:axId val="1665402944"/>
        <c:scaling>
          <c:orientation val="minMax"/>
        </c:scaling>
        <c:delete val="1"/>
        <c:axPos val="l"/>
        <c:numFmt formatCode="0%" sourceLinked="1"/>
        <c:majorTickMark val="none"/>
        <c:minorTickMark val="none"/>
        <c:tickLblPos val="nextTo"/>
        <c:crossAx val="1665401696"/>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582358009621597E-3"/>
          <c:y val="7.351557142676611E-2"/>
          <c:w val="0.97417305852807468"/>
          <c:h val="0.657619692098966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DF3F-4580-BC5B-D1C263D94643}"/>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DF3F-4580-BC5B-D1C263D94643}"/>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7-DF3F-4580-BC5B-D1C263D94643}"/>
              </c:ext>
            </c:extLst>
          </c:dPt>
          <c:dPt>
            <c:idx val="4"/>
            <c:invertIfNegative val="0"/>
            <c:bubble3D val="0"/>
            <c:spPr>
              <a:solidFill>
                <a:schemeClr val="accent1"/>
              </a:solidFill>
              <a:ln>
                <a:noFill/>
              </a:ln>
              <a:effectLst/>
            </c:spPr>
            <c:extLst>
              <c:ext xmlns:c16="http://schemas.microsoft.com/office/drawing/2014/chart" uri="{C3380CC4-5D6E-409C-BE32-E72D297353CC}">
                <c16:uniqueId val="{00000007-0E56-40ED-9390-2FC0D60A9B4D}"/>
              </c:ext>
            </c:extLst>
          </c:dPt>
          <c:dPt>
            <c:idx val="5"/>
            <c:invertIfNegative val="0"/>
            <c:bubble3D val="0"/>
            <c:spPr>
              <a:solidFill>
                <a:schemeClr val="accent1"/>
              </a:solidFill>
              <a:ln>
                <a:noFill/>
              </a:ln>
              <a:effectLst/>
            </c:spPr>
            <c:extLst>
              <c:ext xmlns:c16="http://schemas.microsoft.com/office/drawing/2014/chart" uri="{C3380CC4-5D6E-409C-BE32-E72D297353CC}">
                <c16:uniqueId val="{00000002-6382-4672-8875-5640BC17932F}"/>
              </c:ext>
            </c:extLst>
          </c:dPt>
          <c:dPt>
            <c:idx val="8"/>
            <c:invertIfNegative val="0"/>
            <c:bubble3D val="0"/>
            <c:spPr>
              <a:solidFill>
                <a:schemeClr val="accent1"/>
              </a:solidFill>
              <a:ln>
                <a:noFill/>
              </a:ln>
              <a:effectLst/>
            </c:spPr>
            <c:extLst>
              <c:ext xmlns:c16="http://schemas.microsoft.com/office/drawing/2014/chart" uri="{C3380CC4-5D6E-409C-BE32-E72D297353CC}">
                <c16:uniqueId val="{0000000B-0E56-40ED-9390-2FC0D60A9B4D}"/>
              </c:ext>
            </c:extLst>
          </c:dPt>
          <c:dPt>
            <c:idx val="10"/>
            <c:invertIfNegative val="0"/>
            <c:bubble3D val="0"/>
            <c:spPr>
              <a:solidFill>
                <a:schemeClr val="accent1"/>
              </a:solidFill>
              <a:ln>
                <a:noFill/>
              </a:ln>
              <a:effectLst/>
            </c:spPr>
            <c:extLst>
              <c:ext xmlns:c16="http://schemas.microsoft.com/office/drawing/2014/chart" uri="{C3380CC4-5D6E-409C-BE32-E72D297353CC}">
                <c16:uniqueId val="{00000007-6382-4672-8875-5640BC17932F}"/>
              </c:ext>
            </c:extLst>
          </c:dPt>
          <c:dPt>
            <c:idx val="13"/>
            <c:invertIfNegative val="0"/>
            <c:bubble3D val="0"/>
            <c:spPr>
              <a:solidFill>
                <a:schemeClr val="accent1"/>
              </a:solidFill>
              <a:ln>
                <a:noFill/>
              </a:ln>
              <a:effectLst/>
            </c:spPr>
            <c:extLst>
              <c:ext xmlns:c16="http://schemas.microsoft.com/office/drawing/2014/chart" uri="{C3380CC4-5D6E-409C-BE32-E72D297353CC}">
                <c16:uniqueId val="{0000000A-6382-4672-8875-5640BC17932F}"/>
              </c:ext>
            </c:extLst>
          </c:dPt>
          <c:dPt>
            <c:idx val="14"/>
            <c:invertIfNegative val="0"/>
            <c:bubble3D val="0"/>
            <c:spPr>
              <a:solidFill>
                <a:schemeClr val="accent1"/>
              </a:solidFill>
              <a:ln>
                <a:noFill/>
              </a:ln>
              <a:effectLst/>
            </c:spPr>
            <c:extLst>
              <c:ext xmlns:c16="http://schemas.microsoft.com/office/drawing/2014/chart" uri="{C3380CC4-5D6E-409C-BE32-E72D297353CC}">
                <c16:uniqueId val="{0000000B-6382-4672-8875-5640BC17932F}"/>
              </c:ext>
            </c:extLst>
          </c:dPt>
          <c:dPt>
            <c:idx val="15"/>
            <c:invertIfNegative val="0"/>
            <c:bubble3D val="0"/>
            <c:spPr>
              <a:solidFill>
                <a:schemeClr val="accent1"/>
              </a:solidFill>
              <a:ln>
                <a:noFill/>
              </a:ln>
              <a:effectLst/>
            </c:spPr>
            <c:extLst>
              <c:ext xmlns:c16="http://schemas.microsoft.com/office/drawing/2014/chart" uri="{C3380CC4-5D6E-409C-BE32-E72D297353CC}">
                <c16:uniqueId val="{00000013-0E56-40ED-9390-2FC0D60A9B4D}"/>
              </c:ext>
            </c:extLst>
          </c:dPt>
          <c:dPt>
            <c:idx val="16"/>
            <c:invertIfNegative val="0"/>
            <c:bubble3D val="0"/>
            <c:spPr>
              <a:solidFill>
                <a:schemeClr val="accent1"/>
              </a:solidFill>
              <a:ln>
                <a:noFill/>
              </a:ln>
              <a:effectLst/>
            </c:spPr>
            <c:extLst>
              <c:ext xmlns:c16="http://schemas.microsoft.com/office/drawing/2014/chart" uri="{C3380CC4-5D6E-409C-BE32-E72D297353CC}">
                <c16:uniqueId val="{00000015-0E56-40ED-9390-2FC0D60A9B4D}"/>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Change in the appearance of a mole</c:v>
                </c:pt>
                <c:pt idx="1">
                  <c:v>Unexplained lump or swelling</c:v>
                </c:pt>
                <c:pt idx="2">
                  <c:v>Blood in poo/pee</c:v>
                </c:pt>
                <c:pt idx="3">
                  <c:v>Coughing up blood</c:v>
                </c:pt>
                <c:pt idx="4">
                  <c:v>Losing weight without trying to</c:v>
                </c:pt>
                <c:pt idx="5">
                  <c:v>Persistent cough</c:v>
                </c:pt>
                <c:pt idx="6">
                  <c:v>Change in bowel habits</c:v>
                </c:pt>
                <c:pt idx="7">
                  <c:v>Persistent unexplained pain</c:v>
                </c:pt>
                <c:pt idx="8">
                  <c:v>Persistent difficulty swallowing</c:v>
                </c:pt>
                <c:pt idx="9">
                  <c:v>Ulcer in mouth (doesn't heal)</c:v>
                </c:pt>
                <c:pt idx="10">
                  <c:v>Sore that does not heal</c:v>
                </c:pt>
                <c:pt idx="11">
                  <c:v>Change in bladder habits</c:v>
                </c:pt>
                <c:pt idx="12">
                  <c:v>Tired all the time</c:v>
                </c:pt>
                <c:pt idx="13">
                  <c:v>Persistent hoarseness</c:v>
                </c:pt>
                <c:pt idx="14">
                  <c:v>Unexplained bleeding</c:v>
                </c:pt>
                <c:pt idx="15">
                  <c:v>Breathlessness</c:v>
                </c:pt>
                <c:pt idx="16">
                  <c:v>Red/white patches in mouth</c:v>
                </c:pt>
                <c:pt idx="17">
                  <c:v>Not hungry as usual</c:v>
                </c:pt>
              </c:strCache>
            </c:strRef>
          </c:cat>
          <c:val>
            <c:numRef>
              <c:f>Sheet1!$B$2:$B$19</c:f>
              <c:numCache>
                <c:formatCode>0%</c:formatCode>
                <c:ptCount val="18"/>
                <c:pt idx="0">
                  <c:v>0.93</c:v>
                </c:pt>
                <c:pt idx="1">
                  <c:v>0.92</c:v>
                </c:pt>
                <c:pt idx="2">
                  <c:v>0.91</c:v>
                </c:pt>
                <c:pt idx="3">
                  <c:v>0.9</c:v>
                </c:pt>
                <c:pt idx="4">
                  <c:v>0.86</c:v>
                </c:pt>
                <c:pt idx="5">
                  <c:v>0.8</c:v>
                </c:pt>
                <c:pt idx="6">
                  <c:v>0.78</c:v>
                </c:pt>
                <c:pt idx="7">
                  <c:v>0.77</c:v>
                </c:pt>
                <c:pt idx="8">
                  <c:v>0.74</c:v>
                </c:pt>
                <c:pt idx="9">
                  <c:v>0.72</c:v>
                </c:pt>
                <c:pt idx="10">
                  <c:v>0.69</c:v>
                </c:pt>
                <c:pt idx="11">
                  <c:v>0.68</c:v>
                </c:pt>
                <c:pt idx="12">
                  <c:v>0.68</c:v>
                </c:pt>
                <c:pt idx="13">
                  <c:v>0.68</c:v>
                </c:pt>
                <c:pt idx="14">
                  <c:v>0.68</c:v>
                </c:pt>
                <c:pt idx="15">
                  <c:v>0.62</c:v>
                </c:pt>
                <c:pt idx="16">
                  <c:v>0.56000000000000005</c:v>
                </c:pt>
                <c:pt idx="17">
                  <c:v>0.51</c:v>
                </c:pt>
              </c:numCache>
            </c:numRef>
          </c:val>
          <c:extLst>
            <c:ext xmlns:c16="http://schemas.microsoft.com/office/drawing/2014/chart" uri="{C3380CC4-5D6E-409C-BE32-E72D297353CC}">
              <c16:uniqueId val="{00000000-6382-4672-8875-5640BC17932F}"/>
            </c:ext>
          </c:extLst>
        </c:ser>
        <c:dLbls>
          <c:dLblPos val="outEnd"/>
          <c:showLegendKey val="0"/>
          <c:showVal val="1"/>
          <c:showCatName val="0"/>
          <c:showSerName val="0"/>
          <c:showPercent val="0"/>
          <c:showBubbleSize val="0"/>
        </c:dLbls>
        <c:gapWidth val="25"/>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1"/>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2024</c:v>
                </c:pt>
              </c:strCache>
            </c:strRef>
          </c:tx>
          <c:spPr>
            <a:solidFill>
              <a:schemeClr val="accent1"/>
            </a:solidFill>
            <a:ln>
              <a:noFill/>
            </a:ln>
            <a:effectLst/>
          </c:spPr>
          <c:invertIfNegative val="0"/>
          <c:dPt>
            <c:idx val="1"/>
            <c:invertIfNegative val="0"/>
            <c:bubble3D val="0"/>
            <c:spPr>
              <a:solidFill>
                <a:schemeClr val="accent3"/>
              </a:solidFill>
              <a:ln>
                <a:noFill/>
              </a:ln>
              <a:effectLst/>
            </c:spPr>
            <c:extLst>
              <c:ext xmlns:c16="http://schemas.microsoft.com/office/drawing/2014/chart" uri="{C3380CC4-5D6E-409C-BE32-E72D297353CC}">
                <c16:uniqueId val="{00000003-8D5A-413F-BBC0-9D9691DED466}"/>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4-8D5A-413F-BBC0-9D9691DED466}"/>
              </c:ext>
            </c:extLst>
          </c:dPt>
          <c:dPt>
            <c:idx val="3"/>
            <c:invertIfNegative val="0"/>
            <c:bubble3D val="0"/>
            <c:spPr>
              <a:solidFill>
                <a:schemeClr val="accent1">
                  <a:lumMod val="20000"/>
                  <a:lumOff val="80000"/>
                </a:schemeClr>
              </a:solidFill>
              <a:ln>
                <a:noFill/>
              </a:ln>
              <a:effectLst/>
            </c:spPr>
            <c:extLst>
              <c:ext xmlns:c16="http://schemas.microsoft.com/office/drawing/2014/chart" uri="{C3380CC4-5D6E-409C-BE32-E72D297353CC}">
                <c16:uniqueId val="{00000005-8D5A-413F-BBC0-9D9691DED466}"/>
              </c:ext>
            </c:extLst>
          </c:dPt>
          <c:dPt>
            <c:idx val="4"/>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6-8D5A-413F-BBC0-9D9691DED466}"/>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Any potential cancer symptom</c:v>
                </c:pt>
                <c:pt idx="1">
                  <c:v>Non-specific cancer symptom</c:v>
                </c:pt>
                <c:pt idx="2">
                  <c:v>Red-flag cancer symptom</c:v>
                </c:pt>
                <c:pt idx="3">
                  <c:v>Lung-specific cancer symptom</c:v>
                </c:pt>
                <c:pt idx="4">
                  <c:v>Oral cancer symptom</c:v>
                </c:pt>
              </c:strCache>
            </c:strRef>
          </c:cat>
          <c:val>
            <c:numRef>
              <c:f>Sheet1!$B$2:$B$6</c:f>
              <c:numCache>
                <c:formatCode>0%</c:formatCode>
                <c:ptCount val="5"/>
                <c:pt idx="0">
                  <c:v>0.46</c:v>
                </c:pt>
                <c:pt idx="1">
                  <c:v>0.32</c:v>
                </c:pt>
                <c:pt idx="2">
                  <c:v>0.19</c:v>
                </c:pt>
                <c:pt idx="3">
                  <c:v>0.15</c:v>
                </c:pt>
                <c:pt idx="4">
                  <c:v>0.14000000000000001</c:v>
                </c:pt>
              </c:numCache>
            </c:numRef>
          </c:val>
          <c:extLst>
            <c:ext xmlns:c16="http://schemas.microsoft.com/office/drawing/2014/chart" uri="{C3380CC4-5D6E-409C-BE32-E72D297353CC}">
              <c16:uniqueId val="{00000000-8D5A-413F-BBC0-9D9691DED466}"/>
            </c:ext>
          </c:extLst>
        </c:ser>
        <c:dLbls>
          <c:showLegendKey val="0"/>
          <c:showVal val="0"/>
          <c:showCatName val="0"/>
          <c:showSerName val="0"/>
          <c:showPercent val="0"/>
          <c:showBubbleSize val="0"/>
        </c:dLbls>
        <c:gapWidth val="50"/>
        <c:overlap val="-27"/>
        <c:axId val="2112074144"/>
        <c:axId val="2112065024"/>
      </c:barChart>
      <c:catAx>
        <c:axId val="211207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112065024"/>
        <c:crosses val="autoZero"/>
        <c:auto val="1"/>
        <c:lblAlgn val="ctr"/>
        <c:lblOffset val="100"/>
        <c:noMultiLvlLbl val="0"/>
      </c:catAx>
      <c:valAx>
        <c:axId val="2112065024"/>
        <c:scaling>
          <c:orientation val="minMax"/>
          <c:max val="0.70000000000000007"/>
        </c:scaling>
        <c:delete val="1"/>
        <c:axPos val="l"/>
        <c:numFmt formatCode="0%" sourceLinked="1"/>
        <c:majorTickMark val="none"/>
        <c:minorTickMark val="none"/>
        <c:tickLblPos val="nextTo"/>
        <c:crossAx val="211207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6268CD-6134-7E48-9DE7-FEB4FB24A965}" type="datetimeFigureOut">
              <a:rPr lang="en-US" smtClean="0"/>
              <a:t>4/16/2025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B38833-6303-A84B-BCE8-C8F834FB8639}" type="slidenum">
              <a:rPr lang="en-US" smtClean="0"/>
              <a:t>‹#›</a:t>
            </a:fld>
            <a:endParaRPr lang="en-US" dirty="0"/>
          </a:p>
        </p:txBody>
      </p:sp>
    </p:spTree>
    <p:extLst>
      <p:ext uri="{BB962C8B-B14F-4D97-AF65-F5344CB8AC3E}">
        <p14:creationId xmlns:p14="http://schemas.microsoft.com/office/powerpoint/2010/main" val="1158479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85328-23E5-4CC4-A740-530835B6CBF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1933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Key findings:</a:t>
            </a:r>
          </a:p>
          <a:p>
            <a:pPr marL="171450" indent="-171450">
              <a:buFont typeface="Arial" panose="020B0604020202020204" pitchFamily="34" charset="0"/>
              <a:buChar char="•"/>
            </a:pPr>
            <a:r>
              <a:rPr lang="en-GB" dirty="0"/>
              <a:t>The most common healthy behaviours UK adults were trying to take part in was increased exercise, with 6 in 10 saying this</a:t>
            </a:r>
          </a:p>
          <a:p>
            <a:pPr marL="171450" indent="-171450">
              <a:buFont typeface="Arial" panose="020B0604020202020204" pitchFamily="34" charset="0"/>
              <a:buChar char="•"/>
            </a:pPr>
            <a:r>
              <a:rPr lang="en-GB" dirty="0"/>
              <a:t>This was closely followed by smokers attempting to reduce the amount they smoke</a:t>
            </a:r>
          </a:p>
          <a:p>
            <a:pPr marL="171450" indent="-171450">
              <a:buFont typeface="Arial" panose="020B0604020202020204" pitchFamily="34" charset="0"/>
              <a:buChar char="•"/>
            </a:pPr>
            <a:r>
              <a:rPr lang="en-GB" dirty="0"/>
              <a:t>Just under half said they were trying to eat more wholegrains and lose weight</a:t>
            </a:r>
          </a:p>
          <a:p>
            <a:pPr marL="171450" indent="-171450">
              <a:buFont typeface="Arial" panose="020B0604020202020204" pitchFamily="34" charset="0"/>
              <a:buChar char="•"/>
            </a:pPr>
            <a:r>
              <a:rPr lang="en-GB" dirty="0"/>
              <a:t>The least commonly selected activity was drinking less alcohol</a:t>
            </a:r>
          </a:p>
          <a:p>
            <a:endParaRPr lang="en-GB" dirty="0"/>
          </a:p>
          <a:p>
            <a:endParaRPr lang="en-GB" dirty="0"/>
          </a:p>
          <a:p>
            <a:r>
              <a:rPr lang="en-GB" b="1" u="sng" dirty="0"/>
              <a:t>Historical Data:</a:t>
            </a:r>
          </a:p>
          <a:p>
            <a:pPr marL="171450" indent="-171450">
              <a:buFont typeface="Arial" panose="020B0604020202020204" pitchFamily="34" charset="0"/>
              <a:buChar char="•"/>
            </a:pPr>
            <a:r>
              <a:rPr lang="en-GB" b="1" dirty="0"/>
              <a:t>Increase amount of physical activity: 59%</a:t>
            </a:r>
          </a:p>
          <a:p>
            <a:pPr marL="171450" indent="-171450">
              <a:buFont typeface="Arial" panose="020B0604020202020204" pitchFamily="34" charset="0"/>
              <a:buChar char="•"/>
            </a:pPr>
            <a:r>
              <a:rPr lang="en-GB" b="1" dirty="0"/>
              <a:t>Eat less food and drink that are high in fat, salt and sugar: 56%</a:t>
            </a:r>
          </a:p>
          <a:p>
            <a:pPr marL="171450" indent="-171450">
              <a:buFont typeface="Arial" panose="020B0604020202020204" pitchFamily="34" charset="0"/>
              <a:buChar char="•"/>
            </a:pPr>
            <a:r>
              <a:rPr lang="en-GB" b="1" dirty="0"/>
              <a:t>Lose weight: 50%</a:t>
            </a:r>
          </a:p>
          <a:p>
            <a:pPr marL="171450" indent="-171450">
              <a:buFont typeface="Arial" panose="020B0604020202020204" pitchFamily="34" charset="0"/>
              <a:buChar char="•"/>
            </a:pPr>
            <a:r>
              <a:rPr lang="en-GB" b="1" dirty="0"/>
              <a:t>Reduce the amount smoke: 48%</a:t>
            </a:r>
          </a:p>
          <a:p>
            <a:pPr marL="171450" indent="-171450">
              <a:buFont typeface="Arial" panose="020B0604020202020204" pitchFamily="34" charset="0"/>
              <a:buChar char="•"/>
            </a:pPr>
            <a:r>
              <a:rPr lang="en-GB" b="1" dirty="0"/>
              <a:t>Decrease the amount of processed meat eaten: 31%</a:t>
            </a:r>
          </a:p>
          <a:p>
            <a:pPr marL="171450" indent="-171450">
              <a:buFont typeface="Arial" panose="020B0604020202020204" pitchFamily="34" charset="0"/>
              <a:buChar char="•"/>
            </a:pPr>
            <a:r>
              <a:rPr lang="en-GB" b="1" dirty="0"/>
              <a:t>Stop smoking completely: 23%</a:t>
            </a:r>
          </a:p>
          <a:p>
            <a:pPr marL="171450" indent="-171450">
              <a:buFont typeface="Arial" panose="020B0604020202020204" pitchFamily="34" charset="0"/>
              <a:buChar char="•"/>
            </a:pPr>
            <a:r>
              <a:rPr lang="en-GB" b="1" dirty="0"/>
              <a:t>Reduce the amount of alcohol you drink: 21%</a:t>
            </a:r>
          </a:p>
        </p:txBody>
      </p:sp>
      <p:sp>
        <p:nvSpPr>
          <p:cNvPr id="4" name="Slide Number Placeholder 3"/>
          <p:cNvSpPr>
            <a:spLocks noGrp="1"/>
          </p:cNvSpPr>
          <p:nvPr>
            <p:ph type="sldNum" sz="quarter" idx="5"/>
          </p:nvPr>
        </p:nvSpPr>
        <p:spPr/>
        <p:txBody>
          <a:bodyPr/>
          <a:lstStyle/>
          <a:p>
            <a:fld id="{F5B38833-6303-A84B-BCE8-C8F834FB8639}" type="slidenum">
              <a:rPr lang="en-US" smtClean="0"/>
              <a:t>18</a:t>
            </a:fld>
            <a:endParaRPr lang="en-US" dirty="0"/>
          </a:p>
        </p:txBody>
      </p:sp>
    </p:spTree>
    <p:extLst>
      <p:ext uri="{BB962C8B-B14F-4D97-AF65-F5344CB8AC3E}">
        <p14:creationId xmlns:p14="http://schemas.microsoft.com/office/powerpoint/2010/main" val="3236197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19</a:t>
            </a:fld>
            <a:endParaRPr lang="en-US" dirty="0"/>
          </a:p>
        </p:txBody>
      </p:sp>
    </p:spTree>
    <p:extLst>
      <p:ext uri="{BB962C8B-B14F-4D97-AF65-F5344CB8AC3E}">
        <p14:creationId xmlns:p14="http://schemas.microsoft.com/office/powerpoint/2010/main" val="1576466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u="sng" dirty="0"/>
              <a:t>Key findings:</a:t>
            </a:r>
          </a:p>
          <a:p>
            <a:pPr marL="171450" indent="-171450">
              <a:buFont typeface="Arial" panose="020B0604020202020204" pitchFamily="34" charset="0"/>
              <a:buChar char="•"/>
            </a:pPr>
            <a:r>
              <a:rPr lang="en-GB" b="0" u="none" dirty="0"/>
              <a:t>Respondents were asked to spontaneously identify what factors they believe cause cancer</a:t>
            </a:r>
          </a:p>
          <a:p>
            <a:pPr marL="171450" indent="-171450">
              <a:buFont typeface="Arial" panose="020B0604020202020204" pitchFamily="34" charset="0"/>
              <a:buChar char="•"/>
            </a:pPr>
            <a:r>
              <a:rPr lang="en-GB" b="0" u="none" dirty="0"/>
              <a:t>A strong majority listed smoking (77%), which was followed by just under half who identified drinking alcohol (46%) and around four in ten who cited a family history of cancer (39%)</a:t>
            </a:r>
          </a:p>
          <a:p>
            <a:pPr marL="171450" indent="-171450">
              <a:buFont typeface="Arial" panose="020B0604020202020204" pitchFamily="34" charset="0"/>
              <a:buChar char="•"/>
            </a:pPr>
            <a:r>
              <a:rPr lang="en-GB" b="0" u="none" dirty="0"/>
              <a:t>Just below a quarter listed a poor diet, and a further 14% cited diet generally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u="none" dirty="0"/>
              <a:t>Around 1 in 5 identified too much sun exposure (18%)</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1" u="sng" dirty="0"/>
          </a:p>
          <a:p>
            <a:r>
              <a:rPr lang="en-GB" b="1" u="sng" dirty="0"/>
              <a:t>Historical data:</a:t>
            </a:r>
          </a:p>
          <a:p>
            <a:r>
              <a:rPr lang="en-GB" b="1" dirty="0"/>
              <a:t>Smoking</a:t>
            </a:r>
            <a:r>
              <a:rPr lang="en-GB" dirty="0"/>
              <a:t>	</a:t>
            </a:r>
          </a:p>
          <a:p>
            <a:r>
              <a:rPr lang="en-GB" dirty="0"/>
              <a:t>Feb-2023: 68%		Sep-2023:68%</a:t>
            </a:r>
          </a:p>
          <a:p>
            <a:r>
              <a:rPr lang="en-GB" b="1" dirty="0"/>
              <a:t>Drinking alcohol</a:t>
            </a:r>
          </a:p>
          <a:p>
            <a:r>
              <a:rPr lang="en-GB" dirty="0"/>
              <a:t>Feb-2023:37%		Sep-2023:45%</a:t>
            </a:r>
          </a:p>
          <a:p>
            <a:r>
              <a:rPr lang="en-GB" b="1" dirty="0"/>
              <a:t>Family history</a:t>
            </a:r>
          </a:p>
          <a:p>
            <a:r>
              <a:rPr lang="en-GB" dirty="0"/>
              <a:t>Feb-2023:25%		Sep-2023: 27%</a:t>
            </a:r>
          </a:p>
          <a:p>
            <a:r>
              <a:rPr lang="en-GB" b="1" dirty="0"/>
              <a:t>Too much sun exposure</a:t>
            </a:r>
          </a:p>
          <a:p>
            <a:r>
              <a:rPr lang="en-GB" dirty="0"/>
              <a:t>Feb-2023:21%		Sep-2023: 23%</a:t>
            </a:r>
          </a:p>
          <a:p>
            <a:r>
              <a:rPr lang="en-GB" b="1" dirty="0"/>
              <a:t>Poor / unhealthy diet</a:t>
            </a:r>
          </a:p>
          <a:p>
            <a:r>
              <a:rPr lang="en-GB" dirty="0"/>
              <a:t>Feb-2023:22%		Sep-2023: 21%</a:t>
            </a:r>
          </a:p>
          <a:p>
            <a:r>
              <a:rPr lang="en-GB" b="1" dirty="0"/>
              <a:t>Lack of exercise/physical activity</a:t>
            </a:r>
          </a:p>
          <a:p>
            <a:r>
              <a:rPr lang="en-GB" dirty="0"/>
              <a:t>Feb-2023:13%		Sep-2023: 17%</a:t>
            </a:r>
          </a:p>
          <a:p>
            <a:r>
              <a:rPr lang="en-GB" b="1" dirty="0"/>
              <a:t>Occupational exposures*</a:t>
            </a:r>
          </a:p>
          <a:p>
            <a:r>
              <a:rPr lang="en-GB" dirty="0"/>
              <a:t>Feb-2023:14%		Sep-2023:11%</a:t>
            </a:r>
          </a:p>
          <a:p>
            <a:r>
              <a:rPr lang="en-GB" b="1" dirty="0"/>
              <a:t>Diet</a:t>
            </a:r>
            <a:r>
              <a:rPr lang="en-GB" dirty="0"/>
              <a:t>	</a:t>
            </a:r>
          </a:p>
          <a:p>
            <a:r>
              <a:rPr lang="en-GB" dirty="0"/>
              <a:t>Feb-2023:9%		Sep-2023:11%</a:t>
            </a:r>
          </a:p>
          <a:p>
            <a:r>
              <a:rPr lang="en-GB" b="1" dirty="0"/>
              <a:t>Air pollution</a:t>
            </a:r>
          </a:p>
          <a:p>
            <a:r>
              <a:rPr lang="en-GB" dirty="0"/>
              <a:t>Feb-2023:9%		Sep-2023:11%</a:t>
            </a:r>
          </a:p>
          <a:p>
            <a:r>
              <a:rPr lang="en-GB" b="1" dirty="0"/>
              <a:t>Being obese</a:t>
            </a:r>
          </a:p>
          <a:p>
            <a:r>
              <a:rPr lang="en-GB" dirty="0"/>
              <a:t>Feb-2023:11%		Sep-2023:10%</a:t>
            </a:r>
          </a:p>
          <a:p>
            <a:r>
              <a:rPr lang="en-GB" b="1" dirty="0"/>
              <a:t>Eating processed/ultra processed food</a:t>
            </a:r>
          </a:p>
          <a:p>
            <a:r>
              <a:rPr lang="en-GB" dirty="0"/>
              <a:t>Feb-2023:5%		Sep-2023:10%</a:t>
            </a:r>
          </a:p>
          <a:p>
            <a:r>
              <a:rPr lang="en-GB" b="1" dirty="0"/>
              <a:t>Being overweight</a:t>
            </a:r>
          </a:p>
          <a:p>
            <a:r>
              <a:rPr lang="en-GB" dirty="0"/>
              <a:t>Feb-2023:5%		Sep-2023:9%</a:t>
            </a:r>
          </a:p>
          <a:p>
            <a:r>
              <a:rPr lang="en-GB" b="1" dirty="0"/>
              <a:t>Generic exposure</a:t>
            </a:r>
          </a:p>
          <a:p>
            <a:r>
              <a:rPr lang="en-GB" dirty="0"/>
              <a:t>Feb-2023:---;		Sep-2023:7%</a:t>
            </a:r>
          </a:p>
          <a:p>
            <a:r>
              <a:rPr lang="en-GB" b="1" dirty="0"/>
              <a:t>Lifestyle</a:t>
            </a:r>
            <a:r>
              <a:rPr lang="en-GB" dirty="0"/>
              <a:t>	</a:t>
            </a:r>
          </a:p>
          <a:p>
            <a:r>
              <a:rPr lang="en-GB" dirty="0"/>
              <a:t>Feb-2023:6%		Sep-2023:7%</a:t>
            </a:r>
          </a:p>
          <a:p>
            <a:r>
              <a:rPr lang="en-GB" b="1" dirty="0"/>
              <a:t>Ionising radiation</a:t>
            </a:r>
          </a:p>
          <a:p>
            <a:r>
              <a:rPr lang="en-GB" dirty="0"/>
              <a:t>Feb-2023:6%		Sep-2023:6%</a:t>
            </a:r>
          </a:p>
          <a:p>
            <a:r>
              <a:rPr lang="en-GB" b="1" dirty="0"/>
              <a:t>Stress</a:t>
            </a:r>
            <a:r>
              <a:rPr lang="en-GB" dirty="0"/>
              <a:t>	</a:t>
            </a:r>
          </a:p>
          <a:p>
            <a:r>
              <a:rPr lang="en-GB" dirty="0"/>
              <a:t>Feb-2023:4%		Sep-2023:5%</a:t>
            </a:r>
          </a:p>
          <a:p>
            <a:r>
              <a:rPr lang="en-GB" b="1" dirty="0"/>
              <a:t>Other*</a:t>
            </a:r>
            <a:r>
              <a:rPr lang="en-GB" dirty="0"/>
              <a:t>	</a:t>
            </a:r>
          </a:p>
          <a:p>
            <a:r>
              <a:rPr lang="en-GB" dirty="0"/>
              <a:t>Feb-2023: 21%		Sep-2023:17%</a:t>
            </a:r>
          </a:p>
          <a:p>
            <a:r>
              <a:rPr lang="en-GB" b="1" dirty="0"/>
              <a:t>Don’t know	</a:t>
            </a:r>
          </a:p>
          <a:p>
            <a:r>
              <a:rPr lang="en-GB" dirty="0"/>
              <a:t>Feb-2023:21%		Sep-2023:18%</a:t>
            </a:r>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21</a:t>
            </a:fld>
            <a:endParaRPr lang="en-US" dirty="0"/>
          </a:p>
        </p:txBody>
      </p:sp>
    </p:spTree>
    <p:extLst>
      <p:ext uri="{BB962C8B-B14F-4D97-AF65-F5344CB8AC3E}">
        <p14:creationId xmlns:p14="http://schemas.microsoft.com/office/powerpoint/2010/main" val="11771163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u="sng" dirty="0"/>
              <a:t>Key findings:</a:t>
            </a:r>
          </a:p>
          <a:p>
            <a:pPr marL="171450" indent="-171450">
              <a:buFont typeface="Arial" panose="020B0604020202020204" pitchFamily="34" charset="0"/>
              <a:buChar char="•"/>
            </a:pPr>
            <a:r>
              <a:rPr lang="en-GB" b="0" u="none" dirty="0"/>
              <a:t>Almost all respondents (99%) recognised any of the main preventable risk factors</a:t>
            </a:r>
          </a:p>
          <a:p>
            <a:pPr marL="171450" indent="-171450">
              <a:buFont typeface="Arial" panose="020B0604020202020204" pitchFamily="34" charset="0"/>
              <a:buChar char="•"/>
            </a:pPr>
            <a:r>
              <a:rPr lang="en-GB" b="0" u="none" dirty="0"/>
              <a:t>Of the listed risk factors, smoking was the most commonly identified by almost all respondents, though more than 9 in 10 also identified too much exposure to the sun</a:t>
            </a:r>
          </a:p>
          <a:p>
            <a:pPr marL="171450" indent="-171450">
              <a:buFont typeface="Arial" panose="020B0604020202020204" pitchFamily="34" charset="0"/>
              <a:buChar char="•"/>
            </a:pPr>
            <a:r>
              <a:rPr lang="en-GB" b="0" u="none" dirty="0"/>
              <a:t>A majority recognise all correct potential risk factors except not eating enough fibre, with just under half (44%) citing this</a:t>
            </a:r>
          </a:p>
          <a:p>
            <a:pPr marL="171450" indent="-171450">
              <a:buFont typeface="Arial" panose="020B0604020202020204" pitchFamily="34" charset="0"/>
              <a:buChar char="•"/>
            </a:pPr>
            <a:r>
              <a:rPr lang="en-GB" b="0" u="none" dirty="0"/>
              <a:t>However, more than 7 in 10 incorrectly identified eating ultra-processed foods (74%) and using e-cigarettes/vapes (72%), while around 4 in 10 identified feeling stressed (39%) incorrectly as a potential risk factor of cancer</a:t>
            </a:r>
          </a:p>
          <a:p>
            <a:endParaRPr lang="en-GB" b="1" dirty="0"/>
          </a:p>
          <a:p>
            <a:r>
              <a:rPr lang="en-GB" b="1" u="sng" dirty="0"/>
              <a:t>Historical data:</a:t>
            </a:r>
          </a:p>
          <a:p>
            <a:r>
              <a:rPr lang="en-GB" b="1" i="0" u="none" dirty="0"/>
              <a:t>97% recognised main preventable risk factors / average correct risk factors = 10</a:t>
            </a:r>
          </a:p>
          <a:p>
            <a:r>
              <a:rPr lang="en-GB" b="1" dirty="0"/>
              <a:t>Smoking	</a:t>
            </a:r>
          </a:p>
          <a:p>
            <a:r>
              <a:rPr lang="en-GB" dirty="0"/>
              <a:t>2019: 95%	2021: 94%	2022: 94%	Feb-2023: 95%    Sep-2023:95%</a:t>
            </a:r>
          </a:p>
          <a:p>
            <a:r>
              <a:rPr lang="en-GB" b="1" dirty="0"/>
              <a:t>Getting sunburnt</a:t>
            </a:r>
          </a:p>
          <a:p>
            <a:r>
              <a:rPr lang="en-GB" dirty="0"/>
              <a:t>2019: 90%	2021: 90%	2022: 89%	Feb-2023: 89%   Sep-2023:90%</a:t>
            </a:r>
          </a:p>
          <a:p>
            <a:r>
              <a:rPr lang="en-GB" b="1" dirty="0"/>
              <a:t>Exposure to another person's smoking</a:t>
            </a:r>
          </a:p>
          <a:p>
            <a:r>
              <a:rPr lang="en-GB" dirty="0"/>
              <a:t>2019: 83%	2021:84%	2022: 83%	Feb-2023:84%	   Sep-2023:84%</a:t>
            </a:r>
          </a:p>
          <a:p>
            <a:r>
              <a:rPr lang="en-GB" b="1" dirty="0"/>
              <a:t>Drinking alcohol	</a:t>
            </a:r>
          </a:p>
          <a:p>
            <a:r>
              <a:rPr lang="en-GB" dirty="0"/>
              <a:t>2019:74%	2021:72%	2022:71%	Feb-2023:69%	  Sep-2023:75%</a:t>
            </a:r>
          </a:p>
          <a:p>
            <a:r>
              <a:rPr lang="en-GB" b="1" dirty="0"/>
              <a:t>Having a close relative with cancer</a:t>
            </a:r>
            <a:r>
              <a:rPr lang="en-GB" dirty="0"/>
              <a:t>	</a:t>
            </a:r>
          </a:p>
          <a:p>
            <a:r>
              <a:rPr lang="en-GB" dirty="0"/>
              <a:t>2019:69%	2021:71%	2022:72%	Feb-2023:70%	   Sep-2023:74%</a:t>
            </a:r>
          </a:p>
          <a:p>
            <a:r>
              <a:rPr lang="en-GB" b="1" dirty="0"/>
              <a:t>Being obese</a:t>
            </a:r>
            <a:r>
              <a:rPr lang="en-GB" dirty="0"/>
              <a:t>	</a:t>
            </a:r>
          </a:p>
          <a:p>
            <a:r>
              <a:rPr lang="en-GB" dirty="0"/>
              <a:t>2019:74%	2021:74%	2022:72%	Feb-2023:71%   Sep-2023:74%</a:t>
            </a:r>
          </a:p>
          <a:p>
            <a:r>
              <a:rPr lang="en-GB" b="1" dirty="0"/>
              <a:t>Being overweight</a:t>
            </a:r>
          </a:p>
          <a:p>
            <a:r>
              <a:rPr lang="en-GB" dirty="0"/>
              <a:t>2019:72%	2021:70%	2022:68%	Feb-2023:66%	   Sep-2023:69%</a:t>
            </a:r>
          </a:p>
          <a:p>
            <a:r>
              <a:rPr lang="en-GB" b="1" dirty="0"/>
              <a:t>Having a previous history of lung disease (e.g. COPD)	</a:t>
            </a:r>
          </a:p>
          <a:p>
            <a:r>
              <a:rPr lang="en-GB" dirty="0"/>
              <a:t>2021:65%	2022:66%	Feb-2023:67%	    Sep-2023:69%</a:t>
            </a:r>
          </a:p>
          <a:p>
            <a:r>
              <a:rPr lang="en-GB" b="1" dirty="0"/>
              <a:t>Using e-cigarettes/vapes</a:t>
            </a:r>
            <a:r>
              <a:rPr lang="en-GB" dirty="0"/>
              <a:t>	</a:t>
            </a:r>
          </a:p>
          <a:p>
            <a:r>
              <a:rPr lang="en-GB" dirty="0"/>
              <a:t>Sep-2023: 67%</a:t>
            </a:r>
          </a:p>
          <a:p>
            <a:r>
              <a:rPr lang="en-GB" b="1" dirty="0"/>
              <a:t>Being older	</a:t>
            </a:r>
          </a:p>
          <a:p>
            <a:r>
              <a:rPr lang="en-GB" dirty="0"/>
              <a:t>2019: 62%	2021:65%	2022:66%	Feb-2023:64%   Sep-2023:66%</a:t>
            </a:r>
          </a:p>
          <a:p>
            <a:r>
              <a:rPr lang="en-GB" b="1" dirty="0"/>
              <a:t>Eating processed meat</a:t>
            </a:r>
          </a:p>
          <a:p>
            <a:r>
              <a:rPr lang="en-GB" dirty="0"/>
              <a:t>2019:61%	2021:62%	2022:58%	Feb-2023:57%    Sep-2023:65%</a:t>
            </a:r>
          </a:p>
          <a:p>
            <a:r>
              <a:rPr lang="en-GB" b="1" dirty="0"/>
              <a:t>Infection with HPV</a:t>
            </a:r>
          </a:p>
          <a:p>
            <a:r>
              <a:rPr lang="en-GB" dirty="0"/>
              <a:t>2019:62%	2021:61%	2022:61%	Feb-2023:59%   Sep-2023: 61%</a:t>
            </a:r>
          </a:p>
          <a:p>
            <a:r>
              <a:rPr lang="en-GB" b="1" dirty="0"/>
              <a:t>Not doing enough physical activity</a:t>
            </a:r>
          </a:p>
          <a:p>
            <a:r>
              <a:rPr lang="en-GB" dirty="0"/>
              <a:t>2019:53%	2021:53%	2022:51%	Feb-2023: 49%	  Sep-2023:52%</a:t>
            </a:r>
          </a:p>
          <a:p>
            <a:r>
              <a:rPr lang="en-GB" b="1" dirty="0"/>
              <a:t>Not eating enough fibre</a:t>
            </a:r>
            <a:r>
              <a:rPr lang="en-GB" dirty="0"/>
              <a:t>	</a:t>
            </a:r>
          </a:p>
          <a:p>
            <a:r>
              <a:rPr lang="en-GB" dirty="0"/>
              <a:t>2019: 44%	2021: 43%	2022:43%	Feb-2023: 40%	   Sep-2023:43%</a:t>
            </a:r>
          </a:p>
          <a:p>
            <a:r>
              <a:rPr lang="en-GB" b="1" dirty="0"/>
              <a:t>Feeling stressed</a:t>
            </a:r>
            <a:r>
              <a:rPr lang="en-GB" dirty="0"/>
              <a:t>	</a:t>
            </a:r>
          </a:p>
          <a:p>
            <a:r>
              <a:rPr lang="en-GB" dirty="0"/>
              <a:t>2019:34%	2021:36%	2022:37%	Feb-2023:35%	   Sep-2023:37%</a:t>
            </a:r>
          </a:p>
          <a:p>
            <a:r>
              <a:rPr lang="en-GB" b="1" dirty="0"/>
              <a:t>Using mobile phones</a:t>
            </a:r>
            <a:r>
              <a:rPr lang="en-GB" dirty="0"/>
              <a:t>	</a:t>
            </a:r>
          </a:p>
          <a:p>
            <a:r>
              <a:rPr lang="en-GB" dirty="0"/>
              <a:t>2019:20%	2021:12%	2022:11%	Feb-2023:12%	Sep-2023:13%</a:t>
            </a:r>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22</a:t>
            </a:fld>
            <a:endParaRPr lang="en-US" dirty="0"/>
          </a:p>
        </p:txBody>
      </p:sp>
    </p:spTree>
    <p:extLst>
      <p:ext uri="{BB962C8B-B14F-4D97-AF65-F5344CB8AC3E}">
        <p14:creationId xmlns:p14="http://schemas.microsoft.com/office/powerpoint/2010/main" val="12718323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u="sng" dirty="0"/>
              <a:t>Key findings:</a:t>
            </a:r>
          </a:p>
          <a:p>
            <a:pPr marL="171450" indent="-171450">
              <a:buFont typeface="Arial" panose="020B0604020202020204" pitchFamily="34" charset="0"/>
              <a:buChar char="•"/>
            </a:pPr>
            <a:r>
              <a:rPr lang="en-GB" b="0" u="none" dirty="0"/>
              <a:t>All types of symptoms are recognised by the vast majority (over 90%), with potential red-flag symptoms seeing the highest rates of recognition</a:t>
            </a:r>
          </a:p>
          <a:p>
            <a:pPr marL="171450" indent="-171450">
              <a:buFont typeface="Arial" panose="020B0604020202020204" pitchFamily="34" charset="0"/>
              <a:buChar char="•"/>
            </a:pPr>
            <a:r>
              <a:rPr lang="en-GB" b="0" u="none" dirty="0"/>
              <a:t>The most common symptoms to recognise are unexpected moles or lumps as well as bleeding, recognised by over 90%</a:t>
            </a:r>
          </a:p>
          <a:p>
            <a:pPr marL="171450" indent="-171450">
              <a:buFont typeface="Arial" panose="020B0604020202020204" pitchFamily="34" charset="0"/>
              <a:buChar char="•"/>
            </a:pPr>
            <a:r>
              <a:rPr lang="en-GB" b="0" u="none" dirty="0"/>
              <a:t>A majority recognises all symptoms listed as potential signs of cancer</a:t>
            </a:r>
          </a:p>
          <a:p>
            <a:endParaRPr lang="en-GB" b="1" dirty="0"/>
          </a:p>
          <a:p>
            <a:r>
              <a:rPr lang="en-GB" b="1" u="sng" dirty="0"/>
              <a:t>Historical data:</a:t>
            </a:r>
          </a:p>
          <a:p>
            <a:r>
              <a:rPr lang="en-GB" b="1" dirty="0"/>
              <a:t>Sep-2024: Any: 97% / Non-specific=95% / Red flag=94% / Lung-specific=94%</a:t>
            </a:r>
          </a:p>
          <a:p>
            <a:endParaRPr lang="en-GB" b="1" dirty="0"/>
          </a:p>
          <a:p>
            <a:r>
              <a:rPr lang="en-GB" b="1" dirty="0"/>
              <a:t>Unexplained lump or swelling	</a:t>
            </a:r>
          </a:p>
          <a:p>
            <a:r>
              <a:rPr lang="en-GB" dirty="0"/>
              <a:t>2019:93%	2021:93%	2022:92%	Feb-2023:91%	Sep-2023:93%</a:t>
            </a:r>
          </a:p>
          <a:p>
            <a:r>
              <a:rPr lang="en-GB" b="1" dirty="0"/>
              <a:t>Change in the appearance of a mole</a:t>
            </a:r>
            <a:r>
              <a:rPr lang="en-GB" dirty="0"/>
              <a:t>	</a:t>
            </a:r>
          </a:p>
          <a:p>
            <a:r>
              <a:rPr lang="en-GB" dirty="0"/>
              <a:t>2019:92%	2021:91%	2022:91%	Feb-2023:91%	Sep-2023:92%</a:t>
            </a:r>
          </a:p>
          <a:p>
            <a:r>
              <a:rPr lang="en-GB" b="1" dirty="0"/>
              <a:t>Coughing up blood</a:t>
            </a:r>
          </a:p>
          <a:p>
            <a:r>
              <a:rPr lang="en-GB" dirty="0"/>
              <a:t>2021:87%	2022:89%	Feb-2023:89%	Sep-2023:91%</a:t>
            </a:r>
          </a:p>
          <a:p>
            <a:r>
              <a:rPr lang="en-GB" b="1" dirty="0"/>
              <a:t>Unexplained weight loss</a:t>
            </a:r>
            <a:r>
              <a:rPr lang="en-GB" dirty="0"/>
              <a:t>	</a:t>
            </a:r>
          </a:p>
          <a:p>
            <a:r>
              <a:rPr lang="en-GB" dirty="0"/>
              <a:t>2019:83%	2021:86%	2022:89%	Feb-2023:88% 	     Sep-2023:89%</a:t>
            </a:r>
          </a:p>
          <a:p>
            <a:r>
              <a:rPr lang="en-GB" b="1" dirty="0"/>
              <a:t>Persistent change in bowel habits	</a:t>
            </a:r>
          </a:p>
          <a:p>
            <a:r>
              <a:rPr lang="en-GB" dirty="0"/>
              <a:t>2019:83%	2021:83%	2022:85%	Feb-2023:83%	     Sep-2023:87%</a:t>
            </a:r>
          </a:p>
          <a:p>
            <a:r>
              <a:rPr lang="en-GB" b="1" dirty="0"/>
              <a:t>Unexplained bleeding</a:t>
            </a:r>
            <a:r>
              <a:rPr lang="en-GB" dirty="0"/>
              <a:t>	</a:t>
            </a:r>
          </a:p>
          <a:p>
            <a:r>
              <a:rPr lang="en-GB" dirty="0"/>
              <a:t>2019:85%	2021:84%	2022:84%	Feb-2023:85%      Sep-2023:87%</a:t>
            </a:r>
          </a:p>
          <a:p>
            <a:r>
              <a:rPr lang="en-GB" b="1" dirty="0"/>
              <a:t>Persistent cough</a:t>
            </a:r>
            <a:r>
              <a:rPr lang="en-GB" dirty="0"/>
              <a:t>	</a:t>
            </a:r>
          </a:p>
          <a:p>
            <a:r>
              <a:rPr lang="en-GB" dirty="0"/>
              <a:t>2019:76%	2021:76%	2022:81%	Feb-2023:79%      Sep-2023:82%</a:t>
            </a:r>
          </a:p>
          <a:p>
            <a:r>
              <a:rPr lang="en-GB" b="1" dirty="0"/>
              <a:t>Persistent unexplained pain</a:t>
            </a:r>
            <a:r>
              <a:rPr lang="en-GB" dirty="0"/>
              <a:t>	</a:t>
            </a:r>
          </a:p>
          <a:p>
            <a:r>
              <a:rPr lang="en-GB" dirty="0"/>
              <a:t>2019:75%	2021:78%	2022:79%	Feb-2023:77%      Sep-2023:80%</a:t>
            </a:r>
          </a:p>
          <a:p>
            <a:r>
              <a:rPr lang="en-GB" b="1" dirty="0"/>
              <a:t>Persistent change in bladder habits</a:t>
            </a:r>
            <a:r>
              <a:rPr lang="en-GB" dirty="0"/>
              <a:t>	</a:t>
            </a:r>
          </a:p>
          <a:p>
            <a:r>
              <a:rPr lang="en-GB" dirty="0"/>
              <a:t>2019:77%	2021:76%	2022:77%	Feb-2023:76%	    Sep-2023:80%</a:t>
            </a:r>
          </a:p>
          <a:p>
            <a:r>
              <a:rPr lang="en-GB" b="1" dirty="0"/>
              <a:t>Persistent difficulty swallowing </a:t>
            </a:r>
          </a:p>
          <a:p>
            <a:r>
              <a:rPr lang="en-GB" dirty="0"/>
              <a:t>2019:69%	2021:75%	2022:75%	Feb-2023:73%	    Sep-2023:76%</a:t>
            </a:r>
          </a:p>
          <a:p>
            <a:r>
              <a:rPr lang="en-GB" b="1" dirty="0"/>
              <a:t>A change to an existing cough</a:t>
            </a:r>
            <a:r>
              <a:rPr lang="en-GB" dirty="0"/>
              <a:t>			</a:t>
            </a:r>
          </a:p>
          <a:p>
            <a:r>
              <a:rPr lang="en-GB" dirty="0"/>
              <a:t>2021:70%	2022:73%	Feb-2023:69%	    Sep-2023:74%</a:t>
            </a:r>
          </a:p>
          <a:p>
            <a:r>
              <a:rPr lang="en-GB" b="1" dirty="0"/>
              <a:t>Tired all the time</a:t>
            </a:r>
            <a:r>
              <a:rPr lang="en-GB" dirty="0"/>
              <a:t>			</a:t>
            </a:r>
          </a:p>
          <a:p>
            <a:r>
              <a:rPr lang="en-GB" dirty="0"/>
              <a:t>2021:64%	2022:68%	Feb-2023:66%     Sep-2023:70%</a:t>
            </a:r>
          </a:p>
          <a:p>
            <a:r>
              <a:rPr lang="en-GB" b="1" dirty="0"/>
              <a:t>A sore that does not heal</a:t>
            </a:r>
            <a:r>
              <a:rPr lang="en-GB" dirty="0"/>
              <a:t>	</a:t>
            </a:r>
          </a:p>
          <a:p>
            <a:r>
              <a:rPr lang="en-GB" dirty="0"/>
              <a:t>2019:63%	2021:66%	2022:69%	Feb-2023:66%      Sep-2023:70%</a:t>
            </a:r>
          </a:p>
          <a:p>
            <a:r>
              <a:rPr lang="en-GB" b="1" dirty="0"/>
              <a:t>Persistent hoarseness</a:t>
            </a:r>
            <a:r>
              <a:rPr lang="en-GB" dirty="0"/>
              <a:t>			</a:t>
            </a:r>
          </a:p>
          <a:p>
            <a:r>
              <a:rPr lang="en-GB" dirty="0"/>
              <a:t>2021:64%	2022:66%	Feb-2023:63%	    Sep-2023:69%</a:t>
            </a:r>
          </a:p>
          <a:p>
            <a:r>
              <a:rPr lang="en-GB" b="1" dirty="0"/>
              <a:t>Shortness of breath	</a:t>
            </a:r>
            <a:r>
              <a:rPr lang="en-GB" dirty="0"/>
              <a:t>		</a:t>
            </a:r>
          </a:p>
          <a:p>
            <a:r>
              <a:rPr lang="en-GB" dirty="0"/>
              <a:t>2021:62%	2022:63%	Feb-2023:61%	    Sep-2023:64%</a:t>
            </a:r>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25</a:t>
            </a:fld>
            <a:endParaRPr lang="en-US" dirty="0"/>
          </a:p>
        </p:txBody>
      </p:sp>
    </p:spTree>
    <p:extLst>
      <p:ext uri="{BB962C8B-B14F-4D97-AF65-F5344CB8AC3E}">
        <p14:creationId xmlns:p14="http://schemas.microsoft.com/office/powerpoint/2010/main" val="27422395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u="sng" dirty="0"/>
              <a:t>Key findings:</a:t>
            </a:r>
          </a:p>
          <a:p>
            <a:pPr marL="171450" indent="-171450">
              <a:buFont typeface="Arial" panose="020B0604020202020204" pitchFamily="34" charset="0"/>
              <a:buChar char="•"/>
            </a:pPr>
            <a:r>
              <a:rPr lang="en-GB" b="0" dirty="0"/>
              <a:t>Just under half (46%) reported experiencing any potential cancer symptom, followed by around one in three (32%) who reported experiencing any potential non-specific cancer symptom</a:t>
            </a:r>
          </a:p>
          <a:p>
            <a:pPr marL="171450" indent="-171450">
              <a:buFont typeface="Arial" panose="020B0604020202020204" pitchFamily="34" charset="0"/>
              <a:buChar char="•"/>
            </a:pPr>
            <a:r>
              <a:rPr lang="en-GB" b="0" dirty="0"/>
              <a:t>19% reported experiencing any potential red-flag symptom, while around 1 in 7 said the same of any potential lung-specific (15%) or oral cancer symptom (14%) </a:t>
            </a:r>
          </a:p>
          <a:p>
            <a:pPr marL="171450" indent="-171450">
              <a:buFont typeface="Arial" panose="020B0604020202020204" pitchFamily="34" charset="0"/>
              <a:buChar char="•"/>
            </a:pPr>
            <a:r>
              <a:rPr lang="en-GB" b="0" dirty="0"/>
              <a:t>White respondents, those from lower social grades and in older age groups (50+) were more likely to report experiencing any potential cancer symptom</a:t>
            </a:r>
          </a:p>
          <a:p>
            <a:endParaRPr lang="en-GB" b="1" dirty="0"/>
          </a:p>
          <a:p>
            <a:endParaRPr lang="en-GB" b="1" dirty="0"/>
          </a:p>
          <a:p>
            <a:r>
              <a:rPr lang="en-GB" b="1" u="sng" dirty="0"/>
              <a:t>Historical data:</a:t>
            </a:r>
          </a:p>
          <a:p>
            <a:r>
              <a:rPr lang="en-GB" b="1" dirty="0"/>
              <a:t>Any cancer symptom</a:t>
            </a:r>
            <a:r>
              <a:rPr lang="en-GB" dirty="0"/>
              <a:t>	</a:t>
            </a:r>
          </a:p>
          <a:p>
            <a:r>
              <a:rPr lang="en-GB" dirty="0"/>
              <a:t>2021: 46%	Mar-2022: 48%   Sep-22: 55%	   Feb-2023:55%    Sep-2023:55%</a:t>
            </a:r>
          </a:p>
          <a:p>
            <a:r>
              <a:rPr lang="en-GB" b="1" dirty="0"/>
              <a:t>Any non-specific cancer symptom</a:t>
            </a:r>
            <a:r>
              <a:rPr lang="en-GB" dirty="0"/>
              <a:t>	</a:t>
            </a:r>
          </a:p>
          <a:p>
            <a:r>
              <a:rPr lang="en-GB" dirty="0"/>
              <a:t>2021:37%     Mar-2022:39%    Sep-22: 46%	Feb-2023:46%	  Sep-2023:47%</a:t>
            </a:r>
          </a:p>
          <a:p>
            <a:r>
              <a:rPr lang="en-GB" b="1" dirty="0"/>
              <a:t>Any red-flag symptom</a:t>
            </a:r>
            <a:r>
              <a:rPr lang="en-GB" dirty="0"/>
              <a:t>	</a:t>
            </a:r>
          </a:p>
          <a:p>
            <a:r>
              <a:rPr lang="en-GB" dirty="0"/>
              <a:t>2021:17%	Mar-2022:18%	    Sep-22:20%	    Feb-2023:20%    Sep-2023:19%</a:t>
            </a:r>
          </a:p>
          <a:p>
            <a:r>
              <a:rPr lang="en-GB" b="1" dirty="0"/>
              <a:t>Any lung-specific cancer symptom</a:t>
            </a:r>
          </a:p>
          <a:p>
            <a:r>
              <a:rPr lang="en-GB" dirty="0"/>
              <a:t>2021:17%	Mar-2022:19%	   Sep-22:23%	 Feb-2023:25%   Sep-2023:21%</a:t>
            </a:r>
          </a:p>
          <a:p>
            <a:r>
              <a:rPr lang="en-GB" b="1" dirty="0"/>
              <a:t>Any oral cancer symptom</a:t>
            </a:r>
            <a:r>
              <a:rPr lang="en-GB" dirty="0"/>
              <a:t>	</a:t>
            </a:r>
          </a:p>
          <a:p>
            <a:r>
              <a:rPr lang="en-GB" dirty="0"/>
              <a:t>Mar-2022:14%    Sep-22:16%	  Feb-2023:17%     Sep-2023: 16%</a:t>
            </a:r>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27</a:t>
            </a:fld>
            <a:endParaRPr lang="en-US" dirty="0"/>
          </a:p>
        </p:txBody>
      </p:sp>
    </p:spTree>
    <p:extLst>
      <p:ext uri="{BB962C8B-B14F-4D97-AF65-F5344CB8AC3E}">
        <p14:creationId xmlns:p14="http://schemas.microsoft.com/office/powerpoint/2010/main" val="2577424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sng" strike="noStrike" dirty="0">
                <a:solidFill>
                  <a:srgbClr val="000000"/>
                </a:solidFill>
                <a:effectLst/>
                <a:latin typeface="Aptos Narrow"/>
              </a:rPr>
              <a:t>Key findings:</a:t>
            </a:r>
          </a:p>
          <a:p>
            <a:pPr marL="285750" indent="-285750">
              <a:buFont typeface="Arial" panose="020B0604020202020204" pitchFamily="34" charset="0"/>
              <a:buChar char="•"/>
            </a:pPr>
            <a:r>
              <a:rPr lang="en-GB" sz="1800" b="0" i="0" u="none" strike="noStrike" dirty="0">
                <a:solidFill>
                  <a:srgbClr val="000000"/>
                </a:solidFill>
                <a:effectLst/>
                <a:latin typeface="Aptos Narrow"/>
              </a:rPr>
              <a:t>External &amp; lifestyle factors are the most commonly attributed cause of any potential cancer symptoms, with more than a third citing this</a:t>
            </a:r>
          </a:p>
          <a:p>
            <a:pPr marL="285750" indent="-285750">
              <a:buFont typeface="Arial" panose="020B0604020202020204" pitchFamily="34" charset="0"/>
              <a:buChar char="•"/>
            </a:pPr>
            <a:r>
              <a:rPr lang="en-GB" sz="1800" b="0" i="0" u="none" strike="noStrike" dirty="0">
                <a:solidFill>
                  <a:srgbClr val="000000"/>
                </a:solidFill>
                <a:effectLst/>
                <a:latin typeface="Aptos Narrow"/>
              </a:rPr>
              <a:t>This is followed by an existing (30%) or new (24%) physical health problem</a:t>
            </a:r>
          </a:p>
          <a:p>
            <a:pPr marL="285750" indent="-285750">
              <a:buFont typeface="Arial" panose="020B0604020202020204" pitchFamily="34" charset="0"/>
              <a:buChar char="•"/>
            </a:pPr>
            <a:r>
              <a:rPr lang="en-GB" sz="1800" b="0" i="0" u="none" strike="noStrike" dirty="0">
                <a:solidFill>
                  <a:srgbClr val="000000"/>
                </a:solidFill>
                <a:effectLst/>
                <a:latin typeface="Aptos Narrow"/>
              </a:rPr>
              <a:t>Around 1 in 5 cited a mental health problem</a:t>
            </a:r>
          </a:p>
          <a:p>
            <a:pPr marL="285750" indent="-285750">
              <a:buFont typeface="Arial" panose="020B0604020202020204" pitchFamily="34" charset="0"/>
              <a:buChar char="•"/>
            </a:pPr>
            <a:r>
              <a:rPr lang="en-GB" sz="1800" b="0" i="0" u="none" strike="noStrike" dirty="0">
                <a:solidFill>
                  <a:srgbClr val="000000"/>
                </a:solidFill>
                <a:effectLst/>
                <a:latin typeface="Aptos Narrow"/>
              </a:rPr>
              <a:t>15% cite cancer</a:t>
            </a:r>
          </a:p>
          <a:p>
            <a:pPr marL="285750" indent="-285750">
              <a:buFont typeface="Arial" panose="020B0604020202020204" pitchFamily="34" charset="0"/>
              <a:buChar char="•"/>
            </a:pPr>
            <a:r>
              <a:rPr lang="en-US" sz="1800" b="0" i="0" u="none" strike="noStrike" dirty="0">
                <a:solidFill>
                  <a:srgbClr val="000000"/>
                </a:solidFill>
                <a:effectLst/>
                <a:latin typeface="Aptos Narrow"/>
              </a:rPr>
              <a:t>A relatively high proportion did not know the cause, with around 1 in 5 (21%) who said this</a:t>
            </a:r>
          </a:p>
          <a:p>
            <a:pPr marL="285750" indent="-285750">
              <a:buFont typeface="Arial" panose="020B0604020202020204" pitchFamily="34" charset="0"/>
              <a:buChar char="•"/>
            </a:pPr>
            <a:endParaRPr lang="en-GB" sz="1800" b="0" i="0" u="none" strike="noStrike" dirty="0">
              <a:solidFill>
                <a:srgbClr val="000000"/>
              </a:solidFill>
              <a:effectLst/>
              <a:latin typeface="Aptos Narrow"/>
            </a:endParaRPr>
          </a:p>
          <a:p>
            <a:pPr marL="285750" indent="-285750">
              <a:buFont typeface="Arial" panose="020B0604020202020204" pitchFamily="34" charset="0"/>
              <a:buChar char="•"/>
            </a:pPr>
            <a:endParaRPr lang="en-GB" sz="1800" b="1" i="0" u="none" strike="noStrike" dirty="0">
              <a:solidFill>
                <a:srgbClr val="000000"/>
              </a:solidFill>
              <a:effectLst/>
              <a:latin typeface="Aptos Narrow"/>
            </a:endParaRPr>
          </a:p>
          <a:p>
            <a:r>
              <a:rPr lang="en-GB" sz="1800" b="1" i="0" u="sng" strike="noStrike" dirty="0">
                <a:solidFill>
                  <a:srgbClr val="000000"/>
                </a:solidFill>
                <a:effectLst/>
                <a:latin typeface="Aptos Narrow"/>
              </a:rPr>
              <a:t>Historical data:</a:t>
            </a:r>
          </a:p>
          <a:p>
            <a:r>
              <a:rPr lang="en-GB" sz="1800" b="1" i="0" u="none" strike="noStrike" dirty="0">
                <a:solidFill>
                  <a:srgbClr val="000000"/>
                </a:solidFill>
                <a:effectLst/>
                <a:latin typeface="Aptos Narrow"/>
              </a:rPr>
              <a:t>External and lifestyle factors</a:t>
            </a:r>
            <a:r>
              <a:rPr lang="en-GB" b="1" dirty="0"/>
              <a:t> </a:t>
            </a:r>
          </a:p>
          <a:p>
            <a:r>
              <a:rPr lang="en-GB" sz="1800" b="0" i="0" u="none" strike="noStrike" dirty="0">
                <a:solidFill>
                  <a:srgbClr val="000000"/>
                </a:solidFill>
                <a:effectLst/>
                <a:latin typeface="Aptos Narrow"/>
              </a:rPr>
              <a:t>2021:</a:t>
            </a:r>
            <a:r>
              <a:rPr lang="en-GB" dirty="0"/>
              <a:t> </a:t>
            </a:r>
            <a:r>
              <a:rPr lang="en-GB" sz="1800" b="0" i="0" u="none" strike="noStrike" dirty="0">
                <a:solidFill>
                  <a:srgbClr val="000000"/>
                </a:solidFill>
                <a:effectLst/>
                <a:latin typeface="Aptos Narrow"/>
              </a:rPr>
              <a:t>29%</a:t>
            </a:r>
            <a:r>
              <a:rPr lang="en-GB" dirty="0"/>
              <a:t> </a:t>
            </a:r>
            <a:r>
              <a:rPr lang="en-GB" sz="1800" b="0" i="0" u="none" strike="noStrike" dirty="0">
                <a:solidFill>
                  <a:srgbClr val="000000"/>
                </a:solidFill>
                <a:effectLst/>
                <a:latin typeface="Aptos Narrow"/>
              </a:rPr>
              <a:t>Mar-2022:</a:t>
            </a:r>
            <a:r>
              <a:rPr lang="en-GB" dirty="0"/>
              <a:t> </a:t>
            </a:r>
            <a:r>
              <a:rPr lang="en-GB" sz="1800" b="0" i="0" u="none" strike="noStrike" dirty="0">
                <a:solidFill>
                  <a:srgbClr val="000000"/>
                </a:solidFill>
                <a:effectLst/>
                <a:latin typeface="Aptos Narrow"/>
              </a:rPr>
              <a:t>32%</a:t>
            </a:r>
            <a:r>
              <a:rPr lang="en-GB" dirty="0"/>
              <a:t> </a:t>
            </a:r>
            <a:r>
              <a:rPr lang="en-GB" sz="1800" b="0" i="0" u="none" strike="noStrike" dirty="0">
                <a:solidFill>
                  <a:srgbClr val="000000"/>
                </a:solidFill>
                <a:effectLst/>
                <a:latin typeface="Aptos Narrow"/>
              </a:rPr>
              <a:t>Sep-2022:</a:t>
            </a:r>
            <a:r>
              <a:rPr lang="en-GB" dirty="0"/>
              <a:t> </a:t>
            </a:r>
            <a:r>
              <a:rPr lang="en-GB" sz="1800" b="0" i="0" u="none" strike="noStrike" dirty="0">
                <a:solidFill>
                  <a:srgbClr val="000000"/>
                </a:solidFill>
                <a:effectLst/>
                <a:latin typeface="Aptos Narrow"/>
              </a:rPr>
              <a:t>34%</a:t>
            </a:r>
            <a:r>
              <a:rPr lang="en-GB" dirty="0"/>
              <a:t> </a:t>
            </a:r>
            <a:r>
              <a:rPr lang="en-GB" sz="1800" b="0" i="0" u="none" strike="noStrike" dirty="0">
                <a:solidFill>
                  <a:srgbClr val="000000"/>
                </a:solidFill>
                <a:effectLst/>
                <a:latin typeface="Aptos Narrow"/>
              </a:rPr>
              <a:t>Feb-2023:</a:t>
            </a:r>
            <a:r>
              <a:rPr lang="en-GB" dirty="0"/>
              <a:t> </a:t>
            </a:r>
            <a:r>
              <a:rPr lang="en-GB" sz="1800" b="0" i="0" u="none" strike="noStrike" dirty="0">
                <a:solidFill>
                  <a:srgbClr val="000000"/>
                </a:solidFill>
                <a:effectLst/>
                <a:latin typeface="Aptos Narrow"/>
              </a:rPr>
              <a:t>33%</a:t>
            </a:r>
            <a:r>
              <a:rPr lang="en-GB" dirty="0"/>
              <a:t> </a:t>
            </a:r>
            <a:r>
              <a:rPr lang="en-GB" sz="1800" b="0" i="0" u="none" strike="noStrike" dirty="0">
                <a:solidFill>
                  <a:srgbClr val="000000"/>
                </a:solidFill>
                <a:effectLst/>
                <a:latin typeface="Aptos Narrow"/>
              </a:rPr>
              <a:t>Sep-2023:</a:t>
            </a:r>
            <a:r>
              <a:rPr lang="en-GB" dirty="0"/>
              <a:t> </a:t>
            </a:r>
            <a:r>
              <a:rPr lang="en-GB" sz="1800" b="0" i="0" u="none" strike="noStrike" dirty="0">
                <a:solidFill>
                  <a:srgbClr val="000000"/>
                </a:solidFill>
                <a:effectLst/>
                <a:latin typeface="Aptos Narrow"/>
              </a:rPr>
              <a:t>33%</a:t>
            </a:r>
            <a:r>
              <a:rPr lang="en-GB" dirty="0"/>
              <a:t> </a:t>
            </a:r>
          </a:p>
          <a:p>
            <a:r>
              <a:rPr lang="en-GB" sz="1800" b="1" i="0" u="none" strike="noStrike" dirty="0">
                <a:solidFill>
                  <a:srgbClr val="000000"/>
                </a:solidFill>
                <a:effectLst/>
                <a:latin typeface="Aptos Narrow"/>
              </a:rPr>
              <a:t>An EXISTING physical health problem that you already know you have</a:t>
            </a:r>
            <a:r>
              <a:rPr lang="en-GB" b="1" dirty="0"/>
              <a:t> </a:t>
            </a:r>
          </a:p>
          <a:p>
            <a:r>
              <a:rPr lang="en-GB" sz="1800" b="0" i="0" u="none" strike="noStrike" dirty="0">
                <a:solidFill>
                  <a:srgbClr val="000000"/>
                </a:solidFill>
                <a:effectLst/>
                <a:latin typeface="Aptos Narrow"/>
              </a:rPr>
              <a:t>2021:</a:t>
            </a:r>
            <a:r>
              <a:rPr lang="en-GB" dirty="0"/>
              <a:t> </a:t>
            </a:r>
            <a:r>
              <a:rPr lang="en-GB" sz="1800" b="0" i="0" u="none" strike="noStrike" dirty="0">
                <a:solidFill>
                  <a:srgbClr val="000000"/>
                </a:solidFill>
                <a:effectLst/>
                <a:latin typeface="Aptos Narrow"/>
              </a:rPr>
              <a:t>29%</a:t>
            </a:r>
            <a:r>
              <a:rPr lang="en-GB" dirty="0"/>
              <a:t> </a:t>
            </a:r>
            <a:r>
              <a:rPr lang="en-GB" sz="1800" b="0" i="0" u="none" strike="noStrike" dirty="0">
                <a:solidFill>
                  <a:srgbClr val="000000"/>
                </a:solidFill>
                <a:effectLst/>
                <a:latin typeface="Aptos Narrow"/>
              </a:rPr>
              <a:t>Mar-2022:</a:t>
            </a:r>
            <a:r>
              <a:rPr lang="en-GB" dirty="0"/>
              <a:t> </a:t>
            </a:r>
            <a:r>
              <a:rPr lang="en-GB" sz="1800" b="0" i="0" u="none" strike="noStrike" dirty="0">
                <a:solidFill>
                  <a:srgbClr val="000000"/>
                </a:solidFill>
                <a:effectLst/>
                <a:latin typeface="Aptos Narrow"/>
              </a:rPr>
              <a:t>30%</a:t>
            </a:r>
            <a:r>
              <a:rPr lang="en-GB" dirty="0"/>
              <a:t> </a:t>
            </a:r>
            <a:r>
              <a:rPr lang="en-GB" sz="1800" b="0" i="0" u="none" strike="noStrike" dirty="0">
                <a:solidFill>
                  <a:srgbClr val="000000"/>
                </a:solidFill>
                <a:effectLst/>
                <a:latin typeface="Aptos Narrow"/>
              </a:rPr>
              <a:t>Sep-2022:</a:t>
            </a:r>
            <a:r>
              <a:rPr lang="en-GB" dirty="0"/>
              <a:t> </a:t>
            </a:r>
            <a:r>
              <a:rPr lang="en-GB" sz="1800" b="0" i="0" u="none" strike="noStrike" dirty="0">
                <a:solidFill>
                  <a:srgbClr val="000000"/>
                </a:solidFill>
                <a:effectLst/>
                <a:latin typeface="Aptos Narrow"/>
              </a:rPr>
              <a:t>29%</a:t>
            </a:r>
            <a:r>
              <a:rPr lang="en-GB" dirty="0"/>
              <a:t> </a:t>
            </a:r>
            <a:r>
              <a:rPr lang="en-GB" sz="1800" b="0" i="0" u="none" strike="noStrike" dirty="0">
                <a:solidFill>
                  <a:srgbClr val="000000"/>
                </a:solidFill>
                <a:effectLst/>
                <a:latin typeface="Aptos Narrow"/>
              </a:rPr>
              <a:t>Feb-2023:</a:t>
            </a:r>
            <a:r>
              <a:rPr lang="en-GB" dirty="0"/>
              <a:t> </a:t>
            </a:r>
            <a:r>
              <a:rPr lang="en-GB" sz="1800" b="0" i="0" u="none" strike="noStrike" dirty="0">
                <a:solidFill>
                  <a:srgbClr val="000000"/>
                </a:solidFill>
                <a:effectLst/>
                <a:latin typeface="Aptos Narrow"/>
              </a:rPr>
              <a:t>29%</a:t>
            </a:r>
            <a:r>
              <a:rPr lang="en-GB" dirty="0"/>
              <a:t> </a:t>
            </a:r>
            <a:r>
              <a:rPr lang="en-GB" sz="1800" b="0" i="0" u="none" strike="noStrike" dirty="0">
                <a:solidFill>
                  <a:srgbClr val="000000"/>
                </a:solidFill>
                <a:effectLst/>
                <a:latin typeface="Aptos Narrow"/>
              </a:rPr>
              <a:t>Sep-2023:</a:t>
            </a:r>
            <a:r>
              <a:rPr lang="en-GB" dirty="0"/>
              <a:t> </a:t>
            </a:r>
            <a:r>
              <a:rPr lang="en-GB" sz="1800" b="0" i="0" u="none" strike="noStrike" dirty="0">
                <a:solidFill>
                  <a:srgbClr val="000000"/>
                </a:solidFill>
                <a:effectLst/>
                <a:latin typeface="Aptos Narrow"/>
              </a:rPr>
              <a:t>30%</a:t>
            </a:r>
            <a:r>
              <a:rPr lang="en-GB" dirty="0"/>
              <a:t> </a:t>
            </a:r>
          </a:p>
          <a:p>
            <a:r>
              <a:rPr lang="en-GB" sz="1800" b="1" i="0" u="none" strike="noStrike" dirty="0">
                <a:solidFill>
                  <a:srgbClr val="000000"/>
                </a:solidFill>
                <a:effectLst/>
                <a:latin typeface="Aptos Narrow"/>
              </a:rPr>
              <a:t>Psychological health problem</a:t>
            </a:r>
          </a:p>
          <a:p>
            <a:r>
              <a:rPr lang="en-GB" sz="1800" b="0" i="0" u="none" strike="noStrike" dirty="0">
                <a:solidFill>
                  <a:srgbClr val="000000"/>
                </a:solidFill>
                <a:effectLst/>
                <a:latin typeface="Aptos Narrow"/>
              </a:rPr>
              <a:t>2021:</a:t>
            </a:r>
            <a:r>
              <a:rPr lang="en-GB" dirty="0"/>
              <a:t> </a:t>
            </a:r>
            <a:r>
              <a:rPr lang="en-GB" sz="1800" b="0" i="0" u="none" strike="noStrike" dirty="0">
                <a:solidFill>
                  <a:srgbClr val="000000"/>
                </a:solidFill>
                <a:effectLst/>
                <a:latin typeface="Aptos Narrow"/>
              </a:rPr>
              <a:t>22%</a:t>
            </a:r>
            <a:r>
              <a:rPr lang="en-GB" dirty="0"/>
              <a:t> </a:t>
            </a:r>
            <a:r>
              <a:rPr lang="en-GB" sz="1800" b="0" i="0" u="none" strike="noStrike" dirty="0">
                <a:solidFill>
                  <a:srgbClr val="000000"/>
                </a:solidFill>
                <a:effectLst/>
                <a:latin typeface="Aptos Narrow"/>
              </a:rPr>
              <a:t>Mar-2022:</a:t>
            </a:r>
            <a:r>
              <a:rPr lang="en-GB" dirty="0"/>
              <a:t> </a:t>
            </a:r>
            <a:r>
              <a:rPr lang="en-GB" sz="1800" b="0" i="0" u="none" strike="noStrike" dirty="0">
                <a:solidFill>
                  <a:srgbClr val="000000"/>
                </a:solidFill>
                <a:effectLst/>
                <a:latin typeface="Aptos Narrow"/>
              </a:rPr>
              <a:t>27%</a:t>
            </a:r>
            <a:r>
              <a:rPr lang="en-GB" dirty="0"/>
              <a:t> </a:t>
            </a:r>
            <a:r>
              <a:rPr lang="en-GB" sz="1800" b="0" i="0" u="none" strike="noStrike" dirty="0">
                <a:solidFill>
                  <a:srgbClr val="000000"/>
                </a:solidFill>
                <a:effectLst/>
                <a:latin typeface="Aptos Narrow"/>
              </a:rPr>
              <a:t>Sep-2022:</a:t>
            </a:r>
            <a:r>
              <a:rPr lang="en-GB" dirty="0"/>
              <a:t> </a:t>
            </a:r>
            <a:r>
              <a:rPr lang="en-GB" sz="1800" b="0" i="0" u="none" strike="noStrike" dirty="0">
                <a:solidFill>
                  <a:srgbClr val="000000"/>
                </a:solidFill>
                <a:effectLst/>
                <a:latin typeface="Aptos Narrow"/>
              </a:rPr>
              <a:t>26%</a:t>
            </a:r>
            <a:r>
              <a:rPr lang="en-GB" dirty="0"/>
              <a:t> </a:t>
            </a:r>
            <a:r>
              <a:rPr lang="en-GB" sz="1800" b="0" i="0" u="none" strike="noStrike" dirty="0">
                <a:solidFill>
                  <a:srgbClr val="000000"/>
                </a:solidFill>
                <a:effectLst/>
                <a:latin typeface="Aptos Narrow"/>
              </a:rPr>
              <a:t>Feb-2023:</a:t>
            </a:r>
            <a:r>
              <a:rPr lang="en-GB" dirty="0"/>
              <a:t> </a:t>
            </a:r>
            <a:r>
              <a:rPr lang="en-GB" sz="1800" b="0" i="0" u="none" strike="noStrike" dirty="0">
                <a:solidFill>
                  <a:srgbClr val="000000"/>
                </a:solidFill>
                <a:effectLst/>
                <a:latin typeface="Aptos Narrow"/>
              </a:rPr>
              <a:t>24%</a:t>
            </a:r>
            <a:r>
              <a:rPr lang="en-GB" dirty="0"/>
              <a:t> </a:t>
            </a:r>
            <a:r>
              <a:rPr lang="en-GB" sz="1800" b="0" i="0" u="none" strike="noStrike" dirty="0">
                <a:solidFill>
                  <a:srgbClr val="000000"/>
                </a:solidFill>
                <a:effectLst/>
                <a:latin typeface="Aptos Narrow"/>
              </a:rPr>
              <a:t>Sep-2023:</a:t>
            </a:r>
            <a:r>
              <a:rPr lang="en-GB" dirty="0"/>
              <a:t> </a:t>
            </a:r>
            <a:r>
              <a:rPr lang="en-GB" sz="1800" b="0" i="0" u="none" strike="noStrike" dirty="0">
                <a:solidFill>
                  <a:srgbClr val="000000"/>
                </a:solidFill>
                <a:effectLst/>
                <a:latin typeface="Aptos Narrow"/>
              </a:rPr>
              <a:t>24%</a:t>
            </a:r>
          </a:p>
          <a:p>
            <a:r>
              <a:rPr lang="en-GB" sz="1800" b="1" i="0" u="none" strike="noStrike" dirty="0">
                <a:solidFill>
                  <a:srgbClr val="000000"/>
                </a:solidFill>
                <a:effectLst/>
                <a:latin typeface="Aptos Narrow"/>
              </a:rPr>
              <a:t>A NEW physical health problem</a:t>
            </a:r>
          </a:p>
          <a:p>
            <a:r>
              <a:rPr lang="en-GB" dirty="0"/>
              <a:t> </a:t>
            </a:r>
            <a:r>
              <a:rPr lang="en-GB" sz="1800" b="0" i="0" u="none" strike="noStrike" dirty="0">
                <a:solidFill>
                  <a:srgbClr val="000000"/>
                </a:solidFill>
                <a:effectLst/>
                <a:latin typeface="Aptos Narrow"/>
              </a:rPr>
              <a:t>2021:</a:t>
            </a:r>
            <a:r>
              <a:rPr lang="en-GB" dirty="0"/>
              <a:t> </a:t>
            </a:r>
            <a:r>
              <a:rPr lang="en-GB" sz="1800" b="0" i="0" u="none" strike="noStrike" dirty="0">
                <a:solidFill>
                  <a:srgbClr val="000000"/>
                </a:solidFill>
                <a:effectLst/>
                <a:latin typeface="Aptos Narrow"/>
              </a:rPr>
              <a:t>14%</a:t>
            </a:r>
            <a:r>
              <a:rPr lang="en-GB" dirty="0"/>
              <a:t> </a:t>
            </a:r>
            <a:r>
              <a:rPr lang="en-GB" sz="1800" b="0" i="0" u="none" strike="noStrike" dirty="0">
                <a:solidFill>
                  <a:srgbClr val="000000"/>
                </a:solidFill>
                <a:effectLst/>
                <a:latin typeface="Aptos Narrow"/>
              </a:rPr>
              <a:t>Mar-2022:</a:t>
            </a:r>
            <a:r>
              <a:rPr lang="en-GB" dirty="0"/>
              <a:t> </a:t>
            </a:r>
            <a:r>
              <a:rPr lang="en-GB" sz="1800" b="0" i="0" u="none" strike="noStrike" dirty="0">
                <a:solidFill>
                  <a:srgbClr val="000000"/>
                </a:solidFill>
                <a:effectLst/>
                <a:latin typeface="Aptos Narrow"/>
              </a:rPr>
              <a:t>14%</a:t>
            </a:r>
            <a:r>
              <a:rPr lang="en-GB" dirty="0"/>
              <a:t> </a:t>
            </a:r>
            <a:r>
              <a:rPr lang="en-GB" sz="1800" b="0" i="0" u="none" strike="noStrike" dirty="0">
                <a:solidFill>
                  <a:srgbClr val="000000"/>
                </a:solidFill>
                <a:effectLst/>
                <a:latin typeface="Aptos Narrow"/>
              </a:rPr>
              <a:t>Sep-2022:</a:t>
            </a:r>
            <a:r>
              <a:rPr lang="en-GB" dirty="0"/>
              <a:t> </a:t>
            </a:r>
            <a:r>
              <a:rPr lang="en-GB" sz="1800" b="0" i="0" u="none" strike="noStrike" dirty="0">
                <a:solidFill>
                  <a:srgbClr val="000000"/>
                </a:solidFill>
                <a:effectLst/>
                <a:latin typeface="Aptos Narrow"/>
              </a:rPr>
              <a:t>16%</a:t>
            </a:r>
            <a:r>
              <a:rPr lang="en-GB" dirty="0"/>
              <a:t> </a:t>
            </a:r>
            <a:r>
              <a:rPr lang="en-GB" sz="1800" b="0" i="0" u="none" strike="noStrike" dirty="0">
                <a:solidFill>
                  <a:srgbClr val="000000"/>
                </a:solidFill>
                <a:effectLst/>
                <a:latin typeface="Aptos Narrow"/>
              </a:rPr>
              <a:t>Feb-2023:</a:t>
            </a:r>
            <a:r>
              <a:rPr lang="en-GB" dirty="0"/>
              <a:t> </a:t>
            </a:r>
            <a:r>
              <a:rPr lang="en-GB" sz="1800" b="0" i="0" u="none" strike="noStrike" dirty="0">
                <a:solidFill>
                  <a:srgbClr val="000000"/>
                </a:solidFill>
                <a:effectLst/>
                <a:latin typeface="Aptos Narrow"/>
              </a:rPr>
              <a:t>17%</a:t>
            </a:r>
            <a:r>
              <a:rPr lang="en-GB" dirty="0"/>
              <a:t> </a:t>
            </a:r>
            <a:r>
              <a:rPr lang="en-GB" sz="1800" b="0" i="0" u="none" strike="noStrike" dirty="0">
                <a:solidFill>
                  <a:srgbClr val="000000"/>
                </a:solidFill>
                <a:effectLst/>
                <a:latin typeface="Aptos Narrow"/>
              </a:rPr>
              <a:t>Sep-2023:</a:t>
            </a:r>
            <a:r>
              <a:rPr lang="en-GB" dirty="0"/>
              <a:t> </a:t>
            </a:r>
            <a:r>
              <a:rPr lang="en-GB" sz="1800" b="0" i="0" u="none" strike="noStrike" dirty="0">
                <a:solidFill>
                  <a:srgbClr val="000000"/>
                </a:solidFill>
                <a:effectLst/>
                <a:latin typeface="Aptos Narrow"/>
              </a:rPr>
              <a:t>15%</a:t>
            </a:r>
          </a:p>
          <a:p>
            <a:r>
              <a:rPr lang="en-GB" sz="1800" b="1" i="0" u="none" strike="noStrike" dirty="0">
                <a:solidFill>
                  <a:srgbClr val="000000"/>
                </a:solidFill>
                <a:effectLst/>
                <a:latin typeface="Aptos Narrow"/>
              </a:rPr>
              <a:t>Medication or vaccination side effects </a:t>
            </a:r>
            <a:r>
              <a:rPr lang="en-GB" b="1" dirty="0"/>
              <a:t> </a:t>
            </a:r>
          </a:p>
          <a:p>
            <a:r>
              <a:rPr lang="en-GB" sz="1800" b="0" i="0" u="none" strike="noStrike" dirty="0">
                <a:solidFill>
                  <a:srgbClr val="000000"/>
                </a:solidFill>
                <a:effectLst/>
                <a:latin typeface="Aptos Narrow"/>
              </a:rPr>
              <a:t>2021:</a:t>
            </a:r>
            <a:r>
              <a:rPr lang="en-GB" dirty="0"/>
              <a:t> </a:t>
            </a:r>
            <a:r>
              <a:rPr lang="en-GB" sz="1800" b="0" i="0" u="none" strike="noStrike" dirty="0">
                <a:solidFill>
                  <a:srgbClr val="000000"/>
                </a:solidFill>
                <a:effectLst/>
                <a:latin typeface="Aptos Narrow"/>
              </a:rPr>
              <a:t>12%</a:t>
            </a:r>
            <a:r>
              <a:rPr lang="en-GB" dirty="0"/>
              <a:t> </a:t>
            </a:r>
            <a:r>
              <a:rPr lang="en-GB" sz="1800" b="0" i="0" u="none" strike="noStrike" dirty="0">
                <a:solidFill>
                  <a:srgbClr val="000000"/>
                </a:solidFill>
                <a:effectLst/>
                <a:latin typeface="Aptos Narrow"/>
              </a:rPr>
              <a:t>Mar-2022:</a:t>
            </a:r>
            <a:r>
              <a:rPr lang="en-GB" dirty="0"/>
              <a:t> </a:t>
            </a:r>
            <a:r>
              <a:rPr lang="en-GB" sz="1800" b="0" i="0" u="none" strike="noStrike" dirty="0">
                <a:solidFill>
                  <a:srgbClr val="000000"/>
                </a:solidFill>
                <a:effectLst/>
                <a:latin typeface="Aptos Narrow"/>
              </a:rPr>
              <a:t>13%</a:t>
            </a:r>
            <a:r>
              <a:rPr lang="en-GB" dirty="0"/>
              <a:t> </a:t>
            </a:r>
            <a:r>
              <a:rPr lang="en-GB" sz="1800" b="0" i="0" u="none" strike="noStrike" dirty="0">
                <a:solidFill>
                  <a:srgbClr val="000000"/>
                </a:solidFill>
                <a:effectLst/>
                <a:latin typeface="Aptos Narrow"/>
              </a:rPr>
              <a:t>Sep-2022:</a:t>
            </a:r>
            <a:r>
              <a:rPr lang="en-GB" dirty="0"/>
              <a:t> </a:t>
            </a:r>
            <a:r>
              <a:rPr lang="en-GB" sz="1800" b="0" i="0" u="none" strike="noStrike" dirty="0">
                <a:solidFill>
                  <a:srgbClr val="000000"/>
                </a:solidFill>
                <a:effectLst/>
                <a:latin typeface="Aptos Narrow"/>
              </a:rPr>
              <a:t>15%</a:t>
            </a:r>
            <a:r>
              <a:rPr lang="en-GB" dirty="0"/>
              <a:t> </a:t>
            </a:r>
            <a:r>
              <a:rPr lang="en-GB" sz="1800" b="0" i="0" u="none" strike="noStrike" dirty="0">
                <a:solidFill>
                  <a:srgbClr val="000000"/>
                </a:solidFill>
                <a:effectLst/>
                <a:latin typeface="Aptos Narrow"/>
              </a:rPr>
              <a:t>Feb-2023:</a:t>
            </a:r>
            <a:r>
              <a:rPr lang="en-GB" dirty="0"/>
              <a:t> </a:t>
            </a:r>
            <a:r>
              <a:rPr lang="en-GB" sz="1800" b="0" i="0" u="none" strike="noStrike" dirty="0">
                <a:solidFill>
                  <a:srgbClr val="000000"/>
                </a:solidFill>
                <a:effectLst/>
                <a:latin typeface="Aptos Narrow"/>
              </a:rPr>
              <a:t>14%</a:t>
            </a:r>
            <a:r>
              <a:rPr lang="en-GB" dirty="0"/>
              <a:t> </a:t>
            </a:r>
            <a:r>
              <a:rPr lang="en-GB" sz="1800" b="0" i="0" u="none" strike="noStrike" dirty="0">
                <a:solidFill>
                  <a:srgbClr val="000000"/>
                </a:solidFill>
                <a:effectLst/>
                <a:latin typeface="Aptos Narrow"/>
              </a:rPr>
              <a:t>Sep-2023:</a:t>
            </a:r>
            <a:r>
              <a:rPr lang="en-GB" dirty="0"/>
              <a:t> </a:t>
            </a:r>
            <a:r>
              <a:rPr lang="en-GB" sz="1800" b="0" i="0" u="none" strike="noStrike" dirty="0">
                <a:solidFill>
                  <a:srgbClr val="000000"/>
                </a:solidFill>
                <a:effectLst/>
                <a:latin typeface="Aptos Narrow"/>
              </a:rPr>
              <a:t>13%</a:t>
            </a:r>
            <a:r>
              <a:rPr lang="en-GB" dirty="0"/>
              <a:t> </a:t>
            </a:r>
          </a:p>
          <a:p>
            <a:r>
              <a:rPr lang="en-GB" sz="1800" b="1" i="0" u="none" strike="noStrike" dirty="0">
                <a:solidFill>
                  <a:srgbClr val="000000"/>
                </a:solidFill>
                <a:effectLst/>
                <a:latin typeface="Aptos Narrow"/>
              </a:rPr>
              <a:t>Long COVID</a:t>
            </a:r>
            <a:endParaRPr lang="en-GB" b="1" dirty="0"/>
          </a:p>
          <a:p>
            <a:r>
              <a:rPr lang="en-GB" sz="1800" b="0" i="0" u="none" strike="noStrike" dirty="0">
                <a:solidFill>
                  <a:srgbClr val="000000"/>
                </a:solidFill>
                <a:effectLst/>
                <a:latin typeface="Aptos Narrow"/>
              </a:rPr>
              <a:t>Mar-2022:</a:t>
            </a:r>
            <a:r>
              <a:rPr lang="en-GB" dirty="0"/>
              <a:t> </a:t>
            </a:r>
            <a:r>
              <a:rPr lang="en-GB" sz="1800" b="0" i="0" u="none" strike="noStrike" dirty="0">
                <a:solidFill>
                  <a:srgbClr val="000000"/>
                </a:solidFill>
                <a:effectLst/>
                <a:latin typeface="Aptos Narrow"/>
              </a:rPr>
              <a:t>10%</a:t>
            </a:r>
            <a:r>
              <a:rPr lang="en-GB" dirty="0"/>
              <a:t> </a:t>
            </a:r>
            <a:r>
              <a:rPr lang="en-GB" sz="1800" b="0" i="0" u="none" strike="noStrike" dirty="0">
                <a:solidFill>
                  <a:srgbClr val="000000"/>
                </a:solidFill>
                <a:effectLst/>
                <a:latin typeface="Aptos Narrow"/>
              </a:rPr>
              <a:t>Sep-2022:</a:t>
            </a:r>
            <a:r>
              <a:rPr lang="en-GB" dirty="0"/>
              <a:t> </a:t>
            </a:r>
            <a:r>
              <a:rPr lang="en-GB" sz="1800" b="0" i="0" u="none" strike="noStrike" dirty="0">
                <a:solidFill>
                  <a:srgbClr val="000000"/>
                </a:solidFill>
                <a:effectLst/>
                <a:latin typeface="Aptos Narrow"/>
              </a:rPr>
              <a:t>12%</a:t>
            </a:r>
            <a:r>
              <a:rPr lang="en-GB" dirty="0"/>
              <a:t> </a:t>
            </a:r>
            <a:r>
              <a:rPr lang="en-GB" sz="1800" b="0" i="0" u="none" strike="noStrike" dirty="0">
                <a:solidFill>
                  <a:srgbClr val="000000"/>
                </a:solidFill>
                <a:effectLst/>
                <a:latin typeface="Aptos Narrow"/>
              </a:rPr>
              <a:t>Feb-2023:</a:t>
            </a:r>
            <a:r>
              <a:rPr lang="en-GB" dirty="0"/>
              <a:t> </a:t>
            </a:r>
            <a:r>
              <a:rPr lang="en-GB" sz="1800" b="0" i="0" u="none" strike="noStrike" dirty="0">
                <a:solidFill>
                  <a:srgbClr val="000000"/>
                </a:solidFill>
                <a:effectLst/>
                <a:latin typeface="Aptos Narrow"/>
              </a:rPr>
              <a:t>12%</a:t>
            </a:r>
            <a:r>
              <a:rPr lang="en-GB" dirty="0"/>
              <a:t> </a:t>
            </a:r>
            <a:r>
              <a:rPr lang="en-GB" sz="1800" b="0" i="0" u="none" strike="noStrike" dirty="0">
                <a:solidFill>
                  <a:srgbClr val="000000"/>
                </a:solidFill>
                <a:effectLst/>
                <a:latin typeface="Aptos Narrow"/>
              </a:rPr>
              <a:t>Sep-2023:</a:t>
            </a:r>
            <a:r>
              <a:rPr lang="en-GB" dirty="0"/>
              <a:t> </a:t>
            </a:r>
            <a:r>
              <a:rPr lang="en-GB" sz="1800" b="0" i="0" u="none" strike="noStrike" dirty="0">
                <a:solidFill>
                  <a:srgbClr val="000000"/>
                </a:solidFill>
                <a:effectLst/>
                <a:latin typeface="Aptos Narrow"/>
              </a:rPr>
              <a:t>9%</a:t>
            </a:r>
            <a:r>
              <a:rPr lang="en-GB" dirty="0"/>
              <a:t> </a:t>
            </a:r>
            <a:r>
              <a:rPr lang="en-GB" sz="1800" b="0" i="0" u="none" strike="noStrike" dirty="0">
                <a:solidFill>
                  <a:srgbClr val="000000"/>
                </a:solidFill>
                <a:effectLst/>
                <a:latin typeface="Aptos Narrow"/>
              </a:rPr>
              <a:t>Cancer </a:t>
            </a:r>
            <a:r>
              <a:rPr lang="en-GB" dirty="0"/>
              <a:t> </a:t>
            </a:r>
            <a:r>
              <a:rPr lang="en-GB" sz="1800" b="0" i="0" u="none" strike="noStrike" dirty="0">
                <a:solidFill>
                  <a:srgbClr val="000000"/>
                </a:solidFill>
                <a:effectLst/>
                <a:latin typeface="Aptos Narrow"/>
              </a:rPr>
              <a:t>2021:</a:t>
            </a:r>
            <a:r>
              <a:rPr lang="en-GB" dirty="0"/>
              <a:t> </a:t>
            </a:r>
            <a:r>
              <a:rPr lang="en-GB" sz="1800" b="0" i="0" u="none" strike="noStrike" dirty="0">
                <a:solidFill>
                  <a:srgbClr val="000000"/>
                </a:solidFill>
                <a:effectLst/>
                <a:latin typeface="Aptos Narrow"/>
              </a:rPr>
              <a:t>7%</a:t>
            </a:r>
            <a:r>
              <a:rPr lang="en-GB" dirty="0"/>
              <a:t> </a:t>
            </a:r>
            <a:r>
              <a:rPr lang="en-GB" sz="1800" b="0" i="0" u="none" strike="noStrike" dirty="0">
                <a:solidFill>
                  <a:srgbClr val="000000"/>
                </a:solidFill>
                <a:effectLst/>
                <a:latin typeface="Aptos Narrow"/>
              </a:rPr>
              <a:t>Mar-2022:</a:t>
            </a:r>
            <a:r>
              <a:rPr lang="en-GB" dirty="0"/>
              <a:t> </a:t>
            </a:r>
            <a:r>
              <a:rPr lang="en-GB" sz="1800" b="0" i="0" u="none" strike="noStrike" dirty="0">
                <a:solidFill>
                  <a:srgbClr val="000000"/>
                </a:solidFill>
                <a:effectLst/>
                <a:latin typeface="Aptos Narrow"/>
              </a:rPr>
              <a:t>7%</a:t>
            </a:r>
            <a:r>
              <a:rPr lang="en-GB" dirty="0"/>
              <a:t> </a:t>
            </a:r>
            <a:r>
              <a:rPr lang="en-GB" sz="1800" b="0" i="0" u="none" strike="noStrike" dirty="0">
                <a:solidFill>
                  <a:srgbClr val="000000"/>
                </a:solidFill>
                <a:effectLst/>
                <a:latin typeface="Aptos Narrow"/>
              </a:rPr>
              <a:t>Sep-2022:</a:t>
            </a:r>
            <a:r>
              <a:rPr lang="en-GB" dirty="0"/>
              <a:t> </a:t>
            </a:r>
            <a:r>
              <a:rPr lang="en-GB" sz="1800" b="0" i="0" u="none" strike="noStrike" dirty="0">
                <a:solidFill>
                  <a:srgbClr val="000000"/>
                </a:solidFill>
                <a:effectLst/>
                <a:latin typeface="Aptos Narrow"/>
              </a:rPr>
              <a:t>7%</a:t>
            </a:r>
            <a:r>
              <a:rPr lang="en-GB" dirty="0"/>
              <a:t> </a:t>
            </a:r>
            <a:r>
              <a:rPr lang="en-GB" sz="1800" b="0" i="0" u="none" strike="noStrike" dirty="0">
                <a:solidFill>
                  <a:srgbClr val="000000"/>
                </a:solidFill>
                <a:effectLst/>
                <a:latin typeface="Aptos Narrow"/>
              </a:rPr>
              <a:t>Feb-2023:</a:t>
            </a:r>
            <a:r>
              <a:rPr lang="en-GB" dirty="0"/>
              <a:t> </a:t>
            </a:r>
            <a:r>
              <a:rPr lang="en-GB" sz="1800" b="0" i="0" u="none" strike="noStrike" dirty="0">
                <a:solidFill>
                  <a:srgbClr val="000000"/>
                </a:solidFill>
                <a:effectLst/>
                <a:latin typeface="Aptos Narrow"/>
              </a:rPr>
              <a:t>6%</a:t>
            </a:r>
            <a:r>
              <a:rPr lang="en-GB" dirty="0"/>
              <a:t> </a:t>
            </a:r>
            <a:r>
              <a:rPr lang="en-GB" sz="1800" b="0" i="0" u="none" strike="noStrike" dirty="0">
                <a:solidFill>
                  <a:srgbClr val="000000"/>
                </a:solidFill>
                <a:effectLst/>
                <a:latin typeface="Aptos Narrow"/>
              </a:rPr>
              <a:t>Sep-2023:</a:t>
            </a:r>
            <a:r>
              <a:rPr lang="en-GB" dirty="0"/>
              <a:t> </a:t>
            </a:r>
            <a:r>
              <a:rPr lang="en-GB" sz="1800" b="0" i="0" u="none" strike="noStrike" dirty="0">
                <a:solidFill>
                  <a:srgbClr val="000000"/>
                </a:solidFill>
                <a:effectLst/>
                <a:latin typeface="Aptos Narrow"/>
              </a:rPr>
              <a:t>7%</a:t>
            </a:r>
            <a:r>
              <a:rPr lang="en-GB" dirty="0"/>
              <a:t> </a:t>
            </a:r>
          </a:p>
          <a:p>
            <a:r>
              <a:rPr lang="en-GB" sz="1800" b="1" i="0" u="none" strike="noStrike" dirty="0">
                <a:solidFill>
                  <a:srgbClr val="000000"/>
                </a:solidFill>
                <a:effectLst/>
                <a:latin typeface="Aptos Narrow"/>
              </a:rPr>
              <a:t>COVID-19 (psychological)</a:t>
            </a:r>
          </a:p>
          <a:p>
            <a:r>
              <a:rPr lang="en-GB" dirty="0"/>
              <a:t> </a:t>
            </a:r>
            <a:r>
              <a:rPr lang="en-GB" sz="1800" b="0" i="0" u="none" strike="noStrike" dirty="0">
                <a:solidFill>
                  <a:srgbClr val="000000"/>
                </a:solidFill>
                <a:effectLst/>
                <a:latin typeface="Aptos Narrow"/>
              </a:rPr>
              <a:t>2021:</a:t>
            </a:r>
            <a:r>
              <a:rPr lang="en-GB" dirty="0"/>
              <a:t> </a:t>
            </a:r>
            <a:r>
              <a:rPr lang="en-GB" sz="1800" b="0" i="0" u="none" strike="noStrike" dirty="0">
                <a:solidFill>
                  <a:srgbClr val="000000"/>
                </a:solidFill>
                <a:effectLst/>
                <a:latin typeface="Aptos Narrow"/>
              </a:rPr>
              <a:t>7%</a:t>
            </a:r>
            <a:r>
              <a:rPr lang="en-GB" dirty="0"/>
              <a:t> </a:t>
            </a:r>
            <a:r>
              <a:rPr lang="en-GB" sz="1800" b="0" i="0" u="none" strike="noStrike" dirty="0">
                <a:solidFill>
                  <a:srgbClr val="000000"/>
                </a:solidFill>
                <a:effectLst/>
                <a:latin typeface="Aptos Narrow"/>
              </a:rPr>
              <a:t>Mar-2022:</a:t>
            </a:r>
            <a:r>
              <a:rPr lang="en-GB" dirty="0"/>
              <a:t> </a:t>
            </a:r>
            <a:r>
              <a:rPr lang="en-GB" sz="1800" b="0" i="0" u="none" strike="noStrike" dirty="0">
                <a:solidFill>
                  <a:srgbClr val="000000"/>
                </a:solidFill>
                <a:effectLst/>
                <a:latin typeface="Aptos Narrow"/>
              </a:rPr>
              <a:t>8%</a:t>
            </a:r>
            <a:r>
              <a:rPr lang="en-GB" dirty="0"/>
              <a:t> </a:t>
            </a:r>
            <a:r>
              <a:rPr lang="en-GB" sz="1800" b="0" i="0" u="none" strike="noStrike" dirty="0">
                <a:solidFill>
                  <a:srgbClr val="000000"/>
                </a:solidFill>
                <a:effectLst/>
                <a:latin typeface="Aptos Narrow"/>
              </a:rPr>
              <a:t>Sep-2022:</a:t>
            </a:r>
            <a:r>
              <a:rPr lang="en-GB" dirty="0"/>
              <a:t> </a:t>
            </a:r>
            <a:r>
              <a:rPr lang="en-GB" sz="1800" b="0" i="0" u="none" strike="noStrike" dirty="0">
                <a:solidFill>
                  <a:srgbClr val="000000"/>
                </a:solidFill>
                <a:effectLst/>
                <a:latin typeface="Aptos Narrow"/>
              </a:rPr>
              <a:t>10%</a:t>
            </a:r>
            <a:r>
              <a:rPr lang="en-GB" dirty="0"/>
              <a:t> </a:t>
            </a:r>
            <a:r>
              <a:rPr lang="en-GB" sz="1800" b="0" i="0" u="none" strike="noStrike" dirty="0">
                <a:solidFill>
                  <a:srgbClr val="000000"/>
                </a:solidFill>
                <a:effectLst/>
                <a:latin typeface="Aptos Narrow"/>
              </a:rPr>
              <a:t>Feb-2023:</a:t>
            </a:r>
            <a:r>
              <a:rPr lang="en-GB" dirty="0"/>
              <a:t> </a:t>
            </a:r>
            <a:r>
              <a:rPr lang="en-GB" sz="1800" b="0" i="0" u="none" strike="noStrike" dirty="0">
                <a:solidFill>
                  <a:srgbClr val="000000"/>
                </a:solidFill>
                <a:effectLst/>
                <a:latin typeface="Aptos Narrow"/>
              </a:rPr>
              <a:t>8%</a:t>
            </a:r>
            <a:r>
              <a:rPr lang="en-GB" dirty="0"/>
              <a:t> </a:t>
            </a:r>
            <a:r>
              <a:rPr lang="en-GB" sz="1800" b="0" i="0" u="none" strike="noStrike" dirty="0">
                <a:solidFill>
                  <a:srgbClr val="000000"/>
                </a:solidFill>
                <a:effectLst/>
                <a:latin typeface="Aptos Narrow"/>
              </a:rPr>
              <a:t>Sep-2023:</a:t>
            </a:r>
            <a:r>
              <a:rPr lang="en-GB" dirty="0"/>
              <a:t> </a:t>
            </a:r>
            <a:r>
              <a:rPr lang="en-GB" sz="1800" b="0" i="0" u="none" strike="noStrike" dirty="0">
                <a:solidFill>
                  <a:srgbClr val="000000"/>
                </a:solidFill>
                <a:effectLst/>
                <a:latin typeface="Aptos Narrow"/>
              </a:rPr>
              <a:t>5%</a:t>
            </a:r>
            <a:r>
              <a:rPr lang="en-GB" dirty="0"/>
              <a:t> </a:t>
            </a:r>
            <a:r>
              <a:rPr lang="en-GB" sz="1800" b="0" i="0" u="none" strike="noStrike" dirty="0">
                <a:solidFill>
                  <a:srgbClr val="000000"/>
                </a:solidFill>
                <a:effectLst/>
                <a:latin typeface="Aptos Narrow"/>
              </a:rPr>
              <a:t> </a:t>
            </a:r>
          </a:p>
          <a:p>
            <a:r>
              <a:rPr lang="en-GB" sz="1800" b="1" i="0" u="none" strike="noStrike" dirty="0">
                <a:solidFill>
                  <a:srgbClr val="000000"/>
                </a:solidFill>
                <a:effectLst/>
                <a:latin typeface="Aptos Narrow"/>
              </a:rPr>
              <a:t>COVID-19 (physical)</a:t>
            </a:r>
            <a:r>
              <a:rPr lang="en-GB" b="1" dirty="0"/>
              <a:t> </a:t>
            </a:r>
          </a:p>
          <a:p>
            <a:r>
              <a:rPr lang="en-GB" sz="1800" b="0" i="0" u="none" strike="noStrike" dirty="0">
                <a:solidFill>
                  <a:srgbClr val="000000"/>
                </a:solidFill>
                <a:effectLst/>
                <a:latin typeface="Aptos Narrow"/>
              </a:rPr>
              <a:t>2021:</a:t>
            </a:r>
            <a:r>
              <a:rPr lang="en-GB" dirty="0"/>
              <a:t> </a:t>
            </a:r>
            <a:r>
              <a:rPr lang="en-GB" sz="1800" b="0" i="0" u="none" strike="noStrike" dirty="0">
                <a:solidFill>
                  <a:srgbClr val="000000"/>
                </a:solidFill>
                <a:effectLst/>
                <a:latin typeface="Aptos Narrow"/>
              </a:rPr>
              <a:t>6%</a:t>
            </a:r>
            <a:r>
              <a:rPr lang="en-GB" dirty="0"/>
              <a:t> </a:t>
            </a:r>
            <a:r>
              <a:rPr lang="en-GB" sz="1800" b="0" i="0" u="none" strike="noStrike" dirty="0">
                <a:solidFill>
                  <a:srgbClr val="000000"/>
                </a:solidFill>
                <a:effectLst/>
                <a:latin typeface="Aptos Narrow"/>
              </a:rPr>
              <a:t>Mar-2022:</a:t>
            </a:r>
            <a:r>
              <a:rPr lang="en-GB" dirty="0"/>
              <a:t> </a:t>
            </a:r>
            <a:r>
              <a:rPr lang="en-GB" sz="1800" b="0" i="0" u="none" strike="noStrike" dirty="0">
                <a:solidFill>
                  <a:srgbClr val="000000"/>
                </a:solidFill>
                <a:effectLst/>
                <a:latin typeface="Aptos Narrow"/>
              </a:rPr>
              <a:t>7%</a:t>
            </a:r>
            <a:r>
              <a:rPr lang="en-GB" dirty="0"/>
              <a:t> </a:t>
            </a:r>
            <a:r>
              <a:rPr lang="en-GB" sz="1800" b="0" i="0" u="none" strike="noStrike" dirty="0">
                <a:solidFill>
                  <a:srgbClr val="000000"/>
                </a:solidFill>
                <a:effectLst/>
                <a:latin typeface="Aptos Narrow"/>
              </a:rPr>
              <a:t>Sep-2022:</a:t>
            </a:r>
            <a:r>
              <a:rPr lang="en-GB" dirty="0"/>
              <a:t> </a:t>
            </a:r>
            <a:r>
              <a:rPr lang="en-GB" sz="1800" b="0" i="0" u="none" strike="noStrike" dirty="0">
                <a:solidFill>
                  <a:srgbClr val="000000"/>
                </a:solidFill>
                <a:effectLst/>
                <a:latin typeface="Aptos Narrow"/>
              </a:rPr>
              <a:t>10%</a:t>
            </a:r>
            <a:r>
              <a:rPr lang="en-GB" dirty="0"/>
              <a:t> </a:t>
            </a:r>
            <a:r>
              <a:rPr lang="en-GB" sz="1800" b="0" i="0" u="none" strike="noStrike" dirty="0">
                <a:solidFill>
                  <a:srgbClr val="000000"/>
                </a:solidFill>
                <a:effectLst/>
                <a:latin typeface="Aptos Narrow"/>
              </a:rPr>
              <a:t>Feb-2023:</a:t>
            </a:r>
            <a:r>
              <a:rPr lang="en-GB" dirty="0"/>
              <a:t> </a:t>
            </a:r>
            <a:r>
              <a:rPr lang="en-GB" sz="1800" b="0" i="0" u="none" strike="noStrike" dirty="0">
                <a:solidFill>
                  <a:srgbClr val="000000"/>
                </a:solidFill>
                <a:effectLst/>
                <a:latin typeface="Aptos Narrow"/>
              </a:rPr>
              <a:t>8%</a:t>
            </a:r>
            <a:r>
              <a:rPr lang="en-GB" dirty="0"/>
              <a:t> </a:t>
            </a:r>
            <a:r>
              <a:rPr lang="en-GB" sz="1800" b="0" i="0" u="none" strike="noStrike" dirty="0">
                <a:solidFill>
                  <a:srgbClr val="000000"/>
                </a:solidFill>
                <a:effectLst/>
                <a:latin typeface="Aptos Narrow"/>
              </a:rPr>
              <a:t>Sep-2023:</a:t>
            </a:r>
            <a:r>
              <a:rPr lang="en-GB" dirty="0"/>
              <a:t> </a:t>
            </a:r>
            <a:r>
              <a:rPr lang="en-GB" sz="1800" b="0" i="0" u="none" strike="noStrike" dirty="0">
                <a:solidFill>
                  <a:srgbClr val="000000"/>
                </a:solidFill>
                <a:effectLst/>
                <a:latin typeface="Aptos Narrow"/>
              </a:rPr>
              <a:t>5%</a:t>
            </a:r>
            <a:r>
              <a:rPr lang="en-GB" dirty="0"/>
              <a:t> </a:t>
            </a:r>
          </a:p>
          <a:p>
            <a:r>
              <a:rPr lang="en-GB" sz="1800" b="1" i="0" u="none" strike="noStrike" dirty="0">
                <a:solidFill>
                  <a:srgbClr val="000000"/>
                </a:solidFill>
                <a:effectLst/>
                <a:latin typeface="Aptos Narrow"/>
              </a:rPr>
              <a:t>None of these</a:t>
            </a:r>
          </a:p>
          <a:p>
            <a:r>
              <a:rPr lang="en-GB" sz="1800" b="0" i="0" u="none" strike="noStrike" dirty="0">
                <a:solidFill>
                  <a:srgbClr val="000000"/>
                </a:solidFill>
                <a:effectLst/>
                <a:latin typeface="Aptos Narrow"/>
              </a:rPr>
              <a:t>2021:</a:t>
            </a:r>
            <a:r>
              <a:rPr lang="en-GB" dirty="0"/>
              <a:t> </a:t>
            </a:r>
            <a:r>
              <a:rPr lang="en-GB" sz="1800" b="0" i="0" u="none" strike="noStrike" dirty="0">
                <a:solidFill>
                  <a:srgbClr val="000000"/>
                </a:solidFill>
                <a:effectLst/>
                <a:latin typeface="Aptos Narrow"/>
              </a:rPr>
              <a:t>32%</a:t>
            </a:r>
            <a:r>
              <a:rPr lang="en-GB" dirty="0"/>
              <a:t> </a:t>
            </a:r>
            <a:r>
              <a:rPr lang="en-GB" sz="1800" b="0" i="0" u="none" strike="noStrike" dirty="0">
                <a:solidFill>
                  <a:srgbClr val="000000"/>
                </a:solidFill>
                <a:effectLst/>
                <a:latin typeface="Aptos Narrow"/>
              </a:rPr>
              <a:t>Mar-2022:</a:t>
            </a:r>
            <a:r>
              <a:rPr lang="en-GB" dirty="0"/>
              <a:t> </a:t>
            </a:r>
            <a:r>
              <a:rPr lang="en-GB" sz="1800" b="0" i="0" u="none" strike="noStrike" dirty="0">
                <a:solidFill>
                  <a:srgbClr val="000000"/>
                </a:solidFill>
                <a:effectLst/>
                <a:latin typeface="Aptos Narrow"/>
              </a:rPr>
              <a:t>25%</a:t>
            </a:r>
            <a:r>
              <a:rPr lang="en-GB" dirty="0"/>
              <a:t> </a:t>
            </a:r>
            <a:r>
              <a:rPr lang="en-GB" sz="1800" b="0" i="0" u="none" strike="noStrike" dirty="0">
                <a:solidFill>
                  <a:srgbClr val="000000"/>
                </a:solidFill>
                <a:effectLst/>
                <a:latin typeface="Aptos Narrow"/>
              </a:rPr>
              <a:t>Sep-2022:</a:t>
            </a:r>
            <a:r>
              <a:rPr lang="en-GB" dirty="0"/>
              <a:t> </a:t>
            </a:r>
            <a:r>
              <a:rPr lang="en-GB" sz="1800" b="0" i="0" u="none" strike="noStrike" dirty="0">
                <a:solidFill>
                  <a:srgbClr val="000000"/>
                </a:solidFill>
                <a:effectLst/>
                <a:latin typeface="Aptos Narrow"/>
              </a:rPr>
              <a:t>24%</a:t>
            </a:r>
            <a:r>
              <a:rPr lang="en-GB" dirty="0"/>
              <a:t> </a:t>
            </a:r>
            <a:r>
              <a:rPr lang="en-GB" sz="1800" b="0" i="0" u="none" strike="noStrike" dirty="0">
                <a:solidFill>
                  <a:srgbClr val="000000"/>
                </a:solidFill>
                <a:effectLst/>
                <a:latin typeface="Aptos Narrow"/>
              </a:rPr>
              <a:t>Feb-2023:</a:t>
            </a:r>
            <a:r>
              <a:rPr lang="en-GB" dirty="0"/>
              <a:t> </a:t>
            </a:r>
            <a:r>
              <a:rPr lang="en-GB" sz="1800" b="0" i="0" u="none" strike="noStrike" dirty="0">
                <a:solidFill>
                  <a:srgbClr val="000000"/>
                </a:solidFill>
                <a:effectLst/>
                <a:latin typeface="Aptos Narrow"/>
              </a:rPr>
              <a:t>26%</a:t>
            </a:r>
            <a:r>
              <a:rPr lang="en-GB" dirty="0"/>
              <a:t> </a:t>
            </a:r>
            <a:r>
              <a:rPr lang="en-GB" sz="1800" b="0" i="0" u="none" strike="noStrike" dirty="0">
                <a:solidFill>
                  <a:srgbClr val="000000"/>
                </a:solidFill>
                <a:effectLst/>
                <a:latin typeface="Aptos Narrow"/>
              </a:rPr>
              <a:t>Sep-2023:</a:t>
            </a:r>
            <a:r>
              <a:rPr lang="en-GB" dirty="0"/>
              <a:t> </a:t>
            </a:r>
            <a:r>
              <a:rPr lang="en-GB" sz="1800" b="0" i="0" u="none" strike="noStrike" dirty="0">
                <a:solidFill>
                  <a:srgbClr val="000000"/>
                </a:solidFill>
                <a:effectLst/>
                <a:latin typeface="Aptos Narrow"/>
              </a:rPr>
              <a:t>28%</a:t>
            </a:r>
            <a:r>
              <a:rPr lang="en-GB" dirty="0"/>
              <a:t> </a:t>
            </a:r>
          </a:p>
        </p:txBody>
      </p:sp>
      <p:sp>
        <p:nvSpPr>
          <p:cNvPr id="4" name="Slide Number Placeholder 3"/>
          <p:cNvSpPr>
            <a:spLocks noGrp="1"/>
          </p:cNvSpPr>
          <p:nvPr>
            <p:ph type="sldNum" sz="quarter" idx="5"/>
          </p:nvPr>
        </p:nvSpPr>
        <p:spPr/>
        <p:txBody>
          <a:bodyPr/>
          <a:lstStyle/>
          <a:p>
            <a:fld id="{F5B38833-6303-A84B-BCE8-C8F834FB8639}" type="slidenum">
              <a:rPr lang="en-US" smtClean="0"/>
              <a:t>28</a:t>
            </a:fld>
            <a:endParaRPr lang="en-US" dirty="0"/>
          </a:p>
        </p:txBody>
      </p:sp>
    </p:spTree>
    <p:extLst>
      <p:ext uri="{BB962C8B-B14F-4D97-AF65-F5344CB8AC3E}">
        <p14:creationId xmlns:p14="http://schemas.microsoft.com/office/powerpoint/2010/main" val="36617168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sng" strike="noStrike" dirty="0">
                <a:solidFill>
                  <a:srgbClr val="000000"/>
                </a:solidFill>
                <a:effectLst/>
                <a:latin typeface="Aptos Narrow"/>
              </a:rPr>
              <a:t>Key findings:</a:t>
            </a:r>
          </a:p>
          <a:p>
            <a:pPr marL="285750" indent="-285750">
              <a:buFont typeface="Arial" panose="020B0604020202020204" pitchFamily="34" charset="0"/>
              <a:buChar char="•"/>
            </a:pPr>
            <a:r>
              <a:rPr lang="en-US" sz="1800" b="0" i="0" u="none" strike="noStrike" dirty="0">
                <a:solidFill>
                  <a:srgbClr val="000000"/>
                </a:solidFill>
                <a:effectLst/>
                <a:latin typeface="Aptos Narrow"/>
              </a:rPr>
              <a:t>Similar trend to those who report that they experienced any cancer symptom</a:t>
            </a:r>
          </a:p>
          <a:p>
            <a:pPr marL="285750" indent="-285750">
              <a:buFont typeface="Arial" panose="020B0604020202020204" pitchFamily="34" charset="0"/>
              <a:buChar char="•"/>
            </a:pPr>
            <a:r>
              <a:rPr lang="en-US" sz="1800" b="0" i="0" u="none" strike="noStrike" dirty="0">
                <a:solidFill>
                  <a:srgbClr val="000000"/>
                </a:solidFill>
                <a:effectLst/>
                <a:latin typeface="Aptos Narrow"/>
              </a:rPr>
              <a:t>Higher proportion who attribute any potential non-specific cancer symptom to mental health problems, moving up to third most commonly attributed compared to those who experienced any potential cancer symptoms</a:t>
            </a:r>
          </a:p>
          <a:p>
            <a:pPr marL="285750" indent="-285750">
              <a:buFont typeface="Arial" panose="020B0604020202020204" pitchFamily="34" charset="0"/>
              <a:buChar char="•"/>
            </a:pPr>
            <a:r>
              <a:rPr lang="en-US" sz="1800" b="0" i="0" u="none" strike="noStrike" dirty="0">
                <a:solidFill>
                  <a:srgbClr val="000000"/>
                </a:solidFill>
                <a:effectLst/>
                <a:latin typeface="Aptos Narrow"/>
              </a:rPr>
              <a:t>Also a lower proportion who attribute any potential non-specific cancer symptom to cancer compared to any potential cancer symptoms (10% vs 15%)</a:t>
            </a:r>
          </a:p>
          <a:p>
            <a:pPr marL="285750" indent="-285750">
              <a:buFont typeface="Arial" panose="020B0604020202020204" pitchFamily="34" charset="0"/>
              <a:buChar char="•"/>
            </a:pPr>
            <a:r>
              <a:rPr lang="en-US" sz="1800" b="0" i="0" u="none" strike="noStrike" dirty="0">
                <a:solidFill>
                  <a:srgbClr val="000000"/>
                </a:solidFill>
                <a:effectLst/>
                <a:latin typeface="Aptos Narrow"/>
              </a:rPr>
              <a:t>A relatively high proportion also did not know the cause, with 1 in 5 (20%) who said this</a:t>
            </a:r>
          </a:p>
          <a:p>
            <a:pPr marL="285750" indent="-285750">
              <a:buFont typeface="Arial" panose="020B0604020202020204" pitchFamily="34" charset="0"/>
              <a:buChar char="•"/>
            </a:pPr>
            <a:endParaRPr lang="en-US" sz="1800" b="0" i="0" u="none" strike="noStrike" dirty="0">
              <a:solidFill>
                <a:srgbClr val="000000"/>
              </a:solidFill>
              <a:effectLst/>
              <a:latin typeface="Aptos Narrow"/>
            </a:endParaRPr>
          </a:p>
          <a:p>
            <a:endParaRPr lang="en-US" sz="1800" b="1" i="0" u="none" strike="noStrike" dirty="0">
              <a:solidFill>
                <a:srgbClr val="000000"/>
              </a:solidFill>
              <a:effectLst/>
              <a:latin typeface="Aptos Narrow"/>
            </a:endParaRPr>
          </a:p>
          <a:p>
            <a:r>
              <a:rPr lang="en-US" sz="1800" b="1" i="0" u="sng" strike="noStrike" dirty="0">
                <a:solidFill>
                  <a:srgbClr val="000000"/>
                </a:solidFill>
                <a:effectLst/>
                <a:latin typeface="Aptos Narrow"/>
              </a:rPr>
              <a:t>Historical data:</a:t>
            </a:r>
          </a:p>
          <a:p>
            <a:r>
              <a:rPr lang="en-US" sz="1800" b="1" i="0" u="none" strike="noStrike" dirty="0">
                <a:solidFill>
                  <a:srgbClr val="000000"/>
                </a:solidFill>
                <a:effectLst/>
                <a:latin typeface="Aptos Narrow"/>
              </a:rPr>
              <a:t>Any symptom attributed to: External and lifestyle factors</a:t>
            </a:r>
            <a:r>
              <a:rPr lang="en-US" b="1" dirty="0"/>
              <a:t> </a:t>
            </a:r>
          </a:p>
          <a:p>
            <a:r>
              <a:rPr lang="en-US" sz="1800" b="0" i="0" u="none" strike="noStrike" dirty="0">
                <a:solidFill>
                  <a:srgbClr val="000000"/>
                </a:solidFill>
                <a:effectLst/>
                <a:latin typeface="Aptos Narrow"/>
              </a:rPr>
              <a:t>2021:</a:t>
            </a:r>
            <a:r>
              <a:rPr lang="en-US" dirty="0"/>
              <a:t> </a:t>
            </a:r>
            <a:r>
              <a:rPr lang="en-US" sz="1800" b="0" i="0" u="none" strike="noStrike" dirty="0">
                <a:solidFill>
                  <a:srgbClr val="000000"/>
                </a:solidFill>
                <a:effectLst/>
                <a:latin typeface="Aptos Narrow"/>
              </a:rPr>
              <a:t>29%</a:t>
            </a:r>
            <a:r>
              <a:rPr lang="en-US" dirty="0"/>
              <a:t> </a:t>
            </a:r>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33%</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33%</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32%</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ptos Narrow"/>
              </a:rPr>
              <a:t>32%</a:t>
            </a:r>
            <a:r>
              <a:rPr lang="en-US" dirty="0"/>
              <a:t> </a:t>
            </a:r>
          </a:p>
          <a:p>
            <a:r>
              <a:rPr lang="en-US" sz="1800" b="1" i="0" u="none" strike="noStrike" dirty="0">
                <a:solidFill>
                  <a:srgbClr val="000000"/>
                </a:solidFill>
                <a:effectLst/>
                <a:latin typeface="Aptos Narrow"/>
              </a:rPr>
              <a:t>Any symptom attributed to: Psychological health problem</a:t>
            </a:r>
            <a:r>
              <a:rPr lang="en-US" b="1" dirty="0"/>
              <a:t> </a:t>
            </a:r>
          </a:p>
          <a:p>
            <a:r>
              <a:rPr lang="en-US" sz="1800" b="0" i="0" u="none" strike="noStrike" dirty="0">
                <a:solidFill>
                  <a:srgbClr val="000000"/>
                </a:solidFill>
                <a:effectLst/>
                <a:latin typeface="Aptos Narrow"/>
              </a:rPr>
              <a:t>2021:</a:t>
            </a:r>
            <a:r>
              <a:rPr lang="en-US" dirty="0"/>
              <a:t> </a:t>
            </a:r>
            <a:r>
              <a:rPr lang="en-US" sz="1800" b="0" i="0" u="none" strike="noStrike" dirty="0">
                <a:solidFill>
                  <a:srgbClr val="000000"/>
                </a:solidFill>
                <a:effectLst/>
                <a:latin typeface="Aptos Narrow"/>
              </a:rPr>
              <a:t>24%</a:t>
            </a:r>
            <a:r>
              <a:rPr lang="en-US" dirty="0"/>
              <a:t> </a:t>
            </a:r>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31%</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29%</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27%</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ptos Narrow"/>
              </a:rPr>
              <a:t>25%</a:t>
            </a:r>
            <a:r>
              <a:rPr lang="en-US" dirty="0"/>
              <a:t> </a:t>
            </a:r>
          </a:p>
          <a:p>
            <a:r>
              <a:rPr lang="en-US" sz="1800" b="1" i="0" u="none" strike="noStrike" dirty="0">
                <a:solidFill>
                  <a:srgbClr val="000000"/>
                </a:solidFill>
                <a:effectLst/>
                <a:latin typeface="Aptos Narrow"/>
              </a:rPr>
              <a:t>Any symptom attributed to: An EXISTING physical health problem that you already know you have</a:t>
            </a:r>
            <a:r>
              <a:rPr lang="en-US" b="1" dirty="0"/>
              <a:t> </a:t>
            </a:r>
          </a:p>
          <a:p>
            <a:r>
              <a:rPr lang="en-US" sz="1800" b="0" i="0" u="none" strike="noStrike" dirty="0">
                <a:solidFill>
                  <a:srgbClr val="000000"/>
                </a:solidFill>
                <a:effectLst/>
                <a:latin typeface="Aptos Narrow"/>
              </a:rPr>
              <a:t>2021:</a:t>
            </a:r>
            <a:r>
              <a:rPr lang="en-US" dirty="0"/>
              <a:t> </a:t>
            </a:r>
            <a:r>
              <a:rPr lang="en-US" sz="1800" b="0" i="0" u="none" strike="noStrike" dirty="0">
                <a:solidFill>
                  <a:srgbClr val="000000"/>
                </a:solidFill>
                <a:effectLst/>
                <a:latin typeface="Aptos Narrow"/>
              </a:rPr>
              <a:t>26%</a:t>
            </a:r>
            <a:r>
              <a:rPr lang="en-US" dirty="0"/>
              <a:t> </a:t>
            </a:r>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27%</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26%</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27%</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ptos Narrow"/>
              </a:rPr>
              <a:t>25%</a:t>
            </a:r>
            <a:r>
              <a:rPr lang="en-US" dirty="0"/>
              <a:t> </a:t>
            </a:r>
          </a:p>
          <a:p>
            <a:r>
              <a:rPr lang="en-US" sz="1800" b="1" i="0" u="none" strike="noStrike" dirty="0">
                <a:solidFill>
                  <a:srgbClr val="000000"/>
                </a:solidFill>
                <a:effectLst/>
                <a:latin typeface="Aptos Narrow"/>
              </a:rPr>
              <a:t>Any symptom attributed to: Medication or vaccination side effects </a:t>
            </a:r>
            <a:r>
              <a:rPr lang="en-US" b="1" dirty="0"/>
              <a:t> </a:t>
            </a:r>
          </a:p>
          <a:p>
            <a:r>
              <a:rPr lang="en-US" sz="1800" b="0" i="0" u="none" strike="noStrike" dirty="0">
                <a:solidFill>
                  <a:srgbClr val="000000"/>
                </a:solidFill>
                <a:effectLst/>
                <a:latin typeface="Aptos Narrow"/>
              </a:rPr>
              <a:t>2021:</a:t>
            </a:r>
            <a:r>
              <a:rPr lang="en-US" dirty="0"/>
              <a:t> </a:t>
            </a:r>
            <a:r>
              <a:rPr lang="en-US" sz="1800" b="0" i="0" u="none" strike="noStrike" dirty="0">
                <a:solidFill>
                  <a:srgbClr val="000000"/>
                </a:solidFill>
                <a:effectLst/>
                <a:latin typeface="Aptos Narrow"/>
              </a:rPr>
              <a:t>12%</a:t>
            </a:r>
            <a:r>
              <a:rPr lang="en-US" dirty="0"/>
              <a:t> </a:t>
            </a:r>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12%</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16%</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14%</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ptos Narrow"/>
              </a:rPr>
              <a:t>13%</a:t>
            </a:r>
            <a:r>
              <a:rPr lang="en-US" dirty="0"/>
              <a:t> </a:t>
            </a:r>
          </a:p>
          <a:p>
            <a:r>
              <a:rPr lang="en-US" sz="1800" b="1" i="0" u="none" strike="noStrike" dirty="0">
                <a:solidFill>
                  <a:srgbClr val="000000"/>
                </a:solidFill>
                <a:effectLst/>
                <a:latin typeface="Aptos Narrow"/>
              </a:rPr>
              <a:t>Any symptom attributed to: A NEW physical health problem</a:t>
            </a:r>
            <a:r>
              <a:rPr lang="en-US" b="1" dirty="0"/>
              <a:t> </a:t>
            </a:r>
          </a:p>
          <a:p>
            <a:r>
              <a:rPr lang="en-US" sz="1800" b="0" i="0" u="none" strike="noStrike" dirty="0">
                <a:solidFill>
                  <a:srgbClr val="000000"/>
                </a:solidFill>
                <a:effectLst/>
                <a:latin typeface="Aptos Narrow"/>
              </a:rPr>
              <a:t>2021:</a:t>
            </a:r>
            <a:r>
              <a:rPr lang="en-US" dirty="0"/>
              <a:t> </a:t>
            </a:r>
            <a:r>
              <a:rPr lang="en-US" sz="1800" b="0" i="0" u="none" strike="noStrike" dirty="0">
                <a:solidFill>
                  <a:srgbClr val="000000"/>
                </a:solidFill>
                <a:effectLst/>
                <a:latin typeface="Aptos Narrow"/>
              </a:rPr>
              <a:t>12%</a:t>
            </a:r>
            <a:r>
              <a:rPr lang="en-US" dirty="0"/>
              <a:t> </a:t>
            </a:r>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12%</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13%</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13%</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ptos Narrow"/>
              </a:rPr>
              <a:t>11%</a:t>
            </a:r>
            <a:r>
              <a:rPr lang="en-US" dirty="0"/>
              <a:t> </a:t>
            </a:r>
          </a:p>
          <a:p>
            <a:r>
              <a:rPr lang="en-US" sz="1800" b="1" i="0" u="none" strike="noStrike" dirty="0">
                <a:solidFill>
                  <a:srgbClr val="000000"/>
                </a:solidFill>
                <a:effectLst/>
                <a:latin typeface="Aptos Narrow"/>
              </a:rPr>
              <a:t>Any symptom attributed to: Long COVID</a:t>
            </a:r>
          </a:p>
          <a:p>
            <a:r>
              <a:rPr lang="en-US" sz="1800" b="0" i="0" u="none" strike="noStrike" dirty="0">
                <a:solidFill>
                  <a:srgbClr val="000000"/>
                </a:solidFill>
                <a:effectLst/>
                <a:latin typeface="Aptos Narrow"/>
              </a:rPr>
              <a:t>2021:</a:t>
            </a:r>
            <a:r>
              <a:rPr lang="en-US" dirty="0"/>
              <a:t> </a:t>
            </a:r>
            <a:r>
              <a:rPr lang="en-US" sz="1800" b="0" i="0" u="none" strike="noStrike" dirty="0">
                <a:solidFill>
                  <a:srgbClr val="000000"/>
                </a:solidFill>
                <a:effectLst/>
                <a:latin typeface="Aptos Narrow"/>
              </a:rPr>
              <a:t>*</a:t>
            </a:r>
            <a:r>
              <a:rPr lang="en-US" dirty="0"/>
              <a:t> </a:t>
            </a:r>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8%</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10%</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9%</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ptos Narrow"/>
              </a:rPr>
              <a:t>7%</a:t>
            </a:r>
            <a:r>
              <a:rPr lang="en-US" dirty="0"/>
              <a:t> </a:t>
            </a:r>
          </a:p>
          <a:p>
            <a:r>
              <a:rPr lang="en-US" sz="1800" b="1" i="0" u="none" strike="noStrike" dirty="0">
                <a:solidFill>
                  <a:srgbClr val="000000"/>
                </a:solidFill>
                <a:effectLst/>
                <a:latin typeface="Aptos Narrow"/>
              </a:rPr>
              <a:t>Any symptom attributed to: COVID-19 (psychological)</a:t>
            </a:r>
          </a:p>
          <a:p>
            <a:r>
              <a:rPr lang="en-US" sz="1800" b="0" i="0" u="none" strike="noStrike" dirty="0">
                <a:solidFill>
                  <a:srgbClr val="000000"/>
                </a:solidFill>
                <a:effectLst/>
                <a:latin typeface="Aptos Narrow"/>
              </a:rPr>
              <a:t>2021:</a:t>
            </a:r>
            <a:r>
              <a:rPr lang="en-US" dirty="0"/>
              <a:t> </a:t>
            </a:r>
            <a:r>
              <a:rPr lang="en-US" sz="1800" b="0" i="0" u="none" strike="noStrike" dirty="0">
                <a:solidFill>
                  <a:srgbClr val="000000"/>
                </a:solidFill>
                <a:effectLst/>
                <a:latin typeface="Aptos Narrow"/>
              </a:rPr>
              <a:t>7%</a:t>
            </a:r>
            <a:r>
              <a:rPr lang="en-US" dirty="0"/>
              <a:t> </a:t>
            </a:r>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8%</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9%</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8%</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ptos Narrow"/>
              </a:rPr>
              <a:t>5%</a:t>
            </a:r>
          </a:p>
          <a:p>
            <a:r>
              <a:rPr lang="en-US" sz="1800" b="1" i="0" u="none" strike="noStrike" dirty="0">
                <a:solidFill>
                  <a:srgbClr val="000000"/>
                </a:solidFill>
                <a:effectLst/>
                <a:latin typeface="Aptos Narrow"/>
              </a:rPr>
              <a:t>Any symptom attributed to: Cancer </a:t>
            </a:r>
            <a:r>
              <a:rPr lang="en-US" dirty="0"/>
              <a:t> </a:t>
            </a:r>
          </a:p>
          <a:p>
            <a:r>
              <a:rPr lang="en-US" sz="1800" b="0" i="0" u="none" strike="noStrike" dirty="0">
                <a:solidFill>
                  <a:srgbClr val="000000"/>
                </a:solidFill>
                <a:effectLst/>
                <a:latin typeface="Aptos Narrow"/>
              </a:rPr>
              <a:t>2021:</a:t>
            </a:r>
            <a:r>
              <a:rPr lang="en-US" dirty="0"/>
              <a:t> </a:t>
            </a:r>
            <a:r>
              <a:rPr lang="en-US" sz="1800" b="0" i="0" u="none" strike="noStrike" dirty="0">
                <a:solidFill>
                  <a:srgbClr val="000000"/>
                </a:solidFill>
                <a:effectLst/>
                <a:latin typeface="Aptos Narrow"/>
              </a:rPr>
              <a:t>5%</a:t>
            </a:r>
            <a:r>
              <a:rPr lang="en-US" dirty="0"/>
              <a:t> </a:t>
            </a:r>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4%</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4%</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5%</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ptos Narrow"/>
              </a:rPr>
              <a:t>4%</a:t>
            </a:r>
            <a:r>
              <a:rPr lang="en-US" dirty="0"/>
              <a:t> </a:t>
            </a:r>
          </a:p>
          <a:p>
            <a:r>
              <a:rPr lang="en-US" sz="1800" b="1" i="0" u="none" strike="noStrike" dirty="0">
                <a:solidFill>
                  <a:srgbClr val="000000"/>
                </a:solidFill>
                <a:effectLst/>
                <a:latin typeface="Aptos Narrow"/>
              </a:rPr>
              <a:t>Any symptom attributed to: COVID-19 (physical)</a:t>
            </a:r>
            <a:r>
              <a:rPr lang="en-US" b="1" dirty="0"/>
              <a:t> </a:t>
            </a:r>
          </a:p>
          <a:p>
            <a:r>
              <a:rPr lang="en-US" sz="1800" b="0" i="0" u="none" strike="noStrike" dirty="0">
                <a:solidFill>
                  <a:srgbClr val="000000"/>
                </a:solidFill>
                <a:effectLst/>
                <a:latin typeface="Aptos Narrow"/>
              </a:rPr>
              <a:t>2021:</a:t>
            </a:r>
            <a:r>
              <a:rPr lang="en-US" dirty="0"/>
              <a:t> </a:t>
            </a:r>
            <a:r>
              <a:rPr lang="en-US" sz="1800" b="0" i="0" u="none" strike="noStrike" dirty="0">
                <a:solidFill>
                  <a:srgbClr val="000000"/>
                </a:solidFill>
                <a:effectLst/>
                <a:latin typeface="Aptos Narrow"/>
              </a:rPr>
              <a:t>5%</a:t>
            </a:r>
            <a:r>
              <a:rPr lang="en-US" dirty="0"/>
              <a:t> </a:t>
            </a:r>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4%</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5%</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4%</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ptos Narrow"/>
              </a:rPr>
              <a:t>2%</a:t>
            </a:r>
          </a:p>
          <a:p>
            <a:r>
              <a:rPr lang="en-US" sz="1800" b="1" i="0" u="none" strike="noStrike" dirty="0">
                <a:solidFill>
                  <a:srgbClr val="000000"/>
                </a:solidFill>
                <a:effectLst/>
                <a:latin typeface="Aptos Narrow"/>
              </a:rPr>
              <a:t>None of these</a:t>
            </a:r>
            <a:r>
              <a:rPr lang="en-US" b="1" dirty="0"/>
              <a:t> </a:t>
            </a:r>
          </a:p>
          <a:p>
            <a:r>
              <a:rPr lang="en-US" sz="1800" b="0" i="0" u="none" strike="noStrike" dirty="0">
                <a:solidFill>
                  <a:srgbClr val="000000"/>
                </a:solidFill>
                <a:effectLst/>
                <a:latin typeface="Aptos Narrow"/>
              </a:rPr>
              <a:t>2021:</a:t>
            </a:r>
            <a:r>
              <a:rPr lang="en-US" dirty="0"/>
              <a:t> </a:t>
            </a:r>
            <a:r>
              <a:rPr lang="en-US" sz="1800" b="0" i="0" u="none" strike="noStrike" dirty="0">
                <a:solidFill>
                  <a:srgbClr val="000000"/>
                </a:solidFill>
                <a:effectLst/>
                <a:latin typeface="Aptos Narrow"/>
              </a:rPr>
              <a:t>32%</a:t>
            </a:r>
            <a:r>
              <a:rPr lang="en-US" dirty="0"/>
              <a:t> </a:t>
            </a:r>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27%</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24%</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26%</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ptos Narrow"/>
              </a:rPr>
              <a:t>29%</a:t>
            </a:r>
            <a:r>
              <a:rPr lang="en-US" dirty="0"/>
              <a:t> </a:t>
            </a:r>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30</a:t>
            </a:fld>
            <a:endParaRPr lang="en-US" dirty="0"/>
          </a:p>
        </p:txBody>
      </p:sp>
    </p:spTree>
    <p:extLst>
      <p:ext uri="{BB962C8B-B14F-4D97-AF65-F5344CB8AC3E}">
        <p14:creationId xmlns:p14="http://schemas.microsoft.com/office/powerpoint/2010/main" val="28139680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No significant differences across ethnicity</a:t>
            </a:r>
          </a:p>
        </p:txBody>
      </p:sp>
      <p:sp>
        <p:nvSpPr>
          <p:cNvPr id="4" name="Slide Number Placeholder 3"/>
          <p:cNvSpPr>
            <a:spLocks noGrp="1"/>
          </p:cNvSpPr>
          <p:nvPr>
            <p:ph type="sldNum" sz="quarter" idx="5"/>
          </p:nvPr>
        </p:nvSpPr>
        <p:spPr/>
        <p:txBody>
          <a:bodyPr/>
          <a:lstStyle/>
          <a:p>
            <a:fld id="{F5B38833-6303-A84B-BCE8-C8F834FB8639}" type="slidenum">
              <a:rPr lang="en-US" smtClean="0"/>
              <a:t>31</a:t>
            </a:fld>
            <a:endParaRPr lang="en-US" dirty="0"/>
          </a:p>
        </p:txBody>
      </p:sp>
    </p:spTree>
    <p:extLst>
      <p:ext uri="{BB962C8B-B14F-4D97-AF65-F5344CB8AC3E}">
        <p14:creationId xmlns:p14="http://schemas.microsoft.com/office/powerpoint/2010/main" val="19598998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sng" strike="noStrike" dirty="0">
                <a:solidFill>
                  <a:srgbClr val="000000"/>
                </a:solidFill>
                <a:effectLst/>
                <a:latin typeface="Aptos Narrow"/>
              </a:rPr>
              <a:t>Key findings:</a:t>
            </a:r>
          </a:p>
          <a:p>
            <a:pPr marL="285750" indent="-285750">
              <a:buFont typeface="Arial" panose="020B0604020202020204" pitchFamily="34" charset="0"/>
              <a:buChar char="•"/>
            </a:pPr>
            <a:r>
              <a:rPr lang="en-US" sz="1800" b="0" i="0" u="none" strike="noStrike" dirty="0">
                <a:solidFill>
                  <a:srgbClr val="000000"/>
                </a:solidFill>
                <a:effectLst/>
                <a:latin typeface="Aptos Narrow"/>
              </a:rPr>
              <a:t>A third of respondents did not know the cause of their potential red-flag cancer symptom</a:t>
            </a:r>
          </a:p>
          <a:p>
            <a:pPr marL="285750" indent="-285750">
              <a:buFont typeface="Arial" panose="020B0604020202020204" pitchFamily="34" charset="0"/>
              <a:buChar char="•"/>
            </a:pPr>
            <a:r>
              <a:rPr lang="en-US" sz="1800" b="0" i="0" u="none" strike="noStrike" dirty="0">
                <a:solidFill>
                  <a:srgbClr val="000000"/>
                </a:solidFill>
                <a:effectLst/>
                <a:latin typeface="Aptos Narrow"/>
              </a:rPr>
              <a:t>Of those who did select a cause, cancer and lifestyle factors were the most commonly selected, with around 1 in 5 who selected these</a:t>
            </a:r>
          </a:p>
          <a:p>
            <a:pPr marL="285750" indent="-285750">
              <a:buFont typeface="Arial" panose="020B0604020202020204" pitchFamily="34" charset="0"/>
              <a:buChar char="•"/>
            </a:pPr>
            <a:r>
              <a:rPr lang="en-US" sz="1800" b="0" i="0" u="none" strike="noStrike" dirty="0">
                <a:solidFill>
                  <a:srgbClr val="000000"/>
                </a:solidFill>
                <a:effectLst/>
                <a:latin typeface="Aptos Narrow"/>
              </a:rPr>
              <a:t>This was closely followed by either a new or existing physical health problem (both 19%)</a:t>
            </a:r>
          </a:p>
          <a:p>
            <a:endParaRPr lang="en-US" sz="1800" b="1" i="0" u="none" strike="noStrike" dirty="0">
              <a:solidFill>
                <a:srgbClr val="000000"/>
              </a:solidFill>
              <a:effectLst/>
              <a:latin typeface="Aptos Narrow"/>
            </a:endParaRPr>
          </a:p>
          <a:p>
            <a:endParaRPr lang="en-US" sz="1800" b="1" i="0" u="none" strike="noStrike" dirty="0">
              <a:solidFill>
                <a:srgbClr val="000000"/>
              </a:solidFill>
              <a:effectLst/>
              <a:latin typeface="Aptos Narrow"/>
            </a:endParaRPr>
          </a:p>
          <a:p>
            <a:r>
              <a:rPr lang="en-US" sz="1800" b="1" i="0" u="sng" strike="noStrike" dirty="0">
                <a:solidFill>
                  <a:srgbClr val="000000"/>
                </a:solidFill>
                <a:effectLst/>
                <a:latin typeface="Aptos Narrow"/>
              </a:rPr>
              <a:t>Historical data:</a:t>
            </a:r>
          </a:p>
          <a:p>
            <a:r>
              <a:rPr lang="en-US" sz="1800" b="1" i="0" u="none" strike="noStrike" dirty="0">
                <a:solidFill>
                  <a:srgbClr val="000000"/>
                </a:solidFill>
                <a:effectLst/>
                <a:latin typeface="Aptos Narrow"/>
              </a:rPr>
              <a:t>Any symptom attributed to: An EXISTING physical health problem that you already know you have</a:t>
            </a:r>
            <a:r>
              <a:rPr lang="en-US" b="1" dirty="0"/>
              <a:t> </a:t>
            </a:r>
          </a:p>
          <a:p>
            <a:r>
              <a:rPr lang="en-US" sz="1800" b="0" i="0" u="none" strike="noStrike" dirty="0">
                <a:solidFill>
                  <a:srgbClr val="000000"/>
                </a:solidFill>
                <a:effectLst/>
                <a:latin typeface="Aptos Narrow"/>
              </a:rPr>
              <a:t>2021:</a:t>
            </a:r>
            <a:r>
              <a:rPr lang="en-US" dirty="0"/>
              <a:t> </a:t>
            </a:r>
            <a:r>
              <a:rPr lang="en-US" sz="1800" b="0" i="0" u="none" strike="noStrike" dirty="0">
                <a:solidFill>
                  <a:srgbClr val="000000"/>
                </a:solidFill>
                <a:effectLst/>
                <a:latin typeface="Aptos Narrow"/>
              </a:rPr>
              <a:t>14%</a:t>
            </a:r>
            <a:r>
              <a:rPr lang="en-US" dirty="0"/>
              <a:t> </a:t>
            </a:r>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15%</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15%</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17%</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ptos Narrow"/>
              </a:rPr>
              <a:t>15%</a:t>
            </a:r>
            <a:r>
              <a:rPr lang="en-US" dirty="0"/>
              <a:t> </a:t>
            </a:r>
          </a:p>
          <a:p>
            <a:r>
              <a:rPr lang="en-US" sz="1800" b="1" i="0" u="none" strike="noStrike" dirty="0">
                <a:solidFill>
                  <a:srgbClr val="000000"/>
                </a:solidFill>
                <a:effectLst/>
                <a:latin typeface="Aptos Narrow"/>
              </a:rPr>
              <a:t>Any symptom attributed to: External and lifestyle factors</a:t>
            </a:r>
            <a:r>
              <a:rPr lang="en-US" b="1" dirty="0"/>
              <a:t> </a:t>
            </a:r>
          </a:p>
          <a:p>
            <a:r>
              <a:rPr lang="en-US" sz="1800" b="0" i="0" u="none" strike="noStrike" dirty="0">
                <a:solidFill>
                  <a:srgbClr val="000000"/>
                </a:solidFill>
                <a:effectLst/>
                <a:latin typeface="Aptos Narrow"/>
              </a:rPr>
              <a:t>2021:</a:t>
            </a:r>
            <a:r>
              <a:rPr lang="en-US" dirty="0"/>
              <a:t> </a:t>
            </a:r>
            <a:r>
              <a:rPr lang="en-US" sz="1800" b="0" i="0" u="none" strike="noStrike" dirty="0">
                <a:solidFill>
                  <a:srgbClr val="000000"/>
                </a:solidFill>
                <a:effectLst/>
                <a:latin typeface="Aptos Narrow"/>
              </a:rPr>
              <a:t>11%</a:t>
            </a:r>
            <a:r>
              <a:rPr lang="en-US" dirty="0"/>
              <a:t> </a:t>
            </a:r>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13%</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17%</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15%</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ptos Narrow"/>
              </a:rPr>
              <a:t>14%</a:t>
            </a:r>
          </a:p>
          <a:p>
            <a:r>
              <a:rPr lang="en-US" sz="1800" b="1" i="0" u="none" strike="noStrike" dirty="0">
                <a:solidFill>
                  <a:srgbClr val="000000"/>
                </a:solidFill>
                <a:effectLst/>
                <a:latin typeface="Aptos Narrow"/>
              </a:rPr>
              <a:t>Any symptom attributed to: A NEW physical health problem</a:t>
            </a:r>
            <a:r>
              <a:rPr lang="en-US" b="1" dirty="0"/>
              <a:t> </a:t>
            </a:r>
          </a:p>
          <a:p>
            <a:r>
              <a:rPr lang="en-US" sz="1800" b="0" i="0" u="none" strike="noStrike" dirty="0">
                <a:solidFill>
                  <a:srgbClr val="000000"/>
                </a:solidFill>
                <a:effectLst/>
                <a:latin typeface="Aptos Narrow"/>
              </a:rPr>
              <a:t>2021:</a:t>
            </a:r>
            <a:r>
              <a:rPr lang="en-US" dirty="0"/>
              <a:t> </a:t>
            </a:r>
            <a:r>
              <a:rPr lang="en-US" sz="1800" b="0" i="0" u="none" strike="noStrike" dirty="0">
                <a:solidFill>
                  <a:srgbClr val="000000"/>
                </a:solidFill>
                <a:effectLst/>
                <a:latin typeface="Aptos Narrow"/>
              </a:rPr>
              <a:t>12%</a:t>
            </a:r>
            <a:r>
              <a:rPr lang="en-US" dirty="0"/>
              <a:t> </a:t>
            </a:r>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10%</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13%</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11%</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ptos Narrow"/>
              </a:rPr>
              <a:t>13%</a:t>
            </a:r>
            <a:r>
              <a:rPr lang="en-US" dirty="0"/>
              <a:t> </a:t>
            </a:r>
          </a:p>
          <a:p>
            <a:r>
              <a:rPr lang="en-US" sz="1800" b="1" i="0" u="none" strike="noStrike" dirty="0">
                <a:solidFill>
                  <a:srgbClr val="000000"/>
                </a:solidFill>
                <a:effectLst/>
                <a:latin typeface="Aptos Narrow"/>
              </a:rPr>
              <a:t>Any symptom attributed to: Cancer </a:t>
            </a:r>
            <a:r>
              <a:rPr lang="en-US" b="1" dirty="0"/>
              <a:t> </a:t>
            </a:r>
          </a:p>
          <a:p>
            <a:r>
              <a:rPr lang="en-US" sz="1800" b="0" i="0" u="none" strike="noStrike" dirty="0">
                <a:solidFill>
                  <a:srgbClr val="000000"/>
                </a:solidFill>
                <a:effectLst/>
                <a:latin typeface="Aptos Narrow"/>
              </a:rPr>
              <a:t>2021:</a:t>
            </a:r>
            <a:r>
              <a:rPr lang="en-US" dirty="0"/>
              <a:t> </a:t>
            </a:r>
            <a:r>
              <a:rPr lang="en-US" sz="1800" b="0" i="0" u="none" strike="noStrike" dirty="0">
                <a:solidFill>
                  <a:srgbClr val="000000"/>
                </a:solidFill>
                <a:effectLst/>
                <a:latin typeface="Aptos Narrow"/>
              </a:rPr>
              <a:t>10%</a:t>
            </a:r>
            <a:r>
              <a:rPr lang="en-US" dirty="0"/>
              <a:t> </a:t>
            </a:r>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10%</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11%</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9%</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ptos Narrow"/>
              </a:rPr>
              <a:t>12%</a:t>
            </a:r>
          </a:p>
          <a:p>
            <a:r>
              <a:rPr lang="en-US" sz="1800" b="1" i="0" u="none" strike="noStrike" dirty="0">
                <a:solidFill>
                  <a:srgbClr val="000000"/>
                </a:solidFill>
                <a:effectLst/>
                <a:latin typeface="Aptos Narrow"/>
              </a:rPr>
              <a:t>Any symptom attributed to: Psychological health problem</a:t>
            </a:r>
            <a:r>
              <a:rPr lang="en-US" b="1" dirty="0"/>
              <a:t> </a:t>
            </a:r>
          </a:p>
          <a:p>
            <a:r>
              <a:rPr lang="en-US" sz="1800" b="0" i="0" u="none" strike="noStrike" dirty="0">
                <a:solidFill>
                  <a:srgbClr val="000000"/>
                </a:solidFill>
                <a:effectLst/>
                <a:latin typeface="Aptos Narrow"/>
              </a:rPr>
              <a:t>2021:</a:t>
            </a:r>
            <a:r>
              <a:rPr lang="en-US" dirty="0"/>
              <a:t> </a:t>
            </a:r>
            <a:r>
              <a:rPr lang="en-US" sz="1800" b="0" i="0" u="none" strike="noStrike" dirty="0">
                <a:solidFill>
                  <a:srgbClr val="000000"/>
                </a:solidFill>
                <a:effectLst/>
                <a:latin typeface="Aptos Narrow"/>
              </a:rPr>
              <a:t>10%</a:t>
            </a:r>
            <a:r>
              <a:rPr lang="en-US" dirty="0"/>
              <a:t> </a:t>
            </a:r>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11%</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9%</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11%</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ptos Narrow"/>
              </a:rPr>
              <a:t>10%</a:t>
            </a:r>
            <a:r>
              <a:rPr lang="en-US" dirty="0"/>
              <a:t> </a:t>
            </a:r>
          </a:p>
          <a:p>
            <a:r>
              <a:rPr lang="en-US" sz="1800" b="1" i="0" u="none" strike="noStrike" dirty="0">
                <a:solidFill>
                  <a:srgbClr val="000000"/>
                </a:solidFill>
                <a:effectLst/>
                <a:latin typeface="Aptos Narrow"/>
              </a:rPr>
              <a:t>Any symptom attributed to: Medication or vaccination side effects </a:t>
            </a:r>
          </a:p>
          <a:p>
            <a:r>
              <a:rPr lang="en-US" sz="1800" b="0" i="0" u="none" strike="noStrike" dirty="0">
                <a:solidFill>
                  <a:srgbClr val="000000"/>
                </a:solidFill>
                <a:effectLst/>
                <a:latin typeface="Aptos Narrow"/>
              </a:rPr>
              <a:t>2021:</a:t>
            </a:r>
            <a:r>
              <a:rPr lang="en-US" dirty="0"/>
              <a:t> </a:t>
            </a:r>
            <a:r>
              <a:rPr lang="en-US" sz="1800" b="0" i="0" u="none" strike="noStrike" dirty="0">
                <a:solidFill>
                  <a:srgbClr val="000000"/>
                </a:solidFill>
                <a:effectLst/>
                <a:latin typeface="Aptos Narrow"/>
              </a:rPr>
              <a:t>4%</a:t>
            </a:r>
            <a:r>
              <a:rPr lang="en-US" dirty="0"/>
              <a:t> </a:t>
            </a:r>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7%</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9%</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10%</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ptos Narrow"/>
              </a:rPr>
              <a:t>8%</a:t>
            </a:r>
          </a:p>
          <a:p>
            <a:r>
              <a:rPr lang="en-US" sz="1800" b="1" i="0" u="none" strike="noStrike" dirty="0">
                <a:solidFill>
                  <a:srgbClr val="000000"/>
                </a:solidFill>
                <a:effectLst/>
                <a:latin typeface="Aptos Narrow"/>
              </a:rPr>
              <a:t>Any symptom attributed to: Long COVID*</a:t>
            </a:r>
            <a:r>
              <a:rPr lang="en-US" b="1" dirty="0"/>
              <a:t> </a:t>
            </a:r>
            <a:r>
              <a:rPr lang="en-US" sz="1800" b="1" i="0" u="none" strike="noStrike" dirty="0">
                <a:solidFill>
                  <a:srgbClr val="000000"/>
                </a:solidFill>
                <a:effectLst/>
                <a:latin typeface="Aptos Narrow"/>
              </a:rPr>
              <a:t>2021:</a:t>
            </a:r>
            <a:r>
              <a:rPr lang="en-US" b="1" dirty="0"/>
              <a:t> </a:t>
            </a:r>
          </a:p>
          <a:p>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6%</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6%</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6%</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ptos Narrow"/>
              </a:rPr>
              <a:t>4%</a:t>
            </a:r>
            <a:r>
              <a:rPr lang="en-US" dirty="0"/>
              <a:t> </a:t>
            </a:r>
          </a:p>
          <a:p>
            <a:r>
              <a:rPr lang="en-US" sz="1800" b="1" i="0" u="none" strike="noStrike" dirty="0">
                <a:solidFill>
                  <a:srgbClr val="000000"/>
                </a:solidFill>
                <a:effectLst/>
                <a:latin typeface="Aptos Narrow"/>
              </a:rPr>
              <a:t>Any symptom attributed to: COVID-19 (physical)</a:t>
            </a:r>
            <a:r>
              <a:rPr lang="en-US" b="1" dirty="0"/>
              <a:t> </a:t>
            </a:r>
          </a:p>
          <a:p>
            <a:r>
              <a:rPr lang="en-US" sz="1800" b="0" i="0" u="none" strike="noStrike" dirty="0">
                <a:solidFill>
                  <a:srgbClr val="000000"/>
                </a:solidFill>
                <a:effectLst/>
                <a:latin typeface="Aptos Narrow"/>
              </a:rPr>
              <a:t>2021:</a:t>
            </a:r>
            <a:r>
              <a:rPr lang="en-US" dirty="0"/>
              <a:t> </a:t>
            </a:r>
            <a:r>
              <a:rPr lang="en-US" sz="1800" b="0" i="0" u="none" strike="noStrike" dirty="0">
                <a:solidFill>
                  <a:srgbClr val="000000"/>
                </a:solidFill>
                <a:effectLst/>
                <a:latin typeface="Aptos Narrow"/>
              </a:rPr>
              <a:t>3%</a:t>
            </a:r>
            <a:r>
              <a:rPr lang="en-US" dirty="0"/>
              <a:t> </a:t>
            </a:r>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2%</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4%</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5%</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ptos Narrow"/>
              </a:rPr>
              <a:t>3%</a:t>
            </a:r>
            <a:r>
              <a:rPr lang="en-US" dirty="0"/>
              <a:t> </a:t>
            </a:r>
          </a:p>
          <a:p>
            <a:r>
              <a:rPr lang="en-US" sz="1800" b="1" i="0" u="none" strike="noStrike" dirty="0">
                <a:solidFill>
                  <a:srgbClr val="000000"/>
                </a:solidFill>
                <a:effectLst/>
                <a:latin typeface="Aptos Narrow"/>
              </a:rPr>
              <a:t>Any symptom attributed to: COVID-19 (psychological)</a:t>
            </a:r>
            <a:r>
              <a:rPr lang="en-US" b="1" dirty="0"/>
              <a:t> </a:t>
            </a:r>
          </a:p>
          <a:p>
            <a:r>
              <a:rPr lang="en-US" sz="1800" b="0" i="0" u="none" strike="noStrike" dirty="0">
                <a:solidFill>
                  <a:srgbClr val="000000"/>
                </a:solidFill>
                <a:effectLst/>
                <a:latin typeface="Aptos Narrow"/>
              </a:rPr>
              <a:t>2021:</a:t>
            </a:r>
            <a:r>
              <a:rPr lang="en-US" dirty="0"/>
              <a:t> </a:t>
            </a:r>
            <a:r>
              <a:rPr lang="en-US" sz="1800" b="0" i="0" u="none" strike="noStrike" dirty="0">
                <a:solidFill>
                  <a:srgbClr val="000000"/>
                </a:solidFill>
                <a:effectLst/>
                <a:latin typeface="Aptos Narrow"/>
              </a:rPr>
              <a:t>3%</a:t>
            </a:r>
            <a:r>
              <a:rPr lang="en-US" dirty="0"/>
              <a:t> </a:t>
            </a:r>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5%</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4%</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6%</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ptos Narrow"/>
              </a:rPr>
              <a:t>3%</a:t>
            </a:r>
          </a:p>
          <a:p>
            <a:r>
              <a:rPr lang="en-US" sz="1800" b="1" i="0" u="none" strike="noStrike" dirty="0">
                <a:solidFill>
                  <a:srgbClr val="000000"/>
                </a:solidFill>
                <a:effectLst/>
                <a:latin typeface="Aptos Narrow"/>
              </a:rPr>
              <a:t>None of these</a:t>
            </a:r>
          </a:p>
          <a:p>
            <a:r>
              <a:rPr lang="en-US" sz="1800" b="0" i="0" u="none" strike="noStrike" dirty="0">
                <a:solidFill>
                  <a:srgbClr val="000000"/>
                </a:solidFill>
                <a:effectLst/>
                <a:latin typeface="Aptos Narrow"/>
              </a:rPr>
              <a:t>2021:</a:t>
            </a:r>
            <a:r>
              <a:rPr lang="en-US" dirty="0"/>
              <a:t> </a:t>
            </a:r>
            <a:r>
              <a:rPr lang="en-US" sz="1800" b="0" i="0" u="none" strike="noStrike" dirty="0">
                <a:solidFill>
                  <a:srgbClr val="000000"/>
                </a:solidFill>
                <a:effectLst/>
                <a:latin typeface="Aptos Narrow"/>
              </a:rPr>
              <a:t>54%</a:t>
            </a:r>
            <a:r>
              <a:rPr lang="en-US" dirty="0"/>
              <a:t> </a:t>
            </a:r>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52%</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49%</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52%</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ptos Narrow"/>
              </a:rPr>
              <a:t>50%</a:t>
            </a:r>
            <a:r>
              <a:rPr lang="en-US" dirty="0"/>
              <a:t> </a:t>
            </a:r>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32</a:t>
            </a:fld>
            <a:endParaRPr lang="en-US" dirty="0"/>
          </a:p>
        </p:txBody>
      </p:sp>
    </p:spTree>
    <p:extLst>
      <p:ext uri="{BB962C8B-B14F-4D97-AF65-F5344CB8AC3E}">
        <p14:creationId xmlns:p14="http://schemas.microsoft.com/office/powerpoint/2010/main" val="2698329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8ABCC-C029-48BF-94EB-20BD7CAA782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4622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sng" strike="noStrike" dirty="0">
                <a:solidFill>
                  <a:srgbClr val="000000"/>
                </a:solidFill>
                <a:effectLst/>
                <a:latin typeface="Aptos Narrow"/>
              </a:rPr>
              <a:t>Key findings:</a:t>
            </a:r>
          </a:p>
          <a:p>
            <a:pPr marL="285750" indent="-285750">
              <a:buFont typeface="Arial" panose="020B0604020202020204" pitchFamily="34" charset="0"/>
              <a:buChar char="•"/>
            </a:pPr>
            <a:r>
              <a:rPr lang="en-US" sz="1800" b="0" i="0" u="none" strike="noStrike" dirty="0">
                <a:solidFill>
                  <a:srgbClr val="000000"/>
                </a:solidFill>
                <a:effectLst/>
                <a:latin typeface="Aptos Narrow"/>
              </a:rPr>
              <a:t>The most commonly cited cause for potential lung-specific cancer symptoms was existing health problems, with more than a third citing this</a:t>
            </a:r>
          </a:p>
          <a:p>
            <a:pPr marL="285750" indent="-285750">
              <a:buFont typeface="Arial" panose="020B0604020202020204" pitchFamily="34" charset="0"/>
              <a:buChar char="•"/>
            </a:pPr>
            <a:r>
              <a:rPr lang="en-US" sz="1800" b="0" i="0" u="none" strike="noStrike" dirty="0">
                <a:solidFill>
                  <a:srgbClr val="000000"/>
                </a:solidFill>
                <a:effectLst/>
                <a:latin typeface="Aptos Narrow"/>
              </a:rPr>
              <a:t>The next most commonly cited causes were external/lifestyle factors (28%) and a new health problem (24%)</a:t>
            </a:r>
          </a:p>
          <a:p>
            <a:pPr marL="285750" indent="-285750">
              <a:buFont typeface="Arial" panose="020B0604020202020204" pitchFamily="34" charset="0"/>
              <a:buChar char="•"/>
            </a:pPr>
            <a:r>
              <a:rPr lang="en-US" sz="1800" b="0" i="0" u="none" strike="noStrike" dirty="0">
                <a:solidFill>
                  <a:srgbClr val="000000"/>
                </a:solidFill>
                <a:effectLst/>
                <a:latin typeface="Aptos Narrow"/>
              </a:rPr>
              <a:t>Around 1 in 10 cited medication or mental health problems, while only 6% cited cancer</a:t>
            </a:r>
          </a:p>
          <a:p>
            <a:pPr marL="285750" indent="-285750">
              <a:buFont typeface="Arial" panose="020B0604020202020204" pitchFamily="34" charset="0"/>
              <a:buChar char="•"/>
            </a:pPr>
            <a:r>
              <a:rPr lang="en-US" sz="1800" b="0" i="0" u="none" strike="noStrike" dirty="0">
                <a:solidFill>
                  <a:srgbClr val="000000"/>
                </a:solidFill>
                <a:effectLst/>
                <a:latin typeface="Aptos Narrow"/>
              </a:rPr>
              <a:t>However, a relatively high proportion reported not knowing, with more than 1 in 5 who said this (22%)</a:t>
            </a:r>
          </a:p>
          <a:p>
            <a:endParaRPr lang="en-US" sz="1800" b="1" i="0" u="none" strike="noStrike" dirty="0">
              <a:solidFill>
                <a:srgbClr val="000000"/>
              </a:solidFill>
              <a:effectLst/>
              <a:latin typeface="Aptos Narrow"/>
            </a:endParaRPr>
          </a:p>
          <a:p>
            <a:r>
              <a:rPr lang="en-US" sz="1800" b="1" i="0" u="sng" strike="noStrike" dirty="0">
                <a:solidFill>
                  <a:srgbClr val="000000"/>
                </a:solidFill>
                <a:effectLst/>
                <a:latin typeface="Aptos Narrow"/>
              </a:rPr>
              <a:t>Historical data:</a:t>
            </a:r>
          </a:p>
          <a:p>
            <a:r>
              <a:rPr lang="en-US" sz="1800" b="1" i="0" u="none" strike="noStrike" dirty="0">
                <a:solidFill>
                  <a:srgbClr val="000000"/>
                </a:solidFill>
                <a:effectLst/>
                <a:latin typeface="Aptos Narrow"/>
              </a:rPr>
              <a:t>Any symptom attributed to: An EXISTING physical health problem that you already know you have</a:t>
            </a:r>
            <a:r>
              <a:rPr lang="en-US" b="1" dirty="0"/>
              <a:t> </a:t>
            </a:r>
          </a:p>
          <a:p>
            <a:r>
              <a:rPr lang="en-US" sz="1800" b="0" i="0" u="none" strike="noStrike" dirty="0">
                <a:solidFill>
                  <a:srgbClr val="000000"/>
                </a:solidFill>
                <a:effectLst/>
                <a:latin typeface="Aptos Narrow"/>
              </a:rPr>
              <a:t>2021:</a:t>
            </a:r>
            <a:r>
              <a:rPr lang="en-US" dirty="0"/>
              <a:t> </a:t>
            </a:r>
            <a:r>
              <a:rPr lang="en-US" sz="1800" b="0" i="0" u="none" strike="noStrike" dirty="0">
                <a:solidFill>
                  <a:srgbClr val="000000"/>
                </a:solidFill>
                <a:effectLst/>
                <a:latin typeface="Aptos Narrow"/>
              </a:rPr>
              <a:t>30%</a:t>
            </a:r>
            <a:r>
              <a:rPr lang="en-US" dirty="0"/>
              <a:t> </a:t>
            </a:r>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29%</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25%</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24%</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rial" panose="020B0604020202020204" pitchFamily="34" charset="0"/>
              </a:rPr>
              <a:t>30%</a:t>
            </a:r>
            <a:r>
              <a:rPr lang="en-US" dirty="0"/>
              <a:t> </a:t>
            </a:r>
          </a:p>
          <a:p>
            <a:r>
              <a:rPr lang="en-US" sz="1800" b="1" i="0" u="none" strike="noStrike" dirty="0">
                <a:solidFill>
                  <a:srgbClr val="000000"/>
                </a:solidFill>
                <a:effectLst/>
                <a:latin typeface="Aptos Narrow"/>
              </a:rPr>
              <a:t>Any symptom attributed to: External and lifestyle factors</a:t>
            </a:r>
            <a:r>
              <a:rPr lang="en-US" b="1" dirty="0"/>
              <a:t> </a:t>
            </a:r>
          </a:p>
          <a:p>
            <a:r>
              <a:rPr lang="en-US" sz="1800" b="0" i="0" u="none" strike="noStrike" dirty="0">
                <a:solidFill>
                  <a:srgbClr val="000000"/>
                </a:solidFill>
                <a:effectLst/>
                <a:latin typeface="Aptos Narrow"/>
              </a:rPr>
              <a:t>2021:</a:t>
            </a:r>
            <a:r>
              <a:rPr lang="en-US" dirty="0"/>
              <a:t> </a:t>
            </a:r>
            <a:r>
              <a:rPr lang="en-US" sz="1800" b="0" i="0" u="none" strike="noStrike" dirty="0">
                <a:solidFill>
                  <a:srgbClr val="000000"/>
                </a:solidFill>
                <a:effectLst/>
                <a:latin typeface="Aptos Narrow"/>
              </a:rPr>
              <a:t>16%</a:t>
            </a:r>
            <a:r>
              <a:rPr lang="en-US" dirty="0"/>
              <a:t> </a:t>
            </a:r>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17%</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19%</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18%</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rial" panose="020B0604020202020204" pitchFamily="34" charset="0"/>
              </a:rPr>
              <a:t>18%</a:t>
            </a:r>
            <a:r>
              <a:rPr lang="en-US" dirty="0"/>
              <a:t> </a:t>
            </a:r>
          </a:p>
          <a:p>
            <a:r>
              <a:rPr lang="en-US" sz="1800" b="1" i="0" u="none" strike="noStrike" dirty="0">
                <a:solidFill>
                  <a:srgbClr val="000000"/>
                </a:solidFill>
                <a:effectLst/>
                <a:latin typeface="Aptos Narrow"/>
              </a:rPr>
              <a:t>Any symptom attributed to: A NEW physical health problem</a:t>
            </a:r>
            <a:r>
              <a:rPr lang="en-US" b="1" dirty="0"/>
              <a:t> </a:t>
            </a:r>
          </a:p>
          <a:p>
            <a:r>
              <a:rPr lang="en-US" sz="1800" b="0" i="0" u="none" strike="noStrike" dirty="0">
                <a:solidFill>
                  <a:srgbClr val="000000"/>
                </a:solidFill>
                <a:effectLst/>
                <a:latin typeface="Aptos Narrow"/>
              </a:rPr>
              <a:t>2021:</a:t>
            </a:r>
            <a:r>
              <a:rPr lang="en-US" dirty="0"/>
              <a:t> </a:t>
            </a:r>
            <a:r>
              <a:rPr lang="en-US" sz="1800" b="0" i="0" u="none" strike="noStrike" dirty="0">
                <a:solidFill>
                  <a:srgbClr val="000000"/>
                </a:solidFill>
                <a:effectLst/>
                <a:latin typeface="Aptos Narrow"/>
              </a:rPr>
              <a:t>10%</a:t>
            </a:r>
            <a:r>
              <a:rPr lang="en-US" dirty="0"/>
              <a:t> </a:t>
            </a:r>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14%</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8%</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14%</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rial" panose="020B0604020202020204" pitchFamily="34" charset="0"/>
              </a:rPr>
              <a:t>12%</a:t>
            </a:r>
            <a:r>
              <a:rPr lang="en-US" dirty="0"/>
              <a:t> </a:t>
            </a:r>
          </a:p>
          <a:p>
            <a:r>
              <a:rPr lang="en-US" sz="1800" b="1" i="0" u="none" strike="noStrike" dirty="0">
                <a:solidFill>
                  <a:srgbClr val="000000"/>
                </a:solidFill>
                <a:effectLst/>
                <a:latin typeface="Aptos Narrow"/>
              </a:rPr>
              <a:t>Any symptom attributed to: Long COVID*</a:t>
            </a:r>
            <a:r>
              <a:rPr lang="en-US" b="1" dirty="0"/>
              <a:t> </a:t>
            </a:r>
          </a:p>
          <a:p>
            <a:r>
              <a:rPr lang="en-US" sz="1800" b="0" i="0" u="none" strike="noStrike" dirty="0">
                <a:solidFill>
                  <a:srgbClr val="000000"/>
                </a:solidFill>
                <a:effectLst/>
                <a:latin typeface="Aptos Narrow"/>
              </a:rPr>
              <a:t>2021:</a:t>
            </a:r>
            <a:r>
              <a:rPr lang="en-US" dirty="0"/>
              <a:t> </a:t>
            </a:r>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14%</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17%</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16%</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rial" panose="020B0604020202020204" pitchFamily="34" charset="0"/>
              </a:rPr>
              <a:t>10%</a:t>
            </a:r>
            <a:r>
              <a:rPr lang="en-US" dirty="0"/>
              <a:t> </a:t>
            </a:r>
          </a:p>
          <a:p>
            <a:r>
              <a:rPr lang="en-US" sz="1800" b="1" i="0" u="none" strike="noStrike" dirty="0">
                <a:solidFill>
                  <a:srgbClr val="000000"/>
                </a:solidFill>
                <a:effectLst/>
                <a:latin typeface="Aptos Narrow"/>
              </a:rPr>
              <a:t>Any symptom attributed to: Psychological health problem</a:t>
            </a:r>
            <a:r>
              <a:rPr lang="en-US" b="1" dirty="0"/>
              <a:t> </a:t>
            </a:r>
          </a:p>
          <a:p>
            <a:r>
              <a:rPr lang="en-US" sz="1800" b="0" i="0" u="none" strike="noStrike" dirty="0">
                <a:solidFill>
                  <a:srgbClr val="000000"/>
                </a:solidFill>
                <a:effectLst/>
                <a:latin typeface="Aptos Narrow"/>
              </a:rPr>
              <a:t>2021:</a:t>
            </a:r>
            <a:r>
              <a:rPr lang="en-US" dirty="0"/>
              <a:t> </a:t>
            </a:r>
            <a:r>
              <a:rPr lang="en-US" sz="1800" b="0" i="0" u="none" strike="noStrike" dirty="0">
                <a:solidFill>
                  <a:srgbClr val="000000"/>
                </a:solidFill>
                <a:effectLst/>
                <a:latin typeface="Aptos Narrow"/>
              </a:rPr>
              <a:t>9%</a:t>
            </a:r>
            <a:r>
              <a:rPr lang="en-US" dirty="0"/>
              <a:t> </a:t>
            </a:r>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5%</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9%</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9%</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rial" panose="020B0604020202020204" pitchFamily="34" charset="0"/>
              </a:rPr>
              <a:t>8%</a:t>
            </a:r>
            <a:r>
              <a:rPr lang="en-US" dirty="0"/>
              <a:t> </a:t>
            </a:r>
          </a:p>
          <a:p>
            <a:r>
              <a:rPr lang="en-US" sz="1800" b="1" i="0" u="none" strike="noStrike" dirty="0">
                <a:solidFill>
                  <a:srgbClr val="000000"/>
                </a:solidFill>
                <a:effectLst/>
                <a:latin typeface="Aptos Narrow"/>
              </a:rPr>
              <a:t>Any symptom attributed to: Medication or vaccination side effects </a:t>
            </a:r>
            <a:r>
              <a:rPr lang="en-US" b="1" dirty="0"/>
              <a:t> </a:t>
            </a:r>
          </a:p>
          <a:p>
            <a:r>
              <a:rPr lang="en-US" sz="1800" b="0" i="0" u="none" strike="noStrike" dirty="0">
                <a:solidFill>
                  <a:srgbClr val="000000"/>
                </a:solidFill>
                <a:effectLst/>
                <a:latin typeface="Aptos Narrow"/>
              </a:rPr>
              <a:t>2021:</a:t>
            </a:r>
            <a:r>
              <a:rPr lang="en-US" dirty="0"/>
              <a:t> </a:t>
            </a:r>
            <a:r>
              <a:rPr lang="en-US" sz="1800" b="0" i="0" u="none" strike="noStrike" dirty="0">
                <a:solidFill>
                  <a:srgbClr val="000000"/>
                </a:solidFill>
                <a:effectLst/>
                <a:latin typeface="Aptos Narrow"/>
              </a:rPr>
              <a:t>7%</a:t>
            </a:r>
            <a:r>
              <a:rPr lang="en-US" dirty="0"/>
              <a:t> </a:t>
            </a:r>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6%</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6%</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7%</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rial" panose="020B0604020202020204" pitchFamily="34" charset="0"/>
              </a:rPr>
              <a:t>7%</a:t>
            </a:r>
            <a:r>
              <a:rPr lang="en-US" dirty="0"/>
              <a:t> </a:t>
            </a:r>
          </a:p>
          <a:p>
            <a:r>
              <a:rPr lang="en-US" sz="1800" b="1" i="0" u="none" strike="noStrike" dirty="0">
                <a:solidFill>
                  <a:srgbClr val="000000"/>
                </a:solidFill>
                <a:effectLst/>
                <a:latin typeface="Aptos Narrow"/>
              </a:rPr>
              <a:t>Any symptom attributed to: COVID-19 (physical)</a:t>
            </a:r>
            <a:r>
              <a:rPr lang="en-US" b="1" dirty="0"/>
              <a:t> </a:t>
            </a:r>
          </a:p>
          <a:p>
            <a:r>
              <a:rPr lang="en-US" sz="1800" b="0" i="0" u="none" strike="noStrike" dirty="0">
                <a:solidFill>
                  <a:srgbClr val="000000"/>
                </a:solidFill>
                <a:effectLst/>
                <a:latin typeface="Aptos Narrow"/>
              </a:rPr>
              <a:t>2021:</a:t>
            </a:r>
            <a:r>
              <a:rPr lang="en-US" dirty="0"/>
              <a:t> </a:t>
            </a:r>
            <a:r>
              <a:rPr lang="en-US" sz="1800" b="0" i="0" u="none" strike="noStrike" dirty="0">
                <a:solidFill>
                  <a:srgbClr val="000000"/>
                </a:solidFill>
                <a:effectLst/>
                <a:latin typeface="Aptos Narrow"/>
              </a:rPr>
              <a:t>9%</a:t>
            </a:r>
            <a:r>
              <a:rPr lang="en-US" dirty="0"/>
              <a:t> </a:t>
            </a:r>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10%</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17%</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13%</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rial" panose="020B0604020202020204" pitchFamily="34" charset="0"/>
              </a:rPr>
              <a:t>6%</a:t>
            </a:r>
            <a:r>
              <a:rPr lang="en-US" dirty="0"/>
              <a:t> </a:t>
            </a:r>
          </a:p>
          <a:p>
            <a:r>
              <a:rPr lang="en-US" sz="1800" b="1" i="0" u="none" strike="noStrike" dirty="0">
                <a:solidFill>
                  <a:srgbClr val="000000"/>
                </a:solidFill>
                <a:effectLst/>
                <a:latin typeface="Aptos Narrow"/>
              </a:rPr>
              <a:t>Any symptom attributed to: Cancer </a:t>
            </a:r>
            <a:r>
              <a:rPr lang="en-US" b="1" dirty="0"/>
              <a:t> </a:t>
            </a:r>
          </a:p>
          <a:p>
            <a:r>
              <a:rPr lang="en-US" sz="1800" b="0" i="0" u="none" strike="noStrike" dirty="0">
                <a:solidFill>
                  <a:srgbClr val="000000"/>
                </a:solidFill>
                <a:effectLst/>
                <a:latin typeface="Aptos Narrow"/>
              </a:rPr>
              <a:t>2021:</a:t>
            </a:r>
            <a:r>
              <a:rPr lang="en-US" dirty="0"/>
              <a:t> </a:t>
            </a:r>
            <a:r>
              <a:rPr lang="en-US" sz="1800" b="0" i="0" u="none" strike="noStrike" dirty="0">
                <a:solidFill>
                  <a:srgbClr val="000000"/>
                </a:solidFill>
                <a:effectLst/>
                <a:latin typeface="Aptos Narrow"/>
              </a:rPr>
              <a:t>4%</a:t>
            </a:r>
            <a:r>
              <a:rPr lang="en-US" dirty="0"/>
              <a:t> </a:t>
            </a:r>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2%</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3%</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2%</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rial" panose="020B0604020202020204" pitchFamily="34" charset="0"/>
              </a:rPr>
              <a:t>3%</a:t>
            </a:r>
            <a:r>
              <a:rPr lang="en-US" dirty="0"/>
              <a:t> </a:t>
            </a:r>
          </a:p>
          <a:p>
            <a:r>
              <a:rPr lang="en-US" sz="1800" b="1" i="0" u="none" strike="noStrike" dirty="0">
                <a:solidFill>
                  <a:srgbClr val="000000"/>
                </a:solidFill>
                <a:effectLst/>
                <a:latin typeface="Aptos Narrow"/>
              </a:rPr>
              <a:t>Any symptom attributed to: COVID-19 (psychological)</a:t>
            </a:r>
          </a:p>
          <a:p>
            <a:r>
              <a:rPr lang="en-US" sz="1800" b="0" i="0" u="none" strike="noStrike" dirty="0">
                <a:solidFill>
                  <a:srgbClr val="000000"/>
                </a:solidFill>
                <a:effectLst/>
                <a:latin typeface="Aptos Narrow"/>
              </a:rPr>
              <a:t>2021:</a:t>
            </a:r>
            <a:r>
              <a:rPr lang="en-US" dirty="0"/>
              <a:t> </a:t>
            </a:r>
            <a:r>
              <a:rPr lang="en-US" sz="1800" b="0" i="0" u="none" strike="noStrike" dirty="0">
                <a:solidFill>
                  <a:srgbClr val="000000"/>
                </a:solidFill>
                <a:effectLst/>
                <a:latin typeface="Aptos Narrow"/>
              </a:rPr>
              <a:t>4%</a:t>
            </a:r>
            <a:r>
              <a:rPr lang="en-US" dirty="0"/>
              <a:t> </a:t>
            </a:r>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5%</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6%</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6%</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rial" panose="020B0604020202020204" pitchFamily="34" charset="0"/>
              </a:rPr>
              <a:t>3%</a:t>
            </a:r>
            <a:r>
              <a:rPr lang="en-US" dirty="0"/>
              <a:t> </a:t>
            </a:r>
          </a:p>
          <a:p>
            <a:r>
              <a:rPr lang="en-US" sz="1800" b="1" i="0" u="none" strike="noStrike" dirty="0">
                <a:solidFill>
                  <a:srgbClr val="000000"/>
                </a:solidFill>
                <a:effectLst/>
                <a:latin typeface="Aptos Narrow"/>
              </a:rPr>
              <a:t>None of these</a:t>
            </a:r>
            <a:r>
              <a:rPr lang="en-US" b="1" dirty="0"/>
              <a:t> </a:t>
            </a:r>
          </a:p>
          <a:p>
            <a:r>
              <a:rPr lang="en-US" sz="1800" b="0" i="0" u="none" strike="noStrike" dirty="0">
                <a:solidFill>
                  <a:srgbClr val="000000"/>
                </a:solidFill>
                <a:effectLst/>
                <a:latin typeface="Aptos Narrow"/>
              </a:rPr>
              <a:t>2021:</a:t>
            </a:r>
            <a:r>
              <a:rPr lang="en-US" dirty="0"/>
              <a:t> </a:t>
            </a:r>
            <a:r>
              <a:rPr lang="en-US" sz="1800" b="0" i="0" u="none" strike="noStrike" dirty="0">
                <a:solidFill>
                  <a:srgbClr val="000000"/>
                </a:solidFill>
                <a:effectLst/>
                <a:latin typeface="Aptos Narrow"/>
              </a:rPr>
              <a:t>40%</a:t>
            </a:r>
            <a:r>
              <a:rPr lang="en-US" dirty="0"/>
              <a:t> </a:t>
            </a:r>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33%</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29%</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29%</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rial" panose="020B0604020202020204" pitchFamily="34" charset="0"/>
              </a:rPr>
              <a:t>34%</a:t>
            </a:r>
            <a:r>
              <a:rPr lang="en-US" dirty="0"/>
              <a:t> </a:t>
            </a:r>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34</a:t>
            </a:fld>
            <a:endParaRPr lang="en-US" dirty="0"/>
          </a:p>
        </p:txBody>
      </p:sp>
    </p:spTree>
    <p:extLst>
      <p:ext uri="{BB962C8B-B14F-4D97-AF65-F5344CB8AC3E}">
        <p14:creationId xmlns:p14="http://schemas.microsoft.com/office/powerpoint/2010/main" val="3089798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No significant differences by sex at birth, social grade</a:t>
            </a:r>
          </a:p>
        </p:txBody>
      </p:sp>
      <p:sp>
        <p:nvSpPr>
          <p:cNvPr id="4" name="Slide Number Placeholder 3"/>
          <p:cNvSpPr>
            <a:spLocks noGrp="1"/>
          </p:cNvSpPr>
          <p:nvPr>
            <p:ph type="sldNum" sz="quarter" idx="5"/>
          </p:nvPr>
        </p:nvSpPr>
        <p:spPr/>
        <p:txBody>
          <a:bodyPr/>
          <a:lstStyle/>
          <a:p>
            <a:fld id="{F5B38833-6303-A84B-BCE8-C8F834FB8639}" type="slidenum">
              <a:rPr lang="en-US" smtClean="0"/>
              <a:t>35</a:t>
            </a:fld>
            <a:endParaRPr lang="en-US" dirty="0"/>
          </a:p>
        </p:txBody>
      </p:sp>
    </p:spTree>
    <p:extLst>
      <p:ext uri="{BB962C8B-B14F-4D97-AF65-F5344CB8AC3E}">
        <p14:creationId xmlns:p14="http://schemas.microsoft.com/office/powerpoint/2010/main" val="3616392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sng" strike="noStrike" dirty="0">
                <a:solidFill>
                  <a:srgbClr val="000000"/>
                </a:solidFill>
                <a:effectLst/>
                <a:latin typeface="Aptos Narrow"/>
              </a:rPr>
              <a:t>Key findings:</a:t>
            </a:r>
            <a:endParaRPr lang="en-US" sz="1800" b="0" i="0" u="none" strike="noStrike" dirty="0">
              <a:solidFill>
                <a:srgbClr val="000000"/>
              </a:solidFill>
              <a:effectLst/>
              <a:latin typeface="Aptos Narrow"/>
            </a:endParaRPr>
          </a:p>
          <a:p>
            <a:pPr marL="285750" indent="-285750">
              <a:buFont typeface="Arial" panose="020B0604020202020204" pitchFamily="34" charset="0"/>
              <a:buChar char="•"/>
            </a:pPr>
            <a:r>
              <a:rPr lang="en-US" sz="1800" b="0" i="0" u="none" strike="noStrike" dirty="0">
                <a:solidFill>
                  <a:srgbClr val="000000"/>
                </a:solidFill>
                <a:effectLst/>
                <a:latin typeface="Aptos Narrow"/>
              </a:rPr>
              <a:t>The most commonly attributed causes of potential oral cancer symptoms were lifestyle factors, existing and new health problems, with around 1 in 4 who cited these</a:t>
            </a:r>
          </a:p>
          <a:p>
            <a:pPr marL="285750" indent="-285750">
              <a:buFont typeface="Arial" panose="020B0604020202020204" pitchFamily="34" charset="0"/>
              <a:buChar char="•"/>
            </a:pPr>
            <a:r>
              <a:rPr lang="en-US" sz="1800" b="0" i="0" u="none" strike="noStrike" dirty="0">
                <a:solidFill>
                  <a:srgbClr val="000000"/>
                </a:solidFill>
                <a:effectLst/>
                <a:latin typeface="Aptos Narrow"/>
              </a:rPr>
              <a:t>16% attributed their symptoms to mental health problems, while 12% attributed them to medication or cancer</a:t>
            </a:r>
          </a:p>
          <a:p>
            <a:pPr marL="285750" indent="-285750">
              <a:buFont typeface="Arial" panose="020B0604020202020204" pitchFamily="34" charset="0"/>
              <a:buChar char="•"/>
            </a:pPr>
            <a:r>
              <a:rPr lang="en-US" sz="1800" b="0" i="0" u="none" strike="noStrike" dirty="0">
                <a:solidFill>
                  <a:srgbClr val="000000"/>
                </a:solidFill>
                <a:effectLst/>
                <a:latin typeface="Aptos Narrow"/>
              </a:rPr>
              <a:t>The highest proportion were those who were unsure of what caused their potential oral cancer symptoms (27%)</a:t>
            </a:r>
          </a:p>
          <a:p>
            <a:endParaRPr lang="en-US" sz="1800" b="1" i="0" u="none" strike="noStrike" dirty="0">
              <a:solidFill>
                <a:srgbClr val="000000"/>
              </a:solidFill>
              <a:effectLst/>
              <a:latin typeface="Aptos Narrow"/>
            </a:endParaRPr>
          </a:p>
          <a:p>
            <a:r>
              <a:rPr lang="en-US" sz="1800" b="1" i="0" u="sng" strike="noStrike" dirty="0">
                <a:solidFill>
                  <a:srgbClr val="000000"/>
                </a:solidFill>
                <a:effectLst/>
                <a:latin typeface="Aptos Narrow"/>
              </a:rPr>
              <a:t>Historical data:</a:t>
            </a:r>
          </a:p>
          <a:p>
            <a:r>
              <a:rPr lang="en-US" sz="1800" b="1" i="0" u="none" strike="noStrike" dirty="0">
                <a:solidFill>
                  <a:srgbClr val="000000"/>
                </a:solidFill>
                <a:effectLst/>
                <a:latin typeface="Aptos Narrow"/>
              </a:rPr>
              <a:t>Any symptom attributed to: An EXISTING physical health problem that you already know you have</a:t>
            </a:r>
          </a:p>
          <a:p>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22%</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24%</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21%</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ptos Narrow"/>
              </a:rPr>
              <a:t>22%</a:t>
            </a:r>
            <a:r>
              <a:rPr lang="en-US" dirty="0"/>
              <a:t> </a:t>
            </a:r>
          </a:p>
          <a:p>
            <a:r>
              <a:rPr lang="en-US" sz="1800" b="1" i="0" u="none" strike="noStrike" dirty="0">
                <a:solidFill>
                  <a:srgbClr val="000000"/>
                </a:solidFill>
                <a:effectLst/>
                <a:latin typeface="Aptos Narrow"/>
              </a:rPr>
              <a:t>Any symptom attributed to: A NEW physical health problem</a:t>
            </a:r>
            <a:r>
              <a:rPr lang="en-US" b="1" dirty="0"/>
              <a:t> </a:t>
            </a:r>
          </a:p>
          <a:p>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17%</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18%</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17%</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ptos Narrow"/>
              </a:rPr>
              <a:t>17%</a:t>
            </a:r>
            <a:r>
              <a:rPr lang="en-US" dirty="0"/>
              <a:t> </a:t>
            </a:r>
          </a:p>
          <a:p>
            <a:r>
              <a:rPr lang="en-US" sz="1800" b="1" i="0" u="none" strike="noStrike" dirty="0">
                <a:solidFill>
                  <a:srgbClr val="000000"/>
                </a:solidFill>
                <a:effectLst/>
                <a:latin typeface="Aptos Narrow"/>
              </a:rPr>
              <a:t>Any symptom attributed to: External and lifestyle factors</a:t>
            </a:r>
            <a:r>
              <a:rPr lang="en-US" b="1" dirty="0"/>
              <a:t> </a:t>
            </a:r>
          </a:p>
          <a:p>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23%</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21%</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19%</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ptos Narrow"/>
              </a:rPr>
              <a:t>16%</a:t>
            </a:r>
            <a:r>
              <a:rPr lang="en-US" dirty="0"/>
              <a:t> </a:t>
            </a:r>
          </a:p>
          <a:p>
            <a:r>
              <a:rPr lang="en-US" sz="1800" b="1" i="0" u="none" strike="noStrike" dirty="0">
                <a:solidFill>
                  <a:srgbClr val="000000"/>
                </a:solidFill>
                <a:effectLst/>
                <a:latin typeface="Aptos Narrow"/>
              </a:rPr>
              <a:t>Any symptom attributed to: Psychological health problem</a:t>
            </a:r>
            <a:r>
              <a:rPr lang="en-US" b="1" dirty="0"/>
              <a:t> </a:t>
            </a:r>
          </a:p>
          <a:p>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17%</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13%</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15%</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ptos Narrow"/>
              </a:rPr>
              <a:t>13%</a:t>
            </a:r>
            <a:r>
              <a:rPr lang="en-US" dirty="0"/>
              <a:t> </a:t>
            </a:r>
          </a:p>
          <a:p>
            <a:r>
              <a:rPr lang="en-US" sz="1800" b="1" i="0" u="none" strike="noStrike" dirty="0">
                <a:solidFill>
                  <a:srgbClr val="000000"/>
                </a:solidFill>
                <a:effectLst/>
                <a:latin typeface="Aptos Narrow"/>
              </a:rPr>
              <a:t>Any symptom attributed to: Medication or vaccination side effects </a:t>
            </a:r>
          </a:p>
          <a:p>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9%</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12%</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11%</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ptos Narrow"/>
              </a:rPr>
              <a:t>9%</a:t>
            </a:r>
          </a:p>
          <a:p>
            <a:r>
              <a:rPr lang="en-US" sz="1800" b="1" i="0" u="none" strike="noStrike" dirty="0">
                <a:solidFill>
                  <a:srgbClr val="000000"/>
                </a:solidFill>
                <a:effectLst/>
                <a:latin typeface="Aptos Narrow"/>
              </a:rPr>
              <a:t>Any symptom attributed to: Cancer </a:t>
            </a:r>
            <a:r>
              <a:rPr lang="en-US" b="1" dirty="0"/>
              <a:t> </a:t>
            </a:r>
          </a:p>
          <a:p>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4%</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5%</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6%</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ptos Narrow"/>
              </a:rPr>
              <a:t>6%</a:t>
            </a:r>
          </a:p>
          <a:p>
            <a:r>
              <a:rPr lang="en-US" sz="1800" b="1" i="0" u="none" strike="noStrike" dirty="0">
                <a:solidFill>
                  <a:srgbClr val="000000"/>
                </a:solidFill>
                <a:effectLst/>
                <a:latin typeface="Aptos Narrow"/>
              </a:rPr>
              <a:t>Any symptom attributed to: Long COVID</a:t>
            </a:r>
            <a:r>
              <a:rPr lang="en-US" b="1" dirty="0"/>
              <a:t> </a:t>
            </a:r>
          </a:p>
          <a:p>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6%</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7%</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7%</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ptos Narrow"/>
              </a:rPr>
              <a:t>5%</a:t>
            </a:r>
            <a:r>
              <a:rPr lang="en-US" dirty="0"/>
              <a:t> </a:t>
            </a:r>
          </a:p>
          <a:p>
            <a:r>
              <a:rPr lang="en-US" sz="1800" b="1" i="0" u="none" strike="noStrike" dirty="0">
                <a:solidFill>
                  <a:srgbClr val="000000"/>
                </a:solidFill>
                <a:effectLst/>
                <a:latin typeface="Aptos Narrow"/>
              </a:rPr>
              <a:t>Any symptom attributed to: COVID-19 (physical)</a:t>
            </a:r>
          </a:p>
          <a:p>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3%</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4%</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5%</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ptos Narrow"/>
              </a:rPr>
              <a:t>4%</a:t>
            </a:r>
            <a:r>
              <a:rPr lang="en-US" dirty="0"/>
              <a:t> </a:t>
            </a:r>
          </a:p>
          <a:p>
            <a:r>
              <a:rPr lang="en-US" sz="1800" b="1" i="0" u="none" strike="noStrike" dirty="0">
                <a:solidFill>
                  <a:srgbClr val="000000"/>
                </a:solidFill>
                <a:effectLst/>
                <a:latin typeface="Aptos Narrow"/>
              </a:rPr>
              <a:t>Any symptom attributed to: COVID-19 (psychological)</a:t>
            </a:r>
            <a:r>
              <a:rPr lang="en-US" b="1" dirty="0"/>
              <a:t> </a:t>
            </a:r>
          </a:p>
          <a:p>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5%</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6%</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7%</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ptos Narrow"/>
              </a:rPr>
              <a:t>4%</a:t>
            </a:r>
            <a:r>
              <a:rPr lang="en-US" dirty="0"/>
              <a:t> </a:t>
            </a:r>
          </a:p>
          <a:p>
            <a:r>
              <a:rPr lang="en-US" sz="1800" b="1" i="0" u="none" strike="noStrike" dirty="0">
                <a:solidFill>
                  <a:srgbClr val="000000"/>
                </a:solidFill>
                <a:effectLst/>
                <a:latin typeface="Aptos Narrow"/>
              </a:rPr>
              <a:t>None of these</a:t>
            </a:r>
            <a:r>
              <a:rPr lang="en-US" b="1" dirty="0"/>
              <a:t> </a:t>
            </a:r>
          </a:p>
          <a:p>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39%</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34%</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41%</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ptos Narrow"/>
              </a:rPr>
              <a:t>40%</a:t>
            </a:r>
            <a:r>
              <a:rPr lang="en-US" dirty="0"/>
              <a:t> </a:t>
            </a:r>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36</a:t>
            </a:fld>
            <a:endParaRPr lang="en-US" dirty="0"/>
          </a:p>
        </p:txBody>
      </p:sp>
    </p:spTree>
    <p:extLst>
      <p:ext uri="{BB962C8B-B14F-4D97-AF65-F5344CB8AC3E}">
        <p14:creationId xmlns:p14="http://schemas.microsoft.com/office/powerpoint/2010/main" val="7792267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57B43-BDFD-B15C-4430-B13A99B164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FD92A5-19E8-913D-B0FE-75A1CADC40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8D2347-BC1D-65F9-C923-020D0BB51FC0}"/>
              </a:ext>
            </a:extLst>
          </p:cNvPr>
          <p:cNvSpPr>
            <a:spLocks noGrp="1"/>
          </p:cNvSpPr>
          <p:nvPr>
            <p:ph type="body" idx="1"/>
          </p:nvPr>
        </p:nvSpPr>
        <p:spPr/>
        <p:txBody>
          <a:bodyPr/>
          <a:lstStyle/>
          <a:p>
            <a:r>
              <a:rPr lang="en-US" b="0" u="sng" dirty="0"/>
              <a:t>Key findings:</a:t>
            </a:r>
          </a:p>
          <a:p>
            <a:pPr marL="171450" indent="-171450">
              <a:buFont typeface="Arial" panose="020B0604020202020204" pitchFamily="34" charset="0"/>
              <a:buChar char="•"/>
            </a:pPr>
            <a:r>
              <a:rPr lang="en-US" b="0" u="none" dirty="0"/>
              <a:t>The symptoms with the highest concern regarding its seriousness is potential red-flag cancer symptoms, with around a third citing this (34%)</a:t>
            </a:r>
          </a:p>
          <a:p>
            <a:pPr marL="171450" indent="-171450">
              <a:buFont typeface="Arial" panose="020B0604020202020204" pitchFamily="34" charset="0"/>
              <a:buChar char="•"/>
            </a:pPr>
            <a:r>
              <a:rPr lang="en-US" b="0" u="none" dirty="0"/>
              <a:t>A similar, though slightly lower, proportion cited concern over any potential cancer symptom (31%) and oral cancer symptoms (29%), with 3 in 10 who said this</a:t>
            </a:r>
          </a:p>
          <a:p>
            <a:pPr marL="171450" indent="-171450">
              <a:buFont typeface="Arial" panose="020B0604020202020204" pitchFamily="34" charset="0"/>
              <a:buChar char="•"/>
            </a:pPr>
            <a:r>
              <a:rPr lang="en-US" b="0" u="none" dirty="0"/>
              <a:t>Around a quarter said they were concerned about the seriousness of potential non-specific or lung-specific symptoms</a:t>
            </a:r>
          </a:p>
          <a:p>
            <a:endParaRPr lang="en-US" dirty="0"/>
          </a:p>
          <a:p>
            <a:r>
              <a:rPr lang="en-US" b="1" u="sng" dirty="0"/>
              <a:t>2023 data:</a:t>
            </a:r>
          </a:p>
          <a:p>
            <a:r>
              <a:rPr lang="en-US" sz="1800" b="1" i="0" u="none" strike="noStrike" dirty="0">
                <a:solidFill>
                  <a:srgbClr val="000000"/>
                </a:solidFill>
                <a:effectLst/>
                <a:latin typeface="Aptos Narrow"/>
              </a:rPr>
              <a:t>Extremely</a:t>
            </a:r>
            <a:r>
              <a:rPr lang="en-US" b="1" dirty="0"/>
              <a:t> </a:t>
            </a:r>
          </a:p>
          <a:p>
            <a:r>
              <a:rPr lang="en-US" sz="1800" b="0" i="0" u="none" strike="noStrike" dirty="0">
                <a:solidFill>
                  <a:srgbClr val="000000"/>
                </a:solidFill>
                <a:effectLst/>
                <a:latin typeface="Aptos Narrow"/>
              </a:rPr>
              <a:t>Any cancer symptom:</a:t>
            </a:r>
            <a:r>
              <a:rPr lang="en-US" dirty="0"/>
              <a:t> </a:t>
            </a:r>
            <a:r>
              <a:rPr lang="en-US" sz="1800" b="0" i="0" u="none" strike="noStrike" dirty="0">
                <a:solidFill>
                  <a:srgbClr val="000000"/>
                </a:solidFill>
                <a:effectLst/>
                <a:latin typeface="Aptos Narrow"/>
              </a:rPr>
              <a:t>8%</a:t>
            </a:r>
            <a:r>
              <a:rPr lang="en-US" dirty="0"/>
              <a:t> </a:t>
            </a:r>
          </a:p>
          <a:p>
            <a:r>
              <a:rPr lang="en-US" sz="1800" b="0" i="0" u="none" strike="noStrike" dirty="0">
                <a:solidFill>
                  <a:srgbClr val="000000"/>
                </a:solidFill>
                <a:effectLst/>
                <a:latin typeface="Aptos Narrow"/>
              </a:rPr>
              <a:t>Any non-specific cancer symptom:</a:t>
            </a:r>
            <a:r>
              <a:rPr lang="en-US" dirty="0"/>
              <a:t> </a:t>
            </a:r>
            <a:r>
              <a:rPr lang="en-US" sz="1800" b="0" i="0" u="none" strike="noStrike" dirty="0">
                <a:solidFill>
                  <a:srgbClr val="000000"/>
                </a:solidFill>
                <a:effectLst/>
                <a:latin typeface="Aptos Narrow"/>
              </a:rPr>
              <a:t>6%</a:t>
            </a:r>
            <a:r>
              <a:rPr lang="en-US" dirty="0"/>
              <a:t> </a:t>
            </a:r>
          </a:p>
          <a:p>
            <a:r>
              <a:rPr lang="en-US" sz="1800" b="0" i="0" u="none" strike="noStrike" dirty="0">
                <a:solidFill>
                  <a:srgbClr val="000000"/>
                </a:solidFill>
                <a:effectLst/>
                <a:latin typeface="Aptos Narrow"/>
              </a:rPr>
              <a:t>Any red flag cancer symptom:</a:t>
            </a:r>
            <a:r>
              <a:rPr lang="en-US" dirty="0"/>
              <a:t> </a:t>
            </a:r>
            <a:r>
              <a:rPr lang="en-US" sz="1800" b="0" i="0" u="none" strike="noStrike" dirty="0">
                <a:solidFill>
                  <a:srgbClr val="000000"/>
                </a:solidFill>
                <a:effectLst/>
                <a:latin typeface="Aptos Narrow"/>
              </a:rPr>
              <a:t>9%</a:t>
            </a:r>
            <a:r>
              <a:rPr lang="en-US" dirty="0"/>
              <a:t> </a:t>
            </a:r>
          </a:p>
          <a:p>
            <a:r>
              <a:rPr lang="en-US" sz="1800" b="0" i="0" u="none" strike="noStrike" dirty="0">
                <a:solidFill>
                  <a:srgbClr val="000000"/>
                </a:solidFill>
                <a:effectLst/>
                <a:latin typeface="Aptos Narrow"/>
              </a:rPr>
              <a:t>Any lung cancer symptom:</a:t>
            </a:r>
            <a:r>
              <a:rPr lang="en-US" dirty="0"/>
              <a:t> </a:t>
            </a:r>
            <a:r>
              <a:rPr lang="en-US" sz="1800" b="0" i="0" u="none" strike="noStrike" dirty="0">
                <a:solidFill>
                  <a:srgbClr val="000000"/>
                </a:solidFill>
                <a:effectLst/>
                <a:latin typeface="Aptos Narrow"/>
              </a:rPr>
              <a:t>6%</a:t>
            </a:r>
            <a:r>
              <a:rPr lang="en-US" dirty="0"/>
              <a:t> </a:t>
            </a:r>
          </a:p>
          <a:p>
            <a:r>
              <a:rPr lang="en-US" sz="1800" b="0" i="0" u="none" strike="noStrike" dirty="0">
                <a:solidFill>
                  <a:srgbClr val="000000"/>
                </a:solidFill>
                <a:effectLst/>
                <a:latin typeface="Aptos Narrow"/>
              </a:rPr>
              <a:t>Any oral cancer symptom:</a:t>
            </a:r>
            <a:r>
              <a:rPr lang="en-US" dirty="0"/>
              <a:t> </a:t>
            </a:r>
            <a:r>
              <a:rPr lang="en-US" sz="1800" b="0" i="0" u="none" strike="noStrike" dirty="0">
                <a:solidFill>
                  <a:srgbClr val="000000"/>
                </a:solidFill>
                <a:effectLst/>
                <a:latin typeface="Aptos Narrow"/>
              </a:rPr>
              <a:t>10%</a:t>
            </a:r>
            <a:r>
              <a:rPr lang="en-US" dirty="0"/>
              <a:t> </a:t>
            </a:r>
          </a:p>
          <a:p>
            <a:endParaRPr lang="en-US" dirty="0"/>
          </a:p>
          <a:p>
            <a:r>
              <a:rPr lang="en-US" sz="1800" b="1" i="0" u="none" strike="noStrike" dirty="0">
                <a:solidFill>
                  <a:srgbClr val="000000"/>
                </a:solidFill>
                <a:effectLst/>
                <a:latin typeface="Aptos Narrow"/>
              </a:rPr>
              <a:t>Quite a bit</a:t>
            </a:r>
            <a:r>
              <a:rPr lang="en-US" b="1" dirty="0"/>
              <a:t> </a:t>
            </a:r>
          </a:p>
          <a:p>
            <a:r>
              <a:rPr lang="en-US" sz="1800" b="0" i="0" u="none" strike="noStrike" dirty="0">
                <a:solidFill>
                  <a:srgbClr val="000000"/>
                </a:solidFill>
                <a:effectLst/>
                <a:latin typeface="Aptos Narrow"/>
              </a:rPr>
              <a:t>Any cancer symptom:</a:t>
            </a:r>
            <a:r>
              <a:rPr lang="en-US" dirty="0"/>
              <a:t> </a:t>
            </a:r>
            <a:r>
              <a:rPr lang="en-US" sz="1800" b="0" i="0" u="none" strike="noStrike" dirty="0">
                <a:solidFill>
                  <a:srgbClr val="000000"/>
                </a:solidFill>
                <a:effectLst/>
                <a:latin typeface="Aptos Narrow"/>
              </a:rPr>
              <a:t>17%</a:t>
            </a:r>
            <a:r>
              <a:rPr lang="en-US" dirty="0"/>
              <a:t> </a:t>
            </a:r>
          </a:p>
          <a:p>
            <a:r>
              <a:rPr lang="en-US" sz="1800" b="0" i="0" u="none" strike="noStrike" dirty="0">
                <a:solidFill>
                  <a:srgbClr val="000000"/>
                </a:solidFill>
                <a:effectLst/>
                <a:latin typeface="Aptos Narrow"/>
              </a:rPr>
              <a:t>Any non-specific cancer symptom:</a:t>
            </a:r>
            <a:r>
              <a:rPr lang="en-US" dirty="0"/>
              <a:t> </a:t>
            </a:r>
            <a:r>
              <a:rPr lang="en-US" sz="1800" b="0" i="0" u="none" strike="noStrike" dirty="0">
                <a:solidFill>
                  <a:srgbClr val="000000"/>
                </a:solidFill>
                <a:effectLst/>
                <a:latin typeface="Aptos Narrow"/>
              </a:rPr>
              <a:t>12%</a:t>
            </a:r>
            <a:r>
              <a:rPr lang="en-US" dirty="0"/>
              <a:t> </a:t>
            </a:r>
          </a:p>
          <a:p>
            <a:r>
              <a:rPr lang="en-US" sz="1800" b="0" i="0" u="none" strike="noStrike" dirty="0">
                <a:solidFill>
                  <a:srgbClr val="000000"/>
                </a:solidFill>
                <a:effectLst/>
                <a:latin typeface="Aptos Narrow"/>
              </a:rPr>
              <a:t>Any red flag cancer symptom:</a:t>
            </a:r>
            <a:r>
              <a:rPr lang="en-US" dirty="0"/>
              <a:t> </a:t>
            </a:r>
            <a:r>
              <a:rPr lang="en-US" sz="1800" b="0" i="0" u="none" strike="noStrike" dirty="0">
                <a:solidFill>
                  <a:srgbClr val="000000"/>
                </a:solidFill>
                <a:effectLst/>
                <a:latin typeface="Aptos Narrow"/>
              </a:rPr>
              <a:t>19%</a:t>
            </a:r>
            <a:r>
              <a:rPr lang="en-US" dirty="0"/>
              <a:t> </a:t>
            </a:r>
          </a:p>
          <a:p>
            <a:r>
              <a:rPr lang="en-US" sz="1800" b="0" i="0" u="none" strike="noStrike" dirty="0">
                <a:solidFill>
                  <a:srgbClr val="000000"/>
                </a:solidFill>
                <a:effectLst/>
                <a:latin typeface="Aptos Narrow"/>
              </a:rPr>
              <a:t>Any lung cancer symptom:</a:t>
            </a:r>
            <a:r>
              <a:rPr lang="en-US" dirty="0"/>
              <a:t> </a:t>
            </a:r>
            <a:r>
              <a:rPr lang="en-US" sz="1800" b="0" i="0" u="none" strike="noStrike" dirty="0">
                <a:solidFill>
                  <a:srgbClr val="000000"/>
                </a:solidFill>
                <a:effectLst/>
                <a:latin typeface="Aptos Narrow"/>
              </a:rPr>
              <a:t>14%</a:t>
            </a:r>
            <a:r>
              <a:rPr lang="en-US" dirty="0"/>
              <a:t> </a:t>
            </a:r>
          </a:p>
          <a:p>
            <a:r>
              <a:rPr lang="en-US" sz="1800" b="0" i="0" u="none" strike="noStrike" dirty="0">
                <a:solidFill>
                  <a:srgbClr val="000000"/>
                </a:solidFill>
                <a:effectLst/>
                <a:latin typeface="Aptos Narrow"/>
              </a:rPr>
              <a:t>Any oral cancer symptom:</a:t>
            </a:r>
            <a:r>
              <a:rPr lang="en-US" dirty="0"/>
              <a:t> </a:t>
            </a:r>
            <a:r>
              <a:rPr lang="en-US" sz="1800" b="0" i="0" u="none" strike="noStrike" dirty="0">
                <a:solidFill>
                  <a:srgbClr val="000000"/>
                </a:solidFill>
                <a:effectLst/>
                <a:latin typeface="Aptos Narrow"/>
              </a:rPr>
              <a:t>16%</a:t>
            </a:r>
            <a:r>
              <a:rPr lang="en-US" dirty="0"/>
              <a:t> </a:t>
            </a:r>
          </a:p>
          <a:p>
            <a:endParaRPr lang="en-US" dirty="0"/>
          </a:p>
          <a:p>
            <a:r>
              <a:rPr lang="en-US" sz="1800" b="1" i="0" u="none" strike="noStrike" dirty="0">
                <a:solidFill>
                  <a:srgbClr val="000000"/>
                </a:solidFill>
                <a:effectLst/>
                <a:latin typeface="Aptos Narrow"/>
              </a:rPr>
              <a:t>Moderately</a:t>
            </a:r>
            <a:r>
              <a:rPr lang="en-US" b="1" dirty="0"/>
              <a:t> </a:t>
            </a:r>
          </a:p>
          <a:p>
            <a:r>
              <a:rPr lang="en-US" sz="1800" b="0" i="0" u="none" strike="noStrike" dirty="0">
                <a:solidFill>
                  <a:srgbClr val="000000"/>
                </a:solidFill>
                <a:effectLst/>
                <a:latin typeface="Aptos Narrow"/>
              </a:rPr>
              <a:t>Any cancer symptom:</a:t>
            </a:r>
            <a:r>
              <a:rPr lang="en-US" dirty="0"/>
              <a:t> </a:t>
            </a:r>
            <a:r>
              <a:rPr lang="en-US" sz="1800" b="0" i="0" u="none" strike="noStrike" dirty="0">
                <a:solidFill>
                  <a:srgbClr val="000000"/>
                </a:solidFill>
                <a:effectLst/>
                <a:latin typeface="Aptos Narrow"/>
              </a:rPr>
              <a:t>33%</a:t>
            </a:r>
            <a:r>
              <a:rPr lang="en-US" dirty="0"/>
              <a:t> </a:t>
            </a:r>
          </a:p>
          <a:p>
            <a:r>
              <a:rPr lang="en-US" sz="1800" b="0" i="0" u="none" strike="noStrike" dirty="0">
                <a:solidFill>
                  <a:srgbClr val="000000"/>
                </a:solidFill>
                <a:effectLst/>
                <a:latin typeface="Aptos Narrow"/>
              </a:rPr>
              <a:t>Any non-specific cancer symptom:</a:t>
            </a:r>
            <a:r>
              <a:rPr lang="en-US" dirty="0"/>
              <a:t> </a:t>
            </a:r>
            <a:r>
              <a:rPr lang="en-US" sz="1800" b="0" i="0" u="none" strike="noStrike" dirty="0">
                <a:solidFill>
                  <a:srgbClr val="000000"/>
                </a:solidFill>
                <a:effectLst/>
                <a:latin typeface="Aptos Narrow"/>
              </a:rPr>
              <a:t>26%</a:t>
            </a:r>
            <a:r>
              <a:rPr lang="en-US" dirty="0"/>
              <a:t> </a:t>
            </a:r>
          </a:p>
          <a:p>
            <a:r>
              <a:rPr lang="en-US" sz="1800" b="0" i="0" u="none" strike="noStrike" dirty="0">
                <a:solidFill>
                  <a:srgbClr val="000000"/>
                </a:solidFill>
                <a:effectLst/>
                <a:latin typeface="Aptos Narrow"/>
              </a:rPr>
              <a:t>Any red flag cancer symptom:</a:t>
            </a:r>
            <a:r>
              <a:rPr lang="en-US" dirty="0"/>
              <a:t> </a:t>
            </a:r>
            <a:r>
              <a:rPr lang="en-US" sz="1800" b="0" i="0" u="none" strike="noStrike" dirty="0">
                <a:solidFill>
                  <a:srgbClr val="000000"/>
                </a:solidFill>
                <a:effectLst/>
                <a:latin typeface="Aptos Narrow"/>
              </a:rPr>
              <a:t>26%</a:t>
            </a:r>
            <a:r>
              <a:rPr lang="en-US" dirty="0"/>
              <a:t> </a:t>
            </a:r>
          </a:p>
          <a:p>
            <a:r>
              <a:rPr lang="en-US" sz="1800" b="0" i="0" u="none" strike="noStrike" dirty="0">
                <a:solidFill>
                  <a:srgbClr val="000000"/>
                </a:solidFill>
                <a:effectLst/>
                <a:latin typeface="Aptos Narrow"/>
              </a:rPr>
              <a:t>Any lung cancer symptom:</a:t>
            </a:r>
            <a:r>
              <a:rPr lang="en-US" dirty="0"/>
              <a:t> </a:t>
            </a:r>
            <a:r>
              <a:rPr lang="en-US" sz="1800" b="0" i="0" u="none" strike="noStrike" dirty="0">
                <a:solidFill>
                  <a:srgbClr val="000000"/>
                </a:solidFill>
                <a:effectLst/>
                <a:latin typeface="Aptos Narrow"/>
              </a:rPr>
              <a:t>26%</a:t>
            </a:r>
            <a:r>
              <a:rPr lang="en-US" dirty="0"/>
              <a:t> </a:t>
            </a:r>
          </a:p>
          <a:p>
            <a:r>
              <a:rPr lang="en-US" sz="1800" b="0" i="0" u="none" strike="noStrike" dirty="0">
                <a:solidFill>
                  <a:srgbClr val="000000"/>
                </a:solidFill>
                <a:effectLst/>
                <a:latin typeface="Aptos Narrow"/>
              </a:rPr>
              <a:t>Any oral cancer symptom:</a:t>
            </a:r>
            <a:r>
              <a:rPr lang="en-US" dirty="0"/>
              <a:t> </a:t>
            </a:r>
            <a:r>
              <a:rPr lang="en-US" sz="1800" b="0" i="0" u="none" strike="noStrike" dirty="0">
                <a:solidFill>
                  <a:srgbClr val="000000"/>
                </a:solidFill>
                <a:effectLst/>
                <a:latin typeface="Aptos Narrow"/>
              </a:rPr>
              <a:t>27%</a:t>
            </a:r>
            <a:r>
              <a:rPr lang="en-US" dirty="0"/>
              <a:t> </a:t>
            </a:r>
          </a:p>
          <a:p>
            <a:endParaRPr lang="en-US" dirty="0"/>
          </a:p>
          <a:p>
            <a:r>
              <a:rPr lang="en-US" sz="1800" b="1" i="0" u="none" strike="noStrike" dirty="0">
                <a:solidFill>
                  <a:srgbClr val="000000"/>
                </a:solidFill>
                <a:effectLst/>
                <a:latin typeface="Aptos Narrow"/>
              </a:rPr>
              <a:t>A little bit</a:t>
            </a:r>
            <a:r>
              <a:rPr lang="en-US" b="1" dirty="0"/>
              <a:t> </a:t>
            </a:r>
          </a:p>
          <a:p>
            <a:r>
              <a:rPr lang="en-US" sz="1800" b="0" i="0" u="none" strike="noStrike" dirty="0">
                <a:solidFill>
                  <a:srgbClr val="000000"/>
                </a:solidFill>
                <a:effectLst/>
                <a:latin typeface="Aptos Narrow"/>
              </a:rPr>
              <a:t>Any cancer symptom:</a:t>
            </a:r>
            <a:r>
              <a:rPr lang="en-US" dirty="0"/>
              <a:t> </a:t>
            </a:r>
            <a:r>
              <a:rPr lang="en-US" sz="1800" b="0" i="0" u="none" strike="noStrike" dirty="0">
                <a:solidFill>
                  <a:srgbClr val="000000"/>
                </a:solidFill>
                <a:effectLst/>
                <a:latin typeface="Aptos Narrow"/>
              </a:rPr>
              <a:t>56%</a:t>
            </a:r>
            <a:r>
              <a:rPr lang="en-US" dirty="0"/>
              <a:t> </a:t>
            </a:r>
          </a:p>
          <a:p>
            <a:r>
              <a:rPr lang="en-US" sz="1800" b="0" i="0" u="none" strike="noStrike" dirty="0">
                <a:solidFill>
                  <a:srgbClr val="000000"/>
                </a:solidFill>
                <a:effectLst/>
                <a:latin typeface="Aptos Narrow"/>
              </a:rPr>
              <a:t>Any non-specific cancer symptom:</a:t>
            </a:r>
            <a:r>
              <a:rPr lang="en-US" dirty="0"/>
              <a:t> </a:t>
            </a:r>
            <a:r>
              <a:rPr lang="en-US" sz="1800" b="0" i="0" u="none" strike="noStrike" dirty="0">
                <a:solidFill>
                  <a:srgbClr val="000000"/>
                </a:solidFill>
                <a:effectLst/>
                <a:latin typeface="Aptos Narrow"/>
              </a:rPr>
              <a:t>48%</a:t>
            </a:r>
          </a:p>
          <a:p>
            <a:r>
              <a:rPr lang="en-US" sz="1800" b="0" i="0" u="none" strike="noStrike" dirty="0">
                <a:solidFill>
                  <a:srgbClr val="000000"/>
                </a:solidFill>
                <a:effectLst/>
                <a:latin typeface="Aptos Narrow"/>
              </a:rPr>
              <a:t>Any red flag cancer symptom:</a:t>
            </a:r>
            <a:r>
              <a:rPr lang="en-US" dirty="0"/>
              <a:t> </a:t>
            </a:r>
            <a:r>
              <a:rPr lang="en-US" sz="1800" b="0" i="0" u="none" strike="noStrike" dirty="0">
                <a:solidFill>
                  <a:srgbClr val="000000"/>
                </a:solidFill>
                <a:effectLst/>
                <a:latin typeface="Aptos Narrow"/>
              </a:rPr>
              <a:t>45%</a:t>
            </a:r>
            <a:r>
              <a:rPr lang="en-US" dirty="0"/>
              <a:t> </a:t>
            </a:r>
          </a:p>
          <a:p>
            <a:r>
              <a:rPr lang="en-US" sz="1800" b="0" i="0" u="none" strike="noStrike" dirty="0">
                <a:solidFill>
                  <a:srgbClr val="000000"/>
                </a:solidFill>
                <a:effectLst/>
                <a:latin typeface="Aptos Narrow"/>
              </a:rPr>
              <a:t>Any lung cancer symptom:</a:t>
            </a:r>
            <a:r>
              <a:rPr lang="en-US" dirty="0"/>
              <a:t> </a:t>
            </a:r>
            <a:r>
              <a:rPr lang="en-US" sz="1800" b="0" i="0" u="none" strike="noStrike" dirty="0">
                <a:solidFill>
                  <a:srgbClr val="000000"/>
                </a:solidFill>
                <a:effectLst/>
                <a:latin typeface="Aptos Narrow"/>
              </a:rPr>
              <a:t>40%</a:t>
            </a:r>
          </a:p>
          <a:p>
            <a:r>
              <a:rPr lang="en-US" sz="1800" b="0" i="0" u="none" strike="noStrike" dirty="0">
                <a:solidFill>
                  <a:srgbClr val="000000"/>
                </a:solidFill>
                <a:effectLst/>
                <a:latin typeface="Aptos Narrow"/>
              </a:rPr>
              <a:t>Any oral cancer symptom:</a:t>
            </a:r>
            <a:r>
              <a:rPr lang="en-US" dirty="0"/>
              <a:t> </a:t>
            </a:r>
            <a:r>
              <a:rPr lang="en-US" sz="1800" b="0" i="0" u="none" strike="noStrike" dirty="0">
                <a:solidFill>
                  <a:srgbClr val="000000"/>
                </a:solidFill>
                <a:effectLst/>
                <a:latin typeface="Aptos Narrow"/>
              </a:rPr>
              <a:t>40%</a:t>
            </a:r>
            <a:r>
              <a:rPr lang="en-US" dirty="0"/>
              <a:t> </a:t>
            </a:r>
          </a:p>
          <a:p>
            <a:endParaRPr lang="en-US" dirty="0"/>
          </a:p>
          <a:p>
            <a:r>
              <a:rPr lang="en-US" b="1" dirty="0"/>
              <a:t>Not at all</a:t>
            </a:r>
          </a:p>
          <a:p>
            <a:r>
              <a:rPr lang="en-US" sz="1800" b="0" i="0" u="none" strike="noStrike" dirty="0">
                <a:solidFill>
                  <a:srgbClr val="000000"/>
                </a:solidFill>
                <a:effectLst/>
                <a:latin typeface="Aptos Narrow"/>
              </a:rPr>
              <a:t>Any cancer symptom:</a:t>
            </a:r>
            <a:r>
              <a:rPr lang="en-US" dirty="0"/>
              <a:t> </a:t>
            </a:r>
            <a:r>
              <a:rPr lang="en-US" sz="1800" b="0" i="0" u="none" strike="noStrike" dirty="0">
                <a:solidFill>
                  <a:srgbClr val="000000"/>
                </a:solidFill>
                <a:effectLst/>
                <a:latin typeface="Aptos Narrow"/>
              </a:rPr>
              <a:t>37%</a:t>
            </a:r>
            <a:r>
              <a:rPr lang="en-US" dirty="0"/>
              <a:t> </a:t>
            </a:r>
          </a:p>
          <a:p>
            <a:r>
              <a:rPr lang="en-US" sz="1800" b="0" i="0" u="none" strike="noStrike" dirty="0">
                <a:solidFill>
                  <a:srgbClr val="000000"/>
                </a:solidFill>
                <a:effectLst/>
                <a:latin typeface="Aptos Narrow"/>
              </a:rPr>
              <a:t>Any non-specific cancer symptom:</a:t>
            </a:r>
            <a:r>
              <a:rPr lang="en-US" dirty="0"/>
              <a:t> </a:t>
            </a:r>
            <a:r>
              <a:rPr lang="en-US" sz="1800" b="0" i="0" u="none" strike="noStrike" dirty="0">
                <a:solidFill>
                  <a:srgbClr val="000000"/>
                </a:solidFill>
                <a:effectLst/>
                <a:latin typeface="Aptos Narrow"/>
              </a:rPr>
              <a:t>32%</a:t>
            </a:r>
            <a:r>
              <a:rPr lang="en-US" dirty="0"/>
              <a:t> </a:t>
            </a:r>
          </a:p>
          <a:p>
            <a:r>
              <a:rPr lang="en-US" sz="1800" b="0" i="0" u="none" strike="noStrike" dirty="0">
                <a:solidFill>
                  <a:srgbClr val="000000"/>
                </a:solidFill>
                <a:effectLst/>
                <a:latin typeface="Aptos Narrow"/>
              </a:rPr>
              <a:t>Any red flag cancer symptom:</a:t>
            </a:r>
            <a:r>
              <a:rPr lang="en-US" dirty="0"/>
              <a:t> </a:t>
            </a:r>
            <a:r>
              <a:rPr lang="en-US" sz="1800" b="0" i="0" u="none" strike="noStrike" dirty="0">
                <a:solidFill>
                  <a:srgbClr val="000000"/>
                </a:solidFill>
                <a:effectLst/>
                <a:latin typeface="Aptos Narrow"/>
              </a:rPr>
              <a:t>20%</a:t>
            </a:r>
            <a:r>
              <a:rPr lang="en-US" dirty="0"/>
              <a:t> </a:t>
            </a:r>
          </a:p>
          <a:p>
            <a:r>
              <a:rPr lang="en-US" sz="1800" b="0" i="0" u="none" strike="noStrike" dirty="0">
                <a:solidFill>
                  <a:srgbClr val="000000"/>
                </a:solidFill>
                <a:effectLst/>
                <a:latin typeface="Aptos Narrow"/>
              </a:rPr>
              <a:t>Any lung cancer symptom:</a:t>
            </a:r>
            <a:r>
              <a:rPr lang="en-US" dirty="0"/>
              <a:t> </a:t>
            </a:r>
            <a:r>
              <a:rPr lang="en-US" sz="1800" b="0" i="0" u="none" strike="noStrike" dirty="0">
                <a:solidFill>
                  <a:srgbClr val="000000"/>
                </a:solidFill>
                <a:effectLst/>
                <a:latin typeface="Aptos Narrow"/>
              </a:rPr>
              <a:t>28%</a:t>
            </a:r>
            <a:r>
              <a:rPr lang="en-US" dirty="0"/>
              <a:t> </a:t>
            </a:r>
          </a:p>
          <a:p>
            <a:r>
              <a:rPr lang="en-US" sz="1800" b="0" i="0" u="none" strike="noStrike" dirty="0">
                <a:solidFill>
                  <a:srgbClr val="000000"/>
                </a:solidFill>
                <a:effectLst/>
                <a:latin typeface="Aptos Narrow"/>
              </a:rPr>
              <a:t>Any oral cancer symptom:</a:t>
            </a:r>
            <a:r>
              <a:rPr lang="en-US" dirty="0"/>
              <a:t> </a:t>
            </a:r>
            <a:r>
              <a:rPr lang="en-US" sz="1800" b="0" i="0" u="none" strike="noStrike" dirty="0">
                <a:solidFill>
                  <a:srgbClr val="000000"/>
                </a:solidFill>
                <a:effectLst/>
                <a:latin typeface="Aptos Narrow"/>
              </a:rPr>
              <a:t>20%</a:t>
            </a:r>
            <a:r>
              <a:rPr lang="en-US" dirty="0"/>
              <a:t> </a:t>
            </a:r>
          </a:p>
          <a:p>
            <a:endParaRPr lang="en-US" dirty="0"/>
          </a:p>
          <a:p>
            <a:r>
              <a:rPr lang="en-US" b="1" dirty="0"/>
              <a:t>Prefer not to say:</a:t>
            </a:r>
          </a:p>
          <a:p>
            <a:r>
              <a:rPr lang="en-US" dirty="0"/>
              <a:t>Any cancer symptom: 1%</a:t>
            </a:r>
          </a:p>
          <a:p>
            <a:r>
              <a:rPr lang="en-US" dirty="0"/>
              <a:t>Any non-specific cancer symptom: 2%</a:t>
            </a:r>
          </a:p>
          <a:p>
            <a:r>
              <a:rPr lang="en-US" dirty="0"/>
              <a:t>Any red flag cancer symptom	2%</a:t>
            </a:r>
          </a:p>
          <a:p>
            <a:r>
              <a:rPr lang="en-US" dirty="0"/>
              <a:t>Any lung cancer symptom	3%</a:t>
            </a:r>
          </a:p>
          <a:p>
            <a:r>
              <a:rPr lang="en-US" dirty="0"/>
              <a:t>Any oral cancer symptom	3%</a:t>
            </a:r>
          </a:p>
          <a:p>
            <a:endParaRPr lang="en-US" dirty="0"/>
          </a:p>
          <a:p>
            <a:r>
              <a:rPr lang="en-GB" dirty="0"/>
              <a:t>---------------</a:t>
            </a:r>
          </a:p>
          <a:p>
            <a:endParaRPr lang="en-GB" dirty="0"/>
          </a:p>
          <a:p>
            <a:r>
              <a:rPr lang="en-GB" b="1" dirty="0"/>
              <a:t>Any cancer symptom (Net: total % extremely/quite a bit): </a:t>
            </a:r>
          </a:p>
          <a:p>
            <a:r>
              <a:rPr lang="en-GB" dirty="0"/>
              <a:t>2021: 27%</a:t>
            </a:r>
          </a:p>
          <a:p>
            <a:r>
              <a:rPr lang="en-GB" dirty="0"/>
              <a:t>Mar-22: 26%</a:t>
            </a:r>
          </a:p>
          <a:p>
            <a:r>
              <a:rPr lang="en-GB" dirty="0"/>
              <a:t>Sep-22: 25%</a:t>
            </a:r>
          </a:p>
          <a:p>
            <a:r>
              <a:rPr lang="en-GB" dirty="0"/>
              <a:t>Feb-23: 22%</a:t>
            </a:r>
          </a:p>
          <a:p>
            <a:r>
              <a:rPr lang="en-GB" dirty="0"/>
              <a:t>Sep-23: 25%</a:t>
            </a:r>
          </a:p>
          <a:p>
            <a:endParaRPr lang="en-GB" dirty="0"/>
          </a:p>
          <a:p>
            <a:r>
              <a:rPr lang="en-GB" b="1" dirty="0"/>
              <a:t>Any non-specific cancer symptom (Net: total % extremely/quite a bit):</a:t>
            </a:r>
          </a:p>
          <a:p>
            <a:r>
              <a:rPr lang="en-GB" sz="1200" b="0" i="0" u="none" strike="noStrike" baseline="0" dirty="0">
                <a:solidFill>
                  <a:srgbClr val="000000"/>
                </a:solidFill>
                <a:latin typeface="Arial" panose="020B0604020202020204" pitchFamily="34" charset="0"/>
              </a:rPr>
              <a:t>2021: 23%	</a:t>
            </a:r>
          </a:p>
          <a:p>
            <a:r>
              <a:rPr lang="en-GB" sz="1200" b="0" i="0" u="none" strike="noStrike" baseline="0" dirty="0">
                <a:solidFill>
                  <a:srgbClr val="000000"/>
                </a:solidFill>
                <a:latin typeface="Arial" panose="020B0604020202020204" pitchFamily="34" charset="0"/>
              </a:rPr>
              <a:t>Mar-22: 18%	</a:t>
            </a:r>
          </a:p>
          <a:p>
            <a:r>
              <a:rPr lang="en-GB" sz="1200" b="0" i="0" u="none" strike="noStrike" baseline="0" dirty="0">
                <a:solidFill>
                  <a:srgbClr val="000000"/>
                </a:solidFill>
                <a:latin typeface="Arial" panose="020B0604020202020204" pitchFamily="34" charset="0"/>
              </a:rPr>
              <a:t>Sep-22: 19%	</a:t>
            </a:r>
          </a:p>
          <a:p>
            <a:r>
              <a:rPr lang="en-GB" sz="1200" b="0" i="0" u="none" strike="noStrike" baseline="0" dirty="0">
                <a:solidFill>
                  <a:srgbClr val="000000"/>
                </a:solidFill>
                <a:latin typeface="Arial" panose="020B0604020202020204" pitchFamily="34" charset="0"/>
              </a:rPr>
              <a:t>Feb-23: 16%	</a:t>
            </a:r>
          </a:p>
          <a:p>
            <a:r>
              <a:rPr lang="en-GB" sz="1200" b="0" i="0" u="none" strike="noStrike" baseline="0" dirty="0">
                <a:solidFill>
                  <a:srgbClr val="000000"/>
                </a:solidFill>
                <a:latin typeface="Arial" panose="020B0604020202020204" pitchFamily="34" charset="0"/>
              </a:rPr>
              <a:t>Sep-23: 18%	</a:t>
            </a:r>
          </a:p>
          <a:p>
            <a:endParaRPr lang="en-GB" sz="1200" b="0" i="0" u="none" strike="noStrike" baseline="0"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baseline="0" dirty="0">
                <a:solidFill>
                  <a:srgbClr val="000000"/>
                </a:solidFill>
                <a:latin typeface="Arial" panose="020B0604020202020204" pitchFamily="34" charset="0"/>
              </a:rPr>
              <a:t>Any red flag cancer symptoms </a:t>
            </a:r>
            <a:r>
              <a:rPr lang="en-GB" b="1" dirty="0"/>
              <a:t>(Net: total % extremely/quite a bit):</a:t>
            </a:r>
            <a:endParaRPr lang="en-GB" sz="1200" b="1" i="0" u="none" strike="noStrike" baseline="0" dirty="0">
              <a:solidFill>
                <a:srgbClr val="000000"/>
              </a:solidFill>
              <a:latin typeface="Arial" panose="020B0604020202020204" pitchFamily="34" charset="0"/>
            </a:endParaRPr>
          </a:p>
          <a:p>
            <a:r>
              <a:rPr lang="en-GB" sz="1200" b="0" i="0" u="none" strike="noStrike" baseline="0" dirty="0">
                <a:solidFill>
                  <a:srgbClr val="000000"/>
                </a:solidFill>
                <a:latin typeface="Arial" panose="020B0604020202020204" pitchFamily="34" charset="0"/>
              </a:rPr>
              <a:t>2021: 27%	</a:t>
            </a:r>
          </a:p>
          <a:p>
            <a:r>
              <a:rPr lang="en-GB" sz="1200" b="0" i="0" u="none" strike="noStrike" baseline="0" dirty="0">
                <a:solidFill>
                  <a:srgbClr val="000000"/>
                </a:solidFill>
                <a:latin typeface="Arial" panose="020B0604020202020204" pitchFamily="34" charset="0"/>
              </a:rPr>
              <a:t>Mar-22: 23%	</a:t>
            </a:r>
          </a:p>
          <a:p>
            <a:r>
              <a:rPr lang="en-GB" sz="1200" b="0" i="0" u="none" strike="noStrike" baseline="0" dirty="0">
                <a:solidFill>
                  <a:srgbClr val="000000"/>
                </a:solidFill>
                <a:latin typeface="Arial" panose="020B0604020202020204" pitchFamily="34" charset="0"/>
              </a:rPr>
              <a:t>Sep-22: 24%	</a:t>
            </a:r>
          </a:p>
          <a:p>
            <a:r>
              <a:rPr lang="en-GB" sz="1200" b="0" i="0" u="none" strike="noStrike" baseline="0" dirty="0">
                <a:solidFill>
                  <a:srgbClr val="000000"/>
                </a:solidFill>
                <a:latin typeface="Arial" panose="020B0604020202020204" pitchFamily="34" charset="0"/>
              </a:rPr>
              <a:t>Feb-23: 22%	</a:t>
            </a:r>
          </a:p>
          <a:p>
            <a:r>
              <a:rPr lang="en-GB" sz="1200" b="0" i="0" u="none" strike="noStrike" baseline="0" dirty="0">
                <a:solidFill>
                  <a:srgbClr val="000000"/>
                </a:solidFill>
                <a:latin typeface="Arial" panose="020B0604020202020204" pitchFamily="34" charset="0"/>
              </a:rPr>
              <a:t>Sep-23: 28%	</a:t>
            </a:r>
          </a:p>
          <a:p>
            <a:endParaRPr lang="en-GB" sz="1200" b="0" i="0" u="none" strike="noStrike" baseline="0"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baseline="0" dirty="0">
                <a:solidFill>
                  <a:srgbClr val="000000"/>
                </a:solidFill>
                <a:latin typeface="Arial" panose="020B0604020202020204" pitchFamily="34" charset="0"/>
              </a:rPr>
              <a:t>Any lung cancer symptoms </a:t>
            </a:r>
            <a:r>
              <a:rPr lang="en-GB" b="1" dirty="0"/>
              <a:t>(Net: total % extremely/quite a bit):</a:t>
            </a:r>
            <a:endParaRPr lang="en-GB" sz="1200" b="1" i="0" u="none" strike="noStrike" baseline="0" dirty="0">
              <a:solidFill>
                <a:srgbClr val="000000"/>
              </a:solidFill>
              <a:latin typeface="Arial" panose="020B0604020202020204" pitchFamily="34" charset="0"/>
            </a:endParaRPr>
          </a:p>
          <a:p>
            <a:r>
              <a:rPr lang="en-GB" sz="1200" b="0" i="0" u="none" strike="noStrike" baseline="0" dirty="0">
                <a:solidFill>
                  <a:srgbClr val="000000"/>
                </a:solidFill>
                <a:latin typeface="Arial" panose="020B0604020202020204" pitchFamily="34" charset="0"/>
              </a:rPr>
              <a:t>2021: 21%	</a:t>
            </a:r>
          </a:p>
          <a:p>
            <a:r>
              <a:rPr lang="en-GB" sz="1200" b="0" i="0" u="none" strike="noStrike" baseline="0" dirty="0">
                <a:solidFill>
                  <a:srgbClr val="000000"/>
                </a:solidFill>
                <a:latin typeface="Arial" panose="020B0604020202020204" pitchFamily="34" charset="0"/>
              </a:rPr>
              <a:t>Mar-22: 18%	</a:t>
            </a:r>
          </a:p>
          <a:p>
            <a:r>
              <a:rPr lang="en-GB" sz="1200" b="0" i="0" u="none" strike="noStrike" baseline="0" dirty="0">
                <a:solidFill>
                  <a:srgbClr val="000000"/>
                </a:solidFill>
                <a:latin typeface="Arial" panose="020B0604020202020204" pitchFamily="34" charset="0"/>
              </a:rPr>
              <a:t>Sep-22: 19%	</a:t>
            </a:r>
          </a:p>
          <a:p>
            <a:r>
              <a:rPr lang="en-GB" sz="1200" b="0" i="0" u="none" strike="noStrike" baseline="0" dirty="0">
                <a:solidFill>
                  <a:srgbClr val="000000"/>
                </a:solidFill>
                <a:latin typeface="Arial" panose="020B0604020202020204" pitchFamily="34" charset="0"/>
              </a:rPr>
              <a:t>Feb-23: 15%	</a:t>
            </a:r>
          </a:p>
          <a:p>
            <a:r>
              <a:rPr lang="en-GB" sz="1200" b="0" i="0" u="none" strike="noStrike" baseline="0" dirty="0">
                <a:solidFill>
                  <a:srgbClr val="000000"/>
                </a:solidFill>
                <a:latin typeface="Arial" panose="020B0604020202020204" pitchFamily="34" charset="0"/>
              </a:rPr>
              <a:t>Sep-23: 20%	</a:t>
            </a:r>
          </a:p>
          <a:p>
            <a:endParaRPr lang="en-GB" sz="1200" b="0" i="0" u="none" strike="noStrike" baseline="0"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baseline="0" dirty="0">
                <a:solidFill>
                  <a:srgbClr val="000000"/>
                </a:solidFill>
                <a:latin typeface="Arial" panose="020B0604020202020204" pitchFamily="34" charset="0"/>
              </a:rPr>
              <a:t>Any oral cancer symptoms </a:t>
            </a:r>
            <a:r>
              <a:rPr lang="en-GB" b="1" dirty="0"/>
              <a:t>(Net: total % extremely/quite a bit):</a:t>
            </a:r>
            <a:endParaRPr lang="en-GB" sz="1200" b="1" i="0" u="none" strike="noStrike" baseline="0" dirty="0">
              <a:solidFill>
                <a:srgbClr val="000000"/>
              </a:solidFill>
              <a:latin typeface="Arial" panose="020B0604020202020204" pitchFamily="34" charset="0"/>
            </a:endParaRPr>
          </a:p>
          <a:p>
            <a:r>
              <a:rPr lang="en-GB" sz="1200" b="0" i="0" u="none" strike="noStrike" baseline="0" dirty="0">
                <a:solidFill>
                  <a:srgbClr val="000000"/>
                </a:solidFill>
                <a:latin typeface="Arial" panose="020B0604020202020204" pitchFamily="34" charset="0"/>
              </a:rPr>
              <a:t>Mar-22: 23%</a:t>
            </a:r>
          </a:p>
          <a:p>
            <a:r>
              <a:rPr lang="en-GB" sz="1200" b="0" i="0" u="none" strike="noStrike" baseline="0" dirty="0">
                <a:solidFill>
                  <a:srgbClr val="000000"/>
                </a:solidFill>
                <a:latin typeface="Arial" panose="020B0604020202020204" pitchFamily="34" charset="0"/>
              </a:rPr>
              <a:t>Sep-22: 27%</a:t>
            </a:r>
          </a:p>
          <a:p>
            <a:r>
              <a:rPr lang="en-GB" sz="1200" b="0" i="0" u="none" strike="noStrike" baseline="0" dirty="0">
                <a:solidFill>
                  <a:srgbClr val="000000"/>
                </a:solidFill>
                <a:latin typeface="Arial" panose="020B0604020202020204" pitchFamily="34" charset="0"/>
              </a:rPr>
              <a:t>Feb-23: 24%</a:t>
            </a:r>
          </a:p>
          <a:p>
            <a:r>
              <a:rPr lang="en-GB" sz="1200" b="0" i="0" u="none" strike="noStrike" baseline="0" dirty="0">
                <a:solidFill>
                  <a:srgbClr val="000000"/>
                </a:solidFill>
                <a:latin typeface="Arial" panose="020B0604020202020204" pitchFamily="34" charset="0"/>
              </a:rPr>
              <a:t>Sep-23: 26%</a:t>
            </a:r>
          </a:p>
          <a:p>
            <a:endParaRPr lang="en-GB" dirty="0"/>
          </a:p>
        </p:txBody>
      </p:sp>
      <p:sp>
        <p:nvSpPr>
          <p:cNvPr id="4" name="Slide Number Placeholder 3">
            <a:extLst>
              <a:ext uri="{FF2B5EF4-FFF2-40B4-BE49-F238E27FC236}">
                <a16:creationId xmlns:a16="http://schemas.microsoft.com/office/drawing/2014/main" id="{E14EC256-4700-CE9C-7921-EA4F99F94206}"/>
              </a:ext>
            </a:extLst>
          </p:cNvPr>
          <p:cNvSpPr>
            <a:spLocks noGrp="1"/>
          </p:cNvSpPr>
          <p:nvPr>
            <p:ph type="sldNum" sz="quarter" idx="5"/>
          </p:nvPr>
        </p:nvSpPr>
        <p:spPr/>
        <p:txBody>
          <a:bodyPr/>
          <a:lstStyle/>
          <a:p>
            <a:fld id="{F5B38833-6303-A84B-BCE8-C8F834FB8639}" type="slidenum">
              <a:rPr lang="en-US" smtClean="0"/>
              <a:t>38</a:t>
            </a:fld>
            <a:endParaRPr lang="en-US" dirty="0"/>
          </a:p>
        </p:txBody>
      </p:sp>
    </p:spTree>
    <p:extLst>
      <p:ext uri="{BB962C8B-B14F-4D97-AF65-F5344CB8AC3E}">
        <p14:creationId xmlns:p14="http://schemas.microsoft.com/office/powerpoint/2010/main" val="19842259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There were very few differences concern over the seriousness of a symptom among subgroups</a:t>
            </a:r>
          </a:p>
          <a:p>
            <a:pPr marL="171450" indent="-171450">
              <a:buFont typeface="Arial" panose="020B0604020202020204" pitchFamily="34" charset="0"/>
              <a:buChar char="•"/>
            </a:pPr>
            <a:r>
              <a:rPr lang="en-GB" u="none" dirty="0"/>
              <a:t>Concern was highest among those with a disability and in the most deprived deciles, as well as those with a mental health diagnosis</a:t>
            </a:r>
          </a:p>
        </p:txBody>
      </p:sp>
      <p:sp>
        <p:nvSpPr>
          <p:cNvPr id="4" name="Slide Number Placeholder 3"/>
          <p:cNvSpPr>
            <a:spLocks noGrp="1"/>
          </p:cNvSpPr>
          <p:nvPr>
            <p:ph type="sldNum" sz="quarter" idx="5"/>
          </p:nvPr>
        </p:nvSpPr>
        <p:spPr/>
        <p:txBody>
          <a:bodyPr/>
          <a:lstStyle/>
          <a:p>
            <a:fld id="{F5B38833-6303-A84B-BCE8-C8F834FB8639}" type="slidenum">
              <a:rPr lang="en-US" smtClean="0"/>
              <a:t>39</a:t>
            </a:fld>
            <a:endParaRPr lang="en-US" dirty="0"/>
          </a:p>
        </p:txBody>
      </p:sp>
    </p:spTree>
    <p:extLst>
      <p:ext uri="{BB962C8B-B14F-4D97-AF65-F5344CB8AC3E}">
        <p14:creationId xmlns:p14="http://schemas.microsoft.com/office/powerpoint/2010/main" val="31353014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Key findings:</a:t>
            </a:r>
          </a:p>
          <a:p>
            <a:pPr marL="171450" indent="-171450">
              <a:buFont typeface="Arial" panose="020B0604020202020204" pitchFamily="34" charset="0"/>
              <a:buChar char="•"/>
            </a:pPr>
            <a:r>
              <a:rPr lang="en-GB" u="none" dirty="0"/>
              <a:t>Of those who experienced a symptom, around half reported that they successfully contacted their GP; this was highest among those with any potential cancer symptom or a red-flag symptom (both 55%)</a:t>
            </a:r>
          </a:p>
          <a:p>
            <a:pPr marL="171450" indent="-171450">
              <a:buFont typeface="Arial" panose="020B0604020202020204" pitchFamily="34" charset="0"/>
              <a:buChar char="•"/>
            </a:pPr>
            <a:r>
              <a:rPr lang="en-GB" u="none" dirty="0"/>
              <a:t>However, around 1 in 4 who experienced any (26%) or potential oral cancer symptom (24%) did not contact a healthcare professional; this proportion increased to 3 in 10 (29%) for lung-specific symptoms, and even further to 1 in 3 (33%) for any non-specific symptoms. However, this dropped to 21% for red-flag symptoms.</a:t>
            </a:r>
          </a:p>
          <a:p>
            <a:pPr marL="171450" indent="-171450">
              <a:buFont typeface="Arial" panose="020B0604020202020204" pitchFamily="34" charset="0"/>
              <a:buChar char="•"/>
            </a:pPr>
            <a:r>
              <a:rPr lang="en-GB" u="none" dirty="0"/>
              <a:t>Around half tried to contact the GP who experienced any non-specific, lung-specific or oral cancer symptoms, and this rose to around 6 in 10 for any red-flag or any potential symptom</a:t>
            </a:r>
          </a:p>
          <a:p>
            <a:pPr marL="171450" indent="-171450">
              <a:buFont typeface="Arial" panose="020B0604020202020204" pitchFamily="34" charset="0"/>
              <a:buChar char="•"/>
            </a:pPr>
            <a:r>
              <a:rPr lang="en-GB" u="none" dirty="0"/>
              <a:t>Around 1 in 10 say they tried to contact the GP were unsuccessful </a:t>
            </a:r>
          </a:p>
          <a:p>
            <a:pPr marL="171450" indent="-171450">
              <a:buFont typeface="Arial" panose="020B0604020202020204" pitchFamily="34" charset="0"/>
              <a:buChar char="•"/>
            </a:pPr>
            <a:r>
              <a:rPr lang="en-GB" u="none" dirty="0"/>
              <a:t>Outside going to the GP, the most common action taken was going to private healthcare, with around 5% who said they did this</a:t>
            </a:r>
          </a:p>
          <a:p>
            <a:pPr marL="0" indent="0">
              <a:buFont typeface="Arial" panose="020B0604020202020204" pitchFamily="34" charset="0"/>
              <a:buNone/>
            </a:pPr>
            <a:endParaRPr lang="en-GB" b="1" u="sng" dirty="0"/>
          </a:p>
          <a:p>
            <a:pPr marL="0" indent="0">
              <a:buFont typeface="Arial" panose="020B0604020202020204" pitchFamily="34" charset="0"/>
              <a:buNone/>
            </a:pPr>
            <a:endParaRPr lang="en-GB" b="0" u="none" dirty="0"/>
          </a:p>
        </p:txBody>
      </p:sp>
      <p:sp>
        <p:nvSpPr>
          <p:cNvPr id="4" name="Slide Number Placeholder 3"/>
          <p:cNvSpPr>
            <a:spLocks noGrp="1"/>
          </p:cNvSpPr>
          <p:nvPr>
            <p:ph type="sldNum" sz="quarter" idx="5"/>
          </p:nvPr>
        </p:nvSpPr>
        <p:spPr/>
        <p:txBody>
          <a:bodyPr/>
          <a:lstStyle/>
          <a:p>
            <a:fld id="{F5B38833-6303-A84B-BCE8-C8F834FB8639}" type="slidenum">
              <a:rPr lang="en-US" smtClean="0"/>
              <a:t>41</a:t>
            </a:fld>
            <a:endParaRPr lang="en-US" dirty="0"/>
          </a:p>
        </p:txBody>
      </p:sp>
    </p:spTree>
    <p:extLst>
      <p:ext uri="{BB962C8B-B14F-4D97-AF65-F5344CB8AC3E}">
        <p14:creationId xmlns:p14="http://schemas.microsoft.com/office/powerpoint/2010/main" val="10438552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u="sng" dirty="0"/>
              <a:t>Key findings:</a:t>
            </a:r>
          </a:p>
          <a:p>
            <a:pPr marL="171450" indent="-171450">
              <a:buFont typeface="Arial" panose="020B0604020202020204" pitchFamily="34" charset="0"/>
              <a:buChar char="•"/>
            </a:pPr>
            <a:r>
              <a:rPr lang="en-GB" b="0" u="none" dirty="0"/>
              <a:t>6 in 10 of those who experienced any potential cancer symptom reported contacting their GP within 6 months, while a third said they did not; alongside red flag, this is the symptom type that saw the highest proportion who contacted their GP within 6 months</a:t>
            </a:r>
          </a:p>
          <a:p>
            <a:pPr marL="0" indent="0">
              <a:buFont typeface="Arial" panose="020B0604020202020204" pitchFamily="34" charset="0"/>
              <a:buNone/>
            </a:pPr>
            <a:endParaRPr lang="en-GB" b="0" u="sng" dirty="0"/>
          </a:p>
          <a:p>
            <a:r>
              <a:rPr lang="en-GB" b="1" u="sng" dirty="0"/>
              <a:t>Historical data:</a:t>
            </a:r>
          </a:p>
          <a:p>
            <a:r>
              <a:rPr lang="en-GB" b="1" dirty="0"/>
              <a:t>Any oral cancer symptom	</a:t>
            </a:r>
          </a:p>
          <a:p>
            <a:r>
              <a:rPr lang="en-GB" dirty="0"/>
              <a:t>Sep-2023: 49%   Feb-2023: 47%</a:t>
            </a:r>
          </a:p>
          <a:p>
            <a:r>
              <a:rPr lang="en-GB" b="1" dirty="0"/>
              <a:t>Any lung-specific cancer symptom</a:t>
            </a:r>
            <a:r>
              <a:rPr lang="en-GB" dirty="0"/>
              <a:t>	</a:t>
            </a:r>
          </a:p>
          <a:p>
            <a:r>
              <a:rPr lang="en-GB" dirty="0"/>
              <a:t>Sep-2023: 40%   Feb-2023: 40%</a:t>
            </a:r>
          </a:p>
          <a:p>
            <a:r>
              <a:rPr lang="en-GB" b="1" dirty="0"/>
              <a:t>Any red-flag cancer symptom</a:t>
            </a:r>
            <a:r>
              <a:rPr lang="en-GB" dirty="0"/>
              <a:t>	</a:t>
            </a:r>
          </a:p>
          <a:p>
            <a:r>
              <a:rPr lang="en-GB" dirty="0"/>
              <a:t>Sep-2023: 49%    Feb-2023: 57%</a:t>
            </a:r>
          </a:p>
          <a:p>
            <a:r>
              <a:rPr lang="en-GB" b="1" dirty="0"/>
              <a:t>Any non-specific cancer symptom</a:t>
            </a:r>
            <a:r>
              <a:rPr lang="en-GB" dirty="0"/>
              <a:t>	</a:t>
            </a:r>
          </a:p>
          <a:p>
            <a:r>
              <a:rPr lang="en-GB" dirty="0"/>
              <a:t>Sep-2023: 40% Feb-2023: 40%</a:t>
            </a:r>
          </a:p>
          <a:p>
            <a:r>
              <a:rPr lang="en-GB" b="1" dirty="0"/>
              <a:t>Any cancer symptom</a:t>
            </a:r>
            <a:r>
              <a:rPr lang="en-GB" dirty="0"/>
              <a:t>	</a:t>
            </a:r>
          </a:p>
          <a:p>
            <a:r>
              <a:rPr lang="en-GB" dirty="0"/>
              <a:t>Sep-2023: 49%  Feb-2023: 49%</a:t>
            </a:r>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42</a:t>
            </a:fld>
            <a:endParaRPr lang="en-US" dirty="0"/>
          </a:p>
        </p:txBody>
      </p:sp>
    </p:spTree>
    <p:extLst>
      <p:ext uri="{BB962C8B-B14F-4D97-AF65-F5344CB8AC3E}">
        <p14:creationId xmlns:p14="http://schemas.microsoft.com/office/powerpoint/2010/main" val="6295683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Key findings:</a:t>
            </a:r>
          </a:p>
          <a:p>
            <a:pPr marL="171450" indent="-171450">
              <a:buFont typeface="Arial" panose="020B0604020202020204" pitchFamily="34" charset="0"/>
              <a:buChar char="•"/>
            </a:pPr>
            <a:r>
              <a:rPr lang="en-GB" dirty="0"/>
              <a:t>Older respondents more commonly report that they contacted their GP within 6 months</a:t>
            </a:r>
          </a:p>
          <a:p>
            <a:pPr marL="171450" indent="-171450">
              <a:buFont typeface="Arial" panose="020B0604020202020204" pitchFamily="34" charset="0"/>
              <a:buChar char="•"/>
            </a:pPr>
            <a:r>
              <a:rPr lang="en-GB" dirty="0"/>
              <a:t>Likelihood was lowest among those with no disability and without a mental health condition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chemeClr val="tx1">
                    <a:lumMod val="50000"/>
                  </a:schemeClr>
                </a:solidFill>
              </a:rPr>
              <a:t>Those who are from an ethnic minority background and living with a disability who experienced any potential cancer symptom were more likely to contact their GP within 6 months than those who aren’t (33% vs 25%)</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43</a:t>
            </a:fld>
            <a:endParaRPr lang="en-US" dirty="0"/>
          </a:p>
        </p:txBody>
      </p:sp>
    </p:spTree>
    <p:extLst>
      <p:ext uri="{BB962C8B-B14F-4D97-AF65-F5344CB8AC3E}">
        <p14:creationId xmlns:p14="http://schemas.microsoft.com/office/powerpoint/2010/main" val="20437286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96E8D-A32A-12A1-E6B7-0B4D99F07A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02E123-79FC-BC96-6635-C796611111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257C72-842C-2237-DB8A-0ADC18CC9C2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spc="10" dirty="0">
                <a:latin typeface="+mn-lt"/>
                <a:ea typeface="+mn-ea"/>
                <a:cs typeface="+mn-cs"/>
              </a:rPr>
              <a:t>Those from an ethnic minority background who had with a disability, or who were over 50 years old from a lower social grade were also more likely to contact their GP within 6 months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spc="10" dirty="0">
                <a:latin typeface="+mn-lt"/>
                <a:ea typeface="+mn-ea"/>
                <a:cs typeface="+mn-cs"/>
              </a:rPr>
              <a:t>No other differences where statistically significant</a:t>
            </a:r>
          </a:p>
          <a:p>
            <a:endParaRPr lang="en-GB" dirty="0"/>
          </a:p>
        </p:txBody>
      </p:sp>
      <p:sp>
        <p:nvSpPr>
          <p:cNvPr id="4" name="Slide Number Placeholder 3">
            <a:extLst>
              <a:ext uri="{FF2B5EF4-FFF2-40B4-BE49-F238E27FC236}">
                <a16:creationId xmlns:a16="http://schemas.microsoft.com/office/drawing/2014/main" id="{E6F4404D-E7B2-29CB-930F-540C01CEF98B}"/>
              </a:ext>
            </a:extLst>
          </p:cNvPr>
          <p:cNvSpPr>
            <a:spLocks noGrp="1"/>
          </p:cNvSpPr>
          <p:nvPr>
            <p:ph type="sldNum" sz="quarter" idx="5"/>
          </p:nvPr>
        </p:nvSpPr>
        <p:spPr/>
        <p:txBody>
          <a:bodyPr/>
          <a:lstStyle/>
          <a:p>
            <a:fld id="{F5B38833-6303-A84B-BCE8-C8F834FB8639}" type="slidenum">
              <a:rPr lang="en-US" smtClean="0"/>
              <a:t>44</a:t>
            </a:fld>
            <a:endParaRPr lang="en-US" dirty="0"/>
          </a:p>
        </p:txBody>
      </p:sp>
    </p:spTree>
    <p:extLst>
      <p:ext uri="{BB962C8B-B14F-4D97-AF65-F5344CB8AC3E}">
        <p14:creationId xmlns:p14="http://schemas.microsoft.com/office/powerpoint/2010/main" val="16890537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u="none" dirty="0"/>
              <a:t>A strong majority said they spoke to a healthcare professional (HCP) about their symptom within 2 weeks of contacting their GP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u="none" dirty="0"/>
              <a:t>Just under 9 in 10 said they spoke to a HCP within a month of contacting their GP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u="none" dirty="0"/>
              <a:t>Of those who spoke to a HCP within 2 weeks, around a quarter said this took place on the same day, while just over 1 in 10 said this took place the next day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u="none" dirty="0"/>
              <a:t>Less than 1 in 10 said this took more than a month to speak to a HCP after contacting their GP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u="sng" dirty="0"/>
              <a:t>Historical data:</a:t>
            </a:r>
          </a:p>
          <a:p>
            <a:r>
              <a:rPr lang="en-GB" b="1" dirty="0"/>
              <a:t>Any oral cancer symptom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Sep-2023: 68% Feb-2023: 74% Sep-2022: 66% Mar-2022: 71%</a:t>
            </a:r>
          </a:p>
          <a:p>
            <a:r>
              <a:rPr lang="en-GB" b="1" dirty="0"/>
              <a:t>Any lung-specific cancer symptom</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Sep-2023: 75% Feb-2023: 82% Sep-2022: 70% Mar-2022: 79%</a:t>
            </a:r>
          </a:p>
          <a:p>
            <a:r>
              <a:rPr lang="en-GB" b="1" dirty="0"/>
              <a:t>Any red-flag cancer symptom</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Sep-2023: 75% Feb-2023: 84% Sep-2022: 74% Mar-2022: 74%</a:t>
            </a:r>
          </a:p>
          <a:p>
            <a:r>
              <a:rPr lang="en-GB" b="1" dirty="0"/>
              <a:t>Any non-specific cancer symptom</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Sep-2023: 70% Feb-2023: 73% Sep-2022: 69% Mar-2022: 68%</a:t>
            </a:r>
          </a:p>
          <a:p>
            <a:r>
              <a:rPr lang="en-GB" b="1" dirty="0"/>
              <a:t>Any cancer symptom</a:t>
            </a:r>
            <a:r>
              <a:rPr lang="en-GB" dirty="0"/>
              <a:t>	</a:t>
            </a:r>
          </a:p>
          <a:p>
            <a:r>
              <a:rPr lang="en-GB" dirty="0"/>
              <a:t>Sep-2023: 75%  Feb-2023: 79% Sep-2022: 75% Mar-2022: 76%</a:t>
            </a:r>
          </a:p>
          <a:p>
            <a:endParaRPr lang="en-GB" dirty="0"/>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45</a:t>
            </a:fld>
            <a:endParaRPr lang="en-US" dirty="0"/>
          </a:p>
        </p:txBody>
      </p:sp>
    </p:spTree>
    <p:extLst>
      <p:ext uri="{BB962C8B-B14F-4D97-AF65-F5344CB8AC3E}">
        <p14:creationId xmlns:p14="http://schemas.microsoft.com/office/powerpoint/2010/main" val="637575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7</a:t>
            </a:fld>
            <a:endParaRPr lang="en-US" dirty="0"/>
          </a:p>
        </p:txBody>
      </p:sp>
    </p:spTree>
    <p:extLst>
      <p:ext uri="{BB962C8B-B14F-4D97-AF65-F5344CB8AC3E}">
        <p14:creationId xmlns:p14="http://schemas.microsoft.com/office/powerpoint/2010/main" val="39583977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Key findings:</a:t>
            </a:r>
          </a:p>
          <a:p>
            <a:pPr marL="171450" indent="-171450">
              <a:buFont typeface="Arial" panose="020B0604020202020204" pitchFamily="34" charset="0"/>
              <a:buChar char="•"/>
            </a:pPr>
            <a:r>
              <a:rPr lang="en-GB" dirty="0"/>
              <a:t>There were few differences in those who experienced a symptom and discussed it with a healthcare professional within two weeks of contacting them</a:t>
            </a:r>
          </a:p>
          <a:p>
            <a:pPr marL="171450" indent="-171450">
              <a:buFont typeface="Arial" panose="020B0604020202020204" pitchFamily="34" charset="0"/>
              <a:buChar char="•"/>
            </a:pPr>
            <a:r>
              <a:rPr lang="en-GB" dirty="0"/>
              <a:t>The only significant difference between subgroups is across disability, where those who have a disability were more likely to have discussed their symptom within 2 weeks of contacting their GP (80%), compared to around three-quarters (76%) of those with no disability</a:t>
            </a:r>
          </a:p>
        </p:txBody>
      </p:sp>
      <p:sp>
        <p:nvSpPr>
          <p:cNvPr id="4" name="Slide Number Placeholder 3"/>
          <p:cNvSpPr>
            <a:spLocks noGrp="1"/>
          </p:cNvSpPr>
          <p:nvPr>
            <p:ph type="sldNum" sz="quarter" idx="5"/>
          </p:nvPr>
        </p:nvSpPr>
        <p:spPr/>
        <p:txBody>
          <a:bodyPr/>
          <a:lstStyle/>
          <a:p>
            <a:fld id="{F5B38833-6303-A84B-BCE8-C8F834FB8639}" type="slidenum">
              <a:rPr lang="en-US" smtClean="0"/>
              <a:t>46</a:t>
            </a:fld>
            <a:endParaRPr lang="en-US" dirty="0"/>
          </a:p>
        </p:txBody>
      </p:sp>
    </p:spTree>
    <p:extLst>
      <p:ext uri="{BB962C8B-B14F-4D97-AF65-F5344CB8AC3E}">
        <p14:creationId xmlns:p14="http://schemas.microsoft.com/office/powerpoint/2010/main" val="31052627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4E9BF-A652-3A0E-33EA-E52F2AD6E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AB8608-AB53-DE6A-60F6-985A01C0F8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0200F2-B74D-66AE-5B88-9481CF7FEDD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u="none" spc="10" dirty="0">
                <a:latin typeface="+mn-lt"/>
                <a:ea typeface="+mn-ea"/>
                <a:cs typeface="+mn-cs"/>
              </a:rPr>
              <a:t>There were no significant differences when looking at intersecting subgroups</a:t>
            </a:r>
            <a:endParaRPr lang="en-GB" sz="1200" spc="10" dirty="0">
              <a:latin typeface="+mn-lt"/>
              <a:ea typeface="+mn-ea"/>
              <a:cs typeface="+mn-cs"/>
            </a:endParaRPr>
          </a:p>
          <a:p>
            <a:endParaRPr lang="en-GB" dirty="0"/>
          </a:p>
        </p:txBody>
      </p:sp>
      <p:sp>
        <p:nvSpPr>
          <p:cNvPr id="4" name="Slide Number Placeholder 3">
            <a:extLst>
              <a:ext uri="{FF2B5EF4-FFF2-40B4-BE49-F238E27FC236}">
                <a16:creationId xmlns:a16="http://schemas.microsoft.com/office/drawing/2014/main" id="{5BFA59CC-5529-61CE-BF0D-947FC6AFA329}"/>
              </a:ext>
            </a:extLst>
          </p:cNvPr>
          <p:cNvSpPr>
            <a:spLocks noGrp="1"/>
          </p:cNvSpPr>
          <p:nvPr>
            <p:ph type="sldNum" sz="quarter" idx="5"/>
          </p:nvPr>
        </p:nvSpPr>
        <p:spPr/>
        <p:txBody>
          <a:bodyPr/>
          <a:lstStyle/>
          <a:p>
            <a:fld id="{F5B38833-6303-A84B-BCE8-C8F834FB8639}" type="slidenum">
              <a:rPr lang="en-US" smtClean="0"/>
              <a:t>47</a:t>
            </a:fld>
            <a:endParaRPr lang="en-US" dirty="0"/>
          </a:p>
        </p:txBody>
      </p:sp>
    </p:spTree>
    <p:extLst>
      <p:ext uri="{BB962C8B-B14F-4D97-AF65-F5344CB8AC3E}">
        <p14:creationId xmlns:p14="http://schemas.microsoft.com/office/powerpoint/2010/main" val="31177360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u="sng" dirty="0"/>
              <a:t>Key findings:</a:t>
            </a:r>
          </a:p>
          <a:p>
            <a:pPr marL="171450" indent="-171450">
              <a:buFont typeface="Arial" panose="020B0604020202020204" pitchFamily="34" charset="0"/>
              <a:buChar char="•"/>
            </a:pPr>
            <a:r>
              <a:rPr lang="en-US" b="0" u="none" dirty="0"/>
              <a:t>Over half of those who experienced potential symptoms reported recontacting their GP</a:t>
            </a:r>
          </a:p>
          <a:p>
            <a:pPr marL="171450" indent="-171450">
              <a:buFont typeface="Arial" panose="020B0604020202020204" pitchFamily="34" charset="0"/>
              <a:buChar char="•"/>
            </a:pPr>
            <a:r>
              <a:rPr lang="en-US" b="0" u="none" dirty="0"/>
              <a:t>Those who experienced oral cancer symptoms more commonly reported recontacting their doctor, while those with red flag symptoms were the least likely to report recontacting them</a:t>
            </a:r>
          </a:p>
          <a:p>
            <a:endParaRPr lang="en-US" b="1" u="sng" dirty="0"/>
          </a:p>
          <a:p>
            <a:endParaRPr lang="en-US" b="1" u="sng" dirty="0"/>
          </a:p>
          <a:p>
            <a:r>
              <a:rPr lang="en-US" b="1" u="sng" dirty="0"/>
              <a:t> Historical data – caution advised as sample differs</a:t>
            </a:r>
          </a:p>
          <a:p>
            <a:r>
              <a:rPr lang="en-US" b="1" dirty="0"/>
              <a:t>Any cancer symptom </a:t>
            </a:r>
          </a:p>
          <a:p>
            <a:r>
              <a:rPr lang="en-US" dirty="0"/>
              <a:t>Yes: 53%; No but I plan to: 16%; No and I don’t plan to: 25%; Don’t know/PNTS: 5%</a:t>
            </a:r>
          </a:p>
          <a:p>
            <a:endParaRPr lang="en-US" dirty="0"/>
          </a:p>
          <a:p>
            <a:r>
              <a:rPr lang="en-US" b="1" dirty="0"/>
              <a:t>Any non-specific cancer symptom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Yes: 51%; No but I plan to: 18%; No and I don’t plan to: 25%; Don’t know/PNTS: 6%</a:t>
            </a:r>
          </a:p>
          <a:p>
            <a:endParaRPr lang="en-US" dirty="0"/>
          </a:p>
          <a:p>
            <a:r>
              <a:rPr lang="en-US" b="1" dirty="0"/>
              <a:t>Any red-flag symptom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Yes: 51%; No but I plan to: 16%; No and I don’t plan to: 28%; Don’t know/PNTS: 4%</a:t>
            </a:r>
          </a:p>
          <a:p>
            <a:r>
              <a:rPr lang="en-US" dirty="0"/>
              <a:t>	</a:t>
            </a:r>
          </a:p>
          <a:p>
            <a:r>
              <a:rPr lang="en-US" b="1" dirty="0"/>
              <a:t>Any lung cancer symptom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Yes: 46%; No but I plan to: 16%; No and I don’t plan to:32%; Don’t know/PNTS: 6%</a:t>
            </a:r>
          </a:p>
          <a:p>
            <a:r>
              <a:rPr lang="en-US" dirty="0"/>
              <a:t>	</a:t>
            </a:r>
          </a:p>
          <a:p>
            <a:r>
              <a:rPr lang="en-US" b="1" dirty="0"/>
              <a:t>Any oral cancer symptom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Yes: 55%; No but I plan to: 19%; No and I don’t plan to:21%; Don’t know/PNTS: 6%</a:t>
            </a:r>
          </a:p>
          <a:p>
            <a:r>
              <a:rPr lang="en-US" dirty="0"/>
              <a:t>	</a:t>
            </a:r>
            <a:endParaRPr lang="en-GB" dirty="0"/>
          </a:p>
          <a:p>
            <a:endParaRPr lang="en-US" dirty="0"/>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49</a:t>
            </a:fld>
            <a:endParaRPr lang="en-US" dirty="0"/>
          </a:p>
        </p:txBody>
      </p:sp>
    </p:spTree>
    <p:extLst>
      <p:ext uri="{BB962C8B-B14F-4D97-AF65-F5344CB8AC3E}">
        <p14:creationId xmlns:p14="http://schemas.microsoft.com/office/powerpoint/2010/main" val="1360902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Those with a disability or mental health condition were more likely to report recontacting their doctor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This was also the case for younger respondents</a:t>
            </a:r>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50</a:t>
            </a:fld>
            <a:endParaRPr lang="en-US" dirty="0"/>
          </a:p>
        </p:txBody>
      </p:sp>
    </p:spTree>
    <p:extLst>
      <p:ext uri="{BB962C8B-B14F-4D97-AF65-F5344CB8AC3E}">
        <p14:creationId xmlns:p14="http://schemas.microsoft.com/office/powerpoint/2010/main" val="29123325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FD55F-E296-D7C1-AB06-08AF69DB3E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F6C624-2401-7046-2B80-7263D81CAC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DC28A6-20C8-41EF-703A-80A8256A821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Those from an ethnic minority background who had with a disability, a mental health condition, or were over 50 years old were more likely to recontact their GP about any potential symptom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spc="10" dirty="0">
              <a:latin typeface="+mn-lt"/>
              <a:ea typeface="+mn-ea"/>
              <a:cs typeface="+mn-cs"/>
            </a:endParaRPr>
          </a:p>
          <a:p>
            <a:endParaRPr lang="en-GB" dirty="0"/>
          </a:p>
        </p:txBody>
      </p:sp>
      <p:sp>
        <p:nvSpPr>
          <p:cNvPr id="4" name="Slide Number Placeholder 3">
            <a:extLst>
              <a:ext uri="{FF2B5EF4-FFF2-40B4-BE49-F238E27FC236}">
                <a16:creationId xmlns:a16="http://schemas.microsoft.com/office/drawing/2014/main" id="{EB1F5706-BCAC-3358-263B-32A213A2EC11}"/>
              </a:ext>
            </a:extLst>
          </p:cNvPr>
          <p:cNvSpPr>
            <a:spLocks noGrp="1"/>
          </p:cNvSpPr>
          <p:nvPr>
            <p:ph type="sldNum" sz="quarter" idx="5"/>
          </p:nvPr>
        </p:nvSpPr>
        <p:spPr/>
        <p:txBody>
          <a:bodyPr/>
          <a:lstStyle/>
          <a:p>
            <a:fld id="{F5B38833-6303-A84B-BCE8-C8F834FB8639}" type="slidenum">
              <a:rPr lang="en-US" smtClean="0"/>
              <a:t>51</a:t>
            </a:fld>
            <a:endParaRPr lang="en-US" dirty="0"/>
          </a:p>
        </p:txBody>
      </p:sp>
    </p:spTree>
    <p:extLst>
      <p:ext uri="{BB962C8B-B14F-4D97-AF65-F5344CB8AC3E}">
        <p14:creationId xmlns:p14="http://schemas.microsoft.com/office/powerpoint/2010/main" val="24502006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u="sng" dirty="0"/>
              <a:t>Key findings: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spc="10" dirty="0">
                <a:latin typeface="+mn-lt"/>
                <a:ea typeface="+mn-ea"/>
                <a:cs typeface="+mn-cs"/>
              </a:rPr>
              <a:t>Although slightly fewer reported recontacting their doctor about a red flag symptom, those who did were slightly more likely to do so within a week.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spc="10" dirty="0">
                <a:latin typeface="+mn-lt"/>
                <a:ea typeface="+mn-ea"/>
                <a:cs typeface="+mn-cs"/>
              </a:rPr>
              <a:t>1 in 10 of those who experienced non specific symptoms, lung cancer symptoms, and oral cancer symptoms recontacted within a week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spc="10" dirty="0">
                <a:latin typeface="+mn-lt"/>
                <a:ea typeface="+mn-ea"/>
                <a:cs typeface="+mn-cs"/>
              </a:rPr>
              <a:t>A minority report waiting more than 6 months</a:t>
            </a:r>
            <a:endParaRPr lang="en-US" sz="1800" b="1" i="0" u="sng" strike="noStrike" dirty="0">
              <a:solidFill>
                <a:srgbClr val="000000"/>
              </a:solidFill>
              <a:effectLst/>
              <a:latin typeface="Calibri" panose="020F0502020204030204" pitchFamily="34" charset="0"/>
            </a:endParaRPr>
          </a:p>
          <a:p>
            <a:endParaRPr lang="en-US" sz="1800" b="1" i="0" u="sng" strike="noStrike" dirty="0">
              <a:solidFill>
                <a:srgbClr val="000000"/>
              </a:solidFill>
              <a:effectLst/>
              <a:latin typeface="Calibri" panose="020F0502020204030204" pitchFamily="34" charset="0"/>
            </a:endParaRPr>
          </a:p>
          <a:p>
            <a:endParaRPr lang="en-US" sz="1800" b="1" i="0" u="sng" strike="noStrike" dirty="0">
              <a:solidFill>
                <a:srgbClr val="000000"/>
              </a:solidFill>
              <a:effectLst/>
              <a:latin typeface="Calibri" panose="020F0502020204030204" pitchFamily="34" charset="0"/>
            </a:endParaRPr>
          </a:p>
          <a:p>
            <a:r>
              <a:rPr lang="en-US" sz="1800" b="1" i="0" u="sng" strike="noStrike" dirty="0">
                <a:solidFill>
                  <a:srgbClr val="000000"/>
                </a:solidFill>
                <a:effectLst/>
                <a:latin typeface="Calibri" panose="020F0502020204030204" pitchFamily="34" charset="0"/>
              </a:rPr>
              <a:t>Historical data (2023) – caution advised as sample differs</a:t>
            </a:r>
          </a:p>
          <a:p>
            <a:endParaRPr lang="en-US" sz="1800" b="1" i="0" u="sng" strike="noStrike" dirty="0">
              <a:solidFill>
                <a:srgbClr val="000000"/>
              </a:solidFill>
              <a:effectLst/>
              <a:latin typeface="Calibri" panose="020F0502020204030204" pitchFamily="34" charset="0"/>
            </a:endParaRPr>
          </a:p>
          <a:p>
            <a:r>
              <a:rPr lang="en-US" sz="1800" b="1" i="0" u="sng" strike="noStrike" dirty="0">
                <a:solidFill>
                  <a:srgbClr val="000000"/>
                </a:solidFill>
                <a:effectLst/>
                <a:latin typeface="Calibri" panose="020F0502020204030204" pitchFamily="34" charset="0"/>
              </a:rPr>
              <a:t>Any cancer symptom</a:t>
            </a:r>
            <a:r>
              <a:rPr lang="en-US" b="1" u="sng" dirty="0"/>
              <a:t> </a:t>
            </a:r>
          </a:p>
          <a:p>
            <a:r>
              <a:rPr lang="en-US" sz="1800" b="0" i="0" u="none" strike="noStrike" dirty="0">
                <a:solidFill>
                  <a:srgbClr val="000000"/>
                </a:solidFill>
                <a:effectLst/>
                <a:latin typeface="Arial" panose="020B0604020202020204" pitchFamily="34" charset="0"/>
              </a:rPr>
              <a:t>Within 6 months: 12%</a:t>
            </a:r>
          </a:p>
          <a:p>
            <a:r>
              <a:rPr lang="en-US" sz="1800" b="0" i="0" u="none" strike="noStrike" dirty="0">
                <a:solidFill>
                  <a:srgbClr val="000000"/>
                </a:solidFill>
                <a:effectLst/>
                <a:latin typeface="Arial" panose="020B0604020202020204" pitchFamily="34" charset="0"/>
              </a:rPr>
              <a:t>Within 3 months:  6%</a:t>
            </a:r>
          </a:p>
          <a:p>
            <a:r>
              <a:rPr lang="en-US" sz="1800" b="0" i="0" u="none" strike="noStrike" dirty="0">
                <a:solidFill>
                  <a:srgbClr val="000000"/>
                </a:solidFill>
                <a:effectLst/>
                <a:latin typeface="Arial" panose="020B0604020202020204" pitchFamily="34" charset="0"/>
              </a:rPr>
              <a:t>Within 6 weeks: 10%</a:t>
            </a:r>
          </a:p>
          <a:p>
            <a:r>
              <a:rPr lang="en-US" sz="1800" b="0" i="0" u="none" strike="noStrike" dirty="0">
                <a:solidFill>
                  <a:srgbClr val="000000"/>
                </a:solidFill>
                <a:effectLst/>
                <a:latin typeface="Arial" panose="020B0604020202020204" pitchFamily="34" charset="0"/>
              </a:rPr>
              <a:t>Within 1 month: 16%</a:t>
            </a:r>
          </a:p>
          <a:p>
            <a:r>
              <a:rPr lang="en-US" sz="1800" b="0" i="0" u="none" strike="noStrike" dirty="0">
                <a:solidFill>
                  <a:srgbClr val="000000"/>
                </a:solidFill>
                <a:effectLst/>
                <a:latin typeface="Arial" panose="020B0604020202020204" pitchFamily="34" charset="0"/>
              </a:rPr>
              <a:t>Within 3 weeks: 8%</a:t>
            </a:r>
          </a:p>
          <a:p>
            <a:r>
              <a:rPr lang="en-US" sz="1800" b="0" i="0" u="none" strike="noStrike" dirty="0">
                <a:solidFill>
                  <a:srgbClr val="000000"/>
                </a:solidFill>
                <a:effectLst/>
                <a:latin typeface="Arial" panose="020B0604020202020204" pitchFamily="34" charset="0"/>
              </a:rPr>
              <a:t>Within 2 weeks: 20%</a:t>
            </a:r>
          </a:p>
          <a:p>
            <a:r>
              <a:rPr lang="en-US" sz="1800" b="0" i="0" u="none" strike="noStrike" dirty="0">
                <a:solidFill>
                  <a:srgbClr val="000000"/>
                </a:solidFill>
                <a:effectLst/>
                <a:latin typeface="Arial" panose="020B0604020202020204" pitchFamily="34" charset="0"/>
              </a:rPr>
              <a:t>Within 1 week: 26%</a:t>
            </a:r>
          </a:p>
          <a:p>
            <a:endParaRPr lang="en-US" sz="1800" b="0" i="0" u="none" strike="noStrike" dirty="0">
              <a:solidFill>
                <a:srgbClr val="000000"/>
              </a:solidFill>
              <a:effectLst/>
              <a:latin typeface="Calibri" panose="020F0502020204030204" pitchFamily="34" charset="0"/>
            </a:endParaRPr>
          </a:p>
          <a:p>
            <a:r>
              <a:rPr lang="en-US" sz="1800" b="1" i="0" u="sng" strike="noStrike" dirty="0">
                <a:solidFill>
                  <a:srgbClr val="000000"/>
                </a:solidFill>
                <a:effectLst/>
                <a:latin typeface="Calibri" panose="020F0502020204030204" pitchFamily="34" charset="0"/>
              </a:rPr>
              <a:t>Any non-specific cancer symptom</a:t>
            </a:r>
            <a:r>
              <a:rPr lang="en-US" b="1" u="sng" dirty="0"/>
              <a:t> </a:t>
            </a:r>
          </a:p>
          <a:p>
            <a:r>
              <a:rPr lang="en-US" sz="1200" b="0" i="0" u="none" strike="noStrike" dirty="0">
                <a:solidFill>
                  <a:srgbClr val="000000"/>
                </a:solidFill>
                <a:effectLst/>
                <a:latin typeface="Arial" panose="020B0604020202020204" pitchFamily="34" charset="0"/>
              </a:rPr>
              <a:t>Within 6 months: 13% </a:t>
            </a:r>
          </a:p>
          <a:p>
            <a:r>
              <a:rPr lang="en-US" sz="1200" b="0" i="0" u="none" strike="noStrike" dirty="0">
                <a:solidFill>
                  <a:srgbClr val="000000"/>
                </a:solidFill>
                <a:effectLst/>
                <a:latin typeface="Arial" panose="020B0604020202020204" pitchFamily="34" charset="0"/>
              </a:rPr>
              <a:t>Within 3 months: 9%</a:t>
            </a:r>
          </a:p>
          <a:p>
            <a:r>
              <a:rPr lang="en-US" sz="1200" b="0" i="0" u="none" strike="noStrike" dirty="0">
                <a:solidFill>
                  <a:srgbClr val="000000"/>
                </a:solidFill>
                <a:effectLst/>
                <a:latin typeface="Arial" panose="020B0604020202020204" pitchFamily="34" charset="0"/>
              </a:rPr>
              <a:t>Within 6 weeks: 10%</a:t>
            </a:r>
          </a:p>
          <a:p>
            <a:r>
              <a:rPr lang="en-US" sz="1200" b="0" i="0" u="none" strike="noStrike" dirty="0">
                <a:solidFill>
                  <a:srgbClr val="000000"/>
                </a:solidFill>
                <a:effectLst/>
                <a:latin typeface="Arial" panose="020B0604020202020204" pitchFamily="34" charset="0"/>
              </a:rPr>
              <a:t>Within 1 month: 18%</a:t>
            </a:r>
          </a:p>
          <a:p>
            <a:r>
              <a:rPr lang="en-US" sz="1200" b="0" i="0" u="none" strike="noStrike" dirty="0">
                <a:solidFill>
                  <a:srgbClr val="000000"/>
                </a:solidFill>
                <a:effectLst/>
                <a:latin typeface="Arial" panose="020B0604020202020204" pitchFamily="34" charset="0"/>
              </a:rPr>
              <a:t>Within 3 weeks: 6%</a:t>
            </a:r>
          </a:p>
          <a:p>
            <a:r>
              <a:rPr lang="en-US" sz="1200" b="0" i="0" u="none" strike="noStrike" dirty="0">
                <a:solidFill>
                  <a:srgbClr val="000000"/>
                </a:solidFill>
                <a:effectLst/>
                <a:latin typeface="Arial" panose="020B0604020202020204" pitchFamily="34" charset="0"/>
              </a:rPr>
              <a:t>Within 2 weeks: 18%</a:t>
            </a:r>
          </a:p>
          <a:p>
            <a:r>
              <a:rPr lang="en-US" sz="1200" b="0" i="0" u="none" strike="noStrike" dirty="0">
                <a:solidFill>
                  <a:srgbClr val="000000"/>
                </a:solidFill>
                <a:effectLst/>
                <a:latin typeface="Arial" panose="020B0604020202020204" pitchFamily="34" charset="0"/>
              </a:rPr>
              <a:t>Within 1 week: 23%</a:t>
            </a:r>
          </a:p>
          <a:p>
            <a:endParaRPr lang="en-US" sz="1800" b="0" i="0" u="none" strike="noStrike" dirty="0">
              <a:solidFill>
                <a:srgbClr val="000000"/>
              </a:solidFill>
              <a:effectLst/>
              <a:latin typeface="Calibri" panose="020F0502020204030204" pitchFamily="34" charset="0"/>
            </a:endParaRPr>
          </a:p>
          <a:p>
            <a:r>
              <a:rPr lang="en-US" sz="1800" b="1" i="0" u="sng" strike="noStrike" dirty="0">
                <a:solidFill>
                  <a:srgbClr val="000000"/>
                </a:solidFill>
                <a:effectLst/>
                <a:latin typeface="Calibri" panose="020F0502020204030204" pitchFamily="34" charset="0"/>
              </a:rPr>
              <a:t>Any red flag cancer symptom</a:t>
            </a:r>
          </a:p>
          <a:p>
            <a:r>
              <a:rPr lang="en-US" sz="1200" b="0" i="0" u="none" strike="noStrike" dirty="0">
                <a:solidFill>
                  <a:srgbClr val="000000"/>
                </a:solidFill>
                <a:effectLst/>
                <a:latin typeface="Arial" panose="020B0604020202020204" pitchFamily="34" charset="0"/>
              </a:rPr>
              <a:t>Within 6 months: 8%</a:t>
            </a:r>
          </a:p>
          <a:p>
            <a:r>
              <a:rPr lang="en-US" sz="1200" b="0" i="0" u="none" strike="noStrike" dirty="0">
                <a:solidFill>
                  <a:srgbClr val="000000"/>
                </a:solidFill>
                <a:effectLst/>
                <a:latin typeface="Arial" panose="020B0604020202020204" pitchFamily="34" charset="0"/>
              </a:rPr>
              <a:t>Within 3 months: 5%</a:t>
            </a:r>
          </a:p>
          <a:p>
            <a:r>
              <a:rPr lang="en-US" sz="1200" b="0" i="0" u="none" strike="noStrike" dirty="0">
                <a:solidFill>
                  <a:srgbClr val="000000"/>
                </a:solidFill>
                <a:effectLst/>
                <a:latin typeface="Arial" panose="020B0604020202020204" pitchFamily="34" charset="0"/>
              </a:rPr>
              <a:t>Within 6 weeks: 12%</a:t>
            </a:r>
          </a:p>
          <a:p>
            <a:r>
              <a:rPr lang="en-US" sz="1200" b="0" i="0" u="none" strike="noStrike" dirty="0">
                <a:solidFill>
                  <a:srgbClr val="000000"/>
                </a:solidFill>
                <a:effectLst/>
                <a:latin typeface="Arial" panose="020B0604020202020204" pitchFamily="34" charset="0"/>
              </a:rPr>
              <a:t>Within 1 month: 15%</a:t>
            </a:r>
          </a:p>
          <a:p>
            <a:r>
              <a:rPr lang="en-US" sz="1200" b="0" i="0" u="none" strike="noStrike" dirty="0">
                <a:solidFill>
                  <a:srgbClr val="000000"/>
                </a:solidFill>
                <a:effectLst/>
                <a:latin typeface="Arial" panose="020B0604020202020204" pitchFamily="34" charset="0"/>
              </a:rPr>
              <a:t>Within 3 weeks: 11%</a:t>
            </a:r>
          </a:p>
          <a:p>
            <a:r>
              <a:rPr lang="en-US" sz="1200" b="0" i="0" u="none" strike="noStrike" dirty="0">
                <a:solidFill>
                  <a:srgbClr val="000000"/>
                </a:solidFill>
                <a:effectLst/>
                <a:latin typeface="Arial" panose="020B0604020202020204" pitchFamily="34" charset="0"/>
              </a:rPr>
              <a:t>Within 2 weeks: 25%</a:t>
            </a:r>
          </a:p>
          <a:p>
            <a:r>
              <a:rPr lang="en-US" sz="1200" b="0" i="0" u="none" strike="noStrike" dirty="0">
                <a:solidFill>
                  <a:srgbClr val="000000"/>
                </a:solidFill>
                <a:effectLst/>
                <a:latin typeface="Arial" panose="020B0604020202020204" pitchFamily="34" charset="0"/>
              </a:rPr>
              <a:t>Within 1 week: 24%</a:t>
            </a:r>
          </a:p>
          <a:p>
            <a:endParaRPr lang="en-US" sz="1800" b="0" i="0" u="none" strike="noStrike" dirty="0">
              <a:solidFill>
                <a:srgbClr val="000000"/>
              </a:solidFill>
              <a:effectLst/>
              <a:latin typeface="Calibri" panose="020F0502020204030204" pitchFamily="34" charset="0"/>
            </a:endParaRPr>
          </a:p>
          <a:p>
            <a:r>
              <a:rPr lang="en-US" sz="1800" b="1" i="0" u="sng" strike="noStrike" dirty="0">
                <a:solidFill>
                  <a:srgbClr val="000000"/>
                </a:solidFill>
                <a:effectLst/>
                <a:latin typeface="Calibri" panose="020F0502020204030204" pitchFamily="34" charset="0"/>
              </a:rPr>
              <a:t>Any lung cancer symptom</a:t>
            </a:r>
            <a:r>
              <a:rPr lang="en-US" b="1" u="sng" dirty="0"/>
              <a:t> </a:t>
            </a:r>
          </a:p>
          <a:p>
            <a:r>
              <a:rPr lang="en-US" sz="1200" b="0" i="0" u="none" strike="noStrike" dirty="0">
                <a:solidFill>
                  <a:srgbClr val="000000"/>
                </a:solidFill>
                <a:effectLst/>
                <a:latin typeface="Arial" panose="020B0604020202020204" pitchFamily="34" charset="0"/>
              </a:rPr>
              <a:t>Within 6 months: 14%</a:t>
            </a:r>
          </a:p>
          <a:p>
            <a:r>
              <a:rPr lang="en-US" sz="1200" b="0" i="0" u="none" strike="noStrike" dirty="0">
                <a:solidFill>
                  <a:srgbClr val="000000"/>
                </a:solidFill>
                <a:effectLst/>
                <a:latin typeface="Arial" panose="020B0604020202020204" pitchFamily="34" charset="0"/>
              </a:rPr>
              <a:t>Within 3 months: 6%</a:t>
            </a:r>
          </a:p>
          <a:p>
            <a:r>
              <a:rPr lang="en-US" sz="1200" b="0" i="0" u="none" strike="noStrike" dirty="0">
                <a:solidFill>
                  <a:srgbClr val="000000"/>
                </a:solidFill>
                <a:effectLst/>
                <a:latin typeface="Arial" panose="020B0604020202020204" pitchFamily="34" charset="0"/>
              </a:rPr>
              <a:t>Within 6 weeks: 10%</a:t>
            </a:r>
          </a:p>
          <a:p>
            <a:r>
              <a:rPr lang="en-US" sz="1200" b="0" i="0" u="none" strike="noStrike" dirty="0">
                <a:solidFill>
                  <a:srgbClr val="000000"/>
                </a:solidFill>
                <a:effectLst/>
                <a:latin typeface="Arial" panose="020B0604020202020204" pitchFamily="34" charset="0"/>
              </a:rPr>
              <a:t>Within 1 month: 16%</a:t>
            </a:r>
          </a:p>
          <a:p>
            <a:r>
              <a:rPr lang="en-US" sz="1200" b="0" i="0" u="none" strike="noStrike" dirty="0">
                <a:solidFill>
                  <a:srgbClr val="000000"/>
                </a:solidFill>
                <a:effectLst/>
                <a:latin typeface="Arial" panose="020B0604020202020204" pitchFamily="34" charset="0"/>
              </a:rPr>
              <a:t>Within 3 weeks: 7%</a:t>
            </a:r>
          </a:p>
          <a:p>
            <a:r>
              <a:rPr lang="en-US" sz="1200" b="0" i="0" u="none" strike="noStrike" dirty="0">
                <a:solidFill>
                  <a:srgbClr val="000000"/>
                </a:solidFill>
                <a:effectLst/>
                <a:latin typeface="Arial" panose="020B0604020202020204" pitchFamily="34" charset="0"/>
              </a:rPr>
              <a:t>Within 2 weeks: 17%</a:t>
            </a:r>
          </a:p>
          <a:p>
            <a:r>
              <a:rPr lang="en-US" sz="1200" b="0" i="0" u="none" strike="noStrike" dirty="0">
                <a:solidFill>
                  <a:srgbClr val="000000"/>
                </a:solidFill>
                <a:effectLst/>
                <a:latin typeface="Arial" panose="020B0604020202020204" pitchFamily="34" charset="0"/>
              </a:rPr>
              <a:t>Within 1 week: 28%</a:t>
            </a:r>
          </a:p>
          <a:p>
            <a:endParaRPr lang="en-US" sz="1800" b="0" i="0" u="none" strike="noStrike" dirty="0">
              <a:solidFill>
                <a:srgbClr val="000000"/>
              </a:solidFill>
              <a:effectLst/>
              <a:latin typeface="Calibri" panose="020F0502020204030204" pitchFamily="34" charset="0"/>
            </a:endParaRPr>
          </a:p>
          <a:p>
            <a:r>
              <a:rPr lang="en-US" sz="1800" b="1" i="0" u="sng" strike="noStrike" dirty="0">
                <a:solidFill>
                  <a:srgbClr val="000000"/>
                </a:solidFill>
                <a:effectLst/>
                <a:latin typeface="Calibri" panose="020F0502020204030204" pitchFamily="34" charset="0"/>
              </a:rPr>
              <a:t>Any oral cancer symptom</a:t>
            </a:r>
          </a:p>
          <a:p>
            <a:r>
              <a:rPr lang="en-US" sz="1800" b="0" i="0" u="none" strike="noStrike" dirty="0">
                <a:solidFill>
                  <a:srgbClr val="000000"/>
                </a:solidFill>
                <a:effectLst/>
                <a:latin typeface="Arial" panose="020B0604020202020204" pitchFamily="34" charset="0"/>
              </a:rPr>
              <a:t>Within 6 months: 9%</a:t>
            </a:r>
          </a:p>
          <a:p>
            <a:r>
              <a:rPr lang="en-US" sz="1800" b="0" i="0" u="none" strike="noStrike" dirty="0">
                <a:solidFill>
                  <a:srgbClr val="000000"/>
                </a:solidFill>
                <a:effectLst/>
                <a:latin typeface="Arial" panose="020B0604020202020204" pitchFamily="34" charset="0"/>
              </a:rPr>
              <a:t>Within 3 months: 9%</a:t>
            </a:r>
          </a:p>
          <a:p>
            <a:r>
              <a:rPr lang="en-US" sz="1800" b="0" i="0" u="none" strike="noStrike" dirty="0">
                <a:solidFill>
                  <a:srgbClr val="000000"/>
                </a:solidFill>
                <a:effectLst/>
                <a:latin typeface="Arial" panose="020B0604020202020204" pitchFamily="34" charset="0"/>
              </a:rPr>
              <a:t>Within 6 weeks: 11%</a:t>
            </a:r>
          </a:p>
          <a:p>
            <a:r>
              <a:rPr lang="en-US" sz="1800" b="0" i="0" u="none" strike="noStrike" dirty="0">
                <a:solidFill>
                  <a:srgbClr val="000000"/>
                </a:solidFill>
                <a:effectLst/>
                <a:latin typeface="Arial" panose="020B0604020202020204" pitchFamily="34" charset="0"/>
              </a:rPr>
              <a:t>Within 1 month: 19%</a:t>
            </a:r>
          </a:p>
          <a:p>
            <a:r>
              <a:rPr lang="en-US" sz="1800" b="0" i="0" u="none" strike="noStrike" dirty="0">
                <a:solidFill>
                  <a:srgbClr val="000000"/>
                </a:solidFill>
                <a:effectLst/>
                <a:latin typeface="Arial" panose="020B0604020202020204" pitchFamily="34" charset="0"/>
              </a:rPr>
              <a:t>Within 3 weeks:6%</a:t>
            </a:r>
          </a:p>
          <a:p>
            <a:r>
              <a:rPr lang="en-US" sz="1800" b="0" i="0" u="none" strike="noStrike" dirty="0">
                <a:solidFill>
                  <a:srgbClr val="000000"/>
                </a:solidFill>
                <a:effectLst/>
                <a:latin typeface="Arial" panose="020B0604020202020204" pitchFamily="34" charset="0"/>
              </a:rPr>
              <a:t>Within 2 weeks:18%</a:t>
            </a:r>
          </a:p>
          <a:p>
            <a:r>
              <a:rPr lang="en-US" sz="1800" b="0" i="0" u="none" strike="noStrike" dirty="0">
                <a:solidFill>
                  <a:srgbClr val="000000"/>
                </a:solidFill>
                <a:effectLst/>
                <a:latin typeface="Arial" panose="020B0604020202020204" pitchFamily="34" charset="0"/>
              </a:rPr>
              <a:t>Within 1 week:26%</a:t>
            </a:r>
          </a:p>
          <a:p>
            <a:endParaRPr lang="en-US" sz="1800" b="1" i="0" u="sng" strike="noStrike" dirty="0">
              <a:solidFill>
                <a:srgbClr val="000000"/>
              </a:solidFill>
              <a:effectLst/>
              <a:latin typeface="Calibri" panose="020F0502020204030204" pitchFamily="34" charset="0"/>
            </a:endParaRPr>
          </a:p>
          <a:p>
            <a:endParaRPr lang="en-US" sz="1800" b="0" i="0" u="none" strike="noStrike"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F5B38833-6303-A84B-BCE8-C8F834FB8639}" type="slidenum">
              <a:rPr lang="en-US" smtClean="0"/>
              <a:t>52</a:t>
            </a:fld>
            <a:endParaRPr lang="en-US" dirty="0"/>
          </a:p>
        </p:txBody>
      </p:sp>
    </p:spTree>
    <p:extLst>
      <p:ext uri="{BB962C8B-B14F-4D97-AF65-F5344CB8AC3E}">
        <p14:creationId xmlns:p14="http://schemas.microsoft.com/office/powerpoint/2010/main" val="25532410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sz="1800" u="sng" dirty="0"/>
              <a:t>Key findings:</a:t>
            </a:r>
          </a:p>
          <a:p>
            <a:pPr marL="285750" indent="-285750">
              <a:lnSpc>
                <a:spcPct val="113000"/>
              </a:lnSpc>
              <a:spcBef>
                <a:spcPts val="0"/>
              </a:spcBef>
              <a:buFont typeface="Arial" panose="020B0604020202020204" pitchFamily="34" charset="0"/>
              <a:buChar char="•"/>
            </a:pPr>
            <a:r>
              <a:rPr lang="en-GB" sz="1800" spc="10" dirty="0">
                <a:latin typeface="+mn-lt"/>
                <a:ea typeface="+mn-ea"/>
                <a:cs typeface="+mn-cs"/>
              </a:rPr>
              <a:t>More than half tried to contact their GP about any symptoms in the last 12 months. </a:t>
            </a:r>
          </a:p>
          <a:p>
            <a:pPr marL="285750" indent="-285750">
              <a:lnSpc>
                <a:spcPct val="113000"/>
              </a:lnSpc>
              <a:spcBef>
                <a:spcPts val="0"/>
              </a:spcBef>
              <a:buFont typeface="Arial" panose="020B0604020202020204" pitchFamily="34" charset="0"/>
              <a:buChar char="•"/>
            </a:pPr>
            <a:r>
              <a:rPr lang="en-GB" sz="1800" spc="10" dirty="0">
                <a:latin typeface="+mn-lt"/>
                <a:ea typeface="+mn-ea"/>
                <a:cs typeface="+mn-cs"/>
              </a:rPr>
              <a:t>Of this group, Over 8 in 10 were able to make an appointment. </a:t>
            </a:r>
          </a:p>
          <a:p>
            <a:pPr marL="285750" indent="-285750">
              <a:lnSpc>
                <a:spcPct val="113000"/>
              </a:lnSpc>
              <a:spcBef>
                <a:spcPts val="0"/>
              </a:spcBef>
              <a:buFont typeface="Arial" panose="020B0604020202020204" pitchFamily="34" charset="0"/>
              <a:buChar char="•"/>
            </a:pPr>
            <a:r>
              <a:rPr lang="en-GB" sz="1800" spc="10" dirty="0">
                <a:latin typeface="+mn-lt"/>
                <a:ea typeface="+mn-ea"/>
                <a:cs typeface="+mn-cs"/>
              </a:rPr>
              <a:t>Most commonly this was with a GP or doctor, following by a nurse or advanced nurse practitioner.</a:t>
            </a:r>
          </a:p>
          <a:p>
            <a:endParaRPr lang="en-US" sz="1800" b="1" i="0" u="none" strike="noStrike" dirty="0">
              <a:solidFill>
                <a:srgbClr val="000000"/>
              </a:solidFill>
              <a:effectLst/>
              <a:latin typeface="Calibri" panose="020F0502020204030204" pitchFamily="34" charset="0"/>
            </a:endParaRPr>
          </a:p>
          <a:p>
            <a:r>
              <a:rPr lang="en-US" sz="1800" b="1" i="0" u="sng" strike="noStrike" dirty="0">
                <a:solidFill>
                  <a:srgbClr val="000000"/>
                </a:solidFill>
                <a:effectLst/>
                <a:latin typeface="Calibri" panose="020F0502020204030204" pitchFamily="34" charset="0"/>
              </a:rPr>
              <a:t>Historical data</a:t>
            </a:r>
          </a:p>
          <a:p>
            <a:r>
              <a:rPr lang="en-GB" sz="1800" dirty="0"/>
              <a:t>Made an appointment: </a:t>
            </a:r>
          </a:p>
          <a:p>
            <a:r>
              <a:rPr lang="en-GB" sz="1800" dirty="0"/>
              <a:t>Sep-22: 77% Feb-23: 81%; Sep-23: 83%</a:t>
            </a:r>
          </a:p>
          <a:p>
            <a:endParaRPr lang="en-US" sz="1800" b="1" i="0" u="none" strike="noStrike" dirty="0">
              <a:solidFill>
                <a:srgbClr val="000000"/>
              </a:solidFill>
              <a:effectLst/>
              <a:latin typeface="Calibri" panose="020F0502020204030204" pitchFamily="34" charset="0"/>
            </a:endParaRPr>
          </a:p>
          <a:p>
            <a:endParaRPr lang="en-US" sz="1800" b="1" i="0" u="none" strike="noStrike"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F5B38833-6303-A84B-BCE8-C8F834FB8639}" type="slidenum">
              <a:rPr lang="en-US" smtClean="0"/>
              <a:t>54</a:t>
            </a:fld>
            <a:endParaRPr lang="en-US" dirty="0"/>
          </a:p>
        </p:txBody>
      </p:sp>
    </p:spTree>
    <p:extLst>
      <p:ext uri="{BB962C8B-B14F-4D97-AF65-F5344CB8AC3E}">
        <p14:creationId xmlns:p14="http://schemas.microsoft.com/office/powerpoint/2010/main" val="256953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Half contacted the GP practice once to try and make an appointment, although 46% reported contacting them more than once.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There are demographic differences, by age, ethnicity and IMD location. Where younger respondents, those from an ethnic minority background, and those in the most deprived IMD locations more commonly reported contacting their GP more than once.</a:t>
            </a:r>
          </a:p>
          <a:p>
            <a:endParaRPr lang="en-GB" dirty="0"/>
          </a:p>
          <a:p>
            <a:endParaRPr lang="en-GB" dirty="0"/>
          </a:p>
          <a:p>
            <a:r>
              <a:rPr lang="en-GB" b="1" u="sng" dirty="0"/>
              <a:t>Historical data:</a:t>
            </a:r>
          </a:p>
          <a:p>
            <a:r>
              <a:rPr lang="en-GB" dirty="0"/>
              <a:t>Made an appointment: </a:t>
            </a:r>
          </a:p>
          <a:p>
            <a:r>
              <a:rPr lang="en-GB" dirty="0"/>
              <a:t>Sep-22: 77% Feb-23: 81%; Sep-23: 83%</a:t>
            </a:r>
          </a:p>
        </p:txBody>
      </p:sp>
      <p:sp>
        <p:nvSpPr>
          <p:cNvPr id="4" name="Slide Number Placeholder 3"/>
          <p:cNvSpPr>
            <a:spLocks noGrp="1"/>
          </p:cNvSpPr>
          <p:nvPr>
            <p:ph type="sldNum" sz="quarter" idx="5"/>
          </p:nvPr>
        </p:nvSpPr>
        <p:spPr/>
        <p:txBody>
          <a:bodyPr/>
          <a:lstStyle/>
          <a:p>
            <a:fld id="{F5B38833-6303-A84B-BCE8-C8F834FB8639}" type="slidenum">
              <a:rPr lang="en-US" smtClean="0"/>
              <a:t>55</a:t>
            </a:fld>
            <a:endParaRPr lang="en-US" dirty="0"/>
          </a:p>
        </p:txBody>
      </p:sp>
    </p:spTree>
    <p:extLst>
      <p:ext uri="{BB962C8B-B14F-4D97-AF65-F5344CB8AC3E}">
        <p14:creationId xmlns:p14="http://schemas.microsoft.com/office/powerpoint/2010/main" val="38165902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Lack of available appointments was the biggest reason for not making an appointment, following by not being able to get through on the phone.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chemeClr val="tx1"/>
                </a:solidFill>
              </a:rPr>
              <a:t>Younger respondents more commonly state they could not get an appointment at a convenient date or time (13% 18-29), compared to 5% 50+.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chemeClr val="tx1"/>
                </a:solidFill>
              </a:rPr>
              <a:t>This aligns with the data when looking at work status: those in full time work were more likely to state they could not get a convenient date or time (11%) compared to those who are retired (4%).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spc="10" dirty="0">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spc="10" dirty="0">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56</a:t>
            </a:fld>
            <a:endParaRPr lang="en-US" dirty="0"/>
          </a:p>
        </p:txBody>
      </p:sp>
    </p:spTree>
    <p:extLst>
      <p:ext uri="{BB962C8B-B14F-4D97-AF65-F5344CB8AC3E}">
        <p14:creationId xmlns:p14="http://schemas.microsoft.com/office/powerpoint/2010/main" val="30990276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Respondents were most likely to look for information online after not being able to make an appointment. Nearly 3 in 10 reported taking no further action.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chemeClr val="tx1"/>
                </a:solidFill>
              </a:rPr>
              <a:t>Younger respondents (aged 18-29) were more likely to speak to family and friends (26%), or to go to A&amp;E (18%) compared to all other age groups.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chemeClr val="tx1"/>
                </a:solidFill>
              </a:rPr>
              <a:t>Those from an ethnic minority background were more likely to state that they visited a mobile unit (5%) compared to White respondents (0%).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chemeClr val="tx1"/>
                </a:solidFill>
              </a:rPr>
              <a:t>Those from a higher social grade (ABC1) more commonly reported using private medical care (13%) compared to those from a lower social grade (4%)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sng" spc="10" dirty="0">
                <a:latin typeface="+mn-lt"/>
                <a:ea typeface="+mn-ea"/>
                <a:cs typeface="+mn-cs"/>
              </a:rPr>
              <a:t>Historical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spc="10" dirty="0">
              <a:latin typeface="+mn-lt"/>
              <a:ea typeface="+mn-ea"/>
              <a:cs typeface="+mn-cs"/>
            </a:endParaRPr>
          </a:p>
          <a:p>
            <a:r>
              <a:rPr lang="en-US" sz="1200" b="1" i="0" u="none" strike="noStrike" dirty="0">
                <a:solidFill>
                  <a:srgbClr val="000000"/>
                </a:solidFill>
                <a:effectLst/>
                <a:latin typeface="Calibri" panose="020F0502020204030204" pitchFamily="34" charset="0"/>
              </a:rPr>
              <a:t>Don't remember</a:t>
            </a:r>
            <a:r>
              <a:rPr lang="en-US" b="1" dirty="0"/>
              <a:t> </a:t>
            </a:r>
          </a:p>
          <a:p>
            <a:r>
              <a:rPr lang="en-US" sz="1200" b="0" i="0" u="none" strike="noStrike" dirty="0">
                <a:solidFill>
                  <a:srgbClr val="000000"/>
                </a:solidFill>
                <a:effectLst/>
                <a:latin typeface="Calibri" panose="020F0502020204030204" pitchFamily="34" charset="0"/>
              </a:rPr>
              <a:t>Mar-22: 5%; Sep-22: 4%; Feb-23:</a:t>
            </a:r>
            <a:r>
              <a:rPr lang="en-US" dirty="0"/>
              <a:t> </a:t>
            </a:r>
            <a:r>
              <a:rPr lang="en-US" sz="1200" b="0" i="0" u="none" strike="noStrike" dirty="0">
                <a:solidFill>
                  <a:srgbClr val="000000"/>
                </a:solidFill>
                <a:effectLst/>
                <a:latin typeface="Calibri" panose="020F0502020204030204" pitchFamily="34" charset="0"/>
              </a:rPr>
              <a:t>5%; Sep-23:</a:t>
            </a:r>
            <a:r>
              <a:rPr lang="en-US" dirty="0"/>
              <a:t> </a:t>
            </a:r>
            <a:r>
              <a:rPr lang="en-US" sz="1200" b="0" i="0" u="none" strike="noStrike" dirty="0">
                <a:solidFill>
                  <a:srgbClr val="000000"/>
                </a:solidFill>
                <a:effectLst/>
                <a:latin typeface="Calibri" panose="020F0502020204030204" pitchFamily="34" charset="0"/>
              </a:rPr>
              <a:t>4%</a:t>
            </a:r>
            <a:r>
              <a:rPr lang="en-US" dirty="0"/>
              <a:t> </a:t>
            </a:r>
          </a:p>
          <a:p>
            <a:r>
              <a:rPr lang="en-US" sz="1200" b="1" i="0" u="none" strike="noStrike" dirty="0">
                <a:solidFill>
                  <a:srgbClr val="000000"/>
                </a:solidFill>
                <a:effectLst/>
                <a:latin typeface="Calibri" panose="020F0502020204030204" pitchFamily="34" charset="0"/>
              </a:rPr>
              <a:t>Other</a:t>
            </a:r>
          </a:p>
          <a:p>
            <a:r>
              <a:rPr lang="en-US" sz="1200" b="0" i="0" u="none" strike="noStrike" dirty="0">
                <a:solidFill>
                  <a:srgbClr val="000000"/>
                </a:solidFill>
                <a:effectLst/>
                <a:latin typeface="Calibri" panose="020F0502020204030204" pitchFamily="34" charset="0"/>
              </a:rPr>
              <a:t>Mar-22: 9%</a:t>
            </a:r>
            <a:r>
              <a:rPr lang="en-US" sz="1000" b="0" i="0" u="none" strike="noStrike" dirty="0">
                <a:solidFill>
                  <a:srgbClr val="000000"/>
                </a:solidFill>
                <a:effectLst/>
                <a:latin typeface="Calibri" panose="020F0502020204030204" pitchFamily="34" charset="0"/>
              </a:rPr>
              <a:t>; Sep-22:</a:t>
            </a:r>
            <a:r>
              <a:rPr lang="en-US" dirty="0"/>
              <a:t> </a:t>
            </a:r>
            <a:r>
              <a:rPr lang="en-US" sz="1200" b="0" i="0" u="none" strike="noStrike" dirty="0">
                <a:solidFill>
                  <a:srgbClr val="000000"/>
                </a:solidFill>
                <a:effectLst/>
                <a:latin typeface="Calibri" panose="020F0502020204030204" pitchFamily="34" charset="0"/>
              </a:rPr>
              <a:t>9%</a:t>
            </a:r>
            <a:r>
              <a:rPr lang="en-US" sz="1000" b="0" i="0" u="none" strike="noStrike" dirty="0">
                <a:solidFill>
                  <a:srgbClr val="000000"/>
                </a:solidFill>
                <a:effectLst/>
                <a:latin typeface="Calibri" panose="020F0502020204030204" pitchFamily="34" charset="0"/>
              </a:rPr>
              <a:t>; Feb-23:</a:t>
            </a:r>
            <a:r>
              <a:rPr lang="en-US" dirty="0"/>
              <a:t> </a:t>
            </a:r>
            <a:r>
              <a:rPr lang="en-US" sz="1200" b="0" i="0" u="none" strike="noStrike" dirty="0">
                <a:solidFill>
                  <a:srgbClr val="000000"/>
                </a:solidFill>
                <a:effectLst/>
                <a:latin typeface="Calibri" panose="020F0502020204030204" pitchFamily="34" charset="0"/>
              </a:rPr>
              <a:t>6%</a:t>
            </a:r>
            <a:r>
              <a:rPr lang="en-US" sz="1000" b="0" i="0" u="none" strike="noStrike" dirty="0">
                <a:solidFill>
                  <a:srgbClr val="000000"/>
                </a:solidFill>
                <a:effectLst/>
                <a:latin typeface="Calibri" panose="020F0502020204030204" pitchFamily="34" charset="0"/>
              </a:rPr>
              <a:t>; Sep-23:</a:t>
            </a:r>
            <a:r>
              <a:rPr lang="en-US" dirty="0"/>
              <a:t> </a:t>
            </a:r>
            <a:r>
              <a:rPr lang="en-US" sz="1200" b="0" i="0" u="none" strike="noStrike" dirty="0">
                <a:solidFill>
                  <a:srgbClr val="000000"/>
                </a:solidFill>
                <a:effectLst/>
                <a:latin typeface="Calibri" panose="020F0502020204030204" pitchFamily="34" charset="0"/>
              </a:rPr>
              <a:t>6%</a:t>
            </a:r>
            <a:r>
              <a:rPr lang="en-US" dirty="0"/>
              <a:t> </a:t>
            </a:r>
          </a:p>
          <a:p>
            <a:r>
              <a:rPr lang="en-US" sz="1200" b="1" i="0" u="none" strike="noStrike" dirty="0">
                <a:solidFill>
                  <a:srgbClr val="000000"/>
                </a:solidFill>
                <a:effectLst/>
                <a:latin typeface="Calibri" panose="020F0502020204030204" pitchFamily="34" charset="0"/>
              </a:rPr>
              <a:t>Went to A&amp;E</a:t>
            </a:r>
            <a:r>
              <a:rPr lang="en-US" b="1" dirty="0"/>
              <a:t> </a:t>
            </a:r>
          </a:p>
          <a:p>
            <a:r>
              <a:rPr lang="en-US" sz="1200" b="0" i="0" u="none" strike="noStrike" dirty="0">
                <a:solidFill>
                  <a:srgbClr val="000000"/>
                </a:solidFill>
                <a:effectLst/>
                <a:latin typeface="Calibri" panose="020F0502020204030204" pitchFamily="34" charset="0"/>
              </a:rPr>
              <a:t>Mar-22: 3%</a:t>
            </a:r>
            <a:r>
              <a:rPr lang="en-US" sz="1000" b="0" i="0" u="none" strike="noStrike" dirty="0">
                <a:solidFill>
                  <a:srgbClr val="000000"/>
                </a:solidFill>
                <a:effectLst/>
                <a:latin typeface="Calibri" panose="020F0502020204030204" pitchFamily="34" charset="0"/>
              </a:rPr>
              <a:t>; Sep-22:</a:t>
            </a:r>
            <a:r>
              <a:rPr lang="en-US" dirty="0"/>
              <a:t> </a:t>
            </a:r>
            <a:r>
              <a:rPr lang="en-US" sz="1200" b="0" i="0" u="none" strike="noStrike" dirty="0">
                <a:solidFill>
                  <a:srgbClr val="000000"/>
                </a:solidFill>
                <a:effectLst/>
                <a:latin typeface="Calibri" panose="020F0502020204030204" pitchFamily="34" charset="0"/>
              </a:rPr>
              <a:t>0%</a:t>
            </a:r>
            <a:r>
              <a:rPr lang="en-US" sz="1000" b="0" i="0" u="none" strike="noStrike" dirty="0">
                <a:solidFill>
                  <a:srgbClr val="000000"/>
                </a:solidFill>
                <a:effectLst/>
                <a:latin typeface="Calibri" panose="020F0502020204030204" pitchFamily="34" charset="0"/>
              </a:rPr>
              <a:t>; Feb-23:</a:t>
            </a:r>
            <a:r>
              <a:rPr lang="en-US" dirty="0"/>
              <a:t> </a:t>
            </a:r>
            <a:r>
              <a:rPr lang="en-US" sz="1200" b="0" i="0" u="none" strike="noStrike" dirty="0">
                <a:solidFill>
                  <a:srgbClr val="000000"/>
                </a:solidFill>
                <a:effectLst/>
                <a:latin typeface="Calibri" panose="020F0502020204030204" pitchFamily="34" charset="0"/>
              </a:rPr>
              <a:t>2%</a:t>
            </a:r>
            <a:r>
              <a:rPr lang="en-US" sz="1000" b="0" i="0" u="none" strike="noStrike" dirty="0">
                <a:solidFill>
                  <a:srgbClr val="000000"/>
                </a:solidFill>
                <a:effectLst/>
                <a:latin typeface="Calibri" panose="020F0502020204030204" pitchFamily="34" charset="0"/>
              </a:rPr>
              <a:t>; Sep-23:</a:t>
            </a:r>
            <a:r>
              <a:rPr lang="en-US" dirty="0"/>
              <a:t> </a:t>
            </a:r>
            <a:r>
              <a:rPr lang="en-US" sz="1200" b="0" i="0" u="none" strike="noStrike" dirty="0">
                <a:solidFill>
                  <a:srgbClr val="000000"/>
                </a:solidFill>
                <a:effectLst/>
                <a:latin typeface="Calibri" panose="020F0502020204030204" pitchFamily="34" charset="0"/>
              </a:rPr>
              <a:t>2%</a:t>
            </a:r>
            <a:r>
              <a:rPr lang="en-US" dirty="0"/>
              <a:t> </a:t>
            </a:r>
          </a:p>
          <a:p>
            <a:r>
              <a:rPr lang="en-US" sz="1200" b="1" i="0" u="none" strike="noStrike" dirty="0">
                <a:solidFill>
                  <a:srgbClr val="000000"/>
                </a:solidFill>
                <a:effectLst/>
                <a:latin typeface="Calibri" panose="020F0502020204030204" pitchFamily="34" charset="0"/>
              </a:rPr>
              <a:t>Called NHS 111</a:t>
            </a:r>
          </a:p>
          <a:p>
            <a:r>
              <a:rPr lang="en-US" sz="1200" b="0" i="0" u="none" strike="noStrike" dirty="0">
                <a:solidFill>
                  <a:srgbClr val="000000"/>
                </a:solidFill>
                <a:effectLst/>
                <a:latin typeface="Calibri" panose="020F0502020204030204" pitchFamily="34" charset="0"/>
              </a:rPr>
              <a:t>Mar-22: 3%</a:t>
            </a:r>
            <a:r>
              <a:rPr lang="en-US" sz="1000" b="0" i="0" u="none" strike="noStrike" dirty="0">
                <a:solidFill>
                  <a:srgbClr val="000000"/>
                </a:solidFill>
                <a:effectLst/>
                <a:latin typeface="Calibri" panose="020F0502020204030204" pitchFamily="34" charset="0"/>
              </a:rPr>
              <a:t>; Sep-22:</a:t>
            </a:r>
            <a:r>
              <a:rPr lang="en-US" dirty="0"/>
              <a:t> </a:t>
            </a:r>
            <a:r>
              <a:rPr lang="en-US" sz="1200" b="0" i="0" u="none" strike="noStrike" dirty="0">
                <a:solidFill>
                  <a:srgbClr val="000000"/>
                </a:solidFill>
                <a:effectLst/>
                <a:latin typeface="Calibri" panose="020F0502020204030204" pitchFamily="34" charset="0"/>
              </a:rPr>
              <a:t>4%</a:t>
            </a:r>
            <a:r>
              <a:rPr lang="en-US" sz="1000" b="0" i="0" u="none" strike="noStrike" dirty="0">
                <a:solidFill>
                  <a:srgbClr val="000000"/>
                </a:solidFill>
                <a:effectLst/>
                <a:latin typeface="Calibri" panose="020F0502020204030204" pitchFamily="34" charset="0"/>
              </a:rPr>
              <a:t>; Feb-23:</a:t>
            </a:r>
            <a:r>
              <a:rPr lang="en-US" dirty="0"/>
              <a:t> </a:t>
            </a:r>
            <a:r>
              <a:rPr lang="en-US" sz="1200" b="0" i="0" u="none" strike="noStrike" dirty="0">
                <a:solidFill>
                  <a:srgbClr val="000000"/>
                </a:solidFill>
                <a:effectLst/>
                <a:latin typeface="Calibri" panose="020F0502020204030204" pitchFamily="34" charset="0"/>
              </a:rPr>
              <a:t>4%</a:t>
            </a:r>
            <a:r>
              <a:rPr lang="en-US" sz="1000" b="0" i="0" u="none" strike="noStrike" dirty="0">
                <a:solidFill>
                  <a:srgbClr val="000000"/>
                </a:solidFill>
                <a:effectLst/>
                <a:latin typeface="Calibri" panose="020F0502020204030204" pitchFamily="34" charset="0"/>
              </a:rPr>
              <a:t>; Sep-23:</a:t>
            </a:r>
            <a:r>
              <a:rPr lang="en-US" dirty="0"/>
              <a:t> </a:t>
            </a:r>
            <a:r>
              <a:rPr lang="en-US" sz="1200" b="0" i="0" u="none" strike="noStrike" dirty="0">
                <a:solidFill>
                  <a:srgbClr val="000000"/>
                </a:solidFill>
                <a:effectLst/>
                <a:latin typeface="Calibri" panose="020F0502020204030204" pitchFamily="34" charset="0"/>
              </a:rPr>
              <a:t>3%</a:t>
            </a:r>
            <a:r>
              <a:rPr lang="en-US" dirty="0"/>
              <a:t> </a:t>
            </a:r>
          </a:p>
          <a:p>
            <a:r>
              <a:rPr lang="en-US" sz="1200" b="1" i="0" u="none" strike="noStrike" dirty="0">
                <a:solidFill>
                  <a:srgbClr val="000000"/>
                </a:solidFill>
                <a:effectLst/>
                <a:latin typeface="Calibri" panose="020F0502020204030204" pitchFamily="34" charset="0"/>
              </a:rPr>
              <a:t>Spoke to a pharmacist about my health concern</a:t>
            </a:r>
            <a:r>
              <a:rPr lang="en-US" b="1" dirty="0"/>
              <a:t> </a:t>
            </a:r>
          </a:p>
          <a:p>
            <a:r>
              <a:rPr lang="en-US" sz="1200" b="0" i="0" u="none" strike="noStrike" dirty="0">
                <a:solidFill>
                  <a:srgbClr val="000000"/>
                </a:solidFill>
                <a:effectLst/>
                <a:latin typeface="Calibri" panose="020F0502020204030204" pitchFamily="34" charset="0"/>
              </a:rPr>
              <a:t>Mar-22: 5%</a:t>
            </a:r>
            <a:r>
              <a:rPr lang="en-US" sz="1000" b="0" i="0" u="none" strike="noStrike" dirty="0">
                <a:solidFill>
                  <a:srgbClr val="000000"/>
                </a:solidFill>
                <a:effectLst/>
                <a:latin typeface="Calibri" panose="020F0502020204030204" pitchFamily="34" charset="0"/>
              </a:rPr>
              <a:t>; Sep-22:</a:t>
            </a:r>
            <a:r>
              <a:rPr lang="en-US" dirty="0"/>
              <a:t> </a:t>
            </a:r>
            <a:r>
              <a:rPr lang="en-US" sz="1200" b="0" i="0" u="none" strike="noStrike" dirty="0">
                <a:solidFill>
                  <a:srgbClr val="000000"/>
                </a:solidFill>
                <a:effectLst/>
                <a:latin typeface="Calibri" panose="020F0502020204030204" pitchFamily="34" charset="0"/>
              </a:rPr>
              <a:t>7%</a:t>
            </a:r>
            <a:r>
              <a:rPr lang="en-US" sz="1000" b="0" i="0" u="none" strike="noStrike" dirty="0">
                <a:solidFill>
                  <a:srgbClr val="000000"/>
                </a:solidFill>
                <a:effectLst/>
                <a:latin typeface="Calibri" panose="020F0502020204030204" pitchFamily="34" charset="0"/>
              </a:rPr>
              <a:t>; Feb-23:</a:t>
            </a:r>
            <a:r>
              <a:rPr lang="en-US" dirty="0"/>
              <a:t> </a:t>
            </a:r>
            <a:r>
              <a:rPr lang="en-US" sz="1200" b="0" i="0" u="none" strike="noStrike" dirty="0">
                <a:solidFill>
                  <a:srgbClr val="000000"/>
                </a:solidFill>
                <a:effectLst/>
                <a:latin typeface="Calibri" panose="020F0502020204030204" pitchFamily="34" charset="0"/>
              </a:rPr>
              <a:t>14%</a:t>
            </a:r>
            <a:r>
              <a:rPr lang="en-US" sz="1000" b="0" i="0" u="none" strike="noStrike" dirty="0">
                <a:solidFill>
                  <a:srgbClr val="000000"/>
                </a:solidFill>
                <a:effectLst/>
                <a:latin typeface="Calibri" panose="020F0502020204030204" pitchFamily="34" charset="0"/>
              </a:rPr>
              <a:t>; Sep-23:</a:t>
            </a:r>
            <a:r>
              <a:rPr lang="en-US" dirty="0"/>
              <a:t> </a:t>
            </a:r>
            <a:r>
              <a:rPr lang="en-US" sz="1200" b="0" i="0" u="none" strike="noStrike" dirty="0">
                <a:solidFill>
                  <a:srgbClr val="000000"/>
                </a:solidFill>
                <a:effectLst/>
                <a:latin typeface="Calibri" panose="020F0502020204030204" pitchFamily="34" charset="0"/>
              </a:rPr>
              <a:t>8%</a:t>
            </a:r>
            <a:r>
              <a:rPr lang="en-US" dirty="0"/>
              <a:t> </a:t>
            </a:r>
          </a:p>
          <a:p>
            <a:r>
              <a:rPr lang="en-US" sz="1200" b="1" i="0" u="none" strike="noStrike" dirty="0">
                <a:solidFill>
                  <a:srgbClr val="000000"/>
                </a:solidFill>
                <a:effectLst/>
                <a:latin typeface="Calibri" panose="020F0502020204030204" pitchFamily="34" charset="0"/>
              </a:rPr>
              <a:t>Spoke to a family member or friend about my health concern</a:t>
            </a:r>
            <a:r>
              <a:rPr lang="en-US" b="1" dirty="0"/>
              <a:t> </a:t>
            </a:r>
          </a:p>
          <a:p>
            <a:r>
              <a:rPr lang="en-US" sz="1200" b="0" i="0" u="none" strike="noStrike" dirty="0">
                <a:solidFill>
                  <a:srgbClr val="000000"/>
                </a:solidFill>
                <a:effectLst/>
                <a:latin typeface="Calibri" panose="020F0502020204030204" pitchFamily="34" charset="0"/>
              </a:rPr>
              <a:t>Mar-22: 19%</a:t>
            </a:r>
            <a:r>
              <a:rPr lang="en-US" sz="1000" b="0" i="0" u="none" strike="noStrike" dirty="0">
                <a:solidFill>
                  <a:srgbClr val="000000"/>
                </a:solidFill>
                <a:effectLst/>
                <a:latin typeface="Calibri" panose="020F0502020204030204" pitchFamily="34" charset="0"/>
              </a:rPr>
              <a:t>; Sep-22:</a:t>
            </a:r>
            <a:r>
              <a:rPr lang="en-US" dirty="0"/>
              <a:t> </a:t>
            </a:r>
            <a:r>
              <a:rPr lang="en-US" sz="1200" b="0" i="0" u="none" strike="noStrike" dirty="0">
                <a:solidFill>
                  <a:srgbClr val="000000"/>
                </a:solidFill>
                <a:effectLst/>
                <a:latin typeface="Calibri" panose="020F0502020204030204" pitchFamily="34" charset="0"/>
              </a:rPr>
              <a:t>20%</a:t>
            </a:r>
            <a:r>
              <a:rPr lang="en-US" sz="1000" b="0" i="0" u="none" strike="noStrike" dirty="0">
                <a:solidFill>
                  <a:srgbClr val="000000"/>
                </a:solidFill>
                <a:effectLst/>
                <a:latin typeface="Calibri" panose="020F0502020204030204" pitchFamily="34" charset="0"/>
              </a:rPr>
              <a:t>; Feb-23:</a:t>
            </a:r>
            <a:r>
              <a:rPr lang="en-US" dirty="0"/>
              <a:t> </a:t>
            </a:r>
            <a:r>
              <a:rPr lang="en-US" sz="1200" b="0" i="0" u="none" strike="noStrike" dirty="0">
                <a:solidFill>
                  <a:srgbClr val="000000"/>
                </a:solidFill>
                <a:effectLst/>
                <a:latin typeface="Calibri" panose="020F0502020204030204" pitchFamily="34" charset="0"/>
              </a:rPr>
              <a:t>16%</a:t>
            </a:r>
            <a:r>
              <a:rPr lang="en-US" sz="1000" b="0" i="0" u="none" strike="noStrike" dirty="0">
                <a:solidFill>
                  <a:srgbClr val="000000"/>
                </a:solidFill>
                <a:effectLst/>
                <a:latin typeface="Calibri" panose="020F0502020204030204" pitchFamily="34" charset="0"/>
              </a:rPr>
              <a:t>; Sep-23:</a:t>
            </a:r>
            <a:r>
              <a:rPr lang="en-US" dirty="0"/>
              <a:t> </a:t>
            </a:r>
            <a:r>
              <a:rPr lang="en-US" sz="1200" b="0" i="0" u="none" strike="noStrike" dirty="0">
                <a:solidFill>
                  <a:srgbClr val="000000"/>
                </a:solidFill>
                <a:effectLst/>
                <a:latin typeface="Calibri" panose="020F0502020204030204" pitchFamily="34" charset="0"/>
              </a:rPr>
              <a:t>14%</a:t>
            </a:r>
            <a:r>
              <a:rPr lang="en-US" dirty="0"/>
              <a:t> </a:t>
            </a:r>
          </a:p>
          <a:p>
            <a:r>
              <a:rPr lang="en-US" sz="1200" b="1" i="0" u="none" strike="noStrike" dirty="0">
                <a:solidFill>
                  <a:srgbClr val="000000"/>
                </a:solidFill>
                <a:effectLst/>
                <a:latin typeface="Calibri" panose="020F0502020204030204" pitchFamily="34" charset="0"/>
              </a:rPr>
              <a:t>Looked for information about my health concern somewhere else (e.g. online)</a:t>
            </a:r>
            <a:r>
              <a:rPr lang="en-US" b="1" dirty="0"/>
              <a:t> </a:t>
            </a:r>
          </a:p>
          <a:p>
            <a:r>
              <a:rPr lang="en-US" sz="1200" b="0" i="0" u="none" strike="noStrike" dirty="0">
                <a:solidFill>
                  <a:srgbClr val="000000"/>
                </a:solidFill>
                <a:effectLst/>
                <a:latin typeface="Calibri" panose="020F0502020204030204" pitchFamily="34" charset="0"/>
              </a:rPr>
              <a:t>Mar-22: 28%</a:t>
            </a:r>
            <a:r>
              <a:rPr lang="en-US" sz="1000" b="0" i="0" u="none" strike="noStrike" dirty="0">
                <a:solidFill>
                  <a:srgbClr val="000000"/>
                </a:solidFill>
                <a:effectLst/>
                <a:latin typeface="Calibri" panose="020F0502020204030204" pitchFamily="34" charset="0"/>
              </a:rPr>
              <a:t>; Sep-22:</a:t>
            </a:r>
            <a:r>
              <a:rPr lang="en-US" dirty="0"/>
              <a:t> </a:t>
            </a:r>
            <a:r>
              <a:rPr lang="en-US" sz="1200" b="0" i="0" u="none" strike="noStrike" dirty="0">
                <a:solidFill>
                  <a:srgbClr val="000000"/>
                </a:solidFill>
                <a:effectLst/>
                <a:latin typeface="Calibri" panose="020F0502020204030204" pitchFamily="34" charset="0"/>
              </a:rPr>
              <a:t>37%</a:t>
            </a:r>
            <a:r>
              <a:rPr lang="en-US" sz="1000" b="0" i="0" u="none" strike="noStrike" dirty="0">
                <a:solidFill>
                  <a:srgbClr val="000000"/>
                </a:solidFill>
                <a:effectLst/>
                <a:latin typeface="Calibri" panose="020F0502020204030204" pitchFamily="34" charset="0"/>
              </a:rPr>
              <a:t>; Feb-23:</a:t>
            </a:r>
            <a:r>
              <a:rPr lang="en-US" dirty="0"/>
              <a:t> </a:t>
            </a:r>
            <a:r>
              <a:rPr lang="en-US" sz="1200" b="0" i="0" u="none" strike="noStrike" dirty="0">
                <a:solidFill>
                  <a:srgbClr val="000000"/>
                </a:solidFill>
                <a:effectLst/>
                <a:latin typeface="Calibri" panose="020F0502020204030204" pitchFamily="34" charset="0"/>
              </a:rPr>
              <a:t>32%</a:t>
            </a:r>
            <a:r>
              <a:rPr lang="en-US" sz="1000" b="0" i="0" u="none" strike="noStrike" dirty="0">
                <a:solidFill>
                  <a:srgbClr val="000000"/>
                </a:solidFill>
                <a:effectLst/>
                <a:latin typeface="Calibri" panose="020F0502020204030204" pitchFamily="34" charset="0"/>
              </a:rPr>
              <a:t>; Sep-23:</a:t>
            </a:r>
            <a:r>
              <a:rPr lang="en-US" dirty="0"/>
              <a:t> </a:t>
            </a:r>
            <a:r>
              <a:rPr lang="en-US" sz="1200" b="0" i="0" u="none" strike="noStrike" dirty="0">
                <a:solidFill>
                  <a:srgbClr val="000000"/>
                </a:solidFill>
                <a:effectLst/>
                <a:latin typeface="Calibri" panose="020F0502020204030204" pitchFamily="34" charset="0"/>
              </a:rPr>
              <a:t>34%</a:t>
            </a:r>
            <a:r>
              <a:rPr lang="en-US" dirty="0"/>
              <a:t> </a:t>
            </a:r>
          </a:p>
          <a:p>
            <a:r>
              <a:rPr lang="en-US" sz="1200" b="1" i="0" u="none" strike="noStrike" dirty="0">
                <a:solidFill>
                  <a:srgbClr val="000000"/>
                </a:solidFill>
                <a:effectLst/>
                <a:latin typeface="Calibri" panose="020F0502020204030204" pitchFamily="34" charset="0"/>
              </a:rPr>
              <a:t>Did not speak to a medical professional about my health concern</a:t>
            </a:r>
            <a:r>
              <a:rPr lang="en-US" b="1" dirty="0"/>
              <a:t> </a:t>
            </a:r>
          </a:p>
          <a:p>
            <a:r>
              <a:rPr lang="en-US" sz="1200" b="0" i="0" u="none" strike="noStrike" dirty="0">
                <a:solidFill>
                  <a:srgbClr val="000000"/>
                </a:solidFill>
                <a:effectLst/>
                <a:latin typeface="Calibri" panose="020F0502020204030204" pitchFamily="34" charset="0"/>
              </a:rPr>
              <a:t>Mar-22: 46%</a:t>
            </a:r>
            <a:r>
              <a:rPr lang="en-US" sz="1000" b="0" i="0" u="none" strike="noStrike" dirty="0">
                <a:solidFill>
                  <a:srgbClr val="000000"/>
                </a:solidFill>
                <a:effectLst/>
                <a:latin typeface="Calibri" panose="020F0502020204030204" pitchFamily="34" charset="0"/>
              </a:rPr>
              <a:t>; Sep-22:</a:t>
            </a:r>
            <a:r>
              <a:rPr lang="en-US" dirty="0"/>
              <a:t> </a:t>
            </a:r>
            <a:r>
              <a:rPr lang="en-US" sz="1200" b="0" i="0" u="none" strike="noStrike" dirty="0">
                <a:solidFill>
                  <a:srgbClr val="000000"/>
                </a:solidFill>
                <a:effectLst/>
                <a:latin typeface="Calibri" panose="020F0502020204030204" pitchFamily="34" charset="0"/>
              </a:rPr>
              <a:t>47%</a:t>
            </a:r>
            <a:r>
              <a:rPr lang="en-US" sz="1000" b="0" i="0" u="none" strike="noStrike" dirty="0">
                <a:solidFill>
                  <a:srgbClr val="000000"/>
                </a:solidFill>
                <a:effectLst/>
                <a:latin typeface="Calibri" panose="020F0502020204030204" pitchFamily="34" charset="0"/>
              </a:rPr>
              <a:t>; Feb-23:</a:t>
            </a:r>
            <a:r>
              <a:rPr lang="en-US" dirty="0"/>
              <a:t> </a:t>
            </a:r>
            <a:r>
              <a:rPr lang="en-US" sz="1200" b="0" i="0" u="none" strike="noStrike" dirty="0">
                <a:solidFill>
                  <a:srgbClr val="000000"/>
                </a:solidFill>
                <a:effectLst/>
                <a:latin typeface="Calibri" panose="020F0502020204030204" pitchFamily="34" charset="0"/>
              </a:rPr>
              <a:t>48%</a:t>
            </a:r>
            <a:r>
              <a:rPr lang="en-US" sz="1000" b="0" i="0" u="none" strike="noStrike" dirty="0">
                <a:solidFill>
                  <a:srgbClr val="000000"/>
                </a:solidFill>
                <a:effectLst/>
                <a:latin typeface="Calibri" panose="020F0502020204030204" pitchFamily="34" charset="0"/>
              </a:rPr>
              <a:t>; Sep-23:</a:t>
            </a:r>
            <a:r>
              <a:rPr lang="en-US" dirty="0"/>
              <a:t> </a:t>
            </a:r>
            <a:r>
              <a:rPr lang="en-US" sz="1200" b="0" i="0" u="none" strike="noStrike" dirty="0">
                <a:solidFill>
                  <a:srgbClr val="000000"/>
                </a:solidFill>
                <a:effectLst/>
                <a:latin typeface="Calibri" panose="020F0502020204030204" pitchFamily="34" charset="0"/>
              </a:rPr>
              <a:t>54%</a:t>
            </a:r>
            <a:r>
              <a:rPr lang="en-US" dirty="0"/>
              <a:t> </a:t>
            </a:r>
            <a:endParaRPr lang="en-GB" dirty="0"/>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57</a:t>
            </a:fld>
            <a:endParaRPr lang="en-US" dirty="0"/>
          </a:p>
        </p:txBody>
      </p:sp>
    </p:spTree>
    <p:extLst>
      <p:ext uri="{BB962C8B-B14F-4D97-AF65-F5344CB8AC3E}">
        <p14:creationId xmlns:p14="http://schemas.microsoft.com/office/powerpoint/2010/main" val="959091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CA49B-441C-31DC-6D89-C36289B424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8E0E8E-C1EB-CA29-F9B5-6B7F4AF2BA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CC68BB-4402-CEE3-89F8-67903637A75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F4EBDD7-D63E-8987-36EA-99D5A954839D}"/>
              </a:ext>
            </a:extLst>
          </p:cNvPr>
          <p:cNvSpPr>
            <a:spLocks noGrp="1"/>
          </p:cNvSpPr>
          <p:nvPr>
            <p:ph type="sldNum" sz="quarter" idx="5"/>
          </p:nvPr>
        </p:nvSpPr>
        <p:spPr/>
        <p:txBody>
          <a:bodyPr/>
          <a:lstStyle/>
          <a:p>
            <a:fld id="{F5B38833-6303-A84B-BCE8-C8F834FB8639}" type="slidenum">
              <a:rPr lang="en-US" smtClean="0"/>
              <a:t>8</a:t>
            </a:fld>
            <a:endParaRPr lang="en-US" dirty="0"/>
          </a:p>
        </p:txBody>
      </p:sp>
    </p:spTree>
    <p:extLst>
      <p:ext uri="{BB962C8B-B14F-4D97-AF65-F5344CB8AC3E}">
        <p14:creationId xmlns:p14="http://schemas.microsoft.com/office/powerpoint/2010/main" val="31130424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Worsening, or painful and bothersome symptoms were the most influential drivers for seeking medical assistance.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Only one quarter thought their symptom could be a symptom of cancer.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Although looking information up online is a key action for those who did not make an appointment, it is less of a driver for those who did (31%)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On average, respondents identified 5 prompts as influential, with younger respondents selecting slightly more.</a:t>
            </a:r>
          </a:p>
          <a:p>
            <a:endParaRPr lang="en-GB" b="1" u="sng" dirty="0"/>
          </a:p>
          <a:p>
            <a:r>
              <a:rPr lang="en-GB" b="1" u="sng" dirty="0"/>
              <a:t>Historical data (September 2023)</a:t>
            </a:r>
          </a:p>
          <a:p>
            <a:endParaRPr lang="en-GB" b="1" u="sng" dirty="0"/>
          </a:p>
          <a:p>
            <a:r>
              <a:rPr lang="en-US" sz="1800" b="0" i="0" u="none" strike="noStrike" baseline="0" dirty="0">
                <a:solidFill>
                  <a:srgbClr val="000000"/>
                </a:solidFill>
                <a:latin typeface="Arial" panose="020B0604020202020204" pitchFamily="34" charset="0"/>
              </a:rPr>
              <a:t>I had a symptom that I thought might be a sign of cancer: 6%	</a:t>
            </a:r>
          </a:p>
          <a:p>
            <a:r>
              <a:rPr lang="en-US" sz="1800" b="0" i="0" u="none" strike="noStrike" baseline="0" dirty="0">
                <a:solidFill>
                  <a:srgbClr val="000000"/>
                </a:solidFill>
                <a:latin typeface="Arial" panose="020B0604020202020204" pitchFamily="34" charset="0"/>
              </a:rPr>
              <a:t>My friends or family encouraged me to go: 9%	</a:t>
            </a:r>
          </a:p>
          <a:p>
            <a:r>
              <a:rPr lang="en-US" sz="1800" b="0" i="0" u="none" strike="noStrike" baseline="0" dirty="0">
                <a:solidFill>
                  <a:srgbClr val="000000"/>
                </a:solidFill>
                <a:latin typeface="Arial" panose="020B0604020202020204" pitchFamily="34" charset="0"/>
              </a:rPr>
              <a:t>I had a feeling that something wasn't right: 12%	</a:t>
            </a:r>
          </a:p>
          <a:p>
            <a:r>
              <a:rPr lang="en-US" sz="1800" b="0" i="0" u="none" strike="noStrike" baseline="0" dirty="0">
                <a:solidFill>
                  <a:srgbClr val="000000"/>
                </a:solidFill>
                <a:latin typeface="Arial" panose="020B0604020202020204" pitchFamily="34" charset="0"/>
              </a:rPr>
              <a:t>I had a symptom that was unusual for me: 13%	</a:t>
            </a:r>
          </a:p>
          <a:p>
            <a:r>
              <a:rPr lang="en-US" sz="1800" b="0" i="0" u="none" strike="noStrike" baseline="0" dirty="0">
                <a:solidFill>
                  <a:srgbClr val="000000"/>
                </a:solidFill>
                <a:latin typeface="Arial" panose="020B0604020202020204" pitchFamily="34" charset="0"/>
              </a:rPr>
              <a:t>I had a symptom that was getting worse: 14%	</a:t>
            </a:r>
          </a:p>
          <a:p>
            <a:r>
              <a:rPr lang="en-US" sz="1800" b="0" i="0" u="none" strike="noStrike" baseline="0" dirty="0">
                <a:solidFill>
                  <a:srgbClr val="000000"/>
                </a:solidFill>
                <a:latin typeface="Arial" panose="020B0604020202020204" pitchFamily="34" charset="0"/>
              </a:rPr>
              <a:t>I had a symptom that was painful: 14%	</a:t>
            </a:r>
          </a:p>
          <a:p>
            <a:r>
              <a:rPr lang="en-US" sz="1800" b="0" i="0" u="none" strike="noStrike" baseline="0" dirty="0">
                <a:solidFill>
                  <a:srgbClr val="000000"/>
                </a:solidFill>
                <a:latin typeface="Arial" panose="020B0604020202020204" pitchFamily="34" charset="0"/>
              </a:rPr>
              <a:t>I had a symptom, but I didn't know what was causing it: 14%	</a:t>
            </a:r>
          </a:p>
          <a:p>
            <a:r>
              <a:rPr lang="en-US" sz="1800" b="0" i="0" u="none" strike="noStrike" baseline="0" dirty="0">
                <a:solidFill>
                  <a:srgbClr val="000000"/>
                </a:solidFill>
                <a:latin typeface="Arial" panose="020B0604020202020204" pitchFamily="34" charset="0"/>
              </a:rPr>
              <a:t>I had a symptom that was "bothersome“: 17%	</a:t>
            </a:r>
          </a:p>
          <a:p>
            <a:r>
              <a:rPr lang="en-US" sz="1800" b="0" i="0" u="none" strike="noStrike" baseline="0" dirty="0">
                <a:solidFill>
                  <a:srgbClr val="000000"/>
                </a:solidFill>
                <a:latin typeface="Arial" panose="020B0604020202020204" pitchFamily="34" charset="0"/>
              </a:rPr>
              <a:t>I was attending an appointment for an existing problem/condition: 18%	</a:t>
            </a:r>
          </a:p>
          <a:p>
            <a:r>
              <a:rPr lang="en-US" sz="1800" b="0" i="0" u="none" strike="noStrike" baseline="0" dirty="0">
                <a:solidFill>
                  <a:srgbClr val="000000"/>
                </a:solidFill>
                <a:latin typeface="Arial" panose="020B0604020202020204" pitchFamily="34" charset="0"/>
              </a:rPr>
              <a:t>I had a symptom that didn't go away: 18%	</a:t>
            </a:r>
          </a:p>
          <a:p>
            <a:endParaRPr lang="en-GB" b="1" u="sng" dirty="0"/>
          </a:p>
        </p:txBody>
      </p:sp>
      <p:sp>
        <p:nvSpPr>
          <p:cNvPr id="4" name="Slide Number Placeholder 3"/>
          <p:cNvSpPr>
            <a:spLocks noGrp="1"/>
          </p:cNvSpPr>
          <p:nvPr>
            <p:ph type="sldNum" sz="quarter" idx="5"/>
          </p:nvPr>
        </p:nvSpPr>
        <p:spPr/>
        <p:txBody>
          <a:bodyPr/>
          <a:lstStyle/>
          <a:p>
            <a:fld id="{F5B38833-6303-A84B-BCE8-C8F834FB8639}" type="slidenum">
              <a:rPr lang="en-US" smtClean="0"/>
              <a:t>58</a:t>
            </a:fld>
            <a:endParaRPr lang="en-US" dirty="0"/>
          </a:p>
        </p:txBody>
      </p:sp>
    </p:spTree>
    <p:extLst>
      <p:ext uri="{BB962C8B-B14F-4D97-AF65-F5344CB8AC3E}">
        <p14:creationId xmlns:p14="http://schemas.microsoft.com/office/powerpoint/2010/main" val="32052200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59</a:t>
            </a:fld>
            <a:endParaRPr lang="en-US" dirty="0"/>
          </a:p>
        </p:txBody>
      </p:sp>
    </p:spTree>
    <p:extLst>
      <p:ext uri="{BB962C8B-B14F-4D97-AF65-F5344CB8AC3E}">
        <p14:creationId xmlns:p14="http://schemas.microsoft.com/office/powerpoint/2010/main" val="17063958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2B4CC-A0A4-1407-3E47-0B5492434B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A056F5-B758-A2F9-0208-436D22D494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993D2D-6C3C-EA27-FBD5-F6A4F0AE51B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BA5B9D5-1F7A-BBC0-5CCD-10276908F7F0}"/>
              </a:ext>
            </a:extLst>
          </p:cNvPr>
          <p:cNvSpPr>
            <a:spLocks noGrp="1"/>
          </p:cNvSpPr>
          <p:nvPr>
            <p:ph type="sldNum" sz="quarter" idx="5"/>
          </p:nvPr>
        </p:nvSpPr>
        <p:spPr/>
        <p:txBody>
          <a:bodyPr/>
          <a:lstStyle/>
          <a:p>
            <a:fld id="{F5B38833-6303-A84B-BCE8-C8F834FB8639}" type="slidenum">
              <a:rPr lang="en-US" smtClean="0"/>
              <a:t>60</a:t>
            </a:fld>
            <a:endParaRPr lang="en-US" dirty="0"/>
          </a:p>
        </p:txBody>
      </p:sp>
    </p:spTree>
    <p:extLst>
      <p:ext uri="{BB962C8B-B14F-4D97-AF65-F5344CB8AC3E}">
        <p14:creationId xmlns:p14="http://schemas.microsoft.com/office/powerpoint/2010/main" val="19627041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Perceptions around difficulty to get an appointment were the most influential barriers for respondents.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Following access of appointments, the next most commonly stated relates to respondent perception of barriers: thinking it was unlikely for the symptom to be serious and deciding to manage it themselves.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On average, respondents identified 8 barriers as influential. Younger respondents selected more barriers on average, as did those with a disability, those from an ethnic minority background and those with a mental health condition</a:t>
            </a:r>
          </a:p>
          <a:p>
            <a:endParaRPr lang="en-US" b="1" u="sng" dirty="0"/>
          </a:p>
          <a:p>
            <a:endParaRPr lang="en-US" b="1" u="sng" dirty="0"/>
          </a:p>
          <a:p>
            <a:r>
              <a:rPr lang="en-US" b="1" u="sng" dirty="0"/>
              <a:t>Historical data</a:t>
            </a:r>
          </a:p>
          <a:p>
            <a:endParaRPr lang="en-US" b="1" dirty="0"/>
          </a:p>
          <a:p>
            <a:r>
              <a:rPr lang="en-US" b="1" dirty="0"/>
              <a:t>I found it difficult to get an appointment	</a:t>
            </a:r>
          </a:p>
          <a:p>
            <a:r>
              <a:rPr lang="en-US" dirty="0"/>
              <a:t>2022: 21%	Feb-2023: 19%	    Sep-2023: 20%</a:t>
            </a:r>
          </a:p>
          <a:p>
            <a:r>
              <a:rPr lang="en-US" b="1" dirty="0"/>
              <a:t>I didn't want to be seen as someone who makes a fuss	</a:t>
            </a:r>
          </a:p>
          <a:p>
            <a:r>
              <a:rPr lang="en-US" dirty="0"/>
              <a:t>2022: 13%	Feb-2023:  12%   Sep-2023: 11%</a:t>
            </a:r>
          </a:p>
          <a:p>
            <a:r>
              <a:rPr lang="en-US" b="1" dirty="0"/>
              <a:t>I worried about wasting the healthcare professional's time	</a:t>
            </a:r>
          </a:p>
          <a:p>
            <a:r>
              <a:rPr lang="en-US" dirty="0"/>
              <a:t>2022: 13%	Feb-2023: 13%	     Sep-2023: 12%</a:t>
            </a:r>
          </a:p>
          <a:p>
            <a:r>
              <a:rPr lang="en-US" b="1" dirty="0"/>
              <a:t>I worried about putting extra strain on the NHS / health services</a:t>
            </a:r>
            <a:r>
              <a:rPr lang="en-US" dirty="0"/>
              <a:t>	</a:t>
            </a:r>
          </a:p>
          <a:p>
            <a:r>
              <a:rPr lang="en-US" dirty="0"/>
              <a:t>2022: 12%	Feb-2023: 12%	    Sep-2023: 10%</a:t>
            </a:r>
          </a:p>
          <a:p>
            <a:r>
              <a:rPr lang="en-US" b="1" dirty="0"/>
              <a:t>I found it difficult to get an appointment at a convenient time</a:t>
            </a:r>
            <a:r>
              <a:rPr lang="en-US" dirty="0"/>
              <a:t>	</a:t>
            </a:r>
          </a:p>
          <a:p>
            <a:r>
              <a:rPr lang="en-US" dirty="0"/>
              <a:t>2022:  11%	Feb-2023: 11%   Sep-2023: 12%</a:t>
            </a:r>
          </a:p>
          <a:p>
            <a:r>
              <a:rPr lang="en-US" b="1" dirty="0"/>
              <a:t>I found it difficult to get an appointment with a particular health professional</a:t>
            </a:r>
            <a:r>
              <a:rPr lang="en-US" dirty="0"/>
              <a:t>	</a:t>
            </a:r>
          </a:p>
          <a:p>
            <a:r>
              <a:rPr lang="en-US" dirty="0"/>
              <a:t>2022: 10%	Feb-2023: 9%	    Sep-2023: 10%</a:t>
            </a:r>
          </a:p>
          <a:p>
            <a:r>
              <a:rPr lang="en-US" b="1" dirty="0"/>
              <a:t>I worried they wouldn't take my symptom(s) seriously	</a:t>
            </a:r>
          </a:p>
          <a:p>
            <a:r>
              <a:rPr lang="en-US" dirty="0"/>
              <a:t>2022: 10%	Feb-2023: 9%	   Sep-2023: 10%</a:t>
            </a:r>
          </a:p>
          <a:p>
            <a:r>
              <a:rPr lang="en-US" b="1" dirty="0"/>
              <a:t>I didn't want to talk to a receptionist/administrative person about my symptom(s)</a:t>
            </a:r>
            <a:r>
              <a:rPr lang="en-US" dirty="0"/>
              <a:t>	</a:t>
            </a:r>
          </a:p>
          <a:p>
            <a:r>
              <a:rPr lang="en-US" dirty="0"/>
              <a:t>2022:  10%	Feb-2023: 8%	    Sep-2023: 8%</a:t>
            </a:r>
          </a:p>
          <a:p>
            <a:r>
              <a:rPr lang="en-US" b="1" dirty="0"/>
              <a:t>I had too many other things to worry about	</a:t>
            </a:r>
          </a:p>
          <a:p>
            <a:r>
              <a:rPr lang="en-US" b="0" dirty="0"/>
              <a:t>2022: </a:t>
            </a:r>
            <a:r>
              <a:rPr lang="en-US" dirty="0"/>
              <a:t>8%	Feb-2023: 8%	   Sep-2023: 9%</a:t>
            </a:r>
          </a:p>
          <a:p>
            <a:r>
              <a:rPr lang="en-US" b="1" dirty="0"/>
              <a:t>I thought the symptom was related to an existing illness or condition	#</a:t>
            </a:r>
          </a:p>
          <a:p>
            <a:r>
              <a:rPr lang="en-US" dirty="0"/>
              <a:t>2022: 7%	Feb-2023: 7%	   Sep-2023: 7%</a:t>
            </a:r>
          </a:p>
          <a:p>
            <a:r>
              <a:rPr lang="en-US" b="1" dirty="0"/>
              <a:t>Nothing would put me off	</a:t>
            </a:r>
          </a:p>
          <a:p>
            <a:r>
              <a:rPr lang="en-US" dirty="0"/>
              <a:t>2022: 29%	Feb-2023: 30%	     Sep-2023: 31%</a:t>
            </a:r>
          </a:p>
          <a:p>
            <a:r>
              <a:rPr lang="en-US" b="1" dirty="0"/>
              <a:t>ANY</a:t>
            </a:r>
            <a:r>
              <a:rPr lang="en-US" dirty="0"/>
              <a:t>	</a:t>
            </a:r>
          </a:p>
          <a:p>
            <a:r>
              <a:rPr lang="en-US" dirty="0"/>
              <a:t>2022: 62%      Feb-2023: 61%	   Sep-2023: 61%</a:t>
            </a:r>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61</a:t>
            </a:fld>
            <a:endParaRPr lang="en-US" dirty="0"/>
          </a:p>
        </p:txBody>
      </p:sp>
    </p:spTree>
    <p:extLst>
      <p:ext uri="{BB962C8B-B14F-4D97-AF65-F5344CB8AC3E}">
        <p14:creationId xmlns:p14="http://schemas.microsoft.com/office/powerpoint/2010/main" val="13230797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8D2725-C843-11AF-1DB9-4776F5299D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EE276C-C13F-E431-E1AD-67963C575E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77D473-0A9E-E0C6-CF73-9BCF08D5275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1632D37-F2C6-9AA7-790A-8C3E36A4EE43}"/>
              </a:ext>
            </a:extLst>
          </p:cNvPr>
          <p:cNvSpPr>
            <a:spLocks noGrp="1"/>
          </p:cNvSpPr>
          <p:nvPr>
            <p:ph type="sldNum" sz="quarter" idx="5"/>
          </p:nvPr>
        </p:nvSpPr>
        <p:spPr/>
        <p:txBody>
          <a:bodyPr/>
          <a:lstStyle/>
          <a:p>
            <a:fld id="{F5B38833-6303-A84B-BCE8-C8F834FB8639}" type="slidenum">
              <a:rPr lang="en-US" smtClean="0"/>
              <a:t>63</a:t>
            </a:fld>
            <a:endParaRPr lang="en-US" dirty="0"/>
          </a:p>
        </p:txBody>
      </p:sp>
    </p:spTree>
    <p:extLst>
      <p:ext uri="{BB962C8B-B14F-4D97-AF65-F5344CB8AC3E}">
        <p14:creationId xmlns:p14="http://schemas.microsoft.com/office/powerpoint/2010/main" val="36078130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u="sng" dirty="0"/>
              <a:t>Key findings: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spc="10" dirty="0">
                <a:latin typeface="+mn-lt"/>
                <a:ea typeface="+mn-ea"/>
                <a:cs typeface="+mn-cs"/>
              </a:rPr>
              <a:t>8 in 10 agreed that they don’t think the NHS has enough staff or equipment to adequately </a:t>
            </a:r>
            <a:r>
              <a:rPr lang="en-GB" sz="1800" u="sng" spc="10" dirty="0">
                <a:latin typeface="+mn-lt"/>
                <a:ea typeface="+mn-ea"/>
                <a:cs typeface="+mn-cs"/>
              </a:rPr>
              <a:t>diagnose</a:t>
            </a:r>
            <a:r>
              <a:rPr lang="en-GB" sz="1800" spc="10" dirty="0">
                <a:latin typeface="+mn-lt"/>
                <a:ea typeface="+mn-ea"/>
                <a:cs typeface="+mn-cs"/>
              </a:rPr>
              <a:t> cancer,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spc="10" dirty="0">
                <a:latin typeface="+mn-lt"/>
                <a:ea typeface="+mn-ea"/>
                <a:cs typeface="+mn-cs"/>
              </a:rPr>
              <a:t>while 3 in 4 agreed that they don’t think the NHS has enough staff or equipment to </a:t>
            </a:r>
            <a:r>
              <a:rPr lang="en-GB" sz="1800" u="sng" spc="10" dirty="0">
                <a:latin typeface="+mn-lt"/>
                <a:ea typeface="+mn-ea"/>
                <a:cs typeface="+mn-cs"/>
              </a:rPr>
              <a:t>treat</a:t>
            </a:r>
            <a:r>
              <a:rPr lang="en-GB" sz="1800" spc="10" dirty="0">
                <a:latin typeface="+mn-lt"/>
                <a:ea typeface="+mn-ea"/>
                <a:cs typeface="+mn-cs"/>
              </a:rPr>
              <a:t> cancer.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spc="10" dirty="0">
                <a:latin typeface="+mn-lt"/>
                <a:ea typeface="+mn-ea"/>
                <a:cs typeface="+mn-cs"/>
              </a:rPr>
              <a:t>The plurality strongly agree with these statements (46% and 44%)</a:t>
            </a:r>
          </a:p>
          <a:p>
            <a:endParaRPr lang="en-US" sz="1800" b="1" i="0" u="sng" strike="noStrike" dirty="0">
              <a:solidFill>
                <a:srgbClr val="000000"/>
              </a:solidFill>
              <a:effectLst/>
              <a:latin typeface="Calibri" panose="020F0502020204030204" pitchFamily="34" charset="0"/>
            </a:endParaRPr>
          </a:p>
          <a:p>
            <a:endParaRPr lang="en-US" sz="1800" b="1" i="0" u="sng" strike="noStrike" dirty="0">
              <a:solidFill>
                <a:srgbClr val="000000"/>
              </a:solidFill>
              <a:effectLst/>
              <a:latin typeface="Calibri" panose="020F0502020204030204" pitchFamily="34" charset="0"/>
            </a:endParaRPr>
          </a:p>
          <a:p>
            <a:r>
              <a:rPr lang="en-US" sz="1800" b="1" i="0" u="sng" strike="noStrike" dirty="0">
                <a:solidFill>
                  <a:srgbClr val="000000"/>
                </a:solidFill>
                <a:effectLst/>
                <a:latin typeface="Calibri" panose="020F0502020204030204" pitchFamily="34" charset="0"/>
              </a:rPr>
              <a:t>Historical data </a:t>
            </a:r>
            <a:r>
              <a:rPr lang="en-US" sz="1800" b="0" i="0" u="none" strike="noStrike" dirty="0">
                <a:solidFill>
                  <a:srgbClr val="000000"/>
                </a:solidFill>
                <a:effectLst/>
                <a:latin typeface="Calibri" panose="020F0502020204030204" pitchFamily="34" charset="0"/>
              </a:rPr>
              <a:t> </a:t>
            </a:r>
          </a:p>
          <a:p>
            <a:endParaRPr lang="en-US" sz="1800" b="0" i="0" u="none" strike="noStrike" kern="1200" spc="10" baseline="0" dirty="0">
              <a:solidFill>
                <a:srgbClr val="000000"/>
              </a:solidFill>
              <a:effectLst/>
              <a:latin typeface="Calibri" panose="020F0502020204030204" pitchFamily="34" charset="0"/>
              <a:ea typeface="+mn-ea"/>
              <a:cs typeface="+mn-cs"/>
            </a:endParaRPr>
          </a:p>
          <a:p>
            <a:r>
              <a:rPr lang="en-US" sz="1800" b="0" i="0" u="none" strike="noStrike" kern="1200" spc="10" baseline="0" dirty="0">
                <a:solidFill>
                  <a:schemeClr val="tx1"/>
                </a:solidFill>
                <a:ea typeface="+mn-ea"/>
                <a:cs typeface="+mn-cs"/>
              </a:rPr>
              <a:t>I don't think the health service has enough staff or equipment to see, test and treat all the people with cancer that need to be seen, tested and treated</a:t>
            </a:r>
            <a:endParaRPr lang="en-US" sz="1800" b="0" i="0" u="none" strike="noStrike" dirty="0">
              <a:solidFill>
                <a:srgbClr val="000000"/>
              </a:solidFill>
              <a:effectLst/>
              <a:latin typeface="Calibri" panose="020F0502020204030204" pitchFamily="34" charset="0"/>
            </a:endParaRPr>
          </a:p>
          <a:p>
            <a:endParaRPr lang="en-US" sz="1800" b="0" i="0" u="none" strike="noStrike" dirty="0">
              <a:solidFill>
                <a:srgbClr val="000000"/>
              </a:solidFill>
              <a:effectLst/>
              <a:latin typeface="Calibri" panose="020F0502020204030204" pitchFamily="34" charset="0"/>
            </a:endParaRPr>
          </a:p>
          <a:p>
            <a:r>
              <a:rPr lang="en-US" sz="1800" b="0" i="0" u="none" strike="noStrike" dirty="0">
                <a:solidFill>
                  <a:srgbClr val="000000"/>
                </a:solidFill>
                <a:effectLst/>
                <a:latin typeface="Calibri" panose="020F0502020204030204" pitchFamily="34" charset="0"/>
              </a:rPr>
              <a:t>Don't know</a:t>
            </a:r>
            <a:r>
              <a:rPr lang="en-US" dirty="0"/>
              <a:t> </a:t>
            </a:r>
          </a:p>
          <a:p>
            <a:r>
              <a:rPr lang="en-US" dirty="0"/>
              <a:t>Mar-22: 11%; Sep-22: 10%; Feb-23: 11%; Sep-23: 9%</a:t>
            </a:r>
          </a:p>
          <a:p>
            <a:r>
              <a:rPr lang="en-US" sz="1800" b="0" i="0" u="none" strike="noStrike" dirty="0">
                <a:solidFill>
                  <a:srgbClr val="000000"/>
                </a:solidFill>
                <a:effectLst/>
                <a:latin typeface="Calibri" panose="020F0502020204030204" pitchFamily="34" charset="0"/>
              </a:rPr>
              <a:t>Strongly disagree</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Mar-22: 5%; Sep-22: 4%; Feb-23: 4%; Sep-23: 4%</a:t>
            </a:r>
          </a:p>
          <a:p>
            <a:r>
              <a:rPr lang="en-US" sz="1800" b="0" i="0" u="none" strike="noStrike" dirty="0">
                <a:solidFill>
                  <a:srgbClr val="000000"/>
                </a:solidFill>
                <a:effectLst/>
                <a:latin typeface="Calibri" panose="020F0502020204030204" pitchFamily="34" charset="0"/>
              </a:rPr>
              <a:t>Somewhat disagree</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Mar-22: 6%; Sep-22: 7%; Feb-23: 7%; Sep-23: 7%</a:t>
            </a:r>
          </a:p>
          <a:p>
            <a:r>
              <a:rPr lang="en-US" sz="1800" b="0" i="0" u="none" strike="noStrike" dirty="0">
                <a:solidFill>
                  <a:srgbClr val="000000"/>
                </a:solidFill>
                <a:effectLst/>
                <a:latin typeface="Calibri" panose="020F0502020204030204" pitchFamily="34" charset="0"/>
              </a:rPr>
              <a:t>Somewhat agree</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Mar-22: 31%; Sep-22: 29%; Feb-23: 28%; Sep-23: 30%</a:t>
            </a:r>
          </a:p>
          <a:p>
            <a:r>
              <a:rPr lang="en-US" sz="1800" b="0" i="0" u="none" strike="noStrike" dirty="0">
                <a:solidFill>
                  <a:srgbClr val="000000"/>
                </a:solidFill>
                <a:effectLst/>
                <a:latin typeface="Calibri" panose="020F0502020204030204" pitchFamily="34" charset="0"/>
              </a:rPr>
              <a:t>Strongly agree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Mar-22: 44%; Sep-22: 50%; Feb-23: 50%; Sep-23: 50%</a:t>
            </a:r>
          </a:p>
        </p:txBody>
      </p:sp>
      <p:sp>
        <p:nvSpPr>
          <p:cNvPr id="4" name="Slide Number Placeholder 3"/>
          <p:cNvSpPr>
            <a:spLocks noGrp="1"/>
          </p:cNvSpPr>
          <p:nvPr>
            <p:ph type="sldNum" sz="quarter" idx="5"/>
          </p:nvPr>
        </p:nvSpPr>
        <p:spPr/>
        <p:txBody>
          <a:bodyPr/>
          <a:lstStyle/>
          <a:p>
            <a:fld id="{F5B38833-6303-A84B-BCE8-C8F834FB8639}" type="slidenum">
              <a:rPr lang="en-US" smtClean="0"/>
              <a:t>64</a:t>
            </a:fld>
            <a:endParaRPr lang="en-US" dirty="0"/>
          </a:p>
        </p:txBody>
      </p:sp>
    </p:spTree>
    <p:extLst>
      <p:ext uri="{BB962C8B-B14F-4D97-AF65-F5344CB8AC3E}">
        <p14:creationId xmlns:p14="http://schemas.microsoft.com/office/powerpoint/2010/main" val="31759810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u="sng" dirty="0"/>
              <a:t>Key findings:</a:t>
            </a:r>
            <a:endParaRPr lang="en-US" sz="1800" b="1" i="0" u="sng" strike="noStrike" dirty="0">
              <a:solidFill>
                <a:srgbClr val="000000"/>
              </a:solidFill>
              <a:effectLst/>
              <a:latin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spc="10" dirty="0">
                <a:latin typeface="+mn-lt"/>
                <a:ea typeface="+mn-ea"/>
                <a:cs typeface="+mn-cs"/>
              </a:rPr>
              <a:t>Those living with a disability, or those who have been diagnosed with a mental health condition were more likely than those without to think that the NHS doesn’t have enough staff or equipment to see all those who need to be diagnosed with cancer.</a:t>
            </a:r>
            <a:endParaRPr lang="en-US" sz="1800" b="1" i="0" u="sng" strike="noStrike" dirty="0">
              <a:solidFill>
                <a:srgbClr val="000000"/>
              </a:solidFill>
              <a:effectLst/>
              <a:latin typeface="Calibri" panose="020F0502020204030204" pitchFamily="34" charset="0"/>
            </a:endParaRPr>
          </a:p>
          <a:p>
            <a:pPr marL="285750" indent="-285750">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Those from less deprived areas are also more likely to agree, although there were no differences by social grade</a:t>
            </a:r>
          </a:p>
          <a:p>
            <a:pPr marL="285750" indent="-285750">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Those from a white background were more likely to agree compared to those from an ethnic minority background</a:t>
            </a:r>
          </a:p>
          <a:p>
            <a:pPr marL="285750" indent="-285750">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Females were more likely to agree than males</a:t>
            </a:r>
          </a:p>
          <a:p>
            <a:endParaRPr lang="en-US" sz="1800" b="1" i="0" u="sng" strike="noStrike" dirty="0">
              <a:solidFill>
                <a:srgbClr val="000000"/>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F5B38833-6303-A84B-BCE8-C8F834FB8639}" type="slidenum">
              <a:rPr lang="en-US" smtClean="0"/>
              <a:t>65</a:t>
            </a:fld>
            <a:endParaRPr lang="en-US" dirty="0"/>
          </a:p>
        </p:txBody>
      </p:sp>
    </p:spTree>
    <p:extLst>
      <p:ext uri="{BB962C8B-B14F-4D97-AF65-F5344CB8AC3E}">
        <p14:creationId xmlns:p14="http://schemas.microsoft.com/office/powerpoint/2010/main" val="9597944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sz="1800" u="sng" dirty="0"/>
              <a:t>Key findings:</a:t>
            </a:r>
          </a:p>
          <a:p>
            <a:pPr marL="285750" indent="-285750">
              <a:lnSpc>
                <a:spcPct val="113000"/>
              </a:lnSpc>
              <a:spcBef>
                <a:spcPts val="0"/>
              </a:spcBef>
              <a:buFont typeface="Arial" panose="020B0604020202020204" pitchFamily="34" charset="0"/>
              <a:buChar char="•"/>
            </a:pPr>
            <a:r>
              <a:rPr lang="en-GB" sz="1800" spc="10" dirty="0">
                <a:latin typeface="+mn-lt"/>
                <a:ea typeface="+mn-ea"/>
                <a:cs typeface="+mn-cs"/>
              </a:rPr>
              <a:t>Thinking specifically about treatment, it remains that those living with a disability were more likely to think the NHS doesn’t have enough staff or equipment to deal with it.</a:t>
            </a:r>
          </a:p>
          <a:p>
            <a:pPr marL="285750" indent="-285750">
              <a:lnSpc>
                <a:spcPct val="113000"/>
              </a:lnSpc>
              <a:spcBef>
                <a:spcPts val="0"/>
              </a:spcBef>
              <a:buFont typeface="Arial" panose="020B0604020202020204" pitchFamily="34" charset="0"/>
              <a:buChar char="•"/>
            </a:pPr>
            <a:r>
              <a:rPr lang="en-GB" sz="1800" spc="10" dirty="0">
                <a:latin typeface="+mn-lt"/>
                <a:ea typeface="+mn-ea"/>
                <a:cs typeface="+mn-cs"/>
              </a:rPr>
              <a:t>Those with a mental health condition were also more likely to agree with this statement</a:t>
            </a:r>
          </a:p>
          <a:p>
            <a:pPr marL="285750" indent="-285750">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Those from the most deprived areas were least likely to agree, although there are no differences by social grade</a:t>
            </a:r>
          </a:p>
          <a:p>
            <a:pPr marL="285750" indent="-285750">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Those from a white background are more likely to agree compared to those from an ethnic minority background</a:t>
            </a:r>
          </a:p>
          <a:p>
            <a:pPr marL="285750" indent="-285750">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Females are more likely to agree than males</a:t>
            </a:r>
          </a:p>
          <a:p>
            <a:endParaRPr lang="en-US" sz="1800" b="1" i="0" u="sng" strike="noStrike" dirty="0">
              <a:solidFill>
                <a:srgbClr val="000000"/>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F5B38833-6303-A84B-BCE8-C8F834FB8639}" type="slidenum">
              <a:rPr lang="en-US" smtClean="0"/>
              <a:t>66</a:t>
            </a:fld>
            <a:endParaRPr lang="en-US" dirty="0"/>
          </a:p>
        </p:txBody>
      </p:sp>
    </p:spTree>
    <p:extLst>
      <p:ext uri="{BB962C8B-B14F-4D97-AF65-F5344CB8AC3E}">
        <p14:creationId xmlns:p14="http://schemas.microsoft.com/office/powerpoint/2010/main" val="953786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The most influential factor for going for a test is perceived importance, with 8 in 10 who selected this. Linked to this, 3 in 4 identified being given more information about the test.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Access is still important, with a similar proportion who identified being given a specific date or time, 70% who identified receiving reminders and 67% who identified being able to choose or change the time</a:t>
            </a:r>
          </a:p>
          <a:p>
            <a:endParaRPr lang="en-GB" dirty="0"/>
          </a:p>
          <a:p>
            <a:endParaRPr lang="en-GB" dirty="0"/>
          </a:p>
          <a:p>
            <a:endParaRPr lang="en-GB" dirty="0"/>
          </a:p>
          <a:p>
            <a:r>
              <a:rPr lang="en-GB" b="1" u="sng" dirty="0"/>
              <a:t>Historical data (Sep-23)</a:t>
            </a:r>
          </a:p>
          <a:p>
            <a:endParaRPr lang="en-GB" dirty="0"/>
          </a:p>
          <a:p>
            <a:r>
              <a:rPr lang="en-US" dirty="0"/>
              <a:t>ANY: 82%</a:t>
            </a:r>
          </a:p>
          <a:p>
            <a:r>
              <a:rPr lang="en-US" dirty="0"/>
              <a:t>Nothing would make me more likely to go: 15%</a:t>
            </a:r>
          </a:p>
          <a:p>
            <a:r>
              <a:rPr lang="en-US" dirty="0"/>
              <a:t>If it was easier to take time off work to go for the test: 14%</a:t>
            </a:r>
          </a:p>
          <a:p>
            <a:r>
              <a:rPr lang="en-US" dirty="0"/>
              <a:t>If I had to arrange the day/time of the test myself: 15%</a:t>
            </a:r>
          </a:p>
          <a:p>
            <a:r>
              <a:rPr lang="en-US" dirty="0"/>
              <a:t>If I could do the test at home instead: 17%</a:t>
            </a:r>
          </a:p>
          <a:p>
            <a:r>
              <a:rPr lang="en-US" dirty="0"/>
              <a:t>If I was given more notice of the appointment day/time of the test: 17%</a:t>
            </a:r>
          </a:p>
          <a:p>
            <a:r>
              <a:rPr lang="en-US" dirty="0"/>
              <a:t>If I was given more information about what the test involved: 19%</a:t>
            </a:r>
          </a:p>
          <a:p>
            <a:r>
              <a:rPr lang="en-US" dirty="0"/>
              <a:t>If it was easier to get to the hospital (e.g. transport was provided for me or free parking): 22%</a:t>
            </a:r>
          </a:p>
          <a:p>
            <a:r>
              <a:rPr lang="en-US" dirty="0"/>
              <a:t>If I received reminders about my appointment e.g. by text or email: 27%</a:t>
            </a:r>
          </a:p>
          <a:p>
            <a:r>
              <a:rPr lang="en-US" dirty="0"/>
              <a:t>If I could choose/change the day/time of the test: 31%</a:t>
            </a:r>
          </a:p>
          <a:p>
            <a:r>
              <a:rPr lang="en-US" dirty="0"/>
              <a:t>If the hospital gave me a specific day/time to go for the test: 35%</a:t>
            </a:r>
          </a:p>
          <a:p>
            <a:endParaRPr lang="en-GB" dirty="0"/>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67</a:t>
            </a:fld>
            <a:endParaRPr lang="en-US" dirty="0"/>
          </a:p>
        </p:txBody>
      </p:sp>
    </p:spTree>
    <p:extLst>
      <p:ext uri="{BB962C8B-B14F-4D97-AF65-F5344CB8AC3E}">
        <p14:creationId xmlns:p14="http://schemas.microsoft.com/office/powerpoint/2010/main" val="10584187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68</a:t>
            </a:fld>
            <a:endParaRPr lang="en-US" dirty="0"/>
          </a:p>
        </p:txBody>
      </p:sp>
    </p:spTree>
    <p:extLst>
      <p:ext uri="{BB962C8B-B14F-4D97-AF65-F5344CB8AC3E}">
        <p14:creationId xmlns:p14="http://schemas.microsoft.com/office/powerpoint/2010/main" val="4187315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9</a:t>
            </a:fld>
            <a:endParaRPr lang="en-US" dirty="0"/>
          </a:p>
        </p:txBody>
      </p:sp>
    </p:spTree>
    <p:extLst>
      <p:ext uri="{BB962C8B-B14F-4D97-AF65-F5344CB8AC3E}">
        <p14:creationId xmlns:p14="http://schemas.microsoft.com/office/powerpoint/2010/main" val="35439231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B9E7F-15BB-7A4A-8C4C-DB091C793C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428B18-B635-89CE-A7AC-8170D25547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535F24-29AC-DFBA-2216-EBEB46412BC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48B68B7-D07A-4D7E-FDFA-C909ED342DCE}"/>
              </a:ext>
            </a:extLst>
          </p:cNvPr>
          <p:cNvSpPr>
            <a:spLocks noGrp="1"/>
          </p:cNvSpPr>
          <p:nvPr>
            <p:ph type="sldNum" sz="quarter" idx="5"/>
          </p:nvPr>
        </p:nvSpPr>
        <p:spPr/>
        <p:txBody>
          <a:bodyPr/>
          <a:lstStyle/>
          <a:p>
            <a:fld id="{F5B38833-6303-A84B-BCE8-C8F834FB8639}" type="slidenum">
              <a:rPr lang="en-US" smtClean="0"/>
              <a:t>69</a:t>
            </a:fld>
            <a:endParaRPr lang="en-US" dirty="0"/>
          </a:p>
        </p:txBody>
      </p:sp>
    </p:spTree>
    <p:extLst>
      <p:ext uri="{BB962C8B-B14F-4D97-AF65-F5344CB8AC3E}">
        <p14:creationId xmlns:p14="http://schemas.microsoft.com/office/powerpoint/2010/main" val="19313337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The majority reported not receiving a remote consultation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2 in 5 reported receiving healthcare remotely in the past 12 months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A phone call was most commonly identified method, followed by online messaging or video call</a:t>
            </a:r>
          </a:p>
          <a:p>
            <a:endParaRPr lang="en-GB" dirty="0"/>
          </a:p>
          <a:p>
            <a:endParaRPr lang="en-GB" dirty="0"/>
          </a:p>
          <a:p>
            <a:r>
              <a:rPr lang="en-GB" b="1" u="sng" dirty="0"/>
              <a:t>Historical data</a:t>
            </a:r>
            <a:endParaRPr lang="en-GB" dirty="0"/>
          </a:p>
          <a:p>
            <a:r>
              <a:rPr lang="en-GB" dirty="0"/>
              <a:t>Sep-23: 37% identified remoted consultation methods</a:t>
            </a:r>
          </a:p>
        </p:txBody>
      </p:sp>
      <p:sp>
        <p:nvSpPr>
          <p:cNvPr id="4" name="Slide Number Placeholder 3"/>
          <p:cNvSpPr>
            <a:spLocks noGrp="1"/>
          </p:cNvSpPr>
          <p:nvPr>
            <p:ph type="sldNum" sz="quarter" idx="5"/>
          </p:nvPr>
        </p:nvSpPr>
        <p:spPr/>
        <p:txBody>
          <a:bodyPr/>
          <a:lstStyle/>
          <a:p>
            <a:fld id="{F5B38833-6303-A84B-BCE8-C8F834FB8639}" type="slidenum">
              <a:rPr lang="en-US" smtClean="0"/>
              <a:t>70</a:t>
            </a:fld>
            <a:endParaRPr lang="en-US" dirty="0"/>
          </a:p>
        </p:txBody>
      </p:sp>
    </p:spTree>
    <p:extLst>
      <p:ext uri="{BB962C8B-B14F-4D97-AF65-F5344CB8AC3E}">
        <p14:creationId xmlns:p14="http://schemas.microsoft.com/office/powerpoint/2010/main" val="33962039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sz="1800" u="sng" dirty="0"/>
              <a:t>Key findings:</a:t>
            </a:r>
          </a:p>
          <a:p>
            <a:pPr marL="285750" indent="-285750">
              <a:lnSpc>
                <a:spcPct val="113000"/>
              </a:lnSpc>
              <a:spcBef>
                <a:spcPts val="0"/>
              </a:spcBef>
              <a:buFont typeface="Arial" panose="020B0604020202020204" pitchFamily="34" charset="0"/>
              <a:buChar char="•"/>
            </a:pPr>
            <a:r>
              <a:rPr lang="en-GB" sz="1800" spc="10" dirty="0">
                <a:solidFill>
                  <a:schemeClr val="accent1"/>
                </a:solidFill>
                <a:latin typeface="+mn-lt"/>
                <a:ea typeface="+mn-ea"/>
                <a:cs typeface="+mn-cs"/>
              </a:rPr>
              <a:t>Those with a disability or mental health condition were more likely to report receiving a remote consultation in the past 12 months. </a:t>
            </a:r>
          </a:p>
          <a:p>
            <a:pPr marL="285750" indent="-285750">
              <a:lnSpc>
                <a:spcPct val="113000"/>
              </a:lnSpc>
              <a:spcBef>
                <a:spcPts val="0"/>
              </a:spcBef>
              <a:buFont typeface="Arial" panose="020B0604020202020204" pitchFamily="34" charset="0"/>
              <a:buChar char="•"/>
            </a:pPr>
            <a:r>
              <a:rPr lang="en-GB" sz="1800" spc="10" dirty="0">
                <a:solidFill>
                  <a:schemeClr val="accent1"/>
                </a:solidFill>
                <a:latin typeface="+mn-lt"/>
                <a:ea typeface="+mn-ea"/>
                <a:cs typeface="+mn-cs"/>
              </a:rPr>
              <a:t>Respondents with a disability were more likely to have a medical appointment generally, although this was not the case for those with mental health conditions.</a:t>
            </a:r>
          </a:p>
          <a:p>
            <a:pPr marL="285750" indent="-285750">
              <a:lnSpc>
                <a:spcPct val="113000"/>
              </a:lnSpc>
              <a:spcBef>
                <a:spcPts val="0"/>
              </a:spcBef>
              <a:buFont typeface="Arial" panose="020B0604020202020204" pitchFamily="34" charset="0"/>
              <a:buChar char="•"/>
            </a:pPr>
            <a:r>
              <a:rPr lang="en-GB" sz="1800" spc="10" dirty="0">
                <a:solidFill>
                  <a:schemeClr val="accent1"/>
                </a:solidFill>
                <a:latin typeface="+mn-lt"/>
                <a:ea typeface="+mn-ea"/>
                <a:cs typeface="+mn-cs"/>
              </a:rPr>
              <a:t>While there is a difference by social grade, there is no difference by IMD</a:t>
            </a:r>
          </a:p>
          <a:p>
            <a:endParaRPr lang="en-US" sz="1800" b="1" i="0" u="sng" strike="noStrike" dirty="0">
              <a:solidFill>
                <a:srgbClr val="000000"/>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F5B38833-6303-A84B-BCE8-C8F834FB8639}" type="slidenum">
              <a:rPr lang="en-US" smtClean="0"/>
              <a:t>71</a:t>
            </a:fld>
            <a:endParaRPr lang="en-US" dirty="0"/>
          </a:p>
        </p:txBody>
      </p:sp>
    </p:spTree>
    <p:extLst>
      <p:ext uri="{BB962C8B-B14F-4D97-AF65-F5344CB8AC3E}">
        <p14:creationId xmlns:p14="http://schemas.microsoft.com/office/powerpoint/2010/main" val="14129551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u="sng" dirty="0"/>
              <a:t>Key findings:</a:t>
            </a: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Overall, there were generally positive perceptions regarding remote consultations</a:t>
            </a: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Most agreed they were comfortable discussing their health concern and that it allowed their concerns to be quickly and adequately addressed.</a:t>
            </a: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The minority agreed that the remote consultation was not helpful because they needed to see a doctor in person</a:t>
            </a:r>
          </a:p>
          <a:p>
            <a:endParaRPr lang="en-US" b="1" u="sng" dirty="0"/>
          </a:p>
          <a:p>
            <a:endParaRPr lang="en-US" b="1" u="sng" dirty="0"/>
          </a:p>
          <a:p>
            <a:endParaRPr lang="en-US" b="1" u="none" dirty="0"/>
          </a:p>
          <a:p>
            <a:r>
              <a:rPr lang="en-US" b="1" u="sng" dirty="0"/>
              <a:t> Historical data</a:t>
            </a:r>
            <a:r>
              <a:rPr lang="en-US" dirty="0"/>
              <a:t>	</a:t>
            </a:r>
          </a:p>
          <a:p>
            <a:r>
              <a:rPr lang="en-US" b="1" dirty="0"/>
              <a:t>I felt comfortable discussing my health concern via remote GP consultation</a:t>
            </a:r>
          </a:p>
          <a:p>
            <a:r>
              <a:rPr lang="en-US" dirty="0"/>
              <a:t>2021: 68%; Mar-22: 67%; Sep-22: 71%; Feb-23: 75%; Sep-23: 75%</a:t>
            </a:r>
          </a:p>
          <a:p>
            <a:r>
              <a:rPr lang="en-US" b="1" dirty="0"/>
              <a:t>I am concerned that remote GP consultations may result in the wrong decision being made about my care	</a:t>
            </a:r>
          </a:p>
          <a:p>
            <a:r>
              <a:rPr lang="en-US" dirty="0"/>
              <a:t>2021: 67%; Mar-22: 63%; Sep-22: 61%; Feb-23: 53%; Sep-23: 60%</a:t>
            </a:r>
          </a:p>
          <a:p>
            <a:r>
              <a:rPr lang="en-US" b="1" dirty="0"/>
              <a:t>Remote GP consultation allowed my concerns to be adequately addressed</a:t>
            </a:r>
            <a:r>
              <a:rPr lang="en-US" dirty="0"/>
              <a:t>	</a:t>
            </a:r>
          </a:p>
          <a:p>
            <a:r>
              <a:rPr lang="en-US" dirty="0"/>
              <a:t>2021: 53%; Mar-22: 60%; Sep-22: 58%; Feb-23: 63%; Sep-23: 58%</a:t>
            </a:r>
          </a:p>
          <a:p>
            <a:r>
              <a:rPr lang="en-US" b="1" dirty="0"/>
              <a:t>Remote GP consultations make me feel safer from coronavirus compared with attending face to face	</a:t>
            </a:r>
          </a:p>
          <a:p>
            <a:r>
              <a:rPr lang="en-US" dirty="0"/>
              <a:t>2021: 49%; Mar-22: 52%; Sep-22: 50%; Feb-23: 43%; Sep-23: 40%</a:t>
            </a:r>
          </a:p>
          <a:p>
            <a:r>
              <a:rPr lang="en-US" b="1" dirty="0"/>
              <a:t>The remote GP consultation was not helpful because I needed to see the doctor in person anyway</a:t>
            </a:r>
            <a:r>
              <a:rPr lang="en-US" dirty="0"/>
              <a:t>	</a:t>
            </a:r>
          </a:p>
          <a:p>
            <a:r>
              <a:rPr lang="en-US" dirty="0"/>
              <a:t>2021: 41%; Mar-22: 35%; Sep-22: 35%; Feb-23: 31%; Sep-23: 35%</a:t>
            </a:r>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72</a:t>
            </a:fld>
            <a:endParaRPr lang="en-US" dirty="0"/>
          </a:p>
        </p:txBody>
      </p:sp>
    </p:spTree>
    <p:extLst>
      <p:ext uri="{BB962C8B-B14F-4D97-AF65-F5344CB8AC3E}">
        <p14:creationId xmlns:p14="http://schemas.microsoft.com/office/powerpoint/2010/main" val="5949579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IMD used in place of mental health conditions due to no significant differences when looking by diagnosis</a:t>
            </a:r>
          </a:p>
        </p:txBody>
      </p:sp>
      <p:sp>
        <p:nvSpPr>
          <p:cNvPr id="4" name="Slide Number Placeholder 3"/>
          <p:cNvSpPr>
            <a:spLocks noGrp="1"/>
          </p:cNvSpPr>
          <p:nvPr>
            <p:ph type="sldNum" sz="quarter" idx="5"/>
          </p:nvPr>
        </p:nvSpPr>
        <p:spPr/>
        <p:txBody>
          <a:bodyPr/>
          <a:lstStyle/>
          <a:p>
            <a:fld id="{F5B38833-6303-A84B-BCE8-C8F834FB8639}" type="slidenum">
              <a:rPr lang="en-US" smtClean="0"/>
              <a:t>73</a:t>
            </a:fld>
            <a:endParaRPr lang="en-US" dirty="0"/>
          </a:p>
        </p:txBody>
      </p:sp>
    </p:spTree>
    <p:extLst>
      <p:ext uri="{BB962C8B-B14F-4D97-AF65-F5344CB8AC3E}">
        <p14:creationId xmlns:p14="http://schemas.microsoft.com/office/powerpoint/2010/main" val="39070335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Those eligible, most commonly reported that they attended a cervical screening in the last 3 years, although a quarter reported attending more than 5 years ago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Over half being categorised as being up to date with their screening (based on age and location); while 30% are categorised as being overdue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A minority (5%) report never attending at all</a:t>
            </a:r>
          </a:p>
          <a:p>
            <a:endParaRPr lang="en-US" b="1" u="sng" dirty="0"/>
          </a:p>
          <a:p>
            <a:endParaRPr lang="en-US" b="1" u="sng" dirty="0"/>
          </a:p>
          <a:p>
            <a:r>
              <a:rPr lang="en-US" b="1" u="sng" dirty="0"/>
              <a:t>Historical data</a:t>
            </a:r>
            <a:r>
              <a:rPr lang="en-US" dirty="0"/>
              <a:t>	</a:t>
            </a:r>
          </a:p>
          <a:p>
            <a:r>
              <a:rPr lang="en-US" b="1" dirty="0"/>
              <a:t>Yes</a:t>
            </a:r>
          </a:p>
          <a:p>
            <a:r>
              <a:rPr lang="en-GB" sz="1800" b="0" i="0" u="none" strike="noStrike" dirty="0">
                <a:solidFill>
                  <a:srgbClr val="000000"/>
                </a:solidFill>
                <a:effectLst/>
                <a:latin typeface="Arial" panose="020B0604020202020204" pitchFamily="34" charset="0"/>
              </a:rPr>
              <a:t>2021: 70%; Mar-22:</a:t>
            </a:r>
            <a:r>
              <a:rPr lang="en-GB" dirty="0"/>
              <a:t> </a:t>
            </a:r>
            <a:r>
              <a:rPr lang="en-GB" sz="1800" b="0" i="0" u="none" strike="noStrike" dirty="0">
                <a:solidFill>
                  <a:srgbClr val="000000"/>
                </a:solidFill>
                <a:effectLst/>
                <a:latin typeface="Calibri" panose="020F0502020204030204" pitchFamily="34" charset="0"/>
              </a:rPr>
              <a:t>69%; Sep-22:</a:t>
            </a:r>
            <a:r>
              <a:rPr lang="en-GB" dirty="0"/>
              <a:t> </a:t>
            </a:r>
            <a:r>
              <a:rPr lang="en-GB" sz="1800" b="0" i="0" u="none" strike="noStrike" dirty="0">
                <a:solidFill>
                  <a:srgbClr val="000000"/>
                </a:solidFill>
                <a:effectLst/>
                <a:latin typeface="Arial" panose="020B0604020202020204" pitchFamily="34" charset="0"/>
              </a:rPr>
              <a:t>68%; Feb-23: 74%; Sep-23:</a:t>
            </a:r>
            <a:r>
              <a:rPr lang="en-GB" dirty="0"/>
              <a:t> </a:t>
            </a:r>
            <a:r>
              <a:rPr lang="en-GB" sz="1800" b="0" i="0" u="none" strike="noStrike" dirty="0">
                <a:solidFill>
                  <a:srgbClr val="000000"/>
                </a:solidFill>
                <a:effectLst/>
                <a:latin typeface="Arial" panose="020B0604020202020204" pitchFamily="34" charset="0"/>
              </a:rPr>
              <a:t>72%</a:t>
            </a:r>
            <a:r>
              <a:rPr lang="en-GB" dirty="0"/>
              <a:t> </a:t>
            </a:r>
            <a:endParaRPr lang="en-US" dirty="0"/>
          </a:p>
          <a:p>
            <a:endParaRPr lang="en-US" dirty="0"/>
          </a:p>
          <a:p>
            <a:r>
              <a:rPr lang="en-US" b="1" dirty="0"/>
              <a:t>No</a:t>
            </a:r>
          </a:p>
          <a:p>
            <a:r>
              <a:rPr lang="en-GB" sz="1800" b="0" i="0" u="none" strike="noStrike" dirty="0">
                <a:solidFill>
                  <a:srgbClr val="000000"/>
                </a:solidFill>
                <a:effectLst/>
                <a:latin typeface="Arial" panose="020B0604020202020204" pitchFamily="34" charset="0"/>
              </a:rPr>
              <a:t>2021: </a:t>
            </a:r>
            <a:r>
              <a:rPr lang="en-GB" sz="1800" b="0" i="0" u="none" strike="noStrike" dirty="0">
                <a:solidFill>
                  <a:srgbClr val="000000"/>
                </a:solidFill>
                <a:effectLst/>
                <a:latin typeface="Calibri" panose="020F0502020204030204" pitchFamily="34" charset="0"/>
              </a:rPr>
              <a:t>20%</a:t>
            </a:r>
            <a:r>
              <a:rPr lang="en-GB" sz="1200" b="0" i="0" u="none" strike="noStrike" dirty="0">
                <a:solidFill>
                  <a:srgbClr val="000000"/>
                </a:solidFill>
                <a:effectLst/>
                <a:latin typeface="Arial" panose="020B0604020202020204" pitchFamily="34" charset="0"/>
              </a:rPr>
              <a:t>; Mar-22:</a:t>
            </a:r>
            <a:r>
              <a:rPr lang="en-GB" dirty="0"/>
              <a:t> </a:t>
            </a:r>
            <a:r>
              <a:rPr lang="en-GB" sz="1800" b="0" i="0" u="none" strike="noStrike" dirty="0">
                <a:solidFill>
                  <a:srgbClr val="000000"/>
                </a:solidFill>
                <a:effectLst/>
                <a:latin typeface="Calibri" panose="020F0502020204030204" pitchFamily="34" charset="0"/>
              </a:rPr>
              <a:t>18%</a:t>
            </a:r>
            <a:r>
              <a:rPr lang="en-GB" sz="1200" b="0" i="0" u="none" strike="noStrike" dirty="0">
                <a:solidFill>
                  <a:srgbClr val="000000"/>
                </a:solidFill>
                <a:effectLst/>
                <a:latin typeface="Calibri" panose="020F0502020204030204" pitchFamily="34" charset="0"/>
              </a:rPr>
              <a:t>; Sep-22:</a:t>
            </a:r>
            <a:r>
              <a:rPr lang="en-GB" dirty="0"/>
              <a:t> </a:t>
            </a:r>
            <a:r>
              <a:rPr lang="en-GB" sz="1800" b="0" i="0" u="none" strike="noStrike" dirty="0">
                <a:solidFill>
                  <a:srgbClr val="000000"/>
                </a:solidFill>
                <a:effectLst/>
                <a:latin typeface="Arial" panose="020B0604020202020204" pitchFamily="34" charset="0"/>
              </a:rPr>
              <a:t>22%</a:t>
            </a:r>
            <a:r>
              <a:rPr lang="en-GB" sz="1200" b="0" i="0" u="none" strike="noStrike" dirty="0">
                <a:solidFill>
                  <a:srgbClr val="000000"/>
                </a:solidFill>
                <a:effectLst/>
                <a:latin typeface="Arial" panose="020B0604020202020204" pitchFamily="34" charset="0"/>
              </a:rPr>
              <a:t>; Feb-23:</a:t>
            </a:r>
            <a:r>
              <a:rPr lang="en-GB" dirty="0"/>
              <a:t> </a:t>
            </a:r>
            <a:r>
              <a:rPr lang="en-GB" sz="1800" b="0" i="0" u="none" strike="noStrike" dirty="0">
                <a:solidFill>
                  <a:srgbClr val="000000"/>
                </a:solidFill>
                <a:effectLst/>
                <a:latin typeface="Arial" panose="020B0604020202020204" pitchFamily="34" charset="0"/>
              </a:rPr>
              <a:t>17%</a:t>
            </a:r>
            <a:r>
              <a:rPr lang="en-GB" sz="1200" b="0" i="0" u="none" strike="noStrike" dirty="0">
                <a:solidFill>
                  <a:srgbClr val="000000"/>
                </a:solidFill>
                <a:effectLst/>
                <a:latin typeface="Arial" panose="020B0604020202020204" pitchFamily="34" charset="0"/>
              </a:rPr>
              <a:t>; Sep-23:</a:t>
            </a:r>
            <a:r>
              <a:rPr lang="en-GB" dirty="0"/>
              <a:t> </a:t>
            </a:r>
            <a:r>
              <a:rPr lang="en-GB" sz="1800" b="0" i="0" u="none" strike="noStrike" dirty="0">
                <a:solidFill>
                  <a:srgbClr val="000000"/>
                </a:solidFill>
                <a:effectLst/>
                <a:latin typeface="Arial" panose="020B0604020202020204" pitchFamily="34" charset="0"/>
              </a:rPr>
              <a:t>18%</a:t>
            </a:r>
            <a:r>
              <a:rPr lang="en-GB" dirty="0"/>
              <a:t> </a:t>
            </a:r>
            <a:endParaRPr lang="en-US" dirty="0"/>
          </a:p>
          <a:p>
            <a:endParaRPr lang="en-US" dirty="0"/>
          </a:p>
          <a:p>
            <a:r>
              <a:rPr lang="en-US" b="1" dirty="0"/>
              <a:t>I have never been invited</a:t>
            </a:r>
          </a:p>
          <a:p>
            <a:r>
              <a:rPr lang="en-GB" sz="1800" b="0" i="0" u="none" strike="noStrike" dirty="0">
                <a:solidFill>
                  <a:srgbClr val="000000"/>
                </a:solidFill>
                <a:effectLst/>
                <a:latin typeface="Arial" panose="020B0604020202020204" pitchFamily="34" charset="0"/>
              </a:rPr>
              <a:t>2021: </a:t>
            </a:r>
            <a:r>
              <a:rPr lang="en-GB" sz="1800" b="0" i="0" u="none" strike="noStrike" dirty="0">
                <a:solidFill>
                  <a:srgbClr val="000000"/>
                </a:solidFill>
                <a:effectLst/>
                <a:latin typeface="Calibri" panose="020F0502020204030204" pitchFamily="34" charset="0"/>
              </a:rPr>
              <a:t>2%</a:t>
            </a:r>
            <a:r>
              <a:rPr lang="en-GB" sz="1200" b="0" i="0" u="none" strike="noStrike" dirty="0">
                <a:solidFill>
                  <a:srgbClr val="000000"/>
                </a:solidFill>
                <a:effectLst/>
                <a:latin typeface="Arial" panose="020B0604020202020204" pitchFamily="34" charset="0"/>
              </a:rPr>
              <a:t>; Mar-22:</a:t>
            </a:r>
            <a:r>
              <a:rPr lang="en-GB" dirty="0"/>
              <a:t> </a:t>
            </a:r>
            <a:r>
              <a:rPr lang="en-GB" sz="1800" b="0" i="0" u="none" strike="noStrike" dirty="0">
                <a:solidFill>
                  <a:srgbClr val="000000"/>
                </a:solidFill>
                <a:effectLst/>
                <a:latin typeface="Calibri" panose="020F0502020204030204" pitchFamily="34" charset="0"/>
              </a:rPr>
              <a:t>2%</a:t>
            </a:r>
            <a:r>
              <a:rPr lang="en-GB" sz="1200" b="0" i="0" u="none" strike="noStrike" dirty="0">
                <a:solidFill>
                  <a:srgbClr val="000000"/>
                </a:solidFill>
                <a:effectLst/>
                <a:latin typeface="Calibri" panose="020F0502020204030204" pitchFamily="34" charset="0"/>
              </a:rPr>
              <a:t>; Sep-22:</a:t>
            </a:r>
            <a:r>
              <a:rPr lang="en-GB" dirty="0"/>
              <a:t> </a:t>
            </a:r>
            <a:r>
              <a:rPr lang="en-GB" sz="1800" b="0" i="0" u="none" strike="noStrike" dirty="0">
                <a:solidFill>
                  <a:srgbClr val="000000"/>
                </a:solidFill>
                <a:effectLst/>
                <a:latin typeface="Arial" panose="020B0604020202020204" pitchFamily="34" charset="0"/>
              </a:rPr>
              <a:t>2%</a:t>
            </a:r>
            <a:r>
              <a:rPr lang="en-GB" sz="1200" b="0" i="0" u="none" strike="noStrike" dirty="0">
                <a:solidFill>
                  <a:srgbClr val="000000"/>
                </a:solidFill>
                <a:effectLst/>
                <a:latin typeface="Arial" panose="020B0604020202020204" pitchFamily="34" charset="0"/>
              </a:rPr>
              <a:t>; Feb-23:</a:t>
            </a:r>
            <a:r>
              <a:rPr lang="en-GB" dirty="0"/>
              <a:t> </a:t>
            </a:r>
            <a:r>
              <a:rPr lang="en-GB" sz="1800" b="0" i="0" u="none" strike="noStrike" dirty="0">
                <a:solidFill>
                  <a:srgbClr val="000000"/>
                </a:solidFill>
                <a:effectLst/>
                <a:latin typeface="Arial" panose="020B0604020202020204" pitchFamily="34" charset="0"/>
              </a:rPr>
              <a:t>1%</a:t>
            </a:r>
            <a:r>
              <a:rPr lang="en-GB" sz="1200" b="0" i="0" u="none" strike="noStrike" dirty="0">
                <a:solidFill>
                  <a:srgbClr val="000000"/>
                </a:solidFill>
                <a:effectLst/>
                <a:latin typeface="Arial" panose="020B0604020202020204" pitchFamily="34" charset="0"/>
              </a:rPr>
              <a:t>; Sep-23:</a:t>
            </a:r>
            <a:r>
              <a:rPr lang="en-GB" dirty="0"/>
              <a:t> </a:t>
            </a:r>
            <a:r>
              <a:rPr lang="en-GB" sz="1800" b="0" i="0" u="none" strike="noStrike" dirty="0">
                <a:solidFill>
                  <a:srgbClr val="000000"/>
                </a:solidFill>
                <a:effectLst/>
                <a:latin typeface="Arial" panose="020B0604020202020204" pitchFamily="34" charset="0"/>
              </a:rPr>
              <a:t>2%</a:t>
            </a:r>
            <a:r>
              <a:rPr lang="en-GB" dirty="0"/>
              <a:t> </a:t>
            </a:r>
            <a:r>
              <a:rPr lang="en-US" dirty="0"/>
              <a:t>	</a:t>
            </a:r>
          </a:p>
          <a:p>
            <a:endParaRPr lang="en-US" dirty="0"/>
          </a:p>
          <a:p>
            <a:r>
              <a:rPr lang="en-US" b="1" dirty="0"/>
              <a:t>I am not eligible</a:t>
            </a:r>
          </a:p>
          <a:p>
            <a:r>
              <a:rPr lang="en-GB" sz="1800" b="0" i="0" u="none" strike="noStrike" dirty="0">
                <a:solidFill>
                  <a:srgbClr val="000000"/>
                </a:solidFill>
                <a:effectLst/>
                <a:latin typeface="Arial" panose="020B0604020202020204" pitchFamily="34" charset="0"/>
              </a:rPr>
              <a:t>2021: </a:t>
            </a:r>
            <a:r>
              <a:rPr lang="en-GB" sz="1800" b="0" i="0" u="none" strike="noStrike" dirty="0">
                <a:solidFill>
                  <a:srgbClr val="000000"/>
                </a:solidFill>
                <a:effectLst/>
                <a:latin typeface="Calibri" panose="020F0502020204030204" pitchFamily="34" charset="0"/>
              </a:rPr>
              <a:t>6%</a:t>
            </a:r>
            <a:r>
              <a:rPr lang="en-GB" sz="1200" b="0" i="0" u="none" strike="noStrike" dirty="0">
                <a:solidFill>
                  <a:srgbClr val="000000"/>
                </a:solidFill>
                <a:effectLst/>
                <a:latin typeface="Arial" panose="020B0604020202020204" pitchFamily="34" charset="0"/>
              </a:rPr>
              <a:t>; Mar-22:</a:t>
            </a:r>
            <a:r>
              <a:rPr lang="en-GB" dirty="0"/>
              <a:t> </a:t>
            </a:r>
            <a:r>
              <a:rPr lang="en-GB" sz="1800" b="0" i="0" u="none" strike="noStrike" dirty="0">
                <a:solidFill>
                  <a:srgbClr val="000000"/>
                </a:solidFill>
                <a:effectLst/>
                <a:latin typeface="Calibri" panose="020F0502020204030204" pitchFamily="34" charset="0"/>
              </a:rPr>
              <a:t>6%</a:t>
            </a:r>
            <a:r>
              <a:rPr lang="en-GB" sz="1200" b="0" i="0" u="none" strike="noStrike" dirty="0">
                <a:solidFill>
                  <a:srgbClr val="000000"/>
                </a:solidFill>
                <a:effectLst/>
                <a:latin typeface="Calibri" panose="020F0502020204030204" pitchFamily="34" charset="0"/>
              </a:rPr>
              <a:t>; Sep-22:</a:t>
            </a:r>
            <a:r>
              <a:rPr lang="en-GB" dirty="0"/>
              <a:t> </a:t>
            </a:r>
            <a:r>
              <a:rPr lang="en-GB" sz="1800" b="0" i="0" u="none" strike="noStrike" dirty="0">
                <a:solidFill>
                  <a:srgbClr val="000000"/>
                </a:solidFill>
                <a:effectLst/>
                <a:latin typeface="Arial" panose="020B0604020202020204" pitchFamily="34" charset="0"/>
              </a:rPr>
              <a:t>6%</a:t>
            </a:r>
            <a:r>
              <a:rPr lang="en-GB" sz="1200" b="0" i="0" u="none" strike="noStrike" dirty="0">
                <a:solidFill>
                  <a:srgbClr val="000000"/>
                </a:solidFill>
                <a:effectLst/>
                <a:latin typeface="Arial" panose="020B0604020202020204" pitchFamily="34" charset="0"/>
              </a:rPr>
              <a:t>; Feb-23:</a:t>
            </a:r>
            <a:r>
              <a:rPr lang="en-GB" dirty="0"/>
              <a:t> </a:t>
            </a:r>
            <a:r>
              <a:rPr lang="en-GB" sz="1800" b="0" i="0" u="none" strike="noStrike" dirty="0">
                <a:solidFill>
                  <a:srgbClr val="000000"/>
                </a:solidFill>
                <a:effectLst/>
                <a:latin typeface="Arial" panose="020B0604020202020204" pitchFamily="34" charset="0"/>
              </a:rPr>
              <a:t>5%</a:t>
            </a:r>
            <a:r>
              <a:rPr lang="en-GB" sz="1200" b="0" i="0" u="none" strike="noStrike" dirty="0">
                <a:solidFill>
                  <a:srgbClr val="000000"/>
                </a:solidFill>
                <a:effectLst/>
                <a:latin typeface="Arial" panose="020B0604020202020204" pitchFamily="34" charset="0"/>
              </a:rPr>
              <a:t>; Sep-23:</a:t>
            </a:r>
            <a:r>
              <a:rPr lang="en-GB" dirty="0"/>
              <a:t> </a:t>
            </a:r>
            <a:r>
              <a:rPr lang="en-GB" sz="1800" b="0" i="0" u="none" strike="noStrike" dirty="0">
                <a:solidFill>
                  <a:srgbClr val="000000"/>
                </a:solidFill>
                <a:effectLst/>
                <a:latin typeface="Arial" panose="020B0604020202020204" pitchFamily="34" charset="0"/>
              </a:rPr>
              <a:t>6%</a:t>
            </a:r>
            <a:r>
              <a:rPr lang="en-GB" dirty="0"/>
              <a:t> </a:t>
            </a:r>
            <a:endParaRPr lang="en-US" dirty="0"/>
          </a:p>
          <a:p>
            <a:r>
              <a:rPr lang="en-US" dirty="0"/>
              <a:t>	</a:t>
            </a:r>
          </a:p>
          <a:p>
            <a:r>
              <a:rPr lang="en-US" b="1" dirty="0"/>
              <a:t>Don't know / Prefer not to say</a:t>
            </a:r>
          </a:p>
          <a:p>
            <a:r>
              <a:rPr lang="en-GB" sz="1800" b="0" i="0" u="none" strike="noStrike" dirty="0">
                <a:solidFill>
                  <a:srgbClr val="000000"/>
                </a:solidFill>
                <a:effectLst/>
                <a:latin typeface="Arial" panose="020B0604020202020204" pitchFamily="34" charset="0"/>
              </a:rPr>
              <a:t>2021: </a:t>
            </a:r>
            <a:r>
              <a:rPr lang="en-GB" sz="1800" b="0" i="0" u="none" strike="noStrike" dirty="0">
                <a:solidFill>
                  <a:srgbClr val="000000"/>
                </a:solidFill>
                <a:effectLst/>
                <a:latin typeface="Calibri" panose="020F0502020204030204" pitchFamily="34" charset="0"/>
              </a:rPr>
              <a:t>3%</a:t>
            </a:r>
            <a:r>
              <a:rPr lang="en-GB" sz="1200" b="0" i="0" u="none" strike="noStrike" dirty="0">
                <a:solidFill>
                  <a:srgbClr val="000000"/>
                </a:solidFill>
                <a:effectLst/>
                <a:latin typeface="Arial" panose="020B0604020202020204" pitchFamily="34" charset="0"/>
              </a:rPr>
              <a:t>; Mar-22:</a:t>
            </a:r>
            <a:r>
              <a:rPr lang="en-GB" dirty="0"/>
              <a:t> </a:t>
            </a:r>
            <a:r>
              <a:rPr lang="en-GB" sz="1800" b="0" i="0" u="none" strike="noStrike" dirty="0">
                <a:solidFill>
                  <a:srgbClr val="000000"/>
                </a:solidFill>
                <a:effectLst/>
                <a:latin typeface="Calibri" panose="020F0502020204030204" pitchFamily="34" charset="0"/>
              </a:rPr>
              <a:t>5%</a:t>
            </a:r>
            <a:r>
              <a:rPr lang="en-GB" sz="1200" b="0" i="0" u="none" strike="noStrike" dirty="0">
                <a:solidFill>
                  <a:srgbClr val="000000"/>
                </a:solidFill>
                <a:effectLst/>
                <a:latin typeface="Calibri" panose="020F0502020204030204" pitchFamily="34" charset="0"/>
              </a:rPr>
              <a:t>; Sep-22:</a:t>
            </a:r>
            <a:r>
              <a:rPr lang="en-GB" dirty="0"/>
              <a:t> </a:t>
            </a:r>
            <a:r>
              <a:rPr lang="en-GB" sz="1800" b="0" i="0" u="none" strike="noStrike" dirty="0">
                <a:solidFill>
                  <a:srgbClr val="000000"/>
                </a:solidFill>
                <a:effectLst/>
                <a:latin typeface="Arial" panose="020B0604020202020204" pitchFamily="34" charset="0"/>
              </a:rPr>
              <a:t>3%</a:t>
            </a:r>
            <a:r>
              <a:rPr lang="en-GB" sz="1200" b="0" i="0" u="none" strike="noStrike" dirty="0">
                <a:solidFill>
                  <a:srgbClr val="000000"/>
                </a:solidFill>
                <a:effectLst/>
                <a:latin typeface="Arial" panose="020B0604020202020204" pitchFamily="34" charset="0"/>
              </a:rPr>
              <a:t>; Feb-23:</a:t>
            </a:r>
            <a:r>
              <a:rPr lang="en-GB" dirty="0"/>
              <a:t> </a:t>
            </a:r>
            <a:r>
              <a:rPr lang="en-GB" sz="1800" b="0" i="0" u="none" strike="noStrike" dirty="0">
                <a:solidFill>
                  <a:srgbClr val="000000"/>
                </a:solidFill>
                <a:effectLst/>
                <a:latin typeface="Calibri" panose="020F0502020204030204" pitchFamily="34" charset="0"/>
              </a:rPr>
              <a:t>3%</a:t>
            </a:r>
            <a:r>
              <a:rPr lang="en-GB" sz="1200" b="0" i="0" u="none" strike="noStrike" dirty="0">
                <a:solidFill>
                  <a:srgbClr val="000000"/>
                </a:solidFill>
                <a:effectLst/>
                <a:latin typeface="Arial" panose="020B0604020202020204" pitchFamily="34" charset="0"/>
              </a:rPr>
              <a:t>; Sep-23:</a:t>
            </a:r>
            <a:r>
              <a:rPr lang="en-GB" dirty="0"/>
              <a:t> </a:t>
            </a:r>
            <a:r>
              <a:rPr lang="en-GB" sz="1800" b="0" i="0" u="none" strike="noStrike" dirty="0">
                <a:solidFill>
                  <a:srgbClr val="000000"/>
                </a:solidFill>
                <a:effectLst/>
                <a:latin typeface="Calibri" panose="020F0502020204030204" pitchFamily="34" charset="0"/>
              </a:rPr>
              <a:t>2%</a:t>
            </a:r>
            <a:r>
              <a:rPr lang="en-GB" dirty="0"/>
              <a:t> </a:t>
            </a:r>
            <a:endParaRPr lang="en-US" dirty="0"/>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75</a:t>
            </a:fld>
            <a:endParaRPr lang="en-US" dirty="0"/>
          </a:p>
        </p:txBody>
      </p:sp>
    </p:spTree>
    <p:extLst>
      <p:ext uri="{BB962C8B-B14F-4D97-AF65-F5344CB8AC3E}">
        <p14:creationId xmlns:p14="http://schemas.microsoft.com/office/powerpoint/2010/main" val="17342917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Those aged 30-49 were most likely to be categorised as being up to date with cervical screening.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This is also the case for those in higher social grades and those living in the least deprived areas.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Those from a White background are more likely than those from an ethnic minority to be up to date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rPr>
              <a:t>Among those from an ethnic minority background specifically, respondents from a Mixed background (52%), were most likely to be categorised as up to date, followed by Asian respondents (50%) and Black respondents (43%).</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Those with no disability were most likely to be categorised as up to date, though this was also the case for those with a mental health condition.</a:t>
            </a:r>
          </a:p>
        </p:txBody>
      </p:sp>
      <p:sp>
        <p:nvSpPr>
          <p:cNvPr id="4" name="Slide Number Placeholder 3"/>
          <p:cNvSpPr>
            <a:spLocks noGrp="1"/>
          </p:cNvSpPr>
          <p:nvPr>
            <p:ph type="sldNum" sz="quarter" idx="5"/>
          </p:nvPr>
        </p:nvSpPr>
        <p:spPr/>
        <p:txBody>
          <a:bodyPr/>
          <a:lstStyle/>
          <a:p>
            <a:fld id="{F5B38833-6303-A84B-BCE8-C8F834FB8639}" type="slidenum">
              <a:rPr lang="en-US" smtClean="0"/>
              <a:t>76</a:t>
            </a:fld>
            <a:endParaRPr lang="en-US" dirty="0"/>
          </a:p>
        </p:txBody>
      </p:sp>
    </p:spTree>
    <p:extLst>
      <p:ext uri="{BB962C8B-B14F-4D97-AF65-F5344CB8AC3E}">
        <p14:creationId xmlns:p14="http://schemas.microsoft.com/office/powerpoint/2010/main" val="10634987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u="sng" dirty="0"/>
              <a:t>Key findings: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spc="10" dirty="0">
                <a:latin typeface="+mn-lt"/>
                <a:ea typeface="+mn-ea"/>
                <a:cs typeface="+mn-cs"/>
              </a:rPr>
              <a:t>Just under 2 in 3 report intention to attend their next screening, with those who are overdue being the least likely to have reported intention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spc="10" dirty="0">
                <a:latin typeface="+mn-lt"/>
                <a:ea typeface="+mn-ea"/>
                <a:cs typeface="+mn-cs"/>
              </a:rPr>
              <a:t>This is in part due to higher proportions reporting they are not eligible to be invited in the future, however even when removing this audience, intention is much lower.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spc="10" dirty="0">
                <a:latin typeface="+mn-lt"/>
                <a:ea typeface="+mn-ea"/>
                <a:cs typeface="+mn-cs"/>
              </a:rPr>
              <a:t>8 in 10 of those who are up to date report that they definitely will, compared to 23% of those who are not and 9% who have never attended </a:t>
            </a:r>
          </a:p>
          <a:p>
            <a:endParaRPr lang="en-US" sz="1800" b="1" i="0" u="none" strike="noStrike" dirty="0">
              <a:solidFill>
                <a:srgbClr val="000000"/>
              </a:solidFill>
              <a:effectLst/>
              <a:latin typeface="Calibri" panose="020F0502020204030204" pitchFamily="34" charset="0"/>
            </a:endParaRPr>
          </a:p>
          <a:p>
            <a:endParaRPr lang="en-US" sz="1800" b="1" i="0" u="none" strike="noStrike" dirty="0">
              <a:solidFill>
                <a:srgbClr val="000000"/>
              </a:solidFill>
              <a:effectLst/>
              <a:latin typeface="Calibri" panose="020F0502020204030204" pitchFamily="34" charset="0"/>
            </a:endParaRPr>
          </a:p>
          <a:p>
            <a:endParaRPr lang="en-US" sz="1800" b="1" i="0" u="none" strike="noStrike" dirty="0">
              <a:solidFill>
                <a:srgbClr val="000000"/>
              </a:solidFill>
              <a:effectLst/>
              <a:latin typeface="Calibri" panose="020F0502020204030204" pitchFamily="34" charset="0"/>
            </a:endParaRPr>
          </a:p>
          <a:p>
            <a:r>
              <a:rPr lang="en-US" sz="1800" b="1" i="0" u="sng" strike="noStrike" dirty="0">
                <a:solidFill>
                  <a:srgbClr val="000000"/>
                </a:solidFill>
                <a:effectLst/>
                <a:latin typeface="Calibri" panose="020F0502020204030204" pitchFamily="34" charset="0"/>
              </a:rPr>
              <a:t>Historical data</a:t>
            </a:r>
          </a:p>
          <a:p>
            <a:endParaRPr lang="en-US" sz="1800" b="1" i="0" u="none" strike="noStrike" dirty="0">
              <a:solidFill>
                <a:srgbClr val="000000"/>
              </a:solidFill>
              <a:effectLst/>
              <a:latin typeface="Calibri" panose="020F0502020204030204" pitchFamily="34" charset="0"/>
            </a:endParaRPr>
          </a:p>
          <a:p>
            <a:r>
              <a:rPr lang="en-US" sz="1800" b="1" i="0" u="none" strike="noStrike" dirty="0">
                <a:solidFill>
                  <a:srgbClr val="000000"/>
                </a:solidFill>
                <a:effectLst/>
                <a:latin typeface="Calibri" panose="020F0502020204030204" pitchFamily="34" charset="0"/>
              </a:rPr>
              <a:t>Definitely will</a:t>
            </a:r>
            <a:r>
              <a:rPr lang="en-US" b="1" dirty="0"/>
              <a:t> </a:t>
            </a:r>
          </a:p>
          <a:p>
            <a:r>
              <a:rPr lang="en-GB" sz="1800" b="0" i="0" u="none" strike="noStrike" dirty="0">
                <a:solidFill>
                  <a:srgbClr val="000000"/>
                </a:solidFill>
                <a:effectLst/>
                <a:latin typeface="Arial" panose="020B0604020202020204" pitchFamily="34" charset="0"/>
              </a:rPr>
              <a:t>2021: 69%;</a:t>
            </a:r>
            <a:r>
              <a:rPr lang="en-GB" sz="2800" dirty="0"/>
              <a:t> Mar-22: </a:t>
            </a:r>
            <a:r>
              <a:rPr lang="en-GB" sz="1800" b="0" i="0" u="none" strike="noStrike" dirty="0">
                <a:solidFill>
                  <a:srgbClr val="000000"/>
                </a:solidFill>
                <a:effectLst/>
                <a:latin typeface="Calibri" panose="020F0502020204030204" pitchFamily="34" charset="0"/>
              </a:rPr>
              <a:t>70%; Sep-22:</a:t>
            </a:r>
            <a:r>
              <a:rPr lang="en-GB" sz="2800" dirty="0"/>
              <a:t> </a:t>
            </a:r>
            <a:r>
              <a:rPr lang="en-GB" sz="1800" b="0" i="0" u="none" strike="noStrike" dirty="0">
                <a:solidFill>
                  <a:srgbClr val="000000"/>
                </a:solidFill>
                <a:effectLst/>
                <a:latin typeface="Arial" panose="020B0604020202020204" pitchFamily="34" charset="0"/>
              </a:rPr>
              <a:t>69%; Feb-23:</a:t>
            </a:r>
            <a:r>
              <a:rPr lang="en-GB" sz="2800" dirty="0"/>
              <a:t> </a:t>
            </a:r>
            <a:r>
              <a:rPr lang="en-GB" sz="1800" b="0" i="0" u="none" strike="noStrike" dirty="0">
                <a:solidFill>
                  <a:srgbClr val="000000"/>
                </a:solidFill>
                <a:effectLst/>
                <a:latin typeface="Arial" panose="020B0604020202020204" pitchFamily="34" charset="0"/>
              </a:rPr>
              <a:t>73%; Sep-23:</a:t>
            </a:r>
            <a:r>
              <a:rPr lang="en-GB" sz="2800" dirty="0"/>
              <a:t> </a:t>
            </a:r>
            <a:r>
              <a:rPr lang="en-GB" sz="1800" b="0" i="0" u="none" strike="noStrike" dirty="0">
                <a:solidFill>
                  <a:srgbClr val="000000"/>
                </a:solidFill>
                <a:effectLst/>
                <a:latin typeface="Arial" panose="020B0604020202020204" pitchFamily="34" charset="0"/>
              </a:rPr>
              <a:t>73%</a:t>
            </a:r>
            <a:r>
              <a:rPr lang="en-GB" sz="2800" dirty="0"/>
              <a:t> </a:t>
            </a:r>
          </a:p>
          <a:p>
            <a:endParaRPr lang="en-US" sz="1800" b="0" i="0" u="none" strike="noStrike" dirty="0">
              <a:solidFill>
                <a:srgbClr val="000000"/>
              </a:solidFill>
              <a:effectLst/>
              <a:latin typeface="Calibri" panose="020F0502020204030204" pitchFamily="34" charset="0"/>
            </a:endParaRPr>
          </a:p>
          <a:p>
            <a:r>
              <a:rPr lang="en-US" sz="1800" b="1" i="0" u="none" strike="noStrike" dirty="0">
                <a:solidFill>
                  <a:srgbClr val="000000"/>
                </a:solidFill>
                <a:effectLst/>
                <a:latin typeface="Calibri" panose="020F0502020204030204" pitchFamily="34" charset="0"/>
              </a:rPr>
              <a:t>Probably will</a:t>
            </a:r>
          </a:p>
          <a:p>
            <a:r>
              <a:rPr lang="en-GB" sz="1800" b="0" i="0" u="none" strike="noStrike" dirty="0">
                <a:solidFill>
                  <a:srgbClr val="000000"/>
                </a:solidFill>
                <a:effectLst/>
                <a:latin typeface="Arial" panose="020B0604020202020204" pitchFamily="34" charset="0"/>
              </a:rPr>
              <a:t>2021: </a:t>
            </a:r>
            <a:r>
              <a:rPr lang="en-GB" sz="1800" b="0" i="0" u="none" strike="noStrike" dirty="0">
                <a:solidFill>
                  <a:srgbClr val="000000"/>
                </a:solidFill>
                <a:effectLst/>
                <a:latin typeface="Calibri" panose="020F0502020204030204" pitchFamily="34" charset="0"/>
              </a:rPr>
              <a:t>11%</a:t>
            </a:r>
            <a:r>
              <a:rPr lang="en-GB" sz="1800" b="0" i="0" u="none" strike="noStrike" dirty="0">
                <a:solidFill>
                  <a:srgbClr val="000000"/>
                </a:solidFill>
                <a:effectLst/>
                <a:latin typeface="Arial" panose="020B0604020202020204" pitchFamily="34" charset="0"/>
              </a:rPr>
              <a:t>;</a:t>
            </a:r>
            <a:r>
              <a:rPr lang="en-GB" sz="2800" dirty="0"/>
              <a:t> Mar-22: </a:t>
            </a:r>
            <a:r>
              <a:rPr lang="en-GB" sz="1800" b="0" i="0" u="none" strike="noStrike" dirty="0">
                <a:solidFill>
                  <a:srgbClr val="000000"/>
                </a:solidFill>
                <a:effectLst/>
                <a:latin typeface="Calibri" panose="020F0502020204030204" pitchFamily="34" charset="0"/>
              </a:rPr>
              <a:t>11%</a:t>
            </a:r>
            <a:r>
              <a:rPr lang="en-GB" sz="2800" b="0" i="0" u="none" strike="noStrike" dirty="0">
                <a:solidFill>
                  <a:srgbClr val="000000"/>
                </a:solidFill>
                <a:effectLst/>
                <a:latin typeface="Calibri" panose="020F0502020204030204" pitchFamily="34" charset="0"/>
              </a:rPr>
              <a:t>; Sep-22:</a:t>
            </a:r>
            <a:r>
              <a:rPr lang="en-GB" sz="2800" dirty="0"/>
              <a:t> </a:t>
            </a:r>
            <a:r>
              <a:rPr lang="en-GB" sz="1800" b="0" i="0" u="none" strike="noStrike" dirty="0">
                <a:solidFill>
                  <a:srgbClr val="000000"/>
                </a:solidFill>
                <a:effectLst/>
                <a:latin typeface="Arial" panose="020B0604020202020204" pitchFamily="34" charset="0"/>
              </a:rPr>
              <a:t>11%</a:t>
            </a:r>
            <a:r>
              <a:rPr lang="en-GB" sz="2800" b="0" i="0" u="none" strike="noStrike" dirty="0">
                <a:solidFill>
                  <a:srgbClr val="000000"/>
                </a:solidFill>
                <a:effectLst/>
                <a:latin typeface="Arial" panose="020B0604020202020204" pitchFamily="34" charset="0"/>
              </a:rPr>
              <a:t>; Feb-23:</a:t>
            </a:r>
            <a:r>
              <a:rPr lang="en-GB" sz="2800" dirty="0"/>
              <a:t> </a:t>
            </a:r>
            <a:r>
              <a:rPr lang="en-GB" sz="1800" b="0" i="0" u="none" strike="noStrike" dirty="0">
                <a:solidFill>
                  <a:srgbClr val="000000"/>
                </a:solidFill>
                <a:effectLst/>
                <a:latin typeface="Arial" panose="020B0604020202020204" pitchFamily="34" charset="0"/>
              </a:rPr>
              <a:t>11%</a:t>
            </a:r>
            <a:r>
              <a:rPr lang="en-GB" sz="2800" b="0" i="0" u="none" strike="noStrike" dirty="0">
                <a:solidFill>
                  <a:srgbClr val="000000"/>
                </a:solidFill>
                <a:effectLst/>
                <a:latin typeface="Arial" panose="020B0604020202020204" pitchFamily="34" charset="0"/>
              </a:rPr>
              <a:t>; Sep-23:</a:t>
            </a:r>
            <a:r>
              <a:rPr lang="en-GB" sz="4000" dirty="0"/>
              <a:t> </a:t>
            </a:r>
            <a:r>
              <a:rPr lang="en-GB" sz="1800" b="0" i="0" u="none" strike="noStrike" dirty="0">
                <a:solidFill>
                  <a:srgbClr val="000000"/>
                </a:solidFill>
                <a:effectLst/>
                <a:latin typeface="Arial" panose="020B0604020202020204" pitchFamily="34" charset="0"/>
              </a:rPr>
              <a:t>11%</a:t>
            </a:r>
            <a:r>
              <a:rPr lang="en-GB" sz="2800" dirty="0"/>
              <a:t> </a:t>
            </a:r>
          </a:p>
          <a:p>
            <a:endParaRPr lang="en-US" sz="1800" b="0" i="0" u="none" strike="noStrike" dirty="0">
              <a:solidFill>
                <a:srgbClr val="000000"/>
              </a:solidFill>
              <a:effectLst/>
              <a:latin typeface="Calibri" panose="020F0502020204030204" pitchFamily="34" charset="0"/>
            </a:endParaRPr>
          </a:p>
          <a:p>
            <a:r>
              <a:rPr lang="en-US" sz="1800" b="1" i="0" u="none" strike="noStrike" dirty="0">
                <a:solidFill>
                  <a:srgbClr val="000000"/>
                </a:solidFill>
                <a:effectLst/>
                <a:latin typeface="Calibri" panose="020F0502020204030204" pitchFamily="34" charset="0"/>
              </a:rPr>
              <a:t>Probably won’t </a:t>
            </a:r>
            <a:r>
              <a:rPr lang="en-US" b="1"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dirty="0">
                <a:solidFill>
                  <a:srgbClr val="000000"/>
                </a:solidFill>
                <a:effectLst/>
                <a:latin typeface="Arial" panose="020B0604020202020204" pitchFamily="34" charset="0"/>
              </a:rPr>
              <a:t>2021: </a:t>
            </a:r>
            <a:r>
              <a:rPr lang="en-GB" sz="1800" b="0" i="0" u="none" strike="noStrike" dirty="0">
                <a:solidFill>
                  <a:srgbClr val="000000"/>
                </a:solidFill>
                <a:effectLst/>
                <a:latin typeface="Calibri" panose="020F0502020204030204" pitchFamily="34" charset="0"/>
              </a:rPr>
              <a:t>7%</a:t>
            </a:r>
            <a:r>
              <a:rPr lang="en-GB" sz="1800" b="0" i="0" u="none" strike="noStrike" dirty="0">
                <a:solidFill>
                  <a:srgbClr val="000000"/>
                </a:solidFill>
                <a:effectLst/>
                <a:latin typeface="Arial" panose="020B0604020202020204" pitchFamily="34" charset="0"/>
              </a:rPr>
              <a:t>;</a:t>
            </a:r>
            <a:r>
              <a:rPr lang="en-GB" sz="2800" dirty="0"/>
              <a:t> Mar-22: </a:t>
            </a:r>
            <a:r>
              <a:rPr lang="en-GB" sz="1800" b="0" i="0" u="none" strike="noStrike" dirty="0">
                <a:solidFill>
                  <a:srgbClr val="000000"/>
                </a:solidFill>
                <a:effectLst/>
                <a:latin typeface="Calibri" panose="020F0502020204030204" pitchFamily="34" charset="0"/>
              </a:rPr>
              <a:t>7%</a:t>
            </a:r>
            <a:r>
              <a:rPr lang="en-GB" sz="2800" b="0" i="0" u="none" strike="noStrike" dirty="0">
                <a:solidFill>
                  <a:srgbClr val="000000"/>
                </a:solidFill>
                <a:effectLst/>
                <a:latin typeface="Calibri" panose="020F0502020204030204" pitchFamily="34" charset="0"/>
              </a:rPr>
              <a:t>; Sep-22:</a:t>
            </a:r>
            <a:r>
              <a:rPr lang="en-GB" sz="2800" dirty="0"/>
              <a:t> </a:t>
            </a:r>
            <a:r>
              <a:rPr lang="en-GB" sz="1800" b="0" i="0" u="none" strike="noStrike" dirty="0">
                <a:solidFill>
                  <a:srgbClr val="000000"/>
                </a:solidFill>
                <a:effectLst/>
                <a:latin typeface="Arial" panose="020B0604020202020204" pitchFamily="34" charset="0"/>
              </a:rPr>
              <a:t>9%</a:t>
            </a:r>
            <a:r>
              <a:rPr lang="en-GB" sz="2800" b="0" i="0" u="none" strike="noStrike" dirty="0">
                <a:solidFill>
                  <a:srgbClr val="000000"/>
                </a:solidFill>
                <a:effectLst/>
                <a:latin typeface="Arial" panose="020B0604020202020204" pitchFamily="34" charset="0"/>
              </a:rPr>
              <a:t>; Feb-23:</a:t>
            </a:r>
            <a:r>
              <a:rPr lang="en-GB" sz="2800" dirty="0"/>
              <a:t> </a:t>
            </a:r>
            <a:r>
              <a:rPr lang="en-GB" sz="1800" b="0" i="0" u="none" strike="noStrike" dirty="0">
                <a:solidFill>
                  <a:srgbClr val="000000"/>
                </a:solidFill>
                <a:effectLst/>
                <a:latin typeface="Arial" panose="020B0604020202020204" pitchFamily="34" charset="0"/>
              </a:rPr>
              <a:t>6%</a:t>
            </a:r>
            <a:r>
              <a:rPr lang="en-GB" sz="2800" b="0" i="0" u="none" strike="noStrike" dirty="0">
                <a:solidFill>
                  <a:srgbClr val="000000"/>
                </a:solidFill>
                <a:effectLst/>
                <a:latin typeface="Arial" panose="020B0604020202020204" pitchFamily="34" charset="0"/>
              </a:rPr>
              <a:t>; Sep-23:</a:t>
            </a:r>
            <a:r>
              <a:rPr lang="en-GB" sz="2800" dirty="0"/>
              <a:t> </a:t>
            </a:r>
            <a:r>
              <a:rPr lang="en-GB" sz="1800" b="0" i="0" u="none" strike="noStrike" dirty="0">
                <a:solidFill>
                  <a:srgbClr val="000000"/>
                </a:solidFill>
                <a:effectLst/>
                <a:latin typeface="Arial" panose="020B0604020202020204" pitchFamily="34" charset="0"/>
              </a:rPr>
              <a:t>6%</a:t>
            </a:r>
            <a:r>
              <a:rPr lang="en-GB" sz="2800" dirty="0"/>
              <a:t> </a:t>
            </a:r>
            <a:endParaRPr lang="en-US" sz="1800" b="0" i="0" u="none" strike="noStrike" dirty="0">
              <a:solidFill>
                <a:srgbClr val="000000"/>
              </a:solidFill>
              <a:effectLst/>
              <a:latin typeface="Calibri" panose="020F0502020204030204" pitchFamily="34" charset="0"/>
            </a:endParaRPr>
          </a:p>
          <a:p>
            <a:endParaRPr lang="en-US" sz="1800" b="0" i="0" u="none" strike="noStrike" dirty="0">
              <a:solidFill>
                <a:srgbClr val="000000"/>
              </a:solidFill>
              <a:effectLst/>
              <a:latin typeface="Calibri" panose="020F0502020204030204" pitchFamily="34" charset="0"/>
            </a:endParaRPr>
          </a:p>
          <a:p>
            <a:r>
              <a:rPr lang="en-US" sz="1800" b="1" i="0" u="none" strike="noStrike" dirty="0">
                <a:solidFill>
                  <a:srgbClr val="000000"/>
                </a:solidFill>
                <a:effectLst/>
                <a:latin typeface="Calibri" panose="020F0502020204030204" pitchFamily="34" charset="0"/>
              </a:rPr>
              <a:t>Definitely won’t</a:t>
            </a:r>
            <a:r>
              <a:rPr lang="en-US" b="1" dirty="0"/>
              <a:t> </a:t>
            </a:r>
          </a:p>
          <a:p>
            <a:r>
              <a:rPr lang="en-GB" sz="1800" b="0" i="0" u="none" strike="noStrike" dirty="0">
                <a:solidFill>
                  <a:srgbClr val="000000"/>
                </a:solidFill>
                <a:effectLst/>
                <a:latin typeface="Arial" panose="020B0604020202020204" pitchFamily="34" charset="0"/>
              </a:rPr>
              <a:t>2021: </a:t>
            </a:r>
            <a:r>
              <a:rPr lang="en-GB" sz="1800" b="0" i="0" u="none" strike="noStrike" dirty="0">
                <a:solidFill>
                  <a:srgbClr val="000000"/>
                </a:solidFill>
                <a:effectLst/>
                <a:latin typeface="Calibri" panose="020F0502020204030204" pitchFamily="34" charset="0"/>
              </a:rPr>
              <a:t>5%</a:t>
            </a:r>
            <a:r>
              <a:rPr lang="en-GB" sz="1000" b="0" i="0" u="none" strike="noStrike" dirty="0">
                <a:solidFill>
                  <a:srgbClr val="000000"/>
                </a:solidFill>
                <a:effectLst/>
                <a:latin typeface="Arial" panose="020B0604020202020204" pitchFamily="34" charset="0"/>
              </a:rPr>
              <a:t>;</a:t>
            </a:r>
            <a:r>
              <a:rPr lang="en-GB" sz="1200" dirty="0"/>
              <a:t> Mar-22:</a:t>
            </a:r>
            <a:r>
              <a:rPr lang="en-GB" dirty="0"/>
              <a:t> </a:t>
            </a:r>
            <a:r>
              <a:rPr lang="en-GB" sz="1800" b="0" i="0" u="none" strike="noStrike" dirty="0">
                <a:solidFill>
                  <a:srgbClr val="000000"/>
                </a:solidFill>
                <a:effectLst/>
                <a:latin typeface="Calibri" panose="020F0502020204030204" pitchFamily="34" charset="0"/>
              </a:rPr>
              <a:t>4%</a:t>
            </a:r>
            <a:r>
              <a:rPr lang="en-GB" sz="1200" b="0" i="0" u="none" strike="noStrike" dirty="0">
                <a:solidFill>
                  <a:srgbClr val="000000"/>
                </a:solidFill>
                <a:effectLst/>
                <a:latin typeface="Calibri" panose="020F0502020204030204" pitchFamily="34" charset="0"/>
              </a:rPr>
              <a:t>; Sep-22:</a:t>
            </a:r>
            <a:r>
              <a:rPr lang="en-GB" dirty="0"/>
              <a:t> </a:t>
            </a:r>
            <a:r>
              <a:rPr lang="en-GB" sz="1800" b="0" i="0" u="none" strike="noStrike" dirty="0">
                <a:solidFill>
                  <a:srgbClr val="000000"/>
                </a:solidFill>
                <a:effectLst/>
                <a:latin typeface="Arial" panose="020B0604020202020204" pitchFamily="34" charset="0"/>
              </a:rPr>
              <a:t>4%</a:t>
            </a:r>
            <a:r>
              <a:rPr lang="en-GB" sz="1200" b="0" i="0" u="none" strike="noStrike" dirty="0">
                <a:solidFill>
                  <a:srgbClr val="000000"/>
                </a:solidFill>
                <a:effectLst/>
                <a:latin typeface="Arial" panose="020B0604020202020204" pitchFamily="34" charset="0"/>
              </a:rPr>
              <a:t>; Feb-23:</a:t>
            </a:r>
            <a:r>
              <a:rPr lang="en-GB" dirty="0"/>
              <a:t> </a:t>
            </a:r>
            <a:r>
              <a:rPr lang="en-GB" sz="1800" b="0" i="0" u="none" strike="noStrike" dirty="0">
                <a:solidFill>
                  <a:srgbClr val="000000"/>
                </a:solidFill>
                <a:effectLst/>
                <a:latin typeface="Arial" panose="020B0604020202020204" pitchFamily="34" charset="0"/>
              </a:rPr>
              <a:t>4%</a:t>
            </a:r>
            <a:r>
              <a:rPr lang="en-GB" sz="1200" b="0" i="0" u="none" strike="noStrike" dirty="0">
                <a:solidFill>
                  <a:srgbClr val="000000"/>
                </a:solidFill>
                <a:effectLst/>
                <a:latin typeface="Arial" panose="020B0604020202020204" pitchFamily="34" charset="0"/>
              </a:rPr>
              <a:t>; Sep-23:</a:t>
            </a:r>
            <a:r>
              <a:rPr lang="en-GB" sz="1800" dirty="0"/>
              <a:t> </a:t>
            </a:r>
            <a:r>
              <a:rPr lang="en-GB" sz="1800" b="0" i="0" u="none" strike="noStrike" dirty="0">
                <a:solidFill>
                  <a:srgbClr val="000000"/>
                </a:solidFill>
                <a:effectLst/>
                <a:latin typeface="Arial" panose="020B0604020202020204" pitchFamily="34" charset="0"/>
              </a:rPr>
              <a:t>4%</a:t>
            </a:r>
            <a:endParaRPr lang="en-US" dirty="0"/>
          </a:p>
          <a:p>
            <a:endParaRPr lang="en-US" sz="1800" b="0" i="0" u="none" strike="noStrike" dirty="0">
              <a:solidFill>
                <a:srgbClr val="000000"/>
              </a:solidFill>
              <a:effectLst/>
              <a:latin typeface="Calibri" panose="020F0502020204030204" pitchFamily="34" charset="0"/>
            </a:endParaRPr>
          </a:p>
          <a:p>
            <a:r>
              <a:rPr lang="en-US" sz="1800" b="1" i="0" u="none" strike="noStrike" dirty="0">
                <a:solidFill>
                  <a:srgbClr val="000000"/>
                </a:solidFill>
                <a:effectLst/>
                <a:latin typeface="Calibri" panose="020F0502020204030204" pitchFamily="34" charset="0"/>
              </a:rPr>
              <a:t>Don't know / Prefer not to say</a:t>
            </a:r>
            <a:r>
              <a:rPr lang="en-US" b="1" dirty="0"/>
              <a:t> </a:t>
            </a:r>
          </a:p>
          <a:p>
            <a:r>
              <a:rPr lang="en-GB" sz="1800" b="0" i="0" u="none" strike="noStrike" dirty="0">
                <a:solidFill>
                  <a:srgbClr val="000000"/>
                </a:solidFill>
                <a:effectLst/>
                <a:latin typeface="Arial" panose="020B0604020202020204" pitchFamily="34" charset="0"/>
              </a:rPr>
              <a:t>2021: </a:t>
            </a:r>
            <a:r>
              <a:rPr lang="en-GB" sz="1800" b="0" i="0" u="none" strike="noStrike" dirty="0">
                <a:solidFill>
                  <a:srgbClr val="000000"/>
                </a:solidFill>
                <a:effectLst/>
                <a:latin typeface="Calibri" panose="020F0502020204030204" pitchFamily="34" charset="0"/>
              </a:rPr>
              <a:t>8%</a:t>
            </a:r>
            <a:r>
              <a:rPr lang="en-GB" sz="1000" b="0" i="0" u="none" strike="noStrike" dirty="0">
                <a:solidFill>
                  <a:srgbClr val="000000"/>
                </a:solidFill>
                <a:effectLst/>
                <a:latin typeface="Arial" panose="020B0604020202020204" pitchFamily="34" charset="0"/>
              </a:rPr>
              <a:t>;</a:t>
            </a:r>
            <a:r>
              <a:rPr lang="en-GB" sz="1200" dirty="0"/>
              <a:t> Mar-22:</a:t>
            </a:r>
            <a:r>
              <a:rPr lang="en-GB" dirty="0"/>
              <a:t> </a:t>
            </a:r>
            <a:r>
              <a:rPr lang="en-GB" sz="1800" b="0" i="0" u="none" strike="noStrike" dirty="0">
                <a:solidFill>
                  <a:srgbClr val="000000"/>
                </a:solidFill>
                <a:effectLst/>
                <a:latin typeface="Calibri" panose="020F0502020204030204" pitchFamily="34" charset="0"/>
              </a:rPr>
              <a:t>8%</a:t>
            </a:r>
            <a:r>
              <a:rPr lang="en-GB" sz="1200" b="0" i="0" u="none" strike="noStrike" dirty="0">
                <a:solidFill>
                  <a:srgbClr val="000000"/>
                </a:solidFill>
                <a:effectLst/>
                <a:latin typeface="Calibri" panose="020F0502020204030204" pitchFamily="34" charset="0"/>
              </a:rPr>
              <a:t>; Sep-22:</a:t>
            </a:r>
            <a:r>
              <a:rPr lang="en-GB" dirty="0"/>
              <a:t> </a:t>
            </a:r>
            <a:r>
              <a:rPr lang="en-GB" sz="1800" b="0" i="0" u="none" strike="noStrike" dirty="0">
                <a:solidFill>
                  <a:srgbClr val="000000"/>
                </a:solidFill>
                <a:effectLst/>
                <a:latin typeface="Arial" panose="020B0604020202020204" pitchFamily="34" charset="0"/>
              </a:rPr>
              <a:t>7%</a:t>
            </a:r>
            <a:r>
              <a:rPr lang="en-GB" sz="1200" b="0" i="0" u="none" strike="noStrike" dirty="0">
                <a:solidFill>
                  <a:srgbClr val="000000"/>
                </a:solidFill>
                <a:effectLst/>
                <a:latin typeface="Arial" panose="020B0604020202020204" pitchFamily="34" charset="0"/>
              </a:rPr>
              <a:t>; Feb-23:</a:t>
            </a:r>
            <a:r>
              <a:rPr lang="en-GB" dirty="0"/>
              <a:t> </a:t>
            </a:r>
            <a:r>
              <a:rPr lang="en-GB" sz="1800" b="0" i="0" u="none" strike="noStrike" dirty="0">
                <a:solidFill>
                  <a:srgbClr val="000000"/>
                </a:solidFill>
                <a:effectLst/>
                <a:latin typeface="Calibri" panose="020F0502020204030204" pitchFamily="34" charset="0"/>
              </a:rPr>
              <a:t>6%</a:t>
            </a:r>
            <a:r>
              <a:rPr lang="en-GB" sz="1200" b="0" i="0" u="none" strike="noStrike" dirty="0">
                <a:solidFill>
                  <a:srgbClr val="000000"/>
                </a:solidFill>
                <a:effectLst/>
                <a:latin typeface="Arial" panose="020B0604020202020204" pitchFamily="34" charset="0"/>
              </a:rPr>
              <a:t>; Sep-23:</a:t>
            </a:r>
            <a:r>
              <a:rPr lang="en-GB" dirty="0"/>
              <a:t> </a:t>
            </a:r>
            <a:r>
              <a:rPr lang="en-GB" sz="1800" b="0" i="0" u="none" strike="noStrike" dirty="0">
                <a:solidFill>
                  <a:srgbClr val="000000"/>
                </a:solidFill>
                <a:effectLst/>
                <a:latin typeface="Calibri" panose="020F0502020204030204" pitchFamily="34" charset="0"/>
              </a:rPr>
              <a:t>4%</a:t>
            </a:r>
            <a:r>
              <a:rPr lang="en-GB" dirty="0"/>
              <a:t> </a:t>
            </a:r>
            <a:endParaRPr lang="en-US" dirty="0"/>
          </a:p>
          <a:p>
            <a:endParaRPr lang="en-US" sz="1800" b="0" i="0" u="none" strike="noStrike"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F5B38833-6303-A84B-BCE8-C8F834FB8639}" type="slidenum">
              <a:rPr lang="en-US" smtClean="0"/>
              <a:t>77</a:t>
            </a:fld>
            <a:endParaRPr lang="en-US" dirty="0"/>
          </a:p>
        </p:txBody>
      </p:sp>
    </p:spTree>
    <p:extLst>
      <p:ext uri="{BB962C8B-B14F-4D97-AF65-F5344CB8AC3E}">
        <p14:creationId xmlns:p14="http://schemas.microsoft.com/office/powerpoint/2010/main" val="17774431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Younger respondents were more likely to report intention to attend, possibly linked to lower perceptions of eligibility among older respondents (the proportion who reported they would not be eligible next time increases with age).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White respondents reported lower intention, while those from an ethnic minority background were more likely 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Those with a disability reported lower intention, while those with a mental health condition were more likely to.</a:t>
            </a:r>
          </a:p>
          <a:p>
            <a:pPr marL="171450" indent="-171450">
              <a:buFont typeface="Arial" panose="020B0604020202020204" pitchFamily="34" charset="0"/>
              <a:buChar char="•"/>
            </a:pPr>
            <a:r>
              <a:rPr lang="en-US" dirty="0"/>
              <a:t>Those from a higher social grade were more likely to report intention, while IMD has no impact</a:t>
            </a:r>
          </a:p>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5B38833-6303-A84B-BCE8-C8F834FB8639}" type="slidenum">
              <a:rPr lang="en-US" smtClean="0"/>
              <a:t>78</a:t>
            </a:fld>
            <a:endParaRPr lang="en-US" dirty="0"/>
          </a:p>
        </p:txBody>
      </p:sp>
    </p:spTree>
    <p:extLst>
      <p:ext uri="{BB962C8B-B14F-4D97-AF65-F5344CB8AC3E}">
        <p14:creationId xmlns:p14="http://schemas.microsoft.com/office/powerpoint/2010/main" val="39546838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Concerns around who would carry out the test, and past experiences of pain were most commonly referenced as barriers.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Those who are overdue were more likely than those up to date to think that they are not at risk.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Outside of top 10, those who were overdue were also more likely to state that they had other things to worry about (13%) compared to those who were up to date (9%).</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With the exception of past experience of pain, and finding it difficult to get an appointment, those who never attended more commonly cite all barriers.</a:t>
            </a:r>
          </a:p>
          <a:p>
            <a:endParaRPr lang="en-GB" dirty="0"/>
          </a:p>
          <a:p>
            <a:endParaRPr lang="en-GB" dirty="0"/>
          </a:p>
          <a:p>
            <a:r>
              <a:rPr lang="en-GB" b="1" u="sng" dirty="0"/>
              <a:t>Historical data: </a:t>
            </a:r>
          </a:p>
          <a:p>
            <a:endParaRPr lang="en-GB" b="1" u="sng" dirty="0"/>
          </a:p>
          <a:p>
            <a:r>
              <a:rPr lang="en-US" sz="1800" b="1" i="0" u="none" strike="noStrike" dirty="0">
                <a:solidFill>
                  <a:srgbClr val="000000"/>
                </a:solidFill>
                <a:effectLst/>
                <a:latin typeface="Calibri" panose="020F0502020204030204" pitchFamily="34" charset="0"/>
              </a:rPr>
              <a:t>Nothing put me off going</a:t>
            </a:r>
            <a:r>
              <a:rPr lang="en-US" b="1" dirty="0"/>
              <a:t> </a:t>
            </a:r>
          </a:p>
          <a:p>
            <a:r>
              <a:rPr lang="en-US" sz="1800" b="0" i="0" u="none" strike="noStrike" dirty="0">
                <a:solidFill>
                  <a:srgbClr val="000000"/>
                </a:solidFill>
                <a:effectLst/>
                <a:latin typeface="Calibri" panose="020F0502020204030204" pitchFamily="34" charset="0"/>
              </a:rPr>
              <a:t>Attended last time: 72%; Did not attend last time:</a:t>
            </a:r>
            <a:r>
              <a:rPr lang="en-US" dirty="0"/>
              <a:t> </a:t>
            </a:r>
            <a:r>
              <a:rPr lang="en-US" sz="1800" b="0" i="0" u="none" strike="noStrike" dirty="0">
                <a:solidFill>
                  <a:srgbClr val="000000"/>
                </a:solidFill>
                <a:effectLst/>
                <a:latin typeface="Calibri" panose="020F0502020204030204" pitchFamily="34" charset="0"/>
              </a:rPr>
              <a:t>7%</a:t>
            </a:r>
            <a:r>
              <a:rPr lang="en-US" dirty="0"/>
              <a:t> </a:t>
            </a:r>
          </a:p>
          <a:p>
            <a:r>
              <a:rPr lang="en-US" sz="1800" b="1" i="0" u="none" strike="noStrike" dirty="0">
                <a:solidFill>
                  <a:srgbClr val="000000"/>
                </a:solidFill>
                <a:effectLst/>
                <a:latin typeface="Calibri" panose="020F0502020204030204" pitchFamily="34" charset="0"/>
              </a:rPr>
              <a:t>I was too frightened of what the test might find</a:t>
            </a:r>
          </a:p>
          <a:p>
            <a:r>
              <a:rPr lang="en-US" dirty="0"/>
              <a:t> Attended last time: </a:t>
            </a:r>
            <a:r>
              <a:rPr lang="en-US" sz="1800" b="0" i="0" u="none" strike="noStrike" dirty="0">
                <a:solidFill>
                  <a:srgbClr val="000000"/>
                </a:solidFill>
                <a:effectLst/>
                <a:latin typeface="Calibri" panose="020F0502020204030204" pitchFamily="34" charset="0"/>
              </a:rPr>
              <a:t>2%</a:t>
            </a:r>
            <a:r>
              <a:rPr lang="en-US" sz="1200" b="0" i="0" u="none" strike="noStrike" dirty="0">
                <a:solidFill>
                  <a:srgbClr val="000000"/>
                </a:solidFill>
                <a:effectLst/>
                <a:latin typeface="Calibri" panose="020F0502020204030204" pitchFamily="34" charset="0"/>
              </a:rPr>
              <a:t>; Did not attend last time:</a:t>
            </a:r>
            <a:r>
              <a:rPr lang="en-US" dirty="0"/>
              <a:t>  </a:t>
            </a:r>
            <a:r>
              <a:rPr lang="en-US" sz="1800" b="0" i="0" u="none" strike="noStrike" dirty="0">
                <a:solidFill>
                  <a:srgbClr val="000000"/>
                </a:solidFill>
                <a:effectLst/>
                <a:latin typeface="Calibri" panose="020F0502020204030204" pitchFamily="34" charset="0"/>
              </a:rPr>
              <a:t>7%</a:t>
            </a:r>
            <a:r>
              <a:rPr lang="en-US" dirty="0"/>
              <a:t> </a:t>
            </a:r>
          </a:p>
          <a:p>
            <a:r>
              <a:rPr lang="en-US" sz="1800" b="1" i="0" u="none" strike="noStrike" dirty="0">
                <a:solidFill>
                  <a:srgbClr val="000000"/>
                </a:solidFill>
                <a:effectLst/>
                <a:latin typeface="Calibri" panose="020F0502020204030204" pitchFamily="34" charset="0"/>
              </a:rPr>
              <a:t>I found it difficult to get an appointment</a:t>
            </a:r>
            <a:r>
              <a:rPr lang="en-US" b="1" dirty="0"/>
              <a:t> </a:t>
            </a:r>
          </a:p>
          <a:p>
            <a:r>
              <a:rPr lang="en-US" sz="1800" dirty="0"/>
              <a:t>Attended last time: </a:t>
            </a:r>
            <a:r>
              <a:rPr lang="en-US" sz="1800" b="0" i="0" u="none" strike="noStrike" dirty="0">
                <a:solidFill>
                  <a:srgbClr val="000000"/>
                </a:solidFill>
                <a:effectLst/>
                <a:latin typeface="Calibri" panose="020F0502020204030204" pitchFamily="34" charset="0"/>
              </a:rPr>
              <a:t>3%</a:t>
            </a:r>
            <a:r>
              <a:rPr lang="en-US" sz="1200" b="0" i="0" u="none" strike="noStrike" dirty="0">
                <a:solidFill>
                  <a:srgbClr val="000000"/>
                </a:solidFill>
                <a:effectLst/>
                <a:latin typeface="Calibri" panose="020F0502020204030204" pitchFamily="34" charset="0"/>
              </a:rPr>
              <a:t>; Did not attend last time:</a:t>
            </a:r>
            <a:r>
              <a:rPr lang="en-US" dirty="0"/>
              <a:t>  </a:t>
            </a:r>
            <a:r>
              <a:rPr lang="en-US" sz="1800" b="0" i="0" u="none" strike="noStrike" dirty="0">
                <a:solidFill>
                  <a:srgbClr val="000000"/>
                </a:solidFill>
                <a:effectLst/>
                <a:latin typeface="Calibri" panose="020F0502020204030204" pitchFamily="34" charset="0"/>
              </a:rPr>
              <a:t>7%</a:t>
            </a:r>
            <a:r>
              <a:rPr lang="en-US" dirty="0"/>
              <a:t> </a:t>
            </a:r>
          </a:p>
          <a:p>
            <a:r>
              <a:rPr lang="en-US" sz="1800" b="1" i="0" u="none" strike="noStrike" dirty="0">
                <a:solidFill>
                  <a:srgbClr val="000000"/>
                </a:solidFill>
                <a:effectLst/>
                <a:latin typeface="Calibri" panose="020F0502020204030204" pitchFamily="34" charset="0"/>
              </a:rPr>
              <a:t>I was too busy to go for cervical screening</a:t>
            </a:r>
            <a:r>
              <a:rPr lang="en-US" b="1" dirty="0"/>
              <a:t> </a:t>
            </a:r>
          </a:p>
          <a:p>
            <a:r>
              <a:rPr lang="en-US" sz="1800" dirty="0"/>
              <a:t>Attended last time: </a:t>
            </a:r>
            <a:r>
              <a:rPr lang="en-US" sz="1800" b="0" i="0" u="none" strike="noStrike" dirty="0">
                <a:solidFill>
                  <a:srgbClr val="000000"/>
                </a:solidFill>
                <a:effectLst/>
                <a:latin typeface="Calibri" panose="020F0502020204030204" pitchFamily="34" charset="0"/>
              </a:rPr>
              <a:t>2%</a:t>
            </a:r>
            <a:r>
              <a:rPr lang="en-US" sz="1200" b="0" i="0" u="none" strike="noStrike" dirty="0">
                <a:solidFill>
                  <a:srgbClr val="000000"/>
                </a:solidFill>
                <a:effectLst/>
                <a:latin typeface="Calibri" panose="020F0502020204030204" pitchFamily="34" charset="0"/>
              </a:rPr>
              <a:t>; Did not attend last time:</a:t>
            </a:r>
            <a:r>
              <a:rPr lang="en-US" dirty="0"/>
              <a:t>  </a:t>
            </a:r>
            <a:r>
              <a:rPr lang="en-US" sz="1800" b="0" i="0" u="none" strike="noStrike" dirty="0">
                <a:solidFill>
                  <a:srgbClr val="000000"/>
                </a:solidFill>
                <a:effectLst/>
                <a:latin typeface="Calibri" panose="020F0502020204030204" pitchFamily="34" charset="0"/>
              </a:rPr>
              <a:t>10%</a:t>
            </a:r>
            <a:r>
              <a:rPr lang="en-US" dirty="0"/>
              <a:t> </a:t>
            </a:r>
          </a:p>
          <a:p>
            <a:r>
              <a:rPr lang="en-US" sz="1800" b="1" i="0" u="none" strike="noStrike" dirty="0">
                <a:solidFill>
                  <a:srgbClr val="000000"/>
                </a:solidFill>
                <a:effectLst/>
                <a:latin typeface="Calibri" panose="020F0502020204030204" pitchFamily="34" charset="0"/>
              </a:rPr>
              <a:t>I didn't want a man to carry out the screening test</a:t>
            </a:r>
            <a:r>
              <a:rPr lang="en-US" b="1" dirty="0"/>
              <a:t> </a:t>
            </a:r>
          </a:p>
          <a:p>
            <a:r>
              <a:rPr lang="en-US" sz="1800" dirty="0"/>
              <a:t>Attended last time: </a:t>
            </a:r>
            <a:r>
              <a:rPr lang="en-US" sz="1800" b="0" i="0" u="none" strike="noStrike" dirty="0">
                <a:solidFill>
                  <a:srgbClr val="000000"/>
                </a:solidFill>
                <a:effectLst/>
                <a:latin typeface="Calibri" panose="020F0502020204030204" pitchFamily="34" charset="0"/>
              </a:rPr>
              <a:t>5%</a:t>
            </a:r>
            <a:r>
              <a:rPr lang="en-US" sz="1200" b="0" i="0" u="none" strike="noStrike" dirty="0">
                <a:solidFill>
                  <a:srgbClr val="000000"/>
                </a:solidFill>
                <a:effectLst/>
                <a:latin typeface="Calibri" panose="020F0502020204030204" pitchFamily="34" charset="0"/>
              </a:rPr>
              <a:t>; Did not attend last time:</a:t>
            </a:r>
            <a:r>
              <a:rPr lang="en-US" dirty="0"/>
              <a:t>  </a:t>
            </a:r>
            <a:r>
              <a:rPr lang="en-US" sz="1800" b="0" i="0" u="none" strike="noStrike" dirty="0">
                <a:solidFill>
                  <a:srgbClr val="000000"/>
                </a:solidFill>
                <a:effectLst/>
                <a:latin typeface="Calibri" panose="020F0502020204030204" pitchFamily="34" charset="0"/>
              </a:rPr>
              <a:t>12%</a:t>
            </a:r>
            <a:r>
              <a:rPr lang="en-US" dirty="0"/>
              <a:t> </a:t>
            </a:r>
          </a:p>
          <a:p>
            <a:r>
              <a:rPr lang="en-US" sz="1800" b="1" i="0" u="none" strike="noStrike" dirty="0">
                <a:solidFill>
                  <a:srgbClr val="000000"/>
                </a:solidFill>
                <a:effectLst/>
                <a:latin typeface="Calibri" panose="020F0502020204030204" pitchFamily="34" charset="0"/>
              </a:rPr>
              <a:t>I don't think that I am at risk of cervical cancer</a:t>
            </a:r>
            <a:r>
              <a:rPr lang="en-US" b="1" dirty="0"/>
              <a:t> </a:t>
            </a:r>
          </a:p>
          <a:p>
            <a:r>
              <a:rPr lang="en-US" sz="1800" dirty="0"/>
              <a:t>Attended last time: </a:t>
            </a:r>
            <a:r>
              <a:rPr lang="en-US" sz="1800" b="0" i="0" u="none" strike="noStrike" dirty="0">
                <a:solidFill>
                  <a:srgbClr val="000000"/>
                </a:solidFill>
                <a:effectLst/>
                <a:latin typeface="Calibri" panose="020F0502020204030204" pitchFamily="34" charset="0"/>
              </a:rPr>
              <a:t>2%</a:t>
            </a:r>
            <a:r>
              <a:rPr lang="en-US" sz="1200" b="0" i="0" u="none" strike="noStrike" dirty="0">
                <a:solidFill>
                  <a:srgbClr val="000000"/>
                </a:solidFill>
                <a:effectLst/>
                <a:latin typeface="Calibri" panose="020F0502020204030204" pitchFamily="34" charset="0"/>
              </a:rPr>
              <a:t>; Did not attend last time:</a:t>
            </a:r>
            <a:r>
              <a:rPr lang="en-US" dirty="0"/>
              <a:t>  </a:t>
            </a:r>
            <a:r>
              <a:rPr lang="en-US" sz="1800" b="0" i="0" u="none" strike="noStrike" dirty="0">
                <a:solidFill>
                  <a:srgbClr val="000000"/>
                </a:solidFill>
                <a:effectLst/>
                <a:latin typeface="Calibri" panose="020F0502020204030204" pitchFamily="34" charset="0"/>
              </a:rPr>
              <a:t>15%</a:t>
            </a:r>
            <a:r>
              <a:rPr lang="en-US" dirty="0"/>
              <a:t> </a:t>
            </a:r>
          </a:p>
          <a:p>
            <a:r>
              <a:rPr lang="en-US" sz="1800" b="1" i="0" u="none" strike="noStrike" dirty="0">
                <a:solidFill>
                  <a:srgbClr val="000000"/>
                </a:solidFill>
                <a:effectLst/>
                <a:latin typeface="Calibri" panose="020F0502020204030204" pitchFamily="34" charset="0"/>
              </a:rPr>
              <a:t>I have had a bad experience of cervical screening in the past</a:t>
            </a:r>
            <a:r>
              <a:rPr lang="en-US" b="1" dirty="0"/>
              <a:t> </a:t>
            </a:r>
          </a:p>
          <a:p>
            <a:r>
              <a:rPr lang="en-US" sz="1800" dirty="0"/>
              <a:t>Attended last time: </a:t>
            </a:r>
            <a:r>
              <a:rPr lang="en-US" sz="1800" b="0" i="0" u="none" strike="noStrike" dirty="0">
                <a:solidFill>
                  <a:srgbClr val="000000"/>
                </a:solidFill>
                <a:effectLst/>
                <a:latin typeface="Calibri" panose="020F0502020204030204" pitchFamily="34" charset="0"/>
              </a:rPr>
              <a:t>5%</a:t>
            </a:r>
            <a:r>
              <a:rPr lang="en-US" sz="1200" b="0" i="0" u="none" strike="noStrike" dirty="0">
                <a:solidFill>
                  <a:srgbClr val="000000"/>
                </a:solidFill>
                <a:effectLst/>
                <a:latin typeface="Calibri" panose="020F0502020204030204" pitchFamily="34" charset="0"/>
              </a:rPr>
              <a:t>; Did not attend last time:</a:t>
            </a:r>
            <a:r>
              <a:rPr lang="en-US" dirty="0"/>
              <a:t>  </a:t>
            </a:r>
            <a:r>
              <a:rPr lang="en-US" sz="1800" b="0" i="0" u="none" strike="noStrike" dirty="0">
                <a:solidFill>
                  <a:srgbClr val="000000"/>
                </a:solidFill>
                <a:effectLst/>
                <a:latin typeface="Calibri" panose="020F0502020204030204" pitchFamily="34" charset="0"/>
              </a:rPr>
              <a:t>16%</a:t>
            </a:r>
          </a:p>
          <a:p>
            <a:r>
              <a:rPr lang="en-US" sz="1800" b="1" i="0" u="none" strike="noStrike" dirty="0">
                <a:solidFill>
                  <a:srgbClr val="000000"/>
                </a:solidFill>
                <a:effectLst/>
                <a:latin typeface="Calibri" panose="020F0502020204030204" pitchFamily="34" charset="0"/>
              </a:rPr>
              <a:t>I was worried that cervical screening might be painful</a:t>
            </a:r>
          </a:p>
          <a:p>
            <a:r>
              <a:rPr lang="en-US" dirty="0"/>
              <a:t> </a:t>
            </a:r>
            <a:r>
              <a:rPr lang="en-US" sz="1800" dirty="0"/>
              <a:t>Attended last time: </a:t>
            </a:r>
            <a:r>
              <a:rPr lang="en-US" sz="1800" b="0" i="0" u="none" strike="noStrike" dirty="0">
                <a:solidFill>
                  <a:srgbClr val="000000"/>
                </a:solidFill>
                <a:effectLst/>
                <a:latin typeface="Calibri" panose="020F0502020204030204" pitchFamily="34" charset="0"/>
              </a:rPr>
              <a:t>7%</a:t>
            </a:r>
            <a:r>
              <a:rPr lang="en-US" sz="1200" b="0" i="0" u="none" strike="noStrike" dirty="0">
                <a:solidFill>
                  <a:srgbClr val="000000"/>
                </a:solidFill>
                <a:effectLst/>
                <a:latin typeface="Calibri" panose="020F0502020204030204" pitchFamily="34" charset="0"/>
              </a:rPr>
              <a:t>; Did not attend last time:</a:t>
            </a:r>
            <a:r>
              <a:rPr lang="en-US" dirty="0"/>
              <a:t>  </a:t>
            </a:r>
            <a:r>
              <a:rPr lang="en-US" sz="1800" b="0" i="0" u="none" strike="noStrike" dirty="0">
                <a:solidFill>
                  <a:srgbClr val="000000"/>
                </a:solidFill>
                <a:effectLst/>
                <a:latin typeface="Calibri" panose="020F0502020204030204" pitchFamily="34" charset="0"/>
              </a:rPr>
              <a:t>18%</a:t>
            </a:r>
            <a:r>
              <a:rPr lang="en-US" dirty="0"/>
              <a:t> </a:t>
            </a:r>
          </a:p>
          <a:p>
            <a:r>
              <a:rPr lang="en-US" sz="1800" b="1" i="0" u="none" strike="noStrike" dirty="0">
                <a:solidFill>
                  <a:srgbClr val="000000"/>
                </a:solidFill>
                <a:effectLst/>
                <a:latin typeface="Calibri" panose="020F0502020204030204" pitchFamily="34" charset="0"/>
              </a:rPr>
              <a:t>I have found cervical screening painful when I have been before</a:t>
            </a:r>
            <a:r>
              <a:rPr lang="en-US" b="1" dirty="0"/>
              <a:t> </a:t>
            </a:r>
          </a:p>
          <a:p>
            <a:r>
              <a:rPr lang="en-US" sz="1800" dirty="0"/>
              <a:t>Attended last time: </a:t>
            </a:r>
            <a:r>
              <a:rPr lang="en-US" sz="1800" b="0" i="0" u="none" strike="noStrike" dirty="0">
                <a:solidFill>
                  <a:srgbClr val="000000"/>
                </a:solidFill>
                <a:effectLst/>
                <a:latin typeface="Calibri" panose="020F0502020204030204" pitchFamily="34" charset="0"/>
              </a:rPr>
              <a:t>9%</a:t>
            </a:r>
            <a:r>
              <a:rPr lang="en-US" sz="1200" b="0" i="0" u="none" strike="noStrike" dirty="0">
                <a:solidFill>
                  <a:srgbClr val="000000"/>
                </a:solidFill>
                <a:effectLst/>
                <a:latin typeface="Calibri" panose="020F0502020204030204" pitchFamily="34" charset="0"/>
              </a:rPr>
              <a:t>; Did not attend last time:</a:t>
            </a:r>
            <a:r>
              <a:rPr lang="en-US" dirty="0"/>
              <a:t>  </a:t>
            </a:r>
            <a:r>
              <a:rPr lang="en-US" sz="1800" b="0" i="0" u="none" strike="noStrike" dirty="0">
                <a:solidFill>
                  <a:srgbClr val="000000"/>
                </a:solidFill>
                <a:effectLst/>
                <a:latin typeface="Calibri" panose="020F0502020204030204" pitchFamily="34" charset="0"/>
              </a:rPr>
              <a:t>21%</a:t>
            </a:r>
            <a:r>
              <a:rPr lang="en-US" dirty="0"/>
              <a:t> </a:t>
            </a:r>
          </a:p>
          <a:p>
            <a:r>
              <a:rPr lang="en-US" sz="1800" b="1" i="0" u="none" strike="noStrike" dirty="0">
                <a:solidFill>
                  <a:srgbClr val="000000"/>
                </a:solidFill>
                <a:effectLst/>
                <a:latin typeface="Calibri" panose="020F0502020204030204" pitchFamily="34" charset="0"/>
              </a:rPr>
              <a:t>I was too embarrassed to go for cervical screening</a:t>
            </a:r>
            <a:r>
              <a:rPr lang="en-US" b="1" dirty="0"/>
              <a:t> </a:t>
            </a:r>
          </a:p>
          <a:p>
            <a:r>
              <a:rPr lang="en-US" sz="1800" dirty="0"/>
              <a:t>Attended last time: </a:t>
            </a:r>
            <a:r>
              <a:rPr lang="en-US" sz="1800" b="0" i="0" u="none" strike="noStrike" dirty="0">
                <a:solidFill>
                  <a:srgbClr val="000000"/>
                </a:solidFill>
                <a:effectLst/>
                <a:latin typeface="Calibri" panose="020F0502020204030204" pitchFamily="34" charset="0"/>
              </a:rPr>
              <a:t>4%</a:t>
            </a:r>
            <a:r>
              <a:rPr lang="en-US" sz="1200" b="0" i="0" u="none" strike="noStrike" dirty="0">
                <a:solidFill>
                  <a:srgbClr val="000000"/>
                </a:solidFill>
                <a:effectLst/>
                <a:latin typeface="Calibri" panose="020F0502020204030204" pitchFamily="34" charset="0"/>
              </a:rPr>
              <a:t>; Did not attend last time:</a:t>
            </a:r>
            <a:r>
              <a:rPr lang="en-US" dirty="0"/>
              <a:t>  </a:t>
            </a:r>
            <a:r>
              <a:rPr lang="en-US" sz="1800" b="0" i="0" u="none" strike="noStrike" dirty="0">
                <a:solidFill>
                  <a:srgbClr val="000000"/>
                </a:solidFill>
                <a:effectLst/>
                <a:latin typeface="Calibri" panose="020F0502020204030204" pitchFamily="34" charset="0"/>
              </a:rPr>
              <a:t>24%</a:t>
            </a:r>
            <a:r>
              <a:rPr lang="en-US" dirty="0"/>
              <a:t> </a:t>
            </a:r>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79</a:t>
            </a:fld>
            <a:endParaRPr lang="en-US" dirty="0"/>
          </a:p>
        </p:txBody>
      </p:sp>
    </p:spTree>
    <p:extLst>
      <p:ext uri="{BB962C8B-B14F-4D97-AF65-F5344CB8AC3E}">
        <p14:creationId xmlns:p14="http://schemas.microsoft.com/office/powerpoint/2010/main" val="4285571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11</a:t>
            </a:fld>
            <a:endParaRPr lang="en-US" dirty="0"/>
          </a:p>
        </p:txBody>
      </p:sp>
    </p:spTree>
    <p:extLst>
      <p:ext uri="{BB962C8B-B14F-4D97-AF65-F5344CB8AC3E}">
        <p14:creationId xmlns:p14="http://schemas.microsoft.com/office/powerpoint/2010/main" val="303897556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*Sex at birth excluded from analysis as questions were only asked to those born female at birth</a:t>
            </a:r>
          </a:p>
        </p:txBody>
      </p:sp>
      <p:sp>
        <p:nvSpPr>
          <p:cNvPr id="4" name="Slide Number Placeholder 3"/>
          <p:cNvSpPr>
            <a:spLocks noGrp="1"/>
          </p:cNvSpPr>
          <p:nvPr>
            <p:ph type="sldNum" sz="quarter" idx="5"/>
          </p:nvPr>
        </p:nvSpPr>
        <p:spPr/>
        <p:txBody>
          <a:bodyPr/>
          <a:lstStyle/>
          <a:p>
            <a:fld id="{F5B38833-6303-A84B-BCE8-C8F834FB8639}" type="slidenum">
              <a:rPr lang="en-US" smtClean="0"/>
              <a:t>80</a:t>
            </a:fld>
            <a:endParaRPr lang="en-US" dirty="0"/>
          </a:p>
        </p:txBody>
      </p:sp>
    </p:spTree>
    <p:extLst>
      <p:ext uri="{BB962C8B-B14F-4D97-AF65-F5344CB8AC3E}">
        <p14:creationId xmlns:p14="http://schemas.microsoft.com/office/powerpoint/2010/main" val="21821881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64852-D2C0-F8EC-8B65-15EE94B60D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324D3C-AD0F-2B56-81AF-8A81A86D29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F3B48E-47CD-DB39-636D-0DDC1CD2B93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Up to date / overdue analysis refers to the proportion in each multidimensional group who are up to date or overdue in screening</a:t>
            </a:r>
          </a:p>
          <a:p>
            <a:endParaRPr lang="en-GB" dirty="0"/>
          </a:p>
        </p:txBody>
      </p:sp>
      <p:sp>
        <p:nvSpPr>
          <p:cNvPr id="4" name="Slide Number Placeholder 3">
            <a:extLst>
              <a:ext uri="{FF2B5EF4-FFF2-40B4-BE49-F238E27FC236}">
                <a16:creationId xmlns:a16="http://schemas.microsoft.com/office/drawing/2014/main" id="{BDA0343E-A5BD-DC78-CB9B-90E7A814D22F}"/>
              </a:ext>
            </a:extLst>
          </p:cNvPr>
          <p:cNvSpPr>
            <a:spLocks noGrp="1"/>
          </p:cNvSpPr>
          <p:nvPr>
            <p:ph type="sldNum" sz="quarter" idx="5"/>
          </p:nvPr>
        </p:nvSpPr>
        <p:spPr/>
        <p:txBody>
          <a:bodyPr/>
          <a:lstStyle/>
          <a:p>
            <a:fld id="{F5B38833-6303-A84B-BCE8-C8F834FB8639}" type="slidenum">
              <a:rPr lang="en-US" smtClean="0"/>
              <a:t>81</a:t>
            </a:fld>
            <a:endParaRPr lang="en-US" dirty="0"/>
          </a:p>
        </p:txBody>
      </p:sp>
    </p:spTree>
    <p:extLst>
      <p:ext uri="{BB962C8B-B14F-4D97-AF65-F5344CB8AC3E}">
        <p14:creationId xmlns:p14="http://schemas.microsoft.com/office/powerpoint/2010/main" val="12358497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Those eligible, most commonly reported that they completed bowel screening in the last 2 years, although 13% reported completing it more than 2 years ago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Two thirds were categorised as being up to date with their screening (based on age and location); while 5% are categorised as being overdue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One in ten (9%) report never completing it at all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u="sng" dirty="0"/>
          </a:p>
          <a:p>
            <a:r>
              <a:rPr lang="en-US" b="1" u="sng" dirty="0"/>
              <a:t>Historical data</a:t>
            </a:r>
            <a:r>
              <a:rPr lang="en-US" dirty="0"/>
              <a:t>	</a:t>
            </a:r>
          </a:p>
          <a:p>
            <a:r>
              <a:rPr lang="en-US" b="1" dirty="0"/>
              <a:t>Yes</a:t>
            </a:r>
          </a:p>
          <a:p>
            <a:r>
              <a:rPr lang="en-GB" sz="1800" b="0" i="0" u="none" strike="noStrike" dirty="0">
                <a:solidFill>
                  <a:srgbClr val="000000"/>
                </a:solidFill>
                <a:effectLst/>
                <a:latin typeface="Calibri" panose="020F0502020204030204" pitchFamily="34" charset="0"/>
              </a:rPr>
              <a:t>2021: 67%; Mar-22:</a:t>
            </a:r>
            <a:r>
              <a:rPr lang="en-GB" dirty="0"/>
              <a:t> </a:t>
            </a:r>
            <a:r>
              <a:rPr lang="en-GB" sz="1800" b="0" i="0" u="none" strike="noStrike" dirty="0">
                <a:solidFill>
                  <a:srgbClr val="000000"/>
                </a:solidFill>
                <a:effectLst/>
                <a:latin typeface="Calibri" panose="020F0502020204030204" pitchFamily="34" charset="0"/>
              </a:rPr>
              <a:t>72%; Sep-22:</a:t>
            </a:r>
            <a:r>
              <a:rPr lang="en-GB" dirty="0"/>
              <a:t> </a:t>
            </a:r>
            <a:r>
              <a:rPr lang="en-GB" sz="1800" b="0" i="0" u="none" strike="noStrike" dirty="0">
                <a:solidFill>
                  <a:srgbClr val="000000"/>
                </a:solidFill>
                <a:effectLst/>
                <a:latin typeface="Calibri" panose="020F0502020204030204" pitchFamily="34" charset="0"/>
              </a:rPr>
              <a:t>73%; Feb-23:</a:t>
            </a:r>
            <a:r>
              <a:rPr lang="en-GB" dirty="0"/>
              <a:t> </a:t>
            </a:r>
            <a:r>
              <a:rPr lang="en-GB" sz="1800" b="0" i="0" u="none" strike="noStrike" dirty="0">
                <a:solidFill>
                  <a:srgbClr val="000000"/>
                </a:solidFill>
                <a:effectLst/>
                <a:latin typeface="Calibri" panose="020F0502020204030204" pitchFamily="34" charset="0"/>
              </a:rPr>
              <a:t>74%; Sep-23:</a:t>
            </a:r>
            <a:r>
              <a:rPr lang="en-GB" dirty="0"/>
              <a:t> </a:t>
            </a:r>
            <a:r>
              <a:rPr lang="en-GB" sz="1800" b="0" i="0" u="none" strike="noStrike" dirty="0">
                <a:solidFill>
                  <a:srgbClr val="000000"/>
                </a:solidFill>
                <a:effectLst/>
                <a:latin typeface="Arial" panose="020B0604020202020204" pitchFamily="34" charset="0"/>
              </a:rPr>
              <a:t>63%</a:t>
            </a:r>
            <a:r>
              <a:rPr lang="en-GB" dirty="0"/>
              <a:t> </a:t>
            </a:r>
            <a:endParaRPr lang="en-US" b="1" dirty="0"/>
          </a:p>
          <a:p>
            <a:endParaRPr lang="en-US" dirty="0"/>
          </a:p>
          <a:p>
            <a:r>
              <a:rPr lang="en-US" b="1" dirty="0"/>
              <a:t>No</a:t>
            </a:r>
          </a:p>
          <a:p>
            <a:r>
              <a:rPr lang="en-GB" sz="1800" b="0" i="0" u="none" strike="noStrike" dirty="0">
                <a:solidFill>
                  <a:srgbClr val="000000"/>
                </a:solidFill>
                <a:effectLst/>
                <a:latin typeface="Calibri" panose="020F0502020204030204" pitchFamily="34" charset="0"/>
              </a:rPr>
              <a:t>2021: 15%</a:t>
            </a:r>
            <a:r>
              <a:rPr lang="en-GB" sz="1200" b="0" i="0" u="none" strike="noStrike" dirty="0">
                <a:solidFill>
                  <a:srgbClr val="000000"/>
                </a:solidFill>
                <a:effectLst/>
                <a:latin typeface="Calibri" panose="020F0502020204030204" pitchFamily="34" charset="0"/>
              </a:rPr>
              <a:t>; Mar-22:</a:t>
            </a:r>
            <a:r>
              <a:rPr lang="en-GB" dirty="0"/>
              <a:t> </a:t>
            </a:r>
            <a:r>
              <a:rPr lang="en-GB" sz="1800" b="0" i="0" u="none" strike="noStrike" dirty="0">
                <a:solidFill>
                  <a:srgbClr val="000000"/>
                </a:solidFill>
                <a:effectLst/>
                <a:latin typeface="Calibri" panose="020F0502020204030204" pitchFamily="34" charset="0"/>
              </a:rPr>
              <a:t>12%</a:t>
            </a:r>
            <a:r>
              <a:rPr lang="en-GB" sz="1200" b="0" i="0" u="none" strike="noStrike" dirty="0">
                <a:solidFill>
                  <a:srgbClr val="000000"/>
                </a:solidFill>
                <a:effectLst/>
                <a:latin typeface="Calibri" panose="020F0502020204030204" pitchFamily="34" charset="0"/>
              </a:rPr>
              <a:t>; Sep-22:</a:t>
            </a:r>
            <a:r>
              <a:rPr lang="en-GB" dirty="0"/>
              <a:t> </a:t>
            </a:r>
            <a:r>
              <a:rPr lang="en-GB" sz="1800" b="0" i="0" u="none" strike="noStrike" dirty="0">
                <a:solidFill>
                  <a:srgbClr val="000000"/>
                </a:solidFill>
                <a:effectLst/>
                <a:latin typeface="Calibri" panose="020F0502020204030204" pitchFamily="34" charset="0"/>
              </a:rPr>
              <a:t>15%</a:t>
            </a:r>
            <a:r>
              <a:rPr lang="en-GB" sz="1200" b="0" i="0" u="none" strike="noStrike" dirty="0">
                <a:solidFill>
                  <a:srgbClr val="000000"/>
                </a:solidFill>
                <a:effectLst/>
                <a:latin typeface="Calibri" panose="020F0502020204030204" pitchFamily="34" charset="0"/>
              </a:rPr>
              <a:t>; Feb-23:</a:t>
            </a:r>
            <a:r>
              <a:rPr lang="en-GB" dirty="0"/>
              <a:t> </a:t>
            </a:r>
            <a:r>
              <a:rPr lang="en-GB" sz="1800" b="0" i="0" u="none" strike="noStrike" dirty="0">
                <a:solidFill>
                  <a:srgbClr val="000000"/>
                </a:solidFill>
                <a:effectLst/>
                <a:latin typeface="Calibri" panose="020F0502020204030204" pitchFamily="34" charset="0"/>
              </a:rPr>
              <a:t>15%</a:t>
            </a:r>
            <a:r>
              <a:rPr lang="en-GB" sz="1200" b="0" i="0" u="none" strike="noStrike" dirty="0">
                <a:solidFill>
                  <a:srgbClr val="000000"/>
                </a:solidFill>
                <a:effectLst/>
                <a:latin typeface="Calibri" panose="020F0502020204030204" pitchFamily="34" charset="0"/>
              </a:rPr>
              <a:t>; Sep-23:</a:t>
            </a:r>
            <a:r>
              <a:rPr lang="en-GB" dirty="0"/>
              <a:t> </a:t>
            </a:r>
            <a:r>
              <a:rPr lang="en-GB" sz="1800" b="0" i="0" u="none" strike="noStrike" dirty="0">
                <a:solidFill>
                  <a:srgbClr val="000000"/>
                </a:solidFill>
                <a:effectLst/>
                <a:latin typeface="Arial" panose="020B0604020202020204" pitchFamily="34" charset="0"/>
              </a:rPr>
              <a:t>13%</a:t>
            </a:r>
            <a:r>
              <a:rPr lang="en-GB" dirty="0"/>
              <a:t> </a:t>
            </a:r>
            <a:endParaRPr lang="en-US" b="1" dirty="0"/>
          </a:p>
          <a:p>
            <a:endParaRPr lang="en-US" dirty="0"/>
          </a:p>
          <a:p>
            <a:r>
              <a:rPr lang="en-US" b="1" dirty="0"/>
              <a:t>I have never been invited</a:t>
            </a:r>
          </a:p>
          <a:p>
            <a:r>
              <a:rPr lang="en-GB" sz="1800" b="0" i="0" u="none" strike="noStrike" dirty="0">
                <a:solidFill>
                  <a:srgbClr val="000000"/>
                </a:solidFill>
                <a:effectLst/>
                <a:latin typeface="Calibri" panose="020F0502020204030204" pitchFamily="34" charset="0"/>
              </a:rPr>
              <a:t>2021: 12%</a:t>
            </a:r>
            <a:r>
              <a:rPr lang="en-GB" sz="1200" b="0" i="0" u="none" strike="noStrike" dirty="0">
                <a:solidFill>
                  <a:srgbClr val="000000"/>
                </a:solidFill>
                <a:effectLst/>
                <a:latin typeface="Calibri" panose="020F0502020204030204" pitchFamily="34" charset="0"/>
              </a:rPr>
              <a:t>; Mar-22:</a:t>
            </a:r>
            <a:r>
              <a:rPr lang="en-GB" dirty="0"/>
              <a:t> </a:t>
            </a:r>
            <a:r>
              <a:rPr lang="en-GB" sz="1800" b="0" i="0" u="none" strike="noStrike" dirty="0">
                <a:solidFill>
                  <a:srgbClr val="000000"/>
                </a:solidFill>
                <a:effectLst/>
                <a:latin typeface="Calibri" panose="020F0502020204030204" pitchFamily="34" charset="0"/>
              </a:rPr>
              <a:t>12%</a:t>
            </a:r>
            <a:r>
              <a:rPr lang="en-GB" sz="1200" b="0" i="0" u="none" strike="noStrike" dirty="0">
                <a:solidFill>
                  <a:srgbClr val="000000"/>
                </a:solidFill>
                <a:effectLst/>
                <a:latin typeface="Calibri" panose="020F0502020204030204" pitchFamily="34" charset="0"/>
              </a:rPr>
              <a:t>; Sep-22:</a:t>
            </a:r>
            <a:r>
              <a:rPr lang="en-GB" dirty="0"/>
              <a:t> </a:t>
            </a:r>
            <a:r>
              <a:rPr lang="en-GB" sz="1800" b="0" i="0" u="none" strike="noStrike" dirty="0">
                <a:solidFill>
                  <a:srgbClr val="000000"/>
                </a:solidFill>
                <a:effectLst/>
                <a:latin typeface="Calibri" panose="020F0502020204030204" pitchFamily="34" charset="0"/>
              </a:rPr>
              <a:t>11%</a:t>
            </a:r>
            <a:r>
              <a:rPr lang="en-GB" sz="1200" b="0" i="0" u="none" strike="noStrike" dirty="0">
                <a:solidFill>
                  <a:srgbClr val="000000"/>
                </a:solidFill>
                <a:effectLst/>
                <a:latin typeface="Calibri" panose="020F0502020204030204" pitchFamily="34" charset="0"/>
              </a:rPr>
              <a:t>; Feb-23:</a:t>
            </a:r>
            <a:r>
              <a:rPr lang="en-GB" dirty="0"/>
              <a:t> </a:t>
            </a:r>
            <a:r>
              <a:rPr lang="en-GB" sz="1800" b="0" i="0" u="none" strike="noStrike" dirty="0">
                <a:solidFill>
                  <a:srgbClr val="000000"/>
                </a:solidFill>
                <a:effectLst/>
                <a:latin typeface="Calibri" panose="020F0502020204030204" pitchFamily="34" charset="0"/>
              </a:rPr>
              <a:t>9%</a:t>
            </a:r>
            <a:r>
              <a:rPr lang="en-GB" sz="1200" b="0" i="0" u="none" strike="noStrike" dirty="0">
                <a:solidFill>
                  <a:srgbClr val="000000"/>
                </a:solidFill>
                <a:effectLst/>
                <a:latin typeface="Calibri" panose="020F0502020204030204" pitchFamily="34" charset="0"/>
              </a:rPr>
              <a:t>; Sep-23:</a:t>
            </a:r>
            <a:r>
              <a:rPr lang="en-GB" dirty="0"/>
              <a:t> </a:t>
            </a:r>
            <a:r>
              <a:rPr lang="en-GB" sz="1800" b="0" i="0" u="none" strike="noStrike" dirty="0">
                <a:solidFill>
                  <a:srgbClr val="000000"/>
                </a:solidFill>
                <a:effectLst/>
                <a:latin typeface="Arial" panose="020B0604020202020204" pitchFamily="34" charset="0"/>
              </a:rPr>
              <a:t>20%</a:t>
            </a:r>
            <a:r>
              <a:rPr lang="en-GB" dirty="0"/>
              <a:t> </a:t>
            </a:r>
            <a:endParaRPr lang="en-US" b="1" dirty="0"/>
          </a:p>
          <a:p>
            <a:endParaRPr lang="en-US" dirty="0"/>
          </a:p>
          <a:p>
            <a:r>
              <a:rPr lang="en-US" b="1" dirty="0"/>
              <a:t>I am not eligible</a:t>
            </a:r>
          </a:p>
          <a:p>
            <a:r>
              <a:rPr lang="en-GB" sz="1800" b="0" i="0" u="none" strike="noStrike" dirty="0">
                <a:solidFill>
                  <a:srgbClr val="000000"/>
                </a:solidFill>
                <a:effectLst/>
                <a:latin typeface="Calibri" panose="020F0502020204030204" pitchFamily="34" charset="0"/>
              </a:rPr>
              <a:t>2021: 4%</a:t>
            </a:r>
            <a:r>
              <a:rPr lang="en-GB" sz="1200" b="0" i="0" u="none" strike="noStrike" dirty="0">
                <a:solidFill>
                  <a:srgbClr val="000000"/>
                </a:solidFill>
                <a:effectLst/>
                <a:latin typeface="Calibri" panose="020F0502020204030204" pitchFamily="34" charset="0"/>
              </a:rPr>
              <a:t>; Mar-22:</a:t>
            </a:r>
            <a:r>
              <a:rPr lang="en-GB" dirty="0"/>
              <a:t> </a:t>
            </a:r>
            <a:r>
              <a:rPr lang="en-GB" sz="1800" b="0" i="0" u="none" strike="noStrike" dirty="0">
                <a:solidFill>
                  <a:srgbClr val="000000"/>
                </a:solidFill>
                <a:effectLst/>
                <a:latin typeface="Calibri" panose="020F0502020204030204" pitchFamily="34" charset="0"/>
              </a:rPr>
              <a:t>2%</a:t>
            </a:r>
            <a:r>
              <a:rPr lang="en-GB" sz="1200" b="0" i="0" u="none" strike="noStrike" dirty="0">
                <a:solidFill>
                  <a:srgbClr val="000000"/>
                </a:solidFill>
                <a:effectLst/>
                <a:latin typeface="Calibri" panose="020F0502020204030204" pitchFamily="34" charset="0"/>
              </a:rPr>
              <a:t>; Sep-22:</a:t>
            </a:r>
            <a:r>
              <a:rPr lang="en-GB" dirty="0"/>
              <a:t> </a:t>
            </a:r>
            <a:r>
              <a:rPr lang="en-GB" sz="1800" b="0" i="0" u="none" strike="noStrike" dirty="0">
                <a:solidFill>
                  <a:srgbClr val="000000"/>
                </a:solidFill>
                <a:effectLst/>
                <a:latin typeface="Calibri" panose="020F0502020204030204" pitchFamily="34" charset="0"/>
              </a:rPr>
              <a:t>0%</a:t>
            </a:r>
            <a:r>
              <a:rPr lang="en-GB" sz="1200" b="0" i="0" u="none" strike="noStrike" dirty="0">
                <a:solidFill>
                  <a:srgbClr val="000000"/>
                </a:solidFill>
                <a:effectLst/>
                <a:latin typeface="Calibri" panose="020F0502020204030204" pitchFamily="34" charset="0"/>
              </a:rPr>
              <a:t>; Feb-23:</a:t>
            </a:r>
            <a:r>
              <a:rPr lang="en-GB" dirty="0"/>
              <a:t> </a:t>
            </a:r>
            <a:r>
              <a:rPr lang="en-GB" sz="1800" b="0" i="0" u="none" strike="noStrike" dirty="0">
                <a:solidFill>
                  <a:srgbClr val="000000"/>
                </a:solidFill>
                <a:effectLst/>
                <a:latin typeface="Calibri" panose="020F0502020204030204" pitchFamily="34" charset="0"/>
              </a:rPr>
              <a:t>0%</a:t>
            </a:r>
            <a:r>
              <a:rPr lang="en-GB" sz="1200" b="0" i="0" u="none" strike="noStrike" dirty="0">
                <a:solidFill>
                  <a:srgbClr val="000000"/>
                </a:solidFill>
                <a:effectLst/>
                <a:latin typeface="Calibri" panose="020F0502020204030204" pitchFamily="34" charset="0"/>
              </a:rPr>
              <a:t>; Sep-23:</a:t>
            </a:r>
            <a:r>
              <a:rPr lang="en-GB" dirty="0"/>
              <a:t> </a:t>
            </a:r>
            <a:r>
              <a:rPr lang="en-GB" sz="1800" b="0" i="0" u="none" strike="noStrike" dirty="0">
                <a:solidFill>
                  <a:srgbClr val="000000"/>
                </a:solidFill>
                <a:effectLst/>
                <a:latin typeface="Arial" panose="020B0604020202020204" pitchFamily="34" charset="0"/>
              </a:rPr>
              <a:t>2%</a:t>
            </a:r>
            <a:r>
              <a:rPr lang="en-GB" dirty="0"/>
              <a:t> </a:t>
            </a:r>
            <a:endParaRPr lang="en-US" b="1" dirty="0"/>
          </a:p>
          <a:p>
            <a:r>
              <a:rPr lang="en-US" dirty="0"/>
              <a:t>	</a:t>
            </a:r>
          </a:p>
          <a:p>
            <a:r>
              <a:rPr lang="en-US" b="1" dirty="0"/>
              <a:t>Don't know / Prefer not to say</a:t>
            </a:r>
          </a:p>
          <a:p>
            <a:r>
              <a:rPr lang="en-GB" sz="1800" b="0" i="0" u="none" strike="noStrike" dirty="0">
                <a:solidFill>
                  <a:srgbClr val="000000"/>
                </a:solidFill>
                <a:effectLst/>
                <a:latin typeface="Calibri" panose="020F0502020204030204" pitchFamily="34" charset="0"/>
              </a:rPr>
              <a:t>2021: 2%</a:t>
            </a:r>
            <a:r>
              <a:rPr lang="en-GB" sz="1200" b="0" i="0" u="none" strike="noStrike" dirty="0">
                <a:solidFill>
                  <a:srgbClr val="000000"/>
                </a:solidFill>
                <a:effectLst/>
                <a:latin typeface="Calibri" panose="020F0502020204030204" pitchFamily="34" charset="0"/>
              </a:rPr>
              <a:t>; Mar-22:</a:t>
            </a:r>
            <a:r>
              <a:rPr lang="en-GB" dirty="0"/>
              <a:t> </a:t>
            </a:r>
            <a:r>
              <a:rPr lang="en-GB" sz="1800" b="0" i="0" u="none" strike="noStrike" dirty="0">
                <a:solidFill>
                  <a:srgbClr val="000000"/>
                </a:solidFill>
                <a:effectLst/>
                <a:latin typeface="Calibri" panose="020F0502020204030204" pitchFamily="34" charset="0"/>
              </a:rPr>
              <a:t>2%</a:t>
            </a:r>
            <a:r>
              <a:rPr lang="en-GB" sz="1200" b="0" i="0" u="none" strike="noStrike" dirty="0">
                <a:solidFill>
                  <a:srgbClr val="000000"/>
                </a:solidFill>
                <a:effectLst/>
                <a:latin typeface="Calibri" panose="020F0502020204030204" pitchFamily="34" charset="0"/>
              </a:rPr>
              <a:t>; Sep-22:</a:t>
            </a:r>
            <a:r>
              <a:rPr lang="en-GB" dirty="0"/>
              <a:t> </a:t>
            </a:r>
            <a:r>
              <a:rPr lang="en-GB" sz="1800" b="0" i="0" u="none" strike="noStrike" dirty="0">
                <a:solidFill>
                  <a:srgbClr val="000000"/>
                </a:solidFill>
                <a:effectLst/>
                <a:latin typeface="Calibri" panose="020F0502020204030204" pitchFamily="34" charset="0"/>
              </a:rPr>
              <a:t>1%</a:t>
            </a:r>
            <a:r>
              <a:rPr lang="en-GB" sz="1200" b="0" i="0" u="none" strike="noStrike" dirty="0">
                <a:solidFill>
                  <a:srgbClr val="000000"/>
                </a:solidFill>
                <a:effectLst/>
                <a:latin typeface="Calibri" panose="020F0502020204030204" pitchFamily="34" charset="0"/>
              </a:rPr>
              <a:t>; Feb-23:</a:t>
            </a:r>
            <a:r>
              <a:rPr lang="en-GB" dirty="0"/>
              <a:t> </a:t>
            </a:r>
            <a:r>
              <a:rPr lang="en-GB" sz="1800" b="0" i="0" u="none" strike="noStrike" dirty="0">
                <a:solidFill>
                  <a:srgbClr val="000000"/>
                </a:solidFill>
                <a:effectLst/>
                <a:latin typeface="Calibri" panose="020F0502020204030204" pitchFamily="34" charset="0"/>
              </a:rPr>
              <a:t>1%</a:t>
            </a:r>
            <a:r>
              <a:rPr lang="en-GB" sz="1200" b="0" i="0" u="none" strike="noStrike" dirty="0">
                <a:solidFill>
                  <a:srgbClr val="000000"/>
                </a:solidFill>
                <a:effectLst/>
                <a:latin typeface="Calibri" panose="020F0502020204030204" pitchFamily="34" charset="0"/>
              </a:rPr>
              <a:t>; Sep-23:</a:t>
            </a:r>
            <a:r>
              <a:rPr lang="en-GB" dirty="0"/>
              <a:t> </a:t>
            </a:r>
            <a:r>
              <a:rPr lang="en-GB" sz="1800" b="0" i="0" u="none" strike="noStrike" dirty="0">
                <a:solidFill>
                  <a:srgbClr val="000000"/>
                </a:solidFill>
                <a:effectLst/>
                <a:latin typeface="Calibri" panose="020F0502020204030204" pitchFamily="34" charset="0"/>
              </a:rPr>
              <a:t>1%</a:t>
            </a:r>
            <a:r>
              <a:rPr lang="en-GB" dirty="0"/>
              <a:t> </a:t>
            </a:r>
            <a:endParaRPr lang="en-US" b="1" dirty="0"/>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82</a:t>
            </a:fld>
            <a:endParaRPr lang="en-US" dirty="0"/>
          </a:p>
        </p:txBody>
      </p:sp>
    </p:spTree>
    <p:extLst>
      <p:ext uri="{BB962C8B-B14F-4D97-AF65-F5344CB8AC3E}">
        <p14:creationId xmlns:p14="http://schemas.microsoft.com/office/powerpoint/2010/main" val="15170576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spc="10" dirty="0">
                <a:solidFill>
                  <a:schemeClr val="accent1"/>
                </a:solidFill>
                <a:latin typeface="+mn-lt"/>
                <a:ea typeface="+mn-ea"/>
                <a:cs typeface="+mn-cs"/>
              </a:rPr>
              <a:t>Respondents from an ethnic minority background and living in England were least likely to be categorised as being up to date</a:t>
            </a:r>
            <a:r>
              <a:rPr lang="en-GB" sz="1200" spc="10" dirty="0">
                <a:solidFill>
                  <a:schemeClr val="accent1"/>
                </a:solidFill>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spc="10" dirty="0">
                <a:solidFill>
                  <a:schemeClr val="accent1"/>
                </a:solidFill>
                <a:latin typeface="+mn-lt"/>
                <a:ea typeface="+mn-ea"/>
                <a:cs typeface="+mn-cs"/>
              </a:rPr>
              <a:t>Those living in Scotland and with no mental health condition were the most likely.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IMD 9-10 were most likely to be up to date, compared to all other deciles. Those who are in IMD 3-8 are more likely than 1-2.</a:t>
            </a:r>
          </a:p>
        </p:txBody>
      </p:sp>
      <p:sp>
        <p:nvSpPr>
          <p:cNvPr id="4" name="Slide Number Placeholder 3"/>
          <p:cNvSpPr>
            <a:spLocks noGrp="1"/>
          </p:cNvSpPr>
          <p:nvPr>
            <p:ph type="sldNum" sz="quarter" idx="5"/>
          </p:nvPr>
        </p:nvSpPr>
        <p:spPr/>
        <p:txBody>
          <a:bodyPr/>
          <a:lstStyle/>
          <a:p>
            <a:fld id="{F5B38833-6303-A84B-BCE8-C8F834FB8639}" type="slidenum">
              <a:rPr lang="en-US" smtClean="0"/>
              <a:t>83</a:t>
            </a:fld>
            <a:endParaRPr lang="en-US" dirty="0"/>
          </a:p>
        </p:txBody>
      </p:sp>
    </p:spTree>
    <p:extLst>
      <p:ext uri="{BB962C8B-B14F-4D97-AF65-F5344CB8AC3E}">
        <p14:creationId xmlns:p14="http://schemas.microsoft.com/office/powerpoint/2010/main" val="390069559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endParaRPr lang="en-US" sz="1200" b="1" i="0" u="sng" strike="noStrike" dirty="0">
              <a:solidFill>
                <a:srgbClr val="000000"/>
              </a:solidFill>
              <a:effectLst/>
              <a:latin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Regardless of whether respondents were up to date or overdue, intention to complete their kit next time was high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Although highest among those who were up to date, with 9 in 10 being definitely likely to complete the kit next time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Those who were overdue or who had never completed were more likely to respond tentatively (13% probably).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Those who had never completed were significantly less likely to report intention for next time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spc="10" dirty="0">
              <a:latin typeface="+mn-lt"/>
              <a:ea typeface="+mn-ea"/>
              <a:cs typeface="+mn-cs"/>
            </a:endParaRPr>
          </a:p>
          <a:p>
            <a:endParaRPr lang="en-US" sz="1200" b="1" i="0" u="sng" strike="noStrike" dirty="0">
              <a:solidFill>
                <a:srgbClr val="000000"/>
              </a:solidFill>
              <a:effectLst/>
              <a:latin typeface="Calibri" panose="020F0502020204030204" pitchFamily="34" charset="0"/>
            </a:endParaRPr>
          </a:p>
          <a:p>
            <a:endParaRPr lang="en-US" sz="1200" b="1" i="0" u="sng" strike="noStrike" dirty="0">
              <a:solidFill>
                <a:srgbClr val="000000"/>
              </a:solidFill>
              <a:effectLst/>
              <a:latin typeface="Calibri" panose="020F0502020204030204" pitchFamily="34" charset="0"/>
            </a:endParaRPr>
          </a:p>
          <a:p>
            <a:r>
              <a:rPr lang="en-US" sz="1200" b="1" i="0" u="sng" strike="noStrike" dirty="0">
                <a:solidFill>
                  <a:srgbClr val="000000"/>
                </a:solidFill>
                <a:effectLst/>
                <a:latin typeface="Calibri" panose="020F0502020204030204" pitchFamily="34" charset="0"/>
              </a:rPr>
              <a:t>Historical data</a:t>
            </a:r>
          </a:p>
          <a:p>
            <a:endParaRPr lang="en-US" sz="1200" b="1" i="0" u="none" strike="noStrike" dirty="0">
              <a:solidFill>
                <a:srgbClr val="000000"/>
              </a:solidFill>
              <a:effectLst/>
              <a:latin typeface="Calibri" panose="020F0502020204030204" pitchFamily="34" charset="0"/>
            </a:endParaRPr>
          </a:p>
          <a:p>
            <a:r>
              <a:rPr lang="en-US" sz="1200" b="1" i="0" u="none" strike="noStrike" dirty="0">
                <a:solidFill>
                  <a:srgbClr val="000000"/>
                </a:solidFill>
                <a:effectLst/>
                <a:latin typeface="Calibri" panose="020F0502020204030204" pitchFamily="34" charset="0"/>
              </a:rPr>
              <a:t>Definitely will</a:t>
            </a:r>
            <a:r>
              <a:rPr lang="en-US" b="1" dirty="0"/>
              <a:t> </a:t>
            </a:r>
          </a:p>
          <a:p>
            <a:r>
              <a:rPr lang="en-GB" sz="1200" b="0" i="0" u="none" strike="noStrike" dirty="0">
                <a:solidFill>
                  <a:srgbClr val="000000"/>
                </a:solidFill>
                <a:effectLst/>
                <a:latin typeface="Arial" panose="020B0604020202020204" pitchFamily="34" charset="0"/>
              </a:rPr>
              <a:t>2021: </a:t>
            </a:r>
            <a:r>
              <a:rPr lang="en-GB" sz="1800" b="0" i="0" u="none" strike="noStrike" dirty="0">
                <a:solidFill>
                  <a:srgbClr val="000000"/>
                </a:solidFill>
                <a:effectLst/>
                <a:latin typeface="Calibri" panose="020F0502020204030204" pitchFamily="34" charset="0"/>
              </a:rPr>
              <a:t>78%</a:t>
            </a:r>
            <a:r>
              <a:rPr lang="en-GB" dirty="0"/>
              <a:t> </a:t>
            </a:r>
            <a:r>
              <a:rPr lang="en-GB" sz="1200" b="0" i="0" u="none" strike="noStrike" dirty="0">
                <a:solidFill>
                  <a:srgbClr val="000000"/>
                </a:solidFill>
                <a:effectLst/>
                <a:latin typeface="Arial" panose="020B0604020202020204" pitchFamily="34" charset="0"/>
              </a:rPr>
              <a:t>;</a:t>
            </a:r>
            <a:r>
              <a:rPr lang="en-GB" sz="1800" dirty="0"/>
              <a:t> Mar-22: </a:t>
            </a:r>
            <a:r>
              <a:rPr lang="en-GB" sz="1800" b="0" i="0" u="none" strike="noStrike" dirty="0">
                <a:solidFill>
                  <a:srgbClr val="000000"/>
                </a:solidFill>
                <a:effectLst/>
                <a:latin typeface="Calibri" panose="020F0502020204030204" pitchFamily="34" charset="0"/>
              </a:rPr>
              <a:t>81%</a:t>
            </a:r>
            <a:r>
              <a:rPr lang="en-GB" sz="1200" b="0" i="0" u="none" strike="noStrike" dirty="0">
                <a:solidFill>
                  <a:srgbClr val="000000"/>
                </a:solidFill>
                <a:effectLst/>
                <a:latin typeface="Calibri" panose="020F0502020204030204" pitchFamily="34" charset="0"/>
              </a:rPr>
              <a:t>; Sep-22:</a:t>
            </a:r>
            <a:r>
              <a:rPr lang="en-GB" sz="1800" dirty="0"/>
              <a:t> </a:t>
            </a:r>
            <a:r>
              <a:rPr lang="en-GB" sz="1800" b="0" i="0" u="none" strike="noStrike" dirty="0">
                <a:solidFill>
                  <a:srgbClr val="000000"/>
                </a:solidFill>
                <a:effectLst/>
                <a:latin typeface="Arial" panose="020B0604020202020204" pitchFamily="34" charset="0"/>
              </a:rPr>
              <a:t>77%</a:t>
            </a:r>
            <a:r>
              <a:rPr lang="en-GB" sz="1200" b="0" i="0" u="none" strike="noStrike" dirty="0">
                <a:solidFill>
                  <a:srgbClr val="000000"/>
                </a:solidFill>
                <a:effectLst/>
                <a:latin typeface="Arial" panose="020B0604020202020204" pitchFamily="34" charset="0"/>
              </a:rPr>
              <a:t>; Feb-23:</a:t>
            </a:r>
            <a:r>
              <a:rPr lang="en-GB" sz="1800" dirty="0"/>
              <a:t> </a:t>
            </a:r>
            <a:r>
              <a:rPr lang="en-GB" sz="1800" b="0" i="0" u="none" strike="noStrike" dirty="0">
                <a:solidFill>
                  <a:srgbClr val="000000"/>
                </a:solidFill>
                <a:effectLst/>
                <a:latin typeface="Arial" panose="020B0604020202020204" pitchFamily="34" charset="0"/>
              </a:rPr>
              <a:t>79%</a:t>
            </a:r>
            <a:r>
              <a:rPr lang="en-GB" sz="1200" b="0" i="0" u="none" strike="noStrike" dirty="0">
                <a:solidFill>
                  <a:srgbClr val="000000"/>
                </a:solidFill>
                <a:effectLst/>
                <a:latin typeface="Arial" panose="020B0604020202020204" pitchFamily="34" charset="0"/>
              </a:rPr>
              <a:t>; Sep-23:</a:t>
            </a:r>
            <a:r>
              <a:rPr lang="en-GB" sz="1800" dirty="0"/>
              <a:t> </a:t>
            </a:r>
            <a:r>
              <a:rPr lang="en-GB" sz="1800" b="0" i="0" u="none" strike="noStrike" dirty="0">
                <a:solidFill>
                  <a:srgbClr val="000000"/>
                </a:solidFill>
                <a:effectLst/>
                <a:latin typeface="Arial" panose="020B0604020202020204" pitchFamily="34" charset="0"/>
              </a:rPr>
              <a:t>79%</a:t>
            </a:r>
            <a:r>
              <a:rPr lang="en-GB" sz="2800" dirty="0"/>
              <a:t> </a:t>
            </a:r>
            <a:r>
              <a:rPr lang="en-GB" sz="1800" dirty="0"/>
              <a:t> </a:t>
            </a:r>
          </a:p>
          <a:p>
            <a:endParaRPr lang="en-US" sz="1200" b="0" i="0" u="none" strike="noStrike" dirty="0">
              <a:solidFill>
                <a:srgbClr val="000000"/>
              </a:solidFill>
              <a:effectLst/>
              <a:latin typeface="Calibri" panose="020F0502020204030204" pitchFamily="34" charset="0"/>
            </a:endParaRPr>
          </a:p>
          <a:p>
            <a:r>
              <a:rPr lang="en-US" sz="1200" b="1" i="0" u="none" strike="noStrike" dirty="0">
                <a:solidFill>
                  <a:srgbClr val="000000"/>
                </a:solidFill>
                <a:effectLst/>
                <a:latin typeface="Calibri" panose="020F0502020204030204" pitchFamily="34" charset="0"/>
              </a:rPr>
              <a:t>Probably will</a:t>
            </a:r>
          </a:p>
          <a:p>
            <a:r>
              <a:rPr lang="en-GB" sz="1200" b="0" i="0" u="none" strike="noStrike" dirty="0">
                <a:solidFill>
                  <a:srgbClr val="000000"/>
                </a:solidFill>
                <a:effectLst/>
                <a:latin typeface="Arial" panose="020B0604020202020204" pitchFamily="34" charset="0"/>
              </a:rPr>
              <a:t>2021: </a:t>
            </a:r>
            <a:r>
              <a:rPr lang="en-GB" sz="1800" b="0" i="0" u="none" strike="noStrike" dirty="0">
                <a:solidFill>
                  <a:srgbClr val="000000"/>
                </a:solidFill>
                <a:effectLst/>
                <a:latin typeface="Calibri" panose="020F0502020204030204" pitchFamily="34" charset="0"/>
              </a:rPr>
              <a:t>11%</a:t>
            </a:r>
            <a:r>
              <a:rPr lang="en-GB" sz="1200" b="0" i="0" u="none" strike="noStrike" dirty="0">
                <a:solidFill>
                  <a:srgbClr val="000000"/>
                </a:solidFill>
                <a:effectLst/>
                <a:latin typeface="Arial" panose="020B0604020202020204" pitchFamily="34" charset="0"/>
              </a:rPr>
              <a:t>;</a:t>
            </a:r>
            <a:r>
              <a:rPr lang="en-GB" sz="1800" dirty="0"/>
              <a:t> Mar-22: </a:t>
            </a:r>
            <a:r>
              <a:rPr lang="en-GB" sz="1200" b="0" i="0" u="none" strike="noStrike" dirty="0">
                <a:solidFill>
                  <a:srgbClr val="000000"/>
                </a:solidFill>
                <a:effectLst/>
                <a:latin typeface="Calibri" panose="020F0502020204030204" pitchFamily="34" charset="0"/>
              </a:rPr>
              <a:t>9%</a:t>
            </a:r>
            <a:r>
              <a:rPr lang="en-GB" sz="1800" b="0" i="0" u="none" strike="noStrike" dirty="0">
                <a:solidFill>
                  <a:srgbClr val="000000"/>
                </a:solidFill>
                <a:effectLst/>
                <a:latin typeface="Calibri" panose="020F0502020204030204" pitchFamily="34" charset="0"/>
              </a:rPr>
              <a:t>; Sep-22:</a:t>
            </a:r>
            <a:r>
              <a:rPr lang="en-GB" sz="1800" dirty="0"/>
              <a:t> </a:t>
            </a:r>
            <a:r>
              <a:rPr lang="en-GB" sz="1200" b="0" i="0" u="none" strike="noStrike" dirty="0">
                <a:solidFill>
                  <a:srgbClr val="000000"/>
                </a:solidFill>
                <a:effectLst/>
                <a:latin typeface="Arial" panose="020B0604020202020204" pitchFamily="34" charset="0"/>
              </a:rPr>
              <a:t>11%</a:t>
            </a:r>
            <a:r>
              <a:rPr lang="en-GB" sz="1800" b="0" i="0" u="none" strike="noStrike" dirty="0">
                <a:solidFill>
                  <a:srgbClr val="000000"/>
                </a:solidFill>
                <a:effectLst/>
                <a:latin typeface="Arial" panose="020B0604020202020204" pitchFamily="34" charset="0"/>
              </a:rPr>
              <a:t>; Feb-23:</a:t>
            </a:r>
            <a:r>
              <a:rPr lang="en-GB" sz="1800" dirty="0"/>
              <a:t> 11%</a:t>
            </a:r>
            <a:r>
              <a:rPr lang="en-GB" sz="1200" b="0" i="0" u="none" strike="noStrike" dirty="0">
                <a:solidFill>
                  <a:srgbClr val="000000"/>
                </a:solidFill>
                <a:effectLst/>
                <a:latin typeface="Arial" panose="020B0604020202020204" pitchFamily="34" charset="0"/>
              </a:rPr>
              <a:t>; </a:t>
            </a:r>
            <a:r>
              <a:rPr lang="en-GB" sz="1800" b="0" i="0" u="none" strike="noStrike" dirty="0">
                <a:solidFill>
                  <a:srgbClr val="000000"/>
                </a:solidFill>
                <a:effectLst/>
                <a:latin typeface="Arial" panose="020B0604020202020204" pitchFamily="34" charset="0"/>
              </a:rPr>
              <a:t>Sep-23: 10%</a:t>
            </a:r>
          </a:p>
          <a:p>
            <a:endParaRPr lang="en-US" sz="1200" b="0" i="0" u="none" strike="noStrike" dirty="0">
              <a:solidFill>
                <a:srgbClr val="000000"/>
              </a:solidFill>
              <a:effectLst/>
              <a:latin typeface="Calibri" panose="020F0502020204030204" pitchFamily="34" charset="0"/>
            </a:endParaRPr>
          </a:p>
          <a:p>
            <a:r>
              <a:rPr lang="en-US" sz="1200" b="1" i="0" u="none" strike="noStrike" dirty="0">
                <a:solidFill>
                  <a:srgbClr val="000000"/>
                </a:solidFill>
                <a:effectLst/>
                <a:latin typeface="Calibri" panose="020F0502020204030204" pitchFamily="34" charset="0"/>
              </a:rPr>
              <a:t>Probably won’t </a:t>
            </a:r>
            <a:r>
              <a:rPr lang="en-US" b="1"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2021: </a:t>
            </a:r>
            <a:r>
              <a:rPr lang="en-GB" sz="1200" b="0" i="0" u="none" strike="noStrike" dirty="0">
                <a:solidFill>
                  <a:srgbClr val="000000"/>
                </a:solidFill>
                <a:effectLst/>
                <a:latin typeface="Calibri" panose="020F0502020204030204" pitchFamily="34" charset="0"/>
              </a:rPr>
              <a:t>5%</a:t>
            </a:r>
            <a:r>
              <a:rPr lang="en-GB" sz="1200" b="0" i="0" u="none" strike="noStrike" dirty="0">
                <a:solidFill>
                  <a:srgbClr val="000000"/>
                </a:solidFill>
                <a:effectLst/>
                <a:latin typeface="Arial" panose="020B0604020202020204" pitchFamily="34" charset="0"/>
              </a:rPr>
              <a:t>;</a:t>
            </a:r>
            <a:r>
              <a:rPr lang="en-GB" sz="1800" dirty="0"/>
              <a:t> Mar-22: </a:t>
            </a:r>
            <a:r>
              <a:rPr lang="en-GB" sz="1200" b="0" i="0" u="none" strike="noStrike" dirty="0">
                <a:solidFill>
                  <a:srgbClr val="000000"/>
                </a:solidFill>
                <a:effectLst/>
                <a:latin typeface="Calibri" panose="020F0502020204030204" pitchFamily="34" charset="0"/>
              </a:rPr>
              <a:t>4%</a:t>
            </a:r>
            <a:r>
              <a:rPr lang="en-GB" sz="1800" b="0" i="0" u="none" strike="noStrike" dirty="0">
                <a:solidFill>
                  <a:srgbClr val="000000"/>
                </a:solidFill>
                <a:effectLst/>
                <a:latin typeface="Calibri" panose="020F0502020204030204" pitchFamily="34" charset="0"/>
              </a:rPr>
              <a:t>; Sep-22:</a:t>
            </a:r>
            <a:r>
              <a:rPr lang="en-GB" sz="1800" dirty="0"/>
              <a:t> </a:t>
            </a:r>
            <a:r>
              <a:rPr lang="en-GB" sz="1200" b="0" i="0" u="none" strike="noStrike" dirty="0">
                <a:solidFill>
                  <a:srgbClr val="000000"/>
                </a:solidFill>
                <a:effectLst/>
                <a:latin typeface="Arial" panose="020B0604020202020204" pitchFamily="34" charset="0"/>
              </a:rPr>
              <a:t>5%</a:t>
            </a:r>
            <a:r>
              <a:rPr lang="en-GB" sz="1800" b="0" i="0" u="none" strike="noStrike" dirty="0">
                <a:solidFill>
                  <a:srgbClr val="000000"/>
                </a:solidFill>
                <a:effectLst/>
                <a:latin typeface="Arial" panose="020B0604020202020204" pitchFamily="34" charset="0"/>
              </a:rPr>
              <a:t>; Feb-23:</a:t>
            </a:r>
            <a:r>
              <a:rPr lang="en-GB" sz="1800" dirty="0"/>
              <a:t> </a:t>
            </a:r>
            <a:r>
              <a:rPr lang="en-GB" sz="1200" b="0" i="0" u="none" strike="noStrike" dirty="0">
                <a:solidFill>
                  <a:srgbClr val="000000"/>
                </a:solidFill>
                <a:effectLst/>
                <a:latin typeface="Arial" panose="020B0604020202020204" pitchFamily="34" charset="0"/>
              </a:rPr>
              <a:t>5%</a:t>
            </a:r>
            <a:r>
              <a:rPr lang="en-GB" sz="1800" b="0" i="0" u="none" strike="noStrike" dirty="0">
                <a:solidFill>
                  <a:srgbClr val="000000"/>
                </a:solidFill>
                <a:effectLst/>
                <a:latin typeface="Arial" panose="020B0604020202020204" pitchFamily="34" charset="0"/>
              </a:rPr>
              <a:t>; Sep-23:</a:t>
            </a:r>
            <a:r>
              <a:rPr lang="en-GB" sz="1800" dirty="0"/>
              <a:t> </a:t>
            </a:r>
            <a:r>
              <a:rPr lang="en-GB" sz="1200" b="0" i="0" u="none" strike="noStrike" dirty="0">
                <a:solidFill>
                  <a:srgbClr val="000000"/>
                </a:solidFill>
                <a:effectLst/>
                <a:latin typeface="Arial" panose="020B0604020202020204" pitchFamily="34" charset="0"/>
              </a:rPr>
              <a:t>4%</a:t>
            </a:r>
            <a:r>
              <a:rPr lang="en-GB" sz="1800" dirty="0"/>
              <a:t> </a:t>
            </a:r>
            <a:endParaRPr lang="en-US" sz="1200" b="0" i="0" u="none" strike="noStrike" dirty="0">
              <a:solidFill>
                <a:srgbClr val="000000"/>
              </a:solidFill>
              <a:effectLst/>
              <a:latin typeface="Calibri" panose="020F0502020204030204" pitchFamily="34" charset="0"/>
            </a:endParaRPr>
          </a:p>
          <a:p>
            <a:endParaRPr lang="en-US" sz="1200" b="0" i="0" u="none" strike="noStrike" dirty="0">
              <a:solidFill>
                <a:srgbClr val="000000"/>
              </a:solidFill>
              <a:effectLst/>
              <a:latin typeface="Calibri" panose="020F0502020204030204" pitchFamily="34" charset="0"/>
            </a:endParaRPr>
          </a:p>
          <a:p>
            <a:r>
              <a:rPr lang="en-US" sz="1200" b="1" i="0" u="none" strike="noStrike" dirty="0">
                <a:solidFill>
                  <a:srgbClr val="000000"/>
                </a:solidFill>
                <a:effectLst/>
                <a:latin typeface="Calibri" panose="020F0502020204030204" pitchFamily="34" charset="0"/>
              </a:rPr>
              <a:t>Definitely won’t</a:t>
            </a:r>
            <a:r>
              <a:rPr lang="en-US" b="1" dirty="0"/>
              <a:t> </a:t>
            </a:r>
          </a:p>
          <a:p>
            <a:r>
              <a:rPr lang="en-GB" sz="1200" b="0" i="0" u="none" strike="noStrike" dirty="0">
                <a:solidFill>
                  <a:srgbClr val="000000"/>
                </a:solidFill>
                <a:effectLst/>
                <a:latin typeface="Arial" panose="020B0604020202020204" pitchFamily="34" charset="0"/>
              </a:rPr>
              <a:t>2021: </a:t>
            </a:r>
            <a:r>
              <a:rPr lang="en-GB" sz="1200" b="0" i="0" u="none" strike="noStrike" dirty="0">
                <a:solidFill>
                  <a:srgbClr val="000000"/>
                </a:solidFill>
                <a:effectLst/>
                <a:latin typeface="Calibri" panose="020F0502020204030204" pitchFamily="34" charset="0"/>
              </a:rPr>
              <a:t>2%</a:t>
            </a:r>
            <a:r>
              <a:rPr lang="en-GB" sz="800" b="0" i="0" u="none" strike="noStrike" dirty="0">
                <a:solidFill>
                  <a:srgbClr val="000000"/>
                </a:solidFill>
                <a:effectLst/>
                <a:latin typeface="Arial" panose="020B0604020202020204" pitchFamily="34" charset="0"/>
              </a:rPr>
              <a:t>;</a:t>
            </a:r>
            <a:r>
              <a:rPr lang="en-GB" sz="1000" dirty="0"/>
              <a:t> Mar-22:</a:t>
            </a:r>
            <a:r>
              <a:rPr lang="en-GB" dirty="0"/>
              <a:t> </a:t>
            </a:r>
            <a:r>
              <a:rPr lang="en-GB" sz="1200" b="0" i="0" u="none" strike="noStrike" dirty="0">
                <a:solidFill>
                  <a:srgbClr val="000000"/>
                </a:solidFill>
                <a:effectLst/>
                <a:latin typeface="Calibri" panose="020F0502020204030204" pitchFamily="34" charset="0"/>
              </a:rPr>
              <a:t>1%</a:t>
            </a:r>
            <a:r>
              <a:rPr lang="en-GB" sz="1000" b="0" i="0" u="none" strike="noStrike" dirty="0">
                <a:solidFill>
                  <a:srgbClr val="000000"/>
                </a:solidFill>
                <a:effectLst/>
                <a:latin typeface="Calibri" panose="020F0502020204030204" pitchFamily="34" charset="0"/>
              </a:rPr>
              <a:t>; Sep-22:</a:t>
            </a:r>
            <a:r>
              <a:rPr lang="en-GB" dirty="0"/>
              <a:t> </a:t>
            </a:r>
            <a:r>
              <a:rPr lang="en-GB" sz="1200" b="0" i="0" u="none" strike="noStrike" dirty="0">
                <a:solidFill>
                  <a:srgbClr val="000000"/>
                </a:solidFill>
                <a:effectLst/>
                <a:latin typeface="Arial" panose="020B0604020202020204" pitchFamily="34" charset="0"/>
              </a:rPr>
              <a:t>3%</a:t>
            </a:r>
            <a:r>
              <a:rPr lang="en-GB" sz="1000" b="0" i="0" u="none" strike="noStrike" dirty="0">
                <a:solidFill>
                  <a:srgbClr val="000000"/>
                </a:solidFill>
                <a:effectLst/>
                <a:latin typeface="Arial" panose="020B0604020202020204" pitchFamily="34" charset="0"/>
              </a:rPr>
              <a:t>; Feb-23:</a:t>
            </a:r>
            <a:r>
              <a:rPr lang="en-GB" dirty="0"/>
              <a:t> </a:t>
            </a:r>
            <a:r>
              <a:rPr lang="en-GB" sz="1200" b="0" i="0" u="none" strike="noStrike" dirty="0">
                <a:solidFill>
                  <a:srgbClr val="000000"/>
                </a:solidFill>
                <a:effectLst/>
                <a:latin typeface="Arial" panose="020B0604020202020204" pitchFamily="34" charset="0"/>
              </a:rPr>
              <a:t>2%</a:t>
            </a:r>
            <a:r>
              <a:rPr lang="en-GB" sz="1000" b="0" i="0" u="none" strike="noStrike" dirty="0">
                <a:solidFill>
                  <a:srgbClr val="000000"/>
                </a:solidFill>
                <a:effectLst/>
                <a:latin typeface="Arial" panose="020B0604020202020204" pitchFamily="34" charset="0"/>
              </a:rPr>
              <a:t>; Sep-23:</a:t>
            </a:r>
            <a:r>
              <a:rPr lang="en-GB" sz="1200" dirty="0"/>
              <a:t> </a:t>
            </a:r>
            <a:r>
              <a:rPr lang="en-GB" sz="1200" b="0" i="0" u="none" strike="noStrike" dirty="0">
                <a:solidFill>
                  <a:srgbClr val="000000"/>
                </a:solidFill>
                <a:effectLst/>
                <a:latin typeface="Arial" panose="020B0604020202020204" pitchFamily="34" charset="0"/>
              </a:rPr>
              <a:t>2%</a:t>
            </a:r>
            <a:endParaRPr lang="en-US" dirty="0"/>
          </a:p>
          <a:p>
            <a:endParaRPr lang="en-US" sz="1200" b="0" i="0" u="none" strike="noStrike" dirty="0">
              <a:solidFill>
                <a:srgbClr val="000000"/>
              </a:solidFill>
              <a:effectLst/>
              <a:latin typeface="Calibri" panose="020F0502020204030204" pitchFamily="34" charset="0"/>
            </a:endParaRPr>
          </a:p>
          <a:p>
            <a:r>
              <a:rPr lang="en-US" sz="1200" b="1" i="0" u="none" strike="noStrike" dirty="0">
                <a:solidFill>
                  <a:srgbClr val="000000"/>
                </a:solidFill>
                <a:effectLst/>
                <a:latin typeface="Calibri" panose="020F0502020204030204" pitchFamily="34" charset="0"/>
              </a:rPr>
              <a:t>Don't know / Prefer not to say</a:t>
            </a:r>
            <a:r>
              <a:rPr lang="en-US" b="1" dirty="0"/>
              <a:t> </a:t>
            </a:r>
          </a:p>
          <a:p>
            <a:r>
              <a:rPr lang="en-GB" sz="1200" b="0" i="0" u="none" strike="noStrike" dirty="0">
                <a:solidFill>
                  <a:srgbClr val="000000"/>
                </a:solidFill>
                <a:effectLst/>
                <a:latin typeface="Arial" panose="020B0604020202020204" pitchFamily="34" charset="0"/>
              </a:rPr>
              <a:t>2021: </a:t>
            </a:r>
            <a:r>
              <a:rPr lang="en-GB" sz="1200" b="0" i="0" u="none" strike="noStrike" dirty="0">
                <a:solidFill>
                  <a:srgbClr val="000000"/>
                </a:solidFill>
                <a:effectLst/>
                <a:latin typeface="Calibri" panose="020F0502020204030204" pitchFamily="34" charset="0"/>
              </a:rPr>
              <a:t>5%</a:t>
            </a:r>
            <a:r>
              <a:rPr lang="en-GB" sz="800" b="0" i="0" u="none" strike="noStrike" dirty="0">
                <a:solidFill>
                  <a:srgbClr val="000000"/>
                </a:solidFill>
                <a:effectLst/>
                <a:latin typeface="Arial" panose="020B0604020202020204" pitchFamily="34" charset="0"/>
              </a:rPr>
              <a:t>;</a:t>
            </a:r>
            <a:r>
              <a:rPr lang="en-GB" sz="1000" dirty="0"/>
              <a:t> Mar-22:</a:t>
            </a:r>
            <a:r>
              <a:rPr lang="en-GB" dirty="0"/>
              <a:t> </a:t>
            </a:r>
            <a:r>
              <a:rPr lang="en-GB" sz="1200" b="0" i="0" u="none" strike="noStrike" dirty="0">
                <a:solidFill>
                  <a:srgbClr val="000000"/>
                </a:solidFill>
                <a:effectLst/>
                <a:latin typeface="Calibri" panose="020F0502020204030204" pitchFamily="34" charset="0"/>
              </a:rPr>
              <a:t>6%</a:t>
            </a:r>
            <a:r>
              <a:rPr lang="en-GB" sz="1000" b="0" i="0" u="none" strike="noStrike" dirty="0">
                <a:solidFill>
                  <a:srgbClr val="000000"/>
                </a:solidFill>
                <a:effectLst/>
                <a:latin typeface="Calibri" panose="020F0502020204030204" pitchFamily="34" charset="0"/>
              </a:rPr>
              <a:t>; Sep-22:</a:t>
            </a:r>
            <a:r>
              <a:rPr lang="en-GB" dirty="0"/>
              <a:t> </a:t>
            </a:r>
            <a:r>
              <a:rPr lang="en-GB" sz="1200" b="0" i="0" u="none" strike="noStrike" dirty="0">
                <a:solidFill>
                  <a:srgbClr val="000000"/>
                </a:solidFill>
                <a:effectLst/>
                <a:latin typeface="Arial" panose="020B0604020202020204" pitchFamily="34" charset="0"/>
              </a:rPr>
              <a:t>3%</a:t>
            </a:r>
            <a:r>
              <a:rPr lang="en-GB" sz="1000" b="0" i="0" u="none" strike="noStrike" dirty="0">
                <a:solidFill>
                  <a:srgbClr val="000000"/>
                </a:solidFill>
                <a:effectLst/>
                <a:latin typeface="Arial" panose="020B0604020202020204" pitchFamily="34" charset="0"/>
              </a:rPr>
              <a:t>; Feb-23:</a:t>
            </a:r>
            <a:r>
              <a:rPr lang="en-GB" dirty="0"/>
              <a:t> </a:t>
            </a:r>
            <a:r>
              <a:rPr lang="en-GB" sz="1200" b="0" i="0" u="none" strike="noStrike" dirty="0">
                <a:solidFill>
                  <a:srgbClr val="000000"/>
                </a:solidFill>
                <a:effectLst/>
                <a:latin typeface="Calibri" panose="020F0502020204030204" pitchFamily="34" charset="0"/>
              </a:rPr>
              <a:t>3%</a:t>
            </a:r>
            <a:r>
              <a:rPr lang="en-GB" sz="1000" b="0" i="0" u="none" strike="noStrike" dirty="0">
                <a:solidFill>
                  <a:srgbClr val="000000"/>
                </a:solidFill>
                <a:effectLst/>
                <a:latin typeface="Arial" panose="020B0604020202020204" pitchFamily="34" charset="0"/>
              </a:rPr>
              <a:t>; Sep-23:</a:t>
            </a:r>
            <a:r>
              <a:rPr lang="en-GB" dirty="0"/>
              <a:t> </a:t>
            </a:r>
            <a:r>
              <a:rPr lang="en-GB" sz="1200" b="0" i="0" u="none" strike="noStrike" dirty="0">
                <a:solidFill>
                  <a:srgbClr val="000000"/>
                </a:solidFill>
                <a:effectLst/>
                <a:latin typeface="Calibri" panose="020F0502020204030204" pitchFamily="34" charset="0"/>
              </a:rPr>
              <a:t>5%</a:t>
            </a:r>
            <a:r>
              <a:rPr lang="en-GB" dirty="0"/>
              <a:t> </a:t>
            </a:r>
            <a:endParaRPr lang="en-US" dirty="0"/>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84</a:t>
            </a:fld>
            <a:endParaRPr lang="en-US" dirty="0"/>
          </a:p>
        </p:txBody>
      </p:sp>
    </p:spTree>
    <p:extLst>
      <p:ext uri="{BB962C8B-B14F-4D97-AF65-F5344CB8AC3E}">
        <p14:creationId xmlns:p14="http://schemas.microsoft.com/office/powerpoint/2010/main" val="41193814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While social grade has no impact, those living in more deprived areas were less likely to report intention to complete their next kit.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Those with a disability are less likely to intend to complete their next kit while those with a mental health condition are more likely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rPr>
              <a:t>There was limited difference comparing White respondents with those from an ethnic minority background. Among those from an ethnic minority background specifically, Asian respondents were least likely to be up to date (57%), compared to those from a Mixed background (61%). Base size was not sufficient to examine responses from Black respondents.</a:t>
            </a:r>
            <a:endParaRPr lang="en-GB" sz="120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F5B38833-6303-A84B-BCE8-C8F834FB8639}" type="slidenum">
              <a:rPr lang="en-US" smtClean="0"/>
              <a:t>85</a:t>
            </a:fld>
            <a:endParaRPr lang="en-US" dirty="0"/>
          </a:p>
        </p:txBody>
      </p:sp>
    </p:spTree>
    <p:extLst>
      <p:ext uri="{BB962C8B-B14F-4D97-AF65-F5344CB8AC3E}">
        <p14:creationId xmlns:p14="http://schemas.microsoft.com/office/powerpoint/2010/main" val="2904908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Messiness was most commonly identified as a barrier for completing kits.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Those who are overdue were more likely to be concerned about this, as well as being frightened of the results, how to complete the test and finding it embarrassing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Those who never completed a test were more likely to identify all barriers as influential with the exception of recently completing one</a:t>
            </a:r>
            <a:endParaRPr lang="en-GB" dirty="0"/>
          </a:p>
          <a:p>
            <a:endParaRPr lang="en-GB" dirty="0"/>
          </a:p>
          <a:p>
            <a:r>
              <a:rPr lang="en-GB" b="1" u="sng" dirty="0"/>
              <a:t>Historical data:</a:t>
            </a:r>
          </a:p>
          <a:p>
            <a:r>
              <a:rPr lang="en-US" sz="1800" b="1" i="0" u="none" strike="noStrike" dirty="0">
                <a:solidFill>
                  <a:srgbClr val="000000"/>
                </a:solidFill>
                <a:effectLst/>
                <a:latin typeface="Calibri" panose="020F0502020204030204" pitchFamily="34" charset="0"/>
              </a:rPr>
              <a:t>Nothing put me off completing it</a:t>
            </a:r>
            <a:r>
              <a:rPr lang="en-US" b="1" dirty="0"/>
              <a:t> </a:t>
            </a:r>
          </a:p>
          <a:p>
            <a:r>
              <a:rPr lang="en-US" sz="1800" b="0" i="0" u="none" strike="noStrike" dirty="0">
                <a:solidFill>
                  <a:srgbClr val="000000"/>
                </a:solidFill>
                <a:effectLst/>
                <a:latin typeface="Calibri" panose="020F0502020204030204" pitchFamily="34" charset="0"/>
              </a:rPr>
              <a:t>Completed last kit: 92%</a:t>
            </a:r>
            <a:r>
              <a:rPr lang="en-US" dirty="0"/>
              <a:t> </a:t>
            </a:r>
            <a:r>
              <a:rPr lang="en-US" sz="1800" b="0" i="0" u="none" strike="noStrike" dirty="0">
                <a:solidFill>
                  <a:srgbClr val="000000"/>
                </a:solidFill>
                <a:effectLst/>
                <a:latin typeface="Calibri" panose="020F0502020204030204" pitchFamily="34" charset="0"/>
              </a:rPr>
              <a:t>8%</a:t>
            </a:r>
            <a:r>
              <a:rPr lang="en-US" dirty="0"/>
              <a:t> </a:t>
            </a:r>
          </a:p>
          <a:p>
            <a:r>
              <a:rPr lang="en-US" sz="1800" b="1" i="0" u="none" strike="noStrike" dirty="0">
                <a:solidFill>
                  <a:srgbClr val="000000"/>
                </a:solidFill>
                <a:effectLst/>
                <a:latin typeface="Calibri" panose="020F0502020204030204" pitchFamily="34" charset="0"/>
              </a:rPr>
              <a:t>I don't think that I am at risk of developing bowel cancer</a:t>
            </a:r>
            <a:r>
              <a:rPr lang="en-US" b="1" dirty="0"/>
              <a:t> </a:t>
            </a:r>
          </a:p>
          <a:p>
            <a:r>
              <a:rPr lang="en-US" sz="1800" b="0" i="0" u="none" strike="noStrike" dirty="0">
                <a:solidFill>
                  <a:srgbClr val="000000"/>
                </a:solidFill>
                <a:effectLst/>
                <a:latin typeface="Calibri" panose="020F0502020204030204" pitchFamily="34" charset="0"/>
              </a:rPr>
              <a:t>Completed last kit: 0%</a:t>
            </a:r>
            <a:r>
              <a:rPr lang="en-US" dirty="0"/>
              <a:t> </a:t>
            </a:r>
            <a:r>
              <a:rPr lang="en-US" sz="1800" b="0" i="0" u="none" strike="noStrike" dirty="0">
                <a:solidFill>
                  <a:srgbClr val="000000"/>
                </a:solidFill>
                <a:effectLst/>
                <a:latin typeface="Calibri" panose="020F0502020204030204" pitchFamily="34" charset="0"/>
              </a:rPr>
              <a:t>5%</a:t>
            </a:r>
            <a:r>
              <a:rPr lang="en-US" dirty="0"/>
              <a:t> </a:t>
            </a:r>
          </a:p>
          <a:p>
            <a:r>
              <a:rPr lang="en-US" sz="1800" b="1" i="0" u="none" strike="noStrike" dirty="0">
                <a:solidFill>
                  <a:srgbClr val="000000"/>
                </a:solidFill>
                <a:effectLst/>
                <a:latin typeface="Calibri" panose="020F0502020204030204" pitchFamily="34" charset="0"/>
              </a:rPr>
              <a:t>I was too frightened of what the poo test might find</a:t>
            </a:r>
            <a:r>
              <a:rPr lang="en-US" b="1" dirty="0"/>
              <a:t> </a:t>
            </a:r>
          </a:p>
          <a:p>
            <a:r>
              <a:rPr lang="en-US" sz="1800" b="0" i="0" u="none" strike="noStrike" dirty="0">
                <a:solidFill>
                  <a:srgbClr val="000000"/>
                </a:solidFill>
                <a:effectLst/>
                <a:latin typeface="Calibri" panose="020F0502020204030204" pitchFamily="34" charset="0"/>
              </a:rPr>
              <a:t>Completed last kit: 1%; Did not complete last time:</a:t>
            </a:r>
            <a:r>
              <a:rPr lang="en-US" dirty="0"/>
              <a:t> </a:t>
            </a:r>
            <a:r>
              <a:rPr lang="en-US" sz="1800" b="0" i="0" u="none" strike="noStrike" dirty="0">
                <a:solidFill>
                  <a:srgbClr val="000000"/>
                </a:solidFill>
                <a:effectLst/>
                <a:latin typeface="Calibri" panose="020F0502020204030204" pitchFamily="34" charset="0"/>
              </a:rPr>
              <a:t>5%</a:t>
            </a:r>
          </a:p>
          <a:p>
            <a:r>
              <a:rPr lang="en-US" sz="1800" b="1" i="0" u="none" strike="noStrike" dirty="0">
                <a:solidFill>
                  <a:srgbClr val="000000"/>
                </a:solidFill>
                <a:effectLst/>
                <a:latin typeface="Calibri" panose="020F0502020204030204" pitchFamily="34" charset="0"/>
              </a:rPr>
              <a:t>I was too afraid of having treatment if I was found to have cancer</a:t>
            </a:r>
            <a:r>
              <a:rPr lang="en-US" b="1" dirty="0"/>
              <a:t> </a:t>
            </a:r>
          </a:p>
          <a:p>
            <a:r>
              <a:rPr lang="en-US" sz="1800" b="0" i="0" u="none" strike="noStrike" dirty="0">
                <a:solidFill>
                  <a:srgbClr val="000000"/>
                </a:solidFill>
                <a:effectLst/>
                <a:latin typeface="Calibri" panose="020F0502020204030204" pitchFamily="34" charset="0"/>
              </a:rPr>
              <a:t>Completed last kit: 0%</a:t>
            </a:r>
            <a:r>
              <a:rPr lang="en-US" sz="1200" b="0" i="0" u="none" strike="noStrike" dirty="0">
                <a:solidFill>
                  <a:srgbClr val="000000"/>
                </a:solidFill>
                <a:effectLst/>
                <a:latin typeface="Calibri" panose="020F0502020204030204" pitchFamily="34" charset="0"/>
              </a:rPr>
              <a:t>; Did not complete last time:</a:t>
            </a:r>
            <a:r>
              <a:rPr lang="en-US" dirty="0"/>
              <a:t> </a:t>
            </a:r>
            <a:r>
              <a:rPr lang="en-US" sz="1800" b="0" i="0" u="none" strike="noStrike" dirty="0">
                <a:solidFill>
                  <a:srgbClr val="000000"/>
                </a:solidFill>
                <a:effectLst/>
                <a:latin typeface="Calibri" panose="020F0502020204030204" pitchFamily="34" charset="0"/>
              </a:rPr>
              <a:t>6%</a:t>
            </a:r>
          </a:p>
          <a:p>
            <a:r>
              <a:rPr lang="en-US" sz="1800" b="1" i="0" u="none" strike="noStrike" dirty="0">
                <a:solidFill>
                  <a:srgbClr val="000000"/>
                </a:solidFill>
                <a:effectLst/>
                <a:latin typeface="Calibri" panose="020F0502020204030204" pitchFamily="34" charset="0"/>
              </a:rPr>
              <a:t>I had other more important things to worry about than bowel screening</a:t>
            </a:r>
            <a:r>
              <a:rPr lang="en-US" b="1" dirty="0"/>
              <a:t> </a:t>
            </a:r>
          </a:p>
          <a:p>
            <a:r>
              <a:rPr lang="en-US" sz="1800" b="0" i="0" u="none" strike="noStrike" dirty="0">
                <a:solidFill>
                  <a:srgbClr val="000000"/>
                </a:solidFill>
                <a:effectLst/>
                <a:latin typeface="Calibri" panose="020F0502020204030204" pitchFamily="34" charset="0"/>
              </a:rPr>
              <a:t>Completed last kit: 0%</a:t>
            </a:r>
            <a:r>
              <a:rPr lang="en-US" sz="1200" b="0" i="0" u="none" strike="noStrike" dirty="0">
                <a:solidFill>
                  <a:srgbClr val="000000"/>
                </a:solidFill>
                <a:effectLst/>
                <a:latin typeface="Calibri" panose="020F0502020204030204" pitchFamily="34" charset="0"/>
              </a:rPr>
              <a:t>; Did not complete last time:</a:t>
            </a:r>
            <a:r>
              <a:rPr lang="en-US" dirty="0"/>
              <a:t> </a:t>
            </a:r>
            <a:r>
              <a:rPr lang="en-US" sz="1800" b="0" i="0" u="none" strike="noStrike" dirty="0">
                <a:solidFill>
                  <a:srgbClr val="000000"/>
                </a:solidFill>
                <a:effectLst/>
                <a:latin typeface="Calibri" panose="020F0502020204030204" pitchFamily="34" charset="0"/>
              </a:rPr>
              <a:t>6%</a:t>
            </a:r>
            <a:r>
              <a:rPr lang="en-US" dirty="0"/>
              <a:t> </a:t>
            </a:r>
          </a:p>
          <a:p>
            <a:r>
              <a:rPr lang="en-US" sz="1800" b="1" i="0" u="none" strike="noStrike" dirty="0">
                <a:solidFill>
                  <a:srgbClr val="000000"/>
                </a:solidFill>
                <a:effectLst/>
                <a:latin typeface="Calibri" panose="020F0502020204030204" pitchFamily="34" charset="0"/>
              </a:rPr>
              <a:t>I found it too difficult to complete the poo test kit</a:t>
            </a:r>
            <a:r>
              <a:rPr lang="en-US" b="1" dirty="0"/>
              <a:t> </a:t>
            </a:r>
          </a:p>
          <a:p>
            <a:r>
              <a:rPr lang="en-US" sz="1800" b="0" i="0" u="none" strike="noStrike" dirty="0">
                <a:solidFill>
                  <a:srgbClr val="000000"/>
                </a:solidFill>
                <a:effectLst/>
                <a:latin typeface="Calibri" panose="020F0502020204030204" pitchFamily="34" charset="0"/>
              </a:rPr>
              <a:t>Completed last kit: 1%</a:t>
            </a:r>
            <a:r>
              <a:rPr lang="en-US" sz="1200" b="0" i="0" u="none" strike="noStrike" dirty="0">
                <a:solidFill>
                  <a:srgbClr val="000000"/>
                </a:solidFill>
                <a:effectLst/>
                <a:latin typeface="Calibri" panose="020F0502020204030204" pitchFamily="34" charset="0"/>
              </a:rPr>
              <a:t>; Did not complete last time:</a:t>
            </a:r>
            <a:r>
              <a:rPr lang="en-US" dirty="0"/>
              <a:t> </a:t>
            </a:r>
            <a:r>
              <a:rPr lang="en-US" sz="1800" b="0" i="0" u="none" strike="noStrike" dirty="0">
                <a:solidFill>
                  <a:srgbClr val="000000"/>
                </a:solidFill>
                <a:effectLst/>
                <a:latin typeface="Calibri" panose="020F0502020204030204" pitchFamily="34" charset="0"/>
              </a:rPr>
              <a:t>12%</a:t>
            </a:r>
          </a:p>
          <a:p>
            <a:r>
              <a:rPr lang="en-US" sz="1800" b="1" i="0" u="none" strike="noStrike" dirty="0">
                <a:solidFill>
                  <a:srgbClr val="000000"/>
                </a:solidFill>
                <a:effectLst/>
                <a:latin typeface="Calibri" panose="020F0502020204030204" pitchFamily="34" charset="0"/>
              </a:rPr>
              <a:t>I found it too embarrassing to complete the poo test kit</a:t>
            </a:r>
            <a:r>
              <a:rPr lang="en-US" b="1" dirty="0"/>
              <a:t> </a:t>
            </a:r>
          </a:p>
          <a:p>
            <a:r>
              <a:rPr lang="en-US" sz="1800" b="0" i="0" u="none" strike="noStrike" dirty="0">
                <a:solidFill>
                  <a:srgbClr val="000000"/>
                </a:solidFill>
                <a:effectLst/>
                <a:latin typeface="Calibri" panose="020F0502020204030204" pitchFamily="34" charset="0"/>
              </a:rPr>
              <a:t>Completed last kit: 0%</a:t>
            </a:r>
            <a:r>
              <a:rPr lang="en-US" sz="1200" b="0" i="0" u="none" strike="noStrike" dirty="0">
                <a:solidFill>
                  <a:srgbClr val="000000"/>
                </a:solidFill>
                <a:effectLst/>
                <a:latin typeface="Calibri" panose="020F0502020204030204" pitchFamily="34" charset="0"/>
              </a:rPr>
              <a:t>; Did not complete last time:</a:t>
            </a:r>
            <a:r>
              <a:rPr lang="en-US" dirty="0"/>
              <a:t> </a:t>
            </a:r>
            <a:r>
              <a:rPr lang="en-US" sz="1800" b="0" i="0" u="none" strike="noStrike" dirty="0">
                <a:solidFill>
                  <a:srgbClr val="000000"/>
                </a:solidFill>
                <a:effectLst/>
                <a:latin typeface="Calibri" panose="020F0502020204030204" pitchFamily="34" charset="0"/>
              </a:rPr>
              <a:t>12%</a:t>
            </a:r>
            <a:r>
              <a:rPr lang="en-US" dirty="0"/>
              <a:t> </a:t>
            </a:r>
          </a:p>
          <a:p>
            <a:r>
              <a:rPr lang="en-US" sz="1800" b="1" i="0" u="none" strike="noStrike" dirty="0">
                <a:solidFill>
                  <a:srgbClr val="000000"/>
                </a:solidFill>
                <a:effectLst/>
                <a:latin typeface="Calibri" panose="020F0502020204030204" pitchFamily="34" charset="0"/>
              </a:rPr>
              <a:t>I have never received a bowel cancer screening poo test kit</a:t>
            </a:r>
            <a:r>
              <a:rPr lang="en-US" b="1" dirty="0"/>
              <a:t> </a:t>
            </a:r>
          </a:p>
          <a:p>
            <a:r>
              <a:rPr lang="en-US" sz="1800" b="0" i="0" u="none" strike="noStrike" dirty="0">
                <a:solidFill>
                  <a:srgbClr val="000000"/>
                </a:solidFill>
                <a:effectLst/>
                <a:latin typeface="Calibri" panose="020F0502020204030204" pitchFamily="34" charset="0"/>
              </a:rPr>
              <a:t>Completed last kit: 0%</a:t>
            </a:r>
            <a:r>
              <a:rPr lang="en-US" sz="1200" b="0" i="0" u="none" strike="noStrike" dirty="0">
                <a:solidFill>
                  <a:srgbClr val="000000"/>
                </a:solidFill>
                <a:effectLst/>
                <a:latin typeface="Calibri" panose="020F0502020204030204" pitchFamily="34" charset="0"/>
              </a:rPr>
              <a:t>; Did not complete last time:</a:t>
            </a:r>
            <a:r>
              <a:rPr lang="en-US" dirty="0"/>
              <a:t> </a:t>
            </a:r>
            <a:r>
              <a:rPr lang="en-US" sz="1800" b="0" i="0" u="none" strike="noStrike" dirty="0">
                <a:solidFill>
                  <a:srgbClr val="000000"/>
                </a:solidFill>
                <a:effectLst/>
                <a:latin typeface="Calibri" panose="020F0502020204030204" pitchFamily="34" charset="0"/>
              </a:rPr>
              <a:t>14%</a:t>
            </a:r>
          </a:p>
          <a:p>
            <a:r>
              <a:rPr lang="en-US" sz="1800" b="1" i="0" u="none" strike="noStrike" dirty="0">
                <a:solidFill>
                  <a:srgbClr val="000000"/>
                </a:solidFill>
                <a:effectLst/>
                <a:latin typeface="Calibri" panose="020F0502020204030204" pitchFamily="34" charset="0"/>
              </a:rPr>
              <a:t>I didn't have any symptoms of bowel cancer</a:t>
            </a:r>
            <a:r>
              <a:rPr lang="en-US" b="1" dirty="0"/>
              <a:t> </a:t>
            </a:r>
          </a:p>
          <a:p>
            <a:r>
              <a:rPr lang="en-US" sz="1800" b="0" i="0" u="none" strike="noStrike" dirty="0">
                <a:solidFill>
                  <a:srgbClr val="000000"/>
                </a:solidFill>
                <a:effectLst/>
                <a:latin typeface="Calibri" panose="020F0502020204030204" pitchFamily="34" charset="0"/>
              </a:rPr>
              <a:t>Completed last kit: 2%</a:t>
            </a:r>
            <a:r>
              <a:rPr lang="en-US" sz="1200" b="0" i="0" u="none" strike="noStrike" dirty="0">
                <a:solidFill>
                  <a:srgbClr val="000000"/>
                </a:solidFill>
                <a:effectLst/>
                <a:latin typeface="Calibri" panose="020F0502020204030204" pitchFamily="34" charset="0"/>
              </a:rPr>
              <a:t>; Did not complete last time:</a:t>
            </a:r>
            <a:r>
              <a:rPr lang="en-US" dirty="0"/>
              <a:t> </a:t>
            </a:r>
            <a:r>
              <a:rPr lang="en-US" sz="1800" b="0" i="0" u="none" strike="noStrike" dirty="0">
                <a:solidFill>
                  <a:srgbClr val="000000"/>
                </a:solidFill>
                <a:effectLst/>
                <a:latin typeface="Calibri" panose="020F0502020204030204" pitchFamily="34" charset="0"/>
              </a:rPr>
              <a:t>16%</a:t>
            </a:r>
            <a:r>
              <a:rPr lang="en-US" dirty="0"/>
              <a:t> </a:t>
            </a:r>
          </a:p>
          <a:p>
            <a:r>
              <a:rPr lang="en-US" sz="1800" b="1" i="0" u="none" strike="noStrike" dirty="0">
                <a:solidFill>
                  <a:srgbClr val="000000"/>
                </a:solidFill>
                <a:effectLst/>
                <a:latin typeface="Calibri" panose="020F0502020204030204" pitchFamily="34" charset="0"/>
              </a:rPr>
              <a:t>I found it too messy to complete the poo test kit</a:t>
            </a:r>
            <a:r>
              <a:rPr lang="en-US" b="1" dirty="0"/>
              <a:t> </a:t>
            </a:r>
          </a:p>
          <a:p>
            <a:r>
              <a:rPr lang="en-US" sz="1800" b="0" i="0" u="none" strike="noStrike" dirty="0">
                <a:solidFill>
                  <a:srgbClr val="000000"/>
                </a:solidFill>
                <a:effectLst/>
                <a:latin typeface="Calibri" panose="020F0502020204030204" pitchFamily="34" charset="0"/>
              </a:rPr>
              <a:t>Completed last kit: 2%</a:t>
            </a:r>
            <a:r>
              <a:rPr lang="en-US" sz="1200" b="0" i="0" u="none" strike="noStrike" dirty="0">
                <a:solidFill>
                  <a:srgbClr val="000000"/>
                </a:solidFill>
                <a:effectLst/>
                <a:latin typeface="Calibri" panose="020F0502020204030204" pitchFamily="34" charset="0"/>
              </a:rPr>
              <a:t>; Did not complete last time:</a:t>
            </a:r>
            <a:r>
              <a:rPr lang="en-US" dirty="0"/>
              <a:t> </a:t>
            </a:r>
            <a:r>
              <a:rPr lang="en-US" sz="1800" b="0" i="0" u="none" strike="noStrike" dirty="0">
                <a:solidFill>
                  <a:srgbClr val="000000"/>
                </a:solidFill>
                <a:effectLst/>
                <a:latin typeface="Calibri" panose="020F0502020204030204" pitchFamily="34" charset="0"/>
              </a:rPr>
              <a:t>21%</a:t>
            </a:r>
            <a:r>
              <a:rPr lang="en-US" dirty="0"/>
              <a:t> </a:t>
            </a:r>
            <a:endParaRPr lang="en-GB" b="1" u="sng" dirty="0"/>
          </a:p>
        </p:txBody>
      </p:sp>
      <p:sp>
        <p:nvSpPr>
          <p:cNvPr id="4" name="Slide Number Placeholder 3"/>
          <p:cNvSpPr>
            <a:spLocks noGrp="1"/>
          </p:cNvSpPr>
          <p:nvPr>
            <p:ph type="sldNum" sz="quarter" idx="5"/>
          </p:nvPr>
        </p:nvSpPr>
        <p:spPr/>
        <p:txBody>
          <a:bodyPr/>
          <a:lstStyle/>
          <a:p>
            <a:fld id="{F5B38833-6303-A84B-BCE8-C8F834FB8639}" type="slidenum">
              <a:rPr lang="en-US" smtClean="0"/>
              <a:t>86</a:t>
            </a:fld>
            <a:endParaRPr lang="en-US" dirty="0"/>
          </a:p>
        </p:txBody>
      </p:sp>
    </p:spTree>
    <p:extLst>
      <p:ext uri="{BB962C8B-B14F-4D97-AF65-F5344CB8AC3E}">
        <p14:creationId xmlns:p14="http://schemas.microsoft.com/office/powerpoint/2010/main" val="91347927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*IMD used in place of social grade due to limited significant differences when comparing social grades</a:t>
            </a:r>
          </a:p>
        </p:txBody>
      </p:sp>
      <p:sp>
        <p:nvSpPr>
          <p:cNvPr id="4" name="Slide Number Placeholder 3"/>
          <p:cNvSpPr>
            <a:spLocks noGrp="1"/>
          </p:cNvSpPr>
          <p:nvPr>
            <p:ph type="sldNum" sz="quarter" idx="5"/>
          </p:nvPr>
        </p:nvSpPr>
        <p:spPr/>
        <p:txBody>
          <a:bodyPr/>
          <a:lstStyle/>
          <a:p>
            <a:fld id="{F5B38833-6303-A84B-BCE8-C8F834FB8639}" type="slidenum">
              <a:rPr lang="en-US" smtClean="0"/>
              <a:t>87</a:t>
            </a:fld>
            <a:endParaRPr lang="en-US" dirty="0"/>
          </a:p>
        </p:txBody>
      </p:sp>
    </p:spTree>
    <p:extLst>
      <p:ext uri="{BB962C8B-B14F-4D97-AF65-F5344CB8AC3E}">
        <p14:creationId xmlns:p14="http://schemas.microsoft.com/office/powerpoint/2010/main" val="42317556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F0411-2E47-6B7F-68F0-850881E41F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3E7CFF-4841-D22D-01AD-B477D3E636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5FFC52-91B3-FEC1-7BDA-C96A92F34D42}"/>
              </a:ext>
            </a:extLst>
          </p:cNvPr>
          <p:cNvSpPr>
            <a:spLocks noGrp="1"/>
          </p:cNvSpPr>
          <p:nvPr>
            <p:ph type="body" idx="1"/>
          </p:nvPr>
        </p:nvSpPr>
        <p:spPr/>
        <p:txBody>
          <a:bodyPr/>
          <a:lstStyle/>
          <a:p>
            <a:r>
              <a:rPr lang="en-GB" dirty="0"/>
              <a:t>Multidimensional analysis by age excluded given profile of those invited to complete screening. Base is too low for LGBTQ+ analysis.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Up to date / overdue analysis refers to the proportion in each multidimensional group who are up to date or overdue in screening</a:t>
            </a:r>
          </a:p>
          <a:p>
            <a:endParaRPr lang="en-GB" dirty="0"/>
          </a:p>
        </p:txBody>
      </p:sp>
      <p:sp>
        <p:nvSpPr>
          <p:cNvPr id="4" name="Slide Number Placeholder 3">
            <a:extLst>
              <a:ext uri="{FF2B5EF4-FFF2-40B4-BE49-F238E27FC236}">
                <a16:creationId xmlns:a16="http://schemas.microsoft.com/office/drawing/2014/main" id="{807D5A12-968B-1C4C-6C96-48CCDE40772D}"/>
              </a:ext>
            </a:extLst>
          </p:cNvPr>
          <p:cNvSpPr>
            <a:spLocks noGrp="1"/>
          </p:cNvSpPr>
          <p:nvPr>
            <p:ph type="sldNum" sz="quarter" idx="5"/>
          </p:nvPr>
        </p:nvSpPr>
        <p:spPr/>
        <p:txBody>
          <a:bodyPr/>
          <a:lstStyle/>
          <a:p>
            <a:fld id="{F5B38833-6303-A84B-BCE8-C8F834FB8639}" type="slidenum">
              <a:rPr lang="en-US" smtClean="0"/>
              <a:t>88</a:t>
            </a:fld>
            <a:endParaRPr lang="en-US" dirty="0"/>
          </a:p>
        </p:txBody>
      </p:sp>
    </p:spTree>
    <p:extLst>
      <p:ext uri="{BB962C8B-B14F-4D97-AF65-F5344CB8AC3E}">
        <p14:creationId xmlns:p14="http://schemas.microsoft.com/office/powerpoint/2010/main" val="114249807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u="sng" dirty="0"/>
              <a:t>Key findings:</a:t>
            </a: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The majority of those eligible report that they attended a breast screening in the past 3 years, with 3 in 4 being categorised as up to date.</a:t>
            </a: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9% are categorised as being over due</a:t>
            </a: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A minority report never being invited (4%) while a similar proportion who stated they have been invited but they haven’t attended (5%)</a:t>
            </a:r>
          </a:p>
          <a:p>
            <a:endParaRPr lang="en-US" b="1" u="sng" dirty="0"/>
          </a:p>
          <a:p>
            <a:r>
              <a:rPr lang="en-US" b="1" u="sng" dirty="0"/>
              <a:t>Historical data</a:t>
            </a:r>
            <a:r>
              <a:rPr lang="en-US" dirty="0"/>
              <a:t>	</a:t>
            </a:r>
          </a:p>
          <a:p>
            <a:r>
              <a:rPr lang="en-US" b="1" dirty="0"/>
              <a:t>Yes</a:t>
            </a:r>
          </a:p>
          <a:p>
            <a:r>
              <a:rPr lang="en-GB" sz="1200" b="0" i="0" u="none" strike="noStrike" dirty="0">
                <a:solidFill>
                  <a:srgbClr val="000000"/>
                </a:solidFill>
                <a:effectLst/>
                <a:latin typeface="Arial" panose="020B0604020202020204" pitchFamily="34" charset="0"/>
              </a:rPr>
              <a:t>2021: 73%; Mar-22:</a:t>
            </a:r>
            <a:r>
              <a:rPr lang="en-GB" dirty="0"/>
              <a:t> </a:t>
            </a:r>
            <a:r>
              <a:rPr lang="en-GB" sz="1200" b="0" i="0" u="none" strike="noStrike" dirty="0">
                <a:solidFill>
                  <a:srgbClr val="000000"/>
                </a:solidFill>
                <a:effectLst/>
                <a:latin typeface="Calibri" panose="020F0502020204030204" pitchFamily="34" charset="0"/>
              </a:rPr>
              <a:t>74%; Sep-22:</a:t>
            </a:r>
            <a:r>
              <a:rPr lang="en-GB" dirty="0"/>
              <a:t> </a:t>
            </a:r>
            <a:r>
              <a:rPr lang="en-GB" sz="1200" b="0" i="0" u="none" strike="noStrike" dirty="0">
                <a:solidFill>
                  <a:srgbClr val="000000"/>
                </a:solidFill>
                <a:effectLst/>
                <a:latin typeface="Arial" panose="020B0604020202020204" pitchFamily="34" charset="0"/>
              </a:rPr>
              <a:t>70%; Feb-23: 77%; Sep-23:</a:t>
            </a:r>
            <a:r>
              <a:rPr lang="en-GB" dirty="0"/>
              <a:t> </a:t>
            </a:r>
            <a:r>
              <a:rPr lang="en-GB" sz="1200" b="0" i="0" u="none" strike="noStrike" dirty="0">
                <a:solidFill>
                  <a:srgbClr val="000000"/>
                </a:solidFill>
                <a:effectLst/>
                <a:latin typeface="Arial" panose="020B0604020202020204" pitchFamily="34" charset="0"/>
              </a:rPr>
              <a:t>79%</a:t>
            </a:r>
            <a:r>
              <a:rPr lang="en-GB" dirty="0"/>
              <a:t> </a:t>
            </a:r>
            <a:endParaRPr lang="en-US" dirty="0"/>
          </a:p>
          <a:p>
            <a:endParaRPr lang="en-US" dirty="0"/>
          </a:p>
          <a:p>
            <a:r>
              <a:rPr lang="en-US" b="1" dirty="0"/>
              <a:t>No</a:t>
            </a:r>
          </a:p>
          <a:p>
            <a:r>
              <a:rPr lang="en-GB" sz="1200" b="0" i="0" u="none" strike="noStrike" dirty="0">
                <a:solidFill>
                  <a:srgbClr val="000000"/>
                </a:solidFill>
                <a:effectLst/>
                <a:latin typeface="Arial" panose="020B0604020202020204" pitchFamily="34" charset="0"/>
              </a:rPr>
              <a:t>2021: </a:t>
            </a:r>
            <a:r>
              <a:rPr lang="en-GB" sz="1200" b="0" i="0" u="none" strike="noStrike" dirty="0">
                <a:solidFill>
                  <a:srgbClr val="000000"/>
                </a:solidFill>
                <a:effectLst/>
                <a:latin typeface="Calibri" panose="020F0502020204030204" pitchFamily="34" charset="0"/>
              </a:rPr>
              <a:t>10%</a:t>
            </a:r>
            <a:r>
              <a:rPr lang="en-GB" sz="1000" b="0" i="0" u="none" strike="noStrike" dirty="0">
                <a:solidFill>
                  <a:srgbClr val="000000"/>
                </a:solidFill>
                <a:effectLst/>
                <a:latin typeface="Arial" panose="020B0604020202020204" pitchFamily="34" charset="0"/>
              </a:rPr>
              <a:t>; Mar-22:</a:t>
            </a:r>
            <a:r>
              <a:rPr lang="en-GB" dirty="0"/>
              <a:t> </a:t>
            </a:r>
            <a:r>
              <a:rPr lang="en-GB" sz="1200" b="0" i="0" u="none" strike="noStrike" dirty="0">
                <a:solidFill>
                  <a:srgbClr val="000000"/>
                </a:solidFill>
                <a:effectLst/>
                <a:latin typeface="Calibri" panose="020F0502020204030204" pitchFamily="34" charset="0"/>
              </a:rPr>
              <a:t>11%</a:t>
            </a:r>
            <a:r>
              <a:rPr lang="en-GB" sz="1000" b="0" i="0" u="none" strike="noStrike" dirty="0">
                <a:solidFill>
                  <a:srgbClr val="000000"/>
                </a:solidFill>
                <a:effectLst/>
                <a:latin typeface="Calibri" panose="020F0502020204030204" pitchFamily="34" charset="0"/>
              </a:rPr>
              <a:t>; Sep-22:</a:t>
            </a:r>
            <a:r>
              <a:rPr lang="en-GB" dirty="0"/>
              <a:t> </a:t>
            </a:r>
            <a:r>
              <a:rPr lang="en-GB" sz="1200" b="0" i="0" u="none" strike="noStrike" dirty="0">
                <a:solidFill>
                  <a:srgbClr val="000000"/>
                </a:solidFill>
                <a:effectLst/>
                <a:latin typeface="Arial" panose="020B0604020202020204" pitchFamily="34" charset="0"/>
              </a:rPr>
              <a:t>14%</a:t>
            </a:r>
            <a:r>
              <a:rPr lang="en-GB" sz="1000" b="0" i="0" u="none" strike="noStrike" dirty="0">
                <a:solidFill>
                  <a:srgbClr val="000000"/>
                </a:solidFill>
                <a:effectLst/>
                <a:latin typeface="Arial" panose="020B0604020202020204" pitchFamily="34" charset="0"/>
              </a:rPr>
              <a:t>; Feb-23:</a:t>
            </a:r>
            <a:r>
              <a:rPr lang="en-GB" dirty="0"/>
              <a:t> </a:t>
            </a:r>
            <a:r>
              <a:rPr lang="en-GB" sz="1200" b="0" i="0" u="none" strike="noStrike" dirty="0">
                <a:solidFill>
                  <a:srgbClr val="000000"/>
                </a:solidFill>
                <a:effectLst/>
                <a:latin typeface="Arial" panose="020B0604020202020204" pitchFamily="34" charset="0"/>
              </a:rPr>
              <a:t>13%</a:t>
            </a:r>
            <a:r>
              <a:rPr lang="en-GB" sz="1000" b="0" i="0" u="none" strike="noStrike" dirty="0">
                <a:solidFill>
                  <a:srgbClr val="000000"/>
                </a:solidFill>
                <a:effectLst/>
                <a:latin typeface="Arial" panose="020B0604020202020204" pitchFamily="34" charset="0"/>
              </a:rPr>
              <a:t>; Sep-23:</a:t>
            </a:r>
            <a:r>
              <a:rPr lang="en-GB" dirty="0"/>
              <a:t> </a:t>
            </a:r>
            <a:r>
              <a:rPr lang="en-GB" sz="1200" b="0" i="0" u="none" strike="noStrike" dirty="0">
                <a:solidFill>
                  <a:srgbClr val="000000"/>
                </a:solidFill>
                <a:effectLst/>
                <a:latin typeface="Arial" panose="020B0604020202020204" pitchFamily="34" charset="0"/>
              </a:rPr>
              <a:t>9%</a:t>
            </a:r>
            <a:r>
              <a:rPr lang="en-GB" dirty="0"/>
              <a:t> </a:t>
            </a:r>
            <a:endParaRPr lang="en-US" dirty="0"/>
          </a:p>
          <a:p>
            <a:endParaRPr lang="en-US" dirty="0"/>
          </a:p>
          <a:p>
            <a:r>
              <a:rPr lang="en-US" b="1" dirty="0"/>
              <a:t>I have never been invited</a:t>
            </a:r>
          </a:p>
          <a:p>
            <a:r>
              <a:rPr lang="en-GB" sz="1200" b="0" i="0" u="none" strike="noStrike" dirty="0">
                <a:solidFill>
                  <a:srgbClr val="000000"/>
                </a:solidFill>
                <a:effectLst/>
                <a:latin typeface="Arial" panose="020B0604020202020204" pitchFamily="34" charset="0"/>
              </a:rPr>
              <a:t>2021: </a:t>
            </a:r>
            <a:r>
              <a:rPr lang="en-GB" sz="1200" b="0" i="0" u="none" strike="noStrike" dirty="0">
                <a:solidFill>
                  <a:srgbClr val="000000"/>
                </a:solidFill>
                <a:effectLst/>
                <a:latin typeface="Calibri" panose="020F0502020204030204" pitchFamily="34" charset="0"/>
              </a:rPr>
              <a:t>10%</a:t>
            </a:r>
            <a:r>
              <a:rPr lang="en-GB" sz="1000" b="0" i="0" u="none" strike="noStrike" dirty="0">
                <a:solidFill>
                  <a:srgbClr val="000000"/>
                </a:solidFill>
                <a:effectLst/>
                <a:latin typeface="Arial" panose="020B0604020202020204" pitchFamily="34" charset="0"/>
              </a:rPr>
              <a:t>; Mar-22:</a:t>
            </a:r>
            <a:r>
              <a:rPr lang="en-GB" dirty="0"/>
              <a:t> </a:t>
            </a:r>
            <a:r>
              <a:rPr lang="en-GB" sz="1200" b="0" i="0" u="none" strike="noStrike" dirty="0">
                <a:solidFill>
                  <a:srgbClr val="000000"/>
                </a:solidFill>
                <a:effectLst/>
                <a:latin typeface="Calibri" panose="020F0502020204030204" pitchFamily="34" charset="0"/>
              </a:rPr>
              <a:t>8%</a:t>
            </a:r>
            <a:r>
              <a:rPr lang="en-GB" sz="1000" b="0" i="0" u="none" strike="noStrike" dirty="0">
                <a:solidFill>
                  <a:srgbClr val="000000"/>
                </a:solidFill>
                <a:effectLst/>
                <a:latin typeface="Calibri" panose="020F0502020204030204" pitchFamily="34" charset="0"/>
              </a:rPr>
              <a:t>; Sep-22:</a:t>
            </a:r>
            <a:r>
              <a:rPr lang="en-GB" dirty="0"/>
              <a:t> </a:t>
            </a:r>
            <a:r>
              <a:rPr lang="en-GB" sz="1200" b="0" i="0" u="none" strike="noStrike" dirty="0">
                <a:solidFill>
                  <a:srgbClr val="000000"/>
                </a:solidFill>
                <a:effectLst/>
                <a:latin typeface="Arial" panose="020B0604020202020204" pitchFamily="34" charset="0"/>
              </a:rPr>
              <a:t>10%</a:t>
            </a:r>
            <a:r>
              <a:rPr lang="en-GB" sz="1000" b="0" i="0" u="none" strike="noStrike" dirty="0">
                <a:solidFill>
                  <a:srgbClr val="000000"/>
                </a:solidFill>
                <a:effectLst/>
                <a:latin typeface="Arial" panose="020B0604020202020204" pitchFamily="34" charset="0"/>
              </a:rPr>
              <a:t>; Feb-23:</a:t>
            </a:r>
            <a:r>
              <a:rPr lang="en-GB" dirty="0"/>
              <a:t> </a:t>
            </a:r>
            <a:r>
              <a:rPr lang="en-GB" sz="1200" b="0" i="0" u="none" strike="noStrike" dirty="0">
                <a:solidFill>
                  <a:srgbClr val="000000"/>
                </a:solidFill>
                <a:effectLst/>
                <a:latin typeface="Arial" panose="020B0604020202020204" pitchFamily="34" charset="0"/>
              </a:rPr>
              <a:t>5%</a:t>
            </a:r>
            <a:r>
              <a:rPr lang="en-GB" sz="1000" b="0" i="0" u="none" strike="noStrike" dirty="0">
                <a:solidFill>
                  <a:srgbClr val="000000"/>
                </a:solidFill>
                <a:effectLst/>
                <a:latin typeface="Arial" panose="020B0604020202020204" pitchFamily="34" charset="0"/>
              </a:rPr>
              <a:t>; Sep-23:</a:t>
            </a:r>
            <a:r>
              <a:rPr lang="en-GB" dirty="0"/>
              <a:t> </a:t>
            </a:r>
            <a:r>
              <a:rPr lang="en-GB" sz="1200" b="0" i="0" u="none" strike="noStrike" dirty="0">
                <a:solidFill>
                  <a:srgbClr val="000000"/>
                </a:solidFill>
                <a:effectLst/>
                <a:latin typeface="Arial" panose="020B0604020202020204" pitchFamily="34" charset="0"/>
              </a:rPr>
              <a:t>7%</a:t>
            </a:r>
            <a:r>
              <a:rPr lang="en-GB" dirty="0"/>
              <a:t> </a:t>
            </a:r>
            <a:r>
              <a:rPr lang="en-US" dirty="0"/>
              <a:t>	</a:t>
            </a:r>
          </a:p>
          <a:p>
            <a:endParaRPr lang="en-US" dirty="0"/>
          </a:p>
          <a:p>
            <a:r>
              <a:rPr lang="en-US" b="1" dirty="0"/>
              <a:t>I am not eligible</a:t>
            </a:r>
          </a:p>
          <a:p>
            <a:r>
              <a:rPr lang="en-GB" sz="1200" b="0" i="0" u="none" strike="noStrike" dirty="0">
                <a:solidFill>
                  <a:srgbClr val="000000"/>
                </a:solidFill>
                <a:effectLst/>
                <a:latin typeface="Arial" panose="020B0604020202020204" pitchFamily="34" charset="0"/>
              </a:rPr>
              <a:t>2021: </a:t>
            </a:r>
            <a:r>
              <a:rPr lang="en-GB" sz="1200" b="0" i="0" u="none" strike="noStrike" dirty="0">
                <a:solidFill>
                  <a:srgbClr val="000000"/>
                </a:solidFill>
                <a:effectLst/>
                <a:latin typeface="Calibri" panose="020F0502020204030204" pitchFamily="34" charset="0"/>
              </a:rPr>
              <a:t>4%</a:t>
            </a:r>
            <a:r>
              <a:rPr lang="en-GB" sz="1000" b="0" i="0" u="none" strike="noStrike" dirty="0">
                <a:solidFill>
                  <a:srgbClr val="000000"/>
                </a:solidFill>
                <a:effectLst/>
                <a:latin typeface="Arial" panose="020B0604020202020204" pitchFamily="34" charset="0"/>
              </a:rPr>
              <a:t>; Mar-22:</a:t>
            </a:r>
            <a:r>
              <a:rPr lang="en-GB" dirty="0"/>
              <a:t> </a:t>
            </a:r>
            <a:r>
              <a:rPr lang="en-GB" sz="1200" b="0" i="0" u="none" strike="noStrike" dirty="0">
                <a:solidFill>
                  <a:srgbClr val="000000"/>
                </a:solidFill>
                <a:effectLst/>
                <a:latin typeface="Calibri" panose="020F0502020204030204" pitchFamily="34" charset="0"/>
              </a:rPr>
              <a:t>4%</a:t>
            </a:r>
            <a:r>
              <a:rPr lang="en-GB" sz="1000" b="0" i="0" u="none" strike="noStrike" dirty="0">
                <a:solidFill>
                  <a:srgbClr val="000000"/>
                </a:solidFill>
                <a:effectLst/>
                <a:latin typeface="Calibri" panose="020F0502020204030204" pitchFamily="34" charset="0"/>
              </a:rPr>
              <a:t>; Sep-22:</a:t>
            </a:r>
            <a:r>
              <a:rPr lang="en-GB" dirty="0"/>
              <a:t> </a:t>
            </a:r>
            <a:r>
              <a:rPr lang="en-GB" sz="1200" b="0" i="0" u="none" strike="noStrike" dirty="0">
                <a:solidFill>
                  <a:srgbClr val="000000"/>
                </a:solidFill>
                <a:effectLst/>
                <a:latin typeface="Arial" panose="020B0604020202020204" pitchFamily="34" charset="0"/>
              </a:rPr>
              <a:t>4%</a:t>
            </a:r>
            <a:r>
              <a:rPr lang="en-GB" sz="1000" b="0" i="0" u="none" strike="noStrike" dirty="0">
                <a:solidFill>
                  <a:srgbClr val="000000"/>
                </a:solidFill>
                <a:effectLst/>
                <a:latin typeface="Arial" panose="020B0604020202020204" pitchFamily="34" charset="0"/>
              </a:rPr>
              <a:t>; Feb-23:</a:t>
            </a:r>
            <a:r>
              <a:rPr lang="en-GB" dirty="0"/>
              <a:t> </a:t>
            </a:r>
            <a:r>
              <a:rPr lang="en-GB" sz="1200" b="0" i="0" u="none" strike="noStrike" dirty="0">
                <a:solidFill>
                  <a:srgbClr val="000000"/>
                </a:solidFill>
                <a:effectLst/>
                <a:latin typeface="Arial" panose="020B0604020202020204" pitchFamily="34" charset="0"/>
              </a:rPr>
              <a:t>4%</a:t>
            </a:r>
            <a:r>
              <a:rPr lang="en-GB" sz="1000" b="0" i="0" u="none" strike="noStrike" dirty="0">
                <a:solidFill>
                  <a:srgbClr val="000000"/>
                </a:solidFill>
                <a:effectLst/>
                <a:latin typeface="Arial" panose="020B0604020202020204" pitchFamily="34" charset="0"/>
              </a:rPr>
              <a:t>; Sep-23:</a:t>
            </a:r>
            <a:r>
              <a:rPr lang="en-GB" dirty="0"/>
              <a:t> </a:t>
            </a:r>
            <a:r>
              <a:rPr lang="en-GB" sz="1200" b="0" i="0" u="none" strike="noStrike" dirty="0">
                <a:solidFill>
                  <a:srgbClr val="000000"/>
                </a:solidFill>
                <a:effectLst/>
                <a:latin typeface="Arial" panose="020B0604020202020204" pitchFamily="34" charset="0"/>
              </a:rPr>
              <a:t>3%</a:t>
            </a:r>
            <a:r>
              <a:rPr lang="en-GB" dirty="0"/>
              <a:t> </a:t>
            </a:r>
            <a:endParaRPr lang="en-US" dirty="0"/>
          </a:p>
          <a:p>
            <a:r>
              <a:rPr lang="en-US" dirty="0"/>
              <a:t>	</a:t>
            </a:r>
          </a:p>
          <a:p>
            <a:r>
              <a:rPr lang="en-US" b="1" dirty="0"/>
              <a:t>Don't know / Prefer not to say</a:t>
            </a:r>
          </a:p>
          <a:p>
            <a:r>
              <a:rPr lang="en-GB" sz="1200" b="0" i="0" u="none" strike="noStrike" dirty="0">
                <a:solidFill>
                  <a:srgbClr val="000000"/>
                </a:solidFill>
                <a:effectLst/>
                <a:latin typeface="Arial" panose="020B0604020202020204" pitchFamily="34" charset="0"/>
              </a:rPr>
              <a:t>2021: </a:t>
            </a:r>
            <a:r>
              <a:rPr lang="en-GB" sz="1200" b="0" i="0" u="none" strike="noStrike" dirty="0">
                <a:solidFill>
                  <a:srgbClr val="000000"/>
                </a:solidFill>
                <a:effectLst/>
                <a:latin typeface="Calibri" panose="020F0502020204030204" pitchFamily="34" charset="0"/>
              </a:rPr>
              <a:t>1%</a:t>
            </a:r>
            <a:r>
              <a:rPr lang="en-GB" sz="1000" b="0" i="0" u="none" strike="noStrike" dirty="0">
                <a:solidFill>
                  <a:srgbClr val="000000"/>
                </a:solidFill>
                <a:effectLst/>
                <a:latin typeface="Arial" panose="020B0604020202020204" pitchFamily="34" charset="0"/>
              </a:rPr>
              <a:t>; Mar-22:</a:t>
            </a:r>
            <a:r>
              <a:rPr lang="en-GB" dirty="0"/>
              <a:t> </a:t>
            </a:r>
            <a:r>
              <a:rPr lang="en-GB" sz="1200" b="0" i="0" u="none" strike="noStrike" dirty="0">
                <a:solidFill>
                  <a:srgbClr val="000000"/>
                </a:solidFill>
                <a:effectLst/>
                <a:latin typeface="Calibri" panose="020F0502020204030204" pitchFamily="34" charset="0"/>
              </a:rPr>
              <a:t>2%</a:t>
            </a:r>
            <a:r>
              <a:rPr lang="en-GB" sz="1000" b="0" i="0" u="none" strike="noStrike" dirty="0">
                <a:solidFill>
                  <a:srgbClr val="000000"/>
                </a:solidFill>
                <a:effectLst/>
                <a:latin typeface="Calibri" panose="020F0502020204030204" pitchFamily="34" charset="0"/>
              </a:rPr>
              <a:t>; Sep-22:</a:t>
            </a:r>
            <a:r>
              <a:rPr lang="en-GB" dirty="0"/>
              <a:t> </a:t>
            </a:r>
            <a:r>
              <a:rPr lang="en-GB" sz="1200" b="0" i="0" u="none" strike="noStrike" dirty="0">
                <a:solidFill>
                  <a:srgbClr val="000000"/>
                </a:solidFill>
                <a:effectLst/>
                <a:latin typeface="Arial" panose="020B0604020202020204" pitchFamily="34" charset="0"/>
              </a:rPr>
              <a:t>2%</a:t>
            </a:r>
            <a:r>
              <a:rPr lang="en-GB" sz="1000" b="0" i="0" u="none" strike="noStrike" dirty="0">
                <a:solidFill>
                  <a:srgbClr val="000000"/>
                </a:solidFill>
                <a:effectLst/>
                <a:latin typeface="Arial" panose="020B0604020202020204" pitchFamily="34" charset="0"/>
              </a:rPr>
              <a:t>; Feb-23:</a:t>
            </a:r>
            <a:r>
              <a:rPr lang="en-GB" dirty="0"/>
              <a:t> </a:t>
            </a:r>
            <a:r>
              <a:rPr lang="en-GB" sz="1200" b="0" i="0" u="none" strike="noStrike" dirty="0">
                <a:solidFill>
                  <a:srgbClr val="000000"/>
                </a:solidFill>
                <a:effectLst/>
                <a:latin typeface="Calibri" panose="020F0502020204030204" pitchFamily="34" charset="0"/>
              </a:rPr>
              <a:t>2%</a:t>
            </a:r>
            <a:r>
              <a:rPr lang="en-GB" sz="1000" b="0" i="0" u="none" strike="noStrike" dirty="0">
                <a:solidFill>
                  <a:srgbClr val="000000"/>
                </a:solidFill>
                <a:effectLst/>
                <a:latin typeface="Arial" panose="020B0604020202020204" pitchFamily="34" charset="0"/>
              </a:rPr>
              <a:t>; Sep-23:</a:t>
            </a:r>
            <a:r>
              <a:rPr lang="en-GB" dirty="0"/>
              <a:t> </a:t>
            </a:r>
            <a:r>
              <a:rPr lang="en-GB" sz="1200" b="0" i="0" u="none" strike="noStrike" dirty="0">
                <a:solidFill>
                  <a:srgbClr val="000000"/>
                </a:solidFill>
                <a:effectLst/>
                <a:latin typeface="Calibri" panose="020F0502020204030204" pitchFamily="34" charset="0"/>
              </a:rPr>
              <a:t>2%</a:t>
            </a:r>
            <a:r>
              <a:rPr lang="en-GB" dirty="0"/>
              <a:t> </a:t>
            </a:r>
            <a:endParaRPr lang="en-US" dirty="0"/>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89</a:t>
            </a:fld>
            <a:endParaRPr lang="en-US" dirty="0"/>
          </a:p>
        </p:txBody>
      </p:sp>
    </p:spTree>
    <p:extLst>
      <p:ext uri="{BB962C8B-B14F-4D97-AF65-F5344CB8AC3E}">
        <p14:creationId xmlns:p14="http://schemas.microsoft.com/office/powerpoint/2010/main" val="4099628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Around 1 in 10 (11%) respondents currently smoke; most of those who smoke said they smoke cigarettes (6% of whom do so cigarettes every day, while 4% do so but not every day).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Around 3 in 10 (29%) used to smoke cigarettes, most of whom (27%) stopped smoking over a year ago.</a:t>
            </a:r>
            <a:endParaRPr lang="en-GB" sz="1200" spc="10" dirty="0">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When asked how many units of alcohol respondents’ consumed last week, they were given a picture indicating how many units each drink is considered. The average number of units consumed was around 6.5, with just under half (44%) who said 0 units, and a similar proportion (45%) said between 1 and 14 units</a:t>
            </a:r>
            <a:r>
              <a:rPr lang="en-GB" sz="1200" dirty="0">
                <a:solidFill>
                  <a:schemeClr val="tx1"/>
                </a:solidFill>
              </a:rPr>
              <a:t>.</a:t>
            </a:r>
          </a:p>
          <a:p>
            <a:endParaRPr lang="en-GB" dirty="0"/>
          </a:p>
          <a:p>
            <a:r>
              <a:rPr lang="en-GB" b="1" u="sng" dirty="0"/>
              <a:t>Historical data:</a:t>
            </a:r>
          </a:p>
          <a:p>
            <a:pPr marL="171450" indent="-171450">
              <a:buFont typeface="Arial" panose="020B0604020202020204" pitchFamily="34" charset="0"/>
              <a:buChar char="•"/>
            </a:pPr>
            <a:r>
              <a:rPr lang="en-GB" b="1" u="none" dirty="0"/>
              <a:t>Current smokers: 13% </a:t>
            </a:r>
          </a:p>
          <a:p>
            <a:pPr marL="171450" indent="-171450">
              <a:buFont typeface="Arial" panose="020B0604020202020204" pitchFamily="34" charset="0"/>
              <a:buChar char="•"/>
            </a:pPr>
            <a:r>
              <a:rPr lang="en-GB" b="1" u="none" dirty="0"/>
              <a:t>Never smoked: 56%</a:t>
            </a:r>
          </a:p>
          <a:p>
            <a:pPr marL="171450" indent="-171450">
              <a:buFont typeface="Arial" panose="020B0604020202020204" pitchFamily="34" charset="0"/>
              <a:buChar char="•"/>
            </a:pPr>
            <a:r>
              <a:rPr lang="en-GB" b="1" u="none" dirty="0"/>
              <a:t>Used to smoke but given up now: 31%</a:t>
            </a:r>
          </a:p>
          <a:p>
            <a:pPr marL="171450" indent="-171450">
              <a:buFont typeface="Arial" panose="020B0604020202020204" pitchFamily="34" charset="0"/>
              <a:buChar char="•"/>
            </a:pPr>
            <a:r>
              <a:rPr lang="en-GB" b="1" u="none" dirty="0"/>
              <a:t>Drank 0 units: 43%</a:t>
            </a:r>
          </a:p>
          <a:p>
            <a:pPr marL="171450" indent="-171450">
              <a:buFont typeface="Arial" panose="020B0604020202020204" pitchFamily="34" charset="0"/>
              <a:buChar char="•"/>
            </a:pPr>
            <a:r>
              <a:rPr lang="en-GB" b="1" u="none" dirty="0"/>
              <a:t>Drank 1 to 14 units: 45%</a:t>
            </a:r>
          </a:p>
        </p:txBody>
      </p:sp>
      <p:sp>
        <p:nvSpPr>
          <p:cNvPr id="4" name="Slide Number Placeholder 3"/>
          <p:cNvSpPr>
            <a:spLocks noGrp="1"/>
          </p:cNvSpPr>
          <p:nvPr>
            <p:ph type="sldNum" sz="quarter" idx="5"/>
          </p:nvPr>
        </p:nvSpPr>
        <p:spPr/>
        <p:txBody>
          <a:bodyPr/>
          <a:lstStyle/>
          <a:p>
            <a:fld id="{F5B38833-6303-A84B-BCE8-C8F834FB8639}" type="slidenum">
              <a:rPr lang="en-US" smtClean="0"/>
              <a:t>15</a:t>
            </a:fld>
            <a:endParaRPr lang="en-US" dirty="0"/>
          </a:p>
        </p:txBody>
      </p:sp>
    </p:spTree>
    <p:extLst>
      <p:ext uri="{BB962C8B-B14F-4D97-AF65-F5344CB8AC3E}">
        <p14:creationId xmlns:p14="http://schemas.microsoft.com/office/powerpoint/2010/main" val="421030635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Those in higher social grades and living less deprived areas were more likely to be categorised as being up to date with their screening. </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IMD 1-2 were least likely to be up to date, while IMD 9-10 were more likely to be up to date.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Those without a disability were more likely to be up to date than those with one, with no differences when looking at mental health.</a:t>
            </a:r>
          </a:p>
        </p:txBody>
      </p:sp>
      <p:sp>
        <p:nvSpPr>
          <p:cNvPr id="4" name="Slide Number Placeholder 3"/>
          <p:cNvSpPr>
            <a:spLocks noGrp="1"/>
          </p:cNvSpPr>
          <p:nvPr>
            <p:ph type="sldNum" sz="quarter" idx="5"/>
          </p:nvPr>
        </p:nvSpPr>
        <p:spPr/>
        <p:txBody>
          <a:bodyPr/>
          <a:lstStyle/>
          <a:p>
            <a:fld id="{F5B38833-6303-A84B-BCE8-C8F834FB8639}" type="slidenum">
              <a:rPr lang="en-US" smtClean="0"/>
              <a:t>90</a:t>
            </a:fld>
            <a:endParaRPr lang="en-US" dirty="0"/>
          </a:p>
        </p:txBody>
      </p:sp>
    </p:spTree>
    <p:extLst>
      <p:ext uri="{BB962C8B-B14F-4D97-AF65-F5344CB8AC3E}">
        <p14:creationId xmlns:p14="http://schemas.microsoft.com/office/powerpoint/2010/main" val="219724777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At an overall level, 7 in 10 reported intention to attend their next breast screening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Those who were up to date being more likely than average to say this (74%)</a:t>
            </a:r>
          </a:p>
          <a:p>
            <a:pPr marL="171450" indent="-171450">
              <a:buFont typeface="Arial" panose="020B0604020202020204" pitchFamily="34" charset="0"/>
              <a:buChar char="•"/>
            </a:pPr>
            <a:r>
              <a:rPr lang="en-US" sz="1200" b="0" i="0" u="none" strike="noStrike" dirty="0">
                <a:solidFill>
                  <a:srgbClr val="000000"/>
                </a:solidFill>
                <a:effectLst/>
                <a:latin typeface="Calibri" panose="020F0502020204030204" pitchFamily="34" charset="0"/>
              </a:rPr>
              <a:t>Those who were overdue were less likely to say they definitely will, and were more likely to report that they probably will, with 1 in 4 saying this</a:t>
            </a:r>
          </a:p>
          <a:p>
            <a:pPr marL="171450" indent="-171450">
              <a:buFont typeface="Arial" panose="020B0604020202020204" pitchFamily="34" charset="0"/>
              <a:buChar char="•"/>
            </a:pPr>
            <a:r>
              <a:rPr lang="en-US" sz="1200" b="0" i="0" u="none" strike="noStrike" dirty="0">
                <a:solidFill>
                  <a:srgbClr val="000000"/>
                </a:solidFill>
                <a:effectLst/>
                <a:latin typeface="Calibri" panose="020F0502020204030204" pitchFamily="34" charset="0"/>
              </a:rPr>
              <a:t>Those who were never invited were the least likely to report intention to attend next time </a:t>
            </a:r>
          </a:p>
          <a:p>
            <a:endParaRPr lang="en-US" sz="1200" b="1" i="0" u="none" strike="noStrike" dirty="0">
              <a:solidFill>
                <a:srgbClr val="000000"/>
              </a:solidFill>
              <a:effectLst/>
              <a:latin typeface="Calibri" panose="020F0502020204030204" pitchFamily="34" charset="0"/>
            </a:endParaRPr>
          </a:p>
          <a:p>
            <a:r>
              <a:rPr lang="en-US" sz="1200" b="1" i="0" u="sng" strike="noStrike" dirty="0">
                <a:solidFill>
                  <a:srgbClr val="000000"/>
                </a:solidFill>
                <a:effectLst/>
                <a:latin typeface="Calibri" panose="020F0502020204030204" pitchFamily="34" charset="0"/>
              </a:rPr>
              <a:t>Historical data</a:t>
            </a:r>
          </a:p>
          <a:p>
            <a:endParaRPr lang="en-US" sz="1200" b="1" i="0" u="none" strike="noStrike" dirty="0">
              <a:solidFill>
                <a:srgbClr val="000000"/>
              </a:solidFill>
              <a:effectLst/>
              <a:latin typeface="Calibri" panose="020F0502020204030204" pitchFamily="34" charset="0"/>
            </a:endParaRPr>
          </a:p>
          <a:p>
            <a:r>
              <a:rPr lang="en-US" sz="1200" b="1" i="0" u="none" strike="noStrike" dirty="0">
                <a:solidFill>
                  <a:srgbClr val="000000"/>
                </a:solidFill>
                <a:effectLst/>
                <a:latin typeface="Calibri" panose="020F0502020204030204" pitchFamily="34" charset="0"/>
              </a:rPr>
              <a:t>Definitely will</a:t>
            </a:r>
            <a:r>
              <a:rPr lang="en-US" b="1" dirty="0"/>
              <a:t> </a:t>
            </a:r>
          </a:p>
          <a:p>
            <a:r>
              <a:rPr lang="en-GB" sz="1200" b="0" i="0" u="none" strike="noStrike" dirty="0">
                <a:solidFill>
                  <a:srgbClr val="000000"/>
                </a:solidFill>
                <a:effectLst/>
                <a:latin typeface="Arial" panose="020B0604020202020204" pitchFamily="34" charset="0"/>
              </a:rPr>
              <a:t>2021: 81%;</a:t>
            </a:r>
            <a:r>
              <a:rPr lang="en-GB" sz="1800" dirty="0"/>
              <a:t> Mar-22: </a:t>
            </a:r>
            <a:r>
              <a:rPr lang="en-GB" sz="1200" b="0" i="0" u="none" strike="noStrike" dirty="0">
                <a:solidFill>
                  <a:srgbClr val="000000"/>
                </a:solidFill>
                <a:effectLst/>
                <a:latin typeface="Calibri" panose="020F0502020204030204" pitchFamily="34" charset="0"/>
              </a:rPr>
              <a:t>82%; Sep-22:</a:t>
            </a:r>
            <a:r>
              <a:rPr lang="en-GB" sz="1800" dirty="0"/>
              <a:t> </a:t>
            </a:r>
            <a:r>
              <a:rPr lang="en-GB" sz="1200" b="0" i="0" u="none" strike="noStrike" dirty="0">
                <a:solidFill>
                  <a:srgbClr val="000000"/>
                </a:solidFill>
                <a:effectLst/>
                <a:latin typeface="Arial" panose="020B0604020202020204" pitchFamily="34" charset="0"/>
              </a:rPr>
              <a:t>77%; Feb-23:</a:t>
            </a:r>
            <a:r>
              <a:rPr lang="en-GB" sz="1800" dirty="0"/>
              <a:t> </a:t>
            </a:r>
            <a:r>
              <a:rPr lang="en-GB" sz="1200" b="0" i="0" u="none" strike="noStrike" dirty="0">
                <a:solidFill>
                  <a:srgbClr val="000000"/>
                </a:solidFill>
                <a:effectLst/>
                <a:latin typeface="Arial" panose="020B0604020202020204" pitchFamily="34" charset="0"/>
              </a:rPr>
              <a:t>82%; Sep-23:</a:t>
            </a:r>
            <a:r>
              <a:rPr lang="en-GB" sz="1800" dirty="0"/>
              <a:t> </a:t>
            </a:r>
            <a:r>
              <a:rPr lang="en-GB" sz="1200" b="0" i="0" u="none" strike="noStrike" dirty="0">
                <a:solidFill>
                  <a:srgbClr val="000000"/>
                </a:solidFill>
                <a:effectLst/>
                <a:latin typeface="Arial" panose="020B0604020202020204" pitchFamily="34" charset="0"/>
              </a:rPr>
              <a:t>80%</a:t>
            </a:r>
            <a:r>
              <a:rPr lang="en-GB" sz="1800" dirty="0"/>
              <a:t> </a:t>
            </a:r>
          </a:p>
          <a:p>
            <a:endParaRPr lang="en-US" sz="1200" b="0" i="0" u="none" strike="noStrike" dirty="0">
              <a:solidFill>
                <a:srgbClr val="000000"/>
              </a:solidFill>
              <a:effectLst/>
              <a:latin typeface="Calibri" panose="020F0502020204030204" pitchFamily="34" charset="0"/>
            </a:endParaRPr>
          </a:p>
          <a:p>
            <a:r>
              <a:rPr lang="en-US" sz="1200" b="1" i="0" u="none" strike="noStrike" dirty="0">
                <a:solidFill>
                  <a:srgbClr val="000000"/>
                </a:solidFill>
                <a:effectLst/>
                <a:latin typeface="Calibri" panose="020F0502020204030204" pitchFamily="34" charset="0"/>
              </a:rPr>
              <a:t>Probably will</a:t>
            </a:r>
          </a:p>
          <a:p>
            <a:r>
              <a:rPr lang="en-GB" sz="1200" b="0" i="0" u="none" strike="noStrike" dirty="0">
                <a:solidFill>
                  <a:srgbClr val="000000"/>
                </a:solidFill>
                <a:effectLst/>
                <a:latin typeface="Arial" panose="020B0604020202020204" pitchFamily="34" charset="0"/>
              </a:rPr>
              <a:t>2021: </a:t>
            </a:r>
            <a:r>
              <a:rPr lang="en-GB" sz="1200" b="0" i="0" u="none" strike="noStrike" dirty="0">
                <a:solidFill>
                  <a:srgbClr val="000000"/>
                </a:solidFill>
                <a:effectLst/>
                <a:latin typeface="Calibri" panose="020F0502020204030204" pitchFamily="34" charset="0"/>
              </a:rPr>
              <a:t>6%</a:t>
            </a:r>
            <a:r>
              <a:rPr lang="en-GB" sz="1200" b="0" i="0" u="none" strike="noStrike" dirty="0">
                <a:solidFill>
                  <a:srgbClr val="000000"/>
                </a:solidFill>
                <a:effectLst/>
                <a:latin typeface="Arial" panose="020B0604020202020204" pitchFamily="34" charset="0"/>
              </a:rPr>
              <a:t>;</a:t>
            </a:r>
            <a:r>
              <a:rPr lang="en-GB" sz="1800" dirty="0"/>
              <a:t> Mar-22: </a:t>
            </a:r>
            <a:r>
              <a:rPr lang="en-GB" sz="1200" b="0" i="0" u="none" strike="noStrike" dirty="0">
                <a:solidFill>
                  <a:srgbClr val="000000"/>
                </a:solidFill>
                <a:effectLst/>
                <a:latin typeface="Calibri" panose="020F0502020204030204" pitchFamily="34" charset="0"/>
              </a:rPr>
              <a:t>6%</a:t>
            </a:r>
            <a:r>
              <a:rPr lang="en-GB" sz="1800" b="0" i="0" u="none" strike="noStrike" dirty="0">
                <a:solidFill>
                  <a:srgbClr val="000000"/>
                </a:solidFill>
                <a:effectLst/>
                <a:latin typeface="Calibri" panose="020F0502020204030204" pitchFamily="34" charset="0"/>
              </a:rPr>
              <a:t>; Sep-22:</a:t>
            </a:r>
            <a:r>
              <a:rPr lang="en-GB" sz="1800" dirty="0"/>
              <a:t> </a:t>
            </a:r>
            <a:r>
              <a:rPr lang="en-GB" sz="1200" b="0" i="0" u="none" strike="noStrike" dirty="0">
                <a:solidFill>
                  <a:srgbClr val="000000"/>
                </a:solidFill>
                <a:effectLst/>
                <a:latin typeface="Arial" panose="020B0604020202020204" pitchFamily="34" charset="0"/>
              </a:rPr>
              <a:t>7%</a:t>
            </a:r>
            <a:r>
              <a:rPr lang="en-GB" sz="1800" b="0" i="0" u="none" strike="noStrike" dirty="0">
                <a:solidFill>
                  <a:srgbClr val="000000"/>
                </a:solidFill>
                <a:effectLst/>
                <a:latin typeface="Arial" panose="020B0604020202020204" pitchFamily="34" charset="0"/>
              </a:rPr>
              <a:t>; Feb-23:</a:t>
            </a:r>
            <a:r>
              <a:rPr lang="en-GB" sz="1800" dirty="0"/>
              <a:t> </a:t>
            </a:r>
            <a:r>
              <a:rPr lang="en-GB" sz="1200" b="0" i="0" u="none" strike="noStrike" dirty="0">
                <a:solidFill>
                  <a:srgbClr val="000000"/>
                </a:solidFill>
                <a:effectLst/>
                <a:latin typeface="Arial" panose="020B0604020202020204" pitchFamily="34" charset="0"/>
              </a:rPr>
              <a:t>6%</a:t>
            </a:r>
            <a:r>
              <a:rPr lang="en-GB" sz="1800" b="0" i="0" u="none" strike="noStrike" dirty="0">
                <a:solidFill>
                  <a:srgbClr val="000000"/>
                </a:solidFill>
                <a:effectLst/>
                <a:latin typeface="Arial" panose="020B0604020202020204" pitchFamily="34" charset="0"/>
              </a:rPr>
              <a:t>; Sep-23:</a:t>
            </a:r>
            <a:r>
              <a:rPr lang="en-GB" sz="2800" dirty="0"/>
              <a:t> </a:t>
            </a:r>
            <a:r>
              <a:rPr lang="en-GB" sz="1200" b="0" i="0" u="none" strike="noStrike" dirty="0">
                <a:solidFill>
                  <a:srgbClr val="000000"/>
                </a:solidFill>
                <a:effectLst/>
                <a:latin typeface="Arial" panose="020B0604020202020204" pitchFamily="34" charset="0"/>
              </a:rPr>
              <a:t>9%</a:t>
            </a:r>
            <a:r>
              <a:rPr lang="en-GB" sz="1800" dirty="0"/>
              <a:t> </a:t>
            </a:r>
          </a:p>
          <a:p>
            <a:endParaRPr lang="en-US" sz="1200" b="0" i="0" u="none" strike="noStrike" dirty="0">
              <a:solidFill>
                <a:srgbClr val="000000"/>
              </a:solidFill>
              <a:effectLst/>
              <a:latin typeface="Calibri" panose="020F0502020204030204" pitchFamily="34" charset="0"/>
            </a:endParaRPr>
          </a:p>
          <a:p>
            <a:r>
              <a:rPr lang="en-US" sz="1200" b="1" i="0" u="none" strike="noStrike" dirty="0">
                <a:solidFill>
                  <a:srgbClr val="000000"/>
                </a:solidFill>
                <a:effectLst/>
                <a:latin typeface="Calibri" panose="020F0502020204030204" pitchFamily="34" charset="0"/>
              </a:rPr>
              <a:t>Probably won’t </a:t>
            </a:r>
            <a:r>
              <a:rPr lang="en-US" b="1"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2021: 4</a:t>
            </a:r>
            <a:r>
              <a:rPr lang="en-GB" sz="1200" b="0" i="0" u="none" strike="noStrike" dirty="0">
                <a:solidFill>
                  <a:srgbClr val="000000"/>
                </a:solidFill>
                <a:effectLst/>
                <a:latin typeface="Calibri" panose="020F0502020204030204" pitchFamily="34" charset="0"/>
              </a:rPr>
              <a:t>%</a:t>
            </a:r>
            <a:r>
              <a:rPr lang="en-GB" sz="1200" b="0" i="0" u="none" strike="noStrike" dirty="0">
                <a:solidFill>
                  <a:srgbClr val="000000"/>
                </a:solidFill>
                <a:effectLst/>
                <a:latin typeface="Arial" panose="020B0604020202020204" pitchFamily="34" charset="0"/>
              </a:rPr>
              <a:t>;</a:t>
            </a:r>
            <a:r>
              <a:rPr lang="en-GB" sz="1800" dirty="0"/>
              <a:t> Mar-22: </a:t>
            </a:r>
            <a:r>
              <a:rPr lang="en-GB" sz="1200" b="0" i="0" u="none" strike="noStrike" dirty="0">
                <a:solidFill>
                  <a:srgbClr val="000000"/>
                </a:solidFill>
                <a:effectLst/>
                <a:latin typeface="Calibri" panose="020F0502020204030204" pitchFamily="34" charset="0"/>
              </a:rPr>
              <a:t>5%</a:t>
            </a:r>
            <a:r>
              <a:rPr lang="en-GB" sz="1800" b="0" i="0" u="none" strike="noStrike" dirty="0">
                <a:solidFill>
                  <a:srgbClr val="000000"/>
                </a:solidFill>
                <a:effectLst/>
                <a:latin typeface="Calibri" panose="020F0502020204030204" pitchFamily="34" charset="0"/>
              </a:rPr>
              <a:t>; Sep-22:</a:t>
            </a:r>
            <a:r>
              <a:rPr lang="en-GB" sz="1800" dirty="0"/>
              <a:t> </a:t>
            </a:r>
            <a:r>
              <a:rPr lang="en-GB" sz="1200" b="0" i="0" u="none" strike="noStrike" dirty="0">
                <a:solidFill>
                  <a:srgbClr val="000000"/>
                </a:solidFill>
                <a:effectLst/>
                <a:latin typeface="Arial" panose="020B0604020202020204" pitchFamily="34" charset="0"/>
              </a:rPr>
              <a:t>6%</a:t>
            </a:r>
            <a:r>
              <a:rPr lang="en-GB" sz="1800" b="0" i="0" u="none" strike="noStrike" dirty="0">
                <a:solidFill>
                  <a:srgbClr val="000000"/>
                </a:solidFill>
                <a:effectLst/>
                <a:latin typeface="Arial" panose="020B0604020202020204" pitchFamily="34" charset="0"/>
              </a:rPr>
              <a:t>; Feb-23:</a:t>
            </a:r>
            <a:r>
              <a:rPr lang="en-GB" sz="1800" dirty="0"/>
              <a:t> </a:t>
            </a:r>
            <a:r>
              <a:rPr lang="en-GB" sz="1200" b="0" i="0" u="none" strike="noStrike" dirty="0">
                <a:solidFill>
                  <a:srgbClr val="000000"/>
                </a:solidFill>
                <a:effectLst/>
                <a:latin typeface="Arial" panose="020B0604020202020204" pitchFamily="34" charset="0"/>
              </a:rPr>
              <a:t>5%</a:t>
            </a:r>
            <a:r>
              <a:rPr lang="en-GB" sz="1800" b="0" i="0" u="none" strike="noStrike" dirty="0">
                <a:solidFill>
                  <a:srgbClr val="000000"/>
                </a:solidFill>
                <a:effectLst/>
                <a:latin typeface="Arial" panose="020B0604020202020204" pitchFamily="34" charset="0"/>
              </a:rPr>
              <a:t>; Sep-23:</a:t>
            </a:r>
            <a:r>
              <a:rPr lang="en-GB" sz="1800" dirty="0"/>
              <a:t> </a:t>
            </a:r>
            <a:r>
              <a:rPr lang="en-GB" sz="1200" b="0" i="0" u="none" strike="noStrike" dirty="0">
                <a:solidFill>
                  <a:srgbClr val="000000"/>
                </a:solidFill>
                <a:effectLst/>
                <a:latin typeface="Arial" panose="020B0604020202020204" pitchFamily="34" charset="0"/>
              </a:rPr>
              <a:t>4%</a:t>
            </a:r>
            <a:r>
              <a:rPr lang="en-GB" sz="1800" dirty="0"/>
              <a:t> </a:t>
            </a:r>
            <a:endParaRPr lang="en-US" sz="1200" b="0" i="0" u="none" strike="noStrike" dirty="0">
              <a:solidFill>
                <a:srgbClr val="000000"/>
              </a:solidFill>
              <a:effectLst/>
              <a:latin typeface="Calibri" panose="020F0502020204030204" pitchFamily="34" charset="0"/>
            </a:endParaRPr>
          </a:p>
          <a:p>
            <a:endParaRPr lang="en-US" sz="1200" b="0" i="0" u="none" strike="noStrike" dirty="0">
              <a:solidFill>
                <a:srgbClr val="000000"/>
              </a:solidFill>
              <a:effectLst/>
              <a:latin typeface="Calibri" panose="020F0502020204030204" pitchFamily="34" charset="0"/>
            </a:endParaRPr>
          </a:p>
          <a:p>
            <a:r>
              <a:rPr lang="en-US" sz="1200" b="1" i="0" u="none" strike="noStrike" dirty="0">
                <a:solidFill>
                  <a:srgbClr val="000000"/>
                </a:solidFill>
                <a:effectLst/>
                <a:latin typeface="Calibri" panose="020F0502020204030204" pitchFamily="34" charset="0"/>
              </a:rPr>
              <a:t>Definitely won’t</a:t>
            </a:r>
            <a:r>
              <a:rPr lang="en-US" b="1" dirty="0"/>
              <a:t> </a:t>
            </a:r>
          </a:p>
          <a:p>
            <a:r>
              <a:rPr lang="en-GB" sz="1200" b="0" i="0" u="none" strike="noStrike" dirty="0">
                <a:solidFill>
                  <a:srgbClr val="000000"/>
                </a:solidFill>
                <a:effectLst/>
                <a:latin typeface="Arial" panose="020B0604020202020204" pitchFamily="34" charset="0"/>
              </a:rPr>
              <a:t>2021: </a:t>
            </a:r>
            <a:r>
              <a:rPr lang="en-GB" sz="1200" b="0" i="0" u="none" strike="noStrike" dirty="0">
                <a:solidFill>
                  <a:srgbClr val="000000"/>
                </a:solidFill>
                <a:effectLst/>
                <a:latin typeface="Calibri" panose="020F0502020204030204" pitchFamily="34" charset="0"/>
              </a:rPr>
              <a:t>4%</a:t>
            </a:r>
            <a:r>
              <a:rPr lang="en-GB" sz="800" b="0" i="0" u="none" strike="noStrike" dirty="0">
                <a:solidFill>
                  <a:srgbClr val="000000"/>
                </a:solidFill>
                <a:effectLst/>
                <a:latin typeface="Arial" panose="020B0604020202020204" pitchFamily="34" charset="0"/>
              </a:rPr>
              <a:t>;</a:t>
            </a:r>
            <a:r>
              <a:rPr lang="en-GB" sz="1000" dirty="0"/>
              <a:t> Mar-22:</a:t>
            </a:r>
            <a:r>
              <a:rPr lang="en-GB" dirty="0"/>
              <a:t> </a:t>
            </a:r>
            <a:r>
              <a:rPr lang="en-GB" sz="1200" b="0" i="0" u="none" strike="noStrike" dirty="0">
                <a:solidFill>
                  <a:srgbClr val="000000"/>
                </a:solidFill>
                <a:effectLst/>
                <a:latin typeface="Calibri" panose="020F0502020204030204" pitchFamily="34" charset="0"/>
              </a:rPr>
              <a:t>3%</a:t>
            </a:r>
            <a:r>
              <a:rPr lang="en-GB" sz="1000" b="0" i="0" u="none" strike="noStrike" dirty="0">
                <a:solidFill>
                  <a:srgbClr val="000000"/>
                </a:solidFill>
                <a:effectLst/>
                <a:latin typeface="Calibri" panose="020F0502020204030204" pitchFamily="34" charset="0"/>
              </a:rPr>
              <a:t>; Sep-22:</a:t>
            </a:r>
            <a:r>
              <a:rPr lang="en-GB" dirty="0"/>
              <a:t> </a:t>
            </a:r>
            <a:r>
              <a:rPr lang="en-GB" sz="1200" b="0" i="0" u="none" strike="noStrike" dirty="0">
                <a:solidFill>
                  <a:srgbClr val="000000"/>
                </a:solidFill>
                <a:effectLst/>
                <a:latin typeface="Arial" panose="020B0604020202020204" pitchFamily="34" charset="0"/>
              </a:rPr>
              <a:t>3%</a:t>
            </a:r>
            <a:r>
              <a:rPr lang="en-GB" sz="1000" b="0" i="0" u="none" strike="noStrike" dirty="0">
                <a:solidFill>
                  <a:srgbClr val="000000"/>
                </a:solidFill>
                <a:effectLst/>
                <a:latin typeface="Arial" panose="020B0604020202020204" pitchFamily="34" charset="0"/>
              </a:rPr>
              <a:t>; Feb-23:</a:t>
            </a:r>
            <a:r>
              <a:rPr lang="en-GB" dirty="0"/>
              <a:t> </a:t>
            </a:r>
            <a:r>
              <a:rPr lang="en-GB" sz="1200" b="0" i="0" u="none" strike="noStrike" dirty="0">
                <a:solidFill>
                  <a:srgbClr val="000000"/>
                </a:solidFill>
                <a:effectLst/>
                <a:latin typeface="Arial" panose="020B0604020202020204" pitchFamily="34" charset="0"/>
              </a:rPr>
              <a:t>3%</a:t>
            </a:r>
            <a:r>
              <a:rPr lang="en-GB" sz="1000" b="0" i="0" u="none" strike="noStrike" dirty="0">
                <a:solidFill>
                  <a:srgbClr val="000000"/>
                </a:solidFill>
                <a:effectLst/>
                <a:latin typeface="Arial" panose="020B0604020202020204" pitchFamily="34" charset="0"/>
              </a:rPr>
              <a:t>; Sep-23:</a:t>
            </a:r>
            <a:r>
              <a:rPr lang="en-GB" sz="1200" dirty="0"/>
              <a:t> </a:t>
            </a:r>
            <a:r>
              <a:rPr lang="en-GB" sz="1200" b="0" i="0" u="none" strike="noStrike" dirty="0">
                <a:solidFill>
                  <a:srgbClr val="000000"/>
                </a:solidFill>
                <a:effectLst/>
                <a:latin typeface="Arial" panose="020B0604020202020204" pitchFamily="34" charset="0"/>
              </a:rPr>
              <a:t>3%</a:t>
            </a:r>
            <a:endParaRPr lang="en-US" dirty="0"/>
          </a:p>
          <a:p>
            <a:endParaRPr lang="en-US" sz="1200" b="0" i="0" u="none" strike="noStrike" dirty="0">
              <a:solidFill>
                <a:srgbClr val="000000"/>
              </a:solidFill>
              <a:effectLst/>
              <a:latin typeface="Calibri" panose="020F0502020204030204" pitchFamily="34" charset="0"/>
            </a:endParaRPr>
          </a:p>
          <a:p>
            <a:r>
              <a:rPr lang="en-US" sz="1200" b="1" i="0" u="none" strike="noStrike" dirty="0">
                <a:solidFill>
                  <a:srgbClr val="000000"/>
                </a:solidFill>
                <a:effectLst/>
                <a:latin typeface="Calibri" panose="020F0502020204030204" pitchFamily="34" charset="0"/>
              </a:rPr>
              <a:t>Don't know / Prefer not to say</a:t>
            </a:r>
            <a:r>
              <a:rPr lang="en-US" b="1" dirty="0"/>
              <a:t> </a:t>
            </a:r>
          </a:p>
          <a:p>
            <a:r>
              <a:rPr lang="en-GB" sz="1200" b="0" i="0" u="none" strike="noStrike" dirty="0">
                <a:solidFill>
                  <a:srgbClr val="000000"/>
                </a:solidFill>
                <a:effectLst/>
                <a:latin typeface="Arial" panose="020B0604020202020204" pitchFamily="34" charset="0"/>
              </a:rPr>
              <a:t>2021: </a:t>
            </a:r>
            <a:r>
              <a:rPr lang="en-GB" sz="1200" b="0" i="0" u="none" strike="noStrike" dirty="0">
                <a:solidFill>
                  <a:srgbClr val="000000"/>
                </a:solidFill>
                <a:effectLst/>
                <a:latin typeface="Calibri" panose="020F0502020204030204" pitchFamily="34" charset="0"/>
              </a:rPr>
              <a:t>5%</a:t>
            </a:r>
            <a:r>
              <a:rPr lang="en-GB" sz="800" b="0" i="0" u="none" strike="noStrike" dirty="0">
                <a:solidFill>
                  <a:srgbClr val="000000"/>
                </a:solidFill>
                <a:effectLst/>
                <a:latin typeface="Arial" panose="020B0604020202020204" pitchFamily="34" charset="0"/>
              </a:rPr>
              <a:t>;</a:t>
            </a:r>
            <a:r>
              <a:rPr lang="en-GB" sz="1000" dirty="0"/>
              <a:t> Mar-22:</a:t>
            </a:r>
            <a:r>
              <a:rPr lang="en-GB" dirty="0"/>
              <a:t> </a:t>
            </a:r>
            <a:r>
              <a:rPr lang="en-GB" sz="1200" b="0" i="0" u="none" strike="noStrike" dirty="0">
                <a:solidFill>
                  <a:srgbClr val="000000"/>
                </a:solidFill>
                <a:effectLst/>
                <a:latin typeface="Calibri" panose="020F0502020204030204" pitchFamily="34" charset="0"/>
              </a:rPr>
              <a:t>5%</a:t>
            </a:r>
            <a:r>
              <a:rPr lang="en-GB" sz="1000" b="0" i="0" u="none" strike="noStrike" dirty="0">
                <a:solidFill>
                  <a:srgbClr val="000000"/>
                </a:solidFill>
                <a:effectLst/>
                <a:latin typeface="Calibri" panose="020F0502020204030204" pitchFamily="34" charset="0"/>
              </a:rPr>
              <a:t>; Sep-22:</a:t>
            </a:r>
            <a:r>
              <a:rPr lang="en-GB" dirty="0"/>
              <a:t> </a:t>
            </a:r>
            <a:r>
              <a:rPr lang="en-GB" sz="1200" b="0" i="0" u="none" strike="noStrike" dirty="0">
                <a:solidFill>
                  <a:srgbClr val="000000"/>
                </a:solidFill>
                <a:effectLst/>
                <a:latin typeface="Arial" panose="020B0604020202020204" pitchFamily="34" charset="0"/>
              </a:rPr>
              <a:t>7%</a:t>
            </a:r>
            <a:r>
              <a:rPr lang="en-GB" sz="1000" b="0" i="0" u="none" strike="noStrike" dirty="0">
                <a:solidFill>
                  <a:srgbClr val="000000"/>
                </a:solidFill>
                <a:effectLst/>
                <a:latin typeface="Arial" panose="020B0604020202020204" pitchFamily="34" charset="0"/>
              </a:rPr>
              <a:t>; Feb-23:</a:t>
            </a:r>
            <a:r>
              <a:rPr lang="en-GB" dirty="0"/>
              <a:t> </a:t>
            </a:r>
            <a:r>
              <a:rPr lang="en-GB" sz="1200" b="0" i="0" u="none" strike="noStrike" dirty="0">
                <a:solidFill>
                  <a:srgbClr val="000000"/>
                </a:solidFill>
                <a:effectLst/>
                <a:latin typeface="Calibri" panose="020F0502020204030204" pitchFamily="34" charset="0"/>
              </a:rPr>
              <a:t>4%</a:t>
            </a:r>
            <a:r>
              <a:rPr lang="en-GB" sz="1000" b="0" i="0" u="none" strike="noStrike" dirty="0">
                <a:solidFill>
                  <a:srgbClr val="000000"/>
                </a:solidFill>
                <a:effectLst/>
                <a:latin typeface="Arial" panose="020B0604020202020204" pitchFamily="34" charset="0"/>
              </a:rPr>
              <a:t>; Sep-23:</a:t>
            </a:r>
            <a:r>
              <a:rPr lang="en-GB" dirty="0"/>
              <a:t> </a:t>
            </a:r>
            <a:r>
              <a:rPr lang="en-GB" sz="1200" b="0" i="0" u="none" strike="noStrike" dirty="0">
                <a:solidFill>
                  <a:srgbClr val="000000"/>
                </a:solidFill>
                <a:effectLst/>
                <a:latin typeface="Calibri" panose="020F0502020204030204" pitchFamily="34" charset="0"/>
              </a:rPr>
              <a:t>5%</a:t>
            </a:r>
            <a:r>
              <a:rPr lang="en-GB" dirty="0"/>
              <a:t> </a:t>
            </a:r>
            <a:endParaRPr lang="en-US" dirty="0"/>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91</a:t>
            </a:fld>
            <a:endParaRPr lang="en-US" dirty="0"/>
          </a:p>
        </p:txBody>
      </p:sp>
    </p:spTree>
    <p:extLst>
      <p:ext uri="{BB962C8B-B14F-4D97-AF65-F5344CB8AC3E}">
        <p14:creationId xmlns:p14="http://schemas.microsoft.com/office/powerpoint/2010/main" val="34329099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Respondents from an ethnic minority background were more likely to intend to attend their next breast screening.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Those with no disability were more likely to report intention to attend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F5B38833-6303-A84B-BCE8-C8F834FB8639}" type="slidenum">
              <a:rPr lang="en-US" smtClean="0"/>
              <a:t>92</a:t>
            </a:fld>
            <a:endParaRPr lang="en-US" dirty="0"/>
          </a:p>
        </p:txBody>
      </p:sp>
    </p:spTree>
    <p:extLst>
      <p:ext uri="{BB962C8B-B14F-4D97-AF65-F5344CB8AC3E}">
        <p14:creationId xmlns:p14="http://schemas.microsoft.com/office/powerpoint/2010/main" val="207510649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spc="10" dirty="0">
                <a:latin typeface="+mn-lt"/>
                <a:ea typeface="+mn-ea"/>
                <a:cs typeface="+mn-cs"/>
              </a:rPr>
              <a:t>Concerns around pain were the most commonly identified barrier, with those who were overdue, or never attended more likely to identify most barriers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spc="10" dirty="0">
                <a:latin typeface="+mn-lt"/>
                <a:ea typeface="+mn-ea"/>
                <a:cs typeface="+mn-cs"/>
              </a:rPr>
              <a:t>Past experience of pain the most influential barrier for those who were up to date and overdue, while those who have never attended were most likely to worry about pain. Nearly half of this group also felt that the harms outweighed the benefits, while this is not a major barrier for other groups</a:t>
            </a:r>
          </a:p>
          <a:p>
            <a:endParaRPr lang="en-US" sz="1800" b="1" i="0" u="none" strike="noStrike" dirty="0">
              <a:solidFill>
                <a:srgbClr val="000000"/>
              </a:solidFill>
              <a:effectLst/>
              <a:latin typeface="Calibri" panose="020F0502020204030204" pitchFamily="34" charset="0"/>
            </a:endParaRPr>
          </a:p>
          <a:p>
            <a:r>
              <a:rPr lang="en-US" sz="1800" b="1" i="0" u="sng" strike="noStrike" dirty="0">
                <a:solidFill>
                  <a:srgbClr val="000000"/>
                </a:solidFill>
                <a:effectLst/>
                <a:latin typeface="Calibri" panose="020F0502020204030204" pitchFamily="34" charset="0"/>
              </a:rPr>
              <a:t>Historical data</a:t>
            </a:r>
          </a:p>
          <a:p>
            <a:endParaRPr lang="en-US" sz="1800" b="1" i="0" u="none" strike="noStrike" dirty="0">
              <a:solidFill>
                <a:srgbClr val="000000"/>
              </a:solidFill>
              <a:effectLst/>
              <a:latin typeface="Calibri" panose="020F0502020204030204" pitchFamily="34" charset="0"/>
            </a:endParaRPr>
          </a:p>
          <a:p>
            <a:r>
              <a:rPr lang="en-US" sz="1800" b="1" i="0" u="none" strike="noStrike" dirty="0">
                <a:solidFill>
                  <a:srgbClr val="000000"/>
                </a:solidFill>
                <a:effectLst/>
                <a:latin typeface="Calibri" panose="020F0502020204030204" pitchFamily="34" charset="0"/>
              </a:rPr>
              <a:t>Nothing put me off going</a:t>
            </a:r>
            <a:r>
              <a:rPr lang="en-US" b="1" dirty="0"/>
              <a:t> </a:t>
            </a:r>
          </a:p>
          <a:p>
            <a:r>
              <a:rPr lang="en-US" sz="1800" b="0" i="0" u="none" strike="noStrike" dirty="0">
                <a:solidFill>
                  <a:srgbClr val="000000"/>
                </a:solidFill>
                <a:effectLst/>
                <a:latin typeface="Calibri" panose="020F0502020204030204" pitchFamily="34" charset="0"/>
              </a:rPr>
              <a:t>Attended last time: 89%; Didn’t attend last time:</a:t>
            </a:r>
            <a:r>
              <a:rPr lang="en-US" dirty="0"/>
              <a:t> </a:t>
            </a:r>
            <a:r>
              <a:rPr lang="en-US" sz="1800" b="0" i="0" u="none" strike="noStrike" dirty="0">
                <a:solidFill>
                  <a:srgbClr val="000000"/>
                </a:solidFill>
                <a:effectLst/>
                <a:latin typeface="Calibri" panose="020F0502020204030204" pitchFamily="34" charset="0"/>
              </a:rPr>
              <a:t>6%</a:t>
            </a:r>
            <a:r>
              <a:rPr lang="en-US" dirty="0"/>
              <a:t> </a:t>
            </a:r>
          </a:p>
          <a:p>
            <a:r>
              <a:rPr lang="en-US" sz="1800" b="1" i="0" u="none" strike="noStrike" dirty="0">
                <a:solidFill>
                  <a:srgbClr val="000000"/>
                </a:solidFill>
                <a:effectLst/>
                <a:latin typeface="Calibri" panose="020F0502020204030204" pitchFamily="34" charset="0"/>
              </a:rPr>
              <a:t>I worried about having to take my clothes off or that too much skin would be showing</a:t>
            </a:r>
          </a:p>
          <a:p>
            <a:r>
              <a:rPr lang="en-US" sz="1800" b="0" i="0" u="none" strike="noStrike" dirty="0">
                <a:solidFill>
                  <a:srgbClr val="000000"/>
                </a:solidFill>
                <a:effectLst/>
                <a:latin typeface="Calibri" panose="020F0502020204030204" pitchFamily="34" charset="0"/>
              </a:rPr>
              <a:t>Attended last time: 0%</a:t>
            </a:r>
            <a:r>
              <a:rPr lang="en-US" sz="1200" b="0" i="0" u="none" strike="noStrike" dirty="0">
                <a:solidFill>
                  <a:srgbClr val="000000"/>
                </a:solidFill>
                <a:effectLst/>
                <a:latin typeface="Calibri" panose="020F0502020204030204" pitchFamily="34" charset="0"/>
              </a:rPr>
              <a:t>; Didn’t attend last time:</a:t>
            </a:r>
            <a:r>
              <a:rPr lang="en-US" dirty="0"/>
              <a:t>  </a:t>
            </a:r>
            <a:r>
              <a:rPr lang="en-US" sz="1800" b="0" i="0" u="none" strike="noStrike" dirty="0">
                <a:solidFill>
                  <a:srgbClr val="000000"/>
                </a:solidFill>
                <a:effectLst/>
                <a:latin typeface="Calibri" panose="020F0502020204030204" pitchFamily="34" charset="0"/>
              </a:rPr>
              <a:t>5%</a:t>
            </a:r>
            <a:r>
              <a:rPr lang="en-US" dirty="0"/>
              <a:t> </a:t>
            </a:r>
          </a:p>
          <a:p>
            <a:r>
              <a:rPr lang="en-US" sz="1800" b="1" i="0" u="none" strike="noStrike" dirty="0">
                <a:solidFill>
                  <a:srgbClr val="000000"/>
                </a:solidFill>
                <a:effectLst/>
                <a:latin typeface="Calibri" panose="020F0502020204030204" pitchFamily="34" charset="0"/>
              </a:rPr>
              <a:t>I had other more important things to worry about than breast screening</a:t>
            </a:r>
            <a:r>
              <a:rPr lang="en-US" b="1" dirty="0"/>
              <a:t> </a:t>
            </a:r>
          </a:p>
          <a:p>
            <a:r>
              <a:rPr lang="en-US" sz="1800" b="0" i="0" u="none" strike="noStrike" dirty="0">
                <a:solidFill>
                  <a:srgbClr val="000000"/>
                </a:solidFill>
                <a:effectLst/>
                <a:latin typeface="Calibri" panose="020F0502020204030204" pitchFamily="34" charset="0"/>
              </a:rPr>
              <a:t>Attended last time: 0%</a:t>
            </a:r>
            <a:r>
              <a:rPr lang="en-US" sz="1200" b="0" i="0" u="none" strike="noStrike" dirty="0">
                <a:solidFill>
                  <a:srgbClr val="000000"/>
                </a:solidFill>
                <a:effectLst/>
                <a:latin typeface="Calibri" panose="020F0502020204030204" pitchFamily="34" charset="0"/>
              </a:rPr>
              <a:t>; Didn’t attend last time:</a:t>
            </a:r>
            <a:r>
              <a:rPr lang="en-US" dirty="0"/>
              <a:t>  </a:t>
            </a:r>
            <a:r>
              <a:rPr lang="en-US" sz="1800" b="0" i="0" u="none" strike="noStrike" dirty="0">
                <a:solidFill>
                  <a:srgbClr val="000000"/>
                </a:solidFill>
                <a:effectLst/>
                <a:latin typeface="Calibri" panose="020F0502020204030204" pitchFamily="34" charset="0"/>
              </a:rPr>
              <a:t>9%</a:t>
            </a:r>
            <a:r>
              <a:rPr lang="en-US" dirty="0"/>
              <a:t> </a:t>
            </a:r>
          </a:p>
          <a:p>
            <a:r>
              <a:rPr lang="en-US" sz="1800" b="1" i="0" u="none" strike="noStrike" dirty="0">
                <a:solidFill>
                  <a:srgbClr val="000000"/>
                </a:solidFill>
                <a:effectLst/>
                <a:latin typeface="Calibri" panose="020F0502020204030204" pitchFamily="34" charset="0"/>
              </a:rPr>
              <a:t>I didn't want a man to carry out the screening test</a:t>
            </a:r>
            <a:r>
              <a:rPr lang="en-US" b="1" dirty="0"/>
              <a:t> </a:t>
            </a:r>
          </a:p>
          <a:p>
            <a:r>
              <a:rPr lang="en-US" sz="1800" b="0" i="0" u="none" strike="noStrike" dirty="0">
                <a:solidFill>
                  <a:srgbClr val="000000"/>
                </a:solidFill>
                <a:effectLst/>
                <a:latin typeface="Calibri" panose="020F0502020204030204" pitchFamily="34" charset="0"/>
              </a:rPr>
              <a:t>Attended last time: 1%</a:t>
            </a:r>
            <a:r>
              <a:rPr lang="en-US" sz="1200" b="0" i="0" u="none" strike="noStrike" dirty="0">
                <a:solidFill>
                  <a:srgbClr val="000000"/>
                </a:solidFill>
                <a:effectLst/>
                <a:latin typeface="Calibri" panose="020F0502020204030204" pitchFamily="34" charset="0"/>
              </a:rPr>
              <a:t>; Didn’t attend last time:</a:t>
            </a:r>
            <a:r>
              <a:rPr lang="en-US" dirty="0"/>
              <a:t>  </a:t>
            </a:r>
            <a:r>
              <a:rPr lang="en-US" sz="1800" b="0" i="0" u="none" strike="noStrike" dirty="0">
                <a:solidFill>
                  <a:srgbClr val="000000"/>
                </a:solidFill>
                <a:effectLst/>
                <a:latin typeface="Calibri" panose="020F0502020204030204" pitchFamily="34" charset="0"/>
              </a:rPr>
              <a:t>10%</a:t>
            </a:r>
            <a:r>
              <a:rPr lang="en-US" dirty="0"/>
              <a:t> </a:t>
            </a:r>
          </a:p>
          <a:p>
            <a:r>
              <a:rPr lang="en-US" sz="1800" b="1" i="0" u="none" strike="noStrike" dirty="0">
                <a:solidFill>
                  <a:srgbClr val="000000"/>
                </a:solidFill>
                <a:effectLst/>
                <a:latin typeface="Calibri" panose="020F0502020204030204" pitchFamily="34" charset="0"/>
              </a:rPr>
              <a:t>I don't think that I am at risk of breast cancer</a:t>
            </a:r>
            <a:r>
              <a:rPr lang="en-US" b="1" dirty="0"/>
              <a:t> </a:t>
            </a:r>
          </a:p>
          <a:p>
            <a:r>
              <a:rPr lang="en-US" sz="1800" b="0" i="0" u="none" strike="noStrike" dirty="0">
                <a:solidFill>
                  <a:srgbClr val="000000"/>
                </a:solidFill>
                <a:effectLst/>
                <a:latin typeface="Calibri" panose="020F0502020204030204" pitchFamily="34" charset="0"/>
              </a:rPr>
              <a:t>Attended last time: 0%</a:t>
            </a:r>
            <a:r>
              <a:rPr lang="en-US" sz="1200" b="0" i="0" u="none" strike="noStrike" dirty="0">
                <a:solidFill>
                  <a:srgbClr val="000000"/>
                </a:solidFill>
                <a:effectLst/>
                <a:latin typeface="Calibri" panose="020F0502020204030204" pitchFamily="34" charset="0"/>
              </a:rPr>
              <a:t>; Didn’t attend last time:</a:t>
            </a:r>
            <a:r>
              <a:rPr lang="en-US" dirty="0"/>
              <a:t>  </a:t>
            </a:r>
            <a:r>
              <a:rPr lang="en-US" sz="1800" b="0" i="0" u="none" strike="noStrike" dirty="0">
                <a:solidFill>
                  <a:srgbClr val="000000"/>
                </a:solidFill>
                <a:effectLst/>
                <a:latin typeface="Calibri" panose="020F0502020204030204" pitchFamily="34" charset="0"/>
              </a:rPr>
              <a:t>11%</a:t>
            </a:r>
            <a:r>
              <a:rPr lang="en-US" dirty="0"/>
              <a:t> </a:t>
            </a:r>
          </a:p>
          <a:p>
            <a:r>
              <a:rPr lang="en-US" sz="1800" b="1" i="0" u="none" strike="noStrike" dirty="0">
                <a:solidFill>
                  <a:srgbClr val="000000"/>
                </a:solidFill>
                <a:effectLst/>
                <a:latin typeface="Calibri" panose="020F0502020204030204" pitchFamily="34" charset="0"/>
              </a:rPr>
              <a:t>I was too embarrassed to go for breast screening</a:t>
            </a:r>
            <a:r>
              <a:rPr lang="en-US" b="1" dirty="0"/>
              <a:t> </a:t>
            </a:r>
          </a:p>
          <a:p>
            <a:r>
              <a:rPr lang="en-US" sz="1800" b="0" i="0" u="none" strike="noStrike" dirty="0">
                <a:solidFill>
                  <a:srgbClr val="000000"/>
                </a:solidFill>
                <a:effectLst/>
                <a:latin typeface="Calibri" panose="020F0502020204030204" pitchFamily="34" charset="0"/>
              </a:rPr>
              <a:t>Attended last time: 0%</a:t>
            </a:r>
            <a:r>
              <a:rPr lang="en-US" sz="1200" b="0" i="0" u="none" strike="noStrike" dirty="0">
                <a:solidFill>
                  <a:srgbClr val="000000"/>
                </a:solidFill>
                <a:effectLst/>
                <a:latin typeface="Calibri" panose="020F0502020204030204" pitchFamily="34" charset="0"/>
              </a:rPr>
              <a:t>; Didn’t attend last time:</a:t>
            </a:r>
            <a:r>
              <a:rPr lang="en-US" dirty="0"/>
              <a:t>  </a:t>
            </a:r>
            <a:r>
              <a:rPr lang="en-US" sz="1800" b="0" i="0" u="none" strike="noStrike" dirty="0">
                <a:solidFill>
                  <a:srgbClr val="000000"/>
                </a:solidFill>
                <a:effectLst/>
                <a:latin typeface="Calibri" panose="020F0502020204030204" pitchFamily="34" charset="0"/>
              </a:rPr>
              <a:t>12%</a:t>
            </a:r>
            <a:r>
              <a:rPr lang="en-US" dirty="0"/>
              <a:t> </a:t>
            </a:r>
          </a:p>
          <a:p>
            <a:r>
              <a:rPr lang="en-US" sz="1800" b="1" i="0" u="none" strike="noStrike" dirty="0">
                <a:solidFill>
                  <a:srgbClr val="000000"/>
                </a:solidFill>
                <a:effectLst/>
                <a:latin typeface="Calibri" panose="020F0502020204030204" pitchFamily="34" charset="0"/>
              </a:rPr>
              <a:t>I was worried that breast screening might be painful</a:t>
            </a:r>
            <a:r>
              <a:rPr lang="en-US" b="1" dirty="0"/>
              <a:t> </a:t>
            </a:r>
          </a:p>
          <a:p>
            <a:r>
              <a:rPr lang="en-US" sz="1800" b="0" i="0" u="none" strike="noStrike" dirty="0">
                <a:solidFill>
                  <a:srgbClr val="000000"/>
                </a:solidFill>
                <a:effectLst/>
                <a:latin typeface="Calibri" panose="020F0502020204030204" pitchFamily="34" charset="0"/>
              </a:rPr>
              <a:t>Attended last time: 1%</a:t>
            </a:r>
            <a:r>
              <a:rPr lang="en-US" sz="1200" b="0" i="0" u="none" strike="noStrike" dirty="0">
                <a:solidFill>
                  <a:srgbClr val="000000"/>
                </a:solidFill>
                <a:effectLst/>
                <a:latin typeface="Calibri" panose="020F0502020204030204" pitchFamily="34" charset="0"/>
              </a:rPr>
              <a:t>; Didn’t attend last time:</a:t>
            </a:r>
            <a:r>
              <a:rPr lang="en-US" dirty="0"/>
              <a:t>  </a:t>
            </a:r>
            <a:r>
              <a:rPr lang="en-US" sz="1800" b="0" i="0" u="none" strike="noStrike" dirty="0">
                <a:solidFill>
                  <a:srgbClr val="000000"/>
                </a:solidFill>
                <a:effectLst/>
                <a:latin typeface="Calibri" panose="020F0502020204030204" pitchFamily="34" charset="0"/>
              </a:rPr>
              <a:t>13%</a:t>
            </a:r>
            <a:r>
              <a:rPr lang="en-US" dirty="0"/>
              <a:t> </a:t>
            </a:r>
          </a:p>
          <a:p>
            <a:r>
              <a:rPr lang="en-US" sz="1800" b="1" i="0" u="none" strike="noStrike" dirty="0">
                <a:solidFill>
                  <a:srgbClr val="000000"/>
                </a:solidFill>
                <a:effectLst/>
                <a:latin typeface="Calibri" panose="020F0502020204030204" pitchFamily="34" charset="0"/>
              </a:rPr>
              <a:t>I didn't have any symptoms of breast cancer</a:t>
            </a:r>
            <a:r>
              <a:rPr lang="en-US" b="1" dirty="0"/>
              <a:t> </a:t>
            </a:r>
          </a:p>
          <a:p>
            <a:r>
              <a:rPr lang="en-US" sz="1800" b="0" i="0" u="none" strike="noStrike" dirty="0">
                <a:solidFill>
                  <a:srgbClr val="000000"/>
                </a:solidFill>
                <a:effectLst/>
                <a:latin typeface="Calibri" panose="020F0502020204030204" pitchFamily="34" charset="0"/>
              </a:rPr>
              <a:t>Attended last time: 2%</a:t>
            </a:r>
            <a:r>
              <a:rPr lang="en-US" sz="1200" b="0" i="0" u="none" strike="noStrike" dirty="0">
                <a:solidFill>
                  <a:srgbClr val="000000"/>
                </a:solidFill>
                <a:effectLst/>
                <a:latin typeface="Calibri" panose="020F0502020204030204" pitchFamily="34" charset="0"/>
              </a:rPr>
              <a:t>; Didn’t attend last time:</a:t>
            </a:r>
            <a:r>
              <a:rPr lang="en-US" dirty="0"/>
              <a:t>  </a:t>
            </a:r>
            <a:r>
              <a:rPr lang="en-US" sz="1800" b="0" i="0" u="none" strike="noStrike" dirty="0">
                <a:solidFill>
                  <a:srgbClr val="000000"/>
                </a:solidFill>
                <a:effectLst/>
                <a:latin typeface="Calibri" panose="020F0502020204030204" pitchFamily="34" charset="0"/>
              </a:rPr>
              <a:t>13%</a:t>
            </a:r>
            <a:r>
              <a:rPr lang="en-US" dirty="0"/>
              <a:t> </a:t>
            </a:r>
          </a:p>
          <a:p>
            <a:r>
              <a:rPr lang="en-US" sz="1800" b="1" i="0" u="none" strike="noStrike" dirty="0">
                <a:solidFill>
                  <a:srgbClr val="000000"/>
                </a:solidFill>
                <a:effectLst/>
                <a:latin typeface="Calibri" panose="020F0502020204030204" pitchFamily="34" charset="0"/>
              </a:rPr>
              <a:t>I have found breast cancer screening painful when I have been before</a:t>
            </a:r>
            <a:r>
              <a:rPr lang="en-US" b="1" dirty="0"/>
              <a:t> </a:t>
            </a:r>
          </a:p>
          <a:p>
            <a:r>
              <a:rPr lang="en-US" sz="1800" b="0" i="0" u="none" strike="noStrike" dirty="0">
                <a:solidFill>
                  <a:srgbClr val="000000"/>
                </a:solidFill>
                <a:effectLst/>
                <a:latin typeface="Calibri" panose="020F0502020204030204" pitchFamily="34" charset="0"/>
              </a:rPr>
              <a:t>Attended last time: 4%</a:t>
            </a:r>
            <a:r>
              <a:rPr lang="en-US" sz="1200" b="0" i="0" u="none" strike="noStrike" dirty="0">
                <a:solidFill>
                  <a:srgbClr val="000000"/>
                </a:solidFill>
                <a:effectLst/>
                <a:latin typeface="Calibri" panose="020F0502020204030204" pitchFamily="34" charset="0"/>
              </a:rPr>
              <a:t>; Didn’t attend last time:</a:t>
            </a:r>
            <a:r>
              <a:rPr lang="en-US" dirty="0"/>
              <a:t>  </a:t>
            </a:r>
            <a:r>
              <a:rPr lang="en-US" sz="1800" b="0" i="0" u="none" strike="noStrike" dirty="0">
                <a:solidFill>
                  <a:srgbClr val="000000"/>
                </a:solidFill>
                <a:effectLst/>
                <a:latin typeface="Calibri" panose="020F0502020204030204" pitchFamily="34" charset="0"/>
              </a:rPr>
              <a:t>17%</a:t>
            </a:r>
            <a:r>
              <a:rPr lang="en-US" dirty="0"/>
              <a:t> </a:t>
            </a:r>
            <a:endParaRPr lang="en-US" b="1" dirty="0"/>
          </a:p>
          <a:p>
            <a:r>
              <a:rPr lang="en-US" sz="1800" b="1" i="0" u="none" strike="noStrike" dirty="0">
                <a:solidFill>
                  <a:srgbClr val="000000"/>
                </a:solidFill>
                <a:effectLst/>
                <a:latin typeface="Calibri" panose="020F0502020204030204" pitchFamily="34" charset="0"/>
              </a:rPr>
              <a:t>The appointment was too far away from my home</a:t>
            </a:r>
            <a:r>
              <a:rPr lang="en-US" b="1" dirty="0"/>
              <a:t> </a:t>
            </a:r>
          </a:p>
          <a:p>
            <a:r>
              <a:rPr lang="en-US" sz="1800" b="0" i="0" u="none" strike="noStrike" dirty="0">
                <a:solidFill>
                  <a:srgbClr val="000000"/>
                </a:solidFill>
                <a:effectLst/>
                <a:latin typeface="Calibri" panose="020F0502020204030204" pitchFamily="34" charset="0"/>
              </a:rPr>
              <a:t>Attended last time: 1%</a:t>
            </a:r>
            <a:r>
              <a:rPr lang="en-US" sz="1200" b="0" i="0" u="none" strike="noStrike" dirty="0">
                <a:solidFill>
                  <a:srgbClr val="000000"/>
                </a:solidFill>
                <a:effectLst/>
                <a:latin typeface="Calibri" panose="020F0502020204030204" pitchFamily="34" charset="0"/>
              </a:rPr>
              <a:t>; Didn’t attend last time:</a:t>
            </a:r>
            <a:r>
              <a:rPr lang="en-US" dirty="0"/>
              <a:t>  </a:t>
            </a:r>
            <a:r>
              <a:rPr lang="en-US" sz="1800" b="0" i="0" u="none" strike="noStrike" dirty="0">
                <a:solidFill>
                  <a:srgbClr val="000000"/>
                </a:solidFill>
                <a:effectLst/>
                <a:latin typeface="Calibri" panose="020F0502020204030204" pitchFamily="34" charset="0"/>
              </a:rPr>
              <a:t>19%</a:t>
            </a:r>
            <a:r>
              <a:rPr lang="en-US" dirty="0"/>
              <a:t> </a:t>
            </a:r>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93</a:t>
            </a:fld>
            <a:endParaRPr lang="en-US" dirty="0"/>
          </a:p>
        </p:txBody>
      </p:sp>
    </p:spTree>
    <p:extLst>
      <p:ext uri="{BB962C8B-B14F-4D97-AF65-F5344CB8AC3E}">
        <p14:creationId xmlns:p14="http://schemas.microsoft.com/office/powerpoint/2010/main" val="195582012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*Sex at birth excluded from analysis as questions were mainly asked to those born female at birth, the proportion born male at birth was too low for analysis. </a:t>
            </a:r>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94</a:t>
            </a:fld>
            <a:endParaRPr lang="en-US" dirty="0"/>
          </a:p>
        </p:txBody>
      </p:sp>
    </p:spTree>
    <p:extLst>
      <p:ext uri="{BB962C8B-B14F-4D97-AF65-F5344CB8AC3E}">
        <p14:creationId xmlns:p14="http://schemas.microsoft.com/office/powerpoint/2010/main" val="251484476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9A6E8-E5F3-421D-D44B-1F0D158490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509305-B29F-66D7-5EBB-CD9C02E2C5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6757DC-7FD3-7351-3841-1F98E3F883AA}"/>
              </a:ext>
            </a:extLst>
          </p:cNvPr>
          <p:cNvSpPr>
            <a:spLocks noGrp="1"/>
          </p:cNvSpPr>
          <p:nvPr>
            <p:ph type="body" idx="1"/>
          </p:nvPr>
        </p:nvSpPr>
        <p:spPr/>
        <p:txBody>
          <a:bodyPr/>
          <a:lstStyle/>
          <a:p>
            <a:r>
              <a:rPr lang="en-GB" dirty="0"/>
              <a:t>*Multidimensional analysis by age excluded given profile of those invited to complete screening. Others were excluded due to low base size. </a:t>
            </a:r>
          </a:p>
          <a:p>
            <a:endParaRPr lang="en-GB" dirty="0"/>
          </a:p>
          <a:p>
            <a:r>
              <a:rPr lang="en-GB" dirty="0"/>
              <a:t>Up to date / overdue analysis refers to the proportion in each multidimensional group who are up to date or overdue in screening</a:t>
            </a:r>
          </a:p>
        </p:txBody>
      </p:sp>
      <p:sp>
        <p:nvSpPr>
          <p:cNvPr id="4" name="Slide Number Placeholder 3">
            <a:extLst>
              <a:ext uri="{FF2B5EF4-FFF2-40B4-BE49-F238E27FC236}">
                <a16:creationId xmlns:a16="http://schemas.microsoft.com/office/drawing/2014/main" id="{507FD360-DAE1-4029-9F69-EEFB9724CB89}"/>
              </a:ext>
            </a:extLst>
          </p:cNvPr>
          <p:cNvSpPr>
            <a:spLocks noGrp="1"/>
          </p:cNvSpPr>
          <p:nvPr>
            <p:ph type="sldNum" sz="quarter" idx="5"/>
          </p:nvPr>
        </p:nvSpPr>
        <p:spPr/>
        <p:txBody>
          <a:bodyPr/>
          <a:lstStyle/>
          <a:p>
            <a:fld id="{F5B38833-6303-A84B-BCE8-C8F834FB8639}" type="slidenum">
              <a:rPr lang="en-US" smtClean="0"/>
              <a:t>95</a:t>
            </a:fld>
            <a:endParaRPr lang="en-US" dirty="0"/>
          </a:p>
        </p:txBody>
      </p:sp>
    </p:spTree>
    <p:extLst>
      <p:ext uri="{BB962C8B-B14F-4D97-AF65-F5344CB8AC3E}">
        <p14:creationId xmlns:p14="http://schemas.microsoft.com/office/powerpoint/2010/main" val="420538506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97</a:t>
            </a:fld>
            <a:endParaRPr lang="en-US" dirty="0"/>
          </a:p>
        </p:txBody>
      </p:sp>
    </p:spTree>
    <p:extLst>
      <p:ext uri="{BB962C8B-B14F-4D97-AF65-F5344CB8AC3E}">
        <p14:creationId xmlns:p14="http://schemas.microsoft.com/office/powerpoint/2010/main" val="369073332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98</a:t>
            </a:fld>
            <a:endParaRPr lang="en-US" dirty="0"/>
          </a:p>
        </p:txBody>
      </p:sp>
    </p:spTree>
    <p:extLst>
      <p:ext uri="{BB962C8B-B14F-4D97-AF65-F5344CB8AC3E}">
        <p14:creationId xmlns:p14="http://schemas.microsoft.com/office/powerpoint/2010/main" val="837695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Key findings:</a:t>
            </a:r>
          </a:p>
          <a:p>
            <a:pPr marL="171450" indent="-171450">
              <a:buFont typeface="Arial" panose="020B0604020202020204" pitchFamily="34" charset="0"/>
              <a:buChar char="•"/>
            </a:pPr>
            <a:r>
              <a:rPr lang="en-GB" u="none" dirty="0"/>
              <a:t>7% of respondents said they are overweight/obese and also drink over 14 units per week, and 5% said they currently smoke and are overweight/obese, while just 2% smoke and drink over 14 units per week</a:t>
            </a:r>
          </a:p>
          <a:p>
            <a:pPr marL="171450" indent="-171450">
              <a:buFont typeface="Arial" panose="020B0604020202020204" pitchFamily="34" charset="0"/>
              <a:buChar char="•"/>
            </a:pPr>
            <a:r>
              <a:rPr lang="en-GB" u="none" dirty="0"/>
              <a:t>White respondents, males, those aged 50+, and those from higher social grades were more likely to be overweight/obese and drink over 14 units per week, while those from an ethnic minority background, females, those under 50 and from lower social grades were less likely</a:t>
            </a:r>
          </a:p>
          <a:p>
            <a:pPr marL="171450" indent="-171450">
              <a:buFont typeface="Arial" panose="020B0604020202020204" pitchFamily="34" charset="0"/>
              <a:buChar char="•"/>
            </a:pPr>
            <a:r>
              <a:rPr lang="en-GB" u="none" dirty="0"/>
              <a:t>Black respondents and those in lower social grades were more likely to smoke and be overweight/obese while those from higher social grades were less likely</a:t>
            </a:r>
          </a:p>
          <a:p>
            <a:pPr marL="171450" indent="-171450">
              <a:buFont typeface="Arial" panose="020B0604020202020204" pitchFamily="34" charset="0"/>
              <a:buChar char="•"/>
            </a:pPr>
            <a:r>
              <a:rPr lang="en-GB" u="none" dirty="0"/>
              <a:t>White respondents as well as male respondents were more likely to smoke and drink over 14 units per week, while respondents from an ethnic minority background and females were less likely </a:t>
            </a:r>
          </a:p>
          <a:p>
            <a:endParaRPr lang="en-GB" dirty="0"/>
          </a:p>
          <a:p>
            <a:r>
              <a:rPr lang="en-GB" b="1" u="sng" dirty="0"/>
              <a:t>Historical data:</a:t>
            </a:r>
          </a:p>
          <a:p>
            <a:pPr marL="171450" indent="-171450">
              <a:buFont typeface="Arial" panose="020B0604020202020204" pitchFamily="34" charset="0"/>
              <a:buChar char="•"/>
            </a:pPr>
            <a:r>
              <a:rPr lang="en-GB" b="1" dirty="0"/>
              <a:t>Overweight/obese &amp; drink more than 14 units: 8%</a:t>
            </a:r>
          </a:p>
          <a:p>
            <a:pPr marL="171450" indent="-171450">
              <a:buFont typeface="Arial" panose="020B0604020202020204" pitchFamily="34" charset="0"/>
              <a:buChar char="•"/>
            </a:pPr>
            <a:r>
              <a:rPr lang="en-GB" b="1" dirty="0"/>
              <a:t>Smoke and overweight/obese: 6%</a:t>
            </a:r>
          </a:p>
          <a:p>
            <a:pPr marL="171450" indent="-171450">
              <a:buFont typeface="Arial" panose="020B0604020202020204" pitchFamily="34" charset="0"/>
              <a:buChar char="•"/>
            </a:pPr>
            <a:r>
              <a:rPr lang="en-GB" b="1" dirty="0"/>
              <a:t>Smoke &amp; drink more than 14 units: 2%</a:t>
            </a:r>
          </a:p>
          <a:p>
            <a:pPr marL="171450" indent="-171450">
              <a:buFont typeface="Arial" panose="020B0604020202020204" pitchFamily="34" charset="0"/>
              <a:buChar char="•"/>
            </a:pPr>
            <a:r>
              <a:rPr lang="en-GB" b="1" dirty="0"/>
              <a:t>Smoke, overweight/obese &amp; drink more than 14 units: 1%</a:t>
            </a:r>
          </a:p>
          <a:p>
            <a:pPr marL="171450" indent="-171450">
              <a:buFont typeface="Arial" panose="020B0604020202020204" pitchFamily="34" charset="0"/>
              <a:buChar char="•"/>
            </a:pPr>
            <a:r>
              <a:rPr lang="en-GB" b="1" dirty="0"/>
              <a:t>None: 86%</a:t>
            </a:r>
          </a:p>
        </p:txBody>
      </p:sp>
      <p:sp>
        <p:nvSpPr>
          <p:cNvPr id="4" name="Slide Number Placeholder 3"/>
          <p:cNvSpPr>
            <a:spLocks noGrp="1"/>
          </p:cNvSpPr>
          <p:nvPr>
            <p:ph type="sldNum" sz="quarter" idx="5"/>
          </p:nvPr>
        </p:nvSpPr>
        <p:spPr/>
        <p:txBody>
          <a:bodyPr/>
          <a:lstStyle/>
          <a:p>
            <a:fld id="{F5B38833-6303-A84B-BCE8-C8F834FB8639}" type="slidenum">
              <a:rPr lang="en-US" smtClean="0"/>
              <a:t>16</a:t>
            </a:fld>
            <a:endParaRPr lang="en-US" dirty="0"/>
          </a:p>
        </p:txBody>
      </p:sp>
    </p:spTree>
    <p:extLst>
      <p:ext uri="{BB962C8B-B14F-4D97-AF65-F5344CB8AC3E}">
        <p14:creationId xmlns:p14="http://schemas.microsoft.com/office/powerpoint/2010/main" val="712018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Key findings:</a:t>
            </a:r>
          </a:p>
          <a:p>
            <a:pPr marL="171450" indent="-171450">
              <a:buFont typeface="Arial" panose="020B0604020202020204" pitchFamily="34" charset="0"/>
              <a:buChar char="•"/>
            </a:pPr>
            <a:r>
              <a:rPr lang="en-GB" u="none" dirty="0"/>
              <a:t>One in ten (11%) said they currently smoke any form of tobacco</a:t>
            </a:r>
          </a:p>
          <a:p>
            <a:pPr marL="171450" indent="-171450">
              <a:buFont typeface="Arial" panose="020B0604020202020204" pitchFamily="34" charset="0"/>
              <a:buChar char="•"/>
            </a:pPr>
            <a:r>
              <a:rPr lang="en-GB" u="none" dirty="0"/>
              <a:t>Those who smoke cigarettes more infrequently were the most likely to be trying to reduce and stop smoking completely</a:t>
            </a:r>
          </a:p>
          <a:p>
            <a:pPr marL="171450" indent="-171450">
              <a:buFont typeface="Arial" panose="020B0604020202020204" pitchFamily="34" charset="0"/>
              <a:buChar char="•"/>
            </a:pPr>
            <a:r>
              <a:rPr lang="en-GB" u="none" dirty="0"/>
              <a:t>Those who smoke tobacco products (but not cigarettes) were the least likely to be trying to reduce the amount they smoke</a:t>
            </a:r>
          </a:p>
          <a:p>
            <a:pPr marL="171450" indent="-171450">
              <a:buFont typeface="Arial" panose="020B0604020202020204" pitchFamily="34" charset="0"/>
              <a:buChar char="•"/>
            </a:pPr>
            <a:r>
              <a:rPr lang="en-GB" u="none" dirty="0"/>
              <a:t>Those who smoke more often (daily) are the least likely to be trying to stop smoking completely</a:t>
            </a:r>
          </a:p>
          <a:p>
            <a:endParaRPr lang="en-GB" u="none" dirty="0"/>
          </a:p>
          <a:p>
            <a:r>
              <a:rPr lang="en-GB" sz="1100" b="1" u="sng" dirty="0"/>
              <a:t>Historical data:</a:t>
            </a:r>
          </a:p>
          <a:p>
            <a:pPr marL="171450" indent="-171450">
              <a:buFont typeface="Arial" panose="020B0604020202020204" pitchFamily="34" charset="0"/>
              <a:buChar char="•"/>
            </a:pPr>
            <a:r>
              <a:rPr lang="en-GB" sz="1100" b="1" u="none" dirty="0"/>
              <a:t>11% currently smoke</a:t>
            </a:r>
          </a:p>
          <a:p>
            <a:pPr marL="171450" indent="-171450">
              <a:buFont typeface="Arial" panose="020B0604020202020204" pitchFamily="34" charset="0"/>
              <a:buChar char="•"/>
            </a:pPr>
            <a:r>
              <a:rPr lang="en-GB" sz="1100" b="1" u="none" dirty="0"/>
              <a:t>52% of all smokers want to try to reduce or stop smoking completely</a:t>
            </a:r>
          </a:p>
          <a:p>
            <a:pPr marL="171450" indent="-171450">
              <a:buFont typeface="Arial" panose="020B0604020202020204" pitchFamily="34" charset="0"/>
              <a:buChar char="•"/>
            </a:pPr>
            <a:r>
              <a:rPr lang="en-GB" sz="1100" b="1" u="none" dirty="0"/>
              <a:t>48% of all smokers want to reduce amount they smoke</a:t>
            </a:r>
          </a:p>
          <a:p>
            <a:pPr marL="171450" indent="-171450">
              <a:buFont typeface="Arial" panose="020B0604020202020204" pitchFamily="34" charset="0"/>
              <a:buChar char="•"/>
            </a:pPr>
            <a:r>
              <a:rPr lang="en-GB" sz="1100" b="1" u="none" dirty="0"/>
              <a:t>23% of all smokers want to stop smoking completely</a:t>
            </a:r>
          </a:p>
          <a:p>
            <a:pPr marL="171450" indent="-171450">
              <a:buFont typeface="Arial" panose="020B0604020202020204" pitchFamily="34" charset="0"/>
              <a:buChar char="•"/>
            </a:pPr>
            <a:r>
              <a:rPr lang="en-GB" sz="1100" b="1" u="none" dirty="0"/>
              <a:t>Those who smoke infrequently more likely to want to stop </a:t>
            </a:r>
          </a:p>
          <a:p>
            <a:pPr marL="171450" indent="-171450">
              <a:buFont typeface="Arial" panose="020B0604020202020204" pitchFamily="34" charset="0"/>
              <a:buChar char="•"/>
            </a:pPr>
            <a:endParaRPr lang="en-GB" sz="1100" b="1" u="none" dirty="0"/>
          </a:p>
          <a:p>
            <a:r>
              <a:rPr lang="en-GB" sz="1100" b="1" u="none" dirty="0"/>
              <a:t>-added those who smoke tobacco but not cigarettes this year (not included in 2023 CAM)</a:t>
            </a:r>
          </a:p>
          <a:p>
            <a:endParaRPr lang="en-GB" u="none" dirty="0"/>
          </a:p>
        </p:txBody>
      </p:sp>
      <p:sp>
        <p:nvSpPr>
          <p:cNvPr id="4" name="Slide Number Placeholder 3"/>
          <p:cNvSpPr>
            <a:spLocks noGrp="1"/>
          </p:cNvSpPr>
          <p:nvPr>
            <p:ph type="sldNum" sz="quarter" idx="5"/>
          </p:nvPr>
        </p:nvSpPr>
        <p:spPr/>
        <p:txBody>
          <a:bodyPr/>
          <a:lstStyle/>
          <a:p>
            <a:fld id="{F5B38833-6303-A84B-BCE8-C8F834FB8639}" type="slidenum">
              <a:rPr lang="en-US" smtClean="0"/>
              <a:t>17</a:t>
            </a:fld>
            <a:endParaRPr lang="en-US" dirty="0"/>
          </a:p>
        </p:txBody>
      </p:sp>
    </p:spTree>
    <p:extLst>
      <p:ext uri="{BB962C8B-B14F-4D97-AF65-F5344CB8AC3E}">
        <p14:creationId xmlns:p14="http://schemas.microsoft.com/office/powerpoint/2010/main" val="5121460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20.jpe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25.jpe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moment">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1D36BC33-DF16-0678-6165-C8D0790837C6}"/>
              </a:ext>
            </a:extLst>
          </p:cNvPr>
          <p:cNvSpPr/>
          <p:nvPr userDrawn="1"/>
        </p:nvSpPr>
        <p:spPr>
          <a:xfrm>
            <a:off x="7026436" y="1213371"/>
            <a:ext cx="3208033" cy="3208033"/>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icture Placeholder 6">
            <a:extLst>
              <a:ext uri="{FF2B5EF4-FFF2-40B4-BE49-F238E27FC236}">
                <a16:creationId xmlns:a16="http://schemas.microsoft.com/office/drawing/2014/main" id="{78893D76-3983-A367-9AD8-022C0FC346BC}"/>
              </a:ext>
            </a:extLst>
          </p:cNvPr>
          <p:cNvSpPr>
            <a:spLocks noGrp="1"/>
          </p:cNvSpPr>
          <p:nvPr>
            <p:ph type="pic" sz="quarter" idx="15"/>
          </p:nvPr>
        </p:nvSpPr>
        <p:spPr>
          <a:xfrm>
            <a:off x="273051" y="273049"/>
            <a:ext cx="7227679" cy="6307133"/>
          </a:xfrm>
          <a:custGeom>
            <a:avLst/>
            <a:gdLst>
              <a:gd name="connsiteX0" fmla="*/ 0 w 7227679"/>
              <a:gd name="connsiteY0" fmla="*/ 0 h 6307133"/>
              <a:gd name="connsiteX1" fmla="*/ 7227679 w 7227679"/>
              <a:gd name="connsiteY1" fmla="*/ 0 h 6307133"/>
              <a:gd name="connsiteX2" fmla="*/ 7227679 w 7227679"/>
              <a:gd name="connsiteY2" fmla="*/ 1406049 h 6307133"/>
              <a:gd name="connsiteX3" fmla="*/ 7223191 w 7227679"/>
              <a:gd name="connsiteY3" fmla="*/ 1410128 h 6307133"/>
              <a:gd name="connsiteX4" fmla="*/ 6753385 w 7227679"/>
              <a:gd name="connsiteY4" fmla="*/ 2544339 h 6307133"/>
              <a:gd name="connsiteX5" fmla="*/ 7223191 w 7227679"/>
              <a:gd name="connsiteY5" fmla="*/ 3678550 h 6307133"/>
              <a:gd name="connsiteX6" fmla="*/ 7227679 w 7227679"/>
              <a:gd name="connsiteY6" fmla="*/ 3682630 h 6307133"/>
              <a:gd name="connsiteX7" fmla="*/ 7227679 w 7227679"/>
              <a:gd name="connsiteY7" fmla="*/ 6307133 h 6307133"/>
              <a:gd name="connsiteX8" fmla="*/ 0 w 7227679"/>
              <a:gd name="connsiteY8" fmla="*/ 6307133 h 630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27679" h="6307133">
                <a:moveTo>
                  <a:pt x="0" y="0"/>
                </a:moveTo>
                <a:lnTo>
                  <a:pt x="7227679" y="0"/>
                </a:lnTo>
                <a:lnTo>
                  <a:pt x="7227679" y="1406049"/>
                </a:lnTo>
                <a:lnTo>
                  <a:pt x="7223191" y="1410128"/>
                </a:lnTo>
                <a:cubicBezTo>
                  <a:pt x="6932921" y="1700398"/>
                  <a:pt x="6753385" y="2101402"/>
                  <a:pt x="6753385" y="2544339"/>
                </a:cubicBezTo>
                <a:cubicBezTo>
                  <a:pt x="6753385" y="2987276"/>
                  <a:pt x="6932921" y="3388280"/>
                  <a:pt x="7223191" y="3678550"/>
                </a:cubicBezTo>
                <a:lnTo>
                  <a:pt x="7227679" y="3682630"/>
                </a:lnTo>
                <a:lnTo>
                  <a:pt x="7227679" y="6307133"/>
                </a:lnTo>
                <a:lnTo>
                  <a:pt x="0" y="6307133"/>
                </a:lnTo>
                <a:close/>
              </a:path>
            </a:pathLst>
          </a:custGeom>
          <a:blipFill dpi="0" rotWithShape="1">
            <a:blip r:embed="rId2"/>
            <a:srcRect/>
            <a:stretch>
              <a:fillRect l="-21000" r="-10000"/>
            </a:stretch>
          </a:blipFill>
        </p:spPr>
        <p:txBody>
          <a:bodyPr wrap="square">
            <a:noAutofit/>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4" name="Text Placeholder 2">
            <a:extLst>
              <a:ext uri="{FF2B5EF4-FFF2-40B4-BE49-F238E27FC236}">
                <a16:creationId xmlns:a16="http://schemas.microsoft.com/office/drawing/2014/main" id="{6BB12226-8D38-44E6-70E0-2ED9128BE789}"/>
              </a:ext>
            </a:extLst>
          </p:cNvPr>
          <p:cNvSpPr>
            <a:spLocks noGrp="1"/>
          </p:cNvSpPr>
          <p:nvPr>
            <p:ph type="body" sz="quarter" idx="11" hasCustomPrompt="1"/>
          </p:nvPr>
        </p:nvSpPr>
        <p:spPr>
          <a:xfrm>
            <a:off x="7894648" y="4604222"/>
            <a:ext cx="3170913" cy="307009"/>
          </a:xfrm>
          <a:prstGeom prst="rect">
            <a:avLst/>
          </a:prstGeom>
        </p:spPr>
        <p:txBody>
          <a:bodyPr/>
          <a:lstStyle>
            <a:lvl1pPr marL="0" indent="0">
              <a:lnSpc>
                <a:spcPct val="113000"/>
              </a:lnSpc>
              <a:spcBef>
                <a:spcPts val="0"/>
              </a:spcBef>
              <a:buNone/>
              <a:defRPr sz="1800" b="0" i="0" spc="10" baseline="0">
                <a:solidFill>
                  <a:schemeClr val="tx1"/>
                </a:solidFill>
                <a:latin typeface="Arial" panose="020B0604020202020204" pitchFamily="34" charset="0"/>
              </a:defRPr>
            </a:lvl1pPr>
          </a:lstStyle>
          <a:p>
            <a:pPr lvl="0"/>
            <a:r>
              <a:rPr lang="en-GB"/>
              <a:t>Descriptive subheading</a:t>
            </a:r>
          </a:p>
        </p:txBody>
      </p:sp>
      <p:sp>
        <p:nvSpPr>
          <p:cNvPr id="14" name="Title 13">
            <a:extLst>
              <a:ext uri="{FF2B5EF4-FFF2-40B4-BE49-F238E27FC236}">
                <a16:creationId xmlns:a16="http://schemas.microsoft.com/office/drawing/2014/main" id="{AC02E6A8-2F97-0602-2AD3-97C8EC019D49}"/>
              </a:ext>
            </a:extLst>
          </p:cNvPr>
          <p:cNvSpPr>
            <a:spLocks noGrp="1"/>
          </p:cNvSpPr>
          <p:nvPr>
            <p:ph type="title" hasCustomPrompt="1"/>
          </p:nvPr>
        </p:nvSpPr>
        <p:spPr>
          <a:xfrm>
            <a:off x="7819921" y="2055636"/>
            <a:ext cx="2397873" cy="1563238"/>
          </a:xfrm>
          <a:prstGeom prst="rect">
            <a:avLst/>
          </a:prstGeom>
        </p:spPr>
        <p:txBody>
          <a:bodyPr/>
          <a:lstStyle>
            <a:lvl1pPr>
              <a:lnSpc>
                <a:spcPct val="113000"/>
              </a:lnSpc>
              <a:defRPr sz="2800" b="0" i="0" spc="20" baseline="0">
                <a:solidFill>
                  <a:schemeClr val="bg1"/>
                </a:solidFill>
                <a:latin typeface="Arial" panose="020B0604020202020204" pitchFamily="34" charset="0"/>
              </a:defRPr>
            </a:lvl1pPr>
          </a:lstStyle>
          <a:p>
            <a:r>
              <a:rPr lang="en-GB"/>
              <a:t>Impactful moment/ statement</a:t>
            </a:r>
            <a:endParaRPr lang="en-US"/>
          </a:p>
        </p:txBody>
      </p:sp>
      <p:sp>
        <p:nvSpPr>
          <p:cNvPr id="3" name="Text Placeholder 2">
            <a:extLst>
              <a:ext uri="{FF2B5EF4-FFF2-40B4-BE49-F238E27FC236}">
                <a16:creationId xmlns:a16="http://schemas.microsoft.com/office/drawing/2014/main" id="{9CAD96F7-AF72-6B6C-FE4A-0922E622D59D}"/>
              </a:ext>
            </a:extLst>
          </p:cNvPr>
          <p:cNvSpPr>
            <a:spLocks noGrp="1"/>
          </p:cNvSpPr>
          <p:nvPr>
            <p:ph type="body" sz="quarter" idx="22" hasCustomPrompt="1"/>
          </p:nvPr>
        </p:nvSpPr>
        <p:spPr>
          <a:xfrm>
            <a:off x="7894648" y="5023891"/>
            <a:ext cx="1855402" cy="569080"/>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00 Month 0000</a:t>
            </a:r>
            <a:br>
              <a:rPr lang="en-GB"/>
            </a:br>
            <a:r>
              <a:rPr lang="en-GB"/>
              <a:t>Team/name</a:t>
            </a:r>
          </a:p>
        </p:txBody>
      </p:sp>
      <p:cxnSp>
        <p:nvCxnSpPr>
          <p:cNvPr id="5" name="Straight Connector 4">
            <a:extLst>
              <a:ext uri="{FF2B5EF4-FFF2-40B4-BE49-F238E27FC236}">
                <a16:creationId xmlns:a16="http://schemas.microsoft.com/office/drawing/2014/main" id="{C3115A32-A13F-969B-2F42-AEC7BE2F6B94}"/>
              </a:ext>
            </a:extLst>
          </p:cNvPr>
          <p:cNvCxnSpPr>
            <a:cxnSpLocks/>
          </p:cNvCxnSpPr>
          <p:nvPr userDrawn="1"/>
        </p:nvCxnSpPr>
        <p:spPr>
          <a:xfrm flipH="1">
            <a:off x="7974106" y="5885057"/>
            <a:ext cx="42178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182F3F8-55C3-4CD7-AB50-93B5CC70F35D}"/>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6190" t="12339" r="5296" b="11205"/>
          <a:stretch/>
        </p:blipFill>
        <p:spPr>
          <a:xfrm>
            <a:off x="9520525" y="272136"/>
            <a:ext cx="2397874" cy="993771"/>
          </a:xfrm>
          <a:prstGeom prst="rect">
            <a:avLst/>
          </a:prstGeom>
        </p:spPr>
      </p:pic>
      <p:pic>
        <p:nvPicPr>
          <p:cNvPr id="9" name="Picture 8" descr="A black background with a black square&#10;&#10;Description automatically generated">
            <a:extLst>
              <a:ext uri="{FF2B5EF4-FFF2-40B4-BE49-F238E27FC236}">
                <a16:creationId xmlns:a16="http://schemas.microsoft.com/office/drawing/2014/main" id="{69F846FB-2C46-FE70-D230-E75AC5F0ED8C}"/>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7866624" y="5892073"/>
            <a:ext cx="2122298" cy="694800"/>
          </a:xfrm>
          <a:prstGeom prst="rect">
            <a:avLst/>
          </a:prstGeom>
        </p:spPr>
      </p:pic>
    </p:spTree>
    <p:extLst>
      <p:ext uri="{BB962C8B-B14F-4D97-AF65-F5344CB8AC3E}">
        <p14:creationId xmlns:p14="http://schemas.microsoft.com/office/powerpoint/2010/main" val="1623448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rting soon slide 5">
    <p:spTree>
      <p:nvGrpSpPr>
        <p:cNvPr id="1" name=""/>
        <p:cNvGrpSpPr/>
        <p:nvPr/>
      </p:nvGrpSpPr>
      <p:grpSpPr>
        <a:xfrm>
          <a:off x="0" y="0"/>
          <a:ext cx="0" cy="0"/>
          <a:chOff x="0" y="0"/>
          <a:chExt cx="0" cy="0"/>
        </a:xfrm>
      </p:grpSpPr>
      <p:sp>
        <p:nvSpPr>
          <p:cNvPr id="2" name="Picture Placeholder 14">
            <a:extLst>
              <a:ext uri="{FF2B5EF4-FFF2-40B4-BE49-F238E27FC236}">
                <a16:creationId xmlns:a16="http://schemas.microsoft.com/office/drawing/2014/main" id="{B334EB8D-DAF3-0B4B-245A-483E526B4056}"/>
              </a:ext>
            </a:extLst>
          </p:cNvPr>
          <p:cNvSpPr>
            <a:spLocks noGrp="1"/>
          </p:cNvSpPr>
          <p:nvPr>
            <p:ph type="pic" sz="quarter" idx="15"/>
          </p:nvPr>
        </p:nvSpPr>
        <p:spPr>
          <a:xfrm>
            <a:off x="5029200" y="1527472"/>
            <a:ext cx="6889199" cy="5052709"/>
          </a:xfrm>
          <a:prstGeom prst="rect">
            <a:avLst/>
          </a:prstGeom>
          <a:blipFill dpi="0" rotWithShape="1">
            <a:blip r:embed="rId2"/>
            <a:srcRect/>
            <a:stretch>
              <a:fillRect l="-4000" r="-9718"/>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12" name="Text Placeholder 2">
            <a:extLst>
              <a:ext uri="{FF2B5EF4-FFF2-40B4-BE49-F238E27FC236}">
                <a16:creationId xmlns:a16="http://schemas.microsoft.com/office/drawing/2014/main" id="{85546E0E-9150-30A4-66BA-A53AA755A187}"/>
              </a:ext>
            </a:extLst>
          </p:cNvPr>
          <p:cNvSpPr>
            <a:spLocks noGrp="1"/>
          </p:cNvSpPr>
          <p:nvPr>
            <p:ph type="body" sz="quarter" idx="10" hasCustomPrompt="1"/>
          </p:nvPr>
        </p:nvSpPr>
        <p:spPr>
          <a:xfrm>
            <a:off x="289560" y="3981577"/>
            <a:ext cx="4251267" cy="2076323"/>
          </a:xfrm>
          <a:prstGeom prst="rect">
            <a:avLst/>
          </a:prstGeom>
        </p:spPr>
        <p:txBody>
          <a:bodyPr/>
          <a:lstStyle>
            <a:lvl1pPr marL="0" indent="0">
              <a:lnSpc>
                <a:spcPct val="110000"/>
              </a:lnSpc>
              <a:spcBef>
                <a:spcPts val="0"/>
              </a:spcBef>
              <a:buNone/>
              <a:defRPr sz="6000" b="0" i="0" spc="10" baseline="0">
                <a:solidFill>
                  <a:schemeClr val="tx1"/>
                </a:solidFill>
                <a:latin typeface="Arial" panose="020B0604020202020204" pitchFamily="34" charset="0"/>
              </a:defRPr>
            </a:lvl1pPr>
          </a:lstStyle>
          <a:p>
            <a:pPr lvl="0"/>
            <a:r>
              <a:rPr lang="en-GB"/>
              <a:t>Event title goes here</a:t>
            </a:r>
          </a:p>
        </p:txBody>
      </p:sp>
      <p:sp>
        <p:nvSpPr>
          <p:cNvPr id="13" name="Text Placeholder 2">
            <a:extLst>
              <a:ext uri="{FF2B5EF4-FFF2-40B4-BE49-F238E27FC236}">
                <a16:creationId xmlns:a16="http://schemas.microsoft.com/office/drawing/2014/main" id="{D4A25683-DFBB-6D16-D35D-BE538A301B91}"/>
              </a:ext>
            </a:extLst>
          </p:cNvPr>
          <p:cNvSpPr>
            <a:spLocks noGrp="1"/>
          </p:cNvSpPr>
          <p:nvPr>
            <p:ph type="body" sz="quarter" idx="22" hasCustomPrompt="1"/>
          </p:nvPr>
        </p:nvSpPr>
        <p:spPr>
          <a:xfrm>
            <a:off x="289560" y="3627686"/>
            <a:ext cx="1855402" cy="296254"/>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00 Month 0000</a:t>
            </a:r>
          </a:p>
        </p:txBody>
      </p:sp>
      <p:sp>
        <p:nvSpPr>
          <p:cNvPr id="15" name="Text Placeholder 2">
            <a:extLst>
              <a:ext uri="{FF2B5EF4-FFF2-40B4-BE49-F238E27FC236}">
                <a16:creationId xmlns:a16="http://schemas.microsoft.com/office/drawing/2014/main" id="{D6918BC6-8707-6EDB-0176-325EAD0087E8}"/>
              </a:ext>
            </a:extLst>
          </p:cNvPr>
          <p:cNvSpPr>
            <a:spLocks noGrp="1"/>
          </p:cNvSpPr>
          <p:nvPr>
            <p:ph type="body" sz="quarter" idx="23" hasCustomPrompt="1"/>
          </p:nvPr>
        </p:nvSpPr>
        <p:spPr>
          <a:xfrm>
            <a:off x="289560" y="6115537"/>
            <a:ext cx="3714392" cy="431336"/>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defRPr>
            </a:lvl1pPr>
          </a:lstStyle>
          <a:p>
            <a:pPr lvl="0"/>
            <a:r>
              <a:rPr lang="en-GB"/>
              <a:t>The event will begin shortly</a:t>
            </a:r>
          </a:p>
        </p:txBody>
      </p:sp>
      <p:cxnSp>
        <p:nvCxnSpPr>
          <p:cNvPr id="26" name="Straight Connector 25">
            <a:extLst>
              <a:ext uri="{FF2B5EF4-FFF2-40B4-BE49-F238E27FC236}">
                <a16:creationId xmlns:a16="http://schemas.microsoft.com/office/drawing/2014/main" id="{BA62297D-3112-D12E-38EC-130833FFB435}"/>
              </a:ext>
            </a:extLst>
          </p:cNvPr>
          <p:cNvCxnSpPr>
            <a:cxnSpLocks/>
          </p:cNvCxnSpPr>
          <p:nvPr userDrawn="1"/>
        </p:nvCxnSpPr>
        <p:spPr>
          <a:xfrm flipH="1">
            <a:off x="5029200" y="475065"/>
            <a:ext cx="7162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15EB57C-BB53-24F2-CB96-622E8AA2747F}"/>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6190" t="12339" r="5296" b="11205"/>
          <a:stretch/>
        </p:blipFill>
        <p:spPr>
          <a:xfrm>
            <a:off x="289560" y="273600"/>
            <a:ext cx="2397874" cy="993771"/>
          </a:xfrm>
          <a:prstGeom prst="rect">
            <a:avLst/>
          </a:prstGeom>
        </p:spPr>
      </p:pic>
      <p:pic>
        <p:nvPicPr>
          <p:cNvPr id="4" name="Picture 3" descr="A black background with a black square&#10;&#10;Description automatically generated">
            <a:extLst>
              <a:ext uri="{FF2B5EF4-FFF2-40B4-BE49-F238E27FC236}">
                <a16:creationId xmlns:a16="http://schemas.microsoft.com/office/drawing/2014/main" id="{55423D6F-85DC-0EB4-C9C0-B8F55EC6921A}"/>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4912557" y="471283"/>
            <a:ext cx="2134847" cy="698908"/>
          </a:xfrm>
          <a:prstGeom prst="rect">
            <a:avLst/>
          </a:prstGeom>
        </p:spPr>
      </p:pic>
    </p:spTree>
    <p:extLst>
      <p:ext uri="{BB962C8B-B14F-4D97-AF65-F5344CB8AC3E}">
        <p14:creationId xmlns:p14="http://schemas.microsoft.com/office/powerpoint/2010/main" val="4014894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break ">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8623BBD0-3EC3-A1C6-6E39-2D05A2B6A25C}"/>
              </a:ext>
            </a:extLst>
          </p:cNvPr>
          <p:cNvSpPr>
            <a:spLocks noGrp="1"/>
          </p:cNvSpPr>
          <p:nvPr>
            <p:ph type="pic" sz="quarter" idx="15"/>
          </p:nvPr>
        </p:nvSpPr>
        <p:spPr>
          <a:xfrm>
            <a:off x="273050" y="273050"/>
            <a:ext cx="11630025" cy="6280150"/>
          </a:xfrm>
          <a:prstGeom prst="rect">
            <a:avLst/>
          </a:prstGeom>
          <a:blipFill dpi="0" rotWithShape="1">
            <a:blip r:embed="rId2"/>
            <a:srcRect/>
            <a:stretch>
              <a:fillRect l="-10000" t="-10000" r="-10000" b="-25000"/>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2" name="Text Placeholder 2">
            <a:extLst>
              <a:ext uri="{FF2B5EF4-FFF2-40B4-BE49-F238E27FC236}">
                <a16:creationId xmlns:a16="http://schemas.microsoft.com/office/drawing/2014/main" id="{C0F117E4-7D27-1CCA-C3F3-8917A6927DB2}"/>
              </a:ext>
            </a:extLst>
          </p:cNvPr>
          <p:cNvSpPr>
            <a:spLocks noGrp="1"/>
          </p:cNvSpPr>
          <p:nvPr>
            <p:ph type="body" sz="quarter" idx="10" hasCustomPrompt="1"/>
          </p:nvPr>
        </p:nvSpPr>
        <p:spPr>
          <a:xfrm>
            <a:off x="641251" y="1022115"/>
            <a:ext cx="5375542" cy="592929"/>
          </a:xfrm>
          <a:prstGeom prst="rect">
            <a:avLst/>
          </a:prstGeom>
        </p:spPr>
        <p:txBody>
          <a:bodyPr/>
          <a:lstStyle>
            <a:lvl1pPr marL="0" indent="0">
              <a:lnSpc>
                <a:spcPct val="113000"/>
              </a:lnSpc>
              <a:spcBef>
                <a:spcPts val="0"/>
              </a:spcBef>
              <a:buNone/>
              <a:defRPr sz="4000" b="0" i="0" spc="10" baseline="0">
                <a:solidFill>
                  <a:schemeClr val="tx1"/>
                </a:solidFill>
                <a:latin typeface="Arial" panose="020B0604020202020204" pitchFamily="34" charset="0"/>
              </a:defRPr>
            </a:lvl1pPr>
          </a:lstStyle>
          <a:p>
            <a:pPr lvl="0"/>
            <a:r>
              <a:rPr lang="en-GB"/>
              <a:t>This is a </a:t>
            </a:r>
          </a:p>
        </p:txBody>
      </p:sp>
      <p:sp>
        <p:nvSpPr>
          <p:cNvPr id="4" name="Text Placeholder 2">
            <a:extLst>
              <a:ext uri="{FF2B5EF4-FFF2-40B4-BE49-F238E27FC236}">
                <a16:creationId xmlns:a16="http://schemas.microsoft.com/office/drawing/2014/main" id="{1DBB5DFD-5D83-D27A-0A47-3B072ABBBDC4}"/>
              </a:ext>
            </a:extLst>
          </p:cNvPr>
          <p:cNvSpPr>
            <a:spLocks noGrp="1"/>
          </p:cNvSpPr>
          <p:nvPr>
            <p:ph type="body" sz="quarter" idx="13" hasCustomPrompt="1"/>
          </p:nvPr>
        </p:nvSpPr>
        <p:spPr>
          <a:xfrm>
            <a:off x="641250" y="1611198"/>
            <a:ext cx="5965611" cy="916717"/>
          </a:xfrm>
          <a:prstGeom prst="rect">
            <a:avLst/>
          </a:prstGeom>
        </p:spPr>
        <p:txBody>
          <a:bodyPr/>
          <a:lstStyle>
            <a:lvl1pPr marL="0" indent="0">
              <a:lnSpc>
                <a:spcPct val="113000"/>
              </a:lnSpc>
              <a:spcBef>
                <a:spcPts val="0"/>
              </a:spcBef>
              <a:buNone/>
              <a:defRPr sz="6600" b="0" i="0" spc="10" baseline="0">
                <a:solidFill>
                  <a:schemeClr val="tx1"/>
                </a:solidFill>
                <a:latin typeface="Arial" panose="020B0604020202020204" pitchFamily="34" charset="0"/>
              </a:defRPr>
            </a:lvl1pPr>
          </a:lstStyle>
          <a:p>
            <a:pPr lvl="0"/>
            <a:r>
              <a:rPr lang="en-GB"/>
              <a:t>section break</a:t>
            </a:r>
          </a:p>
        </p:txBody>
      </p:sp>
      <p:sp>
        <p:nvSpPr>
          <p:cNvPr id="11" name="Text Placeholder 2">
            <a:extLst>
              <a:ext uri="{FF2B5EF4-FFF2-40B4-BE49-F238E27FC236}">
                <a16:creationId xmlns:a16="http://schemas.microsoft.com/office/drawing/2014/main" id="{FA19F65E-ECC2-9211-486E-F6EA0CCCAD95}"/>
              </a:ext>
            </a:extLst>
          </p:cNvPr>
          <p:cNvSpPr>
            <a:spLocks noGrp="1"/>
          </p:cNvSpPr>
          <p:nvPr>
            <p:ph type="body" sz="quarter" idx="14" hasCustomPrompt="1"/>
          </p:nvPr>
        </p:nvSpPr>
        <p:spPr>
          <a:xfrm>
            <a:off x="5652457" y="504284"/>
            <a:ext cx="5375542" cy="365126"/>
          </a:xfrm>
          <a:prstGeom prst="rect">
            <a:avLst/>
          </a:prstGeom>
        </p:spPr>
        <p:txBody>
          <a:bodyPr/>
          <a:lstStyle>
            <a:lvl1pPr marL="0" indent="0" algn="r">
              <a:lnSpc>
                <a:spcPct val="113000"/>
              </a:lnSpc>
              <a:spcBef>
                <a:spcPts val="0"/>
              </a:spcBef>
              <a:buNone/>
              <a:defRPr sz="1400" b="0" i="0" spc="10" baseline="0">
                <a:solidFill>
                  <a:schemeClr val="bg1"/>
                </a:solidFill>
                <a:latin typeface="Arial" panose="020B0604020202020204" pitchFamily="34" charset="0"/>
                <a:cs typeface="Arial" panose="020B0604020202020204" pitchFamily="34" charset="0"/>
              </a:defRPr>
            </a:lvl1pPr>
          </a:lstStyle>
          <a:p>
            <a:pPr lvl="0"/>
            <a:r>
              <a:rPr lang="en-GB"/>
              <a:t>Document title</a:t>
            </a:r>
          </a:p>
        </p:txBody>
      </p:sp>
      <p:sp>
        <p:nvSpPr>
          <p:cNvPr id="14" name="Slide Number Placeholder 8">
            <a:extLst>
              <a:ext uri="{FF2B5EF4-FFF2-40B4-BE49-F238E27FC236}">
                <a16:creationId xmlns:a16="http://schemas.microsoft.com/office/drawing/2014/main" id="{6316F84E-9E7E-CC4F-03FD-BA2C8D35FC1D}"/>
              </a:ext>
            </a:extLst>
          </p:cNvPr>
          <p:cNvSpPr>
            <a:spLocks noGrp="1"/>
          </p:cNvSpPr>
          <p:nvPr>
            <p:ph type="sldNum" sz="quarter" idx="12"/>
          </p:nvPr>
        </p:nvSpPr>
        <p:spPr>
          <a:xfrm>
            <a:off x="11143487" y="504285"/>
            <a:ext cx="576072" cy="365125"/>
          </a:xfrm>
          <a:prstGeom prst="rect">
            <a:avLst/>
          </a:prstGeom>
        </p:spPr>
        <p:txBody>
          <a:bodyPr/>
          <a:lstStyle>
            <a:lvl1pPr algn="r">
              <a:lnSpc>
                <a:spcPct val="112000"/>
              </a:lnSpc>
              <a:defRPr sz="1400" b="0" i="0" spc="10" baseline="0">
                <a:solidFill>
                  <a:schemeClr val="bg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dirty="0"/>
          </a:p>
        </p:txBody>
      </p:sp>
    </p:spTree>
    <p:extLst>
      <p:ext uri="{BB962C8B-B14F-4D97-AF65-F5344CB8AC3E}">
        <p14:creationId xmlns:p14="http://schemas.microsoft.com/office/powerpoint/2010/main" val="2202238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 image slide">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id="{C501B259-B8E8-0703-302D-FB797A331AFC}"/>
              </a:ext>
            </a:extLst>
          </p:cNvPr>
          <p:cNvSpPr/>
          <p:nvPr userDrawn="1"/>
        </p:nvSpPr>
        <p:spPr>
          <a:xfrm>
            <a:off x="273601" y="1530584"/>
            <a:ext cx="3765176" cy="3765176"/>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Picture Placeholder 18">
            <a:extLst>
              <a:ext uri="{FF2B5EF4-FFF2-40B4-BE49-F238E27FC236}">
                <a16:creationId xmlns:a16="http://schemas.microsoft.com/office/drawing/2014/main" id="{B3729286-32CD-53B5-C94C-9F54678844E6}"/>
              </a:ext>
            </a:extLst>
          </p:cNvPr>
          <p:cNvSpPr>
            <a:spLocks noGrp="1"/>
          </p:cNvSpPr>
          <p:nvPr>
            <p:ph type="pic" sz="quarter" idx="17"/>
          </p:nvPr>
        </p:nvSpPr>
        <p:spPr>
          <a:xfrm>
            <a:off x="1080655" y="273050"/>
            <a:ext cx="10822420" cy="6280150"/>
          </a:xfrm>
          <a:custGeom>
            <a:avLst/>
            <a:gdLst>
              <a:gd name="connsiteX0" fmla="*/ 0 w 10822420"/>
              <a:gd name="connsiteY0" fmla="*/ 0 h 6280150"/>
              <a:gd name="connsiteX1" fmla="*/ 10822420 w 10822420"/>
              <a:gd name="connsiteY1" fmla="*/ 0 h 6280150"/>
              <a:gd name="connsiteX2" fmla="*/ 10822420 w 10822420"/>
              <a:gd name="connsiteY2" fmla="*/ 6280150 h 6280150"/>
              <a:gd name="connsiteX3" fmla="*/ 0 w 10822420"/>
              <a:gd name="connsiteY3" fmla="*/ 6280150 h 6280150"/>
              <a:gd name="connsiteX4" fmla="*/ 0 w 10822420"/>
              <a:gd name="connsiteY4" fmla="*/ 4684024 h 6280150"/>
              <a:gd name="connsiteX5" fmla="*/ 22961 w 10822420"/>
              <a:gd name="connsiteY5" fmla="*/ 4701194 h 6280150"/>
              <a:gd name="connsiteX6" fmla="*/ 1075534 w 10822420"/>
              <a:gd name="connsiteY6" fmla="*/ 5022710 h 6280150"/>
              <a:gd name="connsiteX7" fmla="*/ 2958122 w 10822420"/>
              <a:gd name="connsiteY7" fmla="*/ 3140122 h 6280150"/>
              <a:gd name="connsiteX8" fmla="*/ 1075534 w 10822420"/>
              <a:gd name="connsiteY8" fmla="*/ 1257534 h 6280150"/>
              <a:gd name="connsiteX9" fmla="*/ 22961 w 10822420"/>
              <a:gd name="connsiteY9" fmla="*/ 1579051 h 6280150"/>
              <a:gd name="connsiteX10" fmla="*/ 0 w 10822420"/>
              <a:gd name="connsiteY10" fmla="*/ 1596221 h 628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22420" h="6280150">
                <a:moveTo>
                  <a:pt x="0" y="0"/>
                </a:moveTo>
                <a:lnTo>
                  <a:pt x="10822420" y="0"/>
                </a:lnTo>
                <a:lnTo>
                  <a:pt x="10822420" y="6280150"/>
                </a:lnTo>
                <a:lnTo>
                  <a:pt x="0" y="6280150"/>
                </a:lnTo>
                <a:lnTo>
                  <a:pt x="0" y="4684024"/>
                </a:lnTo>
                <a:lnTo>
                  <a:pt x="22961" y="4701194"/>
                </a:lnTo>
                <a:cubicBezTo>
                  <a:pt x="323424" y="4904183"/>
                  <a:pt x="685637" y="5022710"/>
                  <a:pt x="1075534" y="5022710"/>
                </a:cubicBezTo>
                <a:cubicBezTo>
                  <a:pt x="2115259" y="5022710"/>
                  <a:pt x="2958122" y="4179847"/>
                  <a:pt x="2958122" y="3140122"/>
                </a:cubicBezTo>
                <a:cubicBezTo>
                  <a:pt x="2958122" y="2100397"/>
                  <a:pt x="2115259" y="1257534"/>
                  <a:pt x="1075534" y="1257534"/>
                </a:cubicBezTo>
                <a:cubicBezTo>
                  <a:pt x="685637" y="1257534"/>
                  <a:pt x="323424" y="1376062"/>
                  <a:pt x="22961" y="1579051"/>
                </a:cubicBezTo>
                <a:lnTo>
                  <a:pt x="0" y="1596221"/>
                </a:lnTo>
                <a:close/>
              </a:path>
            </a:pathLst>
          </a:custGeom>
          <a:blipFill>
            <a:blip r:embed="rId2"/>
            <a:stretch>
              <a:fillRect t="-11336" b="-11336"/>
            </a:stretch>
          </a:blipFill>
        </p:spPr>
        <p:txBody>
          <a:bodyPr wrap="square">
            <a:noAutofit/>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7" name="Text Placeholder 2">
            <a:extLst>
              <a:ext uri="{FF2B5EF4-FFF2-40B4-BE49-F238E27FC236}">
                <a16:creationId xmlns:a16="http://schemas.microsoft.com/office/drawing/2014/main" id="{8CD80DA2-3A5B-593A-9B3A-2F58EEE48B67}"/>
              </a:ext>
            </a:extLst>
          </p:cNvPr>
          <p:cNvSpPr>
            <a:spLocks noGrp="1"/>
          </p:cNvSpPr>
          <p:nvPr>
            <p:ph type="body" sz="quarter" idx="14" hasCustomPrompt="1"/>
          </p:nvPr>
        </p:nvSpPr>
        <p:spPr>
          <a:xfrm>
            <a:off x="972738" y="2196936"/>
            <a:ext cx="2892679" cy="1570471"/>
          </a:xfrm>
          <a:prstGeom prst="rect">
            <a:avLst/>
          </a:prstGeom>
        </p:spPr>
        <p:txBody>
          <a:bodyPr/>
          <a:lstStyle>
            <a:lvl1pPr marL="0" indent="0">
              <a:lnSpc>
                <a:spcPct val="113000"/>
              </a:lnSpc>
              <a:buNone/>
              <a:defRPr sz="2200" b="0" i="0" spc="10" baseline="0">
                <a:solidFill>
                  <a:schemeClr val="bg1"/>
                </a:solidFill>
                <a:latin typeface="Arial" panose="020B0604020202020204" pitchFamily="34" charset="0"/>
              </a:defRPr>
            </a:lvl1pPr>
          </a:lstStyle>
          <a:p>
            <a:pPr lvl="0"/>
            <a:r>
              <a:rPr lang="en-GB"/>
              <a:t>“[Insert an impactful quote here about the work we do.]”</a:t>
            </a:r>
          </a:p>
        </p:txBody>
      </p:sp>
      <p:sp>
        <p:nvSpPr>
          <p:cNvPr id="10" name="Text Placeholder 2">
            <a:extLst>
              <a:ext uri="{FF2B5EF4-FFF2-40B4-BE49-F238E27FC236}">
                <a16:creationId xmlns:a16="http://schemas.microsoft.com/office/drawing/2014/main" id="{9E651C70-73FA-545F-D0A4-30061398EBFB}"/>
              </a:ext>
            </a:extLst>
          </p:cNvPr>
          <p:cNvSpPr>
            <a:spLocks noGrp="1"/>
          </p:cNvSpPr>
          <p:nvPr>
            <p:ph type="body" sz="quarter" idx="15" hasCustomPrompt="1"/>
          </p:nvPr>
        </p:nvSpPr>
        <p:spPr>
          <a:xfrm>
            <a:off x="972740" y="3880512"/>
            <a:ext cx="1437952" cy="887598"/>
          </a:xfrm>
          <a:prstGeom prst="rect">
            <a:avLst/>
          </a:prstGeom>
        </p:spPr>
        <p:txBody>
          <a:bodyPr/>
          <a:lstStyle>
            <a:lvl1pPr marL="0" indent="0">
              <a:lnSpc>
                <a:spcPct val="113000"/>
              </a:lnSpc>
              <a:spcBef>
                <a:spcPts val="0"/>
              </a:spcBef>
              <a:buNone/>
              <a:defRPr sz="1400" b="0" i="0" spc="10" baseline="0">
                <a:solidFill>
                  <a:schemeClr val="bg1"/>
                </a:solidFill>
                <a:latin typeface="Arial" panose="020B0604020202020204" pitchFamily="34" charset="0"/>
              </a:defRPr>
            </a:lvl1pPr>
          </a:lstStyle>
          <a:p>
            <a:pPr lvl="0"/>
            <a:r>
              <a:rPr lang="en-GB"/>
              <a:t>[Name, Location </a:t>
            </a:r>
            <a:br>
              <a:rPr lang="en-GB"/>
            </a:br>
            <a:r>
              <a:rPr lang="en-GB"/>
              <a:t>Date]</a:t>
            </a:r>
          </a:p>
        </p:txBody>
      </p:sp>
      <p:sp>
        <p:nvSpPr>
          <p:cNvPr id="12" name="Slide Number Placeholder 8">
            <a:extLst>
              <a:ext uri="{FF2B5EF4-FFF2-40B4-BE49-F238E27FC236}">
                <a16:creationId xmlns:a16="http://schemas.microsoft.com/office/drawing/2014/main" id="{A23CBF5F-8A72-7292-0913-24CB5CE50572}"/>
              </a:ext>
            </a:extLst>
          </p:cNvPr>
          <p:cNvSpPr>
            <a:spLocks noGrp="1"/>
          </p:cNvSpPr>
          <p:nvPr>
            <p:ph type="sldNum" sz="quarter" idx="12"/>
          </p:nvPr>
        </p:nvSpPr>
        <p:spPr>
          <a:xfrm>
            <a:off x="11143487" y="504285"/>
            <a:ext cx="576072" cy="365125"/>
          </a:xfrm>
          <a:prstGeom prst="rect">
            <a:avLst/>
          </a:prstGeom>
        </p:spPr>
        <p:txBody>
          <a:bodyPr/>
          <a:lstStyle>
            <a:lvl1pPr algn="r">
              <a:lnSpc>
                <a:spcPct val="112000"/>
              </a:lnSpc>
              <a:defRPr sz="1400" b="0" i="0" spc="10" baseline="0">
                <a:solidFill>
                  <a:schemeClr val="tx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dirty="0"/>
          </a:p>
        </p:txBody>
      </p:sp>
      <p:sp>
        <p:nvSpPr>
          <p:cNvPr id="15" name="Text Placeholder 2">
            <a:extLst>
              <a:ext uri="{FF2B5EF4-FFF2-40B4-BE49-F238E27FC236}">
                <a16:creationId xmlns:a16="http://schemas.microsoft.com/office/drawing/2014/main" id="{2F89C155-BA3F-8608-FD26-5F1680FCA27E}"/>
              </a:ext>
            </a:extLst>
          </p:cNvPr>
          <p:cNvSpPr>
            <a:spLocks noGrp="1"/>
          </p:cNvSpPr>
          <p:nvPr>
            <p:ph type="body" sz="quarter" idx="16" hasCustomPrompt="1"/>
          </p:nvPr>
        </p:nvSpPr>
        <p:spPr>
          <a:xfrm>
            <a:off x="5652457" y="504284"/>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Tree>
    <p:extLst>
      <p:ext uri="{BB962C8B-B14F-4D97-AF65-F5344CB8AC3E}">
        <p14:creationId xmlns:p14="http://schemas.microsoft.com/office/powerpoint/2010/main" val="3755780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break 2">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8623BBD0-3EC3-A1C6-6E39-2D05A2B6A25C}"/>
              </a:ext>
            </a:extLst>
          </p:cNvPr>
          <p:cNvSpPr>
            <a:spLocks noGrp="1"/>
          </p:cNvSpPr>
          <p:nvPr>
            <p:ph type="pic" sz="quarter" idx="15"/>
          </p:nvPr>
        </p:nvSpPr>
        <p:spPr>
          <a:xfrm>
            <a:off x="273050" y="273050"/>
            <a:ext cx="11630025" cy="6280150"/>
          </a:xfrm>
          <a:prstGeom prst="rect">
            <a:avLst/>
          </a:prstGeom>
          <a:blipFill dpi="0" rotWithShape="1">
            <a:blip r:embed="rId2"/>
            <a:srcRect/>
            <a:stretch>
              <a:fillRect t="-30000"/>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4" name="Text Placeholder 2">
            <a:extLst>
              <a:ext uri="{FF2B5EF4-FFF2-40B4-BE49-F238E27FC236}">
                <a16:creationId xmlns:a16="http://schemas.microsoft.com/office/drawing/2014/main" id="{1DBB5DFD-5D83-D27A-0A47-3B072ABBBDC4}"/>
              </a:ext>
            </a:extLst>
          </p:cNvPr>
          <p:cNvSpPr>
            <a:spLocks noGrp="1"/>
          </p:cNvSpPr>
          <p:nvPr>
            <p:ph type="body" sz="quarter" idx="13" hasCustomPrompt="1"/>
          </p:nvPr>
        </p:nvSpPr>
        <p:spPr>
          <a:xfrm>
            <a:off x="654684" y="4211392"/>
            <a:ext cx="6982488" cy="1960766"/>
          </a:xfrm>
          <a:prstGeom prst="rect">
            <a:avLst/>
          </a:prstGeom>
        </p:spPr>
        <p:txBody>
          <a:bodyPr anchor="b"/>
          <a:lstStyle>
            <a:lvl1pPr marL="0" indent="0">
              <a:lnSpc>
                <a:spcPct val="110000"/>
              </a:lnSpc>
              <a:spcBef>
                <a:spcPts val="0"/>
              </a:spcBef>
              <a:buNone/>
              <a:defRPr sz="5400" b="0" i="0" spc="10" baseline="0">
                <a:solidFill>
                  <a:schemeClr val="bg1"/>
                </a:solidFill>
                <a:latin typeface="Arial" panose="020B0604020202020204" pitchFamily="34" charset="0"/>
              </a:defRPr>
            </a:lvl1pPr>
          </a:lstStyle>
          <a:p>
            <a:pPr lvl="0"/>
            <a:r>
              <a:rPr lang="en-GB"/>
              <a:t>A big bold statement here</a:t>
            </a:r>
          </a:p>
        </p:txBody>
      </p:sp>
      <p:sp>
        <p:nvSpPr>
          <p:cNvPr id="11" name="Text Placeholder 2">
            <a:extLst>
              <a:ext uri="{FF2B5EF4-FFF2-40B4-BE49-F238E27FC236}">
                <a16:creationId xmlns:a16="http://schemas.microsoft.com/office/drawing/2014/main" id="{FA19F65E-ECC2-9211-486E-F6EA0CCCAD95}"/>
              </a:ext>
            </a:extLst>
          </p:cNvPr>
          <p:cNvSpPr>
            <a:spLocks noGrp="1"/>
          </p:cNvSpPr>
          <p:nvPr>
            <p:ph type="body" sz="quarter" idx="14" hasCustomPrompt="1"/>
          </p:nvPr>
        </p:nvSpPr>
        <p:spPr>
          <a:xfrm>
            <a:off x="5652457" y="504284"/>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14" name="Slide Number Placeholder 8">
            <a:extLst>
              <a:ext uri="{FF2B5EF4-FFF2-40B4-BE49-F238E27FC236}">
                <a16:creationId xmlns:a16="http://schemas.microsoft.com/office/drawing/2014/main" id="{6316F84E-9E7E-CC4F-03FD-BA2C8D35FC1D}"/>
              </a:ext>
            </a:extLst>
          </p:cNvPr>
          <p:cNvSpPr>
            <a:spLocks noGrp="1"/>
          </p:cNvSpPr>
          <p:nvPr>
            <p:ph type="sldNum" sz="quarter" idx="12"/>
          </p:nvPr>
        </p:nvSpPr>
        <p:spPr>
          <a:xfrm>
            <a:off x="11143487" y="504285"/>
            <a:ext cx="576072" cy="365125"/>
          </a:xfrm>
          <a:prstGeom prst="rect">
            <a:avLst/>
          </a:prstGeom>
        </p:spPr>
        <p:txBody>
          <a:bodyPr/>
          <a:lstStyle>
            <a:lvl1pPr algn="r">
              <a:lnSpc>
                <a:spcPct val="112000"/>
              </a:lnSpc>
              <a:defRPr sz="1400" b="0" i="0" spc="10" baseline="0">
                <a:solidFill>
                  <a:schemeClr val="tx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dirty="0"/>
          </a:p>
        </p:txBody>
      </p:sp>
    </p:spTree>
    <p:extLst>
      <p:ext uri="{BB962C8B-B14F-4D97-AF65-F5344CB8AC3E}">
        <p14:creationId xmlns:p14="http://schemas.microsoft.com/office/powerpoint/2010/main" val="16526614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break - moment 2">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8623BBD0-3EC3-A1C6-6E39-2D05A2B6A25C}"/>
              </a:ext>
            </a:extLst>
          </p:cNvPr>
          <p:cNvSpPr>
            <a:spLocks noGrp="1"/>
          </p:cNvSpPr>
          <p:nvPr>
            <p:ph type="pic" sz="quarter" idx="15"/>
          </p:nvPr>
        </p:nvSpPr>
        <p:spPr>
          <a:xfrm>
            <a:off x="273050" y="273050"/>
            <a:ext cx="11630025" cy="6280150"/>
          </a:xfrm>
          <a:prstGeom prst="rect">
            <a:avLst/>
          </a:prstGeom>
          <a:blipFill dpi="0" rotWithShape="1">
            <a:blip r:embed="rId2"/>
            <a:srcRect/>
            <a:stretch>
              <a:fillRect t="-13000" b="-10000"/>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11" name="Text Placeholder 2">
            <a:extLst>
              <a:ext uri="{FF2B5EF4-FFF2-40B4-BE49-F238E27FC236}">
                <a16:creationId xmlns:a16="http://schemas.microsoft.com/office/drawing/2014/main" id="{FA19F65E-ECC2-9211-486E-F6EA0CCCAD95}"/>
              </a:ext>
            </a:extLst>
          </p:cNvPr>
          <p:cNvSpPr>
            <a:spLocks noGrp="1"/>
          </p:cNvSpPr>
          <p:nvPr>
            <p:ph type="body" sz="quarter" idx="14" hasCustomPrompt="1"/>
          </p:nvPr>
        </p:nvSpPr>
        <p:spPr>
          <a:xfrm>
            <a:off x="5652457" y="504284"/>
            <a:ext cx="5375542" cy="365126"/>
          </a:xfrm>
          <a:prstGeom prst="rect">
            <a:avLst/>
          </a:prstGeom>
        </p:spPr>
        <p:txBody>
          <a:bodyPr/>
          <a:lstStyle>
            <a:lvl1pPr marL="0" indent="0" algn="r">
              <a:lnSpc>
                <a:spcPct val="113000"/>
              </a:lnSpc>
              <a:spcBef>
                <a:spcPts val="0"/>
              </a:spcBef>
              <a:buNone/>
              <a:defRPr sz="1400" b="0" i="0" spc="10" baseline="0">
                <a:solidFill>
                  <a:schemeClr val="bg1"/>
                </a:solidFill>
                <a:latin typeface="Arial" panose="020B0604020202020204" pitchFamily="34" charset="0"/>
                <a:cs typeface="Arial" panose="020B0604020202020204" pitchFamily="34" charset="0"/>
              </a:defRPr>
            </a:lvl1pPr>
          </a:lstStyle>
          <a:p>
            <a:pPr lvl="0"/>
            <a:r>
              <a:rPr lang="en-GB"/>
              <a:t>Document title</a:t>
            </a:r>
          </a:p>
        </p:txBody>
      </p:sp>
      <p:sp>
        <p:nvSpPr>
          <p:cNvPr id="14" name="Slide Number Placeholder 8">
            <a:extLst>
              <a:ext uri="{FF2B5EF4-FFF2-40B4-BE49-F238E27FC236}">
                <a16:creationId xmlns:a16="http://schemas.microsoft.com/office/drawing/2014/main" id="{6316F84E-9E7E-CC4F-03FD-BA2C8D35FC1D}"/>
              </a:ext>
            </a:extLst>
          </p:cNvPr>
          <p:cNvSpPr>
            <a:spLocks noGrp="1"/>
          </p:cNvSpPr>
          <p:nvPr>
            <p:ph type="sldNum" sz="quarter" idx="12"/>
          </p:nvPr>
        </p:nvSpPr>
        <p:spPr>
          <a:xfrm>
            <a:off x="11143487" y="504285"/>
            <a:ext cx="576072" cy="365125"/>
          </a:xfrm>
          <a:prstGeom prst="rect">
            <a:avLst/>
          </a:prstGeom>
        </p:spPr>
        <p:txBody>
          <a:bodyPr/>
          <a:lstStyle>
            <a:lvl1pPr algn="r">
              <a:lnSpc>
                <a:spcPct val="112000"/>
              </a:lnSpc>
              <a:defRPr sz="1400" b="0" i="0" spc="10" baseline="0">
                <a:solidFill>
                  <a:schemeClr val="bg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dirty="0"/>
          </a:p>
        </p:txBody>
      </p:sp>
      <p:sp>
        <p:nvSpPr>
          <p:cNvPr id="3" name="Text Placeholder 2">
            <a:extLst>
              <a:ext uri="{FF2B5EF4-FFF2-40B4-BE49-F238E27FC236}">
                <a16:creationId xmlns:a16="http://schemas.microsoft.com/office/drawing/2014/main" id="{0CEEC976-EC72-A22C-D35A-8E69DFC0D559}"/>
              </a:ext>
            </a:extLst>
          </p:cNvPr>
          <p:cNvSpPr>
            <a:spLocks noGrp="1"/>
          </p:cNvSpPr>
          <p:nvPr>
            <p:ph type="body" sz="quarter" idx="16" hasCustomPrompt="1"/>
          </p:nvPr>
        </p:nvSpPr>
        <p:spPr>
          <a:xfrm>
            <a:off x="9715881" y="4728589"/>
            <a:ext cx="1891918" cy="365125"/>
          </a:xfrm>
          <a:prstGeom prst="rect">
            <a:avLst/>
          </a:prstGeom>
        </p:spPr>
        <p:txBody>
          <a:bodyPr/>
          <a:lstStyle>
            <a:lvl1pPr marL="0" indent="0">
              <a:lnSpc>
                <a:spcPct val="113000"/>
              </a:lnSpc>
              <a:buNone/>
              <a:defRPr sz="2000" b="0" i="0" spc="10" baseline="0">
                <a:solidFill>
                  <a:schemeClr val="bg1"/>
                </a:solidFill>
                <a:latin typeface="Arial" panose="020B0604020202020204" pitchFamily="34" charset="0"/>
              </a:defRPr>
            </a:lvl1pPr>
          </a:lstStyle>
          <a:p>
            <a:pPr lvl="0"/>
            <a:r>
              <a:rPr lang="en-GB"/>
              <a:t>[Date]</a:t>
            </a:r>
          </a:p>
        </p:txBody>
      </p:sp>
      <p:sp>
        <p:nvSpPr>
          <p:cNvPr id="5" name="Text Placeholder 2">
            <a:extLst>
              <a:ext uri="{FF2B5EF4-FFF2-40B4-BE49-F238E27FC236}">
                <a16:creationId xmlns:a16="http://schemas.microsoft.com/office/drawing/2014/main" id="{F9AAD091-8457-7AF5-F2CA-9FE9FF6B1F3A}"/>
              </a:ext>
            </a:extLst>
          </p:cNvPr>
          <p:cNvSpPr>
            <a:spLocks noGrp="1"/>
          </p:cNvSpPr>
          <p:nvPr>
            <p:ph type="body" sz="quarter" idx="17" hasCustomPrompt="1"/>
          </p:nvPr>
        </p:nvSpPr>
        <p:spPr>
          <a:xfrm>
            <a:off x="9715882" y="5147876"/>
            <a:ext cx="1891918" cy="1100524"/>
          </a:xfrm>
          <a:prstGeom prst="rect">
            <a:avLst/>
          </a:prstGeom>
        </p:spPr>
        <p:txBody>
          <a:bodyPr/>
          <a:lstStyle>
            <a:lvl1pPr marL="0" indent="0">
              <a:lnSpc>
                <a:spcPct val="113000"/>
              </a:lnSpc>
              <a:spcBef>
                <a:spcPts val="0"/>
              </a:spcBef>
              <a:buNone/>
              <a:defRPr sz="2000" b="0" i="0" spc="10" baseline="0">
                <a:solidFill>
                  <a:schemeClr val="bg1"/>
                </a:solidFill>
                <a:latin typeface="Arial" panose="020B0604020202020204" pitchFamily="34" charset="0"/>
              </a:defRPr>
            </a:lvl1pPr>
          </a:lstStyle>
          <a:p>
            <a:pPr lvl="0"/>
            <a:r>
              <a:rPr lang="en-GB"/>
              <a:t>[Significant moment. Big or small]</a:t>
            </a:r>
          </a:p>
        </p:txBody>
      </p:sp>
    </p:spTree>
    <p:extLst>
      <p:ext uri="{BB962C8B-B14F-4D97-AF65-F5344CB8AC3E}">
        <p14:creationId xmlns:p14="http://schemas.microsoft.com/office/powerpoint/2010/main" val="10225333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old statement full pa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759705B-88C8-0C14-BCD4-3D92B0973896}"/>
              </a:ext>
            </a:extLst>
          </p:cNvPr>
          <p:cNvSpPr/>
          <p:nvPr userDrawn="1"/>
        </p:nvSpPr>
        <p:spPr>
          <a:xfrm>
            <a:off x="272416" y="941388"/>
            <a:ext cx="11630024" cy="5647436"/>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2" name="Text Placeholder 2">
            <a:extLst>
              <a:ext uri="{FF2B5EF4-FFF2-40B4-BE49-F238E27FC236}">
                <a16:creationId xmlns:a16="http://schemas.microsoft.com/office/drawing/2014/main" id="{902066FF-E7D7-6FD7-2B71-9FB08F25FC79}"/>
              </a:ext>
            </a:extLst>
          </p:cNvPr>
          <p:cNvSpPr>
            <a:spLocks noGrp="1"/>
          </p:cNvSpPr>
          <p:nvPr>
            <p:ph type="body" sz="quarter" idx="10" hasCustomPrompt="1"/>
          </p:nvPr>
        </p:nvSpPr>
        <p:spPr>
          <a:xfrm>
            <a:off x="700582" y="1352677"/>
            <a:ext cx="5375542" cy="1628029"/>
          </a:xfrm>
          <a:prstGeom prst="rect">
            <a:avLst/>
          </a:prstGeom>
        </p:spPr>
        <p:txBody>
          <a:bodyPr/>
          <a:lstStyle>
            <a:lvl1pPr marL="0" indent="0">
              <a:lnSpc>
                <a:spcPct val="110000"/>
              </a:lnSpc>
              <a:spcBef>
                <a:spcPts val="0"/>
              </a:spcBef>
              <a:buNone/>
              <a:defRPr sz="4800" b="0" i="0" spc="10" baseline="0">
                <a:solidFill>
                  <a:schemeClr val="bg1"/>
                </a:solidFill>
                <a:latin typeface="Arial" panose="020B0604020202020204" pitchFamily="34" charset="0"/>
              </a:defRPr>
            </a:lvl1pPr>
          </a:lstStyle>
          <a:p>
            <a:pPr lvl="0"/>
            <a:r>
              <a:rPr lang="en-GB"/>
              <a:t>This is a bold statement here</a:t>
            </a:r>
          </a:p>
        </p:txBody>
      </p:sp>
      <p:sp>
        <p:nvSpPr>
          <p:cNvPr id="7" name="Text Placeholder 2">
            <a:extLst>
              <a:ext uri="{FF2B5EF4-FFF2-40B4-BE49-F238E27FC236}">
                <a16:creationId xmlns:a16="http://schemas.microsoft.com/office/drawing/2014/main" id="{50DB62C4-1F9E-87AD-E932-028C1A341D14}"/>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8" name="Text Placeholder 2">
            <a:extLst>
              <a:ext uri="{FF2B5EF4-FFF2-40B4-BE49-F238E27FC236}">
                <a16:creationId xmlns:a16="http://schemas.microsoft.com/office/drawing/2014/main" id="{8EE847E2-2B96-A435-9005-369B0AA41763}"/>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9" name="Slide Number Placeholder 8">
            <a:extLst>
              <a:ext uri="{FF2B5EF4-FFF2-40B4-BE49-F238E27FC236}">
                <a16:creationId xmlns:a16="http://schemas.microsoft.com/office/drawing/2014/main" id="{75225F9F-4382-B4AA-CB33-146E53D0EC85}"/>
              </a:ext>
            </a:extLst>
          </p:cNvPr>
          <p:cNvSpPr>
            <a:spLocks noGrp="1"/>
          </p:cNvSpPr>
          <p:nvPr>
            <p:ph type="sldNum" sz="quarter" idx="12"/>
          </p:nvPr>
        </p:nvSpPr>
        <p:spPr>
          <a:xfrm>
            <a:off x="11326367" y="273600"/>
            <a:ext cx="576072" cy="365125"/>
          </a:xfrm>
          <a:prstGeom prst="rect">
            <a:avLst/>
          </a:prstGeom>
        </p:spPr>
        <p:txBody>
          <a:bodyPr/>
          <a:lstStyle>
            <a:lvl1pPr algn="r">
              <a:lnSpc>
                <a:spcPct val="112000"/>
              </a:lnSpc>
              <a:defRPr sz="1400" b="0" i="0" spc="10" baseline="0">
                <a:solidFill>
                  <a:schemeClr val="tx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dirty="0"/>
          </a:p>
        </p:txBody>
      </p:sp>
    </p:spTree>
    <p:extLst>
      <p:ext uri="{BB962C8B-B14F-4D97-AF65-F5344CB8AC3E}">
        <p14:creationId xmlns:p14="http://schemas.microsoft.com/office/powerpoint/2010/main" val="297216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anim calcmode="lin" valueType="num">
                                      <p:cBhvr>
                                        <p:cTn id="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42"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anim calcmode="lin" valueType="num">
                      <p:cBhvr>
                        <p:cTn dur="500" fill="hold"/>
                        <p:tgtEl>
                          <p:spTgt spid="2"/>
                        </p:tgtEl>
                        <p:attrNameLst>
                          <p:attrName>ppt_x</p:attrName>
                        </p:attrNameLst>
                      </p:cBhvr>
                      <p:tavLst>
                        <p:tav tm="0">
                          <p:val>
                            <p:strVal val="#ppt_x"/>
                          </p:val>
                        </p:tav>
                        <p:tav tm="100000">
                          <p:val>
                            <p:strVal val="#ppt_x"/>
                          </p:val>
                        </p:tav>
                      </p:tavLst>
                    </p:anim>
                    <p:anim calcmode="lin" valueType="num">
                      <p:cBhvr>
                        <p:cTn dur="500" fill="hold"/>
                        <p:tgtEl>
                          <p:spTgt spid="2"/>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eyline statement full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36A90A2-998B-56B1-D664-00C745949F69}"/>
              </a:ext>
            </a:extLst>
          </p:cNvPr>
          <p:cNvSpPr/>
          <p:nvPr userDrawn="1"/>
        </p:nvSpPr>
        <p:spPr>
          <a:xfrm>
            <a:off x="272416" y="941388"/>
            <a:ext cx="11630024" cy="5647436"/>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7" name="Text Placeholder 2">
            <a:extLst>
              <a:ext uri="{FF2B5EF4-FFF2-40B4-BE49-F238E27FC236}">
                <a16:creationId xmlns:a16="http://schemas.microsoft.com/office/drawing/2014/main" id="{50DB62C4-1F9E-87AD-E932-028C1A341D14}"/>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8" name="Text Placeholder 2">
            <a:extLst>
              <a:ext uri="{FF2B5EF4-FFF2-40B4-BE49-F238E27FC236}">
                <a16:creationId xmlns:a16="http://schemas.microsoft.com/office/drawing/2014/main" id="{8EE847E2-2B96-A435-9005-369B0AA41763}"/>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9" name="Slide Number Placeholder 8">
            <a:extLst>
              <a:ext uri="{FF2B5EF4-FFF2-40B4-BE49-F238E27FC236}">
                <a16:creationId xmlns:a16="http://schemas.microsoft.com/office/drawing/2014/main" id="{75225F9F-4382-B4AA-CB33-146E53D0EC85}"/>
              </a:ext>
            </a:extLst>
          </p:cNvPr>
          <p:cNvSpPr>
            <a:spLocks noGrp="1"/>
          </p:cNvSpPr>
          <p:nvPr>
            <p:ph type="sldNum" sz="quarter" idx="12"/>
          </p:nvPr>
        </p:nvSpPr>
        <p:spPr>
          <a:xfrm>
            <a:off x="11326367" y="273600"/>
            <a:ext cx="576072" cy="365125"/>
          </a:xfrm>
          <a:prstGeom prst="rect">
            <a:avLst/>
          </a:prstGeom>
        </p:spPr>
        <p:txBody>
          <a:bodyPr/>
          <a:lstStyle>
            <a:lvl1pPr algn="r">
              <a:lnSpc>
                <a:spcPct val="112000"/>
              </a:lnSpc>
              <a:defRPr sz="1400" b="0" i="0" spc="10" baseline="0">
                <a:solidFill>
                  <a:schemeClr val="tx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dirty="0"/>
          </a:p>
        </p:txBody>
      </p:sp>
      <p:sp>
        <p:nvSpPr>
          <p:cNvPr id="3" name="Text Placeholder 2">
            <a:extLst>
              <a:ext uri="{FF2B5EF4-FFF2-40B4-BE49-F238E27FC236}">
                <a16:creationId xmlns:a16="http://schemas.microsoft.com/office/drawing/2014/main" id="{96922302-7BBD-C1AA-F63F-7E88DD401DD5}"/>
              </a:ext>
            </a:extLst>
          </p:cNvPr>
          <p:cNvSpPr>
            <a:spLocks noGrp="1"/>
          </p:cNvSpPr>
          <p:nvPr>
            <p:ph type="body" sz="quarter" idx="10" hasCustomPrompt="1"/>
          </p:nvPr>
        </p:nvSpPr>
        <p:spPr>
          <a:xfrm>
            <a:off x="823948" y="1904002"/>
            <a:ext cx="6285189" cy="1628029"/>
          </a:xfrm>
          <a:prstGeom prst="rect">
            <a:avLst/>
          </a:prstGeom>
        </p:spPr>
        <p:txBody>
          <a:bodyPr/>
          <a:lstStyle>
            <a:lvl1pPr marL="0" indent="0">
              <a:lnSpc>
                <a:spcPct val="110000"/>
              </a:lnSpc>
              <a:spcBef>
                <a:spcPts val="0"/>
              </a:spcBef>
              <a:buNone/>
              <a:defRPr sz="4800" b="0" i="0" spc="10" baseline="0">
                <a:solidFill>
                  <a:schemeClr val="bg1"/>
                </a:solidFill>
                <a:latin typeface="Arial" panose="020B0604020202020204" pitchFamily="34" charset="0"/>
              </a:defRPr>
            </a:lvl1pPr>
          </a:lstStyle>
          <a:p>
            <a:pPr lvl="0"/>
            <a:r>
              <a:rPr lang="en-GB"/>
              <a:t>This is a bold statement here</a:t>
            </a:r>
          </a:p>
        </p:txBody>
      </p:sp>
      <p:cxnSp>
        <p:nvCxnSpPr>
          <p:cNvPr id="4" name="Straight Connector 3">
            <a:extLst>
              <a:ext uri="{FF2B5EF4-FFF2-40B4-BE49-F238E27FC236}">
                <a16:creationId xmlns:a16="http://schemas.microsoft.com/office/drawing/2014/main" id="{BB0E0581-574E-807B-D6DE-01524D276348}"/>
              </a:ext>
            </a:extLst>
          </p:cNvPr>
          <p:cNvCxnSpPr>
            <a:cxnSpLocks/>
          </p:cNvCxnSpPr>
          <p:nvPr userDrawn="1"/>
        </p:nvCxnSpPr>
        <p:spPr>
          <a:xfrm flipH="1">
            <a:off x="938150" y="1694358"/>
            <a:ext cx="1096428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531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full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2A49B38-CC85-1025-1C96-2C8CAE642ECC}"/>
              </a:ext>
            </a:extLst>
          </p:cNvPr>
          <p:cNvSpPr/>
          <p:nvPr userDrawn="1"/>
        </p:nvSpPr>
        <p:spPr>
          <a:xfrm>
            <a:off x="272416" y="941388"/>
            <a:ext cx="11630024" cy="564743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 Placeholder 2">
            <a:extLst>
              <a:ext uri="{FF2B5EF4-FFF2-40B4-BE49-F238E27FC236}">
                <a16:creationId xmlns:a16="http://schemas.microsoft.com/office/drawing/2014/main" id="{50DB62C4-1F9E-87AD-E932-028C1A341D14}"/>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8" name="Text Placeholder 2">
            <a:extLst>
              <a:ext uri="{FF2B5EF4-FFF2-40B4-BE49-F238E27FC236}">
                <a16:creationId xmlns:a16="http://schemas.microsoft.com/office/drawing/2014/main" id="{8EE847E2-2B96-A435-9005-369B0AA41763}"/>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9" name="Slide Number Placeholder 8">
            <a:extLst>
              <a:ext uri="{FF2B5EF4-FFF2-40B4-BE49-F238E27FC236}">
                <a16:creationId xmlns:a16="http://schemas.microsoft.com/office/drawing/2014/main" id="{75225F9F-4382-B4AA-CB33-146E53D0EC85}"/>
              </a:ext>
            </a:extLst>
          </p:cNvPr>
          <p:cNvSpPr>
            <a:spLocks noGrp="1"/>
          </p:cNvSpPr>
          <p:nvPr>
            <p:ph type="sldNum" sz="quarter" idx="12"/>
          </p:nvPr>
        </p:nvSpPr>
        <p:spPr>
          <a:xfrm>
            <a:off x="11326367" y="273600"/>
            <a:ext cx="576072" cy="365125"/>
          </a:xfrm>
          <a:prstGeom prst="rect">
            <a:avLst/>
          </a:prstGeom>
        </p:spPr>
        <p:txBody>
          <a:bodyPr/>
          <a:lstStyle>
            <a:lvl1pPr algn="r">
              <a:lnSpc>
                <a:spcPct val="112000"/>
              </a:lnSpc>
              <a:defRPr sz="1400" b="0" i="0" spc="10" baseline="0">
                <a:solidFill>
                  <a:schemeClr val="tx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dirty="0"/>
          </a:p>
        </p:txBody>
      </p:sp>
      <p:sp>
        <p:nvSpPr>
          <p:cNvPr id="2" name="Text Placeholder 2">
            <a:extLst>
              <a:ext uri="{FF2B5EF4-FFF2-40B4-BE49-F238E27FC236}">
                <a16:creationId xmlns:a16="http://schemas.microsoft.com/office/drawing/2014/main" id="{E0AAA75E-14CE-A79A-26B2-DF156D7A8F56}"/>
              </a:ext>
            </a:extLst>
          </p:cNvPr>
          <p:cNvSpPr>
            <a:spLocks noGrp="1"/>
          </p:cNvSpPr>
          <p:nvPr>
            <p:ph type="body" sz="quarter" idx="10" hasCustomPrompt="1"/>
          </p:nvPr>
        </p:nvSpPr>
        <p:spPr>
          <a:xfrm>
            <a:off x="728946" y="1352677"/>
            <a:ext cx="7758231" cy="3302450"/>
          </a:xfrm>
          <a:prstGeom prst="rect">
            <a:avLst/>
          </a:prstGeom>
        </p:spPr>
        <p:txBody>
          <a:bodyPr/>
          <a:lstStyle>
            <a:lvl1pPr marL="0" indent="0">
              <a:lnSpc>
                <a:spcPct val="110000"/>
              </a:lnSpc>
              <a:spcBef>
                <a:spcPts val="0"/>
              </a:spcBef>
              <a:buNone/>
              <a:defRPr sz="4800" b="0" i="0" spc="10" baseline="0">
                <a:solidFill>
                  <a:schemeClr val="bg1"/>
                </a:solidFill>
                <a:latin typeface="Arial" panose="020B0604020202020204" pitchFamily="34" charset="0"/>
              </a:defRPr>
            </a:lvl1pPr>
          </a:lstStyle>
          <a:p>
            <a:pPr lvl="0"/>
            <a:r>
              <a:rPr lang="en-GB"/>
              <a:t>“[Insert an impactful quote about the work that Cancer Research UK is doing.]”</a:t>
            </a:r>
          </a:p>
        </p:txBody>
      </p:sp>
      <p:sp>
        <p:nvSpPr>
          <p:cNvPr id="5" name="Text Placeholder 2">
            <a:extLst>
              <a:ext uri="{FF2B5EF4-FFF2-40B4-BE49-F238E27FC236}">
                <a16:creationId xmlns:a16="http://schemas.microsoft.com/office/drawing/2014/main" id="{588D1FEB-A633-7BBB-B14C-519435E38872}"/>
              </a:ext>
            </a:extLst>
          </p:cNvPr>
          <p:cNvSpPr>
            <a:spLocks noGrp="1"/>
          </p:cNvSpPr>
          <p:nvPr>
            <p:ph type="body" sz="quarter" idx="16" hasCustomPrompt="1"/>
          </p:nvPr>
        </p:nvSpPr>
        <p:spPr>
          <a:xfrm>
            <a:off x="728946" y="4925280"/>
            <a:ext cx="1437952" cy="887598"/>
          </a:xfrm>
          <a:prstGeom prst="rect">
            <a:avLst/>
          </a:prstGeom>
        </p:spPr>
        <p:txBody>
          <a:bodyPr/>
          <a:lstStyle>
            <a:lvl1pPr marL="0" indent="0">
              <a:lnSpc>
                <a:spcPct val="113000"/>
              </a:lnSpc>
              <a:spcBef>
                <a:spcPts val="0"/>
              </a:spcBef>
              <a:buNone/>
              <a:defRPr sz="1400" b="0" i="0" spc="10" baseline="0">
                <a:solidFill>
                  <a:schemeClr val="bg1"/>
                </a:solidFill>
                <a:latin typeface="Arial" panose="020B0604020202020204" pitchFamily="34" charset="0"/>
              </a:defRPr>
            </a:lvl1pPr>
          </a:lstStyle>
          <a:p>
            <a:pPr lvl="0"/>
            <a:r>
              <a:rPr lang="en-GB"/>
              <a:t>[Name, Location </a:t>
            </a:r>
            <a:br>
              <a:rPr lang="en-GB"/>
            </a:br>
            <a:r>
              <a:rPr lang="en-GB"/>
              <a:t>Date]</a:t>
            </a:r>
          </a:p>
        </p:txBody>
      </p:sp>
    </p:spTree>
    <p:extLst>
      <p:ext uri="{BB962C8B-B14F-4D97-AF65-F5344CB8AC3E}">
        <p14:creationId xmlns:p14="http://schemas.microsoft.com/office/powerpoint/2010/main" val="386646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10"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Lst>
      </p:bldP>
      <p:bldP spid="5" grpId="0">
        <p:tmplLst>
          <p:tmpl>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momen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50DB62C4-1F9E-87AD-E932-028C1A341D14}"/>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8" name="Text Placeholder 2">
            <a:extLst>
              <a:ext uri="{FF2B5EF4-FFF2-40B4-BE49-F238E27FC236}">
                <a16:creationId xmlns:a16="http://schemas.microsoft.com/office/drawing/2014/main" id="{8EE847E2-2B96-A435-9005-369B0AA41763}"/>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9" name="Slide Number Placeholder 8">
            <a:extLst>
              <a:ext uri="{FF2B5EF4-FFF2-40B4-BE49-F238E27FC236}">
                <a16:creationId xmlns:a16="http://schemas.microsoft.com/office/drawing/2014/main" id="{75225F9F-4382-B4AA-CB33-146E53D0EC85}"/>
              </a:ext>
            </a:extLst>
          </p:cNvPr>
          <p:cNvSpPr>
            <a:spLocks noGrp="1"/>
          </p:cNvSpPr>
          <p:nvPr>
            <p:ph type="sldNum" sz="quarter" idx="12"/>
          </p:nvPr>
        </p:nvSpPr>
        <p:spPr>
          <a:xfrm>
            <a:off x="11326367" y="273600"/>
            <a:ext cx="576072" cy="365125"/>
          </a:xfrm>
          <a:prstGeom prst="rect">
            <a:avLst/>
          </a:prstGeom>
        </p:spPr>
        <p:txBody>
          <a:bodyPr/>
          <a:lstStyle>
            <a:lvl1pPr algn="r">
              <a:lnSpc>
                <a:spcPct val="112000"/>
              </a:lnSpc>
              <a:defRPr sz="1400" b="0" i="0" spc="10" baseline="0">
                <a:solidFill>
                  <a:schemeClr val="tx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dirty="0"/>
          </a:p>
        </p:txBody>
      </p:sp>
      <p:sp>
        <p:nvSpPr>
          <p:cNvPr id="3" name="Oval 2">
            <a:extLst>
              <a:ext uri="{FF2B5EF4-FFF2-40B4-BE49-F238E27FC236}">
                <a16:creationId xmlns:a16="http://schemas.microsoft.com/office/drawing/2014/main" id="{AAFFBEE9-F6E1-26CC-2F77-4DFF29CB4A24}"/>
              </a:ext>
            </a:extLst>
          </p:cNvPr>
          <p:cNvSpPr/>
          <p:nvPr userDrawn="1"/>
        </p:nvSpPr>
        <p:spPr>
          <a:xfrm>
            <a:off x="3408229" y="1055000"/>
            <a:ext cx="5375542" cy="537554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2">
            <a:extLst>
              <a:ext uri="{FF2B5EF4-FFF2-40B4-BE49-F238E27FC236}">
                <a16:creationId xmlns:a16="http://schemas.microsoft.com/office/drawing/2014/main" id="{28AA6A4B-7313-A1D3-8BAD-9C3A2528AAF3}"/>
              </a:ext>
            </a:extLst>
          </p:cNvPr>
          <p:cNvSpPr>
            <a:spLocks noGrp="1"/>
          </p:cNvSpPr>
          <p:nvPr>
            <p:ph type="body" sz="quarter" idx="16" hasCustomPrompt="1"/>
          </p:nvPr>
        </p:nvSpPr>
        <p:spPr>
          <a:xfrm>
            <a:off x="4250464" y="2123166"/>
            <a:ext cx="4105818" cy="2242162"/>
          </a:xfrm>
          <a:prstGeom prst="rect">
            <a:avLst/>
          </a:prstGeom>
        </p:spPr>
        <p:txBody>
          <a:bodyPr/>
          <a:lstStyle>
            <a:lvl1pPr marL="0" indent="0">
              <a:lnSpc>
                <a:spcPct val="113000"/>
              </a:lnSpc>
              <a:buNone/>
              <a:defRPr sz="3200" b="0" i="0" spc="10" baseline="0">
                <a:solidFill>
                  <a:schemeClr val="bg1"/>
                </a:solidFill>
                <a:latin typeface="Arial" panose="020B0604020202020204" pitchFamily="34" charset="0"/>
              </a:defRPr>
            </a:lvl1pPr>
          </a:lstStyle>
          <a:p>
            <a:pPr lvl="0"/>
            <a:r>
              <a:rPr lang="en-GB"/>
              <a:t>“[Insert an impactful quote about the work that we do.]”</a:t>
            </a:r>
          </a:p>
        </p:txBody>
      </p:sp>
      <p:sp>
        <p:nvSpPr>
          <p:cNvPr id="6" name="Text Placeholder 2">
            <a:extLst>
              <a:ext uri="{FF2B5EF4-FFF2-40B4-BE49-F238E27FC236}">
                <a16:creationId xmlns:a16="http://schemas.microsoft.com/office/drawing/2014/main" id="{B6BBE4F1-8034-B2DB-8BA1-85DF50D24963}"/>
              </a:ext>
            </a:extLst>
          </p:cNvPr>
          <p:cNvSpPr>
            <a:spLocks noGrp="1"/>
          </p:cNvSpPr>
          <p:nvPr>
            <p:ph type="body" sz="quarter" idx="17" hasCustomPrompt="1"/>
          </p:nvPr>
        </p:nvSpPr>
        <p:spPr>
          <a:xfrm>
            <a:off x="4250465" y="4438373"/>
            <a:ext cx="2052964" cy="995121"/>
          </a:xfrm>
          <a:prstGeom prst="rect">
            <a:avLst/>
          </a:prstGeom>
        </p:spPr>
        <p:txBody>
          <a:bodyPr/>
          <a:lstStyle>
            <a:lvl1pPr marL="0" indent="0">
              <a:lnSpc>
                <a:spcPct val="113000"/>
              </a:lnSpc>
              <a:spcBef>
                <a:spcPts val="0"/>
              </a:spcBef>
              <a:buNone/>
              <a:defRPr sz="1800" b="0" i="0" spc="10" baseline="0">
                <a:solidFill>
                  <a:schemeClr val="bg1"/>
                </a:solidFill>
                <a:latin typeface="Arial" panose="020B0604020202020204" pitchFamily="34" charset="0"/>
              </a:defRPr>
            </a:lvl1pPr>
          </a:lstStyle>
          <a:p>
            <a:pPr lvl="0"/>
            <a:r>
              <a:rPr lang="en-GB"/>
              <a:t>[Name, </a:t>
            </a:r>
            <a:br>
              <a:rPr lang="en-GB"/>
            </a:br>
            <a:r>
              <a:rPr lang="en-GB"/>
              <a:t>Location </a:t>
            </a:r>
            <a:br>
              <a:rPr lang="en-GB"/>
            </a:br>
            <a:r>
              <a:rPr lang="en-GB"/>
              <a:t>Date]</a:t>
            </a:r>
          </a:p>
        </p:txBody>
      </p:sp>
    </p:spTree>
    <p:extLst>
      <p:ext uri="{BB962C8B-B14F-4D97-AF65-F5344CB8AC3E}">
        <p14:creationId xmlns:p14="http://schemas.microsoft.com/office/powerpoint/2010/main" val="3241390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eneral page">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289560" y="1352677"/>
            <a:ext cx="5375542" cy="654253"/>
          </a:xfrm>
          <a:prstGeom prst="rect">
            <a:avLst/>
          </a:prstGeom>
        </p:spPr>
        <p:txBody>
          <a:bodyPr/>
          <a:lstStyle>
            <a:lvl1pPr marL="0" indent="0">
              <a:lnSpc>
                <a:spcPct val="113000"/>
              </a:lnSpc>
              <a:spcBef>
                <a:spcPts val="0"/>
              </a:spcBef>
              <a:buNone/>
              <a:defRPr sz="3200" b="0" i="0" spc="10" baseline="0">
                <a:solidFill>
                  <a:schemeClr val="tx1"/>
                </a:solidFill>
                <a:latin typeface="Arial" panose="020B0604020202020204" pitchFamily="34" charset="0"/>
              </a:defRPr>
            </a:lvl1pPr>
          </a:lstStyle>
          <a:p>
            <a:pPr lvl="0"/>
            <a:r>
              <a:rPr lang="en-GB"/>
              <a:t>This is a page title here</a:t>
            </a:r>
          </a:p>
        </p:txBody>
      </p:sp>
      <p:sp>
        <p:nvSpPr>
          <p:cNvPr id="3" name="Text Placeholder 2">
            <a:extLst>
              <a:ext uri="{FF2B5EF4-FFF2-40B4-BE49-F238E27FC236}">
                <a16:creationId xmlns:a16="http://schemas.microsoft.com/office/drawing/2014/main" id="{827FF131-AFBE-6137-C6CE-E7D9DB33ACC8}"/>
              </a:ext>
            </a:extLst>
          </p:cNvPr>
          <p:cNvSpPr>
            <a:spLocks noGrp="1"/>
          </p:cNvSpPr>
          <p:nvPr>
            <p:ph type="body" sz="quarter" idx="13" hasCustomPrompt="1"/>
          </p:nvPr>
        </p:nvSpPr>
        <p:spPr>
          <a:xfrm>
            <a:off x="289559" y="2386941"/>
            <a:ext cx="10921320" cy="3776354"/>
          </a:xfrm>
          <a:prstGeom prst="rect">
            <a:avLst/>
          </a:prstGeom>
        </p:spPr>
        <p:txBody>
          <a:bodyPr/>
          <a:lstStyle>
            <a:lvl1pPr marL="0" indent="0">
              <a:lnSpc>
                <a:spcPct val="113000"/>
              </a:lnSpc>
              <a:spcBef>
                <a:spcPts val="0"/>
              </a:spcBef>
              <a:buNone/>
              <a:defRPr sz="2400" b="0" i="0" spc="10" baseline="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a:t>This is body copy.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Duis </a:t>
            </a:r>
            <a:r>
              <a:rPr lang="en-GB" err="1"/>
              <a:t>eu</a:t>
            </a:r>
            <a:r>
              <a:rPr lang="en-GB"/>
              <a:t> </a:t>
            </a:r>
            <a:r>
              <a:rPr lang="en-GB" err="1"/>
              <a:t>risus</a:t>
            </a:r>
            <a:r>
              <a:rPr lang="en-GB"/>
              <a:t> diam. </a:t>
            </a:r>
            <a:r>
              <a:rPr lang="en-GB" err="1"/>
              <a:t>Curabitur</a:t>
            </a:r>
            <a:r>
              <a:rPr lang="en-GB"/>
              <a:t> non </a:t>
            </a:r>
            <a:r>
              <a:rPr lang="en-GB" err="1"/>
              <a:t>interdum</a:t>
            </a:r>
            <a:r>
              <a:rPr lang="en-GB"/>
              <a:t> </a:t>
            </a:r>
            <a:r>
              <a:rPr lang="en-GB" err="1"/>
              <a:t>sapien</a:t>
            </a:r>
            <a:r>
              <a:rPr lang="en-GB"/>
              <a:t>, sit </a:t>
            </a:r>
            <a:r>
              <a:rPr lang="en-GB" err="1"/>
              <a:t>amet</a:t>
            </a:r>
            <a:r>
              <a:rPr lang="en-GB"/>
              <a:t> </a:t>
            </a:r>
            <a:r>
              <a:rPr lang="en-GB" err="1"/>
              <a:t>sollicitudin</a:t>
            </a:r>
            <a:r>
              <a:rPr lang="en-GB"/>
              <a:t> </a:t>
            </a:r>
            <a:r>
              <a:rPr lang="en-GB" err="1"/>
              <a:t>tellus</a:t>
            </a:r>
            <a:r>
              <a:rPr lang="en-GB"/>
              <a:t>. </a:t>
            </a:r>
            <a:r>
              <a:rPr lang="en-GB" err="1"/>
              <a:t>Aliquam</a:t>
            </a:r>
            <a:r>
              <a:rPr lang="en-GB"/>
              <a:t> </a:t>
            </a:r>
            <a:r>
              <a:rPr lang="en-GB" err="1"/>
              <a:t>interdum</a:t>
            </a:r>
            <a:r>
              <a:rPr lang="en-GB"/>
              <a:t> lorem ante, ac </a:t>
            </a:r>
            <a:r>
              <a:rPr lang="en-GB" err="1"/>
              <a:t>posuere</a:t>
            </a:r>
            <a:r>
              <a:rPr lang="en-GB"/>
              <a:t> </a:t>
            </a:r>
            <a:r>
              <a:rPr lang="en-GB" err="1"/>
              <a:t>leo</a:t>
            </a:r>
            <a:r>
              <a:rPr lang="en-GB"/>
              <a:t> </a:t>
            </a:r>
            <a:r>
              <a:rPr lang="en-GB" err="1"/>
              <a:t>condimentum</a:t>
            </a:r>
            <a:r>
              <a:rPr lang="en-GB"/>
              <a:t> </a:t>
            </a:r>
            <a:r>
              <a:rPr lang="en-GB" err="1"/>
              <a:t>quis</a:t>
            </a:r>
            <a:r>
              <a:rPr lang="en-GB"/>
              <a:t>. </a:t>
            </a:r>
            <a:r>
              <a:rPr lang="en-GB" err="1"/>
              <a:t>Phasellus</a:t>
            </a:r>
            <a:r>
              <a:rPr lang="en-GB"/>
              <a:t> </a:t>
            </a:r>
            <a:r>
              <a:rPr lang="en-GB" err="1"/>
              <a:t>fringilla</a:t>
            </a:r>
            <a:r>
              <a:rPr lang="en-GB"/>
              <a:t> lorem </a:t>
            </a:r>
            <a:r>
              <a:rPr lang="en-GB" err="1"/>
              <a:t>eu</a:t>
            </a:r>
            <a:r>
              <a:rPr lang="en-GB"/>
              <a:t> </a:t>
            </a:r>
            <a:r>
              <a:rPr lang="en-GB" err="1"/>
              <a:t>volutpat</a:t>
            </a:r>
            <a:r>
              <a:rPr lang="en-GB"/>
              <a:t> </a:t>
            </a:r>
            <a:r>
              <a:rPr lang="en-GB" err="1"/>
              <a:t>consectetur</a:t>
            </a:r>
            <a:r>
              <a:rPr lang="en-GB"/>
              <a:t>. Nunc </a:t>
            </a:r>
            <a:r>
              <a:rPr lang="en-GB" err="1"/>
              <a:t>sed</a:t>
            </a:r>
            <a:r>
              <a:rPr lang="en-GB"/>
              <a:t> ipsum </a:t>
            </a:r>
            <a:r>
              <a:rPr lang="en-GB" err="1"/>
              <a:t>suscipit</a:t>
            </a:r>
            <a:r>
              <a:rPr lang="en-GB"/>
              <a:t> </a:t>
            </a:r>
            <a:r>
              <a:rPr lang="en-GB" err="1"/>
              <a:t>dolor</a:t>
            </a:r>
            <a:r>
              <a:rPr lang="en-GB"/>
              <a:t> </a:t>
            </a:r>
            <a:r>
              <a:rPr lang="en-GB" err="1"/>
              <a:t>malesuada</a:t>
            </a:r>
            <a:r>
              <a:rPr lang="en-GB"/>
              <a:t> cursus id </a:t>
            </a:r>
            <a:r>
              <a:rPr lang="en-GB" err="1"/>
              <a:t>nec</a:t>
            </a:r>
            <a:r>
              <a:rPr lang="en-GB"/>
              <a:t> </a:t>
            </a:r>
            <a:r>
              <a:rPr lang="en-GB" err="1"/>
              <a:t>metus</a:t>
            </a:r>
            <a:r>
              <a:rPr lang="en-GB"/>
              <a:t>. Ut </a:t>
            </a:r>
            <a:r>
              <a:rPr lang="en-GB" err="1"/>
              <a:t>venenatis</a:t>
            </a:r>
            <a:r>
              <a:rPr lang="en-GB"/>
              <a:t> </a:t>
            </a:r>
            <a:r>
              <a:rPr lang="en-GB" err="1"/>
              <a:t>consectetur</a:t>
            </a:r>
            <a:r>
              <a:rPr lang="en-GB"/>
              <a:t> ligula, </a:t>
            </a:r>
            <a:r>
              <a:rPr lang="en-GB" err="1"/>
              <a:t>ut</a:t>
            </a:r>
            <a:r>
              <a:rPr lang="en-GB"/>
              <a:t> </a:t>
            </a:r>
            <a:r>
              <a:rPr lang="en-GB" err="1"/>
              <a:t>posuere</a:t>
            </a:r>
            <a:r>
              <a:rPr lang="en-GB"/>
              <a:t> libero </a:t>
            </a:r>
            <a:r>
              <a:rPr lang="en-GB" err="1"/>
              <a:t>vehicula</a:t>
            </a:r>
            <a:r>
              <a:rPr lang="en-GB"/>
              <a:t> sit </a:t>
            </a:r>
            <a:r>
              <a:rPr lang="en-GB" err="1"/>
              <a:t>amet</a:t>
            </a:r>
            <a:r>
              <a:rPr lang="en-GB"/>
              <a:t>. </a:t>
            </a:r>
            <a:r>
              <a:rPr lang="en-GB" err="1"/>
              <a:t>Nulla</a:t>
            </a:r>
            <a:r>
              <a:rPr lang="en-GB"/>
              <a:t> </a:t>
            </a:r>
            <a:r>
              <a:rPr lang="en-GB" err="1"/>
              <a:t>diam</a:t>
            </a:r>
            <a:r>
              <a:rPr lang="en-GB"/>
              <a:t> eros, </a:t>
            </a:r>
            <a:r>
              <a:rPr lang="en-GB" err="1"/>
              <a:t>tempor</a:t>
            </a:r>
            <a:r>
              <a:rPr lang="en-GB"/>
              <a:t> </a:t>
            </a:r>
            <a:r>
              <a:rPr lang="en-GB" err="1"/>
              <a:t>eu</a:t>
            </a:r>
            <a:r>
              <a:rPr lang="en-GB"/>
              <a:t> ligula in, </a:t>
            </a:r>
            <a:r>
              <a:rPr lang="en-GB" err="1"/>
              <a:t>consequat</a:t>
            </a:r>
            <a:r>
              <a:rPr lang="en-GB"/>
              <a:t> vestibulum ante. </a:t>
            </a:r>
          </a:p>
        </p:txBody>
      </p:sp>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9" name="Slide Number Placeholder 9">
            <a:extLst>
              <a:ext uri="{FF2B5EF4-FFF2-40B4-BE49-F238E27FC236}">
                <a16:creationId xmlns:a16="http://schemas.microsoft.com/office/drawing/2014/main" id="{1908E9A0-2AE5-FCE9-9FB6-6D765EFFD9A5}"/>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Tree>
    <p:extLst>
      <p:ext uri="{BB962C8B-B14F-4D97-AF65-F5344CB8AC3E}">
        <p14:creationId xmlns:p14="http://schemas.microsoft.com/office/powerpoint/2010/main" val="276638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no moment">
    <p:spTree>
      <p:nvGrpSpPr>
        <p:cNvPr id="1" name=""/>
        <p:cNvGrpSpPr/>
        <p:nvPr/>
      </p:nvGrpSpPr>
      <p:grpSpPr>
        <a:xfrm>
          <a:off x="0" y="0"/>
          <a:ext cx="0" cy="0"/>
          <a:chOff x="0" y="0"/>
          <a:chExt cx="0" cy="0"/>
        </a:xfrm>
      </p:grpSpPr>
      <p:sp>
        <p:nvSpPr>
          <p:cNvPr id="2" name="Picture Placeholder 14">
            <a:extLst>
              <a:ext uri="{FF2B5EF4-FFF2-40B4-BE49-F238E27FC236}">
                <a16:creationId xmlns:a16="http://schemas.microsoft.com/office/drawing/2014/main" id="{B334EB8D-DAF3-0B4B-245A-483E526B4056}"/>
              </a:ext>
            </a:extLst>
          </p:cNvPr>
          <p:cNvSpPr>
            <a:spLocks noGrp="1"/>
          </p:cNvSpPr>
          <p:nvPr>
            <p:ph type="pic" sz="quarter" idx="15"/>
          </p:nvPr>
        </p:nvSpPr>
        <p:spPr>
          <a:xfrm>
            <a:off x="273051" y="273049"/>
            <a:ext cx="7227679" cy="6307133"/>
          </a:xfrm>
          <a:prstGeom prst="rect">
            <a:avLst/>
          </a:prstGeom>
          <a:blipFill dpi="0" rotWithShape="1">
            <a:blip r:embed="rId2"/>
            <a:srcRect/>
            <a:stretch>
              <a:fillRect l="-21178" r="-9718"/>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4" name="Text Placeholder 2">
            <a:extLst>
              <a:ext uri="{FF2B5EF4-FFF2-40B4-BE49-F238E27FC236}">
                <a16:creationId xmlns:a16="http://schemas.microsoft.com/office/drawing/2014/main" id="{6BB12226-8D38-44E6-70E0-2ED9128BE789}"/>
              </a:ext>
            </a:extLst>
          </p:cNvPr>
          <p:cNvSpPr>
            <a:spLocks noGrp="1"/>
          </p:cNvSpPr>
          <p:nvPr>
            <p:ph type="body" sz="quarter" idx="11" hasCustomPrompt="1"/>
          </p:nvPr>
        </p:nvSpPr>
        <p:spPr>
          <a:xfrm>
            <a:off x="7859677" y="3429000"/>
            <a:ext cx="3170913" cy="307009"/>
          </a:xfrm>
          <a:prstGeom prst="rect">
            <a:avLst/>
          </a:prstGeom>
        </p:spPr>
        <p:txBody>
          <a:bodyPr/>
          <a:lstStyle>
            <a:lvl1pPr marL="0" indent="0">
              <a:lnSpc>
                <a:spcPct val="113000"/>
              </a:lnSpc>
              <a:spcBef>
                <a:spcPts val="0"/>
              </a:spcBef>
              <a:buNone/>
              <a:defRPr sz="1800" b="0" i="0" spc="10" baseline="0">
                <a:solidFill>
                  <a:schemeClr val="tx1"/>
                </a:solidFill>
                <a:latin typeface="Arial" panose="020B0604020202020204" pitchFamily="34" charset="0"/>
              </a:defRPr>
            </a:lvl1pPr>
          </a:lstStyle>
          <a:p>
            <a:pPr lvl="0"/>
            <a:r>
              <a:rPr lang="en-GB"/>
              <a:t>Descriptive subheading</a:t>
            </a:r>
          </a:p>
        </p:txBody>
      </p:sp>
      <p:sp>
        <p:nvSpPr>
          <p:cNvPr id="14" name="Title 13">
            <a:extLst>
              <a:ext uri="{FF2B5EF4-FFF2-40B4-BE49-F238E27FC236}">
                <a16:creationId xmlns:a16="http://schemas.microsoft.com/office/drawing/2014/main" id="{AC02E6A8-2F97-0602-2AD3-97C8EC019D49}"/>
              </a:ext>
            </a:extLst>
          </p:cNvPr>
          <p:cNvSpPr>
            <a:spLocks noGrp="1"/>
          </p:cNvSpPr>
          <p:nvPr>
            <p:ph type="title" hasCustomPrompt="1"/>
          </p:nvPr>
        </p:nvSpPr>
        <p:spPr>
          <a:xfrm>
            <a:off x="7859677" y="1992130"/>
            <a:ext cx="3632668" cy="1425107"/>
          </a:xfrm>
          <a:prstGeom prst="rect">
            <a:avLst/>
          </a:prstGeom>
        </p:spPr>
        <p:txBody>
          <a:bodyPr/>
          <a:lstStyle>
            <a:lvl1pPr>
              <a:lnSpc>
                <a:spcPct val="113000"/>
              </a:lnSpc>
              <a:defRPr sz="3600" b="0" i="0" spc="20" baseline="0">
                <a:solidFill>
                  <a:schemeClr val="tx1"/>
                </a:solidFill>
                <a:latin typeface="Arial" panose="020B0604020202020204" pitchFamily="34" charset="0"/>
              </a:defRPr>
            </a:lvl1pPr>
          </a:lstStyle>
          <a:p>
            <a:r>
              <a:rPr lang="en-GB"/>
              <a:t>Descriptive heading</a:t>
            </a:r>
            <a:endParaRPr lang="en-US"/>
          </a:p>
        </p:txBody>
      </p:sp>
      <p:cxnSp>
        <p:nvCxnSpPr>
          <p:cNvPr id="9" name="Straight Connector 8">
            <a:extLst>
              <a:ext uri="{FF2B5EF4-FFF2-40B4-BE49-F238E27FC236}">
                <a16:creationId xmlns:a16="http://schemas.microsoft.com/office/drawing/2014/main" id="{EB4FDC4A-B61A-93A0-17B5-30CD8E1283A5}"/>
              </a:ext>
            </a:extLst>
          </p:cNvPr>
          <p:cNvCxnSpPr>
            <a:cxnSpLocks/>
          </p:cNvCxnSpPr>
          <p:nvPr userDrawn="1"/>
        </p:nvCxnSpPr>
        <p:spPr>
          <a:xfrm flipH="1">
            <a:off x="7974106" y="5885057"/>
            <a:ext cx="42178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BF470EA-916A-913F-62CA-C9C2838F9202}"/>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6190" t="12339" r="5296" b="11205"/>
          <a:stretch/>
        </p:blipFill>
        <p:spPr>
          <a:xfrm>
            <a:off x="9520525" y="272136"/>
            <a:ext cx="2397874" cy="993771"/>
          </a:xfrm>
          <a:prstGeom prst="rect">
            <a:avLst/>
          </a:prstGeom>
        </p:spPr>
      </p:pic>
      <p:sp>
        <p:nvSpPr>
          <p:cNvPr id="7" name="Text Placeholder 2">
            <a:extLst>
              <a:ext uri="{FF2B5EF4-FFF2-40B4-BE49-F238E27FC236}">
                <a16:creationId xmlns:a16="http://schemas.microsoft.com/office/drawing/2014/main" id="{8AAA093A-90B5-5C8F-5C69-C10D57D352C7}"/>
              </a:ext>
            </a:extLst>
          </p:cNvPr>
          <p:cNvSpPr>
            <a:spLocks noGrp="1"/>
          </p:cNvSpPr>
          <p:nvPr>
            <p:ph type="body" sz="quarter" idx="22" hasCustomPrompt="1"/>
          </p:nvPr>
        </p:nvSpPr>
        <p:spPr>
          <a:xfrm>
            <a:off x="8144822" y="4860448"/>
            <a:ext cx="1855402" cy="569080"/>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00 Month 0000</a:t>
            </a:r>
            <a:br>
              <a:rPr lang="en-GB"/>
            </a:br>
            <a:r>
              <a:rPr lang="en-GB"/>
              <a:t>Team/name</a:t>
            </a:r>
          </a:p>
        </p:txBody>
      </p:sp>
      <p:pic>
        <p:nvPicPr>
          <p:cNvPr id="3" name="Picture 2" descr="A black background with a black square&#10;&#10;Description automatically generated">
            <a:extLst>
              <a:ext uri="{FF2B5EF4-FFF2-40B4-BE49-F238E27FC236}">
                <a16:creationId xmlns:a16="http://schemas.microsoft.com/office/drawing/2014/main" id="{ED92F226-1355-F2DE-E01D-DA2FA0F7D208}"/>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7866624" y="5892073"/>
            <a:ext cx="2122298" cy="694800"/>
          </a:xfrm>
          <a:prstGeom prst="rect">
            <a:avLst/>
          </a:prstGeom>
        </p:spPr>
      </p:pic>
    </p:spTree>
    <p:extLst>
      <p:ext uri="{BB962C8B-B14F-4D97-AF65-F5344CB8AC3E}">
        <p14:creationId xmlns:p14="http://schemas.microsoft.com/office/powerpoint/2010/main" val="35050846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old statement">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289560" y="1931831"/>
            <a:ext cx="9127572" cy="2060620"/>
          </a:xfrm>
          <a:prstGeom prst="rect">
            <a:avLst/>
          </a:prstGeom>
        </p:spPr>
        <p:txBody>
          <a:bodyPr/>
          <a:lstStyle>
            <a:lvl1pPr marL="0" indent="0">
              <a:lnSpc>
                <a:spcPct val="100000"/>
              </a:lnSpc>
              <a:spcBef>
                <a:spcPts val="0"/>
              </a:spcBef>
              <a:buNone/>
              <a:defRPr sz="6000" b="0" i="0" spc="10" baseline="0">
                <a:solidFill>
                  <a:schemeClr val="tx1"/>
                </a:solidFill>
                <a:latin typeface="Arial" panose="020B0604020202020204" pitchFamily="34" charset="0"/>
              </a:defRPr>
            </a:lvl1pPr>
          </a:lstStyle>
          <a:p>
            <a:pPr lvl="0"/>
            <a:r>
              <a:rPr lang="en-GB"/>
              <a:t>Bold statement to include here</a:t>
            </a:r>
          </a:p>
        </p:txBody>
      </p:sp>
      <p:sp>
        <p:nvSpPr>
          <p:cNvPr id="3" name="Text Placeholder 2">
            <a:extLst>
              <a:ext uri="{FF2B5EF4-FFF2-40B4-BE49-F238E27FC236}">
                <a16:creationId xmlns:a16="http://schemas.microsoft.com/office/drawing/2014/main" id="{827FF131-AFBE-6137-C6CE-E7D9DB33ACC8}"/>
              </a:ext>
            </a:extLst>
          </p:cNvPr>
          <p:cNvSpPr>
            <a:spLocks noGrp="1"/>
          </p:cNvSpPr>
          <p:nvPr>
            <p:ph type="body" sz="quarter" idx="13" hasCustomPrompt="1"/>
          </p:nvPr>
        </p:nvSpPr>
        <p:spPr>
          <a:xfrm>
            <a:off x="289559" y="4275786"/>
            <a:ext cx="9127573" cy="1468192"/>
          </a:xfrm>
          <a:prstGeom prst="rect">
            <a:avLst/>
          </a:prstGeom>
        </p:spPr>
        <p:txBody>
          <a:bodyPr/>
          <a:lstStyle>
            <a:lvl1pPr marL="0" indent="0">
              <a:lnSpc>
                <a:spcPct val="113000"/>
              </a:lnSpc>
              <a:spcBef>
                <a:spcPts val="0"/>
              </a:spcBef>
              <a:buNone/>
              <a:defRPr sz="2400" b="0" i="0" spc="10" baseline="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a:t>Short explainer copy here.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Duis </a:t>
            </a:r>
            <a:r>
              <a:rPr lang="en-GB" err="1"/>
              <a:t>eu</a:t>
            </a:r>
            <a:r>
              <a:rPr lang="en-GB"/>
              <a:t> </a:t>
            </a:r>
            <a:r>
              <a:rPr lang="en-GB" err="1"/>
              <a:t>risus</a:t>
            </a:r>
            <a:r>
              <a:rPr lang="en-GB"/>
              <a:t> diam. </a:t>
            </a:r>
            <a:r>
              <a:rPr lang="en-GB" err="1"/>
              <a:t>Curabitur</a:t>
            </a:r>
            <a:r>
              <a:rPr lang="en-GB"/>
              <a:t> non </a:t>
            </a:r>
            <a:r>
              <a:rPr lang="en-GB" err="1"/>
              <a:t>interdum</a:t>
            </a:r>
            <a:r>
              <a:rPr lang="en-GB"/>
              <a:t> </a:t>
            </a:r>
            <a:r>
              <a:rPr lang="en-GB" err="1"/>
              <a:t>sapien</a:t>
            </a:r>
            <a:r>
              <a:rPr lang="en-GB"/>
              <a:t>, sit </a:t>
            </a:r>
            <a:r>
              <a:rPr lang="en-GB" err="1"/>
              <a:t>amet</a:t>
            </a:r>
            <a:r>
              <a:rPr lang="en-GB"/>
              <a:t> </a:t>
            </a:r>
            <a:r>
              <a:rPr lang="en-GB" err="1"/>
              <a:t>sollicitudin</a:t>
            </a:r>
            <a:r>
              <a:rPr lang="en-GB"/>
              <a:t> </a:t>
            </a:r>
            <a:r>
              <a:rPr lang="en-GB" err="1"/>
              <a:t>tellus</a:t>
            </a:r>
            <a:r>
              <a:rPr lang="en-GB"/>
              <a:t>. </a:t>
            </a:r>
          </a:p>
        </p:txBody>
      </p:sp>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7" name="Slide Number Placeholder 9">
            <a:extLst>
              <a:ext uri="{FF2B5EF4-FFF2-40B4-BE49-F238E27FC236}">
                <a16:creationId xmlns:a16="http://schemas.microsoft.com/office/drawing/2014/main" id="{DA132325-2F49-1EC5-24F6-6116E82F1F8C}"/>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Tree>
    <p:extLst>
      <p:ext uri="{BB962C8B-B14F-4D97-AF65-F5344CB8AC3E}">
        <p14:creationId xmlns:p14="http://schemas.microsoft.com/office/powerpoint/2010/main" val="40979851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old statement 2">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4733573" y="2716446"/>
            <a:ext cx="7168865" cy="3037472"/>
          </a:xfrm>
          <a:prstGeom prst="rect">
            <a:avLst/>
          </a:prstGeom>
        </p:spPr>
        <p:txBody>
          <a:bodyPr/>
          <a:lstStyle>
            <a:lvl1pPr marL="0" indent="0">
              <a:lnSpc>
                <a:spcPct val="110000"/>
              </a:lnSpc>
              <a:spcBef>
                <a:spcPts val="0"/>
              </a:spcBef>
              <a:buNone/>
              <a:defRPr sz="4400" b="0" i="0" spc="10" baseline="0">
                <a:solidFill>
                  <a:schemeClr val="tx1"/>
                </a:solidFill>
                <a:latin typeface="Arial" panose="020B0604020202020204" pitchFamily="34" charset="0"/>
              </a:defRPr>
            </a:lvl1pPr>
          </a:lstStyle>
          <a:p>
            <a:pPr lvl="0"/>
            <a:r>
              <a:rPr lang="en-GB"/>
              <a:t>A world where everybody lives longer, better lives, free from the fear of cancer.</a:t>
            </a:r>
          </a:p>
        </p:txBody>
      </p:sp>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7" name="Oval 6">
            <a:extLst>
              <a:ext uri="{FF2B5EF4-FFF2-40B4-BE49-F238E27FC236}">
                <a16:creationId xmlns:a16="http://schemas.microsoft.com/office/drawing/2014/main" id="{443FDBC6-2CA5-B3F4-56C9-4D83246F697E}"/>
              </a:ext>
            </a:extLst>
          </p:cNvPr>
          <p:cNvSpPr/>
          <p:nvPr userDrawn="1"/>
        </p:nvSpPr>
        <p:spPr>
          <a:xfrm>
            <a:off x="289559" y="1523222"/>
            <a:ext cx="3765176" cy="3765176"/>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3">
            <a:extLst>
              <a:ext uri="{FF2B5EF4-FFF2-40B4-BE49-F238E27FC236}">
                <a16:creationId xmlns:a16="http://schemas.microsoft.com/office/drawing/2014/main" id="{891B9EA5-3013-C173-DBC3-3697534AA07D}"/>
              </a:ext>
            </a:extLst>
          </p:cNvPr>
          <p:cNvSpPr>
            <a:spLocks noGrp="1"/>
          </p:cNvSpPr>
          <p:nvPr>
            <p:ph type="title" hasCustomPrompt="1"/>
          </p:nvPr>
        </p:nvSpPr>
        <p:spPr>
          <a:xfrm>
            <a:off x="1219200" y="2716446"/>
            <a:ext cx="2541431" cy="1425107"/>
          </a:xfrm>
          <a:prstGeom prst="rect">
            <a:avLst/>
          </a:prstGeom>
        </p:spPr>
        <p:txBody>
          <a:bodyPr/>
          <a:lstStyle>
            <a:lvl1pPr>
              <a:lnSpc>
                <a:spcPct val="113000"/>
              </a:lnSpc>
              <a:defRPr sz="4400" b="0" i="0" spc="20" baseline="0">
                <a:solidFill>
                  <a:schemeClr val="bg1"/>
                </a:solidFill>
                <a:latin typeface="Arial" panose="020B0604020202020204" pitchFamily="34" charset="0"/>
              </a:defRPr>
            </a:lvl1pPr>
          </a:lstStyle>
          <a:p>
            <a:r>
              <a:rPr lang="en-GB"/>
              <a:t>A key moment</a:t>
            </a:r>
            <a:endParaRPr lang="en-US"/>
          </a:p>
        </p:txBody>
      </p:sp>
      <p:sp>
        <p:nvSpPr>
          <p:cNvPr id="3" name="Slide Number Placeholder 9">
            <a:extLst>
              <a:ext uri="{FF2B5EF4-FFF2-40B4-BE49-F238E27FC236}">
                <a16:creationId xmlns:a16="http://schemas.microsoft.com/office/drawing/2014/main" id="{910C568D-6AB7-1321-47C3-121AF5B265A9}"/>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Tree>
    <p:extLst>
      <p:ext uri="{BB962C8B-B14F-4D97-AF65-F5344CB8AC3E}">
        <p14:creationId xmlns:p14="http://schemas.microsoft.com/office/powerpoint/2010/main" val="9091430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old statement 3">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4612178" y="1931831"/>
            <a:ext cx="6927504" cy="2060620"/>
          </a:xfrm>
          <a:prstGeom prst="rect">
            <a:avLst/>
          </a:prstGeom>
        </p:spPr>
        <p:txBody>
          <a:bodyPr/>
          <a:lstStyle>
            <a:lvl1pPr marL="0" indent="0">
              <a:lnSpc>
                <a:spcPct val="100000"/>
              </a:lnSpc>
              <a:spcBef>
                <a:spcPts val="0"/>
              </a:spcBef>
              <a:buNone/>
              <a:defRPr sz="6000" b="0" i="0" spc="10" baseline="0">
                <a:solidFill>
                  <a:schemeClr val="tx1"/>
                </a:solidFill>
                <a:latin typeface="Arial" panose="020B0604020202020204" pitchFamily="34" charset="0"/>
              </a:defRPr>
            </a:lvl1pPr>
          </a:lstStyle>
          <a:p>
            <a:pPr lvl="0"/>
            <a:r>
              <a:rPr lang="en-GB"/>
              <a:t>Bold statement to include here</a:t>
            </a:r>
          </a:p>
        </p:txBody>
      </p:sp>
      <p:sp>
        <p:nvSpPr>
          <p:cNvPr id="3" name="Text Placeholder 2">
            <a:extLst>
              <a:ext uri="{FF2B5EF4-FFF2-40B4-BE49-F238E27FC236}">
                <a16:creationId xmlns:a16="http://schemas.microsoft.com/office/drawing/2014/main" id="{827FF131-AFBE-6137-C6CE-E7D9DB33ACC8}"/>
              </a:ext>
            </a:extLst>
          </p:cNvPr>
          <p:cNvSpPr>
            <a:spLocks noGrp="1"/>
          </p:cNvSpPr>
          <p:nvPr>
            <p:ph type="body" sz="quarter" idx="13" hasCustomPrompt="1"/>
          </p:nvPr>
        </p:nvSpPr>
        <p:spPr>
          <a:xfrm>
            <a:off x="4612177" y="4275786"/>
            <a:ext cx="6927505" cy="1468192"/>
          </a:xfrm>
          <a:prstGeom prst="rect">
            <a:avLst/>
          </a:prstGeom>
        </p:spPr>
        <p:txBody>
          <a:bodyPr/>
          <a:lstStyle>
            <a:lvl1pPr marL="0" indent="0">
              <a:lnSpc>
                <a:spcPct val="113000"/>
              </a:lnSpc>
              <a:spcBef>
                <a:spcPts val="0"/>
              </a:spcBef>
              <a:buNone/>
              <a:defRPr sz="2400" b="0" i="0" spc="10" baseline="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a:t>Short explainer copy here.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Duis </a:t>
            </a:r>
            <a:r>
              <a:rPr lang="en-GB" err="1"/>
              <a:t>eu</a:t>
            </a:r>
            <a:r>
              <a:rPr lang="en-GB"/>
              <a:t> </a:t>
            </a:r>
            <a:r>
              <a:rPr lang="en-GB" err="1"/>
              <a:t>risus</a:t>
            </a:r>
            <a:r>
              <a:rPr lang="en-GB"/>
              <a:t> diam. </a:t>
            </a:r>
            <a:r>
              <a:rPr lang="en-GB" err="1"/>
              <a:t>Curabitur</a:t>
            </a:r>
            <a:r>
              <a:rPr lang="en-GB"/>
              <a:t> non </a:t>
            </a:r>
            <a:r>
              <a:rPr lang="en-GB" err="1"/>
              <a:t>interdum</a:t>
            </a:r>
            <a:r>
              <a:rPr lang="en-GB"/>
              <a:t> </a:t>
            </a:r>
            <a:r>
              <a:rPr lang="en-GB" err="1"/>
              <a:t>sapien</a:t>
            </a:r>
            <a:r>
              <a:rPr lang="en-GB"/>
              <a:t>, sit </a:t>
            </a:r>
            <a:r>
              <a:rPr lang="en-GB" err="1"/>
              <a:t>amet</a:t>
            </a:r>
            <a:r>
              <a:rPr lang="en-GB"/>
              <a:t> </a:t>
            </a:r>
            <a:r>
              <a:rPr lang="en-GB" err="1"/>
              <a:t>sollicitudin</a:t>
            </a:r>
            <a:r>
              <a:rPr lang="en-GB"/>
              <a:t> </a:t>
            </a:r>
            <a:r>
              <a:rPr lang="en-GB" err="1"/>
              <a:t>tellus</a:t>
            </a:r>
            <a:r>
              <a:rPr lang="en-GB"/>
              <a:t>. </a:t>
            </a:r>
          </a:p>
        </p:txBody>
      </p:sp>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cxnSp>
        <p:nvCxnSpPr>
          <p:cNvPr id="7" name="Straight Connector 6">
            <a:extLst>
              <a:ext uri="{FF2B5EF4-FFF2-40B4-BE49-F238E27FC236}">
                <a16:creationId xmlns:a16="http://schemas.microsoft.com/office/drawing/2014/main" id="{5356384B-11C5-D8D3-642B-DE3E6AE313E0}"/>
              </a:ext>
            </a:extLst>
          </p:cNvPr>
          <p:cNvCxnSpPr>
            <a:cxnSpLocks/>
          </p:cNvCxnSpPr>
          <p:nvPr userDrawn="1"/>
        </p:nvCxnSpPr>
        <p:spPr>
          <a:xfrm flipH="1">
            <a:off x="4705695" y="4009130"/>
            <a:ext cx="748630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9">
            <a:extLst>
              <a:ext uri="{FF2B5EF4-FFF2-40B4-BE49-F238E27FC236}">
                <a16:creationId xmlns:a16="http://schemas.microsoft.com/office/drawing/2014/main" id="{2238428F-5295-30FA-0582-7B5D6B621866}"/>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Tree>
    <p:extLst>
      <p:ext uri="{BB962C8B-B14F-4D97-AF65-F5344CB8AC3E}">
        <p14:creationId xmlns:p14="http://schemas.microsoft.com/office/powerpoint/2010/main" val="419369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2">
                                            <p:txEl>
                                              <p:pRg st="0" end="0"/>
                                            </p:txEl>
                                          </p:spTgt>
                                        </p:tgtEl>
                                      </p:cBhvr>
                                    </p:animEffect>
                                    <p:set>
                                      <p:cBhvr>
                                        <p:cTn id="18" dur="1" fill="hold">
                                          <p:stCondLst>
                                            <p:cond delay="499"/>
                                          </p:stCondLst>
                                        </p:cTn>
                                        <p:tgtEl>
                                          <p:spTgt spid="2">
                                            <p:txEl>
                                              <p:pRg st="0" end="0"/>
                                            </p:txEl>
                                          </p:spTgt>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500"/>
                                        <p:tgtEl>
                                          <p:spTgt spid="3">
                                            <p:txEl>
                                              <p:pRg st="0" end="0"/>
                                            </p:txEl>
                                          </p:spTgt>
                                        </p:tgtEl>
                                      </p:cBhvr>
                                    </p:animEffect>
                                    <p:set>
                                      <p:cBhvr>
                                        <p:cTn id="21"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 presetClass="exit" presetSubtype="2" fill="hold" nodeType="clickEffect">
                                  <p:stCondLst>
                                    <p:cond delay="0"/>
                                  </p:stCondLst>
                                  <p:childTnLst>
                                    <p:anim calcmode="lin" valueType="num">
                                      <p:cBhvr additive="base">
                                        <p:cTn id="25" dur="500"/>
                                        <p:tgtEl>
                                          <p:spTgt spid="7"/>
                                        </p:tgtEl>
                                        <p:attrNameLst>
                                          <p:attrName>ppt_x</p:attrName>
                                        </p:attrNameLst>
                                      </p:cBhvr>
                                      <p:tavLst>
                                        <p:tav tm="0">
                                          <p:val>
                                            <p:strVal val="ppt_x"/>
                                          </p:val>
                                        </p:tav>
                                        <p:tav tm="100000">
                                          <p:val>
                                            <p:strVal val="1+ppt_w/2"/>
                                          </p:val>
                                        </p:tav>
                                      </p:tavLst>
                                    </p:anim>
                                    <p:anim calcmode="lin" valueType="num">
                                      <p:cBhvr additive="base">
                                        <p:cTn id="26" dur="500"/>
                                        <p:tgtEl>
                                          <p:spTgt spid="7"/>
                                        </p:tgtEl>
                                        <p:attrNameLst>
                                          <p:attrName>ppt_y</p:attrName>
                                        </p:attrNameLst>
                                      </p:cBhvr>
                                      <p:tavLst>
                                        <p:tav tm="0">
                                          <p:val>
                                            <p:strVal val="ppt_y"/>
                                          </p:val>
                                        </p:tav>
                                        <p:tav tm="100000">
                                          <p:val>
                                            <p:strVal val="ppt_y"/>
                                          </p:val>
                                        </p:tav>
                                      </p:tavLst>
                                    </p:anim>
                                    <p:set>
                                      <p:cBhvr>
                                        <p:cTn id="2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10"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1000"/>
                        <p:tgtEl>
                          <p:spTgt spid="2"/>
                        </p:tgtEl>
                      </p:cBhvr>
                    </p:animEffect>
                  </p:childTnLst>
                </p:cTn>
              </p:par>
            </p:tnLst>
          </p:tmpl>
        </p:tmplLst>
      </p:bldP>
      <p:bldP spid="2" grpId="1" build="p">
        <p:tmplLst>
          <p:tmpl lvl="1">
            <p:tnLst>
              <p:par>
                <p:cTn presetID="10" presetClass="exit" presetSubtype="0" fill="hold" nodeType="clickEffect">
                  <p:stCondLst>
                    <p:cond delay="0"/>
                  </p:stCondLst>
                  <p:childTnLst>
                    <p:animEffect transition="out" filter="fade">
                      <p:cBhvr>
                        <p:cTn dur="500"/>
                        <p:tgtEl>
                          <p:spTgt spid="2"/>
                        </p:tgtEl>
                      </p:cBhvr>
                    </p:animEffect>
                    <p:set>
                      <p:cBhvr>
                        <p:cTn dur="1" fill="hold">
                          <p:stCondLst>
                            <p:cond delay="499"/>
                          </p:stCondLst>
                        </p:cTn>
                        <p:tgtEl>
                          <p:spTgt spid="2"/>
                        </p:tgtEl>
                        <p:attrNameLst>
                          <p:attrName>style.visibility</p:attrName>
                        </p:attrNameLst>
                      </p:cBhvr>
                      <p:to>
                        <p:strVal val="hidden"/>
                      </p:to>
                    </p:set>
                  </p:childTnLst>
                </p:cTn>
              </p:par>
            </p:tnLst>
          </p:tmpl>
        </p:tmplLst>
      </p:bldP>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P spid="3" grpId="1" build="p">
        <p:tmplLst>
          <p:tmpl lvl="1">
            <p:tnLst>
              <p:par>
                <p:cTn presetID="10" presetClass="exit" presetSubtype="0" fill="hold" nodeType="withEffect">
                  <p:stCondLst>
                    <p:cond delay="0"/>
                  </p:stCondLst>
                  <p:childTnLst>
                    <p:animEffect transition="out" filter="fade">
                      <p:cBhvr>
                        <p:cTn dur="500"/>
                        <p:tgtEl>
                          <p:spTgt spid="3"/>
                        </p:tgtEl>
                      </p:cBhvr>
                    </p:animEffect>
                    <p:set>
                      <p:cBhvr>
                        <p:cTn dur="1" fill="hold">
                          <p:stCondLst>
                            <p:cond delay="499"/>
                          </p:stCondLst>
                        </p:cTn>
                        <p:tgtEl>
                          <p:spTgt spid="3"/>
                        </p:tgtEl>
                        <p:attrNameLst>
                          <p:attrName>style.visibility</p:attrName>
                        </p:attrNameLst>
                      </p:cBhvr>
                      <p:to>
                        <p:strVal val="hidden"/>
                      </p:to>
                    </p:set>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old statement 4">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7" name="Oval 6">
            <a:extLst>
              <a:ext uri="{FF2B5EF4-FFF2-40B4-BE49-F238E27FC236}">
                <a16:creationId xmlns:a16="http://schemas.microsoft.com/office/drawing/2014/main" id="{443FDBC6-2CA5-B3F4-56C9-4D83246F697E}"/>
              </a:ext>
            </a:extLst>
          </p:cNvPr>
          <p:cNvSpPr/>
          <p:nvPr userDrawn="1"/>
        </p:nvSpPr>
        <p:spPr>
          <a:xfrm>
            <a:off x="4733573" y="987136"/>
            <a:ext cx="5486840" cy="548684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3">
            <a:extLst>
              <a:ext uri="{FF2B5EF4-FFF2-40B4-BE49-F238E27FC236}">
                <a16:creationId xmlns:a16="http://schemas.microsoft.com/office/drawing/2014/main" id="{891B9EA5-3013-C173-DBC3-3697534AA07D}"/>
              </a:ext>
            </a:extLst>
          </p:cNvPr>
          <p:cNvSpPr>
            <a:spLocks noGrp="1"/>
          </p:cNvSpPr>
          <p:nvPr>
            <p:ph type="title" hasCustomPrompt="1"/>
          </p:nvPr>
        </p:nvSpPr>
        <p:spPr>
          <a:xfrm>
            <a:off x="1195833" y="3218196"/>
            <a:ext cx="3054049" cy="712553"/>
          </a:xfrm>
          <a:prstGeom prst="rect">
            <a:avLst/>
          </a:prstGeom>
        </p:spPr>
        <p:txBody>
          <a:bodyPr/>
          <a:lstStyle>
            <a:lvl1pPr algn="r">
              <a:lnSpc>
                <a:spcPct val="113000"/>
              </a:lnSpc>
              <a:defRPr sz="4400" b="0" i="0" spc="20" baseline="0">
                <a:solidFill>
                  <a:schemeClr val="tx1"/>
                </a:solidFill>
                <a:latin typeface="Arial" panose="020B0604020202020204" pitchFamily="34" charset="0"/>
              </a:defRPr>
            </a:lvl1pPr>
          </a:lstStyle>
          <a:p>
            <a:r>
              <a:rPr lang="en-GB"/>
              <a:t>Our vision</a:t>
            </a:r>
            <a:endParaRPr lang="en-US"/>
          </a:p>
        </p:txBody>
      </p:sp>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5835338" y="2055736"/>
            <a:ext cx="3786644" cy="3357927"/>
          </a:xfrm>
          <a:prstGeom prst="rect">
            <a:avLst/>
          </a:prstGeom>
        </p:spPr>
        <p:txBody>
          <a:bodyPr/>
          <a:lstStyle>
            <a:lvl1pPr marL="0" indent="0">
              <a:lnSpc>
                <a:spcPct val="100000"/>
              </a:lnSpc>
              <a:spcBef>
                <a:spcPts val="0"/>
              </a:spcBef>
              <a:buNone/>
              <a:defRPr sz="3600" b="0" i="0" spc="10" baseline="0">
                <a:solidFill>
                  <a:schemeClr val="bg1"/>
                </a:solidFill>
                <a:latin typeface="Arial" panose="020B0604020202020204" pitchFamily="34" charset="0"/>
              </a:defRPr>
            </a:lvl1pPr>
          </a:lstStyle>
          <a:p>
            <a:pPr lvl="0"/>
            <a:r>
              <a:rPr lang="en-GB"/>
              <a:t>A world where everybody lives longer, better lives, free from the fear of cancer</a:t>
            </a:r>
          </a:p>
        </p:txBody>
      </p:sp>
      <p:cxnSp>
        <p:nvCxnSpPr>
          <p:cNvPr id="10" name="Straight Connector 9">
            <a:extLst>
              <a:ext uri="{FF2B5EF4-FFF2-40B4-BE49-F238E27FC236}">
                <a16:creationId xmlns:a16="http://schemas.microsoft.com/office/drawing/2014/main" id="{1CADFDBC-CA0C-ADAF-BC06-8168624FF185}"/>
              </a:ext>
            </a:extLst>
          </p:cNvPr>
          <p:cNvCxnSpPr>
            <a:cxnSpLocks/>
          </p:cNvCxnSpPr>
          <p:nvPr userDrawn="1"/>
        </p:nvCxnSpPr>
        <p:spPr>
          <a:xfrm flipH="1">
            <a:off x="0" y="4009130"/>
            <a:ext cx="412519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lide Number Placeholder 9">
            <a:extLst>
              <a:ext uri="{FF2B5EF4-FFF2-40B4-BE49-F238E27FC236}">
                <a16:creationId xmlns:a16="http://schemas.microsoft.com/office/drawing/2014/main" id="{1903B966-4842-202F-B06F-C9472BF35814}"/>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Tree>
    <p:extLst>
      <p:ext uri="{BB962C8B-B14F-4D97-AF65-F5344CB8AC3E}">
        <p14:creationId xmlns:p14="http://schemas.microsoft.com/office/powerpoint/2010/main" val="35142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fade">
                                      <p:cBhvr>
                                        <p:cTn id="18" dur="500"/>
                                        <p:tgtEl>
                                          <p:spTgt spid="2">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2" grpId="0" build="p">
        <p:tmplLst>
          <p:tmpl lvl="1">
            <p:tnLst>
              <p:par>
                <p:cTn presetID="10"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alues">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D6AF5C4F-E34A-17C8-FF29-613B5C3BF694}"/>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19" name="Text Placeholder 2">
            <a:extLst>
              <a:ext uri="{FF2B5EF4-FFF2-40B4-BE49-F238E27FC236}">
                <a16:creationId xmlns:a16="http://schemas.microsoft.com/office/drawing/2014/main" id="{BC85BF7E-A0AB-9E01-39E1-8332E7C77810}"/>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pic>
        <p:nvPicPr>
          <p:cNvPr id="29" name="Picture 28" descr="A picture containing graphics, star, creativity, art&#10;&#10;Description automatically generated">
            <a:extLst>
              <a:ext uri="{FF2B5EF4-FFF2-40B4-BE49-F238E27FC236}">
                <a16:creationId xmlns:a16="http://schemas.microsoft.com/office/drawing/2014/main" id="{A35EEC82-C9DB-33C8-C694-2124A8C9B8A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263597" y="1352677"/>
            <a:ext cx="1306520" cy="1306520"/>
          </a:xfrm>
          <a:prstGeom prst="rect">
            <a:avLst/>
          </a:prstGeom>
        </p:spPr>
      </p:pic>
      <p:pic>
        <p:nvPicPr>
          <p:cNvPr id="31" name="Picture 30" descr="A blue circle with pink ribbons and a check mark&#10;&#10;Description automatically generated with medium confidence">
            <a:extLst>
              <a:ext uri="{FF2B5EF4-FFF2-40B4-BE49-F238E27FC236}">
                <a16:creationId xmlns:a16="http://schemas.microsoft.com/office/drawing/2014/main" id="{29176CAD-8698-7B61-6D14-A85360B2D381}"/>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852352" y="1352677"/>
            <a:ext cx="1306520" cy="1306520"/>
          </a:xfrm>
          <a:prstGeom prst="rect">
            <a:avLst/>
          </a:prstGeom>
        </p:spPr>
      </p:pic>
      <p:pic>
        <p:nvPicPr>
          <p:cNvPr id="33" name="Picture 32" descr="A picture containing heart, graphics, creativity&#10;&#10;Description automatically generated">
            <a:extLst>
              <a:ext uri="{FF2B5EF4-FFF2-40B4-BE49-F238E27FC236}">
                <a16:creationId xmlns:a16="http://schemas.microsoft.com/office/drawing/2014/main" id="{BCF384D2-3B58-3F03-C2B6-422965A18F3D}"/>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5263597" y="4037539"/>
            <a:ext cx="1306520" cy="1306520"/>
          </a:xfrm>
          <a:prstGeom prst="rect">
            <a:avLst/>
          </a:prstGeom>
        </p:spPr>
      </p:pic>
      <p:pic>
        <p:nvPicPr>
          <p:cNvPr id="35" name="Picture 34" descr="A picture containing graphics, graphic design, creativity, design&#10;&#10;Description automatically generated">
            <a:extLst>
              <a:ext uri="{FF2B5EF4-FFF2-40B4-BE49-F238E27FC236}">
                <a16:creationId xmlns:a16="http://schemas.microsoft.com/office/drawing/2014/main" id="{CCA3DF9A-E244-BB70-0A86-EEF04BC44E42}"/>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8852352" y="4037539"/>
            <a:ext cx="1306520" cy="1306520"/>
          </a:xfrm>
          <a:prstGeom prst="rect">
            <a:avLst/>
          </a:prstGeom>
        </p:spPr>
      </p:pic>
      <p:sp>
        <p:nvSpPr>
          <p:cNvPr id="38" name="TextBox 37">
            <a:extLst>
              <a:ext uri="{FF2B5EF4-FFF2-40B4-BE49-F238E27FC236}">
                <a16:creationId xmlns:a16="http://schemas.microsoft.com/office/drawing/2014/main" id="{7C834CD3-859B-603D-AB37-2AE2B34B4FF3}"/>
              </a:ext>
            </a:extLst>
          </p:cNvPr>
          <p:cNvSpPr txBox="1"/>
          <p:nvPr userDrawn="1"/>
        </p:nvSpPr>
        <p:spPr>
          <a:xfrm>
            <a:off x="289558" y="1352677"/>
            <a:ext cx="360554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800" b="0" i="0" dirty="0">
                <a:latin typeface="Arial" panose="020B0604020202020204" pitchFamily="34" charset="0"/>
              </a:rPr>
              <a:t>Our values</a:t>
            </a:r>
          </a:p>
        </p:txBody>
      </p:sp>
      <p:sp>
        <p:nvSpPr>
          <p:cNvPr id="40" name="TextBox 39">
            <a:extLst>
              <a:ext uri="{FF2B5EF4-FFF2-40B4-BE49-F238E27FC236}">
                <a16:creationId xmlns:a16="http://schemas.microsoft.com/office/drawing/2014/main" id="{EA4666BB-072E-24E8-BB35-22A4BB32A3FD}"/>
              </a:ext>
            </a:extLst>
          </p:cNvPr>
          <p:cNvSpPr txBox="1"/>
          <p:nvPr userDrawn="1"/>
        </p:nvSpPr>
        <p:spPr>
          <a:xfrm>
            <a:off x="5286568" y="2717552"/>
            <a:ext cx="3010329" cy="1015663"/>
          </a:xfrm>
          <a:prstGeom prst="rect">
            <a:avLst/>
          </a:prstGeom>
          <a:noFill/>
        </p:spPr>
        <p:txBody>
          <a:bodyPr wrap="square">
            <a:spAutoFit/>
          </a:bodyPr>
          <a:lstStyle/>
          <a:p>
            <a:pPr lvl="0"/>
            <a:r>
              <a:rPr lang="en-GB" sz="2800" b="0" i="0" dirty="0">
                <a:latin typeface="Arial" panose="020B0604020202020204" pitchFamily="34" charset="0"/>
                <a:cs typeface="Arial" panose="020B0604020202020204" pitchFamily="34" charset="0"/>
              </a:rPr>
              <a:t>Bold</a:t>
            </a:r>
            <a:endParaRPr lang="en-GB" b="0" i="0" dirty="0">
              <a:latin typeface="Arial" panose="020B0604020202020204" pitchFamily="34" charset="0"/>
              <a:cs typeface="Arial" panose="020B0604020202020204" pitchFamily="34" charset="0"/>
            </a:endParaRPr>
          </a:p>
          <a:p>
            <a:pPr lvl="0"/>
            <a:r>
              <a:rPr lang="en-GB" sz="1600" dirty="0">
                <a:latin typeface="Arial" panose="020B0604020202020204" pitchFamily="34" charset="0"/>
                <a:cs typeface="Arial" panose="020B0604020202020204" pitchFamily="34" charset="0"/>
              </a:rPr>
              <a:t>Act with ambition, courage and determination</a:t>
            </a:r>
          </a:p>
        </p:txBody>
      </p:sp>
      <p:sp>
        <p:nvSpPr>
          <p:cNvPr id="41" name="TextBox 40">
            <a:extLst>
              <a:ext uri="{FF2B5EF4-FFF2-40B4-BE49-F238E27FC236}">
                <a16:creationId xmlns:a16="http://schemas.microsoft.com/office/drawing/2014/main" id="{AE95BB68-6DC4-07B4-4CBB-49FD2898A656}"/>
              </a:ext>
            </a:extLst>
          </p:cNvPr>
          <p:cNvSpPr txBox="1"/>
          <p:nvPr userDrawn="1"/>
        </p:nvSpPr>
        <p:spPr>
          <a:xfrm>
            <a:off x="8936576" y="2717552"/>
            <a:ext cx="2389791" cy="1015663"/>
          </a:xfrm>
          <a:prstGeom prst="rect">
            <a:avLst/>
          </a:prstGeom>
          <a:noFill/>
        </p:spPr>
        <p:txBody>
          <a:bodyPr wrap="square">
            <a:spAutoFit/>
          </a:bodyPr>
          <a:lstStyle/>
          <a:p>
            <a:pPr lvl="0"/>
            <a:r>
              <a:rPr lang="en-GB" sz="2800" b="0" i="0" dirty="0">
                <a:latin typeface="Arial" panose="020B0604020202020204" pitchFamily="34" charset="0"/>
                <a:cs typeface="Arial" panose="020B0604020202020204" pitchFamily="34" charset="0"/>
              </a:rPr>
              <a:t>Credible</a:t>
            </a:r>
            <a:endParaRPr lang="en-GB" b="0" i="0" dirty="0">
              <a:latin typeface="Arial" panose="020B0604020202020204" pitchFamily="34" charset="0"/>
              <a:cs typeface="Arial" panose="020B0604020202020204" pitchFamily="34" charset="0"/>
            </a:endParaRPr>
          </a:p>
          <a:p>
            <a:pPr lvl="0"/>
            <a:r>
              <a:rPr lang="en-GB" sz="1600" dirty="0">
                <a:latin typeface="Arial" panose="020B0604020202020204" pitchFamily="34" charset="0"/>
                <a:cs typeface="Arial" panose="020B0604020202020204" pitchFamily="34" charset="0"/>
              </a:rPr>
              <a:t>Act with rigour and professionalism</a:t>
            </a:r>
          </a:p>
        </p:txBody>
      </p:sp>
      <p:sp>
        <p:nvSpPr>
          <p:cNvPr id="42" name="TextBox 41">
            <a:extLst>
              <a:ext uri="{FF2B5EF4-FFF2-40B4-BE49-F238E27FC236}">
                <a16:creationId xmlns:a16="http://schemas.microsoft.com/office/drawing/2014/main" id="{7EC9FB53-FDAD-4974-B4AD-48561FDDDE60}"/>
              </a:ext>
            </a:extLst>
          </p:cNvPr>
          <p:cNvSpPr txBox="1"/>
          <p:nvPr userDrawn="1"/>
        </p:nvSpPr>
        <p:spPr>
          <a:xfrm>
            <a:off x="5286568" y="5272809"/>
            <a:ext cx="3010329" cy="1015663"/>
          </a:xfrm>
          <a:prstGeom prst="rect">
            <a:avLst/>
          </a:prstGeom>
          <a:noFill/>
        </p:spPr>
        <p:txBody>
          <a:bodyPr wrap="square">
            <a:spAutoFit/>
          </a:bodyPr>
          <a:lstStyle/>
          <a:p>
            <a:pPr lvl="0"/>
            <a:r>
              <a:rPr lang="en-GB" sz="2800" b="0" i="0" dirty="0">
                <a:latin typeface="Arial" panose="020B0604020202020204" pitchFamily="34" charset="0"/>
                <a:cs typeface="Arial" panose="020B0604020202020204" pitchFamily="34" charset="0"/>
              </a:rPr>
              <a:t>Human</a:t>
            </a:r>
            <a:endParaRPr lang="en-GB" b="0" i="0" dirty="0">
              <a:latin typeface="Arial" panose="020B0604020202020204" pitchFamily="34" charset="0"/>
              <a:cs typeface="Arial" panose="020B0604020202020204" pitchFamily="34" charset="0"/>
            </a:endParaRPr>
          </a:p>
          <a:p>
            <a:pPr lvl="0"/>
            <a:r>
              <a:rPr lang="en-GB" sz="1600" dirty="0">
                <a:latin typeface="Arial" panose="020B0604020202020204" pitchFamily="34" charset="0"/>
                <a:cs typeface="Arial" panose="020B0604020202020204" pitchFamily="34" charset="0"/>
              </a:rPr>
              <a:t>Act to have a positive impact on people</a:t>
            </a:r>
          </a:p>
        </p:txBody>
      </p:sp>
      <p:sp>
        <p:nvSpPr>
          <p:cNvPr id="43" name="TextBox 42">
            <a:extLst>
              <a:ext uri="{FF2B5EF4-FFF2-40B4-BE49-F238E27FC236}">
                <a16:creationId xmlns:a16="http://schemas.microsoft.com/office/drawing/2014/main" id="{4EBF3F91-09E7-3D79-D197-01C8C69C5047}"/>
              </a:ext>
            </a:extLst>
          </p:cNvPr>
          <p:cNvSpPr txBox="1"/>
          <p:nvPr userDrawn="1"/>
        </p:nvSpPr>
        <p:spPr>
          <a:xfrm>
            <a:off x="8936577" y="5272809"/>
            <a:ext cx="2389790" cy="1015663"/>
          </a:xfrm>
          <a:prstGeom prst="rect">
            <a:avLst/>
          </a:prstGeom>
          <a:noFill/>
        </p:spPr>
        <p:txBody>
          <a:bodyPr wrap="square">
            <a:spAutoFit/>
          </a:bodyPr>
          <a:lstStyle/>
          <a:p>
            <a:pPr lvl="0"/>
            <a:r>
              <a:rPr lang="en-GB" sz="2800" b="0" i="0" dirty="0">
                <a:latin typeface="Arial" panose="020B0604020202020204" pitchFamily="34" charset="0"/>
                <a:cs typeface="Arial" panose="020B0604020202020204" pitchFamily="34" charset="0"/>
              </a:rPr>
              <a:t>Together</a:t>
            </a:r>
            <a:endParaRPr lang="en-GB" b="0" i="0" dirty="0">
              <a:latin typeface="Arial" panose="020B0604020202020204" pitchFamily="34" charset="0"/>
              <a:cs typeface="Arial" panose="020B0604020202020204" pitchFamily="34" charset="0"/>
            </a:endParaRPr>
          </a:p>
          <a:p>
            <a:pPr lvl="0"/>
            <a:r>
              <a:rPr lang="en-GB" sz="1600" dirty="0">
                <a:latin typeface="Arial" panose="020B0604020202020204" pitchFamily="34" charset="0"/>
                <a:cs typeface="Arial" panose="020B0604020202020204" pitchFamily="34" charset="0"/>
              </a:rPr>
              <a:t>Act inclusively and collaboratively</a:t>
            </a:r>
          </a:p>
        </p:txBody>
      </p:sp>
      <p:sp>
        <p:nvSpPr>
          <p:cNvPr id="3" name="Slide Number Placeholder 9">
            <a:extLst>
              <a:ext uri="{FF2B5EF4-FFF2-40B4-BE49-F238E27FC236}">
                <a16:creationId xmlns:a16="http://schemas.microsoft.com/office/drawing/2014/main" id="{252D2EB1-F99B-948E-3DBC-B47F96C3340D}"/>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Tree>
    <p:extLst>
      <p:ext uri="{BB962C8B-B14F-4D97-AF65-F5344CB8AC3E}">
        <p14:creationId xmlns:p14="http://schemas.microsoft.com/office/powerpoint/2010/main" val="2475986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500"/>
                                        <p:tgtEl>
                                          <p:spTgt spid="4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3"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rand statement">
    <p:spTree>
      <p:nvGrpSpPr>
        <p:cNvPr id="1" name=""/>
        <p:cNvGrpSpPr/>
        <p:nvPr/>
      </p:nvGrpSpPr>
      <p:grpSpPr>
        <a:xfrm>
          <a:off x="0" y="0"/>
          <a:ext cx="0" cy="0"/>
          <a:chOff x="0" y="0"/>
          <a:chExt cx="0" cy="0"/>
        </a:xfrm>
      </p:grpSpPr>
      <p:sp>
        <p:nvSpPr>
          <p:cNvPr id="10" name="Picture Placeholder 14">
            <a:extLst>
              <a:ext uri="{FF2B5EF4-FFF2-40B4-BE49-F238E27FC236}">
                <a16:creationId xmlns:a16="http://schemas.microsoft.com/office/drawing/2014/main" id="{A96FD74C-63BB-80E8-16C5-DD9AF5016B83}"/>
              </a:ext>
            </a:extLst>
          </p:cNvPr>
          <p:cNvSpPr>
            <a:spLocks noGrp="1"/>
          </p:cNvSpPr>
          <p:nvPr>
            <p:ph type="pic" sz="quarter" idx="15"/>
          </p:nvPr>
        </p:nvSpPr>
        <p:spPr>
          <a:xfrm>
            <a:off x="273051" y="273050"/>
            <a:ext cx="5063448" cy="6280150"/>
          </a:xfrm>
          <a:prstGeom prst="rect">
            <a:avLst/>
          </a:prstGeom>
          <a:blipFill dpi="0" rotWithShape="1">
            <a:blip r:embed="rId2"/>
            <a:srcRect/>
            <a:stretch>
              <a:fillRect l="-40000" r="-35000"/>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3" name="Text Placeholder 2">
            <a:extLst>
              <a:ext uri="{FF2B5EF4-FFF2-40B4-BE49-F238E27FC236}">
                <a16:creationId xmlns:a16="http://schemas.microsoft.com/office/drawing/2014/main" id="{927464AB-AE50-EBD2-B105-B495BC24AB9A}"/>
              </a:ext>
            </a:extLst>
          </p:cNvPr>
          <p:cNvSpPr>
            <a:spLocks noGrp="1"/>
          </p:cNvSpPr>
          <p:nvPr>
            <p:ph type="body" sz="quarter" idx="10" hasCustomPrompt="1"/>
          </p:nvPr>
        </p:nvSpPr>
        <p:spPr>
          <a:xfrm>
            <a:off x="5835336" y="2461949"/>
            <a:ext cx="6077263" cy="3227412"/>
          </a:xfrm>
          <a:prstGeom prst="rect">
            <a:avLst/>
          </a:prstGeom>
        </p:spPr>
        <p:txBody>
          <a:bodyPr/>
          <a:lstStyle>
            <a:lvl1pPr marL="0" indent="0">
              <a:lnSpc>
                <a:spcPct val="110000"/>
              </a:lnSpc>
              <a:spcBef>
                <a:spcPts val="0"/>
              </a:spcBef>
              <a:buNone/>
              <a:defRPr sz="5400" b="0" i="0" spc="10" baseline="0">
                <a:solidFill>
                  <a:schemeClr val="tx1"/>
                </a:solidFill>
                <a:latin typeface="Arial" panose="020B0604020202020204" pitchFamily="34" charset="0"/>
              </a:defRPr>
            </a:lvl1pPr>
          </a:lstStyle>
          <a:p>
            <a:pPr lvl="0"/>
            <a:r>
              <a:rPr lang="en-GB"/>
              <a:t>Brand statement one goes here</a:t>
            </a:r>
          </a:p>
        </p:txBody>
      </p:sp>
      <p:sp>
        <p:nvSpPr>
          <p:cNvPr id="4" name="Text Placeholder 2">
            <a:extLst>
              <a:ext uri="{FF2B5EF4-FFF2-40B4-BE49-F238E27FC236}">
                <a16:creationId xmlns:a16="http://schemas.microsoft.com/office/drawing/2014/main" id="{7DB6CF01-E3CD-582F-D7C9-D7DEFA63F3EE}"/>
              </a:ext>
            </a:extLst>
          </p:cNvPr>
          <p:cNvSpPr>
            <a:spLocks noGrp="1"/>
          </p:cNvSpPr>
          <p:nvPr>
            <p:ph type="body" sz="quarter" idx="13"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cxnSp>
        <p:nvCxnSpPr>
          <p:cNvPr id="5" name="Straight Connector 4">
            <a:extLst>
              <a:ext uri="{FF2B5EF4-FFF2-40B4-BE49-F238E27FC236}">
                <a16:creationId xmlns:a16="http://schemas.microsoft.com/office/drawing/2014/main" id="{38261482-6F94-6656-13F5-1F3505F716F2}"/>
              </a:ext>
            </a:extLst>
          </p:cNvPr>
          <p:cNvCxnSpPr>
            <a:cxnSpLocks/>
          </p:cNvCxnSpPr>
          <p:nvPr userDrawn="1"/>
        </p:nvCxnSpPr>
        <p:spPr>
          <a:xfrm flipH="1">
            <a:off x="5899732" y="2268541"/>
            <a:ext cx="635666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Placeholder 2">
            <a:extLst>
              <a:ext uri="{FF2B5EF4-FFF2-40B4-BE49-F238E27FC236}">
                <a16:creationId xmlns:a16="http://schemas.microsoft.com/office/drawing/2014/main" id="{96106EB3-A401-94B6-3E8B-54D2E4A263C1}"/>
              </a:ext>
            </a:extLst>
          </p:cNvPr>
          <p:cNvSpPr>
            <a:spLocks noGrp="1"/>
          </p:cNvSpPr>
          <p:nvPr>
            <p:ph type="body" sz="quarter" idx="14" hasCustomPrompt="1"/>
          </p:nvPr>
        </p:nvSpPr>
        <p:spPr>
          <a:xfrm>
            <a:off x="5835337" y="1633937"/>
            <a:ext cx="5375542" cy="402388"/>
          </a:xfrm>
          <a:prstGeom prst="rect">
            <a:avLst/>
          </a:prstGeom>
        </p:spPr>
        <p:txBody>
          <a:bodyPr/>
          <a:lstStyle>
            <a:lvl1pPr marL="0" indent="0">
              <a:lnSpc>
                <a:spcPct val="113000"/>
              </a:lnSpc>
              <a:spcBef>
                <a:spcPts val="0"/>
              </a:spcBef>
              <a:buNone/>
              <a:defRPr sz="2400" b="0" i="0" spc="10" baseline="0">
                <a:solidFill>
                  <a:schemeClr val="tx1"/>
                </a:solidFill>
                <a:latin typeface="Arial" panose="020B0604020202020204" pitchFamily="34" charset="0"/>
              </a:defRPr>
            </a:lvl1pPr>
          </a:lstStyle>
          <a:p>
            <a:pPr lvl="0"/>
            <a:r>
              <a:rPr lang="en-GB"/>
              <a:t>Our impact</a:t>
            </a:r>
          </a:p>
        </p:txBody>
      </p:sp>
      <p:sp>
        <p:nvSpPr>
          <p:cNvPr id="6" name="Slide Number Placeholder 9">
            <a:extLst>
              <a:ext uri="{FF2B5EF4-FFF2-40B4-BE49-F238E27FC236}">
                <a16:creationId xmlns:a16="http://schemas.microsoft.com/office/drawing/2014/main" id="{62E94611-0FEB-FECC-0492-DB0F1E476293}"/>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Tree>
    <p:extLst>
      <p:ext uri="{BB962C8B-B14F-4D97-AF65-F5344CB8AC3E}">
        <p14:creationId xmlns:p14="http://schemas.microsoft.com/office/powerpoint/2010/main" val="2460259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5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7" grpId="0" build="p">
        <p:tmplLst>
          <p:tmpl lvl="1">
            <p:tnLst>
              <p:par>
                <p:cTn presetID="10"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Numbers + top tips">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289560" y="1352677"/>
            <a:ext cx="5375542" cy="654253"/>
          </a:xfrm>
          <a:prstGeom prst="rect">
            <a:avLst/>
          </a:prstGeom>
        </p:spPr>
        <p:txBody>
          <a:bodyPr/>
          <a:lstStyle>
            <a:lvl1pPr marL="0" indent="0">
              <a:lnSpc>
                <a:spcPct val="113000"/>
              </a:lnSpc>
              <a:spcBef>
                <a:spcPts val="0"/>
              </a:spcBef>
              <a:buNone/>
              <a:defRPr sz="3200" b="0" i="0" spc="10" baseline="0">
                <a:solidFill>
                  <a:schemeClr val="tx1"/>
                </a:solidFill>
                <a:latin typeface="Arial" panose="020B0604020202020204" pitchFamily="34" charset="0"/>
              </a:defRPr>
            </a:lvl1pPr>
          </a:lstStyle>
          <a:p>
            <a:pPr lvl="0"/>
            <a:r>
              <a:rPr lang="en-GB"/>
              <a:t>This is a page title here</a:t>
            </a:r>
          </a:p>
        </p:txBody>
      </p:sp>
      <p:sp>
        <p:nvSpPr>
          <p:cNvPr id="3" name="Text Placeholder 2">
            <a:extLst>
              <a:ext uri="{FF2B5EF4-FFF2-40B4-BE49-F238E27FC236}">
                <a16:creationId xmlns:a16="http://schemas.microsoft.com/office/drawing/2014/main" id="{827FF131-AFBE-6137-C6CE-E7D9DB33ACC8}"/>
              </a:ext>
            </a:extLst>
          </p:cNvPr>
          <p:cNvSpPr>
            <a:spLocks noGrp="1"/>
          </p:cNvSpPr>
          <p:nvPr>
            <p:ph type="body" sz="quarter" idx="13" hasCustomPrompt="1"/>
          </p:nvPr>
        </p:nvSpPr>
        <p:spPr>
          <a:xfrm>
            <a:off x="289560" y="2386941"/>
            <a:ext cx="7150332" cy="3776354"/>
          </a:xfrm>
          <a:prstGeom prst="rect">
            <a:avLst/>
          </a:prstGeom>
        </p:spPr>
        <p:txBody>
          <a:bodyPr/>
          <a:lstStyle>
            <a:lvl1pPr marL="457200" indent="-457200">
              <a:lnSpc>
                <a:spcPct val="113000"/>
              </a:lnSpc>
              <a:spcBef>
                <a:spcPts val="0"/>
              </a:spcBef>
              <a:buFont typeface="+mj-lt"/>
              <a:buAutoNum type="arabicPeriod"/>
              <a:defRPr sz="2400" b="0" i="0" spc="10" baseline="0">
                <a:solidFill>
                  <a:schemeClr val="tx1"/>
                </a:solidFill>
                <a:latin typeface="Arial" panose="020B0604020202020204" pitchFamily="34" charset="0"/>
                <a:cs typeface="Arial" panose="020B0604020202020204" pitchFamily="34" charset="0"/>
              </a:defRPr>
            </a:lvl1pPr>
            <a:lvl2pPr>
              <a:buFont typeface="+mj-lt"/>
              <a:buAutoNum type="alphaLcPeriod"/>
              <a:defRPr sz="2400" b="0" i="0">
                <a:latin typeface="Arial" panose="020B0604020202020204" pitchFamily="34" charset="0"/>
                <a:cs typeface="Arial" panose="020B0604020202020204" pitchFamily="34" charset="0"/>
              </a:defRPr>
            </a:lvl2pPr>
            <a:lvl3pPr marL="1200150" indent="-514350">
              <a:buFont typeface="+mj-lt"/>
              <a:buAutoNum type="romanLcPeriod"/>
              <a:defRPr sz="2400" b="0" i="0">
                <a:latin typeface="Arial" panose="020B0604020202020204" pitchFamily="34" charset="0"/>
                <a:cs typeface="Arial" panose="020B0604020202020204" pitchFamily="34" charset="0"/>
              </a:defRPr>
            </a:lvl3pPr>
          </a:lstStyle>
          <a:p>
            <a:pPr marL="457200" marR="0" lvl="0" indent="-457200" algn="l" defTabSz="914400" rtl="0" eaLnBrk="1" fontAlgn="auto" latinLnBrk="0" hangingPunct="1">
              <a:lnSpc>
                <a:spcPct val="113000"/>
              </a:lnSpc>
              <a:spcBef>
                <a:spcPts val="0"/>
              </a:spcBef>
              <a:spcAft>
                <a:spcPts val="0"/>
              </a:spcAft>
              <a:buClrTx/>
              <a:buSzTx/>
              <a:tabLst/>
              <a:defRPr/>
            </a:pPr>
            <a:r>
              <a:rPr lang="en-GB"/>
              <a:t>This is body copy. </a:t>
            </a:r>
          </a:p>
          <a:p>
            <a:pPr marL="685800" marR="0" lvl="1" indent="-457200" algn="l" defTabSz="914400" rtl="0" eaLnBrk="1" fontAlgn="auto" latinLnBrk="0" hangingPunct="1">
              <a:lnSpc>
                <a:spcPct val="113000"/>
              </a:lnSpc>
              <a:spcBef>
                <a:spcPts val="0"/>
              </a:spcBef>
              <a:spcAft>
                <a:spcPts val="0"/>
              </a:spcAft>
              <a:buClrTx/>
              <a:buSzTx/>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Duis </a:t>
            </a:r>
            <a:r>
              <a:rPr lang="en-GB" err="1"/>
              <a:t>eu</a:t>
            </a:r>
            <a:r>
              <a:rPr lang="en-GB"/>
              <a:t> </a:t>
            </a:r>
            <a:r>
              <a:rPr lang="en-GB" err="1"/>
              <a:t>risus</a:t>
            </a:r>
            <a:r>
              <a:rPr lang="en-GB"/>
              <a:t> diam.</a:t>
            </a:r>
          </a:p>
          <a:p>
            <a:pPr marL="1143000" marR="0" lvl="2" indent="-457200" algn="l" defTabSz="914400" rtl="0" eaLnBrk="1" fontAlgn="auto" latinLnBrk="0" hangingPunct="1">
              <a:lnSpc>
                <a:spcPct val="113000"/>
              </a:lnSpc>
              <a:spcBef>
                <a:spcPts val="0"/>
              </a:spcBef>
              <a:spcAft>
                <a:spcPts val="0"/>
              </a:spcAft>
              <a:buClrTx/>
              <a:buSzTx/>
              <a:tabLst/>
              <a:defRPr/>
            </a:pPr>
            <a:r>
              <a:rPr lang="en-GB" err="1"/>
              <a:t>Curabitur</a:t>
            </a:r>
            <a:r>
              <a:rPr lang="en-GB"/>
              <a:t> non </a:t>
            </a:r>
            <a:r>
              <a:rPr lang="en-GB" err="1"/>
              <a:t>interdum</a:t>
            </a:r>
            <a:r>
              <a:rPr lang="en-GB"/>
              <a:t> </a:t>
            </a:r>
            <a:r>
              <a:rPr lang="en-GB" err="1"/>
              <a:t>sapien</a:t>
            </a:r>
            <a:r>
              <a:rPr lang="en-GB"/>
              <a:t>, sit </a:t>
            </a:r>
            <a:r>
              <a:rPr lang="en-GB" err="1"/>
              <a:t>amet</a:t>
            </a:r>
            <a:r>
              <a:rPr lang="en-GB"/>
              <a:t> </a:t>
            </a:r>
            <a:r>
              <a:rPr lang="en-GB" err="1"/>
              <a:t>sollicitudin</a:t>
            </a:r>
            <a:r>
              <a:rPr lang="en-GB"/>
              <a:t> </a:t>
            </a:r>
            <a:r>
              <a:rPr lang="en-GB" err="1"/>
              <a:t>tellus</a:t>
            </a:r>
            <a:r>
              <a:rPr lang="en-GB"/>
              <a:t>. </a:t>
            </a:r>
          </a:p>
          <a:p>
            <a:pPr marL="457200" marR="0" lvl="0" indent="-457200" algn="l" defTabSz="914400" rtl="0" eaLnBrk="1" fontAlgn="auto" latinLnBrk="0" hangingPunct="1">
              <a:lnSpc>
                <a:spcPct val="113000"/>
              </a:lnSpc>
              <a:spcBef>
                <a:spcPts val="0"/>
              </a:spcBef>
              <a:spcAft>
                <a:spcPts val="0"/>
              </a:spcAft>
              <a:buClrTx/>
              <a:buSzTx/>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Duis </a:t>
            </a:r>
            <a:r>
              <a:rPr lang="en-GB" err="1"/>
              <a:t>eu</a:t>
            </a:r>
            <a:r>
              <a:rPr lang="en-GB"/>
              <a:t> </a:t>
            </a:r>
            <a:r>
              <a:rPr lang="en-GB" err="1"/>
              <a:t>risus</a:t>
            </a:r>
            <a:r>
              <a:rPr lang="en-GB"/>
              <a:t> diam.</a:t>
            </a:r>
          </a:p>
          <a:p>
            <a:pPr marL="628650" marR="0" lvl="1" indent="-457200" algn="l" defTabSz="914400" rtl="0" eaLnBrk="1" fontAlgn="auto" latinLnBrk="0" hangingPunct="1">
              <a:lnSpc>
                <a:spcPct val="113000"/>
              </a:lnSpc>
              <a:spcBef>
                <a:spcPts val="0"/>
              </a:spcBef>
              <a:spcAft>
                <a:spcPts val="0"/>
              </a:spcAft>
              <a:buClrTx/>
              <a:buSzTx/>
              <a:tabLst/>
              <a:defRPr/>
            </a:pPr>
            <a:r>
              <a:rPr lang="en-GB" err="1"/>
              <a:t>Curabitur</a:t>
            </a:r>
            <a:r>
              <a:rPr lang="en-GB"/>
              <a:t> non </a:t>
            </a:r>
            <a:r>
              <a:rPr lang="en-GB" err="1"/>
              <a:t>interdum</a:t>
            </a:r>
            <a:r>
              <a:rPr lang="en-GB"/>
              <a:t> </a:t>
            </a:r>
            <a:r>
              <a:rPr lang="en-GB" err="1"/>
              <a:t>sapien</a:t>
            </a:r>
            <a:r>
              <a:rPr lang="en-GB"/>
              <a:t>, sit </a:t>
            </a:r>
            <a:r>
              <a:rPr lang="en-GB" err="1"/>
              <a:t>amet</a:t>
            </a:r>
            <a:r>
              <a:rPr lang="en-GB"/>
              <a:t> </a:t>
            </a:r>
            <a:r>
              <a:rPr lang="en-GB" err="1"/>
              <a:t>sollicitudin</a:t>
            </a:r>
            <a:r>
              <a:rPr lang="en-GB"/>
              <a:t> </a:t>
            </a:r>
            <a:r>
              <a:rPr lang="en-GB" err="1"/>
              <a:t>tellus</a:t>
            </a:r>
            <a:r>
              <a:rPr lang="en-GB"/>
              <a:t>. </a:t>
            </a:r>
          </a:p>
          <a:p>
            <a:pPr marL="400050" marR="0" lvl="0" indent="-457200" algn="l" defTabSz="914400" rtl="0" eaLnBrk="1" fontAlgn="auto" latinLnBrk="0" hangingPunct="1">
              <a:lnSpc>
                <a:spcPct val="113000"/>
              </a:lnSpc>
              <a:spcBef>
                <a:spcPts val="0"/>
              </a:spcBef>
              <a:spcAft>
                <a:spcPts val="0"/>
              </a:spcAft>
              <a:buClrTx/>
              <a:buSzTx/>
              <a:tabLst/>
              <a:defRPr/>
            </a:pPr>
            <a:endParaRPr lang="en-GB"/>
          </a:p>
          <a:p>
            <a:pPr marL="628650" marR="0" lvl="1" indent="-457200" algn="l" defTabSz="914400" rtl="0" eaLnBrk="1" fontAlgn="auto" latinLnBrk="0" hangingPunct="1">
              <a:lnSpc>
                <a:spcPct val="113000"/>
              </a:lnSpc>
              <a:spcBef>
                <a:spcPts val="0"/>
              </a:spcBef>
              <a:spcAft>
                <a:spcPts val="0"/>
              </a:spcAft>
              <a:buClrTx/>
              <a:buSzTx/>
              <a:tabLst/>
              <a:defRPr/>
            </a:pPr>
            <a:endParaRPr lang="en-GB"/>
          </a:p>
        </p:txBody>
      </p:sp>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8" name="Text Placeholder 2">
            <a:extLst>
              <a:ext uri="{FF2B5EF4-FFF2-40B4-BE49-F238E27FC236}">
                <a16:creationId xmlns:a16="http://schemas.microsoft.com/office/drawing/2014/main" id="{683000C8-36D1-AC62-D32B-243735186CE4}"/>
              </a:ext>
            </a:extLst>
          </p:cNvPr>
          <p:cNvSpPr>
            <a:spLocks noGrp="1"/>
          </p:cNvSpPr>
          <p:nvPr>
            <p:ph type="body" sz="quarter" idx="22" hasCustomPrompt="1"/>
          </p:nvPr>
        </p:nvSpPr>
        <p:spPr>
          <a:xfrm>
            <a:off x="10047037" y="3375193"/>
            <a:ext cx="1855402" cy="569080"/>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Keep it </a:t>
            </a:r>
            <a:br>
              <a:rPr lang="en-GB"/>
            </a:br>
            <a:r>
              <a:rPr lang="en-GB"/>
              <a:t>ruthlessly simple</a:t>
            </a:r>
          </a:p>
        </p:txBody>
      </p:sp>
      <p:sp>
        <p:nvSpPr>
          <p:cNvPr id="11" name="Text Placeholder 2">
            <a:extLst>
              <a:ext uri="{FF2B5EF4-FFF2-40B4-BE49-F238E27FC236}">
                <a16:creationId xmlns:a16="http://schemas.microsoft.com/office/drawing/2014/main" id="{55D6F523-F549-30A2-B884-135FED7FB2A2}"/>
              </a:ext>
            </a:extLst>
          </p:cNvPr>
          <p:cNvSpPr>
            <a:spLocks noGrp="1"/>
          </p:cNvSpPr>
          <p:nvPr>
            <p:ph type="body" sz="quarter" idx="24" hasCustomPrompt="1"/>
          </p:nvPr>
        </p:nvSpPr>
        <p:spPr>
          <a:xfrm>
            <a:off x="10047037" y="4292303"/>
            <a:ext cx="1855402" cy="569080"/>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Use section breaks for interest</a:t>
            </a:r>
          </a:p>
        </p:txBody>
      </p:sp>
      <p:sp>
        <p:nvSpPr>
          <p:cNvPr id="14" name="Text Placeholder 2">
            <a:extLst>
              <a:ext uri="{FF2B5EF4-FFF2-40B4-BE49-F238E27FC236}">
                <a16:creationId xmlns:a16="http://schemas.microsoft.com/office/drawing/2014/main" id="{A9C61B94-A7AD-EFFA-CA11-D64CC0C2599F}"/>
              </a:ext>
            </a:extLst>
          </p:cNvPr>
          <p:cNvSpPr>
            <a:spLocks noGrp="1"/>
          </p:cNvSpPr>
          <p:nvPr>
            <p:ph type="body" sz="quarter" idx="26" hasCustomPrompt="1"/>
          </p:nvPr>
        </p:nvSpPr>
        <p:spPr>
          <a:xfrm>
            <a:off x="10047037" y="5315327"/>
            <a:ext cx="1762796" cy="477165"/>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Stick to the options provided</a:t>
            </a:r>
          </a:p>
        </p:txBody>
      </p:sp>
      <p:cxnSp>
        <p:nvCxnSpPr>
          <p:cNvPr id="17" name="Straight Connector 16">
            <a:extLst>
              <a:ext uri="{FF2B5EF4-FFF2-40B4-BE49-F238E27FC236}">
                <a16:creationId xmlns:a16="http://schemas.microsoft.com/office/drawing/2014/main" id="{EC8A8AA5-F0EE-1EC6-BD4D-2E6EB64CCDF9}"/>
              </a:ext>
            </a:extLst>
          </p:cNvPr>
          <p:cNvCxnSpPr>
            <a:cxnSpLocks/>
          </p:cNvCxnSpPr>
          <p:nvPr userDrawn="1"/>
        </p:nvCxnSpPr>
        <p:spPr>
          <a:xfrm flipH="1">
            <a:off x="8914428" y="2405534"/>
            <a:ext cx="3277572"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4B6C4424-5D12-2223-4470-036BEE23BEE2}"/>
              </a:ext>
            </a:extLst>
          </p:cNvPr>
          <p:cNvSpPr>
            <a:spLocks noGrp="1"/>
          </p:cNvSpPr>
          <p:nvPr>
            <p:ph type="body" sz="quarter" idx="32" hasCustomPrompt="1"/>
          </p:nvPr>
        </p:nvSpPr>
        <p:spPr>
          <a:xfrm>
            <a:off x="8823602" y="3290020"/>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01</a:t>
            </a:r>
          </a:p>
        </p:txBody>
      </p:sp>
      <p:sp>
        <p:nvSpPr>
          <p:cNvPr id="9" name="Text Placeholder 2">
            <a:extLst>
              <a:ext uri="{FF2B5EF4-FFF2-40B4-BE49-F238E27FC236}">
                <a16:creationId xmlns:a16="http://schemas.microsoft.com/office/drawing/2014/main" id="{E3F24BFD-0086-7012-E7C9-C08631CE7CD5}"/>
              </a:ext>
            </a:extLst>
          </p:cNvPr>
          <p:cNvSpPr>
            <a:spLocks noGrp="1"/>
          </p:cNvSpPr>
          <p:nvPr>
            <p:ph type="body" sz="quarter" idx="33" hasCustomPrompt="1"/>
          </p:nvPr>
        </p:nvSpPr>
        <p:spPr>
          <a:xfrm>
            <a:off x="8823602" y="4239500"/>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02</a:t>
            </a:r>
          </a:p>
        </p:txBody>
      </p:sp>
      <p:sp>
        <p:nvSpPr>
          <p:cNvPr id="12" name="Text Placeholder 2">
            <a:extLst>
              <a:ext uri="{FF2B5EF4-FFF2-40B4-BE49-F238E27FC236}">
                <a16:creationId xmlns:a16="http://schemas.microsoft.com/office/drawing/2014/main" id="{E5AA1DFC-B17C-78F6-A32E-76D1110B615F}"/>
              </a:ext>
            </a:extLst>
          </p:cNvPr>
          <p:cNvSpPr>
            <a:spLocks noGrp="1"/>
          </p:cNvSpPr>
          <p:nvPr>
            <p:ph type="body" sz="quarter" idx="34" hasCustomPrompt="1"/>
          </p:nvPr>
        </p:nvSpPr>
        <p:spPr>
          <a:xfrm>
            <a:off x="8823602" y="5188980"/>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03</a:t>
            </a:r>
          </a:p>
        </p:txBody>
      </p:sp>
      <p:sp>
        <p:nvSpPr>
          <p:cNvPr id="15" name="Text Placeholder 2">
            <a:extLst>
              <a:ext uri="{FF2B5EF4-FFF2-40B4-BE49-F238E27FC236}">
                <a16:creationId xmlns:a16="http://schemas.microsoft.com/office/drawing/2014/main" id="{999549DE-3291-0C98-F8AB-12E8DE6D4126}"/>
              </a:ext>
            </a:extLst>
          </p:cNvPr>
          <p:cNvSpPr>
            <a:spLocks noGrp="1"/>
          </p:cNvSpPr>
          <p:nvPr>
            <p:ph type="body" sz="quarter" idx="35" hasCustomPrompt="1"/>
          </p:nvPr>
        </p:nvSpPr>
        <p:spPr>
          <a:xfrm>
            <a:off x="8823602" y="2522393"/>
            <a:ext cx="2178432" cy="569080"/>
          </a:xfrm>
          <a:prstGeom prst="rect">
            <a:avLst/>
          </a:prstGeom>
        </p:spPr>
        <p:txBody>
          <a:bodyPr/>
          <a:lstStyle>
            <a:lvl1pPr marL="0" indent="0">
              <a:lnSpc>
                <a:spcPct val="113000"/>
              </a:lnSpc>
              <a:spcBef>
                <a:spcPts val="0"/>
              </a:spcBef>
              <a:buNone/>
              <a:defRPr sz="2400" b="0" i="0" spc="10" baseline="0">
                <a:solidFill>
                  <a:schemeClr val="tx1"/>
                </a:solidFill>
                <a:latin typeface="Arial" panose="020B0604020202020204" pitchFamily="34" charset="0"/>
              </a:defRPr>
            </a:lvl1pPr>
          </a:lstStyle>
          <a:p>
            <a:pPr lvl="0"/>
            <a:r>
              <a:rPr lang="en-GB"/>
              <a:t>Our top tips</a:t>
            </a:r>
          </a:p>
        </p:txBody>
      </p:sp>
      <p:sp>
        <p:nvSpPr>
          <p:cNvPr id="7" name="Slide Number Placeholder 9">
            <a:extLst>
              <a:ext uri="{FF2B5EF4-FFF2-40B4-BE49-F238E27FC236}">
                <a16:creationId xmlns:a16="http://schemas.microsoft.com/office/drawing/2014/main" id="{E2489DD5-8811-6461-8E9A-F6D0F4F5C8E8}"/>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Tree>
    <p:extLst>
      <p:ext uri="{BB962C8B-B14F-4D97-AF65-F5344CB8AC3E}">
        <p14:creationId xmlns:p14="http://schemas.microsoft.com/office/powerpoint/2010/main" val="384512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animEffect transition="in" filter="fade">
                                      <p:cBhvr>
                                        <p:cTn id="13" dur="500"/>
                                        <p:tgtEl>
                                          <p:spTgt spid="1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500"/>
                                        <p:tgtEl>
                                          <p:spTgt spid="8">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500"/>
                                        <p:tgtEl>
                                          <p:spTgt spid="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Effect transition="in" filter="fade">
                                      <p:cBhvr>
                                        <p:cTn id="26" dur="500"/>
                                        <p:tgtEl>
                                          <p:spTgt spid="9">
                                            <p:txEl>
                                              <p:pRg st="0" end="0"/>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Effect transition="in" filter="fade">
                                      <p:cBhvr>
                                        <p:cTn id="29" dur="500"/>
                                        <p:tgtEl>
                                          <p:spTgt spid="11">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2">
                                            <p:txEl>
                                              <p:pRg st="0" end="0"/>
                                            </p:txEl>
                                          </p:spTgt>
                                        </p:tgtEl>
                                        <p:attrNameLst>
                                          <p:attrName>style.visibility</p:attrName>
                                        </p:attrNameLst>
                                      </p:cBhvr>
                                      <p:to>
                                        <p:strVal val="visible"/>
                                      </p:to>
                                    </p:set>
                                    <p:animEffect transition="in" filter="fade">
                                      <p:cBhvr>
                                        <p:cTn id="34" dur="500"/>
                                        <p:tgtEl>
                                          <p:spTgt spid="12">
                                            <p:txEl>
                                              <p:pRg st="0" end="0"/>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animEffect transition="in" filter="fade">
                                      <p:cBhvr>
                                        <p:cTn id="3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4" grpId="0" build="p">
        <p:tmplLst>
          <p:tmpl lvl="1">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9" grpId="0" build="p">
        <p:tmplLst>
          <p:tmpl lvl="1">
            <p:tnLst>
              <p:par>
                <p:cTn presetID="10"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2" grpId="0" build="p">
        <p:tmplLst>
          <p:tmpl lvl="1">
            <p:tnLst>
              <p:par>
                <p:cTn presetID="10"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5" grpId="0" build="p">
        <p:tmplLst>
          <p:tmpl lvl="1">
            <p:tnLst>
              <p:par>
                <p:cTn presetID="10" presetClass="entr" presetSubtype="0" fill="hold" nodeType="click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llets and numbers">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289560" y="1352677"/>
            <a:ext cx="6526876" cy="654253"/>
          </a:xfrm>
          <a:prstGeom prst="rect">
            <a:avLst/>
          </a:prstGeom>
        </p:spPr>
        <p:txBody>
          <a:bodyPr/>
          <a:lstStyle>
            <a:lvl1pPr marL="0" indent="0">
              <a:lnSpc>
                <a:spcPct val="113000"/>
              </a:lnSpc>
              <a:spcBef>
                <a:spcPts val="0"/>
              </a:spcBef>
              <a:buNone/>
              <a:defRPr sz="3200" b="0" i="0" spc="10" baseline="0">
                <a:solidFill>
                  <a:schemeClr val="tx1"/>
                </a:solidFill>
                <a:latin typeface="Arial" panose="020B0604020202020204" pitchFamily="34" charset="0"/>
              </a:defRPr>
            </a:lvl1pPr>
          </a:lstStyle>
          <a:p>
            <a:pPr lvl="0"/>
            <a:r>
              <a:rPr lang="en-GB"/>
              <a:t>This is a page title here</a:t>
            </a:r>
          </a:p>
        </p:txBody>
      </p:sp>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4" name="Text Placeholder 2">
            <a:extLst>
              <a:ext uri="{FF2B5EF4-FFF2-40B4-BE49-F238E27FC236}">
                <a16:creationId xmlns:a16="http://schemas.microsoft.com/office/drawing/2014/main" id="{3898134F-0D7B-D662-B750-1F85304C92AA}"/>
              </a:ext>
            </a:extLst>
          </p:cNvPr>
          <p:cNvSpPr>
            <a:spLocks noGrp="1"/>
          </p:cNvSpPr>
          <p:nvPr>
            <p:ph type="body" sz="quarter" idx="13" hasCustomPrompt="1"/>
          </p:nvPr>
        </p:nvSpPr>
        <p:spPr>
          <a:xfrm>
            <a:off x="289560" y="2386941"/>
            <a:ext cx="7150332" cy="1551214"/>
          </a:xfrm>
          <a:prstGeom prst="rect">
            <a:avLst/>
          </a:prstGeom>
        </p:spPr>
        <p:txBody>
          <a:bodyPr/>
          <a:lstStyle>
            <a:lvl1pPr marL="0" indent="0">
              <a:lnSpc>
                <a:spcPct val="113000"/>
              </a:lnSpc>
              <a:spcBef>
                <a:spcPts val="0"/>
              </a:spcBef>
              <a:buFont typeface="Arial" panose="020B0604020202020204" pitchFamily="34" charset="0"/>
              <a:buChar char="•"/>
              <a:defRPr sz="2400" b="0" i="0" spc="10" baseline="0">
                <a:solidFill>
                  <a:schemeClr val="tx1"/>
                </a:solidFill>
                <a:latin typeface="Arial" panose="020B0604020202020204" pitchFamily="34" charset="0"/>
                <a:cs typeface="Arial" panose="020B0604020202020204" pitchFamily="34" charset="0"/>
              </a:defRPr>
            </a:lvl1pPr>
            <a:lvl2pPr marL="171450" indent="0">
              <a:buFont typeface="Arial" panose="020B0604020202020204" pitchFamily="34" charset="0"/>
              <a:buChar char="•"/>
              <a:defRPr sz="2400" b="0" i="0">
                <a:latin typeface="Arial" panose="020B0604020202020204" pitchFamily="34" charset="0"/>
                <a:cs typeface="Arial" panose="020B0604020202020204" pitchFamily="34" charset="0"/>
              </a:defRPr>
            </a:lvl2pPr>
            <a:lvl3pPr marL="1200150" indent="-514350">
              <a:buFont typeface="Arial" panose="020B0604020202020204" pitchFamily="34" charset="0"/>
              <a:buChar char="•"/>
              <a:defRPr sz="2400" b="0" i="0">
                <a:latin typeface="Arial" panose="020B0604020202020204" pitchFamily="34" charset="0"/>
                <a:cs typeface="Arial" panose="020B0604020202020204" pitchFamily="34" charset="0"/>
              </a:defRPr>
            </a:lvl3pPr>
          </a:lstStyle>
          <a:p>
            <a:pPr marL="457200" marR="0" lvl="0" indent="-457200" algn="l" defTabSz="914400" rtl="0" eaLnBrk="1" fontAlgn="auto" latinLnBrk="0" hangingPunct="1">
              <a:lnSpc>
                <a:spcPct val="113000"/>
              </a:lnSpc>
              <a:spcBef>
                <a:spcPts val="0"/>
              </a:spcBef>
              <a:spcAft>
                <a:spcPts val="0"/>
              </a:spcAft>
              <a:buClrTx/>
              <a:buSzTx/>
              <a:tabLst/>
              <a:defRPr/>
            </a:pPr>
            <a:r>
              <a:rPr lang="en-GB"/>
              <a:t>This is level 1 of a bulleted list</a:t>
            </a:r>
          </a:p>
          <a:p>
            <a:pPr marL="685800" marR="0" lvl="1" indent="-457200" algn="l" defTabSz="914400" rtl="0" eaLnBrk="1" fontAlgn="auto" latinLnBrk="0" hangingPunct="1">
              <a:lnSpc>
                <a:spcPct val="113000"/>
              </a:lnSpc>
              <a:spcBef>
                <a:spcPts val="0"/>
              </a:spcBef>
              <a:spcAft>
                <a:spcPts val="0"/>
              </a:spcAft>
              <a:buClrTx/>
              <a:buSzTx/>
              <a:tabLst/>
              <a:defRPr/>
            </a:pPr>
            <a:r>
              <a:rPr lang="en-GB"/>
              <a:t>This is level 2</a:t>
            </a:r>
          </a:p>
          <a:p>
            <a:pPr marL="1143000" marR="0" lvl="2" indent="-457200" algn="l" defTabSz="914400" rtl="0" eaLnBrk="1" fontAlgn="auto" latinLnBrk="0" hangingPunct="1">
              <a:lnSpc>
                <a:spcPct val="113000"/>
              </a:lnSpc>
              <a:spcBef>
                <a:spcPts val="0"/>
              </a:spcBef>
              <a:spcAft>
                <a:spcPts val="0"/>
              </a:spcAft>
              <a:buClrTx/>
              <a:buSzTx/>
              <a:tabLst/>
              <a:defRPr/>
            </a:pPr>
            <a:r>
              <a:rPr lang="en-GB"/>
              <a:t>This is level 3</a:t>
            </a:r>
          </a:p>
        </p:txBody>
      </p:sp>
      <p:sp>
        <p:nvSpPr>
          <p:cNvPr id="7" name="Text Placeholder 2">
            <a:extLst>
              <a:ext uri="{FF2B5EF4-FFF2-40B4-BE49-F238E27FC236}">
                <a16:creationId xmlns:a16="http://schemas.microsoft.com/office/drawing/2014/main" id="{C424AA1C-3125-CCE4-0C88-D12DA855309C}"/>
              </a:ext>
            </a:extLst>
          </p:cNvPr>
          <p:cNvSpPr>
            <a:spLocks noGrp="1"/>
          </p:cNvSpPr>
          <p:nvPr>
            <p:ph type="body" sz="quarter" idx="16" hasCustomPrompt="1"/>
          </p:nvPr>
        </p:nvSpPr>
        <p:spPr>
          <a:xfrm>
            <a:off x="289560" y="4091050"/>
            <a:ext cx="7150332" cy="1821377"/>
          </a:xfrm>
          <a:prstGeom prst="rect">
            <a:avLst/>
          </a:prstGeom>
        </p:spPr>
        <p:txBody>
          <a:bodyPr/>
          <a:lstStyle>
            <a:lvl1pPr marL="0" indent="0">
              <a:lnSpc>
                <a:spcPct val="113000"/>
              </a:lnSpc>
              <a:spcBef>
                <a:spcPts val="0"/>
              </a:spcBef>
              <a:buFont typeface="+mj-lt"/>
              <a:buAutoNum type="arabicPeriod"/>
              <a:defRPr sz="2400" b="0" i="0" spc="10" baseline="0">
                <a:solidFill>
                  <a:schemeClr val="tx1"/>
                </a:solidFill>
                <a:latin typeface="Arial" panose="020B0604020202020204" pitchFamily="34" charset="0"/>
                <a:cs typeface="Arial" panose="020B0604020202020204" pitchFamily="34" charset="0"/>
              </a:defRPr>
            </a:lvl1pPr>
            <a:lvl2pPr marL="171450" indent="0">
              <a:buFont typeface="+mj-lt"/>
              <a:buAutoNum type="alphaLcPeriod"/>
              <a:defRPr sz="2400" b="0" i="0">
                <a:latin typeface="Arial" panose="020B0604020202020204" pitchFamily="34" charset="0"/>
                <a:cs typeface="Arial" panose="020B0604020202020204" pitchFamily="34" charset="0"/>
              </a:defRPr>
            </a:lvl2pPr>
            <a:lvl3pPr marL="1200150" indent="-514350">
              <a:buFont typeface="+mj-lt"/>
              <a:buAutoNum type="romanLcPeriod"/>
              <a:defRPr sz="2400" b="0" i="0">
                <a:latin typeface="Arial" panose="020B0604020202020204" pitchFamily="34" charset="0"/>
                <a:cs typeface="Arial" panose="020B0604020202020204" pitchFamily="34" charset="0"/>
              </a:defRPr>
            </a:lvl3pPr>
          </a:lstStyle>
          <a:p>
            <a:pPr marL="457200" marR="0" lvl="0" indent="-457200" algn="l" defTabSz="914400" rtl="0" eaLnBrk="1" fontAlgn="auto" latinLnBrk="0" hangingPunct="1">
              <a:lnSpc>
                <a:spcPct val="113000"/>
              </a:lnSpc>
              <a:spcBef>
                <a:spcPts val="0"/>
              </a:spcBef>
              <a:spcAft>
                <a:spcPts val="0"/>
              </a:spcAft>
              <a:buClrTx/>
              <a:buSzTx/>
              <a:tabLst/>
              <a:defRPr/>
            </a:pPr>
            <a:r>
              <a:rPr lang="en-GB"/>
              <a:t>This is level 1 of a numbered list</a:t>
            </a:r>
          </a:p>
          <a:p>
            <a:pPr marL="685800" marR="0" lvl="1" indent="-457200" algn="l" defTabSz="914400" rtl="0" eaLnBrk="1" fontAlgn="auto" latinLnBrk="0" hangingPunct="1">
              <a:lnSpc>
                <a:spcPct val="113000"/>
              </a:lnSpc>
              <a:spcBef>
                <a:spcPts val="0"/>
              </a:spcBef>
              <a:spcAft>
                <a:spcPts val="0"/>
              </a:spcAft>
              <a:buClrTx/>
              <a:buSzTx/>
              <a:tabLst/>
              <a:defRPr/>
            </a:pPr>
            <a:r>
              <a:rPr lang="en-GB"/>
              <a:t>This is level 2</a:t>
            </a:r>
          </a:p>
          <a:p>
            <a:pPr marL="1143000" marR="0" lvl="2" indent="-457200" algn="l" defTabSz="914400" rtl="0" eaLnBrk="1" fontAlgn="auto" latinLnBrk="0" hangingPunct="1">
              <a:lnSpc>
                <a:spcPct val="113000"/>
              </a:lnSpc>
              <a:spcBef>
                <a:spcPts val="0"/>
              </a:spcBef>
              <a:spcAft>
                <a:spcPts val="0"/>
              </a:spcAft>
              <a:buClrTx/>
              <a:buSzTx/>
              <a:tabLst/>
              <a:defRPr/>
            </a:pPr>
            <a:r>
              <a:rPr lang="en-GB"/>
              <a:t>This is level 3</a:t>
            </a:r>
          </a:p>
        </p:txBody>
      </p:sp>
      <p:sp>
        <p:nvSpPr>
          <p:cNvPr id="8" name="Slide Number Placeholder 9">
            <a:extLst>
              <a:ext uri="{FF2B5EF4-FFF2-40B4-BE49-F238E27FC236}">
                <a16:creationId xmlns:a16="http://schemas.microsoft.com/office/drawing/2014/main" id="{095DC58D-4E38-E2DD-DE1E-E210675C355B}"/>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Tree>
    <p:extLst>
      <p:ext uri="{BB962C8B-B14F-4D97-AF65-F5344CB8AC3E}">
        <p14:creationId xmlns:p14="http://schemas.microsoft.com/office/powerpoint/2010/main" val="34558664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op tips v2">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8" name="Text Placeholder 2">
            <a:extLst>
              <a:ext uri="{FF2B5EF4-FFF2-40B4-BE49-F238E27FC236}">
                <a16:creationId xmlns:a16="http://schemas.microsoft.com/office/drawing/2014/main" id="{683000C8-36D1-AC62-D32B-243735186CE4}"/>
              </a:ext>
            </a:extLst>
          </p:cNvPr>
          <p:cNvSpPr>
            <a:spLocks noGrp="1"/>
          </p:cNvSpPr>
          <p:nvPr>
            <p:ph type="body" sz="quarter" idx="22" hasCustomPrompt="1"/>
          </p:nvPr>
        </p:nvSpPr>
        <p:spPr>
          <a:xfrm>
            <a:off x="6096000" y="2749341"/>
            <a:ext cx="1855402" cy="569080"/>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Keep it </a:t>
            </a:r>
            <a:br>
              <a:rPr lang="en-GB"/>
            </a:br>
            <a:r>
              <a:rPr lang="en-GB"/>
              <a:t>ruthlessly simple</a:t>
            </a:r>
          </a:p>
        </p:txBody>
      </p:sp>
      <p:sp>
        <p:nvSpPr>
          <p:cNvPr id="11" name="Text Placeholder 2">
            <a:extLst>
              <a:ext uri="{FF2B5EF4-FFF2-40B4-BE49-F238E27FC236}">
                <a16:creationId xmlns:a16="http://schemas.microsoft.com/office/drawing/2014/main" id="{55D6F523-F549-30A2-B884-135FED7FB2A2}"/>
              </a:ext>
            </a:extLst>
          </p:cNvPr>
          <p:cNvSpPr>
            <a:spLocks noGrp="1"/>
          </p:cNvSpPr>
          <p:nvPr>
            <p:ph type="body" sz="quarter" idx="24" hasCustomPrompt="1"/>
          </p:nvPr>
        </p:nvSpPr>
        <p:spPr>
          <a:xfrm>
            <a:off x="6096000" y="3946681"/>
            <a:ext cx="1855402" cy="569080"/>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Use section breaks for interest</a:t>
            </a:r>
          </a:p>
        </p:txBody>
      </p:sp>
      <p:sp>
        <p:nvSpPr>
          <p:cNvPr id="14" name="Text Placeholder 2">
            <a:extLst>
              <a:ext uri="{FF2B5EF4-FFF2-40B4-BE49-F238E27FC236}">
                <a16:creationId xmlns:a16="http://schemas.microsoft.com/office/drawing/2014/main" id="{A9C61B94-A7AD-EFFA-CA11-D64CC0C2599F}"/>
              </a:ext>
            </a:extLst>
          </p:cNvPr>
          <p:cNvSpPr>
            <a:spLocks noGrp="1"/>
          </p:cNvSpPr>
          <p:nvPr>
            <p:ph type="body" sz="quarter" idx="26" hasCustomPrompt="1"/>
          </p:nvPr>
        </p:nvSpPr>
        <p:spPr>
          <a:xfrm>
            <a:off x="6096000" y="5155342"/>
            <a:ext cx="1762796" cy="477165"/>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Stick to the options provided</a:t>
            </a:r>
          </a:p>
        </p:txBody>
      </p:sp>
      <p:cxnSp>
        <p:nvCxnSpPr>
          <p:cNvPr id="17" name="Straight Connector 16">
            <a:extLst>
              <a:ext uri="{FF2B5EF4-FFF2-40B4-BE49-F238E27FC236}">
                <a16:creationId xmlns:a16="http://schemas.microsoft.com/office/drawing/2014/main" id="{EC8A8AA5-F0EE-1EC6-BD4D-2E6EB64CCDF9}"/>
              </a:ext>
            </a:extLst>
          </p:cNvPr>
          <p:cNvCxnSpPr>
            <a:cxnSpLocks/>
          </p:cNvCxnSpPr>
          <p:nvPr userDrawn="1"/>
        </p:nvCxnSpPr>
        <p:spPr>
          <a:xfrm flipH="1">
            <a:off x="5044007" y="1508344"/>
            <a:ext cx="7147993"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2">
            <a:extLst>
              <a:ext uri="{FF2B5EF4-FFF2-40B4-BE49-F238E27FC236}">
                <a16:creationId xmlns:a16="http://schemas.microsoft.com/office/drawing/2014/main" id="{3A22E0A5-FF35-4F26-3EA8-C1D9DBD0A2FA}"/>
              </a:ext>
            </a:extLst>
          </p:cNvPr>
          <p:cNvSpPr>
            <a:spLocks noGrp="1"/>
          </p:cNvSpPr>
          <p:nvPr>
            <p:ph type="body" sz="quarter" idx="27" hasCustomPrompt="1"/>
          </p:nvPr>
        </p:nvSpPr>
        <p:spPr>
          <a:xfrm>
            <a:off x="9930369" y="2749341"/>
            <a:ext cx="1855402" cy="569080"/>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Keep it </a:t>
            </a:r>
            <a:br>
              <a:rPr lang="en-GB"/>
            </a:br>
            <a:r>
              <a:rPr lang="en-GB"/>
              <a:t>ruthlessly simple</a:t>
            </a:r>
          </a:p>
        </p:txBody>
      </p:sp>
      <p:sp>
        <p:nvSpPr>
          <p:cNvPr id="20" name="Text Placeholder 2">
            <a:extLst>
              <a:ext uri="{FF2B5EF4-FFF2-40B4-BE49-F238E27FC236}">
                <a16:creationId xmlns:a16="http://schemas.microsoft.com/office/drawing/2014/main" id="{47DF3990-7E9F-1BEA-66AB-DD91AC6FBDC0}"/>
              </a:ext>
            </a:extLst>
          </p:cNvPr>
          <p:cNvSpPr>
            <a:spLocks noGrp="1"/>
          </p:cNvSpPr>
          <p:nvPr>
            <p:ph type="body" sz="quarter" idx="28" hasCustomPrompt="1"/>
          </p:nvPr>
        </p:nvSpPr>
        <p:spPr>
          <a:xfrm>
            <a:off x="9930369" y="3946681"/>
            <a:ext cx="1855402" cy="569080"/>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Use section breaks for interest</a:t>
            </a:r>
          </a:p>
        </p:txBody>
      </p:sp>
      <p:sp>
        <p:nvSpPr>
          <p:cNvPr id="22" name="Text Placeholder 2">
            <a:extLst>
              <a:ext uri="{FF2B5EF4-FFF2-40B4-BE49-F238E27FC236}">
                <a16:creationId xmlns:a16="http://schemas.microsoft.com/office/drawing/2014/main" id="{AAFC7DF1-BC74-4541-012C-EBC424482577}"/>
              </a:ext>
            </a:extLst>
          </p:cNvPr>
          <p:cNvSpPr>
            <a:spLocks noGrp="1"/>
          </p:cNvSpPr>
          <p:nvPr>
            <p:ph type="body" sz="quarter" idx="29" hasCustomPrompt="1"/>
          </p:nvPr>
        </p:nvSpPr>
        <p:spPr>
          <a:xfrm>
            <a:off x="9930369" y="5155342"/>
            <a:ext cx="1762796" cy="477165"/>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Stick to the options provided</a:t>
            </a:r>
          </a:p>
        </p:txBody>
      </p:sp>
      <p:sp>
        <p:nvSpPr>
          <p:cNvPr id="24" name="Picture Placeholder 14">
            <a:extLst>
              <a:ext uri="{FF2B5EF4-FFF2-40B4-BE49-F238E27FC236}">
                <a16:creationId xmlns:a16="http://schemas.microsoft.com/office/drawing/2014/main" id="{12733FEA-3EDA-E040-843C-BD4DAED2DD67}"/>
              </a:ext>
            </a:extLst>
          </p:cNvPr>
          <p:cNvSpPr>
            <a:spLocks noGrp="1"/>
          </p:cNvSpPr>
          <p:nvPr>
            <p:ph type="pic" sz="quarter" idx="30"/>
          </p:nvPr>
        </p:nvSpPr>
        <p:spPr>
          <a:xfrm>
            <a:off x="273052" y="904010"/>
            <a:ext cx="4361294" cy="5649190"/>
          </a:xfrm>
          <a:prstGeom prst="rect">
            <a:avLst/>
          </a:prstGeom>
          <a:blipFill dpi="0" rotWithShape="1">
            <a:blip r:embed="rId2"/>
            <a:srcRect/>
            <a:stretch>
              <a:fillRect l="-50000" r="-50000"/>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2" name="Text Placeholder 2">
            <a:extLst>
              <a:ext uri="{FF2B5EF4-FFF2-40B4-BE49-F238E27FC236}">
                <a16:creationId xmlns:a16="http://schemas.microsoft.com/office/drawing/2014/main" id="{DF0C419C-01A8-BFBE-F218-0B171351976C}"/>
              </a:ext>
            </a:extLst>
          </p:cNvPr>
          <p:cNvSpPr>
            <a:spLocks noGrp="1"/>
          </p:cNvSpPr>
          <p:nvPr>
            <p:ph type="body" sz="quarter" idx="31" hasCustomPrompt="1"/>
          </p:nvPr>
        </p:nvSpPr>
        <p:spPr>
          <a:xfrm>
            <a:off x="4958281" y="1667245"/>
            <a:ext cx="5375542" cy="654253"/>
          </a:xfrm>
          <a:prstGeom prst="rect">
            <a:avLst/>
          </a:prstGeom>
        </p:spPr>
        <p:txBody>
          <a:bodyPr/>
          <a:lstStyle>
            <a:lvl1pPr marL="0" indent="0">
              <a:lnSpc>
                <a:spcPct val="113000"/>
              </a:lnSpc>
              <a:spcBef>
                <a:spcPts val="0"/>
              </a:spcBef>
              <a:buNone/>
              <a:defRPr sz="3200" b="0" i="0" spc="10" baseline="0">
                <a:solidFill>
                  <a:schemeClr val="tx1"/>
                </a:solidFill>
                <a:latin typeface="Arial" panose="020B0604020202020204" pitchFamily="34" charset="0"/>
              </a:defRPr>
            </a:lvl1pPr>
          </a:lstStyle>
          <a:p>
            <a:pPr lvl="0"/>
            <a:r>
              <a:rPr lang="en-GB"/>
              <a:t>Our top tips</a:t>
            </a:r>
          </a:p>
        </p:txBody>
      </p:sp>
      <p:sp>
        <p:nvSpPr>
          <p:cNvPr id="3" name="Text Placeholder 2">
            <a:extLst>
              <a:ext uri="{FF2B5EF4-FFF2-40B4-BE49-F238E27FC236}">
                <a16:creationId xmlns:a16="http://schemas.microsoft.com/office/drawing/2014/main" id="{1ACF75BC-E125-D723-88F9-89EF3E40FEAB}"/>
              </a:ext>
            </a:extLst>
          </p:cNvPr>
          <p:cNvSpPr>
            <a:spLocks noGrp="1"/>
          </p:cNvSpPr>
          <p:nvPr>
            <p:ph type="body" sz="quarter" idx="32" hasCustomPrompt="1"/>
          </p:nvPr>
        </p:nvSpPr>
        <p:spPr>
          <a:xfrm>
            <a:off x="4958281" y="2692003"/>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01</a:t>
            </a:r>
          </a:p>
        </p:txBody>
      </p:sp>
      <p:sp>
        <p:nvSpPr>
          <p:cNvPr id="7" name="Text Placeholder 2">
            <a:extLst>
              <a:ext uri="{FF2B5EF4-FFF2-40B4-BE49-F238E27FC236}">
                <a16:creationId xmlns:a16="http://schemas.microsoft.com/office/drawing/2014/main" id="{3B86C8E2-1A43-2E9C-E70E-058C709FCDAE}"/>
              </a:ext>
            </a:extLst>
          </p:cNvPr>
          <p:cNvSpPr>
            <a:spLocks noGrp="1"/>
          </p:cNvSpPr>
          <p:nvPr>
            <p:ph type="body" sz="quarter" idx="33" hasCustomPrompt="1"/>
          </p:nvPr>
        </p:nvSpPr>
        <p:spPr>
          <a:xfrm>
            <a:off x="4958281" y="3921713"/>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03</a:t>
            </a:r>
          </a:p>
        </p:txBody>
      </p:sp>
      <p:sp>
        <p:nvSpPr>
          <p:cNvPr id="9" name="Text Placeholder 2">
            <a:extLst>
              <a:ext uri="{FF2B5EF4-FFF2-40B4-BE49-F238E27FC236}">
                <a16:creationId xmlns:a16="http://schemas.microsoft.com/office/drawing/2014/main" id="{D1DBD65D-6340-E42B-6284-FFC1FE749AB2}"/>
              </a:ext>
            </a:extLst>
          </p:cNvPr>
          <p:cNvSpPr>
            <a:spLocks noGrp="1"/>
          </p:cNvSpPr>
          <p:nvPr>
            <p:ph type="body" sz="quarter" idx="34" hasCustomPrompt="1"/>
          </p:nvPr>
        </p:nvSpPr>
        <p:spPr>
          <a:xfrm>
            <a:off x="4958281" y="5056830"/>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05</a:t>
            </a:r>
          </a:p>
        </p:txBody>
      </p:sp>
      <p:sp>
        <p:nvSpPr>
          <p:cNvPr id="10" name="Text Placeholder 2">
            <a:extLst>
              <a:ext uri="{FF2B5EF4-FFF2-40B4-BE49-F238E27FC236}">
                <a16:creationId xmlns:a16="http://schemas.microsoft.com/office/drawing/2014/main" id="{511279C5-355B-04BE-87C9-D3A3A72E56E4}"/>
              </a:ext>
            </a:extLst>
          </p:cNvPr>
          <p:cNvSpPr>
            <a:spLocks noGrp="1"/>
          </p:cNvSpPr>
          <p:nvPr>
            <p:ph type="body" sz="quarter" idx="35" hasCustomPrompt="1"/>
          </p:nvPr>
        </p:nvSpPr>
        <p:spPr>
          <a:xfrm>
            <a:off x="8742005" y="2692003"/>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02</a:t>
            </a:r>
          </a:p>
        </p:txBody>
      </p:sp>
      <p:sp>
        <p:nvSpPr>
          <p:cNvPr id="12" name="Text Placeholder 2">
            <a:extLst>
              <a:ext uri="{FF2B5EF4-FFF2-40B4-BE49-F238E27FC236}">
                <a16:creationId xmlns:a16="http://schemas.microsoft.com/office/drawing/2014/main" id="{865414C1-3EA5-8F09-7ECA-0C51CD9A7EEA}"/>
              </a:ext>
            </a:extLst>
          </p:cNvPr>
          <p:cNvSpPr>
            <a:spLocks noGrp="1"/>
          </p:cNvSpPr>
          <p:nvPr>
            <p:ph type="body" sz="quarter" idx="36" hasCustomPrompt="1"/>
          </p:nvPr>
        </p:nvSpPr>
        <p:spPr>
          <a:xfrm>
            <a:off x="8742005" y="3921713"/>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04</a:t>
            </a:r>
          </a:p>
        </p:txBody>
      </p:sp>
      <p:sp>
        <p:nvSpPr>
          <p:cNvPr id="13" name="Text Placeholder 2">
            <a:extLst>
              <a:ext uri="{FF2B5EF4-FFF2-40B4-BE49-F238E27FC236}">
                <a16:creationId xmlns:a16="http://schemas.microsoft.com/office/drawing/2014/main" id="{B012F07E-EBB9-FF77-C570-CDEE72274D7B}"/>
              </a:ext>
            </a:extLst>
          </p:cNvPr>
          <p:cNvSpPr>
            <a:spLocks noGrp="1"/>
          </p:cNvSpPr>
          <p:nvPr>
            <p:ph type="body" sz="quarter" idx="37" hasCustomPrompt="1"/>
          </p:nvPr>
        </p:nvSpPr>
        <p:spPr>
          <a:xfrm>
            <a:off x="8742005" y="5056830"/>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06</a:t>
            </a:r>
          </a:p>
        </p:txBody>
      </p:sp>
      <p:sp>
        <p:nvSpPr>
          <p:cNvPr id="4" name="Slide Number Placeholder 9">
            <a:extLst>
              <a:ext uri="{FF2B5EF4-FFF2-40B4-BE49-F238E27FC236}">
                <a16:creationId xmlns:a16="http://schemas.microsoft.com/office/drawing/2014/main" id="{EECCFBFC-7F71-944B-C841-0DACB7EDF33F}"/>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Tree>
    <p:extLst>
      <p:ext uri="{BB962C8B-B14F-4D97-AF65-F5344CB8AC3E}">
        <p14:creationId xmlns:p14="http://schemas.microsoft.com/office/powerpoint/2010/main" val="79603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500"/>
                                        <p:tgtEl>
                                          <p:spTgt spid="8">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5">
                                            <p:txEl>
                                              <p:pRg st="0" end="0"/>
                                            </p:txEl>
                                          </p:spTgt>
                                        </p:tgtEl>
                                        <p:attrNameLst>
                                          <p:attrName>style.visibility</p:attrName>
                                        </p:attrNameLst>
                                      </p:cBhvr>
                                      <p:to>
                                        <p:strVal val="visible"/>
                                      </p:to>
                                    </p:set>
                                    <p:animEffect transition="in" filter="fade">
                                      <p:cBhvr>
                                        <p:cTn id="26" dur="500"/>
                                        <p:tgtEl>
                                          <p:spTgt spid="15">
                                            <p:txEl>
                                              <p:pRg st="0" end="0"/>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Effect transition="in" filter="fade">
                                      <p:cBhvr>
                                        <p:cTn id="29" dur="500"/>
                                        <p:tgtEl>
                                          <p:spTgt spid="10">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Effect transition="in" filter="fade">
                                      <p:cBhvr>
                                        <p:cTn id="34" dur="500"/>
                                        <p:tgtEl>
                                          <p:spTgt spid="11">
                                            <p:txEl>
                                              <p:pRg st="0" end="0"/>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fade">
                                      <p:cBhvr>
                                        <p:cTn id="37" dur="500"/>
                                        <p:tgtEl>
                                          <p:spTgt spid="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xEl>
                                              <p:pRg st="0" end="0"/>
                                            </p:txEl>
                                          </p:spTgt>
                                        </p:tgtEl>
                                        <p:attrNameLst>
                                          <p:attrName>style.visibility</p:attrName>
                                        </p:attrNameLst>
                                      </p:cBhvr>
                                      <p:to>
                                        <p:strVal val="visible"/>
                                      </p:to>
                                    </p:set>
                                    <p:animEffect transition="in" filter="fade">
                                      <p:cBhvr>
                                        <p:cTn id="42" dur="500"/>
                                        <p:tgtEl>
                                          <p:spTgt spid="2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fade">
                                      <p:cBhvr>
                                        <p:cTn id="45" dur="500"/>
                                        <p:tgtEl>
                                          <p:spTgt spid="12">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9">
                                            <p:txEl>
                                              <p:pRg st="0" end="0"/>
                                            </p:txEl>
                                          </p:spTgt>
                                        </p:tgtEl>
                                        <p:attrNameLst>
                                          <p:attrName>style.visibility</p:attrName>
                                        </p:attrNameLst>
                                      </p:cBhvr>
                                      <p:to>
                                        <p:strVal val="visible"/>
                                      </p:to>
                                    </p:set>
                                    <p:animEffect transition="in" filter="fade">
                                      <p:cBhvr>
                                        <p:cTn id="50" dur="500"/>
                                        <p:tgtEl>
                                          <p:spTgt spid="9">
                                            <p:txEl>
                                              <p:pRg st="0" end="0"/>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4">
                                            <p:txEl>
                                              <p:pRg st="0" end="0"/>
                                            </p:txEl>
                                          </p:spTgt>
                                        </p:tgtEl>
                                        <p:attrNameLst>
                                          <p:attrName>style.visibility</p:attrName>
                                        </p:attrNameLst>
                                      </p:cBhvr>
                                      <p:to>
                                        <p:strVal val="visible"/>
                                      </p:to>
                                    </p:set>
                                    <p:animEffect transition="in" filter="fade">
                                      <p:cBhvr>
                                        <p:cTn id="53" dur="500"/>
                                        <p:tgtEl>
                                          <p:spTgt spid="14">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3">
                                            <p:txEl>
                                              <p:pRg st="0" end="0"/>
                                            </p:txEl>
                                          </p:spTgt>
                                        </p:tgtEl>
                                        <p:attrNameLst>
                                          <p:attrName>style.visibility</p:attrName>
                                        </p:attrNameLst>
                                      </p:cBhvr>
                                      <p:to>
                                        <p:strVal val="visible"/>
                                      </p:to>
                                    </p:set>
                                    <p:animEffect transition="in" filter="fade">
                                      <p:cBhvr>
                                        <p:cTn id="58" dur="500"/>
                                        <p:tgtEl>
                                          <p:spTgt spid="13">
                                            <p:txEl>
                                              <p:pRg st="0" end="0"/>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2">
                                            <p:txEl>
                                              <p:pRg st="0" end="0"/>
                                            </p:txEl>
                                          </p:spTgt>
                                        </p:tgtEl>
                                        <p:attrNameLst>
                                          <p:attrName>style.visibility</p:attrName>
                                        </p:attrNameLst>
                                      </p:cBhvr>
                                      <p:to>
                                        <p:strVal val="visible"/>
                                      </p:to>
                                    </p:set>
                                    <p:animEffect transition="in" filter="fade">
                                      <p:cBhvr>
                                        <p:cTn id="61"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1" grpId="0" build="p">
        <p:tmplLst>
          <p:tmpl lvl="1">
            <p:tnLst>
              <p:par>
                <p:cTn presetID="10"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click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20" grpId="0" build="p">
        <p:tmplLst>
          <p:tmpl lvl="1">
            <p:tnLst>
              <p:par>
                <p:cTn presetID="10" presetClass="entr" presetSubtype="0" fill="hold" nodeType="click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 grpId="0" build="p">
        <p:tmplLst>
          <p:tmpl lvl="1">
            <p:tnLst>
              <p:par>
                <p:cTn presetID="10"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Lst>
      </p:bldP>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7" grpId="0" build="p">
        <p:tmplLst>
          <p:tmpl lvl="1">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9" grpId="0" build="p">
        <p:tmplLst>
          <p:tmpl lvl="1">
            <p:tnLst>
              <p:par>
                <p:cTn presetID="10"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10"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ullets + image slide">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289560" y="1352677"/>
            <a:ext cx="5375542" cy="654253"/>
          </a:xfrm>
          <a:prstGeom prst="rect">
            <a:avLst/>
          </a:prstGeom>
        </p:spPr>
        <p:txBody>
          <a:bodyPr/>
          <a:lstStyle>
            <a:lvl1pPr marL="0" indent="0">
              <a:lnSpc>
                <a:spcPct val="113000"/>
              </a:lnSpc>
              <a:spcBef>
                <a:spcPts val="0"/>
              </a:spcBef>
              <a:buNone/>
              <a:defRPr sz="3200" b="0" i="0" spc="10" baseline="0">
                <a:solidFill>
                  <a:schemeClr val="tx1"/>
                </a:solidFill>
                <a:latin typeface="Arial" panose="020B0604020202020204" pitchFamily="34" charset="0"/>
              </a:defRPr>
            </a:lvl1pPr>
          </a:lstStyle>
          <a:p>
            <a:pPr lvl="0"/>
            <a:r>
              <a:rPr lang="en-GB"/>
              <a:t>This is a page title here</a:t>
            </a:r>
          </a:p>
        </p:txBody>
      </p:sp>
      <p:sp>
        <p:nvSpPr>
          <p:cNvPr id="3" name="Text Placeholder 2">
            <a:extLst>
              <a:ext uri="{FF2B5EF4-FFF2-40B4-BE49-F238E27FC236}">
                <a16:creationId xmlns:a16="http://schemas.microsoft.com/office/drawing/2014/main" id="{827FF131-AFBE-6137-C6CE-E7D9DB33ACC8}"/>
              </a:ext>
            </a:extLst>
          </p:cNvPr>
          <p:cNvSpPr>
            <a:spLocks noGrp="1"/>
          </p:cNvSpPr>
          <p:nvPr>
            <p:ph type="body" sz="quarter" idx="13" hasCustomPrompt="1"/>
          </p:nvPr>
        </p:nvSpPr>
        <p:spPr>
          <a:xfrm>
            <a:off x="289560" y="2386941"/>
            <a:ext cx="5375542" cy="3776354"/>
          </a:xfrm>
          <a:prstGeom prst="rect">
            <a:avLst/>
          </a:prstGeom>
        </p:spPr>
        <p:txBody>
          <a:bodyPr/>
          <a:lstStyle>
            <a:lvl1pPr marL="342900" indent="-342900">
              <a:lnSpc>
                <a:spcPct val="113000"/>
              </a:lnSpc>
              <a:spcBef>
                <a:spcPts val="0"/>
              </a:spcBef>
              <a:buFont typeface="Arial" panose="020B0604020202020204" pitchFamily="34" charset="0"/>
              <a:buChar char="•"/>
              <a:defRPr sz="2400" b="0" i="0" spc="10" baseline="0">
                <a:solidFill>
                  <a:schemeClr val="tx1"/>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stStyle>
          <a:p>
            <a:pPr marL="342900" marR="0" lvl="0" indent="-342900" algn="l" defTabSz="914400" rtl="0" eaLnBrk="1" fontAlgn="auto" latinLnBrk="0" hangingPunct="1">
              <a:lnSpc>
                <a:spcPct val="113000"/>
              </a:lnSpc>
              <a:spcBef>
                <a:spcPts val="0"/>
              </a:spcBef>
              <a:spcAft>
                <a:spcPts val="0"/>
              </a:spcAft>
              <a:buClrTx/>
              <a:buSzTx/>
              <a:tabLst/>
              <a:defRPr/>
            </a:pPr>
            <a:r>
              <a:rPr lang="en-GB"/>
              <a:t>This is body copy</a:t>
            </a:r>
          </a:p>
          <a:p>
            <a:pPr marL="342900" marR="0" lvl="0" indent="-342900" algn="l" defTabSz="914400" rtl="0" eaLnBrk="1" fontAlgn="auto" latinLnBrk="0" hangingPunct="1">
              <a:lnSpc>
                <a:spcPct val="113000"/>
              </a:lnSpc>
              <a:spcBef>
                <a:spcPts val="0"/>
              </a:spcBef>
              <a:spcAft>
                <a:spcPts val="0"/>
              </a:spcAft>
              <a:buClrTx/>
              <a:buSzTx/>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endParaRPr lang="en-GB"/>
          </a:p>
          <a:p>
            <a:pPr marL="342900" marR="0" lvl="0" indent="-342900" algn="l" defTabSz="914400" rtl="0" eaLnBrk="1" fontAlgn="auto" latinLnBrk="0" hangingPunct="1">
              <a:lnSpc>
                <a:spcPct val="113000"/>
              </a:lnSpc>
              <a:spcBef>
                <a:spcPts val="0"/>
              </a:spcBef>
              <a:spcAft>
                <a:spcPts val="0"/>
              </a:spcAft>
              <a:buClrTx/>
              <a:buSzTx/>
              <a:tabLst/>
              <a:defRPr/>
            </a:pPr>
            <a:r>
              <a:rPr lang="en-GB"/>
              <a:t>Duis </a:t>
            </a:r>
            <a:r>
              <a:rPr lang="en-GB" err="1"/>
              <a:t>eu</a:t>
            </a:r>
            <a:r>
              <a:rPr lang="en-GB"/>
              <a:t> </a:t>
            </a:r>
            <a:r>
              <a:rPr lang="en-GB" err="1"/>
              <a:t>risus</a:t>
            </a:r>
            <a:r>
              <a:rPr lang="en-GB"/>
              <a:t> </a:t>
            </a:r>
            <a:r>
              <a:rPr lang="en-GB" err="1"/>
              <a:t>diam</a:t>
            </a:r>
            <a:endParaRPr lang="en-GB"/>
          </a:p>
          <a:p>
            <a:pPr marL="685800" marR="0" lvl="1" indent="-342900" algn="l" defTabSz="914400" rtl="0" eaLnBrk="1" fontAlgn="auto" latinLnBrk="0" hangingPunct="1">
              <a:lnSpc>
                <a:spcPct val="113000"/>
              </a:lnSpc>
              <a:spcBef>
                <a:spcPts val="0"/>
              </a:spcBef>
              <a:spcAft>
                <a:spcPts val="0"/>
              </a:spcAft>
              <a:buClrTx/>
              <a:buSzTx/>
              <a:tabLst/>
              <a:defRPr/>
            </a:pPr>
            <a:r>
              <a:rPr lang="en-GB" err="1"/>
              <a:t>Curabitur</a:t>
            </a:r>
            <a:r>
              <a:rPr lang="en-GB"/>
              <a:t> non </a:t>
            </a:r>
            <a:r>
              <a:rPr lang="en-GB" err="1"/>
              <a:t>interdum</a:t>
            </a:r>
            <a:r>
              <a:rPr lang="en-GB"/>
              <a:t> </a:t>
            </a:r>
            <a:r>
              <a:rPr lang="en-GB" err="1"/>
              <a:t>sapien</a:t>
            </a:r>
            <a:r>
              <a:rPr lang="en-GB"/>
              <a:t>, sit </a:t>
            </a:r>
            <a:r>
              <a:rPr lang="en-GB" err="1"/>
              <a:t>amet</a:t>
            </a:r>
            <a:r>
              <a:rPr lang="en-GB"/>
              <a:t> </a:t>
            </a:r>
            <a:r>
              <a:rPr lang="en-GB" err="1"/>
              <a:t>sollicitudin</a:t>
            </a:r>
            <a:endParaRPr lang="en-GB"/>
          </a:p>
          <a:p>
            <a:pPr marL="685800" marR="0" lvl="1" indent="-342900" algn="l" defTabSz="914400" rtl="0" eaLnBrk="1" fontAlgn="auto" latinLnBrk="0" hangingPunct="1">
              <a:lnSpc>
                <a:spcPct val="113000"/>
              </a:lnSpc>
              <a:spcBef>
                <a:spcPts val="0"/>
              </a:spcBef>
              <a:spcAft>
                <a:spcPts val="0"/>
              </a:spcAft>
              <a:buClrTx/>
              <a:buSzTx/>
              <a:tabLst/>
              <a:defRPr/>
            </a:pPr>
            <a:r>
              <a:rPr lang="en-GB" err="1"/>
              <a:t>Aliquam</a:t>
            </a:r>
            <a:r>
              <a:rPr lang="en-GB"/>
              <a:t> </a:t>
            </a:r>
            <a:r>
              <a:rPr lang="en-GB" err="1"/>
              <a:t>interdum</a:t>
            </a:r>
            <a:r>
              <a:rPr lang="en-GB"/>
              <a:t> lorem ante, ac </a:t>
            </a:r>
            <a:r>
              <a:rPr lang="en-GB" err="1"/>
              <a:t>posuere</a:t>
            </a:r>
            <a:r>
              <a:rPr lang="en-GB"/>
              <a:t> </a:t>
            </a:r>
            <a:r>
              <a:rPr lang="en-GB" err="1"/>
              <a:t>leo</a:t>
            </a:r>
            <a:r>
              <a:rPr lang="en-GB"/>
              <a:t> </a:t>
            </a:r>
            <a:r>
              <a:rPr lang="en-GB" err="1"/>
              <a:t>condimentum</a:t>
            </a:r>
            <a:r>
              <a:rPr lang="en-GB"/>
              <a:t> </a:t>
            </a:r>
            <a:r>
              <a:rPr lang="en-GB" err="1"/>
              <a:t>quis</a:t>
            </a:r>
            <a:endParaRPr lang="en-GB"/>
          </a:p>
        </p:txBody>
      </p:sp>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9" name="Picture Placeholder 7">
            <a:extLst>
              <a:ext uri="{FF2B5EF4-FFF2-40B4-BE49-F238E27FC236}">
                <a16:creationId xmlns:a16="http://schemas.microsoft.com/office/drawing/2014/main" id="{EBDE4AC3-1379-6BEA-D9B5-5C4B0D185D4E}"/>
              </a:ext>
            </a:extLst>
          </p:cNvPr>
          <p:cNvSpPr>
            <a:spLocks noGrp="1"/>
          </p:cNvSpPr>
          <p:nvPr>
            <p:ph type="pic" sz="quarter" idx="16"/>
          </p:nvPr>
        </p:nvSpPr>
        <p:spPr>
          <a:xfrm>
            <a:off x="6096000" y="941388"/>
            <a:ext cx="5807075" cy="5643562"/>
          </a:xfrm>
          <a:prstGeom prst="rect">
            <a:avLst/>
          </a:prstGeom>
          <a:blipFill dpi="0" rotWithShape="1">
            <a:blip r:embed="rId2"/>
            <a:srcRect/>
            <a:stretch>
              <a:fillRect l="-20000" r="-20000"/>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7" name="Slide Number Placeholder 9">
            <a:extLst>
              <a:ext uri="{FF2B5EF4-FFF2-40B4-BE49-F238E27FC236}">
                <a16:creationId xmlns:a16="http://schemas.microsoft.com/office/drawing/2014/main" id="{0C501585-4160-5EC2-1967-E2293A1A33DF}"/>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Tree>
    <p:extLst>
      <p:ext uri="{BB962C8B-B14F-4D97-AF65-F5344CB8AC3E}">
        <p14:creationId xmlns:p14="http://schemas.microsoft.com/office/powerpoint/2010/main" val="747392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lide 1">
    <p:bg>
      <p:bgPr>
        <a:solidFill>
          <a:schemeClr val="accent4"/>
        </a:solidFill>
        <a:effectLst/>
      </p:bgPr>
    </p:bg>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902066FF-E7D7-6FD7-2B71-9FB08F25FC79}"/>
              </a:ext>
            </a:extLst>
          </p:cNvPr>
          <p:cNvSpPr>
            <a:spLocks noGrp="1"/>
          </p:cNvSpPr>
          <p:nvPr>
            <p:ph type="body" sz="quarter" idx="10" hasCustomPrompt="1"/>
          </p:nvPr>
        </p:nvSpPr>
        <p:spPr>
          <a:xfrm>
            <a:off x="289560" y="1352677"/>
            <a:ext cx="5375542" cy="1628029"/>
          </a:xfrm>
          <a:prstGeom prst="rect">
            <a:avLst/>
          </a:prstGeom>
        </p:spPr>
        <p:txBody>
          <a:bodyPr/>
          <a:lstStyle>
            <a:lvl1pPr marL="0" indent="0">
              <a:lnSpc>
                <a:spcPct val="110000"/>
              </a:lnSpc>
              <a:spcBef>
                <a:spcPts val="0"/>
              </a:spcBef>
              <a:buNone/>
              <a:defRPr sz="4800" b="0" i="0" spc="10" baseline="0">
                <a:solidFill>
                  <a:schemeClr val="bg1"/>
                </a:solidFill>
                <a:latin typeface="Arial" panose="020B0604020202020204" pitchFamily="34" charset="0"/>
              </a:defRPr>
            </a:lvl1pPr>
          </a:lstStyle>
          <a:p>
            <a:pPr lvl="0"/>
            <a:r>
              <a:rPr lang="en-GB"/>
              <a:t>This is a section title here</a:t>
            </a:r>
          </a:p>
        </p:txBody>
      </p:sp>
      <p:sp>
        <p:nvSpPr>
          <p:cNvPr id="5" name="Text Placeholder 2">
            <a:extLst>
              <a:ext uri="{FF2B5EF4-FFF2-40B4-BE49-F238E27FC236}">
                <a16:creationId xmlns:a16="http://schemas.microsoft.com/office/drawing/2014/main" id="{1C992333-24D7-75A5-9B63-BBF569124F18}"/>
              </a:ext>
            </a:extLst>
          </p:cNvPr>
          <p:cNvSpPr>
            <a:spLocks noGrp="1"/>
          </p:cNvSpPr>
          <p:nvPr>
            <p:ph type="body" sz="quarter" idx="13"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bg1"/>
                </a:solidFill>
                <a:latin typeface="Arial" panose="020B0604020202020204" pitchFamily="34" charset="0"/>
                <a:cs typeface="Arial" panose="020B0604020202020204" pitchFamily="34" charset="0"/>
              </a:defRPr>
            </a:lvl1pPr>
          </a:lstStyle>
          <a:p>
            <a:pPr lvl="0"/>
            <a:r>
              <a:rPr lang="en-GB"/>
              <a:t>Document title</a:t>
            </a:r>
          </a:p>
        </p:txBody>
      </p:sp>
      <p:sp>
        <p:nvSpPr>
          <p:cNvPr id="3" name="Slide Number Placeholder 8">
            <a:extLst>
              <a:ext uri="{FF2B5EF4-FFF2-40B4-BE49-F238E27FC236}">
                <a16:creationId xmlns:a16="http://schemas.microsoft.com/office/drawing/2014/main" id="{1957FD03-1A53-220B-F9D0-AD0848E7C912}"/>
              </a:ext>
            </a:extLst>
          </p:cNvPr>
          <p:cNvSpPr>
            <a:spLocks noGrp="1"/>
          </p:cNvSpPr>
          <p:nvPr>
            <p:ph type="sldNum" sz="quarter" idx="12"/>
          </p:nvPr>
        </p:nvSpPr>
        <p:spPr>
          <a:xfrm>
            <a:off x="11326367" y="273600"/>
            <a:ext cx="576072" cy="365125"/>
          </a:xfrm>
          <a:prstGeom prst="rect">
            <a:avLst/>
          </a:prstGeom>
        </p:spPr>
        <p:txBody>
          <a:bodyPr/>
          <a:lstStyle>
            <a:lvl1pPr algn="r">
              <a:lnSpc>
                <a:spcPct val="112000"/>
              </a:lnSpc>
              <a:defRPr sz="1400" b="0" i="0" spc="10" baseline="0">
                <a:solidFill>
                  <a:schemeClr val="bg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dirty="0"/>
          </a:p>
        </p:txBody>
      </p:sp>
      <p:pic>
        <p:nvPicPr>
          <p:cNvPr id="4" name="Picture 3">
            <a:extLst>
              <a:ext uri="{FF2B5EF4-FFF2-40B4-BE49-F238E27FC236}">
                <a16:creationId xmlns:a16="http://schemas.microsoft.com/office/drawing/2014/main" id="{CE3DC651-A263-D1EE-3F90-E5708588FC2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5334" t="11744" r="5684" b="11394"/>
          <a:stretch/>
        </p:blipFill>
        <p:spPr>
          <a:xfrm>
            <a:off x="9520525" y="5590628"/>
            <a:ext cx="2406148" cy="997200"/>
          </a:xfrm>
          <a:prstGeom prst="rect">
            <a:avLst/>
          </a:prstGeom>
        </p:spPr>
      </p:pic>
    </p:spTree>
    <p:extLst>
      <p:ext uri="{BB962C8B-B14F-4D97-AF65-F5344CB8AC3E}">
        <p14:creationId xmlns:p14="http://schemas.microsoft.com/office/powerpoint/2010/main" val="39848642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llustration slide">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289560" y="1352677"/>
            <a:ext cx="5375542" cy="654253"/>
          </a:xfrm>
          <a:prstGeom prst="rect">
            <a:avLst/>
          </a:prstGeom>
        </p:spPr>
        <p:txBody>
          <a:bodyPr/>
          <a:lstStyle>
            <a:lvl1pPr marL="0" indent="0">
              <a:lnSpc>
                <a:spcPct val="113000"/>
              </a:lnSpc>
              <a:spcBef>
                <a:spcPts val="0"/>
              </a:spcBef>
              <a:buNone/>
              <a:defRPr sz="3200" b="0" i="0" spc="10" baseline="0">
                <a:solidFill>
                  <a:schemeClr val="tx1"/>
                </a:solidFill>
                <a:latin typeface="Arial" panose="020B0604020202020204" pitchFamily="34" charset="0"/>
              </a:defRPr>
            </a:lvl1pPr>
          </a:lstStyle>
          <a:p>
            <a:pPr lvl="0"/>
            <a:r>
              <a:rPr lang="en-GB"/>
              <a:t>This is a page title here</a:t>
            </a:r>
          </a:p>
        </p:txBody>
      </p:sp>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7" name="Text Placeholder 2">
            <a:extLst>
              <a:ext uri="{FF2B5EF4-FFF2-40B4-BE49-F238E27FC236}">
                <a16:creationId xmlns:a16="http://schemas.microsoft.com/office/drawing/2014/main" id="{80E54262-7BCA-9DD0-FA91-5B794DD10272}"/>
              </a:ext>
            </a:extLst>
          </p:cNvPr>
          <p:cNvSpPr>
            <a:spLocks noGrp="1"/>
          </p:cNvSpPr>
          <p:nvPr>
            <p:ph type="body" sz="quarter" idx="29" hasCustomPrompt="1"/>
          </p:nvPr>
        </p:nvSpPr>
        <p:spPr>
          <a:xfrm>
            <a:off x="289560" y="2384114"/>
            <a:ext cx="5166552" cy="3610286"/>
          </a:xfrm>
          <a:prstGeom prst="rect">
            <a:avLst/>
          </a:prstGeom>
        </p:spPr>
        <p:txBody>
          <a:bodyPr/>
          <a:lstStyle>
            <a:lvl1pPr marL="0" indent="0">
              <a:lnSpc>
                <a:spcPct val="113000"/>
              </a:lnSpc>
              <a:spcBef>
                <a:spcPts val="0"/>
              </a:spcBef>
              <a:buNone/>
              <a:defRPr sz="2400" b="0" i="0" spc="10" baseline="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a:t>This is body copy.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Duis </a:t>
            </a:r>
            <a:r>
              <a:rPr lang="en-GB" err="1"/>
              <a:t>eu</a:t>
            </a:r>
            <a:r>
              <a:rPr lang="en-GB"/>
              <a:t> </a:t>
            </a:r>
            <a:r>
              <a:rPr lang="en-GB" err="1"/>
              <a:t>risus</a:t>
            </a:r>
            <a:r>
              <a:rPr lang="en-GB"/>
              <a:t> diam. </a:t>
            </a:r>
            <a:r>
              <a:rPr lang="en-GB" err="1"/>
              <a:t>Curabitur</a:t>
            </a:r>
            <a:r>
              <a:rPr lang="en-GB"/>
              <a:t> non </a:t>
            </a:r>
            <a:r>
              <a:rPr lang="en-GB" err="1"/>
              <a:t>interdum</a:t>
            </a:r>
            <a:r>
              <a:rPr lang="en-GB"/>
              <a:t> </a:t>
            </a:r>
            <a:r>
              <a:rPr lang="en-GB" err="1"/>
              <a:t>sapien</a:t>
            </a:r>
            <a:r>
              <a:rPr lang="en-GB"/>
              <a:t>, sit </a:t>
            </a:r>
            <a:r>
              <a:rPr lang="en-GB" err="1"/>
              <a:t>amet</a:t>
            </a:r>
            <a:r>
              <a:rPr lang="en-GB"/>
              <a:t> </a:t>
            </a:r>
            <a:r>
              <a:rPr lang="en-GB" err="1"/>
              <a:t>sollicitudin</a:t>
            </a:r>
            <a:r>
              <a:rPr lang="en-GB"/>
              <a:t> </a:t>
            </a:r>
            <a:r>
              <a:rPr lang="en-GB" err="1"/>
              <a:t>tellus</a:t>
            </a:r>
            <a:r>
              <a:rPr lang="en-GB"/>
              <a:t>. </a:t>
            </a:r>
            <a:r>
              <a:rPr lang="en-GB" err="1"/>
              <a:t>Aliquam</a:t>
            </a:r>
            <a:r>
              <a:rPr lang="en-GB"/>
              <a:t> </a:t>
            </a:r>
            <a:r>
              <a:rPr lang="en-GB" err="1"/>
              <a:t>interdum</a:t>
            </a:r>
            <a:r>
              <a:rPr lang="en-GB"/>
              <a:t> lorem ante, ac </a:t>
            </a:r>
            <a:r>
              <a:rPr lang="en-GB" err="1"/>
              <a:t>posuere</a:t>
            </a:r>
            <a:r>
              <a:rPr lang="en-GB"/>
              <a:t> </a:t>
            </a:r>
            <a:r>
              <a:rPr lang="en-GB" err="1"/>
              <a:t>leo</a:t>
            </a:r>
            <a:r>
              <a:rPr lang="en-GB"/>
              <a:t> </a:t>
            </a:r>
            <a:r>
              <a:rPr lang="en-GB" err="1"/>
              <a:t>condimentum</a:t>
            </a:r>
            <a:r>
              <a:rPr lang="en-GB"/>
              <a:t> </a:t>
            </a:r>
            <a:r>
              <a:rPr lang="en-GB" err="1"/>
              <a:t>quis</a:t>
            </a:r>
            <a:r>
              <a:rPr lang="en-GB"/>
              <a:t>. </a:t>
            </a:r>
          </a:p>
        </p:txBody>
      </p:sp>
      <p:sp>
        <p:nvSpPr>
          <p:cNvPr id="3" name="Slide Number Placeholder 9">
            <a:extLst>
              <a:ext uri="{FF2B5EF4-FFF2-40B4-BE49-F238E27FC236}">
                <a16:creationId xmlns:a16="http://schemas.microsoft.com/office/drawing/2014/main" id="{B78F4A17-6E89-7D6B-33A0-3E1E233DA567}"/>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Tree>
    <p:extLst>
      <p:ext uri="{BB962C8B-B14F-4D97-AF65-F5344CB8AC3E}">
        <p14:creationId xmlns:p14="http://schemas.microsoft.com/office/powerpoint/2010/main" val="42103863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artnership slide">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289560" y="2027218"/>
            <a:ext cx="5166552" cy="654253"/>
          </a:xfrm>
          <a:prstGeom prst="rect">
            <a:avLst/>
          </a:prstGeom>
        </p:spPr>
        <p:txBody>
          <a:bodyPr/>
          <a:lstStyle>
            <a:lvl1pPr marL="0" indent="0">
              <a:lnSpc>
                <a:spcPct val="113000"/>
              </a:lnSpc>
              <a:spcBef>
                <a:spcPts val="0"/>
              </a:spcBef>
              <a:buNone/>
              <a:defRPr sz="3200" b="0" i="0" spc="10" baseline="0">
                <a:solidFill>
                  <a:schemeClr val="tx1"/>
                </a:solidFill>
                <a:latin typeface="Arial" panose="020B0604020202020204" pitchFamily="34" charset="0"/>
              </a:defRPr>
            </a:lvl1pPr>
          </a:lstStyle>
          <a:p>
            <a:pPr lvl="0"/>
            <a:r>
              <a:rPr lang="en-GB"/>
              <a:t>Partnership slide</a:t>
            </a:r>
          </a:p>
        </p:txBody>
      </p:sp>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9" name="Picture Placeholder 7">
            <a:extLst>
              <a:ext uri="{FF2B5EF4-FFF2-40B4-BE49-F238E27FC236}">
                <a16:creationId xmlns:a16="http://schemas.microsoft.com/office/drawing/2014/main" id="{EBDE4AC3-1379-6BEA-D9B5-5C4B0D185D4E}"/>
              </a:ext>
            </a:extLst>
          </p:cNvPr>
          <p:cNvSpPr>
            <a:spLocks noGrp="1"/>
          </p:cNvSpPr>
          <p:nvPr>
            <p:ph type="pic" sz="quarter" idx="16"/>
          </p:nvPr>
        </p:nvSpPr>
        <p:spPr>
          <a:xfrm>
            <a:off x="5835338" y="941387"/>
            <a:ext cx="3823818" cy="2716213"/>
          </a:xfrm>
          <a:prstGeom prst="rect">
            <a:avLst/>
          </a:prstGeom>
          <a:blipFill dpi="0" rotWithShape="1">
            <a:blip r:embed="rId2" cstate="hqprint">
              <a:extLst>
                <a:ext uri="{28A0092B-C50C-407E-A947-70E740481C1C}">
                  <a14:useLocalDpi xmlns:a14="http://schemas.microsoft.com/office/drawing/2010/main"/>
                </a:ext>
              </a:extLst>
            </a:blip>
            <a:srcRect/>
            <a:stretch>
              <a:fillRect l="-3000" t="298" r="-7000" b="-10000"/>
            </a:stretch>
          </a:blipFill>
        </p:spPr>
        <p:txBody>
          <a:bodyPr/>
          <a:lstStyle>
            <a:lvl1pPr marL="0" indent="0">
              <a:buNone/>
              <a:defRPr sz="2400">
                <a:latin typeface="Arial" panose="020B0604020202020204" pitchFamily="34" charset="0"/>
                <a:cs typeface="Arial" panose="020B0604020202020204" pitchFamily="34" charset="0"/>
              </a:defRPr>
            </a:lvl1pPr>
          </a:lstStyle>
          <a:p>
            <a:endParaRPr lang="en-US" dirty="0"/>
          </a:p>
        </p:txBody>
      </p:sp>
      <p:sp>
        <p:nvSpPr>
          <p:cNvPr id="4" name="Picture Placeholder 7">
            <a:extLst>
              <a:ext uri="{FF2B5EF4-FFF2-40B4-BE49-F238E27FC236}">
                <a16:creationId xmlns:a16="http://schemas.microsoft.com/office/drawing/2014/main" id="{9C2AFDF7-388C-E747-8E30-28BCB10B31A4}"/>
              </a:ext>
            </a:extLst>
          </p:cNvPr>
          <p:cNvSpPr>
            <a:spLocks noGrp="1"/>
          </p:cNvSpPr>
          <p:nvPr>
            <p:ph type="pic" sz="quarter" idx="17" hasCustomPrompt="1"/>
          </p:nvPr>
        </p:nvSpPr>
        <p:spPr>
          <a:xfrm>
            <a:off x="301255" y="941388"/>
            <a:ext cx="3332593" cy="862488"/>
          </a:xfrm>
          <a:prstGeom prst="rect">
            <a:avLst/>
          </a:prstGeom>
          <a:solidFill>
            <a:schemeClr val="bg1">
              <a:lumMod val="95000"/>
            </a:schemeClr>
          </a:solidFill>
        </p:spPr>
        <p:txBody>
          <a:bodyPr/>
          <a:lstStyle>
            <a:lvl1pPr marL="0" indent="0">
              <a:buNone/>
              <a:defRPr sz="2400">
                <a:latin typeface="Arial" panose="020B0604020202020204" pitchFamily="34" charset="0"/>
                <a:cs typeface="Arial" panose="020B0604020202020204" pitchFamily="34" charset="0"/>
              </a:defRPr>
            </a:lvl1pPr>
          </a:lstStyle>
          <a:p>
            <a:r>
              <a:rPr lang="en-US" dirty="0"/>
              <a:t>Partnership logo</a:t>
            </a:r>
          </a:p>
        </p:txBody>
      </p:sp>
      <p:sp>
        <p:nvSpPr>
          <p:cNvPr id="10" name="Picture Placeholder 7">
            <a:extLst>
              <a:ext uri="{FF2B5EF4-FFF2-40B4-BE49-F238E27FC236}">
                <a16:creationId xmlns:a16="http://schemas.microsoft.com/office/drawing/2014/main" id="{80D43CEC-B1F5-3DF5-3439-37138392877F}"/>
              </a:ext>
            </a:extLst>
          </p:cNvPr>
          <p:cNvSpPr>
            <a:spLocks noGrp="1"/>
          </p:cNvSpPr>
          <p:nvPr>
            <p:ph type="pic" sz="quarter" idx="18"/>
          </p:nvPr>
        </p:nvSpPr>
        <p:spPr>
          <a:xfrm>
            <a:off x="5835338" y="3798887"/>
            <a:ext cx="2571750" cy="2716213"/>
          </a:xfrm>
          <a:prstGeom prst="rect">
            <a:avLst/>
          </a:prstGeom>
          <a:blipFill dpi="0" rotWithShape="1">
            <a:blip r:embed="rId3"/>
            <a:srcRect/>
            <a:stretch>
              <a:fillRect l="-24000" r="-24000"/>
            </a:stretch>
          </a:blipFill>
        </p:spPr>
        <p:txBody>
          <a:bodyPr/>
          <a:lstStyle>
            <a:lvl1pPr marL="0" indent="0">
              <a:buNone/>
              <a:defRPr sz="2400">
                <a:latin typeface="Arial" panose="020B0604020202020204" pitchFamily="34" charset="0"/>
                <a:cs typeface="Arial" panose="020B0604020202020204" pitchFamily="34" charset="0"/>
              </a:defRPr>
            </a:lvl1pPr>
          </a:lstStyle>
          <a:p>
            <a:endParaRPr lang="en-US" dirty="0"/>
          </a:p>
        </p:txBody>
      </p:sp>
      <p:sp>
        <p:nvSpPr>
          <p:cNvPr id="24" name="Text Placeholder 2">
            <a:extLst>
              <a:ext uri="{FF2B5EF4-FFF2-40B4-BE49-F238E27FC236}">
                <a16:creationId xmlns:a16="http://schemas.microsoft.com/office/drawing/2014/main" id="{6BDCE02D-657E-2A87-0BF4-5DDF7772F56B}"/>
              </a:ext>
            </a:extLst>
          </p:cNvPr>
          <p:cNvSpPr>
            <a:spLocks noGrp="1"/>
          </p:cNvSpPr>
          <p:nvPr>
            <p:ph type="body" sz="quarter" idx="29" hasCustomPrompt="1"/>
          </p:nvPr>
        </p:nvSpPr>
        <p:spPr>
          <a:xfrm>
            <a:off x="289560" y="2904814"/>
            <a:ext cx="5166552" cy="3610286"/>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a:t>This is body copy.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Duis </a:t>
            </a:r>
            <a:r>
              <a:rPr lang="en-GB" err="1"/>
              <a:t>eu</a:t>
            </a:r>
            <a:r>
              <a:rPr lang="en-GB"/>
              <a:t> </a:t>
            </a:r>
            <a:r>
              <a:rPr lang="en-GB" err="1"/>
              <a:t>risus</a:t>
            </a:r>
            <a:r>
              <a:rPr lang="en-GB"/>
              <a:t> diam. </a:t>
            </a:r>
            <a:r>
              <a:rPr lang="en-GB" err="1"/>
              <a:t>Curabitur</a:t>
            </a:r>
            <a:r>
              <a:rPr lang="en-GB"/>
              <a:t> non </a:t>
            </a:r>
            <a:r>
              <a:rPr lang="en-GB" err="1"/>
              <a:t>interdum</a:t>
            </a:r>
            <a:r>
              <a:rPr lang="en-GB"/>
              <a:t> </a:t>
            </a:r>
            <a:r>
              <a:rPr lang="en-GB" err="1"/>
              <a:t>sapien</a:t>
            </a:r>
            <a:r>
              <a:rPr lang="en-GB"/>
              <a:t>, sit </a:t>
            </a:r>
            <a:r>
              <a:rPr lang="en-GB" err="1"/>
              <a:t>amet</a:t>
            </a:r>
            <a:r>
              <a:rPr lang="en-GB"/>
              <a:t> </a:t>
            </a:r>
            <a:r>
              <a:rPr lang="en-GB" err="1"/>
              <a:t>sollicitudin</a:t>
            </a:r>
            <a:r>
              <a:rPr lang="en-GB"/>
              <a:t> </a:t>
            </a:r>
            <a:r>
              <a:rPr lang="en-GB" err="1"/>
              <a:t>tellus</a:t>
            </a:r>
            <a:r>
              <a:rPr lang="en-GB"/>
              <a:t>. </a:t>
            </a:r>
            <a:r>
              <a:rPr lang="en-GB" err="1"/>
              <a:t>Aliquam</a:t>
            </a:r>
            <a:r>
              <a:rPr lang="en-GB"/>
              <a:t> </a:t>
            </a:r>
            <a:r>
              <a:rPr lang="en-GB" err="1"/>
              <a:t>interdum</a:t>
            </a:r>
            <a:r>
              <a:rPr lang="en-GB"/>
              <a:t> lorem ante, ac </a:t>
            </a:r>
            <a:r>
              <a:rPr lang="en-GB" err="1"/>
              <a:t>posuere</a:t>
            </a:r>
            <a:r>
              <a:rPr lang="en-GB"/>
              <a:t> </a:t>
            </a:r>
            <a:r>
              <a:rPr lang="en-GB" err="1"/>
              <a:t>leo</a:t>
            </a:r>
            <a:r>
              <a:rPr lang="en-GB"/>
              <a:t> </a:t>
            </a:r>
            <a:r>
              <a:rPr lang="en-GB" err="1"/>
              <a:t>condimentum</a:t>
            </a:r>
            <a:r>
              <a:rPr lang="en-GB"/>
              <a:t> </a:t>
            </a:r>
            <a:r>
              <a:rPr lang="en-GB" err="1"/>
              <a:t>quis</a:t>
            </a:r>
            <a:r>
              <a:rPr lang="en-GB"/>
              <a:t>. </a:t>
            </a:r>
            <a:r>
              <a:rPr lang="en-GB" err="1"/>
              <a:t>Phasellus</a:t>
            </a:r>
            <a:r>
              <a:rPr lang="en-GB"/>
              <a:t> </a:t>
            </a:r>
            <a:r>
              <a:rPr lang="en-GB" err="1"/>
              <a:t>fringilla</a:t>
            </a:r>
            <a:r>
              <a:rPr lang="en-GB"/>
              <a:t> lorem </a:t>
            </a:r>
            <a:r>
              <a:rPr lang="en-GB" err="1"/>
              <a:t>eu</a:t>
            </a:r>
            <a:r>
              <a:rPr lang="en-GB"/>
              <a:t> </a:t>
            </a:r>
            <a:r>
              <a:rPr lang="en-GB" err="1"/>
              <a:t>volutpat</a:t>
            </a:r>
            <a:r>
              <a:rPr lang="en-GB"/>
              <a:t> </a:t>
            </a:r>
            <a:r>
              <a:rPr lang="en-GB" err="1"/>
              <a:t>consectetur</a:t>
            </a:r>
            <a:r>
              <a:rPr lang="en-GB"/>
              <a:t>. Nunc </a:t>
            </a:r>
            <a:r>
              <a:rPr lang="en-GB" err="1"/>
              <a:t>sed</a:t>
            </a:r>
            <a:r>
              <a:rPr lang="en-GB"/>
              <a:t> ipsum </a:t>
            </a:r>
            <a:r>
              <a:rPr lang="en-GB" err="1"/>
              <a:t>suscipit</a:t>
            </a:r>
            <a:r>
              <a:rPr lang="en-GB"/>
              <a:t> </a:t>
            </a:r>
            <a:r>
              <a:rPr lang="en-GB" err="1"/>
              <a:t>dolor</a:t>
            </a:r>
            <a:r>
              <a:rPr lang="en-GB"/>
              <a:t> </a:t>
            </a:r>
            <a:r>
              <a:rPr lang="en-GB" err="1"/>
              <a:t>malesuada</a:t>
            </a:r>
            <a:r>
              <a:rPr lang="en-GB"/>
              <a:t> cursus id </a:t>
            </a:r>
            <a:r>
              <a:rPr lang="en-GB" err="1"/>
              <a:t>nec</a:t>
            </a:r>
            <a:r>
              <a:rPr lang="en-GB"/>
              <a:t>.</a:t>
            </a:r>
          </a:p>
        </p:txBody>
      </p:sp>
      <p:sp>
        <p:nvSpPr>
          <p:cNvPr id="27" name="Text Placeholder 26">
            <a:extLst>
              <a:ext uri="{FF2B5EF4-FFF2-40B4-BE49-F238E27FC236}">
                <a16:creationId xmlns:a16="http://schemas.microsoft.com/office/drawing/2014/main" id="{CDD5D9FE-19CD-C6C4-2612-48F25CDB5D2A}"/>
              </a:ext>
            </a:extLst>
          </p:cNvPr>
          <p:cNvSpPr>
            <a:spLocks noGrp="1"/>
          </p:cNvSpPr>
          <p:nvPr>
            <p:ph type="body" sz="quarter" idx="30" hasCustomPrompt="1"/>
          </p:nvPr>
        </p:nvSpPr>
        <p:spPr>
          <a:xfrm>
            <a:off x="8535986" y="3913082"/>
            <a:ext cx="3376613" cy="431746"/>
          </a:xfrm>
          <a:prstGeom prst="rect">
            <a:avLst/>
          </a:prstGeom>
        </p:spPr>
        <p:txBody>
          <a:bodyPr/>
          <a:lstStyle>
            <a:lvl1pPr marL="0" indent="0">
              <a:buNone/>
              <a:defRPr sz="2400" b="0" i="0">
                <a:solidFill>
                  <a:schemeClr val="tx1"/>
                </a:solidFill>
                <a:latin typeface="Arial" panose="020B0604020202020204" pitchFamily="34" charset="0"/>
                <a:cs typeface="Arial" panose="020B0604020202020204" pitchFamily="34" charset="0"/>
              </a:defRPr>
            </a:lvl1pPr>
          </a:lstStyle>
          <a:p>
            <a:pPr lvl="0"/>
            <a:r>
              <a:rPr lang="en-US"/>
              <a:t>Since [date], we’ve</a:t>
            </a:r>
          </a:p>
        </p:txBody>
      </p:sp>
      <p:sp>
        <p:nvSpPr>
          <p:cNvPr id="33" name="Picture Placeholder 7">
            <a:extLst>
              <a:ext uri="{FF2B5EF4-FFF2-40B4-BE49-F238E27FC236}">
                <a16:creationId xmlns:a16="http://schemas.microsoft.com/office/drawing/2014/main" id="{35640F48-8904-1588-C3B0-A7700F3C6F1E}"/>
              </a:ext>
            </a:extLst>
          </p:cNvPr>
          <p:cNvSpPr>
            <a:spLocks noGrp="1"/>
          </p:cNvSpPr>
          <p:nvPr>
            <p:ph type="pic" sz="quarter" idx="34"/>
          </p:nvPr>
        </p:nvSpPr>
        <p:spPr>
          <a:xfrm>
            <a:off x="9804315" y="941387"/>
            <a:ext cx="2098124" cy="2716213"/>
          </a:xfrm>
          <a:prstGeom prst="rect">
            <a:avLst/>
          </a:prstGeom>
          <a:blipFill>
            <a:blip r:embed="rId4"/>
            <a:stretch>
              <a:fillRect l="-43513" t="299" r="-112144" b="-26210"/>
            </a:stretch>
          </a:blipFill>
        </p:spPr>
        <p:txBody>
          <a:bodyPr/>
          <a:lstStyle>
            <a:lvl1pPr marL="0" indent="0">
              <a:buNone/>
              <a:defRPr sz="2400">
                <a:latin typeface="Arial" panose="020B0604020202020204" pitchFamily="34" charset="0"/>
                <a:cs typeface="Arial" panose="020B0604020202020204" pitchFamily="34" charset="0"/>
              </a:defRPr>
            </a:lvl1pPr>
          </a:lstStyle>
          <a:p>
            <a:endParaRPr lang="en-US" dirty="0"/>
          </a:p>
        </p:txBody>
      </p:sp>
      <p:sp>
        <p:nvSpPr>
          <p:cNvPr id="46" name="Text Placeholder 26">
            <a:extLst>
              <a:ext uri="{FF2B5EF4-FFF2-40B4-BE49-F238E27FC236}">
                <a16:creationId xmlns:a16="http://schemas.microsoft.com/office/drawing/2014/main" id="{760078A7-F040-8ADE-4B0E-9F09F3E84F38}"/>
              </a:ext>
            </a:extLst>
          </p:cNvPr>
          <p:cNvSpPr>
            <a:spLocks noGrp="1"/>
          </p:cNvSpPr>
          <p:nvPr>
            <p:ph type="body" sz="quarter" idx="35" hasCustomPrompt="1"/>
          </p:nvPr>
        </p:nvSpPr>
        <p:spPr>
          <a:xfrm>
            <a:off x="8571612" y="4939309"/>
            <a:ext cx="1175469" cy="476821"/>
          </a:xfrm>
          <a:prstGeom prst="rect">
            <a:avLst/>
          </a:prstGeom>
        </p:spPr>
        <p:txBody>
          <a:bodyPr/>
          <a:lstStyle>
            <a:lvl1pPr marL="0" indent="0" algn="l">
              <a:buNone/>
              <a:defRPr sz="3200" b="0" i="0">
                <a:solidFill>
                  <a:schemeClr val="tx1"/>
                </a:solidFill>
                <a:latin typeface="Arial" panose="020B0604020202020204" pitchFamily="34" charset="0"/>
                <a:cs typeface="Arial" panose="020B0604020202020204" pitchFamily="34" charset="0"/>
              </a:defRPr>
            </a:lvl1pPr>
          </a:lstStyle>
          <a:p>
            <a:pPr lvl="0"/>
            <a:r>
              <a:rPr lang="en-US"/>
              <a:t>£</a:t>
            </a:r>
            <a:r>
              <a:rPr lang="en-US" err="1"/>
              <a:t>Xm</a:t>
            </a:r>
            <a:endParaRPr lang="en-US"/>
          </a:p>
        </p:txBody>
      </p:sp>
      <p:sp>
        <p:nvSpPr>
          <p:cNvPr id="49" name="Text Placeholder 26">
            <a:extLst>
              <a:ext uri="{FF2B5EF4-FFF2-40B4-BE49-F238E27FC236}">
                <a16:creationId xmlns:a16="http://schemas.microsoft.com/office/drawing/2014/main" id="{07B9AB60-283B-C3B5-AE3E-2B759AA7BD3D}"/>
              </a:ext>
            </a:extLst>
          </p:cNvPr>
          <p:cNvSpPr>
            <a:spLocks noGrp="1"/>
          </p:cNvSpPr>
          <p:nvPr>
            <p:ph type="body" sz="quarter" idx="37" hasCustomPrompt="1"/>
          </p:nvPr>
        </p:nvSpPr>
        <p:spPr>
          <a:xfrm>
            <a:off x="8571612" y="5929757"/>
            <a:ext cx="712652" cy="404276"/>
          </a:xfrm>
          <a:prstGeom prst="rect">
            <a:avLst/>
          </a:prstGeom>
        </p:spPr>
        <p:txBody>
          <a:bodyPr/>
          <a:lstStyle>
            <a:lvl1pPr marL="0" indent="0" algn="l">
              <a:buNone/>
              <a:defRPr sz="3200" b="0" i="0">
                <a:solidFill>
                  <a:schemeClr val="tx1"/>
                </a:solidFill>
                <a:latin typeface="Arial" panose="020B0604020202020204" pitchFamily="34" charset="0"/>
                <a:cs typeface="Arial" panose="020B0604020202020204" pitchFamily="34" charset="0"/>
              </a:defRPr>
            </a:lvl1pPr>
          </a:lstStyle>
          <a:p>
            <a:pPr lvl="0"/>
            <a:r>
              <a:rPr lang="en-US"/>
              <a:t>XX</a:t>
            </a:r>
          </a:p>
        </p:txBody>
      </p:sp>
      <p:sp>
        <p:nvSpPr>
          <p:cNvPr id="50" name="Text Placeholder 26">
            <a:extLst>
              <a:ext uri="{FF2B5EF4-FFF2-40B4-BE49-F238E27FC236}">
                <a16:creationId xmlns:a16="http://schemas.microsoft.com/office/drawing/2014/main" id="{2E11F6AF-CBB3-7F25-E069-22FF4964246C}"/>
              </a:ext>
            </a:extLst>
          </p:cNvPr>
          <p:cNvSpPr>
            <a:spLocks noGrp="1"/>
          </p:cNvSpPr>
          <p:nvPr>
            <p:ph type="body" sz="quarter" idx="38" hasCustomPrompt="1"/>
          </p:nvPr>
        </p:nvSpPr>
        <p:spPr>
          <a:xfrm>
            <a:off x="8588240" y="4566943"/>
            <a:ext cx="2325184" cy="359222"/>
          </a:xfrm>
          <a:prstGeom prst="rect">
            <a:avLst/>
          </a:prstGeom>
        </p:spPr>
        <p:txBody>
          <a:bodyPr/>
          <a:lstStyle>
            <a:lvl1pPr marL="0" indent="0">
              <a:buNone/>
              <a:defRPr sz="1800" b="0" i="0">
                <a:solidFill>
                  <a:schemeClr val="tx1"/>
                </a:solidFill>
                <a:latin typeface="Arial" panose="020B0604020202020204" pitchFamily="34" charset="0"/>
                <a:cs typeface="Arial" panose="020B0604020202020204" pitchFamily="34" charset="0"/>
              </a:defRPr>
            </a:lvl1pPr>
          </a:lstStyle>
          <a:p>
            <a:pPr lvl="0"/>
            <a:r>
              <a:rPr lang="en-US"/>
              <a:t>raised a total of</a:t>
            </a:r>
          </a:p>
        </p:txBody>
      </p:sp>
      <p:cxnSp>
        <p:nvCxnSpPr>
          <p:cNvPr id="52" name="Straight Connector 51">
            <a:extLst>
              <a:ext uri="{FF2B5EF4-FFF2-40B4-BE49-F238E27FC236}">
                <a16:creationId xmlns:a16="http://schemas.microsoft.com/office/drawing/2014/main" id="{3C157BA9-40EE-9896-4CB8-C651CCAE6BDF}"/>
              </a:ext>
            </a:extLst>
          </p:cNvPr>
          <p:cNvCxnSpPr>
            <a:cxnSpLocks/>
          </p:cNvCxnSpPr>
          <p:nvPr userDrawn="1"/>
        </p:nvCxnSpPr>
        <p:spPr>
          <a:xfrm flipH="1">
            <a:off x="8628089" y="4387272"/>
            <a:ext cx="356391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 Placeholder 26">
            <a:extLst>
              <a:ext uri="{FF2B5EF4-FFF2-40B4-BE49-F238E27FC236}">
                <a16:creationId xmlns:a16="http://schemas.microsoft.com/office/drawing/2014/main" id="{3B94C078-31FE-B976-AA96-D5B6AB7002BD}"/>
              </a:ext>
            </a:extLst>
          </p:cNvPr>
          <p:cNvSpPr>
            <a:spLocks noGrp="1"/>
          </p:cNvSpPr>
          <p:nvPr>
            <p:ph type="body" sz="quarter" idx="40" hasCustomPrompt="1"/>
          </p:nvPr>
        </p:nvSpPr>
        <p:spPr>
          <a:xfrm>
            <a:off x="8585019" y="5557391"/>
            <a:ext cx="3200811" cy="359222"/>
          </a:xfrm>
          <a:prstGeom prst="rect">
            <a:avLst/>
          </a:prstGeom>
        </p:spPr>
        <p:txBody>
          <a:bodyPr/>
          <a:lstStyle>
            <a:lvl1pPr marL="0" indent="0">
              <a:buNone/>
              <a:defRPr sz="1800" b="0" i="0">
                <a:solidFill>
                  <a:schemeClr val="tx1"/>
                </a:solidFill>
                <a:latin typeface="Arial" panose="020B0604020202020204" pitchFamily="34" charset="0"/>
                <a:cs typeface="Arial" panose="020B0604020202020204" pitchFamily="34" charset="0"/>
              </a:defRPr>
            </a:lvl1pPr>
          </a:lstStyle>
          <a:p>
            <a:pPr lvl="0"/>
            <a:r>
              <a:rPr lang="en-US"/>
              <a:t>hosted a number of events</a:t>
            </a:r>
          </a:p>
        </p:txBody>
      </p:sp>
      <p:sp>
        <p:nvSpPr>
          <p:cNvPr id="3" name="Slide Number Placeholder 9">
            <a:extLst>
              <a:ext uri="{FF2B5EF4-FFF2-40B4-BE49-F238E27FC236}">
                <a16:creationId xmlns:a16="http://schemas.microsoft.com/office/drawing/2014/main" id="{1B11A950-BB41-661B-B449-25BA1BE923F0}"/>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Tree>
    <p:extLst>
      <p:ext uri="{BB962C8B-B14F-4D97-AF65-F5344CB8AC3E}">
        <p14:creationId xmlns:p14="http://schemas.microsoft.com/office/powerpoint/2010/main" val="391532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1+#ppt_w/2"/>
                                          </p:val>
                                        </p:tav>
                                        <p:tav tm="100000">
                                          <p:val>
                                            <p:strVal val="#ppt_x"/>
                                          </p:val>
                                        </p:tav>
                                      </p:tavLst>
                                    </p:anim>
                                    <p:anim calcmode="lin" valueType="num">
                                      <p:cBhvr additive="base">
                                        <p:cTn id="8"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7">
                                            <p:txEl>
                                              <p:pRg st="0" end="0"/>
                                            </p:txEl>
                                          </p:spTgt>
                                        </p:tgtEl>
                                        <p:attrNameLst>
                                          <p:attrName>style.visibility</p:attrName>
                                        </p:attrNameLst>
                                      </p:cBhvr>
                                      <p:to>
                                        <p:strVal val="visible"/>
                                      </p:to>
                                    </p:set>
                                    <p:animEffect transition="in" filter="fade">
                                      <p:cBhvr>
                                        <p:cTn id="13" dur="500"/>
                                        <p:tgtEl>
                                          <p:spTgt spid="2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0">
                                            <p:txEl>
                                              <p:pRg st="0" end="0"/>
                                            </p:txEl>
                                          </p:spTgt>
                                        </p:tgtEl>
                                        <p:attrNameLst>
                                          <p:attrName>style.visibility</p:attrName>
                                        </p:attrNameLst>
                                      </p:cBhvr>
                                      <p:to>
                                        <p:strVal val="visible"/>
                                      </p:to>
                                    </p:set>
                                    <p:animEffect transition="in" filter="fade">
                                      <p:cBhvr>
                                        <p:cTn id="18" dur="500"/>
                                        <p:tgtEl>
                                          <p:spTgt spid="5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6">
                                            <p:txEl>
                                              <p:pRg st="0" end="0"/>
                                            </p:txEl>
                                          </p:spTgt>
                                        </p:tgtEl>
                                        <p:attrNameLst>
                                          <p:attrName>style.visibility</p:attrName>
                                        </p:attrNameLst>
                                      </p:cBhvr>
                                      <p:to>
                                        <p:strVal val="visible"/>
                                      </p:to>
                                    </p:set>
                                    <p:animEffect transition="in" filter="fade">
                                      <p:cBhvr>
                                        <p:cTn id="21" dur="500"/>
                                        <p:tgtEl>
                                          <p:spTgt spid="4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xEl>
                                              <p:pRg st="0" end="0"/>
                                            </p:txEl>
                                          </p:spTgt>
                                        </p:tgtEl>
                                        <p:attrNameLst>
                                          <p:attrName>style.visibility</p:attrName>
                                        </p:attrNameLst>
                                      </p:cBhvr>
                                      <p:to>
                                        <p:strVal val="visible"/>
                                      </p:to>
                                    </p:set>
                                    <p:animEffect transition="in" filter="fade">
                                      <p:cBhvr>
                                        <p:cTn id="26" dur="500"/>
                                        <p:tgtEl>
                                          <p:spTgt spid="16">
                                            <p:txEl>
                                              <p:pRg st="0" end="0"/>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9">
                                            <p:txEl>
                                              <p:pRg st="0" end="0"/>
                                            </p:txEl>
                                          </p:spTgt>
                                        </p:tgtEl>
                                        <p:attrNameLst>
                                          <p:attrName>style.visibility</p:attrName>
                                        </p:attrNameLst>
                                      </p:cBhvr>
                                      <p:to>
                                        <p:strVal val="visible"/>
                                      </p:to>
                                    </p:set>
                                    <p:animEffect transition="in" filter="fade">
                                      <p:cBhvr>
                                        <p:cTn id="29" dur="500"/>
                                        <p:tgtEl>
                                          <p:spTgt spid="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tmplLst>
          <p:tmpl lvl="1">
            <p:tnLst>
              <p:par>
                <p:cTn presetID="10" presetClass="entr" presetSubtype="0" fill="hold" nodeType="click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46" grpId="0" build="p">
        <p:tmplLst>
          <p:tmpl lvl="1">
            <p:tnLst>
              <p:par>
                <p:cTn presetID="10" presetClass="entr" presetSubtype="0" fill="hold" nodeType="with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fade">
                      <p:cBhvr>
                        <p:cTn dur="500"/>
                        <p:tgtEl>
                          <p:spTgt spid="46"/>
                        </p:tgtEl>
                      </p:cBhvr>
                    </p:animEffect>
                  </p:childTnLst>
                </p:cTn>
              </p:par>
            </p:tnLst>
          </p:tmpl>
        </p:tmplLst>
      </p:bldP>
      <p:bldP spid="49" grpId="0" build="p">
        <p:tmplLst>
          <p:tmpl lvl="1">
            <p:tnLst>
              <p:par>
                <p:cTn presetID="10" presetClass="entr" presetSubtype="0" fill="hold" nodeType="withEffect">
                  <p:stCondLst>
                    <p:cond delay="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Lst>
      </p:bldP>
      <p:bldP spid="50" grpId="0" build="p">
        <p:tmplLst>
          <p:tmpl lvl="1">
            <p:tnLst>
              <p:par>
                <p:cTn presetID="10" presetClass="entr" presetSubtype="0" fill="hold" nodeType="clickEffect">
                  <p:stCondLst>
                    <p:cond delay="0"/>
                  </p:stCondLst>
                  <p:childTnLst>
                    <p:set>
                      <p:cBhvr>
                        <p:cTn dur="1" fill="hold">
                          <p:stCondLst>
                            <p:cond delay="0"/>
                          </p:stCondLst>
                        </p:cTn>
                        <p:tgtEl>
                          <p:spTgt spid="50"/>
                        </p:tgtEl>
                        <p:attrNameLst>
                          <p:attrName>style.visibility</p:attrName>
                        </p:attrNameLst>
                      </p:cBhvr>
                      <p:to>
                        <p:strVal val="visible"/>
                      </p:to>
                    </p:set>
                    <p:animEffect transition="in" filter="fade">
                      <p:cBhvr>
                        <p:cTn dur="500"/>
                        <p:tgtEl>
                          <p:spTgt spid="50"/>
                        </p:tgtEl>
                      </p:cBhvr>
                    </p:animEffect>
                  </p:childTnLst>
                </p:cTn>
              </p:par>
            </p:tnLst>
          </p:tmpl>
        </p:tmplLst>
      </p:bldP>
      <p:bldP spid="16" grpId="0" build="p">
        <p:tmplLst>
          <p:tmpl lvl="1">
            <p:tnLst>
              <p:par>
                <p:cTn presetID="10" presetClass="entr" presetSubtype="0" fill="hold" nodeType="click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02669845-9987-66FA-C854-B2A8AA3616A1}"/>
              </a:ext>
            </a:extLst>
          </p:cNvPr>
          <p:cNvSpPr>
            <a:spLocks noGrp="1"/>
          </p:cNvSpPr>
          <p:nvPr>
            <p:ph type="body" sz="quarter" idx="10" hasCustomPrompt="1"/>
          </p:nvPr>
        </p:nvSpPr>
        <p:spPr>
          <a:xfrm>
            <a:off x="8044332" y="1352677"/>
            <a:ext cx="3874067" cy="1185674"/>
          </a:xfrm>
          <a:prstGeom prst="rect">
            <a:avLst/>
          </a:prstGeom>
        </p:spPr>
        <p:txBody>
          <a:bodyPr/>
          <a:lstStyle>
            <a:lvl1pPr marL="0" indent="0">
              <a:lnSpc>
                <a:spcPct val="113000"/>
              </a:lnSpc>
              <a:spcBef>
                <a:spcPts val="0"/>
              </a:spcBef>
              <a:buNone/>
              <a:defRPr sz="3200" b="0" i="0" spc="10" baseline="0">
                <a:solidFill>
                  <a:schemeClr val="tx1"/>
                </a:solidFill>
                <a:latin typeface="Arial" panose="020B0604020202020204" pitchFamily="34" charset="0"/>
              </a:defRPr>
            </a:lvl1pPr>
          </a:lstStyle>
          <a:p>
            <a:pPr lvl="0"/>
            <a:r>
              <a:rPr lang="en-GB"/>
              <a:t>[A case study about someone]</a:t>
            </a:r>
          </a:p>
        </p:txBody>
      </p:sp>
      <p:sp>
        <p:nvSpPr>
          <p:cNvPr id="11" name="Text Placeholder 2">
            <a:extLst>
              <a:ext uri="{FF2B5EF4-FFF2-40B4-BE49-F238E27FC236}">
                <a16:creationId xmlns:a16="http://schemas.microsoft.com/office/drawing/2014/main" id="{5CF73FF1-B95E-CA90-B4E5-86169052BB6D}"/>
              </a:ext>
            </a:extLst>
          </p:cNvPr>
          <p:cNvSpPr>
            <a:spLocks noGrp="1"/>
          </p:cNvSpPr>
          <p:nvPr>
            <p:ph type="body" sz="quarter" idx="16" hasCustomPrompt="1"/>
          </p:nvPr>
        </p:nvSpPr>
        <p:spPr>
          <a:xfrm>
            <a:off x="8044331" y="273599"/>
            <a:ext cx="3166547"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13" name="Text Placeholder 2">
            <a:extLst>
              <a:ext uri="{FF2B5EF4-FFF2-40B4-BE49-F238E27FC236}">
                <a16:creationId xmlns:a16="http://schemas.microsoft.com/office/drawing/2014/main" id="{AFF6DACF-C2DB-B445-A871-E8A846EEA477}"/>
              </a:ext>
            </a:extLst>
          </p:cNvPr>
          <p:cNvSpPr>
            <a:spLocks noGrp="1"/>
          </p:cNvSpPr>
          <p:nvPr>
            <p:ph type="body" sz="quarter" idx="17" hasCustomPrompt="1"/>
          </p:nvPr>
        </p:nvSpPr>
        <p:spPr>
          <a:xfrm>
            <a:off x="8044332" y="2695699"/>
            <a:ext cx="3874067" cy="3888696"/>
          </a:xfrm>
          <a:prstGeom prst="rect">
            <a:avLst/>
          </a:prstGeom>
        </p:spPr>
        <p:txBody>
          <a:bodyPr/>
          <a:lstStyle>
            <a:lvl1pPr marL="0" indent="0">
              <a:lnSpc>
                <a:spcPct val="113000"/>
              </a:lnSpc>
              <a:spcBef>
                <a:spcPts val="0"/>
              </a:spcBef>
              <a:buNone/>
              <a:defRPr sz="1800" b="0" i="0" spc="10" baseline="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US" sz="1800"/>
              <a:t>Insert short case study copy. </a:t>
            </a:r>
            <a:r>
              <a:rPr lang="en-GB" sz="1800">
                <a:solidFill>
                  <a:srgbClr val="000000"/>
                </a:solidFill>
                <a:effectLst/>
              </a:rPr>
              <a:t>Lorem ipsum </a:t>
            </a:r>
            <a:r>
              <a:rPr lang="en-GB" sz="1800" err="1">
                <a:solidFill>
                  <a:srgbClr val="000000"/>
                </a:solidFill>
                <a:effectLst/>
              </a:rPr>
              <a:t>dolor</a:t>
            </a:r>
            <a:r>
              <a:rPr lang="en-GB" sz="1800">
                <a:solidFill>
                  <a:srgbClr val="000000"/>
                </a:solidFill>
                <a:effectLst/>
              </a:rPr>
              <a:t> sit </a:t>
            </a:r>
            <a:r>
              <a:rPr lang="en-GB" sz="1800" err="1">
                <a:solidFill>
                  <a:srgbClr val="000000"/>
                </a:solidFill>
                <a:effectLst/>
              </a:rPr>
              <a:t>amet</a:t>
            </a:r>
            <a:r>
              <a:rPr lang="en-GB" sz="1800">
                <a:solidFill>
                  <a:srgbClr val="000000"/>
                </a:solidFill>
                <a:effectLst/>
              </a:rPr>
              <a:t>, </a:t>
            </a:r>
            <a:r>
              <a:rPr lang="en-GB" sz="1800" err="1">
                <a:solidFill>
                  <a:srgbClr val="000000"/>
                </a:solidFill>
                <a:effectLst/>
              </a:rPr>
              <a:t>consectetur</a:t>
            </a:r>
            <a:r>
              <a:rPr lang="en-GB" sz="1800">
                <a:solidFill>
                  <a:srgbClr val="000000"/>
                </a:solidFill>
                <a:effectLst/>
              </a:rPr>
              <a:t> </a:t>
            </a:r>
            <a:r>
              <a:rPr lang="en-GB" sz="1800" err="1">
                <a:solidFill>
                  <a:srgbClr val="000000"/>
                </a:solidFill>
                <a:effectLst/>
              </a:rPr>
              <a:t>adipiscing</a:t>
            </a:r>
            <a:r>
              <a:rPr lang="en-GB" sz="1800">
                <a:solidFill>
                  <a:srgbClr val="000000"/>
                </a:solidFill>
                <a:effectLst/>
              </a:rPr>
              <a:t> </a:t>
            </a:r>
            <a:r>
              <a:rPr lang="en-GB" sz="1800" err="1">
                <a:solidFill>
                  <a:srgbClr val="000000"/>
                </a:solidFill>
                <a:effectLst/>
              </a:rPr>
              <a:t>elit</a:t>
            </a:r>
            <a:r>
              <a:rPr lang="en-GB" sz="1800">
                <a:solidFill>
                  <a:srgbClr val="000000"/>
                </a:solidFill>
                <a:effectLst/>
              </a:rPr>
              <a:t>. </a:t>
            </a:r>
            <a:r>
              <a:rPr lang="en-GB" sz="1800" err="1">
                <a:solidFill>
                  <a:srgbClr val="000000"/>
                </a:solidFill>
                <a:effectLst/>
              </a:rPr>
              <a:t>Aliquam</a:t>
            </a:r>
            <a:r>
              <a:rPr lang="en-GB" sz="1800">
                <a:solidFill>
                  <a:srgbClr val="000000"/>
                </a:solidFill>
                <a:effectLst/>
              </a:rPr>
              <a:t> id porta </a:t>
            </a:r>
            <a:r>
              <a:rPr lang="en-GB" sz="1800" err="1">
                <a:solidFill>
                  <a:srgbClr val="000000"/>
                </a:solidFill>
                <a:effectLst/>
              </a:rPr>
              <a:t>velit</a:t>
            </a:r>
            <a:r>
              <a:rPr lang="en-GB" sz="1800">
                <a:solidFill>
                  <a:srgbClr val="000000"/>
                </a:solidFill>
                <a:effectLst/>
              </a:rPr>
              <a:t>. </a:t>
            </a:r>
            <a:r>
              <a:rPr lang="en-GB" sz="1800" err="1">
                <a:solidFill>
                  <a:srgbClr val="000000"/>
                </a:solidFill>
                <a:effectLst/>
              </a:rPr>
              <a:t>Suspendisse</a:t>
            </a:r>
            <a:r>
              <a:rPr lang="en-GB" sz="1800">
                <a:solidFill>
                  <a:srgbClr val="000000"/>
                </a:solidFill>
                <a:effectLst/>
              </a:rPr>
              <a:t> </a:t>
            </a:r>
            <a:r>
              <a:rPr lang="en-GB" sz="1800" err="1">
                <a:solidFill>
                  <a:srgbClr val="000000"/>
                </a:solidFill>
                <a:effectLst/>
              </a:rPr>
              <a:t>potenti</a:t>
            </a:r>
            <a:r>
              <a:rPr lang="en-GB" sz="1800">
                <a:solidFill>
                  <a:srgbClr val="000000"/>
                </a:solidFill>
                <a:effectLst/>
              </a:rPr>
              <a:t>. Ut et </a:t>
            </a:r>
            <a:r>
              <a:rPr lang="en-GB" sz="1800" err="1">
                <a:solidFill>
                  <a:srgbClr val="000000"/>
                </a:solidFill>
                <a:effectLst/>
              </a:rPr>
              <a:t>augue</a:t>
            </a:r>
            <a:r>
              <a:rPr lang="en-GB" sz="1800">
                <a:solidFill>
                  <a:srgbClr val="000000"/>
                </a:solidFill>
                <a:effectLst/>
              </a:rPr>
              <a:t> </a:t>
            </a:r>
            <a:r>
              <a:rPr lang="en-GB" sz="1800" err="1">
                <a:solidFill>
                  <a:srgbClr val="000000"/>
                </a:solidFill>
                <a:effectLst/>
              </a:rPr>
              <a:t>iaculis</a:t>
            </a:r>
            <a:r>
              <a:rPr lang="en-GB" sz="1800">
                <a:solidFill>
                  <a:srgbClr val="000000"/>
                </a:solidFill>
                <a:effectLst/>
              </a:rPr>
              <a:t>, semper </a:t>
            </a:r>
            <a:r>
              <a:rPr lang="en-GB" sz="1800" err="1">
                <a:solidFill>
                  <a:srgbClr val="000000"/>
                </a:solidFill>
                <a:effectLst/>
              </a:rPr>
              <a:t>erat</a:t>
            </a:r>
            <a:r>
              <a:rPr lang="en-GB" sz="1800">
                <a:solidFill>
                  <a:srgbClr val="000000"/>
                </a:solidFill>
                <a:effectLst/>
              </a:rPr>
              <a:t> </a:t>
            </a:r>
            <a:r>
              <a:rPr lang="en-GB" sz="1800" err="1">
                <a:solidFill>
                  <a:srgbClr val="000000"/>
                </a:solidFill>
                <a:effectLst/>
              </a:rPr>
              <a:t>vel</a:t>
            </a:r>
            <a:r>
              <a:rPr lang="en-GB" sz="1800">
                <a:solidFill>
                  <a:srgbClr val="000000"/>
                </a:solidFill>
                <a:effectLst/>
              </a:rPr>
              <a:t>, </a:t>
            </a:r>
            <a:r>
              <a:rPr lang="en-GB" sz="1800" err="1">
                <a:solidFill>
                  <a:srgbClr val="000000"/>
                </a:solidFill>
                <a:effectLst/>
              </a:rPr>
              <a:t>tincidunt</a:t>
            </a:r>
            <a:r>
              <a:rPr lang="en-GB" sz="1800">
                <a:solidFill>
                  <a:srgbClr val="000000"/>
                </a:solidFill>
                <a:effectLst/>
              </a:rPr>
              <a:t> </a:t>
            </a:r>
            <a:r>
              <a:rPr lang="en-GB" sz="1800" err="1">
                <a:solidFill>
                  <a:srgbClr val="000000"/>
                </a:solidFill>
                <a:effectLst/>
              </a:rPr>
              <a:t>augue</a:t>
            </a:r>
            <a:r>
              <a:rPr lang="en-GB" sz="1800">
                <a:solidFill>
                  <a:srgbClr val="000000"/>
                </a:solidFill>
                <a:effectLst/>
              </a:rPr>
              <a:t>. In </a:t>
            </a:r>
            <a:r>
              <a:rPr lang="en-GB" sz="1800" err="1">
                <a:solidFill>
                  <a:srgbClr val="000000"/>
                </a:solidFill>
                <a:effectLst/>
              </a:rPr>
              <a:t>ut</a:t>
            </a:r>
            <a:r>
              <a:rPr lang="en-GB" sz="1800">
                <a:solidFill>
                  <a:srgbClr val="000000"/>
                </a:solidFill>
                <a:effectLst/>
              </a:rPr>
              <a:t> eros id </a:t>
            </a:r>
            <a:r>
              <a:rPr lang="en-GB" sz="1800" err="1">
                <a:solidFill>
                  <a:srgbClr val="000000"/>
                </a:solidFill>
                <a:effectLst/>
              </a:rPr>
              <a:t>est</a:t>
            </a:r>
            <a:r>
              <a:rPr lang="en-GB" sz="1800">
                <a:solidFill>
                  <a:srgbClr val="000000"/>
                </a:solidFill>
                <a:effectLst/>
              </a:rPr>
              <a:t> </a:t>
            </a:r>
            <a:r>
              <a:rPr lang="en-GB" sz="1800" err="1">
                <a:solidFill>
                  <a:srgbClr val="000000"/>
                </a:solidFill>
                <a:effectLst/>
              </a:rPr>
              <a:t>dapibus</a:t>
            </a:r>
            <a:r>
              <a:rPr lang="en-GB" sz="1800">
                <a:solidFill>
                  <a:srgbClr val="000000"/>
                </a:solidFill>
                <a:effectLst/>
              </a:rPr>
              <a:t> pulvinar in ac </a:t>
            </a:r>
            <a:r>
              <a:rPr lang="en-GB" sz="1800" err="1">
                <a:solidFill>
                  <a:srgbClr val="000000"/>
                </a:solidFill>
                <a:effectLst/>
              </a:rPr>
              <a:t>felis</a:t>
            </a:r>
            <a:r>
              <a:rPr lang="en-GB" sz="1800">
                <a:solidFill>
                  <a:srgbClr val="000000"/>
                </a:solidFill>
                <a:effectLst/>
              </a:rPr>
              <a:t>. Nam </a:t>
            </a:r>
            <a:r>
              <a:rPr lang="en-GB" sz="1800" err="1">
                <a:solidFill>
                  <a:srgbClr val="000000"/>
                </a:solidFill>
                <a:effectLst/>
              </a:rPr>
              <a:t>ullamcorper</a:t>
            </a:r>
            <a:r>
              <a:rPr lang="en-GB" sz="1800">
                <a:solidFill>
                  <a:srgbClr val="000000"/>
                </a:solidFill>
                <a:effectLst/>
              </a:rPr>
              <a:t> </a:t>
            </a:r>
            <a:r>
              <a:rPr lang="en-GB" sz="1800" err="1">
                <a:solidFill>
                  <a:srgbClr val="000000"/>
                </a:solidFill>
                <a:effectLst/>
              </a:rPr>
              <a:t>porttitor</a:t>
            </a:r>
            <a:r>
              <a:rPr lang="en-GB" sz="1800">
                <a:solidFill>
                  <a:srgbClr val="000000"/>
                </a:solidFill>
                <a:effectLst/>
              </a:rPr>
              <a:t> libero </a:t>
            </a:r>
            <a:r>
              <a:rPr lang="en-GB" sz="1800" err="1">
                <a:solidFill>
                  <a:srgbClr val="000000"/>
                </a:solidFill>
                <a:effectLst/>
              </a:rPr>
              <a:t>ut</a:t>
            </a:r>
            <a:r>
              <a:rPr lang="en-GB" sz="1800">
                <a:solidFill>
                  <a:srgbClr val="000000"/>
                </a:solidFill>
                <a:effectLst/>
              </a:rPr>
              <a:t> </a:t>
            </a:r>
            <a:r>
              <a:rPr lang="en-GB" sz="1800" err="1">
                <a:solidFill>
                  <a:srgbClr val="000000"/>
                </a:solidFill>
                <a:effectLst/>
              </a:rPr>
              <a:t>condimentum</a:t>
            </a:r>
            <a:r>
              <a:rPr lang="en-GB" sz="1800">
                <a:solidFill>
                  <a:srgbClr val="000000"/>
                </a:solidFill>
                <a:effectLst/>
              </a:rPr>
              <a:t>. Nam fermentum sit </a:t>
            </a:r>
            <a:r>
              <a:rPr lang="en-GB" sz="1800" err="1">
                <a:solidFill>
                  <a:srgbClr val="000000"/>
                </a:solidFill>
                <a:effectLst/>
              </a:rPr>
              <a:t>amet</a:t>
            </a:r>
            <a:r>
              <a:rPr lang="en-GB" sz="1800">
                <a:solidFill>
                  <a:srgbClr val="000000"/>
                </a:solidFill>
                <a:effectLst/>
              </a:rPr>
              <a:t> </a:t>
            </a:r>
            <a:r>
              <a:rPr lang="en-GB" sz="1800" err="1">
                <a:solidFill>
                  <a:srgbClr val="000000"/>
                </a:solidFill>
                <a:effectLst/>
              </a:rPr>
              <a:t>orci</a:t>
            </a:r>
            <a:r>
              <a:rPr lang="en-GB" sz="1800">
                <a:solidFill>
                  <a:srgbClr val="000000"/>
                </a:solidFill>
                <a:effectLst/>
              </a:rPr>
              <a:t> id </a:t>
            </a:r>
            <a:r>
              <a:rPr lang="en-GB" sz="1800" err="1">
                <a:solidFill>
                  <a:srgbClr val="000000"/>
                </a:solidFill>
                <a:effectLst/>
              </a:rPr>
              <a:t>accumsan</a:t>
            </a:r>
            <a:r>
              <a:rPr lang="en-GB" sz="1800">
                <a:solidFill>
                  <a:srgbClr val="000000"/>
                </a:solidFill>
                <a:effectLst/>
              </a:rPr>
              <a:t>. </a:t>
            </a:r>
            <a:endParaRPr lang="en-US" sz="1800"/>
          </a:p>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endParaRPr lang="en-GB"/>
          </a:p>
        </p:txBody>
      </p:sp>
      <p:sp>
        <p:nvSpPr>
          <p:cNvPr id="4" name="Picture Placeholder 14">
            <a:extLst>
              <a:ext uri="{FF2B5EF4-FFF2-40B4-BE49-F238E27FC236}">
                <a16:creationId xmlns:a16="http://schemas.microsoft.com/office/drawing/2014/main" id="{9C6DED80-0930-A09E-C6AC-8D86D923B97D}"/>
              </a:ext>
            </a:extLst>
          </p:cNvPr>
          <p:cNvSpPr>
            <a:spLocks noGrp="1"/>
          </p:cNvSpPr>
          <p:nvPr>
            <p:ph type="pic" sz="quarter" idx="15"/>
          </p:nvPr>
        </p:nvSpPr>
        <p:spPr>
          <a:xfrm>
            <a:off x="273051" y="273049"/>
            <a:ext cx="7380816" cy="6307133"/>
          </a:xfrm>
          <a:prstGeom prst="rect">
            <a:avLst/>
          </a:prstGeom>
          <a:blipFill dpi="0" rotWithShape="1">
            <a:blip r:embed="rId2"/>
            <a:srcRect/>
            <a:stretch>
              <a:fillRect l="-11594" r="-16586"/>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5" name="Slide Number Placeholder 9">
            <a:extLst>
              <a:ext uri="{FF2B5EF4-FFF2-40B4-BE49-F238E27FC236}">
                <a16:creationId xmlns:a16="http://schemas.microsoft.com/office/drawing/2014/main" id="{AC1D27A2-DEA5-5E5E-06BC-4F49976C86DA}"/>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Tree>
    <p:extLst>
      <p:ext uri="{BB962C8B-B14F-4D97-AF65-F5344CB8AC3E}">
        <p14:creationId xmlns:p14="http://schemas.microsoft.com/office/powerpoint/2010/main" val="4786798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ase study 2">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AF6FD62-95E3-8250-6256-E5E0C5F4A9BA}"/>
              </a:ext>
            </a:extLst>
          </p:cNvPr>
          <p:cNvCxnSpPr>
            <a:cxnSpLocks/>
          </p:cNvCxnSpPr>
          <p:nvPr userDrawn="1"/>
        </p:nvCxnSpPr>
        <p:spPr>
          <a:xfrm flipH="1">
            <a:off x="0" y="4423832"/>
            <a:ext cx="1219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E66A2CB5-E5F0-F348-8BF4-78D9292206DA}"/>
              </a:ext>
            </a:extLst>
          </p:cNvPr>
          <p:cNvSpPr/>
          <p:nvPr userDrawn="1"/>
        </p:nvSpPr>
        <p:spPr>
          <a:xfrm>
            <a:off x="7790213" y="2919177"/>
            <a:ext cx="3009310" cy="3009310"/>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Oval 1">
            <a:extLst>
              <a:ext uri="{FF2B5EF4-FFF2-40B4-BE49-F238E27FC236}">
                <a16:creationId xmlns:a16="http://schemas.microsoft.com/office/drawing/2014/main" id="{AE7637A5-A631-18B3-079A-6F31B62A9007}"/>
              </a:ext>
            </a:extLst>
          </p:cNvPr>
          <p:cNvSpPr/>
          <p:nvPr userDrawn="1"/>
        </p:nvSpPr>
        <p:spPr>
          <a:xfrm>
            <a:off x="237518" y="3855308"/>
            <a:ext cx="1137049" cy="1137049"/>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7" name="Text Placeholder 2">
            <a:extLst>
              <a:ext uri="{FF2B5EF4-FFF2-40B4-BE49-F238E27FC236}">
                <a16:creationId xmlns:a16="http://schemas.microsoft.com/office/drawing/2014/main" id="{9EB36E12-0786-69A4-0C6B-1C073D892137}"/>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18" name="Text Placeholder 2">
            <a:extLst>
              <a:ext uri="{FF2B5EF4-FFF2-40B4-BE49-F238E27FC236}">
                <a16:creationId xmlns:a16="http://schemas.microsoft.com/office/drawing/2014/main" id="{32066E7C-0D5A-75AC-6202-FB2853C00310}"/>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25" name="Text Placeholder 2">
            <a:extLst>
              <a:ext uri="{FF2B5EF4-FFF2-40B4-BE49-F238E27FC236}">
                <a16:creationId xmlns:a16="http://schemas.microsoft.com/office/drawing/2014/main" id="{FA4841E6-2369-55FA-7205-0D7A06C7C0FE}"/>
              </a:ext>
            </a:extLst>
          </p:cNvPr>
          <p:cNvSpPr>
            <a:spLocks noGrp="1"/>
          </p:cNvSpPr>
          <p:nvPr>
            <p:ph type="body" sz="quarter" idx="22" hasCustomPrompt="1"/>
          </p:nvPr>
        </p:nvSpPr>
        <p:spPr>
          <a:xfrm>
            <a:off x="8477501" y="3836680"/>
            <a:ext cx="1972784" cy="296364"/>
          </a:xfrm>
          <a:prstGeom prst="rect">
            <a:avLst/>
          </a:prstGeom>
        </p:spPr>
        <p:txBody>
          <a:bodyPr/>
          <a:lstStyle>
            <a:lvl1pPr marL="0" indent="0">
              <a:lnSpc>
                <a:spcPct val="113000"/>
              </a:lnSpc>
              <a:buNone/>
              <a:defRPr sz="2000" b="0" i="0" spc="10" baseline="0">
                <a:solidFill>
                  <a:schemeClr val="bg1"/>
                </a:solidFill>
                <a:latin typeface="Arial" panose="020B0604020202020204" pitchFamily="34" charset="0"/>
              </a:defRPr>
            </a:lvl1pPr>
          </a:lstStyle>
          <a:p>
            <a:pPr lvl="0"/>
            <a:r>
              <a:rPr lang="en-GB"/>
              <a:t>[Date]</a:t>
            </a:r>
          </a:p>
        </p:txBody>
      </p:sp>
      <p:sp>
        <p:nvSpPr>
          <p:cNvPr id="26" name="Text Placeholder 2">
            <a:extLst>
              <a:ext uri="{FF2B5EF4-FFF2-40B4-BE49-F238E27FC236}">
                <a16:creationId xmlns:a16="http://schemas.microsoft.com/office/drawing/2014/main" id="{BA9E0337-6CF9-280D-70C4-5F972A22B809}"/>
              </a:ext>
            </a:extLst>
          </p:cNvPr>
          <p:cNvSpPr>
            <a:spLocks noGrp="1"/>
          </p:cNvSpPr>
          <p:nvPr>
            <p:ph type="body" sz="quarter" idx="23" hasCustomPrompt="1"/>
          </p:nvPr>
        </p:nvSpPr>
        <p:spPr>
          <a:xfrm>
            <a:off x="8477501" y="4253943"/>
            <a:ext cx="1972784" cy="879661"/>
          </a:xfrm>
          <a:prstGeom prst="rect">
            <a:avLst/>
          </a:prstGeom>
        </p:spPr>
        <p:txBody>
          <a:bodyPr/>
          <a:lstStyle>
            <a:lvl1pPr marL="0" indent="0">
              <a:lnSpc>
                <a:spcPct val="113000"/>
              </a:lnSpc>
              <a:buNone/>
              <a:defRPr sz="1800" b="0" i="0" spc="10" baseline="0">
                <a:solidFill>
                  <a:schemeClr val="bg1"/>
                </a:solidFill>
                <a:latin typeface="Arial" panose="020B0604020202020204" pitchFamily="34" charset="0"/>
              </a:defRPr>
            </a:lvl1pPr>
          </a:lstStyle>
          <a:p>
            <a:pPr lvl="0"/>
            <a:r>
              <a:rPr lang="en-GB"/>
              <a:t>[Moment to highlight]</a:t>
            </a:r>
          </a:p>
        </p:txBody>
      </p:sp>
      <p:sp>
        <p:nvSpPr>
          <p:cNvPr id="3" name="Slide Number Placeholder 9">
            <a:extLst>
              <a:ext uri="{FF2B5EF4-FFF2-40B4-BE49-F238E27FC236}">
                <a16:creationId xmlns:a16="http://schemas.microsoft.com/office/drawing/2014/main" id="{1E7F1E50-3136-35C3-0117-B0B0F09D6BB2}"/>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
        <p:nvSpPr>
          <p:cNvPr id="7" name="Text Placeholder 2">
            <a:extLst>
              <a:ext uri="{FF2B5EF4-FFF2-40B4-BE49-F238E27FC236}">
                <a16:creationId xmlns:a16="http://schemas.microsoft.com/office/drawing/2014/main" id="{20BF2506-0E4F-00F5-A91C-B50D9192BD45}"/>
              </a:ext>
            </a:extLst>
          </p:cNvPr>
          <p:cNvSpPr>
            <a:spLocks noGrp="1"/>
          </p:cNvSpPr>
          <p:nvPr>
            <p:ph type="body" sz="quarter" idx="18" hasCustomPrompt="1"/>
          </p:nvPr>
        </p:nvSpPr>
        <p:spPr>
          <a:xfrm>
            <a:off x="630918" y="5233330"/>
            <a:ext cx="1972784" cy="327551"/>
          </a:xfrm>
          <a:prstGeom prst="rect">
            <a:avLst/>
          </a:prstGeom>
        </p:spPr>
        <p:txBody>
          <a:bodyPr/>
          <a:lstStyle>
            <a:lvl1pPr marL="0" indent="0">
              <a:lnSpc>
                <a:spcPct val="113000"/>
              </a:lnSpc>
              <a:buNone/>
              <a:defRPr sz="2000" b="0" i="0" spc="10" baseline="0">
                <a:solidFill>
                  <a:schemeClr val="tx1"/>
                </a:solidFill>
                <a:latin typeface="Arial" panose="020B0604020202020204" pitchFamily="34" charset="0"/>
              </a:defRPr>
            </a:lvl1pPr>
          </a:lstStyle>
          <a:p>
            <a:pPr lvl="0"/>
            <a:r>
              <a:rPr lang="en-GB"/>
              <a:t>[Date]</a:t>
            </a:r>
          </a:p>
        </p:txBody>
      </p:sp>
      <p:sp>
        <p:nvSpPr>
          <p:cNvPr id="8" name="Text Placeholder 2">
            <a:extLst>
              <a:ext uri="{FF2B5EF4-FFF2-40B4-BE49-F238E27FC236}">
                <a16:creationId xmlns:a16="http://schemas.microsoft.com/office/drawing/2014/main" id="{ACD9B7FA-5F2F-5B9A-0CAA-8747A219E9B5}"/>
              </a:ext>
            </a:extLst>
          </p:cNvPr>
          <p:cNvSpPr>
            <a:spLocks noGrp="1"/>
          </p:cNvSpPr>
          <p:nvPr>
            <p:ph type="body" sz="quarter" idx="21" hasCustomPrompt="1"/>
          </p:nvPr>
        </p:nvSpPr>
        <p:spPr>
          <a:xfrm>
            <a:off x="630918" y="5650594"/>
            <a:ext cx="1972784" cy="763678"/>
          </a:xfrm>
          <a:prstGeom prst="rect">
            <a:avLst/>
          </a:prstGeom>
        </p:spPr>
        <p:txBody>
          <a:bodyPr/>
          <a:lstStyle>
            <a:lvl1pPr marL="0" indent="0">
              <a:lnSpc>
                <a:spcPct val="113000"/>
              </a:lnSpc>
              <a:buNone/>
              <a:defRPr sz="1800" b="0" i="0" spc="10" baseline="0">
                <a:solidFill>
                  <a:schemeClr val="tx1"/>
                </a:solidFill>
                <a:latin typeface="Arial" panose="020B0604020202020204" pitchFamily="34" charset="0"/>
              </a:defRPr>
            </a:lvl1pPr>
          </a:lstStyle>
          <a:p>
            <a:pPr lvl="0"/>
            <a:r>
              <a:rPr lang="en-GB"/>
              <a:t>[Moment to highlight]</a:t>
            </a:r>
          </a:p>
        </p:txBody>
      </p:sp>
      <p:sp>
        <p:nvSpPr>
          <p:cNvPr id="11" name="Picture Placeholder 10">
            <a:extLst>
              <a:ext uri="{FF2B5EF4-FFF2-40B4-BE49-F238E27FC236}">
                <a16:creationId xmlns:a16="http://schemas.microsoft.com/office/drawing/2014/main" id="{7C4D626B-A1C1-E6D2-9E82-DB4FC503E4A2}"/>
              </a:ext>
            </a:extLst>
          </p:cNvPr>
          <p:cNvSpPr>
            <a:spLocks noGrp="1"/>
          </p:cNvSpPr>
          <p:nvPr>
            <p:ph type="pic" sz="quarter" idx="24"/>
          </p:nvPr>
        </p:nvSpPr>
        <p:spPr>
          <a:xfrm>
            <a:off x="3408229" y="929513"/>
            <a:ext cx="5375542" cy="5647436"/>
          </a:xfrm>
          <a:custGeom>
            <a:avLst/>
            <a:gdLst>
              <a:gd name="connsiteX0" fmla="*/ 0 w 5375542"/>
              <a:gd name="connsiteY0" fmla="*/ 0 h 5647436"/>
              <a:gd name="connsiteX1" fmla="*/ 5375542 w 5375542"/>
              <a:gd name="connsiteY1" fmla="*/ 0 h 5647436"/>
              <a:gd name="connsiteX2" fmla="*/ 5375542 w 5375542"/>
              <a:gd name="connsiteY2" fmla="*/ 2076600 h 5647436"/>
              <a:gd name="connsiteX3" fmla="*/ 5290004 w 5375542"/>
              <a:gd name="connsiteY3" fmla="*/ 2107907 h 5647436"/>
              <a:gd name="connsiteX4" fmla="*/ 4371029 w 5375542"/>
              <a:gd name="connsiteY4" fmla="*/ 3494319 h 5647436"/>
              <a:gd name="connsiteX5" fmla="*/ 5290004 w 5375542"/>
              <a:gd name="connsiteY5" fmla="*/ 4880731 h 5647436"/>
              <a:gd name="connsiteX6" fmla="*/ 5375542 w 5375542"/>
              <a:gd name="connsiteY6" fmla="*/ 4912038 h 5647436"/>
              <a:gd name="connsiteX7" fmla="*/ 5375542 w 5375542"/>
              <a:gd name="connsiteY7" fmla="*/ 5647436 h 5647436"/>
              <a:gd name="connsiteX8" fmla="*/ 0 w 5375542"/>
              <a:gd name="connsiteY8" fmla="*/ 5647436 h 564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5542" h="5647436">
                <a:moveTo>
                  <a:pt x="0" y="0"/>
                </a:moveTo>
                <a:lnTo>
                  <a:pt x="5375542" y="0"/>
                </a:lnTo>
                <a:lnTo>
                  <a:pt x="5375542" y="2076600"/>
                </a:lnTo>
                <a:lnTo>
                  <a:pt x="5290004" y="2107907"/>
                </a:lnTo>
                <a:cubicBezTo>
                  <a:pt x="4749961" y="2336327"/>
                  <a:pt x="4371029" y="2871071"/>
                  <a:pt x="4371029" y="3494319"/>
                </a:cubicBezTo>
                <a:cubicBezTo>
                  <a:pt x="4371029" y="4117568"/>
                  <a:pt x="4749961" y="4652312"/>
                  <a:pt x="5290004" y="4880731"/>
                </a:cubicBezTo>
                <a:lnTo>
                  <a:pt x="5375542" y="4912038"/>
                </a:lnTo>
                <a:lnTo>
                  <a:pt x="5375542" y="5647436"/>
                </a:lnTo>
                <a:lnTo>
                  <a:pt x="0" y="5647436"/>
                </a:lnTo>
                <a:close/>
              </a:path>
            </a:pathLst>
          </a:custGeom>
          <a:blipFill dpi="0" rotWithShape="1">
            <a:blip r:embed="rId2"/>
            <a:srcRect/>
            <a:stretch>
              <a:fillRect l="-37197" r="-20390"/>
            </a:stretch>
          </a:blipFill>
        </p:spPr>
        <p:txBody>
          <a:bodyPr wrap="square">
            <a:noAutofit/>
          </a:bodyPr>
          <a:lstStyle>
            <a:lvl1pPr marL="0" indent="0">
              <a:buNone/>
              <a:defRPr>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53250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5">
                                            <p:txEl>
                                              <p:pRg st="0" end="0"/>
                                            </p:txEl>
                                          </p:spTgt>
                                        </p:tgtEl>
                                        <p:attrNameLst>
                                          <p:attrName>style.visibility</p:attrName>
                                        </p:attrNameLst>
                                      </p:cBhvr>
                                      <p:to>
                                        <p:strVal val="visible"/>
                                      </p:to>
                                    </p:set>
                                    <p:animEffect transition="in" filter="fade">
                                      <p:cBhvr>
                                        <p:cTn id="21" dur="500"/>
                                        <p:tgtEl>
                                          <p:spTgt spid="25">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6">
                                            <p:txEl>
                                              <p:pRg st="0" end="0"/>
                                            </p:txEl>
                                          </p:spTgt>
                                        </p:tgtEl>
                                        <p:attrNameLst>
                                          <p:attrName>style.visibility</p:attrName>
                                        </p:attrNameLst>
                                      </p:cBhvr>
                                      <p:to>
                                        <p:strVal val="visible"/>
                                      </p:to>
                                    </p:set>
                                    <p:animEffect transition="in" filter="fade">
                                      <p:cBhvr>
                                        <p:cTn id="24" dur="500"/>
                                        <p:tgtEl>
                                          <p:spTgt spid="26">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xEl>
                                              <p:pRg st="0" end="0"/>
                                            </p:txEl>
                                          </p:spTgt>
                                        </p:tgtEl>
                                        <p:attrNameLst>
                                          <p:attrName>style.visibility</p:attrName>
                                        </p:attrNameLst>
                                      </p:cBhvr>
                                      <p:to>
                                        <p:strVal val="visible"/>
                                      </p:to>
                                    </p:set>
                                    <p:animEffect transition="in" filter="fade">
                                      <p:cBhvr>
                                        <p:cTn id="30"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 grpId="0" animBg="1"/>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build="p">
        <p:tmplLst>
          <p:tmpl lvl="1">
            <p:tnLst>
              <p:par>
                <p:cTn presetID="10" presetClass="entr" presetSubtype="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7" grpId="0" build="p">
        <p:tmplLst>
          <p:tmpl lvl="1">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D6AF5C4F-E34A-17C8-FF29-613B5C3BF694}"/>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19" name="Text Placeholder 2">
            <a:extLst>
              <a:ext uri="{FF2B5EF4-FFF2-40B4-BE49-F238E27FC236}">
                <a16:creationId xmlns:a16="http://schemas.microsoft.com/office/drawing/2014/main" id="{BC85BF7E-A0AB-9E01-39E1-8332E7C77810}"/>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20" name="Text Placeholder 2">
            <a:extLst>
              <a:ext uri="{FF2B5EF4-FFF2-40B4-BE49-F238E27FC236}">
                <a16:creationId xmlns:a16="http://schemas.microsoft.com/office/drawing/2014/main" id="{C17104EB-1D42-B1C3-82AD-F490CBFFE176}"/>
              </a:ext>
            </a:extLst>
          </p:cNvPr>
          <p:cNvSpPr>
            <a:spLocks noGrp="1"/>
          </p:cNvSpPr>
          <p:nvPr>
            <p:ph type="body" sz="quarter" idx="10" hasCustomPrompt="1"/>
          </p:nvPr>
        </p:nvSpPr>
        <p:spPr>
          <a:xfrm>
            <a:off x="289560" y="1352677"/>
            <a:ext cx="3095897" cy="1628029"/>
          </a:xfrm>
          <a:prstGeom prst="rect">
            <a:avLst/>
          </a:prstGeom>
        </p:spPr>
        <p:txBody>
          <a:bodyPr/>
          <a:lstStyle>
            <a:lvl1pPr marL="0" indent="0">
              <a:lnSpc>
                <a:spcPct val="110000"/>
              </a:lnSpc>
              <a:spcBef>
                <a:spcPts val="0"/>
              </a:spcBef>
              <a:buNone/>
              <a:defRPr sz="4800" b="0" i="0" spc="10" baseline="0">
                <a:solidFill>
                  <a:schemeClr val="tx1"/>
                </a:solidFill>
                <a:latin typeface="Arial" panose="020B0604020202020204" pitchFamily="34" charset="0"/>
              </a:defRPr>
            </a:lvl1pPr>
          </a:lstStyle>
          <a:p>
            <a:pPr lvl="0"/>
            <a:r>
              <a:rPr lang="en-GB"/>
              <a:t>Agenda</a:t>
            </a:r>
          </a:p>
        </p:txBody>
      </p:sp>
      <p:sp>
        <p:nvSpPr>
          <p:cNvPr id="22" name="Text Placeholder 2">
            <a:extLst>
              <a:ext uri="{FF2B5EF4-FFF2-40B4-BE49-F238E27FC236}">
                <a16:creationId xmlns:a16="http://schemas.microsoft.com/office/drawing/2014/main" id="{BACC5752-CD8D-F825-4EAE-A5DBDFA8387F}"/>
              </a:ext>
            </a:extLst>
          </p:cNvPr>
          <p:cNvSpPr>
            <a:spLocks noGrp="1"/>
          </p:cNvSpPr>
          <p:nvPr>
            <p:ph type="body" sz="quarter" idx="17" hasCustomPrompt="1"/>
          </p:nvPr>
        </p:nvSpPr>
        <p:spPr>
          <a:xfrm>
            <a:off x="5091736" y="817618"/>
            <a:ext cx="2033103" cy="76514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Welcome &amp; introductions</a:t>
            </a:r>
          </a:p>
        </p:txBody>
      </p:sp>
      <p:sp>
        <p:nvSpPr>
          <p:cNvPr id="61" name="Text Placeholder 2">
            <a:extLst>
              <a:ext uri="{FF2B5EF4-FFF2-40B4-BE49-F238E27FC236}">
                <a16:creationId xmlns:a16="http://schemas.microsoft.com/office/drawing/2014/main" id="{78F160D5-88D5-C7F4-6D85-5F17D8396BB2}"/>
              </a:ext>
            </a:extLst>
          </p:cNvPr>
          <p:cNvSpPr>
            <a:spLocks noGrp="1"/>
          </p:cNvSpPr>
          <p:nvPr>
            <p:ph type="body" sz="quarter" idx="19" hasCustomPrompt="1"/>
          </p:nvPr>
        </p:nvSpPr>
        <p:spPr>
          <a:xfrm>
            <a:off x="5091736" y="2473330"/>
            <a:ext cx="2033103" cy="725715"/>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Objectives</a:t>
            </a:r>
          </a:p>
        </p:txBody>
      </p:sp>
      <p:sp>
        <p:nvSpPr>
          <p:cNvPr id="64" name="Text Placeholder 2">
            <a:extLst>
              <a:ext uri="{FF2B5EF4-FFF2-40B4-BE49-F238E27FC236}">
                <a16:creationId xmlns:a16="http://schemas.microsoft.com/office/drawing/2014/main" id="{350E0D4C-694A-36C7-41AD-CB9C1D3DD530}"/>
              </a:ext>
            </a:extLst>
          </p:cNvPr>
          <p:cNvSpPr>
            <a:spLocks noGrp="1"/>
          </p:cNvSpPr>
          <p:nvPr>
            <p:ph type="body" sz="quarter" idx="21" hasCustomPrompt="1"/>
          </p:nvPr>
        </p:nvSpPr>
        <p:spPr>
          <a:xfrm>
            <a:off x="5091736" y="4170417"/>
            <a:ext cx="2033103" cy="780010"/>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Topic 1</a:t>
            </a:r>
          </a:p>
        </p:txBody>
      </p:sp>
      <p:sp>
        <p:nvSpPr>
          <p:cNvPr id="67" name="Text Placeholder 2">
            <a:extLst>
              <a:ext uri="{FF2B5EF4-FFF2-40B4-BE49-F238E27FC236}">
                <a16:creationId xmlns:a16="http://schemas.microsoft.com/office/drawing/2014/main" id="{AC6279E7-851E-859B-68C1-468C88B5471C}"/>
              </a:ext>
            </a:extLst>
          </p:cNvPr>
          <p:cNvSpPr>
            <a:spLocks noGrp="1"/>
          </p:cNvSpPr>
          <p:nvPr>
            <p:ph type="body" sz="quarter" idx="23" hasCustomPrompt="1"/>
          </p:nvPr>
        </p:nvSpPr>
        <p:spPr>
          <a:xfrm>
            <a:off x="9032646" y="817618"/>
            <a:ext cx="2033103" cy="765140"/>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Topic 2</a:t>
            </a:r>
          </a:p>
        </p:txBody>
      </p:sp>
      <p:sp>
        <p:nvSpPr>
          <p:cNvPr id="70" name="Text Placeholder 2">
            <a:extLst>
              <a:ext uri="{FF2B5EF4-FFF2-40B4-BE49-F238E27FC236}">
                <a16:creationId xmlns:a16="http://schemas.microsoft.com/office/drawing/2014/main" id="{AE82C10B-2651-B01B-6519-71C21699C299}"/>
              </a:ext>
            </a:extLst>
          </p:cNvPr>
          <p:cNvSpPr>
            <a:spLocks noGrp="1"/>
          </p:cNvSpPr>
          <p:nvPr>
            <p:ph type="body" sz="quarter" idx="25" hasCustomPrompt="1"/>
          </p:nvPr>
        </p:nvSpPr>
        <p:spPr>
          <a:xfrm>
            <a:off x="9032646" y="2473330"/>
            <a:ext cx="2033103" cy="725714"/>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Topic 3</a:t>
            </a:r>
          </a:p>
        </p:txBody>
      </p:sp>
      <p:sp>
        <p:nvSpPr>
          <p:cNvPr id="73" name="Text Placeholder 2">
            <a:extLst>
              <a:ext uri="{FF2B5EF4-FFF2-40B4-BE49-F238E27FC236}">
                <a16:creationId xmlns:a16="http://schemas.microsoft.com/office/drawing/2014/main" id="{747B1837-48B1-6619-1C3E-2C6AB8B7A304}"/>
              </a:ext>
            </a:extLst>
          </p:cNvPr>
          <p:cNvSpPr>
            <a:spLocks noGrp="1"/>
          </p:cNvSpPr>
          <p:nvPr>
            <p:ph type="body" sz="quarter" idx="27" hasCustomPrompt="1"/>
          </p:nvPr>
        </p:nvSpPr>
        <p:spPr>
          <a:xfrm>
            <a:off x="9032646" y="4170417"/>
            <a:ext cx="2033103" cy="780006"/>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AOB</a:t>
            </a:r>
          </a:p>
        </p:txBody>
      </p:sp>
      <p:sp>
        <p:nvSpPr>
          <p:cNvPr id="3" name="Text Placeholder 2">
            <a:extLst>
              <a:ext uri="{FF2B5EF4-FFF2-40B4-BE49-F238E27FC236}">
                <a16:creationId xmlns:a16="http://schemas.microsoft.com/office/drawing/2014/main" id="{1BFD58AA-3DD6-A6FA-935A-2CF9EAFA8181}"/>
              </a:ext>
            </a:extLst>
          </p:cNvPr>
          <p:cNvSpPr>
            <a:spLocks noGrp="1"/>
          </p:cNvSpPr>
          <p:nvPr>
            <p:ph type="body" sz="quarter" idx="32" hasCustomPrompt="1"/>
          </p:nvPr>
        </p:nvSpPr>
        <p:spPr>
          <a:xfrm>
            <a:off x="3880594" y="740522"/>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01</a:t>
            </a:r>
          </a:p>
        </p:txBody>
      </p:sp>
      <p:sp>
        <p:nvSpPr>
          <p:cNvPr id="4" name="Text Placeholder 2">
            <a:extLst>
              <a:ext uri="{FF2B5EF4-FFF2-40B4-BE49-F238E27FC236}">
                <a16:creationId xmlns:a16="http://schemas.microsoft.com/office/drawing/2014/main" id="{EA3BCF47-A418-A097-AA19-6AF7DAA98FD6}"/>
              </a:ext>
            </a:extLst>
          </p:cNvPr>
          <p:cNvSpPr>
            <a:spLocks noGrp="1"/>
          </p:cNvSpPr>
          <p:nvPr>
            <p:ph type="body" sz="quarter" idx="33" hasCustomPrompt="1"/>
          </p:nvPr>
        </p:nvSpPr>
        <p:spPr>
          <a:xfrm>
            <a:off x="3880594" y="2404681"/>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03</a:t>
            </a:r>
          </a:p>
        </p:txBody>
      </p:sp>
      <p:sp>
        <p:nvSpPr>
          <p:cNvPr id="5" name="Text Placeholder 2">
            <a:extLst>
              <a:ext uri="{FF2B5EF4-FFF2-40B4-BE49-F238E27FC236}">
                <a16:creationId xmlns:a16="http://schemas.microsoft.com/office/drawing/2014/main" id="{D47F2CA3-3687-9303-8B3B-0647090CD1BE}"/>
              </a:ext>
            </a:extLst>
          </p:cNvPr>
          <p:cNvSpPr>
            <a:spLocks noGrp="1"/>
          </p:cNvSpPr>
          <p:nvPr>
            <p:ph type="body" sz="quarter" idx="34" hasCustomPrompt="1"/>
          </p:nvPr>
        </p:nvSpPr>
        <p:spPr>
          <a:xfrm>
            <a:off x="3880594" y="4091142"/>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05</a:t>
            </a:r>
          </a:p>
        </p:txBody>
      </p:sp>
      <p:sp>
        <p:nvSpPr>
          <p:cNvPr id="6" name="Text Placeholder 2">
            <a:extLst>
              <a:ext uri="{FF2B5EF4-FFF2-40B4-BE49-F238E27FC236}">
                <a16:creationId xmlns:a16="http://schemas.microsoft.com/office/drawing/2014/main" id="{5F61D7AF-158B-541D-4B14-67F86D6ABAAD}"/>
              </a:ext>
            </a:extLst>
          </p:cNvPr>
          <p:cNvSpPr>
            <a:spLocks noGrp="1"/>
          </p:cNvSpPr>
          <p:nvPr>
            <p:ph type="body" sz="quarter" idx="35" hasCustomPrompt="1"/>
          </p:nvPr>
        </p:nvSpPr>
        <p:spPr>
          <a:xfrm>
            <a:off x="7829546" y="740522"/>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02</a:t>
            </a:r>
          </a:p>
        </p:txBody>
      </p:sp>
      <p:sp>
        <p:nvSpPr>
          <p:cNvPr id="7" name="Text Placeholder 2">
            <a:extLst>
              <a:ext uri="{FF2B5EF4-FFF2-40B4-BE49-F238E27FC236}">
                <a16:creationId xmlns:a16="http://schemas.microsoft.com/office/drawing/2014/main" id="{94CBA714-92F2-B6B3-B899-223756AAA85E}"/>
              </a:ext>
            </a:extLst>
          </p:cNvPr>
          <p:cNvSpPr>
            <a:spLocks noGrp="1"/>
          </p:cNvSpPr>
          <p:nvPr>
            <p:ph type="body" sz="quarter" idx="36" hasCustomPrompt="1"/>
          </p:nvPr>
        </p:nvSpPr>
        <p:spPr>
          <a:xfrm>
            <a:off x="7829546" y="2404681"/>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04</a:t>
            </a:r>
          </a:p>
        </p:txBody>
      </p:sp>
      <p:sp>
        <p:nvSpPr>
          <p:cNvPr id="8" name="Text Placeholder 2">
            <a:extLst>
              <a:ext uri="{FF2B5EF4-FFF2-40B4-BE49-F238E27FC236}">
                <a16:creationId xmlns:a16="http://schemas.microsoft.com/office/drawing/2014/main" id="{890A0160-C117-F164-22D5-6EB1955A132C}"/>
              </a:ext>
            </a:extLst>
          </p:cNvPr>
          <p:cNvSpPr>
            <a:spLocks noGrp="1"/>
          </p:cNvSpPr>
          <p:nvPr>
            <p:ph type="body" sz="quarter" idx="37" hasCustomPrompt="1"/>
          </p:nvPr>
        </p:nvSpPr>
        <p:spPr>
          <a:xfrm>
            <a:off x="7829546" y="4091142"/>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06</a:t>
            </a:r>
          </a:p>
        </p:txBody>
      </p:sp>
      <p:cxnSp>
        <p:nvCxnSpPr>
          <p:cNvPr id="9" name="Straight Connector 8">
            <a:extLst>
              <a:ext uri="{FF2B5EF4-FFF2-40B4-BE49-F238E27FC236}">
                <a16:creationId xmlns:a16="http://schemas.microsoft.com/office/drawing/2014/main" id="{8B928265-CECA-776B-C436-3D94A3E5D36D}"/>
              </a:ext>
            </a:extLst>
          </p:cNvPr>
          <p:cNvCxnSpPr>
            <a:cxnSpLocks/>
          </p:cNvCxnSpPr>
          <p:nvPr userDrawn="1"/>
        </p:nvCxnSpPr>
        <p:spPr>
          <a:xfrm flipH="1">
            <a:off x="3880594" y="740522"/>
            <a:ext cx="3366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E092A46-9B1E-3627-E990-AA0F90F2291A}"/>
              </a:ext>
            </a:extLst>
          </p:cNvPr>
          <p:cNvCxnSpPr>
            <a:cxnSpLocks/>
          </p:cNvCxnSpPr>
          <p:nvPr userDrawn="1"/>
        </p:nvCxnSpPr>
        <p:spPr>
          <a:xfrm flipH="1">
            <a:off x="3880594" y="2390903"/>
            <a:ext cx="3366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222AAC4-7B13-B5DF-D5AF-B0EDB2AD71BC}"/>
              </a:ext>
            </a:extLst>
          </p:cNvPr>
          <p:cNvCxnSpPr>
            <a:cxnSpLocks/>
          </p:cNvCxnSpPr>
          <p:nvPr userDrawn="1"/>
        </p:nvCxnSpPr>
        <p:spPr>
          <a:xfrm flipH="1">
            <a:off x="3880594" y="4074737"/>
            <a:ext cx="3366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D633B43-09A8-9F05-3CE3-06DB9E4BCDD5}"/>
              </a:ext>
            </a:extLst>
          </p:cNvPr>
          <p:cNvCxnSpPr>
            <a:cxnSpLocks/>
          </p:cNvCxnSpPr>
          <p:nvPr userDrawn="1"/>
        </p:nvCxnSpPr>
        <p:spPr>
          <a:xfrm flipH="1">
            <a:off x="7829469" y="740522"/>
            <a:ext cx="3366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55D9726-CBB2-EFE5-3687-8A66FA579CE2}"/>
              </a:ext>
            </a:extLst>
          </p:cNvPr>
          <p:cNvCxnSpPr>
            <a:cxnSpLocks/>
          </p:cNvCxnSpPr>
          <p:nvPr userDrawn="1"/>
        </p:nvCxnSpPr>
        <p:spPr>
          <a:xfrm flipH="1">
            <a:off x="7829469" y="2390903"/>
            <a:ext cx="3366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5D4B75-293C-E1AE-944B-65E7E31714DE}"/>
              </a:ext>
            </a:extLst>
          </p:cNvPr>
          <p:cNvCxnSpPr>
            <a:cxnSpLocks/>
          </p:cNvCxnSpPr>
          <p:nvPr userDrawn="1"/>
        </p:nvCxnSpPr>
        <p:spPr>
          <a:xfrm flipH="1">
            <a:off x="7829469" y="4074737"/>
            <a:ext cx="3366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81F14DB0-5D47-4220-520F-05EAF9EE864B}"/>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
        <p:nvSpPr>
          <p:cNvPr id="2" name="Text Placeholder 2">
            <a:extLst>
              <a:ext uri="{FF2B5EF4-FFF2-40B4-BE49-F238E27FC236}">
                <a16:creationId xmlns:a16="http://schemas.microsoft.com/office/drawing/2014/main" id="{4CE8B44D-39BC-17FE-F923-CCA5EFEBD427}"/>
              </a:ext>
            </a:extLst>
          </p:cNvPr>
          <p:cNvSpPr>
            <a:spLocks noGrp="1"/>
          </p:cNvSpPr>
          <p:nvPr>
            <p:ph type="body" sz="quarter" idx="38" hasCustomPrompt="1"/>
          </p:nvPr>
        </p:nvSpPr>
        <p:spPr>
          <a:xfrm>
            <a:off x="5091736" y="5837846"/>
            <a:ext cx="2033103" cy="780010"/>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Topic 1</a:t>
            </a:r>
          </a:p>
        </p:txBody>
      </p:sp>
      <p:sp>
        <p:nvSpPr>
          <p:cNvPr id="16" name="Text Placeholder 2">
            <a:extLst>
              <a:ext uri="{FF2B5EF4-FFF2-40B4-BE49-F238E27FC236}">
                <a16:creationId xmlns:a16="http://schemas.microsoft.com/office/drawing/2014/main" id="{87A70696-FBEC-4FC8-19DB-55456EE58445}"/>
              </a:ext>
            </a:extLst>
          </p:cNvPr>
          <p:cNvSpPr>
            <a:spLocks noGrp="1"/>
          </p:cNvSpPr>
          <p:nvPr>
            <p:ph type="body" sz="quarter" idx="39" hasCustomPrompt="1"/>
          </p:nvPr>
        </p:nvSpPr>
        <p:spPr>
          <a:xfrm>
            <a:off x="9032646" y="5837846"/>
            <a:ext cx="2033103" cy="780006"/>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AOB</a:t>
            </a:r>
          </a:p>
        </p:txBody>
      </p:sp>
      <p:sp>
        <p:nvSpPr>
          <p:cNvPr id="17" name="Text Placeholder 2">
            <a:extLst>
              <a:ext uri="{FF2B5EF4-FFF2-40B4-BE49-F238E27FC236}">
                <a16:creationId xmlns:a16="http://schemas.microsoft.com/office/drawing/2014/main" id="{612F2C3D-507D-7CBA-ADAE-7573582DBFE5}"/>
              </a:ext>
            </a:extLst>
          </p:cNvPr>
          <p:cNvSpPr>
            <a:spLocks noGrp="1"/>
          </p:cNvSpPr>
          <p:nvPr>
            <p:ph type="body" sz="quarter" idx="40" hasCustomPrompt="1"/>
          </p:nvPr>
        </p:nvSpPr>
        <p:spPr>
          <a:xfrm>
            <a:off x="3880594" y="5758571"/>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07</a:t>
            </a:r>
          </a:p>
        </p:txBody>
      </p:sp>
      <p:sp>
        <p:nvSpPr>
          <p:cNvPr id="21" name="Text Placeholder 2">
            <a:extLst>
              <a:ext uri="{FF2B5EF4-FFF2-40B4-BE49-F238E27FC236}">
                <a16:creationId xmlns:a16="http://schemas.microsoft.com/office/drawing/2014/main" id="{ADB49D02-AFC4-4B27-2EB8-CFC17CC1DCE3}"/>
              </a:ext>
            </a:extLst>
          </p:cNvPr>
          <p:cNvSpPr>
            <a:spLocks noGrp="1"/>
          </p:cNvSpPr>
          <p:nvPr>
            <p:ph type="body" sz="quarter" idx="41" hasCustomPrompt="1"/>
          </p:nvPr>
        </p:nvSpPr>
        <p:spPr>
          <a:xfrm>
            <a:off x="7829546" y="5758571"/>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08</a:t>
            </a:r>
          </a:p>
        </p:txBody>
      </p:sp>
      <p:cxnSp>
        <p:nvCxnSpPr>
          <p:cNvPr id="23" name="Straight Connector 22">
            <a:extLst>
              <a:ext uri="{FF2B5EF4-FFF2-40B4-BE49-F238E27FC236}">
                <a16:creationId xmlns:a16="http://schemas.microsoft.com/office/drawing/2014/main" id="{2BF365B0-39D0-713D-C062-250C5B9AF36A}"/>
              </a:ext>
            </a:extLst>
          </p:cNvPr>
          <p:cNvCxnSpPr>
            <a:cxnSpLocks/>
          </p:cNvCxnSpPr>
          <p:nvPr userDrawn="1"/>
        </p:nvCxnSpPr>
        <p:spPr>
          <a:xfrm flipH="1">
            <a:off x="3880594" y="5742166"/>
            <a:ext cx="3366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61C83EC-DBA1-2B48-E7E0-E09166081E92}"/>
              </a:ext>
            </a:extLst>
          </p:cNvPr>
          <p:cNvCxnSpPr>
            <a:cxnSpLocks/>
          </p:cNvCxnSpPr>
          <p:nvPr userDrawn="1"/>
        </p:nvCxnSpPr>
        <p:spPr>
          <a:xfrm flipH="1">
            <a:off x="7829469" y="5742166"/>
            <a:ext cx="3366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262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500"/>
                                        <p:tgtEl>
                                          <p:spTgt spid="2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7">
                                            <p:txEl>
                                              <p:pRg st="0" end="0"/>
                                            </p:txEl>
                                          </p:spTgt>
                                        </p:tgtEl>
                                        <p:attrNameLst>
                                          <p:attrName>style.visibility</p:attrName>
                                        </p:attrNameLst>
                                      </p:cBhvr>
                                      <p:to>
                                        <p:strVal val="visible"/>
                                      </p:to>
                                    </p:set>
                                    <p:animEffect transition="in" filter="fade">
                                      <p:cBhvr>
                                        <p:cTn id="18" dur="500"/>
                                        <p:tgtEl>
                                          <p:spTgt spid="67">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500"/>
                                        <p:tgtEl>
                                          <p:spTgt spid="6">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1">
                                            <p:txEl>
                                              <p:pRg st="0" end="0"/>
                                            </p:txEl>
                                          </p:spTgt>
                                        </p:tgtEl>
                                        <p:attrNameLst>
                                          <p:attrName>style.visibility</p:attrName>
                                        </p:attrNameLst>
                                      </p:cBhvr>
                                      <p:to>
                                        <p:strVal val="visible"/>
                                      </p:to>
                                    </p:set>
                                    <p:animEffect transition="in" filter="fade">
                                      <p:cBhvr>
                                        <p:cTn id="29" dur="500"/>
                                        <p:tgtEl>
                                          <p:spTgt spid="61">
                                            <p:txEl>
                                              <p:pRg st="0" end="0"/>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fade">
                                      <p:cBhvr>
                                        <p:cTn id="32" dur="500"/>
                                        <p:tgtEl>
                                          <p:spTgt spid="4">
                                            <p:txEl>
                                              <p:pRg st="0" end="0"/>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0">
                                            <p:txEl>
                                              <p:pRg st="0" end="0"/>
                                            </p:txEl>
                                          </p:spTgt>
                                        </p:tgtEl>
                                        <p:attrNameLst>
                                          <p:attrName>style.visibility</p:attrName>
                                        </p:attrNameLst>
                                      </p:cBhvr>
                                      <p:to>
                                        <p:strVal val="visible"/>
                                      </p:to>
                                    </p:set>
                                    <p:animEffect transition="in" filter="fade">
                                      <p:cBhvr>
                                        <p:cTn id="40" dur="500"/>
                                        <p:tgtEl>
                                          <p:spTgt spid="70">
                                            <p:txEl>
                                              <p:pRg st="0" end="0"/>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
                                            <p:txEl>
                                              <p:pRg st="0" end="0"/>
                                            </p:txEl>
                                          </p:spTgt>
                                        </p:tgtEl>
                                        <p:attrNameLst>
                                          <p:attrName>style.visibility</p:attrName>
                                        </p:attrNameLst>
                                      </p:cBhvr>
                                      <p:to>
                                        <p:strVal val="visible"/>
                                      </p:to>
                                    </p:set>
                                    <p:animEffect transition="in" filter="fade">
                                      <p:cBhvr>
                                        <p:cTn id="43" dur="500"/>
                                        <p:tgtEl>
                                          <p:spTgt spid="7">
                                            <p:txEl>
                                              <p:pRg st="0" end="0"/>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4">
                                            <p:txEl>
                                              <p:pRg st="0" end="0"/>
                                            </p:txEl>
                                          </p:spTgt>
                                        </p:tgtEl>
                                        <p:attrNameLst>
                                          <p:attrName>style.visibility</p:attrName>
                                        </p:attrNameLst>
                                      </p:cBhvr>
                                      <p:to>
                                        <p:strVal val="visible"/>
                                      </p:to>
                                    </p:set>
                                    <p:animEffect transition="in" filter="fade">
                                      <p:cBhvr>
                                        <p:cTn id="51" dur="500"/>
                                        <p:tgtEl>
                                          <p:spTgt spid="64">
                                            <p:txEl>
                                              <p:pRg st="0" end="0"/>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5">
                                            <p:txEl>
                                              <p:pRg st="0" end="0"/>
                                            </p:txEl>
                                          </p:spTgt>
                                        </p:tgtEl>
                                        <p:attrNameLst>
                                          <p:attrName>style.visibility</p:attrName>
                                        </p:attrNameLst>
                                      </p:cBhvr>
                                      <p:to>
                                        <p:strVal val="visible"/>
                                      </p:to>
                                    </p:set>
                                    <p:animEffect transition="in" filter="fade">
                                      <p:cBhvr>
                                        <p:cTn id="54" dur="500"/>
                                        <p:tgtEl>
                                          <p:spTgt spid="5">
                                            <p:txEl>
                                              <p:pRg st="0" end="0"/>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73">
                                            <p:txEl>
                                              <p:pRg st="0" end="0"/>
                                            </p:txEl>
                                          </p:spTgt>
                                        </p:tgtEl>
                                        <p:attrNameLst>
                                          <p:attrName>style.visibility</p:attrName>
                                        </p:attrNameLst>
                                      </p:cBhvr>
                                      <p:to>
                                        <p:strVal val="visible"/>
                                      </p:to>
                                    </p:set>
                                    <p:animEffect transition="in" filter="fade">
                                      <p:cBhvr>
                                        <p:cTn id="62" dur="500"/>
                                        <p:tgtEl>
                                          <p:spTgt spid="73">
                                            <p:txEl>
                                              <p:pRg st="0" end="0"/>
                                            </p:txEl>
                                          </p:spTgt>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8">
                                            <p:txEl>
                                              <p:pRg st="0" end="0"/>
                                            </p:txEl>
                                          </p:spTgt>
                                        </p:tgtEl>
                                        <p:attrNameLst>
                                          <p:attrName>style.visibility</p:attrName>
                                        </p:attrNameLst>
                                      </p:cBhvr>
                                      <p:to>
                                        <p:strVal val="visible"/>
                                      </p:to>
                                    </p:set>
                                    <p:animEffect transition="in" filter="fade">
                                      <p:cBhvr>
                                        <p:cTn id="65" dur="500"/>
                                        <p:tgtEl>
                                          <p:spTgt spid="8">
                                            <p:txEl>
                                              <p:pRg st="0" end="0"/>
                                            </p:txEl>
                                          </p:spTgt>
                                        </p:tgtEl>
                                      </p:cBhvr>
                                    </p:animEffect>
                                  </p:childTnLst>
                                </p:cTn>
                              </p:par>
                              <p:par>
                                <p:cTn id="66" presetID="10" presetClass="entr" presetSubtype="0" fill="hold"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500"/>
                                        <p:tgtEl>
                                          <p:spTgt spid="15"/>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
                                            <p:txEl>
                                              <p:pRg st="0" end="0"/>
                                            </p:txEl>
                                          </p:spTgt>
                                        </p:tgtEl>
                                        <p:attrNameLst>
                                          <p:attrName>style.visibility</p:attrName>
                                        </p:attrNameLst>
                                      </p:cBhvr>
                                      <p:to>
                                        <p:strVal val="visible"/>
                                      </p:to>
                                    </p:set>
                                    <p:animEffect transition="in" filter="fade">
                                      <p:cBhvr>
                                        <p:cTn id="73" dur="500"/>
                                        <p:tgtEl>
                                          <p:spTgt spid="2">
                                            <p:txEl>
                                              <p:pRg st="0" end="0"/>
                                            </p:txEl>
                                          </p:spTgt>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7">
                                            <p:txEl>
                                              <p:pRg st="0" end="0"/>
                                            </p:txEl>
                                          </p:spTgt>
                                        </p:tgtEl>
                                        <p:attrNameLst>
                                          <p:attrName>style.visibility</p:attrName>
                                        </p:attrNameLst>
                                      </p:cBhvr>
                                      <p:to>
                                        <p:strVal val="visible"/>
                                      </p:to>
                                    </p:set>
                                    <p:animEffect transition="in" filter="fade">
                                      <p:cBhvr>
                                        <p:cTn id="76" dur="500"/>
                                        <p:tgtEl>
                                          <p:spTgt spid="17">
                                            <p:txEl>
                                              <p:pRg st="0" end="0"/>
                                            </p:txEl>
                                          </p:spTgt>
                                        </p:tgtEl>
                                      </p:cBhvr>
                                    </p:animEffect>
                                  </p:childTnLst>
                                </p:cTn>
                              </p:par>
                              <p:par>
                                <p:cTn id="77" presetID="10" presetClass="entr" presetSubtype="0" fill="hold" nodeType="with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fade">
                                      <p:cBhvr>
                                        <p:cTn id="79" dur="500"/>
                                        <p:tgtEl>
                                          <p:spTgt spid="23"/>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6">
                                            <p:txEl>
                                              <p:pRg st="0" end="0"/>
                                            </p:txEl>
                                          </p:spTgt>
                                        </p:tgtEl>
                                        <p:attrNameLst>
                                          <p:attrName>style.visibility</p:attrName>
                                        </p:attrNameLst>
                                      </p:cBhvr>
                                      <p:to>
                                        <p:strVal val="visible"/>
                                      </p:to>
                                    </p:set>
                                    <p:animEffect transition="in" filter="fade">
                                      <p:cBhvr>
                                        <p:cTn id="84" dur="500"/>
                                        <p:tgtEl>
                                          <p:spTgt spid="16">
                                            <p:txEl>
                                              <p:pRg st="0" end="0"/>
                                            </p:txEl>
                                          </p:spTgt>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1">
                                            <p:txEl>
                                              <p:pRg st="0" end="0"/>
                                            </p:txEl>
                                          </p:spTgt>
                                        </p:tgtEl>
                                        <p:attrNameLst>
                                          <p:attrName>style.visibility</p:attrName>
                                        </p:attrNameLst>
                                      </p:cBhvr>
                                      <p:to>
                                        <p:strVal val="visible"/>
                                      </p:to>
                                    </p:set>
                                    <p:animEffect transition="in" filter="fade">
                                      <p:cBhvr>
                                        <p:cTn id="87" dur="500"/>
                                        <p:tgtEl>
                                          <p:spTgt spid="21">
                                            <p:txEl>
                                              <p:pRg st="0" end="0"/>
                                            </p:txEl>
                                          </p:spTgt>
                                        </p:tgtEl>
                                      </p:cBhvr>
                                    </p:animEffect>
                                  </p:childTnLst>
                                </p:cTn>
                              </p:par>
                              <p:par>
                                <p:cTn id="88" presetID="10" presetClass="entr" presetSubtype="0" fill="hold" nodeType="withEffect">
                                  <p:stCondLst>
                                    <p:cond delay="0"/>
                                  </p:stCondLst>
                                  <p:childTnLst>
                                    <p:set>
                                      <p:cBhvr>
                                        <p:cTn id="89" dur="1" fill="hold">
                                          <p:stCondLst>
                                            <p:cond delay="0"/>
                                          </p:stCondLst>
                                        </p:cTn>
                                        <p:tgtEl>
                                          <p:spTgt spid="24"/>
                                        </p:tgtEl>
                                        <p:attrNameLst>
                                          <p:attrName>style.visibility</p:attrName>
                                        </p:attrNameLst>
                                      </p:cBhvr>
                                      <p:to>
                                        <p:strVal val="visible"/>
                                      </p:to>
                                    </p:set>
                                    <p:animEffect transition="in" filter="fade">
                                      <p:cBhvr>
                                        <p:cTn id="9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tmplLst>
          <p:tmpl lvl="1">
            <p:tnLst>
              <p:par>
                <p:cTn presetID="10" presetClass="entr" presetSubtype="0" fill="hold" nodeType="click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61" grpId="0" build="p">
        <p:tmplLst>
          <p:tmpl lvl="1">
            <p:tnLst>
              <p:par>
                <p:cTn presetID="10" presetClass="entr" presetSubtype="0" fill="hold" nodeType="clickEffect">
                  <p:stCondLst>
                    <p:cond delay="0"/>
                  </p:stCondLst>
                  <p:childTnLst>
                    <p:set>
                      <p:cBhvr>
                        <p:cTn dur="1" fill="hold">
                          <p:stCondLst>
                            <p:cond delay="0"/>
                          </p:stCondLst>
                        </p:cTn>
                        <p:tgtEl>
                          <p:spTgt spid="61"/>
                        </p:tgtEl>
                        <p:attrNameLst>
                          <p:attrName>style.visibility</p:attrName>
                        </p:attrNameLst>
                      </p:cBhvr>
                      <p:to>
                        <p:strVal val="visible"/>
                      </p:to>
                    </p:set>
                    <p:animEffect transition="in" filter="fade">
                      <p:cBhvr>
                        <p:cTn dur="500"/>
                        <p:tgtEl>
                          <p:spTgt spid="61"/>
                        </p:tgtEl>
                      </p:cBhvr>
                    </p:animEffect>
                  </p:childTnLst>
                </p:cTn>
              </p:par>
            </p:tnLst>
          </p:tmpl>
        </p:tmplLst>
      </p:bldP>
      <p:bldP spid="64" grpId="0" build="p">
        <p:tmplLst>
          <p:tmpl lvl="1">
            <p:tnLst>
              <p:par>
                <p:cTn presetID="10" presetClass="entr" presetSubtype="0" fill="hold" nodeType="click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fade">
                      <p:cBhvr>
                        <p:cTn dur="500"/>
                        <p:tgtEl>
                          <p:spTgt spid="64"/>
                        </p:tgtEl>
                      </p:cBhvr>
                    </p:animEffect>
                  </p:childTnLst>
                </p:cTn>
              </p:par>
            </p:tnLst>
          </p:tmpl>
        </p:tmplLst>
      </p:bldP>
      <p:bldP spid="67" grpId="0" build="p">
        <p:tmplLst>
          <p:tmpl lvl="1">
            <p:tnLst>
              <p:par>
                <p:cTn presetID="10" presetClass="entr" presetSubtype="0" fill="hold" nodeType="clickEffect">
                  <p:stCondLst>
                    <p:cond delay="0"/>
                  </p:stCondLst>
                  <p:childTnLst>
                    <p:set>
                      <p:cBhvr>
                        <p:cTn dur="1" fill="hold">
                          <p:stCondLst>
                            <p:cond delay="0"/>
                          </p:stCondLst>
                        </p:cTn>
                        <p:tgtEl>
                          <p:spTgt spid="67"/>
                        </p:tgtEl>
                        <p:attrNameLst>
                          <p:attrName>style.visibility</p:attrName>
                        </p:attrNameLst>
                      </p:cBhvr>
                      <p:to>
                        <p:strVal val="visible"/>
                      </p:to>
                    </p:set>
                    <p:animEffect transition="in" filter="fade">
                      <p:cBhvr>
                        <p:cTn dur="500"/>
                        <p:tgtEl>
                          <p:spTgt spid="67"/>
                        </p:tgtEl>
                      </p:cBhvr>
                    </p:animEffect>
                  </p:childTnLst>
                </p:cTn>
              </p:par>
            </p:tnLst>
          </p:tmpl>
        </p:tmplLst>
      </p:bldP>
      <p:bldP spid="70" grpId="0" build="p">
        <p:tmplLst>
          <p:tmpl lvl="1">
            <p:tnLst>
              <p:par>
                <p:cTn presetID="10" presetClass="entr" presetSubtype="0" fill="hold" nodeType="clickEffect">
                  <p:stCondLst>
                    <p:cond delay="0"/>
                  </p:stCondLst>
                  <p:childTnLst>
                    <p:set>
                      <p:cBhvr>
                        <p:cTn dur="1" fill="hold">
                          <p:stCondLst>
                            <p:cond delay="0"/>
                          </p:stCondLst>
                        </p:cTn>
                        <p:tgtEl>
                          <p:spTgt spid="70"/>
                        </p:tgtEl>
                        <p:attrNameLst>
                          <p:attrName>style.visibility</p:attrName>
                        </p:attrNameLst>
                      </p:cBhvr>
                      <p:to>
                        <p:strVal val="visible"/>
                      </p:to>
                    </p:set>
                    <p:animEffect transition="in" filter="fade">
                      <p:cBhvr>
                        <p:cTn dur="500"/>
                        <p:tgtEl>
                          <p:spTgt spid="70"/>
                        </p:tgtEl>
                      </p:cBhvr>
                    </p:animEffect>
                  </p:childTnLst>
                </p:cTn>
              </p:par>
            </p:tnLst>
          </p:tmpl>
        </p:tmplLst>
      </p:bldP>
      <p:bldP spid="73" grpId="0" build="p">
        <p:tmplLst>
          <p:tmpl lvl="1">
            <p:tnLst>
              <p:par>
                <p:cTn presetID="10" presetClass="entr" presetSubtype="0" fill="hold" nodeType="clickEffect">
                  <p:stCondLst>
                    <p:cond delay="0"/>
                  </p:stCondLst>
                  <p:childTnLst>
                    <p:set>
                      <p:cBhvr>
                        <p:cTn dur="1" fill="hold">
                          <p:stCondLst>
                            <p:cond delay="0"/>
                          </p:stCondLst>
                        </p:cTn>
                        <p:tgtEl>
                          <p:spTgt spid="73"/>
                        </p:tgtEl>
                        <p:attrNameLst>
                          <p:attrName>style.visibility</p:attrName>
                        </p:attrNameLst>
                      </p:cBhvr>
                      <p:to>
                        <p:strVal val="visible"/>
                      </p:to>
                    </p:set>
                    <p:animEffect transition="in" filter="fade">
                      <p:cBhvr>
                        <p:cTn dur="500"/>
                        <p:tgtEl>
                          <p:spTgt spid="73"/>
                        </p:tgtEl>
                      </p:cBhvr>
                    </p:animEffect>
                  </p:childTnLst>
                </p:cTn>
              </p:par>
            </p:tnLst>
          </p:tmpl>
        </p:tmplLst>
      </p:bldP>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4" grpId="0" build="p">
        <p:tmplLst>
          <p:tmpl lvl="1">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5" grpId="0" build="p">
        <p:tmplLst>
          <p:tmpl lvl="1">
            <p:tnLst>
              <p:par>
                <p:cTn presetID="10"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build="p">
        <p:tmplLst>
          <p:tmpl lvl="1">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2" grpId="0" build="p">
        <p:tmplLst>
          <p:tmpl lvl="1">
            <p:tnLst>
              <p:par>
                <p:cTn presetID="10"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Lst>
      </p:bldP>
      <p:bldP spid="16" grpId="0" build="p">
        <p:tmplLst>
          <p:tmpl lvl="1">
            <p:tnLst>
              <p:par>
                <p:cTn presetID="10" presetClass="entr" presetSubtype="0" fill="hold" nodeType="click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7" grpId="0" build="p">
        <p:tmplLst>
          <p:tmpl lvl="1">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Multiple images">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D6AF5C4F-E34A-17C8-FF29-613B5C3BF694}"/>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19" name="Text Placeholder 2">
            <a:extLst>
              <a:ext uri="{FF2B5EF4-FFF2-40B4-BE49-F238E27FC236}">
                <a16:creationId xmlns:a16="http://schemas.microsoft.com/office/drawing/2014/main" id="{BC85BF7E-A0AB-9E01-39E1-8332E7C77810}"/>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20" name="Text Placeholder 2">
            <a:extLst>
              <a:ext uri="{FF2B5EF4-FFF2-40B4-BE49-F238E27FC236}">
                <a16:creationId xmlns:a16="http://schemas.microsoft.com/office/drawing/2014/main" id="{C17104EB-1D42-B1C3-82AD-F490CBFFE176}"/>
              </a:ext>
            </a:extLst>
          </p:cNvPr>
          <p:cNvSpPr>
            <a:spLocks noGrp="1"/>
          </p:cNvSpPr>
          <p:nvPr>
            <p:ph type="body" sz="quarter" idx="10" hasCustomPrompt="1"/>
          </p:nvPr>
        </p:nvSpPr>
        <p:spPr>
          <a:xfrm>
            <a:off x="289560" y="1352677"/>
            <a:ext cx="3709961" cy="1628029"/>
          </a:xfrm>
          <a:prstGeom prst="rect">
            <a:avLst/>
          </a:prstGeom>
        </p:spPr>
        <p:txBody>
          <a:bodyPr/>
          <a:lstStyle>
            <a:lvl1pPr marL="0" indent="0">
              <a:lnSpc>
                <a:spcPct val="110000"/>
              </a:lnSpc>
              <a:spcBef>
                <a:spcPts val="0"/>
              </a:spcBef>
              <a:buNone/>
              <a:defRPr sz="4800" b="0" i="0" spc="10" baseline="0">
                <a:solidFill>
                  <a:schemeClr val="tx1"/>
                </a:solidFill>
                <a:latin typeface="Arial" panose="020B0604020202020204" pitchFamily="34" charset="0"/>
              </a:defRPr>
            </a:lvl1pPr>
          </a:lstStyle>
          <a:p>
            <a:pPr lvl="0"/>
            <a:r>
              <a:rPr lang="en-GB"/>
              <a:t>Subjects</a:t>
            </a:r>
          </a:p>
        </p:txBody>
      </p:sp>
      <p:sp>
        <p:nvSpPr>
          <p:cNvPr id="4" name="Picture Placeholder 7">
            <a:extLst>
              <a:ext uri="{FF2B5EF4-FFF2-40B4-BE49-F238E27FC236}">
                <a16:creationId xmlns:a16="http://schemas.microsoft.com/office/drawing/2014/main" id="{90521C44-7799-AC17-3B9A-01A6949686B2}"/>
              </a:ext>
            </a:extLst>
          </p:cNvPr>
          <p:cNvSpPr>
            <a:spLocks noGrp="1"/>
          </p:cNvSpPr>
          <p:nvPr>
            <p:ph type="pic" sz="quarter" idx="29"/>
          </p:nvPr>
        </p:nvSpPr>
        <p:spPr>
          <a:xfrm>
            <a:off x="4251449" y="1349638"/>
            <a:ext cx="2571750" cy="1666997"/>
          </a:xfrm>
          <a:prstGeom prst="rect">
            <a:avLst/>
          </a:prstGeom>
          <a:blipFill>
            <a:blip r:embed="rId2" cstate="hqprint">
              <a:extLst>
                <a:ext uri="{28A0092B-C50C-407E-A947-70E740481C1C}">
                  <a14:useLocalDpi xmlns:a14="http://schemas.microsoft.com/office/drawing/2010/main"/>
                </a:ext>
              </a:extLst>
            </a:blip>
            <a:stretch>
              <a:fillRect l="-24190" r="-24190"/>
            </a:stretch>
          </a:blipFill>
        </p:spPr>
        <p:txBody>
          <a:bodyPr/>
          <a:lstStyle>
            <a:lvl1pPr marL="0" indent="0">
              <a:buNone/>
              <a:defRPr sz="2400">
                <a:latin typeface="Arial" panose="020B0604020202020204" pitchFamily="34" charset="0"/>
                <a:cs typeface="Arial" panose="020B0604020202020204" pitchFamily="34" charset="0"/>
              </a:defRPr>
            </a:lvl1pPr>
          </a:lstStyle>
          <a:p>
            <a:endParaRPr lang="en-US" dirty="0"/>
          </a:p>
        </p:txBody>
      </p:sp>
      <p:sp>
        <p:nvSpPr>
          <p:cNvPr id="5" name="Picture Placeholder 7">
            <a:extLst>
              <a:ext uri="{FF2B5EF4-FFF2-40B4-BE49-F238E27FC236}">
                <a16:creationId xmlns:a16="http://schemas.microsoft.com/office/drawing/2014/main" id="{28AFB3BE-2F3C-9A62-44D6-A414A969D5CC}"/>
              </a:ext>
            </a:extLst>
          </p:cNvPr>
          <p:cNvSpPr>
            <a:spLocks noGrp="1"/>
          </p:cNvSpPr>
          <p:nvPr>
            <p:ph type="pic" sz="quarter" idx="30"/>
          </p:nvPr>
        </p:nvSpPr>
        <p:spPr>
          <a:xfrm>
            <a:off x="4251449" y="3139996"/>
            <a:ext cx="2571750" cy="1666997"/>
          </a:xfrm>
          <a:prstGeom prst="rect">
            <a:avLst/>
          </a:prstGeom>
          <a:blipFill>
            <a:blip r:embed="rId3" cstate="hqprint">
              <a:extLst>
                <a:ext uri="{28A0092B-C50C-407E-A947-70E740481C1C}">
                  <a14:useLocalDpi xmlns:a14="http://schemas.microsoft.com/office/drawing/2010/main"/>
                </a:ext>
              </a:extLst>
            </a:blip>
            <a:stretch>
              <a:fillRect l="-24190" r="-24190"/>
            </a:stretch>
          </a:blipFill>
        </p:spPr>
        <p:txBody>
          <a:bodyPr/>
          <a:lstStyle>
            <a:lvl1pPr marL="0" indent="0">
              <a:buNone/>
              <a:defRPr sz="2400">
                <a:latin typeface="Arial" panose="020B0604020202020204" pitchFamily="34" charset="0"/>
                <a:cs typeface="Arial" panose="020B0604020202020204" pitchFamily="34" charset="0"/>
              </a:defRPr>
            </a:lvl1pPr>
          </a:lstStyle>
          <a:p>
            <a:endParaRPr lang="en-US" dirty="0"/>
          </a:p>
        </p:txBody>
      </p:sp>
      <p:sp>
        <p:nvSpPr>
          <p:cNvPr id="6" name="Picture Placeholder 7">
            <a:extLst>
              <a:ext uri="{FF2B5EF4-FFF2-40B4-BE49-F238E27FC236}">
                <a16:creationId xmlns:a16="http://schemas.microsoft.com/office/drawing/2014/main" id="{D48C06D0-61B8-526E-6667-F96FF1C0554A}"/>
              </a:ext>
            </a:extLst>
          </p:cNvPr>
          <p:cNvSpPr>
            <a:spLocks noGrp="1"/>
          </p:cNvSpPr>
          <p:nvPr>
            <p:ph type="pic" sz="quarter" idx="31"/>
          </p:nvPr>
        </p:nvSpPr>
        <p:spPr>
          <a:xfrm>
            <a:off x="4251449" y="4930508"/>
            <a:ext cx="2571750" cy="1666997"/>
          </a:xfrm>
          <a:prstGeom prst="rect">
            <a:avLst/>
          </a:prstGeom>
          <a:blipFill>
            <a:blip r:embed="rId4" cstate="hqprint">
              <a:extLst>
                <a:ext uri="{28A0092B-C50C-407E-A947-70E740481C1C}">
                  <a14:useLocalDpi xmlns:a14="http://schemas.microsoft.com/office/drawing/2010/main"/>
                </a:ext>
              </a:extLst>
            </a:blip>
            <a:stretch>
              <a:fillRect l="-24190" r="-24190"/>
            </a:stretch>
          </a:blipFill>
        </p:spPr>
        <p:txBody>
          <a:bodyPr/>
          <a:lstStyle>
            <a:lvl1pPr marL="0" indent="0">
              <a:buNone/>
              <a:defRPr sz="2400">
                <a:latin typeface="Arial" panose="020B0604020202020204" pitchFamily="34" charset="0"/>
                <a:cs typeface="Arial" panose="020B0604020202020204" pitchFamily="34" charset="0"/>
              </a:defRPr>
            </a:lvl1pPr>
          </a:lstStyle>
          <a:p>
            <a:endParaRPr lang="en-US" dirty="0"/>
          </a:p>
        </p:txBody>
      </p:sp>
      <p:sp>
        <p:nvSpPr>
          <p:cNvPr id="15" name="Text Placeholder 2">
            <a:extLst>
              <a:ext uri="{FF2B5EF4-FFF2-40B4-BE49-F238E27FC236}">
                <a16:creationId xmlns:a16="http://schemas.microsoft.com/office/drawing/2014/main" id="{90F8467E-789F-6F49-CE49-91EB9AFA3813}"/>
              </a:ext>
            </a:extLst>
          </p:cNvPr>
          <p:cNvSpPr>
            <a:spLocks noGrp="1"/>
          </p:cNvSpPr>
          <p:nvPr>
            <p:ph type="body" sz="quarter" idx="36" hasCustomPrompt="1"/>
          </p:nvPr>
        </p:nvSpPr>
        <p:spPr>
          <a:xfrm>
            <a:off x="7075127" y="3178382"/>
            <a:ext cx="1157723"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Subject 2</a:t>
            </a:r>
          </a:p>
        </p:txBody>
      </p:sp>
      <p:sp>
        <p:nvSpPr>
          <p:cNvPr id="16" name="Text Placeholder 2">
            <a:extLst>
              <a:ext uri="{FF2B5EF4-FFF2-40B4-BE49-F238E27FC236}">
                <a16:creationId xmlns:a16="http://schemas.microsoft.com/office/drawing/2014/main" id="{AA73A6A2-D279-E821-D2D9-92EF707EAC59}"/>
              </a:ext>
            </a:extLst>
          </p:cNvPr>
          <p:cNvSpPr>
            <a:spLocks noGrp="1"/>
          </p:cNvSpPr>
          <p:nvPr>
            <p:ph type="body" sz="quarter" idx="37" hasCustomPrompt="1"/>
          </p:nvPr>
        </p:nvSpPr>
        <p:spPr>
          <a:xfrm>
            <a:off x="7075126" y="3472984"/>
            <a:ext cx="4827311" cy="130418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sz="2000">
                <a:solidFill>
                  <a:srgbClr val="000000"/>
                </a:solidFill>
                <a:effectLst/>
              </a:rPr>
              <a:t>Lorem ipsum </a:t>
            </a:r>
            <a:r>
              <a:rPr lang="en-GB" sz="2000" err="1">
                <a:solidFill>
                  <a:srgbClr val="000000"/>
                </a:solidFill>
                <a:effectLst/>
              </a:rPr>
              <a:t>dolor</a:t>
            </a:r>
            <a:r>
              <a:rPr lang="en-GB" sz="2000">
                <a:solidFill>
                  <a:srgbClr val="000000"/>
                </a:solidFill>
                <a:effectLst/>
              </a:rPr>
              <a:t> sit </a:t>
            </a:r>
            <a:r>
              <a:rPr lang="en-GB" sz="2000" err="1">
                <a:solidFill>
                  <a:srgbClr val="000000"/>
                </a:solidFill>
                <a:effectLst/>
              </a:rPr>
              <a:t>amet</a:t>
            </a:r>
            <a:r>
              <a:rPr lang="en-GB" sz="2000">
                <a:solidFill>
                  <a:srgbClr val="000000"/>
                </a:solidFill>
                <a:effectLst/>
              </a:rPr>
              <a:t>, </a:t>
            </a:r>
            <a:r>
              <a:rPr lang="en-GB" sz="2000" err="1">
                <a:solidFill>
                  <a:srgbClr val="000000"/>
                </a:solidFill>
                <a:effectLst/>
              </a:rPr>
              <a:t>consectetur</a:t>
            </a:r>
            <a:r>
              <a:rPr lang="en-GB" sz="2000">
                <a:solidFill>
                  <a:srgbClr val="000000"/>
                </a:solidFill>
                <a:effectLst/>
              </a:rPr>
              <a:t> </a:t>
            </a:r>
            <a:r>
              <a:rPr lang="en-GB" sz="2000" err="1">
                <a:solidFill>
                  <a:srgbClr val="000000"/>
                </a:solidFill>
                <a:effectLst/>
              </a:rPr>
              <a:t>adipiscing</a:t>
            </a:r>
            <a:r>
              <a:rPr lang="en-GB" sz="2000">
                <a:solidFill>
                  <a:srgbClr val="000000"/>
                </a:solidFill>
                <a:effectLst/>
              </a:rPr>
              <a:t> </a:t>
            </a:r>
            <a:r>
              <a:rPr lang="en-GB" sz="2000" err="1">
                <a:solidFill>
                  <a:srgbClr val="000000"/>
                </a:solidFill>
                <a:effectLst/>
              </a:rPr>
              <a:t>elit</a:t>
            </a:r>
            <a:r>
              <a:rPr lang="en-GB" sz="2000">
                <a:solidFill>
                  <a:srgbClr val="000000"/>
                </a:solidFill>
                <a:effectLst/>
              </a:rPr>
              <a:t>. </a:t>
            </a:r>
            <a:r>
              <a:rPr lang="en-GB" sz="2000" err="1">
                <a:solidFill>
                  <a:srgbClr val="000000"/>
                </a:solidFill>
                <a:effectLst/>
              </a:rPr>
              <a:t>Aliquam</a:t>
            </a:r>
            <a:r>
              <a:rPr lang="en-GB" sz="2000">
                <a:solidFill>
                  <a:srgbClr val="000000"/>
                </a:solidFill>
                <a:effectLst/>
              </a:rPr>
              <a:t> id porta </a:t>
            </a:r>
            <a:r>
              <a:rPr lang="en-GB" sz="2000" err="1">
                <a:solidFill>
                  <a:srgbClr val="000000"/>
                </a:solidFill>
                <a:effectLst/>
              </a:rPr>
              <a:t>velit</a:t>
            </a:r>
            <a:r>
              <a:rPr lang="en-GB" sz="2000">
                <a:solidFill>
                  <a:srgbClr val="000000"/>
                </a:solidFill>
                <a:effectLst/>
              </a:rPr>
              <a:t>.</a:t>
            </a:r>
            <a:endParaRPr lang="en-GB"/>
          </a:p>
        </p:txBody>
      </p:sp>
      <p:sp>
        <p:nvSpPr>
          <p:cNvPr id="17" name="Text Placeholder 2">
            <a:extLst>
              <a:ext uri="{FF2B5EF4-FFF2-40B4-BE49-F238E27FC236}">
                <a16:creationId xmlns:a16="http://schemas.microsoft.com/office/drawing/2014/main" id="{C68BB799-53B6-0105-04D7-172EF86E0CB4}"/>
              </a:ext>
            </a:extLst>
          </p:cNvPr>
          <p:cNvSpPr>
            <a:spLocks noGrp="1"/>
          </p:cNvSpPr>
          <p:nvPr>
            <p:ph type="body" sz="quarter" idx="38" hasCustomPrompt="1"/>
          </p:nvPr>
        </p:nvSpPr>
        <p:spPr>
          <a:xfrm>
            <a:off x="7075127" y="4965619"/>
            <a:ext cx="1157723"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Subject 3</a:t>
            </a:r>
          </a:p>
        </p:txBody>
      </p:sp>
      <p:sp>
        <p:nvSpPr>
          <p:cNvPr id="23" name="Text Placeholder 2">
            <a:extLst>
              <a:ext uri="{FF2B5EF4-FFF2-40B4-BE49-F238E27FC236}">
                <a16:creationId xmlns:a16="http://schemas.microsoft.com/office/drawing/2014/main" id="{97248A6B-68C9-4B7B-C80D-0207EEF6EF56}"/>
              </a:ext>
            </a:extLst>
          </p:cNvPr>
          <p:cNvSpPr>
            <a:spLocks noGrp="1"/>
          </p:cNvSpPr>
          <p:nvPr>
            <p:ph type="body" sz="quarter" idx="39" hasCustomPrompt="1"/>
          </p:nvPr>
        </p:nvSpPr>
        <p:spPr>
          <a:xfrm>
            <a:off x="7075127" y="5260221"/>
            <a:ext cx="4827310" cy="130418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sz="2000">
                <a:solidFill>
                  <a:srgbClr val="000000"/>
                </a:solidFill>
                <a:effectLst/>
              </a:rPr>
              <a:t>Lorem ipsum </a:t>
            </a:r>
            <a:r>
              <a:rPr lang="en-GB" sz="2000" err="1">
                <a:solidFill>
                  <a:srgbClr val="000000"/>
                </a:solidFill>
                <a:effectLst/>
              </a:rPr>
              <a:t>dolor</a:t>
            </a:r>
            <a:r>
              <a:rPr lang="en-GB" sz="2000">
                <a:solidFill>
                  <a:srgbClr val="000000"/>
                </a:solidFill>
                <a:effectLst/>
              </a:rPr>
              <a:t> sit </a:t>
            </a:r>
            <a:r>
              <a:rPr lang="en-GB" sz="2000" err="1">
                <a:solidFill>
                  <a:srgbClr val="000000"/>
                </a:solidFill>
                <a:effectLst/>
              </a:rPr>
              <a:t>amet</a:t>
            </a:r>
            <a:r>
              <a:rPr lang="en-GB" sz="2000">
                <a:solidFill>
                  <a:srgbClr val="000000"/>
                </a:solidFill>
                <a:effectLst/>
              </a:rPr>
              <a:t>, </a:t>
            </a:r>
            <a:r>
              <a:rPr lang="en-GB" sz="2000" err="1">
                <a:solidFill>
                  <a:srgbClr val="000000"/>
                </a:solidFill>
                <a:effectLst/>
              </a:rPr>
              <a:t>consectetur</a:t>
            </a:r>
            <a:r>
              <a:rPr lang="en-GB" sz="2000">
                <a:solidFill>
                  <a:srgbClr val="000000"/>
                </a:solidFill>
                <a:effectLst/>
              </a:rPr>
              <a:t> </a:t>
            </a:r>
            <a:r>
              <a:rPr lang="en-GB" sz="2000" err="1">
                <a:solidFill>
                  <a:srgbClr val="000000"/>
                </a:solidFill>
                <a:effectLst/>
              </a:rPr>
              <a:t>adipiscing</a:t>
            </a:r>
            <a:r>
              <a:rPr lang="en-GB" sz="2000">
                <a:solidFill>
                  <a:srgbClr val="000000"/>
                </a:solidFill>
                <a:effectLst/>
              </a:rPr>
              <a:t> </a:t>
            </a:r>
            <a:r>
              <a:rPr lang="en-GB" sz="2000" err="1">
                <a:solidFill>
                  <a:srgbClr val="000000"/>
                </a:solidFill>
                <a:effectLst/>
              </a:rPr>
              <a:t>elit</a:t>
            </a:r>
            <a:r>
              <a:rPr lang="en-GB" sz="2000">
                <a:solidFill>
                  <a:srgbClr val="000000"/>
                </a:solidFill>
                <a:effectLst/>
              </a:rPr>
              <a:t>. </a:t>
            </a:r>
            <a:r>
              <a:rPr lang="en-GB" sz="2000" err="1">
                <a:solidFill>
                  <a:srgbClr val="000000"/>
                </a:solidFill>
                <a:effectLst/>
              </a:rPr>
              <a:t>Aliquam</a:t>
            </a:r>
            <a:r>
              <a:rPr lang="en-GB" sz="2000">
                <a:solidFill>
                  <a:srgbClr val="000000"/>
                </a:solidFill>
                <a:effectLst/>
              </a:rPr>
              <a:t> id porta </a:t>
            </a:r>
            <a:r>
              <a:rPr lang="en-GB" sz="2000" err="1">
                <a:solidFill>
                  <a:srgbClr val="000000"/>
                </a:solidFill>
                <a:effectLst/>
              </a:rPr>
              <a:t>velit</a:t>
            </a:r>
            <a:r>
              <a:rPr lang="en-GB" sz="2000">
                <a:solidFill>
                  <a:srgbClr val="000000"/>
                </a:solidFill>
                <a:effectLst/>
              </a:rPr>
              <a:t>.</a:t>
            </a:r>
            <a:endParaRPr lang="en-GB"/>
          </a:p>
        </p:txBody>
      </p:sp>
      <p:sp>
        <p:nvSpPr>
          <p:cNvPr id="24" name="Text Placeholder 2">
            <a:extLst>
              <a:ext uri="{FF2B5EF4-FFF2-40B4-BE49-F238E27FC236}">
                <a16:creationId xmlns:a16="http://schemas.microsoft.com/office/drawing/2014/main" id="{16BF32D5-1305-27B2-FF79-EFA3D79E6A70}"/>
              </a:ext>
            </a:extLst>
          </p:cNvPr>
          <p:cNvSpPr>
            <a:spLocks noGrp="1"/>
          </p:cNvSpPr>
          <p:nvPr>
            <p:ph type="body" sz="quarter" idx="40" hasCustomPrompt="1"/>
          </p:nvPr>
        </p:nvSpPr>
        <p:spPr>
          <a:xfrm>
            <a:off x="7075127" y="1370363"/>
            <a:ext cx="1157723"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Subject 1</a:t>
            </a:r>
          </a:p>
        </p:txBody>
      </p:sp>
      <p:sp>
        <p:nvSpPr>
          <p:cNvPr id="25" name="Text Placeholder 2">
            <a:extLst>
              <a:ext uri="{FF2B5EF4-FFF2-40B4-BE49-F238E27FC236}">
                <a16:creationId xmlns:a16="http://schemas.microsoft.com/office/drawing/2014/main" id="{E8B0BA15-4447-C8C0-BAE5-3EE5A9659F05}"/>
              </a:ext>
            </a:extLst>
          </p:cNvPr>
          <p:cNvSpPr>
            <a:spLocks noGrp="1"/>
          </p:cNvSpPr>
          <p:nvPr>
            <p:ph type="body" sz="quarter" idx="41" hasCustomPrompt="1"/>
          </p:nvPr>
        </p:nvSpPr>
        <p:spPr>
          <a:xfrm>
            <a:off x="7075127" y="1664965"/>
            <a:ext cx="4827312" cy="130418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sz="2000">
                <a:solidFill>
                  <a:srgbClr val="000000"/>
                </a:solidFill>
                <a:effectLst/>
              </a:rPr>
              <a:t>Lorem ipsum </a:t>
            </a:r>
            <a:r>
              <a:rPr lang="en-GB" sz="2000" err="1">
                <a:solidFill>
                  <a:srgbClr val="000000"/>
                </a:solidFill>
                <a:effectLst/>
              </a:rPr>
              <a:t>dolor</a:t>
            </a:r>
            <a:r>
              <a:rPr lang="en-GB" sz="2000">
                <a:solidFill>
                  <a:srgbClr val="000000"/>
                </a:solidFill>
                <a:effectLst/>
              </a:rPr>
              <a:t> sit </a:t>
            </a:r>
            <a:r>
              <a:rPr lang="en-GB" sz="2000" err="1">
                <a:solidFill>
                  <a:srgbClr val="000000"/>
                </a:solidFill>
                <a:effectLst/>
              </a:rPr>
              <a:t>amet</a:t>
            </a:r>
            <a:r>
              <a:rPr lang="en-GB" sz="2000">
                <a:solidFill>
                  <a:srgbClr val="000000"/>
                </a:solidFill>
                <a:effectLst/>
              </a:rPr>
              <a:t>, </a:t>
            </a:r>
            <a:r>
              <a:rPr lang="en-GB" sz="2000" err="1">
                <a:solidFill>
                  <a:srgbClr val="000000"/>
                </a:solidFill>
                <a:effectLst/>
              </a:rPr>
              <a:t>consectetur</a:t>
            </a:r>
            <a:r>
              <a:rPr lang="en-GB" sz="2000">
                <a:solidFill>
                  <a:srgbClr val="000000"/>
                </a:solidFill>
                <a:effectLst/>
              </a:rPr>
              <a:t> </a:t>
            </a:r>
            <a:r>
              <a:rPr lang="en-GB" sz="2000" err="1">
                <a:solidFill>
                  <a:srgbClr val="000000"/>
                </a:solidFill>
                <a:effectLst/>
              </a:rPr>
              <a:t>adipiscing</a:t>
            </a:r>
            <a:r>
              <a:rPr lang="en-GB" sz="2000">
                <a:solidFill>
                  <a:srgbClr val="000000"/>
                </a:solidFill>
                <a:effectLst/>
              </a:rPr>
              <a:t> </a:t>
            </a:r>
            <a:r>
              <a:rPr lang="en-GB" sz="2000" err="1">
                <a:solidFill>
                  <a:srgbClr val="000000"/>
                </a:solidFill>
                <a:effectLst/>
              </a:rPr>
              <a:t>elit</a:t>
            </a:r>
            <a:r>
              <a:rPr lang="en-GB" sz="2000">
                <a:solidFill>
                  <a:srgbClr val="000000"/>
                </a:solidFill>
                <a:effectLst/>
              </a:rPr>
              <a:t>. </a:t>
            </a:r>
            <a:r>
              <a:rPr lang="en-GB" sz="2000" err="1">
                <a:solidFill>
                  <a:srgbClr val="000000"/>
                </a:solidFill>
                <a:effectLst/>
              </a:rPr>
              <a:t>Aliquam</a:t>
            </a:r>
            <a:r>
              <a:rPr lang="en-GB" sz="2000">
                <a:solidFill>
                  <a:srgbClr val="000000"/>
                </a:solidFill>
                <a:effectLst/>
              </a:rPr>
              <a:t> id porta </a:t>
            </a:r>
            <a:r>
              <a:rPr lang="en-GB" sz="2000" err="1">
                <a:solidFill>
                  <a:srgbClr val="000000"/>
                </a:solidFill>
                <a:effectLst/>
              </a:rPr>
              <a:t>velit</a:t>
            </a:r>
            <a:r>
              <a:rPr lang="en-GB" sz="2000">
                <a:solidFill>
                  <a:srgbClr val="000000"/>
                </a:solidFill>
                <a:effectLst/>
              </a:rPr>
              <a:t>.</a:t>
            </a:r>
            <a:endParaRPr lang="en-GB"/>
          </a:p>
        </p:txBody>
      </p:sp>
      <p:sp>
        <p:nvSpPr>
          <p:cNvPr id="3" name="Slide Number Placeholder 9">
            <a:extLst>
              <a:ext uri="{FF2B5EF4-FFF2-40B4-BE49-F238E27FC236}">
                <a16:creationId xmlns:a16="http://schemas.microsoft.com/office/drawing/2014/main" id="{DCA9C067-830C-0CC0-A7AD-8E06EA71A551}"/>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Tree>
    <p:extLst>
      <p:ext uri="{BB962C8B-B14F-4D97-AF65-F5344CB8AC3E}">
        <p14:creationId xmlns:p14="http://schemas.microsoft.com/office/powerpoint/2010/main" val="1416617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xEl>
                                              <p:pRg st="0" end="0"/>
                                            </p:txEl>
                                          </p:spTgt>
                                        </p:tgtEl>
                                        <p:attrNameLst>
                                          <p:attrName>style.visibility</p:attrName>
                                        </p:attrNameLst>
                                      </p:cBhvr>
                                      <p:to>
                                        <p:strVal val="visible"/>
                                      </p:to>
                                    </p:set>
                                    <p:animEffect transition="in" filter="fade">
                                      <p:cBhvr>
                                        <p:cTn id="10" dur="500"/>
                                        <p:tgtEl>
                                          <p:spTgt spid="2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xEl>
                                              <p:pRg st="0" end="0"/>
                                            </p:txEl>
                                          </p:spTgt>
                                        </p:tgtEl>
                                        <p:attrNameLst>
                                          <p:attrName>style.visibility</p:attrName>
                                        </p:attrNameLst>
                                      </p:cBhvr>
                                      <p:to>
                                        <p:strVal val="visible"/>
                                      </p:to>
                                    </p:set>
                                    <p:animEffect transition="in" filter="fade">
                                      <p:cBhvr>
                                        <p:cTn id="13" dur="500"/>
                                        <p:tgtEl>
                                          <p:spTgt spid="2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fade">
                                      <p:cBhvr>
                                        <p:cTn id="21" dur="500"/>
                                        <p:tgtEl>
                                          <p:spTgt spid="15">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Effect transition="in" filter="fade">
                                      <p:cBhvr>
                                        <p:cTn id="24" dur="500"/>
                                        <p:tgtEl>
                                          <p:spTgt spid="1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animEffect transition="in" filter="fade">
                                      <p:cBhvr>
                                        <p:cTn id="32" dur="500"/>
                                        <p:tgtEl>
                                          <p:spTgt spid="17">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3">
                                            <p:txEl>
                                              <p:pRg st="0" end="0"/>
                                            </p:txEl>
                                          </p:spTgt>
                                        </p:tgtEl>
                                        <p:attrNameLst>
                                          <p:attrName>style.visibility</p:attrName>
                                        </p:attrNameLst>
                                      </p:cBhvr>
                                      <p:to>
                                        <p:strVal val="visible"/>
                                      </p:to>
                                    </p:set>
                                    <p:animEffect transition="in" filter="fade">
                                      <p:cBhvr>
                                        <p:cTn id="35"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5" grpId="0" build="p">
        <p:tmplLst>
          <p:tmpl lvl="1">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7" grpId="0" build="p">
        <p:tmplLst>
          <p:tmpl lvl="1">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3" grpId="0"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build="p">
        <p:tmplLst>
          <p:tmpl lvl="1">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 Objectives">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D6AF5C4F-E34A-17C8-FF29-613B5C3BF694}"/>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19" name="Text Placeholder 2">
            <a:extLst>
              <a:ext uri="{FF2B5EF4-FFF2-40B4-BE49-F238E27FC236}">
                <a16:creationId xmlns:a16="http://schemas.microsoft.com/office/drawing/2014/main" id="{BC85BF7E-A0AB-9E01-39E1-8332E7C77810}"/>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20" name="Text Placeholder 2">
            <a:extLst>
              <a:ext uri="{FF2B5EF4-FFF2-40B4-BE49-F238E27FC236}">
                <a16:creationId xmlns:a16="http://schemas.microsoft.com/office/drawing/2014/main" id="{C17104EB-1D42-B1C3-82AD-F490CBFFE176}"/>
              </a:ext>
            </a:extLst>
          </p:cNvPr>
          <p:cNvSpPr>
            <a:spLocks noGrp="1"/>
          </p:cNvSpPr>
          <p:nvPr>
            <p:ph type="body" sz="quarter" idx="10" hasCustomPrompt="1"/>
          </p:nvPr>
        </p:nvSpPr>
        <p:spPr>
          <a:xfrm>
            <a:off x="289560" y="1352678"/>
            <a:ext cx="3704319" cy="941760"/>
          </a:xfrm>
          <a:prstGeom prst="rect">
            <a:avLst/>
          </a:prstGeom>
        </p:spPr>
        <p:txBody>
          <a:bodyPr/>
          <a:lstStyle>
            <a:lvl1pPr marL="0" indent="0">
              <a:lnSpc>
                <a:spcPct val="110000"/>
              </a:lnSpc>
              <a:spcBef>
                <a:spcPts val="0"/>
              </a:spcBef>
              <a:buNone/>
              <a:defRPr sz="4800" b="0" i="0" spc="10" baseline="0">
                <a:solidFill>
                  <a:schemeClr val="tx1"/>
                </a:solidFill>
                <a:latin typeface="Arial" panose="020B0604020202020204" pitchFamily="34" charset="0"/>
              </a:defRPr>
            </a:lvl1pPr>
          </a:lstStyle>
          <a:p>
            <a:pPr lvl="0"/>
            <a:r>
              <a:rPr lang="en-GB"/>
              <a:t>Objectives</a:t>
            </a:r>
          </a:p>
        </p:txBody>
      </p:sp>
      <p:sp>
        <p:nvSpPr>
          <p:cNvPr id="21" name="Text Placeholder 2">
            <a:extLst>
              <a:ext uri="{FF2B5EF4-FFF2-40B4-BE49-F238E27FC236}">
                <a16:creationId xmlns:a16="http://schemas.microsoft.com/office/drawing/2014/main" id="{52EF56CF-A05E-3FCE-3CB0-7483BA7B9F81}"/>
              </a:ext>
            </a:extLst>
          </p:cNvPr>
          <p:cNvSpPr>
            <a:spLocks noGrp="1"/>
          </p:cNvSpPr>
          <p:nvPr>
            <p:ph type="body" sz="quarter" idx="16" hasCustomPrompt="1"/>
          </p:nvPr>
        </p:nvSpPr>
        <p:spPr>
          <a:xfrm>
            <a:off x="289559" y="416967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Objective 1</a:t>
            </a:r>
          </a:p>
        </p:txBody>
      </p:sp>
      <p:sp>
        <p:nvSpPr>
          <p:cNvPr id="22" name="Text Placeholder 2">
            <a:extLst>
              <a:ext uri="{FF2B5EF4-FFF2-40B4-BE49-F238E27FC236}">
                <a16:creationId xmlns:a16="http://schemas.microsoft.com/office/drawing/2014/main" id="{BACC5752-CD8D-F825-4EAE-A5DBDFA8387F}"/>
              </a:ext>
            </a:extLst>
          </p:cNvPr>
          <p:cNvSpPr>
            <a:spLocks noGrp="1"/>
          </p:cNvSpPr>
          <p:nvPr>
            <p:ph type="body" sz="quarter" idx="17" hasCustomPrompt="1"/>
          </p:nvPr>
        </p:nvSpPr>
        <p:spPr>
          <a:xfrm>
            <a:off x="289560" y="4464272"/>
            <a:ext cx="2318558" cy="146844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First objective here</a:t>
            </a:r>
          </a:p>
        </p:txBody>
      </p:sp>
      <p:sp>
        <p:nvSpPr>
          <p:cNvPr id="3" name="Text Placeholder 2">
            <a:extLst>
              <a:ext uri="{FF2B5EF4-FFF2-40B4-BE49-F238E27FC236}">
                <a16:creationId xmlns:a16="http://schemas.microsoft.com/office/drawing/2014/main" id="{B02ADF65-0007-15C2-35E8-7F4A71A61CE8}"/>
              </a:ext>
            </a:extLst>
          </p:cNvPr>
          <p:cNvSpPr>
            <a:spLocks noGrp="1"/>
          </p:cNvSpPr>
          <p:nvPr>
            <p:ph type="body" sz="quarter" idx="18" hasCustomPrompt="1"/>
          </p:nvPr>
        </p:nvSpPr>
        <p:spPr>
          <a:xfrm>
            <a:off x="3155416" y="416967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Objective 2</a:t>
            </a:r>
          </a:p>
        </p:txBody>
      </p:sp>
      <p:sp>
        <p:nvSpPr>
          <p:cNvPr id="4" name="Text Placeholder 2">
            <a:extLst>
              <a:ext uri="{FF2B5EF4-FFF2-40B4-BE49-F238E27FC236}">
                <a16:creationId xmlns:a16="http://schemas.microsoft.com/office/drawing/2014/main" id="{874BFB82-0466-C58F-BAB3-4A0812262A0F}"/>
              </a:ext>
            </a:extLst>
          </p:cNvPr>
          <p:cNvSpPr>
            <a:spLocks noGrp="1"/>
          </p:cNvSpPr>
          <p:nvPr>
            <p:ph type="body" sz="quarter" idx="19" hasCustomPrompt="1"/>
          </p:nvPr>
        </p:nvSpPr>
        <p:spPr>
          <a:xfrm>
            <a:off x="3155417" y="4464273"/>
            <a:ext cx="2509684" cy="1468440"/>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Second objective here</a:t>
            </a:r>
          </a:p>
        </p:txBody>
      </p:sp>
      <p:sp>
        <p:nvSpPr>
          <p:cNvPr id="14" name="Text Placeholder 2">
            <a:extLst>
              <a:ext uri="{FF2B5EF4-FFF2-40B4-BE49-F238E27FC236}">
                <a16:creationId xmlns:a16="http://schemas.microsoft.com/office/drawing/2014/main" id="{5D75282E-3E98-7706-ACD3-2E85BCEFFDC3}"/>
              </a:ext>
            </a:extLst>
          </p:cNvPr>
          <p:cNvSpPr>
            <a:spLocks noGrp="1"/>
          </p:cNvSpPr>
          <p:nvPr>
            <p:ph type="body" sz="quarter" idx="20" hasCustomPrompt="1"/>
          </p:nvPr>
        </p:nvSpPr>
        <p:spPr>
          <a:xfrm>
            <a:off x="6155605" y="416967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Objective 3</a:t>
            </a:r>
          </a:p>
        </p:txBody>
      </p:sp>
      <p:sp>
        <p:nvSpPr>
          <p:cNvPr id="15" name="Text Placeholder 2">
            <a:extLst>
              <a:ext uri="{FF2B5EF4-FFF2-40B4-BE49-F238E27FC236}">
                <a16:creationId xmlns:a16="http://schemas.microsoft.com/office/drawing/2014/main" id="{CB334E2A-28D4-B121-B75E-725722E5B7A1}"/>
              </a:ext>
            </a:extLst>
          </p:cNvPr>
          <p:cNvSpPr>
            <a:spLocks noGrp="1"/>
          </p:cNvSpPr>
          <p:nvPr>
            <p:ph type="body" sz="quarter" idx="21" hasCustomPrompt="1"/>
          </p:nvPr>
        </p:nvSpPr>
        <p:spPr>
          <a:xfrm>
            <a:off x="6155606" y="4464273"/>
            <a:ext cx="2385721" cy="1468440"/>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Third objective here</a:t>
            </a:r>
          </a:p>
        </p:txBody>
      </p:sp>
      <p:sp>
        <p:nvSpPr>
          <p:cNvPr id="17" name="Text Placeholder 2">
            <a:extLst>
              <a:ext uri="{FF2B5EF4-FFF2-40B4-BE49-F238E27FC236}">
                <a16:creationId xmlns:a16="http://schemas.microsoft.com/office/drawing/2014/main" id="{782AA4B1-3DB0-371D-6350-DE04E6EBF7B3}"/>
              </a:ext>
            </a:extLst>
          </p:cNvPr>
          <p:cNvSpPr>
            <a:spLocks noGrp="1"/>
          </p:cNvSpPr>
          <p:nvPr>
            <p:ph type="body" sz="quarter" idx="22" hasCustomPrompt="1"/>
          </p:nvPr>
        </p:nvSpPr>
        <p:spPr>
          <a:xfrm>
            <a:off x="9105634" y="416967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Objective 4</a:t>
            </a:r>
          </a:p>
        </p:txBody>
      </p:sp>
      <p:sp>
        <p:nvSpPr>
          <p:cNvPr id="23" name="Text Placeholder 2">
            <a:extLst>
              <a:ext uri="{FF2B5EF4-FFF2-40B4-BE49-F238E27FC236}">
                <a16:creationId xmlns:a16="http://schemas.microsoft.com/office/drawing/2014/main" id="{7FBE546D-B1E8-AD28-F12F-3CC5B5528D51}"/>
              </a:ext>
            </a:extLst>
          </p:cNvPr>
          <p:cNvSpPr>
            <a:spLocks noGrp="1"/>
          </p:cNvSpPr>
          <p:nvPr>
            <p:ph type="body" sz="quarter" idx="23" hasCustomPrompt="1"/>
          </p:nvPr>
        </p:nvSpPr>
        <p:spPr>
          <a:xfrm>
            <a:off x="9105635" y="4464273"/>
            <a:ext cx="2385721" cy="1468440"/>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Fourth objective here</a:t>
            </a:r>
          </a:p>
        </p:txBody>
      </p:sp>
      <p:sp>
        <p:nvSpPr>
          <p:cNvPr id="2" name="Slide Number Placeholder 9">
            <a:extLst>
              <a:ext uri="{FF2B5EF4-FFF2-40B4-BE49-F238E27FC236}">
                <a16:creationId xmlns:a16="http://schemas.microsoft.com/office/drawing/2014/main" id="{09668543-B730-F744-13D9-CF5D44352828}"/>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Tree>
    <p:extLst>
      <p:ext uri="{BB962C8B-B14F-4D97-AF65-F5344CB8AC3E}">
        <p14:creationId xmlns:p14="http://schemas.microsoft.com/office/powerpoint/2010/main" val="1343161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fade">
                                      <p:cBhvr>
                                        <p:cTn id="10" dur="500"/>
                                        <p:tgtEl>
                                          <p:spTgt spid="2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fade">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animEffect transition="in" filter="fade">
                                      <p:cBhvr>
                                        <p:cTn id="23" dur="500"/>
                                        <p:tgtEl>
                                          <p:spTgt spid="14">
                                            <p:txEl>
                                              <p:pRg st="0" end="0"/>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xEl>
                                              <p:pRg st="0" end="0"/>
                                            </p:txEl>
                                          </p:spTgt>
                                        </p:tgtEl>
                                        <p:attrNameLst>
                                          <p:attrName>style.visibility</p:attrName>
                                        </p:attrNameLst>
                                      </p:cBhvr>
                                      <p:to>
                                        <p:strVal val="visible"/>
                                      </p:to>
                                    </p:set>
                                    <p:animEffect transition="in" filter="fade">
                                      <p:cBhvr>
                                        <p:cTn id="26" dur="500"/>
                                        <p:tgtEl>
                                          <p:spTgt spid="1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txEl>
                                              <p:pRg st="0" end="0"/>
                                            </p:txEl>
                                          </p:spTgt>
                                        </p:tgtEl>
                                        <p:attrNameLst>
                                          <p:attrName>style.visibility</p:attrName>
                                        </p:attrNameLst>
                                      </p:cBhvr>
                                      <p:to>
                                        <p:strVal val="visible"/>
                                      </p:to>
                                    </p:set>
                                    <p:animEffect transition="in" filter="fade">
                                      <p:cBhvr>
                                        <p:cTn id="31" dur="500"/>
                                        <p:tgtEl>
                                          <p:spTgt spid="17">
                                            <p:txEl>
                                              <p:pRg st="0" end="0"/>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3">
                                            <p:txEl>
                                              <p:pRg st="0" end="0"/>
                                            </p:txEl>
                                          </p:spTgt>
                                        </p:tgtEl>
                                        <p:attrNameLst>
                                          <p:attrName>style.visibility</p:attrName>
                                        </p:attrNameLst>
                                      </p:cBhvr>
                                      <p:to>
                                        <p:strVal val="visible"/>
                                      </p:to>
                                    </p:set>
                                    <p:animEffect transition="in" filter="fade">
                                      <p:cBhvr>
                                        <p:cTn id="34"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10" presetClass="entr" presetSubtype="0" fill="hold" nodeType="click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4" grpId="0" build="p">
        <p:tmplLst>
          <p:tmpl lvl="1">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14" grpId="0" build="p">
        <p:tmplLst>
          <p:tmpl lvl="1">
            <p:tnLst>
              <p:par>
                <p:cTn presetID="10" presetClass="entr" presetSubtype="0" fill="hold" nodeType="click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7" grpId="0" build="p">
        <p:tmplLst>
          <p:tmpl lvl="1">
            <p:tnLst>
              <p:par>
                <p:cTn presetID="10"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3" grpId="0"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 Themes">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D6AF5C4F-E34A-17C8-FF29-613B5C3BF694}"/>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19" name="Text Placeholder 2">
            <a:extLst>
              <a:ext uri="{FF2B5EF4-FFF2-40B4-BE49-F238E27FC236}">
                <a16:creationId xmlns:a16="http://schemas.microsoft.com/office/drawing/2014/main" id="{BC85BF7E-A0AB-9E01-39E1-8332E7C77810}"/>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20" name="Text Placeholder 2">
            <a:extLst>
              <a:ext uri="{FF2B5EF4-FFF2-40B4-BE49-F238E27FC236}">
                <a16:creationId xmlns:a16="http://schemas.microsoft.com/office/drawing/2014/main" id="{C17104EB-1D42-B1C3-82AD-F490CBFFE176}"/>
              </a:ext>
            </a:extLst>
          </p:cNvPr>
          <p:cNvSpPr>
            <a:spLocks noGrp="1"/>
          </p:cNvSpPr>
          <p:nvPr>
            <p:ph type="body" sz="quarter" idx="10" hasCustomPrompt="1"/>
          </p:nvPr>
        </p:nvSpPr>
        <p:spPr>
          <a:xfrm>
            <a:off x="289560" y="1352678"/>
            <a:ext cx="7178442" cy="941760"/>
          </a:xfrm>
          <a:prstGeom prst="rect">
            <a:avLst/>
          </a:prstGeom>
        </p:spPr>
        <p:txBody>
          <a:bodyPr/>
          <a:lstStyle>
            <a:lvl1pPr marL="0" indent="0">
              <a:lnSpc>
                <a:spcPct val="110000"/>
              </a:lnSpc>
              <a:spcBef>
                <a:spcPts val="0"/>
              </a:spcBef>
              <a:buNone/>
              <a:defRPr sz="4800" b="0" i="0" spc="10" baseline="0">
                <a:solidFill>
                  <a:schemeClr val="tx1"/>
                </a:solidFill>
                <a:latin typeface="Arial" panose="020B0604020202020204" pitchFamily="34" charset="0"/>
              </a:defRPr>
            </a:lvl1pPr>
          </a:lstStyle>
          <a:p>
            <a:pPr lvl="0"/>
            <a:r>
              <a:rPr lang="en-GB"/>
              <a:t>Themes</a:t>
            </a:r>
          </a:p>
        </p:txBody>
      </p:sp>
      <p:sp>
        <p:nvSpPr>
          <p:cNvPr id="21" name="Text Placeholder 2">
            <a:extLst>
              <a:ext uri="{FF2B5EF4-FFF2-40B4-BE49-F238E27FC236}">
                <a16:creationId xmlns:a16="http://schemas.microsoft.com/office/drawing/2014/main" id="{52EF56CF-A05E-3FCE-3CB0-7483BA7B9F81}"/>
              </a:ext>
            </a:extLst>
          </p:cNvPr>
          <p:cNvSpPr>
            <a:spLocks noGrp="1"/>
          </p:cNvSpPr>
          <p:nvPr>
            <p:ph type="body" sz="quarter" idx="16" hasCustomPrompt="1"/>
          </p:nvPr>
        </p:nvSpPr>
        <p:spPr>
          <a:xfrm>
            <a:off x="289559" y="300839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Theme 1</a:t>
            </a:r>
          </a:p>
        </p:txBody>
      </p:sp>
      <p:sp>
        <p:nvSpPr>
          <p:cNvPr id="22" name="Text Placeholder 2">
            <a:extLst>
              <a:ext uri="{FF2B5EF4-FFF2-40B4-BE49-F238E27FC236}">
                <a16:creationId xmlns:a16="http://schemas.microsoft.com/office/drawing/2014/main" id="{BACC5752-CD8D-F825-4EAE-A5DBDFA8387F}"/>
              </a:ext>
            </a:extLst>
          </p:cNvPr>
          <p:cNvSpPr>
            <a:spLocks noGrp="1"/>
          </p:cNvSpPr>
          <p:nvPr>
            <p:ph type="body" sz="quarter" idx="17" hasCustomPrompt="1"/>
          </p:nvPr>
        </p:nvSpPr>
        <p:spPr>
          <a:xfrm>
            <a:off x="289560" y="4940791"/>
            <a:ext cx="2023389" cy="146844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Brief description of the theme</a:t>
            </a:r>
          </a:p>
        </p:txBody>
      </p:sp>
      <p:sp>
        <p:nvSpPr>
          <p:cNvPr id="10" name="Text Placeholder 2">
            <a:extLst>
              <a:ext uri="{FF2B5EF4-FFF2-40B4-BE49-F238E27FC236}">
                <a16:creationId xmlns:a16="http://schemas.microsoft.com/office/drawing/2014/main" id="{EB57BD08-DDB8-CB51-E34B-670FF42A0845}"/>
              </a:ext>
            </a:extLst>
          </p:cNvPr>
          <p:cNvSpPr>
            <a:spLocks noGrp="1"/>
          </p:cNvSpPr>
          <p:nvPr>
            <p:ph type="body" sz="quarter" idx="20" hasCustomPrompt="1"/>
          </p:nvPr>
        </p:nvSpPr>
        <p:spPr>
          <a:xfrm>
            <a:off x="5084304" y="300839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Theme 3</a:t>
            </a:r>
          </a:p>
        </p:txBody>
      </p:sp>
      <p:sp>
        <p:nvSpPr>
          <p:cNvPr id="11" name="Text Placeholder 2">
            <a:extLst>
              <a:ext uri="{FF2B5EF4-FFF2-40B4-BE49-F238E27FC236}">
                <a16:creationId xmlns:a16="http://schemas.microsoft.com/office/drawing/2014/main" id="{A08E9AEF-31AD-4BCC-4E3F-D8617D478606}"/>
              </a:ext>
            </a:extLst>
          </p:cNvPr>
          <p:cNvSpPr>
            <a:spLocks noGrp="1"/>
          </p:cNvSpPr>
          <p:nvPr>
            <p:ph type="body" sz="quarter" idx="21" hasCustomPrompt="1"/>
          </p:nvPr>
        </p:nvSpPr>
        <p:spPr>
          <a:xfrm>
            <a:off x="5084305" y="4940791"/>
            <a:ext cx="2023389" cy="146844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Brief description of the theme</a:t>
            </a:r>
          </a:p>
        </p:txBody>
      </p:sp>
      <p:sp>
        <p:nvSpPr>
          <p:cNvPr id="28" name="Text Placeholder 2">
            <a:extLst>
              <a:ext uri="{FF2B5EF4-FFF2-40B4-BE49-F238E27FC236}">
                <a16:creationId xmlns:a16="http://schemas.microsoft.com/office/drawing/2014/main" id="{2A5EEC56-FBB6-A471-DAE4-367D4B018150}"/>
              </a:ext>
            </a:extLst>
          </p:cNvPr>
          <p:cNvSpPr>
            <a:spLocks noGrp="1"/>
          </p:cNvSpPr>
          <p:nvPr>
            <p:ph type="body" sz="quarter" idx="24" hasCustomPrompt="1"/>
          </p:nvPr>
        </p:nvSpPr>
        <p:spPr>
          <a:xfrm>
            <a:off x="9879049" y="300839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Theme 5</a:t>
            </a:r>
          </a:p>
        </p:txBody>
      </p:sp>
      <p:sp>
        <p:nvSpPr>
          <p:cNvPr id="29" name="Text Placeholder 2">
            <a:extLst>
              <a:ext uri="{FF2B5EF4-FFF2-40B4-BE49-F238E27FC236}">
                <a16:creationId xmlns:a16="http://schemas.microsoft.com/office/drawing/2014/main" id="{3075CDF3-BCA0-7446-83BF-5EE1B069361A}"/>
              </a:ext>
            </a:extLst>
          </p:cNvPr>
          <p:cNvSpPr>
            <a:spLocks noGrp="1"/>
          </p:cNvSpPr>
          <p:nvPr>
            <p:ph type="body" sz="quarter" idx="25" hasCustomPrompt="1"/>
          </p:nvPr>
        </p:nvSpPr>
        <p:spPr>
          <a:xfrm>
            <a:off x="9879050" y="4940791"/>
            <a:ext cx="2023389" cy="146844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Brief description of the theme</a:t>
            </a:r>
          </a:p>
        </p:txBody>
      </p:sp>
      <p:sp>
        <p:nvSpPr>
          <p:cNvPr id="31" name="Text Placeholder 2">
            <a:extLst>
              <a:ext uri="{FF2B5EF4-FFF2-40B4-BE49-F238E27FC236}">
                <a16:creationId xmlns:a16="http://schemas.microsoft.com/office/drawing/2014/main" id="{DA02A9BF-DACB-0E6A-357A-4034D5A13C7C}"/>
              </a:ext>
            </a:extLst>
          </p:cNvPr>
          <p:cNvSpPr>
            <a:spLocks noGrp="1"/>
          </p:cNvSpPr>
          <p:nvPr>
            <p:ph type="body" sz="quarter" idx="26" hasCustomPrompt="1"/>
          </p:nvPr>
        </p:nvSpPr>
        <p:spPr>
          <a:xfrm>
            <a:off x="2686931" y="300839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Theme 2</a:t>
            </a:r>
          </a:p>
        </p:txBody>
      </p:sp>
      <p:sp>
        <p:nvSpPr>
          <p:cNvPr id="32" name="Text Placeholder 2">
            <a:extLst>
              <a:ext uri="{FF2B5EF4-FFF2-40B4-BE49-F238E27FC236}">
                <a16:creationId xmlns:a16="http://schemas.microsoft.com/office/drawing/2014/main" id="{6F298A63-0E9E-218E-BB34-E54F4866B6E2}"/>
              </a:ext>
            </a:extLst>
          </p:cNvPr>
          <p:cNvSpPr>
            <a:spLocks noGrp="1"/>
          </p:cNvSpPr>
          <p:nvPr>
            <p:ph type="body" sz="quarter" idx="27" hasCustomPrompt="1"/>
          </p:nvPr>
        </p:nvSpPr>
        <p:spPr>
          <a:xfrm>
            <a:off x="2686932" y="4940791"/>
            <a:ext cx="2023389" cy="146844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Brief description of the theme</a:t>
            </a:r>
          </a:p>
        </p:txBody>
      </p:sp>
      <p:sp>
        <p:nvSpPr>
          <p:cNvPr id="34" name="Text Placeholder 2">
            <a:extLst>
              <a:ext uri="{FF2B5EF4-FFF2-40B4-BE49-F238E27FC236}">
                <a16:creationId xmlns:a16="http://schemas.microsoft.com/office/drawing/2014/main" id="{E2661510-D907-0BB3-6FA7-D215891F0FE2}"/>
              </a:ext>
            </a:extLst>
          </p:cNvPr>
          <p:cNvSpPr>
            <a:spLocks noGrp="1"/>
          </p:cNvSpPr>
          <p:nvPr>
            <p:ph type="body" sz="quarter" idx="28" hasCustomPrompt="1"/>
          </p:nvPr>
        </p:nvSpPr>
        <p:spPr>
          <a:xfrm>
            <a:off x="7468002" y="300839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Theme 4</a:t>
            </a:r>
          </a:p>
        </p:txBody>
      </p:sp>
      <p:sp>
        <p:nvSpPr>
          <p:cNvPr id="35" name="Text Placeholder 2">
            <a:extLst>
              <a:ext uri="{FF2B5EF4-FFF2-40B4-BE49-F238E27FC236}">
                <a16:creationId xmlns:a16="http://schemas.microsoft.com/office/drawing/2014/main" id="{2EB84434-8F21-7F0D-B51F-6D30ECBD90FD}"/>
              </a:ext>
            </a:extLst>
          </p:cNvPr>
          <p:cNvSpPr>
            <a:spLocks noGrp="1"/>
          </p:cNvSpPr>
          <p:nvPr>
            <p:ph type="body" sz="quarter" idx="29" hasCustomPrompt="1"/>
          </p:nvPr>
        </p:nvSpPr>
        <p:spPr>
          <a:xfrm>
            <a:off x="7468003" y="4940791"/>
            <a:ext cx="2023389" cy="146844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Brief description of the theme</a:t>
            </a:r>
          </a:p>
        </p:txBody>
      </p:sp>
      <p:sp>
        <p:nvSpPr>
          <p:cNvPr id="2" name="Slide Number Placeholder 9">
            <a:extLst>
              <a:ext uri="{FF2B5EF4-FFF2-40B4-BE49-F238E27FC236}">
                <a16:creationId xmlns:a16="http://schemas.microsoft.com/office/drawing/2014/main" id="{22BDA68F-E8EB-07C5-6141-A96F1DFB84A1}"/>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Tree>
    <p:extLst>
      <p:ext uri="{BB962C8B-B14F-4D97-AF65-F5344CB8AC3E}">
        <p14:creationId xmlns:p14="http://schemas.microsoft.com/office/powerpoint/2010/main" val="151502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fade">
                                      <p:cBhvr>
                                        <p:cTn id="10" dur="500"/>
                                        <p:tgtEl>
                                          <p:spTgt spid="2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1">
                                            <p:txEl>
                                              <p:pRg st="0" end="0"/>
                                            </p:txEl>
                                          </p:spTgt>
                                        </p:tgtEl>
                                        <p:attrNameLst>
                                          <p:attrName>style.visibility</p:attrName>
                                        </p:attrNameLst>
                                      </p:cBhvr>
                                      <p:to>
                                        <p:strVal val="visible"/>
                                      </p:to>
                                    </p:set>
                                    <p:animEffect transition="in" filter="fade">
                                      <p:cBhvr>
                                        <p:cTn id="15" dur="500"/>
                                        <p:tgtEl>
                                          <p:spTgt spid="31">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2">
                                            <p:txEl>
                                              <p:pRg st="0" end="0"/>
                                            </p:txEl>
                                          </p:spTgt>
                                        </p:tgtEl>
                                        <p:attrNameLst>
                                          <p:attrName>style.visibility</p:attrName>
                                        </p:attrNameLst>
                                      </p:cBhvr>
                                      <p:to>
                                        <p:strVal val="visible"/>
                                      </p:to>
                                    </p:set>
                                    <p:animEffect transition="in" filter="fade">
                                      <p:cBhvr>
                                        <p:cTn id="18" dur="500"/>
                                        <p:tgtEl>
                                          <p:spTgt spid="3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500"/>
                                        <p:tgtEl>
                                          <p:spTgt spid="10">
                                            <p:txEl>
                                              <p:pRg st="0" end="0"/>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fade">
                                      <p:cBhvr>
                                        <p:cTn id="26" dur="500"/>
                                        <p:tgtEl>
                                          <p:spTgt spid="11">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4">
                                            <p:txEl>
                                              <p:pRg st="0" end="0"/>
                                            </p:txEl>
                                          </p:spTgt>
                                        </p:tgtEl>
                                        <p:attrNameLst>
                                          <p:attrName>style.visibility</p:attrName>
                                        </p:attrNameLst>
                                      </p:cBhvr>
                                      <p:to>
                                        <p:strVal val="visible"/>
                                      </p:to>
                                    </p:set>
                                    <p:animEffect transition="in" filter="fade">
                                      <p:cBhvr>
                                        <p:cTn id="31" dur="500"/>
                                        <p:tgtEl>
                                          <p:spTgt spid="34">
                                            <p:txEl>
                                              <p:pRg st="0" end="0"/>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fade">
                                      <p:cBhvr>
                                        <p:cTn id="34" dur="500"/>
                                        <p:tgtEl>
                                          <p:spTgt spid="3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8">
                                            <p:txEl>
                                              <p:pRg st="0" end="0"/>
                                            </p:txEl>
                                          </p:spTgt>
                                        </p:tgtEl>
                                        <p:attrNameLst>
                                          <p:attrName>style.visibility</p:attrName>
                                        </p:attrNameLst>
                                      </p:cBhvr>
                                      <p:to>
                                        <p:strVal val="visible"/>
                                      </p:to>
                                    </p:set>
                                    <p:animEffect transition="in" filter="fade">
                                      <p:cBhvr>
                                        <p:cTn id="39" dur="500"/>
                                        <p:tgtEl>
                                          <p:spTgt spid="28">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9">
                                            <p:txEl>
                                              <p:pRg st="0" end="0"/>
                                            </p:txEl>
                                          </p:spTgt>
                                        </p:tgtEl>
                                        <p:attrNameLst>
                                          <p:attrName>style.visibility</p:attrName>
                                        </p:attrNameLst>
                                      </p:cBhvr>
                                      <p:to>
                                        <p:strVal val="visible"/>
                                      </p:to>
                                    </p:set>
                                    <p:animEffect transition="in" filter="fade">
                                      <p:cBhvr>
                                        <p:cTn id="42"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10" presetClass="entr" presetSubtype="0" fill="hold" nodeType="click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10" grpId="0" build="p">
        <p:tmplLst>
          <p:tmpl lvl="1">
            <p:tnLst>
              <p:par>
                <p:cTn presetID="10"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28" grpId="0" build="p">
        <p:tmplLst>
          <p:tmpl lvl="1">
            <p:tnLst>
              <p:par>
                <p:cTn presetID="10" presetClass="entr" presetSubtype="0" fill="hold" nodeType="click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1" grpId="0" build="p">
        <p:tmplLst>
          <p:tmpl lvl="1">
            <p:tnLst>
              <p:par>
                <p:cTn presetID="10" presetClass="entr" presetSubtype="0" fill="hold" nodeType="click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10" presetClass="entr" presetSubtype="0" fill="hold" nodeType="with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P spid="34" grpId="0" build="p">
        <p:tmplLst>
          <p:tmpl lvl="1">
            <p:tnLst>
              <p:par>
                <p:cTn presetID="10" presetClass="entr" presetSubtype="0" fill="hold" nodeType="click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44B45C9-7C3E-9DCA-37E2-5EDC1E358847}"/>
              </a:ext>
            </a:extLst>
          </p:cNvPr>
          <p:cNvCxnSpPr>
            <a:cxnSpLocks/>
          </p:cNvCxnSpPr>
          <p:nvPr userDrawn="1"/>
        </p:nvCxnSpPr>
        <p:spPr>
          <a:xfrm flipH="1">
            <a:off x="676267" y="3482744"/>
            <a:ext cx="1151573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6BC1699C-CA42-E373-61D8-79A087355B17}"/>
              </a:ext>
            </a:extLst>
          </p:cNvPr>
          <p:cNvSpPr/>
          <p:nvPr userDrawn="1"/>
        </p:nvSpPr>
        <p:spPr>
          <a:xfrm>
            <a:off x="289559" y="3008391"/>
            <a:ext cx="941760" cy="94176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8" name="Text Placeholder 2">
            <a:extLst>
              <a:ext uri="{FF2B5EF4-FFF2-40B4-BE49-F238E27FC236}">
                <a16:creationId xmlns:a16="http://schemas.microsoft.com/office/drawing/2014/main" id="{D6AF5C4F-E34A-17C8-FF29-613B5C3BF694}"/>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19" name="Text Placeholder 2">
            <a:extLst>
              <a:ext uri="{FF2B5EF4-FFF2-40B4-BE49-F238E27FC236}">
                <a16:creationId xmlns:a16="http://schemas.microsoft.com/office/drawing/2014/main" id="{BC85BF7E-A0AB-9E01-39E1-8332E7C77810}"/>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20" name="Text Placeholder 2">
            <a:extLst>
              <a:ext uri="{FF2B5EF4-FFF2-40B4-BE49-F238E27FC236}">
                <a16:creationId xmlns:a16="http://schemas.microsoft.com/office/drawing/2014/main" id="{C17104EB-1D42-B1C3-82AD-F490CBFFE176}"/>
              </a:ext>
            </a:extLst>
          </p:cNvPr>
          <p:cNvSpPr>
            <a:spLocks noGrp="1"/>
          </p:cNvSpPr>
          <p:nvPr>
            <p:ph type="body" sz="quarter" idx="10" hasCustomPrompt="1"/>
          </p:nvPr>
        </p:nvSpPr>
        <p:spPr>
          <a:xfrm>
            <a:off x="289560" y="1352678"/>
            <a:ext cx="6807805" cy="941760"/>
          </a:xfrm>
          <a:prstGeom prst="rect">
            <a:avLst/>
          </a:prstGeom>
        </p:spPr>
        <p:txBody>
          <a:bodyPr/>
          <a:lstStyle>
            <a:lvl1pPr marL="0" indent="0">
              <a:lnSpc>
                <a:spcPct val="110000"/>
              </a:lnSpc>
              <a:spcBef>
                <a:spcPts val="0"/>
              </a:spcBef>
              <a:buNone/>
              <a:defRPr sz="4800" b="0" i="0" spc="10" baseline="0">
                <a:solidFill>
                  <a:schemeClr val="tx1"/>
                </a:solidFill>
                <a:latin typeface="Arial" panose="020B0604020202020204" pitchFamily="34" charset="0"/>
              </a:defRPr>
            </a:lvl1pPr>
          </a:lstStyle>
          <a:p>
            <a:pPr lvl="0"/>
            <a:r>
              <a:rPr lang="en-GB"/>
              <a:t>A year of discoveries</a:t>
            </a:r>
          </a:p>
        </p:txBody>
      </p:sp>
      <p:sp>
        <p:nvSpPr>
          <p:cNvPr id="21" name="Text Placeholder 2">
            <a:extLst>
              <a:ext uri="{FF2B5EF4-FFF2-40B4-BE49-F238E27FC236}">
                <a16:creationId xmlns:a16="http://schemas.microsoft.com/office/drawing/2014/main" id="{52EF56CF-A05E-3FCE-3CB0-7483BA7B9F81}"/>
              </a:ext>
            </a:extLst>
          </p:cNvPr>
          <p:cNvSpPr>
            <a:spLocks noGrp="1"/>
          </p:cNvSpPr>
          <p:nvPr>
            <p:ph type="body" sz="quarter" idx="16" hasCustomPrompt="1"/>
          </p:nvPr>
        </p:nvSpPr>
        <p:spPr>
          <a:xfrm>
            <a:off x="637630" y="416967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[Date]</a:t>
            </a:r>
          </a:p>
        </p:txBody>
      </p:sp>
      <p:sp>
        <p:nvSpPr>
          <p:cNvPr id="22" name="Text Placeholder 2">
            <a:extLst>
              <a:ext uri="{FF2B5EF4-FFF2-40B4-BE49-F238E27FC236}">
                <a16:creationId xmlns:a16="http://schemas.microsoft.com/office/drawing/2014/main" id="{BACC5752-CD8D-F825-4EAE-A5DBDFA8387F}"/>
              </a:ext>
            </a:extLst>
          </p:cNvPr>
          <p:cNvSpPr>
            <a:spLocks noGrp="1"/>
          </p:cNvSpPr>
          <p:nvPr>
            <p:ph type="body" sz="quarter" idx="17" hasCustomPrompt="1"/>
          </p:nvPr>
        </p:nvSpPr>
        <p:spPr>
          <a:xfrm>
            <a:off x="637631" y="4464272"/>
            <a:ext cx="2360846" cy="1855545"/>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[Cancer Research UK accomplishes something great]</a:t>
            </a:r>
          </a:p>
        </p:txBody>
      </p:sp>
      <p:sp>
        <p:nvSpPr>
          <p:cNvPr id="2" name="Oval 1">
            <a:extLst>
              <a:ext uri="{FF2B5EF4-FFF2-40B4-BE49-F238E27FC236}">
                <a16:creationId xmlns:a16="http://schemas.microsoft.com/office/drawing/2014/main" id="{5FF01DCF-8A55-2F77-C843-B8077DD430F9}"/>
              </a:ext>
            </a:extLst>
          </p:cNvPr>
          <p:cNvSpPr/>
          <p:nvPr userDrawn="1"/>
        </p:nvSpPr>
        <p:spPr>
          <a:xfrm>
            <a:off x="3155416" y="3008391"/>
            <a:ext cx="941760" cy="9417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B02ADF65-0007-15C2-35E8-7F4A71A61CE8}"/>
              </a:ext>
            </a:extLst>
          </p:cNvPr>
          <p:cNvSpPr>
            <a:spLocks noGrp="1"/>
          </p:cNvSpPr>
          <p:nvPr>
            <p:ph type="body" sz="quarter" idx="18" hasCustomPrompt="1"/>
          </p:nvPr>
        </p:nvSpPr>
        <p:spPr>
          <a:xfrm>
            <a:off x="3503487" y="416967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[Date]</a:t>
            </a:r>
          </a:p>
        </p:txBody>
      </p:sp>
      <p:sp>
        <p:nvSpPr>
          <p:cNvPr id="4" name="Text Placeholder 2">
            <a:extLst>
              <a:ext uri="{FF2B5EF4-FFF2-40B4-BE49-F238E27FC236}">
                <a16:creationId xmlns:a16="http://schemas.microsoft.com/office/drawing/2014/main" id="{874BFB82-0466-C58F-BAB3-4A0812262A0F}"/>
              </a:ext>
            </a:extLst>
          </p:cNvPr>
          <p:cNvSpPr>
            <a:spLocks noGrp="1"/>
          </p:cNvSpPr>
          <p:nvPr>
            <p:ph type="body" sz="quarter" idx="19" hasCustomPrompt="1"/>
          </p:nvPr>
        </p:nvSpPr>
        <p:spPr>
          <a:xfrm>
            <a:off x="3503488" y="4464272"/>
            <a:ext cx="2360846" cy="1855537"/>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[Cancer Research UK accomplishes something great]</a:t>
            </a:r>
          </a:p>
        </p:txBody>
      </p:sp>
      <p:sp>
        <p:nvSpPr>
          <p:cNvPr id="13" name="Oval 12">
            <a:extLst>
              <a:ext uri="{FF2B5EF4-FFF2-40B4-BE49-F238E27FC236}">
                <a16:creationId xmlns:a16="http://schemas.microsoft.com/office/drawing/2014/main" id="{75A2D734-75D1-DF8E-1327-A95C45526726}"/>
              </a:ext>
            </a:extLst>
          </p:cNvPr>
          <p:cNvSpPr/>
          <p:nvPr userDrawn="1"/>
        </p:nvSpPr>
        <p:spPr>
          <a:xfrm>
            <a:off x="6155605" y="3008391"/>
            <a:ext cx="941760" cy="9417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5D75282E-3E98-7706-ACD3-2E85BCEFFDC3}"/>
              </a:ext>
            </a:extLst>
          </p:cNvPr>
          <p:cNvSpPr>
            <a:spLocks noGrp="1"/>
          </p:cNvSpPr>
          <p:nvPr>
            <p:ph type="body" sz="quarter" idx="20" hasCustomPrompt="1"/>
          </p:nvPr>
        </p:nvSpPr>
        <p:spPr>
          <a:xfrm>
            <a:off x="6503676" y="416967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[Date]</a:t>
            </a:r>
          </a:p>
        </p:txBody>
      </p:sp>
      <p:sp>
        <p:nvSpPr>
          <p:cNvPr id="15" name="Text Placeholder 2">
            <a:extLst>
              <a:ext uri="{FF2B5EF4-FFF2-40B4-BE49-F238E27FC236}">
                <a16:creationId xmlns:a16="http://schemas.microsoft.com/office/drawing/2014/main" id="{CB334E2A-28D4-B121-B75E-725722E5B7A1}"/>
              </a:ext>
            </a:extLst>
          </p:cNvPr>
          <p:cNvSpPr>
            <a:spLocks noGrp="1"/>
          </p:cNvSpPr>
          <p:nvPr>
            <p:ph type="body" sz="quarter" idx="21" hasCustomPrompt="1"/>
          </p:nvPr>
        </p:nvSpPr>
        <p:spPr>
          <a:xfrm>
            <a:off x="6503677" y="4464272"/>
            <a:ext cx="2360846" cy="1862489"/>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[Cancer Research UK accomplishes something great]</a:t>
            </a:r>
          </a:p>
        </p:txBody>
      </p:sp>
      <p:sp>
        <p:nvSpPr>
          <p:cNvPr id="16" name="Oval 15">
            <a:extLst>
              <a:ext uri="{FF2B5EF4-FFF2-40B4-BE49-F238E27FC236}">
                <a16:creationId xmlns:a16="http://schemas.microsoft.com/office/drawing/2014/main" id="{A5B4DDC6-F619-9708-3C8D-F9743A64C434}"/>
              </a:ext>
            </a:extLst>
          </p:cNvPr>
          <p:cNvSpPr/>
          <p:nvPr userDrawn="1"/>
        </p:nvSpPr>
        <p:spPr>
          <a:xfrm>
            <a:off x="9105634" y="3008391"/>
            <a:ext cx="941760" cy="94176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7" name="Text Placeholder 2">
            <a:extLst>
              <a:ext uri="{FF2B5EF4-FFF2-40B4-BE49-F238E27FC236}">
                <a16:creationId xmlns:a16="http://schemas.microsoft.com/office/drawing/2014/main" id="{782AA4B1-3DB0-371D-6350-DE04E6EBF7B3}"/>
              </a:ext>
            </a:extLst>
          </p:cNvPr>
          <p:cNvSpPr>
            <a:spLocks noGrp="1"/>
          </p:cNvSpPr>
          <p:nvPr>
            <p:ph type="body" sz="quarter" idx="22" hasCustomPrompt="1"/>
          </p:nvPr>
        </p:nvSpPr>
        <p:spPr>
          <a:xfrm>
            <a:off x="9453705" y="4169671"/>
            <a:ext cx="171853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[Date]</a:t>
            </a:r>
          </a:p>
        </p:txBody>
      </p:sp>
      <p:sp>
        <p:nvSpPr>
          <p:cNvPr id="23" name="Text Placeholder 2">
            <a:extLst>
              <a:ext uri="{FF2B5EF4-FFF2-40B4-BE49-F238E27FC236}">
                <a16:creationId xmlns:a16="http://schemas.microsoft.com/office/drawing/2014/main" id="{7FBE546D-B1E8-AD28-F12F-3CC5B5528D51}"/>
              </a:ext>
            </a:extLst>
          </p:cNvPr>
          <p:cNvSpPr>
            <a:spLocks noGrp="1"/>
          </p:cNvSpPr>
          <p:nvPr>
            <p:ph type="body" sz="quarter" idx="23" hasCustomPrompt="1"/>
          </p:nvPr>
        </p:nvSpPr>
        <p:spPr>
          <a:xfrm>
            <a:off x="9453706" y="4464272"/>
            <a:ext cx="2360846" cy="1862487"/>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[Cancer Research UK accomplishes something great]</a:t>
            </a:r>
          </a:p>
        </p:txBody>
      </p:sp>
      <p:sp>
        <p:nvSpPr>
          <p:cNvPr id="7" name="Slide Number Placeholder 9">
            <a:extLst>
              <a:ext uri="{FF2B5EF4-FFF2-40B4-BE49-F238E27FC236}">
                <a16:creationId xmlns:a16="http://schemas.microsoft.com/office/drawing/2014/main" id="{FA3CBC69-8E77-C91B-96E1-986D84D47A04}"/>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Tree>
    <p:extLst>
      <p:ext uri="{BB962C8B-B14F-4D97-AF65-F5344CB8AC3E}">
        <p14:creationId xmlns:p14="http://schemas.microsoft.com/office/powerpoint/2010/main" val="9424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xEl>
                                              <p:pRg st="0" end="0"/>
                                            </p:txEl>
                                          </p:spTgt>
                                        </p:tgtEl>
                                        <p:attrNameLst>
                                          <p:attrName>style.visibility</p:attrName>
                                        </p:attrNameLst>
                                      </p:cBhvr>
                                      <p:to>
                                        <p:strVal val="visible"/>
                                      </p:to>
                                    </p:set>
                                    <p:animEffect transition="in" filter="fade">
                                      <p:cBhvr>
                                        <p:cTn id="16" dur="500"/>
                                        <p:tgtEl>
                                          <p:spTgt spid="21">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animEffect transition="in" filter="fade">
                                      <p:cBhvr>
                                        <p:cTn id="19" dur="500"/>
                                        <p:tgtEl>
                                          <p:spTgt spid="2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fade">
                                      <p:cBhvr>
                                        <p:cTn id="27" dur="500"/>
                                        <p:tgtEl>
                                          <p:spTgt spid="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fade">
                                      <p:cBhvr>
                                        <p:cTn id="30" dur="500"/>
                                        <p:tgtEl>
                                          <p:spTgt spid="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4">
                                            <p:txEl>
                                              <p:pRg st="0" end="0"/>
                                            </p:txEl>
                                          </p:spTgt>
                                        </p:tgtEl>
                                        <p:attrNameLst>
                                          <p:attrName>style.visibility</p:attrName>
                                        </p:attrNameLst>
                                      </p:cBhvr>
                                      <p:to>
                                        <p:strVal val="visible"/>
                                      </p:to>
                                    </p:set>
                                    <p:animEffect transition="in" filter="fade">
                                      <p:cBhvr>
                                        <p:cTn id="38" dur="500"/>
                                        <p:tgtEl>
                                          <p:spTgt spid="14">
                                            <p:txEl>
                                              <p:pRg st="0" end="0"/>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5">
                                            <p:txEl>
                                              <p:pRg st="0" end="0"/>
                                            </p:txEl>
                                          </p:spTgt>
                                        </p:tgtEl>
                                        <p:attrNameLst>
                                          <p:attrName>style.visibility</p:attrName>
                                        </p:attrNameLst>
                                      </p:cBhvr>
                                      <p:to>
                                        <p:strVal val="visible"/>
                                      </p:to>
                                    </p:set>
                                    <p:animEffect transition="in" filter="fade">
                                      <p:cBhvr>
                                        <p:cTn id="41" dur="500"/>
                                        <p:tgtEl>
                                          <p:spTgt spid="1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7">
                                            <p:txEl>
                                              <p:pRg st="0" end="0"/>
                                            </p:txEl>
                                          </p:spTgt>
                                        </p:tgtEl>
                                        <p:attrNameLst>
                                          <p:attrName>style.visibility</p:attrName>
                                        </p:attrNameLst>
                                      </p:cBhvr>
                                      <p:to>
                                        <p:strVal val="visible"/>
                                      </p:to>
                                    </p:set>
                                    <p:animEffect transition="in" filter="fade">
                                      <p:cBhvr>
                                        <p:cTn id="49" dur="500"/>
                                        <p:tgtEl>
                                          <p:spTgt spid="17">
                                            <p:txEl>
                                              <p:pRg st="0" end="0"/>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xEl>
                                              <p:pRg st="0" end="0"/>
                                            </p:txEl>
                                          </p:spTgt>
                                        </p:tgtEl>
                                        <p:attrNameLst>
                                          <p:attrName>style.visibility</p:attrName>
                                        </p:attrNameLst>
                                      </p:cBhvr>
                                      <p:to>
                                        <p:strVal val="visible"/>
                                      </p:to>
                                    </p:set>
                                    <p:animEffect transition="in" filter="fade">
                                      <p:cBhvr>
                                        <p:cTn id="52"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 grpId="0" animBg="1"/>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4" grpId="0" build="p">
        <p:tmplLst>
          <p:tmpl lvl="1">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13" grpId="0" animBg="1"/>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animBg="1"/>
      <p:bldP spid="17" grpId="0" build="p">
        <p:tmplLst>
          <p:tmpl lvl="1">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3" grpId="0"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vent">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02669845-9987-66FA-C854-B2A8AA3616A1}"/>
              </a:ext>
            </a:extLst>
          </p:cNvPr>
          <p:cNvSpPr>
            <a:spLocks noGrp="1"/>
          </p:cNvSpPr>
          <p:nvPr>
            <p:ph type="body" sz="quarter" idx="10" hasCustomPrompt="1"/>
          </p:nvPr>
        </p:nvSpPr>
        <p:spPr>
          <a:xfrm>
            <a:off x="8044332" y="1417225"/>
            <a:ext cx="3874067" cy="1185674"/>
          </a:xfrm>
          <a:prstGeom prst="rect">
            <a:avLst/>
          </a:prstGeom>
        </p:spPr>
        <p:txBody>
          <a:bodyPr/>
          <a:lstStyle>
            <a:lvl1pPr marL="0" indent="0">
              <a:lnSpc>
                <a:spcPct val="113000"/>
              </a:lnSpc>
              <a:spcBef>
                <a:spcPts val="0"/>
              </a:spcBef>
              <a:buNone/>
              <a:defRPr sz="3600" b="0" i="0" spc="10" baseline="0">
                <a:solidFill>
                  <a:schemeClr val="tx1"/>
                </a:solidFill>
                <a:latin typeface="Arial" panose="020B0604020202020204" pitchFamily="34" charset="0"/>
              </a:defRPr>
            </a:lvl1pPr>
          </a:lstStyle>
          <a:p>
            <a:pPr lvl="0"/>
            <a:r>
              <a:rPr lang="en-GB"/>
              <a:t>[Event name goes here]</a:t>
            </a:r>
          </a:p>
        </p:txBody>
      </p:sp>
      <p:sp>
        <p:nvSpPr>
          <p:cNvPr id="13" name="Text Placeholder 2">
            <a:extLst>
              <a:ext uri="{FF2B5EF4-FFF2-40B4-BE49-F238E27FC236}">
                <a16:creationId xmlns:a16="http://schemas.microsoft.com/office/drawing/2014/main" id="{AFF6DACF-C2DB-B445-A871-E8A846EEA477}"/>
              </a:ext>
            </a:extLst>
          </p:cNvPr>
          <p:cNvSpPr>
            <a:spLocks noGrp="1"/>
          </p:cNvSpPr>
          <p:nvPr>
            <p:ph type="body" sz="quarter" idx="17" hasCustomPrompt="1"/>
          </p:nvPr>
        </p:nvSpPr>
        <p:spPr>
          <a:xfrm>
            <a:off x="8044332" y="2893807"/>
            <a:ext cx="3874067" cy="825251"/>
          </a:xfrm>
          <a:prstGeom prst="rect">
            <a:avLst/>
          </a:prstGeom>
        </p:spPr>
        <p:txBody>
          <a:bodyPr/>
          <a:lstStyle>
            <a:lvl1pPr marL="0" indent="0">
              <a:lnSpc>
                <a:spcPct val="113000"/>
              </a:lnSpc>
              <a:spcBef>
                <a:spcPts val="0"/>
              </a:spcBef>
              <a:buNone/>
              <a:defRPr sz="1800" b="0" i="0" spc="10" baseline="0">
                <a:solidFill>
                  <a:schemeClr val="tx1"/>
                </a:solidFill>
                <a:latin typeface="Arial" panose="020B0604020202020204" pitchFamily="34" charset="0"/>
                <a:cs typeface="Arial" panose="020B0604020202020204" pitchFamily="34" charset="0"/>
              </a:defRPr>
            </a:lvl1pPr>
          </a:lstStyle>
          <a:p>
            <a:r>
              <a:rPr lang="en-US"/>
              <a:t>Join us for [</a:t>
            </a:r>
            <a:r>
              <a:rPr lang="en-US" err="1"/>
              <a:t>eg</a:t>
            </a:r>
            <a:r>
              <a:rPr lang="en-US"/>
              <a:t> an evening of celebrating great partnerships].</a:t>
            </a:r>
          </a:p>
        </p:txBody>
      </p:sp>
      <p:sp>
        <p:nvSpPr>
          <p:cNvPr id="3" name="Text Placeholder 2">
            <a:extLst>
              <a:ext uri="{FF2B5EF4-FFF2-40B4-BE49-F238E27FC236}">
                <a16:creationId xmlns:a16="http://schemas.microsoft.com/office/drawing/2014/main" id="{B7B7EBD1-40BE-6F4B-CCBE-6BFE46AB6D30}"/>
              </a:ext>
            </a:extLst>
          </p:cNvPr>
          <p:cNvSpPr>
            <a:spLocks noGrp="1"/>
          </p:cNvSpPr>
          <p:nvPr>
            <p:ph type="body" sz="quarter" idx="16" hasCustomPrompt="1"/>
          </p:nvPr>
        </p:nvSpPr>
        <p:spPr>
          <a:xfrm>
            <a:off x="8044331" y="273599"/>
            <a:ext cx="3166547"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Picture Placeholder 14">
            <a:extLst>
              <a:ext uri="{FF2B5EF4-FFF2-40B4-BE49-F238E27FC236}">
                <a16:creationId xmlns:a16="http://schemas.microsoft.com/office/drawing/2014/main" id="{B7F08B0F-B95A-FF3F-408C-C26D5875C1FA}"/>
              </a:ext>
            </a:extLst>
          </p:cNvPr>
          <p:cNvSpPr>
            <a:spLocks noGrp="1"/>
          </p:cNvSpPr>
          <p:nvPr>
            <p:ph type="pic" sz="quarter" idx="15"/>
          </p:nvPr>
        </p:nvSpPr>
        <p:spPr>
          <a:xfrm>
            <a:off x="273051" y="273049"/>
            <a:ext cx="7380816" cy="6307133"/>
          </a:xfrm>
          <a:prstGeom prst="rect">
            <a:avLst/>
          </a:prstGeom>
          <a:blipFill dpi="0" rotWithShape="1">
            <a:blip r:embed="rId2" cstate="hqprint">
              <a:extLst>
                <a:ext uri="{28A0092B-C50C-407E-A947-70E740481C1C}">
                  <a14:useLocalDpi xmlns:a14="http://schemas.microsoft.com/office/drawing/2010/main"/>
                </a:ext>
              </a:extLst>
            </a:blip>
            <a:srcRect/>
            <a:stretch>
              <a:fillRect r="-16000"/>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7" name="Slide Number Placeholder 9">
            <a:extLst>
              <a:ext uri="{FF2B5EF4-FFF2-40B4-BE49-F238E27FC236}">
                <a16:creationId xmlns:a16="http://schemas.microsoft.com/office/drawing/2014/main" id="{FC3F8FF3-C74B-819C-EF29-75D5B11A1E5D}"/>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pic>
        <p:nvPicPr>
          <p:cNvPr id="8" name="Picture 7">
            <a:extLst>
              <a:ext uri="{FF2B5EF4-FFF2-40B4-BE49-F238E27FC236}">
                <a16:creationId xmlns:a16="http://schemas.microsoft.com/office/drawing/2014/main" id="{EA9777E7-7446-D39D-A164-EBDC12C8923B}"/>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6190" t="12339" r="5296" b="11205"/>
          <a:stretch/>
        </p:blipFill>
        <p:spPr>
          <a:xfrm>
            <a:off x="9514726" y="5586411"/>
            <a:ext cx="2397874" cy="993771"/>
          </a:xfrm>
          <a:prstGeom prst="rect">
            <a:avLst/>
          </a:prstGeom>
        </p:spPr>
      </p:pic>
      <p:sp>
        <p:nvSpPr>
          <p:cNvPr id="9" name="Text Placeholder 2">
            <a:extLst>
              <a:ext uri="{FF2B5EF4-FFF2-40B4-BE49-F238E27FC236}">
                <a16:creationId xmlns:a16="http://schemas.microsoft.com/office/drawing/2014/main" id="{B7EE9103-1D80-85D4-DE4F-23BCD3767BF7}"/>
              </a:ext>
            </a:extLst>
          </p:cNvPr>
          <p:cNvSpPr>
            <a:spLocks noGrp="1"/>
          </p:cNvSpPr>
          <p:nvPr>
            <p:ph type="body" sz="quarter" idx="18" hasCustomPrompt="1"/>
          </p:nvPr>
        </p:nvSpPr>
        <p:spPr>
          <a:xfrm>
            <a:off x="8044332" y="4223972"/>
            <a:ext cx="3874067" cy="825251"/>
          </a:xfrm>
          <a:prstGeom prst="rect">
            <a:avLst/>
          </a:prstGeom>
        </p:spPr>
        <p:txBody>
          <a:bodyPr/>
          <a:lstStyle>
            <a:lvl1pPr marL="0" indent="0">
              <a:lnSpc>
                <a:spcPct val="113000"/>
              </a:lnSpc>
              <a:spcBef>
                <a:spcPts val="0"/>
              </a:spcBef>
              <a:buNone/>
              <a:defRPr sz="1600" b="0" i="0" spc="10" baseline="0">
                <a:solidFill>
                  <a:schemeClr val="tx1"/>
                </a:solidFill>
                <a:latin typeface="Arial" panose="020B0604020202020204" pitchFamily="34" charset="0"/>
                <a:cs typeface="Arial" panose="020B0604020202020204" pitchFamily="34" charset="0"/>
              </a:defRPr>
            </a:lvl1pPr>
          </a:lstStyle>
          <a:p>
            <a:r>
              <a:rPr lang="en-US"/>
              <a:t>Kindly RSVP to</a:t>
            </a:r>
            <a:br>
              <a:rPr lang="en-US"/>
            </a:br>
            <a:r>
              <a:rPr lang="en-US"/>
              <a:t>name.surname@cancer.org.uk</a:t>
            </a:r>
          </a:p>
        </p:txBody>
      </p:sp>
    </p:spTree>
    <p:extLst>
      <p:ext uri="{BB962C8B-B14F-4D97-AF65-F5344CB8AC3E}">
        <p14:creationId xmlns:p14="http://schemas.microsoft.com/office/powerpoint/2010/main" val="3429377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slide 2">
    <p:bg>
      <p:bgPr>
        <a:solidFill>
          <a:schemeClr val="accent2"/>
        </a:solid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7DB6CF01-E3CD-582F-D7C9-D7DEFA63F3EE}"/>
              </a:ext>
            </a:extLst>
          </p:cNvPr>
          <p:cNvSpPr>
            <a:spLocks noGrp="1"/>
          </p:cNvSpPr>
          <p:nvPr>
            <p:ph type="body" sz="quarter" idx="13"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bg1"/>
                </a:solidFill>
                <a:latin typeface="Arial" panose="020B0604020202020204" pitchFamily="34" charset="0"/>
                <a:cs typeface="Arial" panose="020B0604020202020204" pitchFamily="34" charset="0"/>
              </a:defRPr>
            </a:lvl1pPr>
          </a:lstStyle>
          <a:p>
            <a:pPr lvl="0"/>
            <a:r>
              <a:rPr lang="en-GB"/>
              <a:t>Document title</a:t>
            </a:r>
          </a:p>
        </p:txBody>
      </p:sp>
      <p:sp>
        <p:nvSpPr>
          <p:cNvPr id="2" name="Slide Number Placeholder 8">
            <a:extLst>
              <a:ext uri="{FF2B5EF4-FFF2-40B4-BE49-F238E27FC236}">
                <a16:creationId xmlns:a16="http://schemas.microsoft.com/office/drawing/2014/main" id="{8B785B4C-D529-50B1-7BCE-693F97B0D0D1}"/>
              </a:ext>
            </a:extLst>
          </p:cNvPr>
          <p:cNvSpPr>
            <a:spLocks noGrp="1"/>
          </p:cNvSpPr>
          <p:nvPr>
            <p:ph type="sldNum" sz="quarter" idx="12"/>
          </p:nvPr>
        </p:nvSpPr>
        <p:spPr>
          <a:xfrm>
            <a:off x="11326367" y="273600"/>
            <a:ext cx="576072" cy="365125"/>
          </a:xfrm>
          <a:prstGeom prst="rect">
            <a:avLst/>
          </a:prstGeom>
        </p:spPr>
        <p:txBody>
          <a:bodyPr/>
          <a:lstStyle>
            <a:lvl1pPr algn="r">
              <a:lnSpc>
                <a:spcPct val="112000"/>
              </a:lnSpc>
              <a:defRPr sz="1400" b="0" i="0" spc="10" baseline="0">
                <a:solidFill>
                  <a:schemeClr val="bg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dirty="0"/>
          </a:p>
        </p:txBody>
      </p:sp>
      <p:sp>
        <p:nvSpPr>
          <p:cNvPr id="6" name="Text Placeholder 2">
            <a:extLst>
              <a:ext uri="{FF2B5EF4-FFF2-40B4-BE49-F238E27FC236}">
                <a16:creationId xmlns:a16="http://schemas.microsoft.com/office/drawing/2014/main" id="{9DD5B62A-7176-5080-67BB-C1F8D5FDD53F}"/>
              </a:ext>
            </a:extLst>
          </p:cNvPr>
          <p:cNvSpPr>
            <a:spLocks noGrp="1"/>
          </p:cNvSpPr>
          <p:nvPr>
            <p:ph type="body" sz="quarter" idx="10" hasCustomPrompt="1"/>
          </p:nvPr>
        </p:nvSpPr>
        <p:spPr>
          <a:xfrm>
            <a:off x="289560" y="1352677"/>
            <a:ext cx="5375542" cy="1628029"/>
          </a:xfrm>
          <a:prstGeom prst="rect">
            <a:avLst/>
          </a:prstGeom>
        </p:spPr>
        <p:txBody>
          <a:bodyPr/>
          <a:lstStyle>
            <a:lvl1pPr marL="0" indent="0">
              <a:lnSpc>
                <a:spcPct val="110000"/>
              </a:lnSpc>
              <a:spcBef>
                <a:spcPts val="0"/>
              </a:spcBef>
              <a:buNone/>
              <a:defRPr sz="4800" b="0" i="0" spc="10" baseline="0">
                <a:solidFill>
                  <a:schemeClr val="bg1"/>
                </a:solidFill>
                <a:latin typeface="Arial" panose="020B0604020202020204" pitchFamily="34" charset="0"/>
              </a:defRPr>
            </a:lvl1pPr>
          </a:lstStyle>
          <a:p>
            <a:pPr lvl="0"/>
            <a:r>
              <a:rPr lang="en-GB"/>
              <a:t>This is a section title here</a:t>
            </a:r>
          </a:p>
        </p:txBody>
      </p:sp>
      <p:pic>
        <p:nvPicPr>
          <p:cNvPr id="3" name="Picture 2">
            <a:extLst>
              <a:ext uri="{FF2B5EF4-FFF2-40B4-BE49-F238E27FC236}">
                <a16:creationId xmlns:a16="http://schemas.microsoft.com/office/drawing/2014/main" id="{617EF8F5-8D02-5621-8D65-75EC68DD8D3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5334" t="11744" r="5684" b="11394"/>
          <a:stretch/>
        </p:blipFill>
        <p:spPr>
          <a:xfrm>
            <a:off x="9520525" y="5590628"/>
            <a:ext cx="2406148" cy="997200"/>
          </a:xfrm>
          <a:prstGeom prst="rect">
            <a:avLst/>
          </a:prstGeom>
        </p:spPr>
      </p:pic>
    </p:spTree>
    <p:extLst>
      <p:ext uri="{BB962C8B-B14F-4D97-AF65-F5344CB8AC3E}">
        <p14:creationId xmlns:p14="http://schemas.microsoft.com/office/powerpoint/2010/main" val="31559958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all to action">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D2D57A20-14D8-25B2-45A5-C97E3BC2399E}"/>
              </a:ext>
            </a:extLst>
          </p:cNvPr>
          <p:cNvSpPr/>
          <p:nvPr userDrawn="1"/>
        </p:nvSpPr>
        <p:spPr>
          <a:xfrm>
            <a:off x="7026436" y="1523222"/>
            <a:ext cx="3765176" cy="376517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icture Placeholder 15">
            <a:extLst>
              <a:ext uri="{FF2B5EF4-FFF2-40B4-BE49-F238E27FC236}">
                <a16:creationId xmlns:a16="http://schemas.microsoft.com/office/drawing/2014/main" id="{F997289F-A698-3E2B-4A64-849A1077E575}"/>
              </a:ext>
            </a:extLst>
          </p:cNvPr>
          <p:cNvSpPr>
            <a:spLocks noGrp="1"/>
          </p:cNvSpPr>
          <p:nvPr>
            <p:ph type="pic" sz="quarter" idx="12"/>
          </p:nvPr>
        </p:nvSpPr>
        <p:spPr>
          <a:xfrm>
            <a:off x="273050" y="273050"/>
            <a:ext cx="7380000" cy="6307138"/>
          </a:xfrm>
          <a:custGeom>
            <a:avLst/>
            <a:gdLst>
              <a:gd name="connsiteX0" fmla="*/ 0 w 7380000"/>
              <a:gd name="connsiteY0" fmla="*/ 0 h 6307138"/>
              <a:gd name="connsiteX1" fmla="*/ 7380000 w 7380000"/>
              <a:gd name="connsiteY1" fmla="*/ 0 h 6307138"/>
              <a:gd name="connsiteX2" fmla="*/ 7380000 w 7380000"/>
              <a:gd name="connsiteY2" fmla="*/ 1733208 h 6307138"/>
              <a:gd name="connsiteX3" fmla="*/ 7304784 w 7380000"/>
              <a:gd name="connsiteY3" fmla="*/ 1801569 h 6307138"/>
              <a:gd name="connsiteX4" fmla="*/ 6753386 w 7380000"/>
              <a:gd name="connsiteY4" fmla="*/ 3132760 h 6307138"/>
              <a:gd name="connsiteX5" fmla="*/ 7304784 w 7380000"/>
              <a:gd name="connsiteY5" fmla="*/ 4463951 h 6307138"/>
              <a:gd name="connsiteX6" fmla="*/ 7380000 w 7380000"/>
              <a:gd name="connsiteY6" fmla="*/ 4532313 h 6307138"/>
              <a:gd name="connsiteX7" fmla="*/ 7380000 w 7380000"/>
              <a:gd name="connsiteY7" fmla="*/ 6307138 h 6307138"/>
              <a:gd name="connsiteX8" fmla="*/ 0 w 7380000"/>
              <a:gd name="connsiteY8" fmla="*/ 6307138 h 6307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80000" h="6307138">
                <a:moveTo>
                  <a:pt x="0" y="0"/>
                </a:moveTo>
                <a:lnTo>
                  <a:pt x="7380000" y="0"/>
                </a:lnTo>
                <a:lnTo>
                  <a:pt x="7380000" y="1733208"/>
                </a:lnTo>
                <a:lnTo>
                  <a:pt x="7304784" y="1801569"/>
                </a:lnTo>
                <a:cubicBezTo>
                  <a:pt x="6964102" y="2142251"/>
                  <a:pt x="6753386" y="2612898"/>
                  <a:pt x="6753386" y="3132760"/>
                </a:cubicBezTo>
                <a:cubicBezTo>
                  <a:pt x="6753386" y="3652623"/>
                  <a:pt x="6964102" y="4123270"/>
                  <a:pt x="7304784" y="4463951"/>
                </a:cubicBezTo>
                <a:lnTo>
                  <a:pt x="7380000" y="4532313"/>
                </a:lnTo>
                <a:lnTo>
                  <a:pt x="7380000" y="6307138"/>
                </a:lnTo>
                <a:lnTo>
                  <a:pt x="0" y="6307138"/>
                </a:lnTo>
                <a:close/>
              </a:path>
            </a:pathLst>
          </a:custGeom>
          <a:blipFill>
            <a:blip r:embed="rId2" cstate="hqprint">
              <a:extLst>
                <a:ext uri="{28A0092B-C50C-407E-A947-70E740481C1C}">
                  <a14:useLocalDpi xmlns:a14="http://schemas.microsoft.com/office/drawing/2010/main"/>
                </a:ext>
              </a:extLst>
            </a:blip>
            <a:stretch>
              <a:fillRect l="-13298" r="-13043"/>
            </a:stretch>
          </a:blipFill>
        </p:spPr>
        <p:txBody>
          <a:bodyPr wrap="square">
            <a:noAutofit/>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14" name="Title 13">
            <a:extLst>
              <a:ext uri="{FF2B5EF4-FFF2-40B4-BE49-F238E27FC236}">
                <a16:creationId xmlns:a16="http://schemas.microsoft.com/office/drawing/2014/main" id="{AC02E6A8-2F97-0602-2AD3-97C8EC019D49}"/>
              </a:ext>
            </a:extLst>
          </p:cNvPr>
          <p:cNvSpPr>
            <a:spLocks noGrp="1"/>
          </p:cNvSpPr>
          <p:nvPr>
            <p:ph type="title" hasCustomPrompt="1"/>
          </p:nvPr>
        </p:nvSpPr>
        <p:spPr>
          <a:xfrm>
            <a:off x="7819921" y="2568683"/>
            <a:ext cx="2857045" cy="1425107"/>
          </a:xfrm>
          <a:prstGeom prst="rect">
            <a:avLst/>
          </a:prstGeom>
        </p:spPr>
        <p:txBody>
          <a:bodyPr/>
          <a:lstStyle>
            <a:lvl1pPr>
              <a:lnSpc>
                <a:spcPct val="110000"/>
              </a:lnSpc>
              <a:defRPr sz="4400" b="1" i="0" spc="20" baseline="0">
                <a:solidFill>
                  <a:schemeClr val="bg1"/>
                </a:solidFill>
                <a:latin typeface="Arial" panose="020B0604020202020204" pitchFamily="34" charset="0"/>
              </a:defRPr>
            </a:lvl1pPr>
          </a:lstStyle>
          <a:p>
            <a:r>
              <a:rPr lang="en-GB"/>
              <a:t>Get involved</a:t>
            </a:r>
            <a:endParaRPr lang="en-US"/>
          </a:p>
        </p:txBody>
      </p:sp>
      <p:sp>
        <p:nvSpPr>
          <p:cNvPr id="6" name="Text Placeholder 2">
            <a:extLst>
              <a:ext uri="{FF2B5EF4-FFF2-40B4-BE49-F238E27FC236}">
                <a16:creationId xmlns:a16="http://schemas.microsoft.com/office/drawing/2014/main" id="{B890CF9D-9C84-BEA6-CD91-D12867E1D18E}"/>
              </a:ext>
            </a:extLst>
          </p:cNvPr>
          <p:cNvSpPr>
            <a:spLocks noGrp="1"/>
          </p:cNvSpPr>
          <p:nvPr>
            <p:ph type="body" sz="quarter" idx="17" hasCustomPrompt="1"/>
          </p:nvPr>
        </p:nvSpPr>
        <p:spPr>
          <a:xfrm>
            <a:off x="8044331" y="273599"/>
            <a:ext cx="3166547"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7" name="Text Placeholder 2">
            <a:extLst>
              <a:ext uri="{FF2B5EF4-FFF2-40B4-BE49-F238E27FC236}">
                <a16:creationId xmlns:a16="http://schemas.microsoft.com/office/drawing/2014/main" id="{E549FA1C-DF7A-74F0-E30E-2D2B6E705A73}"/>
              </a:ext>
            </a:extLst>
          </p:cNvPr>
          <p:cNvSpPr>
            <a:spLocks noGrp="1"/>
          </p:cNvSpPr>
          <p:nvPr>
            <p:ph type="body" sz="quarter" idx="19" hasCustomPrompt="1"/>
          </p:nvPr>
        </p:nvSpPr>
        <p:spPr>
          <a:xfrm>
            <a:off x="7819921" y="5645557"/>
            <a:ext cx="3874067" cy="527338"/>
          </a:xfrm>
          <a:prstGeom prst="rect">
            <a:avLst/>
          </a:prstGeom>
        </p:spPr>
        <p:txBody>
          <a:bodyPr/>
          <a:lstStyle>
            <a:lvl1pPr marL="0" indent="0">
              <a:lnSpc>
                <a:spcPct val="113000"/>
              </a:lnSpc>
              <a:spcBef>
                <a:spcPts val="0"/>
              </a:spcBef>
              <a:buNone/>
              <a:defRPr sz="2400" b="0" i="0" spc="10" baseline="30000">
                <a:solidFill>
                  <a:schemeClr val="tx1"/>
                </a:solidFill>
                <a:latin typeface="Arial" panose="020B0604020202020204" pitchFamily="34" charset="0"/>
                <a:cs typeface="Arial" panose="020B0604020202020204" pitchFamily="34" charset="0"/>
              </a:defRPr>
            </a:lvl1pPr>
          </a:lstStyle>
          <a:p>
            <a:pPr lvl="0"/>
            <a:r>
              <a:rPr lang="en-GB"/>
              <a:t>Find out more at cruk.org</a:t>
            </a:r>
          </a:p>
        </p:txBody>
      </p:sp>
      <p:sp>
        <p:nvSpPr>
          <p:cNvPr id="2" name="Slide Number Placeholder 9">
            <a:extLst>
              <a:ext uri="{FF2B5EF4-FFF2-40B4-BE49-F238E27FC236}">
                <a16:creationId xmlns:a16="http://schemas.microsoft.com/office/drawing/2014/main" id="{A67B5014-C346-9360-00E8-89EF967AC4F9}"/>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Tree>
    <p:extLst>
      <p:ext uri="{BB962C8B-B14F-4D97-AF65-F5344CB8AC3E}">
        <p14:creationId xmlns:p14="http://schemas.microsoft.com/office/powerpoint/2010/main" val="40225261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act info">
    <p:bg>
      <p:bgPr>
        <a:solidFill>
          <a:schemeClr val="accent3"/>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7DA469-3700-3D1A-0F57-2F83316263E4}"/>
              </a:ext>
            </a:extLst>
          </p:cNvPr>
          <p:cNvSpPr>
            <a:spLocks noGrp="1"/>
          </p:cNvSpPr>
          <p:nvPr>
            <p:ph type="body" sz="quarter" idx="10" hasCustomPrompt="1"/>
          </p:nvPr>
        </p:nvSpPr>
        <p:spPr>
          <a:xfrm>
            <a:off x="289560" y="1352677"/>
            <a:ext cx="5375542" cy="791809"/>
          </a:xfrm>
          <a:prstGeom prst="rect">
            <a:avLst/>
          </a:prstGeom>
        </p:spPr>
        <p:txBody>
          <a:bodyPr/>
          <a:lstStyle>
            <a:lvl1pPr marL="0" indent="0">
              <a:lnSpc>
                <a:spcPct val="110000"/>
              </a:lnSpc>
              <a:spcBef>
                <a:spcPts val="0"/>
              </a:spcBef>
              <a:buNone/>
              <a:defRPr sz="4800" b="0" i="0" spc="10" baseline="0">
                <a:solidFill>
                  <a:schemeClr val="bg1"/>
                </a:solidFill>
                <a:latin typeface="Arial" panose="020B0604020202020204" pitchFamily="34" charset="0"/>
              </a:defRPr>
            </a:lvl1pPr>
          </a:lstStyle>
          <a:p>
            <a:pPr lvl="0"/>
            <a:r>
              <a:rPr lang="en-GB"/>
              <a:t>Get in touch</a:t>
            </a:r>
          </a:p>
        </p:txBody>
      </p:sp>
      <p:sp>
        <p:nvSpPr>
          <p:cNvPr id="4" name="Text Placeholder 2">
            <a:extLst>
              <a:ext uri="{FF2B5EF4-FFF2-40B4-BE49-F238E27FC236}">
                <a16:creationId xmlns:a16="http://schemas.microsoft.com/office/drawing/2014/main" id="{C8397040-75D8-24BC-F2B5-562465CE8D51}"/>
              </a:ext>
            </a:extLst>
          </p:cNvPr>
          <p:cNvSpPr>
            <a:spLocks noGrp="1"/>
          </p:cNvSpPr>
          <p:nvPr>
            <p:ph type="body" sz="quarter" idx="13"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bg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E4D5FA43-C937-C15F-E3F3-0E83CDFFBF24}"/>
              </a:ext>
            </a:extLst>
          </p:cNvPr>
          <p:cNvSpPr>
            <a:spLocks noGrp="1"/>
          </p:cNvSpPr>
          <p:nvPr>
            <p:ph type="body" sz="quarter" idx="14" hasCustomPrompt="1"/>
          </p:nvPr>
        </p:nvSpPr>
        <p:spPr>
          <a:xfrm>
            <a:off x="289560" y="2517449"/>
            <a:ext cx="5375542" cy="563208"/>
          </a:xfrm>
          <a:prstGeom prst="rect">
            <a:avLst/>
          </a:prstGeom>
        </p:spPr>
        <p:txBody>
          <a:bodyPr/>
          <a:lstStyle>
            <a:lvl1pPr marL="0" indent="0">
              <a:lnSpc>
                <a:spcPct val="113000"/>
              </a:lnSpc>
              <a:spcBef>
                <a:spcPts val="0"/>
              </a:spcBef>
              <a:buNone/>
              <a:defRPr sz="2000" b="0" i="0" spc="10" baseline="0">
                <a:solidFill>
                  <a:schemeClr val="bg1"/>
                </a:solidFill>
                <a:latin typeface="Arial" panose="020B0604020202020204" pitchFamily="34" charset="0"/>
                <a:cs typeface="Arial" panose="020B0604020202020204" pitchFamily="34" charset="0"/>
              </a:defRPr>
            </a:lvl1pPr>
          </a:lstStyle>
          <a:p>
            <a:pPr lvl="0"/>
            <a:r>
              <a:rPr lang="en-GB"/>
              <a:t>For any questions, please reach out to</a:t>
            </a:r>
          </a:p>
        </p:txBody>
      </p:sp>
      <p:sp>
        <p:nvSpPr>
          <p:cNvPr id="7" name="Text Placeholder 2">
            <a:extLst>
              <a:ext uri="{FF2B5EF4-FFF2-40B4-BE49-F238E27FC236}">
                <a16:creationId xmlns:a16="http://schemas.microsoft.com/office/drawing/2014/main" id="{E446B7E2-A159-F22C-3A3A-0AA116A48C43}"/>
              </a:ext>
            </a:extLst>
          </p:cNvPr>
          <p:cNvSpPr>
            <a:spLocks noGrp="1"/>
          </p:cNvSpPr>
          <p:nvPr>
            <p:ph type="body" sz="quarter" idx="15" hasCustomPrompt="1"/>
          </p:nvPr>
        </p:nvSpPr>
        <p:spPr>
          <a:xfrm>
            <a:off x="289560" y="3257677"/>
            <a:ext cx="5375542" cy="1684437"/>
          </a:xfrm>
          <a:prstGeom prst="rect">
            <a:avLst/>
          </a:prstGeom>
        </p:spPr>
        <p:txBody>
          <a:bodyPr/>
          <a:lstStyle>
            <a:lvl1pPr marL="0" indent="0">
              <a:lnSpc>
                <a:spcPct val="113000"/>
              </a:lnSpc>
              <a:spcBef>
                <a:spcPts val="0"/>
              </a:spcBef>
              <a:buNone/>
              <a:defRPr sz="1600" b="0" i="0" spc="10" baseline="0">
                <a:solidFill>
                  <a:schemeClr val="bg1"/>
                </a:solidFill>
                <a:latin typeface="Arial" panose="020B0604020202020204" pitchFamily="34" charset="0"/>
                <a:cs typeface="Arial" panose="020B0604020202020204" pitchFamily="34" charset="0"/>
              </a:defRPr>
            </a:lvl1pPr>
          </a:lstStyle>
          <a:p>
            <a:pPr lvl="0"/>
            <a:r>
              <a:rPr lang="en-GB"/>
              <a:t>Name Surname</a:t>
            </a:r>
          </a:p>
          <a:p>
            <a:pPr lvl="0"/>
            <a:r>
              <a:rPr lang="en-GB"/>
              <a:t>Title</a:t>
            </a:r>
          </a:p>
          <a:p>
            <a:pPr lvl="0"/>
            <a:r>
              <a:rPr lang="en-GB"/>
              <a:t>Cancer Research UK</a:t>
            </a:r>
          </a:p>
          <a:p>
            <a:pPr lvl="0"/>
            <a:r>
              <a:rPr lang="en-GB"/>
              <a:t>020 3469 </a:t>
            </a:r>
            <a:r>
              <a:rPr lang="en-GB" err="1"/>
              <a:t>xxxx</a:t>
            </a:r>
            <a:endParaRPr lang="en-GB"/>
          </a:p>
          <a:p>
            <a:pPr lvl="0"/>
            <a:r>
              <a:rPr lang="en-GB"/>
              <a:t>name.surname@cancer.org.uk</a:t>
            </a:r>
          </a:p>
        </p:txBody>
      </p:sp>
      <p:sp>
        <p:nvSpPr>
          <p:cNvPr id="5" name="Slide Number Placeholder 9">
            <a:extLst>
              <a:ext uri="{FF2B5EF4-FFF2-40B4-BE49-F238E27FC236}">
                <a16:creationId xmlns:a16="http://schemas.microsoft.com/office/drawing/2014/main" id="{5C0872BC-45AC-0073-1EC3-3A7C211DB608}"/>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bg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pic>
        <p:nvPicPr>
          <p:cNvPr id="8" name="Picture 7">
            <a:extLst>
              <a:ext uri="{FF2B5EF4-FFF2-40B4-BE49-F238E27FC236}">
                <a16:creationId xmlns:a16="http://schemas.microsoft.com/office/drawing/2014/main" id="{5B0A5F81-9DEF-3499-50F4-C21912E7685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5334" t="11744" r="5684" b="11394"/>
          <a:stretch/>
        </p:blipFill>
        <p:spPr>
          <a:xfrm>
            <a:off x="9520525" y="5590628"/>
            <a:ext cx="2406148" cy="997200"/>
          </a:xfrm>
          <a:prstGeom prst="rect">
            <a:avLst/>
          </a:prstGeom>
        </p:spPr>
      </p:pic>
    </p:spTree>
    <p:extLst>
      <p:ext uri="{BB962C8B-B14F-4D97-AF65-F5344CB8AC3E}">
        <p14:creationId xmlns:p14="http://schemas.microsoft.com/office/powerpoint/2010/main" val="36808137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act info v2">
    <p:bg>
      <p:bgPr>
        <a:solidFill>
          <a:schemeClr val="accent3"/>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7DA469-3700-3D1A-0F57-2F83316263E4}"/>
              </a:ext>
            </a:extLst>
          </p:cNvPr>
          <p:cNvSpPr>
            <a:spLocks noGrp="1"/>
          </p:cNvSpPr>
          <p:nvPr>
            <p:ph type="body" sz="quarter" idx="10" hasCustomPrompt="1"/>
          </p:nvPr>
        </p:nvSpPr>
        <p:spPr>
          <a:xfrm>
            <a:off x="289560" y="1352677"/>
            <a:ext cx="5375542" cy="791809"/>
          </a:xfrm>
          <a:prstGeom prst="rect">
            <a:avLst/>
          </a:prstGeom>
        </p:spPr>
        <p:txBody>
          <a:bodyPr/>
          <a:lstStyle>
            <a:lvl1pPr marL="0" indent="0">
              <a:lnSpc>
                <a:spcPct val="110000"/>
              </a:lnSpc>
              <a:spcBef>
                <a:spcPts val="0"/>
              </a:spcBef>
              <a:buNone/>
              <a:defRPr sz="4800" b="0" i="0" spc="10" baseline="0">
                <a:solidFill>
                  <a:schemeClr val="bg1"/>
                </a:solidFill>
                <a:latin typeface="Arial" panose="020B0604020202020204" pitchFamily="34" charset="0"/>
              </a:defRPr>
            </a:lvl1pPr>
          </a:lstStyle>
          <a:p>
            <a:pPr lvl="0"/>
            <a:r>
              <a:rPr lang="en-GB"/>
              <a:t>Get in touch</a:t>
            </a:r>
          </a:p>
        </p:txBody>
      </p:sp>
      <p:sp>
        <p:nvSpPr>
          <p:cNvPr id="4" name="Text Placeholder 2">
            <a:extLst>
              <a:ext uri="{FF2B5EF4-FFF2-40B4-BE49-F238E27FC236}">
                <a16:creationId xmlns:a16="http://schemas.microsoft.com/office/drawing/2014/main" id="{C8397040-75D8-24BC-F2B5-562465CE8D51}"/>
              </a:ext>
            </a:extLst>
          </p:cNvPr>
          <p:cNvSpPr>
            <a:spLocks noGrp="1"/>
          </p:cNvSpPr>
          <p:nvPr>
            <p:ph type="body" sz="quarter" idx="13"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bg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E4D5FA43-C937-C15F-E3F3-0E83CDFFBF24}"/>
              </a:ext>
            </a:extLst>
          </p:cNvPr>
          <p:cNvSpPr>
            <a:spLocks noGrp="1"/>
          </p:cNvSpPr>
          <p:nvPr>
            <p:ph type="body" sz="quarter" idx="14" hasCustomPrompt="1"/>
          </p:nvPr>
        </p:nvSpPr>
        <p:spPr>
          <a:xfrm>
            <a:off x="289560" y="2517449"/>
            <a:ext cx="5375542" cy="563208"/>
          </a:xfrm>
          <a:prstGeom prst="rect">
            <a:avLst/>
          </a:prstGeom>
        </p:spPr>
        <p:txBody>
          <a:bodyPr/>
          <a:lstStyle>
            <a:lvl1pPr marL="0" indent="0">
              <a:lnSpc>
                <a:spcPct val="113000"/>
              </a:lnSpc>
              <a:spcBef>
                <a:spcPts val="0"/>
              </a:spcBef>
              <a:buNone/>
              <a:defRPr sz="2000" b="0" i="0" spc="10" baseline="0">
                <a:solidFill>
                  <a:schemeClr val="bg1"/>
                </a:solidFill>
                <a:latin typeface="Arial" panose="020B0604020202020204" pitchFamily="34" charset="0"/>
                <a:cs typeface="Arial" panose="020B0604020202020204" pitchFamily="34" charset="0"/>
              </a:defRPr>
            </a:lvl1pPr>
          </a:lstStyle>
          <a:p>
            <a:pPr lvl="0"/>
            <a:r>
              <a:rPr lang="en-GB"/>
              <a:t>For any questions, please reach out to</a:t>
            </a:r>
          </a:p>
        </p:txBody>
      </p:sp>
      <p:sp>
        <p:nvSpPr>
          <p:cNvPr id="7" name="Text Placeholder 2">
            <a:extLst>
              <a:ext uri="{FF2B5EF4-FFF2-40B4-BE49-F238E27FC236}">
                <a16:creationId xmlns:a16="http://schemas.microsoft.com/office/drawing/2014/main" id="{E446B7E2-A159-F22C-3A3A-0AA116A48C43}"/>
              </a:ext>
            </a:extLst>
          </p:cNvPr>
          <p:cNvSpPr>
            <a:spLocks noGrp="1"/>
          </p:cNvSpPr>
          <p:nvPr>
            <p:ph type="body" sz="quarter" idx="15" hasCustomPrompt="1"/>
          </p:nvPr>
        </p:nvSpPr>
        <p:spPr>
          <a:xfrm>
            <a:off x="289560" y="3257677"/>
            <a:ext cx="5375542" cy="1684437"/>
          </a:xfrm>
          <a:prstGeom prst="rect">
            <a:avLst/>
          </a:prstGeom>
        </p:spPr>
        <p:txBody>
          <a:bodyPr/>
          <a:lstStyle>
            <a:lvl1pPr marL="0" indent="0">
              <a:lnSpc>
                <a:spcPct val="113000"/>
              </a:lnSpc>
              <a:spcBef>
                <a:spcPts val="0"/>
              </a:spcBef>
              <a:buNone/>
              <a:defRPr sz="1600" b="0" i="0" spc="10" baseline="0">
                <a:solidFill>
                  <a:schemeClr val="bg1"/>
                </a:solidFill>
                <a:latin typeface="Arial" panose="020B0604020202020204" pitchFamily="34" charset="0"/>
                <a:cs typeface="Arial" panose="020B0604020202020204" pitchFamily="34" charset="0"/>
              </a:defRPr>
            </a:lvl1pPr>
          </a:lstStyle>
          <a:p>
            <a:pPr lvl="0"/>
            <a:r>
              <a:rPr lang="en-GB"/>
              <a:t>Name Surname</a:t>
            </a:r>
          </a:p>
          <a:p>
            <a:pPr lvl="0"/>
            <a:r>
              <a:rPr lang="en-GB"/>
              <a:t>Title</a:t>
            </a:r>
          </a:p>
          <a:p>
            <a:pPr lvl="0"/>
            <a:r>
              <a:rPr lang="en-GB"/>
              <a:t>Cancer Research UK</a:t>
            </a:r>
          </a:p>
          <a:p>
            <a:pPr lvl="0"/>
            <a:r>
              <a:rPr lang="en-GB"/>
              <a:t>020 3469 </a:t>
            </a:r>
            <a:r>
              <a:rPr lang="en-GB" err="1"/>
              <a:t>xxxx</a:t>
            </a:r>
            <a:endParaRPr lang="en-GB"/>
          </a:p>
          <a:p>
            <a:pPr lvl="0"/>
            <a:r>
              <a:rPr lang="en-GB"/>
              <a:t>name.surname@cancer.org.uk</a:t>
            </a:r>
          </a:p>
        </p:txBody>
      </p:sp>
      <p:pic>
        <p:nvPicPr>
          <p:cNvPr id="5" name="Picture 4" descr="A black and white sign with white text&#10;&#10;Description automatically generated with low confidence">
            <a:extLst>
              <a:ext uri="{FF2B5EF4-FFF2-40B4-BE49-F238E27FC236}">
                <a16:creationId xmlns:a16="http://schemas.microsoft.com/office/drawing/2014/main" id="{F3DA9A6E-E8B2-2B4E-A80B-F3BFA9F592B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89561" y="6039578"/>
            <a:ext cx="1795718" cy="548250"/>
          </a:xfrm>
          <a:prstGeom prst="rect">
            <a:avLst/>
          </a:prstGeom>
        </p:spPr>
      </p:pic>
      <p:sp>
        <p:nvSpPr>
          <p:cNvPr id="8" name="TextBox 7">
            <a:extLst>
              <a:ext uri="{FF2B5EF4-FFF2-40B4-BE49-F238E27FC236}">
                <a16:creationId xmlns:a16="http://schemas.microsoft.com/office/drawing/2014/main" id="{756913C4-7081-1C0E-522E-BE6A8D76BE73}"/>
              </a:ext>
            </a:extLst>
          </p:cNvPr>
          <p:cNvSpPr txBox="1"/>
          <p:nvPr userDrawn="1"/>
        </p:nvSpPr>
        <p:spPr>
          <a:xfrm>
            <a:off x="2364059" y="6130431"/>
            <a:ext cx="5597912" cy="453970"/>
          </a:xfrm>
          <a:prstGeom prst="rect">
            <a:avLst/>
          </a:prstGeom>
          <a:noFill/>
        </p:spPr>
        <p:txBody>
          <a:bodyPr wrap="square" rtlCol="0">
            <a:spAutoFit/>
          </a:bodyPr>
          <a:lstStyle/>
          <a:p>
            <a:pPr>
              <a:lnSpc>
                <a:spcPct val="120000"/>
              </a:lnSpc>
            </a:pPr>
            <a:r>
              <a:rPr lang="en-GB" sz="1000" b="0" i="0" dirty="0">
                <a:solidFill>
                  <a:schemeClr val="bg1"/>
                </a:solidFill>
                <a:latin typeface="Arial" panose="020B0604020202020204" pitchFamily="34" charset="0"/>
                <a:cs typeface="Arial" panose="020B0604020202020204" pitchFamily="34" charset="0"/>
              </a:rPr>
              <a:t>Registered charity in England and Wales (1089464), Scotland (SC041666), the Isle of Man (1103) and Jersey (247). Registered address: 2 Redman Place, London, E20 1JQ.</a:t>
            </a:r>
          </a:p>
        </p:txBody>
      </p:sp>
      <p:sp>
        <p:nvSpPr>
          <p:cNvPr id="9" name="Slide Number Placeholder 9">
            <a:extLst>
              <a:ext uri="{FF2B5EF4-FFF2-40B4-BE49-F238E27FC236}">
                <a16:creationId xmlns:a16="http://schemas.microsoft.com/office/drawing/2014/main" id="{C40A51F9-8E3C-D334-B47A-9EDA2D955113}"/>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bg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pic>
        <p:nvPicPr>
          <p:cNvPr id="10" name="Picture 9">
            <a:extLst>
              <a:ext uri="{FF2B5EF4-FFF2-40B4-BE49-F238E27FC236}">
                <a16:creationId xmlns:a16="http://schemas.microsoft.com/office/drawing/2014/main" id="{81D639D5-D3AC-88DD-B96C-4D27031223E6}"/>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5334" t="11744" r="5684" b="11394"/>
          <a:stretch/>
        </p:blipFill>
        <p:spPr>
          <a:xfrm>
            <a:off x="9520525" y="5590628"/>
            <a:ext cx="2406148" cy="997200"/>
          </a:xfrm>
          <a:prstGeom prst="rect">
            <a:avLst/>
          </a:prstGeom>
        </p:spPr>
      </p:pic>
    </p:spTree>
    <p:extLst>
      <p:ext uri="{BB962C8B-B14F-4D97-AF65-F5344CB8AC3E}">
        <p14:creationId xmlns:p14="http://schemas.microsoft.com/office/powerpoint/2010/main" val="2419276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9FE78-1071-43B4-8733-6DC694827A7B}"/>
              </a:ext>
            </a:extLst>
          </p:cNvPr>
          <p:cNvSpPr>
            <a:spLocks noGrp="1"/>
          </p:cNvSpPr>
          <p:nvPr>
            <p:ph type="title"/>
          </p:nvPr>
        </p:nvSpPr>
        <p:spPr/>
        <p:txBody>
          <a:bodyPr/>
          <a:lstStyle>
            <a:lvl1pPr>
              <a:defRPr b="0">
                <a:solidFill>
                  <a:schemeClr val="tx2"/>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DFA8F19-6500-41F2-994F-0C0B8A75580F}"/>
              </a:ext>
            </a:extLst>
          </p:cNvPr>
          <p:cNvSpPr>
            <a:spLocks noGrp="1"/>
          </p:cNvSpPr>
          <p:nvPr>
            <p:ph sz="half" idx="1"/>
          </p:nvPr>
        </p:nvSpPr>
        <p:spPr>
          <a:xfrm>
            <a:off x="767408" y="1772816"/>
            <a:ext cx="5256000" cy="16691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90A2526-AD2C-4E41-84D3-99AAD9431F23}"/>
              </a:ext>
            </a:extLst>
          </p:cNvPr>
          <p:cNvSpPr>
            <a:spLocks noGrp="1"/>
          </p:cNvSpPr>
          <p:nvPr>
            <p:ph sz="half" idx="2"/>
          </p:nvPr>
        </p:nvSpPr>
        <p:spPr>
          <a:xfrm>
            <a:off x="6172200" y="1772816"/>
            <a:ext cx="5256000" cy="16691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4633D376-5FFC-4424-BA90-E81E512C965B}"/>
              </a:ext>
            </a:extLst>
          </p:cNvPr>
          <p:cNvSpPr>
            <a:spLocks noGrp="1"/>
          </p:cNvSpPr>
          <p:nvPr>
            <p:ph type="sldNum" sz="quarter" idx="12"/>
          </p:nvPr>
        </p:nvSpPr>
        <p:spPr/>
        <p:txBody>
          <a:bodyPr/>
          <a:lstStyle/>
          <a:p>
            <a:fld id="{F90E331C-8DD5-41DE-A1D8-42719F204B7E}" type="slidenum">
              <a:rPr lang="en-GB" smtClean="0"/>
              <a:t>‹#›</a:t>
            </a:fld>
            <a:endParaRPr lang="en-GB"/>
          </a:p>
        </p:txBody>
      </p:sp>
    </p:spTree>
    <p:extLst>
      <p:ext uri="{BB962C8B-B14F-4D97-AF65-F5344CB8AC3E}">
        <p14:creationId xmlns:p14="http://schemas.microsoft.com/office/powerpoint/2010/main" val="397689662"/>
      </p:ext>
    </p:extLst>
  </p:cSld>
  <p:clrMapOvr>
    <a:masterClrMapping/>
  </p:clrMapOvr>
  <p:extLst>
    <p:ext uri="{DCECCB84-F9BA-43D5-87BE-67443E8EF086}">
      <p15:sldGuideLst xmlns:p15="http://schemas.microsoft.com/office/powerpoint/2012/main">
        <p15:guide id="1" pos="3795">
          <p15:clr>
            <a:srgbClr val="FBAE40"/>
          </p15:clr>
        </p15:guide>
        <p15:guide id="2" pos="3885">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BE5FA-BEBB-4862-9C43-D14CCB29FFFA}"/>
              </a:ext>
            </a:extLst>
          </p:cNvPr>
          <p:cNvSpPr>
            <a:spLocks noGrp="1"/>
          </p:cNvSpPr>
          <p:nvPr>
            <p:ph type="title"/>
          </p:nvPr>
        </p:nvSpPr>
        <p:spPr/>
        <p:txBody>
          <a:bodyPr/>
          <a:lstStyle>
            <a:lvl1pPr>
              <a:defRPr b="0">
                <a:solidFill>
                  <a:schemeClr val="tx2"/>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D33DF61-D91B-41EB-AE86-A0DBDBFF582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031C2346-9DC9-4EFE-9CC7-58A873883353}"/>
              </a:ext>
            </a:extLst>
          </p:cNvPr>
          <p:cNvSpPr>
            <a:spLocks noGrp="1"/>
          </p:cNvSpPr>
          <p:nvPr>
            <p:ph type="sldNum" sz="quarter" idx="12"/>
          </p:nvPr>
        </p:nvSpPr>
        <p:spPr/>
        <p:txBody>
          <a:bodyPr/>
          <a:lstStyle/>
          <a:p>
            <a:fld id="{F90E331C-8DD5-41DE-A1D8-42719F204B7E}" type="slidenum">
              <a:rPr lang="en-GB" smtClean="0"/>
              <a:t>‹#›</a:t>
            </a:fld>
            <a:endParaRPr lang="en-GB"/>
          </a:p>
        </p:txBody>
      </p:sp>
    </p:spTree>
    <p:extLst>
      <p:ext uri="{BB962C8B-B14F-4D97-AF65-F5344CB8AC3E}">
        <p14:creationId xmlns:p14="http://schemas.microsoft.com/office/powerpoint/2010/main" val="35705265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F5FA3-A20D-40FB-8BE3-44CD88DDEC22}"/>
              </a:ext>
            </a:extLst>
          </p:cNvPr>
          <p:cNvSpPr>
            <a:spLocks noGrp="1"/>
          </p:cNvSpPr>
          <p:nvPr>
            <p:ph type="ctrTitle"/>
          </p:nvPr>
        </p:nvSpPr>
        <p:spPr>
          <a:xfrm>
            <a:off x="334961" y="3041143"/>
            <a:ext cx="7993063" cy="747897"/>
          </a:xfrm>
        </p:spPr>
        <p:txBody>
          <a:bodyPr anchor="b"/>
          <a:lstStyle>
            <a:lvl1pPr algn="l">
              <a:defRPr sz="5400" b="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2EE91C51-1E93-4B29-9242-2D33D6D5A8FE}"/>
              </a:ext>
            </a:extLst>
          </p:cNvPr>
          <p:cNvSpPr>
            <a:spLocks noGrp="1"/>
          </p:cNvSpPr>
          <p:nvPr>
            <p:ph type="subTitle" idx="1"/>
          </p:nvPr>
        </p:nvSpPr>
        <p:spPr>
          <a:xfrm>
            <a:off x="334961" y="4160113"/>
            <a:ext cx="7993063" cy="276999"/>
          </a:xfrm>
        </p:spPr>
        <p:txBody>
          <a:bodyPr/>
          <a:lstStyle>
            <a:lvl1pPr marL="0" indent="0" algn="l">
              <a:spcBef>
                <a:spcPts val="6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991640382"/>
      </p:ext>
    </p:extLst>
  </p:cSld>
  <p:clrMapOvr>
    <a:masterClrMapping/>
  </p:clrMapOvr>
  <p:extLst>
    <p:ext uri="{DCECCB84-F9BA-43D5-87BE-67443E8EF086}">
      <p15:sldGuideLst xmlns:p15="http://schemas.microsoft.com/office/powerpoint/2012/main">
        <p15:guide id="1" pos="211">
          <p15:clr>
            <a:srgbClr val="FBAE40"/>
          </p15:clr>
        </p15:guide>
        <p15:guide id="2" pos="5246">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F5FA3-A20D-40FB-8BE3-44CD88DDEC22}"/>
              </a:ext>
            </a:extLst>
          </p:cNvPr>
          <p:cNvSpPr>
            <a:spLocks noGrp="1"/>
          </p:cNvSpPr>
          <p:nvPr>
            <p:ph type="ctrTitle"/>
          </p:nvPr>
        </p:nvSpPr>
        <p:spPr>
          <a:xfrm>
            <a:off x="334961" y="3041143"/>
            <a:ext cx="7993063" cy="747897"/>
          </a:xfrm>
        </p:spPr>
        <p:txBody>
          <a:bodyPr anchor="b"/>
          <a:lstStyle>
            <a:lvl1pPr algn="l">
              <a:defRPr sz="5400" b="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2EE91C51-1E93-4B29-9242-2D33D6D5A8FE}"/>
              </a:ext>
            </a:extLst>
          </p:cNvPr>
          <p:cNvSpPr>
            <a:spLocks noGrp="1"/>
          </p:cNvSpPr>
          <p:nvPr>
            <p:ph type="subTitle" idx="1"/>
          </p:nvPr>
        </p:nvSpPr>
        <p:spPr>
          <a:xfrm>
            <a:off x="334961" y="4160113"/>
            <a:ext cx="7993063" cy="276999"/>
          </a:xfrm>
        </p:spPr>
        <p:txBody>
          <a:bodyPr/>
          <a:lstStyle>
            <a:lvl1pPr marL="0" indent="0" algn="l">
              <a:spcBef>
                <a:spcPts val="6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3047384853"/>
      </p:ext>
    </p:extLst>
  </p:cSld>
  <p:clrMapOvr>
    <a:masterClrMapping/>
  </p:clrMapOvr>
  <p:extLst>
    <p:ext uri="{DCECCB84-F9BA-43D5-87BE-67443E8EF086}">
      <p15:sldGuideLst xmlns:p15="http://schemas.microsoft.com/office/powerpoint/2012/main">
        <p15:guide id="1" pos="211">
          <p15:clr>
            <a:srgbClr val="FBAE40"/>
          </p15:clr>
        </p15:guide>
        <p15:guide id="2" pos="5246">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 optio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F5FA3-A20D-40FB-8BE3-44CD88DDEC22}"/>
              </a:ext>
            </a:extLst>
          </p:cNvPr>
          <p:cNvSpPr>
            <a:spLocks noGrp="1"/>
          </p:cNvSpPr>
          <p:nvPr>
            <p:ph type="ctrTitle"/>
          </p:nvPr>
        </p:nvSpPr>
        <p:spPr>
          <a:xfrm>
            <a:off x="334961" y="3041143"/>
            <a:ext cx="7993063" cy="747897"/>
          </a:xfrm>
        </p:spPr>
        <p:txBody>
          <a:bodyPr anchor="b"/>
          <a:lstStyle>
            <a:lvl1pPr algn="l">
              <a:defRPr sz="5400" b="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2EE91C51-1E93-4B29-9242-2D33D6D5A8FE}"/>
              </a:ext>
            </a:extLst>
          </p:cNvPr>
          <p:cNvSpPr>
            <a:spLocks noGrp="1"/>
          </p:cNvSpPr>
          <p:nvPr>
            <p:ph type="subTitle" idx="1"/>
          </p:nvPr>
        </p:nvSpPr>
        <p:spPr>
          <a:xfrm>
            <a:off x="334961" y="4160113"/>
            <a:ext cx="7993063" cy="276999"/>
          </a:xfrm>
        </p:spPr>
        <p:txBody>
          <a:bodyPr/>
          <a:lstStyle>
            <a:lvl1pPr marL="0" indent="0" algn="l">
              <a:spcBef>
                <a:spcPts val="6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3939006126"/>
      </p:ext>
    </p:extLst>
  </p:cSld>
  <p:clrMapOvr>
    <a:masterClrMapping/>
  </p:clrMapOvr>
  <p:extLst>
    <p:ext uri="{DCECCB84-F9BA-43D5-87BE-67443E8EF086}">
      <p15:sldGuideLst xmlns:p15="http://schemas.microsoft.com/office/powerpoint/2012/main">
        <p15:guide id="1" pos="211">
          <p15:clr>
            <a:srgbClr val="FBAE40"/>
          </p15:clr>
        </p15:guide>
        <p15:guide id="2" pos="5246">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 option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1AB85CE-6A0D-418A-8CD3-3B506378AEE4}"/>
              </a:ext>
            </a:extLst>
          </p:cNvPr>
          <p:cNvSpPr>
            <a:spLocks noGrp="1"/>
          </p:cNvSpPr>
          <p:nvPr>
            <p:ph type="pic" sz="quarter" idx="10" hasCustomPrompt="1"/>
          </p:nvPr>
        </p:nvSpPr>
        <p:spPr>
          <a:xfrm>
            <a:off x="7272445" y="0"/>
            <a:ext cx="4919555" cy="6858000"/>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2281 w 12281"/>
              <a:gd name="connsiteY0" fmla="*/ 0 h 10000"/>
              <a:gd name="connsiteX1" fmla="*/ 12281 w 12281"/>
              <a:gd name="connsiteY1" fmla="*/ 0 h 10000"/>
              <a:gd name="connsiteX2" fmla="*/ 12281 w 12281"/>
              <a:gd name="connsiteY2" fmla="*/ 10000 h 10000"/>
              <a:gd name="connsiteX3" fmla="*/ 2281 w 12281"/>
              <a:gd name="connsiteY3" fmla="*/ 10000 h 10000"/>
              <a:gd name="connsiteX4" fmla="*/ 2281 w 12281"/>
              <a:gd name="connsiteY4" fmla="*/ 0 h 10000"/>
              <a:gd name="connsiteX0" fmla="*/ 2718 w 12718"/>
              <a:gd name="connsiteY0" fmla="*/ 0 h 10000"/>
              <a:gd name="connsiteX1" fmla="*/ 12718 w 12718"/>
              <a:gd name="connsiteY1" fmla="*/ 0 h 10000"/>
              <a:gd name="connsiteX2" fmla="*/ 12718 w 12718"/>
              <a:gd name="connsiteY2" fmla="*/ 10000 h 10000"/>
              <a:gd name="connsiteX3" fmla="*/ 2718 w 12718"/>
              <a:gd name="connsiteY3" fmla="*/ 10000 h 10000"/>
              <a:gd name="connsiteX4" fmla="*/ 2718 w 12718"/>
              <a:gd name="connsiteY4" fmla="*/ 0 h 10000"/>
              <a:gd name="connsiteX0" fmla="*/ 2205 w 12205"/>
              <a:gd name="connsiteY0" fmla="*/ 0 h 10000"/>
              <a:gd name="connsiteX1" fmla="*/ 12205 w 12205"/>
              <a:gd name="connsiteY1" fmla="*/ 0 h 10000"/>
              <a:gd name="connsiteX2" fmla="*/ 12205 w 12205"/>
              <a:gd name="connsiteY2" fmla="*/ 10000 h 10000"/>
              <a:gd name="connsiteX3" fmla="*/ 2205 w 12205"/>
              <a:gd name="connsiteY3" fmla="*/ 10000 h 10000"/>
              <a:gd name="connsiteX4" fmla="*/ 2205 w 12205"/>
              <a:gd name="connsiteY4" fmla="*/ 0 h 10000"/>
              <a:gd name="connsiteX0" fmla="*/ 2264 w 12264"/>
              <a:gd name="connsiteY0" fmla="*/ 0 h 10000"/>
              <a:gd name="connsiteX1" fmla="*/ 12264 w 12264"/>
              <a:gd name="connsiteY1" fmla="*/ 0 h 10000"/>
              <a:gd name="connsiteX2" fmla="*/ 12264 w 12264"/>
              <a:gd name="connsiteY2" fmla="*/ 10000 h 10000"/>
              <a:gd name="connsiteX3" fmla="*/ 2264 w 12264"/>
              <a:gd name="connsiteY3" fmla="*/ 10000 h 10000"/>
              <a:gd name="connsiteX4" fmla="*/ 2264 w 12264"/>
              <a:gd name="connsiteY4" fmla="*/ 0 h 10000"/>
              <a:gd name="connsiteX0" fmla="*/ 2303 w 12303"/>
              <a:gd name="connsiteY0" fmla="*/ 0 h 10000"/>
              <a:gd name="connsiteX1" fmla="*/ 12303 w 12303"/>
              <a:gd name="connsiteY1" fmla="*/ 0 h 10000"/>
              <a:gd name="connsiteX2" fmla="*/ 12303 w 12303"/>
              <a:gd name="connsiteY2" fmla="*/ 10000 h 10000"/>
              <a:gd name="connsiteX3" fmla="*/ 2303 w 12303"/>
              <a:gd name="connsiteY3" fmla="*/ 10000 h 10000"/>
              <a:gd name="connsiteX4" fmla="*/ 2303 w 12303"/>
              <a:gd name="connsiteY4" fmla="*/ 0 h 10000"/>
              <a:gd name="connsiteX0" fmla="*/ 2273 w 12273"/>
              <a:gd name="connsiteY0" fmla="*/ 0 h 10000"/>
              <a:gd name="connsiteX1" fmla="*/ 12273 w 12273"/>
              <a:gd name="connsiteY1" fmla="*/ 0 h 10000"/>
              <a:gd name="connsiteX2" fmla="*/ 12273 w 12273"/>
              <a:gd name="connsiteY2" fmla="*/ 10000 h 10000"/>
              <a:gd name="connsiteX3" fmla="*/ 2273 w 12273"/>
              <a:gd name="connsiteY3" fmla="*/ 10000 h 10000"/>
              <a:gd name="connsiteX4" fmla="*/ 2273 w 12273"/>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3" h="10000">
                <a:moveTo>
                  <a:pt x="2273" y="0"/>
                </a:moveTo>
                <a:lnTo>
                  <a:pt x="12273" y="0"/>
                </a:lnTo>
                <a:lnTo>
                  <a:pt x="12273" y="10000"/>
                </a:lnTo>
                <a:lnTo>
                  <a:pt x="2273" y="10000"/>
                </a:lnTo>
                <a:cubicBezTo>
                  <a:pt x="215" y="7508"/>
                  <a:pt x="-1596" y="4260"/>
                  <a:pt x="2273" y="0"/>
                </a:cubicBezTo>
                <a:close/>
              </a:path>
            </a:pathLst>
          </a:custGeom>
          <a:blipFill>
            <a:blip r:embed="rId3"/>
            <a:stretch>
              <a:fillRect/>
            </a:stretch>
          </a:blipFill>
          <a:ln w="28575">
            <a:noFill/>
          </a:ln>
        </p:spPr>
        <p:txBody>
          <a:bodyPr anchor="ctr" anchorCtr="0">
            <a:noAutofit/>
          </a:bodyPr>
          <a:lstStyle>
            <a:lvl1pPr marL="0" indent="0" algn="ctr">
              <a:buNone/>
              <a:defRPr b="1">
                <a:solidFill>
                  <a:schemeClr val="bg1"/>
                </a:solidFill>
              </a:defRPr>
            </a:lvl1pPr>
          </a:lstStyle>
          <a:p>
            <a:r>
              <a:rPr lang="en-GB"/>
              <a:t>Example image. Please replace.</a:t>
            </a:r>
          </a:p>
        </p:txBody>
      </p:sp>
      <p:sp>
        <p:nvSpPr>
          <p:cNvPr id="2" name="Title 1">
            <a:extLst>
              <a:ext uri="{FF2B5EF4-FFF2-40B4-BE49-F238E27FC236}">
                <a16:creationId xmlns:a16="http://schemas.microsoft.com/office/drawing/2014/main" id="{53CF5FA3-A20D-40FB-8BE3-44CD88DDEC22}"/>
              </a:ext>
            </a:extLst>
          </p:cNvPr>
          <p:cNvSpPr>
            <a:spLocks noGrp="1"/>
          </p:cNvSpPr>
          <p:nvPr>
            <p:ph type="ctrTitle"/>
          </p:nvPr>
        </p:nvSpPr>
        <p:spPr>
          <a:xfrm>
            <a:off x="334961" y="1844824"/>
            <a:ext cx="5761039" cy="1495794"/>
          </a:xfrm>
        </p:spPr>
        <p:txBody>
          <a:bodyPr anchor="b"/>
          <a:lstStyle>
            <a:lvl1pPr algn="l">
              <a:defRPr sz="5400" b="0">
                <a:solidFill>
                  <a:schemeClr val="tx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2EE91C51-1E93-4B29-9242-2D33D6D5A8FE}"/>
              </a:ext>
            </a:extLst>
          </p:cNvPr>
          <p:cNvSpPr>
            <a:spLocks noGrp="1"/>
          </p:cNvSpPr>
          <p:nvPr>
            <p:ph type="subTitle" idx="1"/>
          </p:nvPr>
        </p:nvSpPr>
        <p:spPr>
          <a:xfrm>
            <a:off x="334961" y="3728065"/>
            <a:ext cx="5761039" cy="276999"/>
          </a:xfrm>
        </p:spPr>
        <p:txBody>
          <a:bodyPr/>
          <a:lstStyle>
            <a:lvl1pPr marL="0" indent="0" algn="l">
              <a:spcBef>
                <a:spcPts val="6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476385198"/>
      </p:ext>
    </p:extLst>
  </p:cSld>
  <p:clrMapOvr>
    <a:masterClrMapping/>
  </p:clrMapOvr>
  <p:extLst>
    <p:ext uri="{DCECCB84-F9BA-43D5-87BE-67443E8EF086}">
      <p15:sldGuideLst xmlns:p15="http://schemas.microsoft.com/office/powerpoint/2012/main">
        <p15:guide id="1" pos="211">
          <p15:clr>
            <a:srgbClr val="FBAE40"/>
          </p15:clr>
        </p15:guide>
        <p15:guide id="2" pos="5246">
          <p15:clr>
            <a:srgbClr val="FBAE40"/>
          </p15:clr>
        </p15:guide>
        <p15:guide id="7" pos="5155">
          <p15:clr>
            <a:srgbClr val="FBAE40"/>
          </p15:clr>
        </p15:guide>
        <p15:guide id="8" pos="4588">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4D9D8-3ACA-459C-AA1E-A261DEDBD09F}"/>
              </a:ext>
            </a:extLst>
          </p:cNvPr>
          <p:cNvSpPr>
            <a:spLocks noGrp="1"/>
          </p:cNvSpPr>
          <p:nvPr>
            <p:ph type="title"/>
          </p:nvPr>
        </p:nvSpPr>
        <p:spPr>
          <a:xfrm>
            <a:off x="334964" y="2681103"/>
            <a:ext cx="7993061" cy="1495794"/>
          </a:xfrm>
        </p:spPr>
        <p:txBody>
          <a:bodyPr wrap="square" anchor="ctr" anchorCtr="0">
            <a:spAutoFit/>
          </a:bodyPr>
          <a:lstStyle>
            <a:lvl1pPr>
              <a:defRPr sz="5400" b="0">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223468581"/>
      </p:ext>
    </p:extLst>
  </p:cSld>
  <p:clrMapOvr>
    <a:masterClrMapping/>
  </p:clrMapOvr>
  <p:extLst>
    <p:ext uri="{DCECCB84-F9BA-43D5-87BE-67443E8EF086}">
      <p15:sldGuideLst xmlns:p15="http://schemas.microsoft.com/office/powerpoint/2012/main">
        <p15:guide id="1" pos="211">
          <p15:clr>
            <a:srgbClr val="FBAE40"/>
          </p15:clr>
        </p15:guide>
        <p15:guide id="2" pos="524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3">
    <p:bg>
      <p:bgPr>
        <a:solidFill>
          <a:schemeClr val="accent3"/>
        </a:solid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C8397040-75D8-24BC-F2B5-562465CE8D51}"/>
              </a:ext>
            </a:extLst>
          </p:cNvPr>
          <p:cNvSpPr>
            <a:spLocks noGrp="1"/>
          </p:cNvSpPr>
          <p:nvPr>
            <p:ph type="body" sz="quarter" idx="13"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bg1"/>
                </a:solidFill>
                <a:latin typeface="Arial" panose="020B0604020202020204" pitchFamily="34" charset="0"/>
                <a:cs typeface="Arial" panose="020B0604020202020204" pitchFamily="34" charset="0"/>
              </a:defRPr>
            </a:lvl1pPr>
          </a:lstStyle>
          <a:p>
            <a:pPr lvl="0"/>
            <a:r>
              <a:rPr lang="en-GB"/>
              <a:t>Document title</a:t>
            </a:r>
          </a:p>
        </p:txBody>
      </p:sp>
      <p:sp>
        <p:nvSpPr>
          <p:cNvPr id="2" name="Slide Number Placeholder 8">
            <a:extLst>
              <a:ext uri="{FF2B5EF4-FFF2-40B4-BE49-F238E27FC236}">
                <a16:creationId xmlns:a16="http://schemas.microsoft.com/office/drawing/2014/main" id="{4EBE151A-5853-25F9-DBB6-143B26477D32}"/>
              </a:ext>
            </a:extLst>
          </p:cNvPr>
          <p:cNvSpPr>
            <a:spLocks noGrp="1"/>
          </p:cNvSpPr>
          <p:nvPr>
            <p:ph type="sldNum" sz="quarter" idx="12"/>
          </p:nvPr>
        </p:nvSpPr>
        <p:spPr>
          <a:xfrm>
            <a:off x="11326367" y="273600"/>
            <a:ext cx="576072" cy="365125"/>
          </a:xfrm>
          <a:prstGeom prst="rect">
            <a:avLst/>
          </a:prstGeom>
        </p:spPr>
        <p:txBody>
          <a:bodyPr/>
          <a:lstStyle>
            <a:lvl1pPr algn="r">
              <a:lnSpc>
                <a:spcPct val="112000"/>
              </a:lnSpc>
              <a:defRPr sz="1400" b="0" i="0" spc="10" baseline="0">
                <a:solidFill>
                  <a:schemeClr val="bg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dirty="0"/>
          </a:p>
        </p:txBody>
      </p:sp>
      <p:sp>
        <p:nvSpPr>
          <p:cNvPr id="6" name="Text Placeholder 2">
            <a:extLst>
              <a:ext uri="{FF2B5EF4-FFF2-40B4-BE49-F238E27FC236}">
                <a16:creationId xmlns:a16="http://schemas.microsoft.com/office/drawing/2014/main" id="{1BAB3B9C-CFDD-225B-2421-F41752DEAD3B}"/>
              </a:ext>
            </a:extLst>
          </p:cNvPr>
          <p:cNvSpPr>
            <a:spLocks noGrp="1"/>
          </p:cNvSpPr>
          <p:nvPr>
            <p:ph type="body" sz="quarter" idx="10" hasCustomPrompt="1"/>
          </p:nvPr>
        </p:nvSpPr>
        <p:spPr>
          <a:xfrm>
            <a:off x="289560" y="1352677"/>
            <a:ext cx="5375542" cy="1628029"/>
          </a:xfrm>
          <a:prstGeom prst="rect">
            <a:avLst/>
          </a:prstGeom>
        </p:spPr>
        <p:txBody>
          <a:bodyPr/>
          <a:lstStyle>
            <a:lvl1pPr marL="0" indent="0">
              <a:lnSpc>
                <a:spcPct val="110000"/>
              </a:lnSpc>
              <a:spcBef>
                <a:spcPts val="0"/>
              </a:spcBef>
              <a:buNone/>
              <a:defRPr sz="4800" b="0" i="0" spc="10" baseline="0">
                <a:solidFill>
                  <a:schemeClr val="bg1"/>
                </a:solidFill>
                <a:latin typeface="Arial" panose="020B0604020202020204" pitchFamily="34" charset="0"/>
              </a:defRPr>
            </a:lvl1pPr>
          </a:lstStyle>
          <a:p>
            <a:pPr lvl="0"/>
            <a:r>
              <a:rPr lang="en-GB"/>
              <a:t>This is a section title here</a:t>
            </a:r>
          </a:p>
        </p:txBody>
      </p:sp>
      <p:pic>
        <p:nvPicPr>
          <p:cNvPr id="3" name="Picture 2">
            <a:extLst>
              <a:ext uri="{FF2B5EF4-FFF2-40B4-BE49-F238E27FC236}">
                <a16:creationId xmlns:a16="http://schemas.microsoft.com/office/drawing/2014/main" id="{25D2A171-182E-253A-07F4-FD0B8CFF81B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5334" t="11744" r="5684" b="11394"/>
          <a:stretch/>
        </p:blipFill>
        <p:spPr>
          <a:xfrm>
            <a:off x="9520525" y="5590628"/>
            <a:ext cx="2406148" cy="997200"/>
          </a:xfrm>
          <a:prstGeom prst="rect">
            <a:avLst/>
          </a:prstGeom>
        </p:spPr>
      </p:pic>
    </p:spTree>
    <p:extLst>
      <p:ext uri="{BB962C8B-B14F-4D97-AF65-F5344CB8AC3E}">
        <p14:creationId xmlns:p14="http://schemas.microsoft.com/office/powerpoint/2010/main" val="26988353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Section Header -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4D9D8-3ACA-459C-AA1E-A261DEDBD09F}"/>
              </a:ext>
            </a:extLst>
          </p:cNvPr>
          <p:cNvSpPr>
            <a:spLocks noGrp="1"/>
          </p:cNvSpPr>
          <p:nvPr>
            <p:ph type="title"/>
          </p:nvPr>
        </p:nvSpPr>
        <p:spPr>
          <a:xfrm>
            <a:off x="334964" y="2681103"/>
            <a:ext cx="7993061" cy="1495794"/>
          </a:xfrm>
        </p:spPr>
        <p:txBody>
          <a:bodyPr wrap="square" anchor="ctr" anchorCtr="0">
            <a:spAutoFit/>
          </a:bodyPr>
          <a:lstStyle>
            <a:lvl1pPr>
              <a:defRPr sz="5400" b="0">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671358810"/>
      </p:ext>
    </p:extLst>
  </p:cSld>
  <p:clrMapOvr>
    <a:masterClrMapping/>
  </p:clrMapOvr>
  <p:extLst>
    <p:ext uri="{DCECCB84-F9BA-43D5-87BE-67443E8EF086}">
      <p15:sldGuideLst xmlns:p15="http://schemas.microsoft.com/office/powerpoint/2012/main">
        <p15:guide id="1" pos="211">
          <p15:clr>
            <a:srgbClr val="FBAE40"/>
          </p15:clr>
        </p15:guide>
        <p15:guide id="2" pos="5246">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Section Header - optio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4D9D8-3ACA-459C-AA1E-A261DEDBD09F}"/>
              </a:ext>
            </a:extLst>
          </p:cNvPr>
          <p:cNvSpPr>
            <a:spLocks noGrp="1"/>
          </p:cNvSpPr>
          <p:nvPr>
            <p:ph type="title"/>
          </p:nvPr>
        </p:nvSpPr>
        <p:spPr>
          <a:xfrm>
            <a:off x="334964" y="2681103"/>
            <a:ext cx="7993061" cy="1495794"/>
          </a:xfrm>
        </p:spPr>
        <p:txBody>
          <a:bodyPr wrap="square" anchor="ctr" anchorCtr="0">
            <a:spAutoFit/>
          </a:bodyPr>
          <a:lstStyle>
            <a:lvl1pPr>
              <a:defRPr sz="5400" b="0">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159963395"/>
      </p:ext>
    </p:extLst>
  </p:cSld>
  <p:clrMapOvr>
    <a:masterClrMapping/>
  </p:clrMapOvr>
  <p:extLst>
    <p:ext uri="{DCECCB84-F9BA-43D5-87BE-67443E8EF086}">
      <p15:sldGuideLst xmlns:p15="http://schemas.microsoft.com/office/powerpoint/2012/main">
        <p15:guide id="1" pos="211">
          <p15:clr>
            <a:srgbClr val="FBAE40"/>
          </p15:clr>
        </p15:guide>
        <p15:guide id="2" pos="5246">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Section Header - option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4D9D8-3ACA-459C-AA1E-A261DEDBD09F}"/>
              </a:ext>
            </a:extLst>
          </p:cNvPr>
          <p:cNvSpPr>
            <a:spLocks noGrp="1"/>
          </p:cNvSpPr>
          <p:nvPr>
            <p:ph type="title"/>
          </p:nvPr>
        </p:nvSpPr>
        <p:spPr>
          <a:xfrm>
            <a:off x="334964" y="2681103"/>
            <a:ext cx="7993061" cy="1495794"/>
          </a:xfrm>
        </p:spPr>
        <p:txBody>
          <a:bodyPr wrap="square" anchor="ctr" anchorCtr="0">
            <a:spAutoFit/>
          </a:bodyPr>
          <a:lstStyle>
            <a:lvl1pPr>
              <a:defRPr sz="5400" b="0">
                <a:solidFill>
                  <a:schemeClr val="tx2"/>
                </a:solidFill>
              </a:defRPr>
            </a:lvl1pPr>
          </a:lstStyle>
          <a:p>
            <a:r>
              <a:rPr lang="en-US"/>
              <a:t>Click to edit Master title style</a:t>
            </a:r>
            <a:endParaRPr lang="en-GB"/>
          </a:p>
        </p:txBody>
      </p:sp>
    </p:spTree>
    <p:extLst>
      <p:ext uri="{BB962C8B-B14F-4D97-AF65-F5344CB8AC3E}">
        <p14:creationId xmlns:p14="http://schemas.microsoft.com/office/powerpoint/2010/main" val="1113083973"/>
      </p:ext>
    </p:extLst>
  </p:cSld>
  <p:clrMapOvr>
    <a:masterClrMapping/>
  </p:clrMapOvr>
  <p:extLst>
    <p:ext uri="{DCECCB84-F9BA-43D5-87BE-67443E8EF086}">
      <p15:sldGuideLst xmlns:p15="http://schemas.microsoft.com/office/powerpoint/2012/main">
        <p15:guide id="1" pos="211">
          <p15:clr>
            <a:srgbClr val="FBAE40"/>
          </p15:clr>
        </p15:guide>
        <p15:guide id="2" pos="5246">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Section Header - option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4D9D8-3ACA-459C-AA1E-A261DEDBD09F}"/>
              </a:ext>
            </a:extLst>
          </p:cNvPr>
          <p:cNvSpPr>
            <a:spLocks noGrp="1"/>
          </p:cNvSpPr>
          <p:nvPr>
            <p:ph type="title"/>
          </p:nvPr>
        </p:nvSpPr>
        <p:spPr>
          <a:xfrm>
            <a:off x="334964" y="2681103"/>
            <a:ext cx="7993061" cy="1495794"/>
          </a:xfrm>
        </p:spPr>
        <p:txBody>
          <a:bodyPr wrap="square" anchor="ctr" anchorCtr="0">
            <a:spAutoFit/>
          </a:bodyPr>
          <a:lstStyle>
            <a:lvl1pPr>
              <a:defRPr sz="5400" b="0">
                <a:solidFill>
                  <a:schemeClr val="accent3"/>
                </a:solidFill>
              </a:defRPr>
            </a:lvl1pPr>
          </a:lstStyle>
          <a:p>
            <a:r>
              <a:rPr lang="en-US"/>
              <a:t>Click to edit Master title style</a:t>
            </a:r>
            <a:endParaRPr lang="en-GB"/>
          </a:p>
        </p:txBody>
      </p:sp>
    </p:spTree>
    <p:extLst>
      <p:ext uri="{BB962C8B-B14F-4D97-AF65-F5344CB8AC3E}">
        <p14:creationId xmlns:p14="http://schemas.microsoft.com/office/powerpoint/2010/main" val="391530635"/>
      </p:ext>
    </p:extLst>
  </p:cSld>
  <p:clrMapOvr>
    <a:masterClrMapping/>
  </p:clrMapOvr>
  <p:extLst>
    <p:ext uri="{DCECCB84-F9BA-43D5-87BE-67443E8EF086}">
      <p15:sldGuideLst xmlns:p15="http://schemas.microsoft.com/office/powerpoint/2012/main">
        <p15:guide id="1" pos="211">
          <p15:clr>
            <a:srgbClr val="FBAE40"/>
          </p15:clr>
        </p15:guide>
        <p15:guide id="2" pos="5246">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BE5FA-BEBB-4862-9C43-D14CCB29FFFA}"/>
              </a:ext>
            </a:extLst>
          </p:cNvPr>
          <p:cNvSpPr>
            <a:spLocks noGrp="1"/>
          </p:cNvSpPr>
          <p:nvPr>
            <p:ph type="title"/>
          </p:nvPr>
        </p:nvSpPr>
        <p:spPr/>
        <p:txBody>
          <a:bodyPr/>
          <a:lstStyle>
            <a:lvl1pPr>
              <a:defRPr b="0">
                <a:solidFill>
                  <a:schemeClr val="tx2"/>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D33DF61-D91B-41EB-AE86-A0DBDBFF582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031C2346-9DC9-4EFE-9CC7-58A873883353}"/>
              </a:ext>
            </a:extLst>
          </p:cNvPr>
          <p:cNvSpPr>
            <a:spLocks noGrp="1"/>
          </p:cNvSpPr>
          <p:nvPr>
            <p:ph type="sldNum" sz="quarter" idx="12"/>
          </p:nvPr>
        </p:nvSpPr>
        <p:spPr/>
        <p:txBody>
          <a:bodyPr/>
          <a:lstStyle/>
          <a:p>
            <a:fld id="{F90E331C-8DD5-41DE-A1D8-42719F204B7E}" type="slidenum">
              <a:rPr lang="en-GB" smtClean="0"/>
              <a:t>‹#›</a:t>
            </a:fld>
            <a:endParaRPr lang="en-GB"/>
          </a:p>
        </p:txBody>
      </p:sp>
    </p:spTree>
    <p:extLst>
      <p:ext uri="{BB962C8B-B14F-4D97-AF65-F5344CB8AC3E}">
        <p14:creationId xmlns:p14="http://schemas.microsoft.com/office/powerpoint/2010/main" val="40953022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9FE78-1071-43B4-8733-6DC694827A7B}"/>
              </a:ext>
            </a:extLst>
          </p:cNvPr>
          <p:cNvSpPr>
            <a:spLocks noGrp="1"/>
          </p:cNvSpPr>
          <p:nvPr>
            <p:ph type="title"/>
          </p:nvPr>
        </p:nvSpPr>
        <p:spPr/>
        <p:txBody>
          <a:bodyPr/>
          <a:lstStyle>
            <a:lvl1pPr>
              <a:defRPr b="0">
                <a:solidFill>
                  <a:schemeClr val="tx2"/>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DFA8F19-6500-41F2-994F-0C0B8A75580F}"/>
              </a:ext>
            </a:extLst>
          </p:cNvPr>
          <p:cNvSpPr>
            <a:spLocks noGrp="1"/>
          </p:cNvSpPr>
          <p:nvPr>
            <p:ph sz="half" idx="1"/>
          </p:nvPr>
        </p:nvSpPr>
        <p:spPr>
          <a:xfrm>
            <a:off x="767408" y="1772816"/>
            <a:ext cx="5256000" cy="16691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90A2526-AD2C-4E41-84D3-99AAD9431F23}"/>
              </a:ext>
            </a:extLst>
          </p:cNvPr>
          <p:cNvSpPr>
            <a:spLocks noGrp="1"/>
          </p:cNvSpPr>
          <p:nvPr>
            <p:ph sz="half" idx="2"/>
          </p:nvPr>
        </p:nvSpPr>
        <p:spPr>
          <a:xfrm>
            <a:off x="6172200" y="1772816"/>
            <a:ext cx="5256000" cy="16691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4633D376-5FFC-4424-BA90-E81E512C965B}"/>
              </a:ext>
            </a:extLst>
          </p:cNvPr>
          <p:cNvSpPr>
            <a:spLocks noGrp="1"/>
          </p:cNvSpPr>
          <p:nvPr>
            <p:ph type="sldNum" sz="quarter" idx="12"/>
          </p:nvPr>
        </p:nvSpPr>
        <p:spPr/>
        <p:txBody>
          <a:bodyPr/>
          <a:lstStyle/>
          <a:p>
            <a:fld id="{F90E331C-8DD5-41DE-A1D8-42719F204B7E}" type="slidenum">
              <a:rPr lang="en-GB" smtClean="0"/>
              <a:t>‹#›</a:t>
            </a:fld>
            <a:endParaRPr lang="en-GB"/>
          </a:p>
        </p:txBody>
      </p:sp>
    </p:spTree>
    <p:extLst>
      <p:ext uri="{BB962C8B-B14F-4D97-AF65-F5344CB8AC3E}">
        <p14:creationId xmlns:p14="http://schemas.microsoft.com/office/powerpoint/2010/main" val="2931494279"/>
      </p:ext>
    </p:extLst>
  </p:cSld>
  <p:clrMapOvr>
    <a:masterClrMapping/>
  </p:clrMapOvr>
  <p:extLst>
    <p:ext uri="{DCECCB84-F9BA-43D5-87BE-67443E8EF086}">
      <p15:sldGuideLst xmlns:p15="http://schemas.microsoft.com/office/powerpoint/2012/main">
        <p15:guide id="1" pos="3795">
          <p15:clr>
            <a:srgbClr val="FBAE40"/>
          </p15:clr>
        </p15:guide>
        <p15:guide id="2" pos="3885">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3BF9-E686-45D8-9BA8-4838328FAE1E}"/>
              </a:ext>
            </a:extLst>
          </p:cNvPr>
          <p:cNvSpPr>
            <a:spLocks noGrp="1"/>
          </p:cNvSpPr>
          <p:nvPr>
            <p:ph type="title"/>
          </p:nvPr>
        </p:nvSpPr>
        <p:spPr/>
        <p:txBody>
          <a:bodyPr/>
          <a:lstStyle>
            <a:lvl1pPr>
              <a:defRPr b="0">
                <a:solidFill>
                  <a:schemeClr val="tx2"/>
                </a:solidFill>
              </a:defRPr>
            </a:lvl1p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0951594B-2BB0-4059-A8A9-F6D669354563}"/>
              </a:ext>
            </a:extLst>
          </p:cNvPr>
          <p:cNvSpPr>
            <a:spLocks noGrp="1"/>
          </p:cNvSpPr>
          <p:nvPr>
            <p:ph type="sldNum" sz="quarter" idx="12"/>
          </p:nvPr>
        </p:nvSpPr>
        <p:spPr/>
        <p:txBody>
          <a:bodyPr/>
          <a:lstStyle/>
          <a:p>
            <a:fld id="{F90E331C-8DD5-41DE-A1D8-42719F204B7E}" type="slidenum">
              <a:rPr lang="en-GB" smtClean="0"/>
              <a:t>‹#›</a:t>
            </a:fld>
            <a:endParaRPr lang="en-GB"/>
          </a:p>
        </p:txBody>
      </p:sp>
    </p:spTree>
    <p:extLst>
      <p:ext uri="{BB962C8B-B14F-4D97-AF65-F5344CB8AC3E}">
        <p14:creationId xmlns:p14="http://schemas.microsoft.com/office/powerpoint/2010/main" val="13876271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74CFAE-D0C0-468C-98D4-B14C14C4E676}"/>
              </a:ext>
            </a:extLst>
          </p:cNvPr>
          <p:cNvSpPr>
            <a:spLocks noGrp="1"/>
          </p:cNvSpPr>
          <p:nvPr>
            <p:ph type="sldNum" sz="quarter" idx="12"/>
          </p:nvPr>
        </p:nvSpPr>
        <p:spPr/>
        <p:txBody>
          <a:bodyPr/>
          <a:lstStyle/>
          <a:p>
            <a:fld id="{F90E331C-8DD5-41DE-A1D8-42719F204B7E}" type="slidenum">
              <a:rPr lang="en-GB" smtClean="0"/>
              <a:t>‹#›</a:t>
            </a:fld>
            <a:endParaRPr lang="en-GB"/>
          </a:p>
        </p:txBody>
      </p:sp>
    </p:spTree>
    <p:extLst>
      <p:ext uri="{BB962C8B-B14F-4D97-AF65-F5344CB8AC3E}">
        <p14:creationId xmlns:p14="http://schemas.microsoft.com/office/powerpoint/2010/main" val="41355013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1_Blank with logo">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74CFAE-D0C0-468C-98D4-B14C14C4E676}"/>
              </a:ext>
            </a:extLst>
          </p:cNvPr>
          <p:cNvSpPr>
            <a:spLocks noGrp="1"/>
          </p:cNvSpPr>
          <p:nvPr>
            <p:ph type="sldNum" sz="quarter" idx="12"/>
          </p:nvPr>
        </p:nvSpPr>
        <p:spPr/>
        <p:txBody>
          <a:bodyPr/>
          <a:lstStyle/>
          <a:p>
            <a:fld id="{F90E331C-8DD5-41DE-A1D8-42719F204B7E}" type="slidenum">
              <a:rPr lang="en-GB" smtClean="0"/>
              <a:t>‹#›</a:t>
            </a:fld>
            <a:endParaRPr lang="en-GB"/>
          </a:p>
        </p:txBody>
      </p:sp>
      <p:pic>
        <p:nvPicPr>
          <p:cNvPr id="5" name="Picture 4">
            <a:extLst>
              <a:ext uri="{FF2B5EF4-FFF2-40B4-BE49-F238E27FC236}">
                <a16:creationId xmlns:a16="http://schemas.microsoft.com/office/drawing/2014/main" id="{F4B8949C-64B8-498D-ADBD-F438F908BE1E}"/>
              </a:ext>
            </a:extLst>
          </p:cNvPr>
          <p:cNvPicPr>
            <a:picLocks noChangeAspect="1"/>
          </p:cNvPicPr>
          <p:nvPr userDrawn="1"/>
        </p:nvPicPr>
        <p:blipFill>
          <a:blip r:embed="rId2"/>
          <a:stretch>
            <a:fillRect/>
          </a:stretch>
        </p:blipFill>
        <p:spPr>
          <a:xfrm>
            <a:off x="9840416" y="5733256"/>
            <a:ext cx="2139305" cy="918896"/>
          </a:xfrm>
          <a:prstGeom prst="rect">
            <a:avLst/>
          </a:prstGeom>
        </p:spPr>
      </p:pic>
    </p:spTree>
    <p:extLst>
      <p:ext uri="{BB962C8B-B14F-4D97-AF65-F5344CB8AC3E}">
        <p14:creationId xmlns:p14="http://schemas.microsoft.com/office/powerpoint/2010/main" val="2091925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rting soon slide 1">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A8731A85-0A73-3CF6-1FF4-4A598981984A}"/>
              </a:ext>
            </a:extLst>
          </p:cNvPr>
          <p:cNvSpPr>
            <a:spLocks noGrp="1"/>
          </p:cNvSpPr>
          <p:nvPr>
            <p:ph type="body" sz="quarter" idx="10" hasCustomPrompt="1"/>
          </p:nvPr>
        </p:nvSpPr>
        <p:spPr>
          <a:xfrm>
            <a:off x="289560" y="3981577"/>
            <a:ext cx="6506096" cy="2076323"/>
          </a:xfrm>
          <a:prstGeom prst="rect">
            <a:avLst/>
          </a:prstGeom>
        </p:spPr>
        <p:txBody>
          <a:bodyPr/>
          <a:lstStyle>
            <a:lvl1pPr marL="0" indent="0">
              <a:lnSpc>
                <a:spcPct val="110000"/>
              </a:lnSpc>
              <a:spcBef>
                <a:spcPts val="0"/>
              </a:spcBef>
              <a:buNone/>
              <a:defRPr sz="6000" b="0" i="0" spc="10" baseline="0">
                <a:solidFill>
                  <a:schemeClr val="tx1"/>
                </a:solidFill>
                <a:latin typeface="Arial" panose="020B0604020202020204" pitchFamily="34" charset="0"/>
              </a:defRPr>
            </a:lvl1pPr>
          </a:lstStyle>
          <a:p>
            <a:pPr lvl="0"/>
            <a:r>
              <a:rPr lang="en-GB"/>
              <a:t>Event title goes here and here</a:t>
            </a:r>
          </a:p>
        </p:txBody>
      </p:sp>
      <p:sp>
        <p:nvSpPr>
          <p:cNvPr id="10" name="Text Placeholder 2">
            <a:extLst>
              <a:ext uri="{FF2B5EF4-FFF2-40B4-BE49-F238E27FC236}">
                <a16:creationId xmlns:a16="http://schemas.microsoft.com/office/drawing/2014/main" id="{59F465CF-3C4E-6C7B-A8FD-B369CF8705E4}"/>
              </a:ext>
            </a:extLst>
          </p:cNvPr>
          <p:cNvSpPr>
            <a:spLocks noGrp="1"/>
          </p:cNvSpPr>
          <p:nvPr>
            <p:ph type="body" sz="quarter" idx="22" hasCustomPrompt="1"/>
          </p:nvPr>
        </p:nvSpPr>
        <p:spPr>
          <a:xfrm>
            <a:off x="289560" y="3627686"/>
            <a:ext cx="1855402" cy="296254"/>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00 Month 0000</a:t>
            </a:r>
          </a:p>
        </p:txBody>
      </p:sp>
      <p:sp>
        <p:nvSpPr>
          <p:cNvPr id="11" name="Text Placeholder 2">
            <a:extLst>
              <a:ext uri="{FF2B5EF4-FFF2-40B4-BE49-F238E27FC236}">
                <a16:creationId xmlns:a16="http://schemas.microsoft.com/office/drawing/2014/main" id="{E9F432DD-9144-FC26-4DBA-735AF6D3E456}"/>
              </a:ext>
            </a:extLst>
          </p:cNvPr>
          <p:cNvSpPr>
            <a:spLocks noGrp="1"/>
          </p:cNvSpPr>
          <p:nvPr>
            <p:ph type="body" sz="quarter" idx="23" hasCustomPrompt="1"/>
          </p:nvPr>
        </p:nvSpPr>
        <p:spPr>
          <a:xfrm>
            <a:off x="289560" y="6115537"/>
            <a:ext cx="6506096" cy="431336"/>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defRPr>
            </a:lvl1pPr>
          </a:lstStyle>
          <a:p>
            <a:pPr lvl="0"/>
            <a:r>
              <a:rPr lang="en-GB"/>
              <a:t>The event will begin shortly</a:t>
            </a:r>
          </a:p>
        </p:txBody>
      </p:sp>
      <p:cxnSp>
        <p:nvCxnSpPr>
          <p:cNvPr id="17" name="Straight Connector 16">
            <a:extLst>
              <a:ext uri="{FF2B5EF4-FFF2-40B4-BE49-F238E27FC236}">
                <a16:creationId xmlns:a16="http://schemas.microsoft.com/office/drawing/2014/main" id="{7F8C4BE4-D8EA-37F7-C463-A5DCCB494461}"/>
              </a:ext>
            </a:extLst>
          </p:cNvPr>
          <p:cNvCxnSpPr>
            <a:cxnSpLocks/>
          </p:cNvCxnSpPr>
          <p:nvPr userDrawn="1"/>
        </p:nvCxnSpPr>
        <p:spPr>
          <a:xfrm flipH="1">
            <a:off x="7974106" y="516576"/>
            <a:ext cx="42178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58AFDF7-475A-2EC2-AD9B-7AAD3EC871E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6190" t="12339" r="5296" b="11205"/>
          <a:stretch/>
        </p:blipFill>
        <p:spPr>
          <a:xfrm>
            <a:off x="289560" y="273600"/>
            <a:ext cx="2969891" cy="1230837"/>
          </a:xfrm>
          <a:prstGeom prst="rect">
            <a:avLst/>
          </a:prstGeom>
        </p:spPr>
      </p:pic>
      <p:pic>
        <p:nvPicPr>
          <p:cNvPr id="4" name="Picture 3" descr="A black background with a black square&#10;&#10;Description automatically generated">
            <a:extLst>
              <a:ext uri="{FF2B5EF4-FFF2-40B4-BE49-F238E27FC236}">
                <a16:creationId xmlns:a16="http://schemas.microsoft.com/office/drawing/2014/main" id="{281F9AA6-6AFC-0277-152D-88C4C0D49138}"/>
              </a:ext>
            </a:extLst>
          </p:cNvPr>
          <p:cNvPicPr>
            <a:picLocks noChangeAspect="1"/>
          </p:cNvPicPr>
          <p:nvPr userDrawn="1"/>
        </p:nvPicPr>
        <p:blipFill>
          <a:blip r:embed="rId3"/>
          <a:stretch>
            <a:fillRect/>
          </a:stretch>
        </p:blipFill>
        <p:spPr>
          <a:xfrm>
            <a:off x="7802212" y="499447"/>
            <a:ext cx="2775734" cy="908722"/>
          </a:xfrm>
          <a:prstGeom prst="rect">
            <a:avLst/>
          </a:prstGeom>
        </p:spPr>
      </p:pic>
    </p:spTree>
    <p:extLst>
      <p:ext uri="{BB962C8B-B14F-4D97-AF65-F5344CB8AC3E}">
        <p14:creationId xmlns:p14="http://schemas.microsoft.com/office/powerpoint/2010/main" val="1778775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rting soon slide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00BC68-A575-9A49-6F32-B4D968A984C3}"/>
              </a:ext>
            </a:extLst>
          </p:cNvPr>
          <p:cNvSpPr/>
          <p:nvPr userDrawn="1"/>
        </p:nvSpPr>
        <p:spPr>
          <a:xfrm>
            <a:off x="272416" y="1527472"/>
            <a:ext cx="11630024" cy="5061352"/>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9" name="Text Placeholder 2">
            <a:extLst>
              <a:ext uri="{FF2B5EF4-FFF2-40B4-BE49-F238E27FC236}">
                <a16:creationId xmlns:a16="http://schemas.microsoft.com/office/drawing/2014/main" id="{A8731A85-0A73-3CF6-1FF4-4A598981984A}"/>
              </a:ext>
            </a:extLst>
          </p:cNvPr>
          <p:cNvSpPr>
            <a:spLocks noGrp="1"/>
          </p:cNvSpPr>
          <p:nvPr>
            <p:ph type="body" sz="quarter" idx="10" hasCustomPrompt="1"/>
          </p:nvPr>
        </p:nvSpPr>
        <p:spPr>
          <a:xfrm>
            <a:off x="538942" y="3721804"/>
            <a:ext cx="6506096" cy="2076323"/>
          </a:xfrm>
          <a:prstGeom prst="rect">
            <a:avLst/>
          </a:prstGeom>
        </p:spPr>
        <p:txBody>
          <a:bodyPr/>
          <a:lstStyle>
            <a:lvl1pPr marL="0" indent="0">
              <a:lnSpc>
                <a:spcPct val="110000"/>
              </a:lnSpc>
              <a:spcBef>
                <a:spcPts val="0"/>
              </a:spcBef>
              <a:buNone/>
              <a:defRPr sz="6000" b="0" i="0" spc="10" baseline="0">
                <a:solidFill>
                  <a:schemeClr val="bg1"/>
                </a:solidFill>
                <a:latin typeface="Arial" panose="020B0604020202020204" pitchFamily="34" charset="0"/>
              </a:defRPr>
            </a:lvl1pPr>
          </a:lstStyle>
          <a:p>
            <a:pPr lvl="0"/>
            <a:r>
              <a:rPr lang="en-GB"/>
              <a:t>Event title goes here and here</a:t>
            </a:r>
          </a:p>
        </p:txBody>
      </p:sp>
      <p:sp>
        <p:nvSpPr>
          <p:cNvPr id="11" name="Text Placeholder 2">
            <a:extLst>
              <a:ext uri="{FF2B5EF4-FFF2-40B4-BE49-F238E27FC236}">
                <a16:creationId xmlns:a16="http://schemas.microsoft.com/office/drawing/2014/main" id="{E9F432DD-9144-FC26-4DBA-735AF6D3E456}"/>
              </a:ext>
            </a:extLst>
          </p:cNvPr>
          <p:cNvSpPr>
            <a:spLocks noGrp="1"/>
          </p:cNvSpPr>
          <p:nvPr>
            <p:ph type="body" sz="quarter" idx="23" hasCustomPrompt="1"/>
          </p:nvPr>
        </p:nvSpPr>
        <p:spPr>
          <a:xfrm>
            <a:off x="538942" y="5855764"/>
            <a:ext cx="6506096" cy="431336"/>
          </a:xfrm>
          <a:prstGeom prst="rect">
            <a:avLst/>
          </a:prstGeom>
        </p:spPr>
        <p:txBody>
          <a:bodyPr/>
          <a:lstStyle>
            <a:lvl1pPr marL="0" indent="0">
              <a:lnSpc>
                <a:spcPct val="113000"/>
              </a:lnSpc>
              <a:spcBef>
                <a:spcPts val="0"/>
              </a:spcBef>
              <a:buNone/>
              <a:defRPr sz="2000" b="0" i="0" spc="10" baseline="0">
                <a:solidFill>
                  <a:schemeClr val="bg1"/>
                </a:solidFill>
                <a:latin typeface="Arial" panose="020B0604020202020204" pitchFamily="34" charset="0"/>
              </a:defRPr>
            </a:lvl1pPr>
          </a:lstStyle>
          <a:p>
            <a:pPr lvl="0"/>
            <a:r>
              <a:rPr lang="en-GB"/>
              <a:t>The event will begin shortly</a:t>
            </a:r>
          </a:p>
        </p:txBody>
      </p:sp>
      <p:cxnSp>
        <p:nvCxnSpPr>
          <p:cNvPr id="7" name="Straight Connector 6">
            <a:extLst>
              <a:ext uri="{FF2B5EF4-FFF2-40B4-BE49-F238E27FC236}">
                <a16:creationId xmlns:a16="http://schemas.microsoft.com/office/drawing/2014/main" id="{C1522A38-7758-EC9A-57FC-2B99CE783579}"/>
              </a:ext>
            </a:extLst>
          </p:cNvPr>
          <p:cNvCxnSpPr>
            <a:cxnSpLocks/>
          </p:cNvCxnSpPr>
          <p:nvPr userDrawn="1"/>
        </p:nvCxnSpPr>
        <p:spPr>
          <a:xfrm flipH="1">
            <a:off x="7974106" y="475065"/>
            <a:ext cx="42178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 Placeholder 2">
            <a:extLst>
              <a:ext uri="{FF2B5EF4-FFF2-40B4-BE49-F238E27FC236}">
                <a16:creationId xmlns:a16="http://schemas.microsoft.com/office/drawing/2014/main" id="{E9A72C8B-464E-3938-3FE4-5052A700BC2C}"/>
              </a:ext>
            </a:extLst>
          </p:cNvPr>
          <p:cNvSpPr>
            <a:spLocks noGrp="1"/>
          </p:cNvSpPr>
          <p:nvPr>
            <p:ph type="body" sz="quarter" idx="22" hasCustomPrompt="1"/>
          </p:nvPr>
        </p:nvSpPr>
        <p:spPr>
          <a:xfrm>
            <a:off x="538942" y="3367913"/>
            <a:ext cx="1855402" cy="296254"/>
          </a:xfrm>
          <a:prstGeom prst="rect">
            <a:avLst/>
          </a:prstGeom>
        </p:spPr>
        <p:txBody>
          <a:bodyPr/>
          <a:lstStyle>
            <a:lvl1pPr marL="0" indent="0">
              <a:lnSpc>
                <a:spcPct val="113000"/>
              </a:lnSpc>
              <a:spcBef>
                <a:spcPts val="0"/>
              </a:spcBef>
              <a:buNone/>
              <a:defRPr sz="1400" b="0" i="0" spc="10" baseline="0">
                <a:solidFill>
                  <a:schemeClr val="bg1"/>
                </a:solidFill>
                <a:latin typeface="Arial" panose="020B0604020202020204" pitchFamily="34" charset="0"/>
              </a:defRPr>
            </a:lvl1pPr>
          </a:lstStyle>
          <a:p>
            <a:pPr lvl="0"/>
            <a:r>
              <a:rPr lang="en-GB"/>
              <a:t>00 Month 0000</a:t>
            </a:r>
          </a:p>
        </p:txBody>
      </p:sp>
      <p:pic>
        <p:nvPicPr>
          <p:cNvPr id="3" name="Picture 2">
            <a:extLst>
              <a:ext uri="{FF2B5EF4-FFF2-40B4-BE49-F238E27FC236}">
                <a16:creationId xmlns:a16="http://schemas.microsoft.com/office/drawing/2014/main" id="{2FB7F5BD-B441-8082-7DEE-54F3DEF3A16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6190" t="12339" r="5296" b="11205"/>
          <a:stretch/>
        </p:blipFill>
        <p:spPr>
          <a:xfrm>
            <a:off x="289560" y="273600"/>
            <a:ext cx="2397874" cy="993771"/>
          </a:xfrm>
          <a:prstGeom prst="rect">
            <a:avLst/>
          </a:prstGeom>
        </p:spPr>
      </p:pic>
      <p:pic>
        <p:nvPicPr>
          <p:cNvPr id="4" name="Picture 3" descr="A black background with a black square&#10;&#10;Description automatically generated">
            <a:extLst>
              <a:ext uri="{FF2B5EF4-FFF2-40B4-BE49-F238E27FC236}">
                <a16:creationId xmlns:a16="http://schemas.microsoft.com/office/drawing/2014/main" id="{F4759066-2F60-E0B0-4D83-A4D1EE2EA93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847632" y="471283"/>
            <a:ext cx="2134847" cy="698908"/>
          </a:xfrm>
          <a:prstGeom prst="rect">
            <a:avLst/>
          </a:prstGeom>
        </p:spPr>
      </p:pic>
    </p:spTree>
    <p:extLst>
      <p:ext uri="{BB962C8B-B14F-4D97-AF65-F5344CB8AC3E}">
        <p14:creationId xmlns:p14="http://schemas.microsoft.com/office/powerpoint/2010/main" val="1160721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arting soon slide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00BC68-A575-9A49-6F32-B4D968A984C3}"/>
              </a:ext>
            </a:extLst>
          </p:cNvPr>
          <p:cNvSpPr/>
          <p:nvPr userDrawn="1"/>
        </p:nvSpPr>
        <p:spPr>
          <a:xfrm>
            <a:off x="272416" y="1527472"/>
            <a:ext cx="11630024" cy="5061352"/>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9" name="Text Placeholder 2">
            <a:extLst>
              <a:ext uri="{FF2B5EF4-FFF2-40B4-BE49-F238E27FC236}">
                <a16:creationId xmlns:a16="http://schemas.microsoft.com/office/drawing/2014/main" id="{A8731A85-0A73-3CF6-1FF4-4A598981984A}"/>
              </a:ext>
            </a:extLst>
          </p:cNvPr>
          <p:cNvSpPr>
            <a:spLocks noGrp="1"/>
          </p:cNvSpPr>
          <p:nvPr>
            <p:ph type="body" sz="quarter" idx="10" hasCustomPrompt="1"/>
          </p:nvPr>
        </p:nvSpPr>
        <p:spPr>
          <a:xfrm>
            <a:off x="538942" y="3721804"/>
            <a:ext cx="6506096" cy="2076323"/>
          </a:xfrm>
          <a:prstGeom prst="rect">
            <a:avLst/>
          </a:prstGeom>
        </p:spPr>
        <p:txBody>
          <a:bodyPr/>
          <a:lstStyle>
            <a:lvl1pPr marL="0" indent="0">
              <a:lnSpc>
                <a:spcPct val="110000"/>
              </a:lnSpc>
              <a:spcBef>
                <a:spcPts val="0"/>
              </a:spcBef>
              <a:buNone/>
              <a:defRPr sz="6000" b="0" i="0" spc="10" baseline="0">
                <a:solidFill>
                  <a:schemeClr val="bg1"/>
                </a:solidFill>
                <a:latin typeface="Arial" panose="020B0604020202020204" pitchFamily="34" charset="0"/>
              </a:defRPr>
            </a:lvl1pPr>
          </a:lstStyle>
          <a:p>
            <a:pPr lvl="0"/>
            <a:r>
              <a:rPr lang="en-GB"/>
              <a:t>Event title goes here and here</a:t>
            </a:r>
          </a:p>
        </p:txBody>
      </p:sp>
      <p:sp>
        <p:nvSpPr>
          <p:cNvPr id="10" name="Text Placeholder 2">
            <a:extLst>
              <a:ext uri="{FF2B5EF4-FFF2-40B4-BE49-F238E27FC236}">
                <a16:creationId xmlns:a16="http://schemas.microsoft.com/office/drawing/2014/main" id="{59F465CF-3C4E-6C7B-A8FD-B369CF8705E4}"/>
              </a:ext>
            </a:extLst>
          </p:cNvPr>
          <p:cNvSpPr>
            <a:spLocks noGrp="1"/>
          </p:cNvSpPr>
          <p:nvPr>
            <p:ph type="body" sz="quarter" idx="22" hasCustomPrompt="1"/>
          </p:nvPr>
        </p:nvSpPr>
        <p:spPr>
          <a:xfrm>
            <a:off x="538942" y="3367913"/>
            <a:ext cx="1855402" cy="296254"/>
          </a:xfrm>
          <a:prstGeom prst="rect">
            <a:avLst/>
          </a:prstGeom>
        </p:spPr>
        <p:txBody>
          <a:bodyPr/>
          <a:lstStyle>
            <a:lvl1pPr marL="0" indent="0">
              <a:lnSpc>
                <a:spcPct val="113000"/>
              </a:lnSpc>
              <a:spcBef>
                <a:spcPts val="0"/>
              </a:spcBef>
              <a:buNone/>
              <a:defRPr sz="1400" b="0" i="0" spc="10" baseline="0">
                <a:solidFill>
                  <a:schemeClr val="bg1"/>
                </a:solidFill>
                <a:latin typeface="Arial" panose="020B0604020202020204" pitchFamily="34" charset="0"/>
              </a:defRPr>
            </a:lvl1pPr>
          </a:lstStyle>
          <a:p>
            <a:pPr lvl="0"/>
            <a:r>
              <a:rPr lang="en-GB"/>
              <a:t>00 Month 0000</a:t>
            </a:r>
          </a:p>
        </p:txBody>
      </p:sp>
      <p:sp>
        <p:nvSpPr>
          <p:cNvPr id="11" name="Text Placeholder 2">
            <a:extLst>
              <a:ext uri="{FF2B5EF4-FFF2-40B4-BE49-F238E27FC236}">
                <a16:creationId xmlns:a16="http://schemas.microsoft.com/office/drawing/2014/main" id="{E9F432DD-9144-FC26-4DBA-735AF6D3E456}"/>
              </a:ext>
            </a:extLst>
          </p:cNvPr>
          <p:cNvSpPr>
            <a:spLocks noGrp="1"/>
          </p:cNvSpPr>
          <p:nvPr>
            <p:ph type="body" sz="quarter" idx="23" hasCustomPrompt="1"/>
          </p:nvPr>
        </p:nvSpPr>
        <p:spPr>
          <a:xfrm>
            <a:off x="538942" y="5855764"/>
            <a:ext cx="6506096" cy="431336"/>
          </a:xfrm>
          <a:prstGeom prst="rect">
            <a:avLst/>
          </a:prstGeom>
        </p:spPr>
        <p:txBody>
          <a:bodyPr/>
          <a:lstStyle>
            <a:lvl1pPr marL="0" indent="0">
              <a:lnSpc>
                <a:spcPct val="113000"/>
              </a:lnSpc>
              <a:spcBef>
                <a:spcPts val="0"/>
              </a:spcBef>
              <a:buNone/>
              <a:defRPr sz="2000" b="0" i="0" spc="10" baseline="0">
                <a:solidFill>
                  <a:schemeClr val="bg1"/>
                </a:solidFill>
                <a:latin typeface="Arial" panose="020B0604020202020204" pitchFamily="34" charset="0"/>
              </a:defRPr>
            </a:lvl1pPr>
          </a:lstStyle>
          <a:p>
            <a:pPr lvl="0"/>
            <a:r>
              <a:rPr lang="en-GB"/>
              <a:t>The event will begin shortly</a:t>
            </a:r>
          </a:p>
        </p:txBody>
      </p:sp>
      <p:cxnSp>
        <p:nvCxnSpPr>
          <p:cNvPr id="7" name="Straight Connector 6">
            <a:extLst>
              <a:ext uri="{FF2B5EF4-FFF2-40B4-BE49-F238E27FC236}">
                <a16:creationId xmlns:a16="http://schemas.microsoft.com/office/drawing/2014/main" id="{C1522A38-7758-EC9A-57FC-2B99CE783579}"/>
              </a:ext>
            </a:extLst>
          </p:cNvPr>
          <p:cNvCxnSpPr>
            <a:cxnSpLocks/>
          </p:cNvCxnSpPr>
          <p:nvPr userDrawn="1"/>
        </p:nvCxnSpPr>
        <p:spPr>
          <a:xfrm flipH="1">
            <a:off x="7974106" y="475065"/>
            <a:ext cx="42178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50CFFB79-061A-38B9-365D-4E4080AB5DF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6190" t="12339" r="5296" b="11205"/>
          <a:stretch/>
        </p:blipFill>
        <p:spPr>
          <a:xfrm>
            <a:off x="289560" y="273600"/>
            <a:ext cx="2397874" cy="993771"/>
          </a:xfrm>
          <a:prstGeom prst="rect">
            <a:avLst/>
          </a:prstGeom>
        </p:spPr>
      </p:pic>
      <p:pic>
        <p:nvPicPr>
          <p:cNvPr id="4" name="Picture 3" descr="A black background with a black square&#10;&#10;Description automatically generated">
            <a:extLst>
              <a:ext uri="{FF2B5EF4-FFF2-40B4-BE49-F238E27FC236}">
                <a16:creationId xmlns:a16="http://schemas.microsoft.com/office/drawing/2014/main" id="{D337D396-BC2D-D428-FEDE-41255BA1974B}"/>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847632" y="471283"/>
            <a:ext cx="2134847" cy="698908"/>
          </a:xfrm>
          <a:prstGeom prst="rect">
            <a:avLst/>
          </a:prstGeom>
        </p:spPr>
      </p:pic>
    </p:spTree>
    <p:extLst>
      <p:ext uri="{BB962C8B-B14F-4D97-AF65-F5344CB8AC3E}">
        <p14:creationId xmlns:p14="http://schemas.microsoft.com/office/powerpoint/2010/main" val="2992493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arting soon slid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00BC68-A575-9A49-6F32-B4D968A984C3}"/>
              </a:ext>
            </a:extLst>
          </p:cNvPr>
          <p:cNvSpPr/>
          <p:nvPr userDrawn="1"/>
        </p:nvSpPr>
        <p:spPr>
          <a:xfrm>
            <a:off x="272416" y="1527472"/>
            <a:ext cx="11630024" cy="5061352"/>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9" name="Text Placeholder 2">
            <a:extLst>
              <a:ext uri="{FF2B5EF4-FFF2-40B4-BE49-F238E27FC236}">
                <a16:creationId xmlns:a16="http://schemas.microsoft.com/office/drawing/2014/main" id="{A8731A85-0A73-3CF6-1FF4-4A598981984A}"/>
              </a:ext>
            </a:extLst>
          </p:cNvPr>
          <p:cNvSpPr>
            <a:spLocks noGrp="1"/>
          </p:cNvSpPr>
          <p:nvPr>
            <p:ph type="body" sz="quarter" idx="10" hasCustomPrompt="1"/>
          </p:nvPr>
        </p:nvSpPr>
        <p:spPr>
          <a:xfrm>
            <a:off x="538942" y="3721804"/>
            <a:ext cx="6506096" cy="2076323"/>
          </a:xfrm>
          <a:prstGeom prst="rect">
            <a:avLst/>
          </a:prstGeom>
        </p:spPr>
        <p:txBody>
          <a:bodyPr/>
          <a:lstStyle>
            <a:lvl1pPr marL="0" indent="0">
              <a:lnSpc>
                <a:spcPct val="110000"/>
              </a:lnSpc>
              <a:spcBef>
                <a:spcPts val="0"/>
              </a:spcBef>
              <a:buNone/>
              <a:defRPr sz="6000" b="0" i="0" spc="10" baseline="0">
                <a:solidFill>
                  <a:schemeClr val="bg1"/>
                </a:solidFill>
                <a:latin typeface="Arial" panose="020B0604020202020204" pitchFamily="34" charset="0"/>
              </a:defRPr>
            </a:lvl1pPr>
          </a:lstStyle>
          <a:p>
            <a:pPr lvl="0"/>
            <a:r>
              <a:rPr lang="en-GB"/>
              <a:t>Event title goes here and here</a:t>
            </a:r>
          </a:p>
        </p:txBody>
      </p:sp>
      <p:sp>
        <p:nvSpPr>
          <p:cNvPr id="11" name="Text Placeholder 2">
            <a:extLst>
              <a:ext uri="{FF2B5EF4-FFF2-40B4-BE49-F238E27FC236}">
                <a16:creationId xmlns:a16="http://schemas.microsoft.com/office/drawing/2014/main" id="{E9F432DD-9144-FC26-4DBA-735AF6D3E456}"/>
              </a:ext>
            </a:extLst>
          </p:cNvPr>
          <p:cNvSpPr>
            <a:spLocks noGrp="1"/>
          </p:cNvSpPr>
          <p:nvPr>
            <p:ph type="body" sz="quarter" idx="23" hasCustomPrompt="1"/>
          </p:nvPr>
        </p:nvSpPr>
        <p:spPr>
          <a:xfrm>
            <a:off x="538942" y="5855764"/>
            <a:ext cx="6506096" cy="431336"/>
          </a:xfrm>
          <a:prstGeom prst="rect">
            <a:avLst/>
          </a:prstGeom>
        </p:spPr>
        <p:txBody>
          <a:bodyPr/>
          <a:lstStyle>
            <a:lvl1pPr marL="0" indent="0">
              <a:lnSpc>
                <a:spcPct val="113000"/>
              </a:lnSpc>
              <a:spcBef>
                <a:spcPts val="0"/>
              </a:spcBef>
              <a:buNone/>
              <a:defRPr sz="2000" b="0" i="0" spc="10" baseline="0">
                <a:solidFill>
                  <a:schemeClr val="bg1"/>
                </a:solidFill>
                <a:latin typeface="Arial" panose="020B0604020202020204" pitchFamily="34" charset="0"/>
              </a:defRPr>
            </a:lvl1pPr>
          </a:lstStyle>
          <a:p>
            <a:pPr lvl="0"/>
            <a:r>
              <a:rPr lang="en-GB"/>
              <a:t>The event will begin shortly</a:t>
            </a:r>
          </a:p>
        </p:txBody>
      </p:sp>
      <p:cxnSp>
        <p:nvCxnSpPr>
          <p:cNvPr id="7" name="Straight Connector 6">
            <a:extLst>
              <a:ext uri="{FF2B5EF4-FFF2-40B4-BE49-F238E27FC236}">
                <a16:creationId xmlns:a16="http://schemas.microsoft.com/office/drawing/2014/main" id="{C1522A38-7758-EC9A-57FC-2B99CE783579}"/>
              </a:ext>
            </a:extLst>
          </p:cNvPr>
          <p:cNvCxnSpPr>
            <a:cxnSpLocks/>
          </p:cNvCxnSpPr>
          <p:nvPr userDrawn="1"/>
        </p:nvCxnSpPr>
        <p:spPr>
          <a:xfrm flipH="1">
            <a:off x="7974106" y="475065"/>
            <a:ext cx="42178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BA6E51DB-3647-D7A1-D62A-ECF0A3BEE36C}"/>
              </a:ext>
            </a:extLst>
          </p:cNvPr>
          <p:cNvSpPr>
            <a:spLocks noGrp="1"/>
          </p:cNvSpPr>
          <p:nvPr>
            <p:ph type="body" sz="quarter" idx="22" hasCustomPrompt="1"/>
          </p:nvPr>
        </p:nvSpPr>
        <p:spPr>
          <a:xfrm>
            <a:off x="538942" y="3367913"/>
            <a:ext cx="1855402" cy="296254"/>
          </a:xfrm>
          <a:prstGeom prst="rect">
            <a:avLst/>
          </a:prstGeom>
        </p:spPr>
        <p:txBody>
          <a:bodyPr/>
          <a:lstStyle>
            <a:lvl1pPr marL="0" indent="0">
              <a:lnSpc>
                <a:spcPct val="113000"/>
              </a:lnSpc>
              <a:spcBef>
                <a:spcPts val="0"/>
              </a:spcBef>
              <a:buNone/>
              <a:defRPr sz="1400" b="0" i="0" spc="10" baseline="0">
                <a:solidFill>
                  <a:schemeClr val="bg1"/>
                </a:solidFill>
                <a:latin typeface="Arial" panose="020B0604020202020204" pitchFamily="34" charset="0"/>
              </a:defRPr>
            </a:lvl1pPr>
          </a:lstStyle>
          <a:p>
            <a:pPr lvl="0"/>
            <a:r>
              <a:rPr lang="en-GB"/>
              <a:t>00 Month 0000</a:t>
            </a:r>
          </a:p>
        </p:txBody>
      </p:sp>
      <p:pic>
        <p:nvPicPr>
          <p:cNvPr id="6" name="Picture 5">
            <a:extLst>
              <a:ext uri="{FF2B5EF4-FFF2-40B4-BE49-F238E27FC236}">
                <a16:creationId xmlns:a16="http://schemas.microsoft.com/office/drawing/2014/main" id="{264DFC33-F0C2-A1DD-594B-5C4E8515144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6190" t="12339" r="5296" b="11205"/>
          <a:stretch/>
        </p:blipFill>
        <p:spPr>
          <a:xfrm>
            <a:off x="289560" y="273600"/>
            <a:ext cx="2397874" cy="993771"/>
          </a:xfrm>
          <a:prstGeom prst="rect">
            <a:avLst/>
          </a:prstGeom>
        </p:spPr>
      </p:pic>
      <p:pic>
        <p:nvPicPr>
          <p:cNvPr id="4" name="Picture 3" descr="A black background with a black square&#10;&#10;Description automatically generated">
            <a:extLst>
              <a:ext uri="{FF2B5EF4-FFF2-40B4-BE49-F238E27FC236}">
                <a16:creationId xmlns:a16="http://schemas.microsoft.com/office/drawing/2014/main" id="{DE3B279E-9E3B-0671-F401-A8961C3EA0F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847632" y="471283"/>
            <a:ext cx="2134847" cy="698908"/>
          </a:xfrm>
          <a:prstGeom prst="rect">
            <a:avLst/>
          </a:prstGeom>
        </p:spPr>
      </p:pic>
    </p:spTree>
    <p:extLst>
      <p:ext uri="{BB962C8B-B14F-4D97-AF65-F5344CB8AC3E}">
        <p14:creationId xmlns:p14="http://schemas.microsoft.com/office/powerpoint/2010/main" val="47519750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theme" Target="../theme/theme2.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88F6E6A-0951-79A7-97C7-96C9E78FB5CA}"/>
              </a:ext>
            </a:extLst>
          </p:cNvPr>
          <p:cNvSpPr>
            <a:spLocks noGrp="1"/>
          </p:cNvSpPr>
          <p:nvPr>
            <p:ph type="sldNum" sz="quarter" idx="4"/>
          </p:nvPr>
        </p:nvSpPr>
        <p:spPr>
          <a:xfrm>
            <a:off x="11315699" y="273599"/>
            <a:ext cx="599439" cy="365125"/>
          </a:xfrm>
          <a:prstGeom prst="rect">
            <a:avLst/>
          </a:prstGeom>
        </p:spPr>
        <p:txBody>
          <a:bodyPr vert="horz" lIns="91440" tIns="45720" rIns="91440" bIns="45720" rtlCol="0" anchor="ctr"/>
          <a:lstStyle>
            <a:lvl1pPr algn="r">
              <a:defRPr sz="1400">
                <a:solidFill>
                  <a:schemeClr val="tx1"/>
                </a:solidFill>
                <a:latin typeface="Arial" panose="020B0604020202020204" pitchFamily="34" charset="0"/>
                <a:cs typeface="Arial" panose="020B0604020202020204" pitchFamily="34" charset="0"/>
              </a:defRPr>
            </a:lvl1pPr>
          </a:lstStyle>
          <a:p>
            <a:fld id="{F2EAE455-DFEF-2843-9236-89E9624B5507}" type="slidenum">
              <a:rPr lang="en-GB" smtClean="0"/>
              <a:pPr/>
              <a:t>‹#›</a:t>
            </a:fld>
            <a:endParaRPr lang="en-GB" dirty="0"/>
          </a:p>
        </p:txBody>
      </p:sp>
    </p:spTree>
    <p:extLst>
      <p:ext uri="{BB962C8B-B14F-4D97-AF65-F5344CB8AC3E}">
        <p14:creationId xmlns:p14="http://schemas.microsoft.com/office/powerpoint/2010/main" val="1623297765"/>
      </p:ext>
    </p:extLst>
  </p:cSld>
  <p:clrMap bg1="lt1" tx1="dk1" bg2="lt2" tx2="dk2" accent1="accent1" accent2="accent2" accent3="accent3" accent4="accent4" accent5="accent5" accent6="accent6" hlink="hlink" folHlink="folHlink"/>
  <p:sldLayoutIdLst>
    <p:sldLayoutId id="2147483649" r:id="rId1"/>
    <p:sldLayoutId id="2147483677" r:id="rId2"/>
    <p:sldLayoutId id="2147483650" r:id="rId3"/>
    <p:sldLayoutId id="2147483651" r:id="rId4"/>
    <p:sldLayoutId id="2147483652" r:id="rId5"/>
    <p:sldLayoutId id="2147483691" r:id="rId6"/>
    <p:sldLayoutId id="2147483693" r:id="rId7"/>
    <p:sldLayoutId id="2147483694" r:id="rId8"/>
    <p:sldLayoutId id="2147483695" r:id="rId9"/>
    <p:sldLayoutId id="2147483692" r:id="rId10"/>
    <p:sldLayoutId id="2147483654" r:id="rId11"/>
    <p:sldLayoutId id="2147483656" r:id="rId12"/>
    <p:sldLayoutId id="2147483678" r:id="rId13"/>
    <p:sldLayoutId id="2147483679" r:id="rId14"/>
    <p:sldLayoutId id="2147483683" r:id="rId15"/>
    <p:sldLayoutId id="2147483687" r:id="rId16"/>
    <p:sldLayoutId id="2147483688" r:id="rId17"/>
    <p:sldLayoutId id="2147483689" r:id="rId18"/>
    <p:sldLayoutId id="2147483653" r:id="rId19"/>
    <p:sldLayoutId id="2147483670" r:id="rId20"/>
    <p:sldLayoutId id="2147483671" r:id="rId21"/>
    <p:sldLayoutId id="2147483680" r:id="rId22"/>
    <p:sldLayoutId id="2147483681" r:id="rId23"/>
    <p:sldLayoutId id="2147483686" r:id="rId24"/>
    <p:sldLayoutId id="2147483664" r:id="rId25"/>
    <p:sldLayoutId id="2147483669" r:id="rId26"/>
    <p:sldLayoutId id="2147483676" r:id="rId27"/>
    <p:sldLayoutId id="2147483675" r:id="rId28"/>
    <p:sldLayoutId id="2147483665" r:id="rId29"/>
    <p:sldLayoutId id="2147483674" r:id="rId30"/>
    <p:sldLayoutId id="2147483667" r:id="rId31"/>
    <p:sldLayoutId id="2147483655" r:id="rId32"/>
    <p:sldLayoutId id="2147483690" r:id="rId33"/>
    <p:sldLayoutId id="2147483659" r:id="rId34"/>
    <p:sldLayoutId id="2147483668" r:id="rId35"/>
    <p:sldLayoutId id="2147483660" r:id="rId36"/>
    <p:sldLayoutId id="2147483673" r:id="rId37"/>
    <p:sldLayoutId id="2147483662" r:id="rId38"/>
    <p:sldLayoutId id="2147483696" r:id="rId39"/>
    <p:sldLayoutId id="2147483672" r:id="rId40"/>
    <p:sldLayoutId id="2147483661" r:id="rId41"/>
    <p:sldLayoutId id="2147483682" r:id="rId42"/>
    <p:sldLayoutId id="2147483774" r:id="rId43"/>
    <p:sldLayoutId id="2147483775" r:id="rId44"/>
  </p:sldLayoutIdLst>
  <p:hf sldNum="0" hdr="0" ftr="0" dt="0"/>
  <p:txStyles>
    <p:title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25EF75-4D52-440A-A177-AD7D86E621B3}"/>
              </a:ext>
            </a:extLst>
          </p:cNvPr>
          <p:cNvSpPr>
            <a:spLocks noGrp="1"/>
          </p:cNvSpPr>
          <p:nvPr>
            <p:ph type="title"/>
          </p:nvPr>
        </p:nvSpPr>
        <p:spPr>
          <a:xfrm>
            <a:off x="766763" y="476672"/>
            <a:ext cx="10658475" cy="553998"/>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660E384-7329-4F48-9513-487423506C14}"/>
              </a:ext>
            </a:extLst>
          </p:cNvPr>
          <p:cNvSpPr>
            <a:spLocks noGrp="1"/>
          </p:cNvSpPr>
          <p:nvPr>
            <p:ph type="body" idx="1"/>
          </p:nvPr>
        </p:nvSpPr>
        <p:spPr>
          <a:xfrm>
            <a:off x="766763" y="1772816"/>
            <a:ext cx="10658475" cy="1669175"/>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3B240DCD-F5B7-4664-87EE-F1FFDD430D8C}"/>
              </a:ext>
            </a:extLst>
          </p:cNvPr>
          <p:cNvSpPr>
            <a:spLocks noGrp="1"/>
          </p:cNvSpPr>
          <p:nvPr>
            <p:ph type="sldNum" sz="quarter" idx="4"/>
          </p:nvPr>
        </p:nvSpPr>
        <p:spPr>
          <a:xfrm>
            <a:off x="11425237" y="6527928"/>
            <a:ext cx="766763" cy="330072"/>
          </a:xfrm>
          <a:prstGeom prst="rect">
            <a:avLst/>
          </a:prstGeom>
        </p:spPr>
        <p:txBody>
          <a:bodyPr vert="horz" wrap="square" lIns="72000" tIns="72000" rIns="72000" bIns="72000" rtlCol="0" anchor="b" anchorCtr="0">
            <a:spAutoFit/>
          </a:bodyPr>
          <a:lstStyle>
            <a:lvl1pPr algn="ctr">
              <a:defRPr sz="1200">
                <a:solidFill>
                  <a:srgbClr val="666666"/>
                </a:solidFill>
              </a:defRPr>
            </a:lvl1pPr>
          </a:lstStyle>
          <a:p>
            <a:fld id="{F90E331C-8DD5-41DE-A1D8-42719F204B7E}" type="slidenum">
              <a:rPr lang="en-GB" smtClean="0"/>
              <a:pPr/>
              <a:t>‹#›</a:t>
            </a:fld>
            <a:endParaRPr lang="en-GB"/>
          </a:p>
        </p:txBody>
      </p:sp>
    </p:spTree>
    <p:extLst>
      <p:ext uri="{BB962C8B-B14F-4D97-AF65-F5344CB8AC3E}">
        <p14:creationId xmlns:p14="http://schemas.microsoft.com/office/powerpoint/2010/main" val="3621646164"/>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Lst>
  <p:txStyles>
    <p:titleStyle>
      <a:lvl1pPr algn="l" defTabSz="914400" rtl="0" eaLnBrk="1" latinLnBrk="0" hangingPunct="1">
        <a:lnSpc>
          <a:spcPct val="90000"/>
        </a:lnSpc>
        <a:spcBef>
          <a:spcPct val="0"/>
        </a:spcBef>
        <a:buNone/>
        <a:defRPr sz="4000" b="1" kern="1200" cap="none" baseline="0">
          <a:solidFill>
            <a:schemeClr val="tx2"/>
          </a:solidFill>
          <a:latin typeface="+mj-lt"/>
          <a:ea typeface="+mj-ea"/>
          <a:cs typeface="+mj-cs"/>
        </a:defRPr>
      </a:lvl1pPr>
    </p:titleStyle>
    <p:bodyStyle>
      <a:lvl1pPr marL="358775" indent="-358775" algn="l" defTabSz="914400" rtl="0" eaLnBrk="1" latinLnBrk="0" hangingPunct="1">
        <a:lnSpc>
          <a:spcPct val="90000"/>
        </a:lnSpc>
        <a:spcBef>
          <a:spcPts val="1000"/>
        </a:spcBef>
        <a:buClr>
          <a:schemeClr val="bg2"/>
        </a:buClr>
        <a:buFont typeface="Arial" panose="020B0604020202020204" pitchFamily="34" charset="0"/>
        <a:buChar char="•"/>
        <a:defRPr sz="2400" kern="1200">
          <a:solidFill>
            <a:schemeClr val="tx1"/>
          </a:solidFill>
          <a:latin typeface="+mn-lt"/>
          <a:ea typeface="+mn-ea"/>
          <a:cs typeface="+mn-cs"/>
        </a:defRPr>
      </a:lvl1pPr>
      <a:lvl2pPr marL="715963" indent="-357188" algn="l" defTabSz="914400" rtl="0" eaLnBrk="1" latinLnBrk="0" hangingPunct="1">
        <a:lnSpc>
          <a:spcPct val="90000"/>
        </a:lnSpc>
        <a:spcBef>
          <a:spcPts val="500"/>
        </a:spcBef>
        <a:buClr>
          <a:schemeClr val="bg2"/>
        </a:buClr>
        <a:buFont typeface="Arial" panose="020B0604020202020204" pitchFamily="34" charset="0"/>
        <a:buChar char="•"/>
        <a:defRPr sz="2400" kern="1200">
          <a:solidFill>
            <a:schemeClr val="tx1"/>
          </a:solidFill>
          <a:latin typeface="+mn-lt"/>
          <a:ea typeface="+mn-ea"/>
          <a:cs typeface="+mn-cs"/>
        </a:defRPr>
      </a:lvl2pPr>
      <a:lvl3pPr marL="1074738" indent="-358775" algn="l" defTabSz="914400" rtl="0" eaLnBrk="1" latinLnBrk="0" hangingPunct="1">
        <a:lnSpc>
          <a:spcPct val="90000"/>
        </a:lnSpc>
        <a:spcBef>
          <a:spcPts val="500"/>
        </a:spcBef>
        <a:buClr>
          <a:schemeClr val="bg2"/>
        </a:buClr>
        <a:buFont typeface="Arial" panose="020B0604020202020204" pitchFamily="34" charset="0"/>
        <a:buChar char="•"/>
        <a:defRPr sz="2000" kern="1200">
          <a:solidFill>
            <a:schemeClr val="tx1"/>
          </a:solidFill>
          <a:latin typeface="+mn-lt"/>
          <a:ea typeface="+mn-ea"/>
          <a:cs typeface="+mn-cs"/>
        </a:defRPr>
      </a:lvl3pPr>
      <a:lvl4pPr marL="1433513" indent="-358775"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tx1"/>
          </a:solidFill>
          <a:latin typeface="+mn-lt"/>
          <a:ea typeface="+mn-ea"/>
          <a:cs typeface="+mn-cs"/>
        </a:defRPr>
      </a:lvl4pPr>
      <a:lvl5pPr marL="1790700" indent="-357188" algn="l" defTabSz="914400" rtl="0" eaLnBrk="1" latinLnBrk="0" hangingPunct="1">
        <a:lnSpc>
          <a:spcPct val="90000"/>
        </a:lnSpc>
        <a:spcBef>
          <a:spcPts val="500"/>
        </a:spcBef>
        <a:buClr>
          <a:schemeClr val="bg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83">
          <p15:clr>
            <a:srgbClr val="F26B43"/>
          </p15:clr>
        </p15:guide>
        <p15:guide id="3" pos="7197">
          <p15:clr>
            <a:srgbClr val="F26B43"/>
          </p15:clr>
        </p15:guide>
        <p15:guide id="4" orient="horz" pos="1117">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chart" Target="../charts/chart2.xml"/><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4.xml"/><Relationship Id="rId1" Type="http://schemas.openxmlformats.org/officeDocument/2006/relationships/slideLayout" Target="../slideLayouts/slideLayout19.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43.xml"/><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45.xml"/><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46.xml"/><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47.xml"/><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48.xml"/><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notesSlide" Target="../notesSlides/notesSlide51.xml"/><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notesSlide" Target="../notesSlides/notesSlide52.xml"/><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53.xml"/><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notesSlide" Target="../notesSlides/notesSlide55.xml"/><Relationship Id="rId1" Type="http://schemas.openxmlformats.org/officeDocument/2006/relationships/slideLayout" Target="../slideLayouts/slideLayout19.xml"/><Relationship Id="rId4" Type="http://schemas.openxmlformats.org/officeDocument/2006/relationships/chart" Target="../charts/chart42.xml"/></Relationships>
</file>

<file path=ppt/slides/_rels/slide76.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56.xml"/><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3" Type="http://schemas.openxmlformats.org/officeDocument/2006/relationships/chart" Target="../charts/chart44.xml"/><Relationship Id="rId2" Type="http://schemas.openxmlformats.org/officeDocument/2006/relationships/notesSlide" Target="../notesSlides/notesSlide57.xml"/><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58.xml"/><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59.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notesSlide" Target="../notesSlides/notesSlide62.xml"/><Relationship Id="rId1" Type="http://schemas.openxmlformats.org/officeDocument/2006/relationships/slideLayout" Target="../slideLayouts/slideLayout19.xml"/><Relationship Id="rId4" Type="http://schemas.openxmlformats.org/officeDocument/2006/relationships/chart" Target="../charts/chart48.xml"/></Relationships>
</file>

<file path=ppt/slides/_rels/slide83.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63.xml"/><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notesSlide" Target="../notesSlides/notesSlide64.xml"/><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3" Type="http://schemas.openxmlformats.org/officeDocument/2006/relationships/chart" Target="../charts/chart51.xml"/><Relationship Id="rId2" Type="http://schemas.openxmlformats.org/officeDocument/2006/relationships/notesSlide" Target="../notesSlides/notesSlide65.xml"/><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3" Type="http://schemas.openxmlformats.org/officeDocument/2006/relationships/chart" Target="../charts/chart52.xml"/><Relationship Id="rId2" Type="http://schemas.openxmlformats.org/officeDocument/2006/relationships/notesSlide" Target="../notesSlides/notesSlide66.xml"/><Relationship Id="rId1" Type="http://schemas.openxmlformats.org/officeDocument/2006/relationships/slideLayout" Target="../slideLayouts/slideLayout19.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9.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9.xml"/></Relationships>
</file>

<file path=ppt/slides/_rels/slide89.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69.xml"/><Relationship Id="rId1" Type="http://schemas.openxmlformats.org/officeDocument/2006/relationships/slideLayout" Target="../slideLayouts/slideLayout19.xml"/><Relationship Id="rId4" Type="http://schemas.openxmlformats.org/officeDocument/2006/relationships/chart" Target="../charts/chart5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90.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70.xml"/><Relationship Id="rId1" Type="http://schemas.openxmlformats.org/officeDocument/2006/relationships/slideLayout" Target="../slideLayouts/slideLayout19.xml"/></Relationships>
</file>

<file path=ppt/slides/_rels/slide91.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notesSlide" Target="../notesSlides/notesSlide71.xml"/><Relationship Id="rId1" Type="http://schemas.openxmlformats.org/officeDocument/2006/relationships/slideLayout" Target="../slideLayouts/slideLayout19.xml"/></Relationships>
</file>

<file path=ppt/slides/_rels/slide92.xml.rels><?xml version="1.0" encoding="UTF-8" standalone="yes"?>
<Relationships xmlns="http://schemas.openxmlformats.org/package/2006/relationships"><Relationship Id="rId3" Type="http://schemas.openxmlformats.org/officeDocument/2006/relationships/chart" Target="../charts/chart57.xml"/><Relationship Id="rId2" Type="http://schemas.openxmlformats.org/officeDocument/2006/relationships/notesSlide" Target="../notesSlides/notesSlide72.xml"/><Relationship Id="rId1" Type="http://schemas.openxmlformats.org/officeDocument/2006/relationships/slideLayout" Target="../slideLayouts/slideLayout19.xml"/></Relationships>
</file>

<file path=ppt/slides/_rels/slide93.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73.xml"/><Relationship Id="rId1" Type="http://schemas.openxmlformats.org/officeDocument/2006/relationships/slideLayout" Target="../slideLayouts/slideLayout19.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9.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9.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8C4EE-80FC-5E31-7451-2082093BE051}"/>
              </a:ext>
            </a:extLst>
          </p:cNvPr>
          <p:cNvSpPr>
            <a:spLocks noGrp="1"/>
          </p:cNvSpPr>
          <p:nvPr>
            <p:ph type="title"/>
          </p:nvPr>
        </p:nvSpPr>
        <p:spPr>
          <a:xfrm>
            <a:off x="766763" y="476672"/>
            <a:ext cx="10658475" cy="553998"/>
          </a:xfrm>
        </p:spPr>
        <p:txBody>
          <a:bodyPr/>
          <a:lstStyle/>
          <a:p>
            <a:r>
              <a:rPr lang="en-GB" dirty="0">
                <a:solidFill>
                  <a:schemeClr val="accent6">
                    <a:lumMod val="10000"/>
                  </a:schemeClr>
                </a:solidFill>
                <a:latin typeface="+mn-lt"/>
                <a:ea typeface="+mj-lt"/>
                <a:cs typeface="Poppins" panose="00000500000000000000" pitchFamily="2" charset="0"/>
              </a:rPr>
              <a:t>How to use and cite this work</a:t>
            </a:r>
            <a:endParaRPr lang="en-US" dirty="0">
              <a:solidFill>
                <a:schemeClr val="accent6">
                  <a:lumMod val="10000"/>
                </a:schemeClr>
              </a:solidFill>
              <a:latin typeface="+mn-lt"/>
              <a:cs typeface="Poppins" panose="00000500000000000000" pitchFamily="2" charset="0"/>
            </a:endParaRPr>
          </a:p>
        </p:txBody>
      </p:sp>
      <p:sp>
        <p:nvSpPr>
          <p:cNvPr id="13" name="Text Placeholder 2">
            <a:extLst>
              <a:ext uri="{FF2B5EF4-FFF2-40B4-BE49-F238E27FC236}">
                <a16:creationId xmlns:a16="http://schemas.microsoft.com/office/drawing/2014/main" id="{3BE59E23-5916-4EFD-A911-0E2F6CB9E09B}"/>
              </a:ext>
            </a:extLst>
          </p:cNvPr>
          <p:cNvSpPr txBox="1">
            <a:spLocks/>
          </p:cNvSpPr>
          <p:nvPr/>
        </p:nvSpPr>
        <p:spPr>
          <a:xfrm>
            <a:off x="766762" y="880448"/>
            <a:ext cx="9523286" cy="5115246"/>
          </a:xfrm>
          <a:prstGeom prst="rect">
            <a:avLst/>
          </a:prstGeom>
        </p:spPr>
        <p:txBody>
          <a:bodyPr vert="horz" wrap="square" lIns="0" tIns="0" rIns="0" bIns="0" rtlCol="0">
            <a:spAutoFit/>
          </a:bodyPr>
          <a:lstStyle>
            <a:lvl1pPr marL="358775" indent="-358775" algn="l" defTabSz="914400" rtl="0" eaLnBrk="1" latinLnBrk="0" hangingPunct="1">
              <a:lnSpc>
                <a:spcPct val="90000"/>
              </a:lnSpc>
              <a:spcBef>
                <a:spcPts val="1000"/>
              </a:spcBef>
              <a:buClr>
                <a:schemeClr val="bg2"/>
              </a:buClr>
              <a:buFont typeface="Arial" panose="020B0604020202020204" pitchFamily="34" charset="0"/>
              <a:buChar char="•"/>
              <a:defRPr sz="2400" kern="1200">
                <a:solidFill>
                  <a:schemeClr val="tx1"/>
                </a:solidFill>
                <a:latin typeface="+mn-lt"/>
                <a:ea typeface="+mn-ea"/>
                <a:cs typeface="+mn-cs"/>
              </a:defRPr>
            </a:lvl1pPr>
            <a:lvl2pPr marL="715963" indent="-357188" algn="l" defTabSz="914400" rtl="0" eaLnBrk="1" latinLnBrk="0" hangingPunct="1">
              <a:lnSpc>
                <a:spcPct val="90000"/>
              </a:lnSpc>
              <a:spcBef>
                <a:spcPts val="500"/>
              </a:spcBef>
              <a:buClr>
                <a:schemeClr val="bg2"/>
              </a:buClr>
              <a:buFont typeface="Arial" panose="020B0604020202020204" pitchFamily="34" charset="0"/>
              <a:buChar char="•"/>
              <a:defRPr sz="2400" kern="1200">
                <a:solidFill>
                  <a:schemeClr val="tx1"/>
                </a:solidFill>
                <a:latin typeface="+mn-lt"/>
                <a:ea typeface="+mn-ea"/>
                <a:cs typeface="+mn-cs"/>
              </a:defRPr>
            </a:lvl2pPr>
            <a:lvl3pPr marL="1074738" indent="-358775" algn="l" defTabSz="914400" rtl="0" eaLnBrk="1" latinLnBrk="0" hangingPunct="1">
              <a:lnSpc>
                <a:spcPct val="90000"/>
              </a:lnSpc>
              <a:spcBef>
                <a:spcPts val="500"/>
              </a:spcBef>
              <a:buClr>
                <a:schemeClr val="bg2"/>
              </a:buClr>
              <a:buFont typeface="Arial" panose="020B0604020202020204" pitchFamily="34" charset="0"/>
              <a:buChar char="•"/>
              <a:defRPr sz="2000" kern="1200">
                <a:solidFill>
                  <a:schemeClr val="tx1"/>
                </a:solidFill>
                <a:latin typeface="+mn-lt"/>
                <a:ea typeface="+mn-ea"/>
                <a:cs typeface="+mn-cs"/>
              </a:defRPr>
            </a:lvl3pPr>
            <a:lvl4pPr marL="1433513" indent="-358775"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tx1"/>
                </a:solidFill>
                <a:latin typeface="+mn-lt"/>
                <a:ea typeface="+mn-ea"/>
                <a:cs typeface="+mn-cs"/>
              </a:defRPr>
            </a:lvl4pPr>
            <a:lvl5pPr marL="1790700" indent="-357188" algn="l" defTabSz="914400" rtl="0" eaLnBrk="1" latinLnBrk="0" hangingPunct="1">
              <a:lnSpc>
                <a:spcPct val="90000"/>
              </a:lnSpc>
              <a:spcBef>
                <a:spcPts val="500"/>
              </a:spcBef>
              <a:buClr>
                <a:schemeClr val="bg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1942" indent="-361942"/>
            <a:endParaRPr lang="en-GB" sz="1000" dirty="0">
              <a:solidFill>
                <a:schemeClr val="accent6">
                  <a:lumMod val="10000"/>
                </a:schemeClr>
              </a:solidFill>
              <a:cs typeface="Poppins" panose="00000500000000000000" pitchFamily="2" charset="0"/>
            </a:endParaRPr>
          </a:p>
          <a:p>
            <a:pPr marL="0" indent="0">
              <a:buNone/>
            </a:pPr>
            <a:endParaRPr lang="en-GB" sz="2000" dirty="0">
              <a:solidFill>
                <a:schemeClr val="accent6">
                  <a:lumMod val="10000"/>
                </a:schemeClr>
              </a:solidFill>
              <a:cs typeface="Poppins" panose="00000500000000000000" pitchFamily="2" charset="0"/>
            </a:endParaRPr>
          </a:p>
          <a:p>
            <a:pPr marL="0" indent="0">
              <a:buNone/>
            </a:pPr>
            <a:endParaRPr lang="en-GB" sz="2000" dirty="0">
              <a:solidFill>
                <a:schemeClr val="accent6">
                  <a:lumMod val="10000"/>
                </a:schemeClr>
              </a:solidFill>
              <a:ea typeface="+mj-lt"/>
              <a:cs typeface="Poppins" panose="00000500000000000000" pitchFamily="2" charset="0"/>
            </a:endParaRPr>
          </a:p>
          <a:p>
            <a:r>
              <a:rPr lang="en-GB" sz="2000" dirty="0">
                <a:solidFill>
                  <a:schemeClr val="accent6">
                    <a:lumMod val="10000"/>
                  </a:schemeClr>
                </a:solidFill>
                <a:cs typeface="Poppins" panose="00000500000000000000" pitchFamily="2" charset="0"/>
              </a:rPr>
              <a:t>This file has been made available in PowerPoint format so that the slide notes can be used to support interpretation of the results. Please do not edit any aspect of this file.</a:t>
            </a:r>
          </a:p>
          <a:p>
            <a:pPr marL="0" indent="0">
              <a:buNone/>
            </a:pPr>
            <a:endParaRPr lang="en-GB" sz="2000" dirty="0">
              <a:solidFill>
                <a:schemeClr val="accent6">
                  <a:lumMod val="10000"/>
                </a:schemeClr>
              </a:solidFill>
              <a:cs typeface="Poppins" panose="00000500000000000000" pitchFamily="2" charset="0"/>
            </a:endParaRPr>
          </a:p>
          <a:p>
            <a:r>
              <a:rPr lang="en-GB" sz="2000" dirty="0">
                <a:solidFill>
                  <a:schemeClr val="accent6">
                    <a:lumMod val="10000"/>
                  </a:schemeClr>
                </a:solidFill>
                <a:ea typeface="+mj-lt"/>
                <a:cs typeface="Poppins" panose="00000500000000000000" pitchFamily="2" charset="0"/>
              </a:rPr>
              <a:t>Please use the below reference when referring to any findings from the 2024 CAM+:</a:t>
            </a:r>
          </a:p>
          <a:p>
            <a:endParaRPr lang="en-GB" sz="2000" dirty="0">
              <a:solidFill>
                <a:schemeClr val="accent6">
                  <a:lumMod val="10000"/>
                </a:schemeClr>
              </a:solidFill>
              <a:ea typeface="+mj-lt"/>
              <a:cs typeface="Poppins" panose="00000500000000000000" pitchFamily="2" charset="0"/>
            </a:endParaRPr>
          </a:p>
          <a:p>
            <a:pPr marL="0" indent="0">
              <a:buFont typeface="Arial" panose="020B0604020202020204" pitchFamily="34" charset="0"/>
              <a:buNone/>
            </a:pPr>
            <a:r>
              <a:rPr lang="en-GB" sz="2800" b="1" dirty="0">
                <a:solidFill>
                  <a:schemeClr val="accent6">
                    <a:lumMod val="10000"/>
                  </a:schemeClr>
                </a:solidFill>
                <a:ea typeface="+mj-lt"/>
                <a:cs typeface="Poppins" panose="00000500000000000000" pitchFamily="2" charset="0"/>
              </a:rPr>
              <a:t>Whitelock, V., (2024) Cancer Research UK’s 2024 Cancer Awareness Measure ‘Plus’ (CAM+). </a:t>
            </a:r>
            <a:endParaRPr lang="en-GB" sz="2800" b="1" dirty="0">
              <a:solidFill>
                <a:schemeClr val="accent6">
                  <a:lumMod val="10000"/>
                </a:schemeClr>
              </a:solidFill>
              <a:cs typeface="Poppins" panose="00000500000000000000" pitchFamily="2" charset="0"/>
            </a:endParaRPr>
          </a:p>
          <a:p>
            <a:pPr marL="0" indent="0">
              <a:buFont typeface="Arial" panose="020B0604020202020204" pitchFamily="34" charset="0"/>
              <a:buNone/>
            </a:pPr>
            <a:endParaRPr lang="en-GB" sz="2000" dirty="0">
              <a:solidFill>
                <a:schemeClr val="accent6">
                  <a:lumMod val="10000"/>
                </a:schemeClr>
              </a:solidFill>
              <a:cs typeface="Poppins" panose="00000500000000000000" pitchFamily="2" charset="0"/>
            </a:endParaRPr>
          </a:p>
          <a:p>
            <a:pPr marL="0" indent="0">
              <a:buFont typeface="Arial" panose="020B0604020202020204" pitchFamily="34" charset="0"/>
              <a:buNone/>
            </a:pPr>
            <a:endParaRPr lang="en-GB" sz="2000" dirty="0">
              <a:solidFill>
                <a:schemeClr val="accent6">
                  <a:lumMod val="10000"/>
                </a:schemeClr>
              </a:solidFill>
              <a:cs typeface="Poppins" panose="00000500000000000000" pitchFamily="2" charset="0"/>
            </a:endParaRPr>
          </a:p>
        </p:txBody>
      </p:sp>
    </p:spTree>
    <p:extLst>
      <p:ext uri="{BB962C8B-B14F-4D97-AF65-F5344CB8AC3E}">
        <p14:creationId xmlns:p14="http://schemas.microsoft.com/office/powerpoint/2010/main" val="36563407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3BB666D-E0E9-41A7-146A-14213543A56E}"/>
              </a:ext>
            </a:extLst>
          </p:cNvPr>
          <p:cNvSpPr>
            <a:spLocks noGrp="1"/>
          </p:cNvSpPr>
          <p:nvPr>
            <p:ph type="body" sz="quarter" idx="10"/>
          </p:nvPr>
        </p:nvSpPr>
        <p:spPr>
          <a:xfrm>
            <a:off x="345649" y="873226"/>
            <a:ext cx="5375542" cy="654253"/>
          </a:xfrm>
        </p:spPr>
        <p:txBody>
          <a:bodyPr/>
          <a:lstStyle/>
          <a:p>
            <a:r>
              <a:rPr lang="en-GB" dirty="0">
                <a:latin typeface="+mn-lt"/>
              </a:rPr>
              <a:t>Key Findings</a:t>
            </a:r>
          </a:p>
        </p:txBody>
      </p:sp>
      <p:sp>
        <p:nvSpPr>
          <p:cNvPr id="6" name="Text Placeholder 5">
            <a:extLst>
              <a:ext uri="{FF2B5EF4-FFF2-40B4-BE49-F238E27FC236}">
                <a16:creationId xmlns:a16="http://schemas.microsoft.com/office/drawing/2014/main" id="{1F6D81B9-463B-991A-DA42-8C56CCCDDA4C}"/>
              </a:ext>
            </a:extLst>
          </p:cNvPr>
          <p:cNvSpPr>
            <a:spLocks noGrp="1"/>
          </p:cNvSpPr>
          <p:nvPr>
            <p:ph type="body" sz="quarter" idx="13"/>
          </p:nvPr>
        </p:nvSpPr>
        <p:spPr>
          <a:xfrm>
            <a:off x="289559" y="1645865"/>
            <a:ext cx="11344253" cy="4392078"/>
          </a:xfrm>
        </p:spPr>
        <p:txBody>
          <a:bodyPr/>
          <a:lstStyle/>
          <a:p>
            <a:r>
              <a:rPr lang="en-GB" sz="1400" b="1" dirty="0">
                <a:latin typeface="+mn-lt"/>
              </a:rPr>
              <a:t>Awareness of cancer symptoms and risk factors</a:t>
            </a:r>
          </a:p>
          <a:p>
            <a:pPr marL="285750" indent="-285750">
              <a:buFont typeface="Arial" panose="020B0604020202020204" pitchFamily="34" charset="0"/>
              <a:buChar char="•"/>
            </a:pPr>
            <a:r>
              <a:rPr lang="en-US" sz="1400" dirty="0">
                <a:latin typeface="+mn-lt"/>
              </a:rPr>
              <a:t>When asking respondents to identify risk factors, smoking was the most commonly identified, both spontaneously (83%) and when prompted (96%).</a:t>
            </a:r>
          </a:p>
          <a:p>
            <a:pPr marL="285750" indent="-285750">
              <a:buFont typeface="Arial" panose="020B0604020202020204" pitchFamily="34" charset="0"/>
              <a:buChar char="•"/>
            </a:pPr>
            <a:r>
              <a:rPr lang="en-US" sz="1400" dirty="0">
                <a:latin typeface="+mn-lt"/>
              </a:rPr>
              <a:t>Almost all respondents (99%) recognised the main preventable risk factors.</a:t>
            </a:r>
          </a:p>
          <a:p>
            <a:pPr marL="285750" indent="-285750">
              <a:buFont typeface="Arial" panose="020B0604020202020204" pitchFamily="34" charset="0"/>
              <a:buChar char="•"/>
            </a:pPr>
            <a:r>
              <a:rPr lang="en-US" sz="1400" dirty="0">
                <a:latin typeface="+mn-lt"/>
              </a:rPr>
              <a:t>Similarly, all symptoms were recognised by a majority as potential signs of cancer, with potential red-flag symptoms seeing the highest rates of recognition.</a:t>
            </a:r>
          </a:p>
          <a:p>
            <a:endParaRPr lang="en-GB" sz="1400" b="1" dirty="0">
              <a:latin typeface="+mn-lt"/>
            </a:endParaRPr>
          </a:p>
          <a:p>
            <a:r>
              <a:rPr lang="en-GB" sz="1400" b="1" dirty="0">
                <a:latin typeface="+mn-lt"/>
              </a:rPr>
              <a:t>Experience and presentation of symptoms</a:t>
            </a:r>
          </a:p>
          <a:p>
            <a:pPr marL="285750" indent="-285750">
              <a:buFont typeface="Arial" panose="020B0604020202020204" pitchFamily="34" charset="0"/>
              <a:buChar char="•"/>
            </a:pPr>
            <a:r>
              <a:rPr lang="en-US" sz="1400" dirty="0">
                <a:latin typeface="+mn-lt"/>
              </a:rPr>
              <a:t>Just under half (46%) reported experiencing any potential cancer symptom in the past 6 months, followed by around 1 in 3 (32%) who reported experiencing any potential non-specific cancer symptom.</a:t>
            </a:r>
          </a:p>
          <a:p>
            <a:pPr marL="285750" indent="-285750">
              <a:buFont typeface="Arial" panose="020B0604020202020204" pitchFamily="34" charset="0"/>
              <a:buChar char="•"/>
            </a:pPr>
            <a:r>
              <a:rPr lang="en-US" sz="1400" dirty="0">
                <a:latin typeface="+mn-lt"/>
              </a:rPr>
              <a:t>White respondents (47%), those from lower social grades (47%) and aged 50+ (49%) were more likely to report experiencing any potential cancer symptom.</a:t>
            </a:r>
          </a:p>
          <a:p>
            <a:pPr marL="285750" indent="-285750">
              <a:buFont typeface="Arial" panose="020B0604020202020204" pitchFamily="34" charset="0"/>
              <a:buChar char="•"/>
            </a:pPr>
            <a:r>
              <a:rPr lang="en-US" sz="1400" dirty="0">
                <a:latin typeface="+mn-lt"/>
              </a:rPr>
              <a:t>External and lifestyle factors were the most commonly attributed causes of any potential cancer symptom (37%), as was the case for any potential non-specific (39%) and oral (26%) cancer symptom. Cancer (22%) was the most commonly attributed cause for any potential red-flag symptom, while existing physical health problems (37%) were the most commonly cited for lung-specific symptoms.</a:t>
            </a:r>
          </a:p>
          <a:p>
            <a:pPr marL="285750" indent="-285750">
              <a:buFont typeface="Arial" panose="020B0604020202020204" pitchFamily="34" charset="0"/>
              <a:buChar char="•"/>
            </a:pPr>
            <a:r>
              <a:rPr lang="en-US" sz="1400" dirty="0">
                <a:latin typeface="+mn-lt"/>
              </a:rPr>
              <a:t>Three in ten (31%) who experienced any potential cancer symptom reported being concerned about it, with concern highest among those living in the most deprived areas (35%), those with a mental health condition (35%) and also those without a disability (38%).</a:t>
            </a:r>
          </a:p>
        </p:txBody>
      </p:sp>
      <p:sp>
        <p:nvSpPr>
          <p:cNvPr id="7" name="Text Placeholder 6">
            <a:extLst>
              <a:ext uri="{FF2B5EF4-FFF2-40B4-BE49-F238E27FC236}">
                <a16:creationId xmlns:a16="http://schemas.microsoft.com/office/drawing/2014/main" id="{DD11DF76-9485-CD36-E9DD-086CC63FB39F}"/>
              </a:ext>
            </a:extLst>
          </p:cNvPr>
          <p:cNvSpPr>
            <a:spLocks noGrp="1"/>
          </p:cNvSpPr>
          <p:nvPr>
            <p:ph type="body" sz="quarter" idx="14"/>
          </p:nvPr>
        </p:nvSpPr>
        <p:spPr/>
        <p:txBody>
          <a:bodyPr/>
          <a:lstStyle/>
          <a:p>
            <a:r>
              <a:rPr lang="en-GB" dirty="0">
                <a:latin typeface="+mn-lt"/>
              </a:rPr>
              <a:t>Cancer Awareness Measure+ – November 2024</a:t>
            </a:r>
          </a:p>
        </p:txBody>
      </p:sp>
      <p:sp>
        <p:nvSpPr>
          <p:cNvPr id="8" name="Text Placeholder 7">
            <a:extLst>
              <a:ext uri="{FF2B5EF4-FFF2-40B4-BE49-F238E27FC236}">
                <a16:creationId xmlns:a16="http://schemas.microsoft.com/office/drawing/2014/main" id="{8E6B3514-F7A2-7321-ADCD-D172D76AB967}"/>
              </a:ext>
            </a:extLst>
          </p:cNvPr>
          <p:cNvSpPr>
            <a:spLocks noGrp="1"/>
          </p:cNvSpPr>
          <p:nvPr>
            <p:ph type="body" sz="quarter" idx="15"/>
          </p:nvPr>
        </p:nvSpPr>
        <p:spPr/>
        <p:txBody>
          <a:bodyPr/>
          <a:lstStyle/>
          <a:p>
            <a:r>
              <a:rPr lang="en-GB" dirty="0">
                <a:latin typeface="+mn-lt"/>
              </a:rPr>
              <a:t>Executive Summary</a:t>
            </a:r>
          </a:p>
        </p:txBody>
      </p:sp>
    </p:spTree>
    <p:extLst>
      <p:ext uri="{BB962C8B-B14F-4D97-AF65-F5344CB8AC3E}">
        <p14:creationId xmlns:p14="http://schemas.microsoft.com/office/powerpoint/2010/main" val="2822374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6C595-DED7-3D5E-2BB4-032DB6773919}"/>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5C4613E3-EECC-A670-37F2-52613B4096C5}"/>
              </a:ext>
            </a:extLst>
          </p:cNvPr>
          <p:cNvSpPr>
            <a:spLocks noGrp="1"/>
          </p:cNvSpPr>
          <p:nvPr>
            <p:ph type="body" sz="quarter" idx="14"/>
          </p:nvPr>
        </p:nvSpPr>
        <p:spPr/>
        <p:txBody>
          <a:bodyPr/>
          <a:lstStyle/>
          <a:p>
            <a:r>
              <a:rPr lang="en-GB" dirty="0">
                <a:latin typeface="+mn-lt"/>
              </a:rPr>
              <a:t>Cancer Awareness Measure+ – November 2024</a:t>
            </a:r>
          </a:p>
        </p:txBody>
      </p:sp>
      <p:sp>
        <p:nvSpPr>
          <p:cNvPr id="8" name="Text Placeholder 7">
            <a:extLst>
              <a:ext uri="{FF2B5EF4-FFF2-40B4-BE49-F238E27FC236}">
                <a16:creationId xmlns:a16="http://schemas.microsoft.com/office/drawing/2014/main" id="{F4BDC399-B9AB-2F6C-7977-C0C60AF9FB6B}"/>
              </a:ext>
            </a:extLst>
          </p:cNvPr>
          <p:cNvSpPr>
            <a:spLocks noGrp="1"/>
          </p:cNvSpPr>
          <p:nvPr>
            <p:ph type="body" sz="quarter" idx="15"/>
          </p:nvPr>
        </p:nvSpPr>
        <p:spPr/>
        <p:txBody>
          <a:bodyPr/>
          <a:lstStyle/>
          <a:p>
            <a:r>
              <a:rPr lang="en-GB" dirty="0">
                <a:latin typeface="+mn-lt"/>
              </a:rPr>
              <a:t>Executive Summary</a:t>
            </a:r>
          </a:p>
        </p:txBody>
      </p:sp>
      <p:sp>
        <p:nvSpPr>
          <p:cNvPr id="4" name="Text Placeholder 4">
            <a:extLst>
              <a:ext uri="{FF2B5EF4-FFF2-40B4-BE49-F238E27FC236}">
                <a16:creationId xmlns:a16="http://schemas.microsoft.com/office/drawing/2014/main" id="{98532D5F-BD16-265D-03D3-EDFCFDBA1B17}"/>
              </a:ext>
            </a:extLst>
          </p:cNvPr>
          <p:cNvSpPr txBox="1">
            <a:spLocks/>
          </p:cNvSpPr>
          <p:nvPr/>
        </p:nvSpPr>
        <p:spPr>
          <a:xfrm>
            <a:off x="345649" y="873226"/>
            <a:ext cx="5375542" cy="654253"/>
          </a:xfrm>
          <a:prstGeom prst="rect">
            <a:avLst/>
          </a:prstGeom>
        </p:spPr>
        <p:txBody>
          <a:bodyPr/>
          <a:lstStyle>
            <a:lvl1pPr marL="0" indent="0" algn="l" defTabSz="914400" rtl="0" eaLnBrk="1" latinLnBrk="0" hangingPunct="1">
              <a:lnSpc>
                <a:spcPct val="113000"/>
              </a:lnSpc>
              <a:spcBef>
                <a:spcPts val="0"/>
              </a:spcBef>
              <a:buFont typeface="Arial" panose="020B0604020202020204" pitchFamily="34" charset="0"/>
              <a:buNone/>
              <a:defRPr sz="3200" b="0" i="0" kern="1200" spc="1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mn-lt"/>
              </a:rPr>
              <a:t>Key Findings</a:t>
            </a:r>
          </a:p>
        </p:txBody>
      </p:sp>
      <p:sp>
        <p:nvSpPr>
          <p:cNvPr id="11" name="Text Placeholder 5">
            <a:extLst>
              <a:ext uri="{FF2B5EF4-FFF2-40B4-BE49-F238E27FC236}">
                <a16:creationId xmlns:a16="http://schemas.microsoft.com/office/drawing/2014/main" id="{BD1DFAC6-0E89-8F98-EA75-DE990B18143D}"/>
              </a:ext>
            </a:extLst>
          </p:cNvPr>
          <p:cNvSpPr txBox="1">
            <a:spLocks/>
          </p:cNvSpPr>
          <p:nvPr/>
        </p:nvSpPr>
        <p:spPr>
          <a:xfrm>
            <a:off x="289559" y="1645865"/>
            <a:ext cx="11344253" cy="3776354"/>
          </a:xfrm>
          <a:prstGeom prst="rect">
            <a:avLst/>
          </a:prstGeom>
        </p:spPr>
        <p:txBody>
          <a:bodyPr/>
          <a:lstStyle>
            <a:lvl1pPr marL="0" indent="0" algn="l" defTabSz="914400" rtl="0" eaLnBrk="1" latinLnBrk="0" hangingPunct="1">
              <a:lnSpc>
                <a:spcPct val="113000"/>
              </a:lnSpc>
              <a:spcBef>
                <a:spcPts val="0"/>
              </a:spcBef>
              <a:buFont typeface="Arial" panose="020B0604020202020204" pitchFamily="34" charset="0"/>
              <a:buNone/>
              <a:defRPr sz="2400" b="0" i="0" kern="1200" spc="1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b="1" dirty="0">
                <a:latin typeface="+mn-lt"/>
              </a:rPr>
              <a:t>Seeking help</a:t>
            </a:r>
          </a:p>
          <a:p>
            <a:pPr marL="285750" indent="-285750">
              <a:buFont typeface="Arial" panose="020B0604020202020204" pitchFamily="34" charset="0"/>
              <a:buChar char="•"/>
            </a:pPr>
            <a:r>
              <a:rPr lang="en-US" sz="1400" dirty="0">
                <a:latin typeface="+mn-lt"/>
              </a:rPr>
              <a:t>After noticing their symptom, six in ten (60%) who reported experiencing any potential cancer symptom tried to contact their GP; most (55%) reported that they successfully contacted their GP, though around 1 in 10 stated that they tried but were unable to discuss their symptom with anyone.</a:t>
            </a:r>
          </a:p>
          <a:p>
            <a:pPr marL="285750" indent="-285750">
              <a:buFont typeface="Arial" panose="020B0604020202020204" pitchFamily="34" charset="0"/>
              <a:buChar char="•"/>
            </a:pPr>
            <a:r>
              <a:rPr lang="en-US" sz="1400" dirty="0">
                <a:latin typeface="+mn-lt"/>
              </a:rPr>
              <a:t>6 in 10 of those who experienced any potential cancer symptom contacted their GP within 6 months, with those with a disability or mental health condition more likely to do so.</a:t>
            </a:r>
          </a:p>
          <a:p>
            <a:pPr marL="285750" indent="-285750">
              <a:buFont typeface="Arial" panose="020B0604020202020204" pitchFamily="34" charset="0"/>
              <a:buChar char="•"/>
            </a:pPr>
            <a:r>
              <a:rPr lang="en-US" sz="1400" dirty="0">
                <a:latin typeface="+mn-lt"/>
              </a:rPr>
              <a:t>More than three-quarters (78%) who experienced any potential cancer symptom stated that they discussed their symptom with their GP within 2 weeks of contacting them, and those with a disability were more likely to have done so.</a:t>
            </a:r>
            <a:endParaRPr lang="en-GB" sz="1400" dirty="0">
              <a:latin typeface="+mn-lt"/>
            </a:endParaRPr>
          </a:p>
          <a:p>
            <a:endParaRPr lang="en-GB" sz="1400" b="1" dirty="0">
              <a:latin typeface="+mn-lt"/>
            </a:endParaRPr>
          </a:p>
          <a:p>
            <a:r>
              <a:rPr lang="en-GB" sz="1400" b="1" dirty="0">
                <a:latin typeface="+mn-lt"/>
              </a:rPr>
              <a:t>Re-presentation </a:t>
            </a:r>
          </a:p>
          <a:p>
            <a:pPr marL="285750" indent="-285750">
              <a:buFont typeface="Arial" panose="020B0604020202020204" pitchFamily="34" charset="0"/>
              <a:buChar char="•"/>
            </a:pPr>
            <a:r>
              <a:rPr lang="en-GB" sz="1400" dirty="0"/>
              <a:t>Slightly over half (55%) of those who continued to experience any potential symptom recontacted their doctor. Recontact rates were highest for oral cancer symptoms (59%).</a:t>
            </a:r>
          </a:p>
          <a:p>
            <a:pPr marL="285750" indent="-285750">
              <a:buFont typeface="Arial" panose="020B0604020202020204" pitchFamily="34" charset="0"/>
              <a:buChar char="•"/>
            </a:pPr>
            <a:r>
              <a:rPr lang="en-US" sz="1400" dirty="0"/>
              <a:t>Those with a disability (60%) or mental health condition (61%) were more likely to report recontacting their doctor.</a:t>
            </a:r>
          </a:p>
          <a:p>
            <a:pPr marL="285750" indent="-285750">
              <a:buFont typeface="Arial" panose="020B0604020202020204" pitchFamily="34" charset="0"/>
              <a:buChar char="•"/>
            </a:pPr>
            <a:r>
              <a:rPr lang="en-GB" sz="1400" dirty="0"/>
              <a:t>Just over one in ten (13%) recontacted their doctor about an ongoing symptom within a week. </a:t>
            </a:r>
            <a:r>
              <a:rPr lang="en-US" sz="1400" dirty="0"/>
              <a:t>Although at an overall level slightly fewer reported recontacting their doctor about a red flag symptom (52%), those who did were slightly more likely to do so within a week (15%). </a:t>
            </a:r>
            <a:endParaRPr lang="en-GB" sz="1400" b="1" dirty="0"/>
          </a:p>
          <a:p>
            <a:endParaRPr lang="en-GB" sz="1400" b="1" dirty="0">
              <a:latin typeface="+mn-lt"/>
            </a:endParaRPr>
          </a:p>
        </p:txBody>
      </p:sp>
    </p:spTree>
    <p:extLst>
      <p:ext uri="{BB962C8B-B14F-4D97-AF65-F5344CB8AC3E}">
        <p14:creationId xmlns:p14="http://schemas.microsoft.com/office/powerpoint/2010/main" val="29660322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2EA45-5FB5-3DFF-5987-6A01AE3E69B9}"/>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1C45A99C-1A70-C8A8-7336-89F2B3D1C7A3}"/>
              </a:ext>
            </a:extLst>
          </p:cNvPr>
          <p:cNvSpPr>
            <a:spLocks noGrp="1"/>
          </p:cNvSpPr>
          <p:nvPr>
            <p:ph type="body" sz="quarter" idx="13"/>
          </p:nvPr>
        </p:nvSpPr>
        <p:spPr>
          <a:xfrm>
            <a:off x="345649" y="1827295"/>
            <a:ext cx="11443405" cy="3776354"/>
          </a:xfrm>
        </p:spPr>
        <p:txBody>
          <a:bodyPr/>
          <a:lstStyle/>
          <a:p>
            <a:r>
              <a:rPr lang="en-GB" sz="1400" b="1" dirty="0">
                <a:latin typeface="+mn-lt"/>
              </a:rPr>
              <a:t>Barriers and motivators to help seeking</a:t>
            </a:r>
          </a:p>
          <a:p>
            <a:pPr marL="285750" indent="-285750">
              <a:buFont typeface="Arial" panose="020B0604020202020204" pitchFamily="34" charset="0"/>
              <a:buChar char="•"/>
            </a:pPr>
            <a:r>
              <a:rPr lang="en-GB" sz="1400" spc="10" dirty="0">
                <a:latin typeface="Arial" panose="020B0604020202020204" pitchFamily="34" charset="0"/>
                <a:cs typeface="Arial" panose="020B0604020202020204" pitchFamily="34" charset="0"/>
              </a:rPr>
              <a:t>More than half (54%) tried to contact their GP about any symptoms in the last 12 months. Of this group, over 8 in 10 (83%) were able to make an appointment. </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The majority (50%) contacted the GP practice once to try and make an appointment, although 46% reported contacting them more than once</a:t>
            </a:r>
            <a:r>
              <a:rPr lang="en-US" sz="1400" b="1"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Lack of available appointments was the biggest barrier to making an appointment (45%), following by not being able to get through on the phone (24%).</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Worsening (69%), or painful and bothersome symptoms (61%) were the most influential drivers for seeking medical assistance. Only one quarter (26%) identified that thinking their symptom was a symptom of cancer as being an influential driver.</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Comparatively, perceptions around difficulty getting an appointment were the most influential barriers for respondents (53% thought it would be difficult, 47% found it difficult).</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Thinking specifically about attendance at tests, the most influential factor for going for a test is perceived importance (83%), while 3 in 4 identified being given more information about the test (75%).</a:t>
            </a:r>
          </a:p>
          <a:p>
            <a:pPr marL="285750" indent="-285750">
              <a:buFont typeface="Arial" panose="020B0604020202020204" pitchFamily="34" charset="0"/>
              <a:buChar char="•"/>
            </a:pPr>
            <a:r>
              <a:rPr lang="en-US" sz="1400" dirty="0"/>
              <a:t>Two</a:t>
            </a:r>
            <a:r>
              <a:rPr lang="en-US" sz="1400" dirty="0">
                <a:latin typeface="Arial" panose="020B0604020202020204" pitchFamily="34" charset="0"/>
                <a:cs typeface="Arial" panose="020B0604020202020204" pitchFamily="34" charset="0"/>
              </a:rPr>
              <a:t> in five reported receiving healthcare remotely in the past 12 months (43%), with phone call being the most commonly identified remote method (36%).</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Overall, there were generally positive perceptions regarding remote consultations: most agreed they were comfortable discussing their health concern (75%) and that it allowed their concerns to be quickly (72%) and adequately (64%) addressed.</a:t>
            </a:r>
          </a:p>
        </p:txBody>
      </p:sp>
      <p:sp>
        <p:nvSpPr>
          <p:cNvPr id="7" name="Text Placeholder 6">
            <a:extLst>
              <a:ext uri="{FF2B5EF4-FFF2-40B4-BE49-F238E27FC236}">
                <a16:creationId xmlns:a16="http://schemas.microsoft.com/office/drawing/2014/main" id="{209E6A73-720E-3982-BA73-0C8DF889EB17}"/>
              </a:ext>
            </a:extLst>
          </p:cNvPr>
          <p:cNvSpPr>
            <a:spLocks noGrp="1"/>
          </p:cNvSpPr>
          <p:nvPr>
            <p:ph type="body" sz="quarter" idx="14"/>
          </p:nvPr>
        </p:nvSpPr>
        <p:spPr/>
        <p:txBody>
          <a:bodyPr/>
          <a:lstStyle/>
          <a:p>
            <a:r>
              <a:rPr lang="en-GB" dirty="0">
                <a:latin typeface="+mn-lt"/>
              </a:rPr>
              <a:t>Cancer Awareness Measure+ – November 2024</a:t>
            </a:r>
          </a:p>
        </p:txBody>
      </p:sp>
      <p:sp>
        <p:nvSpPr>
          <p:cNvPr id="8" name="Text Placeholder 7">
            <a:extLst>
              <a:ext uri="{FF2B5EF4-FFF2-40B4-BE49-F238E27FC236}">
                <a16:creationId xmlns:a16="http://schemas.microsoft.com/office/drawing/2014/main" id="{B92CF1F6-5C80-DDEB-2DF9-3F2769B170EC}"/>
              </a:ext>
            </a:extLst>
          </p:cNvPr>
          <p:cNvSpPr>
            <a:spLocks noGrp="1"/>
          </p:cNvSpPr>
          <p:nvPr>
            <p:ph type="body" sz="quarter" idx="15"/>
          </p:nvPr>
        </p:nvSpPr>
        <p:spPr/>
        <p:txBody>
          <a:bodyPr/>
          <a:lstStyle/>
          <a:p>
            <a:r>
              <a:rPr lang="en-GB" dirty="0">
                <a:latin typeface="+mn-lt"/>
              </a:rPr>
              <a:t>Executive Summary</a:t>
            </a:r>
          </a:p>
        </p:txBody>
      </p:sp>
      <p:sp>
        <p:nvSpPr>
          <p:cNvPr id="4" name="Text Placeholder 4">
            <a:extLst>
              <a:ext uri="{FF2B5EF4-FFF2-40B4-BE49-F238E27FC236}">
                <a16:creationId xmlns:a16="http://schemas.microsoft.com/office/drawing/2014/main" id="{B4B725BD-5D12-DED0-3CCA-08D0D5220A54}"/>
              </a:ext>
            </a:extLst>
          </p:cNvPr>
          <p:cNvSpPr txBox="1">
            <a:spLocks/>
          </p:cNvSpPr>
          <p:nvPr/>
        </p:nvSpPr>
        <p:spPr>
          <a:xfrm>
            <a:off x="345649" y="873226"/>
            <a:ext cx="5375542" cy="654253"/>
          </a:xfrm>
          <a:prstGeom prst="rect">
            <a:avLst/>
          </a:prstGeom>
        </p:spPr>
        <p:txBody>
          <a:bodyPr/>
          <a:lstStyle>
            <a:lvl1pPr marL="0" indent="0" algn="l" defTabSz="914400" rtl="0" eaLnBrk="1" latinLnBrk="0" hangingPunct="1">
              <a:lnSpc>
                <a:spcPct val="113000"/>
              </a:lnSpc>
              <a:spcBef>
                <a:spcPts val="0"/>
              </a:spcBef>
              <a:buFont typeface="Arial" panose="020B0604020202020204" pitchFamily="34" charset="0"/>
              <a:buNone/>
              <a:defRPr sz="3200" b="0" i="0" kern="1200" spc="1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mn-lt"/>
              </a:rPr>
              <a:t>Key Findings</a:t>
            </a:r>
          </a:p>
        </p:txBody>
      </p:sp>
    </p:spTree>
    <p:extLst>
      <p:ext uri="{BB962C8B-B14F-4D97-AF65-F5344CB8AC3E}">
        <p14:creationId xmlns:p14="http://schemas.microsoft.com/office/powerpoint/2010/main" val="31614713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C419C-3995-1F4E-E49E-650C20B86CFD}"/>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3F1B16C1-B358-6448-0FD9-DF00AFCEDA85}"/>
              </a:ext>
            </a:extLst>
          </p:cNvPr>
          <p:cNvSpPr>
            <a:spLocks noGrp="1"/>
          </p:cNvSpPr>
          <p:nvPr>
            <p:ph type="body" sz="quarter" idx="13"/>
          </p:nvPr>
        </p:nvSpPr>
        <p:spPr>
          <a:xfrm>
            <a:off x="473449" y="1538112"/>
            <a:ext cx="11245101" cy="3776354"/>
          </a:xfrm>
        </p:spPr>
        <p:txBody>
          <a:bodyPr/>
          <a:lstStyle/>
          <a:p>
            <a:r>
              <a:rPr lang="en-GB" sz="1400" b="1" dirty="0">
                <a:latin typeface="+mn-lt"/>
              </a:rPr>
              <a:t>Screening</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Those eligible for cervical screening most commonly reported that they attended a screening in the last 3 years (45%), with over half being categorised as being up-to-date with their screening (55%).</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Just under 2 in 3 (62%) report intention to attend their next screening, with those who are overdue being less likely to report being likely to attend (33%).</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Concerns around who would carry out the test (43%), and references to pain (pain in the past 40%; worried about pain 38%) were most commonly referenced as barriers by those who had been invited to cervical screening. Those who had never attended or were overdue were more likely to state they didn’t think they were at risk.</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Those eligible for bowel cancer screening most commonly reported that they completed their kit in the last 2 years (59%), with 2 in 3 (68%) being categorised as being up-to-date with their screening.</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Over 8 in 10 (84%) intended to complete their next kit. Intention to complete their kit next time was high among both those classified as up-to-date and overdue, although highest among those who were up-to-date (94%).</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Messiness was most commonly identified as a barrier for completing bowel screening kits (12%). Those who are overdue or had </a:t>
            </a:r>
            <a:r>
              <a:rPr lang="en-US" sz="1400" dirty="0"/>
              <a:t>never attended </a:t>
            </a:r>
            <a:r>
              <a:rPr lang="en-US" sz="1400" dirty="0">
                <a:latin typeface="Arial" panose="020B0604020202020204" pitchFamily="34" charset="0"/>
                <a:cs typeface="Arial" panose="020B0604020202020204" pitchFamily="34" charset="0"/>
              </a:rPr>
              <a:t>were more likely to be concerned about this. </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The majority of those eligible for breast screening reported that they attended a breast screening in the past 3 years (58%), with 3 in 4 (76%) being categorised as up-to-date.</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At an overall level, 70% reported intention to attend their next breast screening, with those who were up-to-date being more likely to say this (7</a:t>
            </a:r>
            <a:r>
              <a:rPr lang="en-US" sz="1400" dirty="0"/>
              <a:t>4%).</a:t>
            </a:r>
            <a:endParaRPr lang="en-US"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Past experience of pain was the most commonly identified barrier for breast screening (32%), while those who were overdue were more likely than those who were up-to-date to be concerned </a:t>
            </a:r>
            <a:r>
              <a:rPr lang="en-US" sz="1400" dirty="0"/>
              <a:t>about nearly all issues. </a:t>
            </a:r>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GB" sz="1400" b="1" dirty="0">
              <a:latin typeface="+mn-lt"/>
            </a:endParaRPr>
          </a:p>
        </p:txBody>
      </p:sp>
      <p:sp>
        <p:nvSpPr>
          <p:cNvPr id="7" name="Text Placeholder 6">
            <a:extLst>
              <a:ext uri="{FF2B5EF4-FFF2-40B4-BE49-F238E27FC236}">
                <a16:creationId xmlns:a16="http://schemas.microsoft.com/office/drawing/2014/main" id="{52A4E1F3-07C1-1A6C-47FA-C7D063B9645E}"/>
              </a:ext>
            </a:extLst>
          </p:cNvPr>
          <p:cNvSpPr>
            <a:spLocks noGrp="1"/>
          </p:cNvSpPr>
          <p:nvPr>
            <p:ph type="body" sz="quarter" idx="14"/>
          </p:nvPr>
        </p:nvSpPr>
        <p:spPr/>
        <p:txBody>
          <a:bodyPr/>
          <a:lstStyle/>
          <a:p>
            <a:r>
              <a:rPr lang="en-GB" dirty="0">
                <a:latin typeface="+mn-lt"/>
              </a:rPr>
              <a:t>Cancer Awareness Measure+ – November 2024</a:t>
            </a:r>
          </a:p>
        </p:txBody>
      </p:sp>
      <p:sp>
        <p:nvSpPr>
          <p:cNvPr id="8" name="Text Placeholder 7">
            <a:extLst>
              <a:ext uri="{FF2B5EF4-FFF2-40B4-BE49-F238E27FC236}">
                <a16:creationId xmlns:a16="http://schemas.microsoft.com/office/drawing/2014/main" id="{5635528E-B6A8-4C47-975B-6601841CD1A1}"/>
              </a:ext>
            </a:extLst>
          </p:cNvPr>
          <p:cNvSpPr>
            <a:spLocks noGrp="1"/>
          </p:cNvSpPr>
          <p:nvPr>
            <p:ph type="body" sz="quarter" idx="15"/>
          </p:nvPr>
        </p:nvSpPr>
        <p:spPr/>
        <p:txBody>
          <a:bodyPr/>
          <a:lstStyle/>
          <a:p>
            <a:r>
              <a:rPr lang="en-GB" dirty="0">
                <a:latin typeface="+mn-lt"/>
              </a:rPr>
              <a:t>Executive Summary</a:t>
            </a:r>
          </a:p>
        </p:txBody>
      </p:sp>
      <p:sp>
        <p:nvSpPr>
          <p:cNvPr id="4" name="Text Placeholder 4">
            <a:extLst>
              <a:ext uri="{FF2B5EF4-FFF2-40B4-BE49-F238E27FC236}">
                <a16:creationId xmlns:a16="http://schemas.microsoft.com/office/drawing/2014/main" id="{76C9F4FB-082F-6163-0D04-6F48CA9ED32E}"/>
              </a:ext>
            </a:extLst>
          </p:cNvPr>
          <p:cNvSpPr>
            <a:spLocks noGrp="1"/>
          </p:cNvSpPr>
          <p:nvPr>
            <p:ph type="body" sz="quarter" idx="10"/>
          </p:nvPr>
        </p:nvSpPr>
        <p:spPr>
          <a:xfrm>
            <a:off x="345649" y="873226"/>
            <a:ext cx="5375542" cy="654253"/>
          </a:xfrm>
        </p:spPr>
        <p:txBody>
          <a:bodyPr/>
          <a:lstStyle/>
          <a:p>
            <a:r>
              <a:rPr lang="en-GB" dirty="0">
                <a:latin typeface="+mn-lt"/>
              </a:rPr>
              <a:t>Key Findings</a:t>
            </a:r>
          </a:p>
        </p:txBody>
      </p:sp>
    </p:spTree>
    <p:extLst>
      <p:ext uri="{BB962C8B-B14F-4D97-AF65-F5344CB8AC3E}">
        <p14:creationId xmlns:p14="http://schemas.microsoft.com/office/powerpoint/2010/main" val="36732023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A9AA21-0578-BEC7-C898-394477ECB7A1}"/>
              </a:ext>
            </a:extLst>
          </p:cNvPr>
          <p:cNvSpPr>
            <a:spLocks noGrp="1"/>
          </p:cNvSpPr>
          <p:nvPr>
            <p:ph type="body" sz="quarter" idx="10"/>
          </p:nvPr>
        </p:nvSpPr>
        <p:spPr>
          <a:prstGeom prst="rect">
            <a:avLst/>
          </a:prstGeom>
        </p:spPr>
        <p:txBody>
          <a:bodyPr/>
          <a:lstStyle/>
          <a:p>
            <a:r>
              <a:rPr lang="en-US" dirty="0">
                <a:latin typeface="+mn-lt"/>
              </a:rPr>
              <a:t>Current health</a:t>
            </a:r>
          </a:p>
        </p:txBody>
      </p:sp>
      <p:sp>
        <p:nvSpPr>
          <p:cNvPr id="5" name="Text Placeholder 3">
            <a:extLst>
              <a:ext uri="{FF2B5EF4-FFF2-40B4-BE49-F238E27FC236}">
                <a16:creationId xmlns:a16="http://schemas.microsoft.com/office/drawing/2014/main" id="{D767FF4F-0B91-70FA-16D4-D5A3F07B21B5}"/>
              </a:ext>
            </a:extLst>
          </p:cNvPr>
          <p:cNvSpPr>
            <a:spLocks noGrp="1"/>
          </p:cNvSpPr>
          <p:nvPr>
            <p:ph type="body" sz="quarter" idx="13"/>
          </p:nvPr>
        </p:nvSpPr>
        <p:spPr>
          <a:xfrm>
            <a:off x="5835650" y="273050"/>
            <a:ext cx="5375275" cy="365125"/>
          </a:xfrm>
        </p:spPr>
        <p:txBody>
          <a:bodyPr/>
          <a:lstStyle/>
          <a:p>
            <a:r>
              <a:rPr lang="en-GB" dirty="0">
                <a:latin typeface="+mj-lt"/>
              </a:rPr>
              <a:t>Cancer Awareness Measure+ – </a:t>
            </a:r>
            <a:r>
              <a:rPr lang="en-GB" dirty="0">
                <a:latin typeface="+mn-lt"/>
              </a:rPr>
              <a:t>November 2024</a:t>
            </a:r>
            <a:endParaRPr lang="en-GB" dirty="0">
              <a:latin typeface="+mj-lt"/>
            </a:endParaRPr>
          </a:p>
        </p:txBody>
      </p:sp>
    </p:spTree>
    <p:extLst>
      <p:ext uri="{BB962C8B-B14F-4D97-AF65-F5344CB8AC3E}">
        <p14:creationId xmlns:p14="http://schemas.microsoft.com/office/powerpoint/2010/main" val="32915630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962FDC40-BDED-9BA1-B5FE-C6BDB1FEB84A}"/>
              </a:ext>
            </a:extLst>
          </p:cNvPr>
          <p:cNvSpPr txBox="1">
            <a:spLocks/>
          </p:cNvSpPr>
          <p:nvPr/>
        </p:nvSpPr>
        <p:spPr>
          <a:xfrm>
            <a:off x="284206" y="207633"/>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j-lt"/>
                <a:ea typeface="+mn-ea"/>
                <a:cs typeface="+mn-cs"/>
              </a:rPr>
              <a:t>The majority reported having never smoked, while around 3 in 10 reported previously smoking. On average, respondents reported consuming 6 units of alcohol in the past week.</a:t>
            </a:r>
          </a:p>
        </p:txBody>
      </p:sp>
      <p:sp>
        <p:nvSpPr>
          <p:cNvPr id="24" name="Footer Placeholder 5">
            <a:extLst>
              <a:ext uri="{FF2B5EF4-FFF2-40B4-BE49-F238E27FC236}">
                <a16:creationId xmlns:a16="http://schemas.microsoft.com/office/drawing/2014/main" id="{364761AC-F580-195B-21F5-D8860610A29A}"/>
              </a:ext>
            </a:extLst>
          </p:cNvPr>
          <p:cNvSpPr txBox="1">
            <a:spLocks/>
          </p:cNvSpPr>
          <p:nvPr/>
        </p:nvSpPr>
        <p:spPr>
          <a:xfrm>
            <a:off x="284206" y="6353825"/>
            <a:ext cx="10634400"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C1. Which of the following best applies to you? Please note: we are referring to cigarettes (including hand-rolled) and other kinds of tobacco that you inhale and NOT electronic/e-cigarettes. Please select one answer.</a:t>
            </a:r>
            <a:br>
              <a:rPr lang="en-US" sz="800" dirty="0"/>
            </a:br>
            <a:r>
              <a:rPr lang="en-US" sz="800" dirty="0"/>
              <a:t>C2_rec. Thinking about last week, how many units of alcohol did you drink in total? …Please select one answer.</a:t>
            </a:r>
          </a:p>
          <a:p>
            <a:r>
              <a:rPr lang="en-US" sz="800" dirty="0"/>
              <a:t>Base: All (N=6,844)</a:t>
            </a:r>
          </a:p>
        </p:txBody>
      </p:sp>
      <p:sp>
        <p:nvSpPr>
          <p:cNvPr id="25" name="TextBox 24">
            <a:extLst>
              <a:ext uri="{FF2B5EF4-FFF2-40B4-BE49-F238E27FC236}">
                <a16:creationId xmlns:a16="http://schemas.microsoft.com/office/drawing/2014/main" id="{766CAE0D-CCAF-3EB2-2AB9-96C0025B0032}"/>
              </a:ext>
            </a:extLst>
          </p:cNvPr>
          <p:cNvSpPr txBox="1"/>
          <p:nvPr/>
        </p:nvSpPr>
        <p:spPr>
          <a:xfrm>
            <a:off x="2558351" y="1618344"/>
            <a:ext cx="2104008" cy="400110"/>
          </a:xfrm>
          <a:prstGeom prst="rect">
            <a:avLst/>
          </a:prstGeom>
          <a:noFill/>
        </p:spPr>
        <p:txBody>
          <a:bodyPr wrap="square" rtlCol="0">
            <a:spAutoFit/>
          </a:bodyPr>
          <a:lstStyle/>
          <a:p>
            <a:pPr algn="ctr"/>
            <a:r>
              <a:rPr lang="en-GB" sz="2000" b="1" spc="10" dirty="0"/>
              <a:t>Smoking</a:t>
            </a:r>
          </a:p>
        </p:txBody>
      </p:sp>
      <p:sp>
        <p:nvSpPr>
          <p:cNvPr id="27" name="TextBox 26">
            <a:extLst>
              <a:ext uri="{FF2B5EF4-FFF2-40B4-BE49-F238E27FC236}">
                <a16:creationId xmlns:a16="http://schemas.microsoft.com/office/drawing/2014/main" id="{6E97479A-B00B-A4BC-A0A9-5BB7F11326A7}"/>
              </a:ext>
            </a:extLst>
          </p:cNvPr>
          <p:cNvSpPr txBox="1"/>
          <p:nvPr/>
        </p:nvSpPr>
        <p:spPr>
          <a:xfrm>
            <a:off x="7815681" y="1647736"/>
            <a:ext cx="3125623" cy="707886"/>
          </a:xfrm>
          <a:prstGeom prst="rect">
            <a:avLst/>
          </a:prstGeom>
          <a:noFill/>
        </p:spPr>
        <p:txBody>
          <a:bodyPr wrap="square" rtlCol="0">
            <a:spAutoFit/>
          </a:bodyPr>
          <a:lstStyle/>
          <a:p>
            <a:pPr algn="ctr"/>
            <a:r>
              <a:rPr lang="en-GB" sz="2000" b="1" spc="10" dirty="0"/>
              <a:t>Alcohol consumed in the last week</a:t>
            </a:r>
          </a:p>
        </p:txBody>
      </p:sp>
      <p:graphicFrame>
        <p:nvGraphicFramePr>
          <p:cNvPr id="32" name="Chart 31">
            <a:extLst>
              <a:ext uri="{FF2B5EF4-FFF2-40B4-BE49-F238E27FC236}">
                <a16:creationId xmlns:a16="http://schemas.microsoft.com/office/drawing/2014/main" id="{F60972B7-3C7F-91DB-0E32-AF72AA5DEE91}"/>
              </a:ext>
            </a:extLst>
          </p:cNvPr>
          <p:cNvGraphicFramePr/>
          <p:nvPr>
            <p:extLst>
              <p:ext uri="{D42A27DB-BD31-4B8C-83A1-F6EECF244321}">
                <p14:modId xmlns:p14="http://schemas.microsoft.com/office/powerpoint/2010/main" val="2849984454"/>
              </p:ext>
            </p:extLst>
          </p:nvPr>
        </p:nvGraphicFramePr>
        <p:xfrm>
          <a:off x="7585137" y="2355622"/>
          <a:ext cx="3978430" cy="3775008"/>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Straight Connector 2">
            <a:extLst>
              <a:ext uri="{FF2B5EF4-FFF2-40B4-BE49-F238E27FC236}">
                <a16:creationId xmlns:a16="http://schemas.microsoft.com/office/drawing/2014/main" id="{937C3483-20FD-FE28-E67F-E8E4DFA8E88B}"/>
              </a:ext>
            </a:extLst>
          </p:cNvPr>
          <p:cNvCxnSpPr>
            <a:cxnSpLocks/>
          </p:cNvCxnSpPr>
          <p:nvPr/>
        </p:nvCxnSpPr>
        <p:spPr>
          <a:xfrm>
            <a:off x="6681150" y="2109814"/>
            <a:ext cx="0" cy="3994005"/>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F061C17-A5EC-C69C-4E94-568D4B06C9E9}"/>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4257936" y="1329379"/>
            <a:ext cx="891042" cy="891042"/>
          </a:xfrm>
          <a:prstGeom prst="rect">
            <a:avLst/>
          </a:prstGeom>
        </p:spPr>
      </p:pic>
      <p:pic>
        <p:nvPicPr>
          <p:cNvPr id="5" name="Picture 4">
            <a:extLst>
              <a:ext uri="{FF2B5EF4-FFF2-40B4-BE49-F238E27FC236}">
                <a16:creationId xmlns:a16="http://schemas.microsoft.com/office/drawing/2014/main" id="{B81B1E47-5387-48CA-4833-CDC055723DA8}"/>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10672524" y="1362182"/>
            <a:ext cx="891042" cy="891042"/>
          </a:xfrm>
          <a:prstGeom prst="rect">
            <a:avLst/>
          </a:prstGeom>
        </p:spPr>
      </p:pic>
      <p:graphicFrame>
        <p:nvGraphicFramePr>
          <p:cNvPr id="11" name="Chart 10">
            <a:extLst>
              <a:ext uri="{FF2B5EF4-FFF2-40B4-BE49-F238E27FC236}">
                <a16:creationId xmlns:a16="http://schemas.microsoft.com/office/drawing/2014/main" id="{F8180B41-3B01-28DC-ADFD-F00CC8A7CEC1}"/>
              </a:ext>
            </a:extLst>
          </p:cNvPr>
          <p:cNvGraphicFramePr/>
          <p:nvPr>
            <p:extLst>
              <p:ext uri="{D42A27DB-BD31-4B8C-83A1-F6EECF244321}">
                <p14:modId xmlns:p14="http://schemas.microsoft.com/office/powerpoint/2010/main" val="1541314710"/>
              </p:ext>
            </p:extLst>
          </p:nvPr>
        </p:nvGraphicFramePr>
        <p:xfrm>
          <a:off x="586802" y="2051958"/>
          <a:ext cx="5232542" cy="4256550"/>
        </p:xfrm>
        <a:graphic>
          <a:graphicData uri="http://schemas.openxmlformats.org/drawingml/2006/chart">
            <c:chart xmlns:c="http://schemas.openxmlformats.org/drawingml/2006/chart" xmlns:r="http://schemas.openxmlformats.org/officeDocument/2006/relationships" r:id="rId6"/>
          </a:graphicData>
        </a:graphic>
      </p:graphicFrame>
      <p:sp>
        <p:nvSpPr>
          <p:cNvPr id="14" name="Right Brace 13">
            <a:extLst>
              <a:ext uri="{FF2B5EF4-FFF2-40B4-BE49-F238E27FC236}">
                <a16:creationId xmlns:a16="http://schemas.microsoft.com/office/drawing/2014/main" id="{FD67A6D5-F017-EB3C-332A-521087166B85}"/>
              </a:ext>
            </a:extLst>
          </p:cNvPr>
          <p:cNvSpPr/>
          <p:nvPr/>
        </p:nvSpPr>
        <p:spPr>
          <a:xfrm>
            <a:off x="4345332" y="2253224"/>
            <a:ext cx="173716" cy="1260034"/>
          </a:xfrm>
          <a:prstGeom prst="rightBrace">
            <a:avLst>
              <a:gd name="adj1" fmla="val 10042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5" name="Right Brace 14">
            <a:extLst>
              <a:ext uri="{FF2B5EF4-FFF2-40B4-BE49-F238E27FC236}">
                <a16:creationId xmlns:a16="http://schemas.microsoft.com/office/drawing/2014/main" id="{5D590030-CDB5-2F59-079F-487A229133B7}"/>
              </a:ext>
            </a:extLst>
          </p:cNvPr>
          <p:cNvSpPr/>
          <p:nvPr/>
        </p:nvSpPr>
        <p:spPr>
          <a:xfrm>
            <a:off x="4363930" y="3762009"/>
            <a:ext cx="173716" cy="812712"/>
          </a:xfrm>
          <a:prstGeom prst="rightBrace">
            <a:avLst>
              <a:gd name="adj1" fmla="val 10042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6" name="TextBox 15">
            <a:extLst>
              <a:ext uri="{FF2B5EF4-FFF2-40B4-BE49-F238E27FC236}">
                <a16:creationId xmlns:a16="http://schemas.microsoft.com/office/drawing/2014/main" id="{AD7CDE9D-EBB7-27C2-AB3F-045423B0875F}"/>
              </a:ext>
            </a:extLst>
          </p:cNvPr>
          <p:cNvSpPr txBox="1"/>
          <p:nvPr/>
        </p:nvSpPr>
        <p:spPr>
          <a:xfrm>
            <a:off x="4484240" y="2682156"/>
            <a:ext cx="1703054" cy="553998"/>
          </a:xfrm>
          <a:prstGeom prst="rect">
            <a:avLst/>
          </a:prstGeom>
          <a:noFill/>
        </p:spPr>
        <p:txBody>
          <a:bodyPr wrap="square" rtlCol="0">
            <a:spAutoFit/>
          </a:bodyPr>
          <a:lstStyle/>
          <a:p>
            <a:pPr algn="ctr"/>
            <a:r>
              <a:rPr lang="en-GB" sz="1400" dirty="0">
                <a:solidFill>
                  <a:schemeClr val="accent1"/>
                </a:solidFill>
              </a:rPr>
              <a:t>Current smokers: </a:t>
            </a:r>
            <a:br>
              <a:rPr lang="en-GB" sz="1400" dirty="0">
                <a:solidFill>
                  <a:schemeClr val="accent1"/>
                </a:solidFill>
              </a:rPr>
            </a:br>
            <a:r>
              <a:rPr lang="en-GB" sz="1600" b="1" dirty="0">
                <a:solidFill>
                  <a:schemeClr val="accent1"/>
                </a:solidFill>
              </a:rPr>
              <a:t>11%</a:t>
            </a:r>
            <a:endParaRPr lang="en-GB" sz="1400" b="1" dirty="0">
              <a:solidFill>
                <a:schemeClr val="accent1"/>
              </a:solidFill>
            </a:endParaRPr>
          </a:p>
        </p:txBody>
      </p:sp>
      <p:sp>
        <p:nvSpPr>
          <p:cNvPr id="17" name="TextBox 16">
            <a:extLst>
              <a:ext uri="{FF2B5EF4-FFF2-40B4-BE49-F238E27FC236}">
                <a16:creationId xmlns:a16="http://schemas.microsoft.com/office/drawing/2014/main" id="{70FCDDC2-1C03-F9C4-3ACC-1601C3349E03}"/>
              </a:ext>
            </a:extLst>
          </p:cNvPr>
          <p:cNvSpPr txBox="1"/>
          <p:nvPr/>
        </p:nvSpPr>
        <p:spPr>
          <a:xfrm>
            <a:off x="4530442" y="3795512"/>
            <a:ext cx="1565558" cy="769441"/>
          </a:xfrm>
          <a:prstGeom prst="rect">
            <a:avLst/>
          </a:prstGeom>
          <a:noFill/>
        </p:spPr>
        <p:txBody>
          <a:bodyPr wrap="square" rtlCol="0">
            <a:spAutoFit/>
          </a:bodyPr>
          <a:lstStyle/>
          <a:p>
            <a:pPr algn="ctr"/>
            <a:r>
              <a:rPr lang="en-GB" sz="1400" dirty="0">
                <a:solidFill>
                  <a:schemeClr val="accent1"/>
                </a:solidFill>
              </a:rPr>
              <a:t>Used to smoke, not currently:</a:t>
            </a:r>
            <a:br>
              <a:rPr lang="en-GB" sz="1400" dirty="0">
                <a:solidFill>
                  <a:schemeClr val="accent1"/>
                </a:solidFill>
              </a:rPr>
            </a:br>
            <a:r>
              <a:rPr lang="en-GB" sz="1600" b="1" dirty="0">
                <a:solidFill>
                  <a:schemeClr val="accent1"/>
                </a:solidFill>
              </a:rPr>
              <a:t>29%</a:t>
            </a:r>
            <a:endParaRPr lang="en-GB" sz="1400" b="1" dirty="0">
              <a:solidFill>
                <a:schemeClr val="accent1"/>
              </a:solidFill>
            </a:endParaRPr>
          </a:p>
        </p:txBody>
      </p:sp>
      <p:grpSp>
        <p:nvGrpSpPr>
          <p:cNvPr id="21" name="Group 20">
            <a:extLst>
              <a:ext uri="{FF2B5EF4-FFF2-40B4-BE49-F238E27FC236}">
                <a16:creationId xmlns:a16="http://schemas.microsoft.com/office/drawing/2014/main" id="{810DD985-9254-47E4-23E8-57CAC726FFA4}"/>
              </a:ext>
            </a:extLst>
          </p:cNvPr>
          <p:cNvGrpSpPr/>
          <p:nvPr/>
        </p:nvGrpSpPr>
        <p:grpSpPr>
          <a:xfrm>
            <a:off x="10112982" y="5341451"/>
            <a:ext cx="1656644" cy="664224"/>
            <a:chOff x="10326076" y="4389291"/>
            <a:chExt cx="1280060" cy="713399"/>
          </a:xfrm>
        </p:grpSpPr>
        <p:sp>
          <p:nvSpPr>
            <p:cNvPr id="19" name="Rounded Rectangle 14">
              <a:extLst>
                <a:ext uri="{FF2B5EF4-FFF2-40B4-BE49-F238E27FC236}">
                  <a16:creationId xmlns:a16="http://schemas.microsoft.com/office/drawing/2014/main" id="{CA65D63D-06F8-3A24-6CE5-702952F8F0CE}"/>
                </a:ext>
              </a:extLst>
            </p:cNvPr>
            <p:cNvSpPr/>
            <p:nvPr/>
          </p:nvSpPr>
          <p:spPr>
            <a:xfrm>
              <a:off x="10326076" y="4389291"/>
              <a:ext cx="1280060" cy="713399"/>
            </a:xfrm>
            <a:prstGeom prst="roundRect">
              <a:avLst>
                <a:gd name="adj" fmla="val 4719"/>
              </a:avLst>
            </a:prstGeom>
            <a:solidFill>
              <a:schemeClr val="bg1"/>
            </a:solidFill>
            <a:ln w="12700">
              <a:noFill/>
            </a:ln>
            <a:effectLst>
              <a:outerShdw blurRad="264591" dist="381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1404000" rIns="288000" bIns="288000" rtlCol="0" anchor="t" anchorCtr="0"/>
            <a:lstStyle/>
            <a:p>
              <a:pPr algn="ctr"/>
              <a:endParaRPr lang="en-US" sz="1050" dirty="0">
                <a:solidFill>
                  <a:schemeClr val="accent1"/>
                </a:solidFill>
                <a:latin typeface="Arial Black" panose="020B0A04020102020204" pitchFamily="34" charset="0"/>
              </a:endParaRPr>
            </a:p>
          </p:txBody>
        </p:sp>
        <p:sp>
          <p:nvSpPr>
            <p:cNvPr id="20" name="TextBox 19">
              <a:extLst>
                <a:ext uri="{FF2B5EF4-FFF2-40B4-BE49-F238E27FC236}">
                  <a16:creationId xmlns:a16="http://schemas.microsoft.com/office/drawing/2014/main" id="{FAF7006E-38E1-3FAC-8AF1-2E37534403B6}"/>
                </a:ext>
              </a:extLst>
            </p:cNvPr>
            <p:cNvSpPr txBox="1"/>
            <p:nvPr/>
          </p:nvSpPr>
          <p:spPr>
            <a:xfrm>
              <a:off x="10532034" y="4462833"/>
              <a:ext cx="868143" cy="628068"/>
            </a:xfrm>
            <a:prstGeom prst="rect">
              <a:avLst/>
            </a:prstGeom>
            <a:noFill/>
          </p:spPr>
          <p:txBody>
            <a:bodyPr wrap="square" rtlCol="0">
              <a:spAutoFit/>
            </a:bodyPr>
            <a:lstStyle/>
            <a:p>
              <a:pPr algn="ctr"/>
              <a:r>
                <a:rPr lang="en-GB" sz="1600" dirty="0">
                  <a:solidFill>
                    <a:schemeClr val="accent1"/>
                  </a:solidFill>
                  <a:latin typeface="Arial Black" panose="020B0A04020102020204" pitchFamily="34" charset="0"/>
                </a:rPr>
                <a:t>Mean:</a:t>
              </a:r>
            </a:p>
            <a:p>
              <a:pPr algn="ctr"/>
              <a:r>
                <a:rPr lang="en-GB" sz="1600" dirty="0">
                  <a:solidFill>
                    <a:schemeClr val="accent1"/>
                  </a:solidFill>
                  <a:latin typeface="Arial Black" panose="020B0A04020102020204" pitchFamily="34" charset="0"/>
                </a:rPr>
                <a:t>6.45</a:t>
              </a:r>
            </a:p>
          </p:txBody>
        </p:sp>
      </p:grpSp>
    </p:spTree>
    <p:extLst>
      <p:ext uri="{BB962C8B-B14F-4D97-AF65-F5344CB8AC3E}">
        <p14:creationId xmlns:p14="http://schemas.microsoft.com/office/powerpoint/2010/main" val="4741679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5">
            <a:extLst>
              <a:ext uri="{FF2B5EF4-FFF2-40B4-BE49-F238E27FC236}">
                <a16:creationId xmlns:a16="http://schemas.microsoft.com/office/drawing/2014/main" id="{82449A41-CAA8-C426-FD6D-77D25C62BD42}"/>
              </a:ext>
            </a:extLst>
          </p:cNvPr>
          <p:cNvSpPr txBox="1">
            <a:spLocks/>
          </p:cNvSpPr>
          <p:nvPr/>
        </p:nvSpPr>
        <p:spPr>
          <a:xfrm>
            <a:off x="239011" y="6244192"/>
            <a:ext cx="12114792" cy="283464"/>
          </a:xfrm>
          <a:prstGeom prst="rect">
            <a:avLst/>
          </a:prstGeom>
        </p:spPr>
        <p:txBody>
          <a:bodyPr/>
          <a:lstStyle>
            <a:lvl1pPr marL="0" indent="0" algn="r" defTabSz="914400" rtl="0" eaLnBrk="1" latinLnBrk="0" hangingPunct="1">
              <a:lnSpc>
                <a:spcPct val="113000"/>
              </a:lnSpc>
              <a:spcBef>
                <a:spcPts val="0"/>
              </a:spcBef>
              <a:buFont typeface="Arial" panose="020B0604020202020204" pitchFamily="34" charset="0"/>
              <a:buNone/>
              <a:defRPr sz="1400" b="0" i="0" kern="1200" spc="10" baseline="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800" dirty="0">
                <a:latin typeface="+mn-lt"/>
              </a:rPr>
              <a:t>C1. Which of the following best applies to you? Please note: we are referring to cigarettes (including hand-rolled) and other kinds of tobacco that you inhale and NOT electronic/e-cigarettes. </a:t>
            </a:r>
            <a:br>
              <a:rPr lang="en-US" sz="800" dirty="0">
                <a:latin typeface="+mn-lt"/>
              </a:rPr>
            </a:br>
            <a:r>
              <a:rPr lang="en-US" sz="800" dirty="0">
                <a:latin typeface="+mn-lt"/>
              </a:rPr>
              <a:t>Please select one answer.</a:t>
            </a:r>
            <a:br>
              <a:rPr lang="en-US" sz="800" dirty="0">
                <a:latin typeface="+mn-lt"/>
              </a:rPr>
            </a:br>
            <a:r>
              <a:rPr lang="en-US" sz="800" dirty="0">
                <a:latin typeface="+mn-lt"/>
              </a:rPr>
              <a:t>C2_rec. Thinking about last week, how many units of alcohol did you drink in total? …Please select one answer / </a:t>
            </a:r>
            <a:r>
              <a:rPr lang="en-US" sz="800" dirty="0">
                <a:latin typeface="+mn-lt"/>
                <a:cs typeface="Arial" panose="020B0604020202020204" pitchFamily="34" charset="0"/>
              </a:rPr>
              <a:t>BMI</a:t>
            </a:r>
          </a:p>
          <a:p>
            <a:pPr algn="l"/>
            <a:r>
              <a:rPr lang="en-US" sz="800" dirty="0">
                <a:latin typeface="+mn-lt"/>
                <a:cs typeface="Arial" panose="020B0604020202020204" pitchFamily="34" charset="0"/>
              </a:rPr>
              <a:t>Base: All (</a:t>
            </a:r>
            <a:r>
              <a:rPr lang="en-US" sz="800" dirty="0">
                <a:latin typeface="+mn-lt"/>
              </a:rPr>
              <a:t>N=6,844</a:t>
            </a:r>
            <a:r>
              <a:rPr lang="en-US" sz="800" dirty="0">
                <a:latin typeface="+mn-lt"/>
                <a:cs typeface="Arial" panose="020B0604020202020204" pitchFamily="34" charset="0"/>
              </a:rPr>
              <a:t>)</a:t>
            </a:r>
          </a:p>
        </p:txBody>
      </p:sp>
      <p:graphicFrame>
        <p:nvGraphicFramePr>
          <p:cNvPr id="12" name="Chart Placeholder 9">
            <a:extLst>
              <a:ext uri="{FF2B5EF4-FFF2-40B4-BE49-F238E27FC236}">
                <a16:creationId xmlns:a16="http://schemas.microsoft.com/office/drawing/2014/main" id="{7E257E44-555B-49B3-28ED-F3E696EA0EC6}"/>
              </a:ext>
            </a:extLst>
          </p:cNvPr>
          <p:cNvGraphicFramePr>
            <a:graphicFrameLocks/>
          </p:cNvGraphicFramePr>
          <p:nvPr>
            <p:extLst>
              <p:ext uri="{D42A27DB-BD31-4B8C-83A1-F6EECF244321}">
                <p14:modId xmlns:p14="http://schemas.microsoft.com/office/powerpoint/2010/main" val="3909279277"/>
              </p:ext>
            </p:extLst>
          </p:nvPr>
        </p:nvGraphicFramePr>
        <p:xfrm>
          <a:off x="399263" y="1884589"/>
          <a:ext cx="3595291" cy="4148106"/>
        </p:xfrm>
        <a:graphic>
          <a:graphicData uri="http://schemas.openxmlformats.org/drawingml/2006/chart">
            <c:chart xmlns:c="http://schemas.openxmlformats.org/drawingml/2006/chart" xmlns:r="http://schemas.openxmlformats.org/officeDocument/2006/relationships" r:id="rId3"/>
          </a:graphicData>
        </a:graphic>
      </p:graphicFrame>
      <p:sp>
        <p:nvSpPr>
          <p:cNvPr id="30" name="Text Placeholder 7">
            <a:extLst>
              <a:ext uri="{FF2B5EF4-FFF2-40B4-BE49-F238E27FC236}">
                <a16:creationId xmlns:a16="http://schemas.microsoft.com/office/drawing/2014/main" id="{C06E34F7-9302-217F-DE9F-2BC3309D11BE}"/>
              </a:ext>
            </a:extLst>
          </p:cNvPr>
          <p:cNvSpPr txBox="1">
            <a:spLocks/>
          </p:cNvSpPr>
          <p:nvPr/>
        </p:nvSpPr>
        <p:spPr>
          <a:xfrm>
            <a:off x="788576" y="1601125"/>
            <a:ext cx="3205978" cy="425286"/>
          </a:xfrm>
          <a:prstGeom prst="rect">
            <a:avLst/>
          </a:prstGeom>
          <a:noFill/>
        </p:spPr>
        <p:txBody>
          <a:bodyPr/>
          <a:lstStyle>
            <a:lvl1pPr marL="0" indent="0" algn="l" defTabSz="685800" rtl="0" eaLnBrk="1" latinLnBrk="0" hangingPunct="1">
              <a:lnSpc>
                <a:spcPct val="100000"/>
              </a:lnSpc>
              <a:spcBef>
                <a:spcPts val="0"/>
              </a:spcBef>
              <a:buFont typeface="Arial"/>
              <a:buNone/>
              <a:defRPr sz="2400" b="0" i="0" kern="1200">
                <a:solidFill>
                  <a:schemeClr val="tx2"/>
                </a:solidFill>
                <a:latin typeface="+mn-lt"/>
                <a:ea typeface="Trebuchet MS" panose="020B0703020202090204" pitchFamily="34" charset="0"/>
                <a:cs typeface="Arial" panose="020B0604020202020204" pitchFamily="34" charset="0"/>
              </a:defRPr>
            </a:lvl1pPr>
            <a:lvl2pPr marL="342900" indent="0" algn="l" defTabSz="685800" rtl="0" eaLnBrk="1" latinLnBrk="0" hangingPunct="1">
              <a:lnSpc>
                <a:spcPct val="90000"/>
              </a:lnSpc>
              <a:spcBef>
                <a:spcPts val="375"/>
              </a:spcBef>
              <a:buFont typeface="Arial"/>
              <a:buNone/>
              <a:defRPr sz="1500" kern="1200">
                <a:solidFill>
                  <a:schemeClr val="bg1">
                    <a:lumMod val="50000"/>
                  </a:schemeClr>
                </a:solidFill>
                <a:latin typeface="Trebuchet MS" panose="020B0603020202020204" pitchFamily="34" charset="0"/>
                <a:ea typeface="Trebuchet MS" panose="020B0603020202020204" pitchFamily="34" charset="0"/>
                <a:cs typeface="Trebuchet MS" panose="020B0603020202020204" pitchFamily="34" charset="0"/>
              </a:defRPr>
            </a:lvl2pPr>
            <a:lvl3pPr marL="685800" indent="0" algn="l" defTabSz="685800" rtl="0" eaLnBrk="1" latinLnBrk="0" hangingPunct="1">
              <a:lnSpc>
                <a:spcPct val="90000"/>
              </a:lnSpc>
              <a:spcBef>
                <a:spcPts val="375"/>
              </a:spcBef>
              <a:buFont typeface="Arial"/>
              <a:buNone/>
              <a:defRPr sz="1200" kern="1200">
                <a:solidFill>
                  <a:schemeClr val="bg1">
                    <a:lumMod val="50000"/>
                  </a:schemeClr>
                </a:solidFill>
                <a:latin typeface="Trebuchet MS" panose="020B0603020202020204" pitchFamily="34" charset="0"/>
                <a:ea typeface="Trebuchet MS" panose="020B0603020202020204" pitchFamily="34" charset="0"/>
                <a:cs typeface="Trebuchet MS" panose="020B0603020202020204" pitchFamily="34" charset="0"/>
              </a:defRPr>
            </a:lvl3pPr>
            <a:lvl4pPr marL="1028700" indent="0" algn="l" defTabSz="685800" rtl="0" eaLnBrk="1" latinLnBrk="0" hangingPunct="1">
              <a:lnSpc>
                <a:spcPct val="90000"/>
              </a:lnSpc>
              <a:spcBef>
                <a:spcPts val="375"/>
              </a:spcBef>
              <a:buFont typeface="Arial"/>
              <a:buNone/>
              <a:defRPr sz="1050" kern="1200">
                <a:solidFill>
                  <a:schemeClr val="bg1">
                    <a:lumMod val="50000"/>
                  </a:schemeClr>
                </a:solidFill>
                <a:latin typeface="Trebuchet MS" panose="020B0603020202020204" pitchFamily="34" charset="0"/>
                <a:ea typeface="Trebuchet MS" panose="020B0603020202020204" pitchFamily="34" charset="0"/>
                <a:cs typeface="Trebuchet MS" panose="020B0603020202020204" pitchFamily="34" charset="0"/>
              </a:defRPr>
            </a:lvl4pPr>
            <a:lvl5pPr marL="1371600" indent="0" algn="l" defTabSz="685800" rtl="0" eaLnBrk="1" latinLnBrk="0" hangingPunct="1">
              <a:lnSpc>
                <a:spcPct val="90000"/>
              </a:lnSpc>
              <a:spcBef>
                <a:spcPts val="375"/>
              </a:spcBef>
              <a:buFont typeface="Arial"/>
              <a:buNone/>
              <a:defRPr sz="900" kern="1200">
                <a:solidFill>
                  <a:schemeClr val="bg1">
                    <a:lumMod val="50000"/>
                  </a:schemeClr>
                </a:solidFill>
                <a:latin typeface="Trebuchet MS" panose="020B0603020202020204" pitchFamily="34" charset="0"/>
                <a:ea typeface="Trebuchet MS" panose="020B0603020202020204" pitchFamily="34" charset="0"/>
                <a:cs typeface="Trebuchet MS" panose="020B0603020202020204" pitchFamily="34"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algn="ctr"/>
            <a:r>
              <a:rPr lang="en-GB" sz="1600" b="1" spc="10" dirty="0">
                <a:solidFill>
                  <a:schemeClr val="tx1"/>
                </a:solidFill>
                <a:ea typeface="+mn-ea"/>
                <a:cs typeface="+mn-cs"/>
              </a:rPr>
              <a:t>All risk factors</a:t>
            </a:r>
          </a:p>
        </p:txBody>
      </p:sp>
      <p:sp>
        <p:nvSpPr>
          <p:cNvPr id="2" name="Title 4">
            <a:extLst>
              <a:ext uri="{FF2B5EF4-FFF2-40B4-BE49-F238E27FC236}">
                <a16:creationId xmlns:a16="http://schemas.microsoft.com/office/drawing/2014/main" id="{7935B9D2-3B20-C0AD-5028-E0E1233BD2A9}"/>
              </a:ext>
            </a:extLst>
          </p:cNvPr>
          <p:cNvSpPr txBox="1">
            <a:spLocks/>
          </p:cNvSpPr>
          <p:nvPr/>
        </p:nvSpPr>
        <p:spPr>
          <a:xfrm>
            <a:off x="239011" y="208135"/>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Eight percent of respondents reported they are overweight/obese and drink 14 units or more a week, while four percent stated they smoke and are overweight/obese</a:t>
            </a:r>
          </a:p>
        </p:txBody>
      </p:sp>
      <p:sp>
        <p:nvSpPr>
          <p:cNvPr id="3" name="Rectangle: Rounded Corners 2">
            <a:extLst>
              <a:ext uri="{FF2B5EF4-FFF2-40B4-BE49-F238E27FC236}">
                <a16:creationId xmlns:a16="http://schemas.microsoft.com/office/drawing/2014/main" id="{59FF3856-F551-A5D4-BFC5-161331E62BC4}"/>
              </a:ext>
            </a:extLst>
          </p:cNvPr>
          <p:cNvSpPr/>
          <p:nvPr/>
        </p:nvSpPr>
        <p:spPr>
          <a:xfrm>
            <a:off x="4383867" y="1884589"/>
            <a:ext cx="2336341" cy="4202346"/>
          </a:xfrm>
          <a:prstGeom prst="round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White: 8%</a:t>
            </a:r>
          </a:p>
          <a:p>
            <a:pPr algn="ctr"/>
            <a:r>
              <a:rPr lang="en-GB" sz="1400" dirty="0">
                <a:solidFill>
                  <a:schemeClr val="tx1"/>
                </a:solidFill>
              </a:rPr>
              <a:t>Net: Ethnic minority: 2%</a:t>
            </a:r>
          </a:p>
          <a:p>
            <a:pPr algn="ctr"/>
            <a:r>
              <a:rPr lang="en-GB" sz="1400" dirty="0">
                <a:solidFill>
                  <a:schemeClr val="tx1"/>
                </a:solidFill>
              </a:rPr>
              <a:t>Mixed: 3%</a:t>
            </a:r>
          </a:p>
          <a:p>
            <a:pPr algn="ctr"/>
            <a:r>
              <a:rPr lang="en-GB" sz="1400" dirty="0">
                <a:solidFill>
                  <a:schemeClr val="tx1"/>
                </a:solidFill>
              </a:rPr>
              <a:t>Asian: 2%</a:t>
            </a:r>
          </a:p>
          <a:p>
            <a:pPr algn="ctr"/>
            <a:r>
              <a:rPr lang="en-GB" sz="1400" dirty="0">
                <a:solidFill>
                  <a:schemeClr val="tx1"/>
                </a:solidFill>
              </a:rPr>
              <a:t>Black: 0%</a:t>
            </a:r>
          </a:p>
          <a:p>
            <a:pPr algn="ctr"/>
            <a:endParaRPr lang="en-GB" sz="1400" dirty="0">
              <a:solidFill>
                <a:schemeClr val="tx1"/>
              </a:solidFill>
            </a:endParaRPr>
          </a:p>
          <a:p>
            <a:pPr algn="ctr"/>
            <a:r>
              <a:rPr lang="en-GB" sz="1400" dirty="0">
                <a:solidFill>
                  <a:schemeClr val="tx1"/>
                </a:solidFill>
              </a:rPr>
              <a:t>18-29: 2%</a:t>
            </a:r>
          </a:p>
          <a:p>
            <a:pPr algn="ctr"/>
            <a:r>
              <a:rPr lang="en-GB" sz="1400" dirty="0">
                <a:solidFill>
                  <a:schemeClr val="tx1"/>
                </a:solidFill>
              </a:rPr>
              <a:t>30-49: 5%</a:t>
            </a:r>
          </a:p>
          <a:p>
            <a:pPr algn="ctr"/>
            <a:r>
              <a:rPr lang="en-GB" sz="1400" dirty="0">
                <a:solidFill>
                  <a:schemeClr val="tx1"/>
                </a:solidFill>
              </a:rPr>
              <a:t>50+: 10%</a:t>
            </a:r>
          </a:p>
          <a:p>
            <a:pPr algn="ctr"/>
            <a:endParaRPr lang="en-GB" sz="1400" dirty="0">
              <a:solidFill>
                <a:schemeClr val="tx1"/>
              </a:solidFill>
            </a:endParaRPr>
          </a:p>
          <a:p>
            <a:pPr algn="ctr"/>
            <a:r>
              <a:rPr lang="en-GB" sz="1400" dirty="0">
                <a:solidFill>
                  <a:schemeClr val="tx1"/>
                </a:solidFill>
              </a:rPr>
              <a:t>ABC1: 8%</a:t>
            </a:r>
          </a:p>
          <a:p>
            <a:pPr algn="ctr"/>
            <a:r>
              <a:rPr lang="en-GB" sz="1400" dirty="0">
                <a:solidFill>
                  <a:schemeClr val="tx1"/>
                </a:solidFill>
              </a:rPr>
              <a:t>C2DE: 6%</a:t>
            </a:r>
          </a:p>
          <a:p>
            <a:pPr algn="ctr"/>
            <a:endParaRPr lang="en-GB" sz="1400" dirty="0">
              <a:solidFill>
                <a:schemeClr val="tx1"/>
              </a:solidFill>
            </a:endParaRPr>
          </a:p>
          <a:p>
            <a:pPr algn="ctr"/>
            <a:r>
              <a:rPr lang="en-GB" sz="1400" dirty="0">
                <a:solidFill>
                  <a:schemeClr val="tx1"/>
                </a:solidFill>
              </a:rPr>
              <a:t>Male: 11%</a:t>
            </a:r>
          </a:p>
          <a:p>
            <a:pPr algn="ctr"/>
            <a:r>
              <a:rPr lang="en-GB" sz="1400" dirty="0">
                <a:solidFill>
                  <a:schemeClr val="tx1"/>
                </a:solidFill>
              </a:rPr>
              <a:t>Female: 4%</a:t>
            </a:r>
          </a:p>
        </p:txBody>
      </p:sp>
      <p:sp>
        <p:nvSpPr>
          <p:cNvPr id="4" name="Rectangle: Rounded Corners 3">
            <a:extLst>
              <a:ext uri="{FF2B5EF4-FFF2-40B4-BE49-F238E27FC236}">
                <a16:creationId xmlns:a16="http://schemas.microsoft.com/office/drawing/2014/main" id="{F85E715C-C3D5-7FD8-8658-9E4A53517D0E}"/>
              </a:ext>
            </a:extLst>
          </p:cNvPr>
          <p:cNvSpPr/>
          <p:nvPr/>
        </p:nvSpPr>
        <p:spPr>
          <a:xfrm>
            <a:off x="6947809" y="1901170"/>
            <a:ext cx="2336341" cy="4202346"/>
          </a:xfrm>
          <a:prstGeom prst="round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White: 5%</a:t>
            </a:r>
          </a:p>
          <a:p>
            <a:pPr algn="ctr"/>
            <a:r>
              <a:rPr lang="en-GB" sz="1400" dirty="0">
                <a:solidFill>
                  <a:schemeClr val="tx1"/>
                </a:solidFill>
              </a:rPr>
              <a:t>Net: Ethnic minority: 6%</a:t>
            </a:r>
          </a:p>
          <a:p>
            <a:pPr algn="ctr"/>
            <a:r>
              <a:rPr lang="en-GB" sz="1400" dirty="0">
                <a:solidFill>
                  <a:schemeClr val="tx1"/>
                </a:solidFill>
              </a:rPr>
              <a:t>Mixed: 6%</a:t>
            </a:r>
          </a:p>
          <a:p>
            <a:pPr algn="ctr"/>
            <a:r>
              <a:rPr lang="en-GB" sz="1400" dirty="0">
                <a:solidFill>
                  <a:schemeClr val="tx1"/>
                </a:solidFill>
              </a:rPr>
              <a:t>Asian: 5%</a:t>
            </a:r>
          </a:p>
          <a:p>
            <a:pPr algn="ctr"/>
            <a:r>
              <a:rPr lang="en-GB" sz="1400" dirty="0">
                <a:solidFill>
                  <a:schemeClr val="tx1"/>
                </a:solidFill>
              </a:rPr>
              <a:t>Black: 9%</a:t>
            </a:r>
          </a:p>
          <a:p>
            <a:pPr algn="ctr"/>
            <a:endParaRPr lang="en-GB" sz="1400" dirty="0">
              <a:solidFill>
                <a:schemeClr val="tx1"/>
              </a:solidFill>
            </a:endParaRPr>
          </a:p>
          <a:p>
            <a:pPr algn="ctr"/>
            <a:r>
              <a:rPr lang="en-GB" sz="1400" dirty="0">
                <a:solidFill>
                  <a:schemeClr val="tx1"/>
                </a:solidFill>
              </a:rPr>
              <a:t>18-29: 5%</a:t>
            </a:r>
          </a:p>
          <a:p>
            <a:pPr algn="ctr"/>
            <a:r>
              <a:rPr lang="en-GB" sz="1400" dirty="0">
                <a:solidFill>
                  <a:schemeClr val="tx1"/>
                </a:solidFill>
              </a:rPr>
              <a:t>30-49: 6%</a:t>
            </a:r>
          </a:p>
          <a:p>
            <a:pPr algn="ctr"/>
            <a:r>
              <a:rPr lang="en-GB" sz="1400" dirty="0">
                <a:solidFill>
                  <a:schemeClr val="tx1"/>
                </a:solidFill>
              </a:rPr>
              <a:t>50+: 5%</a:t>
            </a:r>
          </a:p>
          <a:p>
            <a:pPr algn="ctr"/>
            <a:endParaRPr lang="en-GB" sz="1400" dirty="0">
              <a:solidFill>
                <a:schemeClr val="tx1"/>
              </a:solidFill>
            </a:endParaRPr>
          </a:p>
          <a:p>
            <a:pPr algn="ctr"/>
            <a:r>
              <a:rPr lang="en-GB" sz="1400" dirty="0">
                <a:solidFill>
                  <a:schemeClr val="tx1"/>
                </a:solidFill>
              </a:rPr>
              <a:t>ABC1: 4%</a:t>
            </a:r>
          </a:p>
          <a:p>
            <a:pPr algn="ctr"/>
            <a:r>
              <a:rPr lang="en-GB" sz="1400" dirty="0">
                <a:solidFill>
                  <a:schemeClr val="tx1"/>
                </a:solidFill>
              </a:rPr>
              <a:t>C2DE: 7%</a:t>
            </a:r>
          </a:p>
          <a:p>
            <a:pPr algn="ctr"/>
            <a:endParaRPr lang="en-GB" sz="1400" dirty="0">
              <a:solidFill>
                <a:schemeClr val="tx1"/>
              </a:solidFill>
            </a:endParaRPr>
          </a:p>
          <a:p>
            <a:pPr algn="ctr"/>
            <a:r>
              <a:rPr lang="en-GB" sz="1400" dirty="0">
                <a:solidFill>
                  <a:schemeClr val="tx1"/>
                </a:solidFill>
              </a:rPr>
              <a:t>Male: 6%</a:t>
            </a:r>
          </a:p>
          <a:p>
            <a:pPr algn="ctr"/>
            <a:r>
              <a:rPr lang="en-GB" sz="1400" dirty="0">
                <a:solidFill>
                  <a:schemeClr val="tx1"/>
                </a:solidFill>
              </a:rPr>
              <a:t>Female: 5%</a:t>
            </a:r>
          </a:p>
        </p:txBody>
      </p:sp>
      <p:sp>
        <p:nvSpPr>
          <p:cNvPr id="5" name="Rectangle: Rounded Corners 4">
            <a:extLst>
              <a:ext uri="{FF2B5EF4-FFF2-40B4-BE49-F238E27FC236}">
                <a16:creationId xmlns:a16="http://schemas.microsoft.com/office/drawing/2014/main" id="{3792D0EF-D6E1-A766-C8B1-FC87D7E9F01D}"/>
              </a:ext>
            </a:extLst>
          </p:cNvPr>
          <p:cNvSpPr/>
          <p:nvPr/>
        </p:nvSpPr>
        <p:spPr>
          <a:xfrm>
            <a:off x="9511751" y="1884589"/>
            <a:ext cx="2397220" cy="4202346"/>
          </a:xfrm>
          <a:prstGeom prst="round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White: 2%</a:t>
            </a:r>
          </a:p>
          <a:p>
            <a:pPr algn="ctr"/>
            <a:r>
              <a:rPr lang="en-GB" sz="1400" dirty="0">
                <a:solidFill>
                  <a:schemeClr val="tx1"/>
                </a:solidFill>
              </a:rPr>
              <a:t>Net: Ethnic minority: 1%</a:t>
            </a:r>
          </a:p>
          <a:p>
            <a:pPr algn="ctr"/>
            <a:r>
              <a:rPr lang="en-GB" sz="1400" dirty="0">
                <a:solidFill>
                  <a:schemeClr val="tx1"/>
                </a:solidFill>
              </a:rPr>
              <a:t>Mixed: 1%</a:t>
            </a:r>
          </a:p>
          <a:p>
            <a:pPr algn="ctr"/>
            <a:r>
              <a:rPr lang="en-GB" sz="1400" dirty="0">
                <a:solidFill>
                  <a:schemeClr val="tx1"/>
                </a:solidFill>
              </a:rPr>
              <a:t>Asian: 1%</a:t>
            </a:r>
          </a:p>
          <a:p>
            <a:pPr algn="ctr"/>
            <a:r>
              <a:rPr lang="en-GB" sz="1400" dirty="0">
                <a:solidFill>
                  <a:schemeClr val="tx1"/>
                </a:solidFill>
              </a:rPr>
              <a:t>Black: 0%</a:t>
            </a:r>
          </a:p>
          <a:p>
            <a:pPr algn="ctr"/>
            <a:endParaRPr lang="en-GB" sz="1400" dirty="0">
              <a:solidFill>
                <a:schemeClr val="tx1"/>
              </a:solidFill>
            </a:endParaRPr>
          </a:p>
          <a:p>
            <a:pPr algn="ctr"/>
            <a:r>
              <a:rPr lang="en-GB" sz="1400" dirty="0">
                <a:solidFill>
                  <a:schemeClr val="tx1"/>
                </a:solidFill>
              </a:rPr>
              <a:t>18-29: 2%</a:t>
            </a:r>
          </a:p>
          <a:p>
            <a:pPr algn="ctr"/>
            <a:r>
              <a:rPr lang="en-GB" sz="1400" dirty="0">
                <a:solidFill>
                  <a:schemeClr val="tx1"/>
                </a:solidFill>
              </a:rPr>
              <a:t>30-49: 2%</a:t>
            </a:r>
          </a:p>
          <a:p>
            <a:pPr algn="ctr"/>
            <a:r>
              <a:rPr lang="en-GB" sz="1400" dirty="0">
                <a:solidFill>
                  <a:schemeClr val="tx1"/>
                </a:solidFill>
              </a:rPr>
              <a:t>50+: 2%</a:t>
            </a:r>
          </a:p>
          <a:p>
            <a:pPr algn="ctr"/>
            <a:endParaRPr lang="en-GB" sz="1400" dirty="0">
              <a:solidFill>
                <a:schemeClr val="tx1"/>
              </a:solidFill>
            </a:endParaRPr>
          </a:p>
          <a:p>
            <a:pPr algn="ctr"/>
            <a:r>
              <a:rPr lang="en-GB" sz="1400" dirty="0">
                <a:solidFill>
                  <a:schemeClr val="tx1"/>
                </a:solidFill>
              </a:rPr>
              <a:t>ABC1: 2%</a:t>
            </a:r>
          </a:p>
          <a:p>
            <a:pPr algn="ctr"/>
            <a:r>
              <a:rPr lang="en-GB" sz="1400" dirty="0">
                <a:solidFill>
                  <a:schemeClr val="tx1"/>
                </a:solidFill>
              </a:rPr>
              <a:t>C2DE: 2%</a:t>
            </a:r>
          </a:p>
          <a:p>
            <a:pPr algn="ctr"/>
            <a:endParaRPr lang="en-GB" sz="1400" dirty="0">
              <a:solidFill>
                <a:schemeClr val="tx1"/>
              </a:solidFill>
            </a:endParaRPr>
          </a:p>
          <a:p>
            <a:pPr algn="ctr"/>
            <a:r>
              <a:rPr lang="en-GB" sz="1400" dirty="0">
                <a:solidFill>
                  <a:schemeClr val="tx1"/>
                </a:solidFill>
              </a:rPr>
              <a:t>Male: 3%</a:t>
            </a:r>
          </a:p>
          <a:p>
            <a:pPr algn="ctr"/>
            <a:r>
              <a:rPr lang="en-GB" sz="1400" dirty="0">
                <a:solidFill>
                  <a:schemeClr val="tx1"/>
                </a:solidFill>
              </a:rPr>
              <a:t>Female: 1%</a:t>
            </a:r>
          </a:p>
        </p:txBody>
      </p:sp>
      <p:sp>
        <p:nvSpPr>
          <p:cNvPr id="32" name="Rectangle: Rounded Corners 31">
            <a:extLst>
              <a:ext uri="{FF2B5EF4-FFF2-40B4-BE49-F238E27FC236}">
                <a16:creationId xmlns:a16="http://schemas.microsoft.com/office/drawing/2014/main" id="{7D91C10B-D006-233A-AF82-D2038B6D9D48}"/>
              </a:ext>
            </a:extLst>
          </p:cNvPr>
          <p:cNvSpPr/>
          <p:nvPr/>
        </p:nvSpPr>
        <p:spPr>
          <a:xfrm>
            <a:off x="4591443" y="1513599"/>
            <a:ext cx="1934438" cy="520033"/>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Overweight/obese and drink over 14 units</a:t>
            </a:r>
          </a:p>
        </p:txBody>
      </p:sp>
      <p:sp>
        <p:nvSpPr>
          <p:cNvPr id="33" name="Rectangle: Rounded Corners 32">
            <a:extLst>
              <a:ext uri="{FF2B5EF4-FFF2-40B4-BE49-F238E27FC236}">
                <a16:creationId xmlns:a16="http://schemas.microsoft.com/office/drawing/2014/main" id="{6BEACBE9-E9F9-B4E9-462B-8A98BB1DD912}"/>
              </a:ext>
            </a:extLst>
          </p:cNvPr>
          <p:cNvSpPr/>
          <p:nvPr/>
        </p:nvSpPr>
        <p:spPr>
          <a:xfrm>
            <a:off x="7195897" y="1513599"/>
            <a:ext cx="1934438" cy="520033"/>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Smoke and overweight/obese</a:t>
            </a:r>
          </a:p>
        </p:txBody>
      </p:sp>
      <p:sp>
        <p:nvSpPr>
          <p:cNvPr id="34" name="Rectangle: Rounded Corners 33">
            <a:extLst>
              <a:ext uri="{FF2B5EF4-FFF2-40B4-BE49-F238E27FC236}">
                <a16:creationId xmlns:a16="http://schemas.microsoft.com/office/drawing/2014/main" id="{34121EB7-15A4-BBB5-2173-341F338D1D31}"/>
              </a:ext>
            </a:extLst>
          </p:cNvPr>
          <p:cNvSpPr/>
          <p:nvPr/>
        </p:nvSpPr>
        <p:spPr>
          <a:xfrm>
            <a:off x="9759698" y="1488821"/>
            <a:ext cx="1934438" cy="520033"/>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Smoke and drink over 14 units</a:t>
            </a:r>
          </a:p>
        </p:txBody>
      </p:sp>
      <p:sp>
        <p:nvSpPr>
          <p:cNvPr id="35" name="TextBox 34">
            <a:extLst>
              <a:ext uri="{FF2B5EF4-FFF2-40B4-BE49-F238E27FC236}">
                <a16:creationId xmlns:a16="http://schemas.microsoft.com/office/drawing/2014/main" id="{3457A198-F3E7-23CC-C042-7EEBD847BF72}"/>
              </a:ext>
            </a:extLst>
          </p:cNvPr>
          <p:cNvSpPr txBox="1"/>
          <p:nvPr/>
        </p:nvSpPr>
        <p:spPr>
          <a:xfrm>
            <a:off x="10347762" y="6476075"/>
            <a:ext cx="1705391" cy="276999"/>
          </a:xfrm>
          <a:prstGeom prst="rect">
            <a:avLst/>
          </a:prstGeom>
          <a:noFill/>
        </p:spPr>
        <p:txBody>
          <a:bodyPr wrap="square" lIns="0" tIns="0" rIns="0" bIns="0" rtlCol="0">
            <a:spAutoFit/>
          </a:bodyPr>
          <a:lstStyle/>
          <a:p>
            <a:pPr algn="ctr"/>
            <a:r>
              <a:rPr lang="en-US" sz="900" dirty="0"/>
              <a:t>Show statistically significant differences compared to average</a:t>
            </a:r>
            <a:endParaRPr lang="en-GB" sz="900" dirty="0"/>
          </a:p>
        </p:txBody>
      </p:sp>
      <p:sp>
        <p:nvSpPr>
          <p:cNvPr id="36" name="Isosceles Triangle 35">
            <a:extLst>
              <a:ext uri="{FF2B5EF4-FFF2-40B4-BE49-F238E27FC236}">
                <a16:creationId xmlns:a16="http://schemas.microsoft.com/office/drawing/2014/main" id="{CDAE35F2-711D-7435-EAA5-4D39CD01E6C9}"/>
              </a:ext>
            </a:extLst>
          </p:cNvPr>
          <p:cNvSpPr>
            <a:spLocks noChangeAspect="1"/>
          </p:cNvSpPr>
          <p:nvPr/>
        </p:nvSpPr>
        <p:spPr>
          <a:xfrm>
            <a:off x="10147117" y="640820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37" name="Isosceles Triangle 36">
            <a:extLst>
              <a:ext uri="{FF2B5EF4-FFF2-40B4-BE49-F238E27FC236}">
                <a16:creationId xmlns:a16="http://schemas.microsoft.com/office/drawing/2014/main" id="{DA20C029-061F-5745-ED82-7133A629B4CB}"/>
              </a:ext>
            </a:extLst>
          </p:cNvPr>
          <p:cNvSpPr>
            <a:spLocks noChangeAspect="1"/>
          </p:cNvSpPr>
          <p:nvPr/>
        </p:nvSpPr>
        <p:spPr>
          <a:xfrm rot="10800000">
            <a:off x="10147117" y="6600348"/>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41" name="Isosceles Triangle 40">
            <a:extLst>
              <a:ext uri="{FF2B5EF4-FFF2-40B4-BE49-F238E27FC236}">
                <a16:creationId xmlns:a16="http://schemas.microsoft.com/office/drawing/2014/main" id="{2E5300D5-F1E5-6AD9-FA47-03CA7B8D9909}"/>
              </a:ext>
            </a:extLst>
          </p:cNvPr>
          <p:cNvSpPr>
            <a:spLocks noChangeAspect="1"/>
          </p:cNvSpPr>
          <p:nvPr/>
        </p:nvSpPr>
        <p:spPr>
          <a:xfrm rot="10800000">
            <a:off x="5972706" y="3708485"/>
            <a:ext cx="178865" cy="14639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42" name="Isosceles Triangle 41">
            <a:extLst>
              <a:ext uri="{FF2B5EF4-FFF2-40B4-BE49-F238E27FC236}">
                <a16:creationId xmlns:a16="http://schemas.microsoft.com/office/drawing/2014/main" id="{57C0F481-A80F-D1A9-7524-06DBD1E07CB2}"/>
              </a:ext>
            </a:extLst>
          </p:cNvPr>
          <p:cNvSpPr>
            <a:spLocks noChangeAspect="1"/>
          </p:cNvSpPr>
          <p:nvPr/>
        </p:nvSpPr>
        <p:spPr>
          <a:xfrm>
            <a:off x="5970180" y="4126006"/>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44" name="Isosceles Triangle 43">
            <a:extLst>
              <a:ext uri="{FF2B5EF4-FFF2-40B4-BE49-F238E27FC236}">
                <a16:creationId xmlns:a16="http://schemas.microsoft.com/office/drawing/2014/main" id="{2657AF90-FAB4-3048-4A4B-5DCFF71FB8FE}"/>
              </a:ext>
            </a:extLst>
          </p:cNvPr>
          <p:cNvSpPr>
            <a:spLocks noChangeAspect="1"/>
          </p:cNvSpPr>
          <p:nvPr/>
        </p:nvSpPr>
        <p:spPr>
          <a:xfrm rot="10800000">
            <a:off x="6501949" y="2631595"/>
            <a:ext cx="178865" cy="14639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45" name="Isosceles Triangle 44">
            <a:extLst>
              <a:ext uri="{FF2B5EF4-FFF2-40B4-BE49-F238E27FC236}">
                <a16:creationId xmlns:a16="http://schemas.microsoft.com/office/drawing/2014/main" id="{7DB08D8A-CF40-D7D6-8DFA-BE3BDA83B3A5}"/>
              </a:ext>
            </a:extLst>
          </p:cNvPr>
          <p:cNvSpPr>
            <a:spLocks noChangeAspect="1"/>
          </p:cNvSpPr>
          <p:nvPr/>
        </p:nvSpPr>
        <p:spPr>
          <a:xfrm rot="10800000">
            <a:off x="5969569" y="3091083"/>
            <a:ext cx="178865" cy="14639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46" name="Isosceles Triangle 45">
            <a:extLst>
              <a:ext uri="{FF2B5EF4-FFF2-40B4-BE49-F238E27FC236}">
                <a16:creationId xmlns:a16="http://schemas.microsoft.com/office/drawing/2014/main" id="{90226541-A77B-2A07-6562-57C81F553804}"/>
              </a:ext>
            </a:extLst>
          </p:cNvPr>
          <p:cNvSpPr>
            <a:spLocks noChangeAspect="1"/>
          </p:cNvSpPr>
          <p:nvPr/>
        </p:nvSpPr>
        <p:spPr>
          <a:xfrm rot="10800000">
            <a:off x="5972981" y="3297399"/>
            <a:ext cx="178865" cy="14639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47" name="Isosceles Triangle 46">
            <a:extLst>
              <a:ext uri="{FF2B5EF4-FFF2-40B4-BE49-F238E27FC236}">
                <a16:creationId xmlns:a16="http://schemas.microsoft.com/office/drawing/2014/main" id="{04E37AAB-E675-63A6-D7BF-C7F052A4E9B9}"/>
              </a:ext>
            </a:extLst>
          </p:cNvPr>
          <p:cNvSpPr>
            <a:spLocks noChangeAspect="1"/>
          </p:cNvSpPr>
          <p:nvPr/>
        </p:nvSpPr>
        <p:spPr>
          <a:xfrm>
            <a:off x="8543298" y="4784871"/>
            <a:ext cx="178865" cy="146390"/>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48" name="Isosceles Triangle 47">
            <a:extLst>
              <a:ext uri="{FF2B5EF4-FFF2-40B4-BE49-F238E27FC236}">
                <a16:creationId xmlns:a16="http://schemas.microsoft.com/office/drawing/2014/main" id="{4E0EA6A0-8A2A-2BEC-BE5E-EA38BADC6F28}"/>
              </a:ext>
            </a:extLst>
          </p:cNvPr>
          <p:cNvSpPr>
            <a:spLocks noChangeAspect="1"/>
          </p:cNvSpPr>
          <p:nvPr/>
        </p:nvSpPr>
        <p:spPr>
          <a:xfrm rot="10800000">
            <a:off x="8543298" y="4564907"/>
            <a:ext cx="178865" cy="14639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49" name="Isosceles Triangle 48">
            <a:extLst>
              <a:ext uri="{FF2B5EF4-FFF2-40B4-BE49-F238E27FC236}">
                <a16:creationId xmlns:a16="http://schemas.microsoft.com/office/drawing/2014/main" id="{BEC59CA0-5EC2-BCB1-5F54-C094AA3B4CFF}"/>
              </a:ext>
            </a:extLst>
          </p:cNvPr>
          <p:cNvSpPr>
            <a:spLocks noChangeAspect="1"/>
          </p:cNvSpPr>
          <p:nvPr/>
        </p:nvSpPr>
        <p:spPr>
          <a:xfrm>
            <a:off x="6002423" y="4524373"/>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50" name="Isosceles Triangle 49">
            <a:extLst>
              <a:ext uri="{FF2B5EF4-FFF2-40B4-BE49-F238E27FC236}">
                <a16:creationId xmlns:a16="http://schemas.microsoft.com/office/drawing/2014/main" id="{EE8EEFF8-F201-A2F7-C064-1E4B658DC1DB}"/>
              </a:ext>
            </a:extLst>
          </p:cNvPr>
          <p:cNvSpPr>
            <a:spLocks noChangeAspect="1"/>
          </p:cNvSpPr>
          <p:nvPr/>
        </p:nvSpPr>
        <p:spPr>
          <a:xfrm rot="10800000">
            <a:off x="5995383" y="4760805"/>
            <a:ext cx="178865" cy="14639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6" name="Isosceles Triangle 5">
            <a:extLst>
              <a:ext uri="{FF2B5EF4-FFF2-40B4-BE49-F238E27FC236}">
                <a16:creationId xmlns:a16="http://schemas.microsoft.com/office/drawing/2014/main" id="{50BFBF15-F59C-3E35-D5F3-88D949B53646}"/>
              </a:ext>
            </a:extLst>
          </p:cNvPr>
          <p:cNvSpPr>
            <a:spLocks noChangeAspect="1"/>
          </p:cNvSpPr>
          <p:nvPr/>
        </p:nvSpPr>
        <p:spPr>
          <a:xfrm>
            <a:off x="5975639" y="2409821"/>
            <a:ext cx="178864" cy="14638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8" name="Isosceles Triangle 7">
            <a:extLst>
              <a:ext uri="{FF2B5EF4-FFF2-40B4-BE49-F238E27FC236}">
                <a16:creationId xmlns:a16="http://schemas.microsoft.com/office/drawing/2014/main" id="{ADD6C830-EBE3-5350-14F5-33A738138E7C}"/>
              </a:ext>
            </a:extLst>
          </p:cNvPr>
          <p:cNvSpPr>
            <a:spLocks noChangeAspect="1"/>
          </p:cNvSpPr>
          <p:nvPr/>
        </p:nvSpPr>
        <p:spPr>
          <a:xfrm rot="10800000">
            <a:off x="11181300" y="5398996"/>
            <a:ext cx="178865" cy="14639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9" name="Isosceles Triangle 8">
            <a:extLst>
              <a:ext uri="{FF2B5EF4-FFF2-40B4-BE49-F238E27FC236}">
                <a16:creationId xmlns:a16="http://schemas.microsoft.com/office/drawing/2014/main" id="{18204927-6024-97F0-C830-773E4CD44543}"/>
              </a:ext>
            </a:extLst>
          </p:cNvPr>
          <p:cNvSpPr>
            <a:spLocks noChangeAspect="1"/>
          </p:cNvSpPr>
          <p:nvPr/>
        </p:nvSpPr>
        <p:spPr>
          <a:xfrm>
            <a:off x="11166025" y="5173760"/>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3" name="Isosceles Triangle 12">
            <a:extLst>
              <a:ext uri="{FF2B5EF4-FFF2-40B4-BE49-F238E27FC236}">
                <a16:creationId xmlns:a16="http://schemas.microsoft.com/office/drawing/2014/main" id="{1B90485D-EA1B-07C6-CAAF-8280AE8B2E36}"/>
              </a:ext>
            </a:extLst>
          </p:cNvPr>
          <p:cNvSpPr>
            <a:spLocks noChangeAspect="1"/>
          </p:cNvSpPr>
          <p:nvPr/>
        </p:nvSpPr>
        <p:spPr>
          <a:xfrm>
            <a:off x="8543298" y="3297399"/>
            <a:ext cx="178865" cy="146390"/>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7" name="Isosceles Triangle 6">
            <a:extLst>
              <a:ext uri="{FF2B5EF4-FFF2-40B4-BE49-F238E27FC236}">
                <a16:creationId xmlns:a16="http://schemas.microsoft.com/office/drawing/2014/main" id="{7F861DD5-7897-230C-96CD-E9C4AA922C52}"/>
              </a:ext>
            </a:extLst>
          </p:cNvPr>
          <p:cNvSpPr>
            <a:spLocks noChangeAspect="1"/>
          </p:cNvSpPr>
          <p:nvPr/>
        </p:nvSpPr>
        <p:spPr>
          <a:xfrm rot="10800000">
            <a:off x="5975639" y="3920052"/>
            <a:ext cx="178865" cy="14639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 name="Isosceles Triangle 13">
            <a:extLst>
              <a:ext uri="{FF2B5EF4-FFF2-40B4-BE49-F238E27FC236}">
                <a16:creationId xmlns:a16="http://schemas.microsoft.com/office/drawing/2014/main" id="{14F4D273-359A-5150-90D2-D29215CFEE7E}"/>
              </a:ext>
            </a:extLst>
          </p:cNvPr>
          <p:cNvSpPr>
            <a:spLocks noChangeAspect="1"/>
          </p:cNvSpPr>
          <p:nvPr/>
        </p:nvSpPr>
        <p:spPr>
          <a:xfrm>
            <a:off x="11130991" y="2404622"/>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5" name="Isosceles Triangle 14">
            <a:extLst>
              <a:ext uri="{FF2B5EF4-FFF2-40B4-BE49-F238E27FC236}">
                <a16:creationId xmlns:a16="http://schemas.microsoft.com/office/drawing/2014/main" id="{D538A31C-E671-911A-A85A-AC65029AB1F5}"/>
              </a:ext>
            </a:extLst>
          </p:cNvPr>
          <p:cNvSpPr>
            <a:spLocks noChangeAspect="1"/>
          </p:cNvSpPr>
          <p:nvPr/>
        </p:nvSpPr>
        <p:spPr>
          <a:xfrm rot="10800000">
            <a:off x="11653765" y="2631595"/>
            <a:ext cx="178865" cy="14639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6" name="Isosceles Triangle 15">
            <a:extLst>
              <a:ext uri="{FF2B5EF4-FFF2-40B4-BE49-F238E27FC236}">
                <a16:creationId xmlns:a16="http://schemas.microsoft.com/office/drawing/2014/main" id="{FCB49E5F-7D18-5A65-3689-EB5FDDA3E0BA}"/>
              </a:ext>
            </a:extLst>
          </p:cNvPr>
          <p:cNvSpPr>
            <a:spLocks noChangeAspect="1"/>
          </p:cNvSpPr>
          <p:nvPr/>
        </p:nvSpPr>
        <p:spPr>
          <a:xfrm rot="10800000">
            <a:off x="11091867" y="3252784"/>
            <a:ext cx="178865" cy="14639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1" name="Isosceles Triangle 10">
            <a:extLst>
              <a:ext uri="{FF2B5EF4-FFF2-40B4-BE49-F238E27FC236}">
                <a16:creationId xmlns:a16="http://schemas.microsoft.com/office/drawing/2014/main" id="{538F75EB-9CFA-331A-751A-C83C04936540}"/>
              </a:ext>
            </a:extLst>
          </p:cNvPr>
          <p:cNvSpPr>
            <a:spLocks noChangeAspect="1"/>
          </p:cNvSpPr>
          <p:nvPr/>
        </p:nvSpPr>
        <p:spPr>
          <a:xfrm>
            <a:off x="6045967" y="5182597"/>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7" name="Isosceles Triangle 16">
            <a:extLst>
              <a:ext uri="{FF2B5EF4-FFF2-40B4-BE49-F238E27FC236}">
                <a16:creationId xmlns:a16="http://schemas.microsoft.com/office/drawing/2014/main" id="{C439623B-0AF2-F58E-7812-DF3B4CBD5B4A}"/>
              </a:ext>
            </a:extLst>
          </p:cNvPr>
          <p:cNvSpPr>
            <a:spLocks noChangeAspect="1"/>
          </p:cNvSpPr>
          <p:nvPr/>
        </p:nvSpPr>
        <p:spPr>
          <a:xfrm rot="10800000">
            <a:off x="6053111" y="5421556"/>
            <a:ext cx="178865" cy="14639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Tree>
    <p:extLst>
      <p:ext uri="{BB962C8B-B14F-4D97-AF65-F5344CB8AC3E}">
        <p14:creationId xmlns:p14="http://schemas.microsoft.com/office/powerpoint/2010/main" val="8632495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962FDC40-BDED-9BA1-B5FE-C6BDB1FEB84A}"/>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200" spc="10" dirty="0">
                <a:latin typeface="+mn-lt"/>
                <a:ea typeface="+mn-ea"/>
                <a:cs typeface="+mn-cs"/>
              </a:rPr>
              <a:t>Of the 11% who currently smoke, around 6 in 10 reported that they are trying to reduce or quit smoking. Those who smoke more infrequently were the most likely to report they intend to stop smoking completely</a:t>
            </a:r>
            <a:endParaRPr lang="en-GB" sz="2200" spc="10" dirty="0">
              <a:latin typeface="+mn-lt"/>
              <a:ea typeface="+mn-ea"/>
              <a:cs typeface="+mn-cs"/>
            </a:endParaRPr>
          </a:p>
        </p:txBody>
      </p:sp>
      <p:sp>
        <p:nvSpPr>
          <p:cNvPr id="24" name="Footer Placeholder 5">
            <a:extLst>
              <a:ext uri="{FF2B5EF4-FFF2-40B4-BE49-F238E27FC236}">
                <a16:creationId xmlns:a16="http://schemas.microsoft.com/office/drawing/2014/main" id="{364761AC-F580-195B-21F5-D8860610A29A}"/>
              </a:ext>
            </a:extLst>
          </p:cNvPr>
          <p:cNvSpPr txBox="1">
            <a:spLocks/>
          </p:cNvSpPr>
          <p:nvPr/>
        </p:nvSpPr>
        <p:spPr>
          <a:xfrm>
            <a:off x="284206" y="6353825"/>
            <a:ext cx="10634400"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C1. Which of the following best applies to you? Please note: we are referring to cigarettes (including hand-rolled) and other kinds of tobacco that you inhale and NOT electronic/e-cigarettes. Please select one answer.</a:t>
            </a:r>
            <a:br>
              <a:rPr lang="en-US" sz="800" dirty="0"/>
            </a:br>
            <a:r>
              <a:rPr lang="en-US" sz="800" dirty="0"/>
              <a:t>C3 Are you currently trying to do any of the following? Please select one answer for each statement.</a:t>
            </a:r>
          </a:p>
          <a:p>
            <a:r>
              <a:rPr lang="en-US" sz="800" dirty="0"/>
              <a:t>Base: All smokers (N=823); Those who smoke daily (N=461); Those who smoke less often than daily (N=259); Those who smoke tobacco/not cigarettes (N=103)</a:t>
            </a:r>
          </a:p>
        </p:txBody>
      </p:sp>
      <p:graphicFrame>
        <p:nvGraphicFramePr>
          <p:cNvPr id="42" name="Chart 41">
            <a:extLst>
              <a:ext uri="{FF2B5EF4-FFF2-40B4-BE49-F238E27FC236}">
                <a16:creationId xmlns:a16="http://schemas.microsoft.com/office/drawing/2014/main" id="{9507CE54-D68D-AFCC-2D4D-545E7E38A353}"/>
              </a:ext>
            </a:extLst>
          </p:cNvPr>
          <p:cNvGraphicFramePr/>
          <p:nvPr>
            <p:extLst>
              <p:ext uri="{D42A27DB-BD31-4B8C-83A1-F6EECF244321}">
                <p14:modId xmlns:p14="http://schemas.microsoft.com/office/powerpoint/2010/main" val="634864158"/>
              </p:ext>
            </p:extLst>
          </p:nvPr>
        </p:nvGraphicFramePr>
        <p:xfrm>
          <a:off x="3592945" y="1805547"/>
          <a:ext cx="8128000" cy="4411132"/>
        </p:xfrm>
        <a:graphic>
          <a:graphicData uri="http://schemas.openxmlformats.org/drawingml/2006/chart">
            <c:chart xmlns:c="http://schemas.openxmlformats.org/drawingml/2006/chart" xmlns:r="http://schemas.openxmlformats.org/officeDocument/2006/relationships" r:id="rId3"/>
          </a:graphicData>
        </a:graphic>
      </p:graphicFrame>
      <p:sp>
        <p:nvSpPr>
          <p:cNvPr id="43" name="TextBox 42">
            <a:extLst>
              <a:ext uri="{FF2B5EF4-FFF2-40B4-BE49-F238E27FC236}">
                <a16:creationId xmlns:a16="http://schemas.microsoft.com/office/drawing/2014/main" id="{B71426B1-B0C7-7EE1-2D0C-2577A945C74E}"/>
              </a:ext>
            </a:extLst>
          </p:cNvPr>
          <p:cNvSpPr txBox="1"/>
          <p:nvPr/>
        </p:nvSpPr>
        <p:spPr>
          <a:xfrm>
            <a:off x="10364840" y="6353825"/>
            <a:ext cx="1705391" cy="415498"/>
          </a:xfrm>
          <a:prstGeom prst="rect">
            <a:avLst/>
          </a:prstGeom>
          <a:noFill/>
        </p:spPr>
        <p:txBody>
          <a:bodyPr wrap="square" lIns="0" tIns="0" rIns="0" bIns="0" rtlCol="0">
            <a:spAutoFit/>
          </a:bodyPr>
          <a:lstStyle/>
          <a:p>
            <a:pPr algn="ctr"/>
            <a:r>
              <a:rPr lang="en-US" sz="900" dirty="0"/>
              <a:t>Show statistically significant differences between smoker subgroups</a:t>
            </a:r>
            <a:endParaRPr lang="en-GB" sz="900" dirty="0"/>
          </a:p>
        </p:txBody>
      </p:sp>
      <p:sp>
        <p:nvSpPr>
          <p:cNvPr id="44" name="Isosceles Triangle 43">
            <a:extLst>
              <a:ext uri="{FF2B5EF4-FFF2-40B4-BE49-F238E27FC236}">
                <a16:creationId xmlns:a16="http://schemas.microsoft.com/office/drawing/2014/main" id="{60186461-A781-7C91-7F9E-33F00739CC51}"/>
              </a:ext>
            </a:extLst>
          </p:cNvPr>
          <p:cNvSpPr>
            <a:spLocks noChangeAspect="1"/>
          </p:cNvSpPr>
          <p:nvPr/>
        </p:nvSpPr>
        <p:spPr>
          <a:xfrm>
            <a:off x="10281909" y="6371187"/>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45" name="Isosceles Triangle 44">
            <a:extLst>
              <a:ext uri="{FF2B5EF4-FFF2-40B4-BE49-F238E27FC236}">
                <a16:creationId xmlns:a16="http://schemas.microsoft.com/office/drawing/2014/main" id="{8BA12EE5-F7E3-CB51-A3A7-84C7EAC8211A}"/>
              </a:ext>
            </a:extLst>
          </p:cNvPr>
          <p:cNvSpPr>
            <a:spLocks noChangeAspect="1"/>
          </p:cNvSpPr>
          <p:nvPr/>
        </p:nvSpPr>
        <p:spPr>
          <a:xfrm rot="10800000">
            <a:off x="10281909" y="6563334"/>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46" name="Isosceles Triangle 45">
            <a:extLst>
              <a:ext uri="{FF2B5EF4-FFF2-40B4-BE49-F238E27FC236}">
                <a16:creationId xmlns:a16="http://schemas.microsoft.com/office/drawing/2014/main" id="{4CDB3210-7465-E9A5-7A34-5FDBD75FEDB2}"/>
              </a:ext>
            </a:extLst>
          </p:cNvPr>
          <p:cNvSpPr>
            <a:spLocks noChangeAspect="1"/>
          </p:cNvSpPr>
          <p:nvPr/>
        </p:nvSpPr>
        <p:spPr>
          <a:xfrm>
            <a:off x="7783258" y="3357798"/>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47" name="Isosceles Triangle 46">
            <a:extLst>
              <a:ext uri="{FF2B5EF4-FFF2-40B4-BE49-F238E27FC236}">
                <a16:creationId xmlns:a16="http://schemas.microsoft.com/office/drawing/2014/main" id="{CE24646F-1FD4-89E3-3498-109D5D0D0E59}"/>
              </a:ext>
            </a:extLst>
          </p:cNvPr>
          <p:cNvSpPr>
            <a:spLocks noChangeAspect="1"/>
          </p:cNvSpPr>
          <p:nvPr/>
        </p:nvSpPr>
        <p:spPr>
          <a:xfrm rot="10800000">
            <a:off x="7326589" y="3891449"/>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2" name="Isosceles Triangle 1">
            <a:extLst>
              <a:ext uri="{FF2B5EF4-FFF2-40B4-BE49-F238E27FC236}">
                <a16:creationId xmlns:a16="http://schemas.microsoft.com/office/drawing/2014/main" id="{9268DB35-E191-F256-F597-76777A2BBECA}"/>
              </a:ext>
            </a:extLst>
          </p:cNvPr>
          <p:cNvSpPr>
            <a:spLocks noChangeAspect="1"/>
          </p:cNvSpPr>
          <p:nvPr/>
        </p:nvSpPr>
        <p:spPr>
          <a:xfrm>
            <a:off x="5180283" y="2253575"/>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3" name="Isosceles Triangle 2">
            <a:extLst>
              <a:ext uri="{FF2B5EF4-FFF2-40B4-BE49-F238E27FC236}">
                <a16:creationId xmlns:a16="http://schemas.microsoft.com/office/drawing/2014/main" id="{CC5CB91F-1624-6561-3E34-F2CF58510A09}"/>
              </a:ext>
            </a:extLst>
          </p:cNvPr>
          <p:cNvSpPr>
            <a:spLocks noChangeAspect="1"/>
          </p:cNvSpPr>
          <p:nvPr/>
        </p:nvSpPr>
        <p:spPr>
          <a:xfrm rot="10800000">
            <a:off x="5631277" y="3719641"/>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grpSp>
        <p:nvGrpSpPr>
          <p:cNvPr id="11" name="Group 10">
            <a:extLst>
              <a:ext uri="{FF2B5EF4-FFF2-40B4-BE49-F238E27FC236}">
                <a16:creationId xmlns:a16="http://schemas.microsoft.com/office/drawing/2014/main" id="{E50A1516-0BB2-258C-D324-B4F56A15D83A}"/>
              </a:ext>
            </a:extLst>
          </p:cNvPr>
          <p:cNvGrpSpPr/>
          <p:nvPr/>
        </p:nvGrpSpPr>
        <p:grpSpPr>
          <a:xfrm>
            <a:off x="548160" y="2563556"/>
            <a:ext cx="2571558" cy="2417235"/>
            <a:chOff x="3717602" y="2183914"/>
            <a:chExt cx="2799270" cy="2945403"/>
          </a:xfrm>
        </p:grpSpPr>
        <p:grpSp>
          <p:nvGrpSpPr>
            <p:cNvPr id="6" name="Group 5">
              <a:extLst>
                <a:ext uri="{FF2B5EF4-FFF2-40B4-BE49-F238E27FC236}">
                  <a16:creationId xmlns:a16="http://schemas.microsoft.com/office/drawing/2014/main" id="{1726EDDA-E4F8-25E0-E5BA-FBE974B2AFDE}"/>
                </a:ext>
              </a:extLst>
            </p:cNvPr>
            <p:cNvGrpSpPr/>
            <p:nvPr/>
          </p:nvGrpSpPr>
          <p:grpSpPr>
            <a:xfrm>
              <a:off x="3717602" y="2183914"/>
              <a:ext cx="2799270" cy="2945403"/>
              <a:chOff x="10326076" y="4389291"/>
              <a:chExt cx="1280060" cy="713399"/>
            </a:xfrm>
          </p:grpSpPr>
          <p:sp>
            <p:nvSpPr>
              <p:cNvPr id="7" name="Rounded Rectangle 14">
                <a:extLst>
                  <a:ext uri="{FF2B5EF4-FFF2-40B4-BE49-F238E27FC236}">
                    <a16:creationId xmlns:a16="http://schemas.microsoft.com/office/drawing/2014/main" id="{1CB78F67-E795-173B-7CA3-7EB4340874C0}"/>
                  </a:ext>
                </a:extLst>
              </p:cNvPr>
              <p:cNvSpPr/>
              <p:nvPr/>
            </p:nvSpPr>
            <p:spPr>
              <a:xfrm>
                <a:off x="10326076" y="4389291"/>
                <a:ext cx="1280060" cy="713399"/>
              </a:xfrm>
              <a:prstGeom prst="roundRect">
                <a:avLst>
                  <a:gd name="adj" fmla="val 4719"/>
                </a:avLst>
              </a:prstGeom>
              <a:solidFill>
                <a:schemeClr val="bg1"/>
              </a:solidFill>
              <a:ln w="12700">
                <a:noFill/>
              </a:ln>
              <a:effectLst>
                <a:outerShdw blurRad="264591" dist="381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1404000" rIns="288000" bIns="288000" rtlCol="0" anchor="t" anchorCtr="0"/>
              <a:lstStyle/>
              <a:p>
                <a:pPr algn="ctr"/>
                <a:endParaRPr lang="en-US" sz="1050" dirty="0">
                  <a:solidFill>
                    <a:schemeClr val="accent1"/>
                  </a:solidFill>
                  <a:latin typeface="Arial Black" panose="020B0A04020102020204" pitchFamily="34" charset="0"/>
                </a:endParaRPr>
              </a:p>
            </p:txBody>
          </p:sp>
          <p:sp>
            <p:nvSpPr>
              <p:cNvPr id="9" name="TextBox 8">
                <a:extLst>
                  <a:ext uri="{FF2B5EF4-FFF2-40B4-BE49-F238E27FC236}">
                    <a16:creationId xmlns:a16="http://schemas.microsoft.com/office/drawing/2014/main" id="{72E87CB1-E740-2507-BC0A-E09F01DEBCFC}"/>
                  </a:ext>
                </a:extLst>
              </p:cNvPr>
              <p:cNvSpPr txBox="1"/>
              <p:nvPr/>
            </p:nvSpPr>
            <p:spPr>
              <a:xfrm>
                <a:off x="10531212" y="4458346"/>
                <a:ext cx="868143" cy="186364"/>
              </a:xfrm>
              <a:prstGeom prst="rect">
                <a:avLst/>
              </a:prstGeom>
              <a:noFill/>
            </p:spPr>
            <p:txBody>
              <a:bodyPr wrap="square" rtlCol="0">
                <a:spAutoFit/>
              </a:bodyPr>
              <a:lstStyle/>
              <a:p>
                <a:pPr algn="ctr"/>
                <a:r>
                  <a:rPr lang="en-GB" sz="4400" dirty="0">
                    <a:solidFill>
                      <a:schemeClr val="accent1"/>
                    </a:solidFill>
                    <a:latin typeface="Arial Black" panose="020B0A04020102020204" pitchFamily="34" charset="0"/>
                  </a:rPr>
                  <a:t>11%</a:t>
                </a:r>
                <a:endParaRPr lang="en-GB" sz="2400" dirty="0">
                  <a:solidFill>
                    <a:schemeClr val="accent1"/>
                  </a:solidFill>
                  <a:latin typeface="Arial Black" panose="020B0A04020102020204" pitchFamily="34" charset="0"/>
                </a:endParaRPr>
              </a:p>
            </p:txBody>
          </p:sp>
        </p:grpSp>
        <p:sp>
          <p:nvSpPr>
            <p:cNvPr id="10" name="TextBox 9">
              <a:extLst>
                <a:ext uri="{FF2B5EF4-FFF2-40B4-BE49-F238E27FC236}">
                  <a16:creationId xmlns:a16="http://schemas.microsoft.com/office/drawing/2014/main" id="{9E0F93D7-4D37-A9E4-1531-B94B57F48D7A}"/>
                </a:ext>
              </a:extLst>
            </p:cNvPr>
            <p:cNvSpPr txBox="1"/>
            <p:nvPr/>
          </p:nvSpPr>
          <p:spPr>
            <a:xfrm>
              <a:off x="3830316" y="3347747"/>
              <a:ext cx="2570248" cy="1432923"/>
            </a:xfrm>
            <a:prstGeom prst="rect">
              <a:avLst/>
            </a:prstGeom>
            <a:noFill/>
          </p:spPr>
          <p:txBody>
            <a:bodyPr wrap="square" rtlCol="0">
              <a:spAutoFit/>
            </a:bodyPr>
            <a:lstStyle/>
            <a:p>
              <a:pPr algn="ctr"/>
              <a:r>
                <a:rPr lang="en-GB" sz="2000" dirty="0">
                  <a:latin typeface="Arial Black" panose="020B0A04020102020204" pitchFamily="34" charset="0"/>
                </a:rPr>
                <a:t>UK respondents who currently smoke</a:t>
              </a:r>
            </a:p>
          </p:txBody>
        </p:sp>
      </p:grpSp>
      <p:sp>
        <p:nvSpPr>
          <p:cNvPr id="13" name="Isosceles Triangle 12">
            <a:extLst>
              <a:ext uri="{FF2B5EF4-FFF2-40B4-BE49-F238E27FC236}">
                <a16:creationId xmlns:a16="http://schemas.microsoft.com/office/drawing/2014/main" id="{A46E8C5C-ACBF-96E6-1FD8-38F8C9182FAE}"/>
              </a:ext>
            </a:extLst>
          </p:cNvPr>
          <p:cNvSpPr>
            <a:spLocks noChangeAspect="1"/>
          </p:cNvSpPr>
          <p:nvPr/>
        </p:nvSpPr>
        <p:spPr>
          <a:xfrm rot="10800000">
            <a:off x="10867949" y="3379314"/>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 name="Isosceles Triangle 13">
            <a:extLst>
              <a:ext uri="{FF2B5EF4-FFF2-40B4-BE49-F238E27FC236}">
                <a16:creationId xmlns:a16="http://schemas.microsoft.com/office/drawing/2014/main" id="{565851E9-E3E1-F5CE-664D-182B424B47C2}"/>
              </a:ext>
            </a:extLst>
          </p:cNvPr>
          <p:cNvSpPr>
            <a:spLocks noChangeAspect="1"/>
          </p:cNvSpPr>
          <p:nvPr/>
        </p:nvSpPr>
        <p:spPr>
          <a:xfrm>
            <a:off x="10415497" y="2117827"/>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Tree>
    <p:extLst>
      <p:ext uri="{BB962C8B-B14F-4D97-AF65-F5344CB8AC3E}">
        <p14:creationId xmlns:p14="http://schemas.microsoft.com/office/powerpoint/2010/main" val="1270294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962FDC40-BDED-9BA1-B5FE-C6BDB1FEB84A}"/>
              </a:ext>
            </a:extLst>
          </p:cNvPr>
          <p:cNvSpPr txBox="1">
            <a:spLocks/>
          </p:cNvSpPr>
          <p:nvPr/>
        </p:nvSpPr>
        <p:spPr>
          <a:xfrm>
            <a:off x="284206" y="309110"/>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200" spc="10" dirty="0">
                <a:latin typeface="+mn-lt"/>
                <a:ea typeface="+mn-ea"/>
                <a:cs typeface="+mn-cs"/>
              </a:rPr>
              <a:t>When considering healthy behaviours, UK adults were most likely to state they are currently increasing the amount of physical activity they do, reducing the amount they smoke or eating healthier foods</a:t>
            </a:r>
            <a:endParaRPr lang="en-GB" sz="2200" spc="10" dirty="0">
              <a:latin typeface="+mn-lt"/>
              <a:ea typeface="+mn-ea"/>
              <a:cs typeface="+mn-cs"/>
            </a:endParaRPr>
          </a:p>
        </p:txBody>
      </p:sp>
      <p:sp>
        <p:nvSpPr>
          <p:cNvPr id="24" name="Footer Placeholder 5">
            <a:extLst>
              <a:ext uri="{FF2B5EF4-FFF2-40B4-BE49-F238E27FC236}">
                <a16:creationId xmlns:a16="http://schemas.microsoft.com/office/drawing/2014/main" id="{364761AC-F580-195B-21F5-D8860610A29A}"/>
              </a:ext>
            </a:extLst>
          </p:cNvPr>
          <p:cNvSpPr txBox="1">
            <a:spLocks/>
          </p:cNvSpPr>
          <p:nvPr/>
        </p:nvSpPr>
        <p:spPr>
          <a:xfrm>
            <a:off x="284206" y="6265426"/>
            <a:ext cx="10634400"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C3. Are you currently trying to do any of the following? Please select one answer for each statement. </a:t>
            </a:r>
            <a:br>
              <a:rPr lang="en-US" sz="800" dirty="0"/>
            </a:br>
            <a:r>
              <a:rPr lang="en-US" sz="800" dirty="0"/>
              <a:t>Base</a:t>
            </a:r>
            <a:r>
              <a:rPr lang="en-US" sz="800" dirty="0">
                <a:latin typeface="+mn-lt"/>
                <a:cs typeface="Arial" panose="020B0604020202020204" pitchFamily="34" charset="0"/>
              </a:rPr>
              <a:t>: All (</a:t>
            </a:r>
            <a:r>
              <a:rPr lang="en-US" sz="800" dirty="0">
                <a:latin typeface="+mn-lt"/>
              </a:rPr>
              <a:t>N=6,844</a:t>
            </a:r>
            <a:r>
              <a:rPr lang="en-US" sz="800" dirty="0">
                <a:latin typeface="+mn-lt"/>
                <a:cs typeface="Arial" panose="020B0604020202020204" pitchFamily="34" charset="0"/>
              </a:rPr>
              <a:t>)</a:t>
            </a:r>
            <a:r>
              <a:rPr lang="en-US" sz="800" dirty="0"/>
              <a:t>; All smokers: smokers (N=823); </a:t>
            </a:r>
          </a:p>
          <a:p>
            <a:r>
              <a:rPr lang="en-US" sz="800" dirty="0"/>
              <a:t>*Statements specific to smoking only shown to those who currently smoke</a:t>
            </a:r>
          </a:p>
        </p:txBody>
      </p:sp>
      <p:graphicFrame>
        <p:nvGraphicFramePr>
          <p:cNvPr id="42" name="Chart 41">
            <a:extLst>
              <a:ext uri="{FF2B5EF4-FFF2-40B4-BE49-F238E27FC236}">
                <a16:creationId xmlns:a16="http://schemas.microsoft.com/office/drawing/2014/main" id="{9507CE54-D68D-AFCC-2D4D-545E7E38A353}"/>
              </a:ext>
            </a:extLst>
          </p:cNvPr>
          <p:cNvGraphicFramePr/>
          <p:nvPr>
            <p:extLst>
              <p:ext uri="{D42A27DB-BD31-4B8C-83A1-F6EECF244321}">
                <p14:modId xmlns:p14="http://schemas.microsoft.com/office/powerpoint/2010/main" val="1429018205"/>
              </p:ext>
            </p:extLst>
          </p:nvPr>
        </p:nvGraphicFramePr>
        <p:xfrm>
          <a:off x="766762" y="1578096"/>
          <a:ext cx="10658475" cy="441209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023501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4">
            <a:extLst>
              <a:ext uri="{FF2B5EF4-FFF2-40B4-BE49-F238E27FC236}">
                <a16:creationId xmlns:a16="http://schemas.microsoft.com/office/drawing/2014/main" id="{64895C47-3F1E-1A4B-D5AA-B1BAC03CBC26}"/>
              </a:ext>
            </a:extLst>
          </p:cNvPr>
          <p:cNvSpPr txBox="1">
            <a:spLocks/>
          </p:cNvSpPr>
          <p:nvPr/>
        </p:nvSpPr>
        <p:spPr>
          <a:xfrm>
            <a:off x="284206" y="212823"/>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200" spc="10" dirty="0">
                <a:latin typeface="+mn-lt"/>
                <a:ea typeface="+mn-ea"/>
                <a:cs typeface="+mn-cs"/>
              </a:rPr>
              <a:t>Though drinking less alcohol is the least commonly selected behaviour change, males, those aged 18-34, from an ethnic minority background, limited by a disability, from higher social grades and from the least deprived deciles were more likely to state this</a:t>
            </a:r>
            <a:endParaRPr lang="en-GB" sz="2200" spc="10" dirty="0">
              <a:latin typeface="+mn-lt"/>
              <a:ea typeface="+mn-ea"/>
              <a:cs typeface="+mn-cs"/>
            </a:endParaRPr>
          </a:p>
        </p:txBody>
      </p:sp>
      <p:sp>
        <p:nvSpPr>
          <p:cNvPr id="24" name="TextBox 23">
            <a:extLst>
              <a:ext uri="{FF2B5EF4-FFF2-40B4-BE49-F238E27FC236}">
                <a16:creationId xmlns:a16="http://schemas.microsoft.com/office/drawing/2014/main" id="{2BB52466-8A75-243F-2C75-80D798F403E8}"/>
              </a:ext>
            </a:extLst>
          </p:cNvPr>
          <p:cNvSpPr txBox="1"/>
          <p:nvPr/>
        </p:nvSpPr>
        <p:spPr>
          <a:xfrm>
            <a:off x="3071073" y="1572620"/>
            <a:ext cx="6049854"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GB" sz="1800" b="1" i="0" u="none" strike="noStrike" kern="1200" spc="10" baseline="0" dirty="0">
                <a:solidFill>
                  <a:schemeClr val="tx1"/>
                </a:solidFill>
                <a:latin typeface="+mn-lt"/>
                <a:ea typeface="+mn-ea"/>
                <a:cs typeface="+mn-cs"/>
              </a:rPr>
              <a:t>Current behaviours</a:t>
            </a:r>
          </a:p>
        </p:txBody>
      </p:sp>
      <p:sp>
        <p:nvSpPr>
          <p:cNvPr id="25" name="Speech Bubble: Rectangle with Corners Rounded 24">
            <a:extLst>
              <a:ext uri="{FF2B5EF4-FFF2-40B4-BE49-F238E27FC236}">
                <a16:creationId xmlns:a16="http://schemas.microsoft.com/office/drawing/2014/main" id="{01FD2B28-74C4-64D2-452B-265F8948CF5A}"/>
              </a:ext>
            </a:extLst>
          </p:cNvPr>
          <p:cNvSpPr/>
          <p:nvPr/>
        </p:nvSpPr>
        <p:spPr>
          <a:xfrm>
            <a:off x="436253" y="2265925"/>
            <a:ext cx="3703173" cy="194400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t>18-29s were more likely than those aged 50+ to be trying to drink less alcohol (31% vs 26%) and increase how much physical activity they do (66% vs 55%), while those aged 50+ were more likely to be trying to </a:t>
            </a:r>
            <a:r>
              <a:rPr lang="en-US" sz="1200" dirty="0"/>
              <a:t>reduce exposure to sun (45% vs 40%), eat more wholegrains (51% vs 45%) and less processed meats (45% vs 37%)</a:t>
            </a:r>
            <a:r>
              <a:rPr lang="en-GB" sz="1200" dirty="0"/>
              <a:t>.</a:t>
            </a:r>
            <a:endParaRPr lang="en-US" sz="1200" dirty="0">
              <a:solidFill>
                <a:schemeClr val="tx1"/>
              </a:solidFill>
            </a:endParaRPr>
          </a:p>
          <a:p>
            <a:pPr algn="ctr"/>
            <a:r>
              <a:rPr lang="en-US" sz="1200" dirty="0">
                <a:solidFill>
                  <a:schemeClr val="tx1"/>
                </a:solidFill>
              </a:rPr>
              <a:t>Those aged </a:t>
            </a:r>
            <a:r>
              <a:rPr lang="en-GB" sz="1200" dirty="0"/>
              <a:t>30-49 were more likely to be trying to lose weight than 18-29s (51% vs 38%).</a:t>
            </a:r>
          </a:p>
        </p:txBody>
      </p:sp>
      <p:sp>
        <p:nvSpPr>
          <p:cNvPr id="26" name="Speech Bubble: Rectangle with Corners Rounded 25">
            <a:extLst>
              <a:ext uri="{FF2B5EF4-FFF2-40B4-BE49-F238E27FC236}">
                <a16:creationId xmlns:a16="http://schemas.microsoft.com/office/drawing/2014/main" id="{53DD0548-B5B5-BA19-3241-DB792B2850FF}"/>
              </a:ext>
            </a:extLst>
          </p:cNvPr>
          <p:cNvSpPr/>
          <p:nvPr/>
        </p:nvSpPr>
        <p:spPr>
          <a:xfrm>
            <a:off x="4310140" y="2253769"/>
            <a:ext cx="3703173" cy="194400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from an ethnic minority background were more likely than white respondents to be trying to stop smoking completely* (43% vs 27%).</a:t>
            </a:r>
          </a:p>
          <a:p>
            <a:pPr algn="ctr"/>
            <a:endParaRPr lang="en-US" sz="1200" dirty="0">
              <a:solidFill>
                <a:schemeClr val="tx1"/>
              </a:solidFill>
            </a:endParaRPr>
          </a:p>
          <a:p>
            <a:pPr algn="ctr"/>
            <a:r>
              <a:rPr lang="en-US" sz="1200" dirty="0">
                <a:solidFill>
                  <a:schemeClr val="tx1"/>
                </a:solidFill>
              </a:rPr>
              <a:t>These respondents were also more likely to be trying to reduce alcohol (33% vs 29%), do more physical activity (67% vs 59%), eat more wholegrains (54% vs 47%) and less processed meat (52% vs 42%) (all driven by Black respondents).</a:t>
            </a:r>
          </a:p>
        </p:txBody>
      </p:sp>
      <p:sp>
        <p:nvSpPr>
          <p:cNvPr id="27" name="Speech Bubble: Rectangle with Corners Rounded 26">
            <a:extLst>
              <a:ext uri="{FF2B5EF4-FFF2-40B4-BE49-F238E27FC236}">
                <a16:creationId xmlns:a16="http://schemas.microsoft.com/office/drawing/2014/main" id="{D7820BBD-1709-52D0-53F3-7AE25CC3F05F}"/>
              </a:ext>
            </a:extLst>
          </p:cNvPr>
          <p:cNvSpPr/>
          <p:nvPr/>
        </p:nvSpPr>
        <p:spPr>
          <a:xfrm>
            <a:off x="8184027" y="2224960"/>
            <a:ext cx="3703173" cy="194400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Females were more likely to be trying to reduce smoking (64% vs 50%), lose weight (51% vs 44%) and reduce their exposure to the sun (48% vs 35%), while males were more likely than females to be trying to drink less alcohol (31% vs 27%).</a:t>
            </a:r>
          </a:p>
        </p:txBody>
      </p:sp>
      <p:sp>
        <p:nvSpPr>
          <p:cNvPr id="28" name="Speech Bubble: Rectangle with Corners Rounded 27">
            <a:extLst>
              <a:ext uri="{FF2B5EF4-FFF2-40B4-BE49-F238E27FC236}">
                <a16:creationId xmlns:a16="http://schemas.microsoft.com/office/drawing/2014/main" id="{CD5B9A22-DBFE-1203-B782-76E4F7756F0A}"/>
              </a:ext>
            </a:extLst>
          </p:cNvPr>
          <p:cNvSpPr/>
          <p:nvPr/>
        </p:nvSpPr>
        <p:spPr>
          <a:xfrm>
            <a:off x="436253" y="4391026"/>
            <a:ext cx="3703173" cy="194400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who are limited by a disability were more likely than those without a disability to be trying to lose weight (51% vs 47%), whereas those who are not limited were more likely to be trying to drink less alcohol (31% vs 25%) and increase their physical activity (64% vs 53%).</a:t>
            </a:r>
          </a:p>
        </p:txBody>
      </p:sp>
      <p:sp>
        <p:nvSpPr>
          <p:cNvPr id="29" name="Speech Bubble: Rectangle with Corners Rounded 28">
            <a:extLst>
              <a:ext uri="{FF2B5EF4-FFF2-40B4-BE49-F238E27FC236}">
                <a16:creationId xmlns:a16="http://schemas.microsoft.com/office/drawing/2014/main" id="{69652995-6FBD-2BC5-66E7-3E3347955E81}"/>
              </a:ext>
            </a:extLst>
          </p:cNvPr>
          <p:cNvSpPr/>
          <p:nvPr/>
        </p:nvSpPr>
        <p:spPr>
          <a:xfrm>
            <a:off x="4310140" y="4378870"/>
            <a:ext cx="3703173" cy="194400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u="none" dirty="0"/>
              <a:t>Those from higher social grades (ABC1) were more likely than those from lower social grades (C2DE) to be trying to drink less alcohol (31% vs 27%) and increa</a:t>
            </a:r>
            <a:r>
              <a:rPr lang="en-GB" sz="1200" dirty="0"/>
              <a:t>se</a:t>
            </a:r>
            <a:r>
              <a:rPr lang="en-GB" sz="1200" u="none" dirty="0"/>
              <a:t> their physical activity (64% vs 56%).</a:t>
            </a:r>
          </a:p>
        </p:txBody>
      </p:sp>
      <p:sp>
        <p:nvSpPr>
          <p:cNvPr id="30" name="Speech Bubble: Rectangle with Corners Rounded 29">
            <a:extLst>
              <a:ext uri="{FF2B5EF4-FFF2-40B4-BE49-F238E27FC236}">
                <a16:creationId xmlns:a16="http://schemas.microsoft.com/office/drawing/2014/main" id="{5978D746-0D79-DE4D-097D-9C1B76E05C8D}"/>
              </a:ext>
            </a:extLst>
          </p:cNvPr>
          <p:cNvSpPr/>
          <p:nvPr/>
        </p:nvSpPr>
        <p:spPr>
          <a:xfrm>
            <a:off x="8184027" y="4350061"/>
            <a:ext cx="3703173" cy="194400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in the most deprived IMD deciles (1-2) were more likely to be trying to stop smoking completely (31% vs 25%) while those in the least deprived deciles (9-10) were more likely to be trying to do all of the listed activities except lose weight (where there was no difference).</a:t>
            </a:r>
          </a:p>
        </p:txBody>
      </p:sp>
      <p:sp>
        <p:nvSpPr>
          <p:cNvPr id="31" name="Rectangle: Rounded Corners 30">
            <a:extLst>
              <a:ext uri="{FF2B5EF4-FFF2-40B4-BE49-F238E27FC236}">
                <a16:creationId xmlns:a16="http://schemas.microsoft.com/office/drawing/2014/main" id="{E2A8178B-C15A-F7E3-300A-20DE6E8D33C7}"/>
              </a:ext>
            </a:extLst>
          </p:cNvPr>
          <p:cNvSpPr/>
          <p:nvPr/>
        </p:nvSpPr>
        <p:spPr>
          <a:xfrm>
            <a:off x="1323126" y="2135442"/>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Age</a:t>
            </a:r>
          </a:p>
        </p:txBody>
      </p:sp>
      <p:sp>
        <p:nvSpPr>
          <p:cNvPr id="32" name="Rectangle: Rounded Corners 31">
            <a:extLst>
              <a:ext uri="{FF2B5EF4-FFF2-40B4-BE49-F238E27FC236}">
                <a16:creationId xmlns:a16="http://schemas.microsoft.com/office/drawing/2014/main" id="{53E0AC5D-E056-2A1E-670A-1A99E9CB9AEB}"/>
              </a:ext>
            </a:extLst>
          </p:cNvPr>
          <p:cNvSpPr/>
          <p:nvPr/>
        </p:nvSpPr>
        <p:spPr>
          <a:xfrm>
            <a:off x="5197013" y="2112820"/>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Ethnicity</a:t>
            </a:r>
          </a:p>
        </p:txBody>
      </p:sp>
      <p:sp>
        <p:nvSpPr>
          <p:cNvPr id="33" name="Rectangle: Rounded Corners 32">
            <a:extLst>
              <a:ext uri="{FF2B5EF4-FFF2-40B4-BE49-F238E27FC236}">
                <a16:creationId xmlns:a16="http://schemas.microsoft.com/office/drawing/2014/main" id="{5113F6AA-27FB-3AA3-48CD-409471A84D6C}"/>
              </a:ext>
            </a:extLst>
          </p:cNvPr>
          <p:cNvSpPr/>
          <p:nvPr/>
        </p:nvSpPr>
        <p:spPr>
          <a:xfrm>
            <a:off x="9054826" y="2135781"/>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Sex at birth</a:t>
            </a:r>
          </a:p>
        </p:txBody>
      </p:sp>
      <p:sp>
        <p:nvSpPr>
          <p:cNvPr id="34" name="Rectangle: Rounded Corners 33">
            <a:extLst>
              <a:ext uri="{FF2B5EF4-FFF2-40B4-BE49-F238E27FC236}">
                <a16:creationId xmlns:a16="http://schemas.microsoft.com/office/drawing/2014/main" id="{29474674-B053-5440-D6DE-2205CB57CD66}"/>
              </a:ext>
            </a:extLst>
          </p:cNvPr>
          <p:cNvSpPr/>
          <p:nvPr/>
        </p:nvSpPr>
        <p:spPr>
          <a:xfrm>
            <a:off x="1320620" y="4309043"/>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Disability</a:t>
            </a:r>
          </a:p>
        </p:txBody>
      </p:sp>
      <p:sp>
        <p:nvSpPr>
          <p:cNvPr id="35" name="Rectangle: Rounded Corners 34">
            <a:extLst>
              <a:ext uri="{FF2B5EF4-FFF2-40B4-BE49-F238E27FC236}">
                <a16:creationId xmlns:a16="http://schemas.microsoft.com/office/drawing/2014/main" id="{A53BFF9D-B957-69A5-55D0-DFABFF71677C}"/>
              </a:ext>
            </a:extLst>
          </p:cNvPr>
          <p:cNvSpPr/>
          <p:nvPr/>
        </p:nvSpPr>
        <p:spPr>
          <a:xfrm>
            <a:off x="5197013" y="4309439"/>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Social grade</a:t>
            </a:r>
          </a:p>
        </p:txBody>
      </p:sp>
      <p:sp>
        <p:nvSpPr>
          <p:cNvPr id="36" name="Rectangle: Rounded Corners 35">
            <a:extLst>
              <a:ext uri="{FF2B5EF4-FFF2-40B4-BE49-F238E27FC236}">
                <a16:creationId xmlns:a16="http://schemas.microsoft.com/office/drawing/2014/main" id="{10A452F4-7F71-4194-427F-91F16CDB6685}"/>
              </a:ext>
            </a:extLst>
          </p:cNvPr>
          <p:cNvSpPr/>
          <p:nvPr/>
        </p:nvSpPr>
        <p:spPr>
          <a:xfrm>
            <a:off x="9073406" y="4293145"/>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IMD</a:t>
            </a:r>
          </a:p>
        </p:txBody>
      </p:sp>
      <p:sp>
        <p:nvSpPr>
          <p:cNvPr id="38" name="Footer Placeholder 5">
            <a:extLst>
              <a:ext uri="{FF2B5EF4-FFF2-40B4-BE49-F238E27FC236}">
                <a16:creationId xmlns:a16="http://schemas.microsoft.com/office/drawing/2014/main" id="{FC753C4C-A399-690C-A04D-552A6ABAB7E5}"/>
              </a:ext>
            </a:extLst>
          </p:cNvPr>
          <p:cNvSpPr txBox="1">
            <a:spLocks/>
          </p:cNvSpPr>
          <p:nvPr/>
        </p:nvSpPr>
        <p:spPr>
          <a:xfrm>
            <a:off x="284206" y="6421602"/>
            <a:ext cx="11241487"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C3. Are you currently trying to do any of the following? Please select one answer for each statement. Base</a:t>
            </a:r>
            <a:r>
              <a:rPr lang="en-US" sz="800" dirty="0">
                <a:latin typeface="+mn-lt"/>
                <a:cs typeface="Arial" panose="020B0604020202020204" pitchFamily="34" charset="0"/>
              </a:rPr>
              <a:t>: All (</a:t>
            </a:r>
            <a:r>
              <a:rPr lang="en-US" sz="800" dirty="0">
                <a:latin typeface="+mn-lt"/>
              </a:rPr>
              <a:t>N=6,844</a:t>
            </a:r>
            <a:r>
              <a:rPr lang="en-US" sz="800" dirty="0">
                <a:latin typeface="+mn-lt"/>
                <a:cs typeface="Arial" panose="020B0604020202020204" pitchFamily="34" charset="0"/>
              </a:rPr>
              <a:t>)</a:t>
            </a:r>
            <a:r>
              <a:rPr lang="en-US" sz="800" dirty="0"/>
              <a:t>;</a:t>
            </a:r>
          </a:p>
          <a:p>
            <a:r>
              <a:rPr lang="en-US" sz="800" dirty="0"/>
              <a:t>N.B. Statements specific to smoking only shown to those who currently smoke: Base: All smokers (N=823); Those who smoke daily (N=461); Those who smoke less often than daily (N=259); Those who smoke tobacco/not cigarettes (N=103) *</a:t>
            </a:r>
            <a:r>
              <a:rPr lang="en-GB" sz="800" dirty="0"/>
              <a:t>Base too low to compare across specific ethnic minority groups</a:t>
            </a:r>
            <a:endParaRPr lang="en-US" sz="800" dirty="0">
              <a:solidFill>
                <a:schemeClr val="accent2"/>
              </a:solidFill>
            </a:endParaRPr>
          </a:p>
        </p:txBody>
      </p:sp>
    </p:spTree>
    <p:extLst>
      <p:ext uri="{BB962C8B-B14F-4D97-AF65-F5344CB8AC3E}">
        <p14:creationId xmlns:p14="http://schemas.microsoft.com/office/powerpoint/2010/main" val="4125716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C3A46B9-AC03-F4EB-5F49-F21C97AAAA5C}"/>
              </a:ext>
            </a:extLst>
          </p:cNvPr>
          <p:cNvSpPr>
            <a:spLocks noGrp="1"/>
          </p:cNvSpPr>
          <p:nvPr>
            <p:ph type="body" sz="quarter" idx="10"/>
          </p:nvPr>
        </p:nvSpPr>
        <p:spPr>
          <a:xfrm>
            <a:off x="538942" y="3721804"/>
            <a:ext cx="7371876" cy="2076323"/>
          </a:xfrm>
        </p:spPr>
        <p:txBody>
          <a:bodyPr/>
          <a:lstStyle/>
          <a:p>
            <a:r>
              <a:rPr lang="en-GB" dirty="0">
                <a:latin typeface="+mn-lt"/>
              </a:rPr>
              <a:t>Cancer Awareness Measure+ 2024</a:t>
            </a:r>
          </a:p>
        </p:txBody>
      </p:sp>
      <p:sp>
        <p:nvSpPr>
          <p:cNvPr id="7" name="Text Placeholder 6">
            <a:extLst>
              <a:ext uri="{FF2B5EF4-FFF2-40B4-BE49-F238E27FC236}">
                <a16:creationId xmlns:a16="http://schemas.microsoft.com/office/drawing/2014/main" id="{A4438FD2-DD47-EB2F-F4E7-3A0EFBDCB86B}"/>
              </a:ext>
            </a:extLst>
          </p:cNvPr>
          <p:cNvSpPr>
            <a:spLocks noGrp="1"/>
          </p:cNvSpPr>
          <p:nvPr>
            <p:ph type="body" sz="quarter" idx="22"/>
          </p:nvPr>
        </p:nvSpPr>
        <p:spPr/>
        <p:txBody>
          <a:bodyPr/>
          <a:lstStyle/>
          <a:p>
            <a:r>
              <a:rPr lang="en-GB" dirty="0">
                <a:latin typeface="+mn-lt"/>
              </a:rPr>
              <a:t>November 2024</a:t>
            </a:r>
          </a:p>
        </p:txBody>
      </p:sp>
    </p:spTree>
    <p:extLst>
      <p:ext uri="{BB962C8B-B14F-4D97-AF65-F5344CB8AC3E}">
        <p14:creationId xmlns:p14="http://schemas.microsoft.com/office/powerpoint/2010/main" val="1893353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13B21BC-63C9-5DA2-E171-AAA91A546E28}"/>
              </a:ext>
            </a:extLst>
          </p:cNvPr>
          <p:cNvSpPr>
            <a:spLocks noGrp="1"/>
          </p:cNvSpPr>
          <p:nvPr>
            <p:ph type="body" sz="quarter" idx="13"/>
          </p:nvPr>
        </p:nvSpPr>
        <p:spPr/>
        <p:txBody>
          <a:bodyPr/>
          <a:lstStyle/>
          <a:p>
            <a:r>
              <a:rPr lang="en-GB" dirty="0">
                <a:latin typeface="+mj-lt"/>
              </a:rPr>
              <a:t>Cancer Awareness Measure+ – </a:t>
            </a:r>
            <a:r>
              <a:rPr lang="en-GB" dirty="0">
                <a:latin typeface="+mn-lt"/>
              </a:rPr>
              <a:t>November 2024</a:t>
            </a:r>
            <a:endParaRPr lang="en-GB" dirty="0">
              <a:latin typeface="+mj-lt"/>
            </a:endParaRPr>
          </a:p>
        </p:txBody>
      </p:sp>
      <p:sp>
        <p:nvSpPr>
          <p:cNvPr id="3" name="Text Placeholder 2">
            <a:extLst>
              <a:ext uri="{FF2B5EF4-FFF2-40B4-BE49-F238E27FC236}">
                <a16:creationId xmlns:a16="http://schemas.microsoft.com/office/drawing/2014/main" id="{73A9AA21-0578-BEC7-C898-394477ECB7A1}"/>
              </a:ext>
            </a:extLst>
          </p:cNvPr>
          <p:cNvSpPr>
            <a:spLocks noGrp="1"/>
          </p:cNvSpPr>
          <p:nvPr>
            <p:ph type="body" sz="quarter" idx="10"/>
          </p:nvPr>
        </p:nvSpPr>
        <p:spPr>
          <a:xfrm>
            <a:off x="289560" y="1352677"/>
            <a:ext cx="5958840" cy="1628029"/>
          </a:xfrm>
          <a:prstGeom prst="rect">
            <a:avLst/>
          </a:prstGeom>
        </p:spPr>
        <p:txBody>
          <a:bodyPr/>
          <a:lstStyle/>
          <a:p>
            <a:r>
              <a:rPr lang="en-US" dirty="0">
                <a:latin typeface="+mn-lt"/>
              </a:rPr>
              <a:t>Awareness of risk factors and cancer symptoms</a:t>
            </a:r>
          </a:p>
        </p:txBody>
      </p:sp>
    </p:spTree>
    <p:extLst>
      <p:ext uri="{BB962C8B-B14F-4D97-AF65-F5344CB8AC3E}">
        <p14:creationId xmlns:p14="http://schemas.microsoft.com/office/powerpoint/2010/main" val="13082186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DB269A5-F9F6-1B63-51E6-3443DA2EC616}"/>
              </a:ext>
            </a:extLst>
          </p:cNvPr>
          <p:cNvGrpSpPr/>
          <p:nvPr/>
        </p:nvGrpSpPr>
        <p:grpSpPr>
          <a:xfrm>
            <a:off x="506962" y="1998469"/>
            <a:ext cx="11178076" cy="4409872"/>
            <a:chOff x="504780" y="890253"/>
            <a:chExt cx="11177504" cy="3872248"/>
          </a:xfrm>
        </p:grpSpPr>
        <p:graphicFrame>
          <p:nvGraphicFramePr>
            <p:cNvPr id="7" name="Chart 6">
              <a:extLst>
                <a:ext uri="{FF2B5EF4-FFF2-40B4-BE49-F238E27FC236}">
                  <a16:creationId xmlns:a16="http://schemas.microsoft.com/office/drawing/2014/main" id="{8A849BAB-235A-CD31-D33B-CB7CBB5B9EDC}"/>
                </a:ext>
              </a:extLst>
            </p:cNvPr>
            <p:cNvGraphicFramePr/>
            <p:nvPr>
              <p:extLst>
                <p:ext uri="{D42A27DB-BD31-4B8C-83A1-F6EECF244321}">
                  <p14:modId xmlns:p14="http://schemas.microsoft.com/office/powerpoint/2010/main" val="808378200"/>
                </p:ext>
              </p:extLst>
            </p:nvPr>
          </p:nvGraphicFramePr>
          <p:xfrm>
            <a:off x="541253" y="890253"/>
            <a:ext cx="11141031" cy="3872248"/>
          </p:xfrm>
          <a:graphic>
            <a:graphicData uri="http://schemas.openxmlformats.org/drawingml/2006/chart">
              <c:chart xmlns:c="http://schemas.openxmlformats.org/drawingml/2006/chart" xmlns:r="http://schemas.openxmlformats.org/officeDocument/2006/relationships" r:id="rId3"/>
            </a:graphicData>
          </a:graphic>
        </p:graphicFrame>
        <p:cxnSp>
          <p:nvCxnSpPr>
            <p:cNvPr id="16" name="Straight Connector 15">
              <a:extLst>
                <a:ext uri="{FF2B5EF4-FFF2-40B4-BE49-F238E27FC236}">
                  <a16:creationId xmlns:a16="http://schemas.microsoft.com/office/drawing/2014/main" id="{D91C066D-A52D-CE19-DCBE-FFE620335828}"/>
                </a:ext>
              </a:extLst>
            </p:cNvPr>
            <p:cNvCxnSpPr>
              <a:cxnSpLocks/>
            </p:cNvCxnSpPr>
            <p:nvPr/>
          </p:nvCxnSpPr>
          <p:spPr>
            <a:xfrm>
              <a:off x="504780" y="3526320"/>
              <a:ext cx="11053326" cy="0"/>
            </a:xfrm>
            <a:prstGeom prst="line">
              <a:avLst/>
            </a:prstGeom>
          </p:spPr>
          <p:style>
            <a:lnRef idx="1">
              <a:schemeClr val="dk1"/>
            </a:lnRef>
            <a:fillRef idx="0">
              <a:schemeClr val="dk1"/>
            </a:fillRef>
            <a:effectRef idx="0">
              <a:schemeClr val="dk1"/>
            </a:effectRef>
            <a:fontRef idx="minor">
              <a:schemeClr val="tx1"/>
            </a:fontRef>
          </p:style>
        </p:cxnSp>
      </p:grpSp>
      <p:sp>
        <p:nvSpPr>
          <p:cNvPr id="17" name="Title 4">
            <a:extLst>
              <a:ext uri="{FF2B5EF4-FFF2-40B4-BE49-F238E27FC236}">
                <a16:creationId xmlns:a16="http://schemas.microsoft.com/office/drawing/2014/main" id="{735C93A6-89DF-57BC-1B64-083524D31F3A}"/>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When asked to spontaneously identify risk factors of cancer, a strong majority of respondents identified smoking, followed by drinking alcohol and having a family history of cancer</a:t>
            </a:r>
          </a:p>
        </p:txBody>
      </p:sp>
      <p:sp>
        <p:nvSpPr>
          <p:cNvPr id="19" name="Footer Placeholder 5">
            <a:extLst>
              <a:ext uri="{FF2B5EF4-FFF2-40B4-BE49-F238E27FC236}">
                <a16:creationId xmlns:a16="http://schemas.microsoft.com/office/drawing/2014/main" id="{EE5806F5-06FE-62B6-80E7-978EE5396432}"/>
              </a:ext>
            </a:extLst>
          </p:cNvPr>
          <p:cNvSpPr txBox="1">
            <a:spLocks/>
          </p:cNvSpPr>
          <p:nvPr/>
        </p:nvSpPr>
        <p:spPr>
          <a:xfrm>
            <a:off x="312607" y="6278722"/>
            <a:ext cx="11113199"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A1. What things do you think could increase a person's chance of developing cancer? Please list as many things you can think of in the boxes below. There is no minimum or maximum number of answers you should give. Please type one answer in each box. Answers should be short and only use a few words.  </a:t>
            </a:r>
            <a:br>
              <a:rPr lang="en-US" sz="800" dirty="0"/>
            </a:br>
            <a:r>
              <a:rPr lang="en-US" sz="800" dirty="0"/>
              <a:t>Base: All (N=6,844)</a:t>
            </a:r>
          </a:p>
          <a:p>
            <a:r>
              <a:rPr lang="en-US" sz="800" dirty="0"/>
              <a:t>*Factors where less than 5% identified them not shown</a:t>
            </a:r>
          </a:p>
        </p:txBody>
      </p:sp>
      <p:sp>
        <p:nvSpPr>
          <p:cNvPr id="37" name="TextBox 36">
            <a:extLst>
              <a:ext uri="{FF2B5EF4-FFF2-40B4-BE49-F238E27FC236}">
                <a16:creationId xmlns:a16="http://schemas.microsoft.com/office/drawing/2014/main" id="{020D42C7-6922-EF6E-E13D-EAEAA4DBB81E}"/>
              </a:ext>
            </a:extLst>
          </p:cNvPr>
          <p:cNvSpPr txBox="1"/>
          <p:nvPr/>
        </p:nvSpPr>
        <p:spPr>
          <a:xfrm>
            <a:off x="1539240" y="1675347"/>
            <a:ext cx="9113520" cy="338554"/>
          </a:xfrm>
          <a:prstGeom prst="rect">
            <a:avLst/>
          </a:prstGeom>
          <a:noFill/>
        </p:spPr>
        <p:txBody>
          <a:bodyPr wrap="square" rtlCol="0">
            <a:spAutoFit/>
          </a:bodyPr>
          <a:lstStyle/>
          <a:p>
            <a:pPr algn="ctr"/>
            <a:r>
              <a:rPr lang="en-US" sz="1600" b="1" spc="10" dirty="0"/>
              <a:t>Risk factors identified - spontaneous</a:t>
            </a:r>
          </a:p>
        </p:txBody>
      </p:sp>
    </p:spTree>
    <p:extLst>
      <p:ext uri="{BB962C8B-B14F-4D97-AF65-F5344CB8AC3E}">
        <p14:creationId xmlns:p14="http://schemas.microsoft.com/office/powerpoint/2010/main" val="17621534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a:extLst>
              <a:ext uri="{FF2B5EF4-FFF2-40B4-BE49-F238E27FC236}">
                <a16:creationId xmlns:a16="http://schemas.microsoft.com/office/drawing/2014/main" id="{045B74F5-7853-0678-A16C-241F3C1D822B}"/>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When prompted, almost all respondents recognised the main preventable risk factors, with smoking remaining the most identified. All correct potential risk factors were identified by a majority except not eating enough fibre</a:t>
            </a:r>
          </a:p>
        </p:txBody>
      </p:sp>
      <p:sp>
        <p:nvSpPr>
          <p:cNvPr id="10" name="Footer Placeholder 5">
            <a:extLst>
              <a:ext uri="{FF2B5EF4-FFF2-40B4-BE49-F238E27FC236}">
                <a16:creationId xmlns:a16="http://schemas.microsoft.com/office/drawing/2014/main" id="{D605AD19-D8B6-7E5B-D95D-6082755F07BC}"/>
              </a:ext>
            </a:extLst>
          </p:cNvPr>
          <p:cNvSpPr txBox="1">
            <a:spLocks/>
          </p:cNvSpPr>
          <p:nvPr/>
        </p:nvSpPr>
        <p:spPr>
          <a:xfrm>
            <a:off x="373182" y="6462897"/>
            <a:ext cx="11113199"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A2. Which of the following, if any, do you think could increase a person's chance of developing cancer? You may have already mentioned some of these in the last question. Please select one answer for each option.</a:t>
            </a:r>
            <a:br>
              <a:rPr lang="en-US" sz="800" dirty="0"/>
            </a:br>
            <a:r>
              <a:rPr lang="en-US" sz="800" dirty="0"/>
              <a:t>Base: All (N=6,844)</a:t>
            </a:r>
          </a:p>
        </p:txBody>
      </p:sp>
      <p:sp>
        <p:nvSpPr>
          <p:cNvPr id="11" name="TextBox 10">
            <a:extLst>
              <a:ext uri="{FF2B5EF4-FFF2-40B4-BE49-F238E27FC236}">
                <a16:creationId xmlns:a16="http://schemas.microsoft.com/office/drawing/2014/main" id="{A23A1DBF-46C5-FF6C-E31A-E7F453FF84B1}"/>
              </a:ext>
            </a:extLst>
          </p:cNvPr>
          <p:cNvSpPr txBox="1"/>
          <p:nvPr/>
        </p:nvSpPr>
        <p:spPr>
          <a:xfrm>
            <a:off x="1539240" y="1628234"/>
            <a:ext cx="9113520" cy="338554"/>
          </a:xfrm>
          <a:prstGeom prst="rect">
            <a:avLst/>
          </a:prstGeom>
          <a:noFill/>
        </p:spPr>
        <p:txBody>
          <a:bodyPr wrap="square" rtlCol="0">
            <a:spAutoFit/>
          </a:bodyPr>
          <a:lstStyle/>
          <a:p>
            <a:pPr algn="ctr"/>
            <a:r>
              <a:rPr lang="en-US" sz="1600" b="1" spc="10" dirty="0"/>
              <a:t>Risk factors identified - prompted</a:t>
            </a:r>
          </a:p>
        </p:txBody>
      </p:sp>
      <p:graphicFrame>
        <p:nvGraphicFramePr>
          <p:cNvPr id="12" name="Chart Placeholder 4">
            <a:extLst>
              <a:ext uri="{FF2B5EF4-FFF2-40B4-BE49-F238E27FC236}">
                <a16:creationId xmlns:a16="http://schemas.microsoft.com/office/drawing/2014/main" id="{1AF35671-04B6-67E8-E214-28AEC408677D}"/>
              </a:ext>
            </a:extLst>
          </p:cNvPr>
          <p:cNvGraphicFramePr>
            <a:graphicFrameLocks/>
          </p:cNvGraphicFramePr>
          <p:nvPr>
            <p:extLst>
              <p:ext uri="{D42A27DB-BD31-4B8C-83A1-F6EECF244321}">
                <p14:modId xmlns:p14="http://schemas.microsoft.com/office/powerpoint/2010/main" val="910941439"/>
              </p:ext>
            </p:extLst>
          </p:nvPr>
        </p:nvGraphicFramePr>
        <p:xfrm>
          <a:off x="284205" y="2012586"/>
          <a:ext cx="11801533" cy="429981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DE9CFD78-E703-A816-C809-5644D7DB7F34}"/>
              </a:ext>
            </a:extLst>
          </p:cNvPr>
          <p:cNvSpPr txBox="1"/>
          <p:nvPr/>
        </p:nvSpPr>
        <p:spPr>
          <a:xfrm>
            <a:off x="341820" y="5316515"/>
            <a:ext cx="923990" cy="246221"/>
          </a:xfrm>
          <a:prstGeom prst="rect">
            <a:avLst/>
          </a:prstGeom>
          <a:noFill/>
        </p:spPr>
        <p:txBody>
          <a:bodyPr wrap="square" rtlCol="0">
            <a:spAutoFit/>
          </a:bodyPr>
          <a:lstStyle/>
          <a:p>
            <a:pPr algn="ctr"/>
            <a:r>
              <a:rPr lang="en-GB" sz="1000" dirty="0"/>
              <a:t>Smoking</a:t>
            </a:r>
          </a:p>
        </p:txBody>
      </p:sp>
      <p:sp>
        <p:nvSpPr>
          <p:cNvPr id="7" name="TextBox 6">
            <a:extLst>
              <a:ext uri="{FF2B5EF4-FFF2-40B4-BE49-F238E27FC236}">
                <a16:creationId xmlns:a16="http://schemas.microsoft.com/office/drawing/2014/main" id="{ECBDF6D9-3AE4-CDEB-1C6A-4F0FA6C3FDB1}"/>
              </a:ext>
            </a:extLst>
          </p:cNvPr>
          <p:cNvSpPr txBox="1"/>
          <p:nvPr/>
        </p:nvSpPr>
        <p:spPr>
          <a:xfrm>
            <a:off x="1750743" y="5325818"/>
            <a:ext cx="1014040" cy="707886"/>
          </a:xfrm>
          <a:prstGeom prst="rect">
            <a:avLst/>
          </a:prstGeom>
          <a:noFill/>
        </p:spPr>
        <p:txBody>
          <a:bodyPr wrap="square" rtlCol="0">
            <a:spAutoFit/>
          </a:bodyPr>
          <a:lstStyle/>
          <a:p>
            <a:pPr algn="ctr"/>
            <a:r>
              <a:rPr lang="en-GB" sz="1000" dirty="0"/>
              <a:t>Exposure to another person’s smoking</a:t>
            </a:r>
          </a:p>
        </p:txBody>
      </p:sp>
      <p:sp>
        <p:nvSpPr>
          <p:cNvPr id="8" name="TextBox 7">
            <a:extLst>
              <a:ext uri="{FF2B5EF4-FFF2-40B4-BE49-F238E27FC236}">
                <a16:creationId xmlns:a16="http://schemas.microsoft.com/office/drawing/2014/main" id="{42E61FEB-68E1-5AC1-643C-8F6E313A592D}"/>
              </a:ext>
            </a:extLst>
          </p:cNvPr>
          <p:cNvSpPr txBox="1"/>
          <p:nvPr/>
        </p:nvSpPr>
        <p:spPr>
          <a:xfrm>
            <a:off x="2512754" y="5316515"/>
            <a:ext cx="850781" cy="400110"/>
          </a:xfrm>
          <a:prstGeom prst="rect">
            <a:avLst/>
          </a:prstGeom>
          <a:noFill/>
        </p:spPr>
        <p:txBody>
          <a:bodyPr wrap="square" rtlCol="0">
            <a:spAutoFit/>
          </a:bodyPr>
          <a:lstStyle/>
          <a:p>
            <a:pPr algn="ctr"/>
            <a:r>
              <a:rPr lang="en-GB" sz="1000" dirty="0"/>
              <a:t>Air </a:t>
            </a:r>
            <a:br>
              <a:rPr lang="en-GB" sz="1000" dirty="0"/>
            </a:br>
            <a:r>
              <a:rPr lang="en-GB" sz="1000" dirty="0"/>
              <a:t>pollution</a:t>
            </a:r>
          </a:p>
        </p:txBody>
      </p:sp>
      <p:sp>
        <p:nvSpPr>
          <p:cNvPr id="13" name="TextBox 12">
            <a:extLst>
              <a:ext uri="{FF2B5EF4-FFF2-40B4-BE49-F238E27FC236}">
                <a16:creationId xmlns:a16="http://schemas.microsoft.com/office/drawing/2014/main" id="{0655991C-3A01-1826-5CDE-D790D107AD93}"/>
              </a:ext>
            </a:extLst>
          </p:cNvPr>
          <p:cNvSpPr txBox="1"/>
          <p:nvPr/>
        </p:nvSpPr>
        <p:spPr>
          <a:xfrm>
            <a:off x="3239303" y="5307014"/>
            <a:ext cx="850781" cy="400110"/>
          </a:xfrm>
          <a:prstGeom prst="rect">
            <a:avLst/>
          </a:prstGeom>
          <a:noFill/>
        </p:spPr>
        <p:txBody>
          <a:bodyPr wrap="square" rtlCol="0">
            <a:spAutoFit/>
          </a:bodyPr>
          <a:lstStyle/>
          <a:p>
            <a:pPr algn="ctr"/>
            <a:r>
              <a:rPr lang="en-GB" sz="1000" dirty="0"/>
              <a:t>Drinking alcohol</a:t>
            </a:r>
          </a:p>
        </p:txBody>
      </p:sp>
      <p:sp>
        <p:nvSpPr>
          <p:cNvPr id="14" name="TextBox 13">
            <a:extLst>
              <a:ext uri="{FF2B5EF4-FFF2-40B4-BE49-F238E27FC236}">
                <a16:creationId xmlns:a16="http://schemas.microsoft.com/office/drawing/2014/main" id="{FF811400-E584-CFE8-5D77-7513AC7F94BB}"/>
              </a:ext>
            </a:extLst>
          </p:cNvPr>
          <p:cNvSpPr txBox="1"/>
          <p:nvPr/>
        </p:nvSpPr>
        <p:spPr>
          <a:xfrm>
            <a:off x="3975744" y="5303377"/>
            <a:ext cx="850781" cy="707886"/>
          </a:xfrm>
          <a:prstGeom prst="rect">
            <a:avLst/>
          </a:prstGeom>
          <a:noFill/>
        </p:spPr>
        <p:txBody>
          <a:bodyPr wrap="square" rtlCol="0">
            <a:spAutoFit/>
          </a:bodyPr>
          <a:lstStyle/>
          <a:p>
            <a:pPr algn="ctr"/>
            <a:r>
              <a:rPr lang="en-GB" sz="1000" dirty="0"/>
              <a:t>Having a close relative with cancer</a:t>
            </a:r>
          </a:p>
        </p:txBody>
      </p:sp>
      <p:sp>
        <p:nvSpPr>
          <p:cNvPr id="15" name="TextBox 14">
            <a:extLst>
              <a:ext uri="{FF2B5EF4-FFF2-40B4-BE49-F238E27FC236}">
                <a16:creationId xmlns:a16="http://schemas.microsoft.com/office/drawing/2014/main" id="{02E99408-4C16-6689-4A4C-97988A55A088}"/>
              </a:ext>
            </a:extLst>
          </p:cNvPr>
          <p:cNvSpPr txBox="1"/>
          <p:nvPr/>
        </p:nvSpPr>
        <p:spPr>
          <a:xfrm>
            <a:off x="4687490" y="5310171"/>
            <a:ext cx="850781" cy="707886"/>
          </a:xfrm>
          <a:prstGeom prst="rect">
            <a:avLst/>
          </a:prstGeom>
          <a:noFill/>
        </p:spPr>
        <p:txBody>
          <a:bodyPr wrap="square" rtlCol="0">
            <a:spAutoFit/>
          </a:bodyPr>
          <a:lstStyle/>
          <a:p>
            <a:pPr algn="ctr"/>
            <a:r>
              <a:rPr lang="en-GB" sz="1000" dirty="0"/>
              <a:t>Eating ultra-processed foods</a:t>
            </a:r>
          </a:p>
        </p:txBody>
      </p:sp>
      <p:sp>
        <p:nvSpPr>
          <p:cNvPr id="16" name="TextBox 15">
            <a:extLst>
              <a:ext uri="{FF2B5EF4-FFF2-40B4-BE49-F238E27FC236}">
                <a16:creationId xmlns:a16="http://schemas.microsoft.com/office/drawing/2014/main" id="{A3B9BD89-437B-A0B7-7937-45409D4DD65A}"/>
              </a:ext>
            </a:extLst>
          </p:cNvPr>
          <p:cNvSpPr txBox="1"/>
          <p:nvPr/>
        </p:nvSpPr>
        <p:spPr>
          <a:xfrm>
            <a:off x="5420391" y="5304570"/>
            <a:ext cx="850781" cy="553998"/>
          </a:xfrm>
          <a:prstGeom prst="rect">
            <a:avLst/>
          </a:prstGeom>
          <a:noFill/>
        </p:spPr>
        <p:txBody>
          <a:bodyPr wrap="square" rtlCol="0">
            <a:spAutoFit/>
          </a:bodyPr>
          <a:lstStyle/>
          <a:p>
            <a:pPr algn="ctr"/>
            <a:r>
              <a:rPr lang="en-GB" sz="1000" dirty="0"/>
              <a:t>Using e-cigarettes/</a:t>
            </a:r>
            <a:br>
              <a:rPr lang="en-GB" sz="1000" dirty="0"/>
            </a:br>
            <a:r>
              <a:rPr lang="en-GB" sz="1000" dirty="0"/>
              <a:t>vapes</a:t>
            </a:r>
          </a:p>
        </p:txBody>
      </p:sp>
      <p:sp>
        <p:nvSpPr>
          <p:cNvPr id="17" name="TextBox 16">
            <a:extLst>
              <a:ext uri="{FF2B5EF4-FFF2-40B4-BE49-F238E27FC236}">
                <a16:creationId xmlns:a16="http://schemas.microsoft.com/office/drawing/2014/main" id="{4AC040D7-36A5-64E8-2109-00519EDA6274}"/>
              </a:ext>
            </a:extLst>
          </p:cNvPr>
          <p:cNvSpPr txBox="1"/>
          <p:nvPr/>
        </p:nvSpPr>
        <p:spPr>
          <a:xfrm>
            <a:off x="6064964" y="5304570"/>
            <a:ext cx="932757" cy="400110"/>
          </a:xfrm>
          <a:prstGeom prst="rect">
            <a:avLst/>
          </a:prstGeom>
          <a:noFill/>
        </p:spPr>
        <p:txBody>
          <a:bodyPr wrap="square" rtlCol="0">
            <a:spAutoFit/>
          </a:bodyPr>
          <a:lstStyle/>
          <a:p>
            <a:pPr algn="ctr"/>
            <a:r>
              <a:rPr lang="en-GB" sz="1000" dirty="0"/>
              <a:t>Being </a:t>
            </a:r>
            <a:br>
              <a:rPr lang="en-GB" sz="1000" dirty="0"/>
            </a:br>
            <a:r>
              <a:rPr lang="en-GB" sz="1000" dirty="0"/>
              <a:t>obese</a:t>
            </a:r>
          </a:p>
        </p:txBody>
      </p:sp>
      <p:sp>
        <p:nvSpPr>
          <p:cNvPr id="18" name="TextBox 17">
            <a:extLst>
              <a:ext uri="{FF2B5EF4-FFF2-40B4-BE49-F238E27FC236}">
                <a16:creationId xmlns:a16="http://schemas.microsoft.com/office/drawing/2014/main" id="{CB9FA98F-3843-F060-BF90-DDF5516744FE}"/>
              </a:ext>
            </a:extLst>
          </p:cNvPr>
          <p:cNvSpPr txBox="1"/>
          <p:nvPr/>
        </p:nvSpPr>
        <p:spPr>
          <a:xfrm>
            <a:off x="6790949" y="5304570"/>
            <a:ext cx="932757" cy="400110"/>
          </a:xfrm>
          <a:prstGeom prst="rect">
            <a:avLst/>
          </a:prstGeom>
          <a:noFill/>
        </p:spPr>
        <p:txBody>
          <a:bodyPr wrap="square" rtlCol="0">
            <a:spAutoFit/>
          </a:bodyPr>
          <a:lstStyle/>
          <a:p>
            <a:pPr algn="ctr"/>
            <a:r>
              <a:rPr lang="en-GB" sz="1000" dirty="0"/>
              <a:t>Being overweight</a:t>
            </a:r>
          </a:p>
        </p:txBody>
      </p:sp>
      <p:sp>
        <p:nvSpPr>
          <p:cNvPr id="19" name="TextBox 18">
            <a:extLst>
              <a:ext uri="{FF2B5EF4-FFF2-40B4-BE49-F238E27FC236}">
                <a16:creationId xmlns:a16="http://schemas.microsoft.com/office/drawing/2014/main" id="{80B23290-A7E4-094D-1B7F-3E3D800355F8}"/>
              </a:ext>
            </a:extLst>
          </p:cNvPr>
          <p:cNvSpPr txBox="1"/>
          <p:nvPr/>
        </p:nvSpPr>
        <p:spPr>
          <a:xfrm>
            <a:off x="7595127" y="5304570"/>
            <a:ext cx="780276" cy="553998"/>
          </a:xfrm>
          <a:prstGeom prst="rect">
            <a:avLst/>
          </a:prstGeom>
          <a:noFill/>
        </p:spPr>
        <p:txBody>
          <a:bodyPr wrap="square" rtlCol="0">
            <a:spAutoFit/>
          </a:bodyPr>
          <a:lstStyle/>
          <a:p>
            <a:pPr algn="ctr"/>
            <a:r>
              <a:rPr lang="en-GB" sz="1000" dirty="0"/>
              <a:t>Eating processed meats</a:t>
            </a:r>
          </a:p>
        </p:txBody>
      </p:sp>
      <p:sp>
        <p:nvSpPr>
          <p:cNvPr id="20" name="TextBox 19">
            <a:extLst>
              <a:ext uri="{FF2B5EF4-FFF2-40B4-BE49-F238E27FC236}">
                <a16:creationId xmlns:a16="http://schemas.microsoft.com/office/drawing/2014/main" id="{D8CD3709-9EEF-E295-2EA6-E135998D59CE}"/>
              </a:ext>
            </a:extLst>
          </p:cNvPr>
          <p:cNvSpPr txBox="1"/>
          <p:nvPr/>
        </p:nvSpPr>
        <p:spPr>
          <a:xfrm>
            <a:off x="8321112" y="5319672"/>
            <a:ext cx="728822" cy="400110"/>
          </a:xfrm>
          <a:prstGeom prst="rect">
            <a:avLst/>
          </a:prstGeom>
          <a:noFill/>
        </p:spPr>
        <p:txBody>
          <a:bodyPr wrap="square" rtlCol="0">
            <a:spAutoFit/>
          </a:bodyPr>
          <a:lstStyle/>
          <a:p>
            <a:pPr algn="ctr"/>
            <a:r>
              <a:rPr lang="en-GB" sz="1000" dirty="0"/>
              <a:t>Being older</a:t>
            </a:r>
          </a:p>
        </p:txBody>
      </p:sp>
      <p:sp>
        <p:nvSpPr>
          <p:cNvPr id="21" name="TextBox 20">
            <a:extLst>
              <a:ext uri="{FF2B5EF4-FFF2-40B4-BE49-F238E27FC236}">
                <a16:creationId xmlns:a16="http://schemas.microsoft.com/office/drawing/2014/main" id="{1C44FC2E-9086-C5D8-C187-5D94C79B97B6}"/>
              </a:ext>
            </a:extLst>
          </p:cNvPr>
          <p:cNvSpPr txBox="1"/>
          <p:nvPr/>
        </p:nvSpPr>
        <p:spPr>
          <a:xfrm>
            <a:off x="9027740" y="5319672"/>
            <a:ext cx="728822" cy="400110"/>
          </a:xfrm>
          <a:prstGeom prst="rect">
            <a:avLst/>
          </a:prstGeom>
          <a:noFill/>
        </p:spPr>
        <p:txBody>
          <a:bodyPr wrap="square" rtlCol="0">
            <a:spAutoFit/>
          </a:bodyPr>
          <a:lstStyle/>
          <a:p>
            <a:pPr algn="ctr"/>
            <a:r>
              <a:rPr lang="en-GB" sz="1000" dirty="0"/>
              <a:t>Infection with HPV</a:t>
            </a:r>
          </a:p>
        </p:txBody>
      </p:sp>
      <p:sp>
        <p:nvSpPr>
          <p:cNvPr id="22" name="TextBox 21">
            <a:extLst>
              <a:ext uri="{FF2B5EF4-FFF2-40B4-BE49-F238E27FC236}">
                <a16:creationId xmlns:a16="http://schemas.microsoft.com/office/drawing/2014/main" id="{E0DF3B75-1617-9604-CB33-6B30D2A43DC5}"/>
              </a:ext>
            </a:extLst>
          </p:cNvPr>
          <p:cNvSpPr txBox="1"/>
          <p:nvPr/>
        </p:nvSpPr>
        <p:spPr>
          <a:xfrm>
            <a:off x="9796879" y="5327682"/>
            <a:ext cx="728822" cy="707886"/>
          </a:xfrm>
          <a:prstGeom prst="rect">
            <a:avLst/>
          </a:prstGeom>
          <a:noFill/>
        </p:spPr>
        <p:txBody>
          <a:bodyPr wrap="square" rtlCol="0">
            <a:spAutoFit/>
          </a:bodyPr>
          <a:lstStyle/>
          <a:p>
            <a:pPr algn="ctr"/>
            <a:r>
              <a:rPr lang="en-GB" sz="1000" dirty="0"/>
              <a:t>Not doing enough physical exercise</a:t>
            </a:r>
          </a:p>
        </p:txBody>
      </p:sp>
      <p:sp>
        <p:nvSpPr>
          <p:cNvPr id="23" name="TextBox 22">
            <a:extLst>
              <a:ext uri="{FF2B5EF4-FFF2-40B4-BE49-F238E27FC236}">
                <a16:creationId xmlns:a16="http://schemas.microsoft.com/office/drawing/2014/main" id="{FDAE768C-B41D-AF12-9F2C-928387F5D96F}"/>
              </a:ext>
            </a:extLst>
          </p:cNvPr>
          <p:cNvSpPr txBox="1"/>
          <p:nvPr/>
        </p:nvSpPr>
        <p:spPr>
          <a:xfrm>
            <a:off x="10447765" y="5321787"/>
            <a:ext cx="850781" cy="553998"/>
          </a:xfrm>
          <a:prstGeom prst="rect">
            <a:avLst/>
          </a:prstGeom>
          <a:noFill/>
        </p:spPr>
        <p:txBody>
          <a:bodyPr wrap="square" rtlCol="0">
            <a:spAutoFit/>
          </a:bodyPr>
          <a:lstStyle/>
          <a:p>
            <a:pPr algn="ctr"/>
            <a:r>
              <a:rPr lang="en-GB" sz="1000" dirty="0"/>
              <a:t>Not eating enough fibre</a:t>
            </a:r>
          </a:p>
        </p:txBody>
      </p:sp>
      <p:sp>
        <p:nvSpPr>
          <p:cNvPr id="24" name="TextBox 23">
            <a:extLst>
              <a:ext uri="{FF2B5EF4-FFF2-40B4-BE49-F238E27FC236}">
                <a16:creationId xmlns:a16="http://schemas.microsoft.com/office/drawing/2014/main" id="{88FDFC0B-3369-EF97-FE01-EBB533B1AF7B}"/>
              </a:ext>
            </a:extLst>
          </p:cNvPr>
          <p:cNvSpPr txBox="1"/>
          <p:nvPr/>
        </p:nvSpPr>
        <p:spPr>
          <a:xfrm>
            <a:off x="11123107" y="5327682"/>
            <a:ext cx="932757" cy="400110"/>
          </a:xfrm>
          <a:prstGeom prst="rect">
            <a:avLst/>
          </a:prstGeom>
          <a:noFill/>
        </p:spPr>
        <p:txBody>
          <a:bodyPr wrap="square" rtlCol="0">
            <a:spAutoFit/>
          </a:bodyPr>
          <a:lstStyle/>
          <a:p>
            <a:pPr algn="ctr"/>
            <a:r>
              <a:rPr lang="en-GB" sz="1000" dirty="0"/>
              <a:t>Feeling stressed</a:t>
            </a:r>
          </a:p>
        </p:txBody>
      </p:sp>
      <p:sp>
        <p:nvSpPr>
          <p:cNvPr id="25" name="TextBox 24">
            <a:extLst>
              <a:ext uri="{FF2B5EF4-FFF2-40B4-BE49-F238E27FC236}">
                <a16:creationId xmlns:a16="http://schemas.microsoft.com/office/drawing/2014/main" id="{390CBEF5-C5E8-5D4B-D650-AAE8544162D2}"/>
              </a:ext>
            </a:extLst>
          </p:cNvPr>
          <p:cNvSpPr txBox="1"/>
          <p:nvPr/>
        </p:nvSpPr>
        <p:spPr>
          <a:xfrm>
            <a:off x="1129983" y="5325818"/>
            <a:ext cx="753493" cy="553998"/>
          </a:xfrm>
          <a:prstGeom prst="rect">
            <a:avLst/>
          </a:prstGeom>
          <a:noFill/>
        </p:spPr>
        <p:txBody>
          <a:bodyPr wrap="square" rtlCol="0">
            <a:spAutoFit/>
          </a:bodyPr>
          <a:lstStyle/>
          <a:p>
            <a:pPr algn="ctr"/>
            <a:r>
              <a:rPr lang="en-GB" sz="1000" dirty="0"/>
              <a:t>Too much exposure to sun</a:t>
            </a:r>
          </a:p>
        </p:txBody>
      </p:sp>
      <p:sp>
        <p:nvSpPr>
          <p:cNvPr id="38" name="Rectangle: Rounded Corners 37">
            <a:extLst>
              <a:ext uri="{FF2B5EF4-FFF2-40B4-BE49-F238E27FC236}">
                <a16:creationId xmlns:a16="http://schemas.microsoft.com/office/drawing/2014/main" id="{18ADDB37-08CD-D85B-CEF3-2DB24D2CE19C}"/>
              </a:ext>
            </a:extLst>
          </p:cNvPr>
          <p:cNvSpPr/>
          <p:nvPr/>
        </p:nvSpPr>
        <p:spPr>
          <a:xfrm>
            <a:off x="6990547" y="2143837"/>
            <a:ext cx="4495834" cy="603848"/>
          </a:xfrm>
          <a:prstGeom prst="round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4"/>
                </a:solidFill>
              </a:rPr>
              <a:t>Avg number of correct risk factors recognised</a:t>
            </a:r>
            <a:r>
              <a:rPr lang="en-US" sz="1400" dirty="0">
                <a:solidFill>
                  <a:schemeClr val="accent4"/>
                </a:solidFill>
              </a:rPr>
              <a:t>: </a:t>
            </a:r>
            <a:r>
              <a:rPr lang="en-US" b="1" dirty="0">
                <a:solidFill>
                  <a:schemeClr val="accent4"/>
                </a:solidFill>
              </a:rPr>
              <a:t>9 </a:t>
            </a:r>
            <a:endParaRPr lang="en-US" sz="1400" b="1" dirty="0">
              <a:solidFill>
                <a:schemeClr val="accent4"/>
              </a:solidFill>
            </a:endParaRPr>
          </a:p>
        </p:txBody>
      </p:sp>
      <p:sp>
        <p:nvSpPr>
          <p:cNvPr id="39" name="Rectangle: Rounded Corners 38">
            <a:extLst>
              <a:ext uri="{FF2B5EF4-FFF2-40B4-BE49-F238E27FC236}">
                <a16:creationId xmlns:a16="http://schemas.microsoft.com/office/drawing/2014/main" id="{CB2F001F-95EC-BDCC-DC84-D89267951503}"/>
              </a:ext>
            </a:extLst>
          </p:cNvPr>
          <p:cNvSpPr/>
          <p:nvPr/>
        </p:nvSpPr>
        <p:spPr>
          <a:xfrm>
            <a:off x="687233" y="2156754"/>
            <a:ext cx="6119044" cy="603849"/>
          </a:xfrm>
          <a:prstGeom prst="round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1"/>
                </a:solidFill>
              </a:rPr>
              <a:t>99% </a:t>
            </a:r>
            <a:r>
              <a:rPr lang="en-US" sz="1200" dirty="0">
                <a:solidFill>
                  <a:schemeClr val="accent1"/>
                </a:solidFill>
              </a:rPr>
              <a:t>recognised any of the main preventable risk factors</a:t>
            </a:r>
            <a:r>
              <a:rPr lang="en-US" b="1" dirty="0">
                <a:solidFill>
                  <a:schemeClr val="accent1"/>
                </a:solidFill>
              </a:rPr>
              <a:t> </a:t>
            </a:r>
            <a:endParaRPr lang="en-US" sz="1400" b="1" dirty="0">
              <a:solidFill>
                <a:schemeClr val="accent1"/>
              </a:solidFill>
            </a:endParaRPr>
          </a:p>
        </p:txBody>
      </p:sp>
    </p:spTree>
    <p:extLst>
      <p:ext uri="{BB962C8B-B14F-4D97-AF65-F5344CB8AC3E}">
        <p14:creationId xmlns:p14="http://schemas.microsoft.com/office/powerpoint/2010/main" val="23022724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a:extLst>
              <a:ext uri="{FF2B5EF4-FFF2-40B4-BE49-F238E27FC236}">
                <a16:creationId xmlns:a16="http://schemas.microsoft.com/office/drawing/2014/main" id="{EE34F0CB-48D6-7BF0-2C0B-D82FF26D06D8}"/>
              </a:ext>
            </a:extLst>
          </p:cNvPr>
          <p:cNvSpPr txBox="1">
            <a:spLocks/>
          </p:cNvSpPr>
          <p:nvPr/>
        </p:nvSpPr>
        <p:spPr>
          <a:xfrm>
            <a:off x="284206" y="251873"/>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Those from higher social grades and females were more likely to identify most risk factors</a:t>
            </a:r>
          </a:p>
        </p:txBody>
      </p:sp>
      <p:sp>
        <p:nvSpPr>
          <p:cNvPr id="11" name="Speech Bubble: Rectangle with Corners Rounded 10">
            <a:extLst>
              <a:ext uri="{FF2B5EF4-FFF2-40B4-BE49-F238E27FC236}">
                <a16:creationId xmlns:a16="http://schemas.microsoft.com/office/drawing/2014/main" id="{F59428A3-58BE-7A1D-7E55-22848F0DF747}"/>
              </a:ext>
            </a:extLst>
          </p:cNvPr>
          <p:cNvSpPr/>
          <p:nvPr/>
        </p:nvSpPr>
        <p:spPr>
          <a:xfrm>
            <a:off x="4344022" y="4282184"/>
            <a:ext cx="3651905" cy="187044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Those with a mental health diagnosis were more likely to identify sun exposure (93%), having relatives with cancer (80%) and HPV (66%).</a:t>
            </a:r>
          </a:p>
        </p:txBody>
      </p:sp>
      <p:sp>
        <p:nvSpPr>
          <p:cNvPr id="13" name="Speech Bubble: Rectangle with Corners Rounded 12">
            <a:extLst>
              <a:ext uri="{FF2B5EF4-FFF2-40B4-BE49-F238E27FC236}">
                <a16:creationId xmlns:a16="http://schemas.microsoft.com/office/drawing/2014/main" id="{590535A3-492A-C67A-A035-EB0E0A9905C6}"/>
              </a:ext>
            </a:extLst>
          </p:cNvPr>
          <p:cNvSpPr/>
          <p:nvPr/>
        </p:nvSpPr>
        <p:spPr>
          <a:xfrm>
            <a:off x="4409462" y="1879024"/>
            <a:ext cx="3651906" cy="210652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Females were more likely to identify the following risk factors: sun exposure (94%), secondhand smoke (88%), having a relative with cancer (82%), eating processed meat (69%) or not enough fibre (46%), and HPV (66%), while males were only more likely to identify being older (66%)</a:t>
            </a:r>
            <a:endParaRPr lang="en-US" sz="1200" dirty="0">
              <a:solidFill>
                <a:srgbClr val="FF0000"/>
              </a:solidFill>
            </a:endParaRPr>
          </a:p>
        </p:txBody>
      </p:sp>
      <p:sp>
        <p:nvSpPr>
          <p:cNvPr id="14" name="Rectangle: Rounded Corners 13">
            <a:extLst>
              <a:ext uri="{FF2B5EF4-FFF2-40B4-BE49-F238E27FC236}">
                <a16:creationId xmlns:a16="http://schemas.microsoft.com/office/drawing/2014/main" id="{811B65FC-320F-D4F9-2D7D-E4F1264DC1CF}"/>
              </a:ext>
            </a:extLst>
          </p:cNvPr>
          <p:cNvSpPr/>
          <p:nvPr/>
        </p:nvSpPr>
        <p:spPr>
          <a:xfrm>
            <a:off x="5128780" y="4163488"/>
            <a:ext cx="2143135" cy="248459"/>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Mental health</a:t>
            </a:r>
          </a:p>
        </p:txBody>
      </p:sp>
      <p:sp>
        <p:nvSpPr>
          <p:cNvPr id="16" name="Rectangle: Rounded Corners 15">
            <a:extLst>
              <a:ext uri="{FF2B5EF4-FFF2-40B4-BE49-F238E27FC236}">
                <a16:creationId xmlns:a16="http://schemas.microsoft.com/office/drawing/2014/main" id="{3ABE327A-B5F9-A783-01F2-E283E846A5AC}"/>
              </a:ext>
            </a:extLst>
          </p:cNvPr>
          <p:cNvSpPr/>
          <p:nvPr/>
        </p:nvSpPr>
        <p:spPr>
          <a:xfrm>
            <a:off x="5114978" y="1774990"/>
            <a:ext cx="2118390" cy="238489"/>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Sex at birth</a:t>
            </a:r>
          </a:p>
        </p:txBody>
      </p:sp>
      <p:sp>
        <p:nvSpPr>
          <p:cNvPr id="17" name="Speech Bubble: Rectangle with Corners Rounded 16">
            <a:extLst>
              <a:ext uri="{FF2B5EF4-FFF2-40B4-BE49-F238E27FC236}">
                <a16:creationId xmlns:a16="http://schemas.microsoft.com/office/drawing/2014/main" id="{549E4DDF-7979-BDBC-43F8-4B9AE6F9E9B1}"/>
              </a:ext>
            </a:extLst>
          </p:cNvPr>
          <p:cNvSpPr/>
          <p:nvPr/>
        </p:nvSpPr>
        <p:spPr>
          <a:xfrm>
            <a:off x="8215701" y="1948650"/>
            <a:ext cx="3651906" cy="2036895"/>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White respondents were more likely to identify several risk factors, such as smoking (97%), sun exposure (93%), secondhand smoke (87%),</a:t>
            </a:r>
            <a:r>
              <a:rPr lang="en-US" sz="1200" dirty="0">
                <a:solidFill>
                  <a:srgbClr val="FF0000"/>
                </a:solidFill>
              </a:rPr>
              <a:t> </a:t>
            </a:r>
            <a:r>
              <a:rPr lang="en-US" sz="1200" dirty="0">
                <a:solidFill>
                  <a:schemeClr val="tx1"/>
                </a:solidFill>
              </a:rPr>
              <a:t>having a relative with cancer (77%), and being older (65%). </a:t>
            </a:r>
          </a:p>
          <a:p>
            <a:pPr algn="ctr"/>
            <a:endParaRPr lang="en-US" sz="1200" dirty="0">
              <a:solidFill>
                <a:schemeClr val="tx1"/>
              </a:solidFill>
            </a:endParaRPr>
          </a:p>
          <a:p>
            <a:pPr algn="ctr"/>
            <a:r>
              <a:rPr lang="en-US" sz="1200" dirty="0">
                <a:solidFill>
                  <a:schemeClr val="tx1"/>
                </a:solidFill>
              </a:rPr>
              <a:t>The only correct risk factor respondents from an ethnic minority background were more likely to identify was eating processed meat (74%).</a:t>
            </a:r>
          </a:p>
        </p:txBody>
      </p:sp>
      <p:sp>
        <p:nvSpPr>
          <p:cNvPr id="18" name="Rectangle: Rounded Corners 17">
            <a:extLst>
              <a:ext uri="{FF2B5EF4-FFF2-40B4-BE49-F238E27FC236}">
                <a16:creationId xmlns:a16="http://schemas.microsoft.com/office/drawing/2014/main" id="{CF9747A7-330E-35C5-66F5-67BE10C13557}"/>
              </a:ext>
            </a:extLst>
          </p:cNvPr>
          <p:cNvSpPr/>
          <p:nvPr/>
        </p:nvSpPr>
        <p:spPr>
          <a:xfrm>
            <a:off x="9107076" y="1815799"/>
            <a:ext cx="1904431" cy="250717"/>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Ethnicity</a:t>
            </a:r>
          </a:p>
        </p:txBody>
      </p:sp>
      <p:sp>
        <p:nvSpPr>
          <p:cNvPr id="19" name="Speech Bubble: Rectangle with Corners Rounded 18">
            <a:extLst>
              <a:ext uri="{FF2B5EF4-FFF2-40B4-BE49-F238E27FC236}">
                <a16:creationId xmlns:a16="http://schemas.microsoft.com/office/drawing/2014/main" id="{B7ED0430-A41E-0872-296E-FFD35A51717A}"/>
              </a:ext>
            </a:extLst>
          </p:cNvPr>
          <p:cNvSpPr/>
          <p:nvPr/>
        </p:nvSpPr>
        <p:spPr>
          <a:xfrm>
            <a:off x="8241356" y="4287716"/>
            <a:ext cx="3666438" cy="1864909"/>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from higher social grades (ABC1) are more likely to identify all risk factors except smoking and HPV (where there is no difference)</a:t>
            </a:r>
          </a:p>
        </p:txBody>
      </p:sp>
      <p:sp>
        <p:nvSpPr>
          <p:cNvPr id="20" name="Rectangle: Rounded Corners 19">
            <a:extLst>
              <a:ext uri="{FF2B5EF4-FFF2-40B4-BE49-F238E27FC236}">
                <a16:creationId xmlns:a16="http://schemas.microsoft.com/office/drawing/2014/main" id="{9F688B93-514C-C2CB-99C3-085607F3F4B1}"/>
              </a:ext>
            </a:extLst>
          </p:cNvPr>
          <p:cNvSpPr/>
          <p:nvPr/>
        </p:nvSpPr>
        <p:spPr>
          <a:xfrm>
            <a:off x="9107356" y="4183057"/>
            <a:ext cx="1934438" cy="228890"/>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Social grade</a:t>
            </a:r>
          </a:p>
        </p:txBody>
      </p:sp>
      <p:sp>
        <p:nvSpPr>
          <p:cNvPr id="2" name="TextBox 1">
            <a:extLst>
              <a:ext uri="{FF2B5EF4-FFF2-40B4-BE49-F238E27FC236}">
                <a16:creationId xmlns:a16="http://schemas.microsoft.com/office/drawing/2014/main" id="{9F73B39F-B03E-C848-A1F5-4B1600B35B29}"/>
              </a:ext>
            </a:extLst>
          </p:cNvPr>
          <p:cNvSpPr txBox="1"/>
          <p:nvPr/>
        </p:nvSpPr>
        <p:spPr>
          <a:xfrm>
            <a:off x="1539240" y="1256651"/>
            <a:ext cx="9113520" cy="338554"/>
          </a:xfrm>
          <a:prstGeom prst="rect">
            <a:avLst/>
          </a:prstGeom>
          <a:noFill/>
        </p:spPr>
        <p:txBody>
          <a:bodyPr wrap="square" rtlCol="0">
            <a:spAutoFit/>
          </a:bodyPr>
          <a:lstStyle/>
          <a:p>
            <a:pPr algn="ctr"/>
            <a:r>
              <a:rPr lang="en-US" sz="1600" b="1" spc="10" dirty="0"/>
              <a:t>Correctly identified risk factors</a:t>
            </a:r>
          </a:p>
        </p:txBody>
      </p:sp>
      <p:sp>
        <p:nvSpPr>
          <p:cNvPr id="5" name="Footer Placeholder 5">
            <a:extLst>
              <a:ext uri="{FF2B5EF4-FFF2-40B4-BE49-F238E27FC236}">
                <a16:creationId xmlns:a16="http://schemas.microsoft.com/office/drawing/2014/main" id="{FCCF84E9-F9A1-4F97-0445-705AC3F70DC1}"/>
              </a:ext>
            </a:extLst>
          </p:cNvPr>
          <p:cNvSpPr txBox="1">
            <a:spLocks/>
          </p:cNvSpPr>
          <p:nvPr/>
        </p:nvSpPr>
        <p:spPr>
          <a:xfrm>
            <a:off x="373182" y="6462897"/>
            <a:ext cx="11113199"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A2. Which of the following, if any, do you think could increase a person's chance of developing cancer? You may have already mentioned some of these in the last question. Please select one answer for each option.</a:t>
            </a:r>
            <a:br>
              <a:rPr lang="en-US" sz="800" dirty="0"/>
            </a:br>
            <a:r>
              <a:rPr lang="en-US" sz="800" dirty="0"/>
              <a:t>Base: All (N=6,844)</a:t>
            </a:r>
          </a:p>
        </p:txBody>
      </p:sp>
      <p:sp>
        <p:nvSpPr>
          <p:cNvPr id="3" name="Speech Bubble: Rectangle with Corners Rounded 2">
            <a:extLst>
              <a:ext uri="{FF2B5EF4-FFF2-40B4-BE49-F238E27FC236}">
                <a16:creationId xmlns:a16="http://schemas.microsoft.com/office/drawing/2014/main" id="{6D79F798-E6F6-CB34-9DD3-B85F1F6F069F}"/>
              </a:ext>
            </a:extLst>
          </p:cNvPr>
          <p:cNvSpPr/>
          <p:nvPr/>
        </p:nvSpPr>
        <p:spPr>
          <a:xfrm>
            <a:off x="484893" y="1887345"/>
            <a:ext cx="3661032" cy="208988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Younger respondents (18-29s) were more likely to identify alcohol (78%) and not doing physical activity (55%), while those aged 30-49 were more likely to identify all factors except smoking, having relatives with cancer and secondhand smoke, where there is no difference.</a:t>
            </a:r>
          </a:p>
          <a:p>
            <a:pPr algn="ctr"/>
            <a:endParaRPr lang="en-US" sz="1200" dirty="0">
              <a:solidFill>
                <a:schemeClr val="tx1"/>
              </a:solidFill>
            </a:endParaRPr>
          </a:p>
          <a:p>
            <a:pPr algn="ctr"/>
            <a:r>
              <a:rPr lang="en-US" sz="1200" dirty="0">
                <a:solidFill>
                  <a:schemeClr val="tx1"/>
                </a:solidFill>
              </a:rPr>
              <a:t>Those aged 50+ were more likely to identify smoking (98%), sun exposure (96%), secondhand smoke (89%), having relatives with cancer (78%) and not enough fibre (50%)</a:t>
            </a:r>
          </a:p>
        </p:txBody>
      </p:sp>
      <p:sp>
        <p:nvSpPr>
          <p:cNvPr id="4" name="Rectangle: Rounded Corners 3">
            <a:extLst>
              <a:ext uri="{FF2B5EF4-FFF2-40B4-BE49-F238E27FC236}">
                <a16:creationId xmlns:a16="http://schemas.microsoft.com/office/drawing/2014/main" id="{FBBA5373-F86F-E380-25B2-DD67C98481B8}"/>
              </a:ext>
            </a:extLst>
          </p:cNvPr>
          <p:cNvSpPr/>
          <p:nvPr/>
        </p:nvSpPr>
        <p:spPr>
          <a:xfrm>
            <a:off x="1383487" y="1682211"/>
            <a:ext cx="1934438" cy="228890"/>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Age</a:t>
            </a:r>
          </a:p>
        </p:txBody>
      </p:sp>
      <p:sp>
        <p:nvSpPr>
          <p:cNvPr id="6" name="Speech Bubble: Rectangle with Corners Rounded 5">
            <a:extLst>
              <a:ext uri="{FF2B5EF4-FFF2-40B4-BE49-F238E27FC236}">
                <a16:creationId xmlns:a16="http://schemas.microsoft.com/office/drawing/2014/main" id="{D3DBCC48-9C31-107C-0949-6B9894F3FA7C}"/>
              </a:ext>
            </a:extLst>
          </p:cNvPr>
          <p:cNvSpPr/>
          <p:nvPr/>
        </p:nvSpPr>
        <p:spPr>
          <a:xfrm>
            <a:off x="532591" y="4273083"/>
            <a:ext cx="3613334" cy="187954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with a disability were less likely to correctly identify all factors except secondhand smoke (87%), having relatives with cancer (77%), air pollution (76%), HPV (62%) and not enough fibre (44%), where there is no difference.</a:t>
            </a:r>
          </a:p>
          <a:p>
            <a:pPr algn="ctr"/>
            <a:endParaRPr lang="en-US" sz="1200" dirty="0">
              <a:solidFill>
                <a:schemeClr val="tx1"/>
              </a:solidFill>
            </a:endParaRPr>
          </a:p>
          <a:p>
            <a:pPr algn="ctr"/>
            <a:r>
              <a:rPr lang="en-US" sz="1200" dirty="0">
                <a:solidFill>
                  <a:schemeClr val="tx1"/>
                </a:solidFill>
              </a:rPr>
              <a:t>However, this group was more likely to identify only one factor: sun exposure (94%).</a:t>
            </a:r>
          </a:p>
        </p:txBody>
      </p:sp>
      <p:sp>
        <p:nvSpPr>
          <p:cNvPr id="7" name="Rectangle: Rounded Corners 6">
            <a:extLst>
              <a:ext uri="{FF2B5EF4-FFF2-40B4-BE49-F238E27FC236}">
                <a16:creationId xmlns:a16="http://schemas.microsoft.com/office/drawing/2014/main" id="{B920E2E5-716E-22A1-AE34-6DFF511EF4D7}"/>
              </a:ext>
            </a:extLst>
          </p:cNvPr>
          <p:cNvSpPr/>
          <p:nvPr/>
        </p:nvSpPr>
        <p:spPr>
          <a:xfrm>
            <a:off x="1372039" y="4109628"/>
            <a:ext cx="1934438" cy="228890"/>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Disability</a:t>
            </a:r>
          </a:p>
        </p:txBody>
      </p:sp>
    </p:spTree>
    <p:extLst>
      <p:ext uri="{BB962C8B-B14F-4D97-AF65-F5344CB8AC3E}">
        <p14:creationId xmlns:p14="http://schemas.microsoft.com/office/powerpoint/2010/main" val="38632306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1BAFB6D5-D648-F5D1-E9C8-79094776F744}"/>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Respondents who are young, female, from an ethnic minority background, from higher social grades and those living without a disability were more likely to identify incorrect risk factors</a:t>
            </a:r>
          </a:p>
        </p:txBody>
      </p:sp>
      <p:sp>
        <p:nvSpPr>
          <p:cNvPr id="8" name="TextBox 7">
            <a:extLst>
              <a:ext uri="{FF2B5EF4-FFF2-40B4-BE49-F238E27FC236}">
                <a16:creationId xmlns:a16="http://schemas.microsoft.com/office/drawing/2014/main" id="{FB1611F6-B17F-A65D-6E54-2B183D8E02BF}"/>
              </a:ext>
            </a:extLst>
          </p:cNvPr>
          <p:cNvSpPr txBox="1"/>
          <p:nvPr/>
        </p:nvSpPr>
        <p:spPr>
          <a:xfrm>
            <a:off x="1539240" y="1582465"/>
            <a:ext cx="9113520" cy="338554"/>
          </a:xfrm>
          <a:prstGeom prst="rect">
            <a:avLst/>
          </a:prstGeom>
          <a:noFill/>
        </p:spPr>
        <p:txBody>
          <a:bodyPr wrap="square" rtlCol="0">
            <a:spAutoFit/>
          </a:bodyPr>
          <a:lstStyle/>
          <a:p>
            <a:pPr algn="ctr"/>
            <a:r>
              <a:rPr lang="en-US" sz="1600" b="1" spc="10" dirty="0"/>
              <a:t>Incorrectly identified risk factors</a:t>
            </a:r>
          </a:p>
        </p:txBody>
      </p:sp>
      <p:sp>
        <p:nvSpPr>
          <p:cNvPr id="9" name="Speech Bubble: Rectangle with Corners Rounded 8">
            <a:extLst>
              <a:ext uri="{FF2B5EF4-FFF2-40B4-BE49-F238E27FC236}">
                <a16:creationId xmlns:a16="http://schemas.microsoft.com/office/drawing/2014/main" id="{241D6BA8-FE7A-8E71-5EB7-69123EB47D22}"/>
              </a:ext>
            </a:extLst>
          </p:cNvPr>
          <p:cNvSpPr/>
          <p:nvPr/>
        </p:nvSpPr>
        <p:spPr>
          <a:xfrm>
            <a:off x="582727" y="2277355"/>
            <a:ext cx="3323676" cy="184175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aged 30-49 were more likely to identify stress (41%) and using e-cigarettes (74%) – the latter was also more likely to be identified by those aged 18-29 (81%).</a:t>
            </a:r>
            <a:endParaRPr lang="en-US" sz="1200" dirty="0">
              <a:solidFill>
                <a:srgbClr val="FF0000"/>
              </a:solidFill>
            </a:endParaRPr>
          </a:p>
        </p:txBody>
      </p:sp>
      <p:sp>
        <p:nvSpPr>
          <p:cNvPr id="10" name="Rectangle: Rounded Corners 9">
            <a:extLst>
              <a:ext uri="{FF2B5EF4-FFF2-40B4-BE49-F238E27FC236}">
                <a16:creationId xmlns:a16="http://schemas.microsoft.com/office/drawing/2014/main" id="{0A16F6C8-31FA-2E3C-2544-ED477919DB98}"/>
              </a:ext>
            </a:extLst>
          </p:cNvPr>
          <p:cNvSpPr/>
          <p:nvPr/>
        </p:nvSpPr>
        <p:spPr>
          <a:xfrm>
            <a:off x="1326995" y="2124962"/>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Age</a:t>
            </a:r>
          </a:p>
        </p:txBody>
      </p:sp>
      <p:sp>
        <p:nvSpPr>
          <p:cNvPr id="11" name="Speech Bubble: Rectangle with Corners Rounded 10">
            <a:extLst>
              <a:ext uri="{FF2B5EF4-FFF2-40B4-BE49-F238E27FC236}">
                <a16:creationId xmlns:a16="http://schemas.microsoft.com/office/drawing/2014/main" id="{92FF058A-9CDA-0942-E949-A5D1D31850D9}"/>
              </a:ext>
            </a:extLst>
          </p:cNvPr>
          <p:cNvSpPr/>
          <p:nvPr/>
        </p:nvSpPr>
        <p:spPr>
          <a:xfrm>
            <a:off x="4444200" y="2277355"/>
            <a:ext cx="3323676" cy="184175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Of the incorrect risk factors, those from an ethnic minority background were more likely to identify all of them: stress (44% vs 38% white respondents), using e-cigarettes (76% vs 72%) and eating ultra processed foods (79% vs 73%) – all of which are driven by Asian respondents.</a:t>
            </a:r>
          </a:p>
        </p:txBody>
      </p:sp>
      <p:sp>
        <p:nvSpPr>
          <p:cNvPr id="12" name="Rectangle: Rounded Corners 11">
            <a:extLst>
              <a:ext uri="{FF2B5EF4-FFF2-40B4-BE49-F238E27FC236}">
                <a16:creationId xmlns:a16="http://schemas.microsoft.com/office/drawing/2014/main" id="{00524511-CDB7-6EE8-91CD-9E5D88DE70E6}"/>
              </a:ext>
            </a:extLst>
          </p:cNvPr>
          <p:cNvSpPr/>
          <p:nvPr/>
        </p:nvSpPr>
        <p:spPr>
          <a:xfrm>
            <a:off x="5138819" y="2182063"/>
            <a:ext cx="1934438" cy="191526"/>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Ethnicity</a:t>
            </a:r>
          </a:p>
        </p:txBody>
      </p:sp>
      <p:sp>
        <p:nvSpPr>
          <p:cNvPr id="13" name="Speech Bubble: Rectangle with Corners Rounded 12">
            <a:extLst>
              <a:ext uri="{FF2B5EF4-FFF2-40B4-BE49-F238E27FC236}">
                <a16:creationId xmlns:a16="http://schemas.microsoft.com/office/drawing/2014/main" id="{D1D15165-B61D-98DD-6706-FEC8C2258CBE}"/>
              </a:ext>
            </a:extLst>
          </p:cNvPr>
          <p:cNvSpPr/>
          <p:nvPr/>
        </p:nvSpPr>
        <p:spPr>
          <a:xfrm>
            <a:off x="8305673" y="2277356"/>
            <a:ext cx="3323676" cy="1841749"/>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from higher social grades were more likely to incorrectly identify</a:t>
            </a:r>
            <a:r>
              <a:rPr lang="en-US" sz="1200" dirty="0">
                <a:solidFill>
                  <a:srgbClr val="FF0000"/>
                </a:solidFill>
              </a:rPr>
              <a:t> </a:t>
            </a:r>
            <a:r>
              <a:rPr lang="en-US" sz="1200" dirty="0">
                <a:solidFill>
                  <a:schemeClr val="tx1"/>
                </a:solidFill>
              </a:rPr>
              <a:t>stress (41% vs 37% C2DEs) and eating ultra processed foods (75% vs 72%).</a:t>
            </a:r>
          </a:p>
        </p:txBody>
      </p:sp>
      <p:sp>
        <p:nvSpPr>
          <p:cNvPr id="14" name="Rectangle: Rounded Corners 13">
            <a:extLst>
              <a:ext uri="{FF2B5EF4-FFF2-40B4-BE49-F238E27FC236}">
                <a16:creationId xmlns:a16="http://schemas.microsoft.com/office/drawing/2014/main" id="{CB6552D7-AD29-7739-7965-D610787FD886}"/>
              </a:ext>
            </a:extLst>
          </p:cNvPr>
          <p:cNvSpPr/>
          <p:nvPr/>
        </p:nvSpPr>
        <p:spPr>
          <a:xfrm>
            <a:off x="8998718" y="2181591"/>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Social grade</a:t>
            </a:r>
          </a:p>
        </p:txBody>
      </p:sp>
      <p:sp>
        <p:nvSpPr>
          <p:cNvPr id="16" name="Speech Bubble: Rectangle with Corners Rounded 15">
            <a:extLst>
              <a:ext uri="{FF2B5EF4-FFF2-40B4-BE49-F238E27FC236}">
                <a16:creationId xmlns:a16="http://schemas.microsoft.com/office/drawing/2014/main" id="{934E6DCA-E9B3-A24A-C942-AEEB0FEFE36C}"/>
              </a:ext>
            </a:extLst>
          </p:cNvPr>
          <p:cNvSpPr/>
          <p:nvPr/>
        </p:nvSpPr>
        <p:spPr>
          <a:xfrm>
            <a:off x="579742" y="4475441"/>
            <a:ext cx="3323676" cy="171051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Females were more likely than males to incorrectly identify eating ultra processed foods (75% vs 72%) and stress (43% vs 36%).</a:t>
            </a:r>
          </a:p>
        </p:txBody>
      </p:sp>
      <p:sp>
        <p:nvSpPr>
          <p:cNvPr id="17" name="Rectangle: Rounded Corners 16">
            <a:extLst>
              <a:ext uri="{FF2B5EF4-FFF2-40B4-BE49-F238E27FC236}">
                <a16:creationId xmlns:a16="http://schemas.microsoft.com/office/drawing/2014/main" id="{B45362BA-697A-E912-C095-E616AD954B59}"/>
              </a:ext>
            </a:extLst>
          </p:cNvPr>
          <p:cNvSpPr/>
          <p:nvPr/>
        </p:nvSpPr>
        <p:spPr>
          <a:xfrm>
            <a:off x="1274361" y="4388498"/>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Sex at birth</a:t>
            </a:r>
          </a:p>
        </p:txBody>
      </p:sp>
      <p:sp>
        <p:nvSpPr>
          <p:cNvPr id="18" name="Speech Bubble: Rectangle with Corners Rounded 17">
            <a:extLst>
              <a:ext uri="{FF2B5EF4-FFF2-40B4-BE49-F238E27FC236}">
                <a16:creationId xmlns:a16="http://schemas.microsoft.com/office/drawing/2014/main" id="{7E24FC0F-A808-34EB-8DF7-7FB0A77B93E9}"/>
              </a:ext>
            </a:extLst>
          </p:cNvPr>
          <p:cNvSpPr/>
          <p:nvPr/>
        </p:nvSpPr>
        <p:spPr>
          <a:xfrm>
            <a:off x="4433543" y="4459445"/>
            <a:ext cx="3334333" cy="1726507"/>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a:t>
            </a:r>
            <a:r>
              <a:rPr lang="en-US" sz="1200" i="1" dirty="0">
                <a:solidFill>
                  <a:schemeClr val="tx1"/>
                </a:solidFill>
              </a:rPr>
              <a:t>not </a:t>
            </a:r>
            <a:r>
              <a:rPr lang="en-US" sz="1200" dirty="0">
                <a:solidFill>
                  <a:schemeClr val="tx1"/>
                </a:solidFill>
              </a:rPr>
              <a:t>living with a disability were more likely those who are to identify all incorrect risk factors: eating ultra processed (76% vs 71%), using e-cigarettes (73% vs 71%) and stress (40% vs 37%).</a:t>
            </a:r>
            <a:endParaRPr lang="en-US" sz="1200" dirty="0">
              <a:solidFill>
                <a:srgbClr val="FF0000"/>
              </a:solidFill>
            </a:endParaRPr>
          </a:p>
        </p:txBody>
      </p:sp>
      <p:sp>
        <p:nvSpPr>
          <p:cNvPr id="19" name="Rectangle: Rounded Corners 18">
            <a:extLst>
              <a:ext uri="{FF2B5EF4-FFF2-40B4-BE49-F238E27FC236}">
                <a16:creationId xmlns:a16="http://schemas.microsoft.com/office/drawing/2014/main" id="{9FE10863-000C-CBEE-BDF6-982F0D8B3355}"/>
              </a:ext>
            </a:extLst>
          </p:cNvPr>
          <p:cNvSpPr/>
          <p:nvPr/>
        </p:nvSpPr>
        <p:spPr>
          <a:xfrm>
            <a:off x="5024227" y="4358547"/>
            <a:ext cx="2143545" cy="201796"/>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Disability</a:t>
            </a:r>
          </a:p>
        </p:txBody>
      </p:sp>
      <p:sp>
        <p:nvSpPr>
          <p:cNvPr id="3" name="Footer Placeholder 5">
            <a:extLst>
              <a:ext uri="{FF2B5EF4-FFF2-40B4-BE49-F238E27FC236}">
                <a16:creationId xmlns:a16="http://schemas.microsoft.com/office/drawing/2014/main" id="{E3AA28A9-41A7-33E5-E6BB-3F4F63804757}"/>
              </a:ext>
            </a:extLst>
          </p:cNvPr>
          <p:cNvSpPr txBox="1">
            <a:spLocks/>
          </p:cNvSpPr>
          <p:nvPr/>
        </p:nvSpPr>
        <p:spPr>
          <a:xfrm>
            <a:off x="373182" y="6462897"/>
            <a:ext cx="11113199"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A2. Which of the following, if any, do you think could increase a person's chance of developing cancer? You may have already mentioned some of these in the last question. Please select one answer for each option.</a:t>
            </a:r>
            <a:br>
              <a:rPr lang="en-US" sz="800" dirty="0"/>
            </a:br>
            <a:r>
              <a:rPr lang="en-US" sz="800" dirty="0"/>
              <a:t>Base: All (N=6,844)</a:t>
            </a:r>
          </a:p>
        </p:txBody>
      </p:sp>
      <p:sp>
        <p:nvSpPr>
          <p:cNvPr id="4" name="Speech Bubble: Rectangle with Corners Rounded 3">
            <a:extLst>
              <a:ext uri="{FF2B5EF4-FFF2-40B4-BE49-F238E27FC236}">
                <a16:creationId xmlns:a16="http://schemas.microsoft.com/office/drawing/2014/main" id="{B1AAC3AC-D18F-B4F6-BC14-11380DD8B0AF}"/>
              </a:ext>
            </a:extLst>
          </p:cNvPr>
          <p:cNvSpPr/>
          <p:nvPr/>
        </p:nvSpPr>
        <p:spPr>
          <a:xfrm>
            <a:off x="8358560" y="4422312"/>
            <a:ext cx="3334333" cy="1726507"/>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in the least deprived deciles (9-10) were more likely to identify all risk factors, including incorrectly identifying eating ultra processed foods (76%).</a:t>
            </a:r>
          </a:p>
        </p:txBody>
      </p:sp>
      <p:sp>
        <p:nvSpPr>
          <p:cNvPr id="5" name="Rectangle: Rounded Corners 4">
            <a:extLst>
              <a:ext uri="{FF2B5EF4-FFF2-40B4-BE49-F238E27FC236}">
                <a16:creationId xmlns:a16="http://schemas.microsoft.com/office/drawing/2014/main" id="{D65DCFAF-C2F3-EC20-9E2E-BFA8EE8B144E}"/>
              </a:ext>
            </a:extLst>
          </p:cNvPr>
          <p:cNvSpPr/>
          <p:nvPr/>
        </p:nvSpPr>
        <p:spPr>
          <a:xfrm>
            <a:off x="8949244" y="4321414"/>
            <a:ext cx="2143545" cy="201796"/>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IMD</a:t>
            </a:r>
          </a:p>
        </p:txBody>
      </p:sp>
    </p:spTree>
    <p:extLst>
      <p:ext uri="{BB962C8B-B14F-4D97-AF65-F5344CB8AC3E}">
        <p14:creationId xmlns:p14="http://schemas.microsoft.com/office/powerpoint/2010/main" val="4985441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DB269A5-F9F6-1B63-51E6-3443DA2EC616}"/>
              </a:ext>
            </a:extLst>
          </p:cNvPr>
          <p:cNvGrpSpPr/>
          <p:nvPr/>
        </p:nvGrpSpPr>
        <p:grpSpPr>
          <a:xfrm>
            <a:off x="507743" y="3063847"/>
            <a:ext cx="11141600" cy="3006982"/>
            <a:chOff x="541253" y="890253"/>
            <a:chExt cx="11141031" cy="4139724"/>
          </a:xfrm>
        </p:grpSpPr>
        <p:graphicFrame>
          <p:nvGraphicFramePr>
            <p:cNvPr id="7" name="Chart 6">
              <a:extLst>
                <a:ext uri="{FF2B5EF4-FFF2-40B4-BE49-F238E27FC236}">
                  <a16:creationId xmlns:a16="http://schemas.microsoft.com/office/drawing/2014/main" id="{8A849BAB-235A-CD31-D33B-CB7CBB5B9EDC}"/>
                </a:ext>
              </a:extLst>
            </p:cNvPr>
            <p:cNvGraphicFramePr/>
            <p:nvPr>
              <p:extLst>
                <p:ext uri="{D42A27DB-BD31-4B8C-83A1-F6EECF244321}">
                  <p14:modId xmlns:p14="http://schemas.microsoft.com/office/powerpoint/2010/main" val="95741498"/>
                </p:ext>
              </p:extLst>
            </p:nvPr>
          </p:nvGraphicFramePr>
          <p:xfrm>
            <a:off x="541253" y="890253"/>
            <a:ext cx="11141031" cy="4139724"/>
          </p:xfrm>
          <a:graphic>
            <a:graphicData uri="http://schemas.openxmlformats.org/drawingml/2006/chart">
              <c:chart xmlns:c="http://schemas.openxmlformats.org/drawingml/2006/chart" xmlns:r="http://schemas.openxmlformats.org/officeDocument/2006/relationships" r:id="rId3"/>
            </a:graphicData>
          </a:graphic>
        </p:graphicFrame>
        <p:cxnSp>
          <p:nvCxnSpPr>
            <p:cNvPr id="16" name="Straight Connector 15">
              <a:extLst>
                <a:ext uri="{FF2B5EF4-FFF2-40B4-BE49-F238E27FC236}">
                  <a16:creationId xmlns:a16="http://schemas.microsoft.com/office/drawing/2014/main" id="{D91C066D-A52D-CE19-DCBE-FFE620335828}"/>
                </a:ext>
              </a:extLst>
            </p:cNvPr>
            <p:cNvCxnSpPr>
              <a:cxnSpLocks/>
            </p:cNvCxnSpPr>
            <p:nvPr/>
          </p:nvCxnSpPr>
          <p:spPr>
            <a:xfrm>
              <a:off x="628958" y="3908770"/>
              <a:ext cx="11053326" cy="0"/>
            </a:xfrm>
            <a:prstGeom prst="line">
              <a:avLst/>
            </a:prstGeom>
          </p:spPr>
          <p:style>
            <a:lnRef idx="1">
              <a:schemeClr val="dk1"/>
            </a:lnRef>
            <a:fillRef idx="0">
              <a:schemeClr val="dk1"/>
            </a:fillRef>
            <a:effectRef idx="0">
              <a:schemeClr val="dk1"/>
            </a:effectRef>
            <a:fontRef idx="minor">
              <a:schemeClr val="tx1"/>
            </a:fontRef>
          </p:style>
        </p:cxnSp>
      </p:grpSp>
      <p:sp>
        <p:nvSpPr>
          <p:cNvPr id="17" name="Title 4">
            <a:extLst>
              <a:ext uri="{FF2B5EF4-FFF2-40B4-BE49-F238E27FC236}">
                <a16:creationId xmlns:a16="http://schemas.microsoft.com/office/drawing/2014/main" id="{735C93A6-89DF-57BC-1B64-083524D31F3A}"/>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Looking at potential signs of cancer, all symptoms were recognised by the vast majority, with potential red-flag symptoms seeing the highest rates of recognition</a:t>
            </a:r>
          </a:p>
        </p:txBody>
      </p:sp>
      <p:sp>
        <p:nvSpPr>
          <p:cNvPr id="19" name="Footer Placeholder 5">
            <a:extLst>
              <a:ext uri="{FF2B5EF4-FFF2-40B4-BE49-F238E27FC236}">
                <a16:creationId xmlns:a16="http://schemas.microsoft.com/office/drawing/2014/main" id="{EE5806F5-06FE-62B6-80E7-978EE5396432}"/>
              </a:ext>
            </a:extLst>
          </p:cNvPr>
          <p:cNvSpPr txBox="1">
            <a:spLocks/>
          </p:cNvSpPr>
          <p:nvPr/>
        </p:nvSpPr>
        <p:spPr>
          <a:xfrm>
            <a:off x="377391" y="6387339"/>
            <a:ext cx="11113199"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B2. Which of the following, if any, do you think could be potential signs or symptoms of cancer? You may have already mentioned some of these in the last question. Note: a “persistent” symptom is a symptom that doesn’t go away or keeps coming back Please select one answer for each symptom. </a:t>
            </a:r>
          </a:p>
          <a:p>
            <a:r>
              <a:rPr lang="en-US" sz="800" dirty="0"/>
              <a:t>Base: All (N=6,844)</a:t>
            </a:r>
          </a:p>
        </p:txBody>
      </p:sp>
      <p:sp>
        <p:nvSpPr>
          <p:cNvPr id="30" name="TextBox 29">
            <a:extLst>
              <a:ext uri="{FF2B5EF4-FFF2-40B4-BE49-F238E27FC236}">
                <a16:creationId xmlns:a16="http://schemas.microsoft.com/office/drawing/2014/main" id="{6D1EA253-0424-A0B6-A1A1-0FA730216391}"/>
              </a:ext>
            </a:extLst>
          </p:cNvPr>
          <p:cNvSpPr txBox="1"/>
          <p:nvPr/>
        </p:nvSpPr>
        <p:spPr>
          <a:xfrm>
            <a:off x="2718416" y="2262984"/>
            <a:ext cx="1797074" cy="677108"/>
          </a:xfrm>
          <a:prstGeom prst="rect">
            <a:avLst/>
          </a:prstGeom>
          <a:noFill/>
        </p:spPr>
        <p:txBody>
          <a:bodyPr wrap="square" rtlCol="0">
            <a:spAutoFit/>
          </a:bodyPr>
          <a:lstStyle/>
          <a:p>
            <a:pPr algn="ctr"/>
            <a:r>
              <a:rPr lang="en-GB" b="1" dirty="0">
                <a:solidFill>
                  <a:schemeClr val="accent3"/>
                </a:solidFill>
              </a:rPr>
              <a:t>96%</a:t>
            </a:r>
            <a:br>
              <a:rPr lang="en-GB" dirty="0">
                <a:solidFill>
                  <a:schemeClr val="accent3"/>
                </a:solidFill>
              </a:rPr>
            </a:br>
            <a:r>
              <a:rPr lang="en-GB" sz="1000" dirty="0">
                <a:solidFill>
                  <a:schemeClr val="accent3"/>
                </a:solidFill>
              </a:rPr>
              <a:t>recognised any potential non-specific symptom</a:t>
            </a:r>
            <a:endParaRPr lang="en-GB" dirty="0">
              <a:solidFill>
                <a:schemeClr val="accent3"/>
              </a:solidFill>
            </a:endParaRPr>
          </a:p>
        </p:txBody>
      </p:sp>
      <p:sp>
        <p:nvSpPr>
          <p:cNvPr id="33" name="TextBox 32">
            <a:extLst>
              <a:ext uri="{FF2B5EF4-FFF2-40B4-BE49-F238E27FC236}">
                <a16:creationId xmlns:a16="http://schemas.microsoft.com/office/drawing/2014/main" id="{F8EA1513-4A58-04C3-BC3E-9DA9A830C1EC}"/>
              </a:ext>
            </a:extLst>
          </p:cNvPr>
          <p:cNvSpPr txBox="1"/>
          <p:nvPr/>
        </p:nvSpPr>
        <p:spPr>
          <a:xfrm>
            <a:off x="5277819" y="2249682"/>
            <a:ext cx="1601448" cy="677108"/>
          </a:xfrm>
          <a:prstGeom prst="rect">
            <a:avLst/>
          </a:prstGeom>
          <a:noFill/>
        </p:spPr>
        <p:txBody>
          <a:bodyPr wrap="square" rtlCol="0">
            <a:spAutoFit/>
          </a:bodyPr>
          <a:lstStyle/>
          <a:p>
            <a:pPr algn="ctr"/>
            <a:r>
              <a:rPr lang="en-GB" b="1" dirty="0">
                <a:solidFill>
                  <a:schemeClr val="accent2"/>
                </a:solidFill>
              </a:rPr>
              <a:t>98%</a:t>
            </a:r>
            <a:br>
              <a:rPr lang="en-GB" dirty="0">
                <a:solidFill>
                  <a:schemeClr val="accent2"/>
                </a:solidFill>
              </a:rPr>
            </a:br>
            <a:r>
              <a:rPr lang="en-GB" sz="1000" dirty="0">
                <a:solidFill>
                  <a:schemeClr val="accent2"/>
                </a:solidFill>
              </a:rPr>
              <a:t>recognised any potential red-flag symptom</a:t>
            </a:r>
            <a:endParaRPr lang="en-GB" dirty="0">
              <a:solidFill>
                <a:schemeClr val="accent2"/>
              </a:solidFill>
            </a:endParaRPr>
          </a:p>
        </p:txBody>
      </p:sp>
      <p:sp>
        <p:nvSpPr>
          <p:cNvPr id="35" name="TextBox 34">
            <a:extLst>
              <a:ext uri="{FF2B5EF4-FFF2-40B4-BE49-F238E27FC236}">
                <a16:creationId xmlns:a16="http://schemas.microsoft.com/office/drawing/2014/main" id="{073838A4-B0C4-E131-2468-EFB406618C09}"/>
              </a:ext>
            </a:extLst>
          </p:cNvPr>
          <p:cNvSpPr txBox="1"/>
          <p:nvPr/>
        </p:nvSpPr>
        <p:spPr>
          <a:xfrm>
            <a:off x="7603304" y="2249682"/>
            <a:ext cx="1708630" cy="677108"/>
          </a:xfrm>
          <a:prstGeom prst="rect">
            <a:avLst/>
          </a:prstGeom>
          <a:noFill/>
        </p:spPr>
        <p:txBody>
          <a:bodyPr wrap="square" rtlCol="0">
            <a:spAutoFit/>
          </a:bodyPr>
          <a:lstStyle/>
          <a:p>
            <a:pPr algn="ctr"/>
            <a:r>
              <a:rPr lang="en-GB" b="1" dirty="0">
                <a:solidFill>
                  <a:schemeClr val="accent1">
                    <a:lumMod val="40000"/>
                    <a:lumOff val="60000"/>
                  </a:schemeClr>
                </a:solidFill>
              </a:rPr>
              <a:t>95%</a:t>
            </a:r>
            <a:br>
              <a:rPr lang="en-GB" dirty="0">
                <a:solidFill>
                  <a:schemeClr val="accent1">
                    <a:lumMod val="40000"/>
                    <a:lumOff val="60000"/>
                  </a:schemeClr>
                </a:solidFill>
              </a:rPr>
            </a:br>
            <a:r>
              <a:rPr lang="en-GB" sz="1000" dirty="0">
                <a:solidFill>
                  <a:schemeClr val="accent1">
                    <a:lumMod val="40000"/>
                    <a:lumOff val="60000"/>
                  </a:schemeClr>
                </a:solidFill>
              </a:rPr>
              <a:t>recognised any potential lung-specific symptom</a:t>
            </a:r>
            <a:endParaRPr lang="en-GB" dirty="0">
              <a:solidFill>
                <a:schemeClr val="accent1">
                  <a:lumMod val="40000"/>
                  <a:lumOff val="60000"/>
                </a:schemeClr>
              </a:solidFill>
            </a:endParaRPr>
          </a:p>
        </p:txBody>
      </p:sp>
      <p:sp>
        <p:nvSpPr>
          <p:cNvPr id="36" name="Rectangle: Rounded Corners 35">
            <a:extLst>
              <a:ext uri="{FF2B5EF4-FFF2-40B4-BE49-F238E27FC236}">
                <a16:creationId xmlns:a16="http://schemas.microsoft.com/office/drawing/2014/main" id="{1AE3DB13-17AC-5EF1-60A4-2FC3C7492594}"/>
              </a:ext>
            </a:extLst>
          </p:cNvPr>
          <p:cNvSpPr/>
          <p:nvPr/>
        </p:nvSpPr>
        <p:spPr>
          <a:xfrm>
            <a:off x="403632" y="2298287"/>
            <a:ext cx="2037681" cy="569462"/>
          </a:xfrm>
          <a:prstGeom prst="round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accent1"/>
                </a:solidFill>
              </a:rPr>
              <a:t>98% </a:t>
            </a:r>
            <a:br>
              <a:rPr lang="en-GB" sz="1100" dirty="0">
                <a:solidFill>
                  <a:schemeClr val="accent1"/>
                </a:solidFill>
              </a:rPr>
            </a:br>
            <a:r>
              <a:rPr lang="en-GB" sz="1000" dirty="0">
                <a:solidFill>
                  <a:schemeClr val="accent1"/>
                </a:solidFill>
              </a:rPr>
              <a:t>recognised ANY potential cancer symptom</a:t>
            </a:r>
          </a:p>
        </p:txBody>
      </p:sp>
      <p:sp>
        <p:nvSpPr>
          <p:cNvPr id="37" name="TextBox 36">
            <a:extLst>
              <a:ext uri="{FF2B5EF4-FFF2-40B4-BE49-F238E27FC236}">
                <a16:creationId xmlns:a16="http://schemas.microsoft.com/office/drawing/2014/main" id="{020D42C7-6922-EF6E-E13D-EAEAA4DBB81E}"/>
              </a:ext>
            </a:extLst>
          </p:cNvPr>
          <p:cNvSpPr txBox="1"/>
          <p:nvPr/>
        </p:nvSpPr>
        <p:spPr>
          <a:xfrm>
            <a:off x="1521783" y="1621211"/>
            <a:ext cx="9113520" cy="338554"/>
          </a:xfrm>
          <a:prstGeom prst="rect">
            <a:avLst/>
          </a:prstGeom>
          <a:noFill/>
        </p:spPr>
        <p:txBody>
          <a:bodyPr wrap="square" rtlCol="0">
            <a:spAutoFit/>
          </a:bodyPr>
          <a:lstStyle/>
          <a:p>
            <a:pPr algn="ctr"/>
            <a:r>
              <a:rPr lang="en-US" sz="1600" b="1" spc="10" dirty="0"/>
              <a:t>Symptoms recognised as potential signs of cancer - prompted</a:t>
            </a:r>
          </a:p>
        </p:txBody>
      </p:sp>
      <p:sp>
        <p:nvSpPr>
          <p:cNvPr id="3" name="TextBox 2">
            <a:extLst>
              <a:ext uri="{FF2B5EF4-FFF2-40B4-BE49-F238E27FC236}">
                <a16:creationId xmlns:a16="http://schemas.microsoft.com/office/drawing/2014/main" id="{17F9A7CE-8F5B-462A-0A01-EDAE87BD8799}"/>
              </a:ext>
            </a:extLst>
          </p:cNvPr>
          <p:cNvSpPr txBox="1"/>
          <p:nvPr/>
        </p:nvSpPr>
        <p:spPr>
          <a:xfrm>
            <a:off x="9733162" y="2249468"/>
            <a:ext cx="1633047" cy="677108"/>
          </a:xfrm>
          <a:prstGeom prst="rect">
            <a:avLst/>
          </a:prstGeom>
          <a:noFill/>
        </p:spPr>
        <p:txBody>
          <a:bodyPr wrap="square" rtlCol="0">
            <a:spAutoFit/>
          </a:bodyPr>
          <a:lstStyle/>
          <a:p>
            <a:pPr algn="ctr"/>
            <a:r>
              <a:rPr lang="en-GB" b="1" dirty="0">
                <a:solidFill>
                  <a:schemeClr val="accent2">
                    <a:lumMod val="40000"/>
                    <a:lumOff val="60000"/>
                  </a:schemeClr>
                </a:solidFill>
              </a:rPr>
              <a:t>96%</a:t>
            </a:r>
            <a:br>
              <a:rPr lang="en-GB" dirty="0">
                <a:solidFill>
                  <a:schemeClr val="accent2">
                    <a:lumMod val="40000"/>
                    <a:lumOff val="60000"/>
                  </a:schemeClr>
                </a:solidFill>
              </a:rPr>
            </a:br>
            <a:r>
              <a:rPr lang="en-GB" sz="1000" dirty="0">
                <a:solidFill>
                  <a:schemeClr val="accent2">
                    <a:lumMod val="40000"/>
                    <a:lumOff val="60000"/>
                  </a:schemeClr>
                </a:solidFill>
              </a:rPr>
              <a:t>recognised any potential oral symptom</a:t>
            </a:r>
            <a:endParaRPr lang="en-GB" dirty="0">
              <a:solidFill>
                <a:schemeClr val="accent2">
                  <a:lumMod val="40000"/>
                  <a:lumOff val="60000"/>
                </a:schemeClr>
              </a:solidFill>
            </a:endParaRPr>
          </a:p>
        </p:txBody>
      </p:sp>
      <p:sp>
        <p:nvSpPr>
          <p:cNvPr id="4" name="TextBox 3">
            <a:extLst>
              <a:ext uri="{FF2B5EF4-FFF2-40B4-BE49-F238E27FC236}">
                <a16:creationId xmlns:a16="http://schemas.microsoft.com/office/drawing/2014/main" id="{1B4591D8-E9F0-DF1B-2D71-D97D6B0C3F91}"/>
              </a:ext>
            </a:extLst>
          </p:cNvPr>
          <p:cNvSpPr txBox="1"/>
          <p:nvPr/>
        </p:nvSpPr>
        <p:spPr>
          <a:xfrm>
            <a:off x="357891" y="5260523"/>
            <a:ext cx="923990" cy="707886"/>
          </a:xfrm>
          <a:prstGeom prst="rect">
            <a:avLst/>
          </a:prstGeom>
          <a:noFill/>
        </p:spPr>
        <p:txBody>
          <a:bodyPr wrap="square" rtlCol="0">
            <a:spAutoFit/>
          </a:bodyPr>
          <a:lstStyle/>
          <a:p>
            <a:pPr algn="ctr"/>
            <a:r>
              <a:rPr lang="en-GB" sz="1000" dirty="0"/>
              <a:t>Change</a:t>
            </a:r>
            <a:br>
              <a:rPr lang="en-GB" sz="1000" dirty="0"/>
            </a:br>
            <a:r>
              <a:rPr lang="en-GB" sz="1000" dirty="0"/>
              <a:t> in appearance of mole</a:t>
            </a:r>
          </a:p>
        </p:txBody>
      </p:sp>
      <p:sp>
        <p:nvSpPr>
          <p:cNvPr id="5" name="TextBox 4">
            <a:extLst>
              <a:ext uri="{FF2B5EF4-FFF2-40B4-BE49-F238E27FC236}">
                <a16:creationId xmlns:a16="http://schemas.microsoft.com/office/drawing/2014/main" id="{ED0D56AB-42AE-1595-BFCE-526D1805786A}"/>
              </a:ext>
            </a:extLst>
          </p:cNvPr>
          <p:cNvSpPr txBox="1"/>
          <p:nvPr/>
        </p:nvSpPr>
        <p:spPr>
          <a:xfrm>
            <a:off x="924713" y="5260523"/>
            <a:ext cx="1014040" cy="553998"/>
          </a:xfrm>
          <a:prstGeom prst="rect">
            <a:avLst/>
          </a:prstGeom>
          <a:noFill/>
        </p:spPr>
        <p:txBody>
          <a:bodyPr wrap="square" rtlCol="0">
            <a:spAutoFit/>
          </a:bodyPr>
          <a:lstStyle/>
          <a:p>
            <a:pPr algn="ctr"/>
            <a:r>
              <a:rPr lang="en-GB" sz="1000" dirty="0"/>
              <a:t>Unexplained lump or swelling</a:t>
            </a:r>
          </a:p>
        </p:txBody>
      </p:sp>
      <p:sp>
        <p:nvSpPr>
          <p:cNvPr id="8" name="TextBox 7">
            <a:extLst>
              <a:ext uri="{FF2B5EF4-FFF2-40B4-BE49-F238E27FC236}">
                <a16:creationId xmlns:a16="http://schemas.microsoft.com/office/drawing/2014/main" id="{3BC1C96A-EDED-E586-8196-0F494CA1EF10}"/>
              </a:ext>
            </a:extLst>
          </p:cNvPr>
          <p:cNvSpPr txBox="1"/>
          <p:nvPr/>
        </p:nvSpPr>
        <p:spPr>
          <a:xfrm>
            <a:off x="1639048" y="5256415"/>
            <a:ext cx="850781" cy="415498"/>
          </a:xfrm>
          <a:prstGeom prst="rect">
            <a:avLst/>
          </a:prstGeom>
          <a:noFill/>
        </p:spPr>
        <p:txBody>
          <a:bodyPr wrap="square" rtlCol="0">
            <a:spAutoFit/>
          </a:bodyPr>
          <a:lstStyle/>
          <a:p>
            <a:pPr algn="ctr"/>
            <a:r>
              <a:rPr lang="en-GB" sz="1000" dirty="0"/>
              <a:t>Blood in poo or pee</a:t>
            </a:r>
          </a:p>
        </p:txBody>
      </p:sp>
      <p:sp>
        <p:nvSpPr>
          <p:cNvPr id="9" name="TextBox 8">
            <a:extLst>
              <a:ext uri="{FF2B5EF4-FFF2-40B4-BE49-F238E27FC236}">
                <a16:creationId xmlns:a16="http://schemas.microsoft.com/office/drawing/2014/main" id="{39E951F7-89BC-3626-AA61-153CCDEC5F2E}"/>
              </a:ext>
            </a:extLst>
          </p:cNvPr>
          <p:cNvSpPr txBox="1"/>
          <p:nvPr/>
        </p:nvSpPr>
        <p:spPr>
          <a:xfrm>
            <a:off x="2260927" y="5252308"/>
            <a:ext cx="850781" cy="415498"/>
          </a:xfrm>
          <a:prstGeom prst="rect">
            <a:avLst/>
          </a:prstGeom>
          <a:noFill/>
        </p:spPr>
        <p:txBody>
          <a:bodyPr wrap="square" rtlCol="0">
            <a:spAutoFit/>
          </a:bodyPr>
          <a:lstStyle/>
          <a:p>
            <a:pPr algn="ctr"/>
            <a:r>
              <a:rPr lang="en-GB" sz="1000" dirty="0"/>
              <a:t>Coughing up blood</a:t>
            </a:r>
          </a:p>
        </p:txBody>
      </p:sp>
      <p:sp>
        <p:nvSpPr>
          <p:cNvPr id="10" name="TextBox 9">
            <a:extLst>
              <a:ext uri="{FF2B5EF4-FFF2-40B4-BE49-F238E27FC236}">
                <a16:creationId xmlns:a16="http://schemas.microsoft.com/office/drawing/2014/main" id="{522879AE-0203-F186-20CA-0142884CF123}"/>
              </a:ext>
            </a:extLst>
          </p:cNvPr>
          <p:cNvSpPr txBox="1"/>
          <p:nvPr/>
        </p:nvSpPr>
        <p:spPr>
          <a:xfrm>
            <a:off x="2841156" y="5253637"/>
            <a:ext cx="850781" cy="707886"/>
          </a:xfrm>
          <a:prstGeom prst="rect">
            <a:avLst/>
          </a:prstGeom>
          <a:noFill/>
        </p:spPr>
        <p:txBody>
          <a:bodyPr wrap="square" rtlCol="0">
            <a:spAutoFit/>
          </a:bodyPr>
          <a:lstStyle/>
          <a:p>
            <a:pPr algn="ctr"/>
            <a:r>
              <a:rPr lang="en-GB" sz="1000" dirty="0"/>
              <a:t>Losing weight without trying to</a:t>
            </a:r>
          </a:p>
        </p:txBody>
      </p:sp>
      <p:sp>
        <p:nvSpPr>
          <p:cNvPr id="11" name="TextBox 10">
            <a:extLst>
              <a:ext uri="{FF2B5EF4-FFF2-40B4-BE49-F238E27FC236}">
                <a16:creationId xmlns:a16="http://schemas.microsoft.com/office/drawing/2014/main" id="{B408252B-E01F-C5D9-70BB-3F19C6D98E15}"/>
              </a:ext>
            </a:extLst>
          </p:cNvPr>
          <p:cNvSpPr txBox="1"/>
          <p:nvPr/>
        </p:nvSpPr>
        <p:spPr>
          <a:xfrm>
            <a:off x="3437324" y="5297652"/>
            <a:ext cx="850781" cy="415498"/>
          </a:xfrm>
          <a:prstGeom prst="rect">
            <a:avLst/>
          </a:prstGeom>
          <a:noFill/>
        </p:spPr>
        <p:txBody>
          <a:bodyPr wrap="square" rtlCol="0">
            <a:spAutoFit/>
          </a:bodyPr>
          <a:lstStyle/>
          <a:p>
            <a:pPr algn="ctr"/>
            <a:r>
              <a:rPr lang="en-GB" sz="1000" dirty="0"/>
              <a:t>Persistent cough</a:t>
            </a:r>
          </a:p>
        </p:txBody>
      </p:sp>
      <p:sp>
        <p:nvSpPr>
          <p:cNvPr id="12" name="TextBox 11">
            <a:extLst>
              <a:ext uri="{FF2B5EF4-FFF2-40B4-BE49-F238E27FC236}">
                <a16:creationId xmlns:a16="http://schemas.microsoft.com/office/drawing/2014/main" id="{77CE20A4-6412-8B26-0B89-F35B8D2C831E}"/>
              </a:ext>
            </a:extLst>
          </p:cNvPr>
          <p:cNvSpPr txBox="1"/>
          <p:nvPr/>
        </p:nvSpPr>
        <p:spPr>
          <a:xfrm>
            <a:off x="4058200" y="5300175"/>
            <a:ext cx="850781" cy="553998"/>
          </a:xfrm>
          <a:prstGeom prst="rect">
            <a:avLst/>
          </a:prstGeom>
          <a:noFill/>
        </p:spPr>
        <p:txBody>
          <a:bodyPr wrap="square" rtlCol="0">
            <a:spAutoFit/>
          </a:bodyPr>
          <a:lstStyle/>
          <a:p>
            <a:pPr algn="ctr"/>
            <a:r>
              <a:rPr lang="en-GB" sz="1000" dirty="0"/>
              <a:t>Change in bowel habits</a:t>
            </a:r>
          </a:p>
        </p:txBody>
      </p:sp>
      <p:sp>
        <p:nvSpPr>
          <p:cNvPr id="13" name="TextBox 12">
            <a:extLst>
              <a:ext uri="{FF2B5EF4-FFF2-40B4-BE49-F238E27FC236}">
                <a16:creationId xmlns:a16="http://schemas.microsoft.com/office/drawing/2014/main" id="{F9C5BAAE-09C2-F1EB-8955-1BF94EDEDB68}"/>
              </a:ext>
            </a:extLst>
          </p:cNvPr>
          <p:cNvSpPr txBox="1"/>
          <p:nvPr/>
        </p:nvSpPr>
        <p:spPr>
          <a:xfrm>
            <a:off x="4634987" y="5300309"/>
            <a:ext cx="932757" cy="553998"/>
          </a:xfrm>
          <a:prstGeom prst="rect">
            <a:avLst/>
          </a:prstGeom>
          <a:noFill/>
        </p:spPr>
        <p:txBody>
          <a:bodyPr wrap="square" rtlCol="0">
            <a:spAutoFit/>
          </a:bodyPr>
          <a:lstStyle/>
          <a:p>
            <a:pPr algn="ctr"/>
            <a:r>
              <a:rPr lang="en-GB" sz="1000" dirty="0"/>
              <a:t>Persistent unexplained pain</a:t>
            </a:r>
          </a:p>
        </p:txBody>
      </p:sp>
      <p:sp>
        <p:nvSpPr>
          <p:cNvPr id="14" name="TextBox 13">
            <a:extLst>
              <a:ext uri="{FF2B5EF4-FFF2-40B4-BE49-F238E27FC236}">
                <a16:creationId xmlns:a16="http://schemas.microsoft.com/office/drawing/2014/main" id="{0F5E5DB9-06BD-6283-3FDE-EDD4C2F5DBB8}"/>
              </a:ext>
            </a:extLst>
          </p:cNvPr>
          <p:cNvSpPr txBox="1"/>
          <p:nvPr/>
        </p:nvSpPr>
        <p:spPr>
          <a:xfrm>
            <a:off x="5260719" y="5300175"/>
            <a:ext cx="932757" cy="553998"/>
          </a:xfrm>
          <a:prstGeom prst="rect">
            <a:avLst/>
          </a:prstGeom>
          <a:noFill/>
        </p:spPr>
        <p:txBody>
          <a:bodyPr wrap="square" rtlCol="0">
            <a:spAutoFit/>
          </a:bodyPr>
          <a:lstStyle/>
          <a:p>
            <a:pPr algn="ctr"/>
            <a:r>
              <a:rPr lang="en-GB" sz="1000" dirty="0"/>
              <a:t>Persistent difficulty swallowing</a:t>
            </a:r>
          </a:p>
        </p:txBody>
      </p:sp>
      <p:sp>
        <p:nvSpPr>
          <p:cNvPr id="15" name="TextBox 14">
            <a:extLst>
              <a:ext uri="{FF2B5EF4-FFF2-40B4-BE49-F238E27FC236}">
                <a16:creationId xmlns:a16="http://schemas.microsoft.com/office/drawing/2014/main" id="{F6AFC077-0531-B66A-1417-CCEC6BE74160}"/>
              </a:ext>
            </a:extLst>
          </p:cNvPr>
          <p:cNvSpPr txBox="1"/>
          <p:nvPr/>
        </p:nvSpPr>
        <p:spPr>
          <a:xfrm>
            <a:off x="5982818" y="5297842"/>
            <a:ext cx="728822" cy="707886"/>
          </a:xfrm>
          <a:prstGeom prst="rect">
            <a:avLst/>
          </a:prstGeom>
          <a:noFill/>
        </p:spPr>
        <p:txBody>
          <a:bodyPr wrap="square" rtlCol="0">
            <a:spAutoFit/>
          </a:bodyPr>
          <a:lstStyle/>
          <a:p>
            <a:pPr algn="ctr"/>
            <a:r>
              <a:rPr lang="en-GB" sz="1000" dirty="0"/>
              <a:t>Ulcer in mouth (does not heal)</a:t>
            </a:r>
          </a:p>
        </p:txBody>
      </p:sp>
      <p:sp>
        <p:nvSpPr>
          <p:cNvPr id="18" name="TextBox 17">
            <a:extLst>
              <a:ext uri="{FF2B5EF4-FFF2-40B4-BE49-F238E27FC236}">
                <a16:creationId xmlns:a16="http://schemas.microsoft.com/office/drawing/2014/main" id="{A571D661-EA47-0C97-9CE9-2A32BC08B8F7}"/>
              </a:ext>
            </a:extLst>
          </p:cNvPr>
          <p:cNvSpPr txBox="1"/>
          <p:nvPr/>
        </p:nvSpPr>
        <p:spPr>
          <a:xfrm>
            <a:off x="6549124" y="5319380"/>
            <a:ext cx="728822" cy="553998"/>
          </a:xfrm>
          <a:prstGeom prst="rect">
            <a:avLst/>
          </a:prstGeom>
          <a:noFill/>
        </p:spPr>
        <p:txBody>
          <a:bodyPr wrap="square" rtlCol="0">
            <a:spAutoFit/>
          </a:bodyPr>
          <a:lstStyle/>
          <a:p>
            <a:pPr algn="ctr"/>
            <a:r>
              <a:rPr lang="en-GB" sz="1000" dirty="0"/>
              <a:t>Sore that does not heal</a:t>
            </a:r>
          </a:p>
        </p:txBody>
      </p:sp>
      <p:sp>
        <p:nvSpPr>
          <p:cNvPr id="20" name="TextBox 19">
            <a:extLst>
              <a:ext uri="{FF2B5EF4-FFF2-40B4-BE49-F238E27FC236}">
                <a16:creationId xmlns:a16="http://schemas.microsoft.com/office/drawing/2014/main" id="{2517DF62-FEC1-8AF7-32C1-0DC26C40FCC0}"/>
              </a:ext>
            </a:extLst>
          </p:cNvPr>
          <p:cNvSpPr txBox="1"/>
          <p:nvPr/>
        </p:nvSpPr>
        <p:spPr>
          <a:xfrm>
            <a:off x="7148138" y="5317717"/>
            <a:ext cx="728822" cy="707886"/>
          </a:xfrm>
          <a:prstGeom prst="rect">
            <a:avLst/>
          </a:prstGeom>
          <a:noFill/>
        </p:spPr>
        <p:txBody>
          <a:bodyPr wrap="square" rtlCol="0">
            <a:spAutoFit/>
          </a:bodyPr>
          <a:lstStyle/>
          <a:p>
            <a:pPr algn="ctr"/>
            <a:r>
              <a:rPr lang="en-GB" sz="1000" dirty="0"/>
              <a:t>Change in bladder habits</a:t>
            </a:r>
          </a:p>
        </p:txBody>
      </p:sp>
      <p:sp>
        <p:nvSpPr>
          <p:cNvPr id="21" name="TextBox 20">
            <a:extLst>
              <a:ext uri="{FF2B5EF4-FFF2-40B4-BE49-F238E27FC236}">
                <a16:creationId xmlns:a16="http://schemas.microsoft.com/office/drawing/2014/main" id="{69B82372-EA6A-1450-5FC2-7B167CEED4A8}"/>
              </a:ext>
            </a:extLst>
          </p:cNvPr>
          <p:cNvSpPr txBox="1"/>
          <p:nvPr/>
        </p:nvSpPr>
        <p:spPr>
          <a:xfrm>
            <a:off x="7706762" y="5297652"/>
            <a:ext cx="728822" cy="400110"/>
          </a:xfrm>
          <a:prstGeom prst="rect">
            <a:avLst/>
          </a:prstGeom>
          <a:noFill/>
        </p:spPr>
        <p:txBody>
          <a:bodyPr wrap="square" rtlCol="0">
            <a:spAutoFit/>
          </a:bodyPr>
          <a:lstStyle/>
          <a:p>
            <a:pPr algn="ctr"/>
            <a:r>
              <a:rPr lang="en-GB" sz="1000" dirty="0"/>
              <a:t>Tired all the time</a:t>
            </a:r>
          </a:p>
        </p:txBody>
      </p:sp>
      <p:sp>
        <p:nvSpPr>
          <p:cNvPr id="22" name="TextBox 21">
            <a:extLst>
              <a:ext uri="{FF2B5EF4-FFF2-40B4-BE49-F238E27FC236}">
                <a16:creationId xmlns:a16="http://schemas.microsoft.com/office/drawing/2014/main" id="{1EDA67C5-829E-60EA-5B93-01CCAD3B9D17}"/>
              </a:ext>
            </a:extLst>
          </p:cNvPr>
          <p:cNvSpPr txBox="1"/>
          <p:nvPr/>
        </p:nvSpPr>
        <p:spPr>
          <a:xfrm>
            <a:off x="8281457" y="5296169"/>
            <a:ext cx="850781" cy="400110"/>
          </a:xfrm>
          <a:prstGeom prst="rect">
            <a:avLst/>
          </a:prstGeom>
          <a:noFill/>
        </p:spPr>
        <p:txBody>
          <a:bodyPr wrap="square" rtlCol="0">
            <a:spAutoFit/>
          </a:bodyPr>
          <a:lstStyle/>
          <a:p>
            <a:pPr algn="ctr"/>
            <a:r>
              <a:rPr lang="en-GB" sz="1000" dirty="0"/>
              <a:t>Persistent hoarseness</a:t>
            </a:r>
          </a:p>
        </p:txBody>
      </p:sp>
      <p:sp>
        <p:nvSpPr>
          <p:cNvPr id="23" name="TextBox 22">
            <a:extLst>
              <a:ext uri="{FF2B5EF4-FFF2-40B4-BE49-F238E27FC236}">
                <a16:creationId xmlns:a16="http://schemas.microsoft.com/office/drawing/2014/main" id="{6FD59325-D662-CF18-20C0-D6D8E6C285FA}"/>
              </a:ext>
            </a:extLst>
          </p:cNvPr>
          <p:cNvSpPr txBox="1"/>
          <p:nvPr/>
        </p:nvSpPr>
        <p:spPr>
          <a:xfrm>
            <a:off x="8912895" y="5305008"/>
            <a:ext cx="932757" cy="1015663"/>
          </a:xfrm>
          <a:prstGeom prst="rect">
            <a:avLst/>
          </a:prstGeom>
          <a:noFill/>
        </p:spPr>
        <p:txBody>
          <a:bodyPr wrap="square" rtlCol="0">
            <a:spAutoFit/>
          </a:bodyPr>
          <a:lstStyle/>
          <a:p>
            <a:pPr algn="ctr"/>
            <a:r>
              <a:rPr lang="en-GB" sz="1000" dirty="0"/>
              <a:t>Unexplained bleeding (between periods, after sex or menopause)</a:t>
            </a:r>
          </a:p>
        </p:txBody>
      </p:sp>
      <p:sp>
        <p:nvSpPr>
          <p:cNvPr id="24" name="TextBox 23">
            <a:extLst>
              <a:ext uri="{FF2B5EF4-FFF2-40B4-BE49-F238E27FC236}">
                <a16:creationId xmlns:a16="http://schemas.microsoft.com/office/drawing/2014/main" id="{E9F758FA-875F-749F-2345-0B697D3B7BC8}"/>
              </a:ext>
            </a:extLst>
          </p:cNvPr>
          <p:cNvSpPr txBox="1"/>
          <p:nvPr/>
        </p:nvSpPr>
        <p:spPr>
          <a:xfrm>
            <a:off x="9627891" y="5297107"/>
            <a:ext cx="753493" cy="400110"/>
          </a:xfrm>
          <a:prstGeom prst="rect">
            <a:avLst/>
          </a:prstGeom>
          <a:noFill/>
        </p:spPr>
        <p:txBody>
          <a:bodyPr wrap="square" rtlCol="0">
            <a:spAutoFit/>
          </a:bodyPr>
          <a:lstStyle/>
          <a:p>
            <a:pPr algn="ctr"/>
            <a:r>
              <a:rPr lang="en-GB" sz="1000" dirty="0"/>
              <a:t>Breath-</a:t>
            </a:r>
            <a:br>
              <a:rPr lang="en-GB" sz="1000" dirty="0"/>
            </a:br>
            <a:r>
              <a:rPr lang="en-GB" sz="1000" dirty="0"/>
              <a:t>lessness</a:t>
            </a:r>
          </a:p>
        </p:txBody>
      </p:sp>
      <p:sp>
        <p:nvSpPr>
          <p:cNvPr id="25" name="TextBox 24">
            <a:extLst>
              <a:ext uri="{FF2B5EF4-FFF2-40B4-BE49-F238E27FC236}">
                <a16:creationId xmlns:a16="http://schemas.microsoft.com/office/drawing/2014/main" id="{BF46C4EC-3F51-3A09-2207-AD5E50259EA1}"/>
              </a:ext>
            </a:extLst>
          </p:cNvPr>
          <p:cNvSpPr txBox="1"/>
          <p:nvPr/>
        </p:nvSpPr>
        <p:spPr>
          <a:xfrm>
            <a:off x="10167010" y="5292601"/>
            <a:ext cx="753493" cy="707886"/>
          </a:xfrm>
          <a:prstGeom prst="rect">
            <a:avLst/>
          </a:prstGeom>
          <a:noFill/>
        </p:spPr>
        <p:txBody>
          <a:bodyPr wrap="square" rtlCol="0">
            <a:spAutoFit/>
          </a:bodyPr>
          <a:lstStyle/>
          <a:p>
            <a:pPr algn="ctr"/>
            <a:r>
              <a:rPr lang="en-GB" sz="1000" dirty="0"/>
              <a:t>Red or white patches in mouth</a:t>
            </a:r>
          </a:p>
        </p:txBody>
      </p:sp>
      <p:sp>
        <p:nvSpPr>
          <p:cNvPr id="26" name="TextBox 25">
            <a:extLst>
              <a:ext uri="{FF2B5EF4-FFF2-40B4-BE49-F238E27FC236}">
                <a16:creationId xmlns:a16="http://schemas.microsoft.com/office/drawing/2014/main" id="{1FC5CD1C-9DFB-826B-1189-19C7A9EBD6DD}"/>
              </a:ext>
            </a:extLst>
          </p:cNvPr>
          <p:cNvSpPr txBox="1"/>
          <p:nvPr/>
        </p:nvSpPr>
        <p:spPr>
          <a:xfrm>
            <a:off x="10769136" y="5274903"/>
            <a:ext cx="753493" cy="707886"/>
          </a:xfrm>
          <a:prstGeom prst="rect">
            <a:avLst/>
          </a:prstGeom>
          <a:noFill/>
        </p:spPr>
        <p:txBody>
          <a:bodyPr wrap="square" rtlCol="0">
            <a:spAutoFit/>
          </a:bodyPr>
          <a:lstStyle/>
          <a:p>
            <a:pPr algn="ctr"/>
            <a:r>
              <a:rPr lang="en-GB" sz="1000" dirty="0"/>
              <a:t>Not feeling hungry as usual</a:t>
            </a:r>
          </a:p>
        </p:txBody>
      </p:sp>
    </p:spTree>
    <p:extLst>
      <p:ext uri="{BB962C8B-B14F-4D97-AF65-F5344CB8AC3E}">
        <p14:creationId xmlns:p14="http://schemas.microsoft.com/office/powerpoint/2010/main" val="38034556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A9AA21-0578-BEC7-C898-394477ECB7A1}"/>
              </a:ext>
            </a:extLst>
          </p:cNvPr>
          <p:cNvSpPr>
            <a:spLocks noGrp="1"/>
          </p:cNvSpPr>
          <p:nvPr>
            <p:ph type="body" sz="quarter" idx="10"/>
          </p:nvPr>
        </p:nvSpPr>
        <p:spPr>
          <a:prstGeom prst="rect">
            <a:avLst/>
          </a:prstGeom>
        </p:spPr>
        <p:txBody>
          <a:bodyPr/>
          <a:lstStyle/>
          <a:p>
            <a:r>
              <a:rPr lang="en-US" dirty="0">
                <a:latin typeface="+mn-lt"/>
              </a:rPr>
              <a:t>Experience and presentation of symptoms</a:t>
            </a:r>
          </a:p>
        </p:txBody>
      </p:sp>
      <p:sp>
        <p:nvSpPr>
          <p:cNvPr id="2" name="Text Placeholder 3">
            <a:extLst>
              <a:ext uri="{FF2B5EF4-FFF2-40B4-BE49-F238E27FC236}">
                <a16:creationId xmlns:a16="http://schemas.microsoft.com/office/drawing/2014/main" id="{1C15CA36-322A-30B7-C899-F22ED062A725}"/>
              </a:ext>
            </a:extLst>
          </p:cNvPr>
          <p:cNvSpPr>
            <a:spLocks noGrp="1"/>
          </p:cNvSpPr>
          <p:nvPr>
            <p:ph type="body" sz="quarter" idx="13"/>
          </p:nvPr>
        </p:nvSpPr>
        <p:spPr>
          <a:xfrm>
            <a:off x="5835650" y="273050"/>
            <a:ext cx="5375275" cy="365125"/>
          </a:xfrm>
        </p:spPr>
        <p:txBody>
          <a:bodyPr/>
          <a:lstStyle/>
          <a:p>
            <a:r>
              <a:rPr lang="en-GB" dirty="0">
                <a:latin typeface="+mj-lt"/>
              </a:rPr>
              <a:t>Cancer Awareness Measure+ – </a:t>
            </a:r>
            <a:r>
              <a:rPr lang="en-GB" dirty="0">
                <a:latin typeface="+mn-lt"/>
              </a:rPr>
              <a:t>November 2024</a:t>
            </a:r>
            <a:endParaRPr lang="en-GB" dirty="0">
              <a:latin typeface="+mj-lt"/>
            </a:endParaRPr>
          </a:p>
        </p:txBody>
      </p:sp>
    </p:spTree>
    <p:extLst>
      <p:ext uri="{BB962C8B-B14F-4D97-AF65-F5344CB8AC3E}">
        <p14:creationId xmlns:p14="http://schemas.microsoft.com/office/powerpoint/2010/main" val="24674654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334091" y="279065"/>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200" spc="10" dirty="0">
                <a:latin typeface="+mn-lt"/>
                <a:ea typeface="+mn-ea"/>
                <a:cs typeface="+mn-cs"/>
              </a:rPr>
              <a:t>Just under half reported experiencing any potential cancer symptom, and 1 in 3 reported experiencing any potential non-specific cancer symptom</a:t>
            </a:r>
            <a:endParaRPr lang="en-GB" sz="2200" spc="10" dirty="0">
              <a:solidFill>
                <a:srgbClr val="FF0000"/>
              </a:solidFill>
              <a:latin typeface="+mn-lt"/>
              <a:ea typeface="+mn-ea"/>
              <a:cs typeface="+mn-cs"/>
            </a:endParaRP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334091" y="6465662"/>
            <a:ext cx="10634400"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H1_rec. Which of the following health symptoms, if any, have you experienced in the last 12 months? Note: a “persistent” symptom is a symptom that doesn’t go away or keeps coming back. Please select all that apply. </a:t>
            </a:r>
            <a:br>
              <a:rPr lang="en-US" sz="800" dirty="0"/>
            </a:br>
            <a:r>
              <a:rPr lang="en-US" sz="800" dirty="0"/>
              <a:t>Base: All (N=6,844)</a:t>
            </a:r>
          </a:p>
        </p:txBody>
      </p:sp>
      <p:sp>
        <p:nvSpPr>
          <p:cNvPr id="20" name="Speech Bubble: Rectangle with Corners Rounded 19">
            <a:extLst>
              <a:ext uri="{FF2B5EF4-FFF2-40B4-BE49-F238E27FC236}">
                <a16:creationId xmlns:a16="http://schemas.microsoft.com/office/drawing/2014/main" id="{58168957-6C6B-1CE3-C842-4722C67E0976}"/>
              </a:ext>
            </a:extLst>
          </p:cNvPr>
          <p:cNvSpPr/>
          <p:nvPr/>
        </p:nvSpPr>
        <p:spPr>
          <a:xfrm>
            <a:off x="7963784" y="3921377"/>
            <a:ext cx="3911918" cy="117165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Respondents from lower social grades were significantly more likely than those from higher social grades to report that they experienced any potential cancer symptom (47% vs 44%), any non-specific (34% vs 30%) and any potential lung-specific cancer symptom (16% vs 14%)</a:t>
            </a:r>
          </a:p>
        </p:txBody>
      </p:sp>
      <p:sp>
        <p:nvSpPr>
          <p:cNvPr id="21" name="Speech Bubble: Rectangle with Corners Rounded 20">
            <a:extLst>
              <a:ext uri="{FF2B5EF4-FFF2-40B4-BE49-F238E27FC236}">
                <a16:creationId xmlns:a16="http://schemas.microsoft.com/office/drawing/2014/main" id="{F207855B-A61B-5E72-B9C5-6EE0D3D9B0A3}"/>
              </a:ext>
            </a:extLst>
          </p:cNvPr>
          <p:cNvSpPr/>
          <p:nvPr/>
        </p:nvSpPr>
        <p:spPr>
          <a:xfrm>
            <a:off x="7963785" y="1848539"/>
            <a:ext cx="3911917" cy="1087035"/>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White respondents were more likely than those from an ethnic minority background to report that they experienced any potential cancer symptom (47% vs 39%) and any potential non-specific cancer symptom (33% vs 28%)</a:t>
            </a:r>
          </a:p>
        </p:txBody>
      </p:sp>
      <p:sp>
        <p:nvSpPr>
          <p:cNvPr id="2" name="Speech Bubble: Rectangle with Corners Rounded 1">
            <a:extLst>
              <a:ext uri="{FF2B5EF4-FFF2-40B4-BE49-F238E27FC236}">
                <a16:creationId xmlns:a16="http://schemas.microsoft.com/office/drawing/2014/main" id="{36341466-D435-2F19-E1DF-5D40D919AC69}"/>
              </a:ext>
            </a:extLst>
          </p:cNvPr>
          <p:cNvSpPr/>
          <p:nvPr/>
        </p:nvSpPr>
        <p:spPr>
          <a:xfrm>
            <a:off x="7963786" y="5250683"/>
            <a:ext cx="3911918" cy="851191"/>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in older age groups (aged 50+) were more likely to report that they experienced any potential cancer symptom (49%) and any potential lung-specific cancer symptom (18%) </a:t>
            </a:r>
          </a:p>
        </p:txBody>
      </p:sp>
      <p:graphicFrame>
        <p:nvGraphicFramePr>
          <p:cNvPr id="13" name="Chart 12">
            <a:extLst>
              <a:ext uri="{FF2B5EF4-FFF2-40B4-BE49-F238E27FC236}">
                <a16:creationId xmlns:a16="http://schemas.microsoft.com/office/drawing/2014/main" id="{A39CE6BB-99BA-71F4-F9BF-82A9850217D5}"/>
              </a:ext>
            </a:extLst>
          </p:cNvPr>
          <p:cNvGraphicFramePr/>
          <p:nvPr>
            <p:extLst>
              <p:ext uri="{D42A27DB-BD31-4B8C-83A1-F6EECF244321}">
                <p14:modId xmlns:p14="http://schemas.microsoft.com/office/powerpoint/2010/main" val="711586257"/>
              </p:ext>
            </p:extLst>
          </p:nvPr>
        </p:nvGraphicFramePr>
        <p:xfrm>
          <a:off x="722742" y="1951857"/>
          <a:ext cx="6792987" cy="4339150"/>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059D684A-4054-0A24-4586-06316638744F}"/>
              </a:ext>
            </a:extLst>
          </p:cNvPr>
          <p:cNvSpPr txBox="1"/>
          <p:nvPr/>
        </p:nvSpPr>
        <p:spPr>
          <a:xfrm>
            <a:off x="1414130" y="1798916"/>
            <a:ext cx="5249993" cy="338554"/>
          </a:xfrm>
          <a:prstGeom prst="rect">
            <a:avLst/>
          </a:prstGeom>
          <a:noFill/>
        </p:spPr>
        <p:txBody>
          <a:bodyPr wrap="square" rtlCol="0">
            <a:spAutoFit/>
          </a:bodyPr>
          <a:lstStyle/>
          <a:p>
            <a:pPr algn="ctr"/>
            <a:r>
              <a:rPr lang="en-US" sz="1600" b="1" spc="10" dirty="0"/>
              <a:t>Potential symptoms experienced in past 12 months</a:t>
            </a:r>
          </a:p>
        </p:txBody>
      </p:sp>
      <p:sp>
        <p:nvSpPr>
          <p:cNvPr id="3" name="Speech Bubble: Rectangle with Corners Rounded 2">
            <a:extLst>
              <a:ext uri="{FF2B5EF4-FFF2-40B4-BE49-F238E27FC236}">
                <a16:creationId xmlns:a16="http://schemas.microsoft.com/office/drawing/2014/main" id="{F4B35492-01E5-151A-7F73-D6801859FF1E}"/>
              </a:ext>
            </a:extLst>
          </p:cNvPr>
          <p:cNvSpPr/>
          <p:nvPr/>
        </p:nvSpPr>
        <p:spPr>
          <a:xfrm>
            <a:off x="7963786" y="3084642"/>
            <a:ext cx="3911917" cy="69359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Females were more likely than males to report that they experienced any potential red-flag cancer symptom (20% vs 17%) </a:t>
            </a:r>
          </a:p>
        </p:txBody>
      </p:sp>
    </p:spTree>
    <p:extLst>
      <p:ext uri="{BB962C8B-B14F-4D97-AF65-F5344CB8AC3E}">
        <p14:creationId xmlns:p14="http://schemas.microsoft.com/office/powerpoint/2010/main" val="23439365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200" spc="10" dirty="0">
                <a:latin typeface="+mn-lt"/>
                <a:ea typeface="+mn-ea"/>
                <a:cs typeface="+mn-cs"/>
              </a:rPr>
              <a:t>When asked about causes of any potential cancer symptoms, external and lifestyle factors were the most commonly attributed causes of any potential cancer symptoms, followed by an existing or new physical health problem</a:t>
            </a:r>
            <a:endParaRPr lang="en-GB" sz="2200" spc="10" dirty="0">
              <a:latin typeface="+mn-lt"/>
              <a:ea typeface="+mn-ea"/>
              <a:cs typeface="+mn-cs"/>
            </a:endParaRP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421602"/>
            <a:ext cx="9646603"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H3_rec1. What do you think caused this symptom? Please note, we want to know what </a:t>
            </a:r>
            <a:r>
              <a:rPr lang="en-US" sz="800" b="1" dirty="0"/>
              <a:t>you</a:t>
            </a:r>
            <a:r>
              <a:rPr lang="en-US" sz="800" dirty="0"/>
              <a:t> think caused the symptom, not what a healthcare professional said caused the symptom. Please select all that apply – Any potential cancer symptom</a:t>
            </a:r>
            <a:br>
              <a:rPr lang="en-US" sz="800" dirty="0"/>
            </a:br>
            <a:r>
              <a:rPr lang="en-US" sz="800" dirty="0"/>
              <a:t>Base: All (N=3,096)</a:t>
            </a:r>
          </a:p>
        </p:txBody>
      </p:sp>
      <p:graphicFrame>
        <p:nvGraphicFramePr>
          <p:cNvPr id="6" name="Chart 5">
            <a:extLst>
              <a:ext uri="{FF2B5EF4-FFF2-40B4-BE49-F238E27FC236}">
                <a16:creationId xmlns:a16="http://schemas.microsoft.com/office/drawing/2014/main" id="{E451AC33-EDA2-F3B4-20BF-E3D6D6E1A5E3}"/>
              </a:ext>
            </a:extLst>
          </p:cNvPr>
          <p:cNvGraphicFramePr/>
          <p:nvPr>
            <p:extLst>
              <p:ext uri="{D42A27DB-BD31-4B8C-83A1-F6EECF244321}">
                <p14:modId xmlns:p14="http://schemas.microsoft.com/office/powerpoint/2010/main" val="2819098634"/>
              </p:ext>
            </p:extLst>
          </p:nvPr>
        </p:nvGraphicFramePr>
        <p:xfrm>
          <a:off x="384662" y="1950841"/>
          <a:ext cx="11141032" cy="4152247"/>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350284EF-2DD9-C309-BFB0-19A71F067A91}"/>
              </a:ext>
            </a:extLst>
          </p:cNvPr>
          <p:cNvSpPr txBox="1"/>
          <p:nvPr/>
        </p:nvSpPr>
        <p:spPr>
          <a:xfrm>
            <a:off x="3471003" y="1950841"/>
            <a:ext cx="5249993" cy="584775"/>
          </a:xfrm>
          <a:prstGeom prst="rect">
            <a:avLst/>
          </a:prstGeom>
          <a:noFill/>
        </p:spPr>
        <p:txBody>
          <a:bodyPr wrap="square" rtlCol="0">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What respondents thought caused their symptoms</a:t>
            </a:r>
          </a:p>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 any potential cancer symptoms</a:t>
            </a:r>
            <a:endParaRPr lang="en-GB" sz="1600" b="1" i="0" u="none" strike="noStrike" kern="1200" spc="10" baseline="0" dirty="0">
              <a:solidFill>
                <a:schemeClr val="tx1"/>
              </a:solidFill>
              <a:ea typeface="+mn-ea"/>
              <a:cs typeface="+mn-cs"/>
            </a:endParaRPr>
          </a:p>
        </p:txBody>
      </p:sp>
    </p:spTree>
    <p:extLst>
      <p:ext uri="{BB962C8B-B14F-4D97-AF65-F5344CB8AC3E}">
        <p14:creationId xmlns:p14="http://schemas.microsoft.com/office/powerpoint/2010/main" val="38955178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5213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200" spc="10" dirty="0">
                <a:latin typeface="+mn-lt"/>
                <a:ea typeface="+mn-ea"/>
                <a:cs typeface="+mn-cs"/>
              </a:rPr>
              <a:t>Identification of lifestyle factors was largely driven by younger respondents, while mental health problems were driven by those from ethnic minority backgrounds, those with a disability and with a mental health diagnosis</a:t>
            </a:r>
            <a:endParaRPr lang="en-GB" sz="2200" spc="10" dirty="0">
              <a:latin typeface="+mn-lt"/>
              <a:ea typeface="+mn-ea"/>
              <a:cs typeface="+mn-cs"/>
            </a:endParaRPr>
          </a:p>
        </p:txBody>
      </p:sp>
      <p:sp>
        <p:nvSpPr>
          <p:cNvPr id="3" name="TextBox 2">
            <a:extLst>
              <a:ext uri="{FF2B5EF4-FFF2-40B4-BE49-F238E27FC236}">
                <a16:creationId xmlns:a16="http://schemas.microsoft.com/office/drawing/2014/main" id="{0FA3D0E4-D125-F952-8C9D-E674401F96E3}"/>
              </a:ext>
            </a:extLst>
          </p:cNvPr>
          <p:cNvSpPr txBox="1"/>
          <p:nvPr/>
        </p:nvSpPr>
        <p:spPr>
          <a:xfrm>
            <a:off x="3071073" y="1590922"/>
            <a:ext cx="6049854" cy="584775"/>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What respondents thought caused their symptoms</a:t>
            </a:r>
          </a:p>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 any potential cancer symptoms</a:t>
            </a:r>
            <a:endParaRPr lang="en-GB" sz="1600" b="1" i="0" u="none" strike="noStrike" kern="1200" spc="10" baseline="0" dirty="0">
              <a:solidFill>
                <a:schemeClr val="tx1"/>
              </a:solidFill>
              <a:ea typeface="+mn-ea"/>
              <a:cs typeface="+mn-cs"/>
            </a:endParaRPr>
          </a:p>
        </p:txBody>
      </p:sp>
      <p:sp>
        <p:nvSpPr>
          <p:cNvPr id="2" name="Speech Bubble: Rectangle with Corners Rounded 1">
            <a:extLst>
              <a:ext uri="{FF2B5EF4-FFF2-40B4-BE49-F238E27FC236}">
                <a16:creationId xmlns:a16="http://schemas.microsoft.com/office/drawing/2014/main" id="{8C65AB0A-43D9-3C18-E102-06287EF89E7E}"/>
              </a:ext>
            </a:extLst>
          </p:cNvPr>
          <p:cNvSpPr/>
          <p:nvPr/>
        </p:nvSpPr>
        <p:spPr>
          <a:xfrm>
            <a:off x="502355" y="2463440"/>
            <a:ext cx="3528000" cy="180000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endParaRPr lang="en-US" sz="1200" dirty="0">
              <a:solidFill>
                <a:schemeClr val="tx1"/>
              </a:solidFill>
            </a:endParaRPr>
          </a:p>
          <a:p>
            <a:pPr algn="ctr"/>
            <a:endParaRPr lang="en-US" sz="1200" dirty="0">
              <a:solidFill>
                <a:schemeClr val="tx1"/>
              </a:solidFill>
            </a:endParaRPr>
          </a:p>
          <a:p>
            <a:pPr algn="ctr"/>
            <a:r>
              <a:rPr lang="en-US" sz="1200" dirty="0">
                <a:solidFill>
                  <a:schemeClr val="tx1"/>
                </a:solidFill>
              </a:rPr>
              <a:t>18-29s were more likely to select lifestyle factors (39%) and mental health problems (44%), while those aged 30-49 were most likely to select new physical health problems (29%). </a:t>
            </a:r>
          </a:p>
          <a:p>
            <a:pPr algn="ctr"/>
            <a:endParaRPr lang="en-US" sz="1200" dirty="0">
              <a:solidFill>
                <a:schemeClr val="tx1"/>
              </a:solidFill>
            </a:endParaRPr>
          </a:p>
          <a:p>
            <a:pPr algn="ctr"/>
            <a:r>
              <a:rPr lang="en-US" sz="1200" dirty="0">
                <a:solidFill>
                  <a:schemeClr val="tx1"/>
                </a:solidFill>
              </a:rPr>
              <a:t>Those aged 50+ were most likely to select the following: existing physical health problem (33%), medication/vaccination side effects and cancer (both 17%).</a:t>
            </a:r>
          </a:p>
          <a:p>
            <a:pPr algn="ctr"/>
            <a:endParaRPr lang="en-US" sz="1200" dirty="0">
              <a:solidFill>
                <a:schemeClr val="tx1"/>
              </a:solidFill>
            </a:endParaRPr>
          </a:p>
          <a:p>
            <a:pPr algn="ctr"/>
            <a:endParaRPr lang="en-GB" sz="1200" dirty="0">
              <a:solidFill>
                <a:schemeClr val="tx1"/>
              </a:solidFill>
            </a:endParaRPr>
          </a:p>
        </p:txBody>
      </p:sp>
      <p:sp>
        <p:nvSpPr>
          <p:cNvPr id="4" name="Speech Bubble: Rectangle with Corners Rounded 3">
            <a:extLst>
              <a:ext uri="{FF2B5EF4-FFF2-40B4-BE49-F238E27FC236}">
                <a16:creationId xmlns:a16="http://schemas.microsoft.com/office/drawing/2014/main" id="{90F5657E-A6D3-F8D9-341C-73AB82C74E5A}"/>
              </a:ext>
            </a:extLst>
          </p:cNvPr>
          <p:cNvSpPr/>
          <p:nvPr/>
        </p:nvSpPr>
        <p:spPr>
          <a:xfrm>
            <a:off x="4376242" y="2463440"/>
            <a:ext cx="3528000" cy="180000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from an ethnic minority background were more likely to select mental health problems (29% vs 20%), driven by Asian (28%) and Black (32%) respondents.</a:t>
            </a:r>
          </a:p>
        </p:txBody>
      </p:sp>
      <p:sp>
        <p:nvSpPr>
          <p:cNvPr id="7" name="Speech Bubble: Rectangle with Corners Rounded 6">
            <a:extLst>
              <a:ext uri="{FF2B5EF4-FFF2-40B4-BE49-F238E27FC236}">
                <a16:creationId xmlns:a16="http://schemas.microsoft.com/office/drawing/2014/main" id="{E9D85075-C0F8-E943-DC58-D40E5CBA301A}"/>
              </a:ext>
            </a:extLst>
          </p:cNvPr>
          <p:cNvSpPr/>
          <p:nvPr/>
        </p:nvSpPr>
        <p:spPr>
          <a:xfrm>
            <a:off x="8250129" y="2434631"/>
            <a:ext cx="3528000" cy="180000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categorised as a higher social grade (ABC1) were more likely to attribute their symptoms to cancer (17% vs 13%), whereas those categorised as a low social grade (C2DE) were more likely to attribute their symptoms to medication (16% vs 14%) or an existing physical health issue (32% vs 28%).</a:t>
            </a:r>
          </a:p>
        </p:txBody>
      </p:sp>
      <p:sp>
        <p:nvSpPr>
          <p:cNvPr id="12" name="Speech Bubble: Rectangle with Corners Rounded 11">
            <a:extLst>
              <a:ext uri="{FF2B5EF4-FFF2-40B4-BE49-F238E27FC236}">
                <a16:creationId xmlns:a16="http://schemas.microsoft.com/office/drawing/2014/main" id="{F8F1505D-8A34-6A05-0560-BB41E419DEF9}"/>
              </a:ext>
            </a:extLst>
          </p:cNvPr>
          <p:cNvSpPr/>
          <p:nvPr/>
        </p:nvSpPr>
        <p:spPr>
          <a:xfrm>
            <a:off x="502355" y="4513962"/>
            <a:ext cx="3528000" cy="180000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living with a disability were more likely to select a number of factors: </a:t>
            </a:r>
          </a:p>
          <a:p>
            <a:pPr algn="ctr"/>
            <a:r>
              <a:rPr lang="en-US" sz="1200" dirty="0">
                <a:solidFill>
                  <a:schemeClr val="tx1"/>
                </a:solidFill>
              </a:rPr>
              <a:t>existing (44%) or new (28%) physical health problems, mental health problems (24%), medication (22%) and cancer (16%).</a:t>
            </a:r>
          </a:p>
        </p:txBody>
      </p:sp>
      <p:sp>
        <p:nvSpPr>
          <p:cNvPr id="13" name="Speech Bubble: Rectangle with Corners Rounded 12">
            <a:extLst>
              <a:ext uri="{FF2B5EF4-FFF2-40B4-BE49-F238E27FC236}">
                <a16:creationId xmlns:a16="http://schemas.microsoft.com/office/drawing/2014/main" id="{C7364604-E69F-BEDD-3A32-77AFF79F0C00}"/>
              </a:ext>
            </a:extLst>
          </p:cNvPr>
          <p:cNvSpPr/>
          <p:nvPr/>
        </p:nvSpPr>
        <p:spPr>
          <a:xfrm>
            <a:off x="4376242" y="4501808"/>
            <a:ext cx="3528000" cy="180000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endParaRPr lang="en-US" sz="1200" dirty="0">
              <a:solidFill>
                <a:srgbClr val="FF0000"/>
              </a:solidFill>
            </a:endParaRPr>
          </a:p>
          <a:p>
            <a:pPr algn="ctr"/>
            <a:endParaRPr lang="en-US" sz="1200" dirty="0">
              <a:solidFill>
                <a:srgbClr val="FF0000"/>
              </a:solidFill>
            </a:endParaRPr>
          </a:p>
          <a:p>
            <a:pPr algn="ctr"/>
            <a:r>
              <a:rPr lang="en-US" sz="1200" dirty="0">
                <a:solidFill>
                  <a:schemeClr val="tx1"/>
                </a:solidFill>
              </a:rPr>
              <a:t>Similar to those living with a disability, those with a mental health diagnosis were more likely to select the following factors: </a:t>
            </a:r>
          </a:p>
          <a:p>
            <a:pPr algn="ctr"/>
            <a:r>
              <a:rPr lang="en-US" sz="1200" dirty="0">
                <a:solidFill>
                  <a:schemeClr val="tx1"/>
                </a:solidFill>
              </a:rPr>
              <a:t>existing (39%) or new (29%) physical health problems, lifestyle factors (39%), mental health problems (35%) and medication (21%).</a:t>
            </a:r>
          </a:p>
          <a:p>
            <a:pPr algn="ctr"/>
            <a:endParaRPr lang="en-US" sz="1200" dirty="0">
              <a:solidFill>
                <a:srgbClr val="FF0000"/>
              </a:solidFill>
            </a:endParaRPr>
          </a:p>
          <a:p>
            <a:pPr algn="ctr"/>
            <a:endParaRPr lang="en-GB" sz="1200" dirty="0">
              <a:solidFill>
                <a:srgbClr val="FF0000"/>
              </a:solidFill>
            </a:endParaRPr>
          </a:p>
        </p:txBody>
      </p:sp>
      <p:sp>
        <p:nvSpPr>
          <p:cNvPr id="21" name="Speech Bubble: Rectangle with Corners Rounded 20">
            <a:extLst>
              <a:ext uri="{FF2B5EF4-FFF2-40B4-BE49-F238E27FC236}">
                <a16:creationId xmlns:a16="http://schemas.microsoft.com/office/drawing/2014/main" id="{20C3A33D-4E13-AB79-6B18-766168E2E248}"/>
              </a:ext>
            </a:extLst>
          </p:cNvPr>
          <p:cNvSpPr/>
          <p:nvPr/>
        </p:nvSpPr>
        <p:spPr>
          <a:xfrm>
            <a:off x="8250129" y="4472997"/>
            <a:ext cx="3528000" cy="180000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lumMod val="50000"/>
                  </a:schemeClr>
                </a:solidFill>
              </a:rPr>
              <a:t>Males were more likely than females to select medication/vaccination side effects (18% vs 13%), and attribute their symptoms to cancer (17% vs 13%).</a:t>
            </a:r>
            <a:endParaRPr lang="en-GB" sz="1200" dirty="0">
              <a:solidFill>
                <a:schemeClr val="tx1">
                  <a:lumMod val="50000"/>
                </a:schemeClr>
              </a:solidFill>
            </a:endParaRPr>
          </a:p>
        </p:txBody>
      </p:sp>
      <p:sp>
        <p:nvSpPr>
          <p:cNvPr id="22" name="Rectangle: Rounded Corners 21">
            <a:extLst>
              <a:ext uri="{FF2B5EF4-FFF2-40B4-BE49-F238E27FC236}">
                <a16:creationId xmlns:a16="http://schemas.microsoft.com/office/drawing/2014/main" id="{788F5491-B0EF-7296-8F69-0288BD4FD0A4}"/>
              </a:ext>
            </a:extLst>
          </p:cNvPr>
          <p:cNvSpPr/>
          <p:nvPr/>
        </p:nvSpPr>
        <p:spPr>
          <a:xfrm>
            <a:off x="1256354" y="2304389"/>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Age</a:t>
            </a:r>
          </a:p>
        </p:txBody>
      </p:sp>
      <p:sp>
        <p:nvSpPr>
          <p:cNvPr id="23" name="Rectangle: Rounded Corners 22">
            <a:extLst>
              <a:ext uri="{FF2B5EF4-FFF2-40B4-BE49-F238E27FC236}">
                <a16:creationId xmlns:a16="http://schemas.microsoft.com/office/drawing/2014/main" id="{8CE4E663-80A2-25F2-BABD-32D9D75626BA}"/>
              </a:ext>
            </a:extLst>
          </p:cNvPr>
          <p:cNvSpPr/>
          <p:nvPr/>
        </p:nvSpPr>
        <p:spPr>
          <a:xfrm>
            <a:off x="5153333" y="2304388"/>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Ethnicity</a:t>
            </a:r>
          </a:p>
        </p:txBody>
      </p:sp>
      <p:sp>
        <p:nvSpPr>
          <p:cNvPr id="24" name="Rectangle: Rounded Corners 23">
            <a:extLst>
              <a:ext uri="{FF2B5EF4-FFF2-40B4-BE49-F238E27FC236}">
                <a16:creationId xmlns:a16="http://schemas.microsoft.com/office/drawing/2014/main" id="{0FF3E7F6-D590-D1F4-F876-39DD7537C39C}"/>
              </a:ext>
            </a:extLst>
          </p:cNvPr>
          <p:cNvSpPr/>
          <p:nvPr/>
        </p:nvSpPr>
        <p:spPr>
          <a:xfrm>
            <a:off x="9050312" y="2305133"/>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Social grade</a:t>
            </a:r>
          </a:p>
        </p:txBody>
      </p:sp>
      <p:sp>
        <p:nvSpPr>
          <p:cNvPr id="25" name="Rectangle: Rounded Corners 24">
            <a:extLst>
              <a:ext uri="{FF2B5EF4-FFF2-40B4-BE49-F238E27FC236}">
                <a16:creationId xmlns:a16="http://schemas.microsoft.com/office/drawing/2014/main" id="{EE3F7AE0-7DAB-1DDC-2A11-96039046B69A}"/>
              </a:ext>
            </a:extLst>
          </p:cNvPr>
          <p:cNvSpPr/>
          <p:nvPr/>
        </p:nvSpPr>
        <p:spPr>
          <a:xfrm>
            <a:off x="1288971" y="4429717"/>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Disability</a:t>
            </a:r>
          </a:p>
        </p:txBody>
      </p:sp>
      <p:sp>
        <p:nvSpPr>
          <p:cNvPr id="26" name="Rectangle: Rounded Corners 25">
            <a:extLst>
              <a:ext uri="{FF2B5EF4-FFF2-40B4-BE49-F238E27FC236}">
                <a16:creationId xmlns:a16="http://schemas.microsoft.com/office/drawing/2014/main" id="{C831B701-4300-283E-35D0-C25C4F80D1F9}"/>
              </a:ext>
            </a:extLst>
          </p:cNvPr>
          <p:cNvSpPr/>
          <p:nvPr/>
        </p:nvSpPr>
        <p:spPr>
          <a:xfrm>
            <a:off x="5165364" y="4414005"/>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Mental health</a:t>
            </a:r>
          </a:p>
        </p:txBody>
      </p:sp>
      <p:sp>
        <p:nvSpPr>
          <p:cNvPr id="27" name="Rectangle: Rounded Corners 26">
            <a:extLst>
              <a:ext uri="{FF2B5EF4-FFF2-40B4-BE49-F238E27FC236}">
                <a16:creationId xmlns:a16="http://schemas.microsoft.com/office/drawing/2014/main" id="{6192737B-6613-B868-3C61-5A3089E576C1}"/>
              </a:ext>
            </a:extLst>
          </p:cNvPr>
          <p:cNvSpPr/>
          <p:nvPr/>
        </p:nvSpPr>
        <p:spPr>
          <a:xfrm>
            <a:off x="9055324" y="4377235"/>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Sex at birth</a:t>
            </a:r>
          </a:p>
        </p:txBody>
      </p:sp>
      <p:sp>
        <p:nvSpPr>
          <p:cNvPr id="10" name="Footer Placeholder 5">
            <a:extLst>
              <a:ext uri="{FF2B5EF4-FFF2-40B4-BE49-F238E27FC236}">
                <a16:creationId xmlns:a16="http://schemas.microsoft.com/office/drawing/2014/main" id="{8F90AB8E-B5D5-1E86-F1DE-F6CDFA688875}"/>
              </a:ext>
            </a:extLst>
          </p:cNvPr>
          <p:cNvSpPr txBox="1">
            <a:spLocks/>
          </p:cNvSpPr>
          <p:nvPr/>
        </p:nvSpPr>
        <p:spPr>
          <a:xfrm>
            <a:off x="284206" y="6421602"/>
            <a:ext cx="9646603"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H3_rec1. What do you think caused this symptom? Please note, we want to know what </a:t>
            </a:r>
            <a:r>
              <a:rPr lang="en-US" sz="800" b="1" dirty="0"/>
              <a:t>you</a:t>
            </a:r>
            <a:r>
              <a:rPr lang="en-US" sz="800" dirty="0"/>
              <a:t> think caused the symptom, not what a healthcare professional said caused the symptom. Please select all that apply – Any potential cancer symptom</a:t>
            </a:r>
            <a:br>
              <a:rPr lang="en-US" sz="800" dirty="0"/>
            </a:br>
            <a:r>
              <a:rPr lang="en-US" sz="800" dirty="0"/>
              <a:t>Base: All (N=3,096)</a:t>
            </a:r>
          </a:p>
        </p:txBody>
      </p:sp>
    </p:spTree>
    <p:extLst>
      <p:ext uri="{BB962C8B-B14F-4D97-AF65-F5344CB8AC3E}">
        <p14:creationId xmlns:p14="http://schemas.microsoft.com/office/powerpoint/2010/main" val="13711955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EB3B317E-ADE6-A322-D35F-4526559F0B22}"/>
              </a:ext>
            </a:extLst>
          </p:cNvPr>
          <p:cNvSpPr>
            <a:spLocks noGrp="1"/>
          </p:cNvSpPr>
          <p:nvPr>
            <p:ph type="body" sz="quarter" idx="15"/>
          </p:nvPr>
        </p:nvSpPr>
        <p:spPr/>
        <p:txBody>
          <a:bodyPr/>
          <a:lstStyle/>
          <a:p>
            <a:r>
              <a:rPr lang="en-GB" dirty="0">
                <a:latin typeface="+mn-lt"/>
              </a:rPr>
              <a:t>Agenda</a:t>
            </a:r>
          </a:p>
        </p:txBody>
      </p:sp>
      <p:sp>
        <p:nvSpPr>
          <p:cNvPr id="5" name="Text Placeholder 4">
            <a:extLst>
              <a:ext uri="{FF2B5EF4-FFF2-40B4-BE49-F238E27FC236}">
                <a16:creationId xmlns:a16="http://schemas.microsoft.com/office/drawing/2014/main" id="{03BDE19D-63BB-C81D-3DA5-7FD40A4E1B8A}"/>
              </a:ext>
            </a:extLst>
          </p:cNvPr>
          <p:cNvSpPr>
            <a:spLocks noGrp="1"/>
          </p:cNvSpPr>
          <p:nvPr>
            <p:ph type="body" sz="quarter" idx="10"/>
          </p:nvPr>
        </p:nvSpPr>
        <p:spPr/>
        <p:txBody>
          <a:bodyPr/>
          <a:lstStyle/>
          <a:p>
            <a:r>
              <a:rPr lang="en-US" dirty="0">
                <a:latin typeface="+mn-lt"/>
              </a:rPr>
              <a:t>Agenda</a:t>
            </a:r>
          </a:p>
        </p:txBody>
      </p:sp>
      <p:sp>
        <p:nvSpPr>
          <p:cNvPr id="7" name="Text Placeholder 6">
            <a:extLst>
              <a:ext uri="{FF2B5EF4-FFF2-40B4-BE49-F238E27FC236}">
                <a16:creationId xmlns:a16="http://schemas.microsoft.com/office/drawing/2014/main" id="{D5788FC6-4620-ED37-15AA-9AA0242E5267}"/>
              </a:ext>
            </a:extLst>
          </p:cNvPr>
          <p:cNvSpPr>
            <a:spLocks noGrp="1"/>
          </p:cNvSpPr>
          <p:nvPr>
            <p:ph type="body" sz="quarter" idx="17"/>
          </p:nvPr>
        </p:nvSpPr>
        <p:spPr/>
        <p:txBody>
          <a:bodyPr/>
          <a:lstStyle/>
          <a:p>
            <a:r>
              <a:rPr lang="en-US" dirty="0">
                <a:latin typeface="+mn-lt"/>
              </a:rPr>
              <a:t>Executive Summary</a:t>
            </a:r>
          </a:p>
        </p:txBody>
      </p:sp>
      <p:sp>
        <p:nvSpPr>
          <p:cNvPr id="9" name="Text Placeholder 8">
            <a:extLst>
              <a:ext uri="{FF2B5EF4-FFF2-40B4-BE49-F238E27FC236}">
                <a16:creationId xmlns:a16="http://schemas.microsoft.com/office/drawing/2014/main" id="{4AB2A7CA-9AAF-6461-10A1-ED9E174072A1}"/>
              </a:ext>
            </a:extLst>
          </p:cNvPr>
          <p:cNvSpPr>
            <a:spLocks noGrp="1"/>
          </p:cNvSpPr>
          <p:nvPr>
            <p:ph type="body" sz="quarter" idx="19"/>
          </p:nvPr>
        </p:nvSpPr>
        <p:spPr/>
        <p:txBody>
          <a:bodyPr/>
          <a:lstStyle/>
          <a:p>
            <a:r>
              <a:rPr lang="en-GB" dirty="0">
                <a:latin typeface="+mn-lt"/>
              </a:rPr>
              <a:t>Awareness of cancer symptoms and risk factors</a:t>
            </a:r>
            <a:endParaRPr lang="en-US" dirty="0">
              <a:latin typeface="+mn-lt"/>
            </a:endParaRPr>
          </a:p>
        </p:txBody>
      </p:sp>
      <p:sp>
        <p:nvSpPr>
          <p:cNvPr id="11" name="Text Placeholder 10">
            <a:extLst>
              <a:ext uri="{FF2B5EF4-FFF2-40B4-BE49-F238E27FC236}">
                <a16:creationId xmlns:a16="http://schemas.microsoft.com/office/drawing/2014/main" id="{ADD5095D-FFF0-F6A3-757D-C668C78DBCC5}"/>
              </a:ext>
            </a:extLst>
          </p:cNvPr>
          <p:cNvSpPr>
            <a:spLocks noGrp="1"/>
          </p:cNvSpPr>
          <p:nvPr>
            <p:ph type="body" sz="quarter" idx="21"/>
          </p:nvPr>
        </p:nvSpPr>
        <p:spPr/>
        <p:txBody>
          <a:bodyPr/>
          <a:lstStyle/>
          <a:p>
            <a:r>
              <a:rPr lang="en-US" dirty="0">
                <a:latin typeface="+mn-lt"/>
              </a:rPr>
              <a:t>Help seeking</a:t>
            </a:r>
          </a:p>
        </p:txBody>
      </p:sp>
      <p:sp>
        <p:nvSpPr>
          <p:cNvPr id="13" name="Text Placeholder 12">
            <a:extLst>
              <a:ext uri="{FF2B5EF4-FFF2-40B4-BE49-F238E27FC236}">
                <a16:creationId xmlns:a16="http://schemas.microsoft.com/office/drawing/2014/main" id="{1DCC0188-95B2-1F7E-9D50-E28B91100B13}"/>
              </a:ext>
            </a:extLst>
          </p:cNvPr>
          <p:cNvSpPr>
            <a:spLocks noGrp="1"/>
          </p:cNvSpPr>
          <p:nvPr>
            <p:ph type="body" sz="quarter" idx="23"/>
          </p:nvPr>
        </p:nvSpPr>
        <p:spPr/>
        <p:txBody>
          <a:bodyPr/>
          <a:lstStyle/>
          <a:p>
            <a:r>
              <a:rPr lang="en-US" dirty="0">
                <a:latin typeface="+mn-lt"/>
              </a:rPr>
              <a:t>Current health</a:t>
            </a:r>
          </a:p>
        </p:txBody>
      </p:sp>
      <p:sp>
        <p:nvSpPr>
          <p:cNvPr id="15" name="Text Placeholder 14">
            <a:extLst>
              <a:ext uri="{FF2B5EF4-FFF2-40B4-BE49-F238E27FC236}">
                <a16:creationId xmlns:a16="http://schemas.microsoft.com/office/drawing/2014/main" id="{FCF445E7-7153-02A2-D2A1-322554FCBE0E}"/>
              </a:ext>
            </a:extLst>
          </p:cNvPr>
          <p:cNvSpPr>
            <a:spLocks noGrp="1"/>
          </p:cNvSpPr>
          <p:nvPr>
            <p:ph type="body" sz="quarter" idx="25"/>
          </p:nvPr>
        </p:nvSpPr>
        <p:spPr/>
        <p:txBody>
          <a:bodyPr/>
          <a:lstStyle/>
          <a:p>
            <a:r>
              <a:rPr lang="en-GB" dirty="0">
                <a:latin typeface="+mn-lt"/>
              </a:rPr>
              <a:t>Experience and presentation of symptoms</a:t>
            </a:r>
            <a:endParaRPr lang="en-US" dirty="0">
              <a:latin typeface="+mn-lt"/>
            </a:endParaRPr>
          </a:p>
        </p:txBody>
      </p:sp>
      <p:sp>
        <p:nvSpPr>
          <p:cNvPr id="17" name="Text Placeholder 16">
            <a:extLst>
              <a:ext uri="{FF2B5EF4-FFF2-40B4-BE49-F238E27FC236}">
                <a16:creationId xmlns:a16="http://schemas.microsoft.com/office/drawing/2014/main" id="{F016FC77-5B81-2560-2784-6115C15D57D1}"/>
              </a:ext>
            </a:extLst>
          </p:cNvPr>
          <p:cNvSpPr>
            <a:spLocks noGrp="1"/>
          </p:cNvSpPr>
          <p:nvPr>
            <p:ph type="body" sz="quarter" idx="27"/>
          </p:nvPr>
        </p:nvSpPr>
        <p:spPr/>
        <p:txBody>
          <a:bodyPr/>
          <a:lstStyle/>
          <a:p>
            <a:r>
              <a:rPr lang="en-GB" dirty="0">
                <a:latin typeface="+mn-lt"/>
              </a:rPr>
              <a:t>Representation</a:t>
            </a:r>
            <a:endParaRPr lang="en-US" dirty="0">
              <a:latin typeface="+mn-lt"/>
            </a:endParaRPr>
          </a:p>
        </p:txBody>
      </p:sp>
      <p:sp>
        <p:nvSpPr>
          <p:cNvPr id="35" name="Text Placeholder 34">
            <a:extLst>
              <a:ext uri="{FF2B5EF4-FFF2-40B4-BE49-F238E27FC236}">
                <a16:creationId xmlns:a16="http://schemas.microsoft.com/office/drawing/2014/main" id="{D90F8C6F-B960-EC39-2A44-041E525298C7}"/>
              </a:ext>
            </a:extLst>
          </p:cNvPr>
          <p:cNvSpPr>
            <a:spLocks noGrp="1"/>
          </p:cNvSpPr>
          <p:nvPr>
            <p:ph type="body" sz="quarter" idx="32"/>
          </p:nvPr>
        </p:nvSpPr>
        <p:spPr/>
        <p:txBody>
          <a:bodyPr/>
          <a:lstStyle/>
          <a:p>
            <a:r>
              <a:rPr lang="en-GB" dirty="0">
                <a:latin typeface="+mn-lt"/>
              </a:rPr>
              <a:t>01</a:t>
            </a:r>
          </a:p>
        </p:txBody>
      </p:sp>
      <p:sp>
        <p:nvSpPr>
          <p:cNvPr id="37" name="Text Placeholder 36">
            <a:extLst>
              <a:ext uri="{FF2B5EF4-FFF2-40B4-BE49-F238E27FC236}">
                <a16:creationId xmlns:a16="http://schemas.microsoft.com/office/drawing/2014/main" id="{DFD20B75-7587-8EF7-2994-1FBCCA7261B7}"/>
              </a:ext>
            </a:extLst>
          </p:cNvPr>
          <p:cNvSpPr>
            <a:spLocks noGrp="1"/>
          </p:cNvSpPr>
          <p:nvPr>
            <p:ph type="body" sz="quarter" idx="33"/>
          </p:nvPr>
        </p:nvSpPr>
        <p:spPr/>
        <p:txBody>
          <a:bodyPr/>
          <a:lstStyle/>
          <a:p>
            <a:r>
              <a:rPr lang="en-GB" dirty="0">
                <a:latin typeface="+mn-lt"/>
              </a:rPr>
              <a:t>03</a:t>
            </a:r>
          </a:p>
        </p:txBody>
      </p:sp>
      <p:sp>
        <p:nvSpPr>
          <p:cNvPr id="39" name="Text Placeholder 38">
            <a:extLst>
              <a:ext uri="{FF2B5EF4-FFF2-40B4-BE49-F238E27FC236}">
                <a16:creationId xmlns:a16="http://schemas.microsoft.com/office/drawing/2014/main" id="{F53DF80C-22F8-3E98-73BF-269A203711E4}"/>
              </a:ext>
            </a:extLst>
          </p:cNvPr>
          <p:cNvSpPr>
            <a:spLocks noGrp="1"/>
          </p:cNvSpPr>
          <p:nvPr>
            <p:ph type="body" sz="quarter" idx="34"/>
          </p:nvPr>
        </p:nvSpPr>
        <p:spPr/>
        <p:txBody>
          <a:bodyPr/>
          <a:lstStyle/>
          <a:p>
            <a:r>
              <a:rPr lang="en-GB" dirty="0">
                <a:latin typeface="+mn-lt"/>
              </a:rPr>
              <a:t>05</a:t>
            </a:r>
          </a:p>
        </p:txBody>
      </p:sp>
      <p:sp>
        <p:nvSpPr>
          <p:cNvPr id="41" name="Text Placeholder 40">
            <a:extLst>
              <a:ext uri="{FF2B5EF4-FFF2-40B4-BE49-F238E27FC236}">
                <a16:creationId xmlns:a16="http://schemas.microsoft.com/office/drawing/2014/main" id="{7D96DD3A-FC84-5871-8609-2270F37A99AA}"/>
              </a:ext>
            </a:extLst>
          </p:cNvPr>
          <p:cNvSpPr>
            <a:spLocks noGrp="1"/>
          </p:cNvSpPr>
          <p:nvPr>
            <p:ph type="body" sz="quarter" idx="35"/>
          </p:nvPr>
        </p:nvSpPr>
        <p:spPr/>
        <p:txBody>
          <a:bodyPr/>
          <a:lstStyle/>
          <a:p>
            <a:r>
              <a:rPr lang="en-GB" dirty="0">
                <a:latin typeface="+mn-lt"/>
              </a:rPr>
              <a:t>02</a:t>
            </a:r>
          </a:p>
        </p:txBody>
      </p:sp>
      <p:sp>
        <p:nvSpPr>
          <p:cNvPr id="43" name="Text Placeholder 42">
            <a:extLst>
              <a:ext uri="{FF2B5EF4-FFF2-40B4-BE49-F238E27FC236}">
                <a16:creationId xmlns:a16="http://schemas.microsoft.com/office/drawing/2014/main" id="{27E9AFCD-1540-EF80-4291-6D06E90949EA}"/>
              </a:ext>
            </a:extLst>
          </p:cNvPr>
          <p:cNvSpPr>
            <a:spLocks noGrp="1"/>
          </p:cNvSpPr>
          <p:nvPr>
            <p:ph type="body" sz="quarter" idx="36"/>
          </p:nvPr>
        </p:nvSpPr>
        <p:spPr/>
        <p:txBody>
          <a:bodyPr/>
          <a:lstStyle/>
          <a:p>
            <a:r>
              <a:rPr lang="en-GB" dirty="0">
                <a:latin typeface="+mn-lt"/>
              </a:rPr>
              <a:t>04</a:t>
            </a:r>
          </a:p>
        </p:txBody>
      </p:sp>
      <p:sp>
        <p:nvSpPr>
          <p:cNvPr id="45" name="Text Placeholder 44">
            <a:extLst>
              <a:ext uri="{FF2B5EF4-FFF2-40B4-BE49-F238E27FC236}">
                <a16:creationId xmlns:a16="http://schemas.microsoft.com/office/drawing/2014/main" id="{E3EFECD0-BE72-060C-74DE-7C4C3DD92A22}"/>
              </a:ext>
            </a:extLst>
          </p:cNvPr>
          <p:cNvSpPr>
            <a:spLocks noGrp="1"/>
          </p:cNvSpPr>
          <p:nvPr>
            <p:ph type="body" sz="quarter" idx="37"/>
          </p:nvPr>
        </p:nvSpPr>
        <p:spPr/>
        <p:txBody>
          <a:bodyPr/>
          <a:lstStyle/>
          <a:p>
            <a:r>
              <a:rPr lang="en-GB" dirty="0">
                <a:latin typeface="+mn-lt"/>
              </a:rPr>
              <a:t>06</a:t>
            </a:r>
          </a:p>
        </p:txBody>
      </p:sp>
      <p:sp>
        <p:nvSpPr>
          <p:cNvPr id="3" name="Text Placeholder 2">
            <a:extLst>
              <a:ext uri="{FF2B5EF4-FFF2-40B4-BE49-F238E27FC236}">
                <a16:creationId xmlns:a16="http://schemas.microsoft.com/office/drawing/2014/main" id="{B14872F8-7280-FBE4-65A4-0124FAB93C4D}"/>
              </a:ext>
            </a:extLst>
          </p:cNvPr>
          <p:cNvSpPr>
            <a:spLocks noGrp="1"/>
          </p:cNvSpPr>
          <p:nvPr>
            <p:ph type="body" sz="quarter" idx="38"/>
          </p:nvPr>
        </p:nvSpPr>
        <p:spPr>
          <a:xfrm>
            <a:off x="5079448" y="5758571"/>
            <a:ext cx="2163181" cy="780010"/>
          </a:xfrm>
        </p:spPr>
        <p:txBody>
          <a:bodyPr/>
          <a:lstStyle/>
          <a:p>
            <a:r>
              <a:rPr lang="en-GB" dirty="0">
                <a:latin typeface="+mn-lt"/>
              </a:rPr>
              <a:t>Barriers and motivators to help seeking</a:t>
            </a:r>
          </a:p>
        </p:txBody>
      </p:sp>
      <p:sp>
        <p:nvSpPr>
          <p:cNvPr id="6" name="Text Placeholder 5">
            <a:extLst>
              <a:ext uri="{FF2B5EF4-FFF2-40B4-BE49-F238E27FC236}">
                <a16:creationId xmlns:a16="http://schemas.microsoft.com/office/drawing/2014/main" id="{6CA350AC-8D80-BAD7-E54B-FB5D184F6EF1}"/>
              </a:ext>
            </a:extLst>
          </p:cNvPr>
          <p:cNvSpPr>
            <a:spLocks noGrp="1"/>
          </p:cNvSpPr>
          <p:nvPr>
            <p:ph type="body" sz="quarter" idx="39"/>
          </p:nvPr>
        </p:nvSpPr>
        <p:spPr/>
        <p:txBody>
          <a:bodyPr/>
          <a:lstStyle/>
          <a:p>
            <a:r>
              <a:rPr lang="en-GB" dirty="0">
                <a:latin typeface="+mn-lt"/>
              </a:rPr>
              <a:t>Screening</a:t>
            </a:r>
          </a:p>
        </p:txBody>
      </p:sp>
      <p:sp>
        <p:nvSpPr>
          <p:cNvPr id="8" name="Text Placeholder 7">
            <a:extLst>
              <a:ext uri="{FF2B5EF4-FFF2-40B4-BE49-F238E27FC236}">
                <a16:creationId xmlns:a16="http://schemas.microsoft.com/office/drawing/2014/main" id="{48529816-BDB9-D3A4-04A2-A58C8A20DCF4}"/>
              </a:ext>
            </a:extLst>
          </p:cNvPr>
          <p:cNvSpPr>
            <a:spLocks noGrp="1"/>
          </p:cNvSpPr>
          <p:nvPr>
            <p:ph type="body" sz="quarter" idx="40"/>
          </p:nvPr>
        </p:nvSpPr>
        <p:spPr/>
        <p:txBody>
          <a:bodyPr/>
          <a:lstStyle/>
          <a:p>
            <a:r>
              <a:rPr lang="en-GB" dirty="0">
                <a:latin typeface="+mn-lt"/>
              </a:rPr>
              <a:t>07</a:t>
            </a:r>
          </a:p>
        </p:txBody>
      </p:sp>
      <p:sp>
        <p:nvSpPr>
          <p:cNvPr id="10" name="Text Placeholder 9">
            <a:extLst>
              <a:ext uri="{FF2B5EF4-FFF2-40B4-BE49-F238E27FC236}">
                <a16:creationId xmlns:a16="http://schemas.microsoft.com/office/drawing/2014/main" id="{BA1D3269-6A4D-DEA6-1F89-DD6B57D23862}"/>
              </a:ext>
            </a:extLst>
          </p:cNvPr>
          <p:cNvSpPr>
            <a:spLocks noGrp="1"/>
          </p:cNvSpPr>
          <p:nvPr>
            <p:ph type="body" sz="quarter" idx="41"/>
          </p:nvPr>
        </p:nvSpPr>
        <p:spPr/>
        <p:txBody>
          <a:bodyPr/>
          <a:lstStyle/>
          <a:p>
            <a:r>
              <a:rPr lang="en-GB" dirty="0">
                <a:latin typeface="+mn-lt"/>
              </a:rPr>
              <a:t>08</a:t>
            </a:r>
          </a:p>
        </p:txBody>
      </p:sp>
      <p:sp>
        <p:nvSpPr>
          <p:cNvPr id="14" name="Text Placeholder 13">
            <a:extLst>
              <a:ext uri="{FF2B5EF4-FFF2-40B4-BE49-F238E27FC236}">
                <a16:creationId xmlns:a16="http://schemas.microsoft.com/office/drawing/2014/main" id="{12BE0E59-93C9-C492-7075-EEDFDC5626AA}"/>
              </a:ext>
            </a:extLst>
          </p:cNvPr>
          <p:cNvSpPr>
            <a:spLocks noGrp="1"/>
          </p:cNvSpPr>
          <p:nvPr>
            <p:ph type="body" sz="quarter" idx="14"/>
          </p:nvPr>
        </p:nvSpPr>
        <p:spPr/>
        <p:txBody>
          <a:bodyPr/>
          <a:lstStyle/>
          <a:p>
            <a:r>
              <a:rPr lang="en-GB" dirty="0">
                <a:latin typeface="+mn-lt"/>
              </a:rPr>
              <a:t>Cancer Awareness Measure+ – November 2024</a:t>
            </a:r>
          </a:p>
        </p:txBody>
      </p:sp>
    </p:spTree>
    <p:extLst>
      <p:ext uri="{BB962C8B-B14F-4D97-AF65-F5344CB8AC3E}">
        <p14:creationId xmlns:p14="http://schemas.microsoft.com/office/powerpoint/2010/main" val="41061911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241488"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200" spc="10" dirty="0">
                <a:latin typeface="+mn-lt"/>
                <a:ea typeface="+mn-ea"/>
                <a:cs typeface="+mn-cs"/>
              </a:rPr>
              <a:t>A similar trend emerged among those who identified any potential non-specific cancer symptoms: lifestyle attribution remained the highest ranked at over a third, however more respondents attributed mental health problems compared to any cancer symptoms</a:t>
            </a:r>
            <a:endParaRPr lang="en-GB" sz="2200" spc="10" dirty="0">
              <a:latin typeface="+mn-lt"/>
              <a:ea typeface="+mn-ea"/>
              <a:cs typeface="+mn-cs"/>
            </a:endParaRPr>
          </a:p>
        </p:txBody>
      </p:sp>
      <p:sp>
        <p:nvSpPr>
          <p:cNvPr id="5" name="Footer Placeholder 5">
            <a:extLst>
              <a:ext uri="{FF2B5EF4-FFF2-40B4-BE49-F238E27FC236}">
                <a16:creationId xmlns:a16="http://schemas.microsoft.com/office/drawing/2014/main" id="{6E1904A0-D190-AB7A-5264-8ECB1C826CC5}"/>
              </a:ext>
            </a:extLst>
          </p:cNvPr>
          <p:cNvSpPr txBox="1">
            <a:spLocks/>
          </p:cNvSpPr>
          <p:nvPr/>
        </p:nvSpPr>
        <p:spPr>
          <a:xfrm>
            <a:off x="284206" y="6421602"/>
            <a:ext cx="9646603"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H3_rec2. What do you think caused this symptom? Please note, we want to know what </a:t>
            </a:r>
            <a:r>
              <a:rPr lang="en-US" sz="800" b="1" dirty="0"/>
              <a:t>you</a:t>
            </a:r>
            <a:r>
              <a:rPr lang="en-US" sz="800" dirty="0"/>
              <a:t> think caused the symptom, not what a healthcare professional said caused the symptom. Please select all that apply – Any potential non-specific cancer symptom</a:t>
            </a:r>
            <a:br>
              <a:rPr lang="en-US" sz="800" dirty="0"/>
            </a:br>
            <a:r>
              <a:rPr lang="en-US" sz="800" dirty="0"/>
              <a:t>Base: All (N=2,218)</a:t>
            </a:r>
          </a:p>
        </p:txBody>
      </p:sp>
      <p:graphicFrame>
        <p:nvGraphicFramePr>
          <p:cNvPr id="6" name="Chart 5">
            <a:extLst>
              <a:ext uri="{FF2B5EF4-FFF2-40B4-BE49-F238E27FC236}">
                <a16:creationId xmlns:a16="http://schemas.microsoft.com/office/drawing/2014/main" id="{53639C67-E4BA-FF6F-7FE5-B921FC30B9B8}"/>
              </a:ext>
            </a:extLst>
          </p:cNvPr>
          <p:cNvGraphicFramePr/>
          <p:nvPr>
            <p:extLst>
              <p:ext uri="{D42A27DB-BD31-4B8C-83A1-F6EECF244321}">
                <p14:modId xmlns:p14="http://schemas.microsoft.com/office/powerpoint/2010/main" val="1866739425"/>
              </p:ext>
            </p:extLst>
          </p:nvPr>
        </p:nvGraphicFramePr>
        <p:xfrm>
          <a:off x="384662" y="1950841"/>
          <a:ext cx="11141032" cy="4152247"/>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0E7B2483-F416-F51B-DC17-878F47E93999}"/>
              </a:ext>
            </a:extLst>
          </p:cNvPr>
          <p:cNvSpPr txBox="1"/>
          <p:nvPr/>
        </p:nvSpPr>
        <p:spPr>
          <a:xfrm>
            <a:off x="3471003" y="1950841"/>
            <a:ext cx="5249993" cy="584775"/>
          </a:xfrm>
          <a:prstGeom prst="rect">
            <a:avLst/>
          </a:prstGeom>
          <a:noFill/>
        </p:spPr>
        <p:txBody>
          <a:bodyPr wrap="square" rtlCol="0">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What respondents thought caused their symptoms</a:t>
            </a:r>
          </a:p>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 any potential non-specific cancer symptoms</a:t>
            </a:r>
            <a:endParaRPr lang="en-GB" sz="1600" b="1" i="0" u="none" strike="noStrike" kern="1200" spc="10" baseline="0" dirty="0">
              <a:solidFill>
                <a:schemeClr val="tx1"/>
              </a:solidFill>
              <a:ea typeface="+mn-ea"/>
              <a:cs typeface="+mn-cs"/>
            </a:endParaRPr>
          </a:p>
        </p:txBody>
      </p:sp>
    </p:spTree>
    <p:extLst>
      <p:ext uri="{BB962C8B-B14F-4D97-AF65-F5344CB8AC3E}">
        <p14:creationId xmlns:p14="http://schemas.microsoft.com/office/powerpoint/2010/main" val="9609559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47041"/>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000" spc="10" dirty="0">
                <a:latin typeface="+mn-lt"/>
                <a:ea typeface="+mn-ea"/>
                <a:cs typeface="+mn-cs"/>
              </a:rPr>
              <a:t>Consistent with any cancer symptom, non-specific symptoms saw younger respondents driving lifestyle attribution. Links with existing poor health were more commonly selected by</a:t>
            </a:r>
            <a:r>
              <a:rPr lang="en-US" sz="2000" spc="10" dirty="0">
                <a:solidFill>
                  <a:srgbClr val="FF0000"/>
                </a:solidFill>
                <a:latin typeface="+mn-lt"/>
                <a:ea typeface="+mn-ea"/>
                <a:cs typeface="+mn-cs"/>
              </a:rPr>
              <a:t> </a:t>
            </a:r>
            <a:r>
              <a:rPr lang="en-US" sz="2000" spc="10" dirty="0">
                <a:latin typeface="+mn-lt"/>
                <a:ea typeface="+mn-ea"/>
                <a:cs typeface="+mn-cs"/>
              </a:rPr>
              <a:t>older respondents, those from lower social grades, more deprived IMD deciles, and respondents with a disability or mental health diagnosis.</a:t>
            </a:r>
            <a:endParaRPr lang="en-GB" sz="2000" spc="10" dirty="0">
              <a:solidFill>
                <a:srgbClr val="FF0000"/>
              </a:solidFill>
              <a:latin typeface="+mn-lt"/>
              <a:ea typeface="+mn-ea"/>
              <a:cs typeface="+mn-cs"/>
            </a:endParaRPr>
          </a:p>
        </p:txBody>
      </p:sp>
      <p:sp>
        <p:nvSpPr>
          <p:cNvPr id="2" name="Speech Bubble: Rectangle with Corners Rounded 1">
            <a:extLst>
              <a:ext uri="{FF2B5EF4-FFF2-40B4-BE49-F238E27FC236}">
                <a16:creationId xmlns:a16="http://schemas.microsoft.com/office/drawing/2014/main" id="{4CC5A80F-AB84-9598-BCCF-9E43FF2C3AD3}"/>
              </a:ext>
            </a:extLst>
          </p:cNvPr>
          <p:cNvSpPr/>
          <p:nvPr/>
        </p:nvSpPr>
        <p:spPr>
          <a:xfrm>
            <a:off x="502355" y="2673340"/>
            <a:ext cx="3488620" cy="160345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18-29s were more likely to select lifestyle factors (45%) and mental health problems (44%), while those aged 30-49 were most likely to select a new physical health problem (26%).</a:t>
            </a:r>
          </a:p>
          <a:p>
            <a:pPr algn="ctr"/>
            <a:endParaRPr lang="en-US" sz="1200" dirty="0">
              <a:solidFill>
                <a:schemeClr val="tx1"/>
              </a:solidFill>
            </a:endParaRPr>
          </a:p>
          <a:p>
            <a:pPr algn="ctr"/>
            <a:r>
              <a:rPr lang="en-US" sz="1200" dirty="0">
                <a:solidFill>
                  <a:schemeClr val="tx1"/>
                </a:solidFill>
              </a:rPr>
              <a:t>Those aged 50+ were most likely to select existing physical health problems (32%), medication (18%) and cancer (13%).</a:t>
            </a:r>
          </a:p>
        </p:txBody>
      </p:sp>
      <p:sp>
        <p:nvSpPr>
          <p:cNvPr id="4" name="Speech Bubble: Rectangle with Corners Rounded 3">
            <a:extLst>
              <a:ext uri="{FF2B5EF4-FFF2-40B4-BE49-F238E27FC236}">
                <a16:creationId xmlns:a16="http://schemas.microsoft.com/office/drawing/2014/main" id="{E8434045-B2C3-F6B9-4128-0ECAE0FDA827}"/>
              </a:ext>
            </a:extLst>
          </p:cNvPr>
          <p:cNvSpPr/>
          <p:nvPr/>
        </p:nvSpPr>
        <p:spPr>
          <a:xfrm>
            <a:off x="4376242" y="2661184"/>
            <a:ext cx="3488620" cy="160345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in the most deprived deciles (1-2) were more likely to select existing physical (30%) and mental health (28%) problems, while those in the least deprived deciles were more likely to select cancer (13%).</a:t>
            </a:r>
            <a:endParaRPr lang="en-GB" sz="1200" dirty="0">
              <a:solidFill>
                <a:srgbClr val="FF0000"/>
              </a:solidFill>
            </a:endParaRPr>
          </a:p>
        </p:txBody>
      </p:sp>
      <p:sp>
        <p:nvSpPr>
          <p:cNvPr id="5" name="Speech Bubble: Rectangle with Corners Rounded 4">
            <a:extLst>
              <a:ext uri="{FF2B5EF4-FFF2-40B4-BE49-F238E27FC236}">
                <a16:creationId xmlns:a16="http://schemas.microsoft.com/office/drawing/2014/main" id="{8A3D9708-2528-17BB-FF73-D5CA932F5530}"/>
              </a:ext>
            </a:extLst>
          </p:cNvPr>
          <p:cNvSpPr/>
          <p:nvPr/>
        </p:nvSpPr>
        <p:spPr>
          <a:xfrm>
            <a:off x="8250129" y="2632375"/>
            <a:ext cx="3488620" cy="160345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categorised as a lower social grade (C2DE) were more likely to link symptoms to existing physical health problems (32%) compared to those categorised as a higher social grade (25%).</a:t>
            </a:r>
          </a:p>
        </p:txBody>
      </p:sp>
      <p:sp>
        <p:nvSpPr>
          <p:cNvPr id="6" name="Speech Bubble: Rectangle with Corners Rounded 5">
            <a:extLst>
              <a:ext uri="{FF2B5EF4-FFF2-40B4-BE49-F238E27FC236}">
                <a16:creationId xmlns:a16="http://schemas.microsoft.com/office/drawing/2014/main" id="{DA372088-E2C9-33B8-B89C-BDCC91C111EB}"/>
              </a:ext>
            </a:extLst>
          </p:cNvPr>
          <p:cNvSpPr/>
          <p:nvPr/>
        </p:nvSpPr>
        <p:spPr>
          <a:xfrm>
            <a:off x="502355" y="4523459"/>
            <a:ext cx="3488620" cy="160345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living with a disability were more likely to select a number of factors: existing (41%) or new (23%) physical health problem, medication (21%) and cancer (12%).</a:t>
            </a:r>
            <a:endParaRPr lang="en-GB" sz="1200" dirty="0">
              <a:solidFill>
                <a:srgbClr val="FF0000"/>
              </a:solidFill>
            </a:endParaRPr>
          </a:p>
        </p:txBody>
      </p:sp>
      <p:sp>
        <p:nvSpPr>
          <p:cNvPr id="7" name="Speech Bubble: Rectangle with Corners Rounded 6">
            <a:extLst>
              <a:ext uri="{FF2B5EF4-FFF2-40B4-BE49-F238E27FC236}">
                <a16:creationId xmlns:a16="http://schemas.microsoft.com/office/drawing/2014/main" id="{7B0B9DF2-0F1D-92A3-39D9-7BE2A938006B}"/>
              </a:ext>
            </a:extLst>
          </p:cNvPr>
          <p:cNvSpPr/>
          <p:nvPr/>
        </p:nvSpPr>
        <p:spPr>
          <a:xfrm>
            <a:off x="4376242" y="4511303"/>
            <a:ext cx="3488620" cy="160345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Similar to disability, those with a mental health diagnosis were more likely to select a number of factors: mental health problem (41%), existing (37%) or new (24%) physical health problem and medication (21%).</a:t>
            </a:r>
          </a:p>
        </p:txBody>
      </p:sp>
      <p:sp>
        <p:nvSpPr>
          <p:cNvPr id="10" name="Rectangle: Rounded Corners 9">
            <a:extLst>
              <a:ext uri="{FF2B5EF4-FFF2-40B4-BE49-F238E27FC236}">
                <a16:creationId xmlns:a16="http://schemas.microsoft.com/office/drawing/2014/main" id="{68DF9B31-D722-0323-C3F0-5E755AE4BE51}"/>
              </a:ext>
            </a:extLst>
          </p:cNvPr>
          <p:cNvSpPr/>
          <p:nvPr/>
        </p:nvSpPr>
        <p:spPr>
          <a:xfrm>
            <a:off x="1288971" y="2518178"/>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Age</a:t>
            </a:r>
          </a:p>
        </p:txBody>
      </p:sp>
      <p:sp>
        <p:nvSpPr>
          <p:cNvPr id="11" name="Rectangle: Rounded Corners 10">
            <a:extLst>
              <a:ext uri="{FF2B5EF4-FFF2-40B4-BE49-F238E27FC236}">
                <a16:creationId xmlns:a16="http://schemas.microsoft.com/office/drawing/2014/main" id="{E5A56A12-E4AA-5F8F-2EB7-5C266D7D13F0}"/>
              </a:ext>
            </a:extLst>
          </p:cNvPr>
          <p:cNvSpPr/>
          <p:nvPr/>
        </p:nvSpPr>
        <p:spPr>
          <a:xfrm>
            <a:off x="5155839" y="2528691"/>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IMD</a:t>
            </a:r>
          </a:p>
        </p:txBody>
      </p:sp>
      <p:sp>
        <p:nvSpPr>
          <p:cNvPr id="12" name="Rectangle: Rounded Corners 11">
            <a:extLst>
              <a:ext uri="{FF2B5EF4-FFF2-40B4-BE49-F238E27FC236}">
                <a16:creationId xmlns:a16="http://schemas.microsoft.com/office/drawing/2014/main" id="{7D42CB47-D2D7-FE0A-C7EA-369D5787C752}"/>
              </a:ext>
            </a:extLst>
          </p:cNvPr>
          <p:cNvSpPr/>
          <p:nvPr/>
        </p:nvSpPr>
        <p:spPr>
          <a:xfrm>
            <a:off x="9034053" y="2538694"/>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Social grade</a:t>
            </a:r>
          </a:p>
        </p:txBody>
      </p:sp>
      <p:sp>
        <p:nvSpPr>
          <p:cNvPr id="13" name="Rectangle: Rounded Corners 12">
            <a:extLst>
              <a:ext uri="{FF2B5EF4-FFF2-40B4-BE49-F238E27FC236}">
                <a16:creationId xmlns:a16="http://schemas.microsoft.com/office/drawing/2014/main" id="{DEF641FD-5D26-4FC3-994F-415787F62076}"/>
              </a:ext>
            </a:extLst>
          </p:cNvPr>
          <p:cNvSpPr/>
          <p:nvPr/>
        </p:nvSpPr>
        <p:spPr>
          <a:xfrm>
            <a:off x="1288971" y="4439212"/>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Disability</a:t>
            </a:r>
          </a:p>
        </p:txBody>
      </p:sp>
      <p:sp>
        <p:nvSpPr>
          <p:cNvPr id="14" name="Rectangle: Rounded Corners 13">
            <a:extLst>
              <a:ext uri="{FF2B5EF4-FFF2-40B4-BE49-F238E27FC236}">
                <a16:creationId xmlns:a16="http://schemas.microsoft.com/office/drawing/2014/main" id="{F427EFC5-983F-78A1-FE6E-BD2B7958C233}"/>
              </a:ext>
            </a:extLst>
          </p:cNvPr>
          <p:cNvSpPr/>
          <p:nvPr/>
        </p:nvSpPr>
        <p:spPr>
          <a:xfrm>
            <a:off x="5165364" y="4423500"/>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Mental health</a:t>
            </a:r>
          </a:p>
        </p:txBody>
      </p:sp>
      <p:sp>
        <p:nvSpPr>
          <p:cNvPr id="17" name="Footer Placeholder 5">
            <a:extLst>
              <a:ext uri="{FF2B5EF4-FFF2-40B4-BE49-F238E27FC236}">
                <a16:creationId xmlns:a16="http://schemas.microsoft.com/office/drawing/2014/main" id="{4F04100F-39D1-07D4-4646-7AAF3F429E68}"/>
              </a:ext>
            </a:extLst>
          </p:cNvPr>
          <p:cNvSpPr txBox="1">
            <a:spLocks/>
          </p:cNvSpPr>
          <p:nvPr/>
        </p:nvSpPr>
        <p:spPr>
          <a:xfrm>
            <a:off x="284206" y="6421602"/>
            <a:ext cx="9646603"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H3_rec2. What do you think caused this symptom? Please note, we want to know what </a:t>
            </a:r>
            <a:r>
              <a:rPr lang="en-US" sz="800" b="1" dirty="0"/>
              <a:t>you</a:t>
            </a:r>
            <a:r>
              <a:rPr lang="en-US" sz="800" dirty="0"/>
              <a:t> think caused the symptom, not what a healthcare professional said caused the symptom. Please select all that apply – Any potential non-specific cancer symptom</a:t>
            </a:r>
            <a:br>
              <a:rPr lang="en-US" sz="800" dirty="0"/>
            </a:br>
            <a:r>
              <a:rPr lang="en-US" sz="800" dirty="0"/>
              <a:t>Base: All (N=2,218)</a:t>
            </a:r>
          </a:p>
        </p:txBody>
      </p:sp>
      <p:sp>
        <p:nvSpPr>
          <p:cNvPr id="19" name="TextBox 18">
            <a:extLst>
              <a:ext uri="{FF2B5EF4-FFF2-40B4-BE49-F238E27FC236}">
                <a16:creationId xmlns:a16="http://schemas.microsoft.com/office/drawing/2014/main" id="{2E38853B-2908-8580-3CD9-4BAF670BFF13}"/>
              </a:ext>
            </a:extLst>
          </p:cNvPr>
          <p:cNvSpPr txBox="1"/>
          <p:nvPr/>
        </p:nvSpPr>
        <p:spPr>
          <a:xfrm>
            <a:off x="3507586" y="1744478"/>
            <a:ext cx="5249993" cy="584775"/>
          </a:xfrm>
          <a:prstGeom prst="rect">
            <a:avLst/>
          </a:prstGeom>
          <a:noFill/>
        </p:spPr>
        <p:txBody>
          <a:bodyPr wrap="square" rtlCol="0">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What respondents thought caused their symptoms</a:t>
            </a:r>
          </a:p>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 any potential non-specific cancer symptoms</a:t>
            </a:r>
            <a:endParaRPr lang="en-GB" sz="1600" b="1" i="0" u="none" strike="noStrike" kern="1200" spc="10" baseline="0" dirty="0">
              <a:solidFill>
                <a:schemeClr val="tx1"/>
              </a:solidFill>
              <a:ea typeface="+mn-ea"/>
              <a:cs typeface="+mn-cs"/>
            </a:endParaRPr>
          </a:p>
        </p:txBody>
      </p:sp>
      <p:sp>
        <p:nvSpPr>
          <p:cNvPr id="20" name="Speech Bubble: Rectangle with Corners Rounded 19">
            <a:extLst>
              <a:ext uri="{FF2B5EF4-FFF2-40B4-BE49-F238E27FC236}">
                <a16:creationId xmlns:a16="http://schemas.microsoft.com/office/drawing/2014/main" id="{509F07A9-70F8-E276-8E34-F087A6376395}"/>
              </a:ext>
            </a:extLst>
          </p:cNvPr>
          <p:cNvSpPr/>
          <p:nvPr/>
        </p:nvSpPr>
        <p:spPr>
          <a:xfrm>
            <a:off x="8250129" y="4480350"/>
            <a:ext cx="3488620" cy="163440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lumMod val="50000"/>
                  </a:schemeClr>
                </a:solidFill>
              </a:rPr>
              <a:t>Males were more likely than females to select medication (18% vs 13%) and cancer (14% vs 7%).</a:t>
            </a:r>
            <a:endParaRPr lang="en-GB" sz="1200" dirty="0">
              <a:solidFill>
                <a:schemeClr val="tx1">
                  <a:lumMod val="50000"/>
                </a:schemeClr>
              </a:solidFill>
            </a:endParaRPr>
          </a:p>
        </p:txBody>
      </p:sp>
      <p:sp>
        <p:nvSpPr>
          <p:cNvPr id="21" name="Rectangle: Rounded Corners 20">
            <a:extLst>
              <a:ext uri="{FF2B5EF4-FFF2-40B4-BE49-F238E27FC236}">
                <a16:creationId xmlns:a16="http://schemas.microsoft.com/office/drawing/2014/main" id="{C9DC24A9-26DA-C0BD-D65A-CBA4C26936B6}"/>
              </a:ext>
            </a:extLst>
          </p:cNvPr>
          <p:cNvSpPr/>
          <p:nvPr/>
        </p:nvSpPr>
        <p:spPr>
          <a:xfrm>
            <a:off x="9055324" y="4384586"/>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Sex at birth</a:t>
            </a:r>
          </a:p>
        </p:txBody>
      </p:sp>
    </p:spTree>
    <p:extLst>
      <p:ext uri="{BB962C8B-B14F-4D97-AF65-F5344CB8AC3E}">
        <p14:creationId xmlns:p14="http://schemas.microsoft.com/office/powerpoint/2010/main" val="17693634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200" spc="10" dirty="0">
                <a:latin typeface="+mn-lt"/>
                <a:ea typeface="+mn-ea"/>
                <a:cs typeface="+mn-cs"/>
              </a:rPr>
              <a:t>For red flag symptoms, many respondents were unsure/did not attribute their symptoms to any of the causes. Of those who selected a cause, cancer and lifestyle factors were the most commonly attributed causes of potential red-flag cancer symptoms </a:t>
            </a:r>
            <a:endParaRPr lang="en-GB" sz="2200" spc="10" dirty="0">
              <a:latin typeface="+mn-lt"/>
              <a:ea typeface="+mn-ea"/>
              <a:cs typeface="+mn-cs"/>
            </a:endParaRPr>
          </a:p>
        </p:txBody>
      </p:sp>
      <p:sp>
        <p:nvSpPr>
          <p:cNvPr id="4" name="Footer Placeholder 5">
            <a:extLst>
              <a:ext uri="{FF2B5EF4-FFF2-40B4-BE49-F238E27FC236}">
                <a16:creationId xmlns:a16="http://schemas.microsoft.com/office/drawing/2014/main" id="{B746E187-688D-1512-C77A-667BA7CA1DF7}"/>
              </a:ext>
            </a:extLst>
          </p:cNvPr>
          <p:cNvSpPr txBox="1">
            <a:spLocks/>
          </p:cNvSpPr>
          <p:nvPr/>
        </p:nvSpPr>
        <p:spPr>
          <a:xfrm>
            <a:off x="284206" y="6421601"/>
            <a:ext cx="9646603" cy="4363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H3_rec3. What do you think caused this symptom? Please note, we want to know what </a:t>
            </a:r>
            <a:r>
              <a:rPr lang="en-US" sz="800" b="1" dirty="0"/>
              <a:t>you</a:t>
            </a:r>
            <a:r>
              <a:rPr lang="en-US" sz="800" dirty="0"/>
              <a:t> think caused the symptom, not what a healthcare professional said caused the symptom. Please select all that apply – Any potential red-flag cancer symptom</a:t>
            </a:r>
            <a:br>
              <a:rPr lang="en-US" sz="800" dirty="0"/>
            </a:br>
            <a:r>
              <a:rPr lang="en-US" sz="800" dirty="0"/>
              <a:t>Base: All (N=1,267)</a:t>
            </a:r>
          </a:p>
        </p:txBody>
      </p:sp>
      <p:graphicFrame>
        <p:nvGraphicFramePr>
          <p:cNvPr id="5" name="Chart 4">
            <a:extLst>
              <a:ext uri="{FF2B5EF4-FFF2-40B4-BE49-F238E27FC236}">
                <a16:creationId xmlns:a16="http://schemas.microsoft.com/office/drawing/2014/main" id="{532D1A1B-95C0-3D06-2A19-1352E4224410}"/>
              </a:ext>
            </a:extLst>
          </p:cNvPr>
          <p:cNvGraphicFramePr/>
          <p:nvPr>
            <p:extLst>
              <p:ext uri="{D42A27DB-BD31-4B8C-83A1-F6EECF244321}">
                <p14:modId xmlns:p14="http://schemas.microsoft.com/office/powerpoint/2010/main" val="1965486994"/>
              </p:ext>
            </p:extLst>
          </p:nvPr>
        </p:nvGraphicFramePr>
        <p:xfrm>
          <a:off x="525483" y="1875199"/>
          <a:ext cx="11141032" cy="4152247"/>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A772540D-2BBF-AF6D-754E-C8DE2E6256D7}"/>
              </a:ext>
            </a:extLst>
          </p:cNvPr>
          <p:cNvSpPr txBox="1"/>
          <p:nvPr/>
        </p:nvSpPr>
        <p:spPr>
          <a:xfrm>
            <a:off x="3471003" y="1950841"/>
            <a:ext cx="5249993" cy="584775"/>
          </a:xfrm>
          <a:prstGeom prst="rect">
            <a:avLst/>
          </a:prstGeom>
          <a:noFill/>
        </p:spPr>
        <p:txBody>
          <a:bodyPr wrap="square" rtlCol="0">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What respondents thought caused their symptoms</a:t>
            </a:r>
          </a:p>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 any potential red-flag cancer symptoms</a:t>
            </a:r>
            <a:endParaRPr lang="en-GB" sz="1600" b="1" i="0" u="none" strike="noStrike" kern="1200" spc="10" baseline="0" dirty="0">
              <a:solidFill>
                <a:schemeClr val="tx1"/>
              </a:solidFill>
              <a:ea typeface="+mn-ea"/>
              <a:cs typeface="+mn-cs"/>
            </a:endParaRPr>
          </a:p>
        </p:txBody>
      </p:sp>
    </p:spTree>
    <p:extLst>
      <p:ext uri="{BB962C8B-B14F-4D97-AF65-F5344CB8AC3E}">
        <p14:creationId xmlns:p14="http://schemas.microsoft.com/office/powerpoint/2010/main" val="3256370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200" spc="10" dirty="0">
                <a:latin typeface="+mn-lt"/>
                <a:ea typeface="+mn-ea"/>
                <a:cs typeface="+mn-cs"/>
              </a:rPr>
              <a:t>Although at an overall level around one in ten attributed their potential red flag cancer symptoms to mental health, this is significantly higher among males, ethnic minorities, adults under 30, and those with a mental health diagnosis</a:t>
            </a:r>
            <a:endParaRPr lang="en-GB" sz="2200" spc="10" dirty="0">
              <a:latin typeface="+mn-lt"/>
              <a:ea typeface="+mn-ea"/>
              <a:cs typeface="+mn-cs"/>
            </a:endParaRPr>
          </a:p>
        </p:txBody>
      </p:sp>
      <p:sp>
        <p:nvSpPr>
          <p:cNvPr id="2" name="Speech Bubble: Rectangle with Corners Rounded 1">
            <a:extLst>
              <a:ext uri="{FF2B5EF4-FFF2-40B4-BE49-F238E27FC236}">
                <a16:creationId xmlns:a16="http://schemas.microsoft.com/office/drawing/2014/main" id="{3C492DF3-8993-72B5-2348-A8A37E7473E6}"/>
              </a:ext>
            </a:extLst>
          </p:cNvPr>
          <p:cNvSpPr/>
          <p:nvPr/>
        </p:nvSpPr>
        <p:spPr>
          <a:xfrm>
            <a:off x="502355" y="2470382"/>
            <a:ext cx="3488620" cy="1721961"/>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18-29s were more likely to select new physical (27%) and mental health problems (21%), as well as lifestyle factors (28%).</a:t>
            </a:r>
          </a:p>
          <a:p>
            <a:pPr algn="ctr"/>
            <a:endParaRPr lang="en-US" sz="1200" dirty="0">
              <a:solidFill>
                <a:schemeClr val="tx1"/>
              </a:solidFill>
            </a:endParaRPr>
          </a:p>
          <a:p>
            <a:pPr algn="ctr"/>
            <a:r>
              <a:rPr lang="en-US" sz="1200" dirty="0">
                <a:solidFill>
                  <a:schemeClr val="tx1"/>
                </a:solidFill>
              </a:rPr>
              <a:t>Those aged 50+ were more likely to select cancer (26%).</a:t>
            </a:r>
            <a:endParaRPr lang="en-GB" sz="1200" dirty="0">
              <a:solidFill>
                <a:srgbClr val="FF0000"/>
              </a:solidFill>
            </a:endParaRPr>
          </a:p>
        </p:txBody>
      </p:sp>
      <p:sp>
        <p:nvSpPr>
          <p:cNvPr id="4" name="Speech Bubble: Rectangle with Corners Rounded 3">
            <a:extLst>
              <a:ext uri="{FF2B5EF4-FFF2-40B4-BE49-F238E27FC236}">
                <a16:creationId xmlns:a16="http://schemas.microsoft.com/office/drawing/2014/main" id="{C12A9E07-CDEC-0793-C0D9-E3D4989CAD3D}"/>
              </a:ext>
            </a:extLst>
          </p:cNvPr>
          <p:cNvSpPr/>
          <p:nvPr/>
        </p:nvSpPr>
        <p:spPr>
          <a:xfrm>
            <a:off x="4376242" y="2458226"/>
            <a:ext cx="3488620" cy="1721961"/>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from an ethnic minority background were more likely to select mental health problems (21%), driven by Black (27%) and Asian (19%) respondents.</a:t>
            </a:r>
          </a:p>
        </p:txBody>
      </p:sp>
      <p:sp>
        <p:nvSpPr>
          <p:cNvPr id="5" name="Speech Bubble: Rectangle with Corners Rounded 4">
            <a:extLst>
              <a:ext uri="{FF2B5EF4-FFF2-40B4-BE49-F238E27FC236}">
                <a16:creationId xmlns:a16="http://schemas.microsoft.com/office/drawing/2014/main" id="{28ABD480-105C-7BB6-8365-68B1EB149544}"/>
              </a:ext>
            </a:extLst>
          </p:cNvPr>
          <p:cNvSpPr/>
          <p:nvPr/>
        </p:nvSpPr>
        <p:spPr>
          <a:xfrm>
            <a:off x="8250129" y="2429417"/>
            <a:ext cx="3488620" cy="1721961"/>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in higher social grades (ABC1) were more likely to select cancer (26% vs 17% C2DEs). </a:t>
            </a:r>
          </a:p>
        </p:txBody>
      </p:sp>
      <p:sp>
        <p:nvSpPr>
          <p:cNvPr id="6" name="Speech Bubble: Rectangle with Corners Rounded 5">
            <a:extLst>
              <a:ext uri="{FF2B5EF4-FFF2-40B4-BE49-F238E27FC236}">
                <a16:creationId xmlns:a16="http://schemas.microsoft.com/office/drawing/2014/main" id="{8C62C91D-9554-22C5-7B7F-2EBBB7F788A0}"/>
              </a:ext>
            </a:extLst>
          </p:cNvPr>
          <p:cNvSpPr/>
          <p:nvPr/>
        </p:nvSpPr>
        <p:spPr>
          <a:xfrm>
            <a:off x="502355" y="4568977"/>
            <a:ext cx="3488620" cy="160345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living with a disability were more likely to select existing physical health problems (23% vs 16% no disability), while those without a disability drove selection of lifestyle factors (24% vs 17%).</a:t>
            </a:r>
          </a:p>
        </p:txBody>
      </p:sp>
      <p:sp>
        <p:nvSpPr>
          <p:cNvPr id="7" name="Speech Bubble: Rectangle with Corners Rounded 6">
            <a:extLst>
              <a:ext uri="{FF2B5EF4-FFF2-40B4-BE49-F238E27FC236}">
                <a16:creationId xmlns:a16="http://schemas.microsoft.com/office/drawing/2014/main" id="{33C9DC00-8F97-A8CE-95C2-052986463B87}"/>
              </a:ext>
            </a:extLst>
          </p:cNvPr>
          <p:cNvSpPr/>
          <p:nvPr/>
        </p:nvSpPr>
        <p:spPr>
          <a:xfrm>
            <a:off x="4376242" y="4556821"/>
            <a:ext cx="3488620" cy="160345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with a mental health diagnosis were more likely to select a number of factors, including: existing and new physical health (both 23%), mental health problems (17%), as well as medication (12%).</a:t>
            </a:r>
            <a:endParaRPr lang="en-GB" sz="1200" dirty="0">
              <a:solidFill>
                <a:schemeClr val="tx1"/>
              </a:solidFill>
            </a:endParaRPr>
          </a:p>
        </p:txBody>
      </p:sp>
      <p:sp>
        <p:nvSpPr>
          <p:cNvPr id="9" name="Speech Bubble: Rectangle with Corners Rounded 8">
            <a:extLst>
              <a:ext uri="{FF2B5EF4-FFF2-40B4-BE49-F238E27FC236}">
                <a16:creationId xmlns:a16="http://schemas.microsoft.com/office/drawing/2014/main" id="{658BC38B-511F-54EF-2CE5-D003C1809BB4}"/>
              </a:ext>
            </a:extLst>
          </p:cNvPr>
          <p:cNvSpPr/>
          <p:nvPr/>
        </p:nvSpPr>
        <p:spPr>
          <a:xfrm>
            <a:off x="8250129" y="4528012"/>
            <a:ext cx="3488620" cy="160345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Males were more likely than females to select a number of factors, including: lifestyle factors (26%), existing physical health (21%) as well as mental health problems (14%), and medication (12%).</a:t>
            </a:r>
            <a:endParaRPr lang="en-GB" sz="1200" dirty="0">
              <a:solidFill>
                <a:schemeClr val="tx1"/>
              </a:solidFill>
            </a:endParaRPr>
          </a:p>
        </p:txBody>
      </p:sp>
      <p:sp>
        <p:nvSpPr>
          <p:cNvPr id="10" name="Rectangle: Rounded Corners 9">
            <a:extLst>
              <a:ext uri="{FF2B5EF4-FFF2-40B4-BE49-F238E27FC236}">
                <a16:creationId xmlns:a16="http://schemas.microsoft.com/office/drawing/2014/main" id="{70FF69AB-B7A3-EAB7-385C-82E2FC3D41B8}"/>
              </a:ext>
            </a:extLst>
          </p:cNvPr>
          <p:cNvSpPr/>
          <p:nvPr/>
        </p:nvSpPr>
        <p:spPr>
          <a:xfrm>
            <a:off x="1279446" y="2341446"/>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Age</a:t>
            </a:r>
          </a:p>
        </p:txBody>
      </p:sp>
      <p:sp>
        <p:nvSpPr>
          <p:cNvPr id="11" name="Rectangle: Rounded Corners 10">
            <a:extLst>
              <a:ext uri="{FF2B5EF4-FFF2-40B4-BE49-F238E27FC236}">
                <a16:creationId xmlns:a16="http://schemas.microsoft.com/office/drawing/2014/main" id="{7C894F18-12C4-0342-879E-92E71E297A91}"/>
              </a:ext>
            </a:extLst>
          </p:cNvPr>
          <p:cNvSpPr/>
          <p:nvPr/>
        </p:nvSpPr>
        <p:spPr>
          <a:xfrm>
            <a:off x="5155839" y="2325734"/>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Ethnicity</a:t>
            </a:r>
          </a:p>
        </p:txBody>
      </p:sp>
      <p:sp>
        <p:nvSpPr>
          <p:cNvPr id="12" name="Rectangle: Rounded Corners 11">
            <a:extLst>
              <a:ext uri="{FF2B5EF4-FFF2-40B4-BE49-F238E27FC236}">
                <a16:creationId xmlns:a16="http://schemas.microsoft.com/office/drawing/2014/main" id="{C40A5B3C-420B-ACDF-0B80-59B28F56386A}"/>
              </a:ext>
            </a:extLst>
          </p:cNvPr>
          <p:cNvSpPr/>
          <p:nvPr/>
        </p:nvSpPr>
        <p:spPr>
          <a:xfrm>
            <a:off x="9034053" y="2305920"/>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Social grade</a:t>
            </a:r>
          </a:p>
        </p:txBody>
      </p:sp>
      <p:sp>
        <p:nvSpPr>
          <p:cNvPr id="13" name="Rectangle: Rounded Corners 12">
            <a:extLst>
              <a:ext uri="{FF2B5EF4-FFF2-40B4-BE49-F238E27FC236}">
                <a16:creationId xmlns:a16="http://schemas.microsoft.com/office/drawing/2014/main" id="{53D1A956-0F77-B764-0831-642C7CE668F2}"/>
              </a:ext>
            </a:extLst>
          </p:cNvPr>
          <p:cNvSpPr/>
          <p:nvPr/>
        </p:nvSpPr>
        <p:spPr>
          <a:xfrm>
            <a:off x="1288971" y="4484730"/>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Disability</a:t>
            </a:r>
          </a:p>
        </p:txBody>
      </p:sp>
      <p:sp>
        <p:nvSpPr>
          <p:cNvPr id="14" name="Rectangle: Rounded Corners 13">
            <a:extLst>
              <a:ext uri="{FF2B5EF4-FFF2-40B4-BE49-F238E27FC236}">
                <a16:creationId xmlns:a16="http://schemas.microsoft.com/office/drawing/2014/main" id="{8B2C844C-68FE-CDF4-D239-6DCE9939996B}"/>
              </a:ext>
            </a:extLst>
          </p:cNvPr>
          <p:cNvSpPr/>
          <p:nvPr/>
        </p:nvSpPr>
        <p:spPr>
          <a:xfrm>
            <a:off x="5165364" y="4469018"/>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Mental health</a:t>
            </a:r>
          </a:p>
        </p:txBody>
      </p:sp>
      <p:sp>
        <p:nvSpPr>
          <p:cNvPr id="15" name="Rectangle: Rounded Corners 14">
            <a:extLst>
              <a:ext uri="{FF2B5EF4-FFF2-40B4-BE49-F238E27FC236}">
                <a16:creationId xmlns:a16="http://schemas.microsoft.com/office/drawing/2014/main" id="{A288C8A2-A4CE-FB02-52C2-DC50454B0D95}"/>
              </a:ext>
            </a:extLst>
          </p:cNvPr>
          <p:cNvSpPr/>
          <p:nvPr/>
        </p:nvSpPr>
        <p:spPr>
          <a:xfrm>
            <a:off x="9043578" y="4439265"/>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Sex at birth</a:t>
            </a:r>
          </a:p>
        </p:txBody>
      </p:sp>
      <p:sp>
        <p:nvSpPr>
          <p:cNvPr id="18" name="TextBox 17">
            <a:extLst>
              <a:ext uri="{FF2B5EF4-FFF2-40B4-BE49-F238E27FC236}">
                <a16:creationId xmlns:a16="http://schemas.microsoft.com/office/drawing/2014/main" id="{B52273CD-0B91-02A7-32EB-699A5E0F189F}"/>
              </a:ext>
            </a:extLst>
          </p:cNvPr>
          <p:cNvSpPr txBox="1"/>
          <p:nvPr/>
        </p:nvSpPr>
        <p:spPr>
          <a:xfrm>
            <a:off x="3471003" y="1611609"/>
            <a:ext cx="5249993" cy="584775"/>
          </a:xfrm>
          <a:prstGeom prst="rect">
            <a:avLst/>
          </a:prstGeom>
          <a:noFill/>
        </p:spPr>
        <p:txBody>
          <a:bodyPr wrap="square" rtlCol="0">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What respondents thought caused their symptoms</a:t>
            </a:r>
          </a:p>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 any potential red-flag cancer symptoms</a:t>
            </a:r>
            <a:endParaRPr lang="en-GB" sz="1600" b="1" i="0" u="none" strike="noStrike" kern="1200" spc="10" baseline="0" dirty="0">
              <a:solidFill>
                <a:schemeClr val="tx1"/>
              </a:solidFill>
              <a:ea typeface="+mn-ea"/>
              <a:cs typeface="+mn-cs"/>
            </a:endParaRPr>
          </a:p>
        </p:txBody>
      </p:sp>
      <p:sp>
        <p:nvSpPr>
          <p:cNvPr id="19" name="Footer Placeholder 5">
            <a:extLst>
              <a:ext uri="{FF2B5EF4-FFF2-40B4-BE49-F238E27FC236}">
                <a16:creationId xmlns:a16="http://schemas.microsoft.com/office/drawing/2014/main" id="{5F496471-9866-9F08-9526-3E9FD9C5AA87}"/>
              </a:ext>
            </a:extLst>
          </p:cNvPr>
          <p:cNvSpPr txBox="1">
            <a:spLocks/>
          </p:cNvSpPr>
          <p:nvPr/>
        </p:nvSpPr>
        <p:spPr>
          <a:xfrm>
            <a:off x="284206" y="6345134"/>
            <a:ext cx="9646603" cy="4363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H3_rec3. What do you think caused this symptom? Please note, we want to know what </a:t>
            </a:r>
            <a:r>
              <a:rPr lang="en-US" sz="800" b="1" dirty="0"/>
              <a:t>you</a:t>
            </a:r>
            <a:r>
              <a:rPr lang="en-US" sz="800" dirty="0"/>
              <a:t> think caused the symptom, not what a healthcare professional said caused the symptom. Please select all that apply – Any potential red-flag cancer symptom</a:t>
            </a:r>
            <a:br>
              <a:rPr lang="en-US" sz="800" dirty="0"/>
            </a:br>
            <a:r>
              <a:rPr lang="en-US" sz="800" dirty="0"/>
              <a:t>Base: All (N=1,267)</a:t>
            </a:r>
          </a:p>
        </p:txBody>
      </p:sp>
    </p:spTree>
    <p:extLst>
      <p:ext uri="{BB962C8B-B14F-4D97-AF65-F5344CB8AC3E}">
        <p14:creationId xmlns:p14="http://schemas.microsoft.com/office/powerpoint/2010/main" val="38659434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200" spc="10" dirty="0">
                <a:latin typeface="+mn-lt"/>
                <a:ea typeface="+mn-ea"/>
                <a:cs typeface="+mn-cs"/>
              </a:rPr>
              <a:t>For potential lung cancer symptoms, attribution to existing health problems was the most cited, with more than a third selecting this. This was followed by lifestyle factors and new physical health problems.</a:t>
            </a:r>
            <a:endParaRPr lang="en-GB" sz="2200" spc="10" dirty="0">
              <a:latin typeface="+mn-lt"/>
              <a:ea typeface="+mn-ea"/>
              <a:cs typeface="+mn-cs"/>
            </a:endParaRPr>
          </a:p>
        </p:txBody>
      </p:sp>
      <p:sp>
        <p:nvSpPr>
          <p:cNvPr id="9" name="Footer Placeholder 5">
            <a:extLst>
              <a:ext uri="{FF2B5EF4-FFF2-40B4-BE49-F238E27FC236}">
                <a16:creationId xmlns:a16="http://schemas.microsoft.com/office/drawing/2014/main" id="{75509FEC-7774-98CC-6F39-42043B33D367}"/>
              </a:ext>
            </a:extLst>
          </p:cNvPr>
          <p:cNvSpPr txBox="1">
            <a:spLocks/>
          </p:cNvSpPr>
          <p:nvPr/>
        </p:nvSpPr>
        <p:spPr>
          <a:xfrm>
            <a:off x="284206" y="6345134"/>
            <a:ext cx="9646603" cy="4363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H3_rec4. What do you think caused this symptom? Please note, we want to know what </a:t>
            </a:r>
            <a:r>
              <a:rPr lang="en-US" sz="800" b="1" dirty="0"/>
              <a:t>you</a:t>
            </a:r>
            <a:r>
              <a:rPr lang="en-US" sz="800" dirty="0"/>
              <a:t> think caused the symptom, not what a healthcare professional said caused the symptom. Please select all that apply – Any potential lung-specific cancer symptom</a:t>
            </a:r>
            <a:br>
              <a:rPr lang="en-US" sz="800" dirty="0"/>
            </a:br>
            <a:r>
              <a:rPr lang="en-US" sz="800" dirty="0"/>
              <a:t>Base: All (N=972)</a:t>
            </a:r>
          </a:p>
        </p:txBody>
      </p:sp>
      <p:graphicFrame>
        <p:nvGraphicFramePr>
          <p:cNvPr id="10" name="Chart 9">
            <a:extLst>
              <a:ext uri="{FF2B5EF4-FFF2-40B4-BE49-F238E27FC236}">
                <a16:creationId xmlns:a16="http://schemas.microsoft.com/office/drawing/2014/main" id="{F65A65E9-8412-0A02-F205-817BF96C8E6D}"/>
              </a:ext>
            </a:extLst>
          </p:cNvPr>
          <p:cNvGraphicFramePr/>
          <p:nvPr>
            <p:extLst>
              <p:ext uri="{D42A27DB-BD31-4B8C-83A1-F6EECF244321}">
                <p14:modId xmlns:p14="http://schemas.microsoft.com/office/powerpoint/2010/main" val="2566127905"/>
              </p:ext>
            </p:extLst>
          </p:nvPr>
        </p:nvGraphicFramePr>
        <p:xfrm>
          <a:off x="525483" y="1831851"/>
          <a:ext cx="11141032" cy="4152247"/>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D66FC17F-554D-0D62-3AE7-E0FA454A8CCA}"/>
              </a:ext>
            </a:extLst>
          </p:cNvPr>
          <p:cNvSpPr txBox="1"/>
          <p:nvPr/>
        </p:nvSpPr>
        <p:spPr>
          <a:xfrm>
            <a:off x="3471003" y="1950841"/>
            <a:ext cx="5249993" cy="584775"/>
          </a:xfrm>
          <a:prstGeom prst="rect">
            <a:avLst/>
          </a:prstGeom>
          <a:noFill/>
        </p:spPr>
        <p:txBody>
          <a:bodyPr wrap="square" rtlCol="0">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What respondents thought caused their symptoms</a:t>
            </a:r>
          </a:p>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 any potential lung-specific cancer symptoms</a:t>
            </a:r>
            <a:endParaRPr lang="en-GB" sz="1600" b="1" i="0" u="none" strike="noStrike" kern="1200" spc="10" baseline="0" dirty="0">
              <a:solidFill>
                <a:schemeClr val="tx1"/>
              </a:solidFill>
              <a:ea typeface="+mn-ea"/>
              <a:cs typeface="+mn-cs"/>
            </a:endParaRPr>
          </a:p>
        </p:txBody>
      </p:sp>
    </p:spTree>
    <p:extLst>
      <p:ext uri="{BB962C8B-B14F-4D97-AF65-F5344CB8AC3E}">
        <p14:creationId xmlns:p14="http://schemas.microsoft.com/office/powerpoint/2010/main" val="40709875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22802"/>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200" spc="10" dirty="0">
                <a:latin typeface="+mn-lt"/>
                <a:ea typeface="+mn-ea"/>
                <a:cs typeface="+mn-cs"/>
              </a:rPr>
              <a:t>Similar to red flag symptoms, although only 1 in 10 attributed their potential lung cancer symptoms to mental health problems, this was higher among those under 30, ethnic minorities, from the most deprived deciles and a mental health diagnosis</a:t>
            </a:r>
            <a:endParaRPr lang="en-GB" sz="2200" spc="10" dirty="0">
              <a:latin typeface="+mn-lt"/>
              <a:ea typeface="+mn-ea"/>
              <a:cs typeface="+mn-cs"/>
            </a:endParaRPr>
          </a:p>
        </p:txBody>
      </p:sp>
      <p:sp>
        <p:nvSpPr>
          <p:cNvPr id="3" name="Speech Bubble: Rectangle with Corners Rounded 2">
            <a:extLst>
              <a:ext uri="{FF2B5EF4-FFF2-40B4-BE49-F238E27FC236}">
                <a16:creationId xmlns:a16="http://schemas.microsoft.com/office/drawing/2014/main" id="{5A34F195-3D5B-9889-A7E4-EB249C47A3C6}"/>
              </a:ext>
            </a:extLst>
          </p:cNvPr>
          <p:cNvSpPr/>
          <p:nvPr/>
        </p:nvSpPr>
        <p:spPr>
          <a:xfrm>
            <a:off x="477802" y="2529890"/>
            <a:ext cx="3488620" cy="160345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aged 30-49 were more likely to select new physical health (30%) and mental health problems (14%).</a:t>
            </a:r>
          </a:p>
          <a:p>
            <a:pPr algn="ctr"/>
            <a:endParaRPr lang="en-US" sz="1200" dirty="0">
              <a:solidFill>
                <a:schemeClr val="tx1"/>
              </a:solidFill>
            </a:endParaRPr>
          </a:p>
          <a:p>
            <a:pPr algn="ctr"/>
            <a:r>
              <a:rPr lang="en-US" sz="1200" dirty="0">
                <a:solidFill>
                  <a:schemeClr val="tx1"/>
                </a:solidFill>
              </a:rPr>
              <a:t>Those aged 50+ were more likely to select existing physical health problems (40%) and medication (14%).</a:t>
            </a:r>
          </a:p>
        </p:txBody>
      </p:sp>
      <p:sp>
        <p:nvSpPr>
          <p:cNvPr id="4" name="Speech Bubble: Rectangle with Corners Rounded 3">
            <a:extLst>
              <a:ext uri="{FF2B5EF4-FFF2-40B4-BE49-F238E27FC236}">
                <a16:creationId xmlns:a16="http://schemas.microsoft.com/office/drawing/2014/main" id="{9965027E-29D7-91D5-657B-176BFC791EEB}"/>
              </a:ext>
            </a:extLst>
          </p:cNvPr>
          <p:cNvSpPr/>
          <p:nvPr/>
        </p:nvSpPr>
        <p:spPr>
          <a:xfrm>
            <a:off x="4351689" y="2517734"/>
            <a:ext cx="3488620" cy="160345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from an ethnic minority background were more likely to attribute symptoms to mental health problems (17%)</a:t>
            </a:r>
          </a:p>
        </p:txBody>
      </p:sp>
      <p:sp>
        <p:nvSpPr>
          <p:cNvPr id="5" name="Speech Bubble: Rectangle with Corners Rounded 4">
            <a:extLst>
              <a:ext uri="{FF2B5EF4-FFF2-40B4-BE49-F238E27FC236}">
                <a16:creationId xmlns:a16="http://schemas.microsoft.com/office/drawing/2014/main" id="{EE5A46A8-7674-5E79-E864-94A3922462F8}"/>
              </a:ext>
            </a:extLst>
          </p:cNvPr>
          <p:cNvSpPr/>
          <p:nvPr/>
        </p:nvSpPr>
        <p:spPr>
          <a:xfrm>
            <a:off x="8225576" y="2488925"/>
            <a:ext cx="3488620" cy="160345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from the most deprived deciles (1-2) were more likely to select mental health problems (15% vs 4% least deprived deciles).</a:t>
            </a:r>
            <a:endParaRPr lang="en-GB" sz="1200" dirty="0">
              <a:solidFill>
                <a:schemeClr val="tx1"/>
              </a:solidFill>
            </a:endParaRPr>
          </a:p>
        </p:txBody>
      </p:sp>
      <p:sp>
        <p:nvSpPr>
          <p:cNvPr id="6" name="Speech Bubble: Rectangle with Corners Rounded 5">
            <a:extLst>
              <a:ext uri="{FF2B5EF4-FFF2-40B4-BE49-F238E27FC236}">
                <a16:creationId xmlns:a16="http://schemas.microsoft.com/office/drawing/2014/main" id="{BF964869-7E27-4053-8B68-1550EC897C04}"/>
              </a:ext>
            </a:extLst>
          </p:cNvPr>
          <p:cNvSpPr/>
          <p:nvPr/>
        </p:nvSpPr>
        <p:spPr>
          <a:xfrm>
            <a:off x="456462" y="4491559"/>
            <a:ext cx="3488620" cy="160345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living with a disability were more likely to select existing physical health (47%) and medication (16%).</a:t>
            </a:r>
            <a:endParaRPr lang="en-GB" sz="1200" dirty="0">
              <a:solidFill>
                <a:srgbClr val="FF0000"/>
              </a:solidFill>
            </a:endParaRPr>
          </a:p>
        </p:txBody>
      </p:sp>
      <p:sp>
        <p:nvSpPr>
          <p:cNvPr id="7" name="Speech Bubble: Rectangle with Corners Rounded 6">
            <a:extLst>
              <a:ext uri="{FF2B5EF4-FFF2-40B4-BE49-F238E27FC236}">
                <a16:creationId xmlns:a16="http://schemas.microsoft.com/office/drawing/2014/main" id="{D1DD6652-4EAD-2390-2E3E-CAE71368E5D3}"/>
              </a:ext>
            </a:extLst>
          </p:cNvPr>
          <p:cNvSpPr/>
          <p:nvPr/>
        </p:nvSpPr>
        <p:spPr>
          <a:xfrm>
            <a:off x="4330349" y="4495407"/>
            <a:ext cx="3488620" cy="160345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with a mental health diagnosis were more likely to attribute symptoms to an existing (44%) or new (27%) physical health problems, or mental health problems (16%).</a:t>
            </a:r>
          </a:p>
        </p:txBody>
      </p:sp>
      <p:sp>
        <p:nvSpPr>
          <p:cNvPr id="10" name="Rectangle: Rounded Corners 9">
            <a:extLst>
              <a:ext uri="{FF2B5EF4-FFF2-40B4-BE49-F238E27FC236}">
                <a16:creationId xmlns:a16="http://schemas.microsoft.com/office/drawing/2014/main" id="{2A3D8D02-AD82-7393-818E-817B3EF3C3D1}"/>
              </a:ext>
            </a:extLst>
          </p:cNvPr>
          <p:cNvSpPr/>
          <p:nvPr/>
        </p:nvSpPr>
        <p:spPr>
          <a:xfrm>
            <a:off x="1254893" y="2400953"/>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Age</a:t>
            </a:r>
          </a:p>
        </p:txBody>
      </p:sp>
      <p:sp>
        <p:nvSpPr>
          <p:cNvPr id="11" name="Rectangle: Rounded Corners 10">
            <a:extLst>
              <a:ext uri="{FF2B5EF4-FFF2-40B4-BE49-F238E27FC236}">
                <a16:creationId xmlns:a16="http://schemas.microsoft.com/office/drawing/2014/main" id="{070EA1BE-7F1C-13B5-DA70-9AE9B1F02473}"/>
              </a:ext>
            </a:extLst>
          </p:cNvPr>
          <p:cNvSpPr/>
          <p:nvPr/>
        </p:nvSpPr>
        <p:spPr>
          <a:xfrm>
            <a:off x="5131286" y="2385241"/>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Ethnicity</a:t>
            </a:r>
          </a:p>
        </p:txBody>
      </p:sp>
      <p:sp>
        <p:nvSpPr>
          <p:cNvPr id="12" name="Rectangle: Rounded Corners 11">
            <a:extLst>
              <a:ext uri="{FF2B5EF4-FFF2-40B4-BE49-F238E27FC236}">
                <a16:creationId xmlns:a16="http://schemas.microsoft.com/office/drawing/2014/main" id="{3ABFC28D-A880-8C0E-7291-25C1EED6F546}"/>
              </a:ext>
            </a:extLst>
          </p:cNvPr>
          <p:cNvSpPr/>
          <p:nvPr/>
        </p:nvSpPr>
        <p:spPr>
          <a:xfrm>
            <a:off x="9009500" y="2395244"/>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IMD</a:t>
            </a:r>
          </a:p>
        </p:txBody>
      </p:sp>
      <p:sp>
        <p:nvSpPr>
          <p:cNvPr id="13" name="Rectangle: Rounded Corners 12">
            <a:extLst>
              <a:ext uri="{FF2B5EF4-FFF2-40B4-BE49-F238E27FC236}">
                <a16:creationId xmlns:a16="http://schemas.microsoft.com/office/drawing/2014/main" id="{0419C091-E36C-72D3-3F15-139318612827}"/>
              </a:ext>
            </a:extLst>
          </p:cNvPr>
          <p:cNvSpPr/>
          <p:nvPr/>
        </p:nvSpPr>
        <p:spPr>
          <a:xfrm>
            <a:off x="1233553" y="4409433"/>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Disability</a:t>
            </a:r>
          </a:p>
        </p:txBody>
      </p:sp>
      <p:sp>
        <p:nvSpPr>
          <p:cNvPr id="14" name="Rectangle: Rounded Corners 13">
            <a:extLst>
              <a:ext uri="{FF2B5EF4-FFF2-40B4-BE49-F238E27FC236}">
                <a16:creationId xmlns:a16="http://schemas.microsoft.com/office/drawing/2014/main" id="{1D163016-D4F6-C9C0-D0C4-2CFDA4157E18}"/>
              </a:ext>
            </a:extLst>
          </p:cNvPr>
          <p:cNvSpPr/>
          <p:nvPr/>
        </p:nvSpPr>
        <p:spPr>
          <a:xfrm>
            <a:off x="5119471" y="4407604"/>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Mental health</a:t>
            </a:r>
          </a:p>
        </p:txBody>
      </p:sp>
      <p:sp>
        <p:nvSpPr>
          <p:cNvPr id="15" name="TextBox 14">
            <a:extLst>
              <a:ext uri="{FF2B5EF4-FFF2-40B4-BE49-F238E27FC236}">
                <a16:creationId xmlns:a16="http://schemas.microsoft.com/office/drawing/2014/main" id="{2E460FAE-C9F7-C202-F657-8342BBD0ED81}"/>
              </a:ext>
            </a:extLst>
          </p:cNvPr>
          <p:cNvSpPr txBox="1"/>
          <p:nvPr/>
        </p:nvSpPr>
        <p:spPr>
          <a:xfrm>
            <a:off x="3471003" y="1554191"/>
            <a:ext cx="5249993" cy="584775"/>
          </a:xfrm>
          <a:prstGeom prst="rect">
            <a:avLst/>
          </a:prstGeom>
          <a:noFill/>
        </p:spPr>
        <p:txBody>
          <a:bodyPr wrap="square" rtlCol="0">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What respondents thought caused their symptoms</a:t>
            </a:r>
          </a:p>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 any potential lung-specific cancer symptoms</a:t>
            </a:r>
            <a:endParaRPr lang="en-GB" sz="1600" b="1" i="0" u="none" strike="noStrike" kern="1200" spc="10" baseline="0" dirty="0">
              <a:solidFill>
                <a:schemeClr val="tx1"/>
              </a:solidFill>
              <a:ea typeface="+mn-ea"/>
              <a:cs typeface="+mn-cs"/>
            </a:endParaRPr>
          </a:p>
        </p:txBody>
      </p:sp>
      <p:sp>
        <p:nvSpPr>
          <p:cNvPr id="17" name="Footer Placeholder 5">
            <a:extLst>
              <a:ext uri="{FF2B5EF4-FFF2-40B4-BE49-F238E27FC236}">
                <a16:creationId xmlns:a16="http://schemas.microsoft.com/office/drawing/2014/main" id="{712B79BE-92C5-8823-9107-6F265679397A}"/>
              </a:ext>
            </a:extLst>
          </p:cNvPr>
          <p:cNvSpPr txBox="1">
            <a:spLocks/>
          </p:cNvSpPr>
          <p:nvPr/>
        </p:nvSpPr>
        <p:spPr>
          <a:xfrm>
            <a:off x="284206" y="6345134"/>
            <a:ext cx="9646603" cy="4363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H3_rec4. What do you think caused this symptom? Please note, we want to know what </a:t>
            </a:r>
            <a:r>
              <a:rPr lang="en-US" sz="800" b="1" dirty="0"/>
              <a:t>you</a:t>
            </a:r>
            <a:r>
              <a:rPr lang="en-US" sz="800" dirty="0"/>
              <a:t> think caused the symptom, not what a healthcare professional said caused the symptom. Please select all that apply – Any potential lung-specific cancer symptom</a:t>
            </a:r>
            <a:br>
              <a:rPr lang="en-US" sz="800" dirty="0"/>
            </a:br>
            <a:r>
              <a:rPr lang="en-US" sz="800" dirty="0"/>
              <a:t>Base: All (N=972)</a:t>
            </a:r>
          </a:p>
        </p:txBody>
      </p:sp>
      <p:sp>
        <p:nvSpPr>
          <p:cNvPr id="2" name="Speech Bubble: Rectangle with Corners Rounded 1">
            <a:extLst>
              <a:ext uri="{FF2B5EF4-FFF2-40B4-BE49-F238E27FC236}">
                <a16:creationId xmlns:a16="http://schemas.microsoft.com/office/drawing/2014/main" id="{461FFE04-203E-F116-6692-29B5007B0703}"/>
              </a:ext>
            </a:extLst>
          </p:cNvPr>
          <p:cNvSpPr/>
          <p:nvPr/>
        </p:nvSpPr>
        <p:spPr>
          <a:xfrm>
            <a:off x="8204236" y="4492078"/>
            <a:ext cx="3488620" cy="160345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who identify as LGBTQ+ were more likely to select existing physical health problems (47%).</a:t>
            </a:r>
          </a:p>
        </p:txBody>
      </p:sp>
      <p:sp>
        <p:nvSpPr>
          <p:cNvPr id="9" name="Rectangle: Rounded Corners 8">
            <a:extLst>
              <a:ext uri="{FF2B5EF4-FFF2-40B4-BE49-F238E27FC236}">
                <a16:creationId xmlns:a16="http://schemas.microsoft.com/office/drawing/2014/main" id="{3D7A9388-0897-B635-B314-C19852C44C62}"/>
              </a:ext>
            </a:extLst>
          </p:cNvPr>
          <p:cNvSpPr/>
          <p:nvPr/>
        </p:nvSpPr>
        <p:spPr>
          <a:xfrm>
            <a:off x="8993358" y="4404275"/>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LGBTQ+</a:t>
            </a:r>
          </a:p>
        </p:txBody>
      </p:sp>
    </p:spTree>
    <p:extLst>
      <p:ext uri="{BB962C8B-B14F-4D97-AF65-F5344CB8AC3E}">
        <p14:creationId xmlns:p14="http://schemas.microsoft.com/office/powerpoint/2010/main" val="13388682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200" spc="10" dirty="0">
                <a:latin typeface="+mn-lt"/>
                <a:ea typeface="+mn-ea"/>
                <a:cs typeface="+mn-cs"/>
              </a:rPr>
              <a:t>Though there was a high proportion who were unsure, one in four of those who experienced potential oral cancer symptoms attributed these to lifestyle factors, or existing or new health problems</a:t>
            </a:r>
            <a:endParaRPr lang="en-GB" sz="2200" spc="10" dirty="0">
              <a:latin typeface="+mn-lt"/>
              <a:ea typeface="+mn-ea"/>
              <a:cs typeface="+mn-cs"/>
            </a:endParaRPr>
          </a:p>
        </p:txBody>
      </p:sp>
      <p:sp>
        <p:nvSpPr>
          <p:cNvPr id="4" name="Footer Placeholder 5">
            <a:extLst>
              <a:ext uri="{FF2B5EF4-FFF2-40B4-BE49-F238E27FC236}">
                <a16:creationId xmlns:a16="http://schemas.microsoft.com/office/drawing/2014/main" id="{5CC420B6-D3E9-B442-4B0D-4A15E45D26BC}"/>
              </a:ext>
            </a:extLst>
          </p:cNvPr>
          <p:cNvSpPr txBox="1">
            <a:spLocks/>
          </p:cNvSpPr>
          <p:nvPr/>
        </p:nvSpPr>
        <p:spPr>
          <a:xfrm>
            <a:off x="284206" y="6345134"/>
            <a:ext cx="9646603" cy="4363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H3_rec5. What do you think caused this symptom? Please note, we want to know what </a:t>
            </a:r>
            <a:r>
              <a:rPr lang="en-US" sz="800" b="1" dirty="0"/>
              <a:t>you</a:t>
            </a:r>
            <a:r>
              <a:rPr lang="en-US" sz="800" dirty="0"/>
              <a:t> think caused the symptom, not what a healthcare professional said caused the symptom. Please select all that apply – Any potential oral cancer symptom</a:t>
            </a:r>
            <a:br>
              <a:rPr lang="en-US" sz="800" dirty="0"/>
            </a:br>
            <a:r>
              <a:rPr lang="en-US" sz="800" dirty="0"/>
              <a:t>Base: All (N=946)</a:t>
            </a:r>
          </a:p>
        </p:txBody>
      </p:sp>
      <p:sp>
        <p:nvSpPr>
          <p:cNvPr id="5" name="TextBox 4">
            <a:extLst>
              <a:ext uri="{FF2B5EF4-FFF2-40B4-BE49-F238E27FC236}">
                <a16:creationId xmlns:a16="http://schemas.microsoft.com/office/drawing/2014/main" id="{ADECC65F-00F1-E0B8-75CC-7F918260FA53}"/>
              </a:ext>
            </a:extLst>
          </p:cNvPr>
          <p:cNvSpPr txBox="1"/>
          <p:nvPr/>
        </p:nvSpPr>
        <p:spPr>
          <a:xfrm>
            <a:off x="3471003" y="1866307"/>
            <a:ext cx="5249993" cy="584775"/>
          </a:xfrm>
          <a:prstGeom prst="rect">
            <a:avLst/>
          </a:prstGeom>
          <a:noFill/>
        </p:spPr>
        <p:txBody>
          <a:bodyPr wrap="square" rtlCol="0">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What respondents thought caused their symptoms</a:t>
            </a:r>
          </a:p>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 any potential oral cancer symptoms</a:t>
            </a:r>
            <a:endParaRPr lang="en-GB" sz="1600" b="1" i="0" u="none" strike="noStrike" kern="1200" spc="10" baseline="0" dirty="0">
              <a:solidFill>
                <a:schemeClr val="tx1"/>
              </a:solidFill>
              <a:ea typeface="+mn-ea"/>
              <a:cs typeface="+mn-cs"/>
            </a:endParaRPr>
          </a:p>
        </p:txBody>
      </p:sp>
      <p:graphicFrame>
        <p:nvGraphicFramePr>
          <p:cNvPr id="6" name="Chart 5">
            <a:extLst>
              <a:ext uri="{FF2B5EF4-FFF2-40B4-BE49-F238E27FC236}">
                <a16:creationId xmlns:a16="http://schemas.microsoft.com/office/drawing/2014/main" id="{7DB708B4-8A43-5BB4-6291-E152E1873C57}"/>
              </a:ext>
            </a:extLst>
          </p:cNvPr>
          <p:cNvGraphicFramePr/>
          <p:nvPr>
            <p:extLst>
              <p:ext uri="{D42A27DB-BD31-4B8C-83A1-F6EECF244321}">
                <p14:modId xmlns:p14="http://schemas.microsoft.com/office/powerpoint/2010/main" val="3930829528"/>
              </p:ext>
            </p:extLst>
          </p:nvPr>
        </p:nvGraphicFramePr>
        <p:xfrm>
          <a:off x="525483" y="1771937"/>
          <a:ext cx="11141032" cy="415224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342710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50650" y="210021"/>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200" spc="10" dirty="0">
                <a:latin typeface="+mn-lt"/>
                <a:ea typeface="+mn-ea"/>
                <a:cs typeface="+mn-cs"/>
              </a:rPr>
              <a:t>Lifestyle factors was the most commonly selected cause of potential oral cancer symptoms overall, and males and those with no disability were more likely to attribute symptoms to it</a:t>
            </a:r>
            <a:endParaRPr lang="en-GB" sz="2200" spc="10" dirty="0">
              <a:latin typeface="+mn-lt"/>
              <a:ea typeface="+mn-ea"/>
              <a:cs typeface="+mn-cs"/>
            </a:endParaRPr>
          </a:p>
        </p:txBody>
      </p:sp>
      <p:sp>
        <p:nvSpPr>
          <p:cNvPr id="4" name="Speech Bubble: Rectangle with Corners Rounded 3">
            <a:extLst>
              <a:ext uri="{FF2B5EF4-FFF2-40B4-BE49-F238E27FC236}">
                <a16:creationId xmlns:a16="http://schemas.microsoft.com/office/drawing/2014/main" id="{100C4460-A1FD-6838-1EB2-A2F68BDE96D9}"/>
              </a:ext>
            </a:extLst>
          </p:cNvPr>
          <p:cNvSpPr/>
          <p:nvPr/>
        </p:nvSpPr>
        <p:spPr>
          <a:xfrm>
            <a:off x="502355" y="2470383"/>
            <a:ext cx="3488620" cy="160345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endParaRPr lang="en-US" sz="1200" dirty="0">
              <a:solidFill>
                <a:schemeClr val="tx1"/>
              </a:solidFill>
            </a:endParaRPr>
          </a:p>
          <a:p>
            <a:pPr algn="ctr"/>
            <a:r>
              <a:rPr lang="en-US" sz="1200" dirty="0">
                <a:solidFill>
                  <a:schemeClr val="tx1"/>
                </a:solidFill>
              </a:rPr>
              <a:t>18-29s were more likely to select mental health problems (28%), as were those aged 30-49 (22%) along with new physical health problems (29%).</a:t>
            </a:r>
          </a:p>
          <a:p>
            <a:pPr algn="ctr"/>
            <a:endParaRPr lang="en-GB" sz="1200" dirty="0">
              <a:solidFill>
                <a:schemeClr val="tx1"/>
              </a:solidFill>
            </a:endParaRPr>
          </a:p>
        </p:txBody>
      </p:sp>
      <p:sp>
        <p:nvSpPr>
          <p:cNvPr id="5" name="Speech Bubble: Rectangle with Corners Rounded 4">
            <a:extLst>
              <a:ext uri="{FF2B5EF4-FFF2-40B4-BE49-F238E27FC236}">
                <a16:creationId xmlns:a16="http://schemas.microsoft.com/office/drawing/2014/main" id="{BEE4EA5D-76A4-671B-7357-7FB4F1D2CE7F}"/>
              </a:ext>
            </a:extLst>
          </p:cNvPr>
          <p:cNvSpPr/>
          <p:nvPr/>
        </p:nvSpPr>
        <p:spPr>
          <a:xfrm>
            <a:off x="4376242" y="2458227"/>
            <a:ext cx="3488620" cy="160345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from an ethnic minority background were more likely to attribute symptoms to mental health problems (23%), compared to white respondents (15%).</a:t>
            </a:r>
          </a:p>
        </p:txBody>
      </p:sp>
      <p:sp>
        <p:nvSpPr>
          <p:cNvPr id="6" name="Speech Bubble: Rectangle with Corners Rounded 5">
            <a:extLst>
              <a:ext uri="{FF2B5EF4-FFF2-40B4-BE49-F238E27FC236}">
                <a16:creationId xmlns:a16="http://schemas.microsoft.com/office/drawing/2014/main" id="{A2AF5D2D-6752-59F8-2B7B-C8B7C7FE78B9}"/>
              </a:ext>
            </a:extLst>
          </p:cNvPr>
          <p:cNvSpPr/>
          <p:nvPr/>
        </p:nvSpPr>
        <p:spPr>
          <a:xfrm>
            <a:off x="8250129" y="2429418"/>
            <a:ext cx="3488620" cy="160345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from higher social grades (ABC1) were more likely to attribute symptoms to cancer (16% vs 8% C2DE).</a:t>
            </a:r>
            <a:endParaRPr lang="en-GB" sz="1200" dirty="0">
              <a:solidFill>
                <a:srgbClr val="FF0000"/>
              </a:solidFill>
            </a:endParaRPr>
          </a:p>
        </p:txBody>
      </p:sp>
      <p:sp>
        <p:nvSpPr>
          <p:cNvPr id="7" name="Speech Bubble: Rectangle with Corners Rounded 6">
            <a:extLst>
              <a:ext uri="{FF2B5EF4-FFF2-40B4-BE49-F238E27FC236}">
                <a16:creationId xmlns:a16="http://schemas.microsoft.com/office/drawing/2014/main" id="{FF2E82FE-F5F7-8106-7E1F-AE23B8DB46D2}"/>
              </a:ext>
            </a:extLst>
          </p:cNvPr>
          <p:cNvSpPr/>
          <p:nvPr/>
        </p:nvSpPr>
        <p:spPr>
          <a:xfrm>
            <a:off x="4277151" y="4470984"/>
            <a:ext cx="3488620" cy="160345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with a mental health diagnosis were more likely to attribute symptoms to existing physical health problems (33%), mental health problems (24%) and medication (15%). </a:t>
            </a:r>
            <a:endParaRPr lang="en-GB" sz="1200" dirty="0">
              <a:solidFill>
                <a:srgbClr val="FF0000"/>
              </a:solidFill>
            </a:endParaRPr>
          </a:p>
        </p:txBody>
      </p:sp>
      <p:sp>
        <p:nvSpPr>
          <p:cNvPr id="9" name="Speech Bubble: Rectangle with Corners Rounded 8">
            <a:extLst>
              <a:ext uri="{FF2B5EF4-FFF2-40B4-BE49-F238E27FC236}">
                <a16:creationId xmlns:a16="http://schemas.microsoft.com/office/drawing/2014/main" id="{EF96DC26-3689-D49D-639C-AAE605428420}"/>
              </a:ext>
            </a:extLst>
          </p:cNvPr>
          <p:cNvSpPr/>
          <p:nvPr/>
        </p:nvSpPr>
        <p:spPr>
          <a:xfrm>
            <a:off x="8303438" y="4470984"/>
            <a:ext cx="3488620" cy="160345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Males were more likely than females to attribute symptoms to lifestyle factors (30% vs 22%), cancer (15% vs 9%) and medication (14% vs 9%).</a:t>
            </a:r>
          </a:p>
        </p:txBody>
      </p:sp>
      <p:sp>
        <p:nvSpPr>
          <p:cNvPr id="11" name="Rectangle: Rounded Corners 10">
            <a:extLst>
              <a:ext uri="{FF2B5EF4-FFF2-40B4-BE49-F238E27FC236}">
                <a16:creationId xmlns:a16="http://schemas.microsoft.com/office/drawing/2014/main" id="{30AD2DF9-AA92-DD22-ADE8-C46B38EB463E}"/>
              </a:ext>
            </a:extLst>
          </p:cNvPr>
          <p:cNvSpPr/>
          <p:nvPr/>
        </p:nvSpPr>
        <p:spPr>
          <a:xfrm>
            <a:off x="1279446" y="2341446"/>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Age</a:t>
            </a:r>
          </a:p>
        </p:txBody>
      </p:sp>
      <p:sp>
        <p:nvSpPr>
          <p:cNvPr id="12" name="Rectangle: Rounded Corners 11">
            <a:extLst>
              <a:ext uri="{FF2B5EF4-FFF2-40B4-BE49-F238E27FC236}">
                <a16:creationId xmlns:a16="http://schemas.microsoft.com/office/drawing/2014/main" id="{6C87C820-6B3F-2431-5DE9-9467F68D4AB8}"/>
              </a:ext>
            </a:extLst>
          </p:cNvPr>
          <p:cNvSpPr/>
          <p:nvPr/>
        </p:nvSpPr>
        <p:spPr>
          <a:xfrm>
            <a:off x="5155839" y="2325734"/>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Ethnicity</a:t>
            </a:r>
          </a:p>
        </p:txBody>
      </p:sp>
      <p:sp>
        <p:nvSpPr>
          <p:cNvPr id="13" name="Rectangle: Rounded Corners 12">
            <a:extLst>
              <a:ext uri="{FF2B5EF4-FFF2-40B4-BE49-F238E27FC236}">
                <a16:creationId xmlns:a16="http://schemas.microsoft.com/office/drawing/2014/main" id="{7726BBCC-F248-29F0-906C-CBBDB517D46B}"/>
              </a:ext>
            </a:extLst>
          </p:cNvPr>
          <p:cNvSpPr/>
          <p:nvPr/>
        </p:nvSpPr>
        <p:spPr>
          <a:xfrm>
            <a:off x="9034053" y="2335737"/>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Social grade</a:t>
            </a:r>
          </a:p>
        </p:txBody>
      </p:sp>
      <p:sp>
        <p:nvSpPr>
          <p:cNvPr id="14" name="Rectangle: Rounded Corners 13">
            <a:extLst>
              <a:ext uri="{FF2B5EF4-FFF2-40B4-BE49-F238E27FC236}">
                <a16:creationId xmlns:a16="http://schemas.microsoft.com/office/drawing/2014/main" id="{BF3421FB-D342-7068-076D-BBC435F85D2B}"/>
              </a:ext>
            </a:extLst>
          </p:cNvPr>
          <p:cNvSpPr/>
          <p:nvPr/>
        </p:nvSpPr>
        <p:spPr>
          <a:xfrm>
            <a:off x="5063767" y="4386737"/>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Mental health</a:t>
            </a:r>
          </a:p>
        </p:txBody>
      </p:sp>
      <p:sp>
        <p:nvSpPr>
          <p:cNvPr id="15" name="Rectangle: Rounded Corners 14">
            <a:extLst>
              <a:ext uri="{FF2B5EF4-FFF2-40B4-BE49-F238E27FC236}">
                <a16:creationId xmlns:a16="http://schemas.microsoft.com/office/drawing/2014/main" id="{0FC98ABE-3179-A9F4-3BA8-D065101D363E}"/>
              </a:ext>
            </a:extLst>
          </p:cNvPr>
          <p:cNvSpPr/>
          <p:nvPr/>
        </p:nvSpPr>
        <p:spPr>
          <a:xfrm>
            <a:off x="9083035" y="4387377"/>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Sex at birth</a:t>
            </a:r>
          </a:p>
        </p:txBody>
      </p:sp>
      <p:sp>
        <p:nvSpPr>
          <p:cNvPr id="10" name="Footer Placeholder 5">
            <a:extLst>
              <a:ext uri="{FF2B5EF4-FFF2-40B4-BE49-F238E27FC236}">
                <a16:creationId xmlns:a16="http://schemas.microsoft.com/office/drawing/2014/main" id="{8EE45453-A290-0EB6-4B86-CAD987188D7B}"/>
              </a:ext>
            </a:extLst>
          </p:cNvPr>
          <p:cNvSpPr txBox="1">
            <a:spLocks/>
          </p:cNvSpPr>
          <p:nvPr/>
        </p:nvSpPr>
        <p:spPr>
          <a:xfrm>
            <a:off x="284206" y="6345134"/>
            <a:ext cx="9646603" cy="4363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H3_rec5. What do you think caused this symptom? Please note, we want to know what </a:t>
            </a:r>
            <a:r>
              <a:rPr lang="en-US" sz="800" b="1" dirty="0"/>
              <a:t>you</a:t>
            </a:r>
            <a:r>
              <a:rPr lang="en-US" sz="800" dirty="0"/>
              <a:t> think caused the symptom, not what a healthcare professional said caused the symptom. Please select all that apply – Any potential oral cancer symptom</a:t>
            </a:r>
            <a:br>
              <a:rPr lang="en-US" sz="800" dirty="0"/>
            </a:br>
            <a:r>
              <a:rPr lang="en-US" sz="800" dirty="0"/>
              <a:t>Base: All (N=946)</a:t>
            </a:r>
          </a:p>
        </p:txBody>
      </p:sp>
      <p:sp>
        <p:nvSpPr>
          <p:cNvPr id="17" name="TextBox 16">
            <a:extLst>
              <a:ext uri="{FF2B5EF4-FFF2-40B4-BE49-F238E27FC236}">
                <a16:creationId xmlns:a16="http://schemas.microsoft.com/office/drawing/2014/main" id="{903FF5F6-E7F7-71AB-997D-3B37027B0E9A}"/>
              </a:ext>
            </a:extLst>
          </p:cNvPr>
          <p:cNvSpPr txBox="1"/>
          <p:nvPr/>
        </p:nvSpPr>
        <p:spPr>
          <a:xfrm>
            <a:off x="3471003" y="1567963"/>
            <a:ext cx="5249993" cy="584775"/>
          </a:xfrm>
          <a:prstGeom prst="rect">
            <a:avLst/>
          </a:prstGeom>
          <a:noFill/>
        </p:spPr>
        <p:txBody>
          <a:bodyPr wrap="square" rtlCol="0">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What respondents thought caused their symptoms</a:t>
            </a:r>
          </a:p>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 any potential oral cancer symptoms</a:t>
            </a:r>
            <a:endParaRPr lang="en-GB" sz="1600" b="1" i="0" u="none" strike="noStrike" kern="1200" spc="10" baseline="0" dirty="0">
              <a:solidFill>
                <a:schemeClr val="tx1"/>
              </a:solidFill>
              <a:ea typeface="+mn-ea"/>
              <a:cs typeface="+mn-cs"/>
            </a:endParaRPr>
          </a:p>
        </p:txBody>
      </p:sp>
      <p:sp>
        <p:nvSpPr>
          <p:cNvPr id="18" name="Speech Bubble: Rectangle with Corners Rounded 17">
            <a:extLst>
              <a:ext uri="{FF2B5EF4-FFF2-40B4-BE49-F238E27FC236}">
                <a16:creationId xmlns:a16="http://schemas.microsoft.com/office/drawing/2014/main" id="{4D889CC3-8C30-AEC5-89C9-E396E3E7A025}"/>
              </a:ext>
            </a:extLst>
          </p:cNvPr>
          <p:cNvSpPr/>
          <p:nvPr/>
        </p:nvSpPr>
        <p:spPr>
          <a:xfrm>
            <a:off x="502355" y="4465002"/>
            <a:ext cx="3488620" cy="160345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living with a disability were more likely to select existing physical health problems (32%), while those who do not have a disability were more likely to select lifestyle factors (31%).</a:t>
            </a:r>
            <a:endParaRPr lang="en-GB" sz="1200" dirty="0">
              <a:solidFill>
                <a:schemeClr val="tx1"/>
              </a:solidFill>
            </a:endParaRPr>
          </a:p>
        </p:txBody>
      </p:sp>
      <p:sp>
        <p:nvSpPr>
          <p:cNvPr id="19" name="Rectangle: Rounded Corners 18">
            <a:extLst>
              <a:ext uri="{FF2B5EF4-FFF2-40B4-BE49-F238E27FC236}">
                <a16:creationId xmlns:a16="http://schemas.microsoft.com/office/drawing/2014/main" id="{24C8041F-1DCF-62C5-00BF-FBA0BCBA8CE8}"/>
              </a:ext>
            </a:extLst>
          </p:cNvPr>
          <p:cNvSpPr/>
          <p:nvPr/>
        </p:nvSpPr>
        <p:spPr>
          <a:xfrm>
            <a:off x="1288971" y="4380755"/>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Disability</a:t>
            </a:r>
          </a:p>
        </p:txBody>
      </p:sp>
    </p:spTree>
    <p:extLst>
      <p:ext uri="{BB962C8B-B14F-4D97-AF65-F5344CB8AC3E}">
        <p14:creationId xmlns:p14="http://schemas.microsoft.com/office/powerpoint/2010/main" val="8316864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43E74-D0E9-1323-BB8B-791207B3DC5E}"/>
            </a:ext>
          </a:extLst>
        </p:cNvPr>
        <p:cNvGrpSpPr/>
        <p:nvPr/>
      </p:nvGrpSpPr>
      <p:grpSpPr>
        <a:xfrm>
          <a:off x="0" y="0"/>
          <a:ext cx="0" cy="0"/>
          <a:chOff x="0" y="0"/>
          <a:chExt cx="0" cy="0"/>
        </a:xfrm>
      </p:grpSpPr>
      <p:sp>
        <p:nvSpPr>
          <p:cNvPr id="8" name="Title 4">
            <a:extLst>
              <a:ext uri="{FF2B5EF4-FFF2-40B4-BE49-F238E27FC236}">
                <a16:creationId xmlns:a16="http://schemas.microsoft.com/office/drawing/2014/main" id="{C6C9A067-BE3A-ABC8-0F63-EC75EBA6B5F6}"/>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Of those who reported experiencing any potential cancer symptom, around three in ten were concerned about the seriousness of them, though concern is highest among potential red-flag symptoms</a:t>
            </a:r>
          </a:p>
        </p:txBody>
      </p:sp>
      <p:sp>
        <p:nvSpPr>
          <p:cNvPr id="16" name="Footer Placeholder 5">
            <a:extLst>
              <a:ext uri="{FF2B5EF4-FFF2-40B4-BE49-F238E27FC236}">
                <a16:creationId xmlns:a16="http://schemas.microsoft.com/office/drawing/2014/main" id="{6D8F6B51-E42C-238B-A42E-3424CB87738E}"/>
              </a:ext>
            </a:extLst>
          </p:cNvPr>
          <p:cNvSpPr txBox="1">
            <a:spLocks/>
          </p:cNvSpPr>
          <p:nvPr/>
        </p:nvSpPr>
        <p:spPr>
          <a:xfrm>
            <a:off x="284206" y="6366359"/>
            <a:ext cx="11383538" cy="47154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H2_rec. You said that you have experienced [symptom] in the last 6 months. We would now like to ask you a few more questions about this. How concerned have you been that this symptom might be serious? Please select one answer.</a:t>
            </a:r>
          </a:p>
          <a:p>
            <a:r>
              <a:rPr lang="en-US" sz="800" dirty="0"/>
              <a:t>Base: All (Any cancer symptom: N=3,096; Any non-specific cancer symptom: N=2,218; Any red-flag cancer symptom: N=1,267; Any lung-specific cancer symptom: N=972; Any oral cancer symptom: N=946). </a:t>
            </a:r>
          </a:p>
          <a:p>
            <a:r>
              <a:rPr lang="en-US" sz="800" dirty="0"/>
              <a:t>Note – the results will not total 100% due to multiple questions on different symptoms being combined (e.g. if a respondent is quite concerned about one symptom, and very concerned about another, they will be counted twice)</a:t>
            </a:r>
          </a:p>
        </p:txBody>
      </p:sp>
      <p:sp>
        <p:nvSpPr>
          <p:cNvPr id="2" name="TextBox 1">
            <a:extLst>
              <a:ext uri="{FF2B5EF4-FFF2-40B4-BE49-F238E27FC236}">
                <a16:creationId xmlns:a16="http://schemas.microsoft.com/office/drawing/2014/main" id="{1A6DDF13-18A6-C529-7E93-0AEA4CE3C94B}"/>
              </a:ext>
            </a:extLst>
          </p:cNvPr>
          <p:cNvSpPr txBox="1"/>
          <p:nvPr/>
        </p:nvSpPr>
        <p:spPr>
          <a:xfrm>
            <a:off x="3046521" y="1624261"/>
            <a:ext cx="6098958"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dirty="0">
                <a:solidFill>
                  <a:schemeClr val="tx1"/>
                </a:solidFill>
                <a:ea typeface="+mn-ea"/>
                <a:cs typeface="+mn-cs"/>
              </a:rPr>
              <a:t>Concern regarding symptoms</a:t>
            </a:r>
            <a:endParaRPr lang="en-GB" sz="1800" b="1" i="0" u="none" strike="noStrike" kern="1200" spc="10" baseline="0" dirty="0">
              <a:solidFill>
                <a:schemeClr val="tx1"/>
              </a:solidFill>
              <a:ea typeface="+mn-ea"/>
              <a:cs typeface="+mn-cs"/>
            </a:endParaRPr>
          </a:p>
        </p:txBody>
      </p:sp>
      <p:graphicFrame>
        <p:nvGraphicFramePr>
          <p:cNvPr id="9" name="Chart 8">
            <a:extLst>
              <a:ext uri="{FF2B5EF4-FFF2-40B4-BE49-F238E27FC236}">
                <a16:creationId xmlns:a16="http://schemas.microsoft.com/office/drawing/2014/main" id="{89F1BFF5-8D8E-C062-F798-2B0144AA0836}"/>
              </a:ext>
            </a:extLst>
          </p:cNvPr>
          <p:cNvGraphicFramePr/>
          <p:nvPr/>
        </p:nvGraphicFramePr>
        <p:xfrm>
          <a:off x="668036" y="2217109"/>
          <a:ext cx="10615877" cy="4044722"/>
        </p:xfrm>
        <a:graphic>
          <a:graphicData uri="http://schemas.openxmlformats.org/drawingml/2006/chart">
            <c:chart xmlns:c="http://schemas.openxmlformats.org/drawingml/2006/chart" xmlns:r="http://schemas.openxmlformats.org/officeDocument/2006/relationships" r:id="rId3"/>
          </a:graphicData>
        </a:graphic>
      </p:graphicFrame>
      <p:sp>
        <p:nvSpPr>
          <p:cNvPr id="3" name="Speech Bubble: Rectangle with Corners Rounded 2">
            <a:extLst>
              <a:ext uri="{FF2B5EF4-FFF2-40B4-BE49-F238E27FC236}">
                <a16:creationId xmlns:a16="http://schemas.microsoft.com/office/drawing/2014/main" id="{1431366F-12C7-6B3E-B48C-666DC47E3055}"/>
              </a:ext>
            </a:extLst>
          </p:cNvPr>
          <p:cNvSpPr/>
          <p:nvPr/>
        </p:nvSpPr>
        <p:spPr>
          <a:xfrm>
            <a:off x="8635194" y="2041157"/>
            <a:ext cx="3032550" cy="185199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a:ln>
                  <a:noFill/>
                </a:ln>
                <a:solidFill>
                  <a:srgbClr val="000000"/>
                </a:solidFill>
                <a:effectLst/>
                <a:uLnTx/>
                <a:uFillTx/>
                <a:latin typeface="Arial" panose="020B0604020202020204"/>
                <a:ea typeface="+mn-ea"/>
                <a:cs typeface="+mn-cs"/>
              </a:rPr>
              <a:t>Total % concerned (Net: extremely/quite a bit)</a:t>
            </a:r>
            <a:br>
              <a:rPr kumimoji="0" lang="en-GB" sz="1200" b="1" i="0" u="sng" strike="noStrike" kern="1200" cap="none" spc="0" normalizeH="0" baseline="0" noProof="0" dirty="0">
                <a:ln>
                  <a:noFill/>
                </a:ln>
                <a:solidFill>
                  <a:srgbClr val="000000"/>
                </a:solidFill>
                <a:effectLst/>
                <a:uLnTx/>
                <a:uFillTx/>
                <a:latin typeface="Arial" panose="020B0604020202020204"/>
                <a:ea typeface="+mn-ea"/>
                <a:cs typeface="+mn-cs"/>
              </a:rPr>
            </a:br>
            <a:endParaRPr kumimoji="0" lang="en-GB" sz="1200" b="1" i="0" u="sng"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0087"/>
                </a:solidFill>
                <a:effectLst/>
                <a:uLnTx/>
                <a:uFillTx/>
                <a:latin typeface="Arial" panose="020B0604020202020204"/>
                <a:ea typeface="+mn-ea"/>
                <a:cs typeface="+mn-cs"/>
              </a:rPr>
              <a:t>Any potential cancer symptom: </a:t>
            </a:r>
            <a:r>
              <a:rPr kumimoji="0" lang="en-GB" sz="1400" b="1" i="0" u="none" strike="noStrike" kern="1200" cap="none" spc="0" normalizeH="0" baseline="0" noProof="0" dirty="0">
                <a:ln>
                  <a:noFill/>
                </a:ln>
                <a:solidFill>
                  <a:srgbClr val="FF0087"/>
                </a:solidFill>
                <a:effectLst/>
                <a:uLnTx/>
                <a:uFillTx/>
                <a:latin typeface="Arial" panose="020B0604020202020204"/>
                <a:ea typeface="+mn-ea"/>
                <a:cs typeface="+mn-cs"/>
              </a:rPr>
              <a:t>31%</a:t>
            </a:r>
            <a:endParaRPr kumimoji="0" lang="en-GB" sz="1600" b="1" i="0" u="none" strike="noStrike" kern="1200" cap="none" spc="0" normalizeH="0" baseline="0" noProof="0" dirty="0">
              <a:ln>
                <a:noFill/>
              </a:ln>
              <a:solidFill>
                <a:srgbClr val="FF0087"/>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7E"/>
                </a:solidFill>
                <a:effectLst/>
                <a:uLnTx/>
                <a:uFillTx/>
                <a:latin typeface="Arial" panose="020B0604020202020204"/>
                <a:ea typeface="+mn-ea"/>
                <a:cs typeface="+mn-cs"/>
              </a:rPr>
              <a:t>Any potential non-specific symptom: </a:t>
            </a:r>
            <a:r>
              <a:rPr lang="en-GB" sz="1400" b="1" dirty="0">
                <a:solidFill>
                  <a:srgbClr val="00007E"/>
                </a:solidFill>
                <a:latin typeface="Arial" panose="020B0604020202020204"/>
              </a:rPr>
              <a:t>25</a:t>
            </a:r>
            <a:r>
              <a:rPr kumimoji="0" lang="en-GB" sz="1400" b="1" i="0" u="none" strike="noStrike" kern="1200" cap="none" spc="0" normalizeH="0" baseline="0" noProof="0" dirty="0">
                <a:ln>
                  <a:noFill/>
                </a:ln>
                <a:solidFill>
                  <a:srgbClr val="00007E"/>
                </a:solidFill>
                <a:effectLst/>
                <a:uLnTx/>
                <a:uFillTx/>
                <a:latin typeface="Arial" panose="020B0604020202020204"/>
                <a:ea typeface="+mn-ea"/>
                <a:cs typeface="+mn-cs"/>
              </a:rPr>
              <a:t>%</a:t>
            </a:r>
            <a:endParaRPr kumimoji="0" lang="en-GB" sz="1100" b="1" i="0" u="none" strike="noStrike" kern="1200" cap="none" spc="0" normalizeH="0" baseline="0" noProof="0" dirty="0">
              <a:ln>
                <a:noFill/>
              </a:ln>
              <a:solidFill>
                <a:srgbClr val="00007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9CEE"/>
                </a:solidFill>
                <a:effectLst/>
                <a:uLnTx/>
                <a:uFillTx/>
                <a:latin typeface="Arial" panose="020B0604020202020204"/>
                <a:ea typeface="+mn-ea"/>
                <a:cs typeface="+mn-cs"/>
              </a:rPr>
              <a:t>Any potential red-flag symptom: </a:t>
            </a:r>
            <a:r>
              <a:rPr kumimoji="0" lang="en-GB" sz="1400" b="1" i="0" u="none" strike="noStrike" kern="1200" cap="none" spc="0" normalizeH="0" baseline="0" noProof="0" dirty="0">
                <a:ln>
                  <a:noFill/>
                </a:ln>
                <a:solidFill>
                  <a:srgbClr val="009CEE"/>
                </a:solidFill>
                <a:effectLst/>
                <a:uLnTx/>
                <a:uFillTx/>
                <a:latin typeface="Arial" panose="020B0604020202020204"/>
                <a:ea typeface="+mn-ea"/>
                <a:cs typeface="+mn-cs"/>
              </a:rPr>
              <a:t>34%</a:t>
            </a:r>
            <a:br>
              <a:rPr kumimoji="0" lang="en-GB" sz="1400" b="1" i="0" u="none" strike="noStrike" kern="1200" cap="none" spc="0" normalizeH="0" baseline="0" noProof="0" dirty="0">
                <a:ln>
                  <a:noFill/>
                </a:ln>
                <a:solidFill>
                  <a:srgbClr val="009CEE"/>
                </a:solidFill>
                <a:effectLst/>
                <a:uLnTx/>
                <a:uFillTx/>
                <a:latin typeface="Arial" panose="020B0604020202020204"/>
                <a:ea typeface="+mn-ea"/>
                <a:cs typeface="+mn-cs"/>
              </a:rPr>
            </a:br>
            <a:r>
              <a:rPr kumimoji="0" lang="en-GB" sz="1100" b="0" i="0" u="none" strike="noStrike" kern="1200" cap="none" spc="0" normalizeH="0" baseline="0" noProof="0" dirty="0">
                <a:ln>
                  <a:noFill/>
                </a:ln>
                <a:solidFill>
                  <a:srgbClr val="FF0087">
                    <a:lumMod val="40000"/>
                    <a:lumOff val="60000"/>
                  </a:srgbClr>
                </a:solidFill>
                <a:effectLst/>
                <a:uLnTx/>
                <a:uFillTx/>
                <a:latin typeface="Arial" panose="020B0604020202020204"/>
                <a:ea typeface="+mn-ea"/>
                <a:cs typeface="+mn-cs"/>
              </a:rPr>
              <a:t>Any potential lung-specific symptom: </a:t>
            </a:r>
            <a:r>
              <a:rPr kumimoji="0" lang="en-GB" sz="1400" b="1" i="0" u="none" strike="noStrike" kern="1200" cap="none" spc="0" normalizeH="0" baseline="0" noProof="0" dirty="0">
                <a:ln>
                  <a:noFill/>
                </a:ln>
                <a:solidFill>
                  <a:srgbClr val="FF0087">
                    <a:lumMod val="40000"/>
                    <a:lumOff val="60000"/>
                  </a:srgbClr>
                </a:solidFill>
                <a:effectLst/>
                <a:uLnTx/>
                <a:uFillTx/>
                <a:latin typeface="Arial" panose="020B0604020202020204"/>
                <a:ea typeface="+mn-ea"/>
                <a:cs typeface="+mn-cs"/>
              </a:rPr>
              <a:t>26%</a:t>
            </a:r>
            <a:br>
              <a:rPr kumimoji="0" lang="en-GB" sz="1100" b="1" i="0" u="none" strike="noStrike" kern="1200" cap="none" spc="0" normalizeH="0" baseline="0" noProof="0" dirty="0">
                <a:ln>
                  <a:noFill/>
                </a:ln>
                <a:solidFill>
                  <a:srgbClr val="FF0087">
                    <a:lumMod val="20000"/>
                    <a:lumOff val="80000"/>
                  </a:srgbClr>
                </a:solidFill>
                <a:effectLst/>
                <a:uLnTx/>
                <a:uFillTx/>
                <a:latin typeface="Arial" panose="020B0604020202020204"/>
                <a:ea typeface="+mn-ea"/>
                <a:cs typeface="+mn-cs"/>
              </a:rPr>
            </a:br>
            <a:r>
              <a:rPr kumimoji="0" lang="en-GB" sz="1100" b="0" i="0" u="none" strike="noStrike" kern="1200" cap="none" spc="0" normalizeH="0" baseline="0" noProof="0" dirty="0">
                <a:ln>
                  <a:noFill/>
                </a:ln>
                <a:solidFill>
                  <a:srgbClr val="009CEE">
                    <a:lumMod val="40000"/>
                    <a:lumOff val="60000"/>
                  </a:srgbClr>
                </a:solidFill>
                <a:effectLst/>
                <a:uLnTx/>
                <a:uFillTx/>
                <a:latin typeface="Arial" panose="020B0604020202020204"/>
                <a:ea typeface="+mn-ea"/>
                <a:cs typeface="+mn-cs"/>
              </a:rPr>
              <a:t>Any potential oral cancer symptom: </a:t>
            </a:r>
            <a:r>
              <a:rPr kumimoji="0" lang="en-GB" sz="1400" b="1" i="0" u="none" strike="noStrike" kern="1200" cap="none" spc="0" normalizeH="0" baseline="0" noProof="0" dirty="0">
                <a:ln>
                  <a:noFill/>
                </a:ln>
                <a:solidFill>
                  <a:srgbClr val="009CEE">
                    <a:lumMod val="40000"/>
                    <a:lumOff val="60000"/>
                  </a:srgbClr>
                </a:solidFill>
                <a:effectLst/>
                <a:uLnTx/>
                <a:uFillTx/>
                <a:latin typeface="Arial" panose="020B0604020202020204"/>
                <a:ea typeface="+mn-ea"/>
                <a:cs typeface="+mn-cs"/>
              </a:rPr>
              <a:t>29%</a:t>
            </a:r>
            <a:endParaRPr kumimoji="0" lang="en-GB" sz="1800" b="1" i="0" u="none" strike="noStrike" kern="1200" cap="none" spc="0" normalizeH="0" baseline="0" noProof="0" dirty="0">
              <a:ln>
                <a:noFill/>
              </a:ln>
              <a:solidFill>
                <a:srgbClr val="009CEE">
                  <a:lumMod val="40000"/>
                  <a:lumOff val="6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588993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528A88B1-C690-A0A8-31B3-3558FC960D86}"/>
              </a:ext>
            </a:extLst>
          </p:cNvPr>
          <p:cNvGrpSpPr/>
          <p:nvPr/>
        </p:nvGrpSpPr>
        <p:grpSpPr>
          <a:xfrm>
            <a:off x="541253" y="1191425"/>
            <a:ext cx="11219265" cy="3918112"/>
            <a:chOff x="541253" y="844389"/>
            <a:chExt cx="11219265" cy="3918112"/>
          </a:xfrm>
        </p:grpSpPr>
        <p:sp>
          <p:nvSpPr>
            <p:cNvPr id="22" name="Rectangle 21">
              <a:extLst>
                <a:ext uri="{FF2B5EF4-FFF2-40B4-BE49-F238E27FC236}">
                  <a16:creationId xmlns:a16="http://schemas.microsoft.com/office/drawing/2014/main" id="{4D113A80-4F6A-8B1E-A1A6-C2FF0FB28C9B}"/>
                </a:ext>
              </a:extLst>
            </p:cNvPr>
            <p:cNvSpPr/>
            <p:nvPr/>
          </p:nvSpPr>
          <p:spPr>
            <a:xfrm>
              <a:off x="7758224" y="3402308"/>
              <a:ext cx="853440" cy="29692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Disability</a:t>
              </a:r>
            </a:p>
          </p:txBody>
        </p:sp>
        <p:graphicFrame>
          <p:nvGraphicFramePr>
            <p:cNvPr id="7" name="Chart 6">
              <a:extLst>
                <a:ext uri="{FF2B5EF4-FFF2-40B4-BE49-F238E27FC236}">
                  <a16:creationId xmlns:a16="http://schemas.microsoft.com/office/drawing/2014/main" id="{C2586547-9929-7751-7B4D-941201FA440E}"/>
                </a:ext>
              </a:extLst>
            </p:cNvPr>
            <p:cNvGraphicFramePr/>
            <p:nvPr>
              <p:extLst>
                <p:ext uri="{D42A27DB-BD31-4B8C-83A1-F6EECF244321}">
                  <p14:modId xmlns:p14="http://schemas.microsoft.com/office/powerpoint/2010/main" val="1669554286"/>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9">
              <a:extLst>
                <a:ext uri="{FF2B5EF4-FFF2-40B4-BE49-F238E27FC236}">
                  <a16:creationId xmlns:a16="http://schemas.microsoft.com/office/drawing/2014/main" id="{0107154C-0268-A2F9-6BAE-380982F2A5E1}"/>
                </a:ext>
              </a:extLst>
            </p:cNvPr>
            <p:cNvSpPr/>
            <p:nvPr/>
          </p:nvSpPr>
          <p:spPr>
            <a:xfrm>
              <a:off x="561850" y="3438428"/>
              <a:ext cx="654697" cy="30846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a:t>
              </a:r>
            </a:p>
          </p:txBody>
        </p:sp>
        <p:sp>
          <p:nvSpPr>
            <p:cNvPr id="14" name="Rectangle 13">
              <a:extLst>
                <a:ext uri="{FF2B5EF4-FFF2-40B4-BE49-F238E27FC236}">
                  <a16:creationId xmlns:a16="http://schemas.microsoft.com/office/drawing/2014/main" id="{907153C9-C81B-3F54-CED6-FD893F8634D8}"/>
                </a:ext>
              </a:extLst>
            </p:cNvPr>
            <p:cNvSpPr/>
            <p:nvPr/>
          </p:nvSpPr>
          <p:spPr>
            <a:xfrm>
              <a:off x="1462943" y="3423920"/>
              <a:ext cx="586766" cy="33906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Male</a:t>
              </a:r>
            </a:p>
          </p:txBody>
        </p:sp>
        <p:sp>
          <p:nvSpPr>
            <p:cNvPr id="15" name="Rectangle 14">
              <a:extLst>
                <a:ext uri="{FF2B5EF4-FFF2-40B4-BE49-F238E27FC236}">
                  <a16:creationId xmlns:a16="http://schemas.microsoft.com/office/drawing/2014/main" id="{A3B8CFCC-2A0B-4FD5-5FEF-BC9F99A975F6}"/>
                </a:ext>
              </a:extLst>
            </p:cNvPr>
            <p:cNvSpPr/>
            <p:nvPr/>
          </p:nvSpPr>
          <p:spPr>
            <a:xfrm>
              <a:off x="1950736" y="3433358"/>
              <a:ext cx="692243" cy="32963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Female</a:t>
              </a:r>
            </a:p>
          </p:txBody>
        </p:sp>
        <p:sp>
          <p:nvSpPr>
            <p:cNvPr id="17" name="Rectangle 16">
              <a:extLst>
                <a:ext uri="{FF2B5EF4-FFF2-40B4-BE49-F238E27FC236}">
                  <a16:creationId xmlns:a16="http://schemas.microsoft.com/office/drawing/2014/main" id="{8AED39AA-4D4D-9495-396C-25A178EAE5BD}"/>
                </a:ext>
              </a:extLst>
            </p:cNvPr>
            <p:cNvSpPr/>
            <p:nvPr/>
          </p:nvSpPr>
          <p:spPr>
            <a:xfrm>
              <a:off x="4606778" y="3445558"/>
              <a:ext cx="639121" cy="33906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White</a:t>
              </a:r>
            </a:p>
          </p:txBody>
        </p:sp>
        <p:sp>
          <p:nvSpPr>
            <p:cNvPr id="18" name="Rectangle 17">
              <a:extLst>
                <a:ext uri="{FF2B5EF4-FFF2-40B4-BE49-F238E27FC236}">
                  <a16:creationId xmlns:a16="http://schemas.microsoft.com/office/drawing/2014/main" id="{CD753B1B-E333-BE06-BBC8-3D13EC02350E}"/>
                </a:ext>
              </a:extLst>
            </p:cNvPr>
            <p:cNvSpPr/>
            <p:nvPr/>
          </p:nvSpPr>
          <p:spPr>
            <a:xfrm>
              <a:off x="4961144" y="3499120"/>
              <a:ext cx="10448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Ethnic minority</a:t>
              </a:r>
            </a:p>
            <a:p>
              <a:pPr algn="ctr"/>
              <a:r>
                <a:rPr lang="en-GB" sz="1200" dirty="0">
                  <a:solidFill>
                    <a:schemeClr val="tx1"/>
                  </a:solidFill>
                </a:rPr>
                <a:t>background</a:t>
              </a:r>
            </a:p>
          </p:txBody>
        </p:sp>
        <p:sp>
          <p:nvSpPr>
            <p:cNvPr id="19" name="Rectangle 18">
              <a:extLst>
                <a:ext uri="{FF2B5EF4-FFF2-40B4-BE49-F238E27FC236}">
                  <a16:creationId xmlns:a16="http://schemas.microsoft.com/office/drawing/2014/main" id="{CCF4C308-069C-3041-360C-770DB72B385A}"/>
                </a:ext>
              </a:extLst>
            </p:cNvPr>
            <p:cNvSpPr/>
            <p:nvPr/>
          </p:nvSpPr>
          <p:spPr>
            <a:xfrm>
              <a:off x="5960657" y="3461825"/>
              <a:ext cx="628112" cy="31898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ABC1</a:t>
              </a:r>
            </a:p>
          </p:txBody>
        </p:sp>
        <p:sp>
          <p:nvSpPr>
            <p:cNvPr id="20" name="Rectangle 19">
              <a:extLst>
                <a:ext uri="{FF2B5EF4-FFF2-40B4-BE49-F238E27FC236}">
                  <a16:creationId xmlns:a16="http://schemas.microsoft.com/office/drawing/2014/main" id="{E9BB790D-9502-EB15-1A00-EE951E829EE1}"/>
                </a:ext>
              </a:extLst>
            </p:cNvPr>
            <p:cNvSpPr/>
            <p:nvPr/>
          </p:nvSpPr>
          <p:spPr>
            <a:xfrm>
              <a:off x="6462390" y="3429906"/>
              <a:ext cx="628113" cy="35924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C2DE</a:t>
              </a:r>
            </a:p>
          </p:txBody>
        </p:sp>
        <p:sp>
          <p:nvSpPr>
            <p:cNvPr id="21" name="Rectangle 20">
              <a:extLst>
                <a:ext uri="{FF2B5EF4-FFF2-40B4-BE49-F238E27FC236}">
                  <a16:creationId xmlns:a16="http://schemas.microsoft.com/office/drawing/2014/main" id="{9F4FC84E-876E-ECC3-BD2B-0C737A7BE384}"/>
                </a:ext>
              </a:extLst>
            </p:cNvPr>
            <p:cNvSpPr/>
            <p:nvPr/>
          </p:nvSpPr>
          <p:spPr>
            <a:xfrm>
              <a:off x="7234262" y="3448505"/>
              <a:ext cx="853440" cy="39152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 disability</a:t>
              </a:r>
            </a:p>
          </p:txBody>
        </p:sp>
        <p:sp>
          <p:nvSpPr>
            <p:cNvPr id="23" name="Rectangle 22">
              <a:extLst>
                <a:ext uri="{FF2B5EF4-FFF2-40B4-BE49-F238E27FC236}">
                  <a16:creationId xmlns:a16="http://schemas.microsoft.com/office/drawing/2014/main" id="{6BE981E7-92AE-5164-4155-4AC6DDDABFCB}"/>
                </a:ext>
              </a:extLst>
            </p:cNvPr>
            <p:cNvSpPr/>
            <p:nvPr/>
          </p:nvSpPr>
          <p:spPr>
            <a:xfrm>
              <a:off x="8478074" y="3490979"/>
              <a:ext cx="970682"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 mental health condition</a:t>
              </a:r>
            </a:p>
          </p:txBody>
        </p:sp>
        <p:sp>
          <p:nvSpPr>
            <p:cNvPr id="24" name="Rectangle 23">
              <a:extLst>
                <a:ext uri="{FF2B5EF4-FFF2-40B4-BE49-F238E27FC236}">
                  <a16:creationId xmlns:a16="http://schemas.microsoft.com/office/drawing/2014/main" id="{42C25787-E15D-5BC9-AFE7-58C3A9046C2D}"/>
                </a:ext>
              </a:extLst>
            </p:cNvPr>
            <p:cNvSpPr/>
            <p:nvPr/>
          </p:nvSpPr>
          <p:spPr>
            <a:xfrm>
              <a:off x="9185091" y="3439620"/>
              <a:ext cx="861521" cy="57321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Mental health condition</a:t>
              </a:r>
            </a:p>
          </p:txBody>
        </p:sp>
        <p:sp>
          <p:nvSpPr>
            <p:cNvPr id="25" name="Rectangle 24">
              <a:extLst>
                <a:ext uri="{FF2B5EF4-FFF2-40B4-BE49-F238E27FC236}">
                  <a16:creationId xmlns:a16="http://schemas.microsoft.com/office/drawing/2014/main" id="{FEC34255-3F7B-1609-86E1-1D8A36CFBF8D}"/>
                </a:ext>
              </a:extLst>
            </p:cNvPr>
            <p:cNvSpPr/>
            <p:nvPr/>
          </p:nvSpPr>
          <p:spPr>
            <a:xfrm>
              <a:off x="9880077" y="3512682"/>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 1-2 (Most deprived)</a:t>
              </a:r>
            </a:p>
          </p:txBody>
        </p:sp>
        <p:sp>
          <p:nvSpPr>
            <p:cNvPr id="26" name="Rectangle 25">
              <a:extLst>
                <a:ext uri="{FF2B5EF4-FFF2-40B4-BE49-F238E27FC236}">
                  <a16:creationId xmlns:a16="http://schemas.microsoft.com/office/drawing/2014/main" id="{57A22782-F084-791D-B7EA-D9E031792BEA}"/>
                </a:ext>
              </a:extLst>
            </p:cNvPr>
            <p:cNvSpPr/>
            <p:nvPr/>
          </p:nvSpPr>
          <p:spPr>
            <a:xfrm>
              <a:off x="10921194" y="3466218"/>
              <a:ext cx="823649" cy="57321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 9-10 (Least deprived)</a:t>
              </a:r>
            </a:p>
          </p:txBody>
        </p:sp>
        <p:cxnSp>
          <p:nvCxnSpPr>
            <p:cNvPr id="28" name="Straight Connector 27">
              <a:extLst>
                <a:ext uri="{FF2B5EF4-FFF2-40B4-BE49-F238E27FC236}">
                  <a16:creationId xmlns:a16="http://schemas.microsoft.com/office/drawing/2014/main" id="{3C5C3D42-2FCE-1D34-F73B-8A706E4E8662}"/>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sp>
          <p:nvSpPr>
            <p:cNvPr id="29" name="Isosceles Triangle 28">
              <a:extLst>
                <a:ext uri="{FF2B5EF4-FFF2-40B4-BE49-F238E27FC236}">
                  <a16:creationId xmlns:a16="http://schemas.microsoft.com/office/drawing/2014/main" id="{E889553B-45C6-7A8C-CF6E-60A105D90ED4}"/>
                </a:ext>
              </a:extLst>
            </p:cNvPr>
            <p:cNvSpPr>
              <a:spLocks noChangeAspect="1"/>
            </p:cNvSpPr>
            <p:nvPr/>
          </p:nvSpPr>
          <p:spPr>
            <a:xfrm>
              <a:off x="8009866" y="215895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0" name="Isosceles Triangle 29">
              <a:extLst>
                <a:ext uri="{FF2B5EF4-FFF2-40B4-BE49-F238E27FC236}">
                  <a16:creationId xmlns:a16="http://schemas.microsoft.com/office/drawing/2014/main" id="{6881776B-EF3E-B774-A2CE-4C2C3B01E298}"/>
                </a:ext>
              </a:extLst>
            </p:cNvPr>
            <p:cNvSpPr>
              <a:spLocks noChangeAspect="1"/>
            </p:cNvSpPr>
            <p:nvPr/>
          </p:nvSpPr>
          <p:spPr>
            <a:xfrm rot="10800000">
              <a:off x="7544450" y="2452580"/>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grpSp>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Concern regarding any potential cancer symptom increases significantly among those with a disability, with a mental health diagnosis and in the most deprived IMD deciles</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5829764"/>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H2_rec1. You said that you have experienced [symptom] in the last 6 months. We would now like to ask you a few more questions about this. How concerned have you been that this symptom might be serious? Please select one answer.</a:t>
            </a:r>
          </a:p>
          <a:p>
            <a:r>
              <a:rPr lang="en-US" sz="800" dirty="0"/>
              <a:t>Base: All who experienced any potential cancer symptom (All: N=3,096; Male: N=1,415; Female: N=1,654; 18-29: N=537; 30-49: N=1,016; 50+: N=1,543; White: N=2,670; Ethnic minority background: N=426; ABC1: N=1,632; C2DE: N=1,464; No disability: N=1,746; Disability: N=1,289; Mental health condition: N=1,149; No mental health condition: N=1,792; IMD 1-2: N=572; IMD 3-8: N=1,832; IMD 9-10: N=692; EM with a disability: N=139; All not EM with a disability: N=2,957; Female EM from low social grades: N=101; All not female EM from low social grades: N=2,995; Low social grades with mental health diagnosis: N=599; All not low social grades with mental health diagnosis: N=2,497).</a:t>
            </a:r>
          </a:p>
          <a:p>
            <a:r>
              <a:rPr lang="en-US" sz="800" dirty="0"/>
              <a:t>*Total concerned – net of those who are extremely or quite a bit concerned </a:t>
            </a:r>
          </a:p>
          <a:p>
            <a:r>
              <a:rPr lang="en-US" sz="800" dirty="0"/>
              <a:t>Note – this refers to multiple questions being combined (e.g. if a respondent is quite concerned about one symptom, and very concerned about another, they will be counted twice)</a:t>
            </a:r>
            <a:endParaRPr lang="en-GB" sz="800" dirty="0"/>
          </a:p>
          <a:p>
            <a:r>
              <a:rPr lang="en-US" sz="800" dirty="0">
                <a:solidFill>
                  <a:srgbClr val="FF0000"/>
                </a:solidFill>
              </a:rPr>
              <a:t> </a:t>
            </a:r>
          </a:p>
          <a:p>
            <a:endParaRPr lang="en-US" sz="800" dirty="0">
              <a:solidFill>
                <a:srgbClr val="FF0000"/>
              </a:solidFill>
            </a:endParaRPr>
          </a:p>
          <a:p>
            <a:endParaRPr lang="en-US" sz="800" dirty="0">
              <a:solidFill>
                <a:srgbClr val="FF0000"/>
              </a:solidFill>
            </a:endParaRPr>
          </a:p>
        </p:txBody>
      </p:sp>
      <p:sp>
        <p:nvSpPr>
          <p:cNvPr id="2" name="TextBox 1">
            <a:extLst>
              <a:ext uri="{FF2B5EF4-FFF2-40B4-BE49-F238E27FC236}">
                <a16:creationId xmlns:a16="http://schemas.microsoft.com/office/drawing/2014/main" id="{C8F2C093-8874-C5DF-6335-64B4714D43E6}"/>
              </a:ext>
            </a:extLst>
          </p:cNvPr>
          <p:cNvSpPr txBox="1"/>
          <p:nvPr/>
        </p:nvSpPr>
        <p:spPr>
          <a:xfrm>
            <a:off x="3062289" y="1615455"/>
            <a:ext cx="6098958" cy="584775"/>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Total* concern regarding any potential cancer symptom – by demographics</a:t>
            </a:r>
            <a:endParaRPr lang="en-GB" sz="1600" b="1" i="0" u="none" strike="noStrike" kern="1200" spc="10" baseline="0" dirty="0">
              <a:solidFill>
                <a:schemeClr val="tx1"/>
              </a:solidFill>
              <a:ea typeface="+mn-ea"/>
              <a:cs typeface="+mn-cs"/>
            </a:endParaRPr>
          </a:p>
        </p:txBody>
      </p:sp>
      <p:sp>
        <p:nvSpPr>
          <p:cNvPr id="11" name="TextBox 10">
            <a:extLst>
              <a:ext uri="{FF2B5EF4-FFF2-40B4-BE49-F238E27FC236}">
                <a16:creationId xmlns:a16="http://schemas.microsoft.com/office/drawing/2014/main" id="{EFF0BC44-8DD5-DF55-B40F-6F2D431CC6AC}"/>
              </a:ext>
            </a:extLst>
          </p:cNvPr>
          <p:cNvSpPr txBox="1"/>
          <p:nvPr/>
        </p:nvSpPr>
        <p:spPr>
          <a:xfrm>
            <a:off x="10250457" y="6312460"/>
            <a:ext cx="1688851" cy="307777"/>
          </a:xfrm>
          <a:prstGeom prst="rect">
            <a:avLst/>
          </a:prstGeom>
          <a:noFill/>
        </p:spPr>
        <p:txBody>
          <a:bodyPr wrap="square" lIns="0" tIns="0" rIns="0" bIns="0" rtlCol="0">
            <a:spAutoFit/>
          </a:bodyPr>
          <a:lstStyle/>
          <a:p>
            <a:pPr algn="ctr"/>
            <a:r>
              <a:rPr lang="en-US" sz="1000" dirty="0"/>
              <a:t>Show statistically significant differences between groups</a:t>
            </a:r>
            <a:endParaRPr lang="en-GB" sz="1000" dirty="0"/>
          </a:p>
        </p:txBody>
      </p:sp>
      <p:sp>
        <p:nvSpPr>
          <p:cNvPr id="12" name="Isosceles Triangle 11">
            <a:extLst>
              <a:ext uri="{FF2B5EF4-FFF2-40B4-BE49-F238E27FC236}">
                <a16:creationId xmlns:a16="http://schemas.microsoft.com/office/drawing/2014/main" id="{35DA1CAF-C6CE-143E-C7F0-9C5C1F0ED20D}"/>
              </a:ext>
            </a:extLst>
          </p:cNvPr>
          <p:cNvSpPr>
            <a:spLocks noChangeAspect="1"/>
          </p:cNvSpPr>
          <p:nvPr/>
        </p:nvSpPr>
        <p:spPr>
          <a:xfrm>
            <a:off x="10084595" y="632713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3" name="Isosceles Triangle 12">
            <a:extLst>
              <a:ext uri="{FF2B5EF4-FFF2-40B4-BE49-F238E27FC236}">
                <a16:creationId xmlns:a16="http://schemas.microsoft.com/office/drawing/2014/main" id="{EE0CAB80-070C-5E34-BED5-CCCA295BFD99}"/>
              </a:ext>
            </a:extLst>
          </p:cNvPr>
          <p:cNvSpPr>
            <a:spLocks noChangeAspect="1"/>
          </p:cNvSpPr>
          <p:nvPr/>
        </p:nvSpPr>
        <p:spPr>
          <a:xfrm rot="10800000">
            <a:off x="10084595" y="6523320"/>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5" name="Speech Bubble: Rectangle with Corners Rounded 34">
            <a:extLst>
              <a:ext uri="{FF2B5EF4-FFF2-40B4-BE49-F238E27FC236}">
                <a16:creationId xmlns:a16="http://schemas.microsoft.com/office/drawing/2014/main" id="{825B374A-8808-B3F3-39EB-B2C6A0007C9F}"/>
              </a:ext>
            </a:extLst>
          </p:cNvPr>
          <p:cNvSpPr/>
          <p:nvPr/>
        </p:nvSpPr>
        <p:spPr>
          <a:xfrm>
            <a:off x="455191" y="4741448"/>
            <a:ext cx="3228724" cy="91973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lumMod val="50000"/>
                  </a:schemeClr>
                </a:solidFill>
              </a:rPr>
              <a:t>It follows that those who are from an ethnic minority background and living with a disability were more likely to be concerned than those who aren’t (42% vs 31%)</a:t>
            </a:r>
          </a:p>
        </p:txBody>
      </p:sp>
      <p:sp>
        <p:nvSpPr>
          <p:cNvPr id="37" name="Speech Bubble: Rectangle with Corners Rounded 36">
            <a:extLst>
              <a:ext uri="{FF2B5EF4-FFF2-40B4-BE49-F238E27FC236}">
                <a16:creationId xmlns:a16="http://schemas.microsoft.com/office/drawing/2014/main" id="{DAFAD186-A5F7-F2A3-3656-DDC14DC3FEB8}"/>
              </a:ext>
            </a:extLst>
          </p:cNvPr>
          <p:cNvSpPr/>
          <p:nvPr/>
        </p:nvSpPr>
        <p:spPr>
          <a:xfrm>
            <a:off x="4447806" y="4731281"/>
            <a:ext cx="3228724" cy="91973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lumMod val="50000"/>
                  </a:schemeClr>
                </a:solidFill>
              </a:rPr>
              <a:t>This is also the case for females from an ethnic minority background who are also from lower social grades (41% vs 31%).</a:t>
            </a:r>
          </a:p>
        </p:txBody>
      </p:sp>
      <p:pic>
        <p:nvPicPr>
          <p:cNvPr id="38" name="Picture 37">
            <a:extLst>
              <a:ext uri="{FF2B5EF4-FFF2-40B4-BE49-F238E27FC236}">
                <a16:creationId xmlns:a16="http://schemas.microsoft.com/office/drawing/2014/main" id="{9E059106-46DC-13AD-E759-FF595B37992F}"/>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3620713" y="4729364"/>
            <a:ext cx="891042" cy="891042"/>
          </a:xfrm>
          <a:prstGeom prst="rect">
            <a:avLst/>
          </a:prstGeom>
        </p:spPr>
      </p:pic>
      <p:sp>
        <p:nvSpPr>
          <p:cNvPr id="39" name="Speech Bubble: Rectangle with Corners Rounded 38">
            <a:extLst>
              <a:ext uri="{FF2B5EF4-FFF2-40B4-BE49-F238E27FC236}">
                <a16:creationId xmlns:a16="http://schemas.microsoft.com/office/drawing/2014/main" id="{92AD39DA-D01B-306B-34E0-9F8FEF645B66}"/>
              </a:ext>
            </a:extLst>
          </p:cNvPr>
          <p:cNvSpPr/>
          <p:nvPr/>
        </p:nvSpPr>
        <p:spPr>
          <a:xfrm>
            <a:off x="8601355" y="4708545"/>
            <a:ext cx="3196054" cy="91973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lumMod val="50000"/>
                  </a:schemeClr>
                </a:solidFill>
              </a:rPr>
              <a:t>Those from lower social grades with a mental health diagnosis were also more likely to be concerned than those who aren’t (35% vs 30%).</a:t>
            </a:r>
          </a:p>
        </p:txBody>
      </p:sp>
      <p:sp>
        <p:nvSpPr>
          <p:cNvPr id="4" name="Rectangle 3">
            <a:extLst>
              <a:ext uri="{FF2B5EF4-FFF2-40B4-BE49-F238E27FC236}">
                <a16:creationId xmlns:a16="http://schemas.microsoft.com/office/drawing/2014/main" id="{DDCF41C9-6D44-F21C-144E-AE97FE1AACB2}"/>
              </a:ext>
            </a:extLst>
          </p:cNvPr>
          <p:cNvSpPr/>
          <p:nvPr/>
        </p:nvSpPr>
        <p:spPr>
          <a:xfrm>
            <a:off x="2799667" y="3784800"/>
            <a:ext cx="619144" cy="31898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18-29</a:t>
            </a:r>
          </a:p>
        </p:txBody>
      </p:sp>
      <p:sp>
        <p:nvSpPr>
          <p:cNvPr id="5" name="Rectangle 4">
            <a:extLst>
              <a:ext uri="{FF2B5EF4-FFF2-40B4-BE49-F238E27FC236}">
                <a16:creationId xmlns:a16="http://schemas.microsoft.com/office/drawing/2014/main" id="{FFBD0558-6B91-793C-9C60-2626001CF205}"/>
              </a:ext>
            </a:extLst>
          </p:cNvPr>
          <p:cNvSpPr/>
          <p:nvPr/>
        </p:nvSpPr>
        <p:spPr>
          <a:xfrm>
            <a:off x="3337623" y="3784800"/>
            <a:ext cx="619144" cy="31898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30-49</a:t>
            </a:r>
          </a:p>
        </p:txBody>
      </p:sp>
      <p:sp>
        <p:nvSpPr>
          <p:cNvPr id="6" name="Rectangle 5">
            <a:extLst>
              <a:ext uri="{FF2B5EF4-FFF2-40B4-BE49-F238E27FC236}">
                <a16:creationId xmlns:a16="http://schemas.microsoft.com/office/drawing/2014/main" id="{BBBAAA3C-30EE-E8A6-167F-4AF68C5C8F24}"/>
              </a:ext>
            </a:extLst>
          </p:cNvPr>
          <p:cNvSpPr/>
          <p:nvPr/>
        </p:nvSpPr>
        <p:spPr>
          <a:xfrm>
            <a:off x="3866761" y="3784800"/>
            <a:ext cx="466240" cy="31898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50+</a:t>
            </a:r>
          </a:p>
        </p:txBody>
      </p:sp>
      <p:sp>
        <p:nvSpPr>
          <p:cNvPr id="9" name="Rectangle 8">
            <a:extLst>
              <a:ext uri="{FF2B5EF4-FFF2-40B4-BE49-F238E27FC236}">
                <a16:creationId xmlns:a16="http://schemas.microsoft.com/office/drawing/2014/main" id="{0E1240E5-6A00-205D-7F28-CFADC9F574FD}"/>
              </a:ext>
            </a:extLst>
          </p:cNvPr>
          <p:cNvSpPr/>
          <p:nvPr/>
        </p:nvSpPr>
        <p:spPr>
          <a:xfrm>
            <a:off x="10507021" y="3859718"/>
            <a:ext cx="598708" cy="28879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 3-8</a:t>
            </a:r>
          </a:p>
        </p:txBody>
      </p:sp>
      <p:sp>
        <p:nvSpPr>
          <p:cNvPr id="40" name="Isosceles Triangle 39">
            <a:extLst>
              <a:ext uri="{FF2B5EF4-FFF2-40B4-BE49-F238E27FC236}">
                <a16:creationId xmlns:a16="http://schemas.microsoft.com/office/drawing/2014/main" id="{D4F51D9C-78EF-F2B0-B037-E7320863B37E}"/>
              </a:ext>
            </a:extLst>
          </p:cNvPr>
          <p:cNvSpPr>
            <a:spLocks noChangeAspect="1"/>
          </p:cNvSpPr>
          <p:nvPr/>
        </p:nvSpPr>
        <p:spPr>
          <a:xfrm>
            <a:off x="10218413" y="2609258"/>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41" name="Isosceles Triangle 40">
            <a:extLst>
              <a:ext uri="{FF2B5EF4-FFF2-40B4-BE49-F238E27FC236}">
                <a16:creationId xmlns:a16="http://schemas.microsoft.com/office/drawing/2014/main" id="{97624042-31CB-36BE-598F-C27E8014DE63}"/>
              </a:ext>
            </a:extLst>
          </p:cNvPr>
          <p:cNvSpPr>
            <a:spLocks noChangeAspect="1"/>
          </p:cNvSpPr>
          <p:nvPr/>
        </p:nvSpPr>
        <p:spPr>
          <a:xfrm>
            <a:off x="9334848" y="258471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60" name="Isosceles Triangle 59">
            <a:extLst>
              <a:ext uri="{FF2B5EF4-FFF2-40B4-BE49-F238E27FC236}">
                <a16:creationId xmlns:a16="http://schemas.microsoft.com/office/drawing/2014/main" id="{346D0CE8-74EF-ACA4-B4DA-EEFC7E248235}"/>
              </a:ext>
            </a:extLst>
          </p:cNvPr>
          <p:cNvSpPr>
            <a:spLocks noChangeAspect="1"/>
          </p:cNvSpPr>
          <p:nvPr/>
        </p:nvSpPr>
        <p:spPr>
          <a:xfrm rot="10800000">
            <a:off x="8893431" y="2737942"/>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pic>
        <p:nvPicPr>
          <p:cNvPr id="61" name="Picture 60">
            <a:extLst>
              <a:ext uri="{FF2B5EF4-FFF2-40B4-BE49-F238E27FC236}">
                <a16:creationId xmlns:a16="http://schemas.microsoft.com/office/drawing/2014/main" id="{9E73D2A0-56C1-18D4-0060-D29114E69D75}"/>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7710312" y="4722891"/>
            <a:ext cx="891042" cy="891042"/>
          </a:xfrm>
          <a:prstGeom prst="rect">
            <a:avLst/>
          </a:prstGeom>
        </p:spPr>
      </p:pic>
      <p:sp>
        <p:nvSpPr>
          <p:cNvPr id="3" name="Isosceles Triangle 2">
            <a:extLst>
              <a:ext uri="{FF2B5EF4-FFF2-40B4-BE49-F238E27FC236}">
                <a16:creationId xmlns:a16="http://schemas.microsoft.com/office/drawing/2014/main" id="{65CFF019-1581-2F84-9442-3D55410C5B73}"/>
              </a:ext>
            </a:extLst>
          </p:cNvPr>
          <p:cNvSpPr>
            <a:spLocks noChangeAspect="1"/>
          </p:cNvSpPr>
          <p:nvPr/>
        </p:nvSpPr>
        <p:spPr>
          <a:xfrm rot="10800000">
            <a:off x="11118429" y="276151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Tree>
    <p:extLst>
      <p:ext uri="{BB962C8B-B14F-4D97-AF65-F5344CB8AC3E}">
        <p14:creationId xmlns:p14="http://schemas.microsoft.com/office/powerpoint/2010/main" val="988562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B97BDB5-755A-C5A4-EE2E-6068C7C3389E}"/>
              </a:ext>
            </a:extLst>
          </p:cNvPr>
          <p:cNvSpPr>
            <a:spLocks noGrp="1"/>
          </p:cNvSpPr>
          <p:nvPr>
            <p:ph type="body" sz="quarter" idx="10"/>
          </p:nvPr>
        </p:nvSpPr>
        <p:spPr>
          <a:xfrm>
            <a:off x="289560" y="1352677"/>
            <a:ext cx="6077684" cy="1628029"/>
          </a:xfrm>
          <a:prstGeom prst="rect">
            <a:avLst/>
          </a:prstGeom>
        </p:spPr>
        <p:txBody>
          <a:bodyPr/>
          <a:lstStyle/>
          <a:p>
            <a:r>
              <a:rPr lang="en-US" dirty="0">
                <a:latin typeface="+mn-lt"/>
              </a:rPr>
              <a:t>Executive Summary</a:t>
            </a:r>
          </a:p>
        </p:txBody>
      </p:sp>
      <p:sp>
        <p:nvSpPr>
          <p:cNvPr id="7" name="Text Placeholder 3">
            <a:extLst>
              <a:ext uri="{FF2B5EF4-FFF2-40B4-BE49-F238E27FC236}">
                <a16:creationId xmlns:a16="http://schemas.microsoft.com/office/drawing/2014/main" id="{46892CB9-7826-74F0-08A8-AFA9B9237E79}"/>
              </a:ext>
            </a:extLst>
          </p:cNvPr>
          <p:cNvSpPr>
            <a:spLocks noGrp="1"/>
          </p:cNvSpPr>
          <p:nvPr>
            <p:ph type="body" sz="quarter" idx="13"/>
          </p:nvPr>
        </p:nvSpPr>
        <p:spPr>
          <a:xfrm>
            <a:off x="5835650" y="273050"/>
            <a:ext cx="5375275" cy="365125"/>
          </a:xfrm>
        </p:spPr>
        <p:txBody>
          <a:bodyPr/>
          <a:lstStyle/>
          <a:p>
            <a:r>
              <a:rPr lang="en-GB" dirty="0">
                <a:latin typeface="+mj-lt"/>
              </a:rPr>
              <a:t>Cancer Awareness Measure+ – November 2024</a:t>
            </a:r>
          </a:p>
        </p:txBody>
      </p:sp>
    </p:spTree>
    <p:extLst>
      <p:ext uri="{BB962C8B-B14F-4D97-AF65-F5344CB8AC3E}">
        <p14:creationId xmlns:p14="http://schemas.microsoft.com/office/powerpoint/2010/main" val="28567693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A9AA21-0578-BEC7-C898-394477ECB7A1}"/>
              </a:ext>
            </a:extLst>
          </p:cNvPr>
          <p:cNvSpPr>
            <a:spLocks noGrp="1"/>
          </p:cNvSpPr>
          <p:nvPr>
            <p:ph type="body" sz="quarter" idx="10"/>
          </p:nvPr>
        </p:nvSpPr>
        <p:spPr>
          <a:prstGeom prst="rect">
            <a:avLst/>
          </a:prstGeom>
        </p:spPr>
        <p:txBody>
          <a:bodyPr/>
          <a:lstStyle/>
          <a:p>
            <a:r>
              <a:rPr lang="en-US" dirty="0">
                <a:latin typeface="+mn-lt"/>
              </a:rPr>
              <a:t>Seeking help </a:t>
            </a:r>
          </a:p>
        </p:txBody>
      </p:sp>
      <p:sp>
        <p:nvSpPr>
          <p:cNvPr id="2" name="Text Placeholder 3">
            <a:extLst>
              <a:ext uri="{FF2B5EF4-FFF2-40B4-BE49-F238E27FC236}">
                <a16:creationId xmlns:a16="http://schemas.microsoft.com/office/drawing/2014/main" id="{3A84F14E-4367-45F3-359C-0EAEB2069E8E}"/>
              </a:ext>
            </a:extLst>
          </p:cNvPr>
          <p:cNvSpPr>
            <a:spLocks noGrp="1"/>
          </p:cNvSpPr>
          <p:nvPr>
            <p:ph type="body" sz="quarter" idx="13"/>
          </p:nvPr>
        </p:nvSpPr>
        <p:spPr>
          <a:xfrm>
            <a:off x="5835650" y="273050"/>
            <a:ext cx="5375275" cy="365125"/>
          </a:xfrm>
        </p:spPr>
        <p:txBody>
          <a:bodyPr/>
          <a:lstStyle/>
          <a:p>
            <a:r>
              <a:rPr lang="en-GB" dirty="0">
                <a:latin typeface="+mj-lt"/>
              </a:rPr>
              <a:t>Cancer Awareness Measure+ – </a:t>
            </a:r>
            <a:r>
              <a:rPr lang="en-GB" dirty="0">
                <a:latin typeface="+mn-lt"/>
              </a:rPr>
              <a:t>November 2024</a:t>
            </a:r>
            <a:endParaRPr lang="en-GB" dirty="0">
              <a:latin typeface="+mj-lt"/>
            </a:endParaRPr>
          </a:p>
        </p:txBody>
      </p:sp>
    </p:spTree>
    <p:extLst>
      <p:ext uri="{BB962C8B-B14F-4D97-AF65-F5344CB8AC3E}">
        <p14:creationId xmlns:p14="http://schemas.microsoft.com/office/powerpoint/2010/main" val="24389232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60AFCCA7-386E-AC9C-FDEA-BA1811803BDC}"/>
              </a:ext>
            </a:extLst>
          </p:cNvPr>
          <p:cNvSpPr txBox="1">
            <a:spLocks/>
          </p:cNvSpPr>
          <p:nvPr/>
        </p:nvSpPr>
        <p:spPr>
          <a:xfrm>
            <a:off x="269983" y="188884"/>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After noticing their symptom, just over half reported successfully contacting their GP, while around four in ten did not contact a healthcare professional for any potential cancer symptom</a:t>
            </a:r>
          </a:p>
        </p:txBody>
      </p:sp>
      <p:sp>
        <p:nvSpPr>
          <p:cNvPr id="8" name="TextBox 7">
            <a:extLst>
              <a:ext uri="{FF2B5EF4-FFF2-40B4-BE49-F238E27FC236}">
                <a16:creationId xmlns:a16="http://schemas.microsoft.com/office/drawing/2014/main" id="{D637A334-5547-113D-3CCA-B8D671014732}"/>
              </a:ext>
            </a:extLst>
          </p:cNvPr>
          <p:cNvSpPr txBox="1"/>
          <p:nvPr/>
        </p:nvSpPr>
        <p:spPr>
          <a:xfrm>
            <a:off x="2416621" y="1362420"/>
            <a:ext cx="7358758" cy="338554"/>
          </a:xfrm>
          <a:prstGeom prst="rect">
            <a:avLst/>
          </a:prstGeom>
          <a:noFill/>
        </p:spPr>
        <p:txBody>
          <a:bodyPr wrap="square" rtlCol="0">
            <a:spAutoFit/>
          </a:bodyPr>
          <a:lstStyle/>
          <a:p>
            <a:pPr algn="ctr"/>
            <a:r>
              <a:rPr lang="en-US" sz="1600" b="1" spc="10" dirty="0"/>
              <a:t>Actions taken after noticing symptom</a:t>
            </a:r>
          </a:p>
        </p:txBody>
      </p:sp>
      <p:sp>
        <p:nvSpPr>
          <p:cNvPr id="3" name="Footer Placeholder 5">
            <a:extLst>
              <a:ext uri="{FF2B5EF4-FFF2-40B4-BE49-F238E27FC236}">
                <a16:creationId xmlns:a16="http://schemas.microsoft.com/office/drawing/2014/main" id="{C8264695-A1C7-B1F8-A633-6D96D67DC467}"/>
              </a:ext>
            </a:extLst>
          </p:cNvPr>
          <p:cNvSpPr txBox="1">
            <a:spLocks/>
          </p:cNvSpPr>
          <p:nvPr/>
        </p:nvSpPr>
        <p:spPr>
          <a:xfrm>
            <a:off x="269983" y="6489476"/>
            <a:ext cx="11383538" cy="33855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H4_rec. You said that you have experienced [symptom] in the last 12 months. We would now like to ask you a few more questions about this. Which of the following, if any, did you do after noticing the symptom? Please select all that apply.</a:t>
            </a:r>
          </a:p>
          <a:p>
            <a:r>
              <a:rPr lang="en-US" sz="800" dirty="0"/>
              <a:t>Base: All (Any cancer symptom: N=3,096; Any non-specific cancer symptom: N=2,218; Any red-flag cancer symptom: N=1,267; Any lung-specific cancer symptom: N=972; Any oral cancer symptom: N=946). </a:t>
            </a:r>
          </a:p>
          <a:p>
            <a:endParaRPr lang="en-US" sz="800" dirty="0"/>
          </a:p>
        </p:txBody>
      </p:sp>
      <p:graphicFrame>
        <p:nvGraphicFramePr>
          <p:cNvPr id="7" name="Chart 6">
            <a:extLst>
              <a:ext uri="{FF2B5EF4-FFF2-40B4-BE49-F238E27FC236}">
                <a16:creationId xmlns:a16="http://schemas.microsoft.com/office/drawing/2014/main" id="{7E33414B-33E8-20EF-561E-F551B8D8C706}"/>
              </a:ext>
            </a:extLst>
          </p:cNvPr>
          <p:cNvGraphicFramePr/>
          <p:nvPr>
            <p:extLst>
              <p:ext uri="{D42A27DB-BD31-4B8C-83A1-F6EECF244321}">
                <p14:modId xmlns:p14="http://schemas.microsoft.com/office/powerpoint/2010/main" val="2611707174"/>
              </p:ext>
            </p:extLst>
          </p:nvPr>
        </p:nvGraphicFramePr>
        <p:xfrm>
          <a:off x="363591" y="1697523"/>
          <a:ext cx="11196321" cy="4723354"/>
        </p:xfrm>
        <a:graphic>
          <a:graphicData uri="http://schemas.openxmlformats.org/drawingml/2006/chart">
            <c:chart xmlns:c="http://schemas.openxmlformats.org/drawingml/2006/chart" xmlns:r="http://schemas.openxmlformats.org/officeDocument/2006/relationships" r:id="rId3"/>
          </a:graphicData>
        </a:graphic>
      </p:graphicFrame>
      <p:sp>
        <p:nvSpPr>
          <p:cNvPr id="12" name="Speech Bubble: Rectangle with Corners Rounded 11">
            <a:extLst>
              <a:ext uri="{FF2B5EF4-FFF2-40B4-BE49-F238E27FC236}">
                <a16:creationId xmlns:a16="http://schemas.microsoft.com/office/drawing/2014/main" id="{500EC94F-BFCB-488C-3923-F7F5F7825389}"/>
              </a:ext>
            </a:extLst>
          </p:cNvPr>
          <p:cNvSpPr/>
          <p:nvPr/>
        </p:nvSpPr>
        <p:spPr>
          <a:xfrm>
            <a:off x="8259104" y="3531904"/>
            <a:ext cx="3032550" cy="185199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a:ln>
                  <a:noFill/>
                </a:ln>
                <a:solidFill>
                  <a:srgbClr val="000000"/>
                </a:solidFill>
                <a:effectLst/>
                <a:uLnTx/>
                <a:uFillTx/>
                <a:latin typeface="Arial" panose="020B0604020202020204"/>
                <a:ea typeface="+mn-ea"/>
                <a:cs typeface="+mn-cs"/>
              </a:rPr>
              <a:t>Total % who contacted GP (successfully or not)</a:t>
            </a:r>
            <a:br>
              <a:rPr kumimoji="0" lang="en-GB" sz="1200" b="1" i="0" u="sng" strike="noStrike" kern="1200" cap="none" spc="0" normalizeH="0" baseline="0" noProof="0" dirty="0">
                <a:ln>
                  <a:noFill/>
                </a:ln>
                <a:solidFill>
                  <a:srgbClr val="000000"/>
                </a:solidFill>
                <a:effectLst/>
                <a:uLnTx/>
                <a:uFillTx/>
                <a:latin typeface="Arial" panose="020B0604020202020204"/>
                <a:ea typeface="+mn-ea"/>
                <a:cs typeface="+mn-cs"/>
              </a:rPr>
            </a:br>
            <a:endParaRPr kumimoji="0" lang="en-GB" sz="1200" b="1" i="0" u="sng"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0087"/>
                </a:solidFill>
                <a:effectLst/>
                <a:uLnTx/>
                <a:uFillTx/>
                <a:latin typeface="Arial" panose="020B0604020202020204"/>
                <a:ea typeface="+mn-ea"/>
                <a:cs typeface="+mn-cs"/>
              </a:rPr>
              <a:t>Any potential cancer symptom: </a:t>
            </a:r>
            <a:r>
              <a:rPr lang="en-GB" sz="1400" b="1" dirty="0">
                <a:solidFill>
                  <a:srgbClr val="FF0087"/>
                </a:solidFill>
                <a:latin typeface="Arial" panose="020B0604020202020204"/>
              </a:rPr>
              <a:t>60</a:t>
            </a:r>
            <a:r>
              <a:rPr kumimoji="0" lang="en-GB" sz="1400" b="1" i="0" u="none" strike="noStrike" kern="1200" cap="none" spc="0" normalizeH="0" baseline="0" noProof="0" dirty="0">
                <a:ln>
                  <a:noFill/>
                </a:ln>
                <a:solidFill>
                  <a:srgbClr val="FF0087"/>
                </a:solidFill>
                <a:effectLst/>
                <a:uLnTx/>
                <a:uFillTx/>
                <a:latin typeface="Arial" panose="020B0604020202020204"/>
                <a:ea typeface="+mn-ea"/>
                <a:cs typeface="+mn-cs"/>
              </a:rPr>
              <a:t>%</a:t>
            </a:r>
            <a:endParaRPr kumimoji="0" lang="en-GB" sz="1600" b="1" i="0" u="none" strike="noStrike" kern="1200" cap="none" spc="0" normalizeH="0" baseline="0" noProof="0" dirty="0">
              <a:ln>
                <a:noFill/>
              </a:ln>
              <a:solidFill>
                <a:srgbClr val="FF0087"/>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7E"/>
                </a:solidFill>
                <a:effectLst/>
                <a:uLnTx/>
                <a:uFillTx/>
                <a:latin typeface="Arial" panose="020B0604020202020204"/>
                <a:ea typeface="+mn-ea"/>
                <a:cs typeface="+mn-cs"/>
              </a:rPr>
              <a:t>Any potential non-specific symptom: </a:t>
            </a:r>
            <a:r>
              <a:rPr lang="en-GB" sz="1400" b="1" dirty="0">
                <a:solidFill>
                  <a:srgbClr val="00007E"/>
                </a:solidFill>
                <a:latin typeface="Arial" panose="020B0604020202020204"/>
              </a:rPr>
              <a:t>52</a:t>
            </a:r>
            <a:r>
              <a:rPr kumimoji="0" lang="en-GB" sz="1400" b="1" i="0" u="none" strike="noStrike" kern="1200" cap="none" spc="0" normalizeH="0" baseline="0" noProof="0" dirty="0">
                <a:ln>
                  <a:noFill/>
                </a:ln>
                <a:solidFill>
                  <a:srgbClr val="00007E"/>
                </a:solidFill>
                <a:effectLst/>
                <a:uLnTx/>
                <a:uFillTx/>
                <a:latin typeface="Arial" panose="020B0604020202020204"/>
                <a:ea typeface="+mn-ea"/>
                <a:cs typeface="+mn-cs"/>
              </a:rPr>
              <a:t>%</a:t>
            </a:r>
            <a:endParaRPr kumimoji="0" lang="en-GB" sz="1100" b="1" i="0" u="none" strike="noStrike" kern="1200" cap="none" spc="0" normalizeH="0" baseline="0" noProof="0" dirty="0">
              <a:ln>
                <a:noFill/>
              </a:ln>
              <a:solidFill>
                <a:srgbClr val="00007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9CEE"/>
                </a:solidFill>
                <a:effectLst/>
                <a:uLnTx/>
                <a:uFillTx/>
                <a:latin typeface="Arial" panose="020B0604020202020204"/>
                <a:ea typeface="+mn-ea"/>
                <a:cs typeface="+mn-cs"/>
              </a:rPr>
              <a:t>Any potential red-flag symptom: </a:t>
            </a:r>
            <a:r>
              <a:rPr lang="en-GB" sz="1400" b="1" dirty="0">
                <a:solidFill>
                  <a:srgbClr val="009CEE"/>
                </a:solidFill>
                <a:latin typeface="Arial" panose="020B0604020202020204"/>
              </a:rPr>
              <a:t>60</a:t>
            </a:r>
            <a:r>
              <a:rPr kumimoji="0" lang="en-GB" sz="1400" b="1" i="0" u="none" strike="noStrike" kern="1200" cap="none" spc="0" normalizeH="0" baseline="0" noProof="0" dirty="0">
                <a:ln>
                  <a:noFill/>
                </a:ln>
                <a:solidFill>
                  <a:srgbClr val="009CEE"/>
                </a:solidFill>
                <a:effectLst/>
                <a:uLnTx/>
                <a:uFillTx/>
                <a:latin typeface="Arial" panose="020B0604020202020204"/>
                <a:ea typeface="+mn-ea"/>
                <a:cs typeface="+mn-cs"/>
              </a:rPr>
              <a:t>%</a:t>
            </a:r>
            <a:br>
              <a:rPr kumimoji="0" lang="en-GB" sz="1400" b="1" i="0" u="none" strike="noStrike" kern="1200" cap="none" spc="0" normalizeH="0" baseline="0" noProof="0" dirty="0">
                <a:ln>
                  <a:noFill/>
                </a:ln>
                <a:solidFill>
                  <a:srgbClr val="009CEE"/>
                </a:solidFill>
                <a:effectLst/>
                <a:uLnTx/>
                <a:uFillTx/>
                <a:latin typeface="Arial" panose="020B0604020202020204"/>
                <a:ea typeface="+mn-ea"/>
                <a:cs typeface="+mn-cs"/>
              </a:rPr>
            </a:br>
            <a:r>
              <a:rPr kumimoji="0" lang="en-GB" sz="1100" b="0" i="0" u="none" strike="noStrike" kern="1200" cap="none" spc="0" normalizeH="0" baseline="0" noProof="0" dirty="0">
                <a:ln>
                  <a:noFill/>
                </a:ln>
                <a:solidFill>
                  <a:srgbClr val="FF0087">
                    <a:lumMod val="40000"/>
                    <a:lumOff val="60000"/>
                  </a:srgbClr>
                </a:solidFill>
                <a:effectLst/>
                <a:uLnTx/>
                <a:uFillTx/>
                <a:latin typeface="Arial" panose="020B0604020202020204"/>
                <a:ea typeface="+mn-ea"/>
                <a:cs typeface="+mn-cs"/>
              </a:rPr>
              <a:t>Any potential lung-specific symptom: </a:t>
            </a:r>
            <a:r>
              <a:rPr lang="en-GB" sz="1400" b="1" dirty="0">
                <a:solidFill>
                  <a:srgbClr val="FF0087">
                    <a:lumMod val="40000"/>
                    <a:lumOff val="60000"/>
                  </a:srgbClr>
                </a:solidFill>
                <a:latin typeface="Arial" panose="020B0604020202020204"/>
              </a:rPr>
              <a:t>53</a:t>
            </a:r>
            <a:r>
              <a:rPr kumimoji="0" lang="en-GB" sz="1400" b="1" i="0" u="none" strike="noStrike" kern="1200" cap="none" spc="0" normalizeH="0" baseline="0" noProof="0" dirty="0">
                <a:ln>
                  <a:noFill/>
                </a:ln>
                <a:solidFill>
                  <a:srgbClr val="FF0087">
                    <a:lumMod val="40000"/>
                    <a:lumOff val="60000"/>
                  </a:srgbClr>
                </a:solidFill>
                <a:effectLst/>
                <a:uLnTx/>
                <a:uFillTx/>
                <a:latin typeface="Arial" panose="020B0604020202020204"/>
                <a:ea typeface="+mn-ea"/>
                <a:cs typeface="+mn-cs"/>
              </a:rPr>
              <a:t>%</a:t>
            </a:r>
            <a:br>
              <a:rPr kumimoji="0" lang="en-GB" sz="1100" b="1" i="0" u="none" strike="noStrike" kern="1200" cap="none" spc="0" normalizeH="0" baseline="0" noProof="0" dirty="0">
                <a:ln>
                  <a:noFill/>
                </a:ln>
                <a:solidFill>
                  <a:srgbClr val="FF0087">
                    <a:lumMod val="20000"/>
                    <a:lumOff val="80000"/>
                  </a:srgbClr>
                </a:solidFill>
                <a:effectLst/>
                <a:uLnTx/>
                <a:uFillTx/>
                <a:latin typeface="Arial" panose="020B0604020202020204"/>
                <a:ea typeface="+mn-ea"/>
                <a:cs typeface="+mn-cs"/>
              </a:rPr>
            </a:br>
            <a:r>
              <a:rPr kumimoji="0" lang="en-GB" sz="1100" b="0" i="0" u="none" strike="noStrike" kern="1200" cap="none" spc="0" normalizeH="0" baseline="0" noProof="0" dirty="0">
                <a:ln>
                  <a:noFill/>
                </a:ln>
                <a:solidFill>
                  <a:srgbClr val="009CEE">
                    <a:lumMod val="40000"/>
                    <a:lumOff val="60000"/>
                  </a:srgbClr>
                </a:solidFill>
                <a:effectLst/>
                <a:uLnTx/>
                <a:uFillTx/>
                <a:latin typeface="Arial" panose="020B0604020202020204"/>
                <a:ea typeface="+mn-ea"/>
                <a:cs typeface="+mn-cs"/>
              </a:rPr>
              <a:t>Any potential oral cancer symptom: </a:t>
            </a:r>
            <a:r>
              <a:rPr lang="en-GB" sz="1400" b="1" dirty="0">
                <a:solidFill>
                  <a:srgbClr val="009CEE">
                    <a:lumMod val="40000"/>
                    <a:lumOff val="60000"/>
                  </a:srgbClr>
                </a:solidFill>
                <a:latin typeface="Arial" panose="020B0604020202020204"/>
              </a:rPr>
              <a:t>54</a:t>
            </a:r>
            <a:r>
              <a:rPr kumimoji="0" lang="en-GB" sz="1400" b="1" i="0" u="none" strike="noStrike" kern="1200" cap="none" spc="0" normalizeH="0" baseline="0" noProof="0" dirty="0">
                <a:ln>
                  <a:noFill/>
                </a:ln>
                <a:solidFill>
                  <a:srgbClr val="009CEE">
                    <a:lumMod val="40000"/>
                    <a:lumOff val="60000"/>
                  </a:srgbClr>
                </a:solidFill>
                <a:effectLst/>
                <a:uLnTx/>
                <a:uFillTx/>
                <a:latin typeface="Arial" panose="020B0604020202020204"/>
                <a:ea typeface="+mn-ea"/>
                <a:cs typeface="+mn-cs"/>
              </a:rPr>
              <a:t>%</a:t>
            </a:r>
            <a:endParaRPr kumimoji="0" lang="en-GB" sz="1800" b="1" i="0" u="none" strike="noStrike" kern="1200" cap="none" spc="0" normalizeH="0" baseline="0" noProof="0" dirty="0">
              <a:ln>
                <a:noFill/>
              </a:ln>
              <a:solidFill>
                <a:srgbClr val="009CEE">
                  <a:lumMod val="40000"/>
                  <a:lumOff val="6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104350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60AFCCA7-386E-AC9C-FDEA-BA1811803BD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6 in 10 of those who experienced any potential cancer symptom contacted their GP within 6 months; across all symptoms, there were more contacted their GP within 6 months than those who didn’t</a:t>
            </a:r>
          </a:p>
        </p:txBody>
      </p:sp>
      <p:sp>
        <p:nvSpPr>
          <p:cNvPr id="8" name="TextBox 7">
            <a:extLst>
              <a:ext uri="{FF2B5EF4-FFF2-40B4-BE49-F238E27FC236}">
                <a16:creationId xmlns:a16="http://schemas.microsoft.com/office/drawing/2014/main" id="{D637A334-5547-113D-3CCA-B8D671014732}"/>
              </a:ext>
            </a:extLst>
          </p:cNvPr>
          <p:cNvSpPr txBox="1"/>
          <p:nvPr/>
        </p:nvSpPr>
        <p:spPr>
          <a:xfrm>
            <a:off x="2100262" y="1776735"/>
            <a:ext cx="7991475" cy="338554"/>
          </a:xfrm>
          <a:prstGeom prst="rect">
            <a:avLst/>
          </a:prstGeom>
          <a:noFill/>
        </p:spPr>
        <p:txBody>
          <a:bodyPr wrap="square" rtlCol="0">
            <a:spAutoFit/>
          </a:bodyPr>
          <a:lstStyle/>
          <a:p>
            <a:pPr algn="ctr"/>
            <a:r>
              <a:rPr lang="en-US" sz="1600" b="1" spc="10" dirty="0"/>
              <a:t>Proportion who contacted their GP within 6 months of noticing the symptom</a:t>
            </a:r>
          </a:p>
        </p:txBody>
      </p:sp>
      <p:sp>
        <p:nvSpPr>
          <p:cNvPr id="11" name="Footer Placeholder 5">
            <a:extLst>
              <a:ext uri="{FF2B5EF4-FFF2-40B4-BE49-F238E27FC236}">
                <a16:creationId xmlns:a16="http://schemas.microsoft.com/office/drawing/2014/main" id="{BF2330A4-FA91-E2B5-1681-1006A47CB98D}"/>
              </a:ext>
            </a:extLst>
          </p:cNvPr>
          <p:cNvSpPr txBox="1">
            <a:spLocks/>
          </p:cNvSpPr>
          <p:nvPr/>
        </p:nvSpPr>
        <p:spPr>
          <a:xfrm>
            <a:off x="335360" y="6357468"/>
            <a:ext cx="10037365"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H5_rec. How long after you first noticed the symptom did you contact your GP surgery/practice? This includes if you called or tried to call the surgery/practice, or if you completed an online/e-consultation form to request an appointment. Please select one answer.</a:t>
            </a:r>
            <a:br>
              <a:rPr lang="en-US" sz="800" dirty="0"/>
            </a:br>
            <a:r>
              <a:rPr lang="en-US" sz="800" dirty="0"/>
              <a:t>Base: All (Any cancer symptom: N=3,096; Any non-specific cancer symptom: N=2,218; Any red-flag cancer symptom: N=1,267; Any lung-specific cancer symptom: N=972; Any oral cancer symptom: N=946). </a:t>
            </a:r>
          </a:p>
        </p:txBody>
      </p:sp>
      <p:graphicFrame>
        <p:nvGraphicFramePr>
          <p:cNvPr id="2" name="Chart 1">
            <a:extLst>
              <a:ext uri="{FF2B5EF4-FFF2-40B4-BE49-F238E27FC236}">
                <a16:creationId xmlns:a16="http://schemas.microsoft.com/office/drawing/2014/main" id="{A6CEF7D0-01A5-2D9F-2115-3EFF0AA54405}"/>
              </a:ext>
            </a:extLst>
          </p:cNvPr>
          <p:cNvGraphicFramePr/>
          <p:nvPr>
            <p:extLst>
              <p:ext uri="{D42A27DB-BD31-4B8C-83A1-F6EECF244321}">
                <p14:modId xmlns:p14="http://schemas.microsoft.com/office/powerpoint/2010/main" val="480489375"/>
              </p:ext>
            </p:extLst>
          </p:nvPr>
        </p:nvGraphicFramePr>
        <p:xfrm>
          <a:off x="754581" y="2055468"/>
          <a:ext cx="10200281" cy="413386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529677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214177C9-A701-5CC4-5F88-C645C9FEB11A}"/>
              </a:ext>
            </a:extLst>
          </p:cNvPr>
          <p:cNvSpPr txBox="1"/>
          <p:nvPr/>
        </p:nvSpPr>
        <p:spPr>
          <a:xfrm>
            <a:off x="2224978" y="1873562"/>
            <a:ext cx="7742044" cy="584775"/>
          </a:xfrm>
          <a:prstGeom prst="rect">
            <a:avLst/>
          </a:prstGeom>
          <a:noFill/>
        </p:spPr>
        <p:txBody>
          <a:bodyPr wrap="square" rtlCol="0">
            <a:spAutoFit/>
          </a:bodyPr>
          <a:lstStyle/>
          <a:p>
            <a:pPr algn="ctr"/>
            <a:r>
              <a:rPr lang="en-US" sz="1600" b="1" spc="10" dirty="0"/>
              <a:t>Of those who experienced any potential cancer symptom and contacted their GP within 6 months</a:t>
            </a:r>
          </a:p>
        </p:txBody>
      </p:sp>
      <p:grpSp>
        <p:nvGrpSpPr>
          <p:cNvPr id="6" name="Group 5">
            <a:extLst>
              <a:ext uri="{FF2B5EF4-FFF2-40B4-BE49-F238E27FC236}">
                <a16:creationId xmlns:a16="http://schemas.microsoft.com/office/drawing/2014/main" id="{2243D784-833E-E549-68E3-896C1E31CB5D}"/>
              </a:ext>
            </a:extLst>
          </p:cNvPr>
          <p:cNvGrpSpPr/>
          <p:nvPr/>
        </p:nvGrpSpPr>
        <p:grpSpPr>
          <a:xfrm>
            <a:off x="441224" y="1319071"/>
            <a:ext cx="11595739" cy="4499757"/>
            <a:chOff x="541253" y="844389"/>
            <a:chExt cx="11219265" cy="3918112"/>
          </a:xfrm>
        </p:grpSpPr>
        <p:graphicFrame>
          <p:nvGraphicFramePr>
            <p:cNvPr id="7" name="Chart 6">
              <a:extLst>
                <a:ext uri="{FF2B5EF4-FFF2-40B4-BE49-F238E27FC236}">
                  <a16:creationId xmlns:a16="http://schemas.microsoft.com/office/drawing/2014/main" id="{F31619A2-812B-0867-DCA3-5CD33922F211}"/>
                </a:ext>
              </a:extLst>
            </p:cNvPr>
            <p:cNvGraphicFramePr/>
            <p:nvPr>
              <p:extLst>
                <p:ext uri="{D42A27DB-BD31-4B8C-83A1-F6EECF244321}">
                  <p14:modId xmlns:p14="http://schemas.microsoft.com/office/powerpoint/2010/main" val="4209317304"/>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cxnSp>
          <p:nvCxnSpPr>
            <p:cNvPr id="21" name="Straight Connector 20">
              <a:extLst>
                <a:ext uri="{FF2B5EF4-FFF2-40B4-BE49-F238E27FC236}">
                  <a16:creationId xmlns:a16="http://schemas.microsoft.com/office/drawing/2014/main" id="{4AD26E95-C7F1-F393-29D7-AD57DF382836}"/>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sp>
          <p:nvSpPr>
            <p:cNvPr id="22" name="Isosceles Triangle 21">
              <a:extLst>
                <a:ext uri="{FF2B5EF4-FFF2-40B4-BE49-F238E27FC236}">
                  <a16:creationId xmlns:a16="http://schemas.microsoft.com/office/drawing/2014/main" id="{2200C55D-0D28-7701-4173-85D5A6BBF826}"/>
                </a:ext>
              </a:extLst>
            </p:cNvPr>
            <p:cNvSpPr>
              <a:spLocks noChangeAspect="1"/>
            </p:cNvSpPr>
            <p:nvPr/>
          </p:nvSpPr>
          <p:spPr>
            <a:xfrm>
              <a:off x="7971563" y="1598838"/>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23" name="Isosceles Triangle 22">
              <a:extLst>
                <a:ext uri="{FF2B5EF4-FFF2-40B4-BE49-F238E27FC236}">
                  <a16:creationId xmlns:a16="http://schemas.microsoft.com/office/drawing/2014/main" id="{89DD1FFB-B1B3-0261-B745-6A77AFDD6D76}"/>
                </a:ext>
              </a:extLst>
            </p:cNvPr>
            <p:cNvSpPr>
              <a:spLocks noChangeAspect="1"/>
            </p:cNvSpPr>
            <p:nvPr/>
          </p:nvSpPr>
          <p:spPr>
            <a:xfrm rot="10800000">
              <a:off x="7541738" y="1867575"/>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grpSp>
      <p:sp>
        <p:nvSpPr>
          <p:cNvPr id="28" name="TextBox 27">
            <a:extLst>
              <a:ext uri="{FF2B5EF4-FFF2-40B4-BE49-F238E27FC236}">
                <a16:creationId xmlns:a16="http://schemas.microsoft.com/office/drawing/2014/main" id="{17C6E182-F21E-C396-659E-CBD386DE6CAE}"/>
              </a:ext>
            </a:extLst>
          </p:cNvPr>
          <p:cNvSpPr txBox="1"/>
          <p:nvPr/>
        </p:nvSpPr>
        <p:spPr>
          <a:xfrm>
            <a:off x="10348112" y="6365726"/>
            <a:ext cx="1688851" cy="307777"/>
          </a:xfrm>
          <a:prstGeom prst="rect">
            <a:avLst/>
          </a:prstGeom>
          <a:noFill/>
        </p:spPr>
        <p:txBody>
          <a:bodyPr wrap="square" lIns="0" tIns="0" rIns="0" bIns="0" rtlCol="0">
            <a:spAutoFit/>
          </a:bodyPr>
          <a:lstStyle/>
          <a:p>
            <a:pPr algn="ctr"/>
            <a:r>
              <a:rPr lang="en-US" sz="1000" dirty="0"/>
              <a:t>Show statistically significant differences between groups</a:t>
            </a:r>
            <a:endParaRPr lang="en-GB" sz="1000" dirty="0"/>
          </a:p>
        </p:txBody>
      </p:sp>
      <p:sp>
        <p:nvSpPr>
          <p:cNvPr id="29" name="Isosceles Triangle 28">
            <a:extLst>
              <a:ext uri="{FF2B5EF4-FFF2-40B4-BE49-F238E27FC236}">
                <a16:creationId xmlns:a16="http://schemas.microsoft.com/office/drawing/2014/main" id="{33BC089A-C4EE-8CF1-D123-839005F74673}"/>
              </a:ext>
            </a:extLst>
          </p:cNvPr>
          <p:cNvSpPr>
            <a:spLocks noChangeAspect="1"/>
          </p:cNvSpPr>
          <p:nvPr/>
        </p:nvSpPr>
        <p:spPr>
          <a:xfrm>
            <a:off x="10182250" y="6380397"/>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0" name="Isosceles Triangle 29">
            <a:extLst>
              <a:ext uri="{FF2B5EF4-FFF2-40B4-BE49-F238E27FC236}">
                <a16:creationId xmlns:a16="http://schemas.microsoft.com/office/drawing/2014/main" id="{63CB3151-A13A-2647-D082-07EF5659742A}"/>
              </a:ext>
            </a:extLst>
          </p:cNvPr>
          <p:cNvSpPr>
            <a:spLocks noChangeAspect="1"/>
          </p:cNvSpPr>
          <p:nvPr/>
        </p:nvSpPr>
        <p:spPr>
          <a:xfrm rot="10800000">
            <a:off x="10182250" y="657658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1" name="Footer Placeholder 5">
            <a:extLst>
              <a:ext uri="{FF2B5EF4-FFF2-40B4-BE49-F238E27FC236}">
                <a16:creationId xmlns:a16="http://schemas.microsoft.com/office/drawing/2014/main" id="{8810B0E4-FA0A-50CE-B377-BB371BD0DA8A}"/>
              </a:ext>
            </a:extLst>
          </p:cNvPr>
          <p:cNvSpPr txBox="1">
            <a:spLocks/>
          </p:cNvSpPr>
          <p:nvPr/>
        </p:nvSpPr>
        <p:spPr>
          <a:xfrm>
            <a:off x="280172" y="6164308"/>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H5_rec1. How long after you first noticed the symptom did you contact your GP surgery/practice? This includes if you called or tried to call the surgery/practice, or if you completed an online/e-consultation form to request an appointment. Please select one answer.</a:t>
            </a:r>
            <a:br>
              <a:rPr lang="en-US" sz="800" dirty="0"/>
            </a:br>
            <a:r>
              <a:rPr lang="en-US" sz="800" dirty="0"/>
              <a:t>Base: All who experienced any potential cancer symptom (All: N=3,096; Male: N=1,415; Female: N=1,654; 18-29: N=537; 30-49: N=1,016; 50+: N=1,543; White: N=2,670; Ethnic minority background: N=426; ABC1: N=1,632; C2DE: N=1,464; No disability: N=1,746; Disability: N=1,289; No mental health condition: N=1,792; Mental health condition: N=1,149; IMD 1-2: N=572; IMD 3-8: N=1,832; IMD 9-10: N=692; Ethnic minorities with a disability: N=139)</a:t>
            </a:r>
          </a:p>
          <a:p>
            <a:endParaRPr lang="en-US" sz="800" dirty="0"/>
          </a:p>
        </p:txBody>
      </p:sp>
      <p:sp>
        <p:nvSpPr>
          <p:cNvPr id="32" name="Isosceles Triangle 31">
            <a:extLst>
              <a:ext uri="{FF2B5EF4-FFF2-40B4-BE49-F238E27FC236}">
                <a16:creationId xmlns:a16="http://schemas.microsoft.com/office/drawing/2014/main" id="{4225F721-B294-2A7C-57C4-EFC42388A280}"/>
              </a:ext>
            </a:extLst>
          </p:cNvPr>
          <p:cNvSpPr>
            <a:spLocks noChangeAspect="1"/>
          </p:cNvSpPr>
          <p:nvPr/>
        </p:nvSpPr>
        <p:spPr>
          <a:xfrm>
            <a:off x="9497426" y="2298642"/>
            <a:ext cx="171428" cy="151397"/>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3" name="Isosceles Triangle 32">
            <a:extLst>
              <a:ext uri="{FF2B5EF4-FFF2-40B4-BE49-F238E27FC236}">
                <a16:creationId xmlns:a16="http://schemas.microsoft.com/office/drawing/2014/main" id="{6C98D7CE-25AA-A9E6-D66B-6B4F434F5906}"/>
              </a:ext>
            </a:extLst>
          </p:cNvPr>
          <p:cNvSpPr>
            <a:spLocks noChangeAspect="1"/>
          </p:cNvSpPr>
          <p:nvPr/>
        </p:nvSpPr>
        <p:spPr>
          <a:xfrm rot="10800000">
            <a:off x="9053177" y="2446738"/>
            <a:ext cx="171428" cy="151397"/>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5" name="Title 4">
            <a:extLst>
              <a:ext uri="{FF2B5EF4-FFF2-40B4-BE49-F238E27FC236}">
                <a16:creationId xmlns:a16="http://schemas.microsoft.com/office/drawing/2014/main" id="{251AF4C5-C196-5C12-D76D-2C312138196A}"/>
              </a:ext>
            </a:extLst>
          </p:cNvPr>
          <p:cNvSpPr txBox="1">
            <a:spLocks/>
          </p:cNvSpPr>
          <p:nvPr/>
        </p:nvSpPr>
        <p:spPr>
          <a:xfrm>
            <a:off x="360365" y="284544"/>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Likelihood to contact their GP within 6 months increased for those aged 50+, living with a disability or a mental health diagnosis</a:t>
            </a:r>
          </a:p>
        </p:txBody>
      </p:sp>
      <p:sp>
        <p:nvSpPr>
          <p:cNvPr id="2" name="Rectangle 1">
            <a:extLst>
              <a:ext uri="{FF2B5EF4-FFF2-40B4-BE49-F238E27FC236}">
                <a16:creationId xmlns:a16="http://schemas.microsoft.com/office/drawing/2014/main" id="{F3BA6347-6DD5-0F9B-6AAB-E498F6D99EEB}"/>
              </a:ext>
            </a:extLst>
          </p:cNvPr>
          <p:cNvSpPr/>
          <p:nvPr/>
        </p:nvSpPr>
        <p:spPr>
          <a:xfrm>
            <a:off x="7895075" y="4299780"/>
            <a:ext cx="818702" cy="380004"/>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Disability</a:t>
            </a:r>
          </a:p>
        </p:txBody>
      </p:sp>
      <p:sp>
        <p:nvSpPr>
          <p:cNvPr id="3" name="Rectangle 2">
            <a:extLst>
              <a:ext uri="{FF2B5EF4-FFF2-40B4-BE49-F238E27FC236}">
                <a16:creationId xmlns:a16="http://schemas.microsoft.com/office/drawing/2014/main" id="{1AC56837-79D2-5A63-EC23-130AC562041E}"/>
              </a:ext>
            </a:extLst>
          </p:cNvPr>
          <p:cNvSpPr/>
          <p:nvPr/>
        </p:nvSpPr>
        <p:spPr>
          <a:xfrm>
            <a:off x="7374118" y="4315008"/>
            <a:ext cx="776428" cy="51262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 disability</a:t>
            </a:r>
          </a:p>
        </p:txBody>
      </p:sp>
      <p:sp>
        <p:nvSpPr>
          <p:cNvPr id="4" name="Rectangle 3">
            <a:extLst>
              <a:ext uri="{FF2B5EF4-FFF2-40B4-BE49-F238E27FC236}">
                <a16:creationId xmlns:a16="http://schemas.microsoft.com/office/drawing/2014/main" id="{0ED36C44-74F0-56CC-F766-8F8611B68B7A}"/>
              </a:ext>
            </a:extLst>
          </p:cNvPr>
          <p:cNvSpPr/>
          <p:nvPr/>
        </p:nvSpPr>
        <p:spPr>
          <a:xfrm>
            <a:off x="396983" y="4328011"/>
            <a:ext cx="858483" cy="15964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a:t>
            </a:r>
          </a:p>
        </p:txBody>
      </p:sp>
      <p:sp>
        <p:nvSpPr>
          <p:cNvPr id="5" name="Rectangle 4">
            <a:extLst>
              <a:ext uri="{FF2B5EF4-FFF2-40B4-BE49-F238E27FC236}">
                <a16:creationId xmlns:a16="http://schemas.microsoft.com/office/drawing/2014/main" id="{19D24F66-45F0-98F2-6F59-B1371789A1FB}"/>
              </a:ext>
            </a:extLst>
          </p:cNvPr>
          <p:cNvSpPr/>
          <p:nvPr/>
        </p:nvSpPr>
        <p:spPr>
          <a:xfrm>
            <a:off x="2794120" y="4320953"/>
            <a:ext cx="588098" cy="145342"/>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18-29</a:t>
            </a:r>
          </a:p>
        </p:txBody>
      </p:sp>
      <p:sp>
        <p:nvSpPr>
          <p:cNvPr id="8" name="Rectangle 7">
            <a:extLst>
              <a:ext uri="{FF2B5EF4-FFF2-40B4-BE49-F238E27FC236}">
                <a16:creationId xmlns:a16="http://schemas.microsoft.com/office/drawing/2014/main" id="{6CEFCEFC-0047-C2E8-C00D-B8DE21CCDF18}"/>
              </a:ext>
            </a:extLst>
          </p:cNvPr>
          <p:cNvSpPr/>
          <p:nvPr/>
        </p:nvSpPr>
        <p:spPr>
          <a:xfrm>
            <a:off x="3295346" y="4312324"/>
            <a:ext cx="582001" cy="160717"/>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30-49</a:t>
            </a:r>
          </a:p>
        </p:txBody>
      </p:sp>
      <p:sp>
        <p:nvSpPr>
          <p:cNvPr id="9" name="Rectangle 8">
            <a:extLst>
              <a:ext uri="{FF2B5EF4-FFF2-40B4-BE49-F238E27FC236}">
                <a16:creationId xmlns:a16="http://schemas.microsoft.com/office/drawing/2014/main" id="{64237B30-FA52-1FBD-98F0-F0D15D02FDA5}"/>
              </a:ext>
            </a:extLst>
          </p:cNvPr>
          <p:cNvSpPr/>
          <p:nvPr/>
        </p:nvSpPr>
        <p:spPr>
          <a:xfrm>
            <a:off x="3839561" y="4317822"/>
            <a:ext cx="449664" cy="14691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50+</a:t>
            </a:r>
          </a:p>
        </p:txBody>
      </p:sp>
      <p:sp>
        <p:nvSpPr>
          <p:cNvPr id="10" name="Rectangle 9">
            <a:extLst>
              <a:ext uri="{FF2B5EF4-FFF2-40B4-BE49-F238E27FC236}">
                <a16:creationId xmlns:a16="http://schemas.microsoft.com/office/drawing/2014/main" id="{574B7678-0CA4-B5D8-5C18-FE6759AAA295}"/>
              </a:ext>
            </a:extLst>
          </p:cNvPr>
          <p:cNvSpPr/>
          <p:nvPr/>
        </p:nvSpPr>
        <p:spPr>
          <a:xfrm>
            <a:off x="4701104" y="4328011"/>
            <a:ext cx="629715" cy="153662"/>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White</a:t>
            </a:r>
          </a:p>
        </p:txBody>
      </p:sp>
      <p:sp>
        <p:nvSpPr>
          <p:cNvPr id="11" name="Rectangle 10">
            <a:extLst>
              <a:ext uri="{FF2B5EF4-FFF2-40B4-BE49-F238E27FC236}">
                <a16:creationId xmlns:a16="http://schemas.microsoft.com/office/drawing/2014/main" id="{B542C6E9-B7FD-DE46-37C3-61D9509A0643}"/>
              </a:ext>
            </a:extLst>
          </p:cNvPr>
          <p:cNvSpPr/>
          <p:nvPr/>
        </p:nvSpPr>
        <p:spPr>
          <a:xfrm>
            <a:off x="4987290" y="4459494"/>
            <a:ext cx="987752" cy="24224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Ethnic minority background</a:t>
            </a:r>
          </a:p>
        </p:txBody>
      </p:sp>
      <p:sp>
        <p:nvSpPr>
          <p:cNvPr id="14" name="Rectangle 13">
            <a:extLst>
              <a:ext uri="{FF2B5EF4-FFF2-40B4-BE49-F238E27FC236}">
                <a16:creationId xmlns:a16="http://schemas.microsoft.com/office/drawing/2014/main" id="{8ECF0284-5A30-30F3-B879-32B8A90B8477}"/>
              </a:ext>
            </a:extLst>
          </p:cNvPr>
          <p:cNvSpPr/>
          <p:nvPr/>
        </p:nvSpPr>
        <p:spPr>
          <a:xfrm>
            <a:off x="8616295" y="4580615"/>
            <a:ext cx="881131" cy="153655"/>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 mental health condition</a:t>
            </a:r>
          </a:p>
        </p:txBody>
      </p:sp>
      <p:sp>
        <p:nvSpPr>
          <p:cNvPr id="15" name="Rectangle 14">
            <a:extLst>
              <a:ext uri="{FF2B5EF4-FFF2-40B4-BE49-F238E27FC236}">
                <a16:creationId xmlns:a16="http://schemas.microsoft.com/office/drawing/2014/main" id="{E21DBCBA-5028-911F-4D1E-9901449DB9A1}"/>
              </a:ext>
            </a:extLst>
          </p:cNvPr>
          <p:cNvSpPr/>
          <p:nvPr/>
        </p:nvSpPr>
        <p:spPr>
          <a:xfrm>
            <a:off x="9268462" y="4571322"/>
            <a:ext cx="930885" cy="153662"/>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Mental health condition</a:t>
            </a:r>
          </a:p>
        </p:txBody>
      </p:sp>
      <p:sp>
        <p:nvSpPr>
          <p:cNvPr id="16" name="Rectangle 15">
            <a:extLst>
              <a:ext uri="{FF2B5EF4-FFF2-40B4-BE49-F238E27FC236}">
                <a16:creationId xmlns:a16="http://schemas.microsoft.com/office/drawing/2014/main" id="{29774451-1B67-C273-45A9-EF1AF443FFB1}"/>
              </a:ext>
            </a:extLst>
          </p:cNvPr>
          <p:cNvSpPr/>
          <p:nvPr/>
        </p:nvSpPr>
        <p:spPr>
          <a:xfrm>
            <a:off x="6112449" y="4304565"/>
            <a:ext cx="599892" cy="18328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ABC1</a:t>
            </a:r>
          </a:p>
        </p:txBody>
      </p:sp>
      <p:sp>
        <p:nvSpPr>
          <p:cNvPr id="17" name="Rectangle 16">
            <a:extLst>
              <a:ext uri="{FF2B5EF4-FFF2-40B4-BE49-F238E27FC236}">
                <a16:creationId xmlns:a16="http://schemas.microsoft.com/office/drawing/2014/main" id="{F6DDC30E-9D3D-AAA9-E57E-2AD10A5E344F}"/>
              </a:ext>
            </a:extLst>
          </p:cNvPr>
          <p:cNvSpPr/>
          <p:nvPr/>
        </p:nvSpPr>
        <p:spPr>
          <a:xfrm>
            <a:off x="6588342" y="4328011"/>
            <a:ext cx="621192" cy="12177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C2DE</a:t>
            </a:r>
          </a:p>
        </p:txBody>
      </p:sp>
      <p:sp>
        <p:nvSpPr>
          <p:cNvPr id="19" name="Rectangle 18">
            <a:extLst>
              <a:ext uri="{FF2B5EF4-FFF2-40B4-BE49-F238E27FC236}">
                <a16:creationId xmlns:a16="http://schemas.microsoft.com/office/drawing/2014/main" id="{ED028C01-521F-D238-DD27-9D54DF9655D5}"/>
              </a:ext>
            </a:extLst>
          </p:cNvPr>
          <p:cNvSpPr/>
          <p:nvPr/>
        </p:nvSpPr>
        <p:spPr>
          <a:xfrm>
            <a:off x="1457777" y="4333834"/>
            <a:ext cx="543616" cy="15594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Male</a:t>
            </a:r>
          </a:p>
        </p:txBody>
      </p:sp>
      <p:sp>
        <p:nvSpPr>
          <p:cNvPr id="20" name="Rectangle 19">
            <a:extLst>
              <a:ext uri="{FF2B5EF4-FFF2-40B4-BE49-F238E27FC236}">
                <a16:creationId xmlns:a16="http://schemas.microsoft.com/office/drawing/2014/main" id="{AC29971A-2573-82D2-3E68-656AAACD02C1}"/>
              </a:ext>
            </a:extLst>
          </p:cNvPr>
          <p:cNvSpPr/>
          <p:nvPr/>
        </p:nvSpPr>
        <p:spPr>
          <a:xfrm>
            <a:off x="1889058" y="4334015"/>
            <a:ext cx="788044" cy="145344"/>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Female</a:t>
            </a:r>
          </a:p>
        </p:txBody>
      </p:sp>
      <p:sp>
        <p:nvSpPr>
          <p:cNvPr id="36" name="Rectangle 35">
            <a:extLst>
              <a:ext uri="{FF2B5EF4-FFF2-40B4-BE49-F238E27FC236}">
                <a16:creationId xmlns:a16="http://schemas.microsoft.com/office/drawing/2014/main" id="{E2DDBDE7-2EC9-C528-8852-73476E842EDC}"/>
              </a:ext>
            </a:extLst>
          </p:cNvPr>
          <p:cNvSpPr/>
          <p:nvPr/>
        </p:nvSpPr>
        <p:spPr>
          <a:xfrm>
            <a:off x="10096358" y="4350054"/>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 1-2 (Most deprived)</a:t>
            </a:r>
          </a:p>
        </p:txBody>
      </p:sp>
      <p:sp>
        <p:nvSpPr>
          <p:cNvPr id="37" name="Rectangle 36">
            <a:extLst>
              <a:ext uri="{FF2B5EF4-FFF2-40B4-BE49-F238E27FC236}">
                <a16:creationId xmlns:a16="http://schemas.microsoft.com/office/drawing/2014/main" id="{52EAC010-0E14-1933-F65F-AA46A50EA905}"/>
              </a:ext>
            </a:extLst>
          </p:cNvPr>
          <p:cNvSpPr/>
          <p:nvPr/>
        </p:nvSpPr>
        <p:spPr>
          <a:xfrm>
            <a:off x="10743754" y="4350054"/>
            <a:ext cx="516579" cy="28879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 3-8</a:t>
            </a:r>
          </a:p>
        </p:txBody>
      </p:sp>
      <p:sp>
        <p:nvSpPr>
          <p:cNvPr id="38" name="Rectangle 37">
            <a:extLst>
              <a:ext uri="{FF2B5EF4-FFF2-40B4-BE49-F238E27FC236}">
                <a16:creationId xmlns:a16="http://schemas.microsoft.com/office/drawing/2014/main" id="{A9E462E9-EF38-6919-6C9A-4324732B90BA}"/>
              </a:ext>
            </a:extLst>
          </p:cNvPr>
          <p:cNvSpPr/>
          <p:nvPr/>
        </p:nvSpPr>
        <p:spPr>
          <a:xfrm>
            <a:off x="11107727" y="4350054"/>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 9-10 (Least deprived)</a:t>
            </a:r>
          </a:p>
        </p:txBody>
      </p:sp>
      <p:sp>
        <p:nvSpPr>
          <p:cNvPr id="40" name="Speech Bubble: Rectangle with Corners Rounded 39">
            <a:extLst>
              <a:ext uri="{FF2B5EF4-FFF2-40B4-BE49-F238E27FC236}">
                <a16:creationId xmlns:a16="http://schemas.microsoft.com/office/drawing/2014/main" id="{423ED52A-FBD9-94A4-B1DC-C8DB0A1D2DB4}"/>
              </a:ext>
            </a:extLst>
          </p:cNvPr>
          <p:cNvSpPr/>
          <p:nvPr/>
        </p:nvSpPr>
        <p:spPr>
          <a:xfrm>
            <a:off x="3914486" y="4971871"/>
            <a:ext cx="4248364" cy="91973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lumMod val="50000"/>
                  </a:schemeClr>
                </a:solidFill>
              </a:rPr>
              <a:t>Those who are from an ethnic minority background and living with a disability who experienced any potential cancer symptom were more likely to contact their GP within 6 months than those who aren’t (33% vs 25%)</a:t>
            </a:r>
          </a:p>
        </p:txBody>
      </p:sp>
      <p:sp>
        <p:nvSpPr>
          <p:cNvPr id="12" name="Isosceles Triangle 11">
            <a:extLst>
              <a:ext uri="{FF2B5EF4-FFF2-40B4-BE49-F238E27FC236}">
                <a16:creationId xmlns:a16="http://schemas.microsoft.com/office/drawing/2014/main" id="{1561C26C-C4AE-423C-FED6-EAB3D73C2FB7}"/>
              </a:ext>
            </a:extLst>
          </p:cNvPr>
          <p:cNvSpPr>
            <a:spLocks noChangeAspect="1"/>
          </p:cNvSpPr>
          <p:nvPr/>
        </p:nvSpPr>
        <p:spPr>
          <a:xfrm>
            <a:off x="3978679" y="2264297"/>
            <a:ext cx="171428" cy="155900"/>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3" name="Isosceles Triangle 12">
            <a:extLst>
              <a:ext uri="{FF2B5EF4-FFF2-40B4-BE49-F238E27FC236}">
                <a16:creationId xmlns:a16="http://schemas.microsoft.com/office/drawing/2014/main" id="{C8136A44-D3DC-E807-5E22-D825CB0E23C1}"/>
              </a:ext>
            </a:extLst>
          </p:cNvPr>
          <p:cNvSpPr>
            <a:spLocks noChangeAspect="1"/>
          </p:cNvSpPr>
          <p:nvPr/>
        </p:nvSpPr>
        <p:spPr>
          <a:xfrm rot="10800000">
            <a:off x="3002455" y="2653444"/>
            <a:ext cx="171428" cy="151397"/>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Tree>
    <p:extLst>
      <p:ext uri="{BB962C8B-B14F-4D97-AF65-F5344CB8AC3E}">
        <p14:creationId xmlns:p14="http://schemas.microsoft.com/office/powerpoint/2010/main" val="16131028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1FF06-9A94-9388-0B39-6AF1FEF2F6D4}"/>
            </a:ext>
          </a:extLst>
        </p:cNvPr>
        <p:cNvGrpSpPr/>
        <p:nvPr/>
      </p:nvGrpSpPr>
      <p:grpSpPr>
        <a:xfrm>
          <a:off x="0" y="0"/>
          <a:ext cx="0" cy="0"/>
          <a:chOff x="0" y="0"/>
          <a:chExt cx="0" cy="0"/>
        </a:xfrm>
      </p:grpSpPr>
      <p:sp>
        <p:nvSpPr>
          <p:cNvPr id="6" name="Footer Placeholder 5">
            <a:extLst>
              <a:ext uri="{FF2B5EF4-FFF2-40B4-BE49-F238E27FC236}">
                <a16:creationId xmlns:a16="http://schemas.microsoft.com/office/drawing/2014/main" id="{FBAD6AAD-9196-B16B-07D5-31060F270B27}"/>
              </a:ext>
            </a:extLst>
          </p:cNvPr>
          <p:cNvSpPr txBox="1">
            <a:spLocks/>
          </p:cNvSpPr>
          <p:nvPr/>
        </p:nvSpPr>
        <p:spPr>
          <a:xfrm>
            <a:off x="284206" y="6044671"/>
            <a:ext cx="9697994" cy="90933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H5_rec1. How long after you first noticed the symptom did you contact your GP surgery/practice? This includes if you called or tried to call the surgery/practice, or if you completed an online/e-consultation form to request an appointment. Please select one answer.</a:t>
            </a:r>
            <a:br>
              <a:rPr lang="en-US" sz="800" dirty="0"/>
            </a:br>
            <a:r>
              <a:rPr lang="en-US" sz="800" dirty="0"/>
              <a:t>All who experienced any potential cancer symptom (All: N=3,096; EM with disability: N=139; All not EM with disability; N=2,957; EM with mental health condition: N=128; All not EM with mental health condition: N=2,968; EM low social grade: N=196; All not EM low social grade: N= 2,900; EM women low social grade: N=101; All not EM women low social grade: N=2,995; Low social grade with mental health condition: N=599; All not low social grade with mental health condition: N=2,497; 50+ and low social grade: N=835; All not 50+ and low social grade: N=2,261; 50+ and ethnic minority: N=131; All not 50+ and ethnic minority: N=2,965)</a:t>
            </a:r>
          </a:p>
        </p:txBody>
      </p:sp>
      <p:sp>
        <p:nvSpPr>
          <p:cNvPr id="7" name="Title 4">
            <a:extLst>
              <a:ext uri="{FF2B5EF4-FFF2-40B4-BE49-F238E27FC236}">
                <a16:creationId xmlns:a16="http://schemas.microsoft.com/office/drawing/2014/main" id="{144918E9-BFA3-5130-24B0-9E7EC9571196}"/>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Those from an ethnic minority background who had with a disability, or who were over 50 years old from a lower social grade were also more likely to contact their GP within 6 months</a:t>
            </a:r>
          </a:p>
        </p:txBody>
      </p:sp>
      <p:sp>
        <p:nvSpPr>
          <p:cNvPr id="18" name="TextBox 17">
            <a:extLst>
              <a:ext uri="{FF2B5EF4-FFF2-40B4-BE49-F238E27FC236}">
                <a16:creationId xmlns:a16="http://schemas.microsoft.com/office/drawing/2014/main" id="{AF1DB4B0-27A5-90EC-6BD3-FB8373269A16}"/>
              </a:ext>
            </a:extLst>
          </p:cNvPr>
          <p:cNvSpPr txBox="1"/>
          <p:nvPr/>
        </p:nvSpPr>
        <p:spPr>
          <a:xfrm>
            <a:off x="10281767" y="6463770"/>
            <a:ext cx="1884565" cy="307777"/>
          </a:xfrm>
          <a:prstGeom prst="rect">
            <a:avLst/>
          </a:prstGeom>
          <a:noFill/>
        </p:spPr>
        <p:txBody>
          <a:bodyPr wrap="square" lIns="0" tIns="0" rIns="0" bIns="0" rtlCol="0">
            <a:spAutoFit/>
          </a:bodyPr>
          <a:lstStyle/>
          <a:p>
            <a:pPr algn="ctr"/>
            <a:r>
              <a:rPr lang="en-US" sz="1000" dirty="0"/>
              <a:t>Show statistically significant differences between subgroups</a:t>
            </a:r>
            <a:endParaRPr lang="en-GB" sz="1000" dirty="0"/>
          </a:p>
        </p:txBody>
      </p:sp>
      <p:sp>
        <p:nvSpPr>
          <p:cNvPr id="19" name="Isosceles Triangle 18">
            <a:extLst>
              <a:ext uri="{FF2B5EF4-FFF2-40B4-BE49-F238E27FC236}">
                <a16:creationId xmlns:a16="http://schemas.microsoft.com/office/drawing/2014/main" id="{FDAE2E07-76DE-F055-3236-9D8AE0324DE8}"/>
              </a:ext>
            </a:extLst>
          </p:cNvPr>
          <p:cNvSpPr>
            <a:spLocks noChangeAspect="1"/>
          </p:cNvSpPr>
          <p:nvPr/>
        </p:nvSpPr>
        <p:spPr>
          <a:xfrm>
            <a:off x="10115905" y="647844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20" name="Isosceles Triangle 19">
            <a:extLst>
              <a:ext uri="{FF2B5EF4-FFF2-40B4-BE49-F238E27FC236}">
                <a16:creationId xmlns:a16="http://schemas.microsoft.com/office/drawing/2014/main" id="{B510B1A3-3546-EEE5-CEBB-F218578D493B}"/>
              </a:ext>
            </a:extLst>
          </p:cNvPr>
          <p:cNvSpPr>
            <a:spLocks noChangeAspect="1"/>
          </p:cNvSpPr>
          <p:nvPr/>
        </p:nvSpPr>
        <p:spPr>
          <a:xfrm rot="10800000">
            <a:off x="10115905" y="6674630"/>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grpSp>
        <p:nvGrpSpPr>
          <p:cNvPr id="35" name="Group 34">
            <a:extLst>
              <a:ext uri="{FF2B5EF4-FFF2-40B4-BE49-F238E27FC236}">
                <a16:creationId xmlns:a16="http://schemas.microsoft.com/office/drawing/2014/main" id="{1000C7B6-0DC1-2FD1-3152-BF2451A4956F}"/>
              </a:ext>
            </a:extLst>
          </p:cNvPr>
          <p:cNvGrpSpPr/>
          <p:nvPr/>
        </p:nvGrpSpPr>
        <p:grpSpPr>
          <a:xfrm>
            <a:off x="284206" y="1845082"/>
            <a:ext cx="11263061" cy="3918112"/>
            <a:chOff x="419223" y="844389"/>
            <a:chExt cx="11263061" cy="3918112"/>
          </a:xfrm>
        </p:grpSpPr>
        <p:graphicFrame>
          <p:nvGraphicFramePr>
            <p:cNvPr id="36" name="Chart 35">
              <a:extLst>
                <a:ext uri="{FF2B5EF4-FFF2-40B4-BE49-F238E27FC236}">
                  <a16:creationId xmlns:a16="http://schemas.microsoft.com/office/drawing/2014/main" id="{D803ECA0-3AD7-7E6A-609B-9006512CEB4F}"/>
                </a:ext>
              </a:extLst>
            </p:cNvPr>
            <p:cNvGraphicFramePr/>
            <p:nvPr>
              <p:extLst>
                <p:ext uri="{D42A27DB-BD31-4B8C-83A1-F6EECF244321}">
                  <p14:modId xmlns:p14="http://schemas.microsoft.com/office/powerpoint/2010/main" val="3775317688"/>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sp>
          <p:nvSpPr>
            <p:cNvPr id="37" name="Rectangle 36">
              <a:extLst>
                <a:ext uri="{FF2B5EF4-FFF2-40B4-BE49-F238E27FC236}">
                  <a16:creationId xmlns:a16="http://schemas.microsoft.com/office/drawing/2014/main" id="{3BCEDEC8-4E32-3607-ED7D-268562E66CDA}"/>
                </a:ext>
              </a:extLst>
            </p:cNvPr>
            <p:cNvSpPr/>
            <p:nvPr/>
          </p:nvSpPr>
          <p:spPr>
            <a:xfrm>
              <a:off x="419223" y="3462706"/>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a:t>
              </a:r>
            </a:p>
          </p:txBody>
        </p:sp>
        <p:sp>
          <p:nvSpPr>
            <p:cNvPr id="38" name="Rectangle 37">
              <a:extLst>
                <a:ext uri="{FF2B5EF4-FFF2-40B4-BE49-F238E27FC236}">
                  <a16:creationId xmlns:a16="http://schemas.microsoft.com/office/drawing/2014/main" id="{CA67934F-F815-797E-C69A-605B751B0CBC}"/>
                </a:ext>
              </a:extLst>
            </p:cNvPr>
            <p:cNvSpPr/>
            <p:nvPr/>
          </p:nvSpPr>
          <p:spPr>
            <a:xfrm>
              <a:off x="1360341" y="3680431"/>
              <a:ext cx="1034313" cy="5678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Ethnic minority background with a disability</a:t>
              </a:r>
              <a:endParaRPr lang="en-GB" sz="1200" dirty="0">
                <a:solidFill>
                  <a:schemeClr val="tx1"/>
                </a:solidFill>
              </a:endParaRPr>
            </a:p>
          </p:txBody>
        </p:sp>
        <p:sp>
          <p:nvSpPr>
            <p:cNvPr id="39" name="Rectangle 38">
              <a:extLst>
                <a:ext uri="{FF2B5EF4-FFF2-40B4-BE49-F238E27FC236}">
                  <a16:creationId xmlns:a16="http://schemas.microsoft.com/office/drawing/2014/main" id="{EA1A065F-19D1-3ACD-B3E2-0E2BB073E5F8}"/>
                </a:ext>
              </a:extLst>
            </p:cNvPr>
            <p:cNvSpPr/>
            <p:nvPr/>
          </p:nvSpPr>
          <p:spPr>
            <a:xfrm>
              <a:off x="2101646" y="3488655"/>
              <a:ext cx="736358"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 others</a:t>
              </a:r>
            </a:p>
          </p:txBody>
        </p:sp>
        <p:sp>
          <p:nvSpPr>
            <p:cNvPr id="40" name="Rectangle 39">
              <a:extLst>
                <a:ext uri="{FF2B5EF4-FFF2-40B4-BE49-F238E27FC236}">
                  <a16:creationId xmlns:a16="http://schemas.microsoft.com/office/drawing/2014/main" id="{D8F78A10-75A9-3EB4-8949-AC6711261B42}"/>
                </a:ext>
              </a:extLst>
            </p:cNvPr>
            <p:cNvSpPr/>
            <p:nvPr/>
          </p:nvSpPr>
          <p:spPr>
            <a:xfrm>
              <a:off x="2865762" y="3916130"/>
              <a:ext cx="984831" cy="47566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Ethnic minority background with a mental health condition</a:t>
              </a:r>
              <a:endParaRPr lang="en-GB" sz="1200" dirty="0">
                <a:solidFill>
                  <a:schemeClr val="tx1"/>
                </a:solidFill>
              </a:endParaRPr>
            </a:p>
          </p:txBody>
        </p:sp>
        <p:sp>
          <p:nvSpPr>
            <p:cNvPr id="41" name="Rectangle 40">
              <a:extLst>
                <a:ext uri="{FF2B5EF4-FFF2-40B4-BE49-F238E27FC236}">
                  <a16:creationId xmlns:a16="http://schemas.microsoft.com/office/drawing/2014/main" id="{E4676CAF-C535-5050-5AD7-A8CB0F66B21B}"/>
                </a:ext>
              </a:extLst>
            </p:cNvPr>
            <p:cNvSpPr/>
            <p:nvPr/>
          </p:nvSpPr>
          <p:spPr>
            <a:xfrm>
              <a:off x="3522997" y="3541976"/>
              <a:ext cx="807931"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 others</a:t>
              </a:r>
            </a:p>
            <a:p>
              <a:pPr algn="ctr"/>
              <a:endParaRPr lang="en-GB" sz="1200" dirty="0">
                <a:solidFill>
                  <a:schemeClr val="tx1"/>
                </a:solidFill>
              </a:endParaRPr>
            </a:p>
          </p:txBody>
        </p:sp>
        <p:sp>
          <p:nvSpPr>
            <p:cNvPr id="42" name="Rectangle 41">
              <a:extLst>
                <a:ext uri="{FF2B5EF4-FFF2-40B4-BE49-F238E27FC236}">
                  <a16:creationId xmlns:a16="http://schemas.microsoft.com/office/drawing/2014/main" id="{F7EE254C-7C31-F068-73EA-2A5AEB9F0855}"/>
                </a:ext>
              </a:extLst>
            </p:cNvPr>
            <p:cNvSpPr/>
            <p:nvPr/>
          </p:nvSpPr>
          <p:spPr>
            <a:xfrm>
              <a:off x="5866421" y="3719701"/>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Ethnic minority women in low social grade</a:t>
              </a:r>
              <a:endParaRPr lang="en-GB" sz="1200" dirty="0">
                <a:solidFill>
                  <a:schemeClr val="tx1"/>
                </a:solidFill>
              </a:endParaRPr>
            </a:p>
          </p:txBody>
        </p:sp>
        <p:sp>
          <p:nvSpPr>
            <p:cNvPr id="44" name="Rectangle 43">
              <a:extLst>
                <a:ext uri="{FF2B5EF4-FFF2-40B4-BE49-F238E27FC236}">
                  <a16:creationId xmlns:a16="http://schemas.microsoft.com/office/drawing/2014/main" id="{6595EC86-2F57-D70B-DBBD-ADD4A48C9E89}"/>
                </a:ext>
              </a:extLst>
            </p:cNvPr>
            <p:cNvSpPr/>
            <p:nvPr/>
          </p:nvSpPr>
          <p:spPr>
            <a:xfrm>
              <a:off x="8842682" y="3618526"/>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50+ and low social grade</a:t>
              </a:r>
              <a:endParaRPr lang="en-GB" sz="1200" dirty="0">
                <a:solidFill>
                  <a:schemeClr val="tx1"/>
                </a:solidFill>
              </a:endParaRPr>
            </a:p>
          </p:txBody>
        </p:sp>
        <p:cxnSp>
          <p:nvCxnSpPr>
            <p:cNvPr id="45" name="Straight Connector 44">
              <a:extLst>
                <a:ext uri="{FF2B5EF4-FFF2-40B4-BE49-F238E27FC236}">
                  <a16:creationId xmlns:a16="http://schemas.microsoft.com/office/drawing/2014/main" id="{BDCD9E8E-E3E5-5B6D-50B9-99CE2A7B8BEC}"/>
                </a:ext>
              </a:extLst>
            </p:cNvPr>
            <p:cNvCxnSpPr/>
            <p:nvPr/>
          </p:nvCxnSpPr>
          <p:spPr>
            <a:xfrm>
              <a:off x="459737" y="3425877"/>
              <a:ext cx="11141032" cy="0"/>
            </a:xfrm>
            <a:prstGeom prst="line">
              <a:avLst/>
            </a:prstGeom>
          </p:spPr>
          <p:style>
            <a:lnRef idx="1">
              <a:schemeClr val="dk1"/>
            </a:lnRef>
            <a:fillRef idx="0">
              <a:schemeClr val="dk1"/>
            </a:fillRef>
            <a:effectRef idx="0">
              <a:schemeClr val="dk1"/>
            </a:effectRef>
            <a:fontRef idx="minor">
              <a:schemeClr val="tx1"/>
            </a:fontRef>
          </p:style>
        </p:cxnSp>
      </p:grpSp>
      <p:sp>
        <p:nvSpPr>
          <p:cNvPr id="47" name="Rectangle 46">
            <a:extLst>
              <a:ext uri="{FF2B5EF4-FFF2-40B4-BE49-F238E27FC236}">
                <a16:creationId xmlns:a16="http://schemas.microsoft.com/office/drawing/2014/main" id="{03953415-1479-6C2E-ABD3-BAAFC884F590}"/>
              </a:ext>
            </a:extLst>
          </p:cNvPr>
          <p:cNvSpPr/>
          <p:nvPr/>
        </p:nvSpPr>
        <p:spPr>
          <a:xfrm>
            <a:off x="10149262" y="4580590"/>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50+ and ethnic minority</a:t>
            </a:r>
          </a:p>
        </p:txBody>
      </p:sp>
      <p:sp>
        <p:nvSpPr>
          <p:cNvPr id="49" name="Rectangle 48">
            <a:extLst>
              <a:ext uri="{FF2B5EF4-FFF2-40B4-BE49-F238E27FC236}">
                <a16:creationId xmlns:a16="http://schemas.microsoft.com/office/drawing/2014/main" id="{78D0E016-D3F5-71FF-5E26-3B938418025E}"/>
              </a:ext>
            </a:extLst>
          </p:cNvPr>
          <p:cNvSpPr/>
          <p:nvPr/>
        </p:nvSpPr>
        <p:spPr>
          <a:xfrm>
            <a:off x="7186084" y="4894596"/>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Low social grade with mental health condition</a:t>
            </a:r>
            <a:endParaRPr lang="en-GB" sz="1200" dirty="0">
              <a:solidFill>
                <a:schemeClr val="tx1"/>
              </a:solidFill>
            </a:endParaRPr>
          </a:p>
        </p:txBody>
      </p:sp>
      <p:sp>
        <p:nvSpPr>
          <p:cNvPr id="53" name="Rectangle 52">
            <a:extLst>
              <a:ext uri="{FF2B5EF4-FFF2-40B4-BE49-F238E27FC236}">
                <a16:creationId xmlns:a16="http://schemas.microsoft.com/office/drawing/2014/main" id="{A3F496A4-6CBB-981F-772B-491A8749E189}"/>
              </a:ext>
            </a:extLst>
          </p:cNvPr>
          <p:cNvSpPr/>
          <p:nvPr/>
        </p:nvSpPr>
        <p:spPr>
          <a:xfrm>
            <a:off x="4140068" y="4699217"/>
            <a:ext cx="1115662" cy="4983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Ethnic minority background in low social grade</a:t>
            </a:r>
            <a:endParaRPr lang="en-GB" sz="1200" dirty="0">
              <a:solidFill>
                <a:schemeClr val="tx1"/>
              </a:solidFill>
            </a:endParaRPr>
          </a:p>
        </p:txBody>
      </p:sp>
      <p:sp>
        <p:nvSpPr>
          <p:cNvPr id="2" name="Rectangle 1">
            <a:extLst>
              <a:ext uri="{FF2B5EF4-FFF2-40B4-BE49-F238E27FC236}">
                <a16:creationId xmlns:a16="http://schemas.microsoft.com/office/drawing/2014/main" id="{D171068A-3726-0880-9FD7-08C62E79B658}"/>
              </a:ext>
            </a:extLst>
          </p:cNvPr>
          <p:cNvSpPr/>
          <p:nvPr/>
        </p:nvSpPr>
        <p:spPr>
          <a:xfrm>
            <a:off x="4912986" y="4447748"/>
            <a:ext cx="736358"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 others</a:t>
            </a:r>
          </a:p>
        </p:txBody>
      </p:sp>
      <p:sp>
        <p:nvSpPr>
          <p:cNvPr id="3" name="Rectangle 2">
            <a:extLst>
              <a:ext uri="{FF2B5EF4-FFF2-40B4-BE49-F238E27FC236}">
                <a16:creationId xmlns:a16="http://schemas.microsoft.com/office/drawing/2014/main" id="{38605391-DDA0-AFF3-A2F0-01D0139C2047}"/>
              </a:ext>
            </a:extLst>
          </p:cNvPr>
          <p:cNvSpPr/>
          <p:nvPr/>
        </p:nvSpPr>
        <p:spPr>
          <a:xfrm>
            <a:off x="6369116" y="4447748"/>
            <a:ext cx="736358"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 others</a:t>
            </a:r>
          </a:p>
        </p:txBody>
      </p:sp>
      <p:sp>
        <p:nvSpPr>
          <p:cNvPr id="4" name="Rectangle 3">
            <a:extLst>
              <a:ext uri="{FF2B5EF4-FFF2-40B4-BE49-F238E27FC236}">
                <a16:creationId xmlns:a16="http://schemas.microsoft.com/office/drawing/2014/main" id="{E86E8B07-5F6F-BF71-AE53-220E0B707580}"/>
              </a:ext>
            </a:extLst>
          </p:cNvPr>
          <p:cNvSpPr/>
          <p:nvPr/>
        </p:nvSpPr>
        <p:spPr>
          <a:xfrm>
            <a:off x="7767747" y="4501662"/>
            <a:ext cx="736358"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 others</a:t>
            </a:r>
          </a:p>
        </p:txBody>
      </p:sp>
      <p:sp>
        <p:nvSpPr>
          <p:cNvPr id="5" name="Rectangle 4">
            <a:extLst>
              <a:ext uri="{FF2B5EF4-FFF2-40B4-BE49-F238E27FC236}">
                <a16:creationId xmlns:a16="http://schemas.microsoft.com/office/drawing/2014/main" id="{A1608C01-5884-5531-DB4D-50533AE39594}"/>
              </a:ext>
            </a:extLst>
          </p:cNvPr>
          <p:cNvSpPr/>
          <p:nvPr/>
        </p:nvSpPr>
        <p:spPr>
          <a:xfrm>
            <a:off x="9329530" y="4543692"/>
            <a:ext cx="736358"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 others</a:t>
            </a:r>
          </a:p>
        </p:txBody>
      </p:sp>
      <p:sp>
        <p:nvSpPr>
          <p:cNvPr id="9" name="Rectangle 8">
            <a:extLst>
              <a:ext uri="{FF2B5EF4-FFF2-40B4-BE49-F238E27FC236}">
                <a16:creationId xmlns:a16="http://schemas.microsoft.com/office/drawing/2014/main" id="{24A8527F-0421-0E05-C712-4F072EAB15CE}"/>
              </a:ext>
            </a:extLst>
          </p:cNvPr>
          <p:cNvSpPr/>
          <p:nvPr/>
        </p:nvSpPr>
        <p:spPr>
          <a:xfrm>
            <a:off x="10810909" y="4535333"/>
            <a:ext cx="736358"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 others</a:t>
            </a:r>
          </a:p>
        </p:txBody>
      </p:sp>
      <p:sp>
        <p:nvSpPr>
          <p:cNvPr id="12" name="Isosceles Triangle 11">
            <a:extLst>
              <a:ext uri="{FF2B5EF4-FFF2-40B4-BE49-F238E27FC236}">
                <a16:creationId xmlns:a16="http://schemas.microsoft.com/office/drawing/2014/main" id="{DA3B722A-3DEC-C01B-26F3-DEC32DD1B2C4}"/>
              </a:ext>
            </a:extLst>
          </p:cNvPr>
          <p:cNvSpPr>
            <a:spLocks noChangeAspect="1"/>
          </p:cNvSpPr>
          <p:nvPr/>
        </p:nvSpPr>
        <p:spPr>
          <a:xfrm rot="10800000">
            <a:off x="2150707" y="2759241"/>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3" name="Isosceles Triangle 12">
            <a:extLst>
              <a:ext uri="{FF2B5EF4-FFF2-40B4-BE49-F238E27FC236}">
                <a16:creationId xmlns:a16="http://schemas.microsoft.com/office/drawing/2014/main" id="{4BA53C13-1FB8-FC12-525D-7C5C6A9030FB}"/>
              </a:ext>
            </a:extLst>
          </p:cNvPr>
          <p:cNvSpPr>
            <a:spLocks noChangeAspect="1"/>
          </p:cNvSpPr>
          <p:nvPr/>
        </p:nvSpPr>
        <p:spPr>
          <a:xfrm>
            <a:off x="1659549" y="2491716"/>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34" name="TextBox 33">
            <a:extLst>
              <a:ext uri="{FF2B5EF4-FFF2-40B4-BE49-F238E27FC236}">
                <a16:creationId xmlns:a16="http://schemas.microsoft.com/office/drawing/2014/main" id="{214177C9-A701-5CC4-5F88-C645C9FEB11A}"/>
              </a:ext>
            </a:extLst>
          </p:cNvPr>
          <p:cNvSpPr txBox="1"/>
          <p:nvPr/>
        </p:nvSpPr>
        <p:spPr>
          <a:xfrm>
            <a:off x="2165062" y="1554589"/>
            <a:ext cx="7742044" cy="584775"/>
          </a:xfrm>
          <a:prstGeom prst="rect">
            <a:avLst/>
          </a:prstGeom>
          <a:noFill/>
        </p:spPr>
        <p:txBody>
          <a:bodyPr wrap="square" rtlCol="0">
            <a:spAutoFit/>
          </a:bodyPr>
          <a:lstStyle/>
          <a:p>
            <a:pPr algn="ctr"/>
            <a:r>
              <a:rPr lang="en-US" sz="1600" b="1" spc="10" dirty="0"/>
              <a:t>Of those who experienced any potential cancer symptom and contacted their GP within 6 months</a:t>
            </a:r>
          </a:p>
        </p:txBody>
      </p:sp>
      <p:sp>
        <p:nvSpPr>
          <p:cNvPr id="22" name="Isosceles Triangle 21">
            <a:extLst>
              <a:ext uri="{FF2B5EF4-FFF2-40B4-BE49-F238E27FC236}">
                <a16:creationId xmlns:a16="http://schemas.microsoft.com/office/drawing/2014/main" id="{5496239C-A92D-7B01-8E4B-08FAD61F0384}"/>
              </a:ext>
            </a:extLst>
          </p:cNvPr>
          <p:cNvSpPr>
            <a:spLocks noChangeAspect="1"/>
          </p:cNvSpPr>
          <p:nvPr/>
        </p:nvSpPr>
        <p:spPr>
          <a:xfrm rot="10800000">
            <a:off x="9519154" y="2780778"/>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23" name="Isosceles Triangle 22">
            <a:extLst>
              <a:ext uri="{FF2B5EF4-FFF2-40B4-BE49-F238E27FC236}">
                <a16:creationId xmlns:a16="http://schemas.microsoft.com/office/drawing/2014/main" id="{F59BE675-EA71-0B7F-9A09-824B6CF44188}"/>
              </a:ext>
            </a:extLst>
          </p:cNvPr>
          <p:cNvSpPr>
            <a:spLocks noChangeAspect="1"/>
          </p:cNvSpPr>
          <p:nvPr/>
        </p:nvSpPr>
        <p:spPr>
          <a:xfrm>
            <a:off x="9027195" y="254935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Tree>
    <p:extLst>
      <p:ext uri="{BB962C8B-B14F-4D97-AF65-F5344CB8AC3E}">
        <p14:creationId xmlns:p14="http://schemas.microsoft.com/office/powerpoint/2010/main" val="281893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7BC04981-0DB1-1176-D390-D94D4CDF4A53}"/>
              </a:ext>
            </a:extLst>
          </p:cNvPr>
          <p:cNvSpPr txBox="1">
            <a:spLocks/>
          </p:cNvSpPr>
          <p:nvPr/>
        </p:nvSpPr>
        <p:spPr>
          <a:xfrm>
            <a:off x="403627" y="6209360"/>
            <a:ext cx="10741955" cy="62531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H6_rec. How long after first contacting your GP surgery/practice did you then discuss the symptom with a healthcare professional? This includes if a healthcare professional called to speak to you, even if you didn't make an official appointment. If you had an appointment, this includes whether this took place in person or remotely. A remote appointment may have been over the phone, by video call or online messaging. Please select one answer. </a:t>
            </a:r>
            <a:br>
              <a:rPr lang="en-US" sz="800" dirty="0"/>
            </a:br>
            <a:r>
              <a:rPr lang="en-US" sz="800" dirty="0"/>
              <a:t>Base: All who contacted their doctor (Any potential cancer symptom: N=2,096; Any potential non-specific cancer symptom: N=1,311; Any potential red-flag cancer symptom: N=848; Any potential lung-specific cancer symptom: N=594; Any potential oral cancer symptom: N=639)</a:t>
            </a:r>
            <a:br>
              <a:rPr lang="en-US" sz="800" dirty="0"/>
            </a:br>
            <a:r>
              <a:rPr lang="en-US" sz="800" dirty="0"/>
              <a:t>*Don’t know/Prefer not to say responses excluded.</a:t>
            </a:r>
          </a:p>
        </p:txBody>
      </p:sp>
      <p:graphicFrame>
        <p:nvGraphicFramePr>
          <p:cNvPr id="7" name="Chart 6">
            <a:extLst>
              <a:ext uri="{FF2B5EF4-FFF2-40B4-BE49-F238E27FC236}">
                <a16:creationId xmlns:a16="http://schemas.microsoft.com/office/drawing/2014/main" id="{739A82C4-0E34-31E3-00C9-27BCB5785286}"/>
              </a:ext>
            </a:extLst>
          </p:cNvPr>
          <p:cNvGraphicFramePr/>
          <p:nvPr>
            <p:extLst>
              <p:ext uri="{D42A27DB-BD31-4B8C-83A1-F6EECF244321}">
                <p14:modId xmlns:p14="http://schemas.microsoft.com/office/powerpoint/2010/main" val="1502062290"/>
              </p:ext>
            </p:extLst>
          </p:nvPr>
        </p:nvGraphicFramePr>
        <p:xfrm>
          <a:off x="284206" y="1961582"/>
          <a:ext cx="11409030" cy="426967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357E246C-547F-1080-9DC3-4A6E27D95672}"/>
              </a:ext>
            </a:extLst>
          </p:cNvPr>
          <p:cNvSpPr txBox="1"/>
          <p:nvPr/>
        </p:nvSpPr>
        <p:spPr>
          <a:xfrm>
            <a:off x="1245495" y="1502280"/>
            <a:ext cx="9701010" cy="338554"/>
          </a:xfrm>
          <a:prstGeom prst="rect">
            <a:avLst/>
          </a:prstGeom>
          <a:noFill/>
        </p:spPr>
        <p:txBody>
          <a:bodyPr wrap="square" rtlCol="0">
            <a:spAutoFit/>
          </a:bodyPr>
          <a:lstStyle/>
          <a:p>
            <a:pPr algn="ctr"/>
            <a:r>
              <a:rPr lang="en-US" sz="1600" b="1" spc="10" dirty="0"/>
              <a:t>How long after contacting your GP did you discuss the symptom with a healthcare professional</a:t>
            </a:r>
          </a:p>
        </p:txBody>
      </p:sp>
      <p:sp>
        <p:nvSpPr>
          <p:cNvPr id="11" name="Title 4">
            <a:extLst>
              <a:ext uri="{FF2B5EF4-FFF2-40B4-BE49-F238E27FC236}">
                <a16:creationId xmlns:a16="http://schemas.microsoft.com/office/drawing/2014/main" id="{A9CB2F6F-2C30-23C0-D72A-6652AB9F7EBC}"/>
              </a:ext>
            </a:extLst>
          </p:cNvPr>
          <p:cNvSpPr txBox="1">
            <a:spLocks/>
          </p:cNvSpPr>
          <p:nvPr/>
        </p:nvSpPr>
        <p:spPr>
          <a:xfrm>
            <a:off x="284206" y="202850"/>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Across all symptom types, a strong majority said they spoke to a healthcare professional within 2 weeks after contacting their GP, with around a quarter who said this took place the same day</a:t>
            </a:r>
          </a:p>
        </p:txBody>
      </p:sp>
      <p:sp>
        <p:nvSpPr>
          <p:cNvPr id="15" name="Right Brace 14">
            <a:extLst>
              <a:ext uri="{FF2B5EF4-FFF2-40B4-BE49-F238E27FC236}">
                <a16:creationId xmlns:a16="http://schemas.microsoft.com/office/drawing/2014/main" id="{A6FBBED6-6144-24F3-2C30-7636CB5F7E05}"/>
              </a:ext>
            </a:extLst>
          </p:cNvPr>
          <p:cNvSpPr/>
          <p:nvPr/>
        </p:nvSpPr>
        <p:spPr>
          <a:xfrm>
            <a:off x="2420766" y="2388002"/>
            <a:ext cx="195434" cy="259039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6" name="TextBox 15">
            <a:extLst>
              <a:ext uri="{FF2B5EF4-FFF2-40B4-BE49-F238E27FC236}">
                <a16:creationId xmlns:a16="http://schemas.microsoft.com/office/drawing/2014/main" id="{E05AD4E7-B7E0-505B-BB2E-3A86585567E4}"/>
              </a:ext>
            </a:extLst>
          </p:cNvPr>
          <p:cNvSpPr txBox="1"/>
          <p:nvPr/>
        </p:nvSpPr>
        <p:spPr>
          <a:xfrm>
            <a:off x="2590800" y="3294143"/>
            <a:ext cx="863600" cy="615553"/>
          </a:xfrm>
          <a:prstGeom prst="rect">
            <a:avLst/>
          </a:prstGeom>
          <a:noFill/>
        </p:spPr>
        <p:txBody>
          <a:bodyPr wrap="square" rtlCol="0">
            <a:spAutoFit/>
          </a:bodyPr>
          <a:lstStyle/>
          <a:p>
            <a:pPr algn="ctr"/>
            <a:r>
              <a:rPr lang="en-GB" sz="1100" dirty="0">
                <a:solidFill>
                  <a:schemeClr val="accent1"/>
                </a:solidFill>
              </a:rPr>
              <a:t>Net: Up to 2 weeks: </a:t>
            </a:r>
            <a:r>
              <a:rPr lang="en-GB" sz="1200" b="1" dirty="0">
                <a:solidFill>
                  <a:schemeClr val="accent1"/>
                </a:solidFill>
              </a:rPr>
              <a:t>78%</a:t>
            </a:r>
            <a:endParaRPr lang="en-GB" sz="1100" b="1" dirty="0">
              <a:solidFill>
                <a:schemeClr val="accent1"/>
              </a:solidFill>
            </a:endParaRPr>
          </a:p>
        </p:txBody>
      </p:sp>
      <p:sp>
        <p:nvSpPr>
          <p:cNvPr id="19" name="TextBox 18">
            <a:extLst>
              <a:ext uri="{FF2B5EF4-FFF2-40B4-BE49-F238E27FC236}">
                <a16:creationId xmlns:a16="http://schemas.microsoft.com/office/drawing/2014/main" id="{90DE762B-1FF6-A6DF-A925-727EC804B703}"/>
              </a:ext>
            </a:extLst>
          </p:cNvPr>
          <p:cNvSpPr txBox="1"/>
          <p:nvPr/>
        </p:nvSpPr>
        <p:spPr>
          <a:xfrm>
            <a:off x="1557165" y="1832116"/>
            <a:ext cx="933825" cy="600164"/>
          </a:xfrm>
          <a:prstGeom prst="rect">
            <a:avLst/>
          </a:prstGeom>
          <a:noFill/>
        </p:spPr>
        <p:txBody>
          <a:bodyPr wrap="square" rtlCol="0">
            <a:spAutoFit/>
          </a:bodyPr>
          <a:lstStyle/>
          <a:p>
            <a:pPr algn="ctr"/>
            <a:r>
              <a:rPr lang="en-GB" sz="1100" b="1" dirty="0">
                <a:solidFill>
                  <a:schemeClr val="accent1"/>
                </a:solidFill>
              </a:rPr>
              <a:t>Up to 1 month:</a:t>
            </a:r>
          </a:p>
          <a:p>
            <a:pPr algn="ctr"/>
            <a:r>
              <a:rPr lang="en-GB" sz="1100" b="1" dirty="0">
                <a:solidFill>
                  <a:schemeClr val="accent1"/>
                </a:solidFill>
              </a:rPr>
              <a:t>88%</a:t>
            </a:r>
          </a:p>
        </p:txBody>
      </p:sp>
      <p:sp>
        <p:nvSpPr>
          <p:cNvPr id="20" name="Right Brace 19">
            <a:extLst>
              <a:ext uri="{FF2B5EF4-FFF2-40B4-BE49-F238E27FC236}">
                <a16:creationId xmlns:a16="http://schemas.microsoft.com/office/drawing/2014/main" id="{779AF7EA-563B-0D72-A5A2-BBD03C5A8464}"/>
              </a:ext>
            </a:extLst>
          </p:cNvPr>
          <p:cNvSpPr/>
          <p:nvPr/>
        </p:nvSpPr>
        <p:spPr>
          <a:xfrm>
            <a:off x="4566590" y="2388003"/>
            <a:ext cx="170034" cy="230591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1" name="TextBox 20">
            <a:extLst>
              <a:ext uri="{FF2B5EF4-FFF2-40B4-BE49-F238E27FC236}">
                <a16:creationId xmlns:a16="http://schemas.microsoft.com/office/drawing/2014/main" id="{F2CA7055-1A84-BBD3-44FB-CD7C956CB673}"/>
              </a:ext>
            </a:extLst>
          </p:cNvPr>
          <p:cNvSpPr txBox="1"/>
          <p:nvPr/>
        </p:nvSpPr>
        <p:spPr>
          <a:xfrm>
            <a:off x="4651607" y="3294143"/>
            <a:ext cx="863600" cy="615553"/>
          </a:xfrm>
          <a:prstGeom prst="rect">
            <a:avLst/>
          </a:prstGeom>
          <a:noFill/>
        </p:spPr>
        <p:txBody>
          <a:bodyPr wrap="square" rtlCol="0">
            <a:spAutoFit/>
          </a:bodyPr>
          <a:lstStyle/>
          <a:p>
            <a:pPr algn="ctr"/>
            <a:r>
              <a:rPr lang="en-GB" sz="1100" dirty="0">
                <a:solidFill>
                  <a:schemeClr val="accent1"/>
                </a:solidFill>
              </a:rPr>
              <a:t>Net: Up to 2 weeks: </a:t>
            </a:r>
            <a:r>
              <a:rPr lang="en-GB" sz="1200" b="1" dirty="0">
                <a:solidFill>
                  <a:schemeClr val="accent1"/>
                </a:solidFill>
              </a:rPr>
              <a:t>74%</a:t>
            </a:r>
            <a:endParaRPr lang="en-GB" sz="1100" b="1" dirty="0">
              <a:solidFill>
                <a:schemeClr val="accent1"/>
              </a:solidFill>
            </a:endParaRPr>
          </a:p>
        </p:txBody>
      </p:sp>
      <p:sp>
        <p:nvSpPr>
          <p:cNvPr id="30" name="TextBox 29">
            <a:extLst>
              <a:ext uri="{FF2B5EF4-FFF2-40B4-BE49-F238E27FC236}">
                <a16:creationId xmlns:a16="http://schemas.microsoft.com/office/drawing/2014/main" id="{6B3E6FF9-969B-9ADD-4A1E-28D51A937EE5}"/>
              </a:ext>
            </a:extLst>
          </p:cNvPr>
          <p:cNvSpPr txBox="1"/>
          <p:nvPr/>
        </p:nvSpPr>
        <p:spPr>
          <a:xfrm>
            <a:off x="3747211" y="1832116"/>
            <a:ext cx="933825" cy="600164"/>
          </a:xfrm>
          <a:prstGeom prst="rect">
            <a:avLst/>
          </a:prstGeom>
          <a:noFill/>
        </p:spPr>
        <p:txBody>
          <a:bodyPr wrap="square" rtlCol="0">
            <a:spAutoFit/>
          </a:bodyPr>
          <a:lstStyle/>
          <a:p>
            <a:pPr algn="ctr"/>
            <a:r>
              <a:rPr lang="en-GB" sz="1100" b="1" dirty="0">
                <a:solidFill>
                  <a:schemeClr val="accent1"/>
                </a:solidFill>
              </a:rPr>
              <a:t>Up to 1 month:</a:t>
            </a:r>
          </a:p>
          <a:p>
            <a:pPr algn="ctr"/>
            <a:r>
              <a:rPr lang="en-GB" sz="1100" b="1" dirty="0">
                <a:solidFill>
                  <a:schemeClr val="accent1"/>
                </a:solidFill>
              </a:rPr>
              <a:t>86%</a:t>
            </a:r>
          </a:p>
        </p:txBody>
      </p:sp>
      <p:sp>
        <p:nvSpPr>
          <p:cNvPr id="31" name="Right Brace 30">
            <a:extLst>
              <a:ext uri="{FF2B5EF4-FFF2-40B4-BE49-F238E27FC236}">
                <a16:creationId xmlns:a16="http://schemas.microsoft.com/office/drawing/2014/main" id="{5046DD77-720E-61EC-3B09-A3A300AE02A7}"/>
              </a:ext>
            </a:extLst>
          </p:cNvPr>
          <p:cNvSpPr/>
          <p:nvPr/>
        </p:nvSpPr>
        <p:spPr>
          <a:xfrm>
            <a:off x="6686024" y="2390550"/>
            <a:ext cx="170034" cy="248879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2" name="TextBox 31">
            <a:extLst>
              <a:ext uri="{FF2B5EF4-FFF2-40B4-BE49-F238E27FC236}">
                <a16:creationId xmlns:a16="http://schemas.microsoft.com/office/drawing/2014/main" id="{9A4C6C76-36C3-C036-4AD9-EFA298FF22C2}"/>
              </a:ext>
            </a:extLst>
          </p:cNvPr>
          <p:cNvSpPr txBox="1"/>
          <p:nvPr/>
        </p:nvSpPr>
        <p:spPr>
          <a:xfrm>
            <a:off x="6839654" y="3327171"/>
            <a:ext cx="863600" cy="615553"/>
          </a:xfrm>
          <a:prstGeom prst="rect">
            <a:avLst/>
          </a:prstGeom>
          <a:noFill/>
        </p:spPr>
        <p:txBody>
          <a:bodyPr wrap="square" rtlCol="0">
            <a:spAutoFit/>
          </a:bodyPr>
          <a:lstStyle/>
          <a:p>
            <a:pPr algn="ctr"/>
            <a:r>
              <a:rPr lang="en-GB" sz="1100" dirty="0">
                <a:solidFill>
                  <a:schemeClr val="accent1"/>
                </a:solidFill>
              </a:rPr>
              <a:t>Net: Up to 2 weeks: </a:t>
            </a:r>
            <a:r>
              <a:rPr lang="en-GB" sz="1200" b="1" dirty="0">
                <a:solidFill>
                  <a:schemeClr val="accent1"/>
                </a:solidFill>
              </a:rPr>
              <a:t>77%</a:t>
            </a:r>
            <a:endParaRPr lang="en-GB" sz="1100" b="1" dirty="0">
              <a:solidFill>
                <a:schemeClr val="accent1"/>
              </a:solidFill>
            </a:endParaRPr>
          </a:p>
        </p:txBody>
      </p:sp>
      <p:sp>
        <p:nvSpPr>
          <p:cNvPr id="33" name="TextBox 32">
            <a:extLst>
              <a:ext uri="{FF2B5EF4-FFF2-40B4-BE49-F238E27FC236}">
                <a16:creationId xmlns:a16="http://schemas.microsoft.com/office/drawing/2014/main" id="{5A2B6362-6ED8-600D-97F8-8F5606BB6A88}"/>
              </a:ext>
            </a:extLst>
          </p:cNvPr>
          <p:cNvSpPr txBox="1"/>
          <p:nvPr/>
        </p:nvSpPr>
        <p:spPr>
          <a:xfrm>
            <a:off x="5895099" y="1832116"/>
            <a:ext cx="933825" cy="600164"/>
          </a:xfrm>
          <a:prstGeom prst="rect">
            <a:avLst/>
          </a:prstGeom>
          <a:noFill/>
        </p:spPr>
        <p:txBody>
          <a:bodyPr wrap="square" rtlCol="0">
            <a:spAutoFit/>
          </a:bodyPr>
          <a:lstStyle/>
          <a:p>
            <a:pPr algn="ctr"/>
            <a:r>
              <a:rPr lang="en-GB" sz="1100" b="1" dirty="0">
                <a:solidFill>
                  <a:schemeClr val="accent1"/>
                </a:solidFill>
              </a:rPr>
              <a:t>Up to 1 month:</a:t>
            </a:r>
          </a:p>
          <a:p>
            <a:pPr algn="ctr"/>
            <a:r>
              <a:rPr lang="en-GB" sz="1100" b="1" dirty="0">
                <a:solidFill>
                  <a:schemeClr val="accent1"/>
                </a:solidFill>
              </a:rPr>
              <a:t>88%</a:t>
            </a:r>
          </a:p>
        </p:txBody>
      </p:sp>
      <p:sp>
        <p:nvSpPr>
          <p:cNvPr id="34" name="Right Brace 33">
            <a:extLst>
              <a:ext uri="{FF2B5EF4-FFF2-40B4-BE49-F238E27FC236}">
                <a16:creationId xmlns:a16="http://schemas.microsoft.com/office/drawing/2014/main" id="{52FEC7C0-F478-DD13-A9C1-24C6CF6E1DC2}"/>
              </a:ext>
            </a:extLst>
          </p:cNvPr>
          <p:cNvSpPr/>
          <p:nvPr/>
        </p:nvSpPr>
        <p:spPr>
          <a:xfrm>
            <a:off x="8862633" y="2388002"/>
            <a:ext cx="102852" cy="248879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5" name="TextBox 34">
            <a:extLst>
              <a:ext uri="{FF2B5EF4-FFF2-40B4-BE49-F238E27FC236}">
                <a16:creationId xmlns:a16="http://schemas.microsoft.com/office/drawing/2014/main" id="{0DE33581-DB1B-C84D-176F-67D57C37CB13}"/>
              </a:ext>
            </a:extLst>
          </p:cNvPr>
          <p:cNvSpPr txBox="1"/>
          <p:nvPr/>
        </p:nvSpPr>
        <p:spPr>
          <a:xfrm>
            <a:off x="8886229" y="3338574"/>
            <a:ext cx="863600" cy="615553"/>
          </a:xfrm>
          <a:prstGeom prst="rect">
            <a:avLst/>
          </a:prstGeom>
          <a:noFill/>
        </p:spPr>
        <p:txBody>
          <a:bodyPr wrap="square" rtlCol="0">
            <a:spAutoFit/>
          </a:bodyPr>
          <a:lstStyle/>
          <a:p>
            <a:pPr algn="ctr"/>
            <a:r>
              <a:rPr lang="en-GB" sz="1100" dirty="0">
                <a:solidFill>
                  <a:schemeClr val="accent1"/>
                </a:solidFill>
              </a:rPr>
              <a:t>Net: Up to 2 weeks: </a:t>
            </a:r>
            <a:r>
              <a:rPr lang="en-GB" sz="1200" b="1" dirty="0">
                <a:solidFill>
                  <a:schemeClr val="accent1"/>
                </a:solidFill>
              </a:rPr>
              <a:t>76%</a:t>
            </a:r>
            <a:endParaRPr lang="en-GB" sz="1100" b="1" dirty="0">
              <a:solidFill>
                <a:schemeClr val="accent1"/>
              </a:solidFill>
            </a:endParaRPr>
          </a:p>
        </p:txBody>
      </p:sp>
      <p:sp>
        <p:nvSpPr>
          <p:cNvPr id="36" name="TextBox 35">
            <a:extLst>
              <a:ext uri="{FF2B5EF4-FFF2-40B4-BE49-F238E27FC236}">
                <a16:creationId xmlns:a16="http://schemas.microsoft.com/office/drawing/2014/main" id="{2602617C-236C-F4EE-9B95-B43A269F3FCA}"/>
              </a:ext>
            </a:extLst>
          </p:cNvPr>
          <p:cNvSpPr txBox="1"/>
          <p:nvPr/>
        </p:nvSpPr>
        <p:spPr>
          <a:xfrm>
            <a:off x="7999741" y="1832116"/>
            <a:ext cx="933825" cy="600164"/>
          </a:xfrm>
          <a:prstGeom prst="rect">
            <a:avLst/>
          </a:prstGeom>
          <a:noFill/>
        </p:spPr>
        <p:txBody>
          <a:bodyPr wrap="square" rtlCol="0">
            <a:spAutoFit/>
          </a:bodyPr>
          <a:lstStyle/>
          <a:p>
            <a:pPr algn="ctr"/>
            <a:r>
              <a:rPr lang="en-GB" sz="1100" b="1" dirty="0">
                <a:solidFill>
                  <a:schemeClr val="accent1"/>
                </a:solidFill>
              </a:rPr>
              <a:t>Up to 1 month:</a:t>
            </a:r>
          </a:p>
          <a:p>
            <a:pPr algn="ctr"/>
            <a:r>
              <a:rPr lang="en-GB" sz="1100" b="1" dirty="0">
                <a:solidFill>
                  <a:schemeClr val="accent1"/>
                </a:solidFill>
              </a:rPr>
              <a:t>87%</a:t>
            </a:r>
          </a:p>
        </p:txBody>
      </p:sp>
      <p:sp>
        <p:nvSpPr>
          <p:cNvPr id="37" name="Right Brace 36">
            <a:extLst>
              <a:ext uri="{FF2B5EF4-FFF2-40B4-BE49-F238E27FC236}">
                <a16:creationId xmlns:a16="http://schemas.microsoft.com/office/drawing/2014/main" id="{7B16E7DD-1427-4789-80D3-4D41F07DFF23}"/>
              </a:ext>
            </a:extLst>
          </p:cNvPr>
          <p:cNvSpPr/>
          <p:nvPr/>
        </p:nvSpPr>
        <p:spPr>
          <a:xfrm>
            <a:off x="10991952" y="2390550"/>
            <a:ext cx="153630" cy="236955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8" name="TextBox 37">
            <a:extLst>
              <a:ext uri="{FF2B5EF4-FFF2-40B4-BE49-F238E27FC236}">
                <a16:creationId xmlns:a16="http://schemas.microsoft.com/office/drawing/2014/main" id="{A313468C-A26A-E6FC-B8D7-2CB7D7B617F3}"/>
              </a:ext>
            </a:extLst>
          </p:cNvPr>
          <p:cNvSpPr txBox="1"/>
          <p:nvPr/>
        </p:nvSpPr>
        <p:spPr>
          <a:xfrm>
            <a:off x="11145582" y="3327171"/>
            <a:ext cx="863600" cy="615553"/>
          </a:xfrm>
          <a:prstGeom prst="rect">
            <a:avLst/>
          </a:prstGeom>
          <a:noFill/>
        </p:spPr>
        <p:txBody>
          <a:bodyPr wrap="square" rtlCol="0">
            <a:spAutoFit/>
          </a:bodyPr>
          <a:lstStyle/>
          <a:p>
            <a:pPr algn="ctr"/>
            <a:r>
              <a:rPr lang="en-GB" sz="1100" dirty="0">
                <a:solidFill>
                  <a:schemeClr val="accent1"/>
                </a:solidFill>
              </a:rPr>
              <a:t>Net: Up to 2 weeks: </a:t>
            </a:r>
            <a:r>
              <a:rPr lang="en-GB" sz="1200" b="1" dirty="0">
                <a:solidFill>
                  <a:schemeClr val="accent1"/>
                </a:solidFill>
              </a:rPr>
              <a:t>71%</a:t>
            </a:r>
            <a:endParaRPr lang="en-GB" sz="1100" b="1" dirty="0">
              <a:solidFill>
                <a:schemeClr val="accent1"/>
              </a:solidFill>
            </a:endParaRPr>
          </a:p>
        </p:txBody>
      </p:sp>
      <p:sp>
        <p:nvSpPr>
          <p:cNvPr id="39" name="TextBox 38">
            <a:extLst>
              <a:ext uri="{FF2B5EF4-FFF2-40B4-BE49-F238E27FC236}">
                <a16:creationId xmlns:a16="http://schemas.microsoft.com/office/drawing/2014/main" id="{D1E2C9C5-9216-59CF-705D-B99936ACF9D6}"/>
              </a:ext>
            </a:extLst>
          </p:cNvPr>
          <p:cNvSpPr txBox="1"/>
          <p:nvPr/>
        </p:nvSpPr>
        <p:spPr>
          <a:xfrm>
            <a:off x="10181720" y="1835432"/>
            <a:ext cx="933825" cy="600164"/>
          </a:xfrm>
          <a:prstGeom prst="rect">
            <a:avLst/>
          </a:prstGeom>
          <a:noFill/>
        </p:spPr>
        <p:txBody>
          <a:bodyPr wrap="square" rtlCol="0">
            <a:spAutoFit/>
          </a:bodyPr>
          <a:lstStyle/>
          <a:p>
            <a:pPr algn="ctr"/>
            <a:r>
              <a:rPr lang="en-GB" sz="1100" b="1" dirty="0">
                <a:solidFill>
                  <a:schemeClr val="accent1"/>
                </a:solidFill>
              </a:rPr>
              <a:t>Up to 1 month:</a:t>
            </a:r>
          </a:p>
          <a:p>
            <a:pPr algn="ctr"/>
            <a:r>
              <a:rPr lang="en-GB" sz="1100" b="1" dirty="0">
                <a:solidFill>
                  <a:schemeClr val="accent1"/>
                </a:solidFill>
              </a:rPr>
              <a:t>85%</a:t>
            </a:r>
          </a:p>
        </p:txBody>
      </p:sp>
    </p:spTree>
    <p:extLst>
      <p:ext uri="{BB962C8B-B14F-4D97-AF65-F5344CB8AC3E}">
        <p14:creationId xmlns:p14="http://schemas.microsoft.com/office/powerpoint/2010/main" val="31041177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4CA9B0E-4466-10BF-0448-D52A3D4DDAD4}"/>
              </a:ext>
            </a:extLst>
          </p:cNvPr>
          <p:cNvSpPr/>
          <p:nvPr/>
        </p:nvSpPr>
        <p:spPr>
          <a:xfrm>
            <a:off x="7792859" y="5075173"/>
            <a:ext cx="818702" cy="380004"/>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Disability</a:t>
            </a:r>
          </a:p>
        </p:txBody>
      </p:sp>
      <p:grpSp>
        <p:nvGrpSpPr>
          <p:cNvPr id="10" name="Group 9">
            <a:extLst>
              <a:ext uri="{FF2B5EF4-FFF2-40B4-BE49-F238E27FC236}">
                <a16:creationId xmlns:a16="http://schemas.microsoft.com/office/drawing/2014/main" id="{8A436B57-FE96-B559-D64D-485F0990E913}"/>
              </a:ext>
            </a:extLst>
          </p:cNvPr>
          <p:cNvGrpSpPr/>
          <p:nvPr/>
        </p:nvGrpSpPr>
        <p:grpSpPr>
          <a:xfrm>
            <a:off x="316089" y="2163586"/>
            <a:ext cx="11595739" cy="4499757"/>
            <a:chOff x="541253" y="844389"/>
            <a:chExt cx="11219265" cy="3918112"/>
          </a:xfrm>
        </p:grpSpPr>
        <p:graphicFrame>
          <p:nvGraphicFramePr>
            <p:cNvPr id="11" name="Chart 10">
              <a:extLst>
                <a:ext uri="{FF2B5EF4-FFF2-40B4-BE49-F238E27FC236}">
                  <a16:creationId xmlns:a16="http://schemas.microsoft.com/office/drawing/2014/main" id="{BCD72D66-7D06-BA00-E7C2-BBC54FA3BD96}"/>
                </a:ext>
              </a:extLst>
            </p:cNvPr>
            <p:cNvGraphicFramePr/>
            <p:nvPr>
              <p:extLst>
                <p:ext uri="{D42A27DB-BD31-4B8C-83A1-F6EECF244321}">
                  <p14:modId xmlns:p14="http://schemas.microsoft.com/office/powerpoint/2010/main" val="114354165"/>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cxnSp>
          <p:nvCxnSpPr>
            <p:cNvPr id="12" name="Straight Connector 11">
              <a:extLst>
                <a:ext uri="{FF2B5EF4-FFF2-40B4-BE49-F238E27FC236}">
                  <a16:creationId xmlns:a16="http://schemas.microsoft.com/office/drawing/2014/main" id="{5238714E-08F5-43C2-F6A2-176163959088}"/>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sp>
          <p:nvSpPr>
            <p:cNvPr id="13" name="Isosceles Triangle 12">
              <a:extLst>
                <a:ext uri="{FF2B5EF4-FFF2-40B4-BE49-F238E27FC236}">
                  <a16:creationId xmlns:a16="http://schemas.microsoft.com/office/drawing/2014/main" id="{9BF648C5-9672-B65F-08EA-38FA4791A468}"/>
                </a:ext>
              </a:extLst>
            </p:cNvPr>
            <p:cNvSpPr>
              <a:spLocks noChangeAspect="1"/>
            </p:cNvSpPr>
            <p:nvPr/>
          </p:nvSpPr>
          <p:spPr>
            <a:xfrm>
              <a:off x="7568332" y="1311808"/>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4" name="Isosceles Triangle 13">
              <a:extLst>
                <a:ext uri="{FF2B5EF4-FFF2-40B4-BE49-F238E27FC236}">
                  <a16:creationId xmlns:a16="http://schemas.microsoft.com/office/drawing/2014/main" id="{ADE759D2-54CA-2D14-E982-67B5398CE3B5}"/>
                </a:ext>
              </a:extLst>
            </p:cNvPr>
            <p:cNvSpPr>
              <a:spLocks noChangeAspect="1"/>
            </p:cNvSpPr>
            <p:nvPr/>
          </p:nvSpPr>
          <p:spPr>
            <a:xfrm rot="10800000">
              <a:off x="7983557" y="1399108"/>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grpSp>
      <p:sp>
        <p:nvSpPr>
          <p:cNvPr id="3" name="TextBox 2">
            <a:extLst>
              <a:ext uri="{FF2B5EF4-FFF2-40B4-BE49-F238E27FC236}">
                <a16:creationId xmlns:a16="http://schemas.microsoft.com/office/drawing/2014/main" id="{B75821B4-BACA-02A9-5115-A2F6E85E2EE2}"/>
              </a:ext>
            </a:extLst>
          </p:cNvPr>
          <p:cNvSpPr txBox="1"/>
          <p:nvPr/>
        </p:nvSpPr>
        <p:spPr>
          <a:xfrm>
            <a:off x="2271170" y="1562656"/>
            <a:ext cx="7742044" cy="584775"/>
          </a:xfrm>
          <a:prstGeom prst="rect">
            <a:avLst/>
          </a:prstGeom>
          <a:noFill/>
        </p:spPr>
        <p:txBody>
          <a:bodyPr wrap="square" rtlCol="0">
            <a:spAutoFit/>
          </a:bodyPr>
          <a:lstStyle/>
          <a:p>
            <a:pPr algn="ctr"/>
            <a:r>
              <a:rPr lang="en-US" sz="1600" b="1" spc="10" dirty="0"/>
              <a:t>Of those who experienced any potential cancer symptom and discussed it </a:t>
            </a:r>
            <a:r>
              <a:rPr lang="en-US" sz="1600" b="1" u="sng" spc="10" dirty="0"/>
              <a:t>up to two weeks</a:t>
            </a:r>
            <a:r>
              <a:rPr lang="en-US" sz="1600" b="1" spc="10" dirty="0"/>
              <a:t> of contacting their GP</a:t>
            </a:r>
          </a:p>
        </p:txBody>
      </p:sp>
      <p:sp>
        <p:nvSpPr>
          <p:cNvPr id="15" name="Rectangle 14">
            <a:extLst>
              <a:ext uri="{FF2B5EF4-FFF2-40B4-BE49-F238E27FC236}">
                <a16:creationId xmlns:a16="http://schemas.microsoft.com/office/drawing/2014/main" id="{045A772F-9504-ED0F-55FC-5E5B9DF38683}"/>
              </a:ext>
            </a:extLst>
          </p:cNvPr>
          <p:cNvSpPr/>
          <p:nvPr/>
        </p:nvSpPr>
        <p:spPr>
          <a:xfrm>
            <a:off x="7242328" y="5177441"/>
            <a:ext cx="788044" cy="380004"/>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 disability</a:t>
            </a:r>
          </a:p>
        </p:txBody>
      </p:sp>
      <p:sp>
        <p:nvSpPr>
          <p:cNvPr id="4" name="Title 4">
            <a:extLst>
              <a:ext uri="{FF2B5EF4-FFF2-40B4-BE49-F238E27FC236}">
                <a16:creationId xmlns:a16="http://schemas.microsoft.com/office/drawing/2014/main" id="{F70AECED-A5C0-65EB-EE93-D60AE3140C48}"/>
              </a:ext>
            </a:extLst>
          </p:cNvPr>
          <p:cNvSpPr txBox="1">
            <a:spLocks/>
          </p:cNvSpPr>
          <p:nvPr/>
        </p:nvSpPr>
        <p:spPr>
          <a:xfrm>
            <a:off x="284206" y="203079"/>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The proportion who discussed their symptom within two weeks of contacting their GP is generally consistent across subgroups with the except of those with a disability, who are very slightly less likely to have done so than those without a disability</a:t>
            </a:r>
          </a:p>
        </p:txBody>
      </p:sp>
      <p:sp>
        <p:nvSpPr>
          <p:cNvPr id="7" name="Isosceles Triangle 6">
            <a:extLst>
              <a:ext uri="{FF2B5EF4-FFF2-40B4-BE49-F238E27FC236}">
                <a16:creationId xmlns:a16="http://schemas.microsoft.com/office/drawing/2014/main" id="{3E2D4BF1-233E-B8A2-CEAB-DE24C0C1EBEA}"/>
              </a:ext>
            </a:extLst>
          </p:cNvPr>
          <p:cNvSpPr>
            <a:spLocks noChangeAspect="1"/>
          </p:cNvSpPr>
          <p:nvPr/>
        </p:nvSpPr>
        <p:spPr>
          <a:xfrm>
            <a:off x="10182250" y="6380397"/>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8" name="Isosceles Triangle 7">
            <a:extLst>
              <a:ext uri="{FF2B5EF4-FFF2-40B4-BE49-F238E27FC236}">
                <a16:creationId xmlns:a16="http://schemas.microsoft.com/office/drawing/2014/main" id="{7917F925-3DDA-926B-A0E0-4F81C9BA9E47}"/>
              </a:ext>
            </a:extLst>
          </p:cNvPr>
          <p:cNvSpPr>
            <a:spLocks noChangeAspect="1"/>
          </p:cNvSpPr>
          <p:nvPr/>
        </p:nvSpPr>
        <p:spPr>
          <a:xfrm rot="10800000">
            <a:off x="10182250" y="657658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22" name="Rectangle 21">
            <a:extLst>
              <a:ext uri="{FF2B5EF4-FFF2-40B4-BE49-F238E27FC236}">
                <a16:creationId xmlns:a16="http://schemas.microsoft.com/office/drawing/2014/main" id="{23334CBD-55E1-C2A2-DB42-0CF8751C692D}"/>
              </a:ext>
            </a:extLst>
          </p:cNvPr>
          <p:cNvSpPr/>
          <p:nvPr/>
        </p:nvSpPr>
        <p:spPr>
          <a:xfrm>
            <a:off x="271848" y="5172526"/>
            <a:ext cx="858483" cy="15964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a:t>
            </a:r>
          </a:p>
        </p:txBody>
      </p:sp>
      <p:sp>
        <p:nvSpPr>
          <p:cNvPr id="23" name="Rectangle 22">
            <a:extLst>
              <a:ext uri="{FF2B5EF4-FFF2-40B4-BE49-F238E27FC236}">
                <a16:creationId xmlns:a16="http://schemas.microsoft.com/office/drawing/2014/main" id="{480C459E-6695-6AD9-22CE-7B3393D6190A}"/>
              </a:ext>
            </a:extLst>
          </p:cNvPr>
          <p:cNvSpPr/>
          <p:nvPr/>
        </p:nvSpPr>
        <p:spPr>
          <a:xfrm>
            <a:off x="2668985" y="5165468"/>
            <a:ext cx="588098" cy="145342"/>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18-29</a:t>
            </a:r>
          </a:p>
        </p:txBody>
      </p:sp>
      <p:sp>
        <p:nvSpPr>
          <p:cNvPr id="24" name="Rectangle 23">
            <a:extLst>
              <a:ext uri="{FF2B5EF4-FFF2-40B4-BE49-F238E27FC236}">
                <a16:creationId xmlns:a16="http://schemas.microsoft.com/office/drawing/2014/main" id="{075F0E84-7300-FF65-555D-EE16369D7A32}"/>
              </a:ext>
            </a:extLst>
          </p:cNvPr>
          <p:cNvSpPr/>
          <p:nvPr/>
        </p:nvSpPr>
        <p:spPr>
          <a:xfrm>
            <a:off x="3170211" y="5156839"/>
            <a:ext cx="582001" cy="160717"/>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30-49</a:t>
            </a:r>
          </a:p>
        </p:txBody>
      </p:sp>
      <p:sp>
        <p:nvSpPr>
          <p:cNvPr id="25" name="Rectangle 24">
            <a:extLst>
              <a:ext uri="{FF2B5EF4-FFF2-40B4-BE49-F238E27FC236}">
                <a16:creationId xmlns:a16="http://schemas.microsoft.com/office/drawing/2014/main" id="{7E6894AD-0CC1-7A4A-A5EC-6465CE54CF62}"/>
              </a:ext>
            </a:extLst>
          </p:cNvPr>
          <p:cNvSpPr/>
          <p:nvPr/>
        </p:nvSpPr>
        <p:spPr>
          <a:xfrm>
            <a:off x="3714426" y="5162337"/>
            <a:ext cx="449664" cy="14691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50+</a:t>
            </a:r>
          </a:p>
        </p:txBody>
      </p:sp>
      <p:sp>
        <p:nvSpPr>
          <p:cNvPr id="26" name="Rectangle 25">
            <a:extLst>
              <a:ext uri="{FF2B5EF4-FFF2-40B4-BE49-F238E27FC236}">
                <a16:creationId xmlns:a16="http://schemas.microsoft.com/office/drawing/2014/main" id="{2553B2F7-35DA-42C0-E0D5-973F32F54E25}"/>
              </a:ext>
            </a:extLst>
          </p:cNvPr>
          <p:cNvSpPr/>
          <p:nvPr/>
        </p:nvSpPr>
        <p:spPr>
          <a:xfrm>
            <a:off x="4575969" y="5172526"/>
            <a:ext cx="629715" cy="153662"/>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White</a:t>
            </a:r>
          </a:p>
        </p:txBody>
      </p:sp>
      <p:sp>
        <p:nvSpPr>
          <p:cNvPr id="27" name="Rectangle 26">
            <a:extLst>
              <a:ext uri="{FF2B5EF4-FFF2-40B4-BE49-F238E27FC236}">
                <a16:creationId xmlns:a16="http://schemas.microsoft.com/office/drawing/2014/main" id="{C4C07E4E-372B-E43F-61A3-7A015BF83365}"/>
              </a:ext>
            </a:extLst>
          </p:cNvPr>
          <p:cNvSpPr/>
          <p:nvPr/>
        </p:nvSpPr>
        <p:spPr>
          <a:xfrm>
            <a:off x="4985277" y="5437784"/>
            <a:ext cx="740929" cy="18329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Ethnic minority background</a:t>
            </a:r>
          </a:p>
        </p:txBody>
      </p:sp>
      <p:sp>
        <p:nvSpPr>
          <p:cNvPr id="28" name="Rectangle 27">
            <a:extLst>
              <a:ext uri="{FF2B5EF4-FFF2-40B4-BE49-F238E27FC236}">
                <a16:creationId xmlns:a16="http://schemas.microsoft.com/office/drawing/2014/main" id="{69AB595D-C600-4CBD-E468-8A591A7106DE}"/>
              </a:ext>
            </a:extLst>
          </p:cNvPr>
          <p:cNvSpPr/>
          <p:nvPr/>
        </p:nvSpPr>
        <p:spPr>
          <a:xfrm>
            <a:off x="9132083" y="5456296"/>
            <a:ext cx="881131" cy="153655"/>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Mental health condition</a:t>
            </a:r>
          </a:p>
        </p:txBody>
      </p:sp>
      <p:sp>
        <p:nvSpPr>
          <p:cNvPr id="29" name="Rectangle 28">
            <a:extLst>
              <a:ext uri="{FF2B5EF4-FFF2-40B4-BE49-F238E27FC236}">
                <a16:creationId xmlns:a16="http://schemas.microsoft.com/office/drawing/2014/main" id="{065A0F4C-61CB-4F3F-A0F9-1C9701C894C0}"/>
              </a:ext>
            </a:extLst>
          </p:cNvPr>
          <p:cNvSpPr/>
          <p:nvPr/>
        </p:nvSpPr>
        <p:spPr>
          <a:xfrm>
            <a:off x="8496897" y="5355574"/>
            <a:ext cx="930885" cy="153662"/>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 mental health condition</a:t>
            </a:r>
          </a:p>
        </p:txBody>
      </p:sp>
      <p:sp>
        <p:nvSpPr>
          <p:cNvPr id="30" name="Rectangle 29">
            <a:extLst>
              <a:ext uri="{FF2B5EF4-FFF2-40B4-BE49-F238E27FC236}">
                <a16:creationId xmlns:a16="http://schemas.microsoft.com/office/drawing/2014/main" id="{B2F4F0C2-6577-0AE2-3C99-B222471670E8}"/>
              </a:ext>
            </a:extLst>
          </p:cNvPr>
          <p:cNvSpPr/>
          <p:nvPr/>
        </p:nvSpPr>
        <p:spPr>
          <a:xfrm>
            <a:off x="5987314" y="5149080"/>
            <a:ext cx="599892" cy="18328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ABC1</a:t>
            </a:r>
          </a:p>
        </p:txBody>
      </p:sp>
      <p:sp>
        <p:nvSpPr>
          <p:cNvPr id="31" name="Rectangle 30">
            <a:extLst>
              <a:ext uri="{FF2B5EF4-FFF2-40B4-BE49-F238E27FC236}">
                <a16:creationId xmlns:a16="http://schemas.microsoft.com/office/drawing/2014/main" id="{7CB51224-B822-7879-6E44-F579144EDE5D}"/>
              </a:ext>
            </a:extLst>
          </p:cNvPr>
          <p:cNvSpPr/>
          <p:nvPr/>
        </p:nvSpPr>
        <p:spPr>
          <a:xfrm>
            <a:off x="6463207" y="5172526"/>
            <a:ext cx="621192" cy="12177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C2DE</a:t>
            </a:r>
          </a:p>
        </p:txBody>
      </p:sp>
      <p:sp>
        <p:nvSpPr>
          <p:cNvPr id="32" name="Rectangle 31">
            <a:extLst>
              <a:ext uri="{FF2B5EF4-FFF2-40B4-BE49-F238E27FC236}">
                <a16:creationId xmlns:a16="http://schemas.microsoft.com/office/drawing/2014/main" id="{8899EDB6-01A5-C0FC-57D7-35A44CBC82E7}"/>
              </a:ext>
            </a:extLst>
          </p:cNvPr>
          <p:cNvSpPr/>
          <p:nvPr/>
        </p:nvSpPr>
        <p:spPr>
          <a:xfrm>
            <a:off x="1332642" y="5178349"/>
            <a:ext cx="543616" cy="15594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Male</a:t>
            </a:r>
          </a:p>
        </p:txBody>
      </p:sp>
      <p:sp>
        <p:nvSpPr>
          <p:cNvPr id="33" name="Rectangle 32">
            <a:extLst>
              <a:ext uri="{FF2B5EF4-FFF2-40B4-BE49-F238E27FC236}">
                <a16:creationId xmlns:a16="http://schemas.microsoft.com/office/drawing/2014/main" id="{954187BD-9FA0-DE81-B694-91F10091E9A6}"/>
              </a:ext>
            </a:extLst>
          </p:cNvPr>
          <p:cNvSpPr/>
          <p:nvPr/>
        </p:nvSpPr>
        <p:spPr>
          <a:xfrm>
            <a:off x="1763923" y="5178530"/>
            <a:ext cx="788044" cy="145344"/>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Female</a:t>
            </a:r>
          </a:p>
        </p:txBody>
      </p:sp>
      <p:sp>
        <p:nvSpPr>
          <p:cNvPr id="34" name="Rectangle 33">
            <a:extLst>
              <a:ext uri="{FF2B5EF4-FFF2-40B4-BE49-F238E27FC236}">
                <a16:creationId xmlns:a16="http://schemas.microsoft.com/office/drawing/2014/main" id="{F2B7E086-A1C6-FABF-EFD3-DF685D080799}"/>
              </a:ext>
            </a:extLst>
          </p:cNvPr>
          <p:cNvSpPr/>
          <p:nvPr/>
        </p:nvSpPr>
        <p:spPr>
          <a:xfrm>
            <a:off x="9971223" y="5194569"/>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 1-2 (Most deprived)</a:t>
            </a:r>
          </a:p>
        </p:txBody>
      </p:sp>
      <p:sp>
        <p:nvSpPr>
          <p:cNvPr id="35" name="Rectangle 34">
            <a:extLst>
              <a:ext uri="{FF2B5EF4-FFF2-40B4-BE49-F238E27FC236}">
                <a16:creationId xmlns:a16="http://schemas.microsoft.com/office/drawing/2014/main" id="{3ECB43B3-1BBF-0803-BB09-B2AFED9877C2}"/>
              </a:ext>
            </a:extLst>
          </p:cNvPr>
          <p:cNvSpPr/>
          <p:nvPr/>
        </p:nvSpPr>
        <p:spPr>
          <a:xfrm>
            <a:off x="10618619" y="5194569"/>
            <a:ext cx="516579" cy="28879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 3-8</a:t>
            </a:r>
          </a:p>
        </p:txBody>
      </p:sp>
      <p:sp>
        <p:nvSpPr>
          <p:cNvPr id="36" name="Rectangle 35">
            <a:extLst>
              <a:ext uri="{FF2B5EF4-FFF2-40B4-BE49-F238E27FC236}">
                <a16:creationId xmlns:a16="http://schemas.microsoft.com/office/drawing/2014/main" id="{5F852BB1-9BF1-60A7-4E66-6CA7539761B4}"/>
              </a:ext>
            </a:extLst>
          </p:cNvPr>
          <p:cNvSpPr/>
          <p:nvPr/>
        </p:nvSpPr>
        <p:spPr>
          <a:xfrm>
            <a:off x="10982592" y="5194569"/>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 9-10 (Least deprived)</a:t>
            </a:r>
          </a:p>
        </p:txBody>
      </p:sp>
      <p:sp>
        <p:nvSpPr>
          <p:cNvPr id="37" name="TextBox 36">
            <a:extLst>
              <a:ext uri="{FF2B5EF4-FFF2-40B4-BE49-F238E27FC236}">
                <a16:creationId xmlns:a16="http://schemas.microsoft.com/office/drawing/2014/main" id="{74096A90-3CF0-AE15-2EBC-FE97ABD7588F}"/>
              </a:ext>
            </a:extLst>
          </p:cNvPr>
          <p:cNvSpPr txBox="1"/>
          <p:nvPr/>
        </p:nvSpPr>
        <p:spPr>
          <a:xfrm>
            <a:off x="10348112" y="6365726"/>
            <a:ext cx="1688851" cy="307777"/>
          </a:xfrm>
          <a:prstGeom prst="rect">
            <a:avLst/>
          </a:prstGeom>
          <a:noFill/>
        </p:spPr>
        <p:txBody>
          <a:bodyPr wrap="square" lIns="0" tIns="0" rIns="0" bIns="0" rtlCol="0">
            <a:spAutoFit/>
          </a:bodyPr>
          <a:lstStyle/>
          <a:p>
            <a:pPr algn="ctr"/>
            <a:r>
              <a:rPr lang="en-US" sz="1000" dirty="0"/>
              <a:t>Show statistically significant differences between groups</a:t>
            </a:r>
            <a:endParaRPr lang="en-GB" sz="1000" dirty="0"/>
          </a:p>
        </p:txBody>
      </p:sp>
      <p:sp>
        <p:nvSpPr>
          <p:cNvPr id="38" name="Footer Placeholder 5">
            <a:extLst>
              <a:ext uri="{FF2B5EF4-FFF2-40B4-BE49-F238E27FC236}">
                <a16:creationId xmlns:a16="http://schemas.microsoft.com/office/drawing/2014/main" id="{0CE8BD01-C5E2-031D-6FEB-B90BB39B1391}"/>
              </a:ext>
            </a:extLst>
          </p:cNvPr>
          <p:cNvSpPr txBox="1">
            <a:spLocks/>
          </p:cNvSpPr>
          <p:nvPr/>
        </p:nvSpPr>
        <p:spPr>
          <a:xfrm>
            <a:off x="280172" y="6164308"/>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H6_rec1. How long after first contacting your GP surgery/practice did you then discuss the symptom with a healthcare professional? This includes if a healthcare professional called to speak to you, even if you didn't make an official appointment. If you had an appointment, this includes whether this took place in person or remotely. A remote appointment may have been over the phone, by video call or online messaging. Please select one answer.  Base: All who experienced any potential cancer symptom (All: N=2,096; Male: N=931; Female: N=1,150; 18-29: N=299; 30-49: N=680; 50+: N=1,117; White: N=1,816; Ethnic minority background: N=280; ABC1: N=1,106; C2DE: N=990; No disability: N=1,121; Disability: N=946; No mental health condition: N=1,182; Mental health condition: N=818; IMD 1-2: N=387; IMD 3-8: N=1,244; IMD 9-10: N=465)</a:t>
            </a:r>
          </a:p>
          <a:p>
            <a:endParaRPr lang="en-US" sz="800" dirty="0"/>
          </a:p>
        </p:txBody>
      </p:sp>
    </p:spTree>
    <p:extLst>
      <p:ext uri="{BB962C8B-B14F-4D97-AF65-F5344CB8AC3E}">
        <p14:creationId xmlns:p14="http://schemas.microsoft.com/office/powerpoint/2010/main" val="1649390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CDA11-54EA-547B-6660-602115A18C7A}"/>
            </a:ext>
          </a:extLst>
        </p:cNvPr>
        <p:cNvGrpSpPr/>
        <p:nvPr/>
      </p:nvGrpSpPr>
      <p:grpSpPr>
        <a:xfrm>
          <a:off x="0" y="0"/>
          <a:ext cx="0" cy="0"/>
          <a:chOff x="0" y="0"/>
          <a:chExt cx="0" cy="0"/>
        </a:xfrm>
      </p:grpSpPr>
      <p:sp>
        <p:nvSpPr>
          <p:cNvPr id="6" name="Footer Placeholder 5">
            <a:extLst>
              <a:ext uri="{FF2B5EF4-FFF2-40B4-BE49-F238E27FC236}">
                <a16:creationId xmlns:a16="http://schemas.microsoft.com/office/drawing/2014/main" id="{65902538-14DA-CBC7-92F6-51C324F767B9}"/>
              </a:ext>
            </a:extLst>
          </p:cNvPr>
          <p:cNvSpPr txBox="1">
            <a:spLocks/>
          </p:cNvSpPr>
          <p:nvPr/>
        </p:nvSpPr>
        <p:spPr>
          <a:xfrm>
            <a:off x="284206" y="6044671"/>
            <a:ext cx="9697994" cy="90933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H6_rec1. How long after first contacting your GP surgery/practice did you then discuss the symptom with a healthcare professional? This includes if a healthcare professional called to speak to you, even if you didn't make an official appointment. If you had an appointment, this includes whether this took place in person or remotely. A remote appointment may have been over the phone, by video call or online messaging. Please select one answer. Base: All who experienced any potential cancer symptom (All: N=2,096; EM with disability: N=99; All not EM with disability; N=1,997; EM with mental health condition: N=92; All not EM with mental health condition: N=2,004; EM low social grade: N=127; All not EM low social grade: N=1,969; EM women low social grade: N=66; All not EM women low social grade: N=2,030; Low social grade with mental health condition: N=424; All not low social grade with mental health condition: N=1,672; 50+ and low social grade: N=601; All not 50+ and low social grade: N=1,495; 50+ and ethnic minority: N=88; All not 50+ and ethnic minority: N=2,008)</a:t>
            </a:r>
          </a:p>
        </p:txBody>
      </p:sp>
      <p:sp>
        <p:nvSpPr>
          <p:cNvPr id="7" name="Title 4">
            <a:extLst>
              <a:ext uri="{FF2B5EF4-FFF2-40B4-BE49-F238E27FC236}">
                <a16:creationId xmlns:a16="http://schemas.microsoft.com/office/drawing/2014/main" id="{E984D700-D68A-36D2-D7CE-152429F62204}"/>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However when looking at intersecting subgroups, there were no significant differences between these subgroups</a:t>
            </a:r>
          </a:p>
        </p:txBody>
      </p:sp>
      <p:sp>
        <p:nvSpPr>
          <p:cNvPr id="18" name="TextBox 17">
            <a:extLst>
              <a:ext uri="{FF2B5EF4-FFF2-40B4-BE49-F238E27FC236}">
                <a16:creationId xmlns:a16="http://schemas.microsoft.com/office/drawing/2014/main" id="{DF0232E8-62B2-4CCC-5245-464236CF62FE}"/>
              </a:ext>
            </a:extLst>
          </p:cNvPr>
          <p:cNvSpPr txBox="1"/>
          <p:nvPr/>
        </p:nvSpPr>
        <p:spPr>
          <a:xfrm>
            <a:off x="10281767" y="6463770"/>
            <a:ext cx="1884565" cy="307777"/>
          </a:xfrm>
          <a:prstGeom prst="rect">
            <a:avLst/>
          </a:prstGeom>
          <a:noFill/>
        </p:spPr>
        <p:txBody>
          <a:bodyPr wrap="square" lIns="0" tIns="0" rIns="0" bIns="0" rtlCol="0">
            <a:spAutoFit/>
          </a:bodyPr>
          <a:lstStyle/>
          <a:p>
            <a:pPr algn="ctr"/>
            <a:r>
              <a:rPr lang="en-US" sz="1000" dirty="0"/>
              <a:t>Show statistically significant differences between subgroups</a:t>
            </a:r>
            <a:endParaRPr lang="en-GB" sz="1000" dirty="0"/>
          </a:p>
        </p:txBody>
      </p:sp>
      <p:sp>
        <p:nvSpPr>
          <p:cNvPr id="19" name="Isosceles Triangle 18">
            <a:extLst>
              <a:ext uri="{FF2B5EF4-FFF2-40B4-BE49-F238E27FC236}">
                <a16:creationId xmlns:a16="http://schemas.microsoft.com/office/drawing/2014/main" id="{50E4625F-424F-5F4C-5DA3-FFE04550A70D}"/>
              </a:ext>
            </a:extLst>
          </p:cNvPr>
          <p:cNvSpPr>
            <a:spLocks noChangeAspect="1"/>
          </p:cNvSpPr>
          <p:nvPr/>
        </p:nvSpPr>
        <p:spPr>
          <a:xfrm>
            <a:off x="10115905" y="647844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20" name="Isosceles Triangle 19">
            <a:extLst>
              <a:ext uri="{FF2B5EF4-FFF2-40B4-BE49-F238E27FC236}">
                <a16:creationId xmlns:a16="http://schemas.microsoft.com/office/drawing/2014/main" id="{1289C5A8-28C0-A60E-9982-A6A1245F737E}"/>
              </a:ext>
            </a:extLst>
          </p:cNvPr>
          <p:cNvSpPr>
            <a:spLocks noChangeAspect="1"/>
          </p:cNvSpPr>
          <p:nvPr/>
        </p:nvSpPr>
        <p:spPr>
          <a:xfrm rot="10800000">
            <a:off x="10115905" y="6674630"/>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grpSp>
        <p:nvGrpSpPr>
          <p:cNvPr id="35" name="Group 34">
            <a:extLst>
              <a:ext uri="{FF2B5EF4-FFF2-40B4-BE49-F238E27FC236}">
                <a16:creationId xmlns:a16="http://schemas.microsoft.com/office/drawing/2014/main" id="{CDBE4BAD-0BE4-1B6E-D6E1-DBA7DBBDB2FE}"/>
              </a:ext>
            </a:extLst>
          </p:cNvPr>
          <p:cNvGrpSpPr/>
          <p:nvPr/>
        </p:nvGrpSpPr>
        <p:grpSpPr>
          <a:xfrm>
            <a:off x="284206" y="1845082"/>
            <a:ext cx="11263061" cy="3918112"/>
            <a:chOff x="419223" y="844389"/>
            <a:chExt cx="11263061" cy="3918112"/>
          </a:xfrm>
        </p:grpSpPr>
        <p:graphicFrame>
          <p:nvGraphicFramePr>
            <p:cNvPr id="36" name="Chart 35">
              <a:extLst>
                <a:ext uri="{FF2B5EF4-FFF2-40B4-BE49-F238E27FC236}">
                  <a16:creationId xmlns:a16="http://schemas.microsoft.com/office/drawing/2014/main" id="{E9CA3CD6-6B01-4E0F-C8FE-D306E3DBC382}"/>
                </a:ext>
              </a:extLst>
            </p:cNvPr>
            <p:cNvGraphicFramePr/>
            <p:nvPr>
              <p:extLst>
                <p:ext uri="{D42A27DB-BD31-4B8C-83A1-F6EECF244321}">
                  <p14:modId xmlns:p14="http://schemas.microsoft.com/office/powerpoint/2010/main" val="2327939295"/>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sp>
          <p:nvSpPr>
            <p:cNvPr id="37" name="Rectangle 36">
              <a:extLst>
                <a:ext uri="{FF2B5EF4-FFF2-40B4-BE49-F238E27FC236}">
                  <a16:creationId xmlns:a16="http://schemas.microsoft.com/office/drawing/2014/main" id="{2FF52D6C-6542-32B5-C9D5-161AFE0EB690}"/>
                </a:ext>
              </a:extLst>
            </p:cNvPr>
            <p:cNvSpPr/>
            <p:nvPr/>
          </p:nvSpPr>
          <p:spPr>
            <a:xfrm>
              <a:off x="419223" y="3462706"/>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a:t>
              </a:r>
            </a:p>
          </p:txBody>
        </p:sp>
        <p:sp>
          <p:nvSpPr>
            <p:cNvPr id="38" name="Rectangle 37">
              <a:extLst>
                <a:ext uri="{FF2B5EF4-FFF2-40B4-BE49-F238E27FC236}">
                  <a16:creationId xmlns:a16="http://schemas.microsoft.com/office/drawing/2014/main" id="{5B32D517-7FD8-2112-BD7A-594A34B50D48}"/>
                </a:ext>
              </a:extLst>
            </p:cNvPr>
            <p:cNvSpPr/>
            <p:nvPr/>
          </p:nvSpPr>
          <p:spPr>
            <a:xfrm>
              <a:off x="1360341" y="3680431"/>
              <a:ext cx="1034313" cy="5678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Ethnic minority background with a disability</a:t>
              </a:r>
              <a:endParaRPr lang="en-GB" sz="1200" dirty="0">
                <a:solidFill>
                  <a:schemeClr val="tx1"/>
                </a:solidFill>
              </a:endParaRPr>
            </a:p>
          </p:txBody>
        </p:sp>
        <p:sp>
          <p:nvSpPr>
            <p:cNvPr id="39" name="Rectangle 38">
              <a:extLst>
                <a:ext uri="{FF2B5EF4-FFF2-40B4-BE49-F238E27FC236}">
                  <a16:creationId xmlns:a16="http://schemas.microsoft.com/office/drawing/2014/main" id="{CF7A5CF4-CE65-F6BB-ED8E-073EEBEC7C98}"/>
                </a:ext>
              </a:extLst>
            </p:cNvPr>
            <p:cNvSpPr/>
            <p:nvPr/>
          </p:nvSpPr>
          <p:spPr>
            <a:xfrm>
              <a:off x="2101646" y="3488655"/>
              <a:ext cx="736358"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 others</a:t>
              </a:r>
            </a:p>
          </p:txBody>
        </p:sp>
        <p:sp>
          <p:nvSpPr>
            <p:cNvPr id="40" name="Rectangle 39">
              <a:extLst>
                <a:ext uri="{FF2B5EF4-FFF2-40B4-BE49-F238E27FC236}">
                  <a16:creationId xmlns:a16="http://schemas.microsoft.com/office/drawing/2014/main" id="{D4521204-D6B3-1837-1DA1-8463E9219F06}"/>
                </a:ext>
              </a:extLst>
            </p:cNvPr>
            <p:cNvSpPr/>
            <p:nvPr/>
          </p:nvSpPr>
          <p:spPr>
            <a:xfrm>
              <a:off x="2865762" y="3916130"/>
              <a:ext cx="984831" cy="47566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Ethnic minority background with a mental health condition</a:t>
              </a:r>
              <a:endParaRPr lang="en-GB" sz="1200" dirty="0">
                <a:solidFill>
                  <a:schemeClr val="tx1"/>
                </a:solidFill>
              </a:endParaRPr>
            </a:p>
          </p:txBody>
        </p:sp>
        <p:sp>
          <p:nvSpPr>
            <p:cNvPr id="41" name="Rectangle 40">
              <a:extLst>
                <a:ext uri="{FF2B5EF4-FFF2-40B4-BE49-F238E27FC236}">
                  <a16:creationId xmlns:a16="http://schemas.microsoft.com/office/drawing/2014/main" id="{C1A0B029-9050-3383-D159-7E67A18557DE}"/>
                </a:ext>
              </a:extLst>
            </p:cNvPr>
            <p:cNvSpPr/>
            <p:nvPr/>
          </p:nvSpPr>
          <p:spPr>
            <a:xfrm>
              <a:off x="3522997" y="3541976"/>
              <a:ext cx="807931"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 others</a:t>
              </a:r>
            </a:p>
            <a:p>
              <a:pPr algn="ctr"/>
              <a:endParaRPr lang="en-GB" sz="1200" dirty="0">
                <a:solidFill>
                  <a:schemeClr val="tx1"/>
                </a:solidFill>
              </a:endParaRPr>
            </a:p>
          </p:txBody>
        </p:sp>
        <p:sp>
          <p:nvSpPr>
            <p:cNvPr id="42" name="Rectangle 41">
              <a:extLst>
                <a:ext uri="{FF2B5EF4-FFF2-40B4-BE49-F238E27FC236}">
                  <a16:creationId xmlns:a16="http://schemas.microsoft.com/office/drawing/2014/main" id="{56F999F7-C151-33A9-F9FC-F83C4941FF66}"/>
                </a:ext>
              </a:extLst>
            </p:cNvPr>
            <p:cNvSpPr/>
            <p:nvPr/>
          </p:nvSpPr>
          <p:spPr>
            <a:xfrm>
              <a:off x="5866421" y="3719701"/>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Ethnic minority women in low social grade</a:t>
              </a:r>
              <a:endParaRPr lang="en-GB" sz="1200" dirty="0">
                <a:solidFill>
                  <a:schemeClr val="tx1"/>
                </a:solidFill>
              </a:endParaRPr>
            </a:p>
          </p:txBody>
        </p:sp>
        <p:sp>
          <p:nvSpPr>
            <p:cNvPr id="44" name="Rectangle 43">
              <a:extLst>
                <a:ext uri="{FF2B5EF4-FFF2-40B4-BE49-F238E27FC236}">
                  <a16:creationId xmlns:a16="http://schemas.microsoft.com/office/drawing/2014/main" id="{BBF9F288-9C68-4D61-48D0-F8BFC1D9A88C}"/>
                </a:ext>
              </a:extLst>
            </p:cNvPr>
            <p:cNvSpPr/>
            <p:nvPr/>
          </p:nvSpPr>
          <p:spPr>
            <a:xfrm>
              <a:off x="8842682" y="3618526"/>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50+ and low social grade</a:t>
              </a:r>
              <a:endParaRPr lang="en-GB" sz="1200" dirty="0">
                <a:solidFill>
                  <a:schemeClr val="tx1"/>
                </a:solidFill>
              </a:endParaRPr>
            </a:p>
          </p:txBody>
        </p:sp>
        <p:cxnSp>
          <p:nvCxnSpPr>
            <p:cNvPr id="45" name="Straight Connector 44">
              <a:extLst>
                <a:ext uri="{FF2B5EF4-FFF2-40B4-BE49-F238E27FC236}">
                  <a16:creationId xmlns:a16="http://schemas.microsoft.com/office/drawing/2014/main" id="{6F36208A-94B3-1348-728C-7DBCD77C0636}"/>
                </a:ext>
              </a:extLst>
            </p:cNvPr>
            <p:cNvCxnSpPr/>
            <p:nvPr/>
          </p:nvCxnSpPr>
          <p:spPr>
            <a:xfrm>
              <a:off x="459737" y="3425877"/>
              <a:ext cx="11141032" cy="0"/>
            </a:xfrm>
            <a:prstGeom prst="line">
              <a:avLst/>
            </a:prstGeom>
          </p:spPr>
          <p:style>
            <a:lnRef idx="1">
              <a:schemeClr val="dk1"/>
            </a:lnRef>
            <a:fillRef idx="0">
              <a:schemeClr val="dk1"/>
            </a:fillRef>
            <a:effectRef idx="0">
              <a:schemeClr val="dk1"/>
            </a:effectRef>
            <a:fontRef idx="minor">
              <a:schemeClr val="tx1"/>
            </a:fontRef>
          </p:style>
        </p:cxnSp>
      </p:grpSp>
      <p:sp>
        <p:nvSpPr>
          <p:cNvPr id="47" name="Rectangle 46">
            <a:extLst>
              <a:ext uri="{FF2B5EF4-FFF2-40B4-BE49-F238E27FC236}">
                <a16:creationId xmlns:a16="http://schemas.microsoft.com/office/drawing/2014/main" id="{22D9DAF2-92B3-4096-1328-A979A52B48F1}"/>
              </a:ext>
            </a:extLst>
          </p:cNvPr>
          <p:cNvSpPr/>
          <p:nvPr/>
        </p:nvSpPr>
        <p:spPr>
          <a:xfrm>
            <a:off x="10149262" y="4580590"/>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50+ and ethnic minority</a:t>
            </a:r>
          </a:p>
        </p:txBody>
      </p:sp>
      <p:sp>
        <p:nvSpPr>
          <p:cNvPr id="49" name="Rectangle 48">
            <a:extLst>
              <a:ext uri="{FF2B5EF4-FFF2-40B4-BE49-F238E27FC236}">
                <a16:creationId xmlns:a16="http://schemas.microsoft.com/office/drawing/2014/main" id="{92A9E4A8-404C-BC4F-2B86-880863794B65}"/>
              </a:ext>
            </a:extLst>
          </p:cNvPr>
          <p:cNvSpPr/>
          <p:nvPr/>
        </p:nvSpPr>
        <p:spPr>
          <a:xfrm>
            <a:off x="7186084" y="4894596"/>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Low social grade with mental health condition</a:t>
            </a:r>
            <a:endParaRPr lang="en-GB" sz="1200" dirty="0">
              <a:solidFill>
                <a:schemeClr val="tx1"/>
              </a:solidFill>
            </a:endParaRPr>
          </a:p>
        </p:txBody>
      </p:sp>
      <p:sp>
        <p:nvSpPr>
          <p:cNvPr id="53" name="Rectangle 52">
            <a:extLst>
              <a:ext uri="{FF2B5EF4-FFF2-40B4-BE49-F238E27FC236}">
                <a16:creationId xmlns:a16="http://schemas.microsoft.com/office/drawing/2014/main" id="{E0C7D26B-A63D-65C2-3C05-CD2E0FC1D452}"/>
              </a:ext>
            </a:extLst>
          </p:cNvPr>
          <p:cNvSpPr/>
          <p:nvPr/>
        </p:nvSpPr>
        <p:spPr>
          <a:xfrm>
            <a:off x="4140068" y="4699217"/>
            <a:ext cx="1115662" cy="4983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Ethnic minority background in low social grade</a:t>
            </a:r>
            <a:endParaRPr lang="en-GB" sz="1200" dirty="0">
              <a:solidFill>
                <a:schemeClr val="tx1"/>
              </a:solidFill>
            </a:endParaRPr>
          </a:p>
        </p:txBody>
      </p:sp>
      <p:sp>
        <p:nvSpPr>
          <p:cNvPr id="2" name="Rectangle 1">
            <a:extLst>
              <a:ext uri="{FF2B5EF4-FFF2-40B4-BE49-F238E27FC236}">
                <a16:creationId xmlns:a16="http://schemas.microsoft.com/office/drawing/2014/main" id="{EC8472CC-1FA5-688F-5CEE-88D3E7CBE5B9}"/>
              </a:ext>
            </a:extLst>
          </p:cNvPr>
          <p:cNvSpPr/>
          <p:nvPr/>
        </p:nvSpPr>
        <p:spPr>
          <a:xfrm>
            <a:off x="4912986" y="4447748"/>
            <a:ext cx="736358"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 others</a:t>
            </a:r>
          </a:p>
        </p:txBody>
      </p:sp>
      <p:sp>
        <p:nvSpPr>
          <p:cNvPr id="3" name="Rectangle 2">
            <a:extLst>
              <a:ext uri="{FF2B5EF4-FFF2-40B4-BE49-F238E27FC236}">
                <a16:creationId xmlns:a16="http://schemas.microsoft.com/office/drawing/2014/main" id="{6C7B93A0-CAFB-049F-743F-61654A2C3F79}"/>
              </a:ext>
            </a:extLst>
          </p:cNvPr>
          <p:cNvSpPr/>
          <p:nvPr/>
        </p:nvSpPr>
        <p:spPr>
          <a:xfrm>
            <a:off x="6369116" y="4447748"/>
            <a:ext cx="736358"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 others</a:t>
            </a:r>
          </a:p>
        </p:txBody>
      </p:sp>
      <p:sp>
        <p:nvSpPr>
          <p:cNvPr id="4" name="Rectangle 3">
            <a:extLst>
              <a:ext uri="{FF2B5EF4-FFF2-40B4-BE49-F238E27FC236}">
                <a16:creationId xmlns:a16="http://schemas.microsoft.com/office/drawing/2014/main" id="{9824BD0F-C81C-30B2-3F38-24951D043EC4}"/>
              </a:ext>
            </a:extLst>
          </p:cNvPr>
          <p:cNvSpPr/>
          <p:nvPr/>
        </p:nvSpPr>
        <p:spPr>
          <a:xfrm>
            <a:off x="7767747" y="4501662"/>
            <a:ext cx="736358"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 others</a:t>
            </a:r>
          </a:p>
        </p:txBody>
      </p:sp>
      <p:sp>
        <p:nvSpPr>
          <p:cNvPr id="5" name="Rectangle 4">
            <a:extLst>
              <a:ext uri="{FF2B5EF4-FFF2-40B4-BE49-F238E27FC236}">
                <a16:creationId xmlns:a16="http://schemas.microsoft.com/office/drawing/2014/main" id="{FC530E2E-C127-58FF-BBBA-D009E2073D61}"/>
              </a:ext>
            </a:extLst>
          </p:cNvPr>
          <p:cNvSpPr/>
          <p:nvPr/>
        </p:nvSpPr>
        <p:spPr>
          <a:xfrm>
            <a:off x="9329530" y="4543692"/>
            <a:ext cx="736358"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 others</a:t>
            </a:r>
          </a:p>
        </p:txBody>
      </p:sp>
      <p:sp>
        <p:nvSpPr>
          <p:cNvPr id="9" name="Rectangle 8">
            <a:extLst>
              <a:ext uri="{FF2B5EF4-FFF2-40B4-BE49-F238E27FC236}">
                <a16:creationId xmlns:a16="http://schemas.microsoft.com/office/drawing/2014/main" id="{9160D8BB-D263-94B9-CDC7-100835AEAA43}"/>
              </a:ext>
            </a:extLst>
          </p:cNvPr>
          <p:cNvSpPr/>
          <p:nvPr/>
        </p:nvSpPr>
        <p:spPr>
          <a:xfrm>
            <a:off x="10810909" y="4535333"/>
            <a:ext cx="736358"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 others</a:t>
            </a:r>
          </a:p>
        </p:txBody>
      </p:sp>
      <p:sp>
        <p:nvSpPr>
          <p:cNvPr id="34" name="TextBox 33">
            <a:extLst>
              <a:ext uri="{FF2B5EF4-FFF2-40B4-BE49-F238E27FC236}">
                <a16:creationId xmlns:a16="http://schemas.microsoft.com/office/drawing/2014/main" id="{3EE92142-E386-EAC0-99FD-2BB4201E6801}"/>
              </a:ext>
            </a:extLst>
          </p:cNvPr>
          <p:cNvSpPr txBox="1"/>
          <p:nvPr/>
        </p:nvSpPr>
        <p:spPr>
          <a:xfrm>
            <a:off x="2165062" y="1554589"/>
            <a:ext cx="7742044" cy="584775"/>
          </a:xfrm>
          <a:prstGeom prst="rect">
            <a:avLst/>
          </a:prstGeom>
          <a:noFill/>
        </p:spPr>
        <p:txBody>
          <a:bodyPr wrap="square" rtlCol="0">
            <a:spAutoFit/>
          </a:bodyPr>
          <a:lstStyle/>
          <a:p>
            <a:pPr algn="ctr"/>
            <a:r>
              <a:rPr lang="en-US" sz="1600" b="1" spc="10" dirty="0"/>
              <a:t>Of those who experienced any potential cancer symptom and discussed it </a:t>
            </a:r>
            <a:r>
              <a:rPr lang="en-US" sz="1600" b="1" u="sng" spc="10" dirty="0"/>
              <a:t>up to two weeks</a:t>
            </a:r>
            <a:r>
              <a:rPr lang="en-US" sz="1600" b="1" spc="10" dirty="0"/>
              <a:t> of contacting their GP</a:t>
            </a:r>
          </a:p>
        </p:txBody>
      </p:sp>
      <p:sp>
        <p:nvSpPr>
          <p:cNvPr id="8" name="Oval 7">
            <a:extLst>
              <a:ext uri="{FF2B5EF4-FFF2-40B4-BE49-F238E27FC236}">
                <a16:creationId xmlns:a16="http://schemas.microsoft.com/office/drawing/2014/main" id="{5A9B271F-7FF5-F650-A2F7-249DD87B2313}"/>
              </a:ext>
            </a:extLst>
          </p:cNvPr>
          <p:cNvSpPr/>
          <p:nvPr/>
        </p:nvSpPr>
        <p:spPr>
          <a:xfrm>
            <a:off x="1628716" y="5483214"/>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Oval 9">
            <a:extLst>
              <a:ext uri="{FF2B5EF4-FFF2-40B4-BE49-F238E27FC236}">
                <a16:creationId xmlns:a16="http://schemas.microsoft.com/office/drawing/2014/main" id="{58AEF591-902A-BDBD-F7FF-A08DF2AA3B4B}"/>
              </a:ext>
            </a:extLst>
          </p:cNvPr>
          <p:cNvSpPr/>
          <p:nvPr/>
        </p:nvSpPr>
        <p:spPr>
          <a:xfrm>
            <a:off x="3160453" y="5807213"/>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Oval 10">
            <a:extLst>
              <a:ext uri="{FF2B5EF4-FFF2-40B4-BE49-F238E27FC236}">
                <a16:creationId xmlns:a16="http://schemas.microsoft.com/office/drawing/2014/main" id="{77E1C043-D3DE-850A-5ABE-B63DD0C031CB}"/>
              </a:ext>
            </a:extLst>
          </p:cNvPr>
          <p:cNvSpPr/>
          <p:nvPr/>
        </p:nvSpPr>
        <p:spPr>
          <a:xfrm>
            <a:off x="6069081" y="5453197"/>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Oval 13">
            <a:extLst>
              <a:ext uri="{FF2B5EF4-FFF2-40B4-BE49-F238E27FC236}">
                <a16:creationId xmlns:a16="http://schemas.microsoft.com/office/drawing/2014/main" id="{63DBEFF4-BC17-5CB2-BF72-E9FB9F95EEB7}"/>
              </a:ext>
            </a:extLst>
          </p:cNvPr>
          <p:cNvSpPr/>
          <p:nvPr/>
        </p:nvSpPr>
        <p:spPr>
          <a:xfrm>
            <a:off x="10462218" y="5127805"/>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0878139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A9AA21-0578-BEC7-C898-394477ECB7A1}"/>
              </a:ext>
            </a:extLst>
          </p:cNvPr>
          <p:cNvSpPr>
            <a:spLocks noGrp="1"/>
          </p:cNvSpPr>
          <p:nvPr>
            <p:ph type="body" sz="quarter" idx="10"/>
          </p:nvPr>
        </p:nvSpPr>
        <p:spPr>
          <a:prstGeom prst="rect">
            <a:avLst/>
          </a:prstGeom>
        </p:spPr>
        <p:txBody>
          <a:bodyPr/>
          <a:lstStyle/>
          <a:p>
            <a:r>
              <a:rPr lang="en-US" dirty="0">
                <a:latin typeface="+mn-lt"/>
              </a:rPr>
              <a:t>Re-presentation</a:t>
            </a:r>
          </a:p>
        </p:txBody>
      </p:sp>
      <p:sp>
        <p:nvSpPr>
          <p:cNvPr id="2" name="Text Placeholder 3">
            <a:extLst>
              <a:ext uri="{FF2B5EF4-FFF2-40B4-BE49-F238E27FC236}">
                <a16:creationId xmlns:a16="http://schemas.microsoft.com/office/drawing/2014/main" id="{A7681138-A89D-B2DB-B3DF-40F77BC49336}"/>
              </a:ext>
            </a:extLst>
          </p:cNvPr>
          <p:cNvSpPr>
            <a:spLocks noGrp="1"/>
          </p:cNvSpPr>
          <p:nvPr>
            <p:ph type="body" sz="quarter" idx="13"/>
          </p:nvPr>
        </p:nvSpPr>
        <p:spPr>
          <a:xfrm>
            <a:off x="5835650" y="273050"/>
            <a:ext cx="5375275" cy="365125"/>
          </a:xfrm>
        </p:spPr>
        <p:txBody>
          <a:bodyPr/>
          <a:lstStyle/>
          <a:p>
            <a:r>
              <a:rPr lang="en-GB" dirty="0">
                <a:latin typeface="+mj-lt"/>
              </a:rPr>
              <a:t>Cancer Awareness Measure+ – </a:t>
            </a:r>
            <a:r>
              <a:rPr lang="en-GB" dirty="0">
                <a:latin typeface="+mn-lt"/>
              </a:rPr>
              <a:t>November 2024</a:t>
            </a:r>
            <a:endParaRPr lang="en-GB" dirty="0">
              <a:latin typeface="+mj-lt"/>
            </a:endParaRPr>
          </a:p>
        </p:txBody>
      </p:sp>
    </p:spTree>
    <p:extLst>
      <p:ext uri="{BB962C8B-B14F-4D97-AF65-F5344CB8AC3E}">
        <p14:creationId xmlns:p14="http://schemas.microsoft.com/office/powerpoint/2010/main" val="14332594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A5CA4EB-663A-9532-F39E-AF1601CCD335}"/>
              </a:ext>
            </a:extLst>
          </p:cNvPr>
          <p:cNvSpPr txBox="1">
            <a:spLocks/>
          </p:cNvSpPr>
          <p:nvPr/>
        </p:nvSpPr>
        <p:spPr>
          <a:xfrm>
            <a:off x="284206" y="6161942"/>
            <a:ext cx="8772897"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I2_rec. After how long did you contact your GP surgery/practice again about the symptom? </a:t>
            </a:r>
          </a:p>
          <a:p>
            <a:r>
              <a:rPr lang="en-US" sz="800" dirty="0"/>
              <a:t>Base: All who continued to experience… any cancer symptom (N=1,549); Any non-specific cancer symptom (N=955); Any red-flag cancer symptom (N=562); Any lung-specific cancer symptom (N=415); Any oral cancer symptom (N=457)</a:t>
            </a:r>
          </a:p>
          <a:p>
            <a:r>
              <a:rPr lang="en-US" sz="800" dirty="0"/>
              <a:t>N.B. data does not add up to 100% as multiple symptoms were discussed </a:t>
            </a:r>
          </a:p>
          <a:p>
            <a:r>
              <a:rPr lang="en-US" sz="800" dirty="0"/>
              <a:t>*DK/PNTS not included in chart</a:t>
            </a:r>
          </a:p>
        </p:txBody>
      </p:sp>
      <p:sp>
        <p:nvSpPr>
          <p:cNvPr id="7" name="Title 4">
            <a:extLst>
              <a:ext uri="{FF2B5EF4-FFF2-40B4-BE49-F238E27FC236}">
                <a16:creationId xmlns:a16="http://schemas.microsoft.com/office/drawing/2014/main" id="{8967F546-9041-61F2-CBE1-4E7705676777}"/>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Over half of those who continued to experience a potential cancer symptom recontacted their GP</a:t>
            </a:r>
          </a:p>
        </p:txBody>
      </p:sp>
      <p:sp>
        <p:nvSpPr>
          <p:cNvPr id="8" name="TextBox 7">
            <a:extLst>
              <a:ext uri="{FF2B5EF4-FFF2-40B4-BE49-F238E27FC236}">
                <a16:creationId xmlns:a16="http://schemas.microsoft.com/office/drawing/2014/main" id="{C7173F3A-001F-8130-E9E0-DEA2C61011D2}"/>
              </a:ext>
            </a:extLst>
          </p:cNvPr>
          <p:cNvSpPr txBox="1"/>
          <p:nvPr/>
        </p:nvSpPr>
        <p:spPr>
          <a:xfrm>
            <a:off x="1878841" y="1660522"/>
            <a:ext cx="9113520" cy="338554"/>
          </a:xfrm>
          <a:prstGeom prst="rect">
            <a:avLst/>
          </a:prstGeom>
          <a:noFill/>
        </p:spPr>
        <p:txBody>
          <a:bodyPr wrap="square" rtlCol="0">
            <a:spAutoFit/>
          </a:bodyPr>
          <a:lstStyle/>
          <a:p>
            <a:pPr algn="ctr"/>
            <a:r>
              <a:rPr lang="en-US" sz="1600" b="1" spc="10" dirty="0"/>
              <a:t>If respondents went back to their GP after still experiencing symptom</a:t>
            </a:r>
          </a:p>
        </p:txBody>
      </p:sp>
      <p:graphicFrame>
        <p:nvGraphicFramePr>
          <p:cNvPr id="2" name="Chart 1">
            <a:extLst>
              <a:ext uri="{FF2B5EF4-FFF2-40B4-BE49-F238E27FC236}">
                <a16:creationId xmlns:a16="http://schemas.microsoft.com/office/drawing/2014/main" id="{3F2756B6-89A6-A3AA-0808-EAC29F03B3C2}"/>
              </a:ext>
            </a:extLst>
          </p:cNvPr>
          <p:cNvGraphicFramePr/>
          <p:nvPr>
            <p:extLst>
              <p:ext uri="{D42A27DB-BD31-4B8C-83A1-F6EECF244321}">
                <p14:modId xmlns:p14="http://schemas.microsoft.com/office/powerpoint/2010/main" val="4063375117"/>
              </p:ext>
            </p:extLst>
          </p:nvPr>
        </p:nvGraphicFramePr>
        <p:xfrm>
          <a:off x="861163" y="1999076"/>
          <a:ext cx="10321187" cy="418078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93270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3BB666D-E0E9-41A7-146A-14213543A56E}"/>
              </a:ext>
            </a:extLst>
          </p:cNvPr>
          <p:cNvSpPr>
            <a:spLocks noGrp="1"/>
          </p:cNvSpPr>
          <p:nvPr>
            <p:ph type="body" sz="quarter" idx="10"/>
          </p:nvPr>
        </p:nvSpPr>
        <p:spPr>
          <a:xfrm>
            <a:off x="374677" y="993852"/>
            <a:ext cx="5852732" cy="654253"/>
          </a:xfrm>
        </p:spPr>
        <p:txBody>
          <a:bodyPr/>
          <a:lstStyle/>
          <a:p>
            <a:r>
              <a:rPr lang="en-GB" dirty="0">
                <a:latin typeface="+mn-lt"/>
              </a:rPr>
              <a:t>Background and methodology</a:t>
            </a:r>
          </a:p>
        </p:txBody>
      </p:sp>
      <p:sp>
        <p:nvSpPr>
          <p:cNvPr id="6" name="Text Placeholder 5">
            <a:extLst>
              <a:ext uri="{FF2B5EF4-FFF2-40B4-BE49-F238E27FC236}">
                <a16:creationId xmlns:a16="http://schemas.microsoft.com/office/drawing/2014/main" id="{1F6D81B9-463B-991A-DA42-8C56CCCDDA4C}"/>
              </a:ext>
            </a:extLst>
          </p:cNvPr>
          <p:cNvSpPr>
            <a:spLocks noGrp="1"/>
          </p:cNvSpPr>
          <p:nvPr>
            <p:ph type="body" sz="quarter" idx="13"/>
          </p:nvPr>
        </p:nvSpPr>
        <p:spPr>
          <a:xfrm>
            <a:off x="289559" y="2037752"/>
            <a:ext cx="10921320" cy="3776354"/>
          </a:xfrm>
        </p:spPr>
        <p:txBody>
          <a:bodyPr/>
          <a:lstStyle/>
          <a:p>
            <a:pPr marL="342900" indent="-342900">
              <a:buFont typeface="Arial" panose="020B0604020202020204" pitchFamily="34" charset="0"/>
              <a:buChar char="•"/>
            </a:pPr>
            <a:r>
              <a:rPr lang="en-US" sz="1600" dirty="0">
                <a:latin typeface="+mn-lt"/>
              </a:rPr>
              <a:t>This report presents the findings from the 2024 Cancer Awareness Measure+ survey. This is the seventh Measure survey to be conducted by YouGov and where relevant, results have been compared in the analysis.</a:t>
            </a:r>
          </a:p>
          <a:p>
            <a:pPr marL="342900" indent="-342900">
              <a:buFont typeface="Arial" panose="020B0604020202020204" pitchFamily="34" charset="0"/>
              <a:buChar char="•"/>
            </a:pPr>
            <a:r>
              <a:rPr lang="en-US" sz="1600" dirty="0">
                <a:latin typeface="+mn-lt"/>
              </a:rPr>
              <a:t>Fieldwork for this wave was conducted via YouGov’s online panel between the 6</a:t>
            </a:r>
            <a:r>
              <a:rPr lang="en-US" sz="1600" baseline="30000" dirty="0">
                <a:latin typeface="+mn-lt"/>
              </a:rPr>
              <a:t>th</a:t>
            </a:r>
            <a:r>
              <a:rPr lang="en-US" sz="1600" dirty="0">
                <a:latin typeface="+mn-lt"/>
              </a:rPr>
              <a:t> and the 29</a:t>
            </a:r>
            <a:r>
              <a:rPr lang="en-US" sz="1600" baseline="30000" dirty="0">
                <a:latin typeface="+mn-lt"/>
              </a:rPr>
              <a:t>th</a:t>
            </a:r>
            <a:r>
              <a:rPr lang="en-US" sz="1600" dirty="0">
                <a:latin typeface="+mn-lt"/>
              </a:rPr>
              <a:t> November 2024.</a:t>
            </a:r>
          </a:p>
          <a:p>
            <a:pPr marL="1028700" lvl="1" indent="-342900"/>
            <a:r>
              <a:rPr lang="en-US" sz="1600" dirty="0"/>
              <a:t>Previous waves of this survey were conducted: </a:t>
            </a:r>
            <a:r>
              <a:rPr lang="en-US" sz="1600" dirty="0">
                <a:latin typeface="+mn-lt"/>
              </a:rPr>
              <a:t>8</a:t>
            </a:r>
            <a:r>
              <a:rPr lang="en-US" sz="1600" baseline="30000" dirty="0">
                <a:latin typeface="+mn-lt"/>
              </a:rPr>
              <a:t>th</a:t>
            </a:r>
            <a:r>
              <a:rPr lang="en-US" sz="1600" dirty="0">
                <a:latin typeface="+mn-lt"/>
              </a:rPr>
              <a:t> to 28</a:t>
            </a:r>
            <a:r>
              <a:rPr lang="en-US" sz="1600" baseline="30000" dirty="0">
                <a:latin typeface="+mn-lt"/>
              </a:rPr>
              <a:t>th</a:t>
            </a:r>
            <a:r>
              <a:rPr lang="en-US" sz="1600" dirty="0">
                <a:latin typeface="+mn-lt"/>
              </a:rPr>
              <a:t> September 2023; </a:t>
            </a:r>
            <a:r>
              <a:rPr lang="en-US" sz="1600" dirty="0"/>
              <a:t>2</a:t>
            </a:r>
            <a:r>
              <a:rPr lang="en-US" sz="1600" baseline="30000" dirty="0"/>
              <a:t>nd</a:t>
            </a:r>
            <a:r>
              <a:rPr lang="en-US" sz="1600" dirty="0"/>
              <a:t> to 22</a:t>
            </a:r>
            <a:r>
              <a:rPr lang="en-US" sz="1600" baseline="30000" dirty="0"/>
              <a:t>nd</a:t>
            </a:r>
            <a:r>
              <a:rPr lang="en-US" sz="1600" dirty="0"/>
              <a:t> February 2023, 20</a:t>
            </a:r>
            <a:r>
              <a:rPr lang="en-US" sz="1600" baseline="30000" dirty="0"/>
              <a:t>th</a:t>
            </a:r>
            <a:r>
              <a:rPr lang="en-US" sz="1600" dirty="0"/>
              <a:t> to 30</a:t>
            </a:r>
            <a:r>
              <a:rPr lang="en-US" sz="1600" baseline="30000" dirty="0"/>
              <a:t>th</a:t>
            </a:r>
            <a:r>
              <a:rPr lang="en-US" sz="1600" dirty="0"/>
              <a:t> September 2022, 9th February to the 5th March 2022 and the 8th and 30th September 2021 </a:t>
            </a:r>
          </a:p>
          <a:p>
            <a:pPr marL="1028700" lvl="1" indent="-342900"/>
            <a:endParaRPr lang="en-US" sz="1600" dirty="0"/>
          </a:p>
          <a:p>
            <a:pPr marL="342900" indent="-342900">
              <a:buFont typeface="Arial" panose="020B0604020202020204" pitchFamily="34" charset="0"/>
              <a:buChar char="•"/>
            </a:pPr>
            <a:r>
              <a:rPr lang="en-US" sz="1600" dirty="0">
                <a:latin typeface="+mn-lt"/>
              </a:rPr>
              <a:t>In total, 6,844 people completed the survey in November 2024. </a:t>
            </a:r>
          </a:p>
          <a:p>
            <a:pPr marL="1028700" lvl="1" indent="-342900"/>
            <a:r>
              <a:rPr lang="en-US" sz="1600" dirty="0"/>
              <a:t>The sample was boosted in Northern Ireland, North East England and among Ethnic minority and LGBTQ+ respondents to allow for more robust analysis among the subgroups</a:t>
            </a:r>
            <a:br>
              <a:rPr lang="en-US" sz="1600" dirty="0"/>
            </a:br>
            <a:endParaRPr lang="en-US" sz="1600" dirty="0"/>
          </a:p>
          <a:p>
            <a:pPr marL="342900" indent="-342900">
              <a:buFont typeface="Arial" panose="020B0604020202020204" pitchFamily="34" charset="0"/>
              <a:buChar char="•"/>
            </a:pPr>
            <a:r>
              <a:rPr lang="en-US" sz="1600" dirty="0">
                <a:latin typeface="+mn-lt"/>
              </a:rPr>
              <a:t>Results have been weighted by age, gender, social grade, region and ethnicity and are representative of all UK adults aged 18 and above.</a:t>
            </a:r>
          </a:p>
          <a:p>
            <a:pPr marL="342900" indent="-342900">
              <a:buFont typeface="Arial" panose="020B0604020202020204" pitchFamily="34" charset="0"/>
              <a:buChar char="•"/>
            </a:pPr>
            <a:endParaRPr lang="en-GB" sz="1600" dirty="0">
              <a:latin typeface="+mn-lt"/>
            </a:endParaRPr>
          </a:p>
          <a:p>
            <a:endParaRPr lang="en-GB" sz="1600" dirty="0">
              <a:latin typeface="+mn-lt"/>
            </a:endParaRPr>
          </a:p>
        </p:txBody>
      </p:sp>
      <p:sp>
        <p:nvSpPr>
          <p:cNvPr id="7" name="Text Placeholder 6">
            <a:extLst>
              <a:ext uri="{FF2B5EF4-FFF2-40B4-BE49-F238E27FC236}">
                <a16:creationId xmlns:a16="http://schemas.microsoft.com/office/drawing/2014/main" id="{DD11DF76-9485-CD36-E9DD-086CC63FB39F}"/>
              </a:ext>
            </a:extLst>
          </p:cNvPr>
          <p:cNvSpPr>
            <a:spLocks noGrp="1"/>
          </p:cNvSpPr>
          <p:nvPr>
            <p:ph type="body" sz="quarter" idx="14"/>
          </p:nvPr>
        </p:nvSpPr>
        <p:spPr/>
        <p:txBody>
          <a:bodyPr/>
          <a:lstStyle/>
          <a:p>
            <a:r>
              <a:rPr lang="en-GB" dirty="0">
                <a:latin typeface="+mn-lt"/>
              </a:rPr>
              <a:t>Cancer Awareness Measure+ – November 2024</a:t>
            </a:r>
          </a:p>
          <a:p>
            <a:endParaRPr lang="en-GB" dirty="0">
              <a:latin typeface="+mn-lt"/>
            </a:endParaRPr>
          </a:p>
        </p:txBody>
      </p:sp>
      <p:sp>
        <p:nvSpPr>
          <p:cNvPr id="8" name="Text Placeholder 7">
            <a:extLst>
              <a:ext uri="{FF2B5EF4-FFF2-40B4-BE49-F238E27FC236}">
                <a16:creationId xmlns:a16="http://schemas.microsoft.com/office/drawing/2014/main" id="{8E6B3514-F7A2-7321-ADCD-D172D76AB967}"/>
              </a:ext>
            </a:extLst>
          </p:cNvPr>
          <p:cNvSpPr>
            <a:spLocks noGrp="1"/>
          </p:cNvSpPr>
          <p:nvPr>
            <p:ph type="body" sz="quarter" idx="15"/>
          </p:nvPr>
        </p:nvSpPr>
        <p:spPr/>
        <p:txBody>
          <a:bodyPr/>
          <a:lstStyle/>
          <a:p>
            <a:r>
              <a:rPr lang="en-GB" dirty="0">
                <a:latin typeface="+mn-lt"/>
              </a:rPr>
              <a:t>Executive Summary</a:t>
            </a:r>
          </a:p>
        </p:txBody>
      </p:sp>
    </p:spTree>
    <p:extLst>
      <p:ext uri="{BB962C8B-B14F-4D97-AF65-F5344CB8AC3E}">
        <p14:creationId xmlns:p14="http://schemas.microsoft.com/office/powerpoint/2010/main" val="39234293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7ACF5A4-0EAB-9DDC-5970-FD514D9F6D74}"/>
              </a:ext>
            </a:extLst>
          </p:cNvPr>
          <p:cNvSpPr txBox="1">
            <a:spLocks/>
          </p:cNvSpPr>
          <p:nvPr/>
        </p:nvSpPr>
        <p:spPr>
          <a:xfrm>
            <a:off x="295538" y="6339013"/>
            <a:ext cx="9697994" cy="47566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I2_rec1. After how long did you contact your GP surgery/practice again about the symptom? </a:t>
            </a:r>
          </a:p>
          <a:p>
            <a:r>
              <a:rPr lang="en-US" sz="800" dirty="0"/>
              <a:t>Base: Any still experiencing any cancer symptom (All: N=1,549; Males: N= 668; Females: N= 875; White: N=1,358; Ethnic minority background: N=191; 18-29: N= 208; 30-49: N= 503; 50+: N= 838; ABC1: N=800; C2DE: N=749; IMD 1-2: N=287; IMD 3-8: N=907; IMD 9-10: N=355; Not living with a disability: N= 779; Living with a disability: N=752; Mental health condition: N=648; no mental health condition: N=834)</a:t>
            </a:r>
          </a:p>
        </p:txBody>
      </p:sp>
      <p:sp>
        <p:nvSpPr>
          <p:cNvPr id="7" name="Title 4">
            <a:extLst>
              <a:ext uri="{FF2B5EF4-FFF2-40B4-BE49-F238E27FC236}">
                <a16:creationId xmlns:a16="http://schemas.microsoft.com/office/drawing/2014/main" id="{62923F77-57E6-BD51-483E-795693287C5F}"/>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Those with a disability or mental health condition were more likely to report recontacting their GP</a:t>
            </a:r>
          </a:p>
        </p:txBody>
      </p:sp>
      <p:sp>
        <p:nvSpPr>
          <p:cNvPr id="8" name="TextBox 7">
            <a:extLst>
              <a:ext uri="{FF2B5EF4-FFF2-40B4-BE49-F238E27FC236}">
                <a16:creationId xmlns:a16="http://schemas.microsoft.com/office/drawing/2014/main" id="{A98D6234-C747-0832-264D-501A0FBB9511}"/>
              </a:ext>
            </a:extLst>
          </p:cNvPr>
          <p:cNvSpPr txBox="1"/>
          <p:nvPr/>
        </p:nvSpPr>
        <p:spPr>
          <a:xfrm>
            <a:off x="1354793" y="1557278"/>
            <a:ext cx="9113520" cy="338554"/>
          </a:xfrm>
          <a:prstGeom prst="rect">
            <a:avLst/>
          </a:prstGeom>
          <a:noFill/>
        </p:spPr>
        <p:txBody>
          <a:bodyPr wrap="square" rtlCol="0">
            <a:spAutoFit/>
          </a:bodyPr>
          <a:lstStyle/>
          <a:p>
            <a:pPr algn="ctr"/>
            <a:r>
              <a:rPr lang="en-US" sz="1600" b="1" spc="10" dirty="0"/>
              <a:t>If respondents went back to their GP after still experiencing any potential cancer symptom</a:t>
            </a:r>
          </a:p>
        </p:txBody>
      </p:sp>
      <p:sp>
        <p:nvSpPr>
          <p:cNvPr id="18" name="TextBox 17">
            <a:extLst>
              <a:ext uri="{FF2B5EF4-FFF2-40B4-BE49-F238E27FC236}">
                <a16:creationId xmlns:a16="http://schemas.microsoft.com/office/drawing/2014/main" id="{C561C8E5-7AA5-E2C9-983F-CB3E720338C8}"/>
              </a:ext>
            </a:extLst>
          </p:cNvPr>
          <p:cNvSpPr txBox="1"/>
          <p:nvPr/>
        </p:nvSpPr>
        <p:spPr>
          <a:xfrm>
            <a:off x="10281767" y="6463770"/>
            <a:ext cx="1884565" cy="307777"/>
          </a:xfrm>
          <a:prstGeom prst="rect">
            <a:avLst/>
          </a:prstGeom>
          <a:noFill/>
        </p:spPr>
        <p:txBody>
          <a:bodyPr wrap="square" lIns="0" tIns="0" rIns="0" bIns="0" rtlCol="0">
            <a:spAutoFit/>
          </a:bodyPr>
          <a:lstStyle/>
          <a:p>
            <a:pPr algn="ctr"/>
            <a:r>
              <a:rPr lang="en-US" sz="1000" dirty="0"/>
              <a:t>Show statistically significant differences between subgroups</a:t>
            </a:r>
            <a:endParaRPr lang="en-GB" sz="1000" dirty="0"/>
          </a:p>
        </p:txBody>
      </p:sp>
      <p:sp>
        <p:nvSpPr>
          <p:cNvPr id="19" name="Isosceles Triangle 18">
            <a:extLst>
              <a:ext uri="{FF2B5EF4-FFF2-40B4-BE49-F238E27FC236}">
                <a16:creationId xmlns:a16="http://schemas.microsoft.com/office/drawing/2014/main" id="{D5281956-FB47-FA14-4F21-EA6530A1D786}"/>
              </a:ext>
            </a:extLst>
          </p:cNvPr>
          <p:cNvSpPr>
            <a:spLocks noChangeAspect="1"/>
          </p:cNvSpPr>
          <p:nvPr/>
        </p:nvSpPr>
        <p:spPr>
          <a:xfrm>
            <a:off x="10115905" y="647844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20" name="Isosceles Triangle 19">
            <a:extLst>
              <a:ext uri="{FF2B5EF4-FFF2-40B4-BE49-F238E27FC236}">
                <a16:creationId xmlns:a16="http://schemas.microsoft.com/office/drawing/2014/main" id="{7DF02E94-B56C-C9F3-7A45-A6D3615DB5FA}"/>
              </a:ext>
            </a:extLst>
          </p:cNvPr>
          <p:cNvSpPr>
            <a:spLocks noChangeAspect="1"/>
          </p:cNvSpPr>
          <p:nvPr/>
        </p:nvSpPr>
        <p:spPr>
          <a:xfrm rot="10800000">
            <a:off x="10115905" y="6674630"/>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grpSp>
        <p:nvGrpSpPr>
          <p:cNvPr id="35" name="Group 34">
            <a:extLst>
              <a:ext uri="{FF2B5EF4-FFF2-40B4-BE49-F238E27FC236}">
                <a16:creationId xmlns:a16="http://schemas.microsoft.com/office/drawing/2014/main" id="{FAC1E7DE-127C-63AC-3B90-51A22F83ED38}"/>
              </a:ext>
            </a:extLst>
          </p:cNvPr>
          <p:cNvGrpSpPr/>
          <p:nvPr/>
        </p:nvGrpSpPr>
        <p:grpSpPr>
          <a:xfrm>
            <a:off x="486186" y="2168478"/>
            <a:ext cx="11219627" cy="3918112"/>
            <a:chOff x="540891" y="844389"/>
            <a:chExt cx="11219627" cy="3918112"/>
          </a:xfrm>
        </p:grpSpPr>
        <p:graphicFrame>
          <p:nvGraphicFramePr>
            <p:cNvPr id="36" name="Chart 35">
              <a:extLst>
                <a:ext uri="{FF2B5EF4-FFF2-40B4-BE49-F238E27FC236}">
                  <a16:creationId xmlns:a16="http://schemas.microsoft.com/office/drawing/2014/main" id="{1E5597DF-A203-E182-071A-609D38301B7F}"/>
                </a:ext>
              </a:extLst>
            </p:cNvPr>
            <p:cNvGraphicFramePr/>
            <p:nvPr>
              <p:extLst>
                <p:ext uri="{D42A27DB-BD31-4B8C-83A1-F6EECF244321}">
                  <p14:modId xmlns:p14="http://schemas.microsoft.com/office/powerpoint/2010/main" val="610712973"/>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sp>
          <p:nvSpPr>
            <p:cNvPr id="37" name="Rectangle 36">
              <a:extLst>
                <a:ext uri="{FF2B5EF4-FFF2-40B4-BE49-F238E27FC236}">
                  <a16:creationId xmlns:a16="http://schemas.microsoft.com/office/drawing/2014/main" id="{AD6AB96E-7248-5307-CC88-0B1F331E410B}"/>
                </a:ext>
              </a:extLst>
            </p:cNvPr>
            <p:cNvSpPr/>
            <p:nvPr/>
          </p:nvSpPr>
          <p:spPr>
            <a:xfrm>
              <a:off x="540891" y="3544474"/>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a:t>
              </a:r>
            </a:p>
          </p:txBody>
        </p:sp>
        <p:sp>
          <p:nvSpPr>
            <p:cNvPr id="38" name="Rectangle 37">
              <a:extLst>
                <a:ext uri="{FF2B5EF4-FFF2-40B4-BE49-F238E27FC236}">
                  <a16:creationId xmlns:a16="http://schemas.microsoft.com/office/drawing/2014/main" id="{25EB27C2-2C89-D655-BBC6-1CB082A9C257}"/>
                </a:ext>
              </a:extLst>
            </p:cNvPr>
            <p:cNvSpPr/>
            <p:nvPr/>
          </p:nvSpPr>
          <p:spPr>
            <a:xfrm>
              <a:off x="1187619" y="3532755"/>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Male</a:t>
              </a:r>
            </a:p>
          </p:txBody>
        </p:sp>
        <p:sp>
          <p:nvSpPr>
            <p:cNvPr id="39" name="Rectangle 38">
              <a:extLst>
                <a:ext uri="{FF2B5EF4-FFF2-40B4-BE49-F238E27FC236}">
                  <a16:creationId xmlns:a16="http://schemas.microsoft.com/office/drawing/2014/main" id="{C05AF3B9-C65B-C910-21B1-B044115B2ED8}"/>
                </a:ext>
              </a:extLst>
            </p:cNvPr>
            <p:cNvSpPr/>
            <p:nvPr/>
          </p:nvSpPr>
          <p:spPr>
            <a:xfrm>
              <a:off x="1806318" y="3532754"/>
              <a:ext cx="736358"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Female</a:t>
              </a:r>
            </a:p>
          </p:txBody>
        </p:sp>
        <p:sp>
          <p:nvSpPr>
            <p:cNvPr id="40" name="Rectangle 39">
              <a:extLst>
                <a:ext uri="{FF2B5EF4-FFF2-40B4-BE49-F238E27FC236}">
                  <a16:creationId xmlns:a16="http://schemas.microsoft.com/office/drawing/2014/main" id="{E4427F7D-1BF2-BF74-C9D3-5AB3D3DCC82E}"/>
                </a:ext>
              </a:extLst>
            </p:cNvPr>
            <p:cNvSpPr/>
            <p:nvPr/>
          </p:nvSpPr>
          <p:spPr>
            <a:xfrm>
              <a:off x="2578771" y="3545573"/>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White</a:t>
              </a:r>
            </a:p>
          </p:txBody>
        </p:sp>
        <p:sp>
          <p:nvSpPr>
            <p:cNvPr id="41" name="Rectangle 40">
              <a:extLst>
                <a:ext uri="{FF2B5EF4-FFF2-40B4-BE49-F238E27FC236}">
                  <a16:creationId xmlns:a16="http://schemas.microsoft.com/office/drawing/2014/main" id="{A341D6E3-A18C-4658-D8B6-69F698131933}"/>
                </a:ext>
              </a:extLst>
            </p:cNvPr>
            <p:cNvSpPr/>
            <p:nvPr/>
          </p:nvSpPr>
          <p:spPr>
            <a:xfrm>
              <a:off x="3011596" y="3638645"/>
              <a:ext cx="10448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Ethnic minority</a:t>
              </a:r>
            </a:p>
            <a:p>
              <a:pPr algn="ctr"/>
              <a:r>
                <a:rPr lang="en-GB" sz="1200" dirty="0">
                  <a:solidFill>
                    <a:schemeClr val="tx1"/>
                  </a:solidFill>
                </a:rPr>
                <a:t>background</a:t>
              </a:r>
            </a:p>
          </p:txBody>
        </p:sp>
        <p:sp>
          <p:nvSpPr>
            <p:cNvPr id="42" name="Rectangle 41">
              <a:extLst>
                <a:ext uri="{FF2B5EF4-FFF2-40B4-BE49-F238E27FC236}">
                  <a16:creationId xmlns:a16="http://schemas.microsoft.com/office/drawing/2014/main" id="{17700E1E-BFE0-D0D8-432A-3BCB7086B43F}"/>
                </a:ext>
              </a:extLst>
            </p:cNvPr>
            <p:cNvSpPr/>
            <p:nvPr/>
          </p:nvSpPr>
          <p:spPr>
            <a:xfrm>
              <a:off x="5887289" y="3514572"/>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ABC1</a:t>
              </a:r>
            </a:p>
          </p:txBody>
        </p:sp>
        <p:sp>
          <p:nvSpPr>
            <p:cNvPr id="43" name="Rectangle 42">
              <a:extLst>
                <a:ext uri="{FF2B5EF4-FFF2-40B4-BE49-F238E27FC236}">
                  <a16:creationId xmlns:a16="http://schemas.microsoft.com/office/drawing/2014/main" id="{A59DCB38-338E-AC8D-ADB5-A1D5421769BB}"/>
                </a:ext>
              </a:extLst>
            </p:cNvPr>
            <p:cNvSpPr/>
            <p:nvPr/>
          </p:nvSpPr>
          <p:spPr>
            <a:xfrm>
              <a:off x="6560760" y="3514572"/>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C2DE</a:t>
              </a:r>
            </a:p>
          </p:txBody>
        </p:sp>
        <p:sp>
          <p:nvSpPr>
            <p:cNvPr id="44" name="Rectangle 43">
              <a:extLst>
                <a:ext uri="{FF2B5EF4-FFF2-40B4-BE49-F238E27FC236}">
                  <a16:creationId xmlns:a16="http://schemas.microsoft.com/office/drawing/2014/main" id="{04774CB4-8619-9111-EEED-AACB92B8E8C6}"/>
                </a:ext>
              </a:extLst>
            </p:cNvPr>
            <p:cNvSpPr/>
            <p:nvPr/>
          </p:nvSpPr>
          <p:spPr>
            <a:xfrm>
              <a:off x="9018881" y="3487026"/>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Disability</a:t>
              </a:r>
            </a:p>
          </p:txBody>
        </p:sp>
        <p:cxnSp>
          <p:nvCxnSpPr>
            <p:cNvPr id="45" name="Straight Connector 44">
              <a:extLst>
                <a:ext uri="{FF2B5EF4-FFF2-40B4-BE49-F238E27FC236}">
                  <a16:creationId xmlns:a16="http://schemas.microsoft.com/office/drawing/2014/main" id="{454C80F6-27BB-7234-0533-A428900DD245}"/>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sp>
          <p:nvSpPr>
            <p:cNvPr id="46" name="Rectangle 45">
              <a:extLst>
                <a:ext uri="{FF2B5EF4-FFF2-40B4-BE49-F238E27FC236}">
                  <a16:creationId xmlns:a16="http://schemas.microsoft.com/office/drawing/2014/main" id="{6C17DEB4-F4C2-EEC5-3115-FC553CA21233}"/>
                </a:ext>
              </a:extLst>
            </p:cNvPr>
            <p:cNvSpPr/>
            <p:nvPr/>
          </p:nvSpPr>
          <p:spPr>
            <a:xfrm>
              <a:off x="9621517" y="3550131"/>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 disability</a:t>
              </a:r>
            </a:p>
          </p:txBody>
        </p:sp>
      </p:grpSp>
      <p:sp>
        <p:nvSpPr>
          <p:cNvPr id="47" name="Rectangle 46">
            <a:extLst>
              <a:ext uri="{FF2B5EF4-FFF2-40B4-BE49-F238E27FC236}">
                <a16:creationId xmlns:a16="http://schemas.microsoft.com/office/drawing/2014/main" id="{3A20C7CA-7784-C53F-638D-D862A2F036DA}"/>
              </a:ext>
            </a:extLst>
          </p:cNvPr>
          <p:cNvSpPr/>
          <p:nvPr/>
        </p:nvSpPr>
        <p:spPr>
          <a:xfrm>
            <a:off x="10303032" y="4962734"/>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Mental health condition</a:t>
            </a:r>
          </a:p>
        </p:txBody>
      </p:sp>
      <p:sp>
        <p:nvSpPr>
          <p:cNvPr id="48" name="Rectangle 47">
            <a:extLst>
              <a:ext uri="{FF2B5EF4-FFF2-40B4-BE49-F238E27FC236}">
                <a16:creationId xmlns:a16="http://schemas.microsoft.com/office/drawing/2014/main" id="{E7693BE7-44FB-89DB-153D-F2FE34460E2E}"/>
              </a:ext>
            </a:extLst>
          </p:cNvPr>
          <p:cNvSpPr/>
          <p:nvPr/>
        </p:nvSpPr>
        <p:spPr>
          <a:xfrm>
            <a:off x="10852012" y="5048946"/>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 mental health condition</a:t>
            </a:r>
          </a:p>
        </p:txBody>
      </p:sp>
      <p:sp>
        <p:nvSpPr>
          <p:cNvPr id="49" name="Rectangle 48">
            <a:extLst>
              <a:ext uri="{FF2B5EF4-FFF2-40B4-BE49-F238E27FC236}">
                <a16:creationId xmlns:a16="http://schemas.microsoft.com/office/drawing/2014/main" id="{941686D9-1140-AD60-0DC2-2A8B0817537C}"/>
              </a:ext>
            </a:extLst>
          </p:cNvPr>
          <p:cNvSpPr/>
          <p:nvPr/>
        </p:nvSpPr>
        <p:spPr>
          <a:xfrm>
            <a:off x="7168991" y="4866283"/>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a:t>
            </a:r>
          </a:p>
          <a:p>
            <a:pPr algn="ctr"/>
            <a:r>
              <a:rPr lang="en-GB" sz="1200" dirty="0">
                <a:solidFill>
                  <a:schemeClr val="tx1"/>
                </a:solidFill>
              </a:rPr>
              <a:t>1-2</a:t>
            </a:r>
          </a:p>
        </p:txBody>
      </p:sp>
      <p:sp>
        <p:nvSpPr>
          <p:cNvPr id="50" name="Rectangle 49">
            <a:extLst>
              <a:ext uri="{FF2B5EF4-FFF2-40B4-BE49-F238E27FC236}">
                <a16:creationId xmlns:a16="http://schemas.microsoft.com/office/drawing/2014/main" id="{D699E655-D127-BA7A-CE17-070BC87BB6E4}"/>
              </a:ext>
            </a:extLst>
          </p:cNvPr>
          <p:cNvSpPr/>
          <p:nvPr/>
        </p:nvSpPr>
        <p:spPr>
          <a:xfrm>
            <a:off x="7739577" y="4866282"/>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 </a:t>
            </a:r>
          </a:p>
          <a:p>
            <a:pPr algn="ctr"/>
            <a:r>
              <a:rPr lang="en-GB" sz="1200" dirty="0">
                <a:solidFill>
                  <a:schemeClr val="tx1"/>
                </a:solidFill>
              </a:rPr>
              <a:t>3-8</a:t>
            </a:r>
          </a:p>
        </p:txBody>
      </p:sp>
      <p:sp>
        <p:nvSpPr>
          <p:cNvPr id="51" name="Rectangle 50">
            <a:extLst>
              <a:ext uri="{FF2B5EF4-FFF2-40B4-BE49-F238E27FC236}">
                <a16:creationId xmlns:a16="http://schemas.microsoft.com/office/drawing/2014/main" id="{37460C0C-F4CA-CE87-E2E2-DD18F97C2099}"/>
              </a:ext>
            </a:extLst>
          </p:cNvPr>
          <p:cNvSpPr/>
          <p:nvPr/>
        </p:nvSpPr>
        <p:spPr>
          <a:xfrm>
            <a:off x="8176318" y="4866282"/>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 </a:t>
            </a:r>
          </a:p>
          <a:p>
            <a:pPr algn="ctr"/>
            <a:r>
              <a:rPr lang="en-GB" sz="1200" dirty="0">
                <a:solidFill>
                  <a:schemeClr val="tx1"/>
                </a:solidFill>
              </a:rPr>
              <a:t>9-10</a:t>
            </a:r>
          </a:p>
        </p:txBody>
      </p:sp>
      <p:sp>
        <p:nvSpPr>
          <p:cNvPr id="52" name="Rectangle 51">
            <a:extLst>
              <a:ext uri="{FF2B5EF4-FFF2-40B4-BE49-F238E27FC236}">
                <a16:creationId xmlns:a16="http://schemas.microsoft.com/office/drawing/2014/main" id="{0A0CAA5D-20AF-FCF8-D55A-C8486EAD65B9}"/>
              </a:ext>
            </a:extLst>
          </p:cNvPr>
          <p:cNvSpPr/>
          <p:nvPr/>
        </p:nvSpPr>
        <p:spPr>
          <a:xfrm>
            <a:off x="3968825" y="4844841"/>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18-29</a:t>
            </a:r>
          </a:p>
        </p:txBody>
      </p:sp>
      <p:sp>
        <p:nvSpPr>
          <p:cNvPr id="53" name="Rectangle 52">
            <a:extLst>
              <a:ext uri="{FF2B5EF4-FFF2-40B4-BE49-F238E27FC236}">
                <a16:creationId xmlns:a16="http://schemas.microsoft.com/office/drawing/2014/main" id="{0A3585AD-174E-90B9-586D-39BA5FC1FB49}"/>
              </a:ext>
            </a:extLst>
          </p:cNvPr>
          <p:cNvSpPr/>
          <p:nvPr/>
        </p:nvSpPr>
        <p:spPr>
          <a:xfrm>
            <a:off x="4536617" y="4836036"/>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30-49</a:t>
            </a:r>
          </a:p>
        </p:txBody>
      </p:sp>
      <p:sp>
        <p:nvSpPr>
          <p:cNvPr id="54" name="Rectangle 53">
            <a:extLst>
              <a:ext uri="{FF2B5EF4-FFF2-40B4-BE49-F238E27FC236}">
                <a16:creationId xmlns:a16="http://schemas.microsoft.com/office/drawing/2014/main" id="{6509F867-5302-EB07-DAB4-9FB18DA9DB3F}"/>
              </a:ext>
            </a:extLst>
          </p:cNvPr>
          <p:cNvSpPr/>
          <p:nvPr/>
        </p:nvSpPr>
        <p:spPr>
          <a:xfrm>
            <a:off x="5039325" y="4836036"/>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50+</a:t>
            </a:r>
          </a:p>
        </p:txBody>
      </p:sp>
      <p:sp>
        <p:nvSpPr>
          <p:cNvPr id="61" name="Isosceles Triangle 60">
            <a:extLst>
              <a:ext uri="{FF2B5EF4-FFF2-40B4-BE49-F238E27FC236}">
                <a16:creationId xmlns:a16="http://schemas.microsoft.com/office/drawing/2014/main" id="{65A493BF-FBF2-9E12-8B18-70C7D8E8D9C7}"/>
              </a:ext>
            </a:extLst>
          </p:cNvPr>
          <p:cNvSpPr>
            <a:spLocks noChangeAspect="1"/>
          </p:cNvSpPr>
          <p:nvPr/>
        </p:nvSpPr>
        <p:spPr>
          <a:xfrm rot="10800000">
            <a:off x="9743231" y="3245371"/>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62" name="Isosceles Triangle 61">
            <a:extLst>
              <a:ext uri="{FF2B5EF4-FFF2-40B4-BE49-F238E27FC236}">
                <a16:creationId xmlns:a16="http://schemas.microsoft.com/office/drawing/2014/main" id="{CFE028D5-9B08-A6AB-8995-4414A89452BE}"/>
              </a:ext>
            </a:extLst>
          </p:cNvPr>
          <p:cNvSpPr>
            <a:spLocks noChangeAspect="1"/>
          </p:cNvSpPr>
          <p:nvPr/>
        </p:nvSpPr>
        <p:spPr>
          <a:xfrm>
            <a:off x="9273781" y="3021258"/>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63" name="Isosceles Triangle 62">
            <a:extLst>
              <a:ext uri="{FF2B5EF4-FFF2-40B4-BE49-F238E27FC236}">
                <a16:creationId xmlns:a16="http://schemas.microsoft.com/office/drawing/2014/main" id="{344BCCD5-D688-BB4C-651E-8D8B590F5362}"/>
              </a:ext>
            </a:extLst>
          </p:cNvPr>
          <p:cNvSpPr>
            <a:spLocks noChangeAspect="1"/>
          </p:cNvSpPr>
          <p:nvPr/>
        </p:nvSpPr>
        <p:spPr>
          <a:xfrm rot="10800000">
            <a:off x="11064016" y="3202333"/>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64" name="Isosceles Triangle 63">
            <a:extLst>
              <a:ext uri="{FF2B5EF4-FFF2-40B4-BE49-F238E27FC236}">
                <a16:creationId xmlns:a16="http://schemas.microsoft.com/office/drawing/2014/main" id="{CF290911-A18C-5811-350F-44C169F126C8}"/>
              </a:ext>
            </a:extLst>
          </p:cNvPr>
          <p:cNvSpPr>
            <a:spLocks noChangeAspect="1"/>
          </p:cNvSpPr>
          <p:nvPr/>
        </p:nvSpPr>
        <p:spPr>
          <a:xfrm>
            <a:off x="10633842" y="2995620"/>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2" name="Isosceles Triangle 1">
            <a:extLst>
              <a:ext uri="{FF2B5EF4-FFF2-40B4-BE49-F238E27FC236}">
                <a16:creationId xmlns:a16="http://schemas.microsoft.com/office/drawing/2014/main" id="{3C5DC345-EB88-6DD7-F834-73FFD6834AC3}"/>
              </a:ext>
            </a:extLst>
          </p:cNvPr>
          <p:cNvSpPr>
            <a:spLocks noChangeAspect="1"/>
          </p:cNvSpPr>
          <p:nvPr/>
        </p:nvSpPr>
        <p:spPr>
          <a:xfrm>
            <a:off x="4338257" y="2995620"/>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3" name="Isosceles Triangle 2">
            <a:extLst>
              <a:ext uri="{FF2B5EF4-FFF2-40B4-BE49-F238E27FC236}">
                <a16:creationId xmlns:a16="http://schemas.microsoft.com/office/drawing/2014/main" id="{646EB256-D830-A1D6-2D05-8E987DDC2C43}"/>
              </a:ext>
            </a:extLst>
          </p:cNvPr>
          <p:cNvSpPr>
            <a:spLocks noChangeAspect="1"/>
          </p:cNvSpPr>
          <p:nvPr/>
        </p:nvSpPr>
        <p:spPr>
          <a:xfrm rot="10800000">
            <a:off x="4775679" y="323788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4" name="Isosceles Triangle 3">
            <a:extLst>
              <a:ext uri="{FF2B5EF4-FFF2-40B4-BE49-F238E27FC236}">
                <a16:creationId xmlns:a16="http://schemas.microsoft.com/office/drawing/2014/main" id="{D26E7331-026C-CE54-A22C-9F3D01301381}"/>
              </a:ext>
            </a:extLst>
          </p:cNvPr>
          <p:cNvSpPr>
            <a:spLocks noChangeAspect="1"/>
          </p:cNvSpPr>
          <p:nvPr/>
        </p:nvSpPr>
        <p:spPr>
          <a:xfrm rot="10800000">
            <a:off x="5195456" y="3164962"/>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Tree>
    <p:extLst>
      <p:ext uri="{BB962C8B-B14F-4D97-AF65-F5344CB8AC3E}">
        <p14:creationId xmlns:p14="http://schemas.microsoft.com/office/powerpoint/2010/main" val="31224701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D376C-67C4-5003-4002-CAFF9FF8C690}"/>
            </a:ext>
          </a:extLst>
        </p:cNvPr>
        <p:cNvGrpSpPr/>
        <p:nvPr/>
      </p:nvGrpSpPr>
      <p:grpSpPr>
        <a:xfrm>
          <a:off x="0" y="0"/>
          <a:ext cx="0" cy="0"/>
          <a:chOff x="0" y="0"/>
          <a:chExt cx="0" cy="0"/>
        </a:xfrm>
      </p:grpSpPr>
      <p:sp>
        <p:nvSpPr>
          <p:cNvPr id="6" name="Footer Placeholder 5">
            <a:extLst>
              <a:ext uri="{FF2B5EF4-FFF2-40B4-BE49-F238E27FC236}">
                <a16:creationId xmlns:a16="http://schemas.microsoft.com/office/drawing/2014/main" id="{F2E882A3-B7C0-A7BD-B0A4-AF99E9889094}"/>
              </a:ext>
            </a:extLst>
          </p:cNvPr>
          <p:cNvSpPr txBox="1">
            <a:spLocks/>
          </p:cNvSpPr>
          <p:nvPr/>
        </p:nvSpPr>
        <p:spPr>
          <a:xfrm>
            <a:off x="284206" y="6198922"/>
            <a:ext cx="9697994" cy="90933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I2_rec1. After how long did you contact your GP surgery/practice again about the symptom? </a:t>
            </a:r>
          </a:p>
          <a:p>
            <a:r>
              <a:rPr lang="en-US" sz="800" dirty="0"/>
              <a:t>Base: Any still experiencing any cancer symptom (All: N=1,549; EM with disability: N=81; All not EM with disability; N=1,468; EM with mental health condition: N=67; All not EM with mental health condition: N=1,482; EM low social grade: N=90; All not EM low social grade: N= 1,459; EM women low social grade: N=50; All not EM women low social grade: N=1,499; Low social grade with mental health condition: N=347; All not low social grade with mental health condition  N=1,202; 50+ and low social grade: N=456; All not 50+ and low social grade: N=1,093; 50+ and ethnic minority: N=59; All not 50+ and ethnic minority: N= 1,490)</a:t>
            </a:r>
          </a:p>
        </p:txBody>
      </p:sp>
      <p:sp>
        <p:nvSpPr>
          <p:cNvPr id="7" name="Title 4">
            <a:extLst>
              <a:ext uri="{FF2B5EF4-FFF2-40B4-BE49-F238E27FC236}">
                <a16:creationId xmlns:a16="http://schemas.microsoft.com/office/drawing/2014/main" id="{AF7A608A-FDCB-C212-9695-285537663A5F}"/>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Those from an ethnic minority background who had with a disability, a mental health condition, or were over 50 years old were more likely to recontact their GP about any potential symptom </a:t>
            </a:r>
          </a:p>
        </p:txBody>
      </p:sp>
      <p:sp>
        <p:nvSpPr>
          <p:cNvPr id="8" name="TextBox 7">
            <a:extLst>
              <a:ext uri="{FF2B5EF4-FFF2-40B4-BE49-F238E27FC236}">
                <a16:creationId xmlns:a16="http://schemas.microsoft.com/office/drawing/2014/main" id="{9D036590-B01F-DAD2-EE17-60711AF987BB}"/>
              </a:ext>
            </a:extLst>
          </p:cNvPr>
          <p:cNvSpPr txBox="1"/>
          <p:nvPr/>
        </p:nvSpPr>
        <p:spPr>
          <a:xfrm>
            <a:off x="1354793" y="1557278"/>
            <a:ext cx="9113520" cy="338554"/>
          </a:xfrm>
          <a:prstGeom prst="rect">
            <a:avLst/>
          </a:prstGeom>
          <a:noFill/>
        </p:spPr>
        <p:txBody>
          <a:bodyPr wrap="square" rtlCol="0">
            <a:spAutoFit/>
          </a:bodyPr>
          <a:lstStyle/>
          <a:p>
            <a:pPr algn="ctr"/>
            <a:r>
              <a:rPr lang="en-US" sz="1600" b="1" spc="10" dirty="0"/>
              <a:t>If respondents went back to their GP after still experiencing any potential cancer symptom</a:t>
            </a:r>
          </a:p>
        </p:txBody>
      </p:sp>
      <p:sp>
        <p:nvSpPr>
          <p:cNvPr id="18" name="TextBox 17">
            <a:extLst>
              <a:ext uri="{FF2B5EF4-FFF2-40B4-BE49-F238E27FC236}">
                <a16:creationId xmlns:a16="http://schemas.microsoft.com/office/drawing/2014/main" id="{23540670-6180-2106-A0A6-DDB2E74749BF}"/>
              </a:ext>
            </a:extLst>
          </p:cNvPr>
          <p:cNvSpPr txBox="1"/>
          <p:nvPr/>
        </p:nvSpPr>
        <p:spPr>
          <a:xfrm>
            <a:off x="10281767" y="6463770"/>
            <a:ext cx="1884565" cy="307777"/>
          </a:xfrm>
          <a:prstGeom prst="rect">
            <a:avLst/>
          </a:prstGeom>
          <a:noFill/>
        </p:spPr>
        <p:txBody>
          <a:bodyPr wrap="square" lIns="0" tIns="0" rIns="0" bIns="0" rtlCol="0">
            <a:spAutoFit/>
          </a:bodyPr>
          <a:lstStyle/>
          <a:p>
            <a:pPr algn="ctr"/>
            <a:r>
              <a:rPr lang="en-US" sz="1000" dirty="0"/>
              <a:t>Show statistically significant differences between subgroups</a:t>
            </a:r>
            <a:endParaRPr lang="en-GB" sz="1000" dirty="0"/>
          </a:p>
        </p:txBody>
      </p:sp>
      <p:sp>
        <p:nvSpPr>
          <p:cNvPr id="19" name="Isosceles Triangle 18">
            <a:extLst>
              <a:ext uri="{FF2B5EF4-FFF2-40B4-BE49-F238E27FC236}">
                <a16:creationId xmlns:a16="http://schemas.microsoft.com/office/drawing/2014/main" id="{D14A421B-DAE0-7B23-AD21-85F4BB174319}"/>
              </a:ext>
            </a:extLst>
          </p:cNvPr>
          <p:cNvSpPr>
            <a:spLocks noChangeAspect="1"/>
          </p:cNvSpPr>
          <p:nvPr/>
        </p:nvSpPr>
        <p:spPr>
          <a:xfrm>
            <a:off x="10115905" y="647844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20" name="Isosceles Triangle 19">
            <a:extLst>
              <a:ext uri="{FF2B5EF4-FFF2-40B4-BE49-F238E27FC236}">
                <a16:creationId xmlns:a16="http://schemas.microsoft.com/office/drawing/2014/main" id="{569E7BCF-CA89-D2D7-1627-932B04EEA4AF}"/>
              </a:ext>
            </a:extLst>
          </p:cNvPr>
          <p:cNvSpPr>
            <a:spLocks noChangeAspect="1"/>
          </p:cNvSpPr>
          <p:nvPr/>
        </p:nvSpPr>
        <p:spPr>
          <a:xfrm rot="10800000">
            <a:off x="10115905" y="6674630"/>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grpSp>
        <p:nvGrpSpPr>
          <p:cNvPr id="35" name="Group 34">
            <a:extLst>
              <a:ext uri="{FF2B5EF4-FFF2-40B4-BE49-F238E27FC236}">
                <a16:creationId xmlns:a16="http://schemas.microsoft.com/office/drawing/2014/main" id="{481500C6-789A-7808-75E1-52787BC251AC}"/>
              </a:ext>
            </a:extLst>
          </p:cNvPr>
          <p:cNvGrpSpPr/>
          <p:nvPr/>
        </p:nvGrpSpPr>
        <p:grpSpPr>
          <a:xfrm>
            <a:off x="364518" y="2044908"/>
            <a:ext cx="11263061" cy="3918112"/>
            <a:chOff x="419223" y="844389"/>
            <a:chExt cx="11263061" cy="3918112"/>
          </a:xfrm>
        </p:grpSpPr>
        <p:graphicFrame>
          <p:nvGraphicFramePr>
            <p:cNvPr id="36" name="Chart 35">
              <a:extLst>
                <a:ext uri="{FF2B5EF4-FFF2-40B4-BE49-F238E27FC236}">
                  <a16:creationId xmlns:a16="http://schemas.microsoft.com/office/drawing/2014/main" id="{400113CC-B3B6-9A37-1BCC-237DCE9BE018}"/>
                </a:ext>
              </a:extLst>
            </p:cNvPr>
            <p:cNvGraphicFramePr/>
            <p:nvPr>
              <p:extLst>
                <p:ext uri="{D42A27DB-BD31-4B8C-83A1-F6EECF244321}">
                  <p14:modId xmlns:p14="http://schemas.microsoft.com/office/powerpoint/2010/main" val="3832287992"/>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sp>
          <p:nvSpPr>
            <p:cNvPr id="37" name="Rectangle 36">
              <a:extLst>
                <a:ext uri="{FF2B5EF4-FFF2-40B4-BE49-F238E27FC236}">
                  <a16:creationId xmlns:a16="http://schemas.microsoft.com/office/drawing/2014/main" id="{86C4A9B3-25CC-CB73-5AD3-03345637D027}"/>
                </a:ext>
              </a:extLst>
            </p:cNvPr>
            <p:cNvSpPr/>
            <p:nvPr/>
          </p:nvSpPr>
          <p:spPr>
            <a:xfrm>
              <a:off x="419223" y="3462706"/>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a:t>
              </a:r>
            </a:p>
          </p:txBody>
        </p:sp>
        <p:sp>
          <p:nvSpPr>
            <p:cNvPr id="38" name="Rectangle 37">
              <a:extLst>
                <a:ext uri="{FF2B5EF4-FFF2-40B4-BE49-F238E27FC236}">
                  <a16:creationId xmlns:a16="http://schemas.microsoft.com/office/drawing/2014/main" id="{1760B8CB-40D8-8F5B-1C26-3D7CBF963B3F}"/>
                </a:ext>
              </a:extLst>
            </p:cNvPr>
            <p:cNvSpPr/>
            <p:nvPr/>
          </p:nvSpPr>
          <p:spPr>
            <a:xfrm>
              <a:off x="1360341" y="3680431"/>
              <a:ext cx="1034313" cy="5678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Ethnic minority background with a disability</a:t>
              </a:r>
              <a:endParaRPr lang="en-GB" sz="1200" dirty="0">
                <a:solidFill>
                  <a:schemeClr val="tx1"/>
                </a:solidFill>
              </a:endParaRPr>
            </a:p>
          </p:txBody>
        </p:sp>
        <p:sp>
          <p:nvSpPr>
            <p:cNvPr id="39" name="Rectangle 38">
              <a:extLst>
                <a:ext uri="{FF2B5EF4-FFF2-40B4-BE49-F238E27FC236}">
                  <a16:creationId xmlns:a16="http://schemas.microsoft.com/office/drawing/2014/main" id="{51084A71-6516-EEF9-C3EC-EA3109AF4ECB}"/>
                </a:ext>
              </a:extLst>
            </p:cNvPr>
            <p:cNvSpPr/>
            <p:nvPr/>
          </p:nvSpPr>
          <p:spPr>
            <a:xfrm>
              <a:off x="2101646" y="3488655"/>
              <a:ext cx="736358"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 others</a:t>
              </a:r>
            </a:p>
          </p:txBody>
        </p:sp>
        <p:sp>
          <p:nvSpPr>
            <p:cNvPr id="40" name="Rectangle 39">
              <a:extLst>
                <a:ext uri="{FF2B5EF4-FFF2-40B4-BE49-F238E27FC236}">
                  <a16:creationId xmlns:a16="http://schemas.microsoft.com/office/drawing/2014/main" id="{9DBEA40A-5545-817A-4C9D-449D33923F85}"/>
                </a:ext>
              </a:extLst>
            </p:cNvPr>
            <p:cNvSpPr/>
            <p:nvPr/>
          </p:nvSpPr>
          <p:spPr>
            <a:xfrm>
              <a:off x="2865762" y="3916130"/>
              <a:ext cx="984831" cy="47566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Ethnic minority background with a mental health condition</a:t>
              </a:r>
              <a:endParaRPr lang="en-GB" sz="1200" dirty="0">
                <a:solidFill>
                  <a:schemeClr val="tx1"/>
                </a:solidFill>
              </a:endParaRPr>
            </a:p>
          </p:txBody>
        </p:sp>
        <p:sp>
          <p:nvSpPr>
            <p:cNvPr id="41" name="Rectangle 40">
              <a:extLst>
                <a:ext uri="{FF2B5EF4-FFF2-40B4-BE49-F238E27FC236}">
                  <a16:creationId xmlns:a16="http://schemas.microsoft.com/office/drawing/2014/main" id="{1979279B-EE81-68A1-7328-AD464DAD0D96}"/>
                </a:ext>
              </a:extLst>
            </p:cNvPr>
            <p:cNvSpPr/>
            <p:nvPr/>
          </p:nvSpPr>
          <p:spPr>
            <a:xfrm>
              <a:off x="3522997" y="3541976"/>
              <a:ext cx="807931"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 others</a:t>
              </a:r>
            </a:p>
            <a:p>
              <a:pPr algn="ctr"/>
              <a:endParaRPr lang="en-GB" sz="1200" dirty="0">
                <a:solidFill>
                  <a:schemeClr val="tx1"/>
                </a:solidFill>
              </a:endParaRPr>
            </a:p>
          </p:txBody>
        </p:sp>
        <p:sp>
          <p:nvSpPr>
            <p:cNvPr id="42" name="Rectangle 41">
              <a:extLst>
                <a:ext uri="{FF2B5EF4-FFF2-40B4-BE49-F238E27FC236}">
                  <a16:creationId xmlns:a16="http://schemas.microsoft.com/office/drawing/2014/main" id="{4EE9E753-6BFD-9829-2B30-EF8E6CCBCCF4}"/>
                </a:ext>
              </a:extLst>
            </p:cNvPr>
            <p:cNvSpPr/>
            <p:nvPr/>
          </p:nvSpPr>
          <p:spPr>
            <a:xfrm>
              <a:off x="5866421" y="3719701"/>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Ethnic minority women in low social grade</a:t>
              </a:r>
              <a:endParaRPr lang="en-GB" sz="1200" dirty="0">
                <a:solidFill>
                  <a:schemeClr val="tx1"/>
                </a:solidFill>
              </a:endParaRPr>
            </a:p>
          </p:txBody>
        </p:sp>
        <p:sp>
          <p:nvSpPr>
            <p:cNvPr id="44" name="Rectangle 43">
              <a:extLst>
                <a:ext uri="{FF2B5EF4-FFF2-40B4-BE49-F238E27FC236}">
                  <a16:creationId xmlns:a16="http://schemas.microsoft.com/office/drawing/2014/main" id="{47BC37F2-68A3-D8DF-CD76-1ADB02143227}"/>
                </a:ext>
              </a:extLst>
            </p:cNvPr>
            <p:cNvSpPr/>
            <p:nvPr/>
          </p:nvSpPr>
          <p:spPr>
            <a:xfrm>
              <a:off x="8842682" y="3618526"/>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50+ and low social grade</a:t>
              </a:r>
              <a:endParaRPr lang="en-GB" sz="1200" dirty="0">
                <a:solidFill>
                  <a:schemeClr val="tx1"/>
                </a:solidFill>
              </a:endParaRPr>
            </a:p>
          </p:txBody>
        </p:sp>
        <p:cxnSp>
          <p:nvCxnSpPr>
            <p:cNvPr id="45" name="Straight Connector 44">
              <a:extLst>
                <a:ext uri="{FF2B5EF4-FFF2-40B4-BE49-F238E27FC236}">
                  <a16:creationId xmlns:a16="http://schemas.microsoft.com/office/drawing/2014/main" id="{18B77A9D-4613-40C4-576E-05559C44C5B7}"/>
                </a:ext>
              </a:extLst>
            </p:cNvPr>
            <p:cNvCxnSpPr/>
            <p:nvPr/>
          </p:nvCxnSpPr>
          <p:spPr>
            <a:xfrm>
              <a:off x="459737" y="3425877"/>
              <a:ext cx="11141032" cy="0"/>
            </a:xfrm>
            <a:prstGeom prst="line">
              <a:avLst/>
            </a:prstGeom>
          </p:spPr>
          <p:style>
            <a:lnRef idx="1">
              <a:schemeClr val="dk1"/>
            </a:lnRef>
            <a:fillRef idx="0">
              <a:schemeClr val="dk1"/>
            </a:fillRef>
            <a:effectRef idx="0">
              <a:schemeClr val="dk1"/>
            </a:effectRef>
            <a:fontRef idx="minor">
              <a:schemeClr val="tx1"/>
            </a:fontRef>
          </p:style>
        </p:cxnSp>
      </p:grpSp>
      <p:sp>
        <p:nvSpPr>
          <p:cNvPr id="47" name="Rectangle 46">
            <a:extLst>
              <a:ext uri="{FF2B5EF4-FFF2-40B4-BE49-F238E27FC236}">
                <a16:creationId xmlns:a16="http://schemas.microsoft.com/office/drawing/2014/main" id="{C713CEF8-9F80-B919-63AE-72FBC7752FDE}"/>
              </a:ext>
            </a:extLst>
          </p:cNvPr>
          <p:cNvSpPr/>
          <p:nvPr/>
        </p:nvSpPr>
        <p:spPr>
          <a:xfrm>
            <a:off x="10229574" y="4780416"/>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50+ and ethnic minority</a:t>
            </a:r>
          </a:p>
        </p:txBody>
      </p:sp>
      <p:sp>
        <p:nvSpPr>
          <p:cNvPr id="49" name="Rectangle 48">
            <a:extLst>
              <a:ext uri="{FF2B5EF4-FFF2-40B4-BE49-F238E27FC236}">
                <a16:creationId xmlns:a16="http://schemas.microsoft.com/office/drawing/2014/main" id="{60B2EC6B-CE05-B9A5-600E-7CFACF7B947A}"/>
              </a:ext>
            </a:extLst>
          </p:cNvPr>
          <p:cNvSpPr/>
          <p:nvPr/>
        </p:nvSpPr>
        <p:spPr>
          <a:xfrm>
            <a:off x="7266396" y="5094422"/>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Low social grade with mental health condition</a:t>
            </a:r>
            <a:endParaRPr lang="en-GB" sz="1200" dirty="0">
              <a:solidFill>
                <a:schemeClr val="tx1"/>
              </a:solidFill>
            </a:endParaRPr>
          </a:p>
        </p:txBody>
      </p:sp>
      <p:sp>
        <p:nvSpPr>
          <p:cNvPr id="53" name="Rectangle 52">
            <a:extLst>
              <a:ext uri="{FF2B5EF4-FFF2-40B4-BE49-F238E27FC236}">
                <a16:creationId xmlns:a16="http://schemas.microsoft.com/office/drawing/2014/main" id="{62035E25-9B20-D40B-F133-D2D07F92BCE8}"/>
              </a:ext>
            </a:extLst>
          </p:cNvPr>
          <p:cNvSpPr/>
          <p:nvPr/>
        </p:nvSpPr>
        <p:spPr>
          <a:xfrm>
            <a:off x="4220380" y="4899043"/>
            <a:ext cx="1115662" cy="4983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Ethnic minority background in low social grade</a:t>
            </a:r>
            <a:endParaRPr lang="en-GB" sz="1200" dirty="0">
              <a:solidFill>
                <a:schemeClr val="tx1"/>
              </a:solidFill>
            </a:endParaRPr>
          </a:p>
        </p:txBody>
      </p:sp>
      <p:sp>
        <p:nvSpPr>
          <p:cNvPr id="61" name="Isosceles Triangle 60">
            <a:extLst>
              <a:ext uri="{FF2B5EF4-FFF2-40B4-BE49-F238E27FC236}">
                <a16:creationId xmlns:a16="http://schemas.microsoft.com/office/drawing/2014/main" id="{693E9B21-45F3-65AB-6114-C9C4CF58A210}"/>
              </a:ext>
            </a:extLst>
          </p:cNvPr>
          <p:cNvSpPr>
            <a:spLocks noChangeAspect="1"/>
          </p:cNvSpPr>
          <p:nvPr/>
        </p:nvSpPr>
        <p:spPr>
          <a:xfrm rot="10800000">
            <a:off x="5170180" y="3029335"/>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62" name="Isosceles Triangle 61">
            <a:extLst>
              <a:ext uri="{FF2B5EF4-FFF2-40B4-BE49-F238E27FC236}">
                <a16:creationId xmlns:a16="http://schemas.microsoft.com/office/drawing/2014/main" id="{46BF0098-041F-9114-EE32-789EDEB3B4E0}"/>
              </a:ext>
            </a:extLst>
          </p:cNvPr>
          <p:cNvSpPr>
            <a:spLocks noChangeAspect="1"/>
          </p:cNvSpPr>
          <p:nvPr/>
        </p:nvSpPr>
        <p:spPr>
          <a:xfrm>
            <a:off x="4668126" y="2959295"/>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63" name="Isosceles Triangle 62">
            <a:extLst>
              <a:ext uri="{FF2B5EF4-FFF2-40B4-BE49-F238E27FC236}">
                <a16:creationId xmlns:a16="http://schemas.microsoft.com/office/drawing/2014/main" id="{0416377A-A5FD-8184-FEE4-CD7C0B16A4F4}"/>
              </a:ext>
            </a:extLst>
          </p:cNvPr>
          <p:cNvSpPr>
            <a:spLocks noChangeAspect="1"/>
          </p:cNvSpPr>
          <p:nvPr/>
        </p:nvSpPr>
        <p:spPr>
          <a:xfrm rot="10800000">
            <a:off x="11064016" y="3029335"/>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64" name="Isosceles Triangle 63">
            <a:extLst>
              <a:ext uri="{FF2B5EF4-FFF2-40B4-BE49-F238E27FC236}">
                <a16:creationId xmlns:a16="http://schemas.microsoft.com/office/drawing/2014/main" id="{CC40824B-8B10-A85D-1B4F-0B0C2BE18E0C}"/>
              </a:ext>
            </a:extLst>
          </p:cNvPr>
          <p:cNvSpPr>
            <a:spLocks noChangeAspect="1"/>
          </p:cNvSpPr>
          <p:nvPr/>
        </p:nvSpPr>
        <p:spPr>
          <a:xfrm>
            <a:off x="10572057" y="2797908"/>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2" name="Rectangle 1">
            <a:extLst>
              <a:ext uri="{FF2B5EF4-FFF2-40B4-BE49-F238E27FC236}">
                <a16:creationId xmlns:a16="http://schemas.microsoft.com/office/drawing/2014/main" id="{4216CFF5-9957-4C08-4432-9E3559D5C3CC}"/>
              </a:ext>
            </a:extLst>
          </p:cNvPr>
          <p:cNvSpPr/>
          <p:nvPr/>
        </p:nvSpPr>
        <p:spPr>
          <a:xfrm>
            <a:off x="4993298" y="4647574"/>
            <a:ext cx="736358"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 others</a:t>
            </a:r>
          </a:p>
        </p:txBody>
      </p:sp>
      <p:sp>
        <p:nvSpPr>
          <p:cNvPr id="3" name="Rectangle 2">
            <a:extLst>
              <a:ext uri="{FF2B5EF4-FFF2-40B4-BE49-F238E27FC236}">
                <a16:creationId xmlns:a16="http://schemas.microsoft.com/office/drawing/2014/main" id="{17E9E707-54EC-B509-80C0-6A48ECC84346}"/>
              </a:ext>
            </a:extLst>
          </p:cNvPr>
          <p:cNvSpPr/>
          <p:nvPr/>
        </p:nvSpPr>
        <p:spPr>
          <a:xfrm>
            <a:off x="6449428" y="4647574"/>
            <a:ext cx="736358"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 others</a:t>
            </a:r>
          </a:p>
        </p:txBody>
      </p:sp>
      <p:sp>
        <p:nvSpPr>
          <p:cNvPr id="4" name="Rectangle 3">
            <a:extLst>
              <a:ext uri="{FF2B5EF4-FFF2-40B4-BE49-F238E27FC236}">
                <a16:creationId xmlns:a16="http://schemas.microsoft.com/office/drawing/2014/main" id="{777EAC18-BF9D-B923-84E5-44A71AB5AB3C}"/>
              </a:ext>
            </a:extLst>
          </p:cNvPr>
          <p:cNvSpPr/>
          <p:nvPr/>
        </p:nvSpPr>
        <p:spPr>
          <a:xfrm>
            <a:off x="7848059" y="4701488"/>
            <a:ext cx="736358"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 others</a:t>
            </a:r>
          </a:p>
        </p:txBody>
      </p:sp>
      <p:sp>
        <p:nvSpPr>
          <p:cNvPr id="5" name="Rectangle 4">
            <a:extLst>
              <a:ext uri="{FF2B5EF4-FFF2-40B4-BE49-F238E27FC236}">
                <a16:creationId xmlns:a16="http://schemas.microsoft.com/office/drawing/2014/main" id="{4E8AD3EE-4784-B930-BF3B-0A530258FCB5}"/>
              </a:ext>
            </a:extLst>
          </p:cNvPr>
          <p:cNvSpPr/>
          <p:nvPr/>
        </p:nvSpPr>
        <p:spPr>
          <a:xfrm>
            <a:off x="9409842" y="4743518"/>
            <a:ext cx="736358"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 others</a:t>
            </a:r>
          </a:p>
        </p:txBody>
      </p:sp>
      <p:sp>
        <p:nvSpPr>
          <p:cNvPr id="9" name="Rectangle 8">
            <a:extLst>
              <a:ext uri="{FF2B5EF4-FFF2-40B4-BE49-F238E27FC236}">
                <a16:creationId xmlns:a16="http://schemas.microsoft.com/office/drawing/2014/main" id="{2387A9F8-4BEE-0E1F-551C-37D1D39743FD}"/>
              </a:ext>
            </a:extLst>
          </p:cNvPr>
          <p:cNvSpPr/>
          <p:nvPr/>
        </p:nvSpPr>
        <p:spPr>
          <a:xfrm>
            <a:off x="10891221" y="4735159"/>
            <a:ext cx="736358"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 others</a:t>
            </a:r>
          </a:p>
        </p:txBody>
      </p:sp>
      <p:sp>
        <p:nvSpPr>
          <p:cNvPr id="10" name="Isosceles Triangle 9">
            <a:extLst>
              <a:ext uri="{FF2B5EF4-FFF2-40B4-BE49-F238E27FC236}">
                <a16:creationId xmlns:a16="http://schemas.microsoft.com/office/drawing/2014/main" id="{228E68F7-8910-7CA9-141E-238F0DE6A48B}"/>
              </a:ext>
            </a:extLst>
          </p:cNvPr>
          <p:cNvSpPr>
            <a:spLocks noChangeAspect="1"/>
          </p:cNvSpPr>
          <p:nvPr/>
        </p:nvSpPr>
        <p:spPr>
          <a:xfrm>
            <a:off x="3220541" y="2691542"/>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1" name="Isosceles Triangle 10">
            <a:extLst>
              <a:ext uri="{FF2B5EF4-FFF2-40B4-BE49-F238E27FC236}">
                <a16:creationId xmlns:a16="http://schemas.microsoft.com/office/drawing/2014/main" id="{FDF6C97D-7795-2F64-F68D-80160BCEF786}"/>
              </a:ext>
            </a:extLst>
          </p:cNvPr>
          <p:cNvSpPr>
            <a:spLocks noChangeAspect="1"/>
          </p:cNvSpPr>
          <p:nvPr/>
        </p:nvSpPr>
        <p:spPr>
          <a:xfrm rot="10800000">
            <a:off x="3700600" y="3041692"/>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2" name="Isosceles Triangle 11">
            <a:extLst>
              <a:ext uri="{FF2B5EF4-FFF2-40B4-BE49-F238E27FC236}">
                <a16:creationId xmlns:a16="http://schemas.microsoft.com/office/drawing/2014/main" id="{B7118764-8276-6DA5-1FDF-514B4AE06E94}"/>
              </a:ext>
            </a:extLst>
          </p:cNvPr>
          <p:cNvSpPr>
            <a:spLocks noChangeAspect="1"/>
          </p:cNvSpPr>
          <p:nvPr/>
        </p:nvSpPr>
        <p:spPr>
          <a:xfrm rot="10800000">
            <a:off x="2198628" y="3078871"/>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3" name="Isosceles Triangle 12">
            <a:extLst>
              <a:ext uri="{FF2B5EF4-FFF2-40B4-BE49-F238E27FC236}">
                <a16:creationId xmlns:a16="http://schemas.microsoft.com/office/drawing/2014/main" id="{CAAADC64-881F-2F94-EAD5-809E2855703F}"/>
              </a:ext>
            </a:extLst>
          </p:cNvPr>
          <p:cNvSpPr>
            <a:spLocks noChangeAspect="1"/>
          </p:cNvSpPr>
          <p:nvPr/>
        </p:nvSpPr>
        <p:spPr>
          <a:xfrm>
            <a:off x="1729587" y="2780943"/>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 name="Oval 13">
            <a:extLst>
              <a:ext uri="{FF2B5EF4-FFF2-40B4-BE49-F238E27FC236}">
                <a16:creationId xmlns:a16="http://schemas.microsoft.com/office/drawing/2014/main" id="{3C258820-3E69-D251-D9E8-E2F303271E96}"/>
              </a:ext>
            </a:extLst>
          </p:cNvPr>
          <p:cNvSpPr/>
          <p:nvPr/>
        </p:nvSpPr>
        <p:spPr>
          <a:xfrm>
            <a:off x="1667922" y="5704211"/>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Oval 14">
            <a:extLst>
              <a:ext uri="{FF2B5EF4-FFF2-40B4-BE49-F238E27FC236}">
                <a16:creationId xmlns:a16="http://schemas.microsoft.com/office/drawing/2014/main" id="{729C3070-D8E3-693F-4011-8B743A4160D3}"/>
              </a:ext>
            </a:extLst>
          </p:cNvPr>
          <p:cNvSpPr/>
          <p:nvPr/>
        </p:nvSpPr>
        <p:spPr>
          <a:xfrm>
            <a:off x="3189708" y="5994288"/>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Oval 15">
            <a:extLst>
              <a:ext uri="{FF2B5EF4-FFF2-40B4-BE49-F238E27FC236}">
                <a16:creationId xmlns:a16="http://schemas.microsoft.com/office/drawing/2014/main" id="{08561E12-7489-B2FA-297A-458193E3888C}"/>
              </a:ext>
            </a:extLst>
          </p:cNvPr>
          <p:cNvSpPr/>
          <p:nvPr/>
        </p:nvSpPr>
        <p:spPr>
          <a:xfrm>
            <a:off x="4668126" y="5653023"/>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Oval 16">
            <a:extLst>
              <a:ext uri="{FF2B5EF4-FFF2-40B4-BE49-F238E27FC236}">
                <a16:creationId xmlns:a16="http://schemas.microsoft.com/office/drawing/2014/main" id="{0D5E4797-53A6-2E21-AF9F-E91282D453FD}"/>
              </a:ext>
            </a:extLst>
          </p:cNvPr>
          <p:cNvSpPr/>
          <p:nvPr/>
        </p:nvSpPr>
        <p:spPr>
          <a:xfrm>
            <a:off x="6124672" y="5653023"/>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Oval 20">
            <a:extLst>
              <a:ext uri="{FF2B5EF4-FFF2-40B4-BE49-F238E27FC236}">
                <a16:creationId xmlns:a16="http://schemas.microsoft.com/office/drawing/2014/main" id="{460A7878-DB77-B0A2-4765-A46912D1FE8A}"/>
              </a:ext>
            </a:extLst>
          </p:cNvPr>
          <p:cNvSpPr/>
          <p:nvPr/>
        </p:nvSpPr>
        <p:spPr>
          <a:xfrm>
            <a:off x="10572057" y="5356286"/>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7026594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E92F2041-274F-A200-FDF4-17A84CFF65D9}"/>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Although slightly fewer reported recontacting their doctor about a red-flag symptom, those who did were slightly more likely to do so within a week. At an overall level, most commonly those who experienced any potential cancer symptom waited over a month.</a:t>
            </a:r>
          </a:p>
        </p:txBody>
      </p:sp>
      <p:sp>
        <p:nvSpPr>
          <p:cNvPr id="7" name="TextBox 6">
            <a:extLst>
              <a:ext uri="{FF2B5EF4-FFF2-40B4-BE49-F238E27FC236}">
                <a16:creationId xmlns:a16="http://schemas.microsoft.com/office/drawing/2014/main" id="{130E81EA-A2A7-4F05-B320-C75B3F3246FD}"/>
              </a:ext>
            </a:extLst>
          </p:cNvPr>
          <p:cNvSpPr txBox="1"/>
          <p:nvPr/>
        </p:nvSpPr>
        <p:spPr>
          <a:xfrm>
            <a:off x="1199926" y="1546140"/>
            <a:ext cx="9792148" cy="338554"/>
          </a:xfrm>
          <a:prstGeom prst="rect">
            <a:avLst/>
          </a:prstGeom>
          <a:noFill/>
        </p:spPr>
        <p:txBody>
          <a:bodyPr wrap="square" rtlCol="0">
            <a:spAutoFit/>
          </a:bodyPr>
          <a:lstStyle/>
          <a:p>
            <a:pPr algn="ctr"/>
            <a:r>
              <a:rPr lang="en-US" sz="1600" b="1" spc="10" dirty="0"/>
              <a:t>How long after noticing they were still experiencing the symptom, did they recontact their doctor</a:t>
            </a:r>
          </a:p>
        </p:txBody>
      </p:sp>
      <p:sp>
        <p:nvSpPr>
          <p:cNvPr id="8" name="Footer Placeholder 5">
            <a:extLst>
              <a:ext uri="{FF2B5EF4-FFF2-40B4-BE49-F238E27FC236}">
                <a16:creationId xmlns:a16="http://schemas.microsoft.com/office/drawing/2014/main" id="{E077AD10-7966-C0F6-BA9F-30F2E0AA76E3}"/>
              </a:ext>
            </a:extLst>
          </p:cNvPr>
          <p:cNvSpPr txBox="1">
            <a:spLocks/>
          </p:cNvSpPr>
          <p:nvPr/>
        </p:nvSpPr>
        <p:spPr>
          <a:xfrm>
            <a:off x="284206" y="6106411"/>
            <a:ext cx="8686476"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I2_rec. After how long did you contact your GP surgery/practice again about the symptom? </a:t>
            </a:r>
          </a:p>
          <a:p>
            <a:r>
              <a:rPr lang="en-US" sz="800" dirty="0"/>
              <a:t>Base: All who continued to experience… any cancer symptom (N=1,549); Any non-specific cancer symptom (N=955); Any red-flag cancer symptom (N=562); Any lung-specific cancer symptom (N=415); Any oral cancer symptom (N=457)</a:t>
            </a:r>
          </a:p>
          <a:p>
            <a:r>
              <a:rPr lang="en-US" sz="800" dirty="0"/>
              <a:t>N.B. data does not add up to 100% as multiple symptoms were discussed </a:t>
            </a:r>
          </a:p>
          <a:p>
            <a:r>
              <a:rPr lang="en-US" sz="800" dirty="0"/>
              <a:t>*DK/PNTS not included in chare</a:t>
            </a:r>
          </a:p>
        </p:txBody>
      </p:sp>
      <p:graphicFrame>
        <p:nvGraphicFramePr>
          <p:cNvPr id="9" name="Chart 8">
            <a:extLst>
              <a:ext uri="{FF2B5EF4-FFF2-40B4-BE49-F238E27FC236}">
                <a16:creationId xmlns:a16="http://schemas.microsoft.com/office/drawing/2014/main" id="{1C7E469C-1A1A-1A42-6706-49BE83A781AC}"/>
              </a:ext>
            </a:extLst>
          </p:cNvPr>
          <p:cNvGraphicFramePr/>
          <p:nvPr>
            <p:extLst>
              <p:ext uri="{D42A27DB-BD31-4B8C-83A1-F6EECF244321}">
                <p14:modId xmlns:p14="http://schemas.microsoft.com/office/powerpoint/2010/main" val="1995624147"/>
              </p:ext>
            </p:extLst>
          </p:nvPr>
        </p:nvGraphicFramePr>
        <p:xfrm>
          <a:off x="572409" y="2002118"/>
          <a:ext cx="11047182" cy="426525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027245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A9AA21-0578-BEC7-C898-394477ECB7A1}"/>
              </a:ext>
            </a:extLst>
          </p:cNvPr>
          <p:cNvSpPr>
            <a:spLocks noGrp="1"/>
          </p:cNvSpPr>
          <p:nvPr>
            <p:ph type="body" sz="quarter" idx="10"/>
          </p:nvPr>
        </p:nvSpPr>
        <p:spPr>
          <a:prstGeom prst="rect">
            <a:avLst/>
          </a:prstGeom>
        </p:spPr>
        <p:txBody>
          <a:bodyPr/>
          <a:lstStyle/>
          <a:p>
            <a:r>
              <a:rPr lang="en-US" dirty="0">
                <a:latin typeface="+mn-lt"/>
              </a:rPr>
              <a:t>Barriers and motivators to help seeking</a:t>
            </a:r>
          </a:p>
        </p:txBody>
      </p:sp>
      <p:sp>
        <p:nvSpPr>
          <p:cNvPr id="2" name="Text Placeholder 3">
            <a:extLst>
              <a:ext uri="{FF2B5EF4-FFF2-40B4-BE49-F238E27FC236}">
                <a16:creationId xmlns:a16="http://schemas.microsoft.com/office/drawing/2014/main" id="{3A84F14E-4367-45F3-359C-0EAEB2069E8E}"/>
              </a:ext>
            </a:extLst>
          </p:cNvPr>
          <p:cNvSpPr>
            <a:spLocks noGrp="1"/>
          </p:cNvSpPr>
          <p:nvPr>
            <p:ph type="body" sz="quarter" idx="13"/>
          </p:nvPr>
        </p:nvSpPr>
        <p:spPr>
          <a:xfrm>
            <a:off x="5835650" y="273050"/>
            <a:ext cx="5375275" cy="365125"/>
          </a:xfrm>
        </p:spPr>
        <p:txBody>
          <a:bodyPr/>
          <a:lstStyle/>
          <a:p>
            <a:r>
              <a:rPr lang="en-GB" dirty="0">
                <a:latin typeface="+mj-lt"/>
              </a:rPr>
              <a:t>Cancer Awareness Measure+ – </a:t>
            </a:r>
            <a:r>
              <a:rPr lang="en-GB" dirty="0">
                <a:latin typeface="+mn-lt"/>
              </a:rPr>
              <a:t>November 2024</a:t>
            </a:r>
            <a:endParaRPr lang="en-GB" dirty="0">
              <a:latin typeface="+mj-lt"/>
            </a:endParaRPr>
          </a:p>
        </p:txBody>
      </p:sp>
    </p:spTree>
    <p:extLst>
      <p:ext uri="{BB962C8B-B14F-4D97-AF65-F5344CB8AC3E}">
        <p14:creationId xmlns:p14="http://schemas.microsoft.com/office/powerpoint/2010/main" val="28085615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022B9765-AB40-732B-DFB2-1D9469C540F3}"/>
              </a:ext>
            </a:extLst>
          </p:cNvPr>
          <p:cNvSpPr txBox="1">
            <a:spLocks/>
          </p:cNvSpPr>
          <p:nvPr/>
        </p:nvSpPr>
        <p:spPr>
          <a:xfrm>
            <a:off x="284206" y="203079"/>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More than half of adults tried to contact their GP about any symptoms in the last 12 months. Of this group, over 8 in 10 were able to make an appointment. Most commonly this was with a GP or doctor.</a:t>
            </a:r>
          </a:p>
        </p:txBody>
      </p:sp>
      <p:sp>
        <p:nvSpPr>
          <p:cNvPr id="12" name="Footer Placeholder 5">
            <a:extLst>
              <a:ext uri="{FF2B5EF4-FFF2-40B4-BE49-F238E27FC236}">
                <a16:creationId xmlns:a16="http://schemas.microsoft.com/office/drawing/2014/main" id="{80F01655-5B18-E914-7B3E-95BA2B664301}"/>
              </a:ext>
            </a:extLst>
          </p:cNvPr>
          <p:cNvSpPr txBox="1">
            <a:spLocks/>
          </p:cNvSpPr>
          <p:nvPr/>
        </p:nvSpPr>
        <p:spPr>
          <a:xfrm>
            <a:off x="284206" y="6339749"/>
            <a:ext cx="10634400"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F1. In the last 12 months, have you tried to contact your GP surgery/practice about any symptoms or health concerns that you had? Base: All (N=6,844)</a:t>
            </a:r>
          </a:p>
          <a:p>
            <a:r>
              <a:rPr lang="en-US" sz="800" dirty="0"/>
              <a:t>F2. Were you able to make an appointment? Base:  All who tried to contact GP in last 12 months (N=3,675)</a:t>
            </a:r>
          </a:p>
          <a:p>
            <a:r>
              <a:rPr lang="en-US" sz="800" dirty="0"/>
              <a:t>F4. Which healthcare professional did you discuss your symptom or health concern with at your GP surgery/practice? Base:  All who made an appointment with GP (N=3,015)</a:t>
            </a:r>
          </a:p>
          <a:p>
            <a:endParaRPr lang="en-US" sz="800" dirty="0"/>
          </a:p>
        </p:txBody>
      </p:sp>
      <p:sp>
        <p:nvSpPr>
          <p:cNvPr id="14" name="TextBox 13">
            <a:extLst>
              <a:ext uri="{FF2B5EF4-FFF2-40B4-BE49-F238E27FC236}">
                <a16:creationId xmlns:a16="http://schemas.microsoft.com/office/drawing/2014/main" id="{0DD0E7F3-CAD0-B3EB-CA17-E6A577E9FA23}"/>
              </a:ext>
            </a:extLst>
          </p:cNvPr>
          <p:cNvSpPr txBox="1"/>
          <p:nvPr/>
        </p:nvSpPr>
        <p:spPr>
          <a:xfrm>
            <a:off x="2068066" y="1480748"/>
            <a:ext cx="7742044" cy="338554"/>
          </a:xfrm>
          <a:prstGeom prst="rect">
            <a:avLst/>
          </a:prstGeom>
          <a:noFill/>
        </p:spPr>
        <p:txBody>
          <a:bodyPr wrap="square" rtlCol="0">
            <a:spAutoFit/>
          </a:bodyPr>
          <a:lstStyle/>
          <a:p>
            <a:pPr algn="ctr"/>
            <a:r>
              <a:rPr lang="en-US" sz="1600" b="1" spc="10" dirty="0"/>
              <a:t>HCP discussed symptom or health concern with</a:t>
            </a:r>
          </a:p>
        </p:txBody>
      </p:sp>
      <p:graphicFrame>
        <p:nvGraphicFramePr>
          <p:cNvPr id="3" name="Chart 2">
            <a:extLst>
              <a:ext uri="{FF2B5EF4-FFF2-40B4-BE49-F238E27FC236}">
                <a16:creationId xmlns:a16="http://schemas.microsoft.com/office/drawing/2014/main" id="{11A3B0DA-647E-26DB-460A-781FAE9DB806}"/>
              </a:ext>
            </a:extLst>
          </p:cNvPr>
          <p:cNvGraphicFramePr/>
          <p:nvPr>
            <p:extLst>
              <p:ext uri="{D42A27DB-BD31-4B8C-83A1-F6EECF244321}">
                <p14:modId xmlns:p14="http://schemas.microsoft.com/office/powerpoint/2010/main" val="2789992824"/>
              </p:ext>
            </p:extLst>
          </p:nvPr>
        </p:nvGraphicFramePr>
        <p:xfrm>
          <a:off x="4167964" y="1907072"/>
          <a:ext cx="7548792" cy="4459172"/>
        </p:xfrm>
        <a:graphic>
          <a:graphicData uri="http://schemas.openxmlformats.org/drawingml/2006/chart">
            <c:chart xmlns:c="http://schemas.openxmlformats.org/drawingml/2006/chart" xmlns:r="http://schemas.openxmlformats.org/officeDocument/2006/relationships" r:id="rId3"/>
          </a:graphicData>
        </a:graphic>
      </p:graphicFrame>
      <p:sp>
        <p:nvSpPr>
          <p:cNvPr id="2" name="Rounded Rectangle 14">
            <a:extLst>
              <a:ext uri="{FF2B5EF4-FFF2-40B4-BE49-F238E27FC236}">
                <a16:creationId xmlns:a16="http://schemas.microsoft.com/office/drawing/2014/main" id="{D4B5E170-4D9E-7EF2-DC13-7686C335AB03}"/>
              </a:ext>
            </a:extLst>
          </p:cNvPr>
          <p:cNvSpPr/>
          <p:nvPr/>
        </p:nvSpPr>
        <p:spPr>
          <a:xfrm>
            <a:off x="475245" y="2496000"/>
            <a:ext cx="2990622" cy="1512634"/>
          </a:xfrm>
          <a:prstGeom prst="roundRect">
            <a:avLst>
              <a:gd name="adj" fmla="val 4719"/>
            </a:avLst>
          </a:prstGeom>
          <a:solidFill>
            <a:schemeClr val="bg1"/>
          </a:solidFill>
          <a:ln w="12700">
            <a:noFill/>
          </a:ln>
          <a:effectLst>
            <a:outerShdw blurRad="264591" dist="381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1404000" rIns="288000" bIns="288000" rtlCol="0" anchor="t" anchorCtr="0"/>
          <a:lstStyle/>
          <a:p>
            <a:pPr algn="ctr"/>
            <a:endParaRPr lang="en-US" sz="3200" dirty="0">
              <a:solidFill>
                <a:schemeClr val="tx1"/>
              </a:solidFill>
              <a:latin typeface="Arial Black" panose="020B0A04020102020204" pitchFamily="34" charset="0"/>
            </a:endParaRPr>
          </a:p>
        </p:txBody>
      </p:sp>
      <p:sp>
        <p:nvSpPr>
          <p:cNvPr id="9" name="Rounded Rectangle 14">
            <a:extLst>
              <a:ext uri="{FF2B5EF4-FFF2-40B4-BE49-F238E27FC236}">
                <a16:creationId xmlns:a16="http://schemas.microsoft.com/office/drawing/2014/main" id="{9DCF14E6-B19D-059F-D462-6ABE8B541591}"/>
              </a:ext>
            </a:extLst>
          </p:cNvPr>
          <p:cNvSpPr/>
          <p:nvPr/>
        </p:nvSpPr>
        <p:spPr>
          <a:xfrm>
            <a:off x="475244" y="4381507"/>
            <a:ext cx="2990622" cy="1512634"/>
          </a:xfrm>
          <a:prstGeom prst="roundRect">
            <a:avLst>
              <a:gd name="adj" fmla="val 4719"/>
            </a:avLst>
          </a:prstGeom>
          <a:solidFill>
            <a:schemeClr val="bg1"/>
          </a:solidFill>
          <a:ln w="12700">
            <a:noFill/>
          </a:ln>
          <a:effectLst>
            <a:outerShdw blurRad="264591" dist="381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1404000" rIns="288000" bIns="288000" rtlCol="0" anchor="t" anchorCtr="0"/>
          <a:lstStyle/>
          <a:p>
            <a:endParaRPr lang="en-US" sz="700" dirty="0">
              <a:solidFill>
                <a:schemeClr val="tx1"/>
              </a:solidFill>
              <a:latin typeface="+mj-lt"/>
            </a:endParaRPr>
          </a:p>
        </p:txBody>
      </p:sp>
      <p:sp>
        <p:nvSpPr>
          <p:cNvPr id="10" name="TextBox 9">
            <a:extLst>
              <a:ext uri="{FF2B5EF4-FFF2-40B4-BE49-F238E27FC236}">
                <a16:creationId xmlns:a16="http://schemas.microsoft.com/office/drawing/2014/main" id="{101D8F6A-46C1-DEEF-AF40-970D3F5D35ED}"/>
              </a:ext>
            </a:extLst>
          </p:cNvPr>
          <p:cNvSpPr txBox="1"/>
          <p:nvPr/>
        </p:nvSpPr>
        <p:spPr>
          <a:xfrm>
            <a:off x="765544" y="2727880"/>
            <a:ext cx="2402958" cy="1015663"/>
          </a:xfrm>
          <a:prstGeom prst="rect">
            <a:avLst/>
          </a:prstGeom>
          <a:noFill/>
        </p:spPr>
        <p:txBody>
          <a:bodyPr wrap="square" rtlCol="0">
            <a:spAutoFit/>
          </a:bodyPr>
          <a:lstStyle/>
          <a:p>
            <a:pPr algn="ctr"/>
            <a:r>
              <a:rPr lang="en-GB" sz="2800" dirty="0">
                <a:solidFill>
                  <a:schemeClr val="accent4"/>
                </a:solidFill>
                <a:latin typeface="Arial Black" panose="020B0A04020102020204" pitchFamily="34" charset="0"/>
              </a:rPr>
              <a:t>54%</a:t>
            </a:r>
          </a:p>
          <a:p>
            <a:pPr algn="ctr"/>
            <a:endParaRPr lang="en-GB" sz="800" dirty="0">
              <a:latin typeface="Arial Black" panose="020B0A04020102020204" pitchFamily="34" charset="0"/>
            </a:endParaRPr>
          </a:p>
          <a:p>
            <a:pPr algn="ctr"/>
            <a:r>
              <a:rPr lang="en-GB" sz="1200" dirty="0"/>
              <a:t>Tried to contact their GP about any symptoms in last 12 months</a:t>
            </a:r>
          </a:p>
        </p:txBody>
      </p:sp>
      <p:sp>
        <p:nvSpPr>
          <p:cNvPr id="13" name="TextBox 12">
            <a:extLst>
              <a:ext uri="{FF2B5EF4-FFF2-40B4-BE49-F238E27FC236}">
                <a16:creationId xmlns:a16="http://schemas.microsoft.com/office/drawing/2014/main" id="{D7F33AB7-48E0-D6A1-876E-036CA46AAB24}"/>
              </a:ext>
            </a:extLst>
          </p:cNvPr>
          <p:cNvSpPr txBox="1"/>
          <p:nvPr/>
        </p:nvSpPr>
        <p:spPr>
          <a:xfrm>
            <a:off x="765544" y="4445326"/>
            <a:ext cx="2402958" cy="1384995"/>
          </a:xfrm>
          <a:prstGeom prst="rect">
            <a:avLst/>
          </a:prstGeom>
          <a:noFill/>
        </p:spPr>
        <p:txBody>
          <a:bodyPr wrap="square" rtlCol="0">
            <a:spAutoFit/>
          </a:bodyPr>
          <a:lstStyle/>
          <a:p>
            <a:pPr algn="ctr"/>
            <a:r>
              <a:rPr lang="en-GB" sz="2800" dirty="0">
                <a:solidFill>
                  <a:schemeClr val="accent4"/>
                </a:solidFill>
                <a:latin typeface="Arial Black" panose="020B0A04020102020204" pitchFamily="34" charset="0"/>
              </a:rPr>
              <a:t>83%</a:t>
            </a:r>
          </a:p>
          <a:p>
            <a:pPr algn="ctr"/>
            <a:endParaRPr lang="en-GB" sz="800" dirty="0">
              <a:latin typeface="Arial Black" panose="020B0A04020102020204" pitchFamily="34" charset="0"/>
            </a:endParaRPr>
          </a:p>
          <a:p>
            <a:pPr algn="ctr"/>
            <a:r>
              <a:rPr lang="en-GB" sz="1200" dirty="0"/>
              <a:t>Of those who tried to contact their GP about any symptoms in last 12 months were able to make an appointment</a:t>
            </a:r>
          </a:p>
        </p:txBody>
      </p:sp>
    </p:spTree>
    <p:extLst>
      <p:ext uri="{BB962C8B-B14F-4D97-AF65-F5344CB8AC3E}">
        <p14:creationId xmlns:p14="http://schemas.microsoft.com/office/powerpoint/2010/main" val="21505326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C3C94F1F-EC4A-BD07-21EC-8E3723560437}"/>
              </a:ext>
            </a:extLst>
          </p:cNvPr>
          <p:cNvSpPr txBox="1">
            <a:spLocks/>
          </p:cNvSpPr>
          <p:nvPr/>
        </p:nvSpPr>
        <p:spPr>
          <a:xfrm>
            <a:off x="284206" y="203079"/>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Half contacted the GP practice only once to try and make an appointment, although 46% reported contacting them more than once.</a:t>
            </a:r>
          </a:p>
        </p:txBody>
      </p:sp>
      <p:sp>
        <p:nvSpPr>
          <p:cNvPr id="2" name="Footer Placeholder 5">
            <a:extLst>
              <a:ext uri="{FF2B5EF4-FFF2-40B4-BE49-F238E27FC236}">
                <a16:creationId xmlns:a16="http://schemas.microsoft.com/office/drawing/2014/main" id="{B83D8462-56E0-4816-66FF-3113F621E7B5}"/>
              </a:ext>
            </a:extLst>
          </p:cNvPr>
          <p:cNvSpPr txBox="1">
            <a:spLocks/>
          </p:cNvSpPr>
          <p:nvPr/>
        </p:nvSpPr>
        <p:spPr>
          <a:xfrm>
            <a:off x="413742" y="6448787"/>
            <a:ext cx="8977908" cy="18703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F3. How many times did you contact the GP surgery/practice to make an appointment? </a:t>
            </a:r>
          </a:p>
          <a:p>
            <a:r>
              <a:rPr lang="en-US" sz="800" dirty="0"/>
              <a:t>Base:  All who did/did not make an appointment with GP after trying (N=3,641); all who made an appointment (N=3,015); all who did not make an appointment (N=626)</a:t>
            </a:r>
          </a:p>
        </p:txBody>
      </p:sp>
      <p:graphicFrame>
        <p:nvGraphicFramePr>
          <p:cNvPr id="3" name="Chart 2">
            <a:extLst>
              <a:ext uri="{FF2B5EF4-FFF2-40B4-BE49-F238E27FC236}">
                <a16:creationId xmlns:a16="http://schemas.microsoft.com/office/drawing/2014/main" id="{CCFFCC85-5AA7-34DB-4B07-72D855E31644}"/>
              </a:ext>
            </a:extLst>
          </p:cNvPr>
          <p:cNvGraphicFramePr/>
          <p:nvPr>
            <p:extLst>
              <p:ext uri="{D42A27DB-BD31-4B8C-83A1-F6EECF244321}">
                <p14:modId xmlns:p14="http://schemas.microsoft.com/office/powerpoint/2010/main" val="3869388049"/>
              </p:ext>
            </p:extLst>
          </p:nvPr>
        </p:nvGraphicFramePr>
        <p:xfrm>
          <a:off x="-515894" y="1752221"/>
          <a:ext cx="7668707" cy="4913827"/>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303C628C-70AC-3045-A299-4EE4A27C807E}"/>
              </a:ext>
            </a:extLst>
          </p:cNvPr>
          <p:cNvSpPr txBox="1"/>
          <p:nvPr/>
        </p:nvSpPr>
        <p:spPr>
          <a:xfrm>
            <a:off x="2403825" y="1571816"/>
            <a:ext cx="7742044" cy="338554"/>
          </a:xfrm>
          <a:prstGeom prst="rect">
            <a:avLst/>
          </a:prstGeom>
          <a:noFill/>
        </p:spPr>
        <p:txBody>
          <a:bodyPr wrap="square" rtlCol="0">
            <a:spAutoFit/>
          </a:bodyPr>
          <a:lstStyle/>
          <a:p>
            <a:pPr algn="ctr"/>
            <a:r>
              <a:rPr lang="en-US" sz="1600" b="1" spc="10" dirty="0"/>
              <a:t>How many times GP practice was contacted</a:t>
            </a:r>
          </a:p>
        </p:txBody>
      </p:sp>
      <p:sp>
        <p:nvSpPr>
          <p:cNvPr id="10" name="Rectangle: Rounded Corners 9">
            <a:extLst>
              <a:ext uri="{FF2B5EF4-FFF2-40B4-BE49-F238E27FC236}">
                <a16:creationId xmlns:a16="http://schemas.microsoft.com/office/drawing/2014/main" id="{97CB76BE-5B4F-FD69-7A79-EAC389033A5C}"/>
              </a:ext>
            </a:extLst>
          </p:cNvPr>
          <p:cNvSpPr/>
          <p:nvPr/>
        </p:nvSpPr>
        <p:spPr>
          <a:xfrm>
            <a:off x="8798010" y="1571816"/>
            <a:ext cx="2952705" cy="684428"/>
          </a:xfrm>
          <a:prstGeom prst="round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Those aged 50 and over were more likely to only try once (54%), compared to 18-29s (44%) and 30-49s (45%)</a:t>
            </a:r>
          </a:p>
        </p:txBody>
      </p:sp>
      <p:sp>
        <p:nvSpPr>
          <p:cNvPr id="27" name="TextBox 26">
            <a:extLst>
              <a:ext uri="{FF2B5EF4-FFF2-40B4-BE49-F238E27FC236}">
                <a16:creationId xmlns:a16="http://schemas.microsoft.com/office/drawing/2014/main" id="{6C50B9CA-1528-D7D4-49CA-2DB9C1FB11B4}"/>
              </a:ext>
            </a:extLst>
          </p:cNvPr>
          <p:cNvSpPr txBox="1"/>
          <p:nvPr/>
        </p:nvSpPr>
        <p:spPr>
          <a:xfrm>
            <a:off x="5509506" y="3646931"/>
            <a:ext cx="2338264" cy="954107"/>
          </a:xfrm>
          <a:prstGeom prst="rect">
            <a:avLst/>
          </a:prstGeom>
          <a:noFill/>
        </p:spPr>
        <p:txBody>
          <a:bodyPr wrap="square" rtlCol="0">
            <a:spAutoFit/>
          </a:bodyPr>
          <a:lstStyle/>
          <a:p>
            <a:pPr algn="ctr"/>
            <a:r>
              <a:rPr lang="en-GB" sz="3200" b="1" spc="10" dirty="0">
                <a:solidFill>
                  <a:schemeClr val="accent1"/>
                </a:solidFill>
              </a:rPr>
              <a:t>83% </a:t>
            </a:r>
          </a:p>
          <a:p>
            <a:pPr algn="ctr"/>
            <a:r>
              <a:rPr lang="en-GB" sz="1400" b="1" spc="10" dirty="0"/>
              <a:t>Made an appointment</a:t>
            </a:r>
            <a:br>
              <a:rPr lang="en-GB" sz="1000" b="1" spc="10" dirty="0"/>
            </a:br>
            <a:endParaRPr lang="en-GB" sz="1000" i="1" spc="10" dirty="0">
              <a:solidFill>
                <a:schemeClr val="accent4">
                  <a:lumMod val="75000"/>
                </a:schemeClr>
              </a:solidFill>
            </a:endParaRPr>
          </a:p>
        </p:txBody>
      </p:sp>
      <p:sp>
        <p:nvSpPr>
          <p:cNvPr id="28" name="TextBox 27">
            <a:extLst>
              <a:ext uri="{FF2B5EF4-FFF2-40B4-BE49-F238E27FC236}">
                <a16:creationId xmlns:a16="http://schemas.microsoft.com/office/drawing/2014/main" id="{EE63153E-D3D0-94A6-5812-BAA78E29CC7C}"/>
              </a:ext>
            </a:extLst>
          </p:cNvPr>
          <p:cNvSpPr txBox="1"/>
          <p:nvPr/>
        </p:nvSpPr>
        <p:spPr>
          <a:xfrm>
            <a:off x="5557563" y="4601038"/>
            <a:ext cx="2216888" cy="1231106"/>
          </a:xfrm>
          <a:prstGeom prst="rect">
            <a:avLst/>
          </a:prstGeom>
          <a:noFill/>
        </p:spPr>
        <p:txBody>
          <a:bodyPr wrap="square" rtlCol="0">
            <a:spAutoFit/>
          </a:bodyPr>
          <a:lstStyle/>
          <a:p>
            <a:pPr algn="ctr"/>
            <a:r>
              <a:rPr lang="en-GB" sz="1400" b="1" spc="10" dirty="0"/>
              <a:t>Of those who didn’t make an appointment…</a:t>
            </a:r>
          </a:p>
          <a:p>
            <a:pPr algn="ctr"/>
            <a:r>
              <a:rPr lang="en-GB" sz="3200" b="1" spc="10" dirty="0">
                <a:solidFill>
                  <a:schemeClr val="accent2"/>
                </a:solidFill>
              </a:rPr>
              <a:t>80%</a:t>
            </a:r>
            <a:r>
              <a:rPr lang="en-GB" sz="3200" b="1" spc="10" dirty="0">
                <a:solidFill>
                  <a:schemeClr val="accent1"/>
                </a:solidFill>
              </a:rPr>
              <a:t> </a:t>
            </a:r>
          </a:p>
          <a:p>
            <a:pPr algn="ctr"/>
            <a:r>
              <a:rPr lang="en-GB" sz="1400" b="1" spc="10" dirty="0"/>
              <a:t>Tried more than once</a:t>
            </a:r>
          </a:p>
        </p:txBody>
      </p:sp>
      <p:cxnSp>
        <p:nvCxnSpPr>
          <p:cNvPr id="29" name="Straight Connector 28">
            <a:extLst>
              <a:ext uri="{FF2B5EF4-FFF2-40B4-BE49-F238E27FC236}">
                <a16:creationId xmlns:a16="http://schemas.microsoft.com/office/drawing/2014/main" id="{5D82FE87-7472-E126-0254-4F2DDA9BB69D}"/>
              </a:ext>
            </a:extLst>
          </p:cNvPr>
          <p:cNvCxnSpPr>
            <a:cxnSpLocks/>
          </p:cNvCxnSpPr>
          <p:nvPr/>
        </p:nvCxnSpPr>
        <p:spPr>
          <a:xfrm>
            <a:off x="5379152" y="4580323"/>
            <a:ext cx="257371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Rectangle: Rounded Corners 4">
            <a:extLst>
              <a:ext uri="{FF2B5EF4-FFF2-40B4-BE49-F238E27FC236}">
                <a16:creationId xmlns:a16="http://schemas.microsoft.com/office/drawing/2014/main" id="{27EA231F-501A-5655-5A90-C3D3539FCA6C}"/>
              </a:ext>
            </a:extLst>
          </p:cNvPr>
          <p:cNvSpPr/>
          <p:nvPr/>
        </p:nvSpPr>
        <p:spPr>
          <a:xfrm>
            <a:off x="8229600" y="2367432"/>
            <a:ext cx="3521116" cy="1279499"/>
          </a:xfrm>
          <a:prstGeom prst="round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Those from an ethnic minority background were more likely to contact their doctor more than once (55%), compared to 45% of white respondents. Black respondents most commonly stated they contacted their doctor more than once (65%).</a:t>
            </a:r>
          </a:p>
        </p:txBody>
      </p:sp>
      <p:sp>
        <p:nvSpPr>
          <p:cNvPr id="9" name="Rectangle: Rounded Corners 8">
            <a:extLst>
              <a:ext uri="{FF2B5EF4-FFF2-40B4-BE49-F238E27FC236}">
                <a16:creationId xmlns:a16="http://schemas.microsoft.com/office/drawing/2014/main" id="{58EBD018-714A-713C-4D7D-03DA48DECFCF}"/>
              </a:ext>
            </a:extLst>
          </p:cNvPr>
          <p:cNvSpPr/>
          <p:nvPr/>
        </p:nvSpPr>
        <p:spPr>
          <a:xfrm>
            <a:off x="8229600" y="3758119"/>
            <a:ext cx="3521116" cy="1094714"/>
          </a:xfrm>
          <a:prstGeom prst="round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Those in the most deprived IMD locations more commonly reported having to contact their doctor more than once (51%), compared to 40% in the least deprived. There was no difference by social grade.</a:t>
            </a:r>
          </a:p>
        </p:txBody>
      </p:sp>
      <p:sp>
        <p:nvSpPr>
          <p:cNvPr id="7" name="Rectangle: Rounded Corners 6">
            <a:extLst>
              <a:ext uri="{FF2B5EF4-FFF2-40B4-BE49-F238E27FC236}">
                <a16:creationId xmlns:a16="http://schemas.microsoft.com/office/drawing/2014/main" id="{C58ECB77-4F3B-A1D2-78ED-50FD2CF2665C}"/>
              </a:ext>
            </a:extLst>
          </p:cNvPr>
          <p:cNvSpPr/>
          <p:nvPr/>
        </p:nvSpPr>
        <p:spPr>
          <a:xfrm>
            <a:off x="7952862" y="4964021"/>
            <a:ext cx="3854876" cy="1585060"/>
          </a:xfrm>
          <a:prstGeom prst="round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Those most likely to try more than once: </a:t>
            </a:r>
          </a:p>
          <a:p>
            <a:pPr algn="ctr"/>
            <a:r>
              <a:rPr lang="en-GB" sz="1200" dirty="0">
                <a:solidFill>
                  <a:schemeClr val="tx1"/>
                </a:solidFill>
              </a:rPr>
              <a:t>     LGBTQ+ and ethnic minority: 58% vs 46% of all others</a:t>
            </a:r>
          </a:p>
          <a:p>
            <a:pPr algn="ctr"/>
            <a:r>
              <a:rPr lang="en-GB" sz="1200" dirty="0">
                <a:solidFill>
                  <a:schemeClr val="tx1"/>
                </a:solidFill>
              </a:rPr>
              <a:t>  LGBTQ+ ethnic minority women: 60% vs 46% all others</a:t>
            </a:r>
          </a:p>
          <a:p>
            <a:pPr algn="ctr"/>
            <a:r>
              <a:rPr lang="en-GB" sz="1200" dirty="0">
                <a:solidFill>
                  <a:schemeClr val="tx1"/>
                </a:solidFill>
              </a:rPr>
              <a:t>Ethnic minority background with a low social grade: 59% vs 45% all others</a:t>
            </a:r>
          </a:p>
          <a:p>
            <a:pPr algn="ctr"/>
            <a:r>
              <a:rPr lang="en-GB" sz="1200" dirty="0">
                <a:solidFill>
                  <a:schemeClr val="tx1"/>
                </a:solidFill>
              </a:rPr>
              <a:t>Ethnic minority women: 62% vs 46%</a:t>
            </a:r>
          </a:p>
        </p:txBody>
      </p:sp>
      <p:sp>
        <p:nvSpPr>
          <p:cNvPr id="11" name="Oval 10">
            <a:extLst>
              <a:ext uri="{FF2B5EF4-FFF2-40B4-BE49-F238E27FC236}">
                <a16:creationId xmlns:a16="http://schemas.microsoft.com/office/drawing/2014/main" id="{61B77A4A-85DE-CFB1-BECF-58B3F9D62568}"/>
              </a:ext>
            </a:extLst>
          </p:cNvPr>
          <p:cNvSpPr/>
          <p:nvPr/>
        </p:nvSpPr>
        <p:spPr>
          <a:xfrm>
            <a:off x="8115836" y="5196501"/>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Oval 11">
            <a:extLst>
              <a:ext uri="{FF2B5EF4-FFF2-40B4-BE49-F238E27FC236}">
                <a16:creationId xmlns:a16="http://schemas.microsoft.com/office/drawing/2014/main" id="{CCCF80B4-8108-66BB-18CA-C84E40161CBD}"/>
              </a:ext>
            </a:extLst>
          </p:cNvPr>
          <p:cNvSpPr/>
          <p:nvPr/>
        </p:nvSpPr>
        <p:spPr>
          <a:xfrm>
            <a:off x="8014429" y="5536192"/>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9255175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C3C94F1F-EC4A-BD07-21EC-8E3723560437}"/>
              </a:ext>
            </a:extLst>
          </p:cNvPr>
          <p:cNvSpPr txBox="1">
            <a:spLocks/>
          </p:cNvSpPr>
          <p:nvPr/>
        </p:nvSpPr>
        <p:spPr>
          <a:xfrm>
            <a:off x="284206" y="203079"/>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Lack of available appointments was the biggest reason for not making an appointment, following by not being able to get through on the phone. </a:t>
            </a:r>
          </a:p>
        </p:txBody>
      </p:sp>
      <p:sp>
        <p:nvSpPr>
          <p:cNvPr id="2" name="Footer Placeholder 5">
            <a:extLst>
              <a:ext uri="{FF2B5EF4-FFF2-40B4-BE49-F238E27FC236}">
                <a16:creationId xmlns:a16="http://schemas.microsoft.com/office/drawing/2014/main" id="{B83D8462-56E0-4816-66FF-3113F621E7B5}"/>
              </a:ext>
            </a:extLst>
          </p:cNvPr>
          <p:cNvSpPr txBox="1">
            <a:spLocks/>
          </p:cNvSpPr>
          <p:nvPr/>
        </p:nvSpPr>
        <p:spPr>
          <a:xfrm>
            <a:off x="284206" y="6414282"/>
            <a:ext cx="10761077" cy="33855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F5. You said that you tried to contact your GP surgery/practice in the last 12 months but were unable to make an appointment. Which of the following BEST describes why you were unable to make an appointment?</a:t>
            </a:r>
          </a:p>
          <a:p>
            <a:r>
              <a:rPr lang="en-US" sz="800" dirty="0"/>
              <a:t>Base: All who tried but did not make an appointment (N=626)</a:t>
            </a:r>
          </a:p>
        </p:txBody>
      </p:sp>
      <p:sp>
        <p:nvSpPr>
          <p:cNvPr id="4" name="TextBox 3">
            <a:extLst>
              <a:ext uri="{FF2B5EF4-FFF2-40B4-BE49-F238E27FC236}">
                <a16:creationId xmlns:a16="http://schemas.microsoft.com/office/drawing/2014/main" id="{303C628C-70AC-3045-A299-4EE4A27C807E}"/>
              </a:ext>
            </a:extLst>
          </p:cNvPr>
          <p:cNvSpPr txBox="1"/>
          <p:nvPr/>
        </p:nvSpPr>
        <p:spPr>
          <a:xfrm>
            <a:off x="2224978" y="1363397"/>
            <a:ext cx="7742044" cy="338554"/>
          </a:xfrm>
          <a:prstGeom prst="rect">
            <a:avLst/>
          </a:prstGeom>
          <a:noFill/>
        </p:spPr>
        <p:txBody>
          <a:bodyPr wrap="square" rtlCol="0">
            <a:spAutoFit/>
          </a:bodyPr>
          <a:lstStyle/>
          <a:p>
            <a:pPr algn="ctr"/>
            <a:r>
              <a:rPr lang="en-US" sz="1600" b="1" spc="10" dirty="0"/>
              <a:t>Reason for not making an appointment</a:t>
            </a:r>
          </a:p>
        </p:txBody>
      </p:sp>
      <p:graphicFrame>
        <p:nvGraphicFramePr>
          <p:cNvPr id="3" name="Chart 2">
            <a:extLst>
              <a:ext uri="{FF2B5EF4-FFF2-40B4-BE49-F238E27FC236}">
                <a16:creationId xmlns:a16="http://schemas.microsoft.com/office/drawing/2014/main" id="{FBFB7BE5-A9A5-5F2F-4950-EE0048E4B850}"/>
              </a:ext>
            </a:extLst>
          </p:cNvPr>
          <p:cNvGraphicFramePr/>
          <p:nvPr>
            <p:extLst>
              <p:ext uri="{D42A27DB-BD31-4B8C-83A1-F6EECF244321}">
                <p14:modId xmlns:p14="http://schemas.microsoft.com/office/powerpoint/2010/main" val="65071893"/>
              </p:ext>
            </p:extLst>
          </p:nvPr>
        </p:nvGraphicFramePr>
        <p:xfrm>
          <a:off x="483980" y="1596522"/>
          <a:ext cx="7628661" cy="4746284"/>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Rounded Corners 11">
            <a:extLst>
              <a:ext uri="{FF2B5EF4-FFF2-40B4-BE49-F238E27FC236}">
                <a16:creationId xmlns:a16="http://schemas.microsoft.com/office/drawing/2014/main" id="{445E4714-9C72-1ACD-D114-1099027E014A}"/>
              </a:ext>
            </a:extLst>
          </p:cNvPr>
          <p:cNvSpPr/>
          <p:nvPr/>
        </p:nvSpPr>
        <p:spPr>
          <a:xfrm>
            <a:off x="8241399" y="2087296"/>
            <a:ext cx="3389573" cy="1166268"/>
          </a:xfrm>
          <a:prstGeom prst="round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Younger respondents more commonly state they could not get an appointment at a convenient date or time (13% 18-29), compared to 5% 50+. </a:t>
            </a:r>
          </a:p>
        </p:txBody>
      </p:sp>
      <p:sp>
        <p:nvSpPr>
          <p:cNvPr id="13" name="Rectangle: Rounded Corners 12">
            <a:extLst>
              <a:ext uri="{FF2B5EF4-FFF2-40B4-BE49-F238E27FC236}">
                <a16:creationId xmlns:a16="http://schemas.microsoft.com/office/drawing/2014/main" id="{333B9C04-DA91-9B2D-E9D0-B8F2292279C1}"/>
              </a:ext>
            </a:extLst>
          </p:cNvPr>
          <p:cNvSpPr/>
          <p:nvPr/>
        </p:nvSpPr>
        <p:spPr>
          <a:xfrm>
            <a:off x="8241399" y="3602649"/>
            <a:ext cx="3389573" cy="1277696"/>
          </a:xfrm>
          <a:prstGeom prst="round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This aligns with the data when looking at work status: those in full time work were more likely to state they could not get a convenient date or time (11%) compared to those who are retired (4%).</a:t>
            </a:r>
          </a:p>
        </p:txBody>
      </p:sp>
    </p:spTree>
    <p:extLst>
      <p:ext uri="{BB962C8B-B14F-4D97-AF65-F5344CB8AC3E}">
        <p14:creationId xmlns:p14="http://schemas.microsoft.com/office/powerpoint/2010/main" val="32119702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C3C94F1F-EC4A-BD07-21EC-8E3723560437}"/>
              </a:ext>
            </a:extLst>
          </p:cNvPr>
          <p:cNvSpPr txBox="1">
            <a:spLocks/>
          </p:cNvSpPr>
          <p:nvPr/>
        </p:nvSpPr>
        <p:spPr>
          <a:xfrm>
            <a:off x="284206" y="203079"/>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Respondents were most likely to look for information online after not being able to make an appointment. Nearly 3 in 10 reported taking no further action.</a:t>
            </a:r>
          </a:p>
        </p:txBody>
      </p:sp>
      <p:sp>
        <p:nvSpPr>
          <p:cNvPr id="2" name="Footer Placeholder 5">
            <a:extLst>
              <a:ext uri="{FF2B5EF4-FFF2-40B4-BE49-F238E27FC236}">
                <a16:creationId xmlns:a16="http://schemas.microsoft.com/office/drawing/2014/main" id="{B83D8462-56E0-4816-66FF-3113F621E7B5}"/>
              </a:ext>
            </a:extLst>
          </p:cNvPr>
          <p:cNvSpPr txBox="1">
            <a:spLocks/>
          </p:cNvSpPr>
          <p:nvPr/>
        </p:nvSpPr>
        <p:spPr>
          <a:xfrm>
            <a:off x="284206" y="6414005"/>
            <a:ext cx="10761077" cy="2061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F6. You said that you tried to contact your GP surgery/practice in the last 12 months but were unable to make an appointment. Which of the following, if any, did you do next?</a:t>
            </a:r>
          </a:p>
          <a:p>
            <a:r>
              <a:rPr lang="en-US" sz="800" dirty="0"/>
              <a:t>Base: All who tried but did not make an appointment (N=626)</a:t>
            </a:r>
          </a:p>
        </p:txBody>
      </p:sp>
      <p:graphicFrame>
        <p:nvGraphicFramePr>
          <p:cNvPr id="8" name="Chart 7">
            <a:extLst>
              <a:ext uri="{FF2B5EF4-FFF2-40B4-BE49-F238E27FC236}">
                <a16:creationId xmlns:a16="http://schemas.microsoft.com/office/drawing/2014/main" id="{2A4AF01B-3137-9803-4452-A45621399A2C}"/>
              </a:ext>
            </a:extLst>
          </p:cNvPr>
          <p:cNvGraphicFramePr/>
          <p:nvPr>
            <p:extLst>
              <p:ext uri="{D42A27DB-BD31-4B8C-83A1-F6EECF244321}">
                <p14:modId xmlns:p14="http://schemas.microsoft.com/office/powerpoint/2010/main" val="856413029"/>
              </p:ext>
            </p:extLst>
          </p:nvPr>
        </p:nvGraphicFramePr>
        <p:xfrm>
          <a:off x="208539" y="1651238"/>
          <a:ext cx="9563237" cy="4583243"/>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D499837C-117C-9AB5-F476-C7BB27E30B2D}"/>
              </a:ext>
            </a:extLst>
          </p:cNvPr>
          <p:cNvSpPr txBox="1"/>
          <p:nvPr/>
        </p:nvSpPr>
        <p:spPr>
          <a:xfrm>
            <a:off x="2224978" y="1363397"/>
            <a:ext cx="7742044" cy="338554"/>
          </a:xfrm>
          <a:prstGeom prst="rect">
            <a:avLst/>
          </a:prstGeom>
          <a:noFill/>
        </p:spPr>
        <p:txBody>
          <a:bodyPr wrap="square" rtlCol="0">
            <a:spAutoFit/>
          </a:bodyPr>
          <a:lstStyle/>
          <a:p>
            <a:pPr algn="ctr"/>
            <a:r>
              <a:rPr lang="en-US" sz="1600" b="1" spc="10" dirty="0"/>
              <a:t>Action after not making an appointment</a:t>
            </a:r>
          </a:p>
        </p:txBody>
      </p:sp>
      <p:sp>
        <p:nvSpPr>
          <p:cNvPr id="5" name="Rectangle: Rounded Corners 4">
            <a:extLst>
              <a:ext uri="{FF2B5EF4-FFF2-40B4-BE49-F238E27FC236}">
                <a16:creationId xmlns:a16="http://schemas.microsoft.com/office/drawing/2014/main" id="{5FAC94BD-8CB7-436F-2842-78F75B9C3FF9}"/>
              </a:ext>
            </a:extLst>
          </p:cNvPr>
          <p:cNvSpPr/>
          <p:nvPr/>
        </p:nvSpPr>
        <p:spPr>
          <a:xfrm>
            <a:off x="8241399" y="2087296"/>
            <a:ext cx="3389573" cy="1166268"/>
          </a:xfrm>
          <a:prstGeom prst="round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Younger respondents (aged 18-29) were more likely to speak to family and friends (26%), or to go to A&amp;E (18%) compared to all other age groups.</a:t>
            </a:r>
          </a:p>
        </p:txBody>
      </p:sp>
      <p:sp>
        <p:nvSpPr>
          <p:cNvPr id="7" name="Rectangle: Rounded Corners 6">
            <a:extLst>
              <a:ext uri="{FF2B5EF4-FFF2-40B4-BE49-F238E27FC236}">
                <a16:creationId xmlns:a16="http://schemas.microsoft.com/office/drawing/2014/main" id="{FD44428E-4D74-D77B-828C-C545C4DE0EC5}"/>
              </a:ext>
            </a:extLst>
          </p:cNvPr>
          <p:cNvSpPr/>
          <p:nvPr/>
        </p:nvSpPr>
        <p:spPr>
          <a:xfrm>
            <a:off x="8241399" y="3429000"/>
            <a:ext cx="3389573" cy="962247"/>
          </a:xfrm>
          <a:prstGeom prst="round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Those from an ethnic minority background were more likely to state that they visited a mobile unit (5%) compared to White respondents (0%).</a:t>
            </a:r>
          </a:p>
        </p:txBody>
      </p:sp>
      <p:sp>
        <p:nvSpPr>
          <p:cNvPr id="12" name="Rectangle: Rounded Corners 11">
            <a:extLst>
              <a:ext uri="{FF2B5EF4-FFF2-40B4-BE49-F238E27FC236}">
                <a16:creationId xmlns:a16="http://schemas.microsoft.com/office/drawing/2014/main" id="{6F5E9E55-8E72-FFA8-ECF5-ABF9F21B93DB}"/>
              </a:ext>
            </a:extLst>
          </p:cNvPr>
          <p:cNvSpPr/>
          <p:nvPr/>
        </p:nvSpPr>
        <p:spPr>
          <a:xfrm>
            <a:off x="8241398" y="4571999"/>
            <a:ext cx="3389573" cy="962247"/>
          </a:xfrm>
          <a:prstGeom prst="round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Those from a higher social grade (ABC1) more commonly reported using private medical care (13%) compared to those from a lower social grade (C2DE, 4%)</a:t>
            </a:r>
          </a:p>
        </p:txBody>
      </p:sp>
    </p:spTree>
    <p:extLst>
      <p:ext uri="{BB962C8B-B14F-4D97-AF65-F5344CB8AC3E}">
        <p14:creationId xmlns:p14="http://schemas.microsoft.com/office/powerpoint/2010/main" val="28430364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BEB9D09B-4DEF-43C1-48E4-33A43CE2AE39}"/>
              </a:ext>
            </a:extLst>
          </p:cNvPr>
          <p:cNvSpPr txBox="1">
            <a:spLocks/>
          </p:cNvSpPr>
          <p:nvPr/>
        </p:nvSpPr>
        <p:spPr>
          <a:xfrm>
            <a:off x="444900" y="6379454"/>
            <a:ext cx="9113520"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D2. How much, if at all, did the following play a role in your decision?  Please select one answer for each statement.</a:t>
            </a:r>
          </a:p>
          <a:p>
            <a:r>
              <a:rPr lang="en-US" sz="800" dirty="0"/>
              <a:t>Base: All who have discussed a symptom/health concern with HCP (N=3,937)</a:t>
            </a:r>
          </a:p>
          <a:p>
            <a:r>
              <a:rPr lang="en-US" sz="800" dirty="0"/>
              <a:t>* Chart excludes DK, PNTS</a:t>
            </a:r>
          </a:p>
        </p:txBody>
      </p:sp>
      <p:sp>
        <p:nvSpPr>
          <p:cNvPr id="7" name="Title 4">
            <a:extLst>
              <a:ext uri="{FF2B5EF4-FFF2-40B4-BE49-F238E27FC236}">
                <a16:creationId xmlns:a16="http://schemas.microsoft.com/office/drawing/2014/main" id="{8EB7E43A-821B-D5BF-9D07-6A92C6B10610}"/>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Worsening, or painful and bothersome symptoms were the most influential drivers for seeking medical assistance. Only one quarter identified thinking their symptom was a symptom of cancer as being influential.</a:t>
            </a:r>
          </a:p>
        </p:txBody>
      </p:sp>
      <p:sp>
        <p:nvSpPr>
          <p:cNvPr id="8" name="TextBox 7">
            <a:extLst>
              <a:ext uri="{FF2B5EF4-FFF2-40B4-BE49-F238E27FC236}">
                <a16:creationId xmlns:a16="http://schemas.microsoft.com/office/drawing/2014/main" id="{8384E4FD-CA25-465B-30CA-CCD8A3410798}"/>
              </a:ext>
            </a:extLst>
          </p:cNvPr>
          <p:cNvSpPr txBox="1"/>
          <p:nvPr/>
        </p:nvSpPr>
        <p:spPr>
          <a:xfrm>
            <a:off x="522690" y="1550354"/>
            <a:ext cx="9888792" cy="338554"/>
          </a:xfrm>
          <a:prstGeom prst="rect">
            <a:avLst/>
          </a:prstGeom>
          <a:noFill/>
        </p:spPr>
        <p:txBody>
          <a:bodyPr wrap="square" rtlCol="0">
            <a:spAutoFit/>
          </a:bodyPr>
          <a:lstStyle/>
          <a:p>
            <a:pPr algn="ctr"/>
            <a:r>
              <a:rPr lang="en-US" sz="1600" b="1" spc="10" dirty="0"/>
              <a:t>The extent different factors played into decision to discuss symptom with healthcare professional</a:t>
            </a:r>
          </a:p>
        </p:txBody>
      </p:sp>
      <p:graphicFrame>
        <p:nvGraphicFramePr>
          <p:cNvPr id="9" name="Chart 8">
            <a:extLst>
              <a:ext uri="{FF2B5EF4-FFF2-40B4-BE49-F238E27FC236}">
                <a16:creationId xmlns:a16="http://schemas.microsoft.com/office/drawing/2014/main" id="{7D41F09C-1D18-8EB1-D30A-A68B9B46063F}"/>
              </a:ext>
            </a:extLst>
          </p:cNvPr>
          <p:cNvGraphicFramePr/>
          <p:nvPr>
            <p:extLst>
              <p:ext uri="{D42A27DB-BD31-4B8C-83A1-F6EECF244321}">
                <p14:modId xmlns:p14="http://schemas.microsoft.com/office/powerpoint/2010/main" val="4076562092"/>
              </p:ext>
            </p:extLst>
          </p:nvPr>
        </p:nvGraphicFramePr>
        <p:xfrm>
          <a:off x="284206" y="2043790"/>
          <a:ext cx="8254108" cy="4180782"/>
        </p:xfrm>
        <a:graphic>
          <a:graphicData uri="http://schemas.openxmlformats.org/drawingml/2006/chart">
            <c:chart xmlns:c="http://schemas.openxmlformats.org/drawingml/2006/chart" xmlns:r="http://schemas.openxmlformats.org/officeDocument/2006/relationships" r:id="rId3"/>
          </a:graphicData>
        </a:graphic>
      </p:graphicFrame>
      <p:sp>
        <p:nvSpPr>
          <p:cNvPr id="3" name="Speech Bubble: Rectangle with Corners Rounded 2">
            <a:extLst>
              <a:ext uri="{FF2B5EF4-FFF2-40B4-BE49-F238E27FC236}">
                <a16:creationId xmlns:a16="http://schemas.microsoft.com/office/drawing/2014/main" id="{097F1484-9F18-4516-A0F2-C9B04B189B04}"/>
              </a:ext>
            </a:extLst>
          </p:cNvPr>
          <p:cNvSpPr/>
          <p:nvPr/>
        </p:nvSpPr>
        <p:spPr>
          <a:xfrm>
            <a:off x="8744689" y="3081871"/>
            <a:ext cx="2986197" cy="361950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lumMod val="50000"/>
                  </a:schemeClr>
                </a:solidFill>
              </a:rPr>
              <a:t>18-29: </a:t>
            </a:r>
            <a:r>
              <a:rPr lang="en-GB" sz="1200" b="1" dirty="0">
                <a:solidFill>
                  <a:schemeClr val="accent1"/>
                </a:solidFill>
              </a:rPr>
              <a:t>5.06</a:t>
            </a:r>
          </a:p>
          <a:p>
            <a:pPr algn="ctr"/>
            <a:r>
              <a:rPr lang="en-GB" sz="1200" dirty="0">
                <a:solidFill>
                  <a:schemeClr val="tx1">
                    <a:lumMod val="50000"/>
                  </a:schemeClr>
                </a:solidFill>
              </a:rPr>
              <a:t>30-49: </a:t>
            </a:r>
            <a:r>
              <a:rPr lang="en-GB" sz="1200" b="1" dirty="0">
                <a:solidFill>
                  <a:schemeClr val="accent1"/>
                </a:solidFill>
              </a:rPr>
              <a:t>4.73</a:t>
            </a:r>
          </a:p>
          <a:p>
            <a:pPr algn="ctr"/>
            <a:r>
              <a:rPr lang="en-GB" sz="1200" dirty="0">
                <a:solidFill>
                  <a:schemeClr val="tx1">
                    <a:lumMod val="50000"/>
                  </a:schemeClr>
                </a:solidFill>
              </a:rPr>
              <a:t>50+: </a:t>
            </a:r>
            <a:r>
              <a:rPr lang="en-GB" sz="1200" b="1" dirty="0">
                <a:solidFill>
                  <a:schemeClr val="accent1"/>
                </a:solidFill>
              </a:rPr>
              <a:t>4.44</a:t>
            </a:r>
          </a:p>
          <a:p>
            <a:pPr algn="ctr"/>
            <a:endParaRPr lang="en-GB" sz="500" dirty="0">
              <a:solidFill>
                <a:schemeClr val="tx1">
                  <a:lumMod val="50000"/>
                </a:schemeClr>
              </a:solidFill>
            </a:endParaRPr>
          </a:p>
          <a:p>
            <a:pPr algn="ctr"/>
            <a:r>
              <a:rPr lang="en-GB" sz="1200" dirty="0">
                <a:solidFill>
                  <a:schemeClr val="tx1">
                    <a:lumMod val="50000"/>
                  </a:schemeClr>
                </a:solidFill>
              </a:rPr>
              <a:t>Male: </a:t>
            </a:r>
            <a:r>
              <a:rPr lang="en-GB" sz="1200" b="1" dirty="0">
                <a:solidFill>
                  <a:schemeClr val="accent1"/>
                </a:solidFill>
              </a:rPr>
              <a:t>4.50</a:t>
            </a:r>
          </a:p>
          <a:p>
            <a:pPr algn="ctr"/>
            <a:r>
              <a:rPr lang="en-GB" sz="1200" dirty="0">
                <a:solidFill>
                  <a:schemeClr val="tx1">
                    <a:lumMod val="50000"/>
                  </a:schemeClr>
                </a:solidFill>
              </a:rPr>
              <a:t>Female: </a:t>
            </a:r>
            <a:r>
              <a:rPr lang="en-GB" sz="1200" b="1" dirty="0">
                <a:solidFill>
                  <a:schemeClr val="accent1"/>
                </a:solidFill>
              </a:rPr>
              <a:t>4.70</a:t>
            </a:r>
          </a:p>
          <a:p>
            <a:pPr algn="ctr"/>
            <a:endParaRPr lang="en-GB" sz="500" dirty="0">
              <a:solidFill>
                <a:schemeClr val="tx1">
                  <a:lumMod val="50000"/>
                </a:schemeClr>
              </a:solidFill>
            </a:endParaRPr>
          </a:p>
          <a:p>
            <a:pPr algn="ctr"/>
            <a:r>
              <a:rPr lang="en-GB" sz="1200" dirty="0">
                <a:solidFill>
                  <a:schemeClr val="tx1">
                    <a:lumMod val="50000"/>
                  </a:schemeClr>
                </a:solidFill>
              </a:rPr>
              <a:t>White: </a:t>
            </a:r>
            <a:r>
              <a:rPr lang="en-GB" sz="1200" b="1" dirty="0">
                <a:solidFill>
                  <a:schemeClr val="accent1"/>
                </a:solidFill>
              </a:rPr>
              <a:t>4.63 </a:t>
            </a:r>
          </a:p>
          <a:p>
            <a:pPr algn="ctr"/>
            <a:r>
              <a:rPr lang="en-GB" sz="1200" dirty="0">
                <a:solidFill>
                  <a:schemeClr val="tx1">
                    <a:lumMod val="50000"/>
                  </a:schemeClr>
                </a:solidFill>
              </a:rPr>
              <a:t>Ethnic minority: </a:t>
            </a:r>
            <a:r>
              <a:rPr lang="en-GB" sz="1200" b="1" dirty="0">
                <a:solidFill>
                  <a:schemeClr val="accent1"/>
                </a:solidFill>
              </a:rPr>
              <a:t>4.55</a:t>
            </a:r>
          </a:p>
          <a:p>
            <a:pPr algn="ctr"/>
            <a:endParaRPr lang="en-GB" sz="500" dirty="0">
              <a:solidFill>
                <a:schemeClr val="tx1">
                  <a:lumMod val="50000"/>
                </a:schemeClr>
              </a:solidFill>
            </a:endParaRPr>
          </a:p>
          <a:p>
            <a:pPr algn="ctr"/>
            <a:r>
              <a:rPr lang="en-GB" sz="1200" dirty="0">
                <a:solidFill>
                  <a:schemeClr val="tx1">
                    <a:lumMod val="50000"/>
                  </a:schemeClr>
                </a:solidFill>
              </a:rPr>
              <a:t>ABC1: </a:t>
            </a:r>
            <a:r>
              <a:rPr lang="en-GB" sz="1200" b="1" dirty="0">
                <a:solidFill>
                  <a:schemeClr val="accent1"/>
                </a:solidFill>
              </a:rPr>
              <a:t>4.60</a:t>
            </a:r>
          </a:p>
          <a:p>
            <a:pPr algn="ctr"/>
            <a:r>
              <a:rPr lang="en-GB" sz="1200" dirty="0">
                <a:solidFill>
                  <a:schemeClr val="tx1">
                    <a:lumMod val="50000"/>
                  </a:schemeClr>
                </a:solidFill>
              </a:rPr>
              <a:t>C2DE: </a:t>
            </a:r>
            <a:r>
              <a:rPr lang="en-GB" sz="1200" b="1" dirty="0">
                <a:solidFill>
                  <a:schemeClr val="accent1"/>
                </a:solidFill>
              </a:rPr>
              <a:t>4.64</a:t>
            </a:r>
          </a:p>
          <a:p>
            <a:pPr algn="ctr"/>
            <a:endParaRPr lang="en-GB" sz="500" dirty="0">
              <a:solidFill>
                <a:schemeClr val="tx1">
                  <a:lumMod val="50000"/>
                </a:schemeClr>
              </a:solidFill>
            </a:endParaRPr>
          </a:p>
          <a:p>
            <a:pPr algn="ctr"/>
            <a:r>
              <a:rPr lang="en-GB" sz="1200" dirty="0">
                <a:solidFill>
                  <a:schemeClr val="tx1">
                    <a:lumMod val="50000"/>
                  </a:schemeClr>
                </a:solidFill>
              </a:rPr>
              <a:t>IMD 1-2: </a:t>
            </a:r>
            <a:r>
              <a:rPr lang="en-GB" sz="1200" b="1" dirty="0">
                <a:solidFill>
                  <a:schemeClr val="accent1"/>
                </a:solidFill>
              </a:rPr>
              <a:t>4.47</a:t>
            </a:r>
          </a:p>
          <a:p>
            <a:pPr algn="ctr"/>
            <a:r>
              <a:rPr lang="en-GB" sz="1200" dirty="0">
                <a:solidFill>
                  <a:schemeClr val="tx1">
                    <a:lumMod val="50000"/>
                  </a:schemeClr>
                </a:solidFill>
              </a:rPr>
              <a:t>IMD 3-8: </a:t>
            </a:r>
            <a:r>
              <a:rPr lang="en-GB" sz="1200" b="1" dirty="0">
                <a:solidFill>
                  <a:schemeClr val="accent1"/>
                </a:solidFill>
              </a:rPr>
              <a:t>4.62</a:t>
            </a:r>
          </a:p>
          <a:p>
            <a:pPr algn="ctr"/>
            <a:r>
              <a:rPr lang="en-GB" sz="1200" dirty="0">
                <a:solidFill>
                  <a:schemeClr val="tx1">
                    <a:lumMod val="50000"/>
                  </a:schemeClr>
                </a:solidFill>
              </a:rPr>
              <a:t>IMD 9-10: </a:t>
            </a:r>
            <a:r>
              <a:rPr lang="en-GB" sz="1200" b="1" dirty="0">
                <a:solidFill>
                  <a:schemeClr val="accent1"/>
                </a:solidFill>
              </a:rPr>
              <a:t>4.71</a:t>
            </a:r>
          </a:p>
          <a:p>
            <a:pPr algn="ctr"/>
            <a:endParaRPr lang="en-GB" sz="500" dirty="0">
              <a:solidFill>
                <a:schemeClr val="tx1">
                  <a:lumMod val="50000"/>
                </a:schemeClr>
              </a:solidFill>
            </a:endParaRPr>
          </a:p>
          <a:p>
            <a:pPr algn="ctr"/>
            <a:r>
              <a:rPr lang="en-GB" sz="1200" dirty="0">
                <a:solidFill>
                  <a:schemeClr val="tx1">
                    <a:lumMod val="50000"/>
                  </a:schemeClr>
                </a:solidFill>
              </a:rPr>
              <a:t>Disability: </a:t>
            </a:r>
            <a:r>
              <a:rPr lang="en-GB" sz="1200" b="1" dirty="0">
                <a:solidFill>
                  <a:schemeClr val="accent1"/>
                </a:solidFill>
              </a:rPr>
              <a:t>4.77</a:t>
            </a:r>
          </a:p>
          <a:p>
            <a:pPr algn="ctr"/>
            <a:r>
              <a:rPr lang="en-GB" sz="1200" dirty="0">
                <a:solidFill>
                  <a:schemeClr val="tx1">
                    <a:lumMod val="50000"/>
                  </a:schemeClr>
                </a:solidFill>
              </a:rPr>
              <a:t>No disability: </a:t>
            </a:r>
            <a:r>
              <a:rPr lang="en-GB" sz="1200" b="1" dirty="0">
                <a:solidFill>
                  <a:schemeClr val="accent1"/>
                </a:solidFill>
              </a:rPr>
              <a:t>4.51</a:t>
            </a:r>
          </a:p>
          <a:p>
            <a:pPr algn="ctr"/>
            <a:endParaRPr lang="en-GB" sz="500" dirty="0">
              <a:solidFill>
                <a:schemeClr val="tx1">
                  <a:lumMod val="50000"/>
                </a:schemeClr>
              </a:solidFill>
            </a:endParaRPr>
          </a:p>
          <a:p>
            <a:pPr algn="ctr"/>
            <a:r>
              <a:rPr lang="en-GB" sz="1200" dirty="0">
                <a:solidFill>
                  <a:schemeClr val="tx1">
                    <a:lumMod val="50000"/>
                  </a:schemeClr>
                </a:solidFill>
              </a:rPr>
              <a:t>Mental health condition: </a:t>
            </a:r>
            <a:r>
              <a:rPr lang="en-GB" sz="1200" b="1" dirty="0">
                <a:solidFill>
                  <a:schemeClr val="accent1"/>
                </a:solidFill>
              </a:rPr>
              <a:t>4.82</a:t>
            </a:r>
          </a:p>
          <a:p>
            <a:pPr algn="ctr"/>
            <a:r>
              <a:rPr lang="en-GB" sz="1200" dirty="0">
                <a:solidFill>
                  <a:schemeClr val="tx1">
                    <a:lumMod val="50000"/>
                  </a:schemeClr>
                </a:solidFill>
              </a:rPr>
              <a:t>No mental health condition: </a:t>
            </a:r>
            <a:r>
              <a:rPr lang="en-GB" sz="1200" b="1" dirty="0">
                <a:solidFill>
                  <a:schemeClr val="accent1"/>
                </a:solidFill>
              </a:rPr>
              <a:t>4.49</a:t>
            </a:r>
          </a:p>
        </p:txBody>
      </p:sp>
      <p:grpSp>
        <p:nvGrpSpPr>
          <p:cNvPr id="2" name="Group 1">
            <a:extLst>
              <a:ext uri="{FF2B5EF4-FFF2-40B4-BE49-F238E27FC236}">
                <a16:creationId xmlns:a16="http://schemas.microsoft.com/office/drawing/2014/main" id="{955E4771-ECB5-0FC3-3878-6DF597ACF62A}"/>
              </a:ext>
            </a:extLst>
          </p:cNvPr>
          <p:cNvGrpSpPr/>
          <p:nvPr/>
        </p:nvGrpSpPr>
        <p:grpSpPr>
          <a:xfrm>
            <a:off x="8737562" y="1907431"/>
            <a:ext cx="2993324" cy="993454"/>
            <a:chOff x="10450689" y="4356957"/>
            <a:chExt cx="1700114" cy="1239611"/>
          </a:xfrm>
        </p:grpSpPr>
        <p:sp>
          <p:nvSpPr>
            <p:cNvPr id="4" name="Rounded Rectangle 14">
              <a:extLst>
                <a:ext uri="{FF2B5EF4-FFF2-40B4-BE49-F238E27FC236}">
                  <a16:creationId xmlns:a16="http://schemas.microsoft.com/office/drawing/2014/main" id="{38C427A1-1FA6-7883-46F3-464B5525439D}"/>
                </a:ext>
              </a:extLst>
            </p:cNvPr>
            <p:cNvSpPr/>
            <p:nvPr/>
          </p:nvSpPr>
          <p:spPr>
            <a:xfrm>
              <a:off x="10450689" y="4389292"/>
              <a:ext cx="1700114" cy="1207276"/>
            </a:xfrm>
            <a:prstGeom prst="roundRect">
              <a:avLst>
                <a:gd name="adj" fmla="val 4719"/>
              </a:avLst>
            </a:prstGeom>
            <a:solidFill>
              <a:schemeClr val="bg1"/>
            </a:solidFill>
            <a:ln w="12700">
              <a:noFill/>
            </a:ln>
            <a:effectLst>
              <a:outerShdw blurRad="264591" dist="381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1404000" rIns="288000" bIns="288000" rtlCol="0" anchor="t" anchorCtr="0"/>
            <a:lstStyle/>
            <a:p>
              <a:pPr algn="ctr"/>
              <a:endParaRPr lang="en-US" sz="1050" dirty="0">
                <a:solidFill>
                  <a:schemeClr val="accent1"/>
                </a:solidFill>
                <a:latin typeface="Arial Black" panose="020B0A04020102020204" pitchFamily="34" charset="0"/>
              </a:endParaRPr>
            </a:p>
          </p:txBody>
        </p:sp>
        <p:sp>
          <p:nvSpPr>
            <p:cNvPr id="5" name="TextBox 4">
              <a:extLst>
                <a:ext uri="{FF2B5EF4-FFF2-40B4-BE49-F238E27FC236}">
                  <a16:creationId xmlns:a16="http://schemas.microsoft.com/office/drawing/2014/main" id="{639069B0-F0D6-91C1-8461-9ABCCDEBD4FA}"/>
                </a:ext>
              </a:extLst>
            </p:cNvPr>
            <p:cNvSpPr txBox="1"/>
            <p:nvPr/>
          </p:nvSpPr>
          <p:spPr>
            <a:xfrm>
              <a:off x="10481957" y="4356957"/>
              <a:ext cx="1633873" cy="1239610"/>
            </a:xfrm>
            <a:prstGeom prst="rect">
              <a:avLst/>
            </a:prstGeom>
            <a:noFill/>
          </p:spPr>
          <p:txBody>
            <a:bodyPr wrap="square" rtlCol="0">
              <a:spAutoFit/>
            </a:bodyPr>
            <a:lstStyle/>
            <a:p>
              <a:pPr algn="ctr"/>
              <a:r>
                <a:rPr lang="en-GB" sz="1200" b="1" spc="10" dirty="0"/>
                <a:t>On average, respondents identified</a:t>
              </a:r>
            </a:p>
            <a:p>
              <a:pPr algn="ctr"/>
              <a:endParaRPr lang="en-GB" sz="700" b="1" spc="10" dirty="0"/>
            </a:p>
            <a:p>
              <a:pPr algn="ctr"/>
              <a:r>
                <a:rPr lang="en-GB" dirty="0">
                  <a:solidFill>
                    <a:schemeClr val="accent1"/>
                  </a:solidFill>
                  <a:latin typeface="Arial Black" panose="020B0A04020102020204" pitchFamily="34" charset="0"/>
                </a:rPr>
                <a:t>4.62</a:t>
              </a:r>
              <a:r>
                <a:rPr lang="en-GB" sz="1600" dirty="0">
                  <a:solidFill>
                    <a:schemeClr val="accent1"/>
                  </a:solidFill>
                  <a:latin typeface="Arial Black" panose="020B0A04020102020204" pitchFamily="34" charset="0"/>
                </a:rPr>
                <a:t> </a:t>
              </a:r>
              <a:r>
                <a:rPr lang="en-GB" sz="1200" b="1" spc="10" dirty="0"/>
                <a:t>(mean)</a:t>
              </a:r>
            </a:p>
            <a:p>
              <a:pPr algn="ctr"/>
              <a:endParaRPr lang="en-GB" sz="800" dirty="0">
                <a:solidFill>
                  <a:schemeClr val="accent1"/>
                </a:solidFill>
                <a:latin typeface="Arial Black" panose="020B0A04020102020204" pitchFamily="34" charset="0"/>
              </a:endParaRPr>
            </a:p>
            <a:p>
              <a:pPr algn="ctr"/>
              <a:r>
                <a:rPr lang="en-GB" sz="1200" b="1" spc="10" dirty="0"/>
                <a:t>prompts as influential</a:t>
              </a:r>
            </a:p>
          </p:txBody>
        </p:sp>
      </p:grpSp>
    </p:spTree>
    <p:extLst>
      <p:ext uri="{BB962C8B-B14F-4D97-AF65-F5344CB8AC3E}">
        <p14:creationId xmlns:p14="http://schemas.microsoft.com/office/powerpoint/2010/main" val="10409555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EE750F32-2C43-A0E7-5F65-1119EA8B4F79}"/>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Identification of the top drivers was driven by White respondents, females and those with a disability or a mental health condition.</a:t>
            </a:r>
          </a:p>
        </p:txBody>
      </p:sp>
      <p:sp>
        <p:nvSpPr>
          <p:cNvPr id="7" name="TextBox 6">
            <a:extLst>
              <a:ext uri="{FF2B5EF4-FFF2-40B4-BE49-F238E27FC236}">
                <a16:creationId xmlns:a16="http://schemas.microsoft.com/office/drawing/2014/main" id="{9FCDB020-5C5D-B627-264A-28F2E227D4D9}"/>
              </a:ext>
            </a:extLst>
          </p:cNvPr>
          <p:cNvSpPr txBox="1"/>
          <p:nvPr/>
        </p:nvSpPr>
        <p:spPr>
          <a:xfrm>
            <a:off x="1539240" y="1452550"/>
            <a:ext cx="9113520" cy="338554"/>
          </a:xfrm>
          <a:prstGeom prst="rect">
            <a:avLst/>
          </a:prstGeom>
          <a:noFill/>
        </p:spPr>
        <p:txBody>
          <a:bodyPr wrap="square" rtlCol="0">
            <a:spAutoFit/>
          </a:bodyPr>
          <a:lstStyle/>
          <a:p>
            <a:pPr algn="ctr"/>
            <a:r>
              <a:rPr lang="en-US" sz="1600" b="1" spc="10" dirty="0"/>
              <a:t>Influential prompts for seeking medical help (Net: A lot/ a little)</a:t>
            </a:r>
          </a:p>
        </p:txBody>
      </p:sp>
      <p:sp>
        <p:nvSpPr>
          <p:cNvPr id="9" name="Speech Bubble: Rectangle with Corners Rounded 8">
            <a:extLst>
              <a:ext uri="{FF2B5EF4-FFF2-40B4-BE49-F238E27FC236}">
                <a16:creationId xmlns:a16="http://schemas.microsoft.com/office/drawing/2014/main" id="{1C685388-0DDD-39B8-7B43-2A86D13EF715}"/>
              </a:ext>
            </a:extLst>
          </p:cNvPr>
          <p:cNvSpPr/>
          <p:nvPr/>
        </p:nvSpPr>
        <p:spPr>
          <a:xfrm>
            <a:off x="502355" y="2414940"/>
            <a:ext cx="3488620" cy="1706358"/>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Respondents from a Black background were less likely than White respondents to identify several drivers as influential including: a persistent/worsening symptom (41% vs 70%), a painful or bothersome symptom (48% vs 62%), something being unusual (49% vs 60%).</a:t>
            </a:r>
          </a:p>
        </p:txBody>
      </p:sp>
      <p:sp>
        <p:nvSpPr>
          <p:cNvPr id="10" name="Speech Bubble: Rectangle with Corners Rounded 9">
            <a:extLst>
              <a:ext uri="{FF2B5EF4-FFF2-40B4-BE49-F238E27FC236}">
                <a16:creationId xmlns:a16="http://schemas.microsoft.com/office/drawing/2014/main" id="{A18525FA-C40C-ABC3-58CB-2C0DDCD33729}"/>
              </a:ext>
            </a:extLst>
          </p:cNvPr>
          <p:cNvSpPr/>
          <p:nvPr/>
        </p:nvSpPr>
        <p:spPr>
          <a:xfrm>
            <a:off x="4376242" y="2402784"/>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Younger respondents (18-29) more commonly identified the following as influential compared to those 50+: not knowing the cause of a symptom (65% vs 56%), managing the symptom themselves but seeing no change (55% vs 44%), being encouraged by friends or family (53% vs 32%) and looking the symptom up online and seeing it could be serious (46% vs 25%).</a:t>
            </a:r>
          </a:p>
        </p:txBody>
      </p:sp>
      <p:sp>
        <p:nvSpPr>
          <p:cNvPr id="11" name="Speech Bubble: Rectangle with Corners Rounded 10">
            <a:extLst>
              <a:ext uri="{FF2B5EF4-FFF2-40B4-BE49-F238E27FC236}">
                <a16:creationId xmlns:a16="http://schemas.microsoft.com/office/drawing/2014/main" id="{FEB4D976-1F35-371C-34D9-3931982C3B07}"/>
              </a:ext>
            </a:extLst>
          </p:cNvPr>
          <p:cNvSpPr/>
          <p:nvPr/>
        </p:nvSpPr>
        <p:spPr>
          <a:xfrm>
            <a:off x="8250129" y="2373975"/>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Females were more likely than males to identify having a worsening (72% vs 64%), bothersome (65% vs 57%) or unusual (62% vs 56%) symptom. Meanwhile males were more likely to identify attending for an existing condition (33% vs 26%).</a:t>
            </a:r>
          </a:p>
        </p:txBody>
      </p:sp>
      <p:sp>
        <p:nvSpPr>
          <p:cNvPr id="12" name="Speech Bubble: Rectangle with Corners Rounded 11">
            <a:extLst>
              <a:ext uri="{FF2B5EF4-FFF2-40B4-BE49-F238E27FC236}">
                <a16:creationId xmlns:a16="http://schemas.microsoft.com/office/drawing/2014/main" id="{E70DB7CC-8086-1D59-E83F-1258D2EF1A28}"/>
              </a:ext>
            </a:extLst>
          </p:cNvPr>
          <p:cNvSpPr/>
          <p:nvPr/>
        </p:nvSpPr>
        <p:spPr>
          <a:xfrm>
            <a:off x="502355" y="4426687"/>
            <a:ext cx="3488620" cy="167754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Respondents with a disability were more likely than those without to identify if a symptom was getting worse (73% vs 66%) or was bothersome (66% vs 59%), or that they were attending for an existing condition (38% vs 24%). While those without were more likely to state they had looked symptoms up online (33% vs 29%).</a:t>
            </a:r>
          </a:p>
        </p:txBody>
      </p:sp>
      <p:sp>
        <p:nvSpPr>
          <p:cNvPr id="13" name="Speech Bubble: Rectangle with Corners Rounded 12">
            <a:extLst>
              <a:ext uri="{FF2B5EF4-FFF2-40B4-BE49-F238E27FC236}">
                <a16:creationId xmlns:a16="http://schemas.microsoft.com/office/drawing/2014/main" id="{F44B1E37-C20B-BF26-4B65-CD49FF252F51}"/>
              </a:ext>
            </a:extLst>
          </p:cNvPr>
          <p:cNvSpPr/>
          <p:nvPr/>
        </p:nvSpPr>
        <p:spPr>
          <a:xfrm>
            <a:off x="4376242" y="4414530"/>
            <a:ext cx="3488620" cy="168970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Those with a mental health condition were more likely than those without to identify having a worsening (77% vs 65%), bothersome (65% vs 59%) or unusual (64% vs 57%) symptom, or one where they didn’t know what was causing it (64% vs 56%). They also were more likely to state they weren’t helped by managing the symptom (55% vs 46%.)</a:t>
            </a:r>
          </a:p>
        </p:txBody>
      </p:sp>
      <p:sp>
        <p:nvSpPr>
          <p:cNvPr id="14" name="Speech Bubble: Rectangle with Corners Rounded 13">
            <a:extLst>
              <a:ext uri="{FF2B5EF4-FFF2-40B4-BE49-F238E27FC236}">
                <a16:creationId xmlns:a16="http://schemas.microsoft.com/office/drawing/2014/main" id="{93726484-BABD-8BB2-246B-72CB5B5D4EFF}"/>
              </a:ext>
            </a:extLst>
          </p:cNvPr>
          <p:cNvSpPr/>
          <p:nvPr/>
        </p:nvSpPr>
        <p:spPr>
          <a:xfrm>
            <a:off x="8250129" y="4385721"/>
            <a:ext cx="3488620" cy="171851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from a higher social grade (ABC1) more commonly identified being encouraged by friends, family or carers (40% vs 35%) compared to those from a lower social grade (C2DE). While those from a lower social grade were more likely to identify attending an appointment for an existing condition (31% vs 27%).</a:t>
            </a:r>
          </a:p>
        </p:txBody>
      </p:sp>
      <p:sp>
        <p:nvSpPr>
          <p:cNvPr id="15" name="Rectangle: Rounded Corners 14">
            <a:extLst>
              <a:ext uri="{FF2B5EF4-FFF2-40B4-BE49-F238E27FC236}">
                <a16:creationId xmlns:a16="http://schemas.microsoft.com/office/drawing/2014/main" id="{D401713E-4A16-E917-C9D0-FC808B8DC7ED}"/>
              </a:ext>
            </a:extLst>
          </p:cNvPr>
          <p:cNvSpPr/>
          <p:nvPr/>
        </p:nvSpPr>
        <p:spPr>
          <a:xfrm>
            <a:off x="1279446" y="2235258"/>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Ethnicity</a:t>
            </a:r>
          </a:p>
        </p:txBody>
      </p:sp>
      <p:sp>
        <p:nvSpPr>
          <p:cNvPr id="16" name="Rectangle: Rounded Corners 15">
            <a:extLst>
              <a:ext uri="{FF2B5EF4-FFF2-40B4-BE49-F238E27FC236}">
                <a16:creationId xmlns:a16="http://schemas.microsoft.com/office/drawing/2014/main" id="{55A31800-0C69-D0CE-7F93-6CA5EC490DC6}"/>
              </a:ext>
            </a:extLst>
          </p:cNvPr>
          <p:cNvSpPr/>
          <p:nvPr/>
        </p:nvSpPr>
        <p:spPr>
          <a:xfrm>
            <a:off x="5155839" y="2219546"/>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Age</a:t>
            </a:r>
          </a:p>
        </p:txBody>
      </p:sp>
      <p:sp>
        <p:nvSpPr>
          <p:cNvPr id="17" name="Rectangle: Rounded Corners 16">
            <a:extLst>
              <a:ext uri="{FF2B5EF4-FFF2-40B4-BE49-F238E27FC236}">
                <a16:creationId xmlns:a16="http://schemas.microsoft.com/office/drawing/2014/main" id="{6AC8FCF7-64B8-B862-F05F-1E4D156A759E}"/>
              </a:ext>
            </a:extLst>
          </p:cNvPr>
          <p:cNvSpPr/>
          <p:nvPr/>
        </p:nvSpPr>
        <p:spPr>
          <a:xfrm>
            <a:off x="9034053" y="2229549"/>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Sex at birth</a:t>
            </a:r>
          </a:p>
        </p:txBody>
      </p:sp>
      <p:sp>
        <p:nvSpPr>
          <p:cNvPr id="18" name="Rectangle: Rounded Corners 17">
            <a:extLst>
              <a:ext uri="{FF2B5EF4-FFF2-40B4-BE49-F238E27FC236}">
                <a16:creationId xmlns:a16="http://schemas.microsoft.com/office/drawing/2014/main" id="{749CCCDC-A284-7EE7-4802-75D65A1753FD}"/>
              </a:ext>
            </a:extLst>
          </p:cNvPr>
          <p:cNvSpPr/>
          <p:nvPr/>
        </p:nvSpPr>
        <p:spPr>
          <a:xfrm>
            <a:off x="1288971" y="4342440"/>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Disability</a:t>
            </a:r>
          </a:p>
        </p:txBody>
      </p:sp>
      <p:sp>
        <p:nvSpPr>
          <p:cNvPr id="19" name="Rectangle: Rounded Corners 18">
            <a:extLst>
              <a:ext uri="{FF2B5EF4-FFF2-40B4-BE49-F238E27FC236}">
                <a16:creationId xmlns:a16="http://schemas.microsoft.com/office/drawing/2014/main" id="{64F68809-D4CB-943E-8C85-DDB484B8833A}"/>
              </a:ext>
            </a:extLst>
          </p:cNvPr>
          <p:cNvSpPr/>
          <p:nvPr/>
        </p:nvSpPr>
        <p:spPr>
          <a:xfrm>
            <a:off x="5165364" y="4326728"/>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Mental health</a:t>
            </a:r>
          </a:p>
        </p:txBody>
      </p:sp>
      <p:sp>
        <p:nvSpPr>
          <p:cNvPr id="20" name="Rectangle: Rounded Corners 19">
            <a:extLst>
              <a:ext uri="{FF2B5EF4-FFF2-40B4-BE49-F238E27FC236}">
                <a16:creationId xmlns:a16="http://schemas.microsoft.com/office/drawing/2014/main" id="{011C7FBC-9AC9-F585-0151-A2D735C590F5}"/>
              </a:ext>
            </a:extLst>
          </p:cNvPr>
          <p:cNvSpPr/>
          <p:nvPr/>
        </p:nvSpPr>
        <p:spPr>
          <a:xfrm>
            <a:off x="9043578" y="4304317"/>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Social grade</a:t>
            </a:r>
          </a:p>
        </p:txBody>
      </p:sp>
      <p:sp>
        <p:nvSpPr>
          <p:cNvPr id="21" name="Footer Placeholder 5">
            <a:extLst>
              <a:ext uri="{FF2B5EF4-FFF2-40B4-BE49-F238E27FC236}">
                <a16:creationId xmlns:a16="http://schemas.microsoft.com/office/drawing/2014/main" id="{7F8FDEF4-EAC4-37CE-B7A5-606F4E79409F}"/>
              </a:ext>
            </a:extLst>
          </p:cNvPr>
          <p:cNvSpPr txBox="1">
            <a:spLocks/>
          </p:cNvSpPr>
          <p:nvPr/>
        </p:nvSpPr>
        <p:spPr>
          <a:xfrm>
            <a:off x="394100" y="6493961"/>
            <a:ext cx="9113520"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D2. How much, if at all, did the following play a role in your decision?  Please select one answer for each statement.</a:t>
            </a:r>
          </a:p>
          <a:p>
            <a:r>
              <a:rPr lang="en-US" sz="800" dirty="0"/>
              <a:t>Base: All who have discussed a symptom/health concern with HCP (N=3,937)</a:t>
            </a:r>
          </a:p>
        </p:txBody>
      </p:sp>
    </p:spTree>
    <p:extLst>
      <p:ext uri="{BB962C8B-B14F-4D97-AF65-F5344CB8AC3E}">
        <p14:creationId xmlns:p14="http://schemas.microsoft.com/office/powerpoint/2010/main" val="889266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B30414-16E6-4BD4-B073-37CA890FBAD8}"/>
              </a:ext>
            </a:extLst>
          </p:cNvPr>
          <p:cNvSpPr>
            <a:spLocks noGrp="1"/>
          </p:cNvSpPr>
          <p:nvPr>
            <p:ph type="title"/>
          </p:nvPr>
        </p:nvSpPr>
        <p:spPr>
          <a:xfrm>
            <a:off x="496261" y="188674"/>
            <a:ext cx="10658475" cy="553998"/>
          </a:xfrm>
        </p:spPr>
        <p:txBody>
          <a:bodyPr/>
          <a:lstStyle/>
          <a:p>
            <a:r>
              <a:rPr lang="en-GB" sz="2800" dirty="0">
                <a:solidFill>
                  <a:schemeClr val="tx1"/>
                </a:solidFill>
                <a:latin typeface="+mn-lt"/>
                <a:ea typeface="+mj-lt"/>
                <a:cs typeface="+mj-lt"/>
              </a:rPr>
              <a:t>Symptom groupings – used for questions in sections B, H and I</a:t>
            </a:r>
          </a:p>
        </p:txBody>
      </p:sp>
      <p:graphicFrame>
        <p:nvGraphicFramePr>
          <p:cNvPr id="6" name="Table 5">
            <a:extLst>
              <a:ext uri="{FF2B5EF4-FFF2-40B4-BE49-F238E27FC236}">
                <a16:creationId xmlns:a16="http://schemas.microsoft.com/office/drawing/2014/main" id="{55D45642-5471-4032-94CA-94F81EEACF08}"/>
              </a:ext>
            </a:extLst>
          </p:cNvPr>
          <p:cNvGraphicFramePr>
            <a:graphicFrameLocks noGrp="1"/>
          </p:cNvGraphicFramePr>
          <p:nvPr/>
        </p:nvGraphicFramePr>
        <p:xfrm>
          <a:off x="461963" y="866274"/>
          <a:ext cx="3994485" cy="3617684"/>
        </p:xfrm>
        <a:graphic>
          <a:graphicData uri="http://schemas.openxmlformats.org/drawingml/2006/table">
            <a:tbl>
              <a:tblPr firstRow="1" bandRow="1">
                <a:tableStyleId>{F5AB1C69-6EDB-4FF4-983F-18BD219EF322}</a:tableStyleId>
              </a:tblPr>
              <a:tblGrid>
                <a:gridCol w="3994485">
                  <a:extLst>
                    <a:ext uri="{9D8B030D-6E8A-4147-A177-3AD203B41FA5}">
                      <a16:colId xmlns:a16="http://schemas.microsoft.com/office/drawing/2014/main" val="1095915591"/>
                    </a:ext>
                  </a:extLst>
                </a:gridCol>
              </a:tblGrid>
              <a:tr h="471809">
                <a:tc>
                  <a:txBody>
                    <a:bodyPr/>
                    <a:lstStyle/>
                    <a:p>
                      <a:r>
                        <a:rPr lang="en-GB" sz="2000">
                          <a:latin typeface="+mn-lt"/>
                        </a:rPr>
                        <a:t>Non-specific</a:t>
                      </a:r>
                    </a:p>
                  </a:txBody>
                  <a:tcPr/>
                </a:tc>
                <a:extLst>
                  <a:ext uri="{0D108BD9-81ED-4DB2-BD59-A6C34878D82A}">
                    <a16:rowId xmlns:a16="http://schemas.microsoft.com/office/drawing/2014/main" val="326475135"/>
                  </a:ext>
                </a:extLst>
              </a:tr>
              <a:tr h="441565">
                <a:tc>
                  <a:txBody>
                    <a:bodyPr/>
                    <a:lstStyle/>
                    <a:p>
                      <a:pPr algn="l" fontAlgn="b"/>
                      <a:r>
                        <a:rPr lang="en-GB" sz="2000" b="0" i="0" u="none" strike="noStrike">
                          <a:solidFill>
                            <a:srgbClr val="000000"/>
                          </a:solidFill>
                          <a:effectLst/>
                          <a:latin typeface="+mn-lt"/>
                        </a:rPr>
                        <a:t>A persistent change in bowel habits</a:t>
                      </a:r>
                    </a:p>
                  </a:txBody>
                  <a:tcPr marL="6350" marR="6350" marT="6350" marB="0" anchor="b"/>
                </a:tc>
                <a:extLst>
                  <a:ext uri="{0D108BD9-81ED-4DB2-BD59-A6C34878D82A}">
                    <a16:rowId xmlns:a16="http://schemas.microsoft.com/office/drawing/2014/main" val="17087300"/>
                  </a:ext>
                </a:extLst>
              </a:tr>
              <a:tr h="733421">
                <a:tc>
                  <a:txBody>
                    <a:bodyPr/>
                    <a:lstStyle/>
                    <a:p>
                      <a:pPr algn="l" fontAlgn="b"/>
                      <a:r>
                        <a:rPr lang="en-GB" sz="2000" b="0" i="0" u="none" strike="noStrike">
                          <a:solidFill>
                            <a:srgbClr val="000000"/>
                          </a:solidFill>
                          <a:effectLst/>
                          <a:latin typeface="+mn-lt"/>
                        </a:rPr>
                        <a:t>A persistent change in bladder habits</a:t>
                      </a:r>
                    </a:p>
                  </a:txBody>
                  <a:tcPr marL="6350" marR="6350" marT="6350" marB="0" anchor="b"/>
                </a:tc>
                <a:extLst>
                  <a:ext uri="{0D108BD9-81ED-4DB2-BD59-A6C34878D82A}">
                    <a16:rowId xmlns:a16="http://schemas.microsoft.com/office/drawing/2014/main" val="2564904977"/>
                  </a:ext>
                </a:extLst>
              </a:tr>
              <a:tr h="441565">
                <a:tc>
                  <a:txBody>
                    <a:bodyPr/>
                    <a:lstStyle/>
                    <a:p>
                      <a:pPr algn="l" fontAlgn="b"/>
                      <a:r>
                        <a:rPr lang="en-GB" sz="2000" b="0" i="0" u="none" strike="noStrike" dirty="0">
                          <a:solidFill>
                            <a:srgbClr val="000000"/>
                          </a:solidFill>
                          <a:effectLst/>
                          <a:latin typeface="+mn-lt"/>
                        </a:rPr>
                        <a:t>Tired all the time for no clear reason</a:t>
                      </a:r>
                    </a:p>
                  </a:txBody>
                  <a:tcPr marL="6350" marR="6350" marT="6350" marB="0" anchor="b"/>
                </a:tc>
                <a:extLst>
                  <a:ext uri="{0D108BD9-81ED-4DB2-BD59-A6C34878D82A}">
                    <a16:rowId xmlns:a16="http://schemas.microsoft.com/office/drawing/2014/main" val="2576286562"/>
                  </a:ext>
                </a:extLst>
              </a:tr>
              <a:tr h="441565">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2000" dirty="0">
                          <a:effectLst/>
                          <a:latin typeface="Arial" panose="020B0604020202020204" pitchFamily="34" charset="0"/>
                          <a:ea typeface="Yu Mincho" panose="02020400000000000000" pitchFamily="18" charset="-128"/>
                        </a:rPr>
                        <a:t>Not feeling as hungry as usual</a:t>
                      </a:r>
                    </a:p>
                  </a:txBody>
                  <a:tcPr marL="6350" marR="6350" marT="6350" marB="0" anchor="b"/>
                </a:tc>
                <a:extLst>
                  <a:ext uri="{0D108BD9-81ED-4DB2-BD59-A6C34878D82A}">
                    <a16:rowId xmlns:a16="http://schemas.microsoft.com/office/drawing/2014/main" val="2810714415"/>
                  </a:ext>
                </a:extLst>
              </a:tr>
              <a:tr h="441565">
                <a:tc>
                  <a:txBody>
                    <a:bodyPr/>
                    <a:lstStyle/>
                    <a:p>
                      <a:pPr algn="l" fontAlgn="b"/>
                      <a:r>
                        <a:rPr lang="en-GB" sz="2000" b="1" i="0" u="none" strike="noStrike" dirty="0">
                          <a:solidFill>
                            <a:srgbClr val="000000"/>
                          </a:solidFill>
                          <a:effectLst/>
                          <a:latin typeface="+mn-lt"/>
                        </a:rPr>
                        <a:t>Persistent unexplained pain</a:t>
                      </a:r>
                    </a:p>
                  </a:txBody>
                  <a:tcPr marL="6350" marR="6350" marT="6350" marB="0" anchor="b"/>
                </a:tc>
                <a:extLst>
                  <a:ext uri="{0D108BD9-81ED-4DB2-BD59-A6C34878D82A}">
                    <a16:rowId xmlns:a16="http://schemas.microsoft.com/office/drawing/2014/main" val="1867003058"/>
                  </a:ext>
                </a:extLst>
              </a:tr>
              <a:tr h="471809">
                <a:tc>
                  <a:txBody>
                    <a:bodyPr/>
                    <a:lstStyle/>
                    <a:p>
                      <a:r>
                        <a:rPr lang="en-GB" sz="2000" b="1" dirty="0">
                          <a:solidFill>
                            <a:schemeClr val="accent6">
                              <a:lumMod val="10000"/>
                            </a:schemeClr>
                          </a:solidFill>
                          <a:latin typeface="+mn-lt"/>
                        </a:rPr>
                        <a:t>Losing weight without trying to</a:t>
                      </a:r>
                    </a:p>
                  </a:txBody>
                  <a:tcPr/>
                </a:tc>
                <a:extLst>
                  <a:ext uri="{0D108BD9-81ED-4DB2-BD59-A6C34878D82A}">
                    <a16:rowId xmlns:a16="http://schemas.microsoft.com/office/drawing/2014/main" val="4011211419"/>
                  </a:ext>
                </a:extLst>
              </a:tr>
            </a:tbl>
          </a:graphicData>
        </a:graphic>
      </p:graphicFrame>
      <p:graphicFrame>
        <p:nvGraphicFramePr>
          <p:cNvPr id="10" name="Table 9">
            <a:extLst>
              <a:ext uri="{FF2B5EF4-FFF2-40B4-BE49-F238E27FC236}">
                <a16:creationId xmlns:a16="http://schemas.microsoft.com/office/drawing/2014/main" id="{48C71350-B871-4800-8CEE-96034205770E}"/>
              </a:ext>
            </a:extLst>
          </p:cNvPr>
          <p:cNvGraphicFramePr>
            <a:graphicFrameLocks noGrp="1"/>
          </p:cNvGraphicFramePr>
          <p:nvPr/>
        </p:nvGraphicFramePr>
        <p:xfrm>
          <a:off x="4570370" y="866274"/>
          <a:ext cx="3994486" cy="4157980"/>
        </p:xfrm>
        <a:graphic>
          <a:graphicData uri="http://schemas.openxmlformats.org/drawingml/2006/table">
            <a:tbl>
              <a:tblPr firstRow="1" bandRow="1">
                <a:tableStyleId>{5C22544A-7EE6-4342-B048-85BDC9FD1C3A}</a:tableStyleId>
              </a:tblPr>
              <a:tblGrid>
                <a:gridCol w="3994486">
                  <a:extLst>
                    <a:ext uri="{9D8B030D-6E8A-4147-A177-3AD203B41FA5}">
                      <a16:colId xmlns:a16="http://schemas.microsoft.com/office/drawing/2014/main" val="1095915591"/>
                    </a:ext>
                  </a:extLst>
                </a:gridCol>
              </a:tblGrid>
              <a:tr h="370840">
                <a:tc>
                  <a:txBody>
                    <a:bodyPr/>
                    <a:lstStyle/>
                    <a:p>
                      <a:r>
                        <a:rPr lang="en-GB" sz="2000">
                          <a:latin typeface="+mn-lt"/>
                        </a:rPr>
                        <a:t>Red flag</a:t>
                      </a:r>
                    </a:p>
                  </a:txBody>
                  <a:tcPr/>
                </a:tc>
                <a:extLst>
                  <a:ext uri="{0D108BD9-81ED-4DB2-BD59-A6C34878D82A}">
                    <a16:rowId xmlns:a16="http://schemas.microsoft.com/office/drawing/2014/main" val="326475135"/>
                  </a:ext>
                </a:extLst>
              </a:tr>
              <a:tr h="370840">
                <a:tc>
                  <a:txBody>
                    <a:bodyPr/>
                    <a:lstStyle/>
                    <a:p>
                      <a:pPr algn="l" fontAlgn="b"/>
                      <a:r>
                        <a:rPr lang="en-GB" sz="2000" b="0" i="0" u="none" strike="noStrike" dirty="0">
                          <a:solidFill>
                            <a:srgbClr val="000000"/>
                          </a:solidFill>
                          <a:effectLst/>
                          <a:latin typeface="+mn-lt"/>
                        </a:rPr>
                        <a:t>A change in the appearance of a mole</a:t>
                      </a:r>
                    </a:p>
                  </a:txBody>
                  <a:tcPr marL="6350" marR="6350" marT="6350" marB="0" anchor="b"/>
                </a:tc>
                <a:extLst>
                  <a:ext uri="{0D108BD9-81ED-4DB2-BD59-A6C34878D82A}">
                    <a16:rowId xmlns:a16="http://schemas.microsoft.com/office/drawing/2014/main" val="17087300"/>
                  </a:ext>
                </a:extLst>
              </a:tr>
              <a:tr h="370840">
                <a:tc>
                  <a:txBody>
                    <a:bodyPr/>
                    <a:lstStyle/>
                    <a:p>
                      <a:pPr algn="l" fontAlgn="b"/>
                      <a:r>
                        <a:rPr lang="en-GB" sz="2000" b="0" i="0" u="none" strike="noStrike">
                          <a:solidFill>
                            <a:srgbClr val="000000"/>
                          </a:solidFill>
                          <a:effectLst/>
                          <a:latin typeface="+mn-lt"/>
                        </a:rPr>
                        <a:t>An unexplained lump or swelling</a:t>
                      </a:r>
                    </a:p>
                  </a:txBody>
                  <a:tcPr marL="6350" marR="6350" marT="6350" marB="0" anchor="b"/>
                </a:tc>
                <a:extLst>
                  <a:ext uri="{0D108BD9-81ED-4DB2-BD59-A6C34878D82A}">
                    <a16:rowId xmlns:a16="http://schemas.microsoft.com/office/drawing/2014/main" val="2431510592"/>
                  </a:ext>
                </a:extLst>
              </a:tr>
              <a:tr h="370840">
                <a:tc>
                  <a:txBody>
                    <a:bodyPr/>
                    <a:lstStyle/>
                    <a:p>
                      <a:pPr algn="l" fontAlgn="b"/>
                      <a:r>
                        <a:rPr lang="en-GB" sz="2000" b="0" i="0" u="none" strike="noStrike" dirty="0">
                          <a:solidFill>
                            <a:srgbClr val="000000"/>
                          </a:solidFill>
                          <a:effectLst/>
                          <a:latin typeface="+mn-lt"/>
                        </a:rPr>
                        <a:t>Unexplained bleeding between periods, after sex or after the menopause </a:t>
                      </a:r>
                    </a:p>
                  </a:txBody>
                  <a:tcPr marL="6350" marR="6350" marT="6350" marB="0" anchor="b"/>
                </a:tc>
                <a:extLst>
                  <a:ext uri="{0D108BD9-81ED-4DB2-BD59-A6C34878D82A}">
                    <a16:rowId xmlns:a16="http://schemas.microsoft.com/office/drawing/2014/main" val="3276942199"/>
                  </a:ext>
                </a:extLst>
              </a:tr>
              <a:tr h="37084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2000" b="0" i="0" u="none" strike="noStrike" dirty="0">
                          <a:solidFill>
                            <a:srgbClr val="000000"/>
                          </a:solidFill>
                          <a:effectLst/>
                          <a:latin typeface="+mn-lt"/>
                        </a:rPr>
                        <a:t>A sore that does not heal</a:t>
                      </a:r>
                    </a:p>
                  </a:txBody>
                  <a:tcPr marL="6350" marR="6350" marT="6350" marB="0" anchor="b"/>
                </a:tc>
                <a:extLst>
                  <a:ext uri="{0D108BD9-81ED-4DB2-BD59-A6C34878D82A}">
                    <a16:rowId xmlns:a16="http://schemas.microsoft.com/office/drawing/2014/main" val="3947072447"/>
                  </a:ext>
                </a:extLst>
              </a:tr>
              <a:tr h="37084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2000" b="0" i="0" u="none" strike="noStrike" dirty="0">
                          <a:solidFill>
                            <a:srgbClr val="000000"/>
                          </a:solidFill>
                          <a:effectLst/>
                          <a:latin typeface="+mn-lt"/>
                        </a:rPr>
                        <a:t>Blood in poo or pee </a:t>
                      </a:r>
                    </a:p>
                  </a:txBody>
                  <a:tcPr marL="6350" marR="6350" marT="6350" marB="0" anchor="b"/>
                </a:tc>
                <a:extLst>
                  <a:ext uri="{0D108BD9-81ED-4DB2-BD59-A6C34878D82A}">
                    <a16:rowId xmlns:a16="http://schemas.microsoft.com/office/drawing/2014/main" val="2526059717"/>
                  </a:ext>
                </a:extLst>
              </a:tr>
              <a:tr h="37084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2000" b="1" i="0" u="none" strike="noStrike" dirty="0">
                          <a:solidFill>
                            <a:srgbClr val="000000"/>
                          </a:solidFill>
                          <a:effectLst/>
                          <a:latin typeface="+mn-lt"/>
                        </a:rPr>
                        <a:t>Persistent difficulty swallowing</a:t>
                      </a:r>
                      <a:endParaRPr lang="en-GB" sz="2000" b="0" i="0" u="none" strike="noStrike" dirty="0">
                        <a:solidFill>
                          <a:srgbClr val="000000"/>
                        </a:solidFill>
                        <a:effectLst/>
                        <a:latin typeface="+mn-lt"/>
                      </a:endParaRPr>
                    </a:p>
                  </a:txBody>
                  <a:tcPr marL="6350" marR="6350" marT="6350" marB="0" anchor="b"/>
                </a:tc>
                <a:extLst>
                  <a:ext uri="{0D108BD9-81ED-4DB2-BD59-A6C34878D82A}">
                    <a16:rowId xmlns:a16="http://schemas.microsoft.com/office/drawing/2014/main" val="4011211419"/>
                  </a:ext>
                </a:extLst>
              </a:tr>
              <a:tr h="37084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2000" b="1" i="0" u="none" strike="noStrike" dirty="0">
                          <a:solidFill>
                            <a:srgbClr val="000000"/>
                          </a:solidFill>
                          <a:effectLst/>
                          <a:latin typeface="+mn-lt"/>
                        </a:rPr>
                        <a:t>Losing weight without trying to</a:t>
                      </a:r>
                    </a:p>
                  </a:txBody>
                  <a:tcPr marL="6350" marR="6350" marT="6350" marB="0" anchor="b"/>
                </a:tc>
                <a:extLst>
                  <a:ext uri="{0D108BD9-81ED-4DB2-BD59-A6C34878D82A}">
                    <a16:rowId xmlns:a16="http://schemas.microsoft.com/office/drawing/2014/main" val="180201325"/>
                  </a:ext>
                </a:extLst>
              </a:tr>
              <a:tr h="370840">
                <a:tc>
                  <a:txBody>
                    <a:bodyPr/>
                    <a:lstStyle/>
                    <a:p>
                      <a:pPr algn="l" fontAlgn="b"/>
                      <a:r>
                        <a:rPr lang="en-GB" sz="2000" b="1" i="0" u="none" strike="noStrike" dirty="0">
                          <a:solidFill>
                            <a:srgbClr val="000000"/>
                          </a:solidFill>
                          <a:effectLst/>
                          <a:latin typeface="+mn-lt"/>
                        </a:rPr>
                        <a:t>Coughing up blood</a:t>
                      </a:r>
                    </a:p>
                  </a:txBody>
                  <a:tcPr marL="6350" marR="6350" marT="6350" marB="0" anchor="b"/>
                </a:tc>
                <a:extLst>
                  <a:ext uri="{0D108BD9-81ED-4DB2-BD59-A6C34878D82A}">
                    <a16:rowId xmlns:a16="http://schemas.microsoft.com/office/drawing/2014/main" val="494615642"/>
                  </a:ext>
                </a:extLst>
              </a:tr>
            </a:tbl>
          </a:graphicData>
        </a:graphic>
      </p:graphicFrame>
      <p:graphicFrame>
        <p:nvGraphicFramePr>
          <p:cNvPr id="11" name="Table 10">
            <a:extLst>
              <a:ext uri="{FF2B5EF4-FFF2-40B4-BE49-F238E27FC236}">
                <a16:creationId xmlns:a16="http://schemas.microsoft.com/office/drawing/2014/main" id="{079D4FE4-6572-476A-801F-7FC3E4E1DE36}"/>
              </a:ext>
            </a:extLst>
          </p:cNvPr>
          <p:cNvGraphicFramePr>
            <a:graphicFrameLocks noGrp="1"/>
          </p:cNvGraphicFramePr>
          <p:nvPr/>
        </p:nvGraphicFramePr>
        <p:xfrm>
          <a:off x="461962" y="4607560"/>
          <a:ext cx="3994485" cy="2250440"/>
        </p:xfrm>
        <a:graphic>
          <a:graphicData uri="http://schemas.openxmlformats.org/drawingml/2006/table">
            <a:tbl>
              <a:tblPr firstRow="1" bandRow="1">
                <a:tableStyleId>{00A15C55-8517-42AA-B614-E9B94910E393}</a:tableStyleId>
              </a:tblPr>
              <a:tblGrid>
                <a:gridCol w="3994485">
                  <a:extLst>
                    <a:ext uri="{9D8B030D-6E8A-4147-A177-3AD203B41FA5}">
                      <a16:colId xmlns:a16="http://schemas.microsoft.com/office/drawing/2014/main" val="1095915591"/>
                    </a:ext>
                  </a:extLst>
                </a:gridCol>
              </a:tblGrid>
              <a:tr h="370840">
                <a:tc>
                  <a:txBody>
                    <a:bodyPr/>
                    <a:lstStyle/>
                    <a:p>
                      <a:r>
                        <a:rPr lang="en-GB" sz="2000" dirty="0">
                          <a:latin typeface="+mn-lt"/>
                        </a:rPr>
                        <a:t>Lung-specific</a:t>
                      </a:r>
                    </a:p>
                  </a:txBody>
                  <a:tcPr/>
                </a:tc>
                <a:extLst>
                  <a:ext uri="{0D108BD9-81ED-4DB2-BD59-A6C34878D82A}">
                    <a16:rowId xmlns:a16="http://schemas.microsoft.com/office/drawing/2014/main" val="326475135"/>
                  </a:ext>
                </a:extLst>
              </a:tr>
              <a:tr h="370840">
                <a:tc>
                  <a:txBody>
                    <a:bodyPr/>
                    <a:lstStyle/>
                    <a:p>
                      <a:pPr algn="l" fontAlgn="b"/>
                      <a:r>
                        <a:rPr lang="en-GB" sz="2000" b="0" i="0" u="none" strike="noStrike" dirty="0">
                          <a:solidFill>
                            <a:srgbClr val="000000"/>
                          </a:solidFill>
                          <a:effectLst/>
                          <a:latin typeface="+mn-lt"/>
                        </a:rPr>
                        <a:t>Breathlessness</a:t>
                      </a:r>
                    </a:p>
                  </a:txBody>
                  <a:tcPr marL="6350" marR="6350" marT="6350" marB="0" anchor="b"/>
                </a:tc>
                <a:extLst>
                  <a:ext uri="{0D108BD9-81ED-4DB2-BD59-A6C34878D82A}">
                    <a16:rowId xmlns:a16="http://schemas.microsoft.com/office/drawing/2014/main" val="422204166"/>
                  </a:ext>
                </a:extLst>
              </a:tr>
              <a:tr h="370840">
                <a:tc>
                  <a:txBody>
                    <a:bodyPr/>
                    <a:lstStyle/>
                    <a:p>
                      <a:pPr algn="l" fontAlgn="b"/>
                      <a:r>
                        <a:rPr lang="en-GB" sz="2000" b="0" i="0" u="none" strike="noStrike">
                          <a:solidFill>
                            <a:srgbClr val="000000"/>
                          </a:solidFill>
                          <a:effectLst/>
                          <a:latin typeface="+mn-lt"/>
                        </a:rPr>
                        <a:t>Persistent hoarseness</a:t>
                      </a:r>
                    </a:p>
                  </a:txBody>
                  <a:tcPr marL="6350" marR="6350" marT="6350" marB="0" anchor="b"/>
                </a:tc>
                <a:extLst>
                  <a:ext uri="{0D108BD9-81ED-4DB2-BD59-A6C34878D82A}">
                    <a16:rowId xmlns:a16="http://schemas.microsoft.com/office/drawing/2014/main" val="2388024077"/>
                  </a:ext>
                </a:extLst>
              </a:tr>
              <a:tr h="370840">
                <a:tc>
                  <a:txBody>
                    <a:bodyPr/>
                    <a:lstStyle/>
                    <a:p>
                      <a:pPr algn="l" fontAlgn="b"/>
                      <a:r>
                        <a:rPr lang="en-GB" sz="2000" b="0" i="0" u="none" strike="noStrike">
                          <a:solidFill>
                            <a:srgbClr val="000000"/>
                          </a:solidFill>
                          <a:effectLst/>
                          <a:latin typeface="+mn-lt"/>
                        </a:rPr>
                        <a:t>A persistent cough</a:t>
                      </a:r>
                    </a:p>
                  </a:txBody>
                  <a:tcPr marL="6350" marR="6350" marT="6350" marB="0" anchor="b"/>
                </a:tc>
                <a:extLst>
                  <a:ext uri="{0D108BD9-81ED-4DB2-BD59-A6C34878D82A}">
                    <a16:rowId xmlns:a16="http://schemas.microsoft.com/office/drawing/2014/main" val="1101792687"/>
                  </a:ext>
                </a:extLst>
              </a:tr>
              <a:tr h="370840">
                <a:tc>
                  <a:txBody>
                    <a:bodyPr/>
                    <a:lstStyle/>
                    <a:p>
                      <a:pPr algn="l" fontAlgn="b"/>
                      <a:r>
                        <a:rPr lang="en-GB" sz="2000" b="0" i="0" u="none" strike="noStrike">
                          <a:solidFill>
                            <a:srgbClr val="000000"/>
                          </a:solidFill>
                          <a:effectLst/>
                          <a:latin typeface="+mn-lt"/>
                        </a:rPr>
                        <a:t>A change in an existing cough</a:t>
                      </a:r>
                    </a:p>
                  </a:txBody>
                  <a:tcPr marL="6350" marR="6350" marT="6350" marB="0" anchor="b"/>
                </a:tc>
                <a:extLst>
                  <a:ext uri="{0D108BD9-81ED-4DB2-BD59-A6C34878D82A}">
                    <a16:rowId xmlns:a16="http://schemas.microsoft.com/office/drawing/2014/main" val="4011211419"/>
                  </a:ext>
                </a:extLst>
              </a:tr>
              <a:tr h="370840">
                <a:tc>
                  <a:txBody>
                    <a:bodyPr/>
                    <a:lstStyle/>
                    <a:p>
                      <a:pPr algn="l" fontAlgn="b"/>
                      <a:r>
                        <a:rPr lang="en-GB" sz="2000" b="1" i="0" u="none" strike="noStrike" dirty="0">
                          <a:solidFill>
                            <a:srgbClr val="000000"/>
                          </a:solidFill>
                          <a:effectLst/>
                          <a:latin typeface="+mn-lt"/>
                        </a:rPr>
                        <a:t>Coughing up blood</a:t>
                      </a:r>
                    </a:p>
                  </a:txBody>
                  <a:tcPr marL="6350" marR="6350" marT="6350" marB="0" anchor="b"/>
                </a:tc>
                <a:extLst>
                  <a:ext uri="{0D108BD9-81ED-4DB2-BD59-A6C34878D82A}">
                    <a16:rowId xmlns:a16="http://schemas.microsoft.com/office/drawing/2014/main" val="2846013238"/>
                  </a:ext>
                </a:extLst>
              </a:tr>
            </a:tbl>
          </a:graphicData>
        </a:graphic>
      </p:graphicFrame>
      <p:pic>
        <p:nvPicPr>
          <p:cNvPr id="7" name="Picture 6" descr="A picture containing text&#10;&#10;Description automatically generated">
            <a:extLst>
              <a:ext uri="{FF2B5EF4-FFF2-40B4-BE49-F238E27FC236}">
                <a16:creationId xmlns:a16="http://schemas.microsoft.com/office/drawing/2014/main" id="{3E8C2BBE-A889-40ED-9123-C5957F51B0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5190" y="5733256"/>
            <a:ext cx="2248683" cy="1056881"/>
          </a:xfrm>
          <a:prstGeom prst="rect">
            <a:avLst/>
          </a:prstGeom>
        </p:spPr>
      </p:pic>
      <p:graphicFrame>
        <p:nvGraphicFramePr>
          <p:cNvPr id="8" name="Table 7">
            <a:extLst>
              <a:ext uri="{FF2B5EF4-FFF2-40B4-BE49-F238E27FC236}">
                <a16:creationId xmlns:a16="http://schemas.microsoft.com/office/drawing/2014/main" id="{94DCFFE7-DD12-4908-9CAB-BA62D27C110A}"/>
              </a:ext>
            </a:extLst>
          </p:cNvPr>
          <p:cNvGraphicFramePr>
            <a:graphicFrameLocks noGrp="1"/>
          </p:cNvGraphicFramePr>
          <p:nvPr/>
        </p:nvGraphicFramePr>
        <p:xfrm>
          <a:off x="8678778" y="866274"/>
          <a:ext cx="3445095" cy="2706370"/>
        </p:xfrm>
        <a:graphic>
          <a:graphicData uri="http://schemas.openxmlformats.org/drawingml/2006/table">
            <a:tbl>
              <a:tblPr firstRow="1" bandRow="1">
                <a:tableStyleId>{21E4AEA4-8DFA-4A89-87EB-49C32662AFE0}</a:tableStyleId>
              </a:tblPr>
              <a:tblGrid>
                <a:gridCol w="3445095">
                  <a:extLst>
                    <a:ext uri="{9D8B030D-6E8A-4147-A177-3AD203B41FA5}">
                      <a16:colId xmlns:a16="http://schemas.microsoft.com/office/drawing/2014/main" val="1095915591"/>
                    </a:ext>
                  </a:extLst>
                </a:gridCol>
              </a:tblGrid>
              <a:tr h="370840">
                <a:tc>
                  <a:txBody>
                    <a:bodyPr/>
                    <a:lstStyle/>
                    <a:p>
                      <a:r>
                        <a:rPr lang="en-GB" sz="2000" dirty="0"/>
                        <a:t>Oral-specific</a:t>
                      </a:r>
                    </a:p>
                  </a:txBody>
                  <a:tcPr/>
                </a:tc>
                <a:extLst>
                  <a:ext uri="{0D108BD9-81ED-4DB2-BD59-A6C34878D82A}">
                    <a16:rowId xmlns:a16="http://schemas.microsoft.com/office/drawing/2014/main" val="326475135"/>
                  </a:ext>
                </a:extLst>
              </a:tr>
              <a:tr h="370840">
                <a:tc>
                  <a:txBody>
                    <a:bodyPr/>
                    <a:lstStyle/>
                    <a:p>
                      <a:pPr algn="l" fontAlgn="b"/>
                      <a:r>
                        <a:rPr lang="en-GB" sz="2000" b="0" u="none" strike="noStrike">
                          <a:solidFill>
                            <a:srgbClr val="000000"/>
                          </a:solidFill>
                          <a:effectLst/>
                        </a:rPr>
                        <a:t>Red/white patches in mouth</a:t>
                      </a:r>
                      <a:endParaRPr lang="en-GB" sz="20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7087300"/>
                  </a:ext>
                </a:extLst>
              </a:tr>
              <a:tr h="370840">
                <a:tc>
                  <a:txBody>
                    <a:bodyPr/>
                    <a:lstStyle/>
                    <a:p>
                      <a:pPr algn="l" fontAlgn="b"/>
                      <a:r>
                        <a:rPr lang="en-GB" sz="2000" b="0" u="none" strike="noStrike" dirty="0">
                          <a:solidFill>
                            <a:srgbClr val="000000"/>
                          </a:solidFill>
                          <a:effectLst/>
                        </a:rPr>
                        <a:t>Ulcer in mouth that doesn’t heal</a:t>
                      </a:r>
                      <a:endParaRPr lang="en-GB" sz="20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564904977"/>
                  </a:ext>
                </a:extLst>
              </a:tr>
              <a:tr h="37084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2000" b="1" u="none" strike="noStrike" dirty="0">
                          <a:solidFill>
                            <a:srgbClr val="000000"/>
                          </a:solidFill>
                          <a:effectLst/>
                        </a:rPr>
                        <a:t>Persistent difficulty swallowing</a:t>
                      </a:r>
                      <a:endParaRPr lang="en-GB" sz="20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576286562"/>
                  </a:ext>
                </a:extLst>
              </a:tr>
              <a:tr h="305946">
                <a:tc>
                  <a:txBody>
                    <a:bodyPr/>
                    <a:lstStyle/>
                    <a:p>
                      <a:pPr algn="l" fontAlgn="b"/>
                      <a:r>
                        <a:rPr lang="en-GB" sz="2000" b="1" u="none" strike="noStrike">
                          <a:solidFill>
                            <a:srgbClr val="000000"/>
                          </a:solidFill>
                          <a:effectLst/>
                        </a:rPr>
                        <a:t>Persistent unexplained pain</a:t>
                      </a:r>
                      <a:endParaRPr lang="en-GB" sz="2000" b="1"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867003058"/>
                  </a:ext>
                </a:extLst>
              </a:tr>
              <a:tr h="370840">
                <a:tc>
                  <a:txBody>
                    <a:bodyPr/>
                    <a:lstStyle/>
                    <a:p>
                      <a:r>
                        <a:rPr lang="en-GB" sz="2000" b="1" dirty="0">
                          <a:solidFill>
                            <a:schemeClr val="accent6">
                              <a:lumMod val="10000"/>
                            </a:schemeClr>
                          </a:solidFill>
                        </a:rPr>
                        <a:t>Unexplained weight loss</a:t>
                      </a:r>
                    </a:p>
                  </a:txBody>
                  <a:tcPr/>
                </a:tc>
                <a:extLst>
                  <a:ext uri="{0D108BD9-81ED-4DB2-BD59-A6C34878D82A}">
                    <a16:rowId xmlns:a16="http://schemas.microsoft.com/office/drawing/2014/main" val="4011211419"/>
                  </a:ext>
                </a:extLst>
              </a:tr>
            </a:tbl>
          </a:graphicData>
        </a:graphic>
      </p:graphicFrame>
    </p:spTree>
    <p:extLst>
      <p:ext uri="{BB962C8B-B14F-4D97-AF65-F5344CB8AC3E}">
        <p14:creationId xmlns:p14="http://schemas.microsoft.com/office/powerpoint/2010/main" val="30741275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DAD7E-1C5C-0939-770A-D135139EC65E}"/>
            </a:ext>
          </a:extLst>
        </p:cNvPr>
        <p:cNvGrpSpPr/>
        <p:nvPr/>
      </p:nvGrpSpPr>
      <p:grpSpPr>
        <a:xfrm>
          <a:off x="0" y="0"/>
          <a:ext cx="0" cy="0"/>
          <a:chOff x="0" y="0"/>
          <a:chExt cx="0" cy="0"/>
        </a:xfrm>
      </p:grpSpPr>
      <p:sp>
        <p:nvSpPr>
          <p:cNvPr id="6" name="Title 4">
            <a:extLst>
              <a:ext uri="{FF2B5EF4-FFF2-40B4-BE49-F238E27FC236}">
                <a16:creationId xmlns:a16="http://schemas.microsoft.com/office/drawing/2014/main" id="{60E25979-4994-81DC-750C-86E45227AB8A}"/>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Across most multidimensional groups, key prompts of having a bothersome or painful symptom remained influential.</a:t>
            </a:r>
          </a:p>
        </p:txBody>
      </p:sp>
      <p:sp>
        <p:nvSpPr>
          <p:cNvPr id="7" name="TextBox 6">
            <a:extLst>
              <a:ext uri="{FF2B5EF4-FFF2-40B4-BE49-F238E27FC236}">
                <a16:creationId xmlns:a16="http://schemas.microsoft.com/office/drawing/2014/main" id="{D831ACDE-9C58-F491-A7E8-E1F0135265B7}"/>
              </a:ext>
            </a:extLst>
          </p:cNvPr>
          <p:cNvSpPr txBox="1"/>
          <p:nvPr/>
        </p:nvSpPr>
        <p:spPr>
          <a:xfrm>
            <a:off x="1539240" y="1452550"/>
            <a:ext cx="9113520" cy="338554"/>
          </a:xfrm>
          <a:prstGeom prst="rect">
            <a:avLst/>
          </a:prstGeom>
          <a:noFill/>
        </p:spPr>
        <p:txBody>
          <a:bodyPr wrap="square" rtlCol="0">
            <a:spAutoFit/>
          </a:bodyPr>
          <a:lstStyle/>
          <a:p>
            <a:pPr algn="ctr"/>
            <a:r>
              <a:rPr lang="en-US" sz="1600" b="1" spc="10" dirty="0"/>
              <a:t>Influential prompts for seeking medical help (Net: A lot/ a little)</a:t>
            </a:r>
          </a:p>
        </p:txBody>
      </p:sp>
      <p:sp>
        <p:nvSpPr>
          <p:cNvPr id="9" name="Speech Bubble: Rectangle with Corners Rounded 8">
            <a:extLst>
              <a:ext uri="{FF2B5EF4-FFF2-40B4-BE49-F238E27FC236}">
                <a16:creationId xmlns:a16="http://schemas.microsoft.com/office/drawing/2014/main" id="{CE01FEEF-E34A-F308-E18B-4C10EDF43E91}"/>
              </a:ext>
            </a:extLst>
          </p:cNvPr>
          <p:cNvSpPr/>
          <p:nvPr/>
        </p:nvSpPr>
        <p:spPr>
          <a:xfrm>
            <a:off x="502355" y="2414940"/>
            <a:ext cx="3488620" cy="1706358"/>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endParaRPr lang="en-GB" sz="1200" dirty="0">
              <a:solidFill>
                <a:schemeClr val="tx1"/>
              </a:solidFill>
            </a:endParaRPr>
          </a:p>
          <a:p>
            <a:pPr algn="ctr"/>
            <a:r>
              <a:rPr lang="en-GB" sz="1200" dirty="0">
                <a:solidFill>
                  <a:schemeClr val="tx1"/>
                </a:solidFill>
              </a:rPr>
              <a:t>This audience were more likely than all others to state: the symptom being unusual (65%), painful or bothersome (64%) or not knowing the cause (63%). They’re also more likely to state that they were encouraged by someone else (50%) or that they looked it up online (33%).</a:t>
            </a:r>
          </a:p>
        </p:txBody>
      </p:sp>
      <p:sp>
        <p:nvSpPr>
          <p:cNvPr id="10" name="Speech Bubble: Rectangle with Corners Rounded 9">
            <a:extLst>
              <a:ext uri="{FF2B5EF4-FFF2-40B4-BE49-F238E27FC236}">
                <a16:creationId xmlns:a16="http://schemas.microsoft.com/office/drawing/2014/main" id="{5C9A722E-BB4D-FD36-207C-348CEC29412F}"/>
              </a:ext>
            </a:extLst>
          </p:cNvPr>
          <p:cNvSpPr/>
          <p:nvPr/>
        </p:nvSpPr>
        <p:spPr>
          <a:xfrm>
            <a:off x="4376242" y="2402784"/>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This audience were more likely than all others to state: the symptom being bothersome (69%), that they tried managing it themselves but it didn’t work (54%), that they were encouraged to attend (43%) or that they were attending for an existing problem (37%).</a:t>
            </a:r>
          </a:p>
        </p:txBody>
      </p:sp>
      <p:sp>
        <p:nvSpPr>
          <p:cNvPr id="11" name="Speech Bubble: Rectangle with Corners Rounded 10">
            <a:extLst>
              <a:ext uri="{FF2B5EF4-FFF2-40B4-BE49-F238E27FC236}">
                <a16:creationId xmlns:a16="http://schemas.microsoft.com/office/drawing/2014/main" id="{B216A145-3BD7-C9CB-A6DB-FEC6A71CA955}"/>
              </a:ext>
            </a:extLst>
          </p:cNvPr>
          <p:cNvSpPr/>
          <p:nvPr/>
        </p:nvSpPr>
        <p:spPr>
          <a:xfrm>
            <a:off x="8250129" y="2373975"/>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endParaRPr lang="en-GB" sz="1200" dirty="0">
              <a:solidFill>
                <a:schemeClr val="tx1"/>
              </a:solidFill>
            </a:endParaRPr>
          </a:p>
          <a:p>
            <a:pPr algn="ctr"/>
            <a:endParaRPr lang="en-GB" sz="100" dirty="0">
              <a:solidFill>
                <a:schemeClr val="tx1"/>
              </a:solidFill>
            </a:endParaRPr>
          </a:p>
          <a:p>
            <a:pPr algn="ctr"/>
            <a:r>
              <a:rPr lang="en-GB" sz="1200" dirty="0">
                <a:solidFill>
                  <a:schemeClr val="tx1"/>
                </a:solidFill>
              </a:rPr>
              <a:t>This audience were more likely than all others to state: the symptom didn’t go away (71%), was painful (67%), that they tried managing but it didn’t help (62%), that they didn’t know the cause (60%), that they were encouraged to go (47%), or that they were attending for an existing appointment (36%).</a:t>
            </a:r>
          </a:p>
        </p:txBody>
      </p:sp>
      <p:sp>
        <p:nvSpPr>
          <p:cNvPr id="12" name="Speech Bubble: Rectangle with Corners Rounded 11">
            <a:extLst>
              <a:ext uri="{FF2B5EF4-FFF2-40B4-BE49-F238E27FC236}">
                <a16:creationId xmlns:a16="http://schemas.microsoft.com/office/drawing/2014/main" id="{45FAEC51-BCEC-2788-DED6-260C4486AFAB}"/>
              </a:ext>
            </a:extLst>
          </p:cNvPr>
          <p:cNvSpPr/>
          <p:nvPr/>
        </p:nvSpPr>
        <p:spPr>
          <a:xfrm>
            <a:off x="502355" y="4426687"/>
            <a:ext cx="3488620" cy="167754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endParaRPr lang="en-GB" sz="1200" dirty="0">
              <a:solidFill>
                <a:schemeClr val="tx1"/>
              </a:solidFill>
            </a:endParaRPr>
          </a:p>
          <a:p>
            <a:pPr algn="ctr"/>
            <a:r>
              <a:rPr lang="en-GB" sz="1200" dirty="0">
                <a:solidFill>
                  <a:schemeClr val="tx1"/>
                </a:solidFill>
              </a:rPr>
              <a:t>This audience were more likely than all others to state that they had a symptom that didn’t go away 76%), that it was unusual (66%), that they didn’t know the cause (66%), or that they were attending an appointment for an existing problem (33%).</a:t>
            </a:r>
          </a:p>
        </p:txBody>
      </p:sp>
      <p:sp>
        <p:nvSpPr>
          <p:cNvPr id="13" name="Speech Bubble: Rectangle with Corners Rounded 12">
            <a:extLst>
              <a:ext uri="{FF2B5EF4-FFF2-40B4-BE49-F238E27FC236}">
                <a16:creationId xmlns:a16="http://schemas.microsoft.com/office/drawing/2014/main" id="{0F7DEC62-53DD-9B71-D67C-1B73A0FE0126}"/>
              </a:ext>
            </a:extLst>
          </p:cNvPr>
          <p:cNvSpPr/>
          <p:nvPr/>
        </p:nvSpPr>
        <p:spPr>
          <a:xfrm>
            <a:off x="4376242" y="4414530"/>
            <a:ext cx="3488620" cy="168970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endParaRPr lang="en-GB" sz="1200" dirty="0">
              <a:solidFill>
                <a:schemeClr val="tx1"/>
              </a:solidFill>
            </a:endParaRPr>
          </a:p>
          <a:p>
            <a:pPr algn="ctr"/>
            <a:endParaRPr lang="en-GB" sz="1200" dirty="0">
              <a:solidFill>
                <a:schemeClr val="tx1"/>
              </a:solidFill>
            </a:endParaRPr>
          </a:p>
          <a:p>
            <a:pPr algn="ctr"/>
            <a:r>
              <a:rPr lang="en-GB" sz="1200" dirty="0">
                <a:solidFill>
                  <a:schemeClr val="tx1"/>
                </a:solidFill>
              </a:rPr>
              <a:t>This audience were more likely to state that they were attending for an existing condition (34%), but less likely than all others to state that they had been encouraged (31%), had looked something up online (26%) or that they had tried managing the symptom themselves (44%).</a:t>
            </a:r>
          </a:p>
        </p:txBody>
      </p:sp>
      <p:sp>
        <p:nvSpPr>
          <p:cNvPr id="14" name="Speech Bubble: Rectangle with Corners Rounded 13">
            <a:extLst>
              <a:ext uri="{FF2B5EF4-FFF2-40B4-BE49-F238E27FC236}">
                <a16:creationId xmlns:a16="http://schemas.microsoft.com/office/drawing/2014/main" id="{C1852A62-F059-67FD-49AE-447A2CB17F32}"/>
              </a:ext>
            </a:extLst>
          </p:cNvPr>
          <p:cNvSpPr/>
          <p:nvPr/>
        </p:nvSpPr>
        <p:spPr>
          <a:xfrm>
            <a:off x="8250129" y="4385721"/>
            <a:ext cx="3488620" cy="171851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This audience were less likely than all others to select the majority of influencers. They were only more likely to state that they had a painful symptom (63%) or that they tried managing it themselves but it didn’t work (51%).</a:t>
            </a:r>
          </a:p>
        </p:txBody>
      </p:sp>
      <p:sp>
        <p:nvSpPr>
          <p:cNvPr id="15" name="Rectangle: Rounded Corners 14">
            <a:extLst>
              <a:ext uri="{FF2B5EF4-FFF2-40B4-BE49-F238E27FC236}">
                <a16:creationId xmlns:a16="http://schemas.microsoft.com/office/drawing/2014/main" id="{6966B854-B9CA-AFD2-9B98-95C7D35F3216}"/>
              </a:ext>
            </a:extLst>
          </p:cNvPr>
          <p:cNvSpPr/>
          <p:nvPr/>
        </p:nvSpPr>
        <p:spPr>
          <a:xfrm>
            <a:off x="1279446" y="2235258"/>
            <a:ext cx="1934438" cy="402694"/>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LGBTQ+ and ethnic minority background</a:t>
            </a:r>
          </a:p>
        </p:txBody>
      </p:sp>
      <p:sp>
        <p:nvSpPr>
          <p:cNvPr id="16" name="Rectangle: Rounded Corners 15">
            <a:extLst>
              <a:ext uri="{FF2B5EF4-FFF2-40B4-BE49-F238E27FC236}">
                <a16:creationId xmlns:a16="http://schemas.microsoft.com/office/drawing/2014/main" id="{B967C20F-651D-0CC4-5675-2F2A77384C87}"/>
              </a:ext>
            </a:extLst>
          </p:cNvPr>
          <p:cNvSpPr/>
          <p:nvPr/>
        </p:nvSpPr>
        <p:spPr>
          <a:xfrm>
            <a:off x="4869310" y="2213593"/>
            <a:ext cx="2509317" cy="402694"/>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Ethnic minority background with disability</a:t>
            </a:r>
          </a:p>
        </p:txBody>
      </p:sp>
      <p:sp>
        <p:nvSpPr>
          <p:cNvPr id="17" name="Rectangle: Rounded Corners 16">
            <a:extLst>
              <a:ext uri="{FF2B5EF4-FFF2-40B4-BE49-F238E27FC236}">
                <a16:creationId xmlns:a16="http://schemas.microsoft.com/office/drawing/2014/main" id="{18015537-EBBC-39AE-A182-04A592936929}"/>
              </a:ext>
            </a:extLst>
          </p:cNvPr>
          <p:cNvSpPr/>
          <p:nvPr/>
        </p:nvSpPr>
        <p:spPr>
          <a:xfrm>
            <a:off x="8666643" y="2235258"/>
            <a:ext cx="2655592" cy="402694"/>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Ethnic minority background with mental health condition</a:t>
            </a:r>
          </a:p>
        </p:txBody>
      </p:sp>
      <p:sp>
        <p:nvSpPr>
          <p:cNvPr id="18" name="Rectangle: Rounded Corners 17">
            <a:extLst>
              <a:ext uri="{FF2B5EF4-FFF2-40B4-BE49-F238E27FC236}">
                <a16:creationId xmlns:a16="http://schemas.microsoft.com/office/drawing/2014/main" id="{B1B9F248-E77D-F6D2-DCF2-1D24DE81EC05}"/>
              </a:ext>
            </a:extLst>
          </p:cNvPr>
          <p:cNvSpPr/>
          <p:nvPr/>
        </p:nvSpPr>
        <p:spPr>
          <a:xfrm>
            <a:off x="1106884" y="4304317"/>
            <a:ext cx="2322211" cy="402694"/>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Low social grade with mental health condition</a:t>
            </a:r>
          </a:p>
        </p:txBody>
      </p:sp>
      <p:sp>
        <p:nvSpPr>
          <p:cNvPr id="19" name="Rectangle: Rounded Corners 18">
            <a:extLst>
              <a:ext uri="{FF2B5EF4-FFF2-40B4-BE49-F238E27FC236}">
                <a16:creationId xmlns:a16="http://schemas.microsoft.com/office/drawing/2014/main" id="{28BD5679-3D78-02A0-C796-0A86F9B42476}"/>
              </a:ext>
            </a:extLst>
          </p:cNvPr>
          <p:cNvSpPr/>
          <p:nvPr/>
        </p:nvSpPr>
        <p:spPr>
          <a:xfrm>
            <a:off x="5165364" y="4326728"/>
            <a:ext cx="1934438" cy="402694"/>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Low social grade, 50+</a:t>
            </a:r>
          </a:p>
        </p:txBody>
      </p:sp>
      <p:sp>
        <p:nvSpPr>
          <p:cNvPr id="20" name="Rectangle: Rounded Corners 19">
            <a:extLst>
              <a:ext uri="{FF2B5EF4-FFF2-40B4-BE49-F238E27FC236}">
                <a16:creationId xmlns:a16="http://schemas.microsoft.com/office/drawing/2014/main" id="{36C030DF-4A91-51F1-D71F-4FAA1245E812}"/>
              </a:ext>
            </a:extLst>
          </p:cNvPr>
          <p:cNvSpPr/>
          <p:nvPr/>
        </p:nvSpPr>
        <p:spPr>
          <a:xfrm>
            <a:off x="9043578" y="4304317"/>
            <a:ext cx="1934438" cy="402694"/>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Ethnic minority background, 50+</a:t>
            </a:r>
          </a:p>
        </p:txBody>
      </p:sp>
      <p:sp>
        <p:nvSpPr>
          <p:cNvPr id="21" name="Footer Placeholder 5">
            <a:extLst>
              <a:ext uri="{FF2B5EF4-FFF2-40B4-BE49-F238E27FC236}">
                <a16:creationId xmlns:a16="http://schemas.microsoft.com/office/drawing/2014/main" id="{3C69749B-EE27-62EE-9495-EEE3CEFBEF3E}"/>
              </a:ext>
            </a:extLst>
          </p:cNvPr>
          <p:cNvSpPr txBox="1">
            <a:spLocks/>
          </p:cNvSpPr>
          <p:nvPr/>
        </p:nvSpPr>
        <p:spPr>
          <a:xfrm>
            <a:off x="394100" y="6493961"/>
            <a:ext cx="9113520"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D2. How much, if at all, did the following play a role in your decision?  Please select one answer for each statement.</a:t>
            </a:r>
          </a:p>
          <a:p>
            <a:r>
              <a:rPr lang="en-US" sz="800" dirty="0"/>
              <a:t>Base: All who have discussed a symptom/health concern with HCP (N=3,937)</a:t>
            </a:r>
          </a:p>
        </p:txBody>
      </p:sp>
    </p:spTree>
    <p:extLst>
      <p:ext uri="{BB962C8B-B14F-4D97-AF65-F5344CB8AC3E}">
        <p14:creationId xmlns:p14="http://schemas.microsoft.com/office/powerpoint/2010/main" val="38205584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4DAE7A15-584E-AA75-3B43-1D1C0E85D589}"/>
              </a:ext>
            </a:extLst>
          </p:cNvPr>
          <p:cNvSpPr txBox="1">
            <a:spLocks/>
          </p:cNvSpPr>
          <p:nvPr/>
        </p:nvSpPr>
        <p:spPr>
          <a:xfrm>
            <a:off x="284206" y="203080"/>
            <a:ext cx="11385104"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Perceptions around difficulty getting an appointment were the most important barriers to seeking help. This is followed by thinking it was unlikely for the symptom to be serious.</a:t>
            </a:r>
          </a:p>
        </p:txBody>
      </p:sp>
      <p:sp>
        <p:nvSpPr>
          <p:cNvPr id="9" name="Footer Placeholder 5">
            <a:extLst>
              <a:ext uri="{FF2B5EF4-FFF2-40B4-BE49-F238E27FC236}">
                <a16:creationId xmlns:a16="http://schemas.microsoft.com/office/drawing/2014/main" id="{DE2C33A7-0257-E5D0-476B-D6E9ECCF98EF}"/>
              </a:ext>
            </a:extLst>
          </p:cNvPr>
          <p:cNvSpPr txBox="1">
            <a:spLocks/>
          </p:cNvSpPr>
          <p:nvPr/>
        </p:nvSpPr>
        <p:spPr>
          <a:xfrm>
            <a:off x="284206" y="6328751"/>
            <a:ext cx="8453356"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D4. Think back to the last time you thought about discussing a symptom or health concern you had with a healthcare professional. We want to understand what made you delay or put you off going.  How much, if at all, did the following make you delay or put you off going? </a:t>
            </a:r>
          </a:p>
          <a:p>
            <a:r>
              <a:rPr lang="en-US" sz="800" dirty="0"/>
              <a:t>Base: All (N=6,844)</a:t>
            </a:r>
          </a:p>
          <a:p>
            <a:r>
              <a:rPr lang="en-US" sz="800" dirty="0"/>
              <a:t>* Chart excludes DK, PNTS</a:t>
            </a:r>
          </a:p>
        </p:txBody>
      </p:sp>
      <p:graphicFrame>
        <p:nvGraphicFramePr>
          <p:cNvPr id="3" name="Chart 2">
            <a:extLst>
              <a:ext uri="{FF2B5EF4-FFF2-40B4-BE49-F238E27FC236}">
                <a16:creationId xmlns:a16="http://schemas.microsoft.com/office/drawing/2014/main" id="{580DE7FC-C2E6-6FEF-D83C-E09F6CDE3EFC}"/>
              </a:ext>
            </a:extLst>
          </p:cNvPr>
          <p:cNvGraphicFramePr/>
          <p:nvPr>
            <p:extLst>
              <p:ext uri="{D42A27DB-BD31-4B8C-83A1-F6EECF244321}">
                <p14:modId xmlns:p14="http://schemas.microsoft.com/office/powerpoint/2010/main" val="1209320332"/>
              </p:ext>
            </p:extLst>
          </p:nvPr>
        </p:nvGraphicFramePr>
        <p:xfrm>
          <a:off x="277079" y="2160001"/>
          <a:ext cx="7762875" cy="4180782"/>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5A0B8131-6278-1333-97D8-75ED8FFCF1A2}"/>
              </a:ext>
            </a:extLst>
          </p:cNvPr>
          <p:cNvSpPr txBox="1"/>
          <p:nvPr/>
        </p:nvSpPr>
        <p:spPr>
          <a:xfrm>
            <a:off x="1298246" y="1331072"/>
            <a:ext cx="9113520" cy="584775"/>
          </a:xfrm>
          <a:prstGeom prst="rect">
            <a:avLst/>
          </a:prstGeom>
          <a:noFill/>
        </p:spPr>
        <p:txBody>
          <a:bodyPr wrap="square" rtlCol="0">
            <a:spAutoFit/>
          </a:bodyPr>
          <a:lstStyle/>
          <a:p>
            <a:pPr algn="ctr"/>
            <a:r>
              <a:rPr lang="en-US" sz="1600" b="1" spc="10" dirty="0"/>
              <a:t>The extent barriers delayed respondents discussing symptoms with healthcare professionals (Top 10)</a:t>
            </a:r>
          </a:p>
        </p:txBody>
      </p:sp>
      <p:sp>
        <p:nvSpPr>
          <p:cNvPr id="2" name="Speech Bubble: Rectangle with Corners Rounded 1">
            <a:extLst>
              <a:ext uri="{FF2B5EF4-FFF2-40B4-BE49-F238E27FC236}">
                <a16:creationId xmlns:a16="http://schemas.microsoft.com/office/drawing/2014/main" id="{5F0D9CCA-DA46-DD0F-9938-D1C01970A5BB}"/>
              </a:ext>
            </a:extLst>
          </p:cNvPr>
          <p:cNvSpPr/>
          <p:nvPr/>
        </p:nvSpPr>
        <p:spPr>
          <a:xfrm>
            <a:off x="8744689" y="3019424"/>
            <a:ext cx="2986197" cy="3532169"/>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lumMod val="50000"/>
                  </a:schemeClr>
                </a:solidFill>
              </a:rPr>
              <a:t>18-29: </a:t>
            </a:r>
            <a:r>
              <a:rPr lang="en-GB" sz="1200" b="1" dirty="0">
                <a:solidFill>
                  <a:schemeClr val="accent1"/>
                </a:solidFill>
              </a:rPr>
              <a:t>8.56</a:t>
            </a:r>
          </a:p>
          <a:p>
            <a:pPr algn="ctr"/>
            <a:r>
              <a:rPr lang="en-GB" sz="1200" dirty="0">
                <a:solidFill>
                  <a:schemeClr val="tx1">
                    <a:lumMod val="50000"/>
                  </a:schemeClr>
                </a:solidFill>
              </a:rPr>
              <a:t>30-49: </a:t>
            </a:r>
            <a:r>
              <a:rPr lang="en-GB" sz="1200" b="1" dirty="0">
                <a:solidFill>
                  <a:schemeClr val="accent1"/>
                </a:solidFill>
              </a:rPr>
              <a:t>8.14</a:t>
            </a:r>
          </a:p>
          <a:p>
            <a:pPr algn="ctr"/>
            <a:r>
              <a:rPr lang="en-GB" sz="1200" dirty="0">
                <a:solidFill>
                  <a:schemeClr val="tx1">
                    <a:lumMod val="50000"/>
                  </a:schemeClr>
                </a:solidFill>
              </a:rPr>
              <a:t>50+: </a:t>
            </a:r>
            <a:r>
              <a:rPr lang="en-GB" sz="1200" b="1" dirty="0">
                <a:solidFill>
                  <a:schemeClr val="accent1"/>
                </a:solidFill>
              </a:rPr>
              <a:t>6.98</a:t>
            </a:r>
          </a:p>
          <a:p>
            <a:pPr algn="ctr"/>
            <a:endParaRPr lang="en-GB" sz="500" dirty="0">
              <a:solidFill>
                <a:schemeClr val="tx1">
                  <a:lumMod val="50000"/>
                </a:schemeClr>
              </a:solidFill>
            </a:endParaRPr>
          </a:p>
          <a:p>
            <a:pPr algn="ctr"/>
            <a:r>
              <a:rPr lang="en-GB" sz="1200" dirty="0">
                <a:solidFill>
                  <a:schemeClr val="tx1">
                    <a:lumMod val="50000"/>
                  </a:schemeClr>
                </a:solidFill>
              </a:rPr>
              <a:t>Male: </a:t>
            </a:r>
            <a:r>
              <a:rPr lang="en-GB" sz="1200" b="1" dirty="0">
                <a:solidFill>
                  <a:schemeClr val="accent1"/>
                </a:solidFill>
              </a:rPr>
              <a:t>7.27</a:t>
            </a:r>
          </a:p>
          <a:p>
            <a:pPr algn="ctr"/>
            <a:r>
              <a:rPr lang="en-GB" sz="1200" dirty="0">
                <a:solidFill>
                  <a:schemeClr val="tx1">
                    <a:lumMod val="50000"/>
                  </a:schemeClr>
                </a:solidFill>
              </a:rPr>
              <a:t>Female: </a:t>
            </a:r>
            <a:r>
              <a:rPr lang="en-GB" sz="1200" b="1" dirty="0">
                <a:solidFill>
                  <a:schemeClr val="accent1"/>
                </a:solidFill>
              </a:rPr>
              <a:t>7.97</a:t>
            </a:r>
          </a:p>
          <a:p>
            <a:pPr algn="ctr"/>
            <a:endParaRPr lang="en-GB" sz="500" dirty="0">
              <a:solidFill>
                <a:schemeClr val="tx1">
                  <a:lumMod val="50000"/>
                </a:schemeClr>
              </a:solidFill>
            </a:endParaRPr>
          </a:p>
          <a:p>
            <a:pPr algn="ctr"/>
            <a:r>
              <a:rPr lang="en-GB" sz="1200" dirty="0">
                <a:solidFill>
                  <a:schemeClr val="tx1">
                    <a:lumMod val="50000"/>
                  </a:schemeClr>
                </a:solidFill>
              </a:rPr>
              <a:t>White: </a:t>
            </a:r>
            <a:r>
              <a:rPr lang="en-GB" sz="1200" b="1" dirty="0">
                <a:solidFill>
                  <a:schemeClr val="accent1"/>
                </a:solidFill>
              </a:rPr>
              <a:t>7.58</a:t>
            </a:r>
          </a:p>
          <a:p>
            <a:pPr algn="ctr"/>
            <a:r>
              <a:rPr lang="en-GB" sz="1200" dirty="0">
                <a:solidFill>
                  <a:schemeClr val="tx1">
                    <a:lumMod val="50000"/>
                  </a:schemeClr>
                </a:solidFill>
              </a:rPr>
              <a:t>Ethnic minority: </a:t>
            </a:r>
            <a:r>
              <a:rPr lang="en-GB" sz="1200" b="1" dirty="0">
                <a:solidFill>
                  <a:schemeClr val="accent1"/>
                </a:solidFill>
              </a:rPr>
              <a:t>8.08</a:t>
            </a:r>
          </a:p>
          <a:p>
            <a:pPr algn="ctr"/>
            <a:endParaRPr lang="en-GB" sz="500" dirty="0">
              <a:solidFill>
                <a:schemeClr val="tx1">
                  <a:lumMod val="50000"/>
                </a:schemeClr>
              </a:solidFill>
            </a:endParaRPr>
          </a:p>
          <a:p>
            <a:pPr algn="ctr"/>
            <a:r>
              <a:rPr lang="en-GB" sz="1200" dirty="0">
                <a:solidFill>
                  <a:schemeClr val="tx1">
                    <a:lumMod val="50000"/>
                  </a:schemeClr>
                </a:solidFill>
              </a:rPr>
              <a:t>ABC1: </a:t>
            </a:r>
            <a:r>
              <a:rPr lang="en-GB" sz="1200" b="1" dirty="0">
                <a:solidFill>
                  <a:schemeClr val="accent1"/>
                </a:solidFill>
              </a:rPr>
              <a:t>7.50</a:t>
            </a:r>
          </a:p>
          <a:p>
            <a:pPr algn="ctr"/>
            <a:r>
              <a:rPr lang="en-GB" sz="1200" dirty="0">
                <a:solidFill>
                  <a:schemeClr val="tx1">
                    <a:lumMod val="50000"/>
                  </a:schemeClr>
                </a:solidFill>
              </a:rPr>
              <a:t>C2DE: </a:t>
            </a:r>
            <a:r>
              <a:rPr lang="en-GB" sz="1200" b="1" dirty="0">
                <a:solidFill>
                  <a:schemeClr val="accent1"/>
                </a:solidFill>
              </a:rPr>
              <a:t>7.82</a:t>
            </a:r>
          </a:p>
          <a:p>
            <a:pPr algn="ctr"/>
            <a:endParaRPr lang="en-GB" sz="500" dirty="0">
              <a:solidFill>
                <a:schemeClr val="tx1">
                  <a:lumMod val="50000"/>
                </a:schemeClr>
              </a:solidFill>
            </a:endParaRPr>
          </a:p>
          <a:p>
            <a:pPr algn="ctr"/>
            <a:r>
              <a:rPr lang="en-GB" sz="1200" dirty="0">
                <a:solidFill>
                  <a:schemeClr val="tx1">
                    <a:lumMod val="50000"/>
                  </a:schemeClr>
                </a:solidFill>
              </a:rPr>
              <a:t>IMD 1-2: </a:t>
            </a:r>
            <a:r>
              <a:rPr lang="en-GB" sz="1200" b="1" dirty="0">
                <a:solidFill>
                  <a:schemeClr val="accent1"/>
                </a:solidFill>
              </a:rPr>
              <a:t>7.97</a:t>
            </a:r>
          </a:p>
          <a:p>
            <a:pPr algn="ctr"/>
            <a:r>
              <a:rPr lang="en-GB" sz="1200" dirty="0">
                <a:solidFill>
                  <a:schemeClr val="tx1">
                    <a:lumMod val="50000"/>
                  </a:schemeClr>
                </a:solidFill>
              </a:rPr>
              <a:t>IMD 3-8: </a:t>
            </a:r>
            <a:r>
              <a:rPr lang="en-GB" sz="1200" b="1" dirty="0">
                <a:solidFill>
                  <a:schemeClr val="accent1"/>
                </a:solidFill>
              </a:rPr>
              <a:t>7.67</a:t>
            </a:r>
          </a:p>
          <a:p>
            <a:pPr algn="ctr"/>
            <a:r>
              <a:rPr lang="en-GB" sz="1200" dirty="0">
                <a:solidFill>
                  <a:schemeClr val="tx1">
                    <a:lumMod val="50000"/>
                  </a:schemeClr>
                </a:solidFill>
              </a:rPr>
              <a:t>IMD 9-10: </a:t>
            </a:r>
            <a:r>
              <a:rPr lang="en-GB" sz="1200" b="1" dirty="0">
                <a:solidFill>
                  <a:schemeClr val="accent1"/>
                </a:solidFill>
              </a:rPr>
              <a:t>7.33</a:t>
            </a:r>
          </a:p>
          <a:p>
            <a:pPr algn="ctr"/>
            <a:endParaRPr lang="en-GB" sz="500" dirty="0">
              <a:solidFill>
                <a:schemeClr val="tx1">
                  <a:lumMod val="50000"/>
                </a:schemeClr>
              </a:solidFill>
            </a:endParaRPr>
          </a:p>
          <a:p>
            <a:pPr algn="ctr"/>
            <a:r>
              <a:rPr lang="en-GB" sz="1200" dirty="0">
                <a:solidFill>
                  <a:schemeClr val="tx1">
                    <a:lumMod val="50000"/>
                  </a:schemeClr>
                </a:solidFill>
              </a:rPr>
              <a:t>Disability: </a:t>
            </a:r>
            <a:r>
              <a:rPr lang="en-GB" sz="1200" b="1" dirty="0">
                <a:solidFill>
                  <a:schemeClr val="accent1"/>
                </a:solidFill>
              </a:rPr>
              <a:t>8.26</a:t>
            </a:r>
          </a:p>
          <a:p>
            <a:pPr algn="ctr"/>
            <a:r>
              <a:rPr lang="en-GB" sz="1200" dirty="0">
                <a:solidFill>
                  <a:schemeClr val="tx1">
                    <a:lumMod val="50000"/>
                  </a:schemeClr>
                </a:solidFill>
              </a:rPr>
              <a:t>No disability: </a:t>
            </a:r>
            <a:r>
              <a:rPr lang="en-GB" sz="1200" b="1" dirty="0">
                <a:solidFill>
                  <a:schemeClr val="accent1"/>
                </a:solidFill>
              </a:rPr>
              <a:t>7.35</a:t>
            </a:r>
          </a:p>
          <a:p>
            <a:pPr algn="ctr"/>
            <a:endParaRPr lang="en-GB" sz="500" dirty="0">
              <a:solidFill>
                <a:schemeClr val="tx1">
                  <a:lumMod val="50000"/>
                </a:schemeClr>
              </a:solidFill>
            </a:endParaRPr>
          </a:p>
          <a:p>
            <a:pPr algn="ctr"/>
            <a:r>
              <a:rPr lang="en-GB" sz="1200" dirty="0">
                <a:solidFill>
                  <a:schemeClr val="tx1">
                    <a:lumMod val="50000"/>
                  </a:schemeClr>
                </a:solidFill>
              </a:rPr>
              <a:t>Mental health condition: </a:t>
            </a:r>
            <a:r>
              <a:rPr lang="en-GB" sz="1200" b="1" dirty="0">
                <a:solidFill>
                  <a:schemeClr val="accent1"/>
                </a:solidFill>
              </a:rPr>
              <a:t>8.31</a:t>
            </a:r>
          </a:p>
          <a:p>
            <a:pPr algn="ctr"/>
            <a:r>
              <a:rPr lang="en-GB" sz="1200" dirty="0">
                <a:solidFill>
                  <a:schemeClr val="tx1">
                    <a:lumMod val="50000"/>
                  </a:schemeClr>
                </a:solidFill>
              </a:rPr>
              <a:t>No mental health condition: </a:t>
            </a:r>
            <a:r>
              <a:rPr lang="en-GB" sz="1200" b="1" dirty="0">
                <a:solidFill>
                  <a:schemeClr val="accent1"/>
                </a:solidFill>
              </a:rPr>
              <a:t>7.28</a:t>
            </a:r>
          </a:p>
        </p:txBody>
      </p:sp>
      <p:grpSp>
        <p:nvGrpSpPr>
          <p:cNvPr id="7" name="Group 6">
            <a:extLst>
              <a:ext uri="{FF2B5EF4-FFF2-40B4-BE49-F238E27FC236}">
                <a16:creationId xmlns:a16="http://schemas.microsoft.com/office/drawing/2014/main" id="{A5DDF12F-7108-7540-3105-F215C592FBF2}"/>
              </a:ext>
            </a:extLst>
          </p:cNvPr>
          <p:cNvGrpSpPr/>
          <p:nvPr/>
        </p:nvGrpSpPr>
        <p:grpSpPr>
          <a:xfrm>
            <a:off x="8737562" y="1907431"/>
            <a:ext cx="2993324" cy="993454"/>
            <a:chOff x="10450689" y="4356957"/>
            <a:chExt cx="1700114" cy="1239611"/>
          </a:xfrm>
        </p:grpSpPr>
        <p:sp>
          <p:nvSpPr>
            <p:cNvPr id="10" name="Rounded Rectangle 14">
              <a:extLst>
                <a:ext uri="{FF2B5EF4-FFF2-40B4-BE49-F238E27FC236}">
                  <a16:creationId xmlns:a16="http://schemas.microsoft.com/office/drawing/2014/main" id="{C10AD5A6-0D92-D4C7-707C-E52F83A9CE91}"/>
                </a:ext>
              </a:extLst>
            </p:cNvPr>
            <p:cNvSpPr/>
            <p:nvPr/>
          </p:nvSpPr>
          <p:spPr>
            <a:xfrm>
              <a:off x="10450689" y="4389292"/>
              <a:ext cx="1700114" cy="1207276"/>
            </a:xfrm>
            <a:prstGeom prst="roundRect">
              <a:avLst>
                <a:gd name="adj" fmla="val 4719"/>
              </a:avLst>
            </a:prstGeom>
            <a:solidFill>
              <a:schemeClr val="bg1"/>
            </a:solidFill>
            <a:ln w="12700">
              <a:noFill/>
            </a:ln>
            <a:effectLst>
              <a:outerShdw blurRad="264591" dist="381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1404000" rIns="288000" bIns="288000" rtlCol="0" anchor="t" anchorCtr="0"/>
            <a:lstStyle/>
            <a:p>
              <a:pPr algn="ctr"/>
              <a:endParaRPr lang="en-US" sz="1050" dirty="0">
                <a:solidFill>
                  <a:schemeClr val="accent1"/>
                </a:solidFill>
                <a:latin typeface="Arial Black" panose="020B0A04020102020204" pitchFamily="34" charset="0"/>
              </a:endParaRPr>
            </a:p>
          </p:txBody>
        </p:sp>
        <p:sp>
          <p:nvSpPr>
            <p:cNvPr id="11" name="TextBox 10">
              <a:extLst>
                <a:ext uri="{FF2B5EF4-FFF2-40B4-BE49-F238E27FC236}">
                  <a16:creationId xmlns:a16="http://schemas.microsoft.com/office/drawing/2014/main" id="{DCBE2676-2670-E147-AE70-FA342B2A22F8}"/>
                </a:ext>
              </a:extLst>
            </p:cNvPr>
            <p:cNvSpPr txBox="1"/>
            <p:nvPr/>
          </p:nvSpPr>
          <p:spPr>
            <a:xfrm>
              <a:off x="10481957" y="4356957"/>
              <a:ext cx="1633873" cy="1171314"/>
            </a:xfrm>
            <a:prstGeom prst="rect">
              <a:avLst/>
            </a:prstGeom>
            <a:noFill/>
          </p:spPr>
          <p:txBody>
            <a:bodyPr wrap="square" rtlCol="0">
              <a:spAutoFit/>
            </a:bodyPr>
            <a:lstStyle/>
            <a:p>
              <a:pPr algn="ctr"/>
              <a:r>
                <a:rPr lang="en-GB" sz="1200" b="1" spc="10" dirty="0"/>
                <a:t>On average, respondents identified</a:t>
              </a:r>
            </a:p>
            <a:p>
              <a:pPr algn="ctr"/>
              <a:endParaRPr lang="en-GB" sz="700" b="1" spc="10" dirty="0"/>
            </a:p>
            <a:p>
              <a:pPr algn="ctr"/>
              <a:r>
                <a:rPr lang="en-GB" sz="1600" dirty="0">
                  <a:solidFill>
                    <a:schemeClr val="accent1"/>
                  </a:solidFill>
                  <a:latin typeface="Arial Black" panose="020B0A04020102020204" pitchFamily="34" charset="0"/>
                </a:rPr>
                <a:t>7.65 </a:t>
              </a:r>
              <a:r>
                <a:rPr lang="en-GB" sz="1200" b="1" spc="10" dirty="0"/>
                <a:t>(mean)</a:t>
              </a:r>
            </a:p>
            <a:p>
              <a:pPr algn="ctr"/>
              <a:endParaRPr lang="en-GB" sz="800" dirty="0">
                <a:solidFill>
                  <a:schemeClr val="accent1"/>
                </a:solidFill>
                <a:latin typeface="Arial Black" panose="020B0A04020102020204" pitchFamily="34" charset="0"/>
              </a:endParaRPr>
            </a:p>
            <a:p>
              <a:pPr algn="ctr"/>
              <a:r>
                <a:rPr lang="en-GB" sz="1200" b="1" spc="10" dirty="0"/>
                <a:t>barriers as influential</a:t>
              </a:r>
            </a:p>
          </p:txBody>
        </p:sp>
      </p:grpSp>
    </p:spTree>
    <p:extLst>
      <p:ext uri="{BB962C8B-B14F-4D97-AF65-F5344CB8AC3E}">
        <p14:creationId xmlns:p14="http://schemas.microsoft.com/office/powerpoint/2010/main" val="23491676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EE750F32-2C43-A0E7-5F65-1119EA8B4F79}"/>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Females, those with a disability and those who have been diagnosed with a mental health condition were more likely across nearly all barriers to identify them as influential</a:t>
            </a:r>
          </a:p>
        </p:txBody>
      </p:sp>
      <p:sp>
        <p:nvSpPr>
          <p:cNvPr id="7" name="TextBox 6">
            <a:extLst>
              <a:ext uri="{FF2B5EF4-FFF2-40B4-BE49-F238E27FC236}">
                <a16:creationId xmlns:a16="http://schemas.microsoft.com/office/drawing/2014/main" id="{9FCDB020-5C5D-B627-264A-28F2E227D4D9}"/>
              </a:ext>
            </a:extLst>
          </p:cNvPr>
          <p:cNvSpPr txBox="1"/>
          <p:nvPr/>
        </p:nvSpPr>
        <p:spPr>
          <a:xfrm>
            <a:off x="1298246" y="1634131"/>
            <a:ext cx="9113520" cy="338554"/>
          </a:xfrm>
          <a:prstGeom prst="rect">
            <a:avLst/>
          </a:prstGeom>
          <a:noFill/>
        </p:spPr>
        <p:txBody>
          <a:bodyPr wrap="square" rtlCol="0">
            <a:spAutoFit/>
          </a:bodyPr>
          <a:lstStyle/>
          <a:p>
            <a:pPr algn="ctr"/>
            <a:r>
              <a:rPr lang="en-US" sz="1600" b="1" spc="10" dirty="0"/>
              <a:t>Influential barriers to seeking medical help (Net: A lot/ a little)</a:t>
            </a:r>
          </a:p>
        </p:txBody>
      </p:sp>
      <p:sp>
        <p:nvSpPr>
          <p:cNvPr id="9" name="Speech Bubble: Rectangle with Corners Rounded 8">
            <a:extLst>
              <a:ext uri="{FF2B5EF4-FFF2-40B4-BE49-F238E27FC236}">
                <a16:creationId xmlns:a16="http://schemas.microsoft.com/office/drawing/2014/main" id="{1C685388-0DDD-39B8-7B43-2A86D13EF715}"/>
              </a:ext>
            </a:extLst>
          </p:cNvPr>
          <p:cNvSpPr/>
          <p:nvPr/>
        </p:nvSpPr>
        <p:spPr>
          <a:xfrm>
            <a:off x="502354" y="2414940"/>
            <a:ext cx="3574345" cy="1706358"/>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Responses by ethnicity varied. Those from an ethnic minority background were more likely than White respondents to cite that they could manage it themselves (48% vs 42%), having too many other worries (43% vs 36%) and being too busy to make time (35% vs 28%). They were less likely to report thinking it would be difficult to get an appointment (50% vs 54%), or not wanting to make a fuss (37% vs 40%).</a:t>
            </a:r>
          </a:p>
        </p:txBody>
      </p:sp>
      <p:sp>
        <p:nvSpPr>
          <p:cNvPr id="10" name="Speech Bubble: Rectangle with Corners Rounded 9">
            <a:extLst>
              <a:ext uri="{FF2B5EF4-FFF2-40B4-BE49-F238E27FC236}">
                <a16:creationId xmlns:a16="http://schemas.microsoft.com/office/drawing/2014/main" id="{A18525FA-C40C-ABC3-58CB-2C0DDCD33729}"/>
              </a:ext>
            </a:extLst>
          </p:cNvPr>
          <p:cNvSpPr/>
          <p:nvPr/>
        </p:nvSpPr>
        <p:spPr>
          <a:xfrm>
            <a:off x="4159405" y="2402784"/>
            <a:ext cx="3891775"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Younger respondents (18-29) were less likely to state it is difficult to get an appointment generally (42%) or with a particular healthcare professional (39%). However, they were more likely to state that they didn’t feel confident talking about symptoms (33%). Those over 50 are less likely to identify nearly all barriers, with the exception of thinking it was an existing illness (42%) and not wanting a remote appointment (41%).</a:t>
            </a:r>
          </a:p>
        </p:txBody>
      </p:sp>
      <p:sp>
        <p:nvSpPr>
          <p:cNvPr id="11" name="Speech Bubble: Rectangle with Corners Rounded 10">
            <a:extLst>
              <a:ext uri="{FF2B5EF4-FFF2-40B4-BE49-F238E27FC236}">
                <a16:creationId xmlns:a16="http://schemas.microsoft.com/office/drawing/2014/main" id="{FEB4D976-1F35-371C-34D9-3931982C3B07}"/>
              </a:ext>
            </a:extLst>
          </p:cNvPr>
          <p:cNvSpPr/>
          <p:nvPr/>
        </p:nvSpPr>
        <p:spPr>
          <a:xfrm>
            <a:off x="8250129" y="2373975"/>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Female respondents were more likely to identify the majority of barriers compared to males, including thinking it would be difficult to get an appointment (58% vs 50%), finding it difficult in practice (51% vs 43%), and deciding to manage it themselves (47% vs 38%), Male respondents more commonly identified that they could not afford the costs of the appointment (11% vs 9%). </a:t>
            </a:r>
          </a:p>
        </p:txBody>
      </p:sp>
      <p:sp>
        <p:nvSpPr>
          <p:cNvPr id="12" name="Speech Bubble: Rectangle with Corners Rounded 11">
            <a:extLst>
              <a:ext uri="{FF2B5EF4-FFF2-40B4-BE49-F238E27FC236}">
                <a16:creationId xmlns:a16="http://schemas.microsoft.com/office/drawing/2014/main" id="{E70DB7CC-8086-1D59-E83F-1258D2EF1A28}"/>
              </a:ext>
            </a:extLst>
          </p:cNvPr>
          <p:cNvSpPr/>
          <p:nvPr/>
        </p:nvSpPr>
        <p:spPr>
          <a:xfrm>
            <a:off x="502355" y="4426687"/>
            <a:ext cx="3488620" cy="167754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Respondents living with a disability were more likely than those without to identify the majority of barriers, including finding it difficult to get a certain professional (51% vs 39%), or thinking it was linked to an existing illness (48% vs 33%). They were less likely to say that it was unlikely to be serious (42% vs 46%), they could mange it themselves (39% vs 45%) or that they were too busy (24% vs 32%).</a:t>
            </a:r>
          </a:p>
        </p:txBody>
      </p:sp>
      <p:sp>
        <p:nvSpPr>
          <p:cNvPr id="13" name="Speech Bubble: Rectangle with Corners Rounded 12">
            <a:extLst>
              <a:ext uri="{FF2B5EF4-FFF2-40B4-BE49-F238E27FC236}">
                <a16:creationId xmlns:a16="http://schemas.microsoft.com/office/drawing/2014/main" id="{F44B1E37-C20B-BF26-4B65-CD49FF252F51}"/>
              </a:ext>
            </a:extLst>
          </p:cNvPr>
          <p:cNvSpPr/>
          <p:nvPr/>
        </p:nvSpPr>
        <p:spPr>
          <a:xfrm>
            <a:off x="4376242" y="4414530"/>
            <a:ext cx="3488620" cy="168970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Those diagnosed with a mental health condition were more likely to identify nearly all barriers. Those with the biggest differences included: having other things to worry about (46% vs 33%), worrying their symptoms wouldn’t be taken seriously (46% vs 32%), not wanting to make a fuss (47% vs 37%) and thinking the symptom was related to another illness (45% vs 35%).</a:t>
            </a:r>
          </a:p>
        </p:txBody>
      </p:sp>
      <p:sp>
        <p:nvSpPr>
          <p:cNvPr id="14" name="Speech Bubble: Rectangle with Corners Rounded 13">
            <a:extLst>
              <a:ext uri="{FF2B5EF4-FFF2-40B4-BE49-F238E27FC236}">
                <a16:creationId xmlns:a16="http://schemas.microsoft.com/office/drawing/2014/main" id="{93726484-BABD-8BB2-246B-72CB5B5D4EFF}"/>
              </a:ext>
            </a:extLst>
          </p:cNvPr>
          <p:cNvSpPr/>
          <p:nvPr/>
        </p:nvSpPr>
        <p:spPr>
          <a:xfrm>
            <a:off x="8250129" y="4385721"/>
            <a:ext cx="3488620" cy="171851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from a lower social grade (C2DE) were more likely than those from a higher social grade (ABC1) to state they didn’t want a remote appointment (40% vs 35%), that they didn’t want to talk to a receptionist about their symptoms (37% vs 33%) or that they worried about finding it physically uncomfortable (17% vs 13%). They were less likely to identify being too busy (25% vs 33%).</a:t>
            </a:r>
          </a:p>
        </p:txBody>
      </p:sp>
      <p:sp>
        <p:nvSpPr>
          <p:cNvPr id="15" name="Rectangle: Rounded Corners 14">
            <a:extLst>
              <a:ext uri="{FF2B5EF4-FFF2-40B4-BE49-F238E27FC236}">
                <a16:creationId xmlns:a16="http://schemas.microsoft.com/office/drawing/2014/main" id="{D401713E-4A16-E917-C9D0-FC808B8DC7ED}"/>
              </a:ext>
            </a:extLst>
          </p:cNvPr>
          <p:cNvSpPr/>
          <p:nvPr/>
        </p:nvSpPr>
        <p:spPr>
          <a:xfrm>
            <a:off x="1279446" y="2235258"/>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Ethnicity</a:t>
            </a:r>
          </a:p>
        </p:txBody>
      </p:sp>
      <p:sp>
        <p:nvSpPr>
          <p:cNvPr id="16" name="Rectangle: Rounded Corners 15">
            <a:extLst>
              <a:ext uri="{FF2B5EF4-FFF2-40B4-BE49-F238E27FC236}">
                <a16:creationId xmlns:a16="http://schemas.microsoft.com/office/drawing/2014/main" id="{55A31800-0C69-D0CE-7F93-6CA5EC490DC6}"/>
              </a:ext>
            </a:extLst>
          </p:cNvPr>
          <p:cNvSpPr/>
          <p:nvPr/>
        </p:nvSpPr>
        <p:spPr>
          <a:xfrm>
            <a:off x="5155839" y="2219546"/>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Age</a:t>
            </a:r>
          </a:p>
        </p:txBody>
      </p:sp>
      <p:sp>
        <p:nvSpPr>
          <p:cNvPr id="17" name="Rectangle: Rounded Corners 16">
            <a:extLst>
              <a:ext uri="{FF2B5EF4-FFF2-40B4-BE49-F238E27FC236}">
                <a16:creationId xmlns:a16="http://schemas.microsoft.com/office/drawing/2014/main" id="{6AC8FCF7-64B8-B862-F05F-1E4D156A759E}"/>
              </a:ext>
            </a:extLst>
          </p:cNvPr>
          <p:cNvSpPr/>
          <p:nvPr/>
        </p:nvSpPr>
        <p:spPr>
          <a:xfrm>
            <a:off x="9034053" y="2196096"/>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Sex at birth</a:t>
            </a:r>
          </a:p>
        </p:txBody>
      </p:sp>
      <p:sp>
        <p:nvSpPr>
          <p:cNvPr id="18" name="Rectangle: Rounded Corners 17">
            <a:extLst>
              <a:ext uri="{FF2B5EF4-FFF2-40B4-BE49-F238E27FC236}">
                <a16:creationId xmlns:a16="http://schemas.microsoft.com/office/drawing/2014/main" id="{749CCCDC-A284-7EE7-4802-75D65A1753FD}"/>
              </a:ext>
            </a:extLst>
          </p:cNvPr>
          <p:cNvSpPr/>
          <p:nvPr/>
        </p:nvSpPr>
        <p:spPr>
          <a:xfrm>
            <a:off x="1288971" y="4253232"/>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Disability</a:t>
            </a:r>
          </a:p>
        </p:txBody>
      </p:sp>
      <p:sp>
        <p:nvSpPr>
          <p:cNvPr id="19" name="Rectangle: Rounded Corners 18">
            <a:extLst>
              <a:ext uri="{FF2B5EF4-FFF2-40B4-BE49-F238E27FC236}">
                <a16:creationId xmlns:a16="http://schemas.microsoft.com/office/drawing/2014/main" id="{64F68809-D4CB-943E-8C85-DDB484B8833A}"/>
              </a:ext>
            </a:extLst>
          </p:cNvPr>
          <p:cNvSpPr/>
          <p:nvPr/>
        </p:nvSpPr>
        <p:spPr>
          <a:xfrm>
            <a:off x="5165364" y="4237520"/>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Mental health</a:t>
            </a:r>
          </a:p>
        </p:txBody>
      </p:sp>
      <p:sp>
        <p:nvSpPr>
          <p:cNvPr id="20" name="Rectangle: Rounded Corners 19">
            <a:extLst>
              <a:ext uri="{FF2B5EF4-FFF2-40B4-BE49-F238E27FC236}">
                <a16:creationId xmlns:a16="http://schemas.microsoft.com/office/drawing/2014/main" id="{011C7FBC-9AC9-F585-0151-A2D735C590F5}"/>
              </a:ext>
            </a:extLst>
          </p:cNvPr>
          <p:cNvSpPr/>
          <p:nvPr/>
        </p:nvSpPr>
        <p:spPr>
          <a:xfrm>
            <a:off x="9043578" y="4215109"/>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Social grade</a:t>
            </a:r>
          </a:p>
        </p:txBody>
      </p:sp>
      <p:sp>
        <p:nvSpPr>
          <p:cNvPr id="21" name="Footer Placeholder 5">
            <a:extLst>
              <a:ext uri="{FF2B5EF4-FFF2-40B4-BE49-F238E27FC236}">
                <a16:creationId xmlns:a16="http://schemas.microsoft.com/office/drawing/2014/main" id="{7F8FDEF4-EAC4-37CE-B7A5-606F4E79409F}"/>
              </a:ext>
            </a:extLst>
          </p:cNvPr>
          <p:cNvSpPr txBox="1">
            <a:spLocks/>
          </p:cNvSpPr>
          <p:nvPr/>
        </p:nvSpPr>
        <p:spPr>
          <a:xfrm>
            <a:off x="444900" y="6379454"/>
            <a:ext cx="9113520"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D4. Think back to the last time you thought about discussing a symptom or health concern you had with a healthcare professional. We want to understand what made you delay or put you off going.  How much, if at all, did the following make you delay or put you off going? </a:t>
            </a:r>
          </a:p>
          <a:p>
            <a:r>
              <a:rPr lang="en-US" sz="800" dirty="0"/>
              <a:t>Base: All (N=6,844)</a:t>
            </a:r>
          </a:p>
          <a:p>
            <a:endParaRPr lang="en-US" sz="800" dirty="0"/>
          </a:p>
        </p:txBody>
      </p:sp>
    </p:spTree>
    <p:extLst>
      <p:ext uri="{BB962C8B-B14F-4D97-AF65-F5344CB8AC3E}">
        <p14:creationId xmlns:p14="http://schemas.microsoft.com/office/powerpoint/2010/main" val="5903097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CFBFC-AB27-1431-7F06-5E9034E4B871}"/>
            </a:ext>
          </a:extLst>
        </p:cNvPr>
        <p:cNvGrpSpPr/>
        <p:nvPr/>
      </p:nvGrpSpPr>
      <p:grpSpPr>
        <a:xfrm>
          <a:off x="0" y="0"/>
          <a:ext cx="0" cy="0"/>
          <a:chOff x="0" y="0"/>
          <a:chExt cx="0" cy="0"/>
        </a:xfrm>
      </p:grpSpPr>
      <p:sp>
        <p:nvSpPr>
          <p:cNvPr id="6" name="Title 4">
            <a:extLst>
              <a:ext uri="{FF2B5EF4-FFF2-40B4-BE49-F238E27FC236}">
                <a16:creationId xmlns:a16="http://schemas.microsoft.com/office/drawing/2014/main" id="{885A3EBD-D388-A75D-CDBC-9EC605CC286D}"/>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Those from an ethnic minority background who are LGBTQ+, with a disability or with a mental health condition commonly reported the majority of barriers as influential.</a:t>
            </a:r>
          </a:p>
        </p:txBody>
      </p:sp>
      <p:sp>
        <p:nvSpPr>
          <p:cNvPr id="9" name="Speech Bubble: Rectangle with Corners Rounded 8">
            <a:extLst>
              <a:ext uri="{FF2B5EF4-FFF2-40B4-BE49-F238E27FC236}">
                <a16:creationId xmlns:a16="http://schemas.microsoft.com/office/drawing/2014/main" id="{01A278BA-E465-9F79-2409-3DB51E7BAE4F}"/>
              </a:ext>
            </a:extLst>
          </p:cNvPr>
          <p:cNvSpPr/>
          <p:nvPr/>
        </p:nvSpPr>
        <p:spPr>
          <a:xfrm>
            <a:off x="502355" y="2414940"/>
            <a:ext cx="3488620" cy="1706358"/>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endParaRPr lang="en-GB" sz="1200" dirty="0">
              <a:solidFill>
                <a:schemeClr val="tx1"/>
              </a:solidFill>
            </a:endParaRPr>
          </a:p>
          <a:p>
            <a:pPr algn="ctr"/>
            <a:r>
              <a:rPr lang="en-GB" sz="1200" dirty="0">
                <a:solidFill>
                  <a:schemeClr val="tx1"/>
                </a:solidFill>
              </a:rPr>
              <a:t>The vast majority of barriers were identified by this audience. Those with the largest differences compared to everyone else were: worrying symptoms wouldn’t be taken seriously (54%), having other things to worry about (54%) and being too busy to seek medical attention (44%). </a:t>
            </a:r>
          </a:p>
        </p:txBody>
      </p:sp>
      <p:sp>
        <p:nvSpPr>
          <p:cNvPr id="10" name="Speech Bubble: Rectangle with Corners Rounded 9">
            <a:extLst>
              <a:ext uri="{FF2B5EF4-FFF2-40B4-BE49-F238E27FC236}">
                <a16:creationId xmlns:a16="http://schemas.microsoft.com/office/drawing/2014/main" id="{6ABDED2E-4F54-F51F-7C7C-CBD0A21BD0D6}"/>
              </a:ext>
            </a:extLst>
          </p:cNvPr>
          <p:cNvSpPr/>
          <p:nvPr/>
        </p:nvSpPr>
        <p:spPr>
          <a:xfrm>
            <a:off x="4376242" y="2402784"/>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endParaRPr lang="en-US" sz="1200" dirty="0">
              <a:solidFill>
                <a:schemeClr val="tx1"/>
              </a:solidFill>
            </a:endParaRPr>
          </a:p>
          <a:p>
            <a:pPr algn="ctr"/>
            <a:r>
              <a:rPr lang="en-US" sz="1200" dirty="0">
                <a:solidFill>
                  <a:schemeClr val="tx1"/>
                </a:solidFill>
              </a:rPr>
              <a:t>This audience identified many barriers, those with the biggest discrepancy compared to everyone else include: having too many things to worry about (49%), being too difficult to get to the appointment (24%) and finding it difficult to get an appointment with a particular professional (52%).</a:t>
            </a:r>
          </a:p>
        </p:txBody>
      </p:sp>
      <p:sp>
        <p:nvSpPr>
          <p:cNvPr id="11" name="Speech Bubble: Rectangle with Corners Rounded 10">
            <a:extLst>
              <a:ext uri="{FF2B5EF4-FFF2-40B4-BE49-F238E27FC236}">
                <a16:creationId xmlns:a16="http://schemas.microsoft.com/office/drawing/2014/main" id="{CF73A169-3B00-0DB0-789C-367FC8553215}"/>
              </a:ext>
            </a:extLst>
          </p:cNvPr>
          <p:cNvSpPr/>
          <p:nvPr/>
        </p:nvSpPr>
        <p:spPr>
          <a:xfrm>
            <a:off x="8250129" y="2373975"/>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endParaRPr lang="en-GB" sz="1200" dirty="0">
              <a:solidFill>
                <a:schemeClr val="tx1"/>
              </a:solidFill>
            </a:endParaRPr>
          </a:p>
          <a:p>
            <a:pPr algn="ctr"/>
            <a:r>
              <a:rPr lang="en-GB" sz="1200" dirty="0">
                <a:solidFill>
                  <a:schemeClr val="tx1"/>
                </a:solidFill>
              </a:rPr>
              <a:t>The vast majority of barriers were identified by this audience. Those with the largest differences compared to all others were: having too many other things to worry about (53%), finding it difficult to get to the appointment (55%) and thinking the problem was related to an existing illness (49%).</a:t>
            </a:r>
          </a:p>
        </p:txBody>
      </p:sp>
      <p:sp>
        <p:nvSpPr>
          <p:cNvPr id="12" name="Speech Bubble: Rectangle with Corners Rounded 11">
            <a:extLst>
              <a:ext uri="{FF2B5EF4-FFF2-40B4-BE49-F238E27FC236}">
                <a16:creationId xmlns:a16="http://schemas.microsoft.com/office/drawing/2014/main" id="{9CF1A689-EB54-15B9-7CAF-C8AD3F3A495F}"/>
              </a:ext>
            </a:extLst>
          </p:cNvPr>
          <p:cNvSpPr/>
          <p:nvPr/>
        </p:nvSpPr>
        <p:spPr>
          <a:xfrm>
            <a:off x="502355" y="4426687"/>
            <a:ext cx="3488620" cy="167754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endParaRPr lang="en-GB" sz="1200" dirty="0">
              <a:solidFill>
                <a:schemeClr val="tx1"/>
              </a:solidFill>
            </a:endParaRPr>
          </a:p>
          <a:p>
            <a:pPr algn="ctr"/>
            <a:r>
              <a:rPr lang="en-GB" sz="1200" dirty="0">
                <a:solidFill>
                  <a:schemeClr val="tx1"/>
                </a:solidFill>
              </a:rPr>
              <a:t>The vast majority of barriers were identified by this audience. Those with the largest differences compared to all others were: worrying symptoms wouldn’t be taken seriously (46%), thinking the problem was related to an existing illness (47%), and not wanting to talk to an admin person about symptoms (42%).</a:t>
            </a:r>
          </a:p>
        </p:txBody>
      </p:sp>
      <p:sp>
        <p:nvSpPr>
          <p:cNvPr id="13" name="Speech Bubble: Rectangle with Corners Rounded 12">
            <a:extLst>
              <a:ext uri="{FF2B5EF4-FFF2-40B4-BE49-F238E27FC236}">
                <a16:creationId xmlns:a16="http://schemas.microsoft.com/office/drawing/2014/main" id="{7C5A8324-BA13-5492-82B0-749190FC745C}"/>
              </a:ext>
            </a:extLst>
          </p:cNvPr>
          <p:cNvSpPr/>
          <p:nvPr/>
        </p:nvSpPr>
        <p:spPr>
          <a:xfrm>
            <a:off x="4376242" y="4414530"/>
            <a:ext cx="3488620" cy="168970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endParaRPr lang="en-GB" sz="1200" dirty="0">
              <a:solidFill>
                <a:schemeClr val="tx1"/>
              </a:solidFill>
            </a:endParaRPr>
          </a:p>
          <a:p>
            <a:pPr algn="ctr"/>
            <a:r>
              <a:rPr lang="en-GB" sz="1200" dirty="0">
                <a:solidFill>
                  <a:schemeClr val="tx1"/>
                </a:solidFill>
              </a:rPr>
              <a:t>This audience were more likely to state they thought the symptom was related to an existing illness (45%), that they found it difficult to get an appointment with a particular healthcare professional (44%) or that they didn’t want a remote appointment (43%).</a:t>
            </a:r>
          </a:p>
        </p:txBody>
      </p:sp>
      <p:sp>
        <p:nvSpPr>
          <p:cNvPr id="14" name="Speech Bubble: Rectangle with Corners Rounded 13">
            <a:extLst>
              <a:ext uri="{FF2B5EF4-FFF2-40B4-BE49-F238E27FC236}">
                <a16:creationId xmlns:a16="http://schemas.microsoft.com/office/drawing/2014/main" id="{7970E436-C21F-A99E-A051-4199C6B2108D}"/>
              </a:ext>
            </a:extLst>
          </p:cNvPr>
          <p:cNvSpPr/>
          <p:nvPr/>
        </p:nvSpPr>
        <p:spPr>
          <a:xfrm>
            <a:off x="8250129" y="4385721"/>
            <a:ext cx="3488620" cy="171851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endParaRPr lang="en-US" sz="1200" dirty="0">
              <a:solidFill>
                <a:schemeClr val="tx1"/>
              </a:solidFill>
            </a:endParaRPr>
          </a:p>
          <a:p>
            <a:pPr algn="ctr"/>
            <a:r>
              <a:rPr lang="en-US" sz="1200" dirty="0">
                <a:solidFill>
                  <a:schemeClr val="tx1"/>
                </a:solidFill>
              </a:rPr>
              <a:t>This audience were more likely to find it difficult to get an appointment with a particular healthcare professional (44%), that they thought the symptoms were related to an existing illness (40%), or that they didn’t want a remote appointment (39%).</a:t>
            </a:r>
          </a:p>
        </p:txBody>
      </p:sp>
      <p:sp>
        <p:nvSpPr>
          <p:cNvPr id="15" name="Rectangle: Rounded Corners 14">
            <a:extLst>
              <a:ext uri="{FF2B5EF4-FFF2-40B4-BE49-F238E27FC236}">
                <a16:creationId xmlns:a16="http://schemas.microsoft.com/office/drawing/2014/main" id="{D3E39F6A-3483-0EF4-1DC7-6B35FEA173A9}"/>
              </a:ext>
            </a:extLst>
          </p:cNvPr>
          <p:cNvSpPr/>
          <p:nvPr/>
        </p:nvSpPr>
        <p:spPr>
          <a:xfrm>
            <a:off x="1279446" y="2235258"/>
            <a:ext cx="1934438" cy="402694"/>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LGBTQ+ and ethnic minority background</a:t>
            </a:r>
          </a:p>
        </p:txBody>
      </p:sp>
      <p:sp>
        <p:nvSpPr>
          <p:cNvPr id="16" name="Rectangle: Rounded Corners 15">
            <a:extLst>
              <a:ext uri="{FF2B5EF4-FFF2-40B4-BE49-F238E27FC236}">
                <a16:creationId xmlns:a16="http://schemas.microsoft.com/office/drawing/2014/main" id="{5B306DD9-29B3-7CC4-4368-487D12DF1AA4}"/>
              </a:ext>
            </a:extLst>
          </p:cNvPr>
          <p:cNvSpPr/>
          <p:nvPr/>
        </p:nvSpPr>
        <p:spPr>
          <a:xfrm>
            <a:off x="4869310" y="2213593"/>
            <a:ext cx="2509317" cy="402694"/>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Ethnic minority background with disability</a:t>
            </a:r>
          </a:p>
        </p:txBody>
      </p:sp>
      <p:sp>
        <p:nvSpPr>
          <p:cNvPr id="17" name="Rectangle: Rounded Corners 16">
            <a:extLst>
              <a:ext uri="{FF2B5EF4-FFF2-40B4-BE49-F238E27FC236}">
                <a16:creationId xmlns:a16="http://schemas.microsoft.com/office/drawing/2014/main" id="{8D772D20-BB2F-4410-1184-5533C794C588}"/>
              </a:ext>
            </a:extLst>
          </p:cNvPr>
          <p:cNvSpPr/>
          <p:nvPr/>
        </p:nvSpPr>
        <p:spPr>
          <a:xfrm>
            <a:off x="8666643" y="2235258"/>
            <a:ext cx="2655592" cy="402694"/>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Ethnic minority background with mental health condition</a:t>
            </a:r>
          </a:p>
        </p:txBody>
      </p:sp>
      <p:sp>
        <p:nvSpPr>
          <p:cNvPr id="18" name="Rectangle: Rounded Corners 17">
            <a:extLst>
              <a:ext uri="{FF2B5EF4-FFF2-40B4-BE49-F238E27FC236}">
                <a16:creationId xmlns:a16="http://schemas.microsoft.com/office/drawing/2014/main" id="{53BF8D63-A79E-D7A0-2CC2-017533AC2D8B}"/>
              </a:ext>
            </a:extLst>
          </p:cNvPr>
          <p:cNvSpPr/>
          <p:nvPr/>
        </p:nvSpPr>
        <p:spPr>
          <a:xfrm>
            <a:off x="1106884" y="4304317"/>
            <a:ext cx="2322211" cy="402694"/>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Low social grade with mental health condition</a:t>
            </a:r>
          </a:p>
        </p:txBody>
      </p:sp>
      <p:sp>
        <p:nvSpPr>
          <p:cNvPr id="19" name="Rectangle: Rounded Corners 18">
            <a:extLst>
              <a:ext uri="{FF2B5EF4-FFF2-40B4-BE49-F238E27FC236}">
                <a16:creationId xmlns:a16="http://schemas.microsoft.com/office/drawing/2014/main" id="{D081DCE7-13DD-7B68-E065-17136B5B307E}"/>
              </a:ext>
            </a:extLst>
          </p:cNvPr>
          <p:cNvSpPr/>
          <p:nvPr/>
        </p:nvSpPr>
        <p:spPr>
          <a:xfrm>
            <a:off x="5165364" y="4326728"/>
            <a:ext cx="1934438" cy="402694"/>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Low social grade, 50+</a:t>
            </a:r>
          </a:p>
        </p:txBody>
      </p:sp>
      <p:sp>
        <p:nvSpPr>
          <p:cNvPr id="20" name="Rectangle: Rounded Corners 19">
            <a:extLst>
              <a:ext uri="{FF2B5EF4-FFF2-40B4-BE49-F238E27FC236}">
                <a16:creationId xmlns:a16="http://schemas.microsoft.com/office/drawing/2014/main" id="{320D75DC-3282-4ADF-02F5-6BF6FE08470F}"/>
              </a:ext>
            </a:extLst>
          </p:cNvPr>
          <p:cNvSpPr/>
          <p:nvPr/>
        </p:nvSpPr>
        <p:spPr>
          <a:xfrm>
            <a:off x="9043578" y="4304317"/>
            <a:ext cx="1934438" cy="402694"/>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Ethnic minority background, 50+</a:t>
            </a:r>
          </a:p>
        </p:txBody>
      </p:sp>
      <p:sp>
        <p:nvSpPr>
          <p:cNvPr id="2" name="Footer Placeholder 5">
            <a:extLst>
              <a:ext uri="{FF2B5EF4-FFF2-40B4-BE49-F238E27FC236}">
                <a16:creationId xmlns:a16="http://schemas.microsoft.com/office/drawing/2014/main" id="{21048F79-5B5A-BD92-6B70-CE7DEC97FE61}"/>
              </a:ext>
            </a:extLst>
          </p:cNvPr>
          <p:cNvSpPr txBox="1">
            <a:spLocks/>
          </p:cNvSpPr>
          <p:nvPr/>
        </p:nvSpPr>
        <p:spPr>
          <a:xfrm>
            <a:off x="444900" y="6379454"/>
            <a:ext cx="9113520"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D4. Think back to the last time you thought about discussing a symptom or health concern you had with a healthcare professional. We want to understand what made you delay or put you off going.  How much, if at all, did the following make you delay or put you off going? </a:t>
            </a:r>
          </a:p>
          <a:p>
            <a:r>
              <a:rPr lang="en-US" sz="800" dirty="0"/>
              <a:t>Base: All (N=6,844)</a:t>
            </a:r>
          </a:p>
          <a:p>
            <a:endParaRPr lang="en-US" sz="800" dirty="0"/>
          </a:p>
        </p:txBody>
      </p:sp>
      <p:sp>
        <p:nvSpPr>
          <p:cNvPr id="3" name="TextBox 2">
            <a:extLst>
              <a:ext uri="{FF2B5EF4-FFF2-40B4-BE49-F238E27FC236}">
                <a16:creationId xmlns:a16="http://schemas.microsoft.com/office/drawing/2014/main" id="{0B032D21-1A51-8577-75B9-1727C899A055}"/>
              </a:ext>
            </a:extLst>
          </p:cNvPr>
          <p:cNvSpPr txBox="1"/>
          <p:nvPr/>
        </p:nvSpPr>
        <p:spPr>
          <a:xfrm>
            <a:off x="1298246" y="1634131"/>
            <a:ext cx="9113520" cy="338554"/>
          </a:xfrm>
          <a:prstGeom prst="rect">
            <a:avLst/>
          </a:prstGeom>
          <a:noFill/>
        </p:spPr>
        <p:txBody>
          <a:bodyPr wrap="square" rtlCol="0">
            <a:spAutoFit/>
          </a:bodyPr>
          <a:lstStyle/>
          <a:p>
            <a:pPr algn="ctr"/>
            <a:r>
              <a:rPr lang="en-US" sz="1600" b="1" spc="10" dirty="0"/>
              <a:t>Influential barriers to seeking medical help (Net: A lot/ a little)</a:t>
            </a:r>
          </a:p>
        </p:txBody>
      </p:sp>
    </p:spTree>
    <p:extLst>
      <p:ext uri="{BB962C8B-B14F-4D97-AF65-F5344CB8AC3E}">
        <p14:creationId xmlns:p14="http://schemas.microsoft.com/office/powerpoint/2010/main" val="16696174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622C361C-6A01-5E4B-CA7F-0F4941F70834}"/>
              </a:ext>
            </a:extLst>
          </p:cNvPr>
          <p:cNvGraphicFramePr/>
          <p:nvPr>
            <p:extLst>
              <p:ext uri="{D42A27DB-BD31-4B8C-83A1-F6EECF244321}">
                <p14:modId xmlns:p14="http://schemas.microsoft.com/office/powerpoint/2010/main" val="2120218187"/>
              </p:ext>
            </p:extLst>
          </p:nvPr>
        </p:nvGraphicFramePr>
        <p:xfrm>
          <a:off x="834900" y="1881352"/>
          <a:ext cx="10453210" cy="4707877"/>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4">
            <a:extLst>
              <a:ext uri="{FF2B5EF4-FFF2-40B4-BE49-F238E27FC236}">
                <a16:creationId xmlns:a16="http://schemas.microsoft.com/office/drawing/2014/main" id="{A12CEE90-FC8D-4F29-F5B3-359C6F31A990}"/>
              </a:ext>
            </a:extLst>
          </p:cNvPr>
          <p:cNvSpPr txBox="1">
            <a:spLocks/>
          </p:cNvSpPr>
          <p:nvPr/>
        </p:nvSpPr>
        <p:spPr>
          <a:xfrm>
            <a:off x="276701" y="160352"/>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Nearly 8 in 10 don’t think the NHS has enough staff or equipment to adequately </a:t>
            </a:r>
            <a:r>
              <a:rPr lang="en-GB" sz="2200" u="sng" spc="10" dirty="0">
                <a:latin typeface="+mn-lt"/>
                <a:ea typeface="+mn-ea"/>
                <a:cs typeface="+mn-cs"/>
              </a:rPr>
              <a:t>diagnose</a:t>
            </a:r>
            <a:r>
              <a:rPr lang="en-GB" sz="2200" spc="10" dirty="0">
                <a:latin typeface="+mn-lt"/>
                <a:ea typeface="+mn-ea"/>
                <a:cs typeface="+mn-cs"/>
              </a:rPr>
              <a:t> cancer, while 3 in 4 agreed that they don’t think the NHS has enough staff or equipment to </a:t>
            </a:r>
            <a:r>
              <a:rPr lang="en-GB" sz="2200" u="sng" spc="10" dirty="0">
                <a:latin typeface="+mn-lt"/>
                <a:ea typeface="+mn-ea"/>
                <a:cs typeface="+mn-cs"/>
              </a:rPr>
              <a:t>treat</a:t>
            </a:r>
            <a:r>
              <a:rPr lang="en-GB" sz="2200" spc="10" dirty="0">
                <a:latin typeface="+mn-lt"/>
                <a:ea typeface="+mn-ea"/>
                <a:cs typeface="+mn-cs"/>
              </a:rPr>
              <a:t> cancer.</a:t>
            </a:r>
          </a:p>
        </p:txBody>
      </p:sp>
      <p:sp>
        <p:nvSpPr>
          <p:cNvPr id="7" name="TextBox 6">
            <a:extLst>
              <a:ext uri="{FF2B5EF4-FFF2-40B4-BE49-F238E27FC236}">
                <a16:creationId xmlns:a16="http://schemas.microsoft.com/office/drawing/2014/main" id="{184C8FC6-9540-774E-E5D6-D95896488898}"/>
              </a:ext>
            </a:extLst>
          </p:cNvPr>
          <p:cNvSpPr txBox="1"/>
          <p:nvPr/>
        </p:nvSpPr>
        <p:spPr>
          <a:xfrm>
            <a:off x="860322" y="1416873"/>
            <a:ext cx="9988799"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dirty="0">
                <a:solidFill>
                  <a:schemeClr val="tx1"/>
                </a:solidFill>
                <a:ea typeface="+mn-ea"/>
                <a:cs typeface="+mn-cs"/>
              </a:rPr>
              <a:t>Perceptions of the NHS</a:t>
            </a:r>
          </a:p>
        </p:txBody>
      </p:sp>
      <p:sp>
        <p:nvSpPr>
          <p:cNvPr id="9" name="Footer Placeholder 5">
            <a:extLst>
              <a:ext uri="{FF2B5EF4-FFF2-40B4-BE49-F238E27FC236}">
                <a16:creationId xmlns:a16="http://schemas.microsoft.com/office/drawing/2014/main" id="{39CC05CC-01A0-8202-EBF7-236FA066B088}"/>
              </a:ext>
            </a:extLst>
          </p:cNvPr>
          <p:cNvSpPr txBox="1">
            <a:spLocks/>
          </p:cNvSpPr>
          <p:nvPr/>
        </p:nvSpPr>
        <p:spPr>
          <a:xfrm>
            <a:off x="276701" y="6428270"/>
            <a:ext cx="9113520"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E1. How much do you agree or disagree with the following statements? </a:t>
            </a:r>
          </a:p>
          <a:p>
            <a:r>
              <a:rPr lang="en-US" sz="800" dirty="0"/>
              <a:t>Base: All (N=6,844) </a:t>
            </a:r>
          </a:p>
        </p:txBody>
      </p:sp>
      <p:sp>
        <p:nvSpPr>
          <p:cNvPr id="3" name="TextBox 1">
            <a:extLst>
              <a:ext uri="{FF2B5EF4-FFF2-40B4-BE49-F238E27FC236}">
                <a16:creationId xmlns:a16="http://schemas.microsoft.com/office/drawing/2014/main" id="{DD63BD5A-16D6-7B19-E3D3-83D98A893062}"/>
              </a:ext>
            </a:extLst>
          </p:cNvPr>
          <p:cNvSpPr txBox="1"/>
          <p:nvPr/>
        </p:nvSpPr>
        <p:spPr>
          <a:xfrm>
            <a:off x="350231" y="2167980"/>
            <a:ext cx="1970759" cy="276999"/>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a:solidFill>
                  <a:schemeClr val="accent1">
                    <a:lumMod val="75000"/>
                  </a:schemeClr>
                </a:solidFill>
              </a:rPr>
              <a:t>Total agree: </a:t>
            </a:r>
            <a:endParaRPr lang="en-GB" sz="1800" b="1" dirty="0">
              <a:solidFill>
                <a:schemeClr val="accent1">
                  <a:lumMod val="75000"/>
                </a:schemeClr>
              </a:solidFill>
            </a:endParaRPr>
          </a:p>
        </p:txBody>
      </p:sp>
      <p:sp>
        <p:nvSpPr>
          <p:cNvPr id="8" name="TextBox 7">
            <a:extLst>
              <a:ext uri="{FF2B5EF4-FFF2-40B4-BE49-F238E27FC236}">
                <a16:creationId xmlns:a16="http://schemas.microsoft.com/office/drawing/2014/main" id="{99760D23-14C9-C30A-5807-02B1F95F1FD9}"/>
              </a:ext>
            </a:extLst>
          </p:cNvPr>
          <p:cNvSpPr txBox="1"/>
          <p:nvPr/>
        </p:nvSpPr>
        <p:spPr>
          <a:xfrm>
            <a:off x="7929341" y="2075648"/>
            <a:ext cx="936852" cy="461665"/>
          </a:xfrm>
          <a:prstGeom prst="rect">
            <a:avLst/>
          </a:prstGeom>
          <a:noFill/>
        </p:spPr>
        <p:txBody>
          <a:bodyPr wrap="square" rtlCol="0">
            <a:spAutoFit/>
          </a:bodyPr>
          <a:lstStyle/>
          <a:p>
            <a:pPr algn="ctr"/>
            <a:r>
              <a:rPr lang="en-GB" sz="2400" b="1" dirty="0">
                <a:solidFill>
                  <a:schemeClr val="accent1">
                    <a:lumMod val="75000"/>
                  </a:schemeClr>
                </a:solidFill>
              </a:rPr>
              <a:t>75%</a:t>
            </a:r>
          </a:p>
        </p:txBody>
      </p:sp>
      <p:sp>
        <p:nvSpPr>
          <p:cNvPr id="14" name="TextBox 13">
            <a:extLst>
              <a:ext uri="{FF2B5EF4-FFF2-40B4-BE49-F238E27FC236}">
                <a16:creationId xmlns:a16="http://schemas.microsoft.com/office/drawing/2014/main" id="{774F1125-C20D-44EA-0062-859D78070410}"/>
              </a:ext>
            </a:extLst>
          </p:cNvPr>
          <p:cNvSpPr txBox="1"/>
          <p:nvPr/>
        </p:nvSpPr>
        <p:spPr>
          <a:xfrm>
            <a:off x="3165181" y="2075648"/>
            <a:ext cx="936852" cy="461665"/>
          </a:xfrm>
          <a:prstGeom prst="rect">
            <a:avLst/>
          </a:prstGeom>
          <a:noFill/>
        </p:spPr>
        <p:txBody>
          <a:bodyPr wrap="square" rtlCol="0">
            <a:spAutoFit/>
          </a:bodyPr>
          <a:lstStyle/>
          <a:p>
            <a:pPr algn="ctr"/>
            <a:r>
              <a:rPr lang="en-GB" sz="2400" b="1" dirty="0">
                <a:solidFill>
                  <a:schemeClr val="accent1">
                    <a:lumMod val="75000"/>
                  </a:schemeClr>
                </a:solidFill>
              </a:rPr>
              <a:t>78%</a:t>
            </a:r>
          </a:p>
        </p:txBody>
      </p:sp>
    </p:spTree>
    <p:extLst>
      <p:ext uri="{BB962C8B-B14F-4D97-AF65-F5344CB8AC3E}">
        <p14:creationId xmlns:p14="http://schemas.microsoft.com/office/powerpoint/2010/main" val="38928344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87B9489-4228-3293-8A2F-2DE7678E3FC5}"/>
              </a:ext>
            </a:extLst>
          </p:cNvPr>
          <p:cNvGrpSpPr/>
          <p:nvPr/>
        </p:nvGrpSpPr>
        <p:grpSpPr>
          <a:xfrm>
            <a:off x="486186" y="2168478"/>
            <a:ext cx="11219627" cy="3918112"/>
            <a:chOff x="540891" y="844389"/>
            <a:chExt cx="11219627" cy="3918112"/>
          </a:xfrm>
        </p:grpSpPr>
        <p:graphicFrame>
          <p:nvGraphicFramePr>
            <p:cNvPr id="4" name="Chart 3">
              <a:extLst>
                <a:ext uri="{FF2B5EF4-FFF2-40B4-BE49-F238E27FC236}">
                  <a16:creationId xmlns:a16="http://schemas.microsoft.com/office/drawing/2014/main" id="{AB8B0A7C-4CE5-2297-AB9E-7DCA4AE0007F}"/>
                </a:ext>
              </a:extLst>
            </p:cNvPr>
            <p:cNvGraphicFramePr/>
            <p:nvPr>
              <p:extLst>
                <p:ext uri="{D42A27DB-BD31-4B8C-83A1-F6EECF244321}">
                  <p14:modId xmlns:p14="http://schemas.microsoft.com/office/powerpoint/2010/main" val="3741774256"/>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AC67D3C8-A39B-5CD8-3CBE-5534C167BE4E}"/>
                </a:ext>
              </a:extLst>
            </p:cNvPr>
            <p:cNvSpPr/>
            <p:nvPr/>
          </p:nvSpPr>
          <p:spPr>
            <a:xfrm>
              <a:off x="540891" y="3544474"/>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a:t>
              </a:r>
            </a:p>
          </p:txBody>
        </p:sp>
        <p:sp>
          <p:nvSpPr>
            <p:cNvPr id="10" name="Rectangle 9">
              <a:extLst>
                <a:ext uri="{FF2B5EF4-FFF2-40B4-BE49-F238E27FC236}">
                  <a16:creationId xmlns:a16="http://schemas.microsoft.com/office/drawing/2014/main" id="{9495C660-572F-F3D7-190B-3DADDA24C069}"/>
                </a:ext>
              </a:extLst>
            </p:cNvPr>
            <p:cNvSpPr/>
            <p:nvPr/>
          </p:nvSpPr>
          <p:spPr>
            <a:xfrm>
              <a:off x="1187619" y="3532755"/>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Male</a:t>
              </a:r>
            </a:p>
          </p:txBody>
        </p:sp>
        <p:sp>
          <p:nvSpPr>
            <p:cNvPr id="11" name="Rectangle 10">
              <a:extLst>
                <a:ext uri="{FF2B5EF4-FFF2-40B4-BE49-F238E27FC236}">
                  <a16:creationId xmlns:a16="http://schemas.microsoft.com/office/drawing/2014/main" id="{5CD0129D-31D4-9013-17C4-4E275D512C05}"/>
                </a:ext>
              </a:extLst>
            </p:cNvPr>
            <p:cNvSpPr/>
            <p:nvPr/>
          </p:nvSpPr>
          <p:spPr>
            <a:xfrm>
              <a:off x="1806318" y="3532754"/>
              <a:ext cx="736358"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Female</a:t>
              </a:r>
            </a:p>
          </p:txBody>
        </p:sp>
        <p:sp>
          <p:nvSpPr>
            <p:cNvPr id="13" name="Rectangle 12">
              <a:extLst>
                <a:ext uri="{FF2B5EF4-FFF2-40B4-BE49-F238E27FC236}">
                  <a16:creationId xmlns:a16="http://schemas.microsoft.com/office/drawing/2014/main" id="{BD237BDF-48D2-735F-9B5F-AD51701B20E4}"/>
                </a:ext>
              </a:extLst>
            </p:cNvPr>
            <p:cNvSpPr/>
            <p:nvPr/>
          </p:nvSpPr>
          <p:spPr>
            <a:xfrm>
              <a:off x="2578771" y="3545573"/>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White</a:t>
              </a:r>
            </a:p>
          </p:txBody>
        </p:sp>
        <p:sp>
          <p:nvSpPr>
            <p:cNvPr id="15" name="Rectangle 14">
              <a:extLst>
                <a:ext uri="{FF2B5EF4-FFF2-40B4-BE49-F238E27FC236}">
                  <a16:creationId xmlns:a16="http://schemas.microsoft.com/office/drawing/2014/main" id="{BFAF7E1F-0103-8D86-0E3A-F811A6FAD5F4}"/>
                </a:ext>
              </a:extLst>
            </p:cNvPr>
            <p:cNvSpPr/>
            <p:nvPr/>
          </p:nvSpPr>
          <p:spPr>
            <a:xfrm>
              <a:off x="3011596" y="3638645"/>
              <a:ext cx="10448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Ethnic minority</a:t>
              </a:r>
            </a:p>
            <a:p>
              <a:pPr algn="ctr"/>
              <a:r>
                <a:rPr lang="en-GB" sz="1200" dirty="0">
                  <a:solidFill>
                    <a:schemeClr val="tx1"/>
                  </a:solidFill>
                </a:rPr>
                <a:t>background</a:t>
              </a:r>
            </a:p>
          </p:txBody>
        </p:sp>
        <p:sp>
          <p:nvSpPr>
            <p:cNvPr id="16" name="Rectangle 15">
              <a:extLst>
                <a:ext uri="{FF2B5EF4-FFF2-40B4-BE49-F238E27FC236}">
                  <a16:creationId xmlns:a16="http://schemas.microsoft.com/office/drawing/2014/main" id="{FDBAC979-9B4B-49AF-9AC7-BD8C55212045}"/>
                </a:ext>
              </a:extLst>
            </p:cNvPr>
            <p:cNvSpPr/>
            <p:nvPr/>
          </p:nvSpPr>
          <p:spPr>
            <a:xfrm>
              <a:off x="5887289" y="3514572"/>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ABC1</a:t>
              </a:r>
            </a:p>
          </p:txBody>
        </p:sp>
        <p:sp>
          <p:nvSpPr>
            <p:cNvPr id="17" name="Rectangle 16">
              <a:extLst>
                <a:ext uri="{FF2B5EF4-FFF2-40B4-BE49-F238E27FC236}">
                  <a16:creationId xmlns:a16="http://schemas.microsoft.com/office/drawing/2014/main" id="{669D42BD-753D-F5B2-01E4-2279DACA27AD}"/>
                </a:ext>
              </a:extLst>
            </p:cNvPr>
            <p:cNvSpPr/>
            <p:nvPr/>
          </p:nvSpPr>
          <p:spPr>
            <a:xfrm>
              <a:off x="6560760" y="3514572"/>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C2DE</a:t>
              </a:r>
            </a:p>
          </p:txBody>
        </p:sp>
        <p:sp>
          <p:nvSpPr>
            <p:cNvPr id="18" name="Rectangle 17">
              <a:extLst>
                <a:ext uri="{FF2B5EF4-FFF2-40B4-BE49-F238E27FC236}">
                  <a16:creationId xmlns:a16="http://schemas.microsoft.com/office/drawing/2014/main" id="{FEB0C058-4864-1356-D9F8-A6ED0CBAA2AF}"/>
                </a:ext>
              </a:extLst>
            </p:cNvPr>
            <p:cNvSpPr/>
            <p:nvPr/>
          </p:nvSpPr>
          <p:spPr>
            <a:xfrm>
              <a:off x="9018881" y="3487026"/>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Disability</a:t>
              </a:r>
            </a:p>
          </p:txBody>
        </p:sp>
        <p:cxnSp>
          <p:nvCxnSpPr>
            <p:cNvPr id="19" name="Straight Connector 18">
              <a:extLst>
                <a:ext uri="{FF2B5EF4-FFF2-40B4-BE49-F238E27FC236}">
                  <a16:creationId xmlns:a16="http://schemas.microsoft.com/office/drawing/2014/main" id="{579B984C-796C-457F-D9A9-E97A3F4BDABC}"/>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sp>
          <p:nvSpPr>
            <p:cNvPr id="20" name="Rectangle 19">
              <a:extLst>
                <a:ext uri="{FF2B5EF4-FFF2-40B4-BE49-F238E27FC236}">
                  <a16:creationId xmlns:a16="http://schemas.microsoft.com/office/drawing/2014/main" id="{05BBCFDE-8060-DB2D-D7EA-75A6B025FFC9}"/>
                </a:ext>
              </a:extLst>
            </p:cNvPr>
            <p:cNvSpPr/>
            <p:nvPr/>
          </p:nvSpPr>
          <p:spPr>
            <a:xfrm>
              <a:off x="9621517" y="3550131"/>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 disability</a:t>
              </a:r>
            </a:p>
          </p:txBody>
        </p:sp>
      </p:grpSp>
      <p:sp>
        <p:nvSpPr>
          <p:cNvPr id="6" name="Title 4">
            <a:extLst>
              <a:ext uri="{FF2B5EF4-FFF2-40B4-BE49-F238E27FC236}">
                <a16:creationId xmlns:a16="http://schemas.microsoft.com/office/drawing/2014/main" id="{A12CEE90-FC8D-4F29-F5B3-359C6F31A990}"/>
              </a:ext>
            </a:extLst>
          </p:cNvPr>
          <p:cNvSpPr txBox="1">
            <a:spLocks/>
          </p:cNvSpPr>
          <p:nvPr/>
        </p:nvSpPr>
        <p:spPr>
          <a:xfrm>
            <a:off x="276701" y="160352"/>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Those living with a disability, or those who have been diagnosed with a mental health condition, were more likely than those without to think that the NHS doesn’t have enough staff or equipment to see all those who need to be diagnosed with cancer.</a:t>
            </a:r>
          </a:p>
        </p:txBody>
      </p:sp>
      <p:sp>
        <p:nvSpPr>
          <p:cNvPr id="7" name="TextBox 6">
            <a:extLst>
              <a:ext uri="{FF2B5EF4-FFF2-40B4-BE49-F238E27FC236}">
                <a16:creationId xmlns:a16="http://schemas.microsoft.com/office/drawing/2014/main" id="{184C8FC6-9540-774E-E5D6-D95896488898}"/>
              </a:ext>
            </a:extLst>
          </p:cNvPr>
          <p:cNvSpPr txBox="1"/>
          <p:nvPr/>
        </p:nvSpPr>
        <p:spPr>
          <a:xfrm>
            <a:off x="863213" y="1880641"/>
            <a:ext cx="9988799" cy="584775"/>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I don't think the health service (NHS) has enough staff or equipment to see all the people with cancer that need to be </a:t>
            </a:r>
            <a:r>
              <a:rPr lang="en-US" sz="1600" b="1" i="0" u="sng" strike="noStrike" kern="1200" spc="10" baseline="0" dirty="0">
                <a:solidFill>
                  <a:schemeClr val="tx1"/>
                </a:solidFill>
                <a:ea typeface="+mn-ea"/>
                <a:cs typeface="+mn-cs"/>
              </a:rPr>
              <a:t>diagnosed</a:t>
            </a:r>
            <a:r>
              <a:rPr lang="en-US" sz="1600" b="1" i="0" u="none" strike="noStrike" kern="1200" spc="10" baseline="0" dirty="0">
                <a:solidFill>
                  <a:schemeClr val="tx1"/>
                </a:solidFill>
                <a:ea typeface="+mn-ea"/>
                <a:cs typeface="+mn-cs"/>
              </a:rPr>
              <a:t> (Net: Agree)</a:t>
            </a:r>
          </a:p>
        </p:txBody>
      </p:sp>
      <p:sp>
        <p:nvSpPr>
          <p:cNvPr id="9" name="Footer Placeholder 5">
            <a:extLst>
              <a:ext uri="{FF2B5EF4-FFF2-40B4-BE49-F238E27FC236}">
                <a16:creationId xmlns:a16="http://schemas.microsoft.com/office/drawing/2014/main" id="{39CC05CC-01A0-8202-EBF7-236FA066B088}"/>
              </a:ext>
            </a:extLst>
          </p:cNvPr>
          <p:cNvSpPr txBox="1">
            <a:spLocks/>
          </p:cNvSpPr>
          <p:nvPr/>
        </p:nvSpPr>
        <p:spPr>
          <a:xfrm>
            <a:off x="239755" y="6379669"/>
            <a:ext cx="9113520"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E1. How much do you agree or disagree with the following statements? </a:t>
            </a:r>
          </a:p>
          <a:p>
            <a:r>
              <a:rPr lang="en-US" sz="800" dirty="0"/>
              <a:t>Base: All (N=6,844); males (N=3,248); females (N=3,528); White (N=5,810); Ethnic minority background (N=1,034); 18-29 (N=1,243); 30-49 (N=2,403); 50+ (N=3,198); ABC1 (N=3,695); C2DE (3,149); IMD 1-2 (N=1,182); IMD 3-8 (N=4,117); IMD 9-10 (1,545); disability (N=2,052); no disability (N=4,571); mental health condition (N=1,867); no mental health condition (4,546)</a:t>
            </a:r>
          </a:p>
        </p:txBody>
      </p:sp>
      <p:sp>
        <p:nvSpPr>
          <p:cNvPr id="21" name="Rectangle 20">
            <a:extLst>
              <a:ext uri="{FF2B5EF4-FFF2-40B4-BE49-F238E27FC236}">
                <a16:creationId xmlns:a16="http://schemas.microsoft.com/office/drawing/2014/main" id="{9A66D506-82E2-6E10-582F-DFAD93BD35D7}"/>
              </a:ext>
            </a:extLst>
          </p:cNvPr>
          <p:cNvSpPr/>
          <p:nvPr/>
        </p:nvSpPr>
        <p:spPr>
          <a:xfrm>
            <a:off x="10303032" y="4962734"/>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Mental health condition</a:t>
            </a:r>
          </a:p>
        </p:txBody>
      </p:sp>
      <p:sp>
        <p:nvSpPr>
          <p:cNvPr id="22" name="Rectangle 21">
            <a:extLst>
              <a:ext uri="{FF2B5EF4-FFF2-40B4-BE49-F238E27FC236}">
                <a16:creationId xmlns:a16="http://schemas.microsoft.com/office/drawing/2014/main" id="{2B78BF7D-3FBC-623C-B194-90C96072AC04}"/>
              </a:ext>
            </a:extLst>
          </p:cNvPr>
          <p:cNvSpPr/>
          <p:nvPr/>
        </p:nvSpPr>
        <p:spPr>
          <a:xfrm>
            <a:off x="10852012" y="5048946"/>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 mental health condition</a:t>
            </a:r>
          </a:p>
        </p:txBody>
      </p:sp>
      <p:sp>
        <p:nvSpPr>
          <p:cNvPr id="23" name="Rectangle 22">
            <a:extLst>
              <a:ext uri="{FF2B5EF4-FFF2-40B4-BE49-F238E27FC236}">
                <a16:creationId xmlns:a16="http://schemas.microsoft.com/office/drawing/2014/main" id="{E501275F-91CB-CCE5-6712-608CFC7077F3}"/>
              </a:ext>
            </a:extLst>
          </p:cNvPr>
          <p:cNvSpPr/>
          <p:nvPr/>
        </p:nvSpPr>
        <p:spPr>
          <a:xfrm>
            <a:off x="7168991" y="4866283"/>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a:t>
            </a:r>
          </a:p>
          <a:p>
            <a:pPr algn="ctr"/>
            <a:r>
              <a:rPr lang="en-GB" sz="1200" dirty="0">
                <a:solidFill>
                  <a:schemeClr val="tx1"/>
                </a:solidFill>
              </a:rPr>
              <a:t>1-2</a:t>
            </a:r>
          </a:p>
        </p:txBody>
      </p:sp>
      <p:sp>
        <p:nvSpPr>
          <p:cNvPr id="24" name="Rectangle 23">
            <a:extLst>
              <a:ext uri="{FF2B5EF4-FFF2-40B4-BE49-F238E27FC236}">
                <a16:creationId xmlns:a16="http://schemas.microsoft.com/office/drawing/2014/main" id="{11D7D110-4C75-0D02-1408-F275206295C9}"/>
              </a:ext>
            </a:extLst>
          </p:cNvPr>
          <p:cNvSpPr/>
          <p:nvPr/>
        </p:nvSpPr>
        <p:spPr>
          <a:xfrm>
            <a:off x="7739577" y="4866282"/>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 </a:t>
            </a:r>
          </a:p>
          <a:p>
            <a:pPr algn="ctr"/>
            <a:r>
              <a:rPr lang="en-GB" sz="1200" dirty="0">
                <a:solidFill>
                  <a:schemeClr val="tx1"/>
                </a:solidFill>
              </a:rPr>
              <a:t>3-8</a:t>
            </a:r>
          </a:p>
        </p:txBody>
      </p:sp>
      <p:sp>
        <p:nvSpPr>
          <p:cNvPr id="25" name="Rectangle 24">
            <a:extLst>
              <a:ext uri="{FF2B5EF4-FFF2-40B4-BE49-F238E27FC236}">
                <a16:creationId xmlns:a16="http://schemas.microsoft.com/office/drawing/2014/main" id="{78E502F9-6A87-E8FF-2E48-3A94E2AD66C5}"/>
              </a:ext>
            </a:extLst>
          </p:cNvPr>
          <p:cNvSpPr/>
          <p:nvPr/>
        </p:nvSpPr>
        <p:spPr>
          <a:xfrm>
            <a:off x="8176318" y="4866282"/>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 </a:t>
            </a:r>
          </a:p>
          <a:p>
            <a:pPr algn="ctr"/>
            <a:r>
              <a:rPr lang="en-GB" sz="1200" dirty="0">
                <a:solidFill>
                  <a:schemeClr val="tx1"/>
                </a:solidFill>
              </a:rPr>
              <a:t>9-10</a:t>
            </a:r>
          </a:p>
        </p:txBody>
      </p:sp>
      <p:sp>
        <p:nvSpPr>
          <p:cNvPr id="26" name="Rectangle 25">
            <a:extLst>
              <a:ext uri="{FF2B5EF4-FFF2-40B4-BE49-F238E27FC236}">
                <a16:creationId xmlns:a16="http://schemas.microsoft.com/office/drawing/2014/main" id="{69318A78-81AA-11E8-8F13-5275AD5D7C14}"/>
              </a:ext>
            </a:extLst>
          </p:cNvPr>
          <p:cNvSpPr/>
          <p:nvPr/>
        </p:nvSpPr>
        <p:spPr>
          <a:xfrm>
            <a:off x="3968825" y="4844841"/>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18-29</a:t>
            </a:r>
          </a:p>
        </p:txBody>
      </p:sp>
      <p:sp>
        <p:nvSpPr>
          <p:cNvPr id="27" name="Rectangle 26">
            <a:extLst>
              <a:ext uri="{FF2B5EF4-FFF2-40B4-BE49-F238E27FC236}">
                <a16:creationId xmlns:a16="http://schemas.microsoft.com/office/drawing/2014/main" id="{0E937E2C-ED0C-5EE0-9DCB-7E59BA27EC66}"/>
              </a:ext>
            </a:extLst>
          </p:cNvPr>
          <p:cNvSpPr/>
          <p:nvPr/>
        </p:nvSpPr>
        <p:spPr>
          <a:xfrm>
            <a:off x="4536617" y="4836036"/>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30-49</a:t>
            </a:r>
          </a:p>
        </p:txBody>
      </p:sp>
      <p:sp>
        <p:nvSpPr>
          <p:cNvPr id="28" name="Rectangle 27">
            <a:extLst>
              <a:ext uri="{FF2B5EF4-FFF2-40B4-BE49-F238E27FC236}">
                <a16:creationId xmlns:a16="http://schemas.microsoft.com/office/drawing/2014/main" id="{D1CD983B-9F52-CE91-8CE0-4176AEB51ECF}"/>
              </a:ext>
            </a:extLst>
          </p:cNvPr>
          <p:cNvSpPr/>
          <p:nvPr/>
        </p:nvSpPr>
        <p:spPr>
          <a:xfrm>
            <a:off x="5039325" y="4836036"/>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50+</a:t>
            </a:r>
          </a:p>
        </p:txBody>
      </p:sp>
      <p:grpSp>
        <p:nvGrpSpPr>
          <p:cNvPr id="138" name="Group 137">
            <a:extLst>
              <a:ext uri="{FF2B5EF4-FFF2-40B4-BE49-F238E27FC236}">
                <a16:creationId xmlns:a16="http://schemas.microsoft.com/office/drawing/2014/main" id="{4E701264-04E3-B261-F598-61C716A9DC2F}"/>
              </a:ext>
            </a:extLst>
          </p:cNvPr>
          <p:cNvGrpSpPr/>
          <p:nvPr/>
        </p:nvGrpSpPr>
        <p:grpSpPr>
          <a:xfrm>
            <a:off x="10080992" y="6338152"/>
            <a:ext cx="1871253" cy="327895"/>
            <a:chOff x="1866138" y="3032859"/>
            <a:chExt cx="1871253" cy="327895"/>
          </a:xfrm>
        </p:grpSpPr>
        <p:sp>
          <p:nvSpPr>
            <p:cNvPr id="139" name="TextBox 138">
              <a:extLst>
                <a:ext uri="{FF2B5EF4-FFF2-40B4-BE49-F238E27FC236}">
                  <a16:creationId xmlns:a16="http://schemas.microsoft.com/office/drawing/2014/main" id="{892F903A-2567-098E-DD7A-35CC6EA8407F}"/>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dirty="0"/>
                <a:t>Show statistically significant differences between subgroups</a:t>
              </a:r>
              <a:endParaRPr lang="en-GB" sz="900" dirty="0"/>
            </a:p>
          </p:txBody>
        </p:sp>
        <p:sp>
          <p:nvSpPr>
            <p:cNvPr id="140" name="Isosceles Triangle 139">
              <a:extLst>
                <a:ext uri="{FF2B5EF4-FFF2-40B4-BE49-F238E27FC236}">
                  <a16:creationId xmlns:a16="http://schemas.microsoft.com/office/drawing/2014/main" id="{B5404A94-9A05-8752-B9B3-EA76653D2FFB}"/>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1" name="Isosceles Triangle 140">
              <a:extLst>
                <a:ext uri="{FF2B5EF4-FFF2-40B4-BE49-F238E27FC236}">
                  <a16:creationId xmlns:a16="http://schemas.microsoft.com/office/drawing/2014/main" id="{A1A84F83-A606-E3D7-D4C5-2588BA8897E1}"/>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grpSp>
      <p:sp>
        <p:nvSpPr>
          <p:cNvPr id="142" name="Isosceles Triangle 141">
            <a:extLst>
              <a:ext uri="{FF2B5EF4-FFF2-40B4-BE49-F238E27FC236}">
                <a16:creationId xmlns:a16="http://schemas.microsoft.com/office/drawing/2014/main" id="{9C77BC08-F9C8-5F11-A08F-0AFE9693ED6E}"/>
              </a:ext>
            </a:extLst>
          </p:cNvPr>
          <p:cNvSpPr>
            <a:spLocks noChangeAspect="1"/>
          </p:cNvSpPr>
          <p:nvPr/>
        </p:nvSpPr>
        <p:spPr>
          <a:xfrm>
            <a:off x="2113061" y="2569618"/>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3" name="Isosceles Triangle 142">
            <a:extLst>
              <a:ext uri="{FF2B5EF4-FFF2-40B4-BE49-F238E27FC236}">
                <a16:creationId xmlns:a16="http://schemas.microsoft.com/office/drawing/2014/main" id="{89DDE837-CF17-CFB9-953F-2C4A166DE39C}"/>
              </a:ext>
            </a:extLst>
          </p:cNvPr>
          <p:cNvSpPr>
            <a:spLocks noChangeAspect="1"/>
          </p:cNvSpPr>
          <p:nvPr/>
        </p:nvSpPr>
        <p:spPr>
          <a:xfrm rot="10800000">
            <a:off x="1644154" y="2779567"/>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4" name="Isosceles Triangle 143">
            <a:extLst>
              <a:ext uri="{FF2B5EF4-FFF2-40B4-BE49-F238E27FC236}">
                <a16:creationId xmlns:a16="http://schemas.microsoft.com/office/drawing/2014/main" id="{C61FB1CC-5044-6768-C2BE-F0859D5C8C08}"/>
              </a:ext>
            </a:extLst>
          </p:cNvPr>
          <p:cNvSpPr>
            <a:spLocks noChangeAspect="1"/>
          </p:cNvSpPr>
          <p:nvPr/>
        </p:nvSpPr>
        <p:spPr>
          <a:xfrm rot="10800000">
            <a:off x="3402349" y="2836494"/>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5" name="Isosceles Triangle 144">
            <a:extLst>
              <a:ext uri="{FF2B5EF4-FFF2-40B4-BE49-F238E27FC236}">
                <a16:creationId xmlns:a16="http://schemas.microsoft.com/office/drawing/2014/main" id="{089849E2-0E68-DDE6-7A84-E9CD1A67680D}"/>
              </a:ext>
            </a:extLst>
          </p:cNvPr>
          <p:cNvSpPr>
            <a:spLocks noChangeAspect="1"/>
          </p:cNvSpPr>
          <p:nvPr/>
        </p:nvSpPr>
        <p:spPr>
          <a:xfrm>
            <a:off x="2984875" y="264950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6" name="Isosceles Triangle 145">
            <a:extLst>
              <a:ext uri="{FF2B5EF4-FFF2-40B4-BE49-F238E27FC236}">
                <a16:creationId xmlns:a16="http://schemas.microsoft.com/office/drawing/2014/main" id="{B5F12F3B-4B05-8164-B675-37E1A335DE80}"/>
              </a:ext>
            </a:extLst>
          </p:cNvPr>
          <p:cNvSpPr>
            <a:spLocks noChangeAspect="1"/>
          </p:cNvSpPr>
          <p:nvPr/>
        </p:nvSpPr>
        <p:spPr>
          <a:xfrm>
            <a:off x="8370864" y="261209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7" name="Isosceles Triangle 146">
            <a:extLst>
              <a:ext uri="{FF2B5EF4-FFF2-40B4-BE49-F238E27FC236}">
                <a16:creationId xmlns:a16="http://schemas.microsoft.com/office/drawing/2014/main" id="{A5BAE0AF-66AF-5A52-7CAD-19EBBE3295A3}"/>
              </a:ext>
            </a:extLst>
          </p:cNvPr>
          <p:cNvSpPr>
            <a:spLocks noChangeAspect="1"/>
          </p:cNvSpPr>
          <p:nvPr/>
        </p:nvSpPr>
        <p:spPr>
          <a:xfrm rot="10800000">
            <a:off x="7498491" y="2740755"/>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8" name="Isosceles Triangle 147">
            <a:extLst>
              <a:ext uri="{FF2B5EF4-FFF2-40B4-BE49-F238E27FC236}">
                <a16:creationId xmlns:a16="http://schemas.microsoft.com/office/drawing/2014/main" id="{241606B9-D32B-EAC4-BA00-C88986D7360F}"/>
              </a:ext>
            </a:extLst>
          </p:cNvPr>
          <p:cNvSpPr>
            <a:spLocks noChangeAspect="1"/>
          </p:cNvSpPr>
          <p:nvPr/>
        </p:nvSpPr>
        <p:spPr>
          <a:xfrm rot="10800000">
            <a:off x="9729726" y="2691390"/>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9" name="Isosceles Triangle 148">
            <a:extLst>
              <a:ext uri="{FF2B5EF4-FFF2-40B4-BE49-F238E27FC236}">
                <a16:creationId xmlns:a16="http://schemas.microsoft.com/office/drawing/2014/main" id="{9AA5DB08-FFE4-E04E-BFFA-BE109DB7B1C2}"/>
              </a:ext>
            </a:extLst>
          </p:cNvPr>
          <p:cNvSpPr>
            <a:spLocks noChangeAspect="1"/>
          </p:cNvSpPr>
          <p:nvPr/>
        </p:nvSpPr>
        <p:spPr>
          <a:xfrm>
            <a:off x="9283446" y="2549543"/>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50" name="Isosceles Triangle 149">
            <a:extLst>
              <a:ext uri="{FF2B5EF4-FFF2-40B4-BE49-F238E27FC236}">
                <a16:creationId xmlns:a16="http://schemas.microsoft.com/office/drawing/2014/main" id="{DAD2968F-722F-CFAE-D4EA-3BDF10F0AC9D}"/>
              </a:ext>
            </a:extLst>
          </p:cNvPr>
          <p:cNvSpPr>
            <a:spLocks noChangeAspect="1"/>
          </p:cNvSpPr>
          <p:nvPr/>
        </p:nvSpPr>
        <p:spPr>
          <a:xfrm rot="10800000">
            <a:off x="11075888" y="2719735"/>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51" name="Isosceles Triangle 150">
            <a:extLst>
              <a:ext uri="{FF2B5EF4-FFF2-40B4-BE49-F238E27FC236}">
                <a16:creationId xmlns:a16="http://schemas.microsoft.com/office/drawing/2014/main" id="{2F6C3DF5-C7FB-83EB-90AE-A8AFC57306D1}"/>
              </a:ext>
            </a:extLst>
          </p:cNvPr>
          <p:cNvSpPr>
            <a:spLocks noChangeAspect="1"/>
          </p:cNvSpPr>
          <p:nvPr/>
        </p:nvSpPr>
        <p:spPr>
          <a:xfrm>
            <a:off x="10645714" y="2595810"/>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52" name="Speech Bubble: Rectangle with Corners Rounded 151">
            <a:extLst>
              <a:ext uri="{FF2B5EF4-FFF2-40B4-BE49-F238E27FC236}">
                <a16:creationId xmlns:a16="http://schemas.microsoft.com/office/drawing/2014/main" id="{B3A8C80E-3E7B-590E-0AF8-ED472A376500}"/>
              </a:ext>
            </a:extLst>
          </p:cNvPr>
          <p:cNvSpPr/>
          <p:nvPr/>
        </p:nvSpPr>
        <p:spPr>
          <a:xfrm>
            <a:off x="778564" y="5667804"/>
            <a:ext cx="10158096" cy="54044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Among those from an ethnic minority background specifically, Asian respondents were more likely to agree (74%), following by those from a Mixed background (69%), and Black background (57%)</a:t>
            </a:r>
            <a:endParaRPr lang="en-GB" sz="1200" dirty="0">
              <a:solidFill>
                <a:schemeClr val="tx1"/>
              </a:solidFill>
            </a:endParaRPr>
          </a:p>
        </p:txBody>
      </p:sp>
      <p:sp>
        <p:nvSpPr>
          <p:cNvPr id="3" name="Isosceles Triangle 2">
            <a:extLst>
              <a:ext uri="{FF2B5EF4-FFF2-40B4-BE49-F238E27FC236}">
                <a16:creationId xmlns:a16="http://schemas.microsoft.com/office/drawing/2014/main" id="{63B0EBF3-ED9F-25B9-5CFA-BC7508B0E324}"/>
              </a:ext>
            </a:extLst>
          </p:cNvPr>
          <p:cNvSpPr>
            <a:spLocks noChangeAspect="1"/>
          </p:cNvSpPr>
          <p:nvPr/>
        </p:nvSpPr>
        <p:spPr>
          <a:xfrm>
            <a:off x="5222633" y="2553742"/>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2" name="Isosceles Triangle 11">
            <a:extLst>
              <a:ext uri="{FF2B5EF4-FFF2-40B4-BE49-F238E27FC236}">
                <a16:creationId xmlns:a16="http://schemas.microsoft.com/office/drawing/2014/main" id="{5C763277-06D1-1B36-82AF-2BCC6A9F4CFE}"/>
              </a:ext>
            </a:extLst>
          </p:cNvPr>
          <p:cNvSpPr>
            <a:spLocks noChangeAspect="1"/>
          </p:cNvSpPr>
          <p:nvPr/>
        </p:nvSpPr>
        <p:spPr>
          <a:xfrm rot="10800000">
            <a:off x="4312614" y="2807529"/>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Tree>
    <p:extLst>
      <p:ext uri="{BB962C8B-B14F-4D97-AF65-F5344CB8AC3E}">
        <p14:creationId xmlns:p14="http://schemas.microsoft.com/office/powerpoint/2010/main" val="24697713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87B9489-4228-3293-8A2F-2DE7678E3FC5}"/>
              </a:ext>
            </a:extLst>
          </p:cNvPr>
          <p:cNvGrpSpPr/>
          <p:nvPr/>
        </p:nvGrpSpPr>
        <p:grpSpPr>
          <a:xfrm>
            <a:off x="417381" y="2168478"/>
            <a:ext cx="11288432" cy="3918112"/>
            <a:chOff x="472086" y="844389"/>
            <a:chExt cx="11288432" cy="3918112"/>
          </a:xfrm>
        </p:grpSpPr>
        <p:graphicFrame>
          <p:nvGraphicFramePr>
            <p:cNvPr id="4" name="Chart 3">
              <a:extLst>
                <a:ext uri="{FF2B5EF4-FFF2-40B4-BE49-F238E27FC236}">
                  <a16:creationId xmlns:a16="http://schemas.microsoft.com/office/drawing/2014/main" id="{AB8B0A7C-4CE5-2297-AB9E-7DCA4AE0007F}"/>
                </a:ext>
              </a:extLst>
            </p:cNvPr>
            <p:cNvGraphicFramePr/>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AC67D3C8-A39B-5CD8-3CBE-5534C167BE4E}"/>
                </a:ext>
              </a:extLst>
            </p:cNvPr>
            <p:cNvSpPr/>
            <p:nvPr/>
          </p:nvSpPr>
          <p:spPr>
            <a:xfrm>
              <a:off x="472086" y="3426194"/>
              <a:ext cx="845790" cy="34439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a:t>
              </a:r>
            </a:p>
          </p:txBody>
        </p:sp>
        <p:sp>
          <p:nvSpPr>
            <p:cNvPr id="10" name="Rectangle 9">
              <a:extLst>
                <a:ext uri="{FF2B5EF4-FFF2-40B4-BE49-F238E27FC236}">
                  <a16:creationId xmlns:a16="http://schemas.microsoft.com/office/drawing/2014/main" id="{9495C660-572F-F3D7-190B-3DADDA24C069}"/>
                </a:ext>
              </a:extLst>
            </p:cNvPr>
            <p:cNvSpPr/>
            <p:nvPr/>
          </p:nvSpPr>
          <p:spPr>
            <a:xfrm>
              <a:off x="1342300" y="3473925"/>
              <a:ext cx="813658" cy="2966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Male</a:t>
              </a:r>
            </a:p>
          </p:txBody>
        </p:sp>
        <p:sp>
          <p:nvSpPr>
            <p:cNvPr id="11" name="Rectangle 10">
              <a:extLst>
                <a:ext uri="{FF2B5EF4-FFF2-40B4-BE49-F238E27FC236}">
                  <a16:creationId xmlns:a16="http://schemas.microsoft.com/office/drawing/2014/main" id="{5CD0129D-31D4-9013-17C4-4E275D512C05}"/>
                </a:ext>
              </a:extLst>
            </p:cNvPr>
            <p:cNvSpPr/>
            <p:nvPr/>
          </p:nvSpPr>
          <p:spPr>
            <a:xfrm>
              <a:off x="1917406" y="3450059"/>
              <a:ext cx="741260" cy="3443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Female</a:t>
              </a:r>
            </a:p>
          </p:txBody>
        </p:sp>
        <p:sp>
          <p:nvSpPr>
            <p:cNvPr id="13" name="Rectangle 12">
              <a:extLst>
                <a:ext uri="{FF2B5EF4-FFF2-40B4-BE49-F238E27FC236}">
                  <a16:creationId xmlns:a16="http://schemas.microsoft.com/office/drawing/2014/main" id="{BD237BDF-48D2-735F-9B5F-AD51701B20E4}"/>
                </a:ext>
              </a:extLst>
            </p:cNvPr>
            <p:cNvSpPr/>
            <p:nvPr/>
          </p:nvSpPr>
          <p:spPr>
            <a:xfrm>
              <a:off x="2697005" y="3355506"/>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White</a:t>
              </a:r>
            </a:p>
          </p:txBody>
        </p:sp>
        <p:sp>
          <p:nvSpPr>
            <p:cNvPr id="15" name="Rectangle 14">
              <a:extLst>
                <a:ext uri="{FF2B5EF4-FFF2-40B4-BE49-F238E27FC236}">
                  <a16:creationId xmlns:a16="http://schemas.microsoft.com/office/drawing/2014/main" id="{BFAF7E1F-0103-8D86-0E3A-F811A6FAD5F4}"/>
                </a:ext>
              </a:extLst>
            </p:cNvPr>
            <p:cNvSpPr/>
            <p:nvPr/>
          </p:nvSpPr>
          <p:spPr>
            <a:xfrm>
              <a:off x="3106165" y="3526925"/>
              <a:ext cx="10448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Ethnic minority</a:t>
              </a:r>
            </a:p>
            <a:p>
              <a:pPr algn="ctr"/>
              <a:r>
                <a:rPr lang="en-GB" sz="1200" dirty="0">
                  <a:solidFill>
                    <a:schemeClr val="tx1"/>
                  </a:solidFill>
                </a:rPr>
                <a:t>background</a:t>
              </a:r>
            </a:p>
          </p:txBody>
        </p:sp>
        <p:sp>
          <p:nvSpPr>
            <p:cNvPr id="16" name="Rectangle 15">
              <a:extLst>
                <a:ext uri="{FF2B5EF4-FFF2-40B4-BE49-F238E27FC236}">
                  <a16:creationId xmlns:a16="http://schemas.microsoft.com/office/drawing/2014/main" id="{FDBAC979-9B4B-49AF-9AC7-BD8C55212045}"/>
                </a:ext>
              </a:extLst>
            </p:cNvPr>
            <p:cNvSpPr/>
            <p:nvPr/>
          </p:nvSpPr>
          <p:spPr>
            <a:xfrm>
              <a:off x="5947589" y="3466854"/>
              <a:ext cx="673471" cy="2404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ABC1</a:t>
              </a:r>
            </a:p>
          </p:txBody>
        </p:sp>
        <p:sp>
          <p:nvSpPr>
            <p:cNvPr id="17" name="Rectangle 16">
              <a:extLst>
                <a:ext uri="{FF2B5EF4-FFF2-40B4-BE49-F238E27FC236}">
                  <a16:creationId xmlns:a16="http://schemas.microsoft.com/office/drawing/2014/main" id="{669D42BD-753D-F5B2-01E4-2279DACA27AD}"/>
                </a:ext>
              </a:extLst>
            </p:cNvPr>
            <p:cNvSpPr/>
            <p:nvPr/>
          </p:nvSpPr>
          <p:spPr>
            <a:xfrm>
              <a:off x="6474953" y="3450059"/>
              <a:ext cx="609280" cy="2829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C2DE</a:t>
              </a:r>
            </a:p>
          </p:txBody>
        </p:sp>
        <p:sp>
          <p:nvSpPr>
            <p:cNvPr id="18" name="Rectangle 17">
              <a:extLst>
                <a:ext uri="{FF2B5EF4-FFF2-40B4-BE49-F238E27FC236}">
                  <a16:creationId xmlns:a16="http://schemas.microsoft.com/office/drawing/2014/main" id="{FEB0C058-4864-1356-D9F8-A6ED0CBAA2AF}"/>
                </a:ext>
              </a:extLst>
            </p:cNvPr>
            <p:cNvSpPr/>
            <p:nvPr/>
          </p:nvSpPr>
          <p:spPr>
            <a:xfrm>
              <a:off x="8978337" y="3450059"/>
              <a:ext cx="853440" cy="36734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Disability</a:t>
              </a:r>
            </a:p>
          </p:txBody>
        </p:sp>
        <p:cxnSp>
          <p:nvCxnSpPr>
            <p:cNvPr id="19" name="Straight Connector 18">
              <a:extLst>
                <a:ext uri="{FF2B5EF4-FFF2-40B4-BE49-F238E27FC236}">
                  <a16:creationId xmlns:a16="http://schemas.microsoft.com/office/drawing/2014/main" id="{579B984C-796C-457F-D9A9-E97A3F4BDABC}"/>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sp>
          <p:nvSpPr>
            <p:cNvPr id="20" name="Rectangle 19">
              <a:extLst>
                <a:ext uri="{FF2B5EF4-FFF2-40B4-BE49-F238E27FC236}">
                  <a16:creationId xmlns:a16="http://schemas.microsoft.com/office/drawing/2014/main" id="{05BBCFDE-8060-DB2D-D7EA-75A6B025FFC9}"/>
                </a:ext>
              </a:extLst>
            </p:cNvPr>
            <p:cNvSpPr/>
            <p:nvPr/>
          </p:nvSpPr>
          <p:spPr>
            <a:xfrm>
              <a:off x="9492052" y="3456911"/>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 disability</a:t>
              </a:r>
            </a:p>
          </p:txBody>
        </p:sp>
      </p:grpSp>
      <p:sp>
        <p:nvSpPr>
          <p:cNvPr id="6" name="Title 4">
            <a:extLst>
              <a:ext uri="{FF2B5EF4-FFF2-40B4-BE49-F238E27FC236}">
                <a16:creationId xmlns:a16="http://schemas.microsoft.com/office/drawing/2014/main" id="{A12CEE90-FC8D-4F29-F5B3-359C6F31A990}"/>
              </a:ext>
            </a:extLst>
          </p:cNvPr>
          <p:cNvSpPr txBox="1">
            <a:spLocks/>
          </p:cNvSpPr>
          <p:nvPr/>
        </p:nvSpPr>
        <p:spPr>
          <a:xfrm>
            <a:off x="276701" y="160352"/>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Thinking specifically about treatment, it remains that those living with a disability were more likely to think the NHS doesn’t have enough staff or equipment to deal with it.</a:t>
            </a:r>
          </a:p>
        </p:txBody>
      </p:sp>
      <p:sp>
        <p:nvSpPr>
          <p:cNvPr id="7" name="TextBox 6">
            <a:extLst>
              <a:ext uri="{FF2B5EF4-FFF2-40B4-BE49-F238E27FC236}">
                <a16:creationId xmlns:a16="http://schemas.microsoft.com/office/drawing/2014/main" id="{184C8FC6-9540-774E-E5D6-D95896488898}"/>
              </a:ext>
            </a:extLst>
          </p:cNvPr>
          <p:cNvSpPr txBox="1"/>
          <p:nvPr/>
        </p:nvSpPr>
        <p:spPr>
          <a:xfrm>
            <a:off x="863213" y="1880641"/>
            <a:ext cx="9988799" cy="584775"/>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I don't think the health service (NHS) has enough staff or equipment to see all the people with cancer that need to be </a:t>
            </a:r>
            <a:r>
              <a:rPr lang="en-US" sz="1600" b="1" i="0" u="sng" strike="noStrike" kern="1200" spc="10" baseline="0" dirty="0">
                <a:solidFill>
                  <a:schemeClr val="tx1"/>
                </a:solidFill>
                <a:ea typeface="+mn-ea"/>
                <a:cs typeface="+mn-cs"/>
              </a:rPr>
              <a:t>treated</a:t>
            </a:r>
            <a:r>
              <a:rPr lang="en-US" sz="1600" b="1" i="0" strike="noStrike" kern="1200" spc="10" baseline="0" dirty="0">
                <a:solidFill>
                  <a:schemeClr val="tx1"/>
                </a:solidFill>
                <a:ea typeface="+mn-ea"/>
                <a:cs typeface="+mn-cs"/>
              </a:rPr>
              <a:t> </a:t>
            </a:r>
            <a:r>
              <a:rPr lang="en-US" sz="1600" b="1" i="0" u="none" strike="noStrike" kern="1200" spc="10" baseline="0" dirty="0">
                <a:solidFill>
                  <a:schemeClr val="tx1"/>
                </a:solidFill>
                <a:ea typeface="+mn-ea"/>
                <a:cs typeface="+mn-cs"/>
              </a:rPr>
              <a:t>(Net: Agree)</a:t>
            </a:r>
          </a:p>
        </p:txBody>
      </p:sp>
      <p:sp>
        <p:nvSpPr>
          <p:cNvPr id="9" name="Footer Placeholder 5">
            <a:extLst>
              <a:ext uri="{FF2B5EF4-FFF2-40B4-BE49-F238E27FC236}">
                <a16:creationId xmlns:a16="http://schemas.microsoft.com/office/drawing/2014/main" id="{39CC05CC-01A0-8202-EBF7-236FA066B088}"/>
              </a:ext>
            </a:extLst>
          </p:cNvPr>
          <p:cNvSpPr txBox="1">
            <a:spLocks/>
          </p:cNvSpPr>
          <p:nvPr/>
        </p:nvSpPr>
        <p:spPr>
          <a:xfrm>
            <a:off x="239755" y="6379669"/>
            <a:ext cx="9113520"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E1. How much do you agree or disagree with the following statements? </a:t>
            </a:r>
          </a:p>
          <a:p>
            <a:r>
              <a:rPr lang="en-US" sz="800" dirty="0"/>
              <a:t>Base: All (N=6,844); males (N=3,248); females (N=3,528); White (N=5,810); Ethnic minority background (N=1,034); 18-29 (N=1,243); 30-49 (N=2,403); 50+ (N=3,198); ABC1 (N=3,695); C2DE (3,149); IMD 1-2 (N=1,182); IMD 3-8 (N=4,117); IMD 9-10 (1,545); disability (N=2,052); no disability (N=4,571); mental health condition (N=1,867); no mental health condition (4,546)</a:t>
            </a:r>
          </a:p>
        </p:txBody>
      </p:sp>
      <p:sp>
        <p:nvSpPr>
          <p:cNvPr id="21" name="Rectangle 20">
            <a:extLst>
              <a:ext uri="{FF2B5EF4-FFF2-40B4-BE49-F238E27FC236}">
                <a16:creationId xmlns:a16="http://schemas.microsoft.com/office/drawing/2014/main" id="{9A66D506-82E2-6E10-582F-DFAD93BD35D7}"/>
              </a:ext>
            </a:extLst>
          </p:cNvPr>
          <p:cNvSpPr/>
          <p:nvPr/>
        </p:nvSpPr>
        <p:spPr>
          <a:xfrm>
            <a:off x="10290787" y="4843571"/>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Mental health condition</a:t>
            </a:r>
          </a:p>
        </p:txBody>
      </p:sp>
      <p:sp>
        <p:nvSpPr>
          <p:cNvPr id="22" name="Rectangle 21">
            <a:extLst>
              <a:ext uri="{FF2B5EF4-FFF2-40B4-BE49-F238E27FC236}">
                <a16:creationId xmlns:a16="http://schemas.microsoft.com/office/drawing/2014/main" id="{2B78BF7D-3FBC-623C-B194-90C96072AC04}"/>
              </a:ext>
            </a:extLst>
          </p:cNvPr>
          <p:cNvSpPr/>
          <p:nvPr/>
        </p:nvSpPr>
        <p:spPr>
          <a:xfrm>
            <a:off x="10843306" y="4946343"/>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 mental health condition</a:t>
            </a:r>
          </a:p>
        </p:txBody>
      </p:sp>
      <p:sp>
        <p:nvSpPr>
          <p:cNvPr id="23" name="Rectangle 22">
            <a:extLst>
              <a:ext uri="{FF2B5EF4-FFF2-40B4-BE49-F238E27FC236}">
                <a16:creationId xmlns:a16="http://schemas.microsoft.com/office/drawing/2014/main" id="{E501275F-91CB-CCE5-6712-608CFC7077F3}"/>
              </a:ext>
            </a:extLst>
          </p:cNvPr>
          <p:cNvSpPr/>
          <p:nvPr/>
        </p:nvSpPr>
        <p:spPr>
          <a:xfrm>
            <a:off x="7262701" y="4816971"/>
            <a:ext cx="643987" cy="3973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a:t>
            </a:r>
          </a:p>
          <a:p>
            <a:pPr algn="ctr"/>
            <a:r>
              <a:rPr lang="en-GB" sz="1200" dirty="0">
                <a:solidFill>
                  <a:schemeClr val="tx1"/>
                </a:solidFill>
              </a:rPr>
              <a:t>1-2</a:t>
            </a:r>
          </a:p>
        </p:txBody>
      </p:sp>
      <p:sp>
        <p:nvSpPr>
          <p:cNvPr id="24" name="Rectangle 23">
            <a:extLst>
              <a:ext uri="{FF2B5EF4-FFF2-40B4-BE49-F238E27FC236}">
                <a16:creationId xmlns:a16="http://schemas.microsoft.com/office/drawing/2014/main" id="{11D7D110-4C75-0D02-1408-F275206295C9}"/>
              </a:ext>
            </a:extLst>
          </p:cNvPr>
          <p:cNvSpPr/>
          <p:nvPr/>
        </p:nvSpPr>
        <p:spPr>
          <a:xfrm>
            <a:off x="7783887" y="4788990"/>
            <a:ext cx="515232" cy="4677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 </a:t>
            </a:r>
          </a:p>
          <a:p>
            <a:pPr algn="ctr"/>
            <a:r>
              <a:rPr lang="en-GB" sz="1200" dirty="0">
                <a:solidFill>
                  <a:schemeClr val="tx1"/>
                </a:solidFill>
              </a:rPr>
              <a:t>3-8</a:t>
            </a:r>
          </a:p>
        </p:txBody>
      </p:sp>
      <p:sp>
        <p:nvSpPr>
          <p:cNvPr id="25" name="Rectangle 24">
            <a:extLst>
              <a:ext uri="{FF2B5EF4-FFF2-40B4-BE49-F238E27FC236}">
                <a16:creationId xmlns:a16="http://schemas.microsoft.com/office/drawing/2014/main" id="{78E502F9-6A87-E8FF-2E48-3A94E2AD66C5}"/>
              </a:ext>
            </a:extLst>
          </p:cNvPr>
          <p:cNvSpPr/>
          <p:nvPr/>
        </p:nvSpPr>
        <p:spPr>
          <a:xfrm>
            <a:off x="8244464" y="4808166"/>
            <a:ext cx="510535" cy="42251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 </a:t>
            </a:r>
          </a:p>
          <a:p>
            <a:pPr algn="ctr"/>
            <a:r>
              <a:rPr lang="en-GB" sz="1200" dirty="0">
                <a:solidFill>
                  <a:schemeClr val="tx1"/>
                </a:solidFill>
              </a:rPr>
              <a:t>9-10</a:t>
            </a:r>
          </a:p>
        </p:txBody>
      </p:sp>
      <p:grpSp>
        <p:nvGrpSpPr>
          <p:cNvPr id="138" name="Group 137">
            <a:extLst>
              <a:ext uri="{FF2B5EF4-FFF2-40B4-BE49-F238E27FC236}">
                <a16:creationId xmlns:a16="http://schemas.microsoft.com/office/drawing/2014/main" id="{4E701264-04E3-B261-F598-61C716A9DC2F}"/>
              </a:ext>
            </a:extLst>
          </p:cNvPr>
          <p:cNvGrpSpPr/>
          <p:nvPr/>
        </p:nvGrpSpPr>
        <p:grpSpPr>
          <a:xfrm>
            <a:off x="10080992" y="6338152"/>
            <a:ext cx="1871253" cy="327895"/>
            <a:chOff x="1866138" y="3032859"/>
            <a:chExt cx="1871253" cy="327895"/>
          </a:xfrm>
        </p:grpSpPr>
        <p:sp>
          <p:nvSpPr>
            <p:cNvPr id="139" name="TextBox 138">
              <a:extLst>
                <a:ext uri="{FF2B5EF4-FFF2-40B4-BE49-F238E27FC236}">
                  <a16:creationId xmlns:a16="http://schemas.microsoft.com/office/drawing/2014/main" id="{892F903A-2567-098E-DD7A-35CC6EA8407F}"/>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dirty="0"/>
                <a:t>Show statistically significant differences between subgroups</a:t>
              </a:r>
              <a:endParaRPr lang="en-GB" sz="900" dirty="0"/>
            </a:p>
          </p:txBody>
        </p:sp>
        <p:sp>
          <p:nvSpPr>
            <p:cNvPr id="140" name="Isosceles Triangle 139">
              <a:extLst>
                <a:ext uri="{FF2B5EF4-FFF2-40B4-BE49-F238E27FC236}">
                  <a16:creationId xmlns:a16="http://schemas.microsoft.com/office/drawing/2014/main" id="{B5404A94-9A05-8752-B9B3-EA76653D2FFB}"/>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1" name="Isosceles Triangle 140">
              <a:extLst>
                <a:ext uri="{FF2B5EF4-FFF2-40B4-BE49-F238E27FC236}">
                  <a16:creationId xmlns:a16="http://schemas.microsoft.com/office/drawing/2014/main" id="{A1A84F83-A606-E3D7-D4C5-2588BA8897E1}"/>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grpSp>
      <p:sp>
        <p:nvSpPr>
          <p:cNvPr id="142" name="Isosceles Triangle 141">
            <a:extLst>
              <a:ext uri="{FF2B5EF4-FFF2-40B4-BE49-F238E27FC236}">
                <a16:creationId xmlns:a16="http://schemas.microsoft.com/office/drawing/2014/main" id="{9C77BC08-F9C8-5F11-A08F-0AFE9693ED6E}"/>
              </a:ext>
            </a:extLst>
          </p:cNvPr>
          <p:cNvSpPr>
            <a:spLocks noChangeAspect="1"/>
          </p:cNvSpPr>
          <p:nvPr/>
        </p:nvSpPr>
        <p:spPr>
          <a:xfrm>
            <a:off x="2113061" y="2544217"/>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3" name="Isosceles Triangle 142">
            <a:extLst>
              <a:ext uri="{FF2B5EF4-FFF2-40B4-BE49-F238E27FC236}">
                <a16:creationId xmlns:a16="http://schemas.microsoft.com/office/drawing/2014/main" id="{89DDE837-CF17-CFB9-953F-2C4A166DE39C}"/>
              </a:ext>
            </a:extLst>
          </p:cNvPr>
          <p:cNvSpPr>
            <a:spLocks noChangeAspect="1"/>
          </p:cNvSpPr>
          <p:nvPr/>
        </p:nvSpPr>
        <p:spPr>
          <a:xfrm rot="10800000">
            <a:off x="1644154" y="2779567"/>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4" name="Isosceles Triangle 143">
            <a:extLst>
              <a:ext uri="{FF2B5EF4-FFF2-40B4-BE49-F238E27FC236}">
                <a16:creationId xmlns:a16="http://schemas.microsoft.com/office/drawing/2014/main" id="{C61FB1CC-5044-6768-C2BE-F0859D5C8C08}"/>
              </a:ext>
            </a:extLst>
          </p:cNvPr>
          <p:cNvSpPr>
            <a:spLocks noChangeAspect="1"/>
          </p:cNvSpPr>
          <p:nvPr/>
        </p:nvSpPr>
        <p:spPr>
          <a:xfrm rot="10800000">
            <a:off x="3402349" y="2836494"/>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5" name="Isosceles Triangle 144">
            <a:extLst>
              <a:ext uri="{FF2B5EF4-FFF2-40B4-BE49-F238E27FC236}">
                <a16:creationId xmlns:a16="http://schemas.microsoft.com/office/drawing/2014/main" id="{089849E2-0E68-DDE6-7A84-E9CD1A67680D}"/>
              </a:ext>
            </a:extLst>
          </p:cNvPr>
          <p:cNvSpPr>
            <a:spLocks noChangeAspect="1"/>
          </p:cNvSpPr>
          <p:nvPr/>
        </p:nvSpPr>
        <p:spPr>
          <a:xfrm>
            <a:off x="2984875" y="264950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7" name="Isosceles Triangle 146">
            <a:extLst>
              <a:ext uri="{FF2B5EF4-FFF2-40B4-BE49-F238E27FC236}">
                <a16:creationId xmlns:a16="http://schemas.microsoft.com/office/drawing/2014/main" id="{A5BAE0AF-66AF-5A52-7CAD-19EBBE3295A3}"/>
              </a:ext>
            </a:extLst>
          </p:cNvPr>
          <p:cNvSpPr>
            <a:spLocks noChangeAspect="1"/>
          </p:cNvSpPr>
          <p:nvPr/>
        </p:nvSpPr>
        <p:spPr>
          <a:xfrm rot="10800000">
            <a:off x="7498491" y="2740755"/>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8" name="Isosceles Triangle 147">
            <a:extLst>
              <a:ext uri="{FF2B5EF4-FFF2-40B4-BE49-F238E27FC236}">
                <a16:creationId xmlns:a16="http://schemas.microsoft.com/office/drawing/2014/main" id="{241606B9-D32B-EAC4-BA00-C88986D7360F}"/>
              </a:ext>
            </a:extLst>
          </p:cNvPr>
          <p:cNvSpPr>
            <a:spLocks noChangeAspect="1"/>
          </p:cNvSpPr>
          <p:nvPr/>
        </p:nvSpPr>
        <p:spPr>
          <a:xfrm rot="10800000">
            <a:off x="9729726" y="2691390"/>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9" name="Isosceles Triangle 148">
            <a:extLst>
              <a:ext uri="{FF2B5EF4-FFF2-40B4-BE49-F238E27FC236}">
                <a16:creationId xmlns:a16="http://schemas.microsoft.com/office/drawing/2014/main" id="{9AA5DB08-FFE4-E04E-BFFA-BE109DB7B1C2}"/>
              </a:ext>
            </a:extLst>
          </p:cNvPr>
          <p:cNvSpPr>
            <a:spLocks noChangeAspect="1"/>
          </p:cNvSpPr>
          <p:nvPr/>
        </p:nvSpPr>
        <p:spPr>
          <a:xfrm>
            <a:off x="9350352" y="2571845"/>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52" name="Speech Bubble: Rectangle with Corners Rounded 151">
            <a:extLst>
              <a:ext uri="{FF2B5EF4-FFF2-40B4-BE49-F238E27FC236}">
                <a16:creationId xmlns:a16="http://schemas.microsoft.com/office/drawing/2014/main" id="{B3A8C80E-3E7B-590E-0AF8-ED472A376500}"/>
              </a:ext>
            </a:extLst>
          </p:cNvPr>
          <p:cNvSpPr/>
          <p:nvPr/>
        </p:nvSpPr>
        <p:spPr>
          <a:xfrm>
            <a:off x="778564" y="5667804"/>
            <a:ext cx="10158096" cy="54044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Among those from an ethnic minority background specifically, Asian respondents had the highest agreement rates (73%), followed by those from a Mixed background (67%), and Black background (53%)</a:t>
            </a:r>
            <a:endParaRPr lang="en-GB" sz="1200" dirty="0">
              <a:solidFill>
                <a:schemeClr val="tx1"/>
              </a:solidFill>
            </a:endParaRPr>
          </a:p>
        </p:txBody>
      </p:sp>
      <p:sp>
        <p:nvSpPr>
          <p:cNvPr id="3" name="Isosceles Triangle 2">
            <a:extLst>
              <a:ext uri="{FF2B5EF4-FFF2-40B4-BE49-F238E27FC236}">
                <a16:creationId xmlns:a16="http://schemas.microsoft.com/office/drawing/2014/main" id="{2F65DF63-97AB-52C4-78F8-3B68143C9AD7}"/>
              </a:ext>
            </a:extLst>
          </p:cNvPr>
          <p:cNvSpPr>
            <a:spLocks noChangeAspect="1"/>
          </p:cNvSpPr>
          <p:nvPr/>
        </p:nvSpPr>
        <p:spPr>
          <a:xfrm rot="10800000">
            <a:off x="4312614" y="289631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8" name="Isosceles Triangle 7">
            <a:extLst>
              <a:ext uri="{FF2B5EF4-FFF2-40B4-BE49-F238E27FC236}">
                <a16:creationId xmlns:a16="http://schemas.microsoft.com/office/drawing/2014/main" id="{594C1C82-4AA9-F0CD-CAB0-57E526DA56DC}"/>
              </a:ext>
            </a:extLst>
          </p:cNvPr>
          <p:cNvSpPr>
            <a:spLocks noChangeAspect="1"/>
          </p:cNvSpPr>
          <p:nvPr/>
        </p:nvSpPr>
        <p:spPr>
          <a:xfrm>
            <a:off x="5241683" y="2606284"/>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2" name="Rectangle 11">
            <a:extLst>
              <a:ext uri="{FF2B5EF4-FFF2-40B4-BE49-F238E27FC236}">
                <a16:creationId xmlns:a16="http://schemas.microsoft.com/office/drawing/2014/main" id="{E3B5E28B-FDBF-EE5A-586B-8387C2C1A770}"/>
              </a:ext>
            </a:extLst>
          </p:cNvPr>
          <p:cNvSpPr/>
          <p:nvPr/>
        </p:nvSpPr>
        <p:spPr>
          <a:xfrm>
            <a:off x="4071816" y="4781000"/>
            <a:ext cx="676455" cy="3078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18-29</a:t>
            </a:r>
          </a:p>
        </p:txBody>
      </p:sp>
      <p:sp>
        <p:nvSpPr>
          <p:cNvPr id="14" name="Rectangle 13">
            <a:extLst>
              <a:ext uri="{FF2B5EF4-FFF2-40B4-BE49-F238E27FC236}">
                <a16:creationId xmlns:a16="http://schemas.microsoft.com/office/drawing/2014/main" id="{DEECAEA3-4B9A-9371-0EB3-79AEABCDDB06}"/>
              </a:ext>
            </a:extLst>
          </p:cNvPr>
          <p:cNvSpPr/>
          <p:nvPr/>
        </p:nvSpPr>
        <p:spPr>
          <a:xfrm>
            <a:off x="4562711" y="4765087"/>
            <a:ext cx="632256" cy="3489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30-49</a:t>
            </a:r>
          </a:p>
        </p:txBody>
      </p:sp>
      <p:sp>
        <p:nvSpPr>
          <p:cNvPr id="29" name="Rectangle 28">
            <a:extLst>
              <a:ext uri="{FF2B5EF4-FFF2-40B4-BE49-F238E27FC236}">
                <a16:creationId xmlns:a16="http://schemas.microsoft.com/office/drawing/2014/main" id="{46940F83-FD5F-68DE-EFCD-06D33DE60143}"/>
              </a:ext>
            </a:extLst>
          </p:cNvPr>
          <p:cNvSpPr/>
          <p:nvPr/>
        </p:nvSpPr>
        <p:spPr>
          <a:xfrm>
            <a:off x="5032337" y="4790079"/>
            <a:ext cx="573039" cy="2758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50+</a:t>
            </a:r>
          </a:p>
        </p:txBody>
      </p:sp>
      <p:sp>
        <p:nvSpPr>
          <p:cNvPr id="26" name="Isosceles Triangle 25">
            <a:extLst>
              <a:ext uri="{FF2B5EF4-FFF2-40B4-BE49-F238E27FC236}">
                <a16:creationId xmlns:a16="http://schemas.microsoft.com/office/drawing/2014/main" id="{911C5371-205A-7E82-3210-698B0B9045E5}"/>
              </a:ext>
            </a:extLst>
          </p:cNvPr>
          <p:cNvSpPr>
            <a:spLocks noChangeAspect="1"/>
          </p:cNvSpPr>
          <p:nvPr/>
        </p:nvSpPr>
        <p:spPr>
          <a:xfrm>
            <a:off x="10678652" y="2617505"/>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27" name="Isosceles Triangle 26">
            <a:extLst>
              <a:ext uri="{FF2B5EF4-FFF2-40B4-BE49-F238E27FC236}">
                <a16:creationId xmlns:a16="http://schemas.microsoft.com/office/drawing/2014/main" id="{08BDFBDC-3414-B756-D501-F4A949EBDD80}"/>
              </a:ext>
            </a:extLst>
          </p:cNvPr>
          <p:cNvSpPr>
            <a:spLocks noChangeAspect="1"/>
          </p:cNvSpPr>
          <p:nvPr/>
        </p:nvSpPr>
        <p:spPr>
          <a:xfrm rot="10800000">
            <a:off x="11093047" y="2707593"/>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28" name="Isosceles Triangle 27">
            <a:extLst>
              <a:ext uri="{FF2B5EF4-FFF2-40B4-BE49-F238E27FC236}">
                <a16:creationId xmlns:a16="http://schemas.microsoft.com/office/drawing/2014/main" id="{CA64AAA1-87A2-9D8D-430C-10603B68A55A}"/>
              </a:ext>
            </a:extLst>
          </p:cNvPr>
          <p:cNvSpPr>
            <a:spLocks noChangeAspect="1"/>
          </p:cNvSpPr>
          <p:nvPr/>
        </p:nvSpPr>
        <p:spPr>
          <a:xfrm>
            <a:off x="8366405" y="264950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Tree>
    <p:extLst>
      <p:ext uri="{BB962C8B-B14F-4D97-AF65-F5344CB8AC3E}">
        <p14:creationId xmlns:p14="http://schemas.microsoft.com/office/powerpoint/2010/main" val="2783722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BEB9D09B-4DEF-43C1-48E4-33A43CE2AE39}"/>
              </a:ext>
            </a:extLst>
          </p:cNvPr>
          <p:cNvSpPr txBox="1">
            <a:spLocks/>
          </p:cNvSpPr>
          <p:nvPr/>
        </p:nvSpPr>
        <p:spPr>
          <a:xfrm>
            <a:off x="318330" y="6301979"/>
            <a:ext cx="8197020" cy="35294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J1. Imagine that a healthcare professional asked you to go for a test at a hospital. We want to understand what would make you more likely to go for the test. How much, if at all, would the following make you more likely to go for a test at a hospital?  </a:t>
            </a:r>
          </a:p>
          <a:p>
            <a:r>
              <a:rPr lang="en-US" sz="800" dirty="0"/>
              <a:t>Base: All (N=6,844)</a:t>
            </a:r>
          </a:p>
          <a:p>
            <a:r>
              <a:rPr lang="en-US" sz="800" dirty="0"/>
              <a:t>* Chart excludes DK, PNTS</a:t>
            </a:r>
          </a:p>
          <a:p>
            <a:endParaRPr lang="en-US" sz="800" dirty="0"/>
          </a:p>
        </p:txBody>
      </p:sp>
      <p:sp>
        <p:nvSpPr>
          <p:cNvPr id="7" name="Title 4">
            <a:extLst>
              <a:ext uri="{FF2B5EF4-FFF2-40B4-BE49-F238E27FC236}">
                <a16:creationId xmlns:a16="http://schemas.microsoft.com/office/drawing/2014/main" id="{8EB7E43A-821B-D5BF-9D07-6A92C6B10610}"/>
              </a:ext>
            </a:extLst>
          </p:cNvPr>
          <p:cNvSpPr txBox="1">
            <a:spLocks/>
          </p:cNvSpPr>
          <p:nvPr/>
        </p:nvSpPr>
        <p:spPr>
          <a:xfrm>
            <a:off x="284205" y="203080"/>
            <a:ext cx="11306661"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The most influential factor for going for a test is perceived importance, with 8 in 10 selecting this. Linked to this, 3 in 4 identified being given more information about the test.</a:t>
            </a:r>
          </a:p>
        </p:txBody>
      </p:sp>
      <p:sp>
        <p:nvSpPr>
          <p:cNvPr id="8" name="TextBox 7">
            <a:extLst>
              <a:ext uri="{FF2B5EF4-FFF2-40B4-BE49-F238E27FC236}">
                <a16:creationId xmlns:a16="http://schemas.microsoft.com/office/drawing/2014/main" id="{8384E4FD-CA25-465B-30CA-CCD8A3410798}"/>
              </a:ext>
            </a:extLst>
          </p:cNvPr>
          <p:cNvSpPr txBox="1"/>
          <p:nvPr/>
        </p:nvSpPr>
        <p:spPr>
          <a:xfrm>
            <a:off x="1539240" y="1627828"/>
            <a:ext cx="9113520" cy="338554"/>
          </a:xfrm>
          <a:prstGeom prst="rect">
            <a:avLst/>
          </a:prstGeom>
          <a:noFill/>
        </p:spPr>
        <p:txBody>
          <a:bodyPr wrap="square" rtlCol="0">
            <a:spAutoFit/>
          </a:bodyPr>
          <a:lstStyle/>
          <a:p>
            <a:pPr algn="ctr"/>
            <a:r>
              <a:rPr lang="en-US" sz="1600" b="1" spc="10" dirty="0"/>
              <a:t>Motivations for getting to a doctor-recommended test at hospital (Top 10)</a:t>
            </a:r>
          </a:p>
        </p:txBody>
      </p:sp>
      <p:graphicFrame>
        <p:nvGraphicFramePr>
          <p:cNvPr id="5" name="Chart 4">
            <a:extLst>
              <a:ext uri="{FF2B5EF4-FFF2-40B4-BE49-F238E27FC236}">
                <a16:creationId xmlns:a16="http://schemas.microsoft.com/office/drawing/2014/main" id="{C7EDADB6-B9A8-C509-AE9E-996D00D1B523}"/>
              </a:ext>
            </a:extLst>
          </p:cNvPr>
          <p:cNvGraphicFramePr/>
          <p:nvPr>
            <p:extLst>
              <p:ext uri="{D42A27DB-BD31-4B8C-83A1-F6EECF244321}">
                <p14:modId xmlns:p14="http://schemas.microsoft.com/office/powerpoint/2010/main" val="927750751"/>
              </p:ext>
            </p:extLst>
          </p:nvPr>
        </p:nvGraphicFramePr>
        <p:xfrm>
          <a:off x="523875" y="2077143"/>
          <a:ext cx="7915275" cy="4114075"/>
        </p:xfrm>
        <a:graphic>
          <a:graphicData uri="http://schemas.openxmlformats.org/drawingml/2006/chart">
            <c:chart xmlns:c="http://schemas.openxmlformats.org/drawingml/2006/chart" xmlns:r="http://schemas.openxmlformats.org/officeDocument/2006/relationships" r:id="rId3"/>
          </a:graphicData>
        </a:graphic>
      </p:graphicFrame>
      <p:sp>
        <p:nvSpPr>
          <p:cNvPr id="2" name="Speech Bubble: Rectangle with Corners Rounded 1">
            <a:extLst>
              <a:ext uri="{FF2B5EF4-FFF2-40B4-BE49-F238E27FC236}">
                <a16:creationId xmlns:a16="http://schemas.microsoft.com/office/drawing/2014/main" id="{A5938582-858B-877D-57FE-9F69C5903330}"/>
              </a:ext>
            </a:extLst>
          </p:cNvPr>
          <p:cNvSpPr/>
          <p:nvPr/>
        </p:nvSpPr>
        <p:spPr>
          <a:xfrm>
            <a:off x="8744689" y="3081871"/>
            <a:ext cx="2986197" cy="361950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lumMod val="50000"/>
                  </a:schemeClr>
                </a:solidFill>
              </a:rPr>
              <a:t>18-29: </a:t>
            </a:r>
            <a:r>
              <a:rPr lang="en-GB" sz="1200" b="1" dirty="0">
                <a:solidFill>
                  <a:schemeClr val="accent1"/>
                </a:solidFill>
              </a:rPr>
              <a:t>10.85</a:t>
            </a:r>
          </a:p>
          <a:p>
            <a:pPr algn="ctr"/>
            <a:r>
              <a:rPr lang="en-GB" sz="1200" dirty="0">
                <a:solidFill>
                  <a:schemeClr val="tx1">
                    <a:lumMod val="50000"/>
                  </a:schemeClr>
                </a:solidFill>
              </a:rPr>
              <a:t>30-49: </a:t>
            </a:r>
            <a:r>
              <a:rPr lang="en-GB" sz="1200" b="1" dirty="0">
                <a:solidFill>
                  <a:schemeClr val="accent1"/>
                </a:solidFill>
              </a:rPr>
              <a:t>10.34</a:t>
            </a:r>
          </a:p>
          <a:p>
            <a:pPr algn="ctr"/>
            <a:r>
              <a:rPr lang="en-GB" sz="1200" dirty="0">
                <a:solidFill>
                  <a:schemeClr val="tx1">
                    <a:lumMod val="50000"/>
                  </a:schemeClr>
                </a:solidFill>
              </a:rPr>
              <a:t>50+: </a:t>
            </a:r>
            <a:r>
              <a:rPr lang="en-GB" sz="1200" b="1" dirty="0">
                <a:solidFill>
                  <a:schemeClr val="accent1"/>
                </a:solidFill>
              </a:rPr>
              <a:t>8.72</a:t>
            </a:r>
          </a:p>
          <a:p>
            <a:pPr algn="ctr"/>
            <a:endParaRPr lang="en-GB" sz="500" dirty="0">
              <a:solidFill>
                <a:schemeClr val="tx1">
                  <a:lumMod val="50000"/>
                </a:schemeClr>
              </a:solidFill>
            </a:endParaRPr>
          </a:p>
          <a:p>
            <a:pPr algn="ctr"/>
            <a:r>
              <a:rPr lang="en-GB" sz="1200" dirty="0">
                <a:solidFill>
                  <a:schemeClr val="tx1">
                    <a:lumMod val="50000"/>
                  </a:schemeClr>
                </a:solidFill>
              </a:rPr>
              <a:t>Male: </a:t>
            </a:r>
            <a:r>
              <a:rPr lang="en-GB" sz="1200" b="1" dirty="0">
                <a:solidFill>
                  <a:schemeClr val="accent1"/>
                </a:solidFill>
              </a:rPr>
              <a:t>9.01</a:t>
            </a:r>
          </a:p>
          <a:p>
            <a:pPr algn="ctr"/>
            <a:r>
              <a:rPr lang="en-GB" sz="1200" dirty="0">
                <a:solidFill>
                  <a:schemeClr val="tx1">
                    <a:lumMod val="50000"/>
                  </a:schemeClr>
                </a:solidFill>
              </a:rPr>
              <a:t>Female: </a:t>
            </a:r>
            <a:r>
              <a:rPr lang="en-GB" sz="1200" b="1" dirty="0">
                <a:solidFill>
                  <a:schemeClr val="accent1"/>
                </a:solidFill>
              </a:rPr>
              <a:t>10.18</a:t>
            </a:r>
          </a:p>
          <a:p>
            <a:pPr algn="ctr"/>
            <a:endParaRPr lang="en-GB" sz="500" dirty="0">
              <a:solidFill>
                <a:schemeClr val="tx1">
                  <a:lumMod val="50000"/>
                </a:schemeClr>
              </a:solidFill>
            </a:endParaRPr>
          </a:p>
          <a:p>
            <a:pPr algn="ctr"/>
            <a:r>
              <a:rPr lang="en-GB" sz="1200" dirty="0">
                <a:solidFill>
                  <a:schemeClr val="tx1">
                    <a:lumMod val="50000"/>
                  </a:schemeClr>
                </a:solidFill>
              </a:rPr>
              <a:t>White: </a:t>
            </a:r>
            <a:r>
              <a:rPr lang="en-GB" sz="1200" b="1" dirty="0">
                <a:solidFill>
                  <a:schemeClr val="accent1"/>
                </a:solidFill>
              </a:rPr>
              <a:t>9.47 </a:t>
            </a:r>
          </a:p>
          <a:p>
            <a:pPr algn="ctr"/>
            <a:r>
              <a:rPr lang="en-GB" sz="1200" dirty="0">
                <a:solidFill>
                  <a:schemeClr val="tx1">
                    <a:lumMod val="50000"/>
                  </a:schemeClr>
                </a:solidFill>
              </a:rPr>
              <a:t>Ethnic minority: </a:t>
            </a:r>
            <a:r>
              <a:rPr lang="en-GB" sz="1200" b="1" dirty="0">
                <a:solidFill>
                  <a:schemeClr val="accent1"/>
                </a:solidFill>
              </a:rPr>
              <a:t>10.56</a:t>
            </a:r>
          </a:p>
          <a:p>
            <a:pPr algn="ctr"/>
            <a:endParaRPr lang="en-GB" sz="500" dirty="0">
              <a:solidFill>
                <a:schemeClr val="tx1">
                  <a:lumMod val="50000"/>
                </a:schemeClr>
              </a:solidFill>
            </a:endParaRPr>
          </a:p>
          <a:p>
            <a:pPr algn="ctr"/>
            <a:r>
              <a:rPr lang="en-GB" sz="1200" dirty="0">
                <a:solidFill>
                  <a:schemeClr val="tx1">
                    <a:lumMod val="50000"/>
                  </a:schemeClr>
                </a:solidFill>
              </a:rPr>
              <a:t>ABC1: </a:t>
            </a:r>
            <a:r>
              <a:rPr lang="en-GB" sz="1200" b="1" dirty="0">
                <a:solidFill>
                  <a:schemeClr val="accent1"/>
                </a:solidFill>
              </a:rPr>
              <a:t>9.59</a:t>
            </a:r>
          </a:p>
          <a:p>
            <a:pPr algn="ctr"/>
            <a:r>
              <a:rPr lang="en-GB" sz="1200" dirty="0">
                <a:solidFill>
                  <a:schemeClr val="tx1">
                    <a:lumMod val="50000"/>
                  </a:schemeClr>
                </a:solidFill>
              </a:rPr>
              <a:t>C2DE: </a:t>
            </a:r>
            <a:r>
              <a:rPr lang="en-GB" sz="1200" b="1" dirty="0">
                <a:solidFill>
                  <a:schemeClr val="accent1"/>
                </a:solidFill>
              </a:rPr>
              <a:t>9.67</a:t>
            </a:r>
          </a:p>
          <a:p>
            <a:pPr algn="ctr"/>
            <a:endParaRPr lang="en-GB" sz="500" dirty="0">
              <a:solidFill>
                <a:schemeClr val="tx1">
                  <a:lumMod val="50000"/>
                </a:schemeClr>
              </a:solidFill>
            </a:endParaRPr>
          </a:p>
          <a:p>
            <a:pPr algn="ctr"/>
            <a:r>
              <a:rPr lang="en-GB" sz="1200" dirty="0">
                <a:solidFill>
                  <a:schemeClr val="tx1">
                    <a:lumMod val="50000"/>
                  </a:schemeClr>
                </a:solidFill>
              </a:rPr>
              <a:t>IMD 1-2: </a:t>
            </a:r>
            <a:r>
              <a:rPr lang="en-GB" sz="1200" b="1" dirty="0">
                <a:solidFill>
                  <a:schemeClr val="accent1"/>
                </a:solidFill>
              </a:rPr>
              <a:t>9.81</a:t>
            </a:r>
          </a:p>
          <a:p>
            <a:pPr algn="ctr"/>
            <a:r>
              <a:rPr lang="en-GB" sz="1200" dirty="0">
                <a:solidFill>
                  <a:schemeClr val="tx1">
                    <a:lumMod val="50000"/>
                  </a:schemeClr>
                </a:solidFill>
              </a:rPr>
              <a:t>IMD 3-8: </a:t>
            </a:r>
            <a:r>
              <a:rPr lang="en-GB" sz="1200" b="1" dirty="0">
                <a:solidFill>
                  <a:schemeClr val="accent1"/>
                </a:solidFill>
              </a:rPr>
              <a:t>9.65</a:t>
            </a:r>
          </a:p>
          <a:p>
            <a:pPr algn="ctr"/>
            <a:r>
              <a:rPr lang="en-GB" sz="1200" dirty="0">
                <a:solidFill>
                  <a:schemeClr val="tx1">
                    <a:lumMod val="50000"/>
                  </a:schemeClr>
                </a:solidFill>
              </a:rPr>
              <a:t>IMD 9-10: </a:t>
            </a:r>
            <a:r>
              <a:rPr lang="en-GB" sz="1200" b="1" dirty="0">
                <a:solidFill>
                  <a:schemeClr val="accent1"/>
                </a:solidFill>
              </a:rPr>
              <a:t>9.43</a:t>
            </a:r>
          </a:p>
          <a:p>
            <a:pPr algn="ctr"/>
            <a:endParaRPr lang="en-GB" sz="500" dirty="0">
              <a:solidFill>
                <a:schemeClr val="tx1">
                  <a:lumMod val="50000"/>
                </a:schemeClr>
              </a:solidFill>
            </a:endParaRPr>
          </a:p>
          <a:p>
            <a:pPr algn="ctr"/>
            <a:r>
              <a:rPr lang="en-GB" sz="1200" dirty="0">
                <a:solidFill>
                  <a:schemeClr val="tx1">
                    <a:lumMod val="50000"/>
                  </a:schemeClr>
                </a:solidFill>
              </a:rPr>
              <a:t>Disability: </a:t>
            </a:r>
            <a:r>
              <a:rPr lang="en-GB" sz="1200" b="1" dirty="0">
                <a:solidFill>
                  <a:schemeClr val="accent1"/>
                </a:solidFill>
              </a:rPr>
              <a:t>9.66</a:t>
            </a:r>
          </a:p>
          <a:p>
            <a:pPr algn="ctr"/>
            <a:r>
              <a:rPr lang="en-GB" sz="1200" dirty="0">
                <a:solidFill>
                  <a:schemeClr val="tx1">
                    <a:lumMod val="50000"/>
                  </a:schemeClr>
                </a:solidFill>
              </a:rPr>
              <a:t>No disability: </a:t>
            </a:r>
            <a:r>
              <a:rPr lang="en-GB" sz="1200" b="1" dirty="0">
                <a:solidFill>
                  <a:schemeClr val="accent1"/>
                </a:solidFill>
              </a:rPr>
              <a:t>9.62</a:t>
            </a:r>
          </a:p>
          <a:p>
            <a:pPr algn="ctr"/>
            <a:endParaRPr lang="en-GB" sz="500" dirty="0">
              <a:solidFill>
                <a:schemeClr val="tx1">
                  <a:lumMod val="50000"/>
                </a:schemeClr>
              </a:solidFill>
            </a:endParaRPr>
          </a:p>
          <a:p>
            <a:pPr algn="ctr"/>
            <a:r>
              <a:rPr lang="en-GB" sz="1200" dirty="0">
                <a:solidFill>
                  <a:schemeClr val="tx1">
                    <a:lumMod val="50000"/>
                  </a:schemeClr>
                </a:solidFill>
              </a:rPr>
              <a:t>Mental health condition: </a:t>
            </a:r>
            <a:r>
              <a:rPr lang="en-GB" sz="1200" b="1" dirty="0">
                <a:solidFill>
                  <a:schemeClr val="accent1"/>
                </a:solidFill>
              </a:rPr>
              <a:t>9.99</a:t>
            </a:r>
          </a:p>
          <a:p>
            <a:pPr algn="ctr"/>
            <a:r>
              <a:rPr lang="en-GB" sz="1200" dirty="0">
                <a:solidFill>
                  <a:schemeClr val="tx1">
                    <a:lumMod val="50000"/>
                  </a:schemeClr>
                </a:solidFill>
              </a:rPr>
              <a:t>No mental health condition: </a:t>
            </a:r>
            <a:r>
              <a:rPr lang="en-GB" sz="1200" b="1" dirty="0">
                <a:solidFill>
                  <a:schemeClr val="accent1"/>
                </a:solidFill>
              </a:rPr>
              <a:t>9.44</a:t>
            </a:r>
          </a:p>
        </p:txBody>
      </p:sp>
      <p:grpSp>
        <p:nvGrpSpPr>
          <p:cNvPr id="3" name="Group 2">
            <a:extLst>
              <a:ext uri="{FF2B5EF4-FFF2-40B4-BE49-F238E27FC236}">
                <a16:creationId xmlns:a16="http://schemas.microsoft.com/office/drawing/2014/main" id="{8AC93A44-ED88-18D5-0092-A857CA6BF6DD}"/>
              </a:ext>
            </a:extLst>
          </p:cNvPr>
          <p:cNvGrpSpPr/>
          <p:nvPr/>
        </p:nvGrpSpPr>
        <p:grpSpPr>
          <a:xfrm>
            <a:off x="8737562" y="1951369"/>
            <a:ext cx="2993324" cy="993454"/>
            <a:chOff x="10450689" y="4356957"/>
            <a:chExt cx="1700114" cy="1239611"/>
          </a:xfrm>
        </p:grpSpPr>
        <p:sp>
          <p:nvSpPr>
            <p:cNvPr id="4" name="Rounded Rectangle 14">
              <a:extLst>
                <a:ext uri="{FF2B5EF4-FFF2-40B4-BE49-F238E27FC236}">
                  <a16:creationId xmlns:a16="http://schemas.microsoft.com/office/drawing/2014/main" id="{881E740F-5228-DB1A-C963-59F4AA8516D2}"/>
                </a:ext>
              </a:extLst>
            </p:cNvPr>
            <p:cNvSpPr/>
            <p:nvPr/>
          </p:nvSpPr>
          <p:spPr>
            <a:xfrm>
              <a:off x="10450689" y="4389292"/>
              <a:ext cx="1700114" cy="1207276"/>
            </a:xfrm>
            <a:prstGeom prst="roundRect">
              <a:avLst>
                <a:gd name="adj" fmla="val 4719"/>
              </a:avLst>
            </a:prstGeom>
            <a:solidFill>
              <a:schemeClr val="bg1"/>
            </a:solidFill>
            <a:ln w="12700">
              <a:noFill/>
            </a:ln>
            <a:effectLst>
              <a:outerShdw blurRad="264591" dist="381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1404000" rIns="288000" bIns="288000" rtlCol="0" anchor="t" anchorCtr="0"/>
            <a:lstStyle/>
            <a:p>
              <a:pPr algn="ctr"/>
              <a:endParaRPr lang="en-US" sz="1050" dirty="0">
                <a:solidFill>
                  <a:schemeClr val="accent1"/>
                </a:solidFill>
                <a:latin typeface="Arial Black" panose="020B0A04020102020204" pitchFamily="34" charset="0"/>
              </a:endParaRPr>
            </a:p>
          </p:txBody>
        </p:sp>
        <p:sp>
          <p:nvSpPr>
            <p:cNvPr id="9" name="TextBox 8">
              <a:extLst>
                <a:ext uri="{FF2B5EF4-FFF2-40B4-BE49-F238E27FC236}">
                  <a16:creationId xmlns:a16="http://schemas.microsoft.com/office/drawing/2014/main" id="{90A189BA-A1BD-CBF9-24EB-6643D3A375B9}"/>
                </a:ext>
              </a:extLst>
            </p:cNvPr>
            <p:cNvSpPr txBox="1"/>
            <p:nvPr/>
          </p:nvSpPr>
          <p:spPr>
            <a:xfrm>
              <a:off x="10481957" y="4356957"/>
              <a:ext cx="1633873" cy="1171314"/>
            </a:xfrm>
            <a:prstGeom prst="rect">
              <a:avLst/>
            </a:prstGeom>
            <a:noFill/>
          </p:spPr>
          <p:txBody>
            <a:bodyPr wrap="square" rtlCol="0">
              <a:spAutoFit/>
            </a:bodyPr>
            <a:lstStyle/>
            <a:p>
              <a:pPr algn="ctr"/>
              <a:r>
                <a:rPr lang="en-GB" sz="1200" b="1" spc="10" dirty="0"/>
                <a:t>On average, respondents identified</a:t>
              </a:r>
            </a:p>
            <a:p>
              <a:pPr algn="ctr"/>
              <a:endParaRPr lang="en-GB" sz="700" b="1" spc="10" dirty="0"/>
            </a:p>
            <a:p>
              <a:pPr algn="ctr"/>
              <a:r>
                <a:rPr lang="en-GB" sz="1600" dirty="0">
                  <a:solidFill>
                    <a:schemeClr val="accent1"/>
                  </a:solidFill>
                  <a:latin typeface="Arial Black" panose="020B0A04020102020204" pitchFamily="34" charset="0"/>
                </a:rPr>
                <a:t>9.63 </a:t>
              </a:r>
              <a:r>
                <a:rPr lang="en-GB" sz="1200" b="1" spc="10" dirty="0"/>
                <a:t>(mean)</a:t>
              </a:r>
            </a:p>
            <a:p>
              <a:pPr algn="ctr"/>
              <a:endParaRPr lang="en-GB" sz="800" dirty="0">
                <a:solidFill>
                  <a:schemeClr val="accent1"/>
                </a:solidFill>
                <a:latin typeface="Arial Black" panose="020B0A04020102020204" pitchFamily="34" charset="0"/>
              </a:endParaRPr>
            </a:p>
            <a:p>
              <a:pPr algn="ctr"/>
              <a:r>
                <a:rPr lang="en-GB" sz="1200" b="1" spc="10" dirty="0"/>
                <a:t>motivators as influential</a:t>
              </a:r>
            </a:p>
          </p:txBody>
        </p:sp>
      </p:grpSp>
    </p:spTree>
    <p:extLst>
      <p:ext uri="{BB962C8B-B14F-4D97-AF65-F5344CB8AC3E}">
        <p14:creationId xmlns:p14="http://schemas.microsoft.com/office/powerpoint/2010/main" val="30934207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EE750F32-2C43-A0E7-5F65-1119EA8B4F79}"/>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Access needs are important motivators for those with a disability, mental health condition or those from a lower social grade. Privacy is important for females and younger respondents.</a:t>
            </a:r>
          </a:p>
        </p:txBody>
      </p:sp>
      <p:sp>
        <p:nvSpPr>
          <p:cNvPr id="7" name="TextBox 6">
            <a:extLst>
              <a:ext uri="{FF2B5EF4-FFF2-40B4-BE49-F238E27FC236}">
                <a16:creationId xmlns:a16="http://schemas.microsoft.com/office/drawing/2014/main" id="{9FCDB020-5C5D-B627-264A-28F2E227D4D9}"/>
              </a:ext>
            </a:extLst>
          </p:cNvPr>
          <p:cNvSpPr txBox="1"/>
          <p:nvPr/>
        </p:nvSpPr>
        <p:spPr>
          <a:xfrm>
            <a:off x="1298246" y="1634131"/>
            <a:ext cx="9113520" cy="338554"/>
          </a:xfrm>
          <a:prstGeom prst="rect">
            <a:avLst/>
          </a:prstGeom>
          <a:noFill/>
        </p:spPr>
        <p:txBody>
          <a:bodyPr wrap="square" rtlCol="0">
            <a:spAutoFit/>
          </a:bodyPr>
          <a:lstStyle/>
          <a:p>
            <a:pPr algn="ctr"/>
            <a:r>
              <a:rPr lang="en-US" sz="1600" b="1" spc="10" dirty="0"/>
              <a:t>Motivations for getting to a doctor-recommended test at hospital (Net: A lot/ a little)</a:t>
            </a:r>
          </a:p>
        </p:txBody>
      </p:sp>
      <p:sp>
        <p:nvSpPr>
          <p:cNvPr id="9" name="Speech Bubble: Rectangle with Corners Rounded 8">
            <a:extLst>
              <a:ext uri="{FF2B5EF4-FFF2-40B4-BE49-F238E27FC236}">
                <a16:creationId xmlns:a16="http://schemas.microsoft.com/office/drawing/2014/main" id="{1C685388-0DDD-39B8-7B43-2A86D13EF715}"/>
              </a:ext>
            </a:extLst>
          </p:cNvPr>
          <p:cNvSpPr/>
          <p:nvPr/>
        </p:nvSpPr>
        <p:spPr>
          <a:xfrm>
            <a:off x="502355" y="2414940"/>
            <a:ext cx="3488620" cy="1706358"/>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Those from an ethnic minority background were more likely than White respondents to identify many statements. Those with the greatest difference include: getting cover for caring responsibilities (33% vs 19%), being easier to take time off work (56% vs 44%) and if they were able to choose the gender of the person doing the test (36% vs 24%).</a:t>
            </a:r>
          </a:p>
        </p:txBody>
      </p:sp>
      <p:sp>
        <p:nvSpPr>
          <p:cNvPr id="10" name="Speech Bubble: Rectangle with Corners Rounded 9">
            <a:extLst>
              <a:ext uri="{FF2B5EF4-FFF2-40B4-BE49-F238E27FC236}">
                <a16:creationId xmlns:a16="http://schemas.microsoft.com/office/drawing/2014/main" id="{A18525FA-C40C-ABC3-58CB-2C0DDCD33729}"/>
              </a:ext>
            </a:extLst>
          </p:cNvPr>
          <p:cNvSpPr/>
          <p:nvPr/>
        </p:nvSpPr>
        <p:spPr>
          <a:xfrm>
            <a:off x="4376242" y="2402784"/>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Younger respondents (18-29) were more likely to identify motivators such as knowing how much privacy and being able to cover up (54% vs 45% 30-49, 35% 50+), or if they could take someone with them (53% vs 44% 30-49, 36% 50+). Those aged 50+ were more likely than 18-29s to be driven by thinking the test was important (87% vs 76%), or if they were given a specific time/date (77% vs 67%).</a:t>
            </a:r>
          </a:p>
        </p:txBody>
      </p:sp>
      <p:sp>
        <p:nvSpPr>
          <p:cNvPr id="11" name="Speech Bubble: Rectangle with Corners Rounded 10">
            <a:extLst>
              <a:ext uri="{FF2B5EF4-FFF2-40B4-BE49-F238E27FC236}">
                <a16:creationId xmlns:a16="http://schemas.microsoft.com/office/drawing/2014/main" id="{FEB4D976-1F35-371C-34D9-3931982C3B07}"/>
              </a:ext>
            </a:extLst>
          </p:cNvPr>
          <p:cNvSpPr/>
          <p:nvPr/>
        </p:nvSpPr>
        <p:spPr>
          <a:xfrm>
            <a:off x="8250129" y="2373975"/>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Females are more likely than males to identify the majority of motivators. Those with the greatest difference include: if they could choose the gender of the person doing the test (35% vs 17%), if they could take someone with them (50% vs 33%), knowing the amount of privacy (49% vs 34%). Comparatively, males are more likely to identify if an interpreter could be there (9% vs 5% females)</a:t>
            </a:r>
          </a:p>
        </p:txBody>
      </p:sp>
      <p:sp>
        <p:nvSpPr>
          <p:cNvPr id="12" name="Speech Bubble: Rectangle with Corners Rounded 11">
            <a:extLst>
              <a:ext uri="{FF2B5EF4-FFF2-40B4-BE49-F238E27FC236}">
                <a16:creationId xmlns:a16="http://schemas.microsoft.com/office/drawing/2014/main" id="{E70DB7CC-8086-1D59-E83F-1258D2EF1A28}"/>
              </a:ext>
            </a:extLst>
          </p:cNvPr>
          <p:cNvSpPr/>
          <p:nvPr/>
        </p:nvSpPr>
        <p:spPr>
          <a:xfrm>
            <a:off x="502355" y="4426687"/>
            <a:ext cx="3488620" cy="167754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Those living with a disability were more likely than those without to identify motivators related to accessibility, including: knowing their access needs would be accommodated (40% vs 23%), if it was easier to get and from the hospital (68% vs 60%) or if they could take someone with them (46% vs 40%). </a:t>
            </a:r>
          </a:p>
        </p:txBody>
      </p:sp>
      <p:sp>
        <p:nvSpPr>
          <p:cNvPr id="13" name="Speech Bubble: Rectangle with Corners Rounded 12">
            <a:extLst>
              <a:ext uri="{FF2B5EF4-FFF2-40B4-BE49-F238E27FC236}">
                <a16:creationId xmlns:a16="http://schemas.microsoft.com/office/drawing/2014/main" id="{F44B1E37-C20B-BF26-4B65-CD49FF252F51}"/>
              </a:ext>
            </a:extLst>
          </p:cNvPr>
          <p:cNvSpPr/>
          <p:nvPr/>
        </p:nvSpPr>
        <p:spPr>
          <a:xfrm>
            <a:off x="4376242" y="4414530"/>
            <a:ext cx="3488620" cy="168970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Those diagnosed with a mental health condition were more likely than those without to identify a majority of statements including: being able to take someone with them (49% vs 39%), knowing access needs would be accommodated (34% vs 27%), being given enough notice for the appointment (69% vs 62%) and receiving reminders about the appointment (75% vs 68%).</a:t>
            </a:r>
          </a:p>
        </p:txBody>
      </p:sp>
      <p:sp>
        <p:nvSpPr>
          <p:cNvPr id="14" name="Speech Bubble: Rectangle with Corners Rounded 13">
            <a:extLst>
              <a:ext uri="{FF2B5EF4-FFF2-40B4-BE49-F238E27FC236}">
                <a16:creationId xmlns:a16="http://schemas.microsoft.com/office/drawing/2014/main" id="{93726484-BABD-8BB2-246B-72CB5B5D4EFF}"/>
              </a:ext>
            </a:extLst>
          </p:cNvPr>
          <p:cNvSpPr/>
          <p:nvPr/>
        </p:nvSpPr>
        <p:spPr>
          <a:xfrm>
            <a:off x="8250129" y="4385721"/>
            <a:ext cx="3488620" cy="171851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from a lower social grade (C2DE) were more likely than those from a higher social grade (ABC1) to identify knowing their access needs would be accommodated (31% vs 27%), however they were less likely to identify being able to choose a date or time (65% vs 69%), or if it was easier to take the time off work (50% vs 42%).</a:t>
            </a:r>
          </a:p>
        </p:txBody>
      </p:sp>
      <p:sp>
        <p:nvSpPr>
          <p:cNvPr id="15" name="Rectangle: Rounded Corners 14">
            <a:extLst>
              <a:ext uri="{FF2B5EF4-FFF2-40B4-BE49-F238E27FC236}">
                <a16:creationId xmlns:a16="http://schemas.microsoft.com/office/drawing/2014/main" id="{D401713E-4A16-E917-C9D0-FC808B8DC7ED}"/>
              </a:ext>
            </a:extLst>
          </p:cNvPr>
          <p:cNvSpPr/>
          <p:nvPr/>
        </p:nvSpPr>
        <p:spPr>
          <a:xfrm>
            <a:off x="1279446" y="2235258"/>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Ethnicity</a:t>
            </a:r>
          </a:p>
        </p:txBody>
      </p:sp>
      <p:sp>
        <p:nvSpPr>
          <p:cNvPr id="16" name="Rectangle: Rounded Corners 15">
            <a:extLst>
              <a:ext uri="{FF2B5EF4-FFF2-40B4-BE49-F238E27FC236}">
                <a16:creationId xmlns:a16="http://schemas.microsoft.com/office/drawing/2014/main" id="{55A31800-0C69-D0CE-7F93-6CA5EC490DC6}"/>
              </a:ext>
            </a:extLst>
          </p:cNvPr>
          <p:cNvSpPr/>
          <p:nvPr/>
        </p:nvSpPr>
        <p:spPr>
          <a:xfrm>
            <a:off x="5155839" y="2219546"/>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Age</a:t>
            </a:r>
          </a:p>
        </p:txBody>
      </p:sp>
      <p:sp>
        <p:nvSpPr>
          <p:cNvPr id="17" name="Rectangle: Rounded Corners 16">
            <a:extLst>
              <a:ext uri="{FF2B5EF4-FFF2-40B4-BE49-F238E27FC236}">
                <a16:creationId xmlns:a16="http://schemas.microsoft.com/office/drawing/2014/main" id="{6AC8FCF7-64B8-B862-F05F-1E4D156A759E}"/>
              </a:ext>
            </a:extLst>
          </p:cNvPr>
          <p:cNvSpPr/>
          <p:nvPr/>
        </p:nvSpPr>
        <p:spPr>
          <a:xfrm>
            <a:off x="9034053" y="2229549"/>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Sex at birth</a:t>
            </a:r>
          </a:p>
        </p:txBody>
      </p:sp>
      <p:sp>
        <p:nvSpPr>
          <p:cNvPr id="18" name="Rectangle: Rounded Corners 17">
            <a:extLst>
              <a:ext uri="{FF2B5EF4-FFF2-40B4-BE49-F238E27FC236}">
                <a16:creationId xmlns:a16="http://schemas.microsoft.com/office/drawing/2014/main" id="{749CCCDC-A284-7EE7-4802-75D65A1753FD}"/>
              </a:ext>
            </a:extLst>
          </p:cNvPr>
          <p:cNvSpPr/>
          <p:nvPr/>
        </p:nvSpPr>
        <p:spPr>
          <a:xfrm>
            <a:off x="1288971" y="4275534"/>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Disability</a:t>
            </a:r>
          </a:p>
        </p:txBody>
      </p:sp>
      <p:sp>
        <p:nvSpPr>
          <p:cNvPr id="19" name="Rectangle: Rounded Corners 18">
            <a:extLst>
              <a:ext uri="{FF2B5EF4-FFF2-40B4-BE49-F238E27FC236}">
                <a16:creationId xmlns:a16="http://schemas.microsoft.com/office/drawing/2014/main" id="{64F68809-D4CB-943E-8C85-DDB484B8833A}"/>
              </a:ext>
            </a:extLst>
          </p:cNvPr>
          <p:cNvSpPr/>
          <p:nvPr/>
        </p:nvSpPr>
        <p:spPr>
          <a:xfrm>
            <a:off x="5165364" y="4259822"/>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Mental health</a:t>
            </a:r>
          </a:p>
        </p:txBody>
      </p:sp>
      <p:sp>
        <p:nvSpPr>
          <p:cNvPr id="20" name="Rectangle: Rounded Corners 19">
            <a:extLst>
              <a:ext uri="{FF2B5EF4-FFF2-40B4-BE49-F238E27FC236}">
                <a16:creationId xmlns:a16="http://schemas.microsoft.com/office/drawing/2014/main" id="{011C7FBC-9AC9-F585-0151-A2D735C590F5}"/>
              </a:ext>
            </a:extLst>
          </p:cNvPr>
          <p:cNvSpPr/>
          <p:nvPr/>
        </p:nvSpPr>
        <p:spPr>
          <a:xfrm>
            <a:off x="9043578" y="4237411"/>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Social grade</a:t>
            </a:r>
          </a:p>
        </p:txBody>
      </p:sp>
      <p:sp>
        <p:nvSpPr>
          <p:cNvPr id="21" name="Footer Placeholder 5">
            <a:extLst>
              <a:ext uri="{FF2B5EF4-FFF2-40B4-BE49-F238E27FC236}">
                <a16:creationId xmlns:a16="http://schemas.microsoft.com/office/drawing/2014/main" id="{7F8FDEF4-EAC4-37CE-B7A5-606F4E79409F}"/>
              </a:ext>
            </a:extLst>
          </p:cNvPr>
          <p:cNvSpPr txBox="1">
            <a:spLocks/>
          </p:cNvSpPr>
          <p:nvPr/>
        </p:nvSpPr>
        <p:spPr>
          <a:xfrm>
            <a:off x="444900" y="6379454"/>
            <a:ext cx="9113520"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J1. Imagine that a healthcare professional asked you to go for a test at a hospital. We want to understand what would make you more likely to go for the test. How much, if at all, would the following make you more likely to go for a test at a hospital?  </a:t>
            </a:r>
          </a:p>
          <a:p>
            <a:r>
              <a:rPr lang="en-US" sz="800" dirty="0"/>
              <a:t>Base: All (N=6,845)</a:t>
            </a:r>
          </a:p>
          <a:p>
            <a:endParaRPr lang="en-US" sz="800" dirty="0"/>
          </a:p>
        </p:txBody>
      </p:sp>
    </p:spTree>
    <p:extLst>
      <p:ext uri="{BB962C8B-B14F-4D97-AF65-F5344CB8AC3E}">
        <p14:creationId xmlns:p14="http://schemas.microsoft.com/office/powerpoint/2010/main" val="9586858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9D496-2510-E653-D93B-D97AE7C66055}"/>
            </a:ext>
          </a:extLst>
        </p:cNvPr>
        <p:cNvGrpSpPr/>
        <p:nvPr/>
      </p:nvGrpSpPr>
      <p:grpSpPr>
        <a:xfrm>
          <a:off x="0" y="0"/>
          <a:ext cx="0" cy="0"/>
          <a:chOff x="0" y="0"/>
          <a:chExt cx="0" cy="0"/>
        </a:xfrm>
      </p:grpSpPr>
      <p:sp>
        <p:nvSpPr>
          <p:cNvPr id="6" name="Title 4">
            <a:extLst>
              <a:ext uri="{FF2B5EF4-FFF2-40B4-BE49-F238E27FC236}">
                <a16:creationId xmlns:a16="http://schemas.microsoft.com/office/drawing/2014/main" id="{0149CA89-B782-9511-FA1E-94FC42D0E65B}"/>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Those from an ethnic minority background who are LGBTQ+, with a disability or with a mental health condition commonly reported the majority of possible motivators as influential.</a:t>
            </a:r>
          </a:p>
        </p:txBody>
      </p:sp>
      <p:sp>
        <p:nvSpPr>
          <p:cNvPr id="9" name="Speech Bubble: Rectangle with Corners Rounded 8">
            <a:extLst>
              <a:ext uri="{FF2B5EF4-FFF2-40B4-BE49-F238E27FC236}">
                <a16:creationId xmlns:a16="http://schemas.microsoft.com/office/drawing/2014/main" id="{DAEE534A-F25C-9635-60DF-E400EB02052C}"/>
              </a:ext>
            </a:extLst>
          </p:cNvPr>
          <p:cNvSpPr/>
          <p:nvPr/>
        </p:nvSpPr>
        <p:spPr>
          <a:xfrm>
            <a:off x="502355" y="2414940"/>
            <a:ext cx="3488620" cy="1706358"/>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endParaRPr lang="en-GB" sz="1200" dirty="0">
              <a:solidFill>
                <a:schemeClr val="tx1"/>
              </a:solidFill>
            </a:endParaRPr>
          </a:p>
          <a:p>
            <a:pPr algn="ctr"/>
            <a:r>
              <a:rPr lang="en-GB" sz="1200" dirty="0">
                <a:solidFill>
                  <a:schemeClr val="tx1"/>
                </a:solidFill>
              </a:rPr>
              <a:t>The majority of motivators were identified by this audience. Those with the greatest discrepancy compared to all others include: if the they could choose for the test to be done by someone of a specific gender (43%), if they knew how much privacy they would have (57%) and if it was easier to take time off work (60%).</a:t>
            </a:r>
          </a:p>
        </p:txBody>
      </p:sp>
      <p:sp>
        <p:nvSpPr>
          <p:cNvPr id="10" name="Speech Bubble: Rectangle with Corners Rounded 9">
            <a:extLst>
              <a:ext uri="{FF2B5EF4-FFF2-40B4-BE49-F238E27FC236}">
                <a16:creationId xmlns:a16="http://schemas.microsoft.com/office/drawing/2014/main" id="{15DE1DA8-16DF-42B5-B1EE-DD656517BE7E}"/>
              </a:ext>
            </a:extLst>
          </p:cNvPr>
          <p:cNvSpPr/>
          <p:nvPr/>
        </p:nvSpPr>
        <p:spPr>
          <a:xfrm>
            <a:off x="4376242" y="2402784"/>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endParaRPr lang="en-GB" sz="1200" dirty="0">
              <a:solidFill>
                <a:schemeClr val="tx1"/>
              </a:solidFill>
            </a:endParaRPr>
          </a:p>
          <a:p>
            <a:pPr algn="ctr"/>
            <a:r>
              <a:rPr lang="en-GB" sz="1200" dirty="0">
                <a:solidFill>
                  <a:schemeClr val="tx1"/>
                </a:solidFill>
              </a:rPr>
              <a:t>The majority of motivators were identified by this audience. Those with the greatest discrepancy compared to all others include: knowing access needs would be accommodated (44%), if I could afford the costs (43%), if there were processes in place to reduce the spread of infections (62%).</a:t>
            </a:r>
          </a:p>
        </p:txBody>
      </p:sp>
      <p:sp>
        <p:nvSpPr>
          <p:cNvPr id="11" name="Speech Bubble: Rectangle with Corners Rounded 10">
            <a:extLst>
              <a:ext uri="{FF2B5EF4-FFF2-40B4-BE49-F238E27FC236}">
                <a16:creationId xmlns:a16="http://schemas.microsoft.com/office/drawing/2014/main" id="{8EB52A78-FD17-1334-CC9A-4FFCF8BF3774}"/>
              </a:ext>
            </a:extLst>
          </p:cNvPr>
          <p:cNvSpPr/>
          <p:nvPr/>
        </p:nvSpPr>
        <p:spPr>
          <a:xfrm>
            <a:off x="8250129" y="2373975"/>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endParaRPr lang="en-GB" sz="1200" dirty="0">
              <a:solidFill>
                <a:schemeClr val="tx1"/>
              </a:solidFill>
            </a:endParaRPr>
          </a:p>
          <a:p>
            <a:pPr algn="ctr"/>
            <a:r>
              <a:rPr lang="en-GB" sz="1200" dirty="0">
                <a:solidFill>
                  <a:schemeClr val="tx1"/>
                </a:solidFill>
              </a:rPr>
              <a:t>The majority of motivators were identified by this audience. Those with the greatest discrepancy compared to all others include: if they knew access needs would be accommodated (44%), if it was easier to take off work (60%), if they could ask for an interpreter (19%).</a:t>
            </a:r>
          </a:p>
        </p:txBody>
      </p:sp>
      <p:sp>
        <p:nvSpPr>
          <p:cNvPr id="12" name="Speech Bubble: Rectangle with Corners Rounded 11">
            <a:extLst>
              <a:ext uri="{FF2B5EF4-FFF2-40B4-BE49-F238E27FC236}">
                <a16:creationId xmlns:a16="http://schemas.microsoft.com/office/drawing/2014/main" id="{8D8F1C07-4C6F-39FB-352F-690F5040C48B}"/>
              </a:ext>
            </a:extLst>
          </p:cNvPr>
          <p:cNvSpPr/>
          <p:nvPr/>
        </p:nvSpPr>
        <p:spPr>
          <a:xfrm>
            <a:off x="502355" y="4426687"/>
            <a:ext cx="3488620" cy="167754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endParaRPr lang="en-GB" sz="1200" dirty="0">
              <a:solidFill>
                <a:schemeClr val="tx1"/>
              </a:solidFill>
            </a:endParaRPr>
          </a:p>
          <a:p>
            <a:pPr algn="ctr"/>
            <a:r>
              <a:rPr lang="en-GB" sz="1200" dirty="0">
                <a:solidFill>
                  <a:schemeClr val="tx1"/>
                </a:solidFill>
              </a:rPr>
              <a:t>The majority of motivators were identified by this audience. Those with the greatest discrepancy compared to all others include: if they could take someone with them (49%), if they knew access needs could be accommodated (36%) or if they received reminders about their appointment (76%).</a:t>
            </a:r>
          </a:p>
        </p:txBody>
      </p:sp>
      <p:sp>
        <p:nvSpPr>
          <p:cNvPr id="13" name="Speech Bubble: Rectangle with Corners Rounded 12">
            <a:extLst>
              <a:ext uri="{FF2B5EF4-FFF2-40B4-BE49-F238E27FC236}">
                <a16:creationId xmlns:a16="http://schemas.microsoft.com/office/drawing/2014/main" id="{5B272A7E-91C9-4037-33AD-895A8AA67D4B}"/>
              </a:ext>
            </a:extLst>
          </p:cNvPr>
          <p:cNvSpPr/>
          <p:nvPr/>
        </p:nvSpPr>
        <p:spPr>
          <a:xfrm>
            <a:off x="4376242" y="4414530"/>
            <a:ext cx="3488620" cy="168970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endParaRPr lang="en-GB" sz="1200" dirty="0">
              <a:solidFill>
                <a:schemeClr val="tx1"/>
              </a:solidFill>
            </a:endParaRPr>
          </a:p>
          <a:p>
            <a:pPr algn="ctr"/>
            <a:r>
              <a:rPr lang="en-GB" sz="1200" dirty="0">
                <a:solidFill>
                  <a:schemeClr val="tx1"/>
                </a:solidFill>
              </a:rPr>
              <a:t>This audience were more likely to identify motivators such as thinking the test was important (88%), and if they could ask questions about the test and discuss options (75%).</a:t>
            </a:r>
          </a:p>
        </p:txBody>
      </p:sp>
      <p:sp>
        <p:nvSpPr>
          <p:cNvPr id="14" name="Speech Bubble: Rectangle with Corners Rounded 13">
            <a:extLst>
              <a:ext uri="{FF2B5EF4-FFF2-40B4-BE49-F238E27FC236}">
                <a16:creationId xmlns:a16="http://schemas.microsoft.com/office/drawing/2014/main" id="{ED80FED7-61E9-EC98-7F86-7219FD8348F4}"/>
              </a:ext>
            </a:extLst>
          </p:cNvPr>
          <p:cNvSpPr/>
          <p:nvPr/>
        </p:nvSpPr>
        <p:spPr>
          <a:xfrm>
            <a:off x="8250129" y="4385721"/>
            <a:ext cx="3488620" cy="171851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endParaRPr lang="en-US" sz="1200" dirty="0">
              <a:solidFill>
                <a:schemeClr val="tx1"/>
              </a:solidFill>
            </a:endParaRPr>
          </a:p>
          <a:p>
            <a:pPr algn="ctr"/>
            <a:r>
              <a:rPr lang="en-US" sz="1200" dirty="0">
                <a:solidFill>
                  <a:schemeClr val="tx1"/>
                </a:solidFill>
              </a:rPr>
              <a:t>This audience were more likely to identify motivators such as if they were given information about the test (78%), if they were given a specific day/time for the test (78%), if they could ask questions about the test (73%) and if they were given more notice of the test (66%).</a:t>
            </a:r>
          </a:p>
        </p:txBody>
      </p:sp>
      <p:sp>
        <p:nvSpPr>
          <p:cNvPr id="15" name="Rectangle: Rounded Corners 14">
            <a:extLst>
              <a:ext uri="{FF2B5EF4-FFF2-40B4-BE49-F238E27FC236}">
                <a16:creationId xmlns:a16="http://schemas.microsoft.com/office/drawing/2014/main" id="{46EE2520-4E65-8A1A-A458-41B1DDB7620B}"/>
              </a:ext>
            </a:extLst>
          </p:cNvPr>
          <p:cNvSpPr/>
          <p:nvPr/>
        </p:nvSpPr>
        <p:spPr>
          <a:xfrm>
            <a:off x="1279446" y="2235258"/>
            <a:ext cx="1934438" cy="402694"/>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LGBTQ+ and ethnic minority background</a:t>
            </a:r>
          </a:p>
        </p:txBody>
      </p:sp>
      <p:sp>
        <p:nvSpPr>
          <p:cNvPr id="16" name="Rectangle: Rounded Corners 15">
            <a:extLst>
              <a:ext uri="{FF2B5EF4-FFF2-40B4-BE49-F238E27FC236}">
                <a16:creationId xmlns:a16="http://schemas.microsoft.com/office/drawing/2014/main" id="{515CFDE5-E3EB-631D-4B4C-B166499D48A1}"/>
              </a:ext>
            </a:extLst>
          </p:cNvPr>
          <p:cNvSpPr/>
          <p:nvPr/>
        </p:nvSpPr>
        <p:spPr>
          <a:xfrm>
            <a:off x="4869310" y="2213593"/>
            <a:ext cx="2509317" cy="402694"/>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Ethnic minority background with disability</a:t>
            </a:r>
          </a:p>
        </p:txBody>
      </p:sp>
      <p:sp>
        <p:nvSpPr>
          <p:cNvPr id="17" name="Rectangle: Rounded Corners 16">
            <a:extLst>
              <a:ext uri="{FF2B5EF4-FFF2-40B4-BE49-F238E27FC236}">
                <a16:creationId xmlns:a16="http://schemas.microsoft.com/office/drawing/2014/main" id="{BEA9BEE2-600C-9C50-2FA9-17BF90E108A4}"/>
              </a:ext>
            </a:extLst>
          </p:cNvPr>
          <p:cNvSpPr/>
          <p:nvPr/>
        </p:nvSpPr>
        <p:spPr>
          <a:xfrm>
            <a:off x="8666643" y="2235258"/>
            <a:ext cx="2655592" cy="402694"/>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Ethnic minority background with mental health condition</a:t>
            </a:r>
          </a:p>
        </p:txBody>
      </p:sp>
      <p:sp>
        <p:nvSpPr>
          <p:cNvPr id="18" name="Rectangle: Rounded Corners 17">
            <a:extLst>
              <a:ext uri="{FF2B5EF4-FFF2-40B4-BE49-F238E27FC236}">
                <a16:creationId xmlns:a16="http://schemas.microsoft.com/office/drawing/2014/main" id="{D23235FC-6A12-D07F-7FD3-9584FE608E47}"/>
              </a:ext>
            </a:extLst>
          </p:cNvPr>
          <p:cNvSpPr/>
          <p:nvPr/>
        </p:nvSpPr>
        <p:spPr>
          <a:xfrm>
            <a:off x="1106884" y="4304317"/>
            <a:ext cx="2322211" cy="402694"/>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Low social grade with mental health condition</a:t>
            </a:r>
          </a:p>
        </p:txBody>
      </p:sp>
      <p:sp>
        <p:nvSpPr>
          <p:cNvPr id="19" name="Rectangle: Rounded Corners 18">
            <a:extLst>
              <a:ext uri="{FF2B5EF4-FFF2-40B4-BE49-F238E27FC236}">
                <a16:creationId xmlns:a16="http://schemas.microsoft.com/office/drawing/2014/main" id="{50DC6D6C-53E1-2001-380E-DA90EAAC711B}"/>
              </a:ext>
            </a:extLst>
          </p:cNvPr>
          <p:cNvSpPr/>
          <p:nvPr/>
        </p:nvSpPr>
        <p:spPr>
          <a:xfrm>
            <a:off x="5165364" y="4326728"/>
            <a:ext cx="1934438" cy="402694"/>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Low social grade, 50+</a:t>
            </a:r>
          </a:p>
        </p:txBody>
      </p:sp>
      <p:sp>
        <p:nvSpPr>
          <p:cNvPr id="20" name="Rectangle: Rounded Corners 19">
            <a:extLst>
              <a:ext uri="{FF2B5EF4-FFF2-40B4-BE49-F238E27FC236}">
                <a16:creationId xmlns:a16="http://schemas.microsoft.com/office/drawing/2014/main" id="{B47A1DB7-AF62-0180-56FE-2786BCB464E6}"/>
              </a:ext>
            </a:extLst>
          </p:cNvPr>
          <p:cNvSpPr/>
          <p:nvPr/>
        </p:nvSpPr>
        <p:spPr>
          <a:xfrm>
            <a:off x="8698619" y="4213183"/>
            <a:ext cx="2646067" cy="402694"/>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Ethnic minority background, 50+</a:t>
            </a:r>
          </a:p>
        </p:txBody>
      </p:sp>
      <p:sp>
        <p:nvSpPr>
          <p:cNvPr id="2" name="Footer Placeholder 5">
            <a:extLst>
              <a:ext uri="{FF2B5EF4-FFF2-40B4-BE49-F238E27FC236}">
                <a16:creationId xmlns:a16="http://schemas.microsoft.com/office/drawing/2014/main" id="{2D4ED510-26CF-376D-3F58-37F8D6788ADB}"/>
              </a:ext>
            </a:extLst>
          </p:cNvPr>
          <p:cNvSpPr txBox="1">
            <a:spLocks/>
          </p:cNvSpPr>
          <p:nvPr/>
        </p:nvSpPr>
        <p:spPr>
          <a:xfrm>
            <a:off x="444900" y="6379454"/>
            <a:ext cx="9113520"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J1. Imagine that a healthcare professional asked you to go for a test at a hospital. We want to understand what would make you more likely to go for the test. How much, if at all, would the following make you more likely to go for a test at a hospital?  </a:t>
            </a:r>
          </a:p>
          <a:p>
            <a:r>
              <a:rPr lang="en-US" sz="800" dirty="0"/>
              <a:t>Base: All (N=6,845)</a:t>
            </a:r>
          </a:p>
        </p:txBody>
      </p:sp>
      <p:sp>
        <p:nvSpPr>
          <p:cNvPr id="3" name="TextBox 2">
            <a:extLst>
              <a:ext uri="{FF2B5EF4-FFF2-40B4-BE49-F238E27FC236}">
                <a16:creationId xmlns:a16="http://schemas.microsoft.com/office/drawing/2014/main" id="{F763055F-FAC0-9B75-3905-8DBF231F43E8}"/>
              </a:ext>
            </a:extLst>
          </p:cNvPr>
          <p:cNvSpPr txBox="1"/>
          <p:nvPr/>
        </p:nvSpPr>
        <p:spPr>
          <a:xfrm>
            <a:off x="1298246" y="1634131"/>
            <a:ext cx="9113520" cy="338554"/>
          </a:xfrm>
          <a:prstGeom prst="rect">
            <a:avLst/>
          </a:prstGeom>
          <a:noFill/>
        </p:spPr>
        <p:txBody>
          <a:bodyPr wrap="square" rtlCol="0">
            <a:spAutoFit/>
          </a:bodyPr>
          <a:lstStyle/>
          <a:p>
            <a:pPr algn="ctr"/>
            <a:r>
              <a:rPr lang="en-US" sz="1600" b="1" spc="10" dirty="0"/>
              <a:t>Motivations for getting to a doctor-recommended test at hospital (Net: A lot/ a little)</a:t>
            </a:r>
          </a:p>
        </p:txBody>
      </p:sp>
    </p:spTree>
    <p:extLst>
      <p:ext uri="{BB962C8B-B14F-4D97-AF65-F5344CB8AC3E}">
        <p14:creationId xmlns:p14="http://schemas.microsoft.com/office/powerpoint/2010/main" val="1093890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3BB666D-E0E9-41A7-146A-14213543A56E}"/>
              </a:ext>
            </a:extLst>
          </p:cNvPr>
          <p:cNvSpPr>
            <a:spLocks noGrp="1"/>
          </p:cNvSpPr>
          <p:nvPr>
            <p:ph type="body" sz="quarter" idx="10"/>
          </p:nvPr>
        </p:nvSpPr>
        <p:spPr>
          <a:xfrm>
            <a:off x="374677" y="993852"/>
            <a:ext cx="5852732" cy="654253"/>
          </a:xfrm>
        </p:spPr>
        <p:txBody>
          <a:bodyPr/>
          <a:lstStyle/>
          <a:p>
            <a:r>
              <a:rPr lang="en-GB" dirty="0">
                <a:latin typeface="+mn-lt"/>
              </a:rPr>
              <a:t>Notes for interpretation</a:t>
            </a:r>
          </a:p>
        </p:txBody>
      </p:sp>
      <p:sp>
        <p:nvSpPr>
          <p:cNvPr id="6" name="Text Placeholder 5">
            <a:extLst>
              <a:ext uri="{FF2B5EF4-FFF2-40B4-BE49-F238E27FC236}">
                <a16:creationId xmlns:a16="http://schemas.microsoft.com/office/drawing/2014/main" id="{1F6D81B9-463B-991A-DA42-8C56CCCDDA4C}"/>
              </a:ext>
            </a:extLst>
          </p:cNvPr>
          <p:cNvSpPr>
            <a:spLocks noGrp="1"/>
          </p:cNvSpPr>
          <p:nvPr>
            <p:ph type="body" sz="quarter" idx="13"/>
          </p:nvPr>
        </p:nvSpPr>
        <p:spPr>
          <a:xfrm>
            <a:off x="374677" y="1691339"/>
            <a:ext cx="10921320" cy="4893061"/>
          </a:xfrm>
        </p:spPr>
        <p:txBody>
          <a:bodyPr/>
          <a:lstStyle/>
          <a:p>
            <a:r>
              <a:rPr lang="en-GB" sz="1600" b="1" dirty="0">
                <a:solidFill>
                  <a:schemeClr val="tx1"/>
                </a:solidFill>
              </a:rPr>
              <a:t>Statistical significance</a:t>
            </a:r>
            <a:endParaRPr lang="en-GB" sz="1600" dirty="0">
              <a:latin typeface="+mn-lt"/>
            </a:endParaRPr>
          </a:p>
          <a:p>
            <a:pPr marL="342900" indent="-342900">
              <a:buFont typeface="Arial" panose="020B0604020202020204" pitchFamily="34" charset="0"/>
              <a:buChar char="•"/>
            </a:pPr>
            <a:r>
              <a:rPr lang="en-GB" sz="1600" dirty="0">
                <a:latin typeface="+mn-lt"/>
              </a:rPr>
              <a:t>All comparisons between sample subgroups deemed statistically significant to the 95% confidence level have been marked with</a:t>
            </a:r>
          </a:p>
          <a:p>
            <a:pPr marL="342900" indent="-342900">
              <a:buFont typeface="Arial" panose="020B0604020202020204" pitchFamily="34" charset="0"/>
              <a:buChar char="•"/>
            </a:pPr>
            <a:r>
              <a:rPr lang="en-GB" sz="1600" dirty="0">
                <a:latin typeface="+mn-lt"/>
              </a:rPr>
              <a:t>Any differences without this notation are within the margin of error and indicative only, and so not considered a statistically significant difference in the data. This does not mean there is no difference  </a:t>
            </a:r>
          </a:p>
          <a:p>
            <a:pPr marL="342900" indent="-342900">
              <a:buFont typeface="Arial" panose="020B0604020202020204" pitchFamily="34" charset="0"/>
              <a:buChar char="•"/>
            </a:pPr>
            <a:endParaRPr lang="en-GB" sz="1600" dirty="0">
              <a:latin typeface="+mn-lt"/>
            </a:endParaRPr>
          </a:p>
          <a:p>
            <a:pPr marL="342900" indent="-342900">
              <a:buFont typeface="Arial" panose="020B0604020202020204" pitchFamily="34" charset="0"/>
              <a:buChar char="•"/>
            </a:pPr>
            <a:r>
              <a:rPr lang="en-GB" sz="1600" dirty="0">
                <a:latin typeface="+mn-lt"/>
              </a:rPr>
              <a:t>The </a:t>
            </a:r>
            <a:r>
              <a:rPr lang="en-GB" sz="1600">
                <a:latin typeface="+mn-lt"/>
              </a:rPr>
              <a:t>following tests </a:t>
            </a:r>
            <a:r>
              <a:rPr lang="en-GB" sz="1600" dirty="0">
                <a:latin typeface="+mn-lt"/>
              </a:rPr>
              <a:t>were used when testing statistical significance: </a:t>
            </a:r>
          </a:p>
          <a:p>
            <a:pPr marL="1028700" lvl="1" indent="-342900"/>
            <a:r>
              <a:rPr lang="en-GB" sz="1600" dirty="0">
                <a:latin typeface="+mn-lt"/>
              </a:rPr>
              <a:t>When comparing between subgroups: a modified t-test. </a:t>
            </a:r>
          </a:p>
          <a:p>
            <a:pPr marL="1028700" lvl="1" indent="-342900"/>
            <a:r>
              <a:rPr lang="en-GB" sz="1600" dirty="0">
                <a:latin typeface="+mn-lt"/>
              </a:rPr>
              <a:t>When comparing to average: a modified chi-squared test. </a:t>
            </a:r>
          </a:p>
          <a:p>
            <a:pPr marL="342900" indent="-342900">
              <a:buFont typeface="Arial" panose="020B0604020202020204" pitchFamily="34" charset="0"/>
              <a:buChar char="•"/>
            </a:pPr>
            <a:endParaRPr lang="en-GB" sz="1600" dirty="0">
              <a:latin typeface="+mn-lt"/>
            </a:endParaRPr>
          </a:p>
          <a:p>
            <a:pPr marL="342900" indent="-342900">
              <a:buFont typeface="Arial" panose="020B0604020202020204" pitchFamily="34" charset="0"/>
              <a:buChar char="•"/>
            </a:pPr>
            <a:r>
              <a:rPr lang="en-GB" sz="1600" dirty="0">
                <a:solidFill>
                  <a:schemeClr val="tx1"/>
                </a:solidFill>
              </a:rPr>
              <a:t>Please note, due to sample sizes throughout the report, some analyses are underpowered, and so where some apparent differences are not statistically significant it does not mean there is no effect there. </a:t>
            </a:r>
          </a:p>
          <a:p>
            <a:pPr marL="342900" indent="-342900">
              <a:buFont typeface="Arial" panose="020B0604020202020204" pitchFamily="34" charset="0"/>
              <a:buChar char="•"/>
            </a:pPr>
            <a:r>
              <a:rPr lang="en-GB" sz="1600" dirty="0">
                <a:solidFill>
                  <a:schemeClr val="tx1"/>
                </a:solidFill>
              </a:rPr>
              <a:t>Data based on fewer </a:t>
            </a:r>
            <a:r>
              <a:rPr lang="en-GB" sz="1600" dirty="0"/>
              <a:t>than 100 responses has been denoted with	   and should be treated with caution</a:t>
            </a:r>
            <a:endParaRPr lang="en-GB" sz="1600" dirty="0">
              <a:solidFill>
                <a:schemeClr val="tx1"/>
              </a:solidFill>
            </a:endParaRPr>
          </a:p>
          <a:p>
            <a:pPr marL="342900" indent="-342900">
              <a:buFont typeface="Arial" panose="020B0604020202020204" pitchFamily="34" charset="0"/>
              <a:buChar char="•"/>
            </a:pPr>
            <a:endParaRPr lang="en-GB" sz="1600" dirty="0">
              <a:solidFill>
                <a:schemeClr val="tx1"/>
              </a:solidFill>
              <a:latin typeface="+mn-lt"/>
            </a:endParaRPr>
          </a:p>
        </p:txBody>
      </p:sp>
      <p:sp>
        <p:nvSpPr>
          <p:cNvPr id="8" name="Text Placeholder 7">
            <a:extLst>
              <a:ext uri="{FF2B5EF4-FFF2-40B4-BE49-F238E27FC236}">
                <a16:creationId xmlns:a16="http://schemas.microsoft.com/office/drawing/2014/main" id="{8E6B3514-F7A2-7321-ADCD-D172D76AB967}"/>
              </a:ext>
            </a:extLst>
          </p:cNvPr>
          <p:cNvSpPr>
            <a:spLocks noGrp="1"/>
          </p:cNvSpPr>
          <p:nvPr>
            <p:ph type="body" sz="quarter" idx="15"/>
          </p:nvPr>
        </p:nvSpPr>
        <p:spPr/>
        <p:txBody>
          <a:bodyPr/>
          <a:lstStyle/>
          <a:p>
            <a:r>
              <a:rPr lang="en-GB" dirty="0">
                <a:latin typeface="+mn-lt"/>
              </a:rPr>
              <a:t>Executive Summary</a:t>
            </a:r>
          </a:p>
        </p:txBody>
      </p:sp>
      <p:sp>
        <p:nvSpPr>
          <p:cNvPr id="2" name="Isosceles Triangle 1">
            <a:extLst>
              <a:ext uri="{FF2B5EF4-FFF2-40B4-BE49-F238E27FC236}">
                <a16:creationId xmlns:a16="http://schemas.microsoft.com/office/drawing/2014/main" id="{D607F127-7468-481C-2845-813673421949}"/>
              </a:ext>
            </a:extLst>
          </p:cNvPr>
          <p:cNvSpPr>
            <a:spLocks noChangeAspect="1"/>
          </p:cNvSpPr>
          <p:nvPr/>
        </p:nvSpPr>
        <p:spPr>
          <a:xfrm>
            <a:off x="2498802" y="224186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latin typeface="Rawline" pitchFamily="2" charset="77"/>
            </a:endParaRPr>
          </a:p>
        </p:txBody>
      </p:sp>
      <p:sp>
        <p:nvSpPr>
          <p:cNvPr id="3" name="Isosceles Triangle 2">
            <a:extLst>
              <a:ext uri="{FF2B5EF4-FFF2-40B4-BE49-F238E27FC236}">
                <a16:creationId xmlns:a16="http://schemas.microsoft.com/office/drawing/2014/main" id="{4A38C5F6-D6F3-E536-FB5C-656E04AF99A4}"/>
              </a:ext>
            </a:extLst>
          </p:cNvPr>
          <p:cNvSpPr>
            <a:spLocks noChangeAspect="1"/>
          </p:cNvSpPr>
          <p:nvPr/>
        </p:nvSpPr>
        <p:spPr>
          <a:xfrm rot="10800000">
            <a:off x="2498802" y="2434008"/>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latin typeface="Rawline" pitchFamily="2" charset="77"/>
            </a:endParaRPr>
          </a:p>
        </p:txBody>
      </p:sp>
      <p:sp>
        <p:nvSpPr>
          <p:cNvPr id="11" name="Text Placeholder 6">
            <a:extLst>
              <a:ext uri="{FF2B5EF4-FFF2-40B4-BE49-F238E27FC236}">
                <a16:creationId xmlns:a16="http://schemas.microsoft.com/office/drawing/2014/main" id="{A87A8024-6A54-D771-BB58-38069C511859}"/>
              </a:ext>
            </a:extLst>
          </p:cNvPr>
          <p:cNvSpPr txBox="1">
            <a:spLocks/>
          </p:cNvSpPr>
          <p:nvPr/>
        </p:nvSpPr>
        <p:spPr>
          <a:xfrm>
            <a:off x="5996702" y="273599"/>
            <a:ext cx="5375542" cy="365126"/>
          </a:xfrm>
          <a:prstGeom prst="rect">
            <a:avLst/>
          </a:prstGeom>
        </p:spPr>
        <p:txBody>
          <a:bodyPr/>
          <a:lstStyle>
            <a:lvl1pPr marL="0" indent="0" algn="r" defTabSz="914400" rtl="0" eaLnBrk="1" latinLnBrk="0" hangingPunct="1">
              <a:lnSpc>
                <a:spcPct val="113000"/>
              </a:lnSpc>
              <a:spcBef>
                <a:spcPts val="0"/>
              </a:spcBef>
              <a:buFont typeface="Arial" panose="020B0604020202020204" pitchFamily="34" charset="0"/>
              <a:buNone/>
              <a:defRPr sz="1400" b="0" i="0" kern="1200" spc="1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mn-lt"/>
              </a:rPr>
              <a:t>Cancer Awareness Measure+ – November 2024</a:t>
            </a:r>
          </a:p>
          <a:p>
            <a:endParaRPr lang="en-GB" dirty="0">
              <a:latin typeface="+mn-lt"/>
            </a:endParaRPr>
          </a:p>
        </p:txBody>
      </p:sp>
      <p:sp>
        <p:nvSpPr>
          <p:cNvPr id="4" name="Oval 3">
            <a:extLst>
              <a:ext uri="{FF2B5EF4-FFF2-40B4-BE49-F238E27FC236}">
                <a16:creationId xmlns:a16="http://schemas.microsoft.com/office/drawing/2014/main" id="{A35706B5-BDE0-5199-46C0-550F0214FF54}"/>
              </a:ext>
            </a:extLst>
          </p:cNvPr>
          <p:cNvSpPr/>
          <p:nvPr/>
        </p:nvSpPr>
        <p:spPr>
          <a:xfrm>
            <a:off x="6743872" y="5095290"/>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6718184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99E2763A-32CA-F707-0778-C85893C23EDB}"/>
              </a:ext>
            </a:extLst>
          </p:cNvPr>
          <p:cNvSpPr txBox="1">
            <a:spLocks/>
          </p:cNvSpPr>
          <p:nvPr/>
        </p:nvSpPr>
        <p:spPr>
          <a:xfrm>
            <a:off x="284206" y="203079"/>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2 in 5 reported receiving healthcare remotely in the past 12 months, with phone call being the most commonly identified remote method </a:t>
            </a:r>
          </a:p>
        </p:txBody>
      </p:sp>
      <p:sp>
        <p:nvSpPr>
          <p:cNvPr id="12" name="Footer Placeholder 5">
            <a:extLst>
              <a:ext uri="{FF2B5EF4-FFF2-40B4-BE49-F238E27FC236}">
                <a16:creationId xmlns:a16="http://schemas.microsoft.com/office/drawing/2014/main" id="{556F02B5-3D0C-C656-225A-218427CF1208}"/>
              </a:ext>
            </a:extLst>
          </p:cNvPr>
          <p:cNvSpPr txBox="1">
            <a:spLocks/>
          </p:cNvSpPr>
          <p:nvPr/>
        </p:nvSpPr>
        <p:spPr>
          <a:xfrm>
            <a:off x="219903" y="6455877"/>
            <a:ext cx="6258651"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G1. In the last 12 months, did you receive care from a healthcare professional remotely? Please select all that apply.</a:t>
            </a:r>
          </a:p>
          <a:p>
            <a:r>
              <a:rPr lang="en-US" sz="800" dirty="0"/>
              <a:t>Base: All (N=6,844)</a:t>
            </a:r>
          </a:p>
        </p:txBody>
      </p:sp>
      <p:graphicFrame>
        <p:nvGraphicFramePr>
          <p:cNvPr id="13" name="Chart 12">
            <a:extLst>
              <a:ext uri="{FF2B5EF4-FFF2-40B4-BE49-F238E27FC236}">
                <a16:creationId xmlns:a16="http://schemas.microsoft.com/office/drawing/2014/main" id="{0B19174E-4527-1EE0-5E37-4D62B3CD5A13}"/>
              </a:ext>
            </a:extLst>
          </p:cNvPr>
          <p:cNvGraphicFramePr/>
          <p:nvPr>
            <p:extLst>
              <p:ext uri="{D42A27DB-BD31-4B8C-83A1-F6EECF244321}">
                <p14:modId xmlns:p14="http://schemas.microsoft.com/office/powerpoint/2010/main" val="2846891229"/>
              </p:ext>
            </p:extLst>
          </p:nvPr>
        </p:nvGraphicFramePr>
        <p:xfrm>
          <a:off x="412850" y="1517221"/>
          <a:ext cx="11366300" cy="5080388"/>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F5CFCEF7-85AE-9F72-2B45-42DF98724D34}"/>
              </a:ext>
            </a:extLst>
          </p:cNvPr>
          <p:cNvSpPr txBox="1"/>
          <p:nvPr/>
        </p:nvSpPr>
        <p:spPr>
          <a:xfrm>
            <a:off x="2224978" y="1322349"/>
            <a:ext cx="7742044" cy="338554"/>
          </a:xfrm>
          <a:prstGeom prst="rect">
            <a:avLst/>
          </a:prstGeom>
          <a:noFill/>
        </p:spPr>
        <p:txBody>
          <a:bodyPr wrap="square" rtlCol="0">
            <a:spAutoFit/>
          </a:bodyPr>
          <a:lstStyle/>
          <a:p>
            <a:pPr algn="ctr"/>
            <a:r>
              <a:rPr lang="en-US" sz="1600" b="1" spc="10" dirty="0"/>
              <a:t>Type of doctors appointment</a:t>
            </a:r>
          </a:p>
        </p:txBody>
      </p:sp>
      <p:sp>
        <p:nvSpPr>
          <p:cNvPr id="3" name="Rounded Rectangle 14">
            <a:extLst>
              <a:ext uri="{FF2B5EF4-FFF2-40B4-BE49-F238E27FC236}">
                <a16:creationId xmlns:a16="http://schemas.microsoft.com/office/drawing/2014/main" id="{546220FC-06EF-4435-4BCE-B2FDABA0F944}"/>
              </a:ext>
            </a:extLst>
          </p:cNvPr>
          <p:cNvSpPr/>
          <p:nvPr/>
        </p:nvSpPr>
        <p:spPr>
          <a:xfrm>
            <a:off x="8931477" y="2764202"/>
            <a:ext cx="2299690" cy="1329595"/>
          </a:xfrm>
          <a:prstGeom prst="roundRect">
            <a:avLst>
              <a:gd name="adj" fmla="val 4719"/>
            </a:avLst>
          </a:prstGeom>
          <a:solidFill>
            <a:schemeClr val="bg1"/>
          </a:solidFill>
          <a:ln w="12700">
            <a:noFill/>
          </a:ln>
          <a:effectLst>
            <a:outerShdw blurRad="264591" dist="381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1404000" rIns="288000" bIns="288000" rtlCol="0" anchor="t" anchorCtr="0"/>
          <a:lstStyle/>
          <a:p>
            <a:pPr algn="ctr"/>
            <a:endParaRPr lang="en-US" sz="3200" dirty="0">
              <a:solidFill>
                <a:schemeClr val="tx1"/>
              </a:solidFill>
              <a:latin typeface="Arial Black" panose="020B0A04020102020204" pitchFamily="34" charset="0"/>
            </a:endParaRPr>
          </a:p>
        </p:txBody>
      </p:sp>
      <p:sp>
        <p:nvSpPr>
          <p:cNvPr id="4" name="TextBox 3">
            <a:extLst>
              <a:ext uri="{FF2B5EF4-FFF2-40B4-BE49-F238E27FC236}">
                <a16:creationId xmlns:a16="http://schemas.microsoft.com/office/drawing/2014/main" id="{9852878A-DA63-FB30-034C-71337D9CD506}"/>
              </a:ext>
            </a:extLst>
          </p:cNvPr>
          <p:cNvSpPr txBox="1"/>
          <p:nvPr/>
        </p:nvSpPr>
        <p:spPr>
          <a:xfrm>
            <a:off x="8879843" y="2892431"/>
            <a:ext cx="2402958" cy="1015663"/>
          </a:xfrm>
          <a:prstGeom prst="rect">
            <a:avLst/>
          </a:prstGeom>
          <a:noFill/>
        </p:spPr>
        <p:txBody>
          <a:bodyPr wrap="square" rtlCol="0">
            <a:spAutoFit/>
          </a:bodyPr>
          <a:lstStyle/>
          <a:p>
            <a:pPr algn="ctr"/>
            <a:r>
              <a:rPr lang="en-GB" sz="2800" dirty="0">
                <a:solidFill>
                  <a:schemeClr val="accent4"/>
                </a:solidFill>
                <a:latin typeface="Arial Black" panose="020B0A04020102020204" pitchFamily="34" charset="0"/>
              </a:rPr>
              <a:t>43%</a:t>
            </a:r>
          </a:p>
          <a:p>
            <a:pPr algn="ctr"/>
            <a:endParaRPr lang="en-GB" sz="800" dirty="0">
              <a:latin typeface="Arial Black" panose="020B0A04020102020204" pitchFamily="34" charset="0"/>
            </a:endParaRPr>
          </a:p>
          <a:p>
            <a:pPr algn="ctr"/>
            <a:r>
              <a:rPr lang="en-GB" sz="1200" dirty="0"/>
              <a:t>Received healthcare from a professional remotely</a:t>
            </a:r>
          </a:p>
        </p:txBody>
      </p:sp>
    </p:spTree>
    <p:extLst>
      <p:ext uri="{BB962C8B-B14F-4D97-AF65-F5344CB8AC3E}">
        <p14:creationId xmlns:p14="http://schemas.microsoft.com/office/powerpoint/2010/main" val="40911216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87B9489-4228-3293-8A2F-2DE7678E3FC5}"/>
              </a:ext>
            </a:extLst>
          </p:cNvPr>
          <p:cNvGrpSpPr/>
          <p:nvPr/>
        </p:nvGrpSpPr>
        <p:grpSpPr>
          <a:xfrm>
            <a:off x="486186" y="2168478"/>
            <a:ext cx="11219627" cy="3918112"/>
            <a:chOff x="540891" y="844389"/>
            <a:chExt cx="11219627" cy="3918112"/>
          </a:xfrm>
        </p:grpSpPr>
        <p:graphicFrame>
          <p:nvGraphicFramePr>
            <p:cNvPr id="4" name="Chart 3">
              <a:extLst>
                <a:ext uri="{FF2B5EF4-FFF2-40B4-BE49-F238E27FC236}">
                  <a16:creationId xmlns:a16="http://schemas.microsoft.com/office/drawing/2014/main" id="{AB8B0A7C-4CE5-2297-AB9E-7DCA4AE0007F}"/>
                </a:ext>
              </a:extLst>
            </p:cNvPr>
            <p:cNvGraphicFramePr/>
            <p:nvPr>
              <p:extLst>
                <p:ext uri="{D42A27DB-BD31-4B8C-83A1-F6EECF244321}">
                  <p14:modId xmlns:p14="http://schemas.microsoft.com/office/powerpoint/2010/main" val="425666520"/>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AC67D3C8-A39B-5CD8-3CBE-5534C167BE4E}"/>
                </a:ext>
              </a:extLst>
            </p:cNvPr>
            <p:cNvSpPr/>
            <p:nvPr/>
          </p:nvSpPr>
          <p:spPr>
            <a:xfrm>
              <a:off x="540891" y="3544474"/>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a:t>
              </a:r>
            </a:p>
          </p:txBody>
        </p:sp>
        <p:sp>
          <p:nvSpPr>
            <p:cNvPr id="10" name="Rectangle 9">
              <a:extLst>
                <a:ext uri="{FF2B5EF4-FFF2-40B4-BE49-F238E27FC236}">
                  <a16:creationId xmlns:a16="http://schemas.microsoft.com/office/drawing/2014/main" id="{9495C660-572F-F3D7-190B-3DADDA24C069}"/>
                </a:ext>
              </a:extLst>
            </p:cNvPr>
            <p:cNvSpPr/>
            <p:nvPr/>
          </p:nvSpPr>
          <p:spPr>
            <a:xfrm>
              <a:off x="1187619" y="3532755"/>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Male</a:t>
              </a:r>
            </a:p>
          </p:txBody>
        </p:sp>
        <p:sp>
          <p:nvSpPr>
            <p:cNvPr id="11" name="Rectangle 10">
              <a:extLst>
                <a:ext uri="{FF2B5EF4-FFF2-40B4-BE49-F238E27FC236}">
                  <a16:creationId xmlns:a16="http://schemas.microsoft.com/office/drawing/2014/main" id="{5CD0129D-31D4-9013-17C4-4E275D512C05}"/>
                </a:ext>
              </a:extLst>
            </p:cNvPr>
            <p:cNvSpPr/>
            <p:nvPr/>
          </p:nvSpPr>
          <p:spPr>
            <a:xfrm>
              <a:off x="1806318" y="3532754"/>
              <a:ext cx="736358"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Female</a:t>
              </a:r>
            </a:p>
          </p:txBody>
        </p:sp>
        <p:sp>
          <p:nvSpPr>
            <p:cNvPr id="13" name="Rectangle 12">
              <a:extLst>
                <a:ext uri="{FF2B5EF4-FFF2-40B4-BE49-F238E27FC236}">
                  <a16:creationId xmlns:a16="http://schemas.microsoft.com/office/drawing/2014/main" id="{BD237BDF-48D2-735F-9B5F-AD51701B20E4}"/>
                </a:ext>
              </a:extLst>
            </p:cNvPr>
            <p:cNvSpPr/>
            <p:nvPr/>
          </p:nvSpPr>
          <p:spPr>
            <a:xfrm>
              <a:off x="2578771" y="3545573"/>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White</a:t>
              </a:r>
            </a:p>
          </p:txBody>
        </p:sp>
        <p:sp>
          <p:nvSpPr>
            <p:cNvPr id="15" name="Rectangle 14">
              <a:extLst>
                <a:ext uri="{FF2B5EF4-FFF2-40B4-BE49-F238E27FC236}">
                  <a16:creationId xmlns:a16="http://schemas.microsoft.com/office/drawing/2014/main" id="{BFAF7E1F-0103-8D86-0E3A-F811A6FAD5F4}"/>
                </a:ext>
              </a:extLst>
            </p:cNvPr>
            <p:cNvSpPr/>
            <p:nvPr/>
          </p:nvSpPr>
          <p:spPr>
            <a:xfrm>
              <a:off x="3011596" y="3638645"/>
              <a:ext cx="10448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Ethnic minority</a:t>
              </a:r>
            </a:p>
            <a:p>
              <a:pPr algn="ctr"/>
              <a:r>
                <a:rPr lang="en-GB" sz="1200" dirty="0">
                  <a:solidFill>
                    <a:schemeClr val="tx1"/>
                  </a:solidFill>
                </a:rPr>
                <a:t>background</a:t>
              </a:r>
            </a:p>
          </p:txBody>
        </p:sp>
        <p:sp>
          <p:nvSpPr>
            <p:cNvPr id="16" name="Rectangle 15">
              <a:extLst>
                <a:ext uri="{FF2B5EF4-FFF2-40B4-BE49-F238E27FC236}">
                  <a16:creationId xmlns:a16="http://schemas.microsoft.com/office/drawing/2014/main" id="{FDBAC979-9B4B-49AF-9AC7-BD8C55212045}"/>
                </a:ext>
              </a:extLst>
            </p:cNvPr>
            <p:cNvSpPr/>
            <p:nvPr/>
          </p:nvSpPr>
          <p:spPr>
            <a:xfrm>
              <a:off x="5887289" y="3514572"/>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ABC1</a:t>
              </a:r>
            </a:p>
          </p:txBody>
        </p:sp>
        <p:sp>
          <p:nvSpPr>
            <p:cNvPr id="17" name="Rectangle 16">
              <a:extLst>
                <a:ext uri="{FF2B5EF4-FFF2-40B4-BE49-F238E27FC236}">
                  <a16:creationId xmlns:a16="http://schemas.microsoft.com/office/drawing/2014/main" id="{669D42BD-753D-F5B2-01E4-2279DACA27AD}"/>
                </a:ext>
              </a:extLst>
            </p:cNvPr>
            <p:cNvSpPr/>
            <p:nvPr/>
          </p:nvSpPr>
          <p:spPr>
            <a:xfrm>
              <a:off x="6560760" y="3514572"/>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C2DE</a:t>
              </a:r>
            </a:p>
          </p:txBody>
        </p:sp>
        <p:sp>
          <p:nvSpPr>
            <p:cNvPr id="18" name="Rectangle 17">
              <a:extLst>
                <a:ext uri="{FF2B5EF4-FFF2-40B4-BE49-F238E27FC236}">
                  <a16:creationId xmlns:a16="http://schemas.microsoft.com/office/drawing/2014/main" id="{FEB0C058-4864-1356-D9F8-A6ED0CBAA2AF}"/>
                </a:ext>
              </a:extLst>
            </p:cNvPr>
            <p:cNvSpPr/>
            <p:nvPr/>
          </p:nvSpPr>
          <p:spPr>
            <a:xfrm>
              <a:off x="9018881" y="3487026"/>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Disability</a:t>
              </a:r>
            </a:p>
          </p:txBody>
        </p:sp>
        <p:cxnSp>
          <p:nvCxnSpPr>
            <p:cNvPr id="19" name="Straight Connector 18">
              <a:extLst>
                <a:ext uri="{FF2B5EF4-FFF2-40B4-BE49-F238E27FC236}">
                  <a16:creationId xmlns:a16="http://schemas.microsoft.com/office/drawing/2014/main" id="{579B984C-796C-457F-D9A9-E97A3F4BDABC}"/>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sp>
          <p:nvSpPr>
            <p:cNvPr id="20" name="Rectangle 19">
              <a:extLst>
                <a:ext uri="{FF2B5EF4-FFF2-40B4-BE49-F238E27FC236}">
                  <a16:creationId xmlns:a16="http://schemas.microsoft.com/office/drawing/2014/main" id="{05BBCFDE-8060-DB2D-D7EA-75A6B025FFC9}"/>
                </a:ext>
              </a:extLst>
            </p:cNvPr>
            <p:cNvSpPr/>
            <p:nvPr/>
          </p:nvSpPr>
          <p:spPr>
            <a:xfrm>
              <a:off x="9621517" y="3550131"/>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 disability</a:t>
              </a:r>
            </a:p>
          </p:txBody>
        </p:sp>
      </p:grpSp>
      <p:sp>
        <p:nvSpPr>
          <p:cNvPr id="6" name="Title 4">
            <a:extLst>
              <a:ext uri="{FF2B5EF4-FFF2-40B4-BE49-F238E27FC236}">
                <a16:creationId xmlns:a16="http://schemas.microsoft.com/office/drawing/2014/main" id="{A12CEE90-FC8D-4F29-F5B3-359C6F31A990}"/>
              </a:ext>
            </a:extLst>
          </p:cNvPr>
          <p:cNvSpPr txBox="1">
            <a:spLocks/>
          </p:cNvSpPr>
          <p:nvPr/>
        </p:nvSpPr>
        <p:spPr>
          <a:xfrm>
            <a:off x="276701" y="160352"/>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Those with a disability or mental health condition were more likely to report receiving a remote consultation in the past 12 months. Respondents with a disability were more likely to have a medical appointment generally, although this was not the case for those with mental health conditions.</a:t>
            </a:r>
          </a:p>
        </p:txBody>
      </p:sp>
      <p:sp>
        <p:nvSpPr>
          <p:cNvPr id="7" name="TextBox 6">
            <a:extLst>
              <a:ext uri="{FF2B5EF4-FFF2-40B4-BE49-F238E27FC236}">
                <a16:creationId xmlns:a16="http://schemas.microsoft.com/office/drawing/2014/main" id="{184C8FC6-9540-774E-E5D6-D95896488898}"/>
              </a:ext>
            </a:extLst>
          </p:cNvPr>
          <p:cNvSpPr txBox="1"/>
          <p:nvPr/>
        </p:nvSpPr>
        <p:spPr>
          <a:xfrm>
            <a:off x="863213" y="1880641"/>
            <a:ext cx="9988799" cy="338554"/>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spc="10" dirty="0">
                <a:solidFill>
                  <a:schemeClr val="tx1">
                    <a:lumMod val="95000"/>
                    <a:lumOff val="5000"/>
                  </a:schemeClr>
                </a:solidFill>
              </a:rPr>
              <a:t>Proportion who received remote consultation</a:t>
            </a:r>
            <a:endParaRPr lang="en-US" sz="1600" b="1" i="0" u="none" strike="noStrike" kern="1200" spc="10" baseline="0" dirty="0">
              <a:solidFill>
                <a:schemeClr val="tx1">
                  <a:lumMod val="95000"/>
                  <a:lumOff val="5000"/>
                </a:schemeClr>
              </a:solidFill>
              <a:ea typeface="+mn-ea"/>
              <a:cs typeface="+mn-cs"/>
            </a:endParaRPr>
          </a:p>
        </p:txBody>
      </p:sp>
      <p:sp>
        <p:nvSpPr>
          <p:cNvPr id="9" name="Footer Placeholder 5">
            <a:extLst>
              <a:ext uri="{FF2B5EF4-FFF2-40B4-BE49-F238E27FC236}">
                <a16:creationId xmlns:a16="http://schemas.microsoft.com/office/drawing/2014/main" id="{39CC05CC-01A0-8202-EBF7-236FA066B088}"/>
              </a:ext>
            </a:extLst>
          </p:cNvPr>
          <p:cNvSpPr txBox="1">
            <a:spLocks/>
          </p:cNvSpPr>
          <p:nvPr/>
        </p:nvSpPr>
        <p:spPr>
          <a:xfrm>
            <a:off x="239755" y="6379669"/>
            <a:ext cx="9113520"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G1. In the last 12 months, did you receive care from a healthcare professional remotely? Please select all that apply.</a:t>
            </a:r>
          </a:p>
          <a:p>
            <a:r>
              <a:rPr lang="en-US" sz="800" dirty="0"/>
              <a:t>Base: All (N=6,844); males (N=3,248); females (N=3,528); White (N=5,810); Ethnic minority background (N=1,034); 18-29 (N=1,243); 30-49 (N=2,403); 50+ (N=3,198); ABC1 (N=3,695); C2DE (3,149); IMD 1-2 (N=1,182); IMD 3-8 (N=4,117); IMD 9-10 (1,545); disability (N=2,052); no disability (N=4,571); mental health condition (N=1,867); no mental health condition (4,546)</a:t>
            </a:r>
          </a:p>
        </p:txBody>
      </p:sp>
      <p:sp>
        <p:nvSpPr>
          <p:cNvPr id="21" name="Rectangle 20">
            <a:extLst>
              <a:ext uri="{FF2B5EF4-FFF2-40B4-BE49-F238E27FC236}">
                <a16:creationId xmlns:a16="http://schemas.microsoft.com/office/drawing/2014/main" id="{9A66D506-82E2-6E10-582F-DFAD93BD35D7}"/>
              </a:ext>
            </a:extLst>
          </p:cNvPr>
          <p:cNvSpPr/>
          <p:nvPr/>
        </p:nvSpPr>
        <p:spPr>
          <a:xfrm>
            <a:off x="10303032" y="4962734"/>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Mental health condition</a:t>
            </a:r>
          </a:p>
        </p:txBody>
      </p:sp>
      <p:sp>
        <p:nvSpPr>
          <p:cNvPr id="22" name="Rectangle 21">
            <a:extLst>
              <a:ext uri="{FF2B5EF4-FFF2-40B4-BE49-F238E27FC236}">
                <a16:creationId xmlns:a16="http://schemas.microsoft.com/office/drawing/2014/main" id="{2B78BF7D-3FBC-623C-B194-90C96072AC04}"/>
              </a:ext>
            </a:extLst>
          </p:cNvPr>
          <p:cNvSpPr/>
          <p:nvPr/>
        </p:nvSpPr>
        <p:spPr>
          <a:xfrm>
            <a:off x="10852012" y="5048946"/>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 mental health condition</a:t>
            </a:r>
          </a:p>
        </p:txBody>
      </p:sp>
      <p:sp>
        <p:nvSpPr>
          <p:cNvPr id="23" name="Rectangle 22">
            <a:extLst>
              <a:ext uri="{FF2B5EF4-FFF2-40B4-BE49-F238E27FC236}">
                <a16:creationId xmlns:a16="http://schemas.microsoft.com/office/drawing/2014/main" id="{E501275F-91CB-CCE5-6712-608CFC7077F3}"/>
              </a:ext>
            </a:extLst>
          </p:cNvPr>
          <p:cNvSpPr/>
          <p:nvPr/>
        </p:nvSpPr>
        <p:spPr>
          <a:xfrm>
            <a:off x="7168991" y="4866283"/>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a:t>
            </a:r>
          </a:p>
          <a:p>
            <a:pPr algn="ctr"/>
            <a:r>
              <a:rPr lang="en-GB" sz="1200" dirty="0">
                <a:solidFill>
                  <a:schemeClr val="tx1"/>
                </a:solidFill>
              </a:rPr>
              <a:t>1-2</a:t>
            </a:r>
          </a:p>
        </p:txBody>
      </p:sp>
      <p:sp>
        <p:nvSpPr>
          <p:cNvPr id="24" name="Rectangle 23">
            <a:extLst>
              <a:ext uri="{FF2B5EF4-FFF2-40B4-BE49-F238E27FC236}">
                <a16:creationId xmlns:a16="http://schemas.microsoft.com/office/drawing/2014/main" id="{11D7D110-4C75-0D02-1408-F275206295C9}"/>
              </a:ext>
            </a:extLst>
          </p:cNvPr>
          <p:cNvSpPr/>
          <p:nvPr/>
        </p:nvSpPr>
        <p:spPr>
          <a:xfrm>
            <a:off x="7739577" y="4866282"/>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 </a:t>
            </a:r>
          </a:p>
          <a:p>
            <a:pPr algn="ctr"/>
            <a:r>
              <a:rPr lang="en-GB" sz="1200" dirty="0">
                <a:solidFill>
                  <a:schemeClr val="tx1"/>
                </a:solidFill>
              </a:rPr>
              <a:t>3-8</a:t>
            </a:r>
          </a:p>
        </p:txBody>
      </p:sp>
      <p:sp>
        <p:nvSpPr>
          <p:cNvPr id="25" name="Rectangle 24">
            <a:extLst>
              <a:ext uri="{FF2B5EF4-FFF2-40B4-BE49-F238E27FC236}">
                <a16:creationId xmlns:a16="http://schemas.microsoft.com/office/drawing/2014/main" id="{78E502F9-6A87-E8FF-2E48-3A94E2AD66C5}"/>
              </a:ext>
            </a:extLst>
          </p:cNvPr>
          <p:cNvSpPr/>
          <p:nvPr/>
        </p:nvSpPr>
        <p:spPr>
          <a:xfrm>
            <a:off x="8176318" y="4866282"/>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 </a:t>
            </a:r>
          </a:p>
          <a:p>
            <a:pPr algn="ctr"/>
            <a:r>
              <a:rPr lang="en-GB" sz="1200" dirty="0">
                <a:solidFill>
                  <a:schemeClr val="tx1"/>
                </a:solidFill>
              </a:rPr>
              <a:t>9-10</a:t>
            </a:r>
          </a:p>
        </p:txBody>
      </p:sp>
      <p:sp>
        <p:nvSpPr>
          <p:cNvPr id="26" name="Rectangle 25">
            <a:extLst>
              <a:ext uri="{FF2B5EF4-FFF2-40B4-BE49-F238E27FC236}">
                <a16:creationId xmlns:a16="http://schemas.microsoft.com/office/drawing/2014/main" id="{69318A78-81AA-11E8-8F13-5275AD5D7C14}"/>
              </a:ext>
            </a:extLst>
          </p:cNvPr>
          <p:cNvSpPr/>
          <p:nvPr/>
        </p:nvSpPr>
        <p:spPr>
          <a:xfrm>
            <a:off x="3968825" y="4844841"/>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18-29</a:t>
            </a:r>
          </a:p>
        </p:txBody>
      </p:sp>
      <p:sp>
        <p:nvSpPr>
          <p:cNvPr id="27" name="Rectangle 26">
            <a:extLst>
              <a:ext uri="{FF2B5EF4-FFF2-40B4-BE49-F238E27FC236}">
                <a16:creationId xmlns:a16="http://schemas.microsoft.com/office/drawing/2014/main" id="{0E937E2C-ED0C-5EE0-9DCB-7E59BA27EC66}"/>
              </a:ext>
            </a:extLst>
          </p:cNvPr>
          <p:cNvSpPr/>
          <p:nvPr/>
        </p:nvSpPr>
        <p:spPr>
          <a:xfrm>
            <a:off x="4536617" y="4836036"/>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30-49</a:t>
            </a:r>
          </a:p>
        </p:txBody>
      </p:sp>
      <p:sp>
        <p:nvSpPr>
          <p:cNvPr id="28" name="Rectangle 27">
            <a:extLst>
              <a:ext uri="{FF2B5EF4-FFF2-40B4-BE49-F238E27FC236}">
                <a16:creationId xmlns:a16="http://schemas.microsoft.com/office/drawing/2014/main" id="{D1CD983B-9F52-CE91-8CE0-4176AEB51ECF}"/>
              </a:ext>
            </a:extLst>
          </p:cNvPr>
          <p:cNvSpPr/>
          <p:nvPr/>
        </p:nvSpPr>
        <p:spPr>
          <a:xfrm>
            <a:off x="5039325" y="4836036"/>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50+</a:t>
            </a:r>
          </a:p>
        </p:txBody>
      </p:sp>
      <p:grpSp>
        <p:nvGrpSpPr>
          <p:cNvPr id="138" name="Group 137">
            <a:extLst>
              <a:ext uri="{FF2B5EF4-FFF2-40B4-BE49-F238E27FC236}">
                <a16:creationId xmlns:a16="http://schemas.microsoft.com/office/drawing/2014/main" id="{4E701264-04E3-B261-F598-61C716A9DC2F}"/>
              </a:ext>
            </a:extLst>
          </p:cNvPr>
          <p:cNvGrpSpPr/>
          <p:nvPr/>
        </p:nvGrpSpPr>
        <p:grpSpPr>
          <a:xfrm>
            <a:off x="10080992" y="6338152"/>
            <a:ext cx="1871253" cy="327895"/>
            <a:chOff x="1866138" y="3032859"/>
            <a:chExt cx="1871253" cy="327895"/>
          </a:xfrm>
        </p:grpSpPr>
        <p:sp>
          <p:nvSpPr>
            <p:cNvPr id="139" name="TextBox 138">
              <a:extLst>
                <a:ext uri="{FF2B5EF4-FFF2-40B4-BE49-F238E27FC236}">
                  <a16:creationId xmlns:a16="http://schemas.microsoft.com/office/drawing/2014/main" id="{892F903A-2567-098E-DD7A-35CC6EA8407F}"/>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dirty="0"/>
                <a:t>Show statistically significant differences between subgroups</a:t>
              </a:r>
              <a:endParaRPr lang="en-GB" sz="900" dirty="0"/>
            </a:p>
          </p:txBody>
        </p:sp>
        <p:sp>
          <p:nvSpPr>
            <p:cNvPr id="140" name="Isosceles Triangle 139">
              <a:extLst>
                <a:ext uri="{FF2B5EF4-FFF2-40B4-BE49-F238E27FC236}">
                  <a16:creationId xmlns:a16="http://schemas.microsoft.com/office/drawing/2014/main" id="{B5404A94-9A05-8752-B9B3-EA76653D2FFB}"/>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1" name="Isosceles Triangle 140">
              <a:extLst>
                <a:ext uri="{FF2B5EF4-FFF2-40B4-BE49-F238E27FC236}">
                  <a16:creationId xmlns:a16="http://schemas.microsoft.com/office/drawing/2014/main" id="{A1A84F83-A606-E3D7-D4C5-2588BA8897E1}"/>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grpSp>
      <p:sp>
        <p:nvSpPr>
          <p:cNvPr id="142" name="Isosceles Triangle 141">
            <a:extLst>
              <a:ext uri="{FF2B5EF4-FFF2-40B4-BE49-F238E27FC236}">
                <a16:creationId xmlns:a16="http://schemas.microsoft.com/office/drawing/2014/main" id="{9C77BC08-F9C8-5F11-A08F-0AFE9693ED6E}"/>
              </a:ext>
            </a:extLst>
          </p:cNvPr>
          <p:cNvSpPr>
            <a:spLocks noChangeAspect="1"/>
          </p:cNvSpPr>
          <p:nvPr/>
        </p:nvSpPr>
        <p:spPr>
          <a:xfrm>
            <a:off x="2094392" y="3293252"/>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3" name="Isosceles Triangle 142">
            <a:extLst>
              <a:ext uri="{FF2B5EF4-FFF2-40B4-BE49-F238E27FC236}">
                <a16:creationId xmlns:a16="http://schemas.microsoft.com/office/drawing/2014/main" id="{89DDE837-CF17-CFB9-953F-2C4A166DE39C}"/>
              </a:ext>
            </a:extLst>
          </p:cNvPr>
          <p:cNvSpPr>
            <a:spLocks noChangeAspect="1"/>
          </p:cNvSpPr>
          <p:nvPr/>
        </p:nvSpPr>
        <p:spPr>
          <a:xfrm rot="10800000">
            <a:off x="1654145" y="3484123"/>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4" name="Isosceles Triangle 143">
            <a:extLst>
              <a:ext uri="{FF2B5EF4-FFF2-40B4-BE49-F238E27FC236}">
                <a16:creationId xmlns:a16="http://schemas.microsoft.com/office/drawing/2014/main" id="{C61FB1CC-5044-6768-C2BE-F0859D5C8C08}"/>
              </a:ext>
            </a:extLst>
          </p:cNvPr>
          <p:cNvSpPr>
            <a:spLocks noChangeAspect="1"/>
          </p:cNvSpPr>
          <p:nvPr/>
        </p:nvSpPr>
        <p:spPr>
          <a:xfrm rot="10800000">
            <a:off x="4802065" y="3470590"/>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5" name="Isosceles Triangle 144">
            <a:extLst>
              <a:ext uri="{FF2B5EF4-FFF2-40B4-BE49-F238E27FC236}">
                <a16:creationId xmlns:a16="http://schemas.microsoft.com/office/drawing/2014/main" id="{089849E2-0E68-DDE6-7A84-E9CD1A67680D}"/>
              </a:ext>
            </a:extLst>
          </p:cNvPr>
          <p:cNvSpPr>
            <a:spLocks noChangeAspect="1"/>
          </p:cNvSpPr>
          <p:nvPr/>
        </p:nvSpPr>
        <p:spPr>
          <a:xfrm>
            <a:off x="5257140" y="3311403"/>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8" name="Isosceles Triangle 147">
            <a:extLst>
              <a:ext uri="{FF2B5EF4-FFF2-40B4-BE49-F238E27FC236}">
                <a16:creationId xmlns:a16="http://schemas.microsoft.com/office/drawing/2014/main" id="{241606B9-D32B-EAC4-BA00-C88986D7360F}"/>
              </a:ext>
            </a:extLst>
          </p:cNvPr>
          <p:cNvSpPr>
            <a:spLocks noChangeAspect="1"/>
          </p:cNvSpPr>
          <p:nvPr/>
        </p:nvSpPr>
        <p:spPr>
          <a:xfrm rot="10800000">
            <a:off x="9734685" y="3553780"/>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9" name="Isosceles Triangle 148">
            <a:extLst>
              <a:ext uri="{FF2B5EF4-FFF2-40B4-BE49-F238E27FC236}">
                <a16:creationId xmlns:a16="http://schemas.microsoft.com/office/drawing/2014/main" id="{9AA5DB08-FFE4-E04E-BFFA-BE109DB7B1C2}"/>
              </a:ext>
            </a:extLst>
          </p:cNvPr>
          <p:cNvSpPr>
            <a:spLocks noChangeAspect="1"/>
          </p:cNvSpPr>
          <p:nvPr/>
        </p:nvSpPr>
        <p:spPr>
          <a:xfrm>
            <a:off x="9294836" y="3080544"/>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50" name="Isosceles Triangle 149">
            <a:extLst>
              <a:ext uri="{FF2B5EF4-FFF2-40B4-BE49-F238E27FC236}">
                <a16:creationId xmlns:a16="http://schemas.microsoft.com/office/drawing/2014/main" id="{DAD2968F-722F-CFAE-D4EA-3BDF10F0AC9D}"/>
              </a:ext>
            </a:extLst>
          </p:cNvPr>
          <p:cNvSpPr>
            <a:spLocks noChangeAspect="1"/>
          </p:cNvSpPr>
          <p:nvPr/>
        </p:nvSpPr>
        <p:spPr>
          <a:xfrm rot="10800000">
            <a:off x="11099549" y="3510365"/>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51" name="Isosceles Triangle 150">
            <a:extLst>
              <a:ext uri="{FF2B5EF4-FFF2-40B4-BE49-F238E27FC236}">
                <a16:creationId xmlns:a16="http://schemas.microsoft.com/office/drawing/2014/main" id="{2F6C3DF5-C7FB-83EB-90AE-A8AFC57306D1}"/>
              </a:ext>
            </a:extLst>
          </p:cNvPr>
          <p:cNvSpPr>
            <a:spLocks noChangeAspect="1"/>
          </p:cNvSpPr>
          <p:nvPr/>
        </p:nvSpPr>
        <p:spPr>
          <a:xfrm>
            <a:off x="10643367" y="3110420"/>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3" name="Isosceles Triangle 2">
            <a:extLst>
              <a:ext uri="{FF2B5EF4-FFF2-40B4-BE49-F238E27FC236}">
                <a16:creationId xmlns:a16="http://schemas.microsoft.com/office/drawing/2014/main" id="{2F65DF63-97AB-52C4-78F8-3B68143C9AD7}"/>
              </a:ext>
            </a:extLst>
          </p:cNvPr>
          <p:cNvSpPr>
            <a:spLocks noChangeAspect="1"/>
          </p:cNvSpPr>
          <p:nvPr/>
        </p:nvSpPr>
        <p:spPr>
          <a:xfrm rot="10800000">
            <a:off x="6603093" y="3473205"/>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8" name="Isosceles Triangle 7">
            <a:extLst>
              <a:ext uri="{FF2B5EF4-FFF2-40B4-BE49-F238E27FC236}">
                <a16:creationId xmlns:a16="http://schemas.microsoft.com/office/drawing/2014/main" id="{594C1C82-4AA9-F0CD-CAB0-57E526DA56DC}"/>
              </a:ext>
            </a:extLst>
          </p:cNvPr>
          <p:cNvSpPr>
            <a:spLocks noChangeAspect="1"/>
          </p:cNvSpPr>
          <p:nvPr/>
        </p:nvSpPr>
        <p:spPr>
          <a:xfrm>
            <a:off x="6158765" y="3362992"/>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2" name="Isosceles Triangle 11">
            <a:extLst>
              <a:ext uri="{FF2B5EF4-FFF2-40B4-BE49-F238E27FC236}">
                <a16:creationId xmlns:a16="http://schemas.microsoft.com/office/drawing/2014/main" id="{ED6670B5-8586-87FB-C18A-B219B9C3FB59}"/>
              </a:ext>
            </a:extLst>
          </p:cNvPr>
          <p:cNvSpPr>
            <a:spLocks noChangeAspect="1"/>
          </p:cNvSpPr>
          <p:nvPr/>
        </p:nvSpPr>
        <p:spPr>
          <a:xfrm rot="10800000">
            <a:off x="4361598" y="3510364"/>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 name="Isosceles Triangle 13">
            <a:extLst>
              <a:ext uri="{FF2B5EF4-FFF2-40B4-BE49-F238E27FC236}">
                <a16:creationId xmlns:a16="http://schemas.microsoft.com/office/drawing/2014/main" id="{3C0E0F0C-003B-37D8-F571-C61AB2EA26BF}"/>
              </a:ext>
            </a:extLst>
          </p:cNvPr>
          <p:cNvSpPr>
            <a:spLocks noChangeAspect="1"/>
          </p:cNvSpPr>
          <p:nvPr/>
        </p:nvSpPr>
        <p:spPr>
          <a:xfrm>
            <a:off x="3459256" y="3323033"/>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29" name="Isosceles Triangle 28">
            <a:extLst>
              <a:ext uri="{FF2B5EF4-FFF2-40B4-BE49-F238E27FC236}">
                <a16:creationId xmlns:a16="http://schemas.microsoft.com/office/drawing/2014/main" id="{8102ACD9-D696-6B5E-FDF0-BEC7697FB008}"/>
              </a:ext>
            </a:extLst>
          </p:cNvPr>
          <p:cNvSpPr>
            <a:spLocks noChangeAspect="1"/>
          </p:cNvSpPr>
          <p:nvPr/>
        </p:nvSpPr>
        <p:spPr>
          <a:xfrm rot="10800000">
            <a:off x="2987604" y="3447151"/>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Tree>
    <p:extLst>
      <p:ext uri="{BB962C8B-B14F-4D97-AF65-F5344CB8AC3E}">
        <p14:creationId xmlns:p14="http://schemas.microsoft.com/office/powerpoint/2010/main" val="27575224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FE4F97A7-D986-4ADE-FE43-48E2D7E86D99}"/>
              </a:ext>
            </a:extLst>
          </p:cNvPr>
          <p:cNvSpPr txBox="1">
            <a:spLocks/>
          </p:cNvSpPr>
          <p:nvPr/>
        </p:nvSpPr>
        <p:spPr>
          <a:xfrm>
            <a:off x="284205" y="203079"/>
            <a:ext cx="11359061"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000" spc="10" dirty="0">
                <a:latin typeface="+mn-lt"/>
                <a:ea typeface="+mn-ea"/>
                <a:cs typeface="+mn-cs"/>
              </a:rPr>
              <a:t>Overall, there were generally positive perceptions regarding remote consultations, most agreed they were comfortable discussing their health concern and that it allowed their concerns to be quickly and adequately addressed.</a:t>
            </a:r>
          </a:p>
        </p:txBody>
      </p:sp>
      <p:sp>
        <p:nvSpPr>
          <p:cNvPr id="8" name="TextBox 7">
            <a:extLst>
              <a:ext uri="{FF2B5EF4-FFF2-40B4-BE49-F238E27FC236}">
                <a16:creationId xmlns:a16="http://schemas.microsoft.com/office/drawing/2014/main" id="{13A86547-EEB7-712E-7521-606AD988642B}"/>
              </a:ext>
            </a:extLst>
          </p:cNvPr>
          <p:cNvSpPr txBox="1"/>
          <p:nvPr/>
        </p:nvSpPr>
        <p:spPr>
          <a:xfrm>
            <a:off x="2224978" y="1458845"/>
            <a:ext cx="7742044" cy="307777"/>
          </a:xfrm>
          <a:prstGeom prst="rect">
            <a:avLst/>
          </a:prstGeom>
          <a:noFill/>
        </p:spPr>
        <p:txBody>
          <a:bodyPr wrap="square" rtlCol="0">
            <a:spAutoFit/>
          </a:bodyPr>
          <a:lstStyle/>
          <a:p>
            <a:pPr algn="ctr"/>
            <a:r>
              <a:rPr lang="en-US" sz="1400" b="1" spc="10" dirty="0"/>
              <a:t>Agreement regarding remote consultation statements (Net: Agree)</a:t>
            </a:r>
          </a:p>
        </p:txBody>
      </p:sp>
      <p:sp>
        <p:nvSpPr>
          <p:cNvPr id="9" name="Footer Placeholder 5">
            <a:extLst>
              <a:ext uri="{FF2B5EF4-FFF2-40B4-BE49-F238E27FC236}">
                <a16:creationId xmlns:a16="http://schemas.microsoft.com/office/drawing/2014/main" id="{79BDC278-C9E4-5804-E434-B38453980518}"/>
              </a:ext>
            </a:extLst>
          </p:cNvPr>
          <p:cNvSpPr txBox="1">
            <a:spLocks/>
          </p:cNvSpPr>
          <p:nvPr/>
        </p:nvSpPr>
        <p:spPr>
          <a:xfrm>
            <a:off x="350339" y="6424938"/>
            <a:ext cx="10634400"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G2. You said that you have received care from a healthcare professional remotely in the last 12 months. How much do you agree or disagree with the following statements? If you have been to multiple remote appointments in the last 12 months, please think about the most recent one.</a:t>
            </a:r>
          </a:p>
          <a:p>
            <a:r>
              <a:rPr lang="en-US" sz="800" dirty="0"/>
              <a:t>Base: All who had a remote consultation (N=2,870)</a:t>
            </a:r>
          </a:p>
        </p:txBody>
      </p:sp>
      <p:graphicFrame>
        <p:nvGraphicFramePr>
          <p:cNvPr id="10" name="Chart 9">
            <a:extLst>
              <a:ext uri="{FF2B5EF4-FFF2-40B4-BE49-F238E27FC236}">
                <a16:creationId xmlns:a16="http://schemas.microsoft.com/office/drawing/2014/main" id="{E2A9FB43-863A-F95E-10B8-AB4B6D2651B0}"/>
              </a:ext>
            </a:extLst>
          </p:cNvPr>
          <p:cNvGraphicFramePr/>
          <p:nvPr>
            <p:extLst>
              <p:ext uri="{D42A27DB-BD31-4B8C-83A1-F6EECF244321}">
                <p14:modId xmlns:p14="http://schemas.microsoft.com/office/powerpoint/2010/main" val="768514482"/>
              </p:ext>
            </p:extLst>
          </p:nvPr>
        </p:nvGraphicFramePr>
        <p:xfrm>
          <a:off x="462824" y="1607322"/>
          <a:ext cx="11359061" cy="489879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60067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EE750F32-2C43-A0E7-5F65-1119EA8B4F79}"/>
              </a:ext>
            </a:extLst>
          </p:cNvPr>
          <p:cNvSpPr txBox="1">
            <a:spLocks/>
          </p:cNvSpPr>
          <p:nvPr/>
        </p:nvSpPr>
        <p:spPr>
          <a:xfrm>
            <a:off x="142103" y="253151"/>
            <a:ext cx="11907794"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Generally, respondents held positive perceptions towards remote consultations, although those from the most deprived IMD deciles, younger respondents, and those from an ethnic minority background were more likely to state they needed to see someone in person anyway</a:t>
            </a:r>
          </a:p>
        </p:txBody>
      </p:sp>
      <p:sp>
        <p:nvSpPr>
          <p:cNvPr id="9" name="Speech Bubble: Rectangle with Corners Rounded 8">
            <a:extLst>
              <a:ext uri="{FF2B5EF4-FFF2-40B4-BE49-F238E27FC236}">
                <a16:creationId xmlns:a16="http://schemas.microsoft.com/office/drawing/2014/main" id="{1C685388-0DDD-39B8-7B43-2A86D13EF715}"/>
              </a:ext>
            </a:extLst>
          </p:cNvPr>
          <p:cNvSpPr/>
          <p:nvPr/>
        </p:nvSpPr>
        <p:spPr>
          <a:xfrm>
            <a:off x="502355" y="2414940"/>
            <a:ext cx="3488620" cy="1706358"/>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Those from an ethnic minority background were less likely than White respondents likely to agree that they felt comfortable discussing through a remote consultation (69% vs 76%), and they were more likely to agree the remote consultation was not helpful because they needed to see someone in person anyway (44% vs 35%).</a:t>
            </a:r>
          </a:p>
        </p:txBody>
      </p:sp>
      <p:sp>
        <p:nvSpPr>
          <p:cNvPr id="10" name="Speech Bubble: Rectangle with Corners Rounded 9">
            <a:extLst>
              <a:ext uri="{FF2B5EF4-FFF2-40B4-BE49-F238E27FC236}">
                <a16:creationId xmlns:a16="http://schemas.microsoft.com/office/drawing/2014/main" id="{A18525FA-C40C-ABC3-58CB-2C0DDCD33729}"/>
              </a:ext>
            </a:extLst>
          </p:cNvPr>
          <p:cNvSpPr/>
          <p:nvPr/>
        </p:nvSpPr>
        <p:spPr>
          <a:xfrm>
            <a:off x="4206241" y="2402784"/>
            <a:ext cx="3827416"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Younger respondents (18-29) were more likely than those aged over 50 to agree across a number of metrics: feeling comfortable discussing through remote consultation (76% vs 72%), thinking the remote consultation made it easier (61% vs 46%) and quicker (78% vs 67%). That being said, younger respondents are also more likely to agree that it was not helpful as they still needed to see someone in person anyway (42% vs 34%).</a:t>
            </a:r>
          </a:p>
        </p:txBody>
      </p:sp>
      <p:sp>
        <p:nvSpPr>
          <p:cNvPr id="11" name="Speech Bubble: Rectangle with Corners Rounded 10">
            <a:extLst>
              <a:ext uri="{FF2B5EF4-FFF2-40B4-BE49-F238E27FC236}">
                <a16:creationId xmlns:a16="http://schemas.microsoft.com/office/drawing/2014/main" id="{FEB4D976-1F35-371C-34D9-3931982C3B07}"/>
              </a:ext>
            </a:extLst>
          </p:cNvPr>
          <p:cNvSpPr/>
          <p:nvPr/>
        </p:nvSpPr>
        <p:spPr>
          <a:xfrm>
            <a:off x="8250129" y="2373975"/>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Female respondents were less likely than males to agree that their remote consultation allowed their concerns to be adequately addressed (62% vs 68%) or that it made discussing their concern easier (48% vs 56%).</a:t>
            </a:r>
          </a:p>
        </p:txBody>
      </p:sp>
      <p:sp>
        <p:nvSpPr>
          <p:cNvPr id="12" name="Speech Bubble: Rectangle with Corners Rounded 11">
            <a:extLst>
              <a:ext uri="{FF2B5EF4-FFF2-40B4-BE49-F238E27FC236}">
                <a16:creationId xmlns:a16="http://schemas.microsoft.com/office/drawing/2014/main" id="{E70DB7CC-8086-1D59-E83F-1258D2EF1A28}"/>
              </a:ext>
            </a:extLst>
          </p:cNvPr>
          <p:cNvSpPr/>
          <p:nvPr/>
        </p:nvSpPr>
        <p:spPr>
          <a:xfrm>
            <a:off x="502355" y="4426686"/>
            <a:ext cx="3488620" cy="185025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Those living with a disability were less likely than those without to agree across a number of metrics: feeling comfortable discussing over a remote consultation (71% vs 78%), a remote consultation allowing their concerns to be addressed (60% vs 68%), making discussing concerns easier (46% vs 56%) and quicker (67% vs 76%).</a:t>
            </a:r>
          </a:p>
        </p:txBody>
      </p:sp>
      <p:sp>
        <p:nvSpPr>
          <p:cNvPr id="13" name="Speech Bubble: Rectangle with Corners Rounded 12">
            <a:extLst>
              <a:ext uri="{FF2B5EF4-FFF2-40B4-BE49-F238E27FC236}">
                <a16:creationId xmlns:a16="http://schemas.microsoft.com/office/drawing/2014/main" id="{F44B1E37-C20B-BF26-4B65-CD49FF252F51}"/>
              </a:ext>
            </a:extLst>
          </p:cNvPr>
          <p:cNvSpPr/>
          <p:nvPr/>
        </p:nvSpPr>
        <p:spPr>
          <a:xfrm>
            <a:off x="4376242" y="4414530"/>
            <a:ext cx="3488620" cy="186366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Those from a lower social grade (C2DE) were less likely than those from a higher social grade (ABC1) to agree that they felt comfortable discussing in a remote consultation (72% vs 77%), that their concerns were adequately addressed (61% vs 67%) and that it made it quicker (68% vs 75%).</a:t>
            </a:r>
          </a:p>
        </p:txBody>
      </p:sp>
      <p:sp>
        <p:nvSpPr>
          <p:cNvPr id="14" name="Speech Bubble: Rectangle with Corners Rounded 13">
            <a:extLst>
              <a:ext uri="{FF2B5EF4-FFF2-40B4-BE49-F238E27FC236}">
                <a16:creationId xmlns:a16="http://schemas.microsoft.com/office/drawing/2014/main" id="{93726484-BABD-8BB2-246B-72CB5B5D4EFF}"/>
              </a:ext>
            </a:extLst>
          </p:cNvPr>
          <p:cNvSpPr/>
          <p:nvPr/>
        </p:nvSpPr>
        <p:spPr>
          <a:xfrm>
            <a:off x="8250129" y="4385721"/>
            <a:ext cx="3488620" cy="1895438"/>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from the most deprived IMD deciles (1-2), were more likely to agree that the remote consultation was not helpful because they needed to see someone in person anyway (41% vs 36% IMD 9-10). They are also less likely to agree that it made discussing their concerns quicker (68% vs 72%) and allowed their concerns to be adequately addressed (61% vs 67%).</a:t>
            </a:r>
          </a:p>
        </p:txBody>
      </p:sp>
      <p:sp>
        <p:nvSpPr>
          <p:cNvPr id="15" name="Rectangle: Rounded Corners 14">
            <a:extLst>
              <a:ext uri="{FF2B5EF4-FFF2-40B4-BE49-F238E27FC236}">
                <a16:creationId xmlns:a16="http://schemas.microsoft.com/office/drawing/2014/main" id="{D401713E-4A16-E917-C9D0-FC808B8DC7ED}"/>
              </a:ext>
            </a:extLst>
          </p:cNvPr>
          <p:cNvSpPr/>
          <p:nvPr/>
        </p:nvSpPr>
        <p:spPr>
          <a:xfrm>
            <a:off x="1279446" y="2235258"/>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Ethnicity</a:t>
            </a:r>
          </a:p>
        </p:txBody>
      </p:sp>
      <p:sp>
        <p:nvSpPr>
          <p:cNvPr id="16" name="Rectangle: Rounded Corners 15">
            <a:extLst>
              <a:ext uri="{FF2B5EF4-FFF2-40B4-BE49-F238E27FC236}">
                <a16:creationId xmlns:a16="http://schemas.microsoft.com/office/drawing/2014/main" id="{55A31800-0C69-D0CE-7F93-6CA5EC490DC6}"/>
              </a:ext>
            </a:extLst>
          </p:cNvPr>
          <p:cNvSpPr/>
          <p:nvPr/>
        </p:nvSpPr>
        <p:spPr>
          <a:xfrm>
            <a:off x="5155839" y="2219546"/>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Age</a:t>
            </a:r>
          </a:p>
        </p:txBody>
      </p:sp>
      <p:sp>
        <p:nvSpPr>
          <p:cNvPr id="17" name="Rectangle: Rounded Corners 16">
            <a:extLst>
              <a:ext uri="{FF2B5EF4-FFF2-40B4-BE49-F238E27FC236}">
                <a16:creationId xmlns:a16="http://schemas.microsoft.com/office/drawing/2014/main" id="{6AC8FCF7-64B8-B862-F05F-1E4D156A759E}"/>
              </a:ext>
            </a:extLst>
          </p:cNvPr>
          <p:cNvSpPr/>
          <p:nvPr/>
        </p:nvSpPr>
        <p:spPr>
          <a:xfrm>
            <a:off x="9034053" y="2229549"/>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Sex at birth</a:t>
            </a:r>
          </a:p>
        </p:txBody>
      </p:sp>
      <p:sp>
        <p:nvSpPr>
          <p:cNvPr id="18" name="Rectangle: Rounded Corners 17">
            <a:extLst>
              <a:ext uri="{FF2B5EF4-FFF2-40B4-BE49-F238E27FC236}">
                <a16:creationId xmlns:a16="http://schemas.microsoft.com/office/drawing/2014/main" id="{749CCCDC-A284-7EE7-4802-75D65A1753FD}"/>
              </a:ext>
            </a:extLst>
          </p:cNvPr>
          <p:cNvSpPr/>
          <p:nvPr/>
        </p:nvSpPr>
        <p:spPr>
          <a:xfrm>
            <a:off x="1288971" y="4290188"/>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Disability</a:t>
            </a:r>
          </a:p>
        </p:txBody>
      </p:sp>
      <p:sp>
        <p:nvSpPr>
          <p:cNvPr id="19" name="Rectangle: Rounded Corners 18">
            <a:extLst>
              <a:ext uri="{FF2B5EF4-FFF2-40B4-BE49-F238E27FC236}">
                <a16:creationId xmlns:a16="http://schemas.microsoft.com/office/drawing/2014/main" id="{64F68809-D4CB-943E-8C85-DDB484B8833A}"/>
              </a:ext>
            </a:extLst>
          </p:cNvPr>
          <p:cNvSpPr/>
          <p:nvPr/>
        </p:nvSpPr>
        <p:spPr>
          <a:xfrm>
            <a:off x="5165364" y="4274476"/>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Social grade</a:t>
            </a:r>
          </a:p>
        </p:txBody>
      </p:sp>
      <p:sp>
        <p:nvSpPr>
          <p:cNvPr id="20" name="Rectangle: Rounded Corners 19">
            <a:extLst>
              <a:ext uri="{FF2B5EF4-FFF2-40B4-BE49-F238E27FC236}">
                <a16:creationId xmlns:a16="http://schemas.microsoft.com/office/drawing/2014/main" id="{011C7FBC-9AC9-F585-0151-A2D735C590F5}"/>
              </a:ext>
            </a:extLst>
          </p:cNvPr>
          <p:cNvSpPr/>
          <p:nvPr/>
        </p:nvSpPr>
        <p:spPr>
          <a:xfrm>
            <a:off x="9043578" y="4252065"/>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IMD</a:t>
            </a:r>
          </a:p>
        </p:txBody>
      </p:sp>
      <p:sp>
        <p:nvSpPr>
          <p:cNvPr id="2" name="TextBox 1">
            <a:extLst>
              <a:ext uri="{FF2B5EF4-FFF2-40B4-BE49-F238E27FC236}">
                <a16:creationId xmlns:a16="http://schemas.microsoft.com/office/drawing/2014/main" id="{E36F64AC-5222-0AC7-25B7-FB1CE96D1C54}"/>
              </a:ext>
            </a:extLst>
          </p:cNvPr>
          <p:cNvSpPr txBox="1"/>
          <p:nvPr/>
        </p:nvSpPr>
        <p:spPr>
          <a:xfrm>
            <a:off x="2224978" y="1613240"/>
            <a:ext cx="7742044" cy="307777"/>
          </a:xfrm>
          <a:prstGeom prst="rect">
            <a:avLst/>
          </a:prstGeom>
          <a:noFill/>
        </p:spPr>
        <p:txBody>
          <a:bodyPr wrap="square" rtlCol="0">
            <a:spAutoFit/>
          </a:bodyPr>
          <a:lstStyle/>
          <a:p>
            <a:pPr algn="ctr"/>
            <a:r>
              <a:rPr lang="en-US" sz="1400" b="1" spc="10" dirty="0"/>
              <a:t>Agreement regarding remote consultation statements (Net: Agree)</a:t>
            </a:r>
          </a:p>
        </p:txBody>
      </p:sp>
      <p:sp>
        <p:nvSpPr>
          <p:cNvPr id="3" name="Footer Placeholder 5">
            <a:extLst>
              <a:ext uri="{FF2B5EF4-FFF2-40B4-BE49-F238E27FC236}">
                <a16:creationId xmlns:a16="http://schemas.microsoft.com/office/drawing/2014/main" id="{CFF2B0D0-D7A8-1C31-285D-90D4175C7B7F}"/>
              </a:ext>
            </a:extLst>
          </p:cNvPr>
          <p:cNvSpPr txBox="1">
            <a:spLocks/>
          </p:cNvSpPr>
          <p:nvPr/>
        </p:nvSpPr>
        <p:spPr>
          <a:xfrm>
            <a:off x="350339" y="6424938"/>
            <a:ext cx="10634400"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G2. You said that you have received care from a healthcare professional remotely in the last 12 months. How much do you agree or disagree with the following statements? If you have been to multiple remote appointments in the last 12 months, please think about the most recent one.</a:t>
            </a:r>
          </a:p>
          <a:p>
            <a:r>
              <a:rPr lang="en-US" sz="800" dirty="0"/>
              <a:t>Base: All who had a remote consultation (N=2,870)</a:t>
            </a:r>
          </a:p>
        </p:txBody>
      </p:sp>
    </p:spTree>
    <p:extLst>
      <p:ext uri="{BB962C8B-B14F-4D97-AF65-F5344CB8AC3E}">
        <p14:creationId xmlns:p14="http://schemas.microsoft.com/office/powerpoint/2010/main" val="23740532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A9AA21-0578-BEC7-C898-394477ECB7A1}"/>
              </a:ext>
            </a:extLst>
          </p:cNvPr>
          <p:cNvSpPr>
            <a:spLocks noGrp="1"/>
          </p:cNvSpPr>
          <p:nvPr>
            <p:ph type="body" sz="quarter" idx="10"/>
          </p:nvPr>
        </p:nvSpPr>
        <p:spPr>
          <a:prstGeom prst="rect">
            <a:avLst/>
          </a:prstGeom>
        </p:spPr>
        <p:txBody>
          <a:bodyPr/>
          <a:lstStyle/>
          <a:p>
            <a:r>
              <a:rPr lang="en-US" dirty="0">
                <a:latin typeface="+mn-lt"/>
              </a:rPr>
              <a:t>Screening</a:t>
            </a:r>
          </a:p>
        </p:txBody>
      </p:sp>
      <p:sp>
        <p:nvSpPr>
          <p:cNvPr id="2" name="Text Placeholder 3">
            <a:extLst>
              <a:ext uri="{FF2B5EF4-FFF2-40B4-BE49-F238E27FC236}">
                <a16:creationId xmlns:a16="http://schemas.microsoft.com/office/drawing/2014/main" id="{E213295D-D99B-7D07-D104-BE85E0C1CBC3}"/>
              </a:ext>
            </a:extLst>
          </p:cNvPr>
          <p:cNvSpPr>
            <a:spLocks noGrp="1"/>
          </p:cNvSpPr>
          <p:nvPr>
            <p:ph type="body" sz="quarter" idx="13"/>
          </p:nvPr>
        </p:nvSpPr>
        <p:spPr>
          <a:xfrm>
            <a:off x="5835650" y="273050"/>
            <a:ext cx="5375275" cy="365125"/>
          </a:xfrm>
        </p:spPr>
        <p:txBody>
          <a:bodyPr/>
          <a:lstStyle/>
          <a:p>
            <a:r>
              <a:rPr lang="en-GB" dirty="0">
                <a:latin typeface="+mj-lt"/>
              </a:rPr>
              <a:t>Cancer Awareness Measure+ – </a:t>
            </a:r>
            <a:r>
              <a:rPr lang="en-GB" dirty="0">
                <a:latin typeface="+mn-lt"/>
              </a:rPr>
              <a:t>November 2024</a:t>
            </a:r>
            <a:endParaRPr lang="en-GB" dirty="0">
              <a:latin typeface="+mj-lt"/>
            </a:endParaRPr>
          </a:p>
        </p:txBody>
      </p:sp>
    </p:spTree>
    <p:extLst>
      <p:ext uri="{BB962C8B-B14F-4D97-AF65-F5344CB8AC3E}">
        <p14:creationId xmlns:p14="http://schemas.microsoft.com/office/powerpoint/2010/main" val="8531249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40FFFF3E-C41F-00C6-3A4A-1571DE69A6E6}"/>
              </a:ext>
            </a:extLst>
          </p:cNvPr>
          <p:cNvGraphicFramePr/>
          <p:nvPr>
            <p:extLst>
              <p:ext uri="{D42A27DB-BD31-4B8C-83A1-F6EECF244321}">
                <p14:modId xmlns:p14="http://schemas.microsoft.com/office/powerpoint/2010/main" val="1447410560"/>
              </p:ext>
            </p:extLst>
          </p:nvPr>
        </p:nvGraphicFramePr>
        <p:xfrm>
          <a:off x="766762" y="1564222"/>
          <a:ext cx="6732669" cy="5080388"/>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Those eligible most commonly reported that they attended a cervical screening in the last 3 years, with over half being categorised as being up to date with their screening.</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394346"/>
            <a:ext cx="9618746" cy="46365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L1. When was the last time you had a cervical screening test? </a:t>
            </a:r>
          </a:p>
          <a:p>
            <a:r>
              <a:rPr lang="en-US" sz="800" dirty="0"/>
              <a:t>L1_rec. Cervical screening – recode </a:t>
            </a:r>
          </a:p>
          <a:p>
            <a:r>
              <a:rPr lang="en-US" sz="800" dirty="0"/>
              <a:t>Base: All eligible (N=3,132)</a:t>
            </a:r>
          </a:p>
        </p:txBody>
      </p:sp>
      <p:sp>
        <p:nvSpPr>
          <p:cNvPr id="2" name="TextBox 1">
            <a:extLst>
              <a:ext uri="{FF2B5EF4-FFF2-40B4-BE49-F238E27FC236}">
                <a16:creationId xmlns:a16="http://schemas.microsoft.com/office/drawing/2014/main" id="{C8F2C093-8874-C5DF-6335-64B4714D43E6}"/>
              </a:ext>
            </a:extLst>
          </p:cNvPr>
          <p:cNvSpPr txBox="1"/>
          <p:nvPr/>
        </p:nvSpPr>
        <p:spPr>
          <a:xfrm>
            <a:off x="3046521" y="1492219"/>
            <a:ext cx="6098958"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dirty="0">
                <a:solidFill>
                  <a:schemeClr val="tx1"/>
                </a:solidFill>
                <a:ea typeface="+mn-ea"/>
                <a:cs typeface="+mn-cs"/>
              </a:rPr>
              <a:t>Last time attended cervical screening</a:t>
            </a:r>
            <a:endParaRPr lang="en-GB" sz="1800" b="1" i="0" u="none" strike="noStrike" kern="1200" spc="10" baseline="0" dirty="0">
              <a:solidFill>
                <a:schemeClr val="tx1"/>
              </a:solidFill>
              <a:ea typeface="+mn-ea"/>
              <a:cs typeface="+mn-cs"/>
            </a:endParaRPr>
          </a:p>
        </p:txBody>
      </p:sp>
      <p:sp>
        <p:nvSpPr>
          <p:cNvPr id="23" name="Freeform 47">
            <a:extLst>
              <a:ext uri="{FF2B5EF4-FFF2-40B4-BE49-F238E27FC236}">
                <a16:creationId xmlns:a16="http://schemas.microsoft.com/office/drawing/2014/main" id="{2FB0AA20-CF40-780A-89BB-CB38076533CD}"/>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dirty="0"/>
              <a:t>Cervical screening</a:t>
            </a:r>
          </a:p>
        </p:txBody>
      </p:sp>
      <p:graphicFrame>
        <p:nvGraphicFramePr>
          <p:cNvPr id="10" name="Chart 9">
            <a:extLst>
              <a:ext uri="{FF2B5EF4-FFF2-40B4-BE49-F238E27FC236}">
                <a16:creationId xmlns:a16="http://schemas.microsoft.com/office/drawing/2014/main" id="{702199E3-EBED-EE9A-66B5-178D2628DF65}"/>
              </a:ext>
            </a:extLst>
          </p:cNvPr>
          <p:cNvGraphicFramePr/>
          <p:nvPr>
            <p:extLst>
              <p:ext uri="{D42A27DB-BD31-4B8C-83A1-F6EECF244321}">
                <p14:modId xmlns:p14="http://schemas.microsoft.com/office/powerpoint/2010/main" val="1494440399"/>
              </p:ext>
            </p:extLst>
          </p:nvPr>
        </p:nvGraphicFramePr>
        <p:xfrm>
          <a:off x="6360999" y="1564222"/>
          <a:ext cx="6732669" cy="508038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4144214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A12CEE90-FC8D-4F29-F5B3-359C6F31A990}"/>
              </a:ext>
            </a:extLst>
          </p:cNvPr>
          <p:cNvSpPr txBox="1">
            <a:spLocks/>
          </p:cNvSpPr>
          <p:nvPr/>
        </p:nvSpPr>
        <p:spPr>
          <a:xfrm>
            <a:off x="276701" y="160352"/>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Those aged 30-49 were most likely to be categorised as being up to date with cervical screening. This is also the case for white respondents, those in higher social grades and those living in the least deprived areas.</a:t>
            </a:r>
          </a:p>
        </p:txBody>
      </p:sp>
      <p:sp>
        <p:nvSpPr>
          <p:cNvPr id="7" name="TextBox 6">
            <a:extLst>
              <a:ext uri="{FF2B5EF4-FFF2-40B4-BE49-F238E27FC236}">
                <a16:creationId xmlns:a16="http://schemas.microsoft.com/office/drawing/2014/main" id="{184C8FC6-9540-774E-E5D6-D95896488898}"/>
              </a:ext>
            </a:extLst>
          </p:cNvPr>
          <p:cNvSpPr txBox="1"/>
          <p:nvPr/>
        </p:nvSpPr>
        <p:spPr>
          <a:xfrm>
            <a:off x="863213" y="1880641"/>
            <a:ext cx="9988799" cy="338554"/>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Proportion who were up to date with cervical screening</a:t>
            </a:r>
            <a:endParaRPr lang="en-GB" sz="1600" b="1" i="0" u="none" strike="noStrike" kern="1200" spc="10" baseline="0" dirty="0">
              <a:solidFill>
                <a:schemeClr val="tx1"/>
              </a:solidFill>
              <a:ea typeface="+mn-ea"/>
              <a:cs typeface="+mn-cs"/>
            </a:endParaRPr>
          </a:p>
        </p:txBody>
      </p:sp>
      <p:sp>
        <p:nvSpPr>
          <p:cNvPr id="8" name="Footer Placeholder 5">
            <a:extLst>
              <a:ext uri="{FF2B5EF4-FFF2-40B4-BE49-F238E27FC236}">
                <a16:creationId xmlns:a16="http://schemas.microsoft.com/office/drawing/2014/main" id="{1470E565-10A1-7703-E9ED-53193301E5B5}"/>
              </a:ext>
            </a:extLst>
          </p:cNvPr>
          <p:cNvSpPr txBox="1">
            <a:spLocks/>
          </p:cNvSpPr>
          <p:nvPr/>
        </p:nvSpPr>
        <p:spPr>
          <a:xfrm>
            <a:off x="239754" y="6379669"/>
            <a:ext cx="9389559" cy="41729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L1_rc – Cervical screening – recode </a:t>
            </a:r>
          </a:p>
          <a:p>
            <a:r>
              <a:rPr lang="en-US" sz="800" dirty="0"/>
              <a:t>Base: (All eligible: N=3,132; White: N=2,690; Ethnic minority background: N=442; 25-29: N=257; 30-49: N=1,221; 50+: N=1,654; ABC1: N=1,590; C2DE: 1,542; IMD 1-2: N=525; IMD 3-8: N=1,903; IMD 9-10: 704; Disability: N=1,045; No disability: N=2,004; Mental health condition: N=966; No mental health condition: 1,984; England: N=1,690; Wales: N=476; Scotland: N=489; NI: N=447)</a:t>
            </a:r>
          </a:p>
        </p:txBody>
      </p:sp>
      <p:sp>
        <p:nvSpPr>
          <p:cNvPr id="10" name="Rectangle 9">
            <a:extLst>
              <a:ext uri="{FF2B5EF4-FFF2-40B4-BE49-F238E27FC236}">
                <a16:creationId xmlns:a16="http://schemas.microsoft.com/office/drawing/2014/main" id="{6821C9BF-206C-C7E5-58C7-094CCCF51EAC}"/>
              </a:ext>
            </a:extLst>
          </p:cNvPr>
          <p:cNvSpPr/>
          <p:nvPr/>
        </p:nvSpPr>
        <p:spPr>
          <a:xfrm>
            <a:off x="8420725" y="4823698"/>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Mental health condition</a:t>
            </a:r>
          </a:p>
        </p:txBody>
      </p:sp>
      <p:sp>
        <p:nvSpPr>
          <p:cNvPr id="11" name="Rectangle 10">
            <a:extLst>
              <a:ext uri="{FF2B5EF4-FFF2-40B4-BE49-F238E27FC236}">
                <a16:creationId xmlns:a16="http://schemas.microsoft.com/office/drawing/2014/main" id="{F58FAFF9-4CC2-945D-8D22-9D3C399D36CC}"/>
              </a:ext>
            </a:extLst>
          </p:cNvPr>
          <p:cNvSpPr/>
          <p:nvPr/>
        </p:nvSpPr>
        <p:spPr>
          <a:xfrm>
            <a:off x="9029865" y="4909910"/>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 mental health condition</a:t>
            </a:r>
          </a:p>
        </p:txBody>
      </p:sp>
      <p:sp>
        <p:nvSpPr>
          <p:cNvPr id="12" name="Rectangle 11">
            <a:extLst>
              <a:ext uri="{FF2B5EF4-FFF2-40B4-BE49-F238E27FC236}">
                <a16:creationId xmlns:a16="http://schemas.microsoft.com/office/drawing/2014/main" id="{E11BD69B-442A-59E5-B306-A07653BA5868}"/>
              </a:ext>
            </a:extLst>
          </p:cNvPr>
          <p:cNvSpPr/>
          <p:nvPr/>
        </p:nvSpPr>
        <p:spPr>
          <a:xfrm>
            <a:off x="5671034" y="4770373"/>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a:t>
            </a:r>
          </a:p>
          <a:p>
            <a:pPr algn="ctr"/>
            <a:r>
              <a:rPr lang="en-GB" sz="1200" dirty="0">
                <a:solidFill>
                  <a:schemeClr val="tx1"/>
                </a:solidFill>
              </a:rPr>
              <a:t>1-2</a:t>
            </a:r>
          </a:p>
        </p:txBody>
      </p:sp>
      <p:sp>
        <p:nvSpPr>
          <p:cNvPr id="14" name="Rectangle 13">
            <a:extLst>
              <a:ext uri="{FF2B5EF4-FFF2-40B4-BE49-F238E27FC236}">
                <a16:creationId xmlns:a16="http://schemas.microsoft.com/office/drawing/2014/main" id="{C4C4E6F6-582F-B4B5-BC82-1D106B706A88}"/>
              </a:ext>
            </a:extLst>
          </p:cNvPr>
          <p:cNvSpPr/>
          <p:nvPr/>
        </p:nvSpPr>
        <p:spPr>
          <a:xfrm>
            <a:off x="6241620" y="4770372"/>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 </a:t>
            </a:r>
          </a:p>
          <a:p>
            <a:pPr algn="ctr"/>
            <a:r>
              <a:rPr lang="en-GB" sz="1200" dirty="0">
                <a:solidFill>
                  <a:schemeClr val="tx1"/>
                </a:solidFill>
              </a:rPr>
              <a:t>3-8</a:t>
            </a:r>
          </a:p>
        </p:txBody>
      </p:sp>
      <p:sp>
        <p:nvSpPr>
          <p:cNvPr id="29" name="Rectangle 28">
            <a:extLst>
              <a:ext uri="{FF2B5EF4-FFF2-40B4-BE49-F238E27FC236}">
                <a16:creationId xmlns:a16="http://schemas.microsoft.com/office/drawing/2014/main" id="{A4168A57-48B1-5C6F-3D2D-4BA6B56C4573}"/>
              </a:ext>
            </a:extLst>
          </p:cNvPr>
          <p:cNvSpPr/>
          <p:nvPr/>
        </p:nvSpPr>
        <p:spPr>
          <a:xfrm>
            <a:off x="6678361" y="4770372"/>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 </a:t>
            </a:r>
          </a:p>
          <a:p>
            <a:pPr algn="ctr"/>
            <a:r>
              <a:rPr lang="en-GB" sz="1200" dirty="0">
                <a:solidFill>
                  <a:schemeClr val="tx1"/>
                </a:solidFill>
              </a:rPr>
              <a:t>9-10</a:t>
            </a:r>
          </a:p>
        </p:txBody>
      </p:sp>
      <p:sp>
        <p:nvSpPr>
          <p:cNvPr id="39" name="Rectangle 38">
            <a:extLst>
              <a:ext uri="{FF2B5EF4-FFF2-40B4-BE49-F238E27FC236}">
                <a16:creationId xmlns:a16="http://schemas.microsoft.com/office/drawing/2014/main" id="{E9551105-4017-213D-AD1B-3C2DB48FEB0D}"/>
              </a:ext>
            </a:extLst>
          </p:cNvPr>
          <p:cNvSpPr/>
          <p:nvPr/>
        </p:nvSpPr>
        <p:spPr>
          <a:xfrm>
            <a:off x="2861740" y="4719380"/>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25-29</a:t>
            </a:r>
          </a:p>
        </p:txBody>
      </p:sp>
      <p:sp>
        <p:nvSpPr>
          <p:cNvPr id="40" name="Rectangle 39">
            <a:extLst>
              <a:ext uri="{FF2B5EF4-FFF2-40B4-BE49-F238E27FC236}">
                <a16:creationId xmlns:a16="http://schemas.microsoft.com/office/drawing/2014/main" id="{745515BC-6A29-9852-4FB1-7D2A003240AF}"/>
              </a:ext>
            </a:extLst>
          </p:cNvPr>
          <p:cNvSpPr/>
          <p:nvPr/>
        </p:nvSpPr>
        <p:spPr>
          <a:xfrm>
            <a:off x="3436736" y="4719674"/>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30-49</a:t>
            </a:r>
          </a:p>
        </p:txBody>
      </p:sp>
      <p:sp>
        <p:nvSpPr>
          <p:cNvPr id="41" name="Rectangle 40">
            <a:extLst>
              <a:ext uri="{FF2B5EF4-FFF2-40B4-BE49-F238E27FC236}">
                <a16:creationId xmlns:a16="http://schemas.microsoft.com/office/drawing/2014/main" id="{2D6B3615-854A-7F89-603A-75EC9489121D}"/>
              </a:ext>
            </a:extLst>
          </p:cNvPr>
          <p:cNvSpPr/>
          <p:nvPr/>
        </p:nvSpPr>
        <p:spPr>
          <a:xfrm>
            <a:off x="3956862" y="4719674"/>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50+</a:t>
            </a:r>
          </a:p>
        </p:txBody>
      </p:sp>
      <p:grpSp>
        <p:nvGrpSpPr>
          <p:cNvPr id="42" name="Group 41">
            <a:extLst>
              <a:ext uri="{FF2B5EF4-FFF2-40B4-BE49-F238E27FC236}">
                <a16:creationId xmlns:a16="http://schemas.microsoft.com/office/drawing/2014/main" id="{78A480FA-51EA-E1F9-D0B1-66519734B1F6}"/>
              </a:ext>
            </a:extLst>
          </p:cNvPr>
          <p:cNvGrpSpPr/>
          <p:nvPr/>
        </p:nvGrpSpPr>
        <p:grpSpPr>
          <a:xfrm>
            <a:off x="10080992" y="6338152"/>
            <a:ext cx="1871253" cy="327895"/>
            <a:chOff x="1866138" y="3032859"/>
            <a:chExt cx="1871253" cy="327895"/>
          </a:xfrm>
        </p:grpSpPr>
        <p:sp>
          <p:nvSpPr>
            <p:cNvPr id="43" name="TextBox 42">
              <a:extLst>
                <a:ext uri="{FF2B5EF4-FFF2-40B4-BE49-F238E27FC236}">
                  <a16:creationId xmlns:a16="http://schemas.microsoft.com/office/drawing/2014/main" id="{F7369AB2-75D9-7570-D62B-44B1EF6FABB1}"/>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dirty="0"/>
                <a:t>Show statistically significant differences between subgroups</a:t>
              </a:r>
              <a:endParaRPr lang="en-GB" sz="900" dirty="0"/>
            </a:p>
          </p:txBody>
        </p:sp>
        <p:sp>
          <p:nvSpPr>
            <p:cNvPr id="44" name="Isosceles Triangle 43">
              <a:extLst>
                <a:ext uri="{FF2B5EF4-FFF2-40B4-BE49-F238E27FC236}">
                  <a16:creationId xmlns:a16="http://schemas.microsoft.com/office/drawing/2014/main" id="{FE2023CF-BB2C-5DF4-C151-7281A48A5F6C}"/>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45" name="Isosceles Triangle 44">
              <a:extLst>
                <a:ext uri="{FF2B5EF4-FFF2-40B4-BE49-F238E27FC236}">
                  <a16:creationId xmlns:a16="http://schemas.microsoft.com/office/drawing/2014/main" id="{2143DCF2-AEB3-2E55-3D43-67665DC8A336}"/>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grpSp>
      <p:sp>
        <p:nvSpPr>
          <p:cNvPr id="55" name="Rectangle 54">
            <a:extLst>
              <a:ext uri="{FF2B5EF4-FFF2-40B4-BE49-F238E27FC236}">
                <a16:creationId xmlns:a16="http://schemas.microsoft.com/office/drawing/2014/main" id="{5808D639-E428-6B37-21FB-42BFF2792BE0}"/>
              </a:ext>
            </a:extLst>
          </p:cNvPr>
          <p:cNvSpPr/>
          <p:nvPr/>
        </p:nvSpPr>
        <p:spPr>
          <a:xfrm>
            <a:off x="9694559" y="4702180"/>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Eng.</a:t>
            </a:r>
          </a:p>
        </p:txBody>
      </p:sp>
      <p:sp>
        <p:nvSpPr>
          <p:cNvPr id="56" name="Rectangle 55">
            <a:extLst>
              <a:ext uri="{FF2B5EF4-FFF2-40B4-BE49-F238E27FC236}">
                <a16:creationId xmlns:a16="http://schemas.microsoft.com/office/drawing/2014/main" id="{D226CFED-DA90-1248-03D3-5EF57C485F16}"/>
              </a:ext>
            </a:extLst>
          </p:cNvPr>
          <p:cNvSpPr/>
          <p:nvPr/>
        </p:nvSpPr>
        <p:spPr>
          <a:xfrm>
            <a:off x="10204389" y="4702179"/>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Wales</a:t>
            </a:r>
          </a:p>
        </p:txBody>
      </p:sp>
      <p:sp>
        <p:nvSpPr>
          <p:cNvPr id="57" name="Rectangle 56">
            <a:extLst>
              <a:ext uri="{FF2B5EF4-FFF2-40B4-BE49-F238E27FC236}">
                <a16:creationId xmlns:a16="http://schemas.microsoft.com/office/drawing/2014/main" id="{4F0BFC61-7263-D377-4EBA-893F43A2D5B5}"/>
              </a:ext>
            </a:extLst>
          </p:cNvPr>
          <p:cNvSpPr/>
          <p:nvPr/>
        </p:nvSpPr>
        <p:spPr>
          <a:xfrm>
            <a:off x="10679230" y="4702179"/>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Scot.</a:t>
            </a:r>
          </a:p>
        </p:txBody>
      </p:sp>
      <p:sp>
        <p:nvSpPr>
          <p:cNvPr id="58" name="Rectangle 57">
            <a:extLst>
              <a:ext uri="{FF2B5EF4-FFF2-40B4-BE49-F238E27FC236}">
                <a16:creationId xmlns:a16="http://schemas.microsoft.com/office/drawing/2014/main" id="{255066CF-8A54-0B59-BA39-AD3D788D9270}"/>
              </a:ext>
            </a:extLst>
          </p:cNvPr>
          <p:cNvSpPr/>
          <p:nvPr/>
        </p:nvSpPr>
        <p:spPr>
          <a:xfrm>
            <a:off x="11019383" y="4695748"/>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NI</a:t>
            </a:r>
          </a:p>
        </p:txBody>
      </p:sp>
      <p:grpSp>
        <p:nvGrpSpPr>
          <p:cNvPr id="62" name="Group 61">
            <a:extLst>
              <a:ext uri="{FF2B5EF4-FFF2-40B4-BE49-F238E27FC236}">
                <a16:creationId xmlns:a16="http://schemas.microsoft.com/office/drawing/2014/main" id="{F67F6FBB-2E08-35BF-7A27-740287D5121C}"/>
              </a:ext>
            </a:extLst>
          </p:cNvPr>
          <p:cNvGrpSpPr/>
          <p:nvPr/>
        </p:nvGrpSpPr>
        <p:grpSpPr>
          <a:xfrm>
            <a:off x="591697" y="2173719"/>
            <a:ext cx="11291121" cy="3918112"/>
            <a:chOff x="469397" y="849630"/>
            <a:chExt cx="11291121" cy="3918112"/>
          </a:xfrm>
        </p:grpSpPr>
        <p:graphicFrame>
          <p:nvGraphicFramePr>
            <p:cNvPr id="63" name="Chart 62">
              <a:extLst>
                <a:ext uri="{FF2B5EF4-FFF2-40B4-BE49-F238E27FC236}">
                  <a16:creationId xmlns:a16="http://schemas.microsoft.com/office/drawing/2014/main" id="{2E904D08-3496-4D11-C515-9C594332A46E}"/>
                </a:ext>
              </a:extLst>
            </p:cNvPr>
            <p:cNvGraphicFramePr/>
            <p:nvPr>
              <p:extLst>
                <p:ext uri="{D42A27DB-BD31-4B8C-83A1-F6EECF244321}">
                  <p14:modId xmlns:p14="http://schemas.microsoft.com/office/powerpoint/2010/main" val="345656819"/>
                </p:ext>
              </p:extLst>
            </p:nvPr>
          </p:nvGraphicFramePr>
          <p:xfrm>
            <a:off x="469397" y="849630"/>
            <a:ext cx="11141031" cy="3918112"/>
          </p:xfrm>
          <a:graphic>
            <a:graphicData uri="http://schemas.openxmlformats.org/drawingml/2006/chart">
              <c:chart xmlns:c="http://schemas.openxmlformats.org/drawingml/2006/chart" xmlns:r="http://schemas.openxmlformats.org/officeDocument/2006/relationships" r:id="rId3"/>
            </a:graphicData>
          </a:graphic>
        </p:graphicFrame>
        <p:sp>
          <p:nvSpPr>
            <p:cNvPr id="128" name="Rectangle 127">
              <a:extLst>
                <a:ext uri="{FF2B5EF4-FFF2-40B4-BE49-F238E27FC236}">
                  <a16:creationId xmlns:a16="http://schemas.microsoft.com/office/drawing/2014/main" id="{C3E3692D-DFA6-E329-4A60-41366B371137}"/>
                </a:ext>
              </a:extLst>
            </p:cNvPr>
            <p:cNvSpPr/>
            <p:nvPr/>
          </p:nvSpPr>
          <p:spPr>
            <a:xfrm>
              <a:off x="524687" y="3447535"/>
              <a:ext cx="468430" cy="298865"/>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a:t>
              </a:r>
            </a:p>
          </p:txBody>
        </p:sp>
        <p:sp>
          <p:nvSpPr>
            <p:cNvPr id="129" name="Rectangle 128">
              <a:extLst>
                <a:ext uri="{FF2B5EF4-FFF2-40B4-BE49-F238E27FC236}">
                  <a16:creationId xmlns:a16="http://schemas.microsoft.com/office/drawing/2014/main" id="{6223DE6D-A079-83A5-F719-60BC28556129}"/>
                </a:ext>
              </a:extLst>
            </p:cNvPr>
            <p:cNvSpPr/>
            <p:nvPr/>
          </p:nvSpPr>
          <p:spPr>
            <a:xfrm>
              <a:off x="1531783" y="3519855"/>
              <a:ext cx="633518" cy="3439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White</a:t>
              </a:r>
            </a:p>
          </p:txBody>
        </p:sp>
        <p:sp>
          <p:nvSpPr>
            <p:cNvPr id="130" name="Rectangle 129">
              <a:extLst>
                <a:ext uri="{FF2B5EF4-FFF2-40B4-BE49-F238E27FC236}">
                  <a16:creationId xmlns:a16="http://schemas.microsoft.com/office/drawing/2014/main" id="{DD27504A-B2D1-CE31-7F26-40D368D9FC7C}"/>
                </a:ext>
              </a:extLst>
            </p:cNvPr>
            <p:cNvSpPr/>
            <p:nvPr/>
          </p:nvSpPr>
          <p:spPr>
            <a:xfrm>
              <a:off x="1878776" y="3614712"/>
              <a:ext cx="10448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Ethnic minority</a:t>
              </a:r>
            </a:p>
            <a:p>
              <a:pPr algn="ctr"/>
              <a:r>
                <a:rPr lang="en-GB" sz="1200" dirty="0">
                  <a:solidFill>
                    <a:schemeClr val="tx1"/>
                  </a:solidFill>
                </a:rPr>
                <a:t>background</a:t>
              </a:r>
            </a:p>
          </p:txBody>
        </p:sp>
        <p:sp>
          <p:nvSpPr>
            <p:cNvPr id="131" name="Rectangle 130">
              <a:extLst>
                <a:ext uri="{FF2B5EF4-FFF2-40B4-BE49-F238E27FC236}">
                  <a16:creationId xmlns:a16="http://schemas.microsoft.com/office/drawing/2014/main" id="{207B483C-2B67-A0C2-84BC-6B39204D2F8A}"/>
                </a:ext>
              </a:extLst>
            </p:cNvPr>
            <p:cNvSpPr/>
            <p:nvPr/>
          </p:nvSpPr>
          <p:spPr>
            <a:xfrm>
              <a:off x="4413162" y="3429497"/>
              <a:ext cx="726061" cy="3901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ABC1</a:t>
              </a:r>
            </a:p>
          </p:txBody>
        </p:sp>
        <p:sp>
          <p:nvSpPr>
            <p:cNvPr id="132" name="Rectangle 131">
              <a:extLst>
                <a:ext uri="{FF2B5EF4-FFF2-40B4-BE49-F238E27FC236}">
                  <a16:creationId xmlns:a16="http://schemas.microsoft.com/office/drawing/2014/main" id="{C325C997-357B-BFDD-715D-7170820E8FB6}"/>
                </a:ext>
              </a:extLst>
            </p:cNvPr>
            <p:cNvSpPr/>
            <p:nvPr/>
          </p:nvSpPr>
          <p:spPr>
            <a:xfrm>
              <a:off x="4913317" y="3429457"/>
              <a:ext cx="634059" cy="37292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C2DE</a:t>
              </a:r>
            </a:p>
          </p:txBody>
        </p:sp>
        <p:sp>
          <p:nvSpPr>
            <p:cNvPr id="133" name="Rectangle 132">
              <a:extLst>
                <a:ext uri="{FF2B5EF4-FFF2-40B4-BE49-F238E27FC236}">
                  <a16:creationId xmlns:a16="http://schemas.microsoft.com/office/drawing/2014/main" id="{0C3CDC53-4BB1-5E1C-CE86-4093F4F8BE8A}"/>
                </a:ext>
              </a:extLst>
            </p:cNvPr>
            <p:cNvSpPr/>
            <p:nvPr/>
          </p:nvSpPr>
          <p:spPr>
            <a:xfrm>
              <a:off x="7091076" y="3427777"/>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Disability</a:t>
              </a:r>
            </a:p>
          </p:txBody>
        </p:sp>
        <p:cxnSp>
          <p:nvCxnSpPr>
            <p:cNvPr id="134" name="Straight Connector 133">
              <a:extLst>
                <a:ext uri="{FF2B5EF4-FFF2-40B4-BE49-F238E27FC236}">
                  <a16:creationId xmlns:a16="http://schemas.microsoft.com/office/drawing/2014/main" id="{C7C166BF-8A93-8DCE-4541-D2095AFA4DC8}"/>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sp>
          <p:nvSpPr>
            <p:cNvPr id="135" name="Rectangle 134">
              <a:extLst>
                <a:ext uri="{FF2B5EF4-FFF2-40B4-BE49-F238E27FC236}">
                  <a16:creationId xmlns:a16="http://schemas.microsoft.com/office/drawing/2014/main" id="{D315489D-5F5A-B99E-B326-598432F48418}"/>
                </a:ext>
              </a:extLst>
            </p:cNvPr>
            <p:cNvSpPr/>
            <p:nvPr/>
          </p:nvSpPr>
          <p:spPr>
            <a:xfrm>
              <a:off x="7590606" y="3470042"/>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 disability</a:t>
              </a:r>
            </a:p>
          </p:txBody>
        </p:sp>
      </p:grpSp>
      <p:sp>
        <p:nvSpPr>
          <p:cNvPr id="145" name="Isosceles Triangle 144">
            <a:extLst>
              <a:ext uri="{FF2B5EF4-FFF2-40B4-BE49-F238E27FC236}">
                <a16:creationId xmlns:a16="http://schemas.microsoft.com/office/drawing/2014/main" id="{CA256623-B13E-387D-DA2B-6EB4AEB84844}"/>
              </a:ext>
            </a:extLst>
          </p:cNvPr>
          <p:cNvSpPr>
            <a:spLocks noChangeAspect="1"/>
          </p:cNvSpPr>
          <p:nvPr/>
        </p:nvSpPr>
        <p:spPr>
          <a:xfrm rot="10800000">
            <a:off x="7615285" y="3328895"/>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6" name="Isosceles Triangle 145">
            <a:extLst>
              <a:ext uri="{FF2B5EF4-FFF2-40B4-BE49-F238E27FC236}">
                <a16:creationId xmlns:a16="http://schemas.microsoft.com/office/drawing/2014/main" id="{3EEA01FD-DAE8-D8D9-96B1-9F18FADBF506}"/>
              </a:ext>
            </a:extLst>
          </p:cNvPr>
          <p:cNvSpPr>
            <a:spLocks noChangeAspect="1"/>
          </p:cNvSpPr>
          <p:nvPr/>
        </p:nvSpPr>
        <p:spPr>
          <a:xfrm>
            <a:off x="8033505" y="3048296"/>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7" name="Isosceles Triangle 146">
            <a:extLst>
              <a:ext uri="{FF2B5EF4-FFF2-40B4-BE49-F238E27FC236}">
                <a16:creationId xmlns:a16="http://schemas.microsoft.com/office/drawing/2014/main" id="{DEB6196B-5FFF-17E6-03F9-6775A33AA724}"/>
              </a:ext>
            </a:extLst>
          </p:cNvPr>
          <p:cNvSpPr>
            <a:spLocks noChangeAspect="1"/>
          </p:cNvSpPr>
          <p:nvPr/>
        </p:nvSpPr>
        <p:spPr>
          <a:xfrm>
            <a:off x="6790121" y="3064544"/>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50" name="Isosceles Triangle 149">
            <a:extLst>
              <a:ext uri="{FF2B5EF4-FFF2-40B4-BE49-F238E27FC236}">
                <a16:creationId xmlns:a16="http://schemas.microsoft.com/office/drawing/2014/main" id="{6CFA752A-41C6-7D37-4B5A-7DF0ABDCFEDC}"/>
              </a:ext>
            </a:extLst>
          </p:cNvPr>
          <p:cNvSpPr>
            <a:spLocks noChangeAspect="1"/>
          </p:cNvSpPr>
          <p:nvPr/>
        </p:nvSpPr>
        <p:spPr>
          <a:xfrm rot="10800000">
            <a:off x="5198050" y="3256618"/>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51" name="Isosceles Triangle 150">
            <a:extLst>
              <a:ext uri="{FF2B5EF4-FFF2-40B4-BE49-F238E27FC236}">
                <a16:creationId xmlns:a16="http://schemas.microsoft.com/office/drawing/2014/main" id="{164FA250-7A12-D0B7-5683-A9579991011C}"/>
              </a:ext>
            </a:extLst>
          </p:cNvPr>
          <p:cNvSpPr>
            <a:spLocks noChangeAspect="1"/>
          </p:cNvSpPr>
          <p:nvPr/>
        </p:nvSpPr>
        <p:spPr>
          <a:xfrm>
            <a:off x="4795874" y="311000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52" name="Isosceles Triangle 151">
            <a:extLst>
              <a:ext uri="{FF2B5EF4-FFF2-40B4-BE49-F238E27FC236}">
                <a16:creationId xmlns:a16="http://schemas.microsoft.com/office/drawing/2014/main" id="{1A171E81-C804-96B8-33D3-46B3DD728061}"/>
              </a:ext>
            </a:extLst>
          </p:cNvPr>
          <p:cNvSpPr>
            <a:spLocks noChangeAspect="1"/>
          </p:cNvSpPr>
          <p:nvPr/>
        </p:nvSpPr>
        <p:spPr>
          <a:xfrm>
            <a:off x="3608253" y="2924325"/>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53" name="Isosceles Triangle 152">
            <a:extLst>
              <a:ext uri="{FF2B5EF4-FFF2-40B4-BE49-F238E27FC236}">
                <a16:creationId xmlns:a16="http://schemas.microsoft.com/office/drawing/2014/main" id="{AC5BFC7B-37E3-A6F4-421F-E1D68674C7C3}"/>
              </a:ext>
            </a:extLst>
          </p:cNvPr>
          <p:cNvSpPr>
            <a:spLocks noChangeAspect="1"/>
          </p:cNvSpPr>
          <p:nvPr/>
        </p:nvSpPr>
        <p:spPr>
          <a:xfrm rot="10800000">
            <a:off x="4019235" y="3335647"/>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55" name="Isosceles Triangle 154">
            <a:extLst>
              <a:ext uri="{FF2B5EF4-FFF2-40B4-BE49-F238E27FC236}">
                <a16:creationId xmlns:a16="http://schemas.microsoft.com/office/drawing/2014/main" id="{13D08378-23AA-6A20-DA63-8CCE71489404}"/>
              </a:ext>
            </a:extLst>
          </p:cNvPr>
          <p:cNvSpPr>
            <a:spLocks noChangeAspect="1"/>
          </p:cNvSpPr>
          <p:nvPr/>
        </p:nvSpPr>
        <p:spPr>
          <a:xfrm rot="10800000">
            <a:off x="2391635" y="3279979"/>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56" name="Isosceles Triangle 155">
            <a:extLst>
              <a:ext uri="{FF2B5EF4-FFF2-40B4-BE49-F238E27FC236}">
                <a16:creationId xmlns:a16="http://schemas.microsoft.com/office/drawing/2014/main" id="{F5B60FD6-5359-0927-7304-143B4D06C117}"/>
              </a:ext>
            </a:extLst>
          </p:cNvPr>
          <p:cNvSpPr>
            <a:spLocks noChangeAspect="1"/>
          </p:cNvSpPr>
          <p:nvPr/>
        </p:nvSpPr>
        <p:spPr>
          <a:xfrm>
            <a:off x="1989459" y="314423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57" name="Speech Bubble: Rectangle with Corners Rounded 156">
            <a:extLst>
              <a:ext uri="{FF2B5EF4-FFF2-40B4-BE49-F238E27FC236}">
                <a16:creationId xmlns:a16="http://schemas.microsoft.com/office/drawing/2014/main" id="{E09E6B3F-33BF-A83B-04CD-1FFBBE568A2D}"/>
              </a:ext>
            </a:extLst>
          </p:cNvPr>
          <p:cNvSpPr/>
          <p:nvPr/>
        </p:nvSpPr>
        <p:spPr>
          <a:xfrm>
            <a:off x="900484" y="5667804"/>
            <a:ext cx="10158096" cy="54044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Among those from an ethnic minority background specifically, respondents from a Mixed background (52%), were most likely to be categorised as up to date, followed by Asian respondents (50%) and Black respondents (43%).</a:t>
            </a:r>
            <a:endParaRPr lang="en-GB" sz="1200" dirty="0">
              <a:solidFill>
                <a:schemeClr val="tx1"/>
              </a:solidFill>
            </a:endParaRPr>
          </a:p>
        </p:txBody>
      </p:sp>
      <p:sp>
        <p:nvSpPr>
          <p:cNvPr id="158" name="Oval 157">
            <a:extLst>
              <a:ext uri="{FF2B5EF4-FFF2-40B4-BE49-F238E27FC236}">
                <a16:creationId xmlns:a16="http://schemas.microsoft.com/office/drawing/2014/main" id="{2820F8E2-DABC-E965-8227-5D7790A9F505}"/>
              </a:ext>
            </a:extLst>
          </p:cNvPr>
          <p:cNvSpPr/>
          <p:nvPr/>
        </p:nvSpPr>
        <p:spPr>
          <a:xfrm>
            <a:off x="8698752" y="5929791"/>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9" name="Freeform 47">
            <a:extLst>
              <a:ext uri="{FF2B5EF4-FFF2-40B4-BE49-F238E27FC236}">
                <a16:creationId xmlns:a16="http://schemas.microsoft.com/office/drawing/2014/main" id="{B2321C0A-8A13-6FF6-BAB3-FA1FCC0FA787}"/>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dirty="0"/>
              <a:t>Cervical screening</a:t>
            </a:r>
          </a:p>
        </p:txBody>
      </p:sp>
      <p:sp>
        <p:nvSpPr>
          <p:cNvPr id="2" name="Isosceles Triangle 1">
            <a:extLst>
              <a:ext uri="{FF2B5EF4-FFF2-40B4-BE49-F238E27FC236}">
                <a16:creationId xmlns:a16="http://schemas.microsoft.com/office/drawing/2014/main" id="{EEA73359-F7E8-558C-2CEC-AB695938B36F}"/>
              </a:ext>
            </a:extLst>
          </p:cNvPr>
          <p:cNvSpPr>
            <a:spLocks noChangeAspect="1"/>
          </p:cNvSpPr>
          <p:nvPr/>
        </p:nvSpPr>
        <p:spPr>
          <a:xfrm>
            <a:off x="8792197" y="3087195"/>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3" name="Isosceles Triangle 2">
            <a:extLst>
              <a:ext uri="{FF2B5EF4-FFF2-40B4-BE49-F238E27FC236}">
                <a16:creationId xmlns:a16="http://schemas.microsoft.com/office/drawing/2014/main" id="{0F4F8BF2-6514-BBBD-BFA7-3130A91530EA}"/>
              </a:ext>
            </a:extLst>
          </p:cNvPr>
          <p:cNvSpPr>
            <a:spLocks noChangeAspect="1"/>
          </p:cNvSpPr>
          <p:nvPr/>
        </p:nvSpPr>
        <p:spPr>
          <a:xfrm rot="10800000">
            <a:off x="9227769" y="3209163"/>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4" name="Isosceles Triangle 3">
            <a:extLst>
              <a:ext uri="{FF2B5EF4-FFF2-40B4-BE49-F238E27FC236}">
                <a16:creationId xmlns:a16="http://schemas.microsoft.com/office/drawing/2014/main" id="{3E795FC0-FC85-BEC8-606D-3071521DB8E1}"/>
              </a:ext>
            </a:extLst>
          </p:cNvPr>
          <p:cNvSpPr>
            <a:spLocks noChangeAspect="1"/>
          </p:cNvSpPr>
          <p:nvPr/>
        </p:nvSpPr>
        <p:spPr>
          <a:xfrm rot="10800000">
            <a:off x="6002801" y="3209163"/>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5" name="Isosceles Triangle 4">
            <a:extLst>
              <a:ext uri="{FF2B5EF4-FFF2-40B4-BE49-F238E27FC236}">
                <a16:creationId xmlns:a16="http://schemas.microsoft.com/office/drawing/2014/main" id="{582CD535-91C0-73C7-3C07-2618D3A5C294}"/>
              </a:ext>
            </a:extLst>
          </p:cNvPr>
          <p:cNvSpPr>
            <a:spLocks noChangeAspect="1"/>
          </p:cNvSpPr>
          <p:nvPr/>
        </p:nvSpPr>
        <p:spPr>
          <a:xfrm rot="10800000">
            <a:off x="6397751" y="3222943"/>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Tree>
    <p:extLst>
      <p:ext uri="{BB962C8B-B14F-4D97-AF65-F5344CB8AC3E}">
        <p14:creationId xmlns:p14="http://schemas.microsoft.com/office/powerpoint/2010/main" val="4792524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Just under 2 in 3 report intention to attend their next screening, with those who are overdue and those who have never attended being the least likely to report intention to attend next screening.</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516986"/>
            <a:ext cx="9618746" cy="34101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L2. Will you go for cervical screening next time you are invited? </a:t>
            </a:r>
          </a:p>
          <a:p>
            <a:r>
              <a:rPr lang="en-US" sz="800" dirty="0"/>
              <a:t>Base: All eligible (N=3,132); all up to date (N=1,782); all overdue (N=863); never attended (N=170)</a:t>
            </a:r>
          </a:p>
        </p:txBody>
      </p:sp>
      <p:sp>
        <p:nvSpPr>
          <p:cNvPr id="2" name="TextBox 1">
            <a:extLst>
              <a:ext uri="{FF2B5EF4-FFF2-40B4-BE49-F238E27FC236}">
                <a16:creationId xmlns:a16="http://schemas.microsoft.com/office/drawing/2014/main" id="{C8F2C093-8874-C5DF-6335-64B4714D43E6}"/>
              </a:ext>
            </a:extLst>
          </p:cNvPr>
          <p:cNvSpPr txBox="1"/>
          <p:nvPr/>
        </p:nvSpPr>
        <p:spPr>
          <a:xfrm>
            <a:off x="2491901" y="1559770"/>
            <a:ext cx="6365927"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dirty="0">
                <a:solidFill>
                  <a:schemeClr val="tx1"/>
                </a:solidFill>
                <a:ea typeface="+mn-ea"/>
                <a:cs typeface="+mn-cs"/>
              </a:rPr>
              <a:t>Intention to attend next cervical screening</a:t>
            </a:r>
            <a:endParaRPr lang="en-GB" sz="1800" b="1" i="0" u="none" strike="noStrike" kern="1200" spc="10" baseline="0" dirty="0">
              <a:solidFill>
                <a:schemeClr val="tx1"/>
              </a:solidFill>
              <a:ea typeface="+mn-ea"/>
              <a:cs typeface="+mn-cs"/>
            </a:endParaRPr>
          </a:p>
        </p:txBody>
      </p:sp>
      <p:graphicFrame>
        <p:nvGraphicFramePr>
          <p:cNvPr id="9" name="Chart 8">
            <a:extLst>
              <a:ext uri="{FF2B5EF4-FFF2-40B4-BE49-F238E27FC236}">
                <a16:creationId xmlns:a16="http://schemas.microsoft.com/office/drawing/2014/main" id="{6879FFD2-25D0-C910-7CDD-B2085CD4FB0C}"/>
              </a:ext>
            </a:extLst>
          </p:cNvPr>
          <p:cNvGraphicFramePr/>
          <p:nvPr>
            <p:extLst>
              <p:ext uri="{D42A27DB-BD31-4B8C-83A1-F6EECF244321}">
                <p14:modId xmlns:p14="http://schemas.microsoft.com/office/powerpoint/2010/main" val="2151240507"/>
              </p:ext>
            </p:extLst>
          </p:nvPr>
        </p:nvGraphicFramePr>
        <p:xfrm>
          <a:off x="233336" y="2003146"/>
          <a:ext cx="10867056" cy="4335006"/>
        </p:xfrm>
        <a:graphic>
          <a:graphicData uri="http://schemas.openxmlformats.org/drawingml/2006/chart">
            <c:chart xmlns:c="http://schemas.openxmlformats.org/drawingml/2006/chart" xmlns:r="http://schemas.openxmlformats.org/officeDocument/2006/relationships" r:id="rId3"/>
          </a:graphicData>
        </a:graphic>
      </p:graphicFrame>
      <p:sp>
        <p:nvSpPr>
          <p:cNvPr id="20" name="Right Brace 19">
            <a:extLst>
              <a:ext uri="{FF2B5EF4-FFF2-40B4-BE49-F238E27FC236}">
                <a16:creationId xmlns:a16="http://schemas.microsoft.com/office/drawing/2014/main" id="{9989660F-2387-689F-8E9A-CD28A9D524ED}"/>
              </a:ext>
            </a:extLst>
          </p:cNvPr>
          <p:cNvSpPr/>
          <p:nvPr/>
        </p:nvSpPr>
        <p:spPr>
          <a:xfrm>
            <a:off x="2549359" y="3408675"/>
            <a:ext cx="257175" cy="1857853"/>
          </a:xfrm>
          <a:prstGeom prst="rightBrace">
            <a:avLst>
              <a:gd name="adj1" fmla="val 176190"/>
              <a:gd name="adj2" fmla="val 474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1" name="TextBox 20">
            <a:extLst>
              <a:ext uri="{FF2B5EF4-FFF2-40B4-BE49-F238E27FC236}">
                <a16:creationId xmlns:a16="http://schemas.microsoft.com/office/drawing/2014/main" id="{A334CD29-3ADD-0879-6CA9-2A5B6FCF3F09}"/>
              </a:ext>
            </a:extLst>
          </p:cNvPr>
          <p:cNvSpPr txBox="1"/>
          <p:nvPr/>
        </p:nvSpPr>
        <p:spPr>
          <a:xfrm>
            <a:off x="2775002" y="4070728"/>
            <a:ext cx="723478" cy="369332"/>
          </a:xfrm>
          <a:prstGeom prst="rect">
            <a:avLst/>
          </a:prstGeom>
          <a:noFill/>
        </p:spPr>
        <p:txBody>
          <a:bodyPr wrap="square" rtlCol="0">
            <a:spAutoFit/>
          </a:bodyPr>
          <a:lstStyle/>
          <a:p>
            <a:r>
              <a:rPr lang="en-GB" b="1" dirty="0">
                <a:solidFill>
                  <a:schemeClr val="accent1"/>
                </a:solidFill>
              </a:rPr>
              <a:t>62%</a:t>
            </a:r>
          </a:p>
        </p:txBody>
      </p:sp>
      <p:sp>
        <p:nvSpPr>
          <p:cNvPr id="23" name="Freeform 47">
            <a:extLst>
              <a:ext uri="{FF2B5EF4-FFF2-40B4-BE49-F238E27FC236}">
                <a16:creationId xmlns:a16="http://schemas.microsoft.com/office/drawing/2014/main" id="{2FB0AA20-CF40-780A-89BB-CB38076533CD}"/>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dirty="0"/>
              <a:t>Cervical screening</a:t>
            </a:r>
          </a:p>
        </p:txBody>
      </p:sp>
      <p:grpSp>
        <p:nvGrpSpPr>
          <p:cNvPr id="4" name="Group 3">
            <a:extLst>
              <a:ext uri="{FF2B5EF4-FFF2-40B4-BE49-F238E27FC236}">
                <a16:creationId xmlns:a16="http://schemas.microsoft.com/office/drawing/2014/main" id="{4BB9A18A-4255-6ED2-DC2A-E99C22083B36}"/>
              </a:ext>
            </a:extLst>
          </p:cNvPr>
          <p:cNvGrpSpPr/>
          <p:nvPr/>
        </p:nvGrpSpPr>
        <p:grpSpPr>
          <a:xfrm>
            <a:off x="10080992" y="6338152"/>
            <a:ext cx="1871253" cy="327895"/>
            <a:chOff x="1866138" y="3032859"/>
            <a:chExt cx="1871253" cy="327895"/>
          </a:xfrm>
        </p:grpSpPr>
        <p:sp>
          <p:nvSpPr>
            <p:cNvPr id="5" name="TextBox 4">
              <a:extLst>
                <a:ext uri="{FF2B5EF4-FFF2-40B4-BE49-F238E27FC236}">
                  <a16:creationId xmlns:a16="http://schemas.microsoft.com/office/drawing/2014/main" id="{1E3FB940-4653-8C63-3375-6480AD33D1E6}"/>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dirty="0"/>
                <a:t>Show statistically significant compared to average</a:t>
              </a:r>
              <a:endParaRPr lang="en-GB" sz="900" dirty="0"/>
            </a:p>
          </p:txBody>
        </p:sp>
        <p:sp>
          <p:nvSpPr>
            <p:cNvPr id="6" name="Isosceles Triangle 5">
              <a:extLst>
                <a:ext uri="{FF2B5EF4-FFF2-40B4-BE49-F238E27FC236}">
                  <a16:creationId xmlns:a16="http://schemas.microsoft.com/office/drawing/2014/main" id="{0CDE7044-50A0-6396-8C94-70F6E0AC1878}"/>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7" name="Isosceles Triangle 6">
              <a:extLst>
                <a:ext uri="{FF2B5EF4-FFF2-40B4-BE49-F238E27FC236}">
                  <a16:creationId xmlns:a16="http://schemas.microsoft.com/office/drawing/2014/main" id="{AFE930E8-CA8A-4956-CA59-3B9E89D48286}"/>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grpSp>
      <p:sp>
        <p:nvSpPr>
          <p:cNvPr id="3" name="Right Brace 2">
            <a:extLst>
              <a:ext uri="{FF2B5EF4-FFF2-40B4-BE49-F238E27FC236}">
                <a16:creationId xmlns:a16="http://schemas.microsoft.com/office/drawing/2014/main" id="{78754554-43B7-8EB1-7648-9C55F160D872}"/>
              </a:ext>
            </a:extLst>
          </p:cNvPr>
          <p:cNvSpPr/>
          <p:nvPr/>
        </p:nvSpPr>
        <p:spPr>
          <a:xfrm>
            <a:off x="4814233" y="2722494"/>
            <a:ext cx="257175" cy="2554285"/>
          </a:xfrm>
          <a:prstGeom prst="rightBrace">
            <a:avLst>
              <a:gd name="adj1" fmla="val 176190"/>
              <a:gd name="adj2" fmla="val 474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1" name="TextBox 10">
            <a:extLst>
              <a:ext uri="{FF2B5EF4-FFF2-40B4-BE49-F238E27FC236}">
                <a16:creationId xmlns:a16="http://schemas.microsoft.com/office/drawing/2014/main" id="{80B7D600-61EE-4BD1-0537-3B953B581716}"/>
              </a:ext>
            </a:extLst>
          </p:cNvPr>
          <p:cNvSpPr txBox="1"/>
          <p:nvPr/>
        </p:nvSpPr>
        <p:spPr>
          <a:xfrm>
            <a:off x="5093579" y="3744675"/>
            <a:ext cx="723478" cy="369332"/>
          </a:xfrm>
          <a:prstGeom prst="rect">
            <a:avLst/>
          </a:prstGeom>
          <a:noFill/>
        </p:spPr>
        <p:txBody>
          <a:bodyPr wrap="square" rtlCol="0">
            <a:spAutoFit/>
          </a:bodyPr>
          <a:lstStyle/>
          <a:p>
            <a:r>
              <a:rPr lang="en-GB" b="1" dirty="0">
                <a:solidFill>
                  <a:schemeClr val="accent1"/>
                </a:solidFill>
              </a:rPr>
              <a:t>87%</a:t>
            </a:r>
          </a:p>
        </p:txBody>
      </p:sp>
      <p:sp>
        <p:nvSpPr>
          <p:cNvPr id="12" name="Right Brace 11">
            <a:extLst>
              <a:ext uri="{FF2B5EF4-FFF2-40B4-BE49-F238E27FC236}">
                <a16:creationId xmlns:a16="http://schemas.microsoft.com/office/drawing/2014/main" id="{D9458B8E-701D-5196-A641-959FF6CF27D4}"/>
              </a:ext>
            </a:extLst>
          </p:cNvPr>
          <p:cNvSpPr/>
          <p:nvPr/>
        </p:nvSpPr>
        <p:spPr>
          <a:xfrm>
            <a:off x="7092847" y="4307127"/>
            <a:ext cx="257175" cy="959401"/>
          </a:xfrm>
          <a:prstGeom prst="rightBrace">
            <a:avLst>
              <a:gd name="adj1" fmla="val 176190"/>
              <a:gd name="adj2" fmla="val 474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3" name="TextBox 12">
            <a:extLst>
              <a:ext uri="{FF2B5EF4-FFF2-40B4-BE49-F238E27FC236}">
                <a16:creationId xmlns:a16="http://schemas.microsoft.com/office/drawing/2014/main" id="{EB9D6380-BFBF-399E-1E63-DF58C0F5E410}"/>
              </a:ext>
            </a:extLst>
          </p:cNvPr>
          <p:cNvSpPr txBox="1"/>
          <p:nvPr/>
        </p:nvSpPr>
        <p:spPr>
          <a:xfrm>
            <a:off x="7299536" y="4577223"/>
            <a:ext cx="723478" cy="369332"/>
          </a:xfrm>
          <a:prstGeom prst="rect">
            <a:avLst/>
          </a:prstGeom>
          <a:noFill/>
        </p:spPr>
        <p:txBody>
          <a:bodyPr wrap="square" rtlCol="0">
            <a:spAutoFit/>
          </a:bodyPr>
          <a:lstStyle/>
          <a:p>
            <a:r>
              <a:rPr lang="en-GB" b="1" dirty="0">
                <a:solidFill>
                  <a:schemeClr val="accent1"/>
                </a:solidFill>
              </a:rPr>
              <a:t>33%</a:t>
            </a:r>
          </a:p>
        </p:txBody>
      </p:sp>
      <p:sp>
        <p:nvSpPr>
          <p:cNvPr id="14" name="Isosceles Triangle 13">
            <a:extLst>
              <a:ext uri="{FF2B5EF4-FFF2-40B4-BE49-F238E27FC236}">
                <a16:creationId xmlns:a16="http://schemas.microsoft.com/office/drawing/2014/main" id="{7352020D-9088-0B4B-A9CE-8D98633FD65A}"/>
              </a:ext>
            </a:extLst>
          </p:cNvPr>
          <p:cNvSpPr>
            <a:spLocks noChangeAspect="1"/>
          </p:cNvSpPr>
          <p:nvPr/>
        </p:nvSpPr>
        <p:spPr>
          <a:xfrm>
            <a:off x="4521390" y="4006575"/>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5" name="Isosceles Triangle 14">
            <a:extLst>
              <a:ext uri="{FF2B5EF4-FFF2-40B4-BE49-F238E27FC236}">
                <a16:creationId xmlns:a16="http://schemas.microsoft.com/office/drawing/2014/main" id="{F38765D3-DDD0-25B8-057C-52E0B7042E23}"/>
              </a:ext>
            </a:extLst>
          </p:cNvPr>
          <p:cNvSpPr>
            <a:spLocks noChangeAspect="1"/>
          </p:cNvSpPr>
          <p:nvPr/>
        </p:nvSpPr>
        <p:spPr>
          <a:xfrm>
            <a:off x="6826042" y="3058458"/>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7" name="Isosceles Triangle 16">
            <a:extLst>
              <a:ext uri="{FF2B5EF4-FFF2-40B4-BE49-F238E27FC236}">
                <a16:creationId xmlns:a16="http://schemas.microsoft.com/office/drawing/2014/main" id="{4E377B1F-7F32-4942-3B1E-E9989081EC61}"/>
              </a:ext>
            </a:extLst>
          </p:cNvPr>
          <p:cNvSpPr>
            <a:spLocks noChangeAspect="1"/>
          </p:cNvSpPr>
          <p:nvPr/>
        </p:nvSpPr>
        <p:spPr>
          <a:xfrm>
            <a:off x="6802934" y="4074658"/>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8" name="Isosceles Triangle 17">
            <a:extLst>
              <a:ext uri="{FF2B5EF4-FFF2-40B4-BE49-F238E27FC236}">
                <a16:creationId xmlns:a16="http://schemas.microsoft.com/office/drawing/2014/main" id="{2CCC04EB-5B72-FE8D-EA03-D81109566F62}"/>
              </a:ext>
            </a:extLst>
          </p:cNvPr>
          <p:cNvSpPr>
            <a:spLocks noChangeAspect="1"/>
          </p:cNvSpPr>
          <p:nvPr/>
        </p:nvSpPr>
        <p:spPr>
          <a:xfrm rot="10800000">
            <a:off x="6811406" y="4878681"/>
            <a:ext cx="165862" cy="135748"/>
          </a:xfrm>
          <a:prstGeom prst="triangl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9" name="Isosceles Triangle 18">
            <a:extLst>
              <a:ext uri="{FF2B5EF4-FFF2-40B4-BE49-F238E27FC236}">
                <a16:creationId xmlns:a16="http://schemas.microsoft.com/office/drawing/2014/main" id="{C6F3B732-33B1-7FB2-8CC6-603018E09C1B}"/>
              </a:ext>
            </a:extLst>
          </p:cNvPr>
          <p:cNvSpPr>
            <a:spLocks noChangeAspect="1"/>
          </p:cNvSpPr>
          <p:nvPr/>
        </p:nvSpPr>
        <p:spPr>
          <a:xfrm rot="10800000">
            <a:off x="4521101" y="2394599"/>
            <a:ext cx="165862" cy="135748"/>
          </a:xfrm>
          <a:prstGeom prst="triangl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22" name="Isosceles Triangle 21">
            <a:extLst>
              <a:ext uri="{FF2B5EF4-FFF2-40B4-BE49-F238E27FC236}">
                <a16:creationId xmlns:a16="http://schemas.microsoft.com/office/drawing/2014/main" id="{B381432A-ED38-B7AE-6487-B1F9BCBF2668}"/>
              </a:ext>
            </a:extLst>
          </p:cNvPr>
          <p:cNvSpPr>
            <a:spLocks noChangeAspect="1"/>
          </p:cNvSpPr>
          <p:nvPr/>
        </p:nvSpPr>
        <p:spPr>
          <a:xfrm rot="10800000">
            <a:off x="4521390" y="2565203"/>
            <a:ext cx="165862" cy="135748"/>
          </a:xfrm>
          <a:prstGeom prst="triangl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24" name="Isosceles Triangle 23">
            <a:extLst>
              <a:ext uri="{FF2B5EF4-FFF2-40B4-BE49-F238E27FC236}">
                <a16:creationId xmlns:a16="http://schemas.microsoft.com/office/drawing/2014/main" id="{8C3B0FD2-DC69-3785-658B-21B0018CF227}"/>
              </a:ext>
            </a:extLst>
          </p:cNvPr>
          <p:cNvSpPr>
            <a:spLocks noChangeAspect="1"/>
          </p:cNvSpPr>
          <p:nvPr/>
        </p:nvSpPr>
        <p:spPr>
          <a:xfrm>
            <a:off x="5651195" y="3824864"/>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25" name="Isosceles Triangle 24">
            <a:extLst>
              <a:ext uri="{FF2B5EF4-FFF2-40B4-BE49-F238E27FC236}">
                <a16:creationId xmlns:a16="http://schemas.microsoft.com/office/drawing/2014/main" id="{2ACDA57D-8372-7B28-DA9A-4B550D62C943}"/>
              </a:ext>
            </a:extLst>
          </p:cNvPr>
          <p:cNvSpPr>
            <a:spLocks noChangeAspect="1"/>
          </p:cNvSpPr>
          <p:nvPr/>
        </p:nvSpPr>
        <p:spPr>
          <a:xfrm rot="10800000">
            <a:off x="7869111" y="4718953"/>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26" name="Speech Bubble: Rectangle with Corners Rounded 25">
            <a:extLst>
              <a:ext uri="{FF2B5EF4-FFF2-40B4-BE49-F238E27FC236}">
                <a16:creationId xmlns:a16="http://schemas.microsoft.com/office/drawing/2014/main" id="{88D2BA73-FBC2-CEA8-5C58-03A104776243}"/>
              </a:ext>
            </a:extLst>
          </p:cNvPr>
          <p:cNvSpPr/>
          <p:nvPr/>
        </p:nvSpPr>
        <p:spPr>
          <a:xfrm>
            <a:off x="9611833" y="2270846"/>
            <a:ext cx="2095379" cy="204973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Excluding those who report they are ineligible in the future, 65% of those overdue report they are likely to attend next time.</a:t>
            </a:r>
          </a:p>
          <a:p>
            <a:pPr algn="ctr"/>
            <a:r>
              <a:rPr lang="en-GB" sz="1200" dirty="0">
                <a:solidFill>
                  <a:schemeClr val="tx1"/>
                </a:solidFill>
              </a:rPr>
              <a:t>This compares with 95% of those up to date.</a:t>
            </a:r>
          </a:p>
        </p:txBody>
      </p:sp>
      <p:sp>
        <p:nvSpPr>
          <p:cNvPr id="27" name="Isosceles Triangle 26">
            <a:extLst>
              <a:ext uri="{FF2B5EF4-FFF2-40B4-BE49-F238E27FC236}">
                <a16:creationId xmlns:a16="http://schemas.microsoft.com/office/drawing/2014/main" id="{240C8119-6CBB-3EDF-D88C-3B5393C966F6}"/>
              </a:ext>
            </a:extLst>
          </p:cNvPr>
          <p:cNvSpPr>
            <a:spLocks noChangeAspect="1"/>
          </p:cNvSpPr>
          <p:nvPr/>
        </p:nvSpPr>
        <p:spPr>
          <a:xfrm rot="10800000">
            <a:off x="4521390" y="2722494"/>
            <a:ext cx="165862" cy="135748"/>
          </a:xfrm>
          <a:prstGeom prst="triangl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0" name="Right Brace 9">
            <a:extLst>
              <a:ext uri="{FF2B5EF4-FFF2-40B4-BE49-F238E27FC236}">
                <a16:creationId xmlns:a16="http://schemas.microsoft.com/office/drawing/2014/main" id="{A04289BD-5969-F49E-3A6B-4CEBD53054E2}"/>
              </a:ext>
            </a:extLst>
          </p:cNvPr>
          <p:cNvSpPr/>
          <p:nvPr/>
        </p:nvSpPr>
        <p:spPr>
          <a:xfrm>
            <a:off x="9385466" y="4588282"/>
            <a:ext cx="257175" cy="682561"/>
          </a:xfrm>
          <a:prstGeom prst="rightBrace">
            <a:avLst>
              <a:gd name="adj1" fmla="val 176190"/>
              <a:gd name="adj2" fmla="val 474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8" name="TextBox 27">
            <a:extLst>
              <a:ext uri="{FF2B5EF4-FFF2-40B4-BE49-F238E27FC236}">
                <a16:creationId xmlns:a16="http://schemas.microsoft.com/office/drawing/2014/main" id="{28D1E993-1978-B8E6-94DC-17A009973F65}"/>
              </a:ext>
            </a:extLst>
          </p:cNvPr>
          <p:cNvSpPr txBox="1"/>
          <p:nvPr/>
        </p:nvSpPr>
        <p:spPr>
          <a:xfrm>
            <a:off x="9611833" y="4746807"/>
            <a:ext cx="723478" cy="369332"/>
          </a:xfrm>
          <a:prstGeom prst="rect">
            <a:avLst/>
          </a:prstGeom>
          <a:noFill/>
        </p:spPr>
        <p:txBody>
          <a:bodyPr wrap="square" rtlCol="0">
            <a:spAutoFit/>
          </a:bodyPr>
          <a:lstStyle/>
          <a:p>
            <a:r>
              <a:rPr lang="en-GB" b="1" dirty="0">
                <a:solidFill>
                  <a:schemeClr val="accent1"/>
                </a:solidFill>
              </a:rPr>
              <a:t>24%</a:t>
            </a:r>
          </a:p>
        </p:txBody>
      </p:sp>
      <p:sp>
        <p:nvSpPr>
          <p:cNvPr id="29" name="Isosceles Triangle 28">
            <a:extLst>
              <a:ext uri="{FF2B5EF4-FFF2-40B4-BE49-F238E27FC236}">
                <a16:creationId xmlns:a16="http://schemas.microsoft.com/office/drawing/2014/main" id="{EBCB7AEF-937F-B9E4-2A53-260BD31E0E07}"/>
              </a:ext>
            </a:extLst>
          </p:cNvPr>
          <p:cNvSpPr>
            <a:spLocks noChangeAspect="1"/>
          </p:cNvSpPr>
          <p:nvPr/>
        </p:nvSpPr>
        <p:spPr>
          <a:xfrm rot="10800000">
            <a:off x="10163923" y="4870003"/>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30" name="Isosceles Triangle 29">
            <a:extLst>
              <a:ext uri="{FF2B5EF4-FFF2-40B4-BE49-F238E27FC236}">
                <a16:creationId xmlns:a16="http://schemas.microsoft.com/office/drawing/2014/main" id="{DD65D239-B832-D33E-5859-7030C45A81C6}"/>
              </a:ext>
            </a:extLst>
          </p:cNvPr>
          <p:cNvSpPr>
            <a:spLocks noChangeAspect="1"/>
          </p:cNvSpPr>
          <p:nvPr/>
        </p:nvSpPr>
        <p:spPr>
          <a:xfrm rot="10800000">
            <a:off x="9038079" y="5082233"/>
            <a:ext cx="165862" cy="135748"/>
          </a:xfrm>
          <a:prstGeom prst="triangl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31" name="Isosceles Triangle 30">
            <a:extLst>
              <a:ext uri="{FF2B5EF4-FFF2-40B4-BE49-F238E27FC236}">
                <a16:creationId xmlns:a16="http://schemas.microsoft.com/office/drawing/2014/main" id="{E7184C03-D3B0-AC11-4D35-5905FD52EE0D}"/>
              </a:ext>
            </a:extLst>
          </p:cNvPr>
          <p:cNvSpPr>
            <a:spLocks noChangeAspect="1"/>
          </p:cNvSpPr>
          <p:nvPr/>
        </p:nvSpPr>
        <p:spPr>
          <a:xfrm>
            <a:off x="9102287" y="4066822"/>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33" name="Isosceles Triangle 32">
            <a:extLst>
              <a:ext uri="{FF2B5EF4-FFF2-40B4-BE49-F238E27FC236}">
                <a16:creationId xmlns:a16="http://schemas.microsoft.com/office/drawing/2014/main" id="{5F96BD63-F8C4-6187-7DD9-A7B887D1DA75}"/>
              </a:ext>
            </a:extLst>
          </p:cNvPr>
          <p:cNvSpPr>
            <a:spLocks noChangeAspect="1"/>
          </p:cNvSpPr>
          <p:nvPr/>
        </p:nvSpPr>
        <p:spPr>
          <a:xfrm>
            <a:off x="9119698" y="3187159"/>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35" name="Isosceles Triangle 34">
            <a:extLst>
              <a:ext uri="{FF2B5EF4-FFF2-40B4-BE49-F238E27FC236}">
                <a16:creationId xmlns:a16="http://schemas.microsoft.com/office/drawing/2014/main" id="{D97C6D22-FE1B-B2E7-46B4-488ADE336729}"/>
              </a:ext>
            </a:extLst>
          </p:cNvPr>
          <p:cNvSpPr>
            <a:spLocks noChangeAspect="1"/>
          </p:cNvSpPr>
          <p:nvPr/>
        </p:nvSpPr>
        <p:spPr>
          <a:xfrm rot="10800000">
            <a:off x="9120110" y="2672526"/>
            <a:ext cx="165862" cy="135748"/>
          </a:xfrm>
          <a:prstGeom prst="triangl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Tree>
    <p:extLst>
      <p:ext uri="{BB962C8B-B14F-4D97-AF65-F5344CB8AC3E}">
        <p14:creationId xmlns:p14="http://schemas.microsoft.com/office/powerpoint/2010/main" val="9671461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87B9489-4228-3293-8A2F-2DE7678E3FC5}"/>
              </a:ext>
            </a:extLst>
          </p:cNvPr>
          <p:cNvGrpSpPr/>
          <p:nvPr/>
        </p:nvGrpSpPr>
        <p:grpSpPr>
          <a:xfrm>
            <a:off x="471825" y="2168478"/>
            <a:ext cx="11325428" cy="3918112"/>
            <a:chOff x="435090" y="844389"/>
            <a:chExt cx="11325428" cy="3918112"/>
          </a:xfrm>
        </p:grpSpPr>
        <p:graphicFrame>
          <p:nvGraphicFramePr>
            <p:cNvPr id="4" name="Chart 3">
              <a:extLst>
                <a:ext uri="{FF2B5EF4-FFF2-40B4-BE49-F238E27FC236}">
                  <a16:creationId xmlns:a16="http://schemas.microsoft.com/office/drawing/2014/main" id="{AB8B0A7C-4CE5-2297-AB9E-7DCA4AE0007F}"/>
                </a:ext>
              </a:extLst>
            </p:cNvPr>
            <p:cNvGraphicFramePr/>
            <p:nvPr>
              <p:extLst>
                <p:ext uri="{D42A27DB-BD31-4B8C-83A1-F6EECF244321}">
                  <p14:modId xmlns:p14="http://schemas.microsoft.com/office/powerpoint/2010/main" val="1494590973"/>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AC67D3C8-A39B-5CD8-3CBE-5534C167BE4E}"/>
                </a:ext>
              </a:extLst>
            </p:cNvPr>
            <p:cNvSpPr/>
            <p:nvPr/>
          </p:nvSpPr>
          <p:spPr>
            <a:xfrm>
              <a:off x="435090" y="3439429"/>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a:t>
              </a:r>
            </a:p>
          </p:txBody>
        </p:sp>
        <p:sp>
          <p:nvSpPr>
            <p:cNvPr id="13" name="Rectangle 12">
              <a:extLst>
                <a:ext uri="{FF2B5EF4-FFF2-40B4-BE49-F238E27FC236}">
                  <a16:creationId xmlns:a16="http://schemas.microsoft.com/office/drawing/2014/main" id="{BD237BDF-48D2-735F-9B5F-AD51701B20E4}"/>
                </a:ext>
              </a:extLst>
            </p:cNvPr>
            <p:cNvSpPr/>
            <p:nvPr/>
          </p:nvSpPr>
          <p:spPr>
            <a:xfrm>
              <a:off x="1604571" y="3373760"/>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White</a:t>
              </a:r>
            </a:p>
          </p:txBody>
        </p:sp>
        <p:sp>
          <p:nvSpPr>
            <p:cNvPr id="15" name="Rectangle 14">
              <a:extLst>
                <a:ext uri="{FF2B5EF4-FFF2-40B4-BE49-F238E27FC236}">
                  <a16:creationId xmlns:a16="http://schemas.microsoft.com/office/drawing/2014/main" id="{BFAF7E1F-0103-8D86-0E3A-F811A6FAD5F4}"/>
                </a:ext>
              </a:extLst>
            </p:cNvPr>
            <p:cNvSpPr/>
            <p:nvPr/>
          </p:nvSpPr>
          <p:spPr>
            <a:xfrm>
              <a:off x="1971540" y="3560930"/>
              <a:ext cx="10448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Ethnic minority</a:t>
              </a:r>
            </a:p>
            <a:p>
              <a:pPr algn="ctr"/>
              <a:r>
                <a:rPr lang="en-GB" sz="1200" dirty="0">
                  <a:solidFill>
                    <a:schemeClr val="tx1"/>
                  </a:solidFill>
                </a:rPr>
                <a:t>background</a:t>
              </a:r>
            </a:p>
          </p:txBody>
        </p:sp>
        <p:sp>
          <p:nvSpPr>
            <p:cNvPr id="16" name="Rectangle 15">
              <a:extLst>
                <a:ext uri="{FF2B5EF4-FFF2-40B4-BE49-F238E27FC236}">
                  <a16:creationId xmlns:a16="http://schemas.microsoft.com/office/drawing/2014/main" id="{FDBAC979-9B4B-49AF-9AC7-BD8C55212045}"/>
                </a:ext>
              </a:extLst>
            </p:cNvPr>
            <p:cNvSpPr/>
            <p:nvPr/>
          </p:nvSpPr>
          <p:spPr>
            <a:xfrm>
              <a:off x="4385187" y="3378270"/>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ABC1</a:t>
              </a:r>
            </a:p>
          </p:txBody>
        </p:sp>
        <p:sp>
          <p:nvSpPr>
            <p:cNvPr id="17" name="Rectangle 16">
              <a:extLst>
                <a:ext uri="{FF2B5EF4-FFF2-40B4-BE49-F238E27FC236}">
                  <a16:creationId xmlns:a16="http://schemas.microsoft.com/office/drawing/2014/main" id="{669D42BD-753D-F5B2-01E4-2279DACA27AD}"/>
                </a:ext>
              </a:extLst>
            </p:cNvPr>
            <p:cNvSpPr/>
            <p:nvPr/>
          </p:nvSpPr>
          <p:spPr>
            <a:xfrm>
              <a:off x="4990290" y="3378270"/>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C2DE</a:t>
              </a:r>
            </a:p>
          </p:txBody>
        </p:sp>
        <p:sp>
          <p:nvSpPr>
            <p:cNvPr id="18" name="Rectangle 17">
              <a:extLst>
                <a:ext uri="{FF2B5EF4-FFF2-40B4-BE49-F238E27FC236}">
                  <a16:creationId xmlns:a16="http://schemas.microsoft.com/office/drawing/2014/main" id="{FEB0C058-4864-1356-D9F8-A6ED0CBAA2AF}"/>
                </a:ext>
              </a:extLst>
            </p:cNvPr>
            <p:cNvSpPr/>
            <p:nvPr/>
          </p:nvSpPr>
          <p:spPr>
            <a:xfrm>
              <a:off x="7140696" y="3427089"/>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Disability</a:t>
              </a:r>
            </a:p>
          </p:txBody>
        </p:sp>
        <p:cxnSp>
          <p:nvCxnSpPr>
            <p:cNvPr id="19" name="Straight Connector 18">
              <a:extLst>
                <a:ext uri="{FF2B5EF4-FFF2-40B4-BE49-F238E27FC236}">
                  <a16:creationId xmlns:a16="http://schemas.microsoft.com/office/drawing/2014/main" id="{579B984C-796C-457F-D9A9-E97A3F4BDABC}"/>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sp>
          <p:nvSpPr>
            <p:cNvPr id="20" name="Rectangle 19">
              <a:extLst>
                <a:ext uri="{FF2B5EF4-FFF2-40B4-BE49-F238E27FC236}">
                  <a16:creationId xmlns:a16="http://schemas.microsoft.com/office/drawing/2014/main" id="{05BBCFDE-8060-DB2D-D7EA-75A6B025FFC9}"/>
                </a:ext>
              </a:extLst>
            </p:cNvPr>
            <p:cNvSpPr/>
            <p:nvPr/>
          </p:nvSpPr>
          <p:spPr>
            <a:xfrm>
              <a:off x="7743332" y="3490194"/>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 disability</a:t>
              </a:r>
            </a:p>
          </p:txBody>
        </p:sp>
      </p:grpSp>
      <p:sp>
        <p:nvSpPr>
          <p:cNvPr id="6" name="Title 4">
            <a:extLst>
              <a:ext uri="{FF2B5EF4-FFF2-40B4-BE49-F238E27FC236}">
                <a16:creationId xmlns:a16="http://schemas.microsoft.com/office/drawing/2014/main" id="{A12CEE90-FC8D-4F29-F5B3-359C6F31A990}"/>
              </a:ext>
            </a:extLst>
          </p:cNvPr>
          <p:cNvSpPr txBox="1">
            <a:spLocks/>
          </p:cNvSpPr>
          <p:nvPr/>
        </p:nvSpPr>
        <p:spPr>
          <a:xfrm>
            <a:off x="276701" y="160352"/>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Younger respondents were more likely to report intention to attend, possibly linked to lower perceptions of eligibility among older respondents. Those with a disability reported lower intention, while those with a mental health condition are more likely to.</a:t>
            </a:r>
          </a:p>
        </p:txBody>
      </p:sp>
      <p:sp>
        <p:nvSpPr>
          <p:cNvPr id="7" name="TextBox 6">
            <a:extLst>
              <a:ext uri="{FF2B5EF4-FFF2-40B4-BE49-F238E27FC236}">
                <a16:creationId xmlns:a16="http://schemas.microsoft.com/office/drawing/2014/main" id="{184C8FC6-9540-774E-E5D6-D95896488898}"/>
              </a:ext>
            </a:extLst>
          </p:cNvPr>
          <p:cNvSpPr txBox="1"/>
          <p:nvPr/>
        </p:nvSpPr>
        <p:spPr>
          <a:xfrm>
            <a:off x="863213" y="1880641"/>
            <a:ext cx="9988799" cy="338554"/>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Intention to attend next cervical screening (Net: definitely/probably)</a:t>
            </a:r>
            <a:endParaRPr lang="en-GB" sz="1600" b="1" i="0" u="none" strike="noStrike" kern="1200" spc="10" baseline="0" dirty="0">
              <a:solidFill>
                <a:schemeClr val="tx1"/>
              </a:solidFill>
              <a:ea typeface="+mn-ea"/>
              <a:cs typeface="+mn-cs"/>
            </a:endParaRPr>
          </a:p>
        </p:txBody>
      </p:sp>
      <p:sp>
        <p:nvSpPr>
          <p:cNvPr id="9" name="Footer Placeholder 5">
            <a:extLst>
              <a:ext uri="{FF2B5EF4-FFF2-40B4-BE49-F238E27FC236}">
                <a16:creationId xmlns:a16="http://schemas.microsoft.com/office/drawing/2014/main" id="{39CC05CC-01A0-8202-EBF7-236FA066B088}"/>
              </a:ext>
            </a:extLst>
          </p:cNvPr>
          <p:cNvSpPr txBox="1">
            <a:spLocks/>
          </p:cNvSpPr>
          <p:nvPr/>
        </p:nvSpPr>
        <p:spPr>
          <a:xfrm>
            <a:off x="239754" y="6379669"/>
            <a:ext cx="9669746" cy="40308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L2. Will you go for cervical screening next time you are invited?</a:t>
            </a:r>
          </a:p>
          <a:p>
            <a:r>
              <a:rPr lang="en-US" sz="800" dirty="0"/>
              <a:t>Base: (All eligible: N=3,132; White: N=2,690; Ethnic minority background: N=442; 25-29: N=257; 30-49: N=1,221; 50+: N=1,654; ABC1: N=1,590; C2DE: 1,542; IMD 1-2: N=525; IMD 3-8: N=1,903; IMD 9-10: 704; Disability: N=1,045; No disability: N=2,004; Mental health condition: N=966; No mental health condition: 1,984; England: N=1,690; Wales: N=476; Scotland: N=489; NI: N=447)</a:t>
            </a:r>
          </a:p>
        </p:txBody>
      </p:sp>
      <p:sp>
        <p:nvSpPr>
          <p:cNvPr id="21" name="Rectangle 20">
            <a:extLst>
              <a:ext uri="{FF2B5EF4-FFF2-40B4-BE49-F238E27FC236}">
                <a16:creationId xmlns:a16="http://schemas.microsoft.com/office/drawing/2014/main" id="{9A66D506-82E2-6E10-582F-DFAD93BD35D7}"/>
              </a:ext>
            </a:extLst>
          </p:cNvPr>
          <p:cNvSpPr/>
          <p:nvPr/>
        </p:nvSpPr>
        <p:spPr>
          <a:xfrm>
            <a:off x="8446920" y="4915138"/>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Mental health condition</a:t>
            </a:r>
          </a:p>
        </p:txBody>
      </p:sp>
      <p:sp>
        <p:nvSpPr>
          <p:cNvPr id="22" name="Rectangle 21">
            <a:extLst>
              <a:ext uri="{FF2B5EF4-FFF2-40B4-BE49-F238E27FC236}">
                <a16:creationId xmlns:a16="http://schemas.microsoft.com/office/drawing/2014/main" id="{2B78BF7D-3FBC-623C-B194-90C96072AC04}"/>
              </a:ext>
            </a:extLst>
          </p:cNvPr>
          <p:cNvSpPr/>
          <p:nvPr/>
        </p:nvSpPr>
        <p:spPr>
          <a:xfrm>
            <a:off x="9056060" y="5001350"/>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 mental health condition</a:t>
            </a:r>
          </a:p>
        </p:txBody>
      </p:sp>
      <p:sp>
        <p:nvSpPr>
          <p:cNvPr id="23" name="Rectangle 22">
            <a:extLst>
              <a:ext uri="{FF2B5EF4-FFF2-40B4-BE49-F238E27FC236}">
                <a16:creationId xmlns:a16="http://schemas.microsoft.com/office/drawing/2014/main" id="{E501275F-91CB-CCE5-6712-608CFC7077F3}"/>
              </a:ext>
            </a:extLst>
          </p:cNvPr>
          <p:cNvSpPr/>
          <p:nvPr/>
        </p:nvSpPr>
        <p:spPr>
          <a:xfrm>
            <a:off x="5680137" y="4767807"/>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a:t>
            </a:r>
          </a:p>
          <a:p>
            <a:pPr algn="ctr"/>
            <a:r>
              <a:rPr lang="en-GB" sz="1200" dirty="0">
                <a:solidFill>
                  <a:schemeClr val="tx1"/>
                </a:solidFill>
              </a:rPr>
              <a:t>1-2</a:t>
            </a:r>
          </a:p>
        </p:txBody>
      </p:sp>
      <p:sp>
        <p:nvSpPr>
          <p:cNvPr id="24" name="Rectangle 23">
            <a:extLst>
              <a:ext uri="{FF2B5EF4-FFF2-40B4-BE49-F238E27FC236}">
                <a16:creationId xmlns:a16="http://schemas.microsoft.com/office/drawing/2014/main" id="{11D7D110-4C75-0D02-1408-F275206295C9}"/>
              </a:ext>
            </a:extLst>
          </p:cNvPr>
          <p:cNvSpPr/>
          <p:nvPr/>
        </p:nvSpPr>
        <p:spPr>
          <a:xfrm>
            <a:off x="6207993" y="4759260"/>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 </a:t>
            </a:r>
          </a:p>
          <a:p>
            <a:pPr algn="ctr"/>
            <a:r>
              <a:rPr lang="en-GB" sz="1200" dirty="0">
                <a:solidFill>
                  <a:schemeClr val="tx1"/>
                </a:solidFill>
              </a:rPr>
              <a:t>3-8</a:t>
            </a:r>
          </a:p>
        </p:txBody>
      </p:sp>
      <p:sp>
        <p:nvSpPr>
          <p:cNvPr id="25" name="Rectangle 24">
            <a:extLst>
              <a:ext uri="{FF2B5EF4-FFF2-40B4-BE49-F238E27FC236}">
                <a16:creationId xmlns:a16="http://schemas.microsoft.com/office/drawing/2014/main" id="{78E502F9-6A87-E8FF-2E48-3A94E2AD66C5}"/>
              </a:ext>
            </a:extLst>
          </p:cNvPr>
          <p:cNvSpPr/>
          <p:nvPr/>
        </p:nvSpPr>
        <p:spPr>
          <a:xfrm>
            <a:off x="6619096" y="4767806"/>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 </a:t>
            </a:r>
          </a:p>
          <a:p>
            <a:pPr algn="ctr"/>
            <a:r>
              <a:rPr lang="en-GB" sz="1200" dirty="0">
                <a:solidFill>
                  <a:schemeClr val="tx1"/>
                </a:solidFill>
              </a:rPr>
              <a:t>9-10</a:t>
            </a:r>
          </a:p>
        </p:txBody>
      </p:sp>
      <p:sp>
        <p:nvSpPr>
          <p:cNvPr id="26" name="Rectangle 25">
            <a:extLst>
              <a:ext uri="{FF2B5EF4-FFF2-40B4-BE49-F238E27FC236}">
                <a16:creationId xmlns:a16="http://schemas.microsoft.com/office/drawing/2014/main" id="{69318A78-81AA-11E8-8F13-5275AD5D7C14}"/>
              </a:ext>
            </a:extLst>
          </p:cNvPr>
          <p:cNvSpPr/>
          <p:nvPr/>
        </p:nvSpPr>
        <p:spPr>
          <a:xfrm>
            <a:off x="2828113" y="4699723"/>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25-29</a:t>
            </a:r>
          </a:p>
        </p:txBody>
      </p:sp>
      <p:sp>
        <p:nvSpPr>
          <p:cNvPr id="27" name="Rectangle 26">
            <a:extLst>
              <a:ext uri="{FF2B5EF4-FFF2-40B4-BE49-F238E27FC236}">
                <a16:creationId xmlns:a16="http://schemas.microsoft.com/office/drawing/2014/main" id="{0E937E2C-ED0C-5EE0-9DCB-7E59BA27EC66}"/>
              </a:ext>
            </a:extLst>
          </p:cNvPr>
          <p:cNvSpPr/>
          <p:nvPr/>
        </p:nvSpPr>
        <p:spPr>
          <a:xfrm>
            <a:off x="3403109" y="4700017"/>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30-49</a:t>
            </a:r>
          </a:p>
        </p:txBody>
      </p:sp>
      <p:sp>
        <p:nvSpPr>
          <p:cNvPr id="28" name="Rectangle 27">
            <a:extLst>
              <a:ext uri="{FF2B5EF4-FFF2-40B4-BE49-F238E27FC236}">
                <a16:creationId xmlns:a16="http://schemas.microsoft.com/office/drawing/2014/main" id="{D1CD983B-9F52-CE91-8CE0-4176AEB51ECF}"/>
              </a:ext>
            </a:extLst>
          </p:cNvPr>
          <p:cNvSpPr/>
          <p:nvPr/>
        </p:nvSpPr>
        <p:spPr>
          <a:xfrm>
            <a:off x="3923235" y="4700017"/>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50+</a:t>
            </a:r>
          </a:p>
        </p:txBody>
      </p:sp>
      <p:grpSp>
        <p:nvGrpSpPr>
          <p:cNvPr id="138" name="Group 137">
            <a:extLst>
              <a:ext uri="{FF2B5EF4-FFF2-40B4-BE49-F238E27FC236}">
                <a16:creationId xmlns:a16="http://schemas.microsoft.com/office/drawing/2014/main" id="{4E701264-04E3-B261-F598-61C716A9DC2F}"/>
              </a:ext>
            </a:extLst>
          </p:cNvPr>
          <p:cNvGrpSpPr/>
          <p:nvPr/>
        </p:nvGrpSpPr>
        <p:grpSpPr>
          <a:xfrm>
            <a:off x="10080992" y="6338152"/>
            <a:ext cx="1871253" cy="327895"/>
            <a:chOff x="1866138" y="3032859"/>
            <a:chExt cx="1871253" cy="327895"/>
          </a:xfrm>
        </p:grpSpPr>
        <p:sp>
          <p:nvSpPr>
            <p:cNvPr id="139" name="TextBox 138">
              <a:extLst>
                <a:ext uri="{FF2B5EF4-FFF2-40B4-BE49-F238E27FC236}">
                  <a16:creationId xmlns:a16="http://schemas.microsoft.com/office/drawing/2014/main" id="{892F903A-2567-098E-DD7A-35CC6EA8407F}"/>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dirty="0"/>
                <a:t>Show statistically significant differences between subgroups</a:t>
              </a:r>
              <a:endParaRPr lang="en-GB" sz="900" dirty="0"/>
            </a:p>
          </p:txBody>
        </p:sp>
        <p:sp>
          <p:nvSpPr>
            <p:cNvPr id="140" name="Isosceles Triangle 139">
              <a:extLst>
                <a:ext uri="{FF2B5EF4-FFF2-40B4-BE49-F238E27FC236}">
                  <a16:creationId xmlns:a16="http://schemas.microsoft.com/office/drawing/2014/main" id="{B5404A94-9A05-8752-B9B3-EA76653D2FFB}"/>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1" name="Isosceles Triangle 140">
              <a:extLst>
                <a:ext uri="{FF2B5EF4-FFF2-40B4-BE49-F238E27FC236}">
                  <a16:creationId xmlns:a16="http://schemas.microsoft.com/office/drawing/2014/main" id="{A1A84F83-A606-E3D7-D4C5-2588BA8897E1}"/>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grpSp>
      <p:sp>
        <p:nvSpPr>
          <p:cNvPr id="30" name="Isosceles Triangle 29">
            <a:extLst>
              <a:ext uri="{FF2B5EF4-FFF2-40B4-BE49-F238E27FC236}">
                <a16:creationId xmlns:a16="http://schemas.microsoft.com/office/drawing/2014/main" id="{0F4FAA51-E076-9E22-E211-689A1F3E9DB9}"/>
              </a:ext>
            </a:extLst>
          </p:cNvPr>
          <p:cNvSpPr>
            <a:spLocks noChangeAspect="1"/>
          </p:cNvSpPr>
          <p:nvPr/>
        </p:nvSpPr>
        <p:spPr>
          <a:xfrm>
            <a:off x="8002788" y="2847586"/>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31" name="Isosceles Triangle 30">
            <a:extLst>
              <a:ext uri="{FF2B5EF4-FFF2-40B4-BE49-F238E27FC236}">
                <a16:creationId xmlns:a16="http://schemas.microsoft.com/office/drawing/2014/main" id="{D2D13492-7125-A323-F265-0A875196A021}"/>
              </a:ext>
            </a:extLst>
          </p:cNvPr>
          <p:cNvSpPr>
            <a:spLocks noChangeAspect="1"/>
          </p:cNvSpPr>
          <p:nvPr/>
        </p:nvSpPr>
        <p:spPr>
          <a:xfrm>
            <a:off x="8789308" y="2915356"/>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32" name="Isosceles Triangle 31">
            <a:extLst>
              <a:ext uri="{FF2B5EF4-FFF2-40B4-BE49-F238E27FC236}">
                <a16:creationId xmlns:a16="http://schemas.microsoft.com/office/drawing/2014/main" id="{05D28AB0-0FBF-F0BB-7E3F-65522C365DA6}"/>
              </a:ext>
            </a:extLst>
          </p:cNvPr>
          <p:cNvSpPr>
            <a:spLocks noChangeAspect="1"/>
          </p:cNvSpPr>
          <p:nvPr/>
        </p:nvSpPr>
        <p:spPr>
          <a:xfrm rot="10800000">
            <a:off x="9216028" y="305839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33" name="Isosceles Triangle 32">
            <a:extLst>
              <a:ext uri="{FF2B5EF4-FFF2-40B4-BE49-F238E27FC236}">
                <a16:creationId xmlns:a16="http://schemas.microsoft.com/office/drawing/2014/main" id="{EEF52C16-D492-529A-687B-DF9CADE50C1A}"/>
              </a:ext>
            </a:extLst>
          </p:cNvPr>
          <p:cNvSpPr>
            <a:spLocks noChangeAspect="1"/>
          </p:cNvSpPr>
          <p:nvPr/>
        </p:nvSpPr>
        <p:spPr>
          <a:xfrm rot="10800000">
            <a:off x="7595781" y="3228384"/>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34" name="Isosceles Triangle 33">
            <a:extLst>
              <a:ext uri="{FF2B5EF4-FFF2-40B4-BE49-F238E27FC236}">
                <a16:creationId xmlns:a16="http://schemas.microsoft.com/office/drawing/2014/main" id="{940AAE54-EFF4-98CB-3BB3-FF4D05783C9D}"/>
              </a:ext>
            </a:extLst>
          </p:cNvPr>
          <p:cNvSpPr>
            <a:spLocks noChangeAspect="1"/>
          </p:cNvSpPr>
          <p:nvPr/>
        </p:nvSpPr>
        <p:spPr>
          <a:xfrm>
            <a:off x="3178715" y="2635097"/>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35" name="Isosceles Triangle 34">
            <a:extLst>
              <a:ext uri="{FF2B5EF4-FFF2-40B4-BE49-F238E27FC236}">
                <a16:creationId xmlns:a16="http://schemas.microsoft.com/office/drawing/2014/main" id="{09387C78-C79D-69E6-0DCA-376127A8D1EC}"/>
              </a:ext>
            </a:extLst>
          </p:cNvPr>
          <p:cNvSpPr>
            <a:spLocks noChangeAspect="1"/>
          </p:cNvSpPr>
          <p:nvPr/>
        </p:nvSpPr>
        <p:spPr>
          <a:xfrm>
            <a:off x="3612986" y="2567223"/>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36" name="Isosceles Triangle 35">
            <a:extLst>
              <a:ext uri="{FF2B5EF4-FFF2-40B4-BE49-F238E27FC236}">
                <a16:creationId xmlns:a16="http://schemas.microsoft.com/office/drawing/2014/main" id="{9B1B63C4-B178-6FE2-D296-8F6ADDB9D0B6}"/>
              </a:ext>
            </a:extLst>
          </p:cNvPr>
          <p:cNvSpPr>
            <a:spLocks noChangeAspect="1"/>
          </p:cNvSpPr>
          <p:nvPr/>
        </p:nvSpPr>
        <p:spPr>
          <a:xfrm rot="10800000">
            <a:off x="3987950" y="336112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37" name="Isosceles Triangle 36">
            <a:extLst>
              <a:ext uri="{FF2B5EF4-FFF2-40B4-BE49-F238E27FC236}">
                <a16:creationId xmlns:a16="http://schemas.microsoft.com/office/drawing/2014/main" id="{441EE07C-9D38-CCFF-69BE-4E9F7986C34B}"/>
              </a:ext>
            </a:extLst>
          </p:cNvPr>
          <p:cNvSpPr>
            <a:spLocks noChangeAspect="1"/>
          </p:cNvSpPr>
          <p:nvPr/>
        </p:nvSpPr>
        <p:spPr>
          <a:xfrm>
            <a:off x="4794949" y="2915460"/>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38" name="Isosceles Triangle 37">
            <a:extLst>
              <a:ext uri="{FF2B5EF4-FFF2-40B4-BE49-F238E27FC236}">
                <a16:creationId xmlns:a16="http://schemas.microsoft.com/office/drawing/2014/main" id="{BC012EF4-D6D9-89C2-05C8-0EE70C42B1D3}"/>
              </a:ext>
            </a:extLst>
          </p:cNvPr>
          <p:cNvSpPr>
            <a:spLocks noChangeAspect="1"/>
          </p:cNvSpPr>
          <p:nvPr/>
        </p:nvSpPr>
        <p:spPr>
          <a:xfrm rot="10800000">
            <a:off x="5213986" y="309208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3" name="Rectangle 2">
            <a:extLst>
              <a:ext uri="{FF2B5EF4-FFF2-40B4-BE49-F238E27FC236}">
                <a16:creationId xmlns:a16="http://schemas.microsoft.com/office/drawing/2014/main" id="{6A0D118F-9444-AB1E-F60E-E285D7988BCA}"/>
              </a:ext>
            </a:extLst>
          </p:cNvPr>
          <p:cNvSpPr/>
          <p:nvPr/>
        </p:nvSpPr>
        <p:spPr>
          <a:xfrm>
            <a:off x="9678024" y="4716706"/>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Eng.</a:t>
            </a:r>
          </a:p>
        </p:txBody>
      </p:sp>
      <p:sp>
        <p:nvSpPr>
          <p:cNvPr id="8" name="Rectangle 7">
            <a:extLst>
              <a:ext uri="{FF2B5EF4-FFF2-40B4-BE49-F238E27FC236}">
                <a16:creationId xmlns:a16="http://schemas.microsoft.com/office/drawing/2014/main" id="{EF09D173-4CCD-1A74-CB92-F2B2F3C9189C}"/>
              </a:ext>
            </a:extLst>
          </p:cNvPr>
          <p:cNvSpPr/>
          <p:nvPr/>
        </p:nvSpPr>
        <p:spPr>
          <a:xfrm>
            <a:off x="10187854" y="4716705"/>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Wales</a:t>
            </a:r>
          </a:p>
        </p:txBody>
      </p:sp>
      <p:sp>
        <p:nvSpPr>
          <p:cNvPr id="10" name="Rectangle 9">
            <a:extLst>
              <a:ext uri="{FF2B5EF4-FFF2-40B4-BE49-F238E27FC236}">
                <a16:creationId xmlns:a16="http://schemas.microsoft.com/office/drawing/2014/main" id="{A4584C5F-9409-8DD0-DBED-500D7EF29DCA}"/>
              </a:ext>
            </a:extLst>
          </p:cNvPr>
          <p:cNvSpPr/>
          <p:nvPr/>
        </p:nvSpPr>
        <p:spPr>
          <a:xfrm>
            <a:off x="10662695" y="4716705"/>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Scot.</a:t>
            </a:r>
          </a:p>
        </p:txBody>
      </p:sp>
      <p:sp>
        <p:nvSpPr>
          <p:cNvPr id="11" name="Rectangle 10">
            <a:extLst>
              <a:ext uri="{FF2B5EF4-FFF2-40B4-BE49-F238E27FC236}">
                <a16:creationId xmlns:a16="http://schemas.microsoft.com/office/drawing/2014/main" id="{92178D93-8940-0CA4-D67B-B0527AB40339}"/>
              </a:ext>
            </a:extLst>
          </p:cNvPr>
          <p:cNvSpPr/>
          <p:nvPr/>
        </p:nvSpPr>
        <p:spPr>
          <a:xfrm>
            <a:off x="11002848" y="4710274"/>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NI</a:t>
            </a:r>
          </a:p>
        </p:txBody>
      </p:sp>
      <p:sp>
        <p:nvSpPr>
          <p:cNvPr id="14" name="Freeform 47">
            <a:extLst>
              <a:ext uri="{FF2B5EF4-FFF2-40B4-BE49-F238E27FC236}">
                <a16:creationId xmlns:a16="http://schemas.microsoft.com/office/drawing/2014/main" id="{3B3795BA-576D-95BB-E355-405EEA7AF8F0}"/>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dirty="0"/>
              <a:t>Cervical screening</a:t>
            </a:r>
          </a:p>
        </p:txBody>
      </p:sp>
      <p:sp>
        <p:nvSpPr>
          <p:cNvPr id="12" name="Isosceles Triangle 11">
            <a:extLst>
              <a:ext uri="{FF2B5EF4-FFF2-40B4-BE49-F238E27FC236}">
                <a16:creationId xmlns:a16="http://schemas.microsoft.com/office/drawing/2014/main" id="{AF1DFDD3-AFB2-FE30-6F45-78C0A7A80171}"/>
              </a:ext>
            </a:extLst>
          </p:cNvPr>
          <p:cNvSpPr>
            <a:spLocks noChangeAspect="1"/>
          </p:cNvSpPr>
          <p:nvPr/>
        </p:nvSpPr>
        <p:spPr>
          <a:xfrm>
            <a:off x="2416982" y="284018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41" name="Isosceles Triangle 40">
            <a:extLst>
              <a:ext uri="{FF2B5EF4-FFF2-40B4-BE49-F238E27FC236}">
                <a16:creationId xmlns:a16="http://schemas.microsoft.com/office/drawing/2014/main" id="{AB0A0E31-B997-7B9B-AF6B-2404D896A0F1}"/>
              </a:ext>
            </a:extLst>
          </p:cNvPr>
          <p:cNvSpPr>
            <a:spLocks noChangeAspect="1"/>
          </p:cNvSpPr>
          <p:nvPr/>
        </p:nvSpPr>
        <p:spPr>
          <a:xfrm rot="10800000">
            <a:off x="1982725" y="2996494"/>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Tree>
    <p:extLst>
      <p:ext uri="{BB962C8B-B14F-4D97-AF65-F5344CB8AC3E}">
        <p14:creationId xmlns:p14="http://schemas.microsoft.com/office/powerpoint/2010/main" val="353543472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hart 13">
            <a:extLst>
              <a:ext uri="{FF2B5EF4-FFF2-40B4-BE49-F238E27FC236}">
                <a16:creationId xmlns:a16="http://schemas.microsoft.com/office/drawing/2014/main" id="{51A40C8C-5193-9979-0845-E8A1B4B909E3}"/>
              </a:ext>
            </a:extLst>
          </p:cNvPr>
          <p:cNvGraphicFramePr/>
          <p:nvPr>
            <p:extLst>
              <p:ext uri="{D42A27DB-BD31-4B8C-83A1-F6EECF244321}">
                <p14:modId xmlns:p14="http://schemas.microsoft.com/office/powerpoint/2010/main" val="2916721150"/>
              </p:ext>
            </p:extLst>
          </p:nvPr>
        </p:nvGraphicFramePr>
        <p:xfrm>
          <a:off x="543568" y="1585332"/>
          <a:ext cx="11364227" cy="4712875"/>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17137"/>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Concerns around who would carry out the test, and references to pain were most commonly referenced as barriers. Those who are overdue and who had never attended were more likely than those up to date to think they are not at risk.</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406026"/>
            <a:ext cx="779640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L3. Think back to the last time you were invited for cervical screening. We want to understand what may have put you off going, whether you went or not in the end. How much, if at all, did the following put you off going? </a:t>
            </a:r>
          </a:p>
          <a:p>
            <a:r>
              <a:rPr lang="en-US" sz="800" dirty="0"/>
              <a:t>Base: All eligible who have been invited (N=2,970); all up to date (N=1,782); all overdue (N=863); never attended (N=170)</a:t>
            </a:r>
          </a:p>
        </p:txBody>
      </p:sp>
      <p:sp>
        <p:nvSpPr>
          <p:cNvPr id="2" name="TextBox 1">
            <a:extLst>
              <a:ext uri="{FF2B5EF4-FFF2-40B4-BE49-F238E27FC236}">
                <a16:creationId xmlns:a16="http://schemas.microsoft.com/office/drawing/2014/main" id="{C8F2C093-8874-C5DF-6335-64B4714D43E6}"/>
              </a:ext>
            </a:extLst>
          </p:cNvPr>
          <p:cNvSpPr txBox="1"/>
          <p:nvPr/>
        </p:nvSpPr>
        <p:spPr>
          <a:xfrm>
            <a:off x="3046521" y="1542800"/>
            <a:ext cx="6098958" cy="378886"/>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b="1" i="0" u="none" strike="noStrike" kern="1200" spc="10" baseline="0" dirty="0">
                <a:solidFill>
                  <a:schemeClr val="tx1"/>
                </a:solidFill>
                <a:ea typeface="+mn-ea"/>
                <a:cs typeface="+mn-cs"/>
              </a:rPr>
              <a:t>Barriers to attending (Net: A lot / a little) – Top 10 </a:t>
            </a:r>
            <a:endParaRPr lang="en-GB" b="1" i="0" u="none" strike="noStrike" kern="1200" spc="10" baseline="0" dirty="0">
              <a:solidFill>
                <a:schemeClr val="tx1"/>
              </a:solidFill>
              <a:ea typeface="+mn-ea"/>
              <a:cs typeface="+mn-cs"/>
            </a:endParaRPr>
          </a:p>
        </p:txBody>
      </p:sp>
      <p:sp>
        <p:nvSpPr>
          <p:cNvPr id="30" name="Freeform 47">
            <a:extLst>
              <a:ext uri="{FF2B5EF4-FFF2-40B4-BE49-F238E27FC236}">
                <a16:creationId xmlns:a16="http://schemas.microsoft.com/office/drawing/2014/main" id="{6DB09A6C-E638-D258-78A4-B4CFD53139FC}"/>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dirty="0"/>
              <a:t>Cervical screening</a:t>
            </a:r>
          </a:p>
        </p:txBody>
      </p:sp>
      <p:grpSp>
        <p:nvGrpSpPr>
          <p:cNvPr id="31" name="Group 30">
            <a:extLst>
              <a:ext uri="{FF2B5EF4-FFF2-40B4-BE49-F238E27FC236}">
                <a16:creationId xmlns:a16="http://schemas.microsoft.com/office/drawing/2014/main" id="{1E48673B-B579-8276-EC0C-A85EBC7986B1}"/>
              </a:ext>
            </a:extLst>
          </p:cNvPr>
          <p:cNvGrpSpPr/>
          <p:nvPr/>
        </p:nvGrpSpPr>
        <p:grpSpPr>
          <a:xfrm>
            <a:off x="10080992" y="6338152"/>
            <a:ext cx="1871253" cy="327895"/>
            <a:chOff x="1866138" y="3032859"/>
            <a:chExt cx="1871253" cy="327895"/>
          </a:xfrm>
        </p:grpSpPr>
        <p:sp>
          <p:nvSpPr>
            <p:cNvPr id="32" name="TextBox 31">
              <a:extLst>
                <a:ext uri="{FF2B5EF4-FFF2-40B4-BE49-F238E27FC236}">
                  <a16:creationId xmlns:a16="http://schemas.microsoft.com/office/drawing/2014/main" id="{888F5E6B-13DA-59FD-023A-C39311F98835}"/>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dirty="0"/>
                <a:t>Show statistically significant differences compared to average</a:t>
              </a:r>
              <a:endParaRPr lang="en-GB" sz="900" dirty="0"/>
            </a:p>
          </p:txBody>
        </p:sp>
        <p:sp>
          <p:nvSpPr>
            <p:cNvPr id="33" name="Isosceles Triangle 32">
              <a:extLst>
                <a:ext uri="{FF2B5EF4-FFF2-40B4-BE49-F238E27FC236}">
                  <a16:creationId xmlns:a16="http://schemas.microsoft.com/office/drawing/2014/main" id="{BB808433-5444-5B62-8059-7177DC73B9EF}"/>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34" name="Isosceles Triangle 33">
              <a:extLst>
                <a:ext uri="{FF2B5EF4-FFF2-40B4-BE49-F238E27FC236}">
                  <a16:creationId xmlns:a16="http://schemas.microsoft.com/office/drawing/2014/main" id="{15E26E80-358B-CF66-7E07-B339C5553163}"/>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grpSp>
      <p:sp>
        <p:nvSpPr>
          <p:cNvPr id="5" name="Isosceles Triangle 4">
            <a:extLst>
              <a:ext uri="{FF2B5EF4-FFF2-40B4-BE49-F238E27FC236}">
                <a16:creationId xmlns:a16="http://schemas.microsoft.com/office/drawing/2014/main" id="{2949CBE7-EF7C-0BA1-B6DF-D089AEB76F06}"/>
              </a:ext>
            </a:extLst>
          </p:cNvPr>
          <p:cNvSpPr>
            <a:spLocks noChangeAspect="1"/>
          </p:cNvSpPr>
          <p:nvPr/>
        </p:nvSpPr>
        <p:spPr>
          <a:xfrm rot="10800000">
            <a:off x="2486332" y="3884912"/>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7" name="Isosceles Triangle 6">
            <a:extLst>
              <a:ext uri="{FF2B5EF4-FFF2-40B4-BE49-F238E27FC236}">
                <a16:creationId xmlns:a16="http://schemas.microsoft.com/office/drawing/2014/main" id="{401D2918-5DA5-A410-E7CB-7D7FD5858EA1}"/>
              </a:ext>
            </a:extLst>
          </p:cNvPr>
          <p:cNvSpPr>
            <a:spLocks noChangeAspect="1"/>
          </p:cNvSpPr>
          <p:nvPr/>
        </p:nvSpPr>
        <p:spPr>
          <a:xfrm>
            <a:off x="1353797" y="196036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9" name="Isosceles Triangle 8">
            <a:extLst>
              <a:ext uri="{FF2B5EF4-FFF2-40B4-BE49-F238E27FC236}">
                <a16:creationId xmlns:a16="http://schemas.microsoft.com/office/drawing/2014/main" id="{A6D9E269-4B26-35E4-A53B-6BAF93670994}"/>
              </a:ext>
            </a:extLst>
          </p:cNvPr>
          <p:cNvSpPr>
            <a:spLocks noChangeAspect="1"/>
          </p:cNvSpPr>
          <p:nvPr/>
        </p:nvSpPr>
        <p:spPr>
          <a:xfrm>
            <a:off x="3599402" y="209043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0" name="Isosceles Triangle 9">
            <a:extLst>
              <a:ext uri="{FF2B5EF4-FFF2-40B4-BE49-F238E27FC236}">
                <a16:creationId xmlns:a16="http://schemas.microsoft.com/office/drawing/2014/main" id="{12FA8122-AC86-4CA3-DFD8-B11A48F62686}"/>
              </a:ext>
            </a:extLst>
          </p:cNvPr>
          <p:cNvSpPr>
            <a:spLocks noChangeAspect="1"/>
          </p:cNvSpPr>
          <p:nvPr/>
        </p:nvSpPr>
        <p:spPr>
          <a:xfrm>
            <a:off x="4699252" y="2158313"/>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1" name="Isosceles Triangle 10">
            <a:extLst>
              <a:ext uri="{FF2B5EF4-FFF2-40B4-BE49-F238E27FC236}">
                <a16:creationId xmlns:a16="http://schemas.microsoft.com/office/drawing/2014/main" id="{2EDB8DC0-CA7D-473D-A929-D6B10114CCA9}"/>
              </a:ext>
            </a:extLst>
          </p:cNvPr>
          <p:cNvSpPr>
            <a:spLocks noChangeAspect="1"/>
          </p:cNvSpPr>
          <p:nvPr/>
        </p:nvSpPr>
        <p:spPr>
          <a:xfrm>
            <a:off x="5865739" y="287938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2" name="Isosceles Triangle 11">
            <a:extLst>
              <a:ext uri="{FF2B5EF4-FFF2-40B4-BE49-F238E27FC236}">
                <a16:creationId xmlns:a16="http://schemas.microsoft.com/office/drawing/2014/main" id="{8F0912AD-0C4E-592E-CE05-B1D26F6EA654}"/>
              </a:ext>
            </a:extLst>
          </p:cNvPr>
          <p:cNvSpPr>
            <a:spLocks noChangeAspect="1"/>
          </p:cNvSpPr>
          <p:nvPr/>
        </p:nvSpPr>
        <p:spPr>
          <a:xfrm>
            <a:off x="8106318" y="2646198"/>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3" name="Isosceles Triangle 12">
            <a:extLst>
              <a:ext uri="{FF2B5EF4-FFF2-40B4-BE49-F238E27FC236}">
                <a16:creationId xmlns:a16="http://schemas.microsoft.com/office/drawing/2014/main" id="{8963B4E3-4A51-4916-CB0D-F3052C6D4DF3}"/>
              </a:ext>
            </a:extLst>
          </p:cNvPr>
          <p:cNvSpPr>
            <a:spLocks noChangeAspect="1"/>
          </p:cNvSpPr>
          <p:nvPr/>
        </p:nvSpPr>
        <p:spPr>
          <a:xfrm>
            <a:off x="6969745" y="324734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7" name="Isosceles Triangle 16">
            <a:extLst>
              <a:ext uri="{FF2B5EF4-FFF2-40B4-BE49-F238E27FC236}">
                <a16:creationId xmlns:a16="http://schemas.microsoft.com/office/drawing/2014/main" id="{A58D95DE-861A-4456-2261-805F26D562D9}"/>
              </a:ext>
            </a:extLst>
          </p:cNvPr>
          <p:cNvSpPr>
            <a:spLocks noChangeAspect="1"/>
          </p:cNvSpPr>
          <p:nvPr/>
        </p:nvSpPr>
        <p:spPr>
          <a:xfrm>
            <a:off x="9237383" y="274364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20" name="Isosceles Triangle 19">
            <a:extLst>
              <a:ext uri="{FF2B5EF4-FFF2-40B4-BE49-F238E27FC236}">
                <a16:creationId xmlns:a16="http://schemas.microsoft.com/office/drawing/2014/main" id="{3DDA0CCF-748C-8F2A-8378-AFCBF0FC1822}"/>
              </a:ext>
            </a:extLst>
          </p:cNvPr>
          <p:cNvSpPr>
            <a:spLocks noChangeAspect="1"/>
          </p:cNvSpPr>
          <p:nvPr/>
        </p:nvSpPr>
        <p:spPr>
          <a:xfrm>
            <a:off x="10381301" y="3144652"/>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22" name="Isosceles Triangle 21">
            <a:extLst>
              <a:ext uri="{FF2B5EF4-FFF2-40B4-BE49-F238E27FC236}">
                <a16:creationId xmlns:a16="http://schemas.microsoft.com/office/drawing/2014/main" id="{D0196A34-86E2-E3F4-77DC-0C12CB7F8253}"/>
              </a:ext>
            </a:extLst>
          </p:cNvPr>
          <p:cNvSpPr>
            <a:spLocks noChangeAspect="1"/>
          </p:cNvSpPr>
          <p:nvPr/>
        </p:nvSpPr>
        <p:spPr>
          <a:xfrm>
            <a:off x="9074905" y="361040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23" name="Isosceles Triangle 22">
            <a:extLst>
              <a:ext uri="{FF2B5EF4-FFF2-40B4-BE49-F238E27FC236}">
                <a16:creationId xmlns:a16="http://schemas.microsoft.com/office/drawing/2014/main" id="{E153BD27-8635-87F7-FA02-2591B833DFF1}"/>
              </a:ext>
            </a:extLst>
          </p:cNvPr>
          <p:cNvSpPr>
            <a:spLocks noChangeAspect="1"/>
          </p:cNvSpPr>
          <p:nvPr/>
        </p:nvSpPr>
        <p:spPr>
          <a:xfrm>
            <a:off x="2063528" y="2836317"/>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24" name="Isosceles Triangle 23">
            <a:extLst>
              <a:ext uri="{FF2B5EF4-FFF2-40B4-BE49-F238E27FC236}">
                <a16:creationId xmlns:a16="http://schemas.microsoft.com/office/drawing/2014/main" id="{C910A4A2-71C8-A03C-476D-738CB7618DFC}"/>
              </a:ext>
            </a:extLst>
          </p:cNvPr>
          <p:cNvSpPr>
            <a:spLocks noChangeAspect="1"/>
          </p:cNvSpPr>
          <p:nvPr/>
        </p:nvSpPr>
        <p:spPr>
          <a:xfrm rot="10800000">
            <a:off x="4343964" y="3667118"/>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25" name="Isosceles Triangle 24">
            <a:extLst>
              <a:ext uri="{FF2B5EF4-FFF2-40B4-BE49-F238E27FC236}">
                <a16:creationId xmlns:a16="http://schemas.microsoft.com/office/drawing/2014/main" id="{6C52A4EE-0473-BBC5-B370-D8A046DC5D34}"/>
              </a:ext>
            </a:extLst>
          </p:cNvPr>
          <p:cNvSpPr>
            <a:spLocks noChangeAspect="1"/>
          </p:cNvSpPr>
          <p:nvPr/>
        </p:nvSpPr>
        <p:spPr>
          <a:xfrm rot="10800000">
            <a:off x="5476602" y="3681101"/>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26" name="Isosceles Triangle 25">
            <a:extLst>
              <a:ext uri="{FF2B5EF4-FFF2-40B4-BE49-F238E27FC236}">
                <a16:creationId xmlns:a16="http://schemas.microsoft.com/office/drawing/2014/main" id="{7CE824AA-F5FD-81DD-D74A-6185160607E9}"/>
              </a:ext>
            </a:extLst>
          </p:cNvPr>
          <p:cNvSpPr>
            <a:spLocks noChangeAspect="1"/>
          </p:cNvSpPr>
          <p:nvPr/>
        </p:nvSpPr>
        <p:spPr>
          <a:xfrm rot="10800000">
            <a:off x="7717293" y="3793753"/>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27" name="Isosceles Triangle 26">
            <a:extLst>
              <a:ext uri="{FF2B5EF4-FFF2-40B4-BE49-F238E27FC236}">
                <a16:creationId xmlns:a16="http://schemas.microsoft.com/office/drawing/2014/main" id="{DAA007F6-A31E-89FF-21ED-8BE4A341E250}"/>
              </a:ext>
            </a:extLst>
          </p:cNvPr>
          <p:cNvSpPr>
            <a:spLocks noChangeAspect="1"/>
          </p:cNvSpPr>
          <p:nvPr/>
        </p:nvSpPr>
        <p:spPr>
          <a:xfrm rot="10800000">
            <a:off x="8858234" y="3941769"/>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Tree>
    <p:extLst>
      <p:ext uri="{BB962C8B-B14F-4D97-AF65-F5344CB8AC3E}">
        <p14:creationId xmlns:p14="http://schemas.microsoft.com/office/powerpoint/2010/main" val="3876418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C000B9-73E9-5FE7-301B-DA41C9A653D7}"/>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99A7D0FD-5F5C-7E9E-B285-81BA04AC9AE8}"/>
              </a:ext>
            </a:extLst>
          </p:cNvPr>
          <p:cNvSpPr>
            <a:spLocks noGrp="1"/>
          </p:cNvSpPr>
          <p:nvPr>
            <p:ph type="body" sz="quarter" idx="10"/>
          </p:nvPr>
        </p:nvSpPr>
        <p:spPr>
          <a:xfrm>
            <a:off x="374677" y="993852"/>
            <a:ext cx="5852732" cy="654253"/>
          </a:xfrm>
        </p:spPr>
        <p:txBody>
          <a:bodyPr/>
          <a:lstStyle/>
          <a:p>
            <a:r>
              <a:rPr lang="en-GB" dirty="0">
                <a:latin typeface="+mn-lt"/>
              </a:rPr>
              <a:t>Notes for interpretation</a:t>
            </a:r>
          </a:p>
        </p:txBody>
      </p:sp>
      <p:sp>
        <p:nvSpPr>
          <p:cNvPr id="6" name="Text Placeholder 5">
            <a:extLst>
              <a:ext uri="{FF2B5EF4-FFF2-40B4-BE49-F238E27FC236}">
                <a16:creationId xmlns:a16="http://schemas.microsoft.com/office/drawing/2014/main" id="{502C9906-DAFB-4A1A-CC66-3221B3CA27E6}"/>
              </a:ext>
            </a:extLst>
          </p:cNvPr>
          <p:cNvSpPr>
            <a:spLocks noGrp="1"/>
          </p:cNvSpPr>
          <p:nvPr>
            <p:ph type="body" sz="quarter" idx="13"/>
          </p:nvPr>
        </p:nvSpPr>
        <p:spPr>
          <a:xfrm>
            <a:off x="374677" y="1691339"/>
            <a:ext cx="10921320" cy="4893061"/>
          </a:xfrm>
        </p:spPr>
        <p:txBody>
          <a:bodyPr/>
          <a:lstStyle/>
          <a:p>
            <a:r>
              <a:rPr lang="en-GB" sz="1600" b="1" dirty="0"/>
              <a:t>Previous waves of CAM+</a:t>
            </a:r>
          </a:p>
          <a:p>
            <a:pPr marL="342900" indent="-342900">
              <a:buFont typeface="Arial" panose="020B0604020202020204" pitchFamily="34" charset="0"/>
              <a:buChar char="•"/>
            </a:pPr>
            <a:r>
              <a:rPr lang="en-GB" sz="1600" dirty="0"/>
              <a:t>Differences compared to previous waves of the CAM+ are included in the notes section under slides.</a:t>
            </a:r>
          </a:p>
          <a:p>
            <a:pPr marL="342900" indent="-342900">
              <a:buFont typeface="Arial" panose="020B0604020202020204" pitchFamily="34" charset="0"/>
              <a:buChar char="•"/>
            </a:pPr>
            <a:r>
              <a:rPr lang="en-GB" sz="1600" dirty="0"/>
              <a:t>Caution is advised when making these comparisons to previous waves of the CAM+, due to changes to questionnaire design, and recoding of respondents who skipped questions into ‘prefer not to say’ codes.</a:t>
            </a:r>
          </a:p>
          <a:p>
            <a:pPr marL="342900" indent="-342900">
              <a:buFont typeface="Arial" panose="020B0604020202020204" pitchFamily="34" charset="0"/>
              <a:buChar char="•"/>
            </a:pPr>
            <a:endParaRPr lang="en-GB" sz="1600" dirty="0">
              <a:latin typeface="+mn-lt"/>
            </a:endParaRPr>
          </a:p>
          <a:p>
            <a:r>
              <a:rPr lang="en-GB" sz="1600" b="1" dirty="0">
                <a:solidFill>
                  <a:schemeClr val="tx1"/>
                </a:solidFill>
              </a:rPr>
              <a:t>Individual responses </a:t>
            </a:r>
            <a:endParaRPr lang="en-GB" sz="1600" dirty="0">
              <a:solidFill>
                <a:schemeClr val="tx1"/>
              </a:solidFill>
            </a:endParaRPr>
          </a:p>
          <a:p>
            <a:pPr marL="342900" indent="-342900">
              <a:buFont typeface="Arial" panose="020B0604020202020204" pitchFamily="34" charset="0"/>
              <a:buChar char="•"/>
            </a:pPr>
            <a:r>
              <a:rPr lang="en-GB" sz="1600" dirty="0">
                <a:latin typeface="+mn-lt"/>
              </a:rPr>
              <a:t>In some instances, percentages may not total to 100%. This may be because the question was framed as multiple choice, or due to rounding of data points. </a:t>
            </a:r>
          </a:p>
          <a:p>
            <a:pPr marL="342900" indent="-342900">
              <a:buFont typeface="Arial" panose="020B0604020202020204" pitchFamily="34" charset="0"/>
              <a:buChar char="•"/>
            </a:pPr>
            <a:r>
              <a:rPr lang="en-GB" sz="1600" dirty="0">
                <a:latin typeface="+mn-lt"/>
              </a:rPr>
              <a:t>Please note, all findings on this report are based on </a:t>
            </a:r>
            <a:r>
              <a:rPr lang="en-GB" sz="1600" i="1" dirty="0">
                <a:latin typeface="+mn-lt"/>
              </a:rPr>
              <a:t>self reported </a:t>
            </a:r>
            <a:r>
              <a:rPr lang="en-GB" sz="1600" dirty="0">
                <a:latin typeface="+mn-lt"/>
              </a:rPr>
              <a:t>actions</a:t>
            </a:r>
          </a:p>
          <a:p>
            <a:pPr marL="342900" indent="-342900">
              <a:buFont typeface="Arial" panose="020B0604020202020204" pitchFamily="34" charset="0"/>
              <a:buChar char="•"/>
            </a:pPr>
            <a:endParaRPr lang="en-GB" sz="1600" dirty="0">
              <a:latin typeface="+mn-lt"/>
            </a:endParaRPr>
          </a:p>
        </p:txBody>
      </p:sp>
      <p:sp>
        <p:nvSpPr>
          <p:cNvPr id="8" name="Text Placeholder 7">
            <a:extLst>
              <a:ext uri="{FF2B5EF4-FFF2-40B4-BE49-F238E27FC236}">
                <a16:creationId xmlns:a16="http://schemas.microsoft.com/office/drawing/2014/main" id="{152448A4-CF56-C0E6-C143-6B1D19930493}"/>
              </a:ext>
            </a:extLst>
          </p:cNvPr>
          <p:cNvSpPr>
            <a:spLocks noGrp="1"/>
          </p:cNvSpPr>
          <p:nvPr>
            <p:ph type="body" sz="quarter" idx="15"/>
          </p:nvPr>
        </p:nvSpPr>
        <p:spPr/>
        <p:txBody>
          <a:bodyPr/>
          <a:lstStyle/>
          <a:p>
            <a:r>
              <a:rPr lang="en-GB" dirty="0">
                <a:latin typeface="+mn-lt"/>
              </a:rPr>
              <a:t>Executive Summary</a:t>
            </a:r>
          </a:p>
        </p:txBody>
      </p:sp>
      <p:sp>
        <p:nvSpPr>
          <p:cNvPr id="11" name="Text Placeholder 6">
            <a:extLst>
              <a:ext uri="{FF2B5EF4-FFF2-40B4-BE49-F238E27FC236}">
                <a16:creationId xmlns:a16="http://schemas.microsoft.com/office/drawing/2014/main" id="{296719C2-4E8E-3BAF-3391-BD7AAF49FF20}"/>
              </a:ext>
            </a:extLst>
          </p:cNvPr>
          <p:cNvSpPr txBox="1">
            <a:spLocks/>
          </p:cNvSpPr>
          <p:nvPr/>
        </p:nvSpPr>
        <p:spPr>
          <a:xfrm>
            <a:off x="5996702" y="273599"/>
            <a:ext cx="5375542" cy="365126"/>
          </a:xfrm>
          <a:prstGeom prst="rect">
            <a:avLst/>
          </a:prstGeom>
        </p:spPr>
        <p:txBody>
          <a:bodyPr/>
          <a:lstStyle>
            <a:lvl1pPr marL="0" indent="0" algn="r" defTabSz="914400" rtl="0" eaLnBrk="1" latinLnBrk="0" hangingPunct="1">
              <a:lnSpc>
                <a:spcPct val="113000"/>
              </a:lnSpc>
              <a:spcBef>
                <a:spcPts val="0"/>
              </a:spcBef>
              <a:buFont typeface="Arial" panose="020B0604020202020204" pitchFamily="34" charset="0"/>
              <a:buNone/>
              <a:defRPr sz="1400" b="0" i="0" kern="1200" spc="1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mn-lt"/>
              </a:rPr>
              <a:t>Cancer Awareness Measure+ – November 2024</a:t>
            </a:r>
          </a:p>
          <a:p>
            <a:endParaRPr lang="en-GB" dirty="0">
              <a:latin typeface="+mn-lt"/>
            </a:endParaRPr>
          </a:p>
        </p:txBody>
      </p:sp>
    </p:spTree>
    <p:extLst>
      <p:ext uri="{BB962C8B-B14F-4D97-AF65-F5344CB8AC3E}">
        <p14:creationId xmlns:p14="http://schemas.microsoft.com/office/powerpoint/2010/main" val="157104149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Those from an ethnic minority background and younger respondents were most likely to identify the majority of barriers as being influential last time they were invited to a test.</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54427" y="6461104"/>
            <a:ext cx="11683143" cy="28513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L3. Think back to the last time you were invited for cervical screening. We want to understand what may have put you off going, whether you went or not in the end. How much, if at all, did the following put you off going? </a:t>
            </a:r>
          </a:p>
          <a:p>
            <a:r>
              <a:rPr lang="en-US" sz="800" dirty="0"/>
              <a:t>Base: All eligible who have been invited (N=2,970)</a:t>
            </a:r>
          </a:p>
        </p:txBody>
      </p:sp>
      <p:sp>
        <p:nvSpPr>
          <p:cNvPr id="2" name="TextBox 1">
            <a:extLst>
              <a:ext uri="{FF2B5EF4-FFF2-40B4-BE49-F238E27FC236}">
                <a16:creationId xmlns:a16="http://schemas.microsoft.com/office/drawing/2014/main" id="{C8F2C093-8874-C5DF-6335-64B4714D43E6}"/>
              </a:ext>
            </a:extLst>
          </p:cNvPr>
          <p:cNvSpPr txBox="1"/>
          <p:nvPr/>
        </p:nvSpPr>
        <p:spPr>
          <a:xfrm>
            <a:off x="2528369" y="1470945"/>
            <a:ext cx="7135261"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dirty="0">
                <a:solidFill>
                  <a:schemeClr val="tx1"/>
                </a:solidFill>
                <a:ea typeface="+mn-ea"/>
                <a:cs typeface="+mn-cs"/>
              </a:rPr>
              <a:t>Influential barriers (Net: A lot/ a little)</a:t>
            </a:r>
            <a:endParaRPr lang="en-GB" sz="1800" b="1" i="0" u="none" strike="noStrike" kern="1200" spc="10" baseline="0" dirty="0">
              <a:solidFill>
                <a:schemeClr val="tx1"/>
              </a:solidFill>
              <a:ea typeface="+mn-ea"/>
              <a:cs typeface="+mn-cs"/>
            </a:endParaRPr>
          </a:p>
        </p:txBody>
      </p:sp>
      <p:sp>
        <p:nvSpPr>
          <p:cNvPr id="60" name="Freeform 47">
            <a:extLst>
              <a:ext uri="{FF2B5EF4-FFF2-40B4-BE49-F238E27FC236}">
                <a16:creationId xmlns:a16="http://schemas.microsoft.com/office/drawing/2014/main" id="{A69202F5-FF03-30AA-3E3D-1FBE3D1FE764}"/>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dirty="0"/>
              <a:t>Cervical screening</a:t>
            </a:r>
          </a:p>
        </p:txBody>
      </p:sp>
      <p:cxnSp>
        <p:nvCxnSpPr>
          <p:cNvPr id="161" name="Straight Connector 160">
            <a:extLst>
              <a:ext uri="{FF2B5EF4-FFF2-40B4-BE49-F238E27FC236}">
                <a16:creationId xmlns:a16="http://schemas.microsoft.com/office/drawing/2014/main" id="{FE9BDF63-D9F1-69F5-088C-534E461FD6C3}"/>
              </a:ext>
            </a:extLst>
          </p:cNvPr>
          <p:cNvCxnSpPr/>
          <p:nvPr/>
        </p:nvCxnSpPr>
        <p:spPr>
          <a:xfrm>
            <a:off x="2493745" y="7167614"/>
            <a:ext cx="11141032" cy="0"/>
          </a:xfrm>
          <a:prstGeom prst="line">
            <a:avLst/>
          </a:prstGeom>
        </p:spPr>
        <p:style>
          <a:lnRef idx="1">
            <a:schemeClr val="dk1"/>
          </a:lnRef>
          <a:fillRef idx="0">
            <a:schemeClr val="dk1"/>
          </a:fillRef>
          <a:effectRef idx="0">
            <a:schemeClr val="dk1"/>
          </a:effectRef>
          <a:fontRef idx="minor">
            <a:schemeClr val="tx1"/>
          </a:fontRef>
        </p:style>
      </p:cxnSp>
      <p:sp>
        <p:nvSpPr>
          <p:cNvPr id="3" name="Speech Bubble: Rectangle with Corners Rounded 2">
            <a:extLst>
              <a:ext uri="{FF2B5EF4-FFF2-40B4-BE49-F238E27FC236}">
                <a16:creationId xmlns:a16="http://schemas.microsoft.com/office/drawing/2014/main" id="{AE088482-4359-2107-DB50-9DA2E4CBCCCE}"/>
              </a:ext>
            </a:extLst>
          </p:cNvPr>
          <p:cNvSpPr/>
          <p:nvPr/>
        </p:nvSpPr>
        <p:spPr>
          <a:xfrm>
            <a:off x="686371" y="2414940"/>
            <a:ext cx="3488620" cy="1706358"/>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Those from an ethnic minority background were more likely to identify nearly all barriers as influential compared to White respondents, with the exception of finding it difficult to get an appointment, not trusting the test, or thinking it would be too difficult to get an appointment. The greatest gap occurred when thinking they don’t have any symptoms (27% vs 13%), or concerns around pain (49% vs 37%)</a:t>
            </a:r>
          </a:p>
        </p:txBody>
      </p:sp>
      <p:sp>
        <p:nvSpPr>
          <p:cNvPr id="4" name="Speech Bubble: Rectangle with Corners Rounded 3">
            <a:extLst>
              <a:ext uri="{FF2B5EF4-FFF2-40B4-BE49-F238E27FC236}">
                <a16:creationId xmlns:a16="http://schemas.microsoft.com/office/drawing/2014/main" id="{23E88678-0AA3-68D1-38FC-E4B24E07683F}"/>
              </a:ext>
            </a:extLst>
          </p:cNvPr>
          <p:cNvSpPr/>
          <p:nvPr/>
        </p:nvSpPr>
        <p:spPr>
          <a:xfrm>
            <a:off x="4560258" y="2402784"/>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Younger respondents (25-29) were more likely to identify nearly all barriers compared to older respondents. However, they were less likely to state that cervical screening had been painful in the past (23%) compared to those aged 30 and over (41%). Those aged 30-49 were most likely to state that they found it difficult to get an appointment (19%) compared to 25-29 (14%) and 50+ (9%).</a:t>
            </a:r>
          </a:p>
        </p:txBody>
      </p:sp>
      <p:sp>
        <p:nvSpPr>
          <p:cNvPr id="5" name="Speech Bubble: Rectangle with Corners Rounded 4">
            <a:extLst>
              <a:ext uri="{FF2B5EF4-FFF2-40B4-BE49-F238E27FC236}">
                <a16:creationId xmlns:a16="http://schemas.microsoft.com/office/drawing/2014/main" id="{6D22F454-288B-11A7-F4EE-CC7FDBFFFA55}"/>
              </a:ext>
            </a:extLst>
          </p:cNvPr>
          <p:cNvSpPr/>
          <p:nvPr/>
        </p:nvSpPr>
        <p:spPr>
          <a:xfrm>
            <a:off x="8434145" y="2402784"/>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Those living with a disability were more likely than those without to state that they had found cervical screening painful before (48% vs 36%), that they were worried they would find the appointment physically uncomfortable due to mobility problems etc (26% vs 14%), or that it was too difficult to get to the appointment (14% vs 3%)</a:t>
            </a:r>
          </a:p>
        </p:txBody>
      </p:sp>
      <p:sp>
        <p:nvSpPr>
          <p:cNvPr id="6" name="Speech Bubble: Rectangle with Corners Rounded 5">
            <a:extLst>
              <a:ext uri="{FF2B5EF4-FFF2-40B4-BE49-F238E27FC236}">
                <a16:creationId xmlns:a16="http://schemas.microsoft.com/office/drawing/2014/main" id="{B59FA82E-2373-5ACE-030D-58CBAFF3FE61}"/>
              </a:ext>
            </a:extLst>
          </p:cNvPr>
          <p:cNvSpPr/>
          <p:nvPr/>
        </p:nvSpPr>
        <p:spPr>
          <a:xfrm>
            <a:off x="686371" y="4426687"/>
            <a:ext cx="3488620" cy="167754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Those who have been diagnosed with a mental health condition were more likely than those without to identify a number of influential barriers, including: finding it painful in the past (46% vs 37%), being too embarrassed (25% vs 18%), and worrying that the appointment would be physically uncomfortable due to mobility problems etc (23% vs 15%) </a:t>
            </a:r>
          </a:p>
        </p:txBody>
      </p:sp>
      <p:sp>
        <p:nvSpPr>
          <p:cNvPr id="7" name="Speech Bubble: Rectangle with Corners Rounded 6">
            <a:extLst>
              <a:ext uri="{FF2B5EF4-FFF2-40B4-BE49-F238E27FC236}">
                <a16:creationId xmlns:a16="http://schemas.microsoft.com/office/drawing/2014/main" id="{C4B0F7AA-E9C0-796F-9571-FF4BB5D81AF0}"/>
              </a:ext>
            </a:extLst>
          </p:cNvPr>
          <p:cNvSpPr/>
          <p:nvPr/>
        </p:nvSpPr>
        <p:spPr>
          <a:xfrm>
            <a:off x="4560258" y="4414530"/>
            <a:ext cx="3488620" cy="168970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Those from a lower social grade (C2DE) were more likely than those from a higher social grade (ABC1) to state they did no trust the results, or that they would have to take a family member or carer with them (both 7% vs 4%).</a:t>
            </a:r>
          </a:p>
        </p:txBody>
      </p:sp>
      <p:sp>
        <p:nvSpPr>
          <p:cNvPr id="9" name="Speech Bubble: Rectangle with Corners Rounded 8">
            <a:extLst>
              <a:ext uri="{FF2B5EF4-FFF2-40B4-BE49-F238E27FC236}">
                <a16:creationId xmlns:a16="http://schemas.microsoft.com/office/drawing/2014/main" id="{D0DA6A14-E2C0-4F4E-FBCE-9B8A67632E8A}"/>
              </a:ext>
            </a:extLst>
          </p:cNvPr>
          <p:cNvSpPr/>
          <p:nvPr/>
        </p:nvSpPr>
        <p:spPr>
          <a:xfrm>
            <a:off x="8434145" y="4385721"/>
            <a:ext cx="3488620" cy="171851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Those in the most deprived IMD deciles (1-2) were most likely to state they didn’t have any symptoms (20%), compared to IMD 3-8 (14%) or IMD 9-10 (13%), or that they do not think they are at risk (18% vs 13% and 14%), or that they had other things to worry about (17% vs 12 and 9%).</a:t>
            </a:r>
          </a:p>
        </p:txBody>
      </p:sp>
      <p:sp>
        <p:nvSpPr>
          <p:cNvPr id="10" name="Rectangle: Rounded Corners 9">
            <a:extLst>
              <a:ext uri="{FF2B5EF4-FFF2-40B4-BE49-F238E27FC236}">
                <a16:creationId xmlns:a16="http://schemas.microsoft.com/office/drawing/2014/main" id="{6B4C3B60-2CF9-B0B0-B9BC-5DC77058A40C}"/>
              </a:ext>
            </a:extLst>
          </p:cNvPr>
          <p:cNvSpPr/>
          <p:nvPr/>
        </p:nvSpPr>
        <p:spPr>
          <a:xfrm>
            <a:off x="1463462" y="2235258"/>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Ethnicity</a:t>
            </a:r>
          </a:p>
        </p:txBody>
      </p:sp>
      <p:sp>
        <p:nvSpPr>
          <p:cNvPr id="11" name="Rectangle: Rounded Corners 10">
            <a:extLst>
              <a:ext uri="{FF2B5EF4-FFF2-40B4-BE49-F238E27FC236}">
                <a16:creationId xmlns:a16="http://schemas.microsoft.com/office/drawing/2014/main" id="{8651E548-232B-6FCF-E5EA-016A8824F881}"/>
              </a:ext>
            </a:extLst>
          </p:cNvPr>
          <p:cNvSpPr/>
          <p:nvPr/>
        </p:nvSpPr>
        <p:spPr>
          <a:xfrm>
            <a:off x="5339855" y="2219546"/>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Age</a:t>
            </a:r>
          </a:p>
        </p:txBody>
      </p:sp>
      <p:sp>
        <p:nvSpPr>
          <p:cNvPr id="12" name="Rectangle: Rounded Corners 11">
            <a:extLst>
              <a:ext uri="{FF2B5EF4-FFF2-40B4-BE49-F238E27FC236}">
                <a16:creationId xmlns:a16="http://schemas.microsoft.com/office/drawing/2014/main" id="{29F1DFF3-F7AA-AFB8-1D9B-02D9043F4820}"/>
              </a:ext>
            </a:extLst>
          </p:cNvPr>
          <p:cNvSpPr/>
          <p:nvPr/>
        </p:nvSpPr>
        <p:spPr>
          <a:xfrm>
            <a:off x="9218069" y="2229549"/>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Disability</a:t>
            </a:r>
          </a:p>
        </p:txBody>
      </p:sp>
      <p:sp>
        <p:nvSpPr>
          <p:cNvPr id="13" name="Rectangle: Rounded Corners 12">
            <a:extLst>
              <a:ext uri="{FF2B5EF4-FFF2-40B4-BE49-F238E27FC236}">
                <a16:creationId xmlns:a16="http://schemas.microsoft.com/office/drawing/2014/main" id="{8DC1961C-DE29-0C40-9EE9-E796820BA407}"/>
              </a:ext>
            </a:extLst>
          </p:cNvPr>
          <p:cNvSpPr/>
          <p:nvPr/>
        </p:nvSpPr>
        <p:spPr>
          <a:xfrm>
            <a:off x="1472987" y="4275534"/>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Mental health</a:t>
            </a:r>
          </a:p>
        </p:txBody>
      </p:sp>
      <p:sp>
        <p:nvSpPr>
          <p:cNvPr id="14" name="Rectangle: Rounded Corners 13">
            <a:extLst>
              <a:ext uri="{FF2B5EF4-FFF2-40B4-BE49-F238E27FC236}">
                <a16:creationId xmlns:a16="http://schemas.microsoft.com/office/drawing/2014/main" id="{A1E6596B-77C1-B106-7831-AECF1E66B4BC}"/>
              </a:ext>
            </a:extLst>
          </p:cNvPr>
          <p:cNvSpPr/>
          <p:nvPr/>
        </p:nvSpPr>
        <p:spPr>
          <a:xfrm>
            <a:off x="5349380" y="4259822"/>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Social grade</a:t>
            </a:r>
          </a:p>
        </p:txBody>
      </p:sp>
      <p:sp>
        <p:nvSpPr>
          <p:cNvPr id="15" name="Rectangle: Rounded Corners 14">
            <a:extLst>
              <a:ext uri="{FF2B5EF4-FFF2-40B4-BE49-F238E27FC236}">
                <a16:creationId xmlns:a16="http://schemas.microsoft.com/office/drawing/2014/main" id="{94C86F9B-C462-3C39-B762-A76688A990A0}"/>
              </a:ext>
            </a:extLst>
          </p:cNvPr>
          <p:cNvSpPr/>
          <p:nvPr/>
        </p:nvSpPr>
        <p:spPr>
          <a:xfrm>
            <a:off x="9227594" y="4237411"/>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IMD</a:t>
            </a:r>
          </a:p>
        </p:txBody>
      </p:sp>
    </p:spTree>
    <p:extLst>
      <p:ext uri="{BB962C8B-B14F-4D97-AF65-F5344CB8AC3E}">
        <p14:creationId xmlns:p14="http://schemas.microsoft.com/office/powerpoint/2010/main" val="20042002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47249-3911-B33D-A3A6-5CDD320E44DD}"/>
            </a:ext>
          </a:extLst>
        </p:cNvPr>
        <p:cNvGrpSpPr/>
        <p:nvPr/>
      </p:nvGrpSpPr>
      <p:grpSpPr>
        <a:xfrm>
          <a:off x="0" y="0"/>
          <a:ext cx="0" cy="0"/>
          <a:chOff x="0" y="0"/>
          <a:chExt cx="0" cy="0"/>
        </a:xfrm>
      </p:grpSpPr>
      <p:sp>
        <p:nvSpPr>
          <p:cNvPr id="8" name="Title 4">
            <a:extLst>
              <a:ext uri="{FF2B5EF4-FFF2-40B4-BE49-F238E27FC236}">
                <a16:creationId xmlns:a16="http://schemas.microsoft.com/office/drawing/2014/main" id="{8E7C4159-C3CC-7FE7-B6E5-E6CAD36D3601}"/>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Experience of, or worries around pain continued to be a common barrier for many, as well as believing they did not have symptoms.</a:t>
            </a:r>
          </a:p>
        </p:txBody>
      </p:sp>
      <p:sp>
        <p:nvSpPr>
          <p:cNvPr id="16" name="Footer Placeholder 5">
            <a:extLst>
              <a:ext uri="{FF2B5EF4-FFF2-40B4-BE49-F238E27FC236}">
                <a16:creationId xmlns:a16="http://schemas.microsoft.com/office/drawing/2014/main" id="{E99339C3-7DF3-EA64-EAD7-34E257F44518}"/>
              </a:ext>
            </a:extLst>
          </p:cNvPr>
          <p:cNvSpPr txBox="1">
            <a:spLocks/>
          </p:cNvSpPr>
          <p:nvPr/>
        </p:nvSpPr>
        <p:spPr>
          <a:xfrm>
            <a:off x="254427" y="6461104"/>
            <a:ext cx="11683143" cy="28513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L3. Think back to the last time you were invited for cervical screening. We want to understand what may have put you off going, whether you went or not in the end. How much, if at all, did the following put you off going? </a:t>
            </a:r>
          </a:p>
          <a:p>
            <a:r>
              <a:rPr lang="en-US" sz="800" dirty="0"/>
              <a:t>Base: All eligible who have been invited (N=2,970)</a:t>
            </a:r>
          </a:p>
        </p:txBody>
      </p:sp>
      <p:sp>
        <p:nvSpPr>
          <p:cNvPr id="2" name="TextBox 1">
            <a:extLst>
              <a:ext uri="{FF2B5EF4-FFF2-40B4-BE49-F238E27FC236}">
                <a16:creationId xmlns:a16="http://schemas.microsoft.com/office/drawing/2014/main" id="{652C16F6-1C8D-E0F8-5134-1B4E84A43D15}"/>
              </a:ext>
            </a:extLst>
          </p:cNvPr>
          <p:cNvSpPr txBox="1"/>
          <p:nvPr/>
        </p:nvSpPr>
        <p:spPr>
          <a:xfrm>
            <a:off x="2528369" y="1470945"/>
            <a:ext cx="7135261"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dirty="0">
                <a:solidFill>
                  <a:schemeClr val="tx1"/>
                </a:solidFill>
                <a:ea typeface="+mn-ea"/>
                <a:cs typeface="+mn-cs"/>
              </a:rPr>
              <a:t>Influential barriers (Net: A lot/ a little)</a:t>
            </a:r>
            <a:endParaRPr lang="en-GB" sz="1800" b="1" i="0" u="none" strike="noStrike" kern="1200" spc="10" baseline="0" dirty="0">
              <a:solidFill>
                <a:schemeClr val="tx1"/>
              </a:solidFill>
              <a:ea typeface="+mn-ea"/>
              <a:cs typeface="+mn-cs"/>
            </a:endParaRPr>
          </a:p>
        </p:txBody>
      </p:sp>
      <p:sp>
        <p:nvSpPr>
          <p:cNvPr id="60" name="Freeform 47">
            <a:extLst>
              <a:ext uri="{FF2B5EF4-FFF2-40B4-BE49-F238E27FC236}">
                <a16:creationId xmlns:a16="http://schemas.microsoft.com/office/drawing/2014/main" id="{9FFBD129-B714-7388-082F-18D413047E7E}"/>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dirty="0"/>
              <a:t>Cervical screening</a:t>
            </a:r>
          </a:p>
        </p:txBody>
      </p:sp>
      <p:cxnSp>
        <p:nvCxnSpPr>
          <p:cNvPr id="161" name="Straight Connector 160">
            <a:extLst>
              <a:ext uri="{FF2B5EF4-FFF2-40B4-BE49-F238E27FC236}">
                <a16:creationId xmlns:a16="http://schemas.microsoft.com/office/drawing/2014/main" id="{D6EFB9B9-1D30-AE1B-292D-1249AD193BAB}"/>
              </a:ext>
            </a:extLst>
          </p:cNvPr>
          <p:cNvCxnSpPr/>
          <p:nvPr/>
        </p:nvCxnSpPr>
        <p:spPr>
          <a:xfrm>
            <a:off x="2493745" y="7167614"/>
            <a:ext cx="11141032" cy="0"/>
          </a:xfrm>
          <a:prstGeom prst="line">
            <a:avLst/>
          </a:prstGeom>
        </p:spPr>
        <p:style>
          <a:lnRef idx="1">
            <a:schemeClr val="dk1"/>
          </a:lnRef>
          <a:fillRef idx="0">
            <a:schemeClr val="dk1"/>
          </a:fillRef>
          <a:effectRef idx="0">
            <a:schemeClr val="dk1"/>
          </a:effectRef>
          <a:fontRef idx="minor">
            <a:schemeClr val="tx1"/>
          </a:fontRef>
        </p:style>
      </p:cxnSp>
      <p:sp>
        <p:nvSpPr>
          <p:cNvPr id="17" name="Speech Bubble: Rectangle with Corners Rounded 16">
            <a:extLst>
              <a:ext uri="{FF2B5EF4-FFF2-40B4-BE49-F238E27FC236}">
                <a16:creationId xmlns:a16="http://schemas.microsoft.com/office/drawing/2014/main" id="{B0F9A22C-40EA-ED0E-475B-8895E649918C}"/>
              </a:ext>
            </a:extLst>
          </p:cNvPr>
          <p:cNvSpPr/>
          <p:nvPr/>
        </p:nvSpPr>
        <p:spPr>
          <a:xfrm>
            <a:off x="701176" y="2406717"/>
            <a:ext cx="3488620" cy="1706358"/>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b="1" dirty="0">
                <a:solidFill>
                  <a:schemeClr val="accent1"/>
                </a:solidFill>
              </a:rPr>
              <a:t>54% up to date / 13% overdue</a:t>
            </a:r>
          </a:p>
          <a:p>
            <a:pPr algn="ctr"/>
            <a:endParaRPr lang="en-GB" sz="600" b="1" dirty="0">
              <a:solidFill>
                <a:schemeClr val="accent1"/>
              </a:solidFill>
            </a:endParaRPr>
          </a:p>
          <a:p>
            <a:pPr algn="ctr"/>
            <a:r>
              <a:rPr lang="en-GB" sz="1200" dirty="0">
                <a:solidFill>
                  <a:schemeClr val="tx1"/>
                </a:solidFill>
              </a:rPr>
              <a:t>More likely than all others to select all barriers as influential. The barriers with the greatest discrepancy were being worried about pain (69%), not having symptoms (43%) or forgetting to book (32%).</a:t>
            </a:r>
          </a:p>
        </p:txBody>
      </p:sp>
      <p:sp>
        <p:nvSpPr>
          <p:cNvPr id="18" name="Speech Bubble: Rectangle with Corners Rounded 17">
            <a:extLst>
              <a:ext uri="{FF2B5EF4-FFF2-40B4-BE49-F238E27FC236}">
                <a16:creationId xmlns:a16="http://schemas.microsoft.com/office/drawing/2014/main" id="{17ACD59A-2592-4478-AE2E-A87BEDF6C17F}"/>
              </a:ext>
            </a:extLst>
          </p:cNvPr>
          <p:cNvSpPr/>
          <p:nvPr/>
        </p:nvSpPr>
        <p:spPr>
          <a:xfrm>
            <a:off x="4575063" y="2394561"/>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b="1" dirty="0">
                <a:solidFill>
                  <a:schemeClr val="accent1"/>
                </a:solidFill>
              </a:rPr>
              <a:t>61% up to date / 25% overdue</a:t>
            </a:r>
          </a:p>
          <a:p>
            <a:pPr algn="ctr"/>
            <a:endParaRPr lang="en-GB" sz="600" b="1" dirty="0">
              <a:solidFill>
                <a:schemeClr val="accent1"/>
              </a:solidFill>
            </a:endParaRPr>
          </a:p>
          <a:p>
            <a:pPr algn="ctr"/>
            <a:r>
              <a:rPr lang="en-GB" sz="1200" dirty="0">
                <a:solidFill>
                  <a:schemeClr val="tx1"/>
                </a:solidFill>
              </a:rPr>
              <a:t>More likely than all others to select most barriers as influential. The barriers with the greatest discrepancy were past experience of pain (63%) worries about pain (49%) and not having symptoms (26%).</a:t>
            </a:r>
          </a:p>
        </p:txBody>
      </p:sp>
      <p:sp>
        <p:nvSpPr>
          <p:cNvPr id="19" name="Speech Bubble: Rectangle with Corners Rounded 18">
            <a:extLst>
              <a:ext uri="{FF2B5EF4-FFF2-40B4-BE49-F238E27FC236}">
                <a16:creationId xmlns:a16="http://schemas.microsoft.com/office/drawing/2014/main" id="{046ECCBB-ABCA-69A7-263F-F8C9E425E2CD}"/>
              </a:ext>
            </a:extLst>
          </p:cNvPr>
          <p:cNvSpPr/>
          <p:nvPr/>
        </p:nvSpPr>
        <p:spPr>
          <a:xfrm>
            <a:off x="8448950" y="2365752"/>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b="1" dirty="0">
                <a:solidFill>
                  <a:schemeClr val="accent1"/>
                </a:solidFill>
              </a:rPr>
              <a:t>62% up to date / 27% overdue</a:t>
            </a:r>
          </a:p>
          <a:p>
            <a:pPr algn="ctr"/>
            <a:endParaRPr lang="en-GB" sz="600" b="1" dirty="0">
              <a:solidFill>
                <a:schemeClr val="accent1"/>
              </a:solidFill>
            </a:endParaRPr>
          </a:p>
          <a:p>
            <a:pPr algn="ctr"/>
            <a:r>
              <a:rPr lang="en-GB" sz="1200" dirty="0">
                <a:solidFill>
                  <a:schemeClr val="tx1"/>
                </a:solidFill>
              </a:rPr>
              <a:t>More likely than all others to select all barriers as influential. The barriers with the greatest discrepancy were being worried about pain (66%) past experience of pain (64%) and not having symptoms (32%).</a:t>
            </a:r>
          </a:p>
        </p:txBody>
      </p:sp>
      <p:sp>
        <p:nvSpPr>
          <p:cNvPr id="20" name="Speech Bubble: Rectangle with Corners Rounded 19">
            <a:extLst>
              <a:ext uri="{FF2B5EF4-FFF2-40B4-BE49-F238E27FC236}">
                <a16:creationId xmlns:a16="http://schemas.microsoft.com/office/drawing/2014/main" id="{593CBF31-D5E6-BC64-2CE1-B1BA5DB1F520}"/>
              </a:ext>
            </a:extLst>
          </p:cNvPr>
          <p:cNvSpPr/>
          <p:nvPr/>
        </p:nvSpPr>
        <p:spPr>
          <a:xfrm>
            <a:off x="701176" y="4418464"/>
            <a:ext cx="3488620" cy="167754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b="1" dirty="0">
                <a:solidFill>
                  <a:schemeClr val="accent1"/>
                </a:solidFill>
              </a:rPr>
              <a:t>55% up to date / 29% overdue</a:t>
            </a:r>
          </a:p>
          <a:p>
            <a:pPr algn="ctr"/>
            <a:endParaRPr lang="en-GB" sz="600" b="1" dirty="0">
              <a:solidFill>
                <a:schemeClr val="accent1"/>
              </a:solidFill>
            </a:endParaRPr>
          </a:p>
          <a:p>
            <a:pPr algn="ctr"/>
            <a:r>
              <a:rPr lang="en-GB" sz="1200" dirty="0">
                <a:solidFill>
                  <a:schemeClr val="tx1"/>
                </a:solidFill>
              </a:rPr>
              <a:t>More likely than all others to identify barriers such as past experience of pain (45%), being embarrassed (29%) and worries about being physically uncomfortable (23%).</a:t>
            </a:r>
          </a:p>
        </p:txBody>
      </p:sp>
      <p:sp>
        <p:nvSpPr>
          <p:cNvPr id="21" name="Speech Bubble: Rectangle with Corners Rounded 20">
            <a:extLst>
              <a:ext uri="{FF2B5EF4-FFF2-40B4-BE49-F238E27FC236}">
                <a16:creationId xmlns:a16="http://schemas.microsoft.com/office/drawing/2014/main" id="{6483246C-CC5F-8F79-9378-69B9A5F9F304}"/>
              </a:ext>
            </a:extLst>
          </p:cNvPr>
          <p:cNvSpPr/>
          <p:nvPr/>
        </p:nvSpPr>
        <p:spPr>
          <a:xfrm>
            <a:off x="4575063" y="4406307"/>
            <a:ext cx="3488620" cy="168970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b="1" dirty="0">
                <a:solidFill>
                  <a:schemeClr val="accent1"/>
                </a:solidFill>
              </a:rPr>
              <a:t>47% up to date / 40% overdue</a:t>
            </a:r>
          </a:p>
          <a:p>
            <a:pPr algn="ctr"/>
            <a:endParaRPr lang="en-GB" sz="600" b="1" dirty="0">
              <a:solidFill>
                <a:schemeClr val="accent1"/>
              </a:solidFill>
            </a:endParaRPr>
          </a:p>
          <a:p>
            <a:pPr algn="ctr"/>
            <a:r>
              <a:rPr lang="en-GB" sz="1200" dirty="0">
                <a:solidFill>
                  <a:schemeClr val="tx1"/>
                </a:solidFill>
              </a:rPr>
              <a:t>Only more likely than all others to identify past experience of pain as a barrier (43%). </a:t>
            </a:r>
          </a:p>
        </p:txBody>
      </p:sp>
      <p:sp>
        <p:nvSpPr>
          <p:cNvPr id="22" name="Speech Bubble: Rectangle with Corners Rounded 21">
            <a:extLst>
              <a:ext uri="{FF2B5EF4-FFF2-40B4-BE49-F238E27FC236}">
                <a16:creationId xmlns:a16="http://schemas.microsoft.com/office/drawing/2014/main" id="{9D9EBE93-3E3D-0795-8514-39F7D5B4BED4}"/>
              </a:ext>
            </a:extLst>
          </p:cNvPr>
          <p:cNvSpPr/>
          <p:nvPr/>
        </p:nvSpPr>
        <p:spPr>
          <a:xfrm>
            <a:off x="8448950" y="4377498"/>
            <a:ext cx="3488620" cy="171851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b="1" dirty="0">
                <a:solidFill>
                  <a:schemeClr val="accent1"/>
                </a:solidFill>
              </a:rPr>
              <a:t>54% up to date / 33% overdue</a:t>
            </a:r>
          </a:p>
          <a:p>
            <a:pPr algn="ctr"/>
            <a:endParaRPr lang="en-GB" sz="600" b="1" dirty="0">
              <a:solidFill>
                <a:schemeClr val="accent1"/>
              </a:solidFill>
            </a:endParaRPr>
          </a:p>
          <a:p>
            <a:pPr algn="ctr"/>
            <a:r>
              <a:rPr lang="en-GB" sz="1200" dirty="0">
                <a:solidFill>
                  <a:schemeClr val="tx1"/>
                </a:solidFill>
              </a:rPr>
              <a:t>More likely than all others to identify barriers such as past experience of pain (56%), not wanting a man to carry out the test (49%) and worries about pain (44%).</a:t>
            </a:r>
          </a:p>
        </p:txBody>
      </p:sp>
      <p:sp>
        <p:nvSpPr>
          <p:cNvPr id="23" name="Rectangle: Rounded Corners 22">
            <a:extLst>
              <a:ext uri="{FF2B5EF4-FFF2-40B4-BE49-F238E27FC236}">
                <a16:creationId xmlns:a16="http://schemas.microsoft.com/office/drawing/2014/main" id="{29BD4CC5-261D-B084-6548-4369CC5AA0C9}"/>
              </a:ext>
            </a:extLst>
          </p:cNvPr>
          <p:cNvSpPr/>
          <p:nvPr/>
        </p:nvSpPr>
        <p:spPr>
          <a:xfrm>
            <a:off x="1478267" y="2227035"/>
            <a:ext cx="1934438" cy="402694"/>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LGBTQ+ and ethnic minority background</a:t>
            </a:r>
          </a:p>
        </p:txBody>
      </p:sp>
      <p:sp>
        <p:nvSpPr>
          <p:cNvPr id="24" name="Rectangle: Rounded Corners 23">
            <a:extLst>
              <a:ext uri="{FF2B5EF4-FFF2-40B4-BE49-F238E27FC236}">
                <a16:creationId xmlns:a16="http://schemas.microsoft.com/office/drawing/2014/main" id="{BE51D80B-7923-0C15-1B84-A0B3373BCF4E}"/>
              </a:ext>
            </a:extLst>
          </p:cNvPr>
          <p:cNvSpPr/>
          <p:nvPr/>
        </p:nvSpPr>
        <p:spPr>
          <a:xfrm>
            <a:off x="5068131" y="2205370"/>
            <a:ext cx="2509317" cy="402694"/>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Ethnic minority background with disability</a:t>
            </a:r>
          </a:p>
        </p:txBody>
      </p:sp>
      <p:sp>
        <p:nvSpPr>
          <p:cNvPr id="25" name="Rectangle: Rounded Corners 24">
            <a:extLst>
              <a:ext uri="{FF2B5EF4-FFF2-40B4-BE49-F238E27FC236}">
                <a16:creationId xmlns:a16="http://schemas.microsoft.com/office/drawing/2014/main" id="{0C5DD106-41E3-FFE6-9CD4-C806C646EC73}"/>
              </a:ext>
            </a:extLst>
          </p:cNvPr>
          <p:cNvSpPr/>
          <p:nvPr/>
        </p:nvSpPr>
        <p:spPr>
          <a:xfrm>
            <a:off x="8865464" y="2227035"/>
            <a:ext cx="2655592" cy="402694"/>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Ethnic minority background with mental health condition</a:t>
            </a:r>
          </a:p>
        </p:txBody>
      </p:sp>
      <p:sp>
        <p:nvSpPr>
          <p:cNvPr id="26" name="Rectangle: Rounded Corners 25">
            <a:extLst>
              <a:ext uri="{FF2B5EF4-FFF2-40B4-BE49-F238E27FC236}">
                <a16:creationId xmlns:a16="http://schemas.microsoft.com/office/drawing/2014/main" id="{D2E30122-CBB1-67AE-9D7B-A94957B7ABDD}"/>
              </a:ext>
            </a:extLst>
          </p:cNvPr>
          <p:cNvSpPr/>
          <p:nvPr/>
        </p:nvSpPr>
        <p:spPr>
          <a:xfrm>
            <a:off x="1305705" y="4296094"/>
            <a:ext cx="2322211" cy="402694"/>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Low social grade with mental health condition</a:t>
            </a:r>
          </a:p>
        </p:txBody>
      </p:sp>
      <p:sp>
        <p:nvSpPr>
          <p:cNvPr id="27" name="Rectangle: Rounded Corners 26">
            <a:extLst>
              <a:ext uri="{FF2B5EF4-FFF2-40B4-BE49-F238E27FC236}">
                <a16:creationId xmlns:a16="http://schemas.microsoft.com/office/drawing/2014/main" id="{368EBBA6-06A9-5037-F93B-89E572B7DA5B}"/>
              </a:ext>
            </a:extLst>
          </p:cNvPr>
          <p:cNvSpPr/>
          <p:nvPr/>
        </p:nvSpPr>
        <p:spPr>
          <a:xfrm>
            <a:off x="5364185" y="4318505"/>
            <a:ext cx="1934438" cy="402694"/>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Low social grade, 50+</a:t>
            </a:r>
          </a:p>
        </p:txBody>
      </p:sp>
      <p:sp>
        <p:nvSpPr>
          <p:cNvPr id="28" name="Rectangle: Rounded Corners 27">
            <a:extLst>
              <a:ext uri="{FF2B5EF4-FFF2-40B4-BE49-F238E27FC236}">
                <a16:creationId xmlns:a16="http://schemas.microsoft.com/office/drawing/2014/main" id="{FABF93B1-7B46-F860-C49F-8B3D30F3BB35}"/>
              </a:ext>
            </a:extLst>
          </p:cNvPr>
          <p:cNvSpPr/>
          <p:nvPr/>
        </p:nvSpPr>
        <p:spPr>
          <a:xfrm>
            <a:off x="8897440" y="4204960"/>
            <a:ext cx="2646067" cy="402694"/>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Ethnic minority background, 50+</a:t>
            </a:r>
          </a:p>
        </p:txBody>
      </p:sp>
      <p:sp>
        <p:nvSpPr>
          <p:cNvPr id="29" name="Oval 28">
            <a:extLst>
              <a:ext uri="{FF2B5EF4-FFF2-40B4-BE49-F238E27FC236}">
                <a16:creationId xmlns:a16="http://schemas.microsoft.com/office/drawing/2014/main" id="{55932AA3-0C13-E5AB-79B1-0094EA7DFE01}"/>
              </a:ext>
            </a:extLst>
          </p:cNvPr>
          <p:cNvSpPr/>
          <p:nvPr/>
        </p:nvSpPr>
        <p:spPr>
          <a:xfrm>
            <a:off x="3832331" y="2142308"/>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Oval 29">
            <a:extLst>
              <a:ext uri="{FF2B5EF4-FFF2-40B4-BE49-F238E27FC236}">
                <a16:creationId xmlns:a16="http://schemas.microsoft.com/office/drawing/2014/main" id="{E3B5E69B-E7DF-058A-200F-5D5D7D2C5EDC}"/>
              </a:ext>
            </a:extLst>
          </p:cNvPr>
          <p:cNvSpPr/>
          <p:nvPr/>
        </p:nvSpPr>
        <p:spPr>
          <a:xfrm>
            <a:off x="11615549" y="2094759"/>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07597866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5413FAEE-4DC7-08B4-16D1-E5ACA24C10D1}"/>
              </a:ext>
            </a:extLst>
          </p:cNvPr>
          <p:cNvGraphicFramePr/>
          <p:nvPr>
            <p:extLst>
              <p:ext uri="{D42A27DB-BD31-4B8C-83A1-F6EECF244321}">
                <p14:modId xmlns:p14="http://schemas.microsoft.com/office/powerpoint/2010/main" val="104906321"/>
              </p:ext>
            </p:extLst>
          </p:nvPr>
        </p:nvGraphicFramePr>
        <p:xfrm>
          <a:off x="6360999" y="1564222"/>
          <a:ext cx="6732669" cy="50803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96E79C6B-0C36-935F-D32D-55299270FB75}"/>
              </a:ext>
            </a:extLst>
          </p:cNvPr>
          <p:cNvGraphicFramePr/>
          <p:nvPr>
            <p:extLst>
              <p:ext uri="{D42A27DB-BD31-4B8C-83A1-F6EECF244321}">
                <p14:modId xmlns:p14="http://schemas.microsoft.com/office/powerpoint/2010/main" val="4236632397"/>
              </p:ext>
            </p:extLst>
          </p:nvPr>
        </p:nvGraphicFramePr>
        <p:xfrm>
          <a:off x="766762" y="1564222"/>
          <a:ext cx="6732669" cy="5080388"/>
        </p:xfrm>
        <a:graphic>
          <a:graphicData uri="http://schemas.openxmlformats.org/drawingml/2006/chart">
            <c:chart xmlns:c="http://schemas.openxmlformats.org/drawingml/2006/chart" xmlns:r="http://schemas.openxmlformats.org/officeDocument/2006/relationships" r:id="rId4"/>
          </a:graphicData>
        </a:graphic>
      </p:graphicFrame>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Those eligible most commonly reported that they completed their bowel screening kit in the last 2 years, with over 2 in 3 being categorised as up to date with their screening.</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394346"/>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M1. When was the last time you completed a bowel cancer screening poo test kit?  Please select one answer.</a:t>
            </a:r>
          </a:p>
          <a:p>
            <a:r>
              <a:rPr lang="en-US" sz="800" dirty="0"/>
              <a:t>M1. Bowel screening - recoded</a:t>
            </a:r>
          </a:p>
          <a:p>
            <a:r>
              <a:rPr lang="en-US" sz="800" dirty="0"/>
              <a:t>Base: All eligible (N=3,007)</a:t>
            </a:r>
          </a:p>
        </p:txBody>
      </p:sp>
      <p:sp>
        <p:nvSpPr>
          <p:cNvPr id="2" name="TextBox 1">
            <a:extLst>
              <a:ext uri="{FF2B5EF4-FFF2-40B4-BE49-F238E27FC236}">
                <a16:creationId xmlns:a16="http://schemas.microsoft.com/office/drawing/2014/main" id="{C8F2C093-8874-C5DF-6335-64B4714D43E6}"/>
              </a:ext>
            </a:extLst>
          </p:cNvPr>
          <p:cNvSpPr txBox="1"/>
          <p:nvPr/>
        </p:nvSpPr>
        <p:spPr>
          <a:xfrm>
            <a:off x="2280908" y="1619261"/>
            <a:ext cx="7630183"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dirty="0">
                <a:solidFill>
                  <a:schemeClr val="tx1"/>
                </a:solidFill>
                <a:ea typeface="+mn-ea"/>
                <a:cs typeface="+mn-cs"/>
              </a:rPr>
              <a:t>Completed bowel cancer screening (last time sent kit)</a:t>
            </a:r>
            <a:endParaRPr lang="en-GB" sz="1800" b="1" i="0" u="none" strike="noStrike" kern="1200" spc="10" baseline="0" dirty="0">
              <a:solidFill>
                <a:schemeClr val="tx1"/>
              </a:solidFill>
              <a:ea typeface="+mn-ea"/>
              <a:cs typeface="+mn-cs"/>
            </a:endParaRPr>
          </a:p>
        </p:txBody>
      </p:sp>
      <p:sp>
        <p:nvSpPr>
          <p:cNvPr id="23" name="Freeform 47">
            <a:extLst>
              <a:ext uri="{FF2B5EF4-FFF2-40B4-BE49-F238E27FC236}">
                <a16:creationId xmlns:a16="http://schemas.microsoft.com/office/drawing/2014/main" id="{2FB0AA20-CF40-780A-89BB-CB38076533CD}"/>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dirty="0"/>
              <a:t>Bowel screening</a:t>
            </a:r>
          </a:p>
        </p:txBody>
      </p:sp>
    </p:spTree>
    <p:extLst>
      <p:ext uri="{BB962C8B-B14F-4D97-AF65-F5344CB8AC3E}">
        <p14:creationId xmlns:p14="http://schemas.microsoft.com/office/powerpoint/2010/main" val="41065860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Footer Placeholder 5">
            <a:extLst>
              <a:ext uri="{FF2B5EF4-FFF2-40B4-BE49-F238E27FC236}">
                <a16:creationId xmlns:a16="http://schemas.microsoft.com/office/drawing/2014/main" id="{1CB96415-7361-339F-D30A-DA069000A9B8}"/>
              </a:ext>
            </a:extLst>
          </p:cNvPr>
          <p:cNvSpPr txBox="1">
            <a:spLocks/>
          </p:cNvSpPr>
          <p:nvPr/>
        </p:nvSpPr>
        <p:spPr>
          <a:xfrm>
            <a:off x="132524" y="6404523"/>
            <a:ext cx="9113520"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M1_rc – Bowel screening – recode </a:t>
            </a:r>
          </a:p>
          <a:p>
            <a:r>
              <a:rPr lang="en-US" sz="800" dirty="0"/>
              <a:t>Base: (All eligible: N=3,007; Male: N=1,1449; Female: N=1,529; White: N=2,710; Ethnic minority background: N=297; ABC1: N=1,426; C2DE: 1,581; IMD 1-2: N=426; IMD 3-8: N=1,840; IMD 9-10: 741; Disability: N=1,220; No disability: N=1,740; Mental health condition: N=745; No mental health condition: 2,145; England: N=1,589; Wales: N=550; Scotland: N=540; NI: N=328)</a:t>
            </a:r>
          </a:p>
        </p:txBody>
      </p:sp>
      <p:sp>
        <p:nvSpPr>
          <p:cNvPr id="6" name="Title 4">
            <a:extLst>
              <a:ext uri="{FF2B5EF4-FFF2-40B4-BE49-F238E27FC236}">
                <a16:creationId xmlns:a16="http://schemas.microsoft.com/office/drawing/2014/main" id="{A12CEE90-FC8D-4F29-F5B3-359C6F31A990}"/>
              </a:ext>
            </a:extLst>
          </p:cNvPr>
          <p:cNvSpPr txBox="1">
            <a:spLocks/>
          </p:cNvSpPr>
          <p:nvPr/>
        </p:nvSpPr>
        <p:spPr>
          <a:xfrm>
            <a:off x="276701" y="160352"/>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Respondents from an ethnic minority background and living in England were least likely to be categorised as being up to date, while those living in Scotland and with no mental health condition were the most likely.</a:t>
            </a:r>
          </a:p>
        </p:txBody>
      </p:sp>
      <p:grpSp>
        <p:nvGrpSpPr>
          <p:cNvPr id="138" name="Group 137">
            <a:extLst>
              <a:ext uri="{FF2B5EF4-FFF2-40B4-BE49-F238E27FC236}">
                <a16:creationId xmlns:a16="http://schemas.microsoft.com/office/drawing/2014/main" id="{4E701264-04E3-B261-F598-61C716A9DC2F}"/>
              </a:ext>
            </a:extLst>
          </p:cNvPr>
          <p:cNvGrpSpPr/>
          <p:nvPr/>
        </p:nvGrpSpPr>
        <p:grpSpPr>
          <a:xfrm>
            <a:off x="10080992" y="6338152"/>
            <a:ext cx="1871253" cy="327895"/>
            <a:chOff x="1866138" y="3032859"/>
            <a:chExt cx="1871253" cy="327895"/>
          </a:xfrm>
        </p:grpSpPr>
        <p:sp>
          <p:nvSpPr>
            <p:cNvPr id="139" name="TextBox 138">
              <a:extLst>
                <a:ext uri="{FF2B5EF4-FFF2-40B4-BE49-F238E27FC236}">
                  <a16:creationId xmlns:a16="http://schemas.microsoft.com/office/drawing/2014/main" id="{892F903A-2567-098E-DD7A-35CC6EA8407F}"/>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dirty="0"/>
                <a:t>Show statistically significant differences between subgroups</a:t>
              </a:r>
              <a:endParaRPr lang="en-GB" sz="900" dirty="0"/>
            </a:p>
          </p:txBody>
        </p:sp>
        <p:sp>
          <p:nvSpPr>
            <p:cNvPr id="140" name="Isosceles Triangle 139">
              <a:extLst>
                <a:ext uri="{FF2B5EF4-FFF2-40B4-BE49-F238E27FC236}">
                  <a16:creationId xmlns:a16="http://schemas.microsoft.com/office/drawing/2014/main" id="{B5404A94-9A05-8752-B9B3-EA76653D2FFB}"/>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1" name="Isosceles Triangle 140">
              <a:extLst>
                <a:ext uri="{FF2B5EF4-FFF2-40B4-BE49-F238E27FC236}">
                  <a16:creationId xmlns:a16="http://schemas.microsoft.com/office/drawing/2014/main" id="{A1A84F83-A606-E3D7-D4C5-2588BA8897E1}"/>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grpSp>
      <p:grpSp>
        <p:nvGrpSpPr>
          <p:cNvPr id="8" name="Group 7">
            <a:extLst>
              <a:ext uri="{FF2B5EF4-FFF2-40B4-BE49-F238E27FC236}">
                <a16:creationId xmlns:a16="http://schemas.microsoft.com/office/drawing/2014/main" id="{4BC69DA7-F195-0FD9-C00D-B6A0F2FD4A88}"/>
              </a:ext>
            </a:extLst>
          </p:cNvPr>
          <p:cNvGrpSpPr/>
          <p:nvPr/>
        </p:nvGrpSpPr>
        <p:grpSpPr>
          <a:xfrm>
            <a:off x="401473" y="1934236"/>
            <a:ext cx="11300087" cy="3918112"/>
            <a:chOff x="460431" y="844389"/>
            <a:chExt cx="11300087" cy="3918112"/>
          </a:xfrm>
        </p:grpSpPr>
        <p:graphicFrame>
          <p:nvGraphicFramePr>
            <p:cNvPr id="10" name="Chart 9">
              <a:extLst>
                <a:ext uri="{FF2B5EF4-FFF2-40B4-BE49-F238E27FC236}">
                  <a16:creationId xmlns:a16="http://schemas.microsoft.com/office/drawing/2014/main" id="{80CFFB56-C5CE-BD0D-4424-CE825245E672}"/>
                </a:ext>
              </a:extLst>
            </p:cNvPr>
            <p:cNvGraphicFramePr/>
            <p:nvPr>
              <p:extLst>
                <p:ext uri="{D42A27DB-BD31-4B8C-83A1-F6EECF244321}">
                  <p14:modId xmlns:p14="http://schemas.microsoft.com/office/powerpoint/2010/main" val="3356067562"/>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tangle 10">
              <a:extLst>
                <a:ext uri="{FF2B5EF4-FFF2-40B4-BE49-F238E27FC236}">
                  <a16:creationId xmlns:a16="http://schemas.microsoft.com/office/drawing/2014/main" id="{9617A9B0-DF6B-DAD5-833E-829E833FF3B4}"/>
                </a:ext>
              </a:extLst>
            </p:cNvPr>
            <p:cNvSpPr/>
            <p:nvPr/>
          </p:nvSpPr>
          <p:spPr>
            <a:xfrm>
              <a:off x="460431" y="3427800"/>
              <a:ext cx="809345" cy="321917"/>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a:t>
              </a:r>
            </a:p>
          </p:txBody>
        </p:sp>
        <p:sp>
          <p:nvSpPr>
            <p:cNvPr id="12" name="Rectangle 11">
              <a:extLst>
                <a:ext uri="{FF2B5EF4-FFF2-40B4-BE49-F238E27FC236}">
                  <a16:creationId xmlns:a16="http://schemas.microsoft.com/office/drawing/2014/main" id="{E88AAE5F-35CD-4723-87A2-702EFFC0BE0C}"/>
                </a:ext>
              </a:extLst>
            </p:cNvPr>
            <p:cNvSpPr/>
            <p:nvPr/>
          </p:nvSpPr>
          <p:spPr>
            <a:xfrm>
              <a:off x="1251121" y="3419694"/>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Male</a:t>
              </a:r>
            </a:p>
          </p:txBody>
        </p:sp>
        <p:sp>
          <p:nvSpPr>
            <p:cNvPr id="14" name="Rectangle 13">
              <a:extLst>
                <a:ext uri="{FF2B5EF4-FFF2-40B4-BE49-F238E27FC236}">
                  <a16:creationId xmlns:a16="http://schemas.microsoft.com/office/drawing/2014/main" id="{3C8EBA36-21EF-FFDF-072E-C7FB8421FA33}"/>
                </a:ext>
              </a:extLst>
            </p:cNvPr>
            <p:cNvSpPr/>
            <p:nvPr/>
          </p:nvSpPr>
          <p:spPr>
            <a:xfrm>
              <a:off x="1867145" y="3419694"/>
              <a:ext cx="736358"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Female</a:t>
              </a:r>
            </a:p>
          </p:txBody>
        </p:sp>
        <p:sp>
          <p:nvSpPr>
            <p:cNvPr id="29" name="Rectangle 28">
              <a:extLst>
                <a:ext uri="{FF2B5EF4-FFF2-40B4-BE49-F238E27FC236}">
                  <a16:creationId xmlns:a16="http://schemas.microsoft.com/office/drawing/2014/main" id="{7AEFC88E-CA92-0323-9CA9-E17DB57C130E}"/>
                </a:ext>
              </a:extLst>
            </p:cNvPr>
            <p:cNvSpPr/>
            <p:nvPr/>
          </p:nvSpPr>
          <p:spPr>
            <a:xfrm>
              <a:off x="2590971" y="3444731"/>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White</a:t>
              </a:r>
            </a:p>
          </p:txBody>
        </p:sp>
        <p:sp>
          <p:nvSpPr>
            <p:cNvPr id="39" name="Rectangle 38">
              <a:extLst>
                <a:ext uri="{FF2B5EF4-FFF2-40B4-BE49-F238E27FC236}">
                  <a16:creationId xmlns:a16="http://schemas.microsoft.com/office/drawing/2014/main" id="{F584F2A7-4347-E765-C5AD-EC3B41C20AE5}"/>
                </a:ext>
              </a:extLst>
            </p:cNvPr>
            <p:cNvSpPr/>
            <p:nvPr/>
          </p:nvSpPr>
          <p:spPr>
            <a:xfrm>
              <a:off x="3011787" y="3575442"/>
              <a:ext cx="10448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Ethnic minority</a:t>
              </a:r>
            </a:p>
            <a:p>
              <a:pPr algn="ctr"/>
              <a:r>
                <a:rPr lang="en-GB" sz="1200" dirty="0">
                  <a:solidFill>
                    <a:schemeClr val="tx1"/>
                  </a:solidFill>
                </a:rPr>
                <a:t>background</a:t>
              </a:r>
            </a:p>
          </p:txBody>
        </p:sp>
        <p:sp>
          <p:nvSpPr>
            <p:cNvPr id="40" name="Rectangle 39">
              <a:extLst>
                <a:ext uri="{FF2B5EF4-FFF2-40B4-BE49-F238E27FC236}">
                  <a16:creationId xmlns:a16="http://schemas.microsoft.com/office/drawing/2014/main" id="{2DDFAC14-6AED-0291-D8F9-9DC1399CD608}"/>
                </a:ext>
              </a:extLst>
            </p:cNvPr>
            <p:cNvSpPr/>
            <p:nvPr/>
          </p:nvSpPr>
          <p:spPr>
            <a:xfrm>
              <a:off x="3904095" y="3439178"/>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ABC1</a:t>
              </a:r>
            </a:p>
          </p:txBody>
        </p:sp>
        <p:sp>
          <p:nvSpPr>
            <p:cNvPr id="41" name="Rectangle 40">
              <a:extLst>
                <a:ext uri="{FF2B5EF4-FFF2-40B4-BE49-F238E27FC236}">
                  <a16:creationId xmlns:a16="http://schemas.microsoft.com/office/drawing/2014/main" id="{426C7874-839B-064C-4E2D-550A1ED3C48E}"/>
                </a:ext>
              </a:extLst>
            </p:cNvPr>
            <p:cNvSpPr/>
            <p:nvPr/>
          </p:nvSpPr>
          <p:spPr>
            <a:xfrm>
              <a:off x="4527649" y="3439178"/>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C2DE</a:t>
              </a:r>
            </a:p>
          </p:txBody>
        </p:sp>
        <p:sp>
          <p:nvSpPr>
            <p:cNvPr id="42" name="Rectangle 41">
              <a:extLst>
                <a:ext uri="{FF2B5EF4-FFF2-40B4-BE49-F238E27FC236}">
                  <a16:creationId xmlns:a16="http://schemas.microsoft.com/office/drawing/2014/main" id="{101C2F63-B2E0-589C-3BBE-63FC1C945D6F}"/>
                </a:ext>
              </a:extLst>
            </p:cNvPr>
            <p:cNvSpPr/>
            <p:nvPr/>
          </p:nvSpPr>
          <p:spPr>
            <a:xfrm>
              <a:off x="6911389" y="3418736"/>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Disability</a:t>
              </a:r>
            </a:p>
          </p:txBody>
        </p:sp>
        <p:cxnSp>
          <p:nvCxnSpPr>
            <p:cNvPr id="43" name="Straight Connector 42">
              <a:extLst>
                <a:ext uri="{FF2B5EF4-FFF2-40B4-BE49-F238E27FC236}">
                  <a16:creationId xmlns:a16="http://schemas.microsoft.com/office/drawing/2014/main" id="{7C05FD7D-0D89-0F90-75E7-8EE7C8CE3048}"/>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sp>
          <p:nvSpPr>
            <p:cNvPr id="44" name="Rectangle 43">
              <a:extLst>
                <a:ext uri="{FF2B5EF4-FFF2-40B4-BE49-F238E27FC236}">
                  <a16:creationId xmlns:a16="http://schemas.microsoft.com/office/drawing/2014/main" id="{555FD972-D493-E5D1-FFE1-1602EE9A1610}"/>
                </a:ext>
              </a:extLst>
            </p:cNvPr>
            <p:cNvSpPr/>
            <p:nvPr/>
          </p:nvSpPr>
          <p:spPr>
            <a:xfrm>
              <a:off x="7453992" y="3479012"/>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 disability</a:t>
              </a:r>
            </a:p>
          </p:txBody>
        </p:sp>
      </p:grpSp>
      <p:sp>
        <p:nvSpPr>
          <p:cNvPr id="46" name="Rectangle 45">
            <a:extLst>
              <a:ext uri="{FF2B5EF4-FFF2-40B4-BE49-F238E27FC236}">
                <a16:creationId xmlns:a16="http://schemas.microsoft.com/office/drawing/2014/main" id="{0E29F568-8E56-E3CE-44A4-4AA3D4261FF1}"/>
              </a:ext>
            </a:extLst>
          </p:cNvPr>
          <p:cNvSpPr/>
          <p:nvPr/>
        </p:nvSpPr>
        <p:spPr>
          <a:xfrm>
            <a:off x="8176024" y="4615122"/>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Mental health condition</a:t>
            </a:r>
          </a:p>
        </p:txBody>
      </p:sp>
      <p:sp>
        <p:nvSpPr>
          <p:cNvPr id="47" name="Rectangle 46">
            <a:extLst>
              <a:ext uri="{FF2B5EF4-FFF2-40B4-BE49-F238E27FC236}">
                <a16:creationId xmlns:a16="http://schemas.microsoft.com/office/drawing/2014/main" id="{B4B8EE02-5AEC-77E9-A6E9-4275D38ED4F1}"/>
              </a:ext>
            </a:extLst>
          </p:cNvPr>
          <p:cNvSpPr/>
          <p:nvPr/>
        </p:nvSpPr>
        <p:spPr>
          <a:xfrm>
            <a:off x="8734361" y="4701221"/>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 mental health condition</a:t>
            </a:r>
          </a:p>
        </p:txBody>
      </p:sp>
      <p:sp>
        <p:nvSpPr>
          <p:cNvPr id="48" name="Rectangle 47">
            <a:extLst>
              <a:ext uri="{FF2B5EF4-FFF2-40B4-BE49-F238E27FC236}">
                <a16:creationId xmlns:a16="http://schemas.microsoft.com/office/drawing/2014/main" id="{A4B0C188-4A29-0B20-C7DE-943D871575AC}"/>
              </a:ext>
            </a:extLst>
          </p:cNvPr>
          <p:cNvSpPr/>
          <p:nvPr/>
        </p:nvSpPr>
        <p:spPr>
          <a:xfrm>
            <a:off x="5138611" y="4562739"/>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a:t>
            </a:r>
          </a:p>
          <a:p>
            <a:pPr algn="ctr"/>
            <a:r>
              <a:rPr lang="en-GB" sz="1200" dirty="0">
                <a:solidFill>
                  <a:schemeClr val="tx1"/>
                </a:solidFill>
              </a:rPr>
              <a:t>1-2</a:t>
            </a:r>
          </a:p>
        </p:txBody>
      </p:sp>
      <p:sp>
        <p:nvSpPr>
          <p:cNvPr id="49" name="Rectangle 48">
            <a:extLst>
              <a:ext uri="{FF2B5EF4-FFF2-40B4-BE49-F238E27FC236}">
                <a16:creationId xmlns:a16="http://schemas.microsoft.com/office/drawing/2014/main" id="{E2276CD2-EA85-EEFC-EC71-88E515C8954D}"/>
              </a:ext>
            </a:extLst>
          </p:cNvPr>
          <p:cNvSpPr/>
          <p:nvPr/>
        </p:nvSpPr>
        <p:spPr>
          <a:xfrm>
            <a:off x="5709351" y="4552024"/>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 </a:t>
            </a:r>
          </a:p>
          <a:p>
            <a:pPr algn="ctr"/>
            <a:r>
              <a:rPr lang="en-GB" sz="1200" dirty="0">
                <a:solidFill>
                  <a:schemeClr val="tx1"/>
                </a:solidFill>
              </a:rPr>
              <a:t>3-8</a:t>
            </a:r>
          </a:p>
        </p:txBody>
      </p:sp>
      <p:sp>
        <p:nvSpPr>
          <p:cNvPr id="50" name="Rectangle 49">
            <a:extLst>
              <a:ext uri="{FF2B5EF4-FFF2-40B4-BE49-F238E27FC236}">
                <a16:creationId xmlns:a16="http://schemas.microsoft.com/office/drawing/2014/main" id="{C5BAB218-7683-E6F7-31A6-0C06624E4619}"/>
              </a:ext>
            </a:extLst>
          </p:cNvPr>
          <p:cNvSpPr/>
          <p:nvPr/>
        </p:nvSpPr>
        <p:spPr>
          <a:xfrm>
            <a:off x="6131044" y="4554664"/>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 </a:t>
            </a:r>
          </a:p>
          <a:p>
            <a:pPr algn="ctr"/>
            <a:r>
              <a:rPr lang="en-GB" sz="1200" dirty="0">
                <a:solidFill>
                  <a:schemeClr val="tx1"/>
                </a:solidFill>
              </a:rPr>
              <a:t>9-10</a:t>
            </a:r>
          </a:p>
        </p:txBody>
      </p:sp>
      <p:sp>
        <p:nvSpPr>
          <p:cNvPr id="51" name="Rectangle 50">
            <a:extLst>
              <a:ext uri="{FF2B5EF4-FFF2-40B4-BE49-F238E27FC236}">
                <a16:creationId xmlns:a16="http://schemas.microsoft.com/office/drawing/2014/main" id="{79B0ABAF-D7CA-34F4-AD62-5D7B3A3F8E29}"/>
              </a:ext>
            </a:extLst>
          </p:cNvPr>
          <p:cNvSpPr/>
          <p:nvPr/>
        </p:nvSpPr>
        <p:spPr>
          <a:xfrm>
            <a:off x="9465526" y="4518952"/>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Eng.</a:t>
            </a:r>
          </a:p>
        </p:txBody>
      </p:sp>
      <p:sp>
        <p:nvSpPr>
          <p:cNvPr id="52" name="Rectangle 51">
            <a:extLst>
              <a:ext uri="{FF2B5EF4-FFF2-40B4-BE49-F238E27FC236}">
                <a16:creationId xmlns:a16="http://schemas.microsoft.com/office/drawing/2014/main" id="{7BD16237-8215-9EAB-9689-5C4549BBE0AA}"/>
              </a:ext>
            </a:extLst>
          </p:cNvPr>
          <p:cNvSpPr/>
          <p:nvPr/>
        </p:nvSpPr>
        <p:spPr>
          <a:xfrm>
            <a:off x="10006155" y="4529024"/>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Wales</a:t>
            </a:r>
          </a:p>
        </p:txBody>
      </p:sp>
      <p:sp>
        <p:nvSpPr>
          <p:cNvPr id="53" name="Rectangle 52">
            <a:extLst>
              <a:ext uri="{FF2B5EF4-FFF2-40B4-BE49-F238E27FC236}">
                <a16:creationId xmlns:a16="http://schemas.microsoft.com/office/drawing/2014/main" id="{2CB8D873-35EF-FC87-2454-E7158836E80D}"/>
              </a:ext>
            </a:extLst>
          </p:cNvPr>
          <p:cNvSpPr/>
          <p:nvPr/>
        </p:nvSpPr>
        <p:spPr>
          <a:xfrm>
            <a:off x="10442593" y="4529023"/>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Scot.</a:t>
            </a:r>
          </a:p>
        </p:txBody>
      </p:sp>
      <p:sp>
        <p:nvSpPr>
          <p:cNvPr id="54" name="Rectangle 53">
            <a:extLst>
              <a:ext uri="{FF2B5EF4-FFF2-40B4-BE49-F238E27FC236}">
                <a16:creationId xmlns:a16="http://schemas.microsoft.com/office/drawing/2014/main" id="{B070D409-E912-AD19-B066-B4BA919A3D61}"/>
              </a:ext>
            </a:extLst>
          </p:cNvPr>
          <p:cNvSpPr/>
          <p:nvPr/>
        </p:nvSpPr>
        <p:spPr>
          <a:xfrm>
            <a:off x="10878551" y="4513767"/>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NI</a:t>
            </a:r>
          </a:p>
        </p:txBody>
      </p:sp>
      <p:sp>
        <p:nvSpPr>
          <p:cNvPr id="57" name="Isosceles Triangle 56">
            <a:extLst>
              <a:ext uri="{FF2B5EF4-FFF2-40B4-BE49-F238E27FC236}">
                <a16:creationId xmlns:a16="http://schemas.microsoft.com/office/drawing/2014/main" id="{F8D6F134-7A6A-FD83-8FA9-3B88EE17E105}"/>
              </a:ext>
            </a:extLst>
          </p:cNvPr>
          <p:cNvSpPr>
            <a:spLocks noChangeAspect="1"/>
          </p:cNvSpPr>
          <p:nvPr/>
        </p:nvSpPr>
        <p:spPr>
          <a:xfrm>
            <a:off x="6333408" y="2536005"/>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59" name="Isosceles Triangle 58">
            <a:extLst>
              <a:ext uri="{FF2B5EF4-FFF2-40B4-BE49-F238E27FC236}">
                <a16:creationId xmlns:a16="http://schemas.microsoft.com/office/drawing/2014/main" id="{2A2BA5EA-691D-49F2-26C2-B6FDE163F56C}"/>
              </a:ext>
            </a:extLst>
          </p:cNvPr>
          <p:cNvSpPr>
            <a:spLocks noChangeAspect="1"/>
          </p:cNvSpPr>
          <p:nvPr/>
        </p:nvSpPr>
        <p:spPr>
          <a:xfrm rot="10800000">
            <a:off x="5451770" y="2838288"/>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62" name="Isosceles Triangle 61">
            <a:extLst>
              <a:ext uri="{FF2B5EF4-FFF2-40B4-BE49-F238E27FC236}">
                <a16:creationId xmlns:a16="http://schemas.microsoft.com/office/drawing/2014/main" id="{08019443-851E-70F8-88E3-DC95968070A0}"/>
              </a:ext>
            </a:extLst>
          </p:cNvPr>
          <p:cNvSpPr>
            <a:spLocks noChangeAspect="1"/>
          </p:cNvSpPr>
          <p:nvPr/>
        </p:nvSpPr>
        <p:spPr>
          <a:xfrm>
            <a:off x="8904982" y="260387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63" name="Isosceles Triangle 62">
            <a:extLst>
              <a:ext uri="{FF2B5EF4-FFF2-40B4-BE49-F238E27FC236}">
                <a16:creationId xmlns:a16="http://schemas.microsoft.com/office/drawing/2014/main" id="{9AE8078D-2160-D100-F967-66C31289578F}"/>
              </a:ext>
            </a:extLst>
          </p:cNvPr>
          <p:cNvSpPr>
            <a:spLocks noChangeAspect="1"/>
          </p:cNvSpPr>
          <p:nvPr/>
        </p:nvSpPr>
        <p:spPr>
          <a:xfrm rot="10800000">
            <a:off x="8471589" y="2807083"/>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28" name="TextBox 127">
            <a:extLst>
              <a:ext uri="{FF2B5EF4-FFF2-40B4-BE49-F238E27FC236}">
                <a16:creationId xmlns:a16="http://schemas.microsoft.com/office/drawing/2014/main" id="{A8B6570D-8717-5FE9-16C5-96F1D4639867}"/>
              </a:ext>
            </a:extLst>
          </p:cNvPr>
          <p:cNvSpPr txBox="1"/>
          <p:nvPr/>
        </p:nvSpPr>
        <p:spPr>
          <a:xfrm>
            <a:off x="863213" y="1880641"/>
            <a:ext cx="9988799" cy="338554"/>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Proportion who were up to date with bowel screening</a:t>
            </a:r>
            <a:endParaRPr lang="en-GB" sz="1600" b="1" i="0" u="none" strike="noStrike" kern="1200" spc="10" baseline="0" dirty="0">
              <a:solidFill>
                <a:schemeClr val="tx1"/>
              </a:solidFill>
              <a:ea typeface="+mn-ea"/>
              <a:cs typeface="+mn-cs"/>
            </a:endParaRPr>
          </a:p>
        </p:txBody>
      </p:sp>
      <p:sp>
        <p:nvSpPr>
          <p:cNvPr id="129" name="Isosceles Triangle 128">
            <a:extLst>
              <a:ext uri="{FF2B5EF4-FFF2-40B4-BE49-F238E27FC236}">
                <a16:creationId xmlns:a16="http://schemas.microsoft.com/office/drawing/2014/main" id="{F1B106CC-5FA1-1D94-A139-241B25923BC7}"/>
              </a:ext>
            </a:extLst>
          </p:cNvPr>
          <p:cNvSpPr>
            <a:spLocks noChangeAspect="1"/>
          </p:cNvSpPr>
          <p:nvPr/>
        </p:nvSpPr>
        <p:spPr>
          <a:xfrm>
            <a:off x="10669168" y="246103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30" name="Isosceles Triangle 129">
            <a:extLst>
              <a:ext uri="{FF2B5EF4-FFF2-40B4-BE49-F238E27FC236}">
                <a16:creationId xmlns:a16="http://schemas.microsoft.com/office/drawing/2014/main" id="{934012EC-11AF-B718-6D60-557814BD25F7}"/>
              </a:ext>
            </a:extLst>
          </p:cNvPr>
          <p:cNvSpPr>
            <a:spLocks noChangeAspect="1"/>
          </p:cNvSpPr>
          <p:nvPr/>
        </p:nvSpPr>
        <p:spPr>
          <a:xfrm rot="10800000">
            <a:off x="9776209" y="2708033"/>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31" name="Isosceles Triangle 130">
            <a:extLst>
              <a:ext uri="{FF2B5EF4-FFF2-40B4-BE49-F238E27FC236}">
                <a16:creationId xmlns:a16="http://schemas.microsoft.com/office/drawing/2014/main" id="{32237ABA-392D-EE3A-AE7A-CAD7B7415929}"/>
              </a:ext>
            </a:extLst>
          </p:cNvPr>
          <p:cNvSpPr>
            <a:spLocks noChangeAspect="1"/>
          </p:cNvSpPr>
          <p:nvPr/>
        </p:nvSpPr>
        <p:spPr>
          <a:xfrm rot="10800000">
            <a:off x="5879441" y="2652851"/>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32" name="Isosceles Triangle 131">
            <a:extLst>
              <a:ext uri="{FF2B5EF4-FFF2-40B4-BE49-F238E27FC236}">
                <a16:creationId xmlns:a16="http://schemas.microsoft.com/office/drawing/2014/main" id="{83F31999-D9A2-535C-6B8F-22207A8C3A77}"/>
              </a:ext>
            </a:extLst>
          </p:cNvPr>
          <p:cNvSpPr>
            <a:spLocks noChangeAspect="1"/>
          </p:cNvSpPr>
          <p:nvPr/>
        </p:nvSpPr>
        <p:spPr>
          <a:xfrm>
            <a:off x="2860321" y="260387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33" name="Isosceles Triangle 132">
            <a:extLst>
              <a:ext uri="{FF2B5EF4-FFF2-40B4-BE49-F238E27FC236}">
                <a16:creationId xmlns:a16="http://schemas.microsoft.com/office/drawing/2014/main" id="{D2BB689F-D9DD-EC39-2EF7-1ECF365083FE}"/>
              </a:ext>
            </a:extLst>
          </p:cNvPr>
          <p:cNvSpPr>
            <a:spLocks noChangeAspect="1"/>
          </p:cNvSpPr>
          <p:nvPr/>
        </p:nvSpPr>
        <p:spPr>
          <a:xfrm rot="10800000">
            <a:off x="3290322" y="2859554"/>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34" name="Speech Bubble: Rectangle with Corners Rounded 133">
            <a:extLst>
              <a:ext uri="{FF2B5EF4-FFF2-40B4-BE49-F238E27FC236}">
                <a16:creationId xmlns:a16="http://schemas.microsoft.com/office/drawing/2014/main" id="{B51233CA-B28F-9E8E-2B11-83AA993839A7}"/>
              </a:ext>
            </a:extLst>
          </p:cNvPr>
          <p:cNvSpPr/>
          <p:nvPr/>
        </p:nvSpPr>
        <p:spPr>
          <a:xfrm>
            <a:off x="777954" y="5553568"/>
            <a:ext cx="10158096" cy="54044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Among those from an ethnic minority background specifically, Asian respondents were least likely to be up to date (57%), compared to those from a Mixed background (61%). Base size was not sufficient to examine responses from Black respondents.</a:t>
            </a:r>
            <a:endParaRPr lang="en-GB" sz="1200" dirty="0">
              <a:solidFill>
                <a:schemeClr val="tx1"/>
              </a:solidFill>
            </a:endParaRPr>
          </a:p>
        </p:txBody>
      </p:sp>
      <p:sp>
        <p:nvSpPr>
          <p:cNvPr id="135" name="Freeform 47">
            <a:extLst>
              <a:ext uri="{FF2B5EF4-FFF2-40B4-BE49-F238E27FC236}">
                <a16:creationId xmlns:a16="http://schemas.microsoft.com/office/drawing/2014/main" id="{E3E08A78-59C9-03EF-9AC0-3B0A42CE2D89}"/>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dirty="0"/>
              <a:t>Bowel screening</a:t>
            </a:r>
          </a:p>
        </p:txBody>
      </p:sp>
    </p:spTree>
    <p:extLst>
      <p:ext uri="{BB962C8B-B14F-4D97-AF65-F5344CB8AC3E}">
        <p14:creationId xmlns:p14="http://schemas.microsoft.com/office/powerpoint/2010/main" val="39772597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5" y="294666"/>
            <a:ext cx="11480331"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Regardless of whether respondents were up to date or overdue, intention to complete their kit next time was high, although highest among those who were up to date.</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407354"/>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M2. Will you complete the bowel cancer screening poo test kit next time you are sent one?  Please select one answer.</a:t>
            </a:r>
          </a:p>
          <a:p>
            <a:r>
              <a:rPr lang="en-US" sz="800" dirty="0"/>
              <a:t>Base: All eligible (N=3,007); all up to date (N=2,051); all overdue (N=151); never completed (N=307)</a:t>
            </a:r>
            <a:endParaRPr lang="en-US" sz="800" dirty="0">
              <a:solidFill>
                <a:schemeClr val="bg1">
                  <a:lumMod val="50000"/>
                </a:schemeClr>
              </a:solidFill>
            </a:endParaRPr>
          </a:p>
        </p:txBody>
      </p:sp>
      <p:sp>
        <p:nvSpPr>
          <p:cNvPr id="2" name="TextBox 1">
            <a:extLst>
              <a:ext uri="{FF2B5EF4-FFF2-40B4-BE49-F238E27FC236}">
                <a16:creationId xmlns:a16="http://schemas.microsoft.com/office/drawing/2014/main" id="{C8F2C093-8874-C5DF-6335-64B4714D43E6}"/>
              </a:ext>
            </a:extLst>
          </p:cNvPr>
          <p:cNvSpPr txBox="1"/>
          <p:nvPr/>
        </p:nvSpPr>
        <p:spPr>
          <a:xfrm>
            <a:off x="3046521" y="1624261"/>
            <a:ext cx="6098958"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dirty="0">
                <a:solidFill>
                  <a:schemeClr val="tx1"/>
                </a:solidFill>
                <a:ea typeface="+mn-ea"/>
                <a:cs typeface="+mn-cs"/>
              </a:rPr>
              <a:t>Intention to complete next time </a:t>
            </a:r>
            <a:endParaRPr lang="en-GB" sz="1800" b="1" i="0" u="none" strike="noStrike" kern="1200" spc="10" baseline="0" dirty="0">
              <a:solidFill>
                <a:schemeClr val="tx1"/>
              </a:solidFill>
              <a:ea typeface="+mn-ea"/>
              <a:cs typeface="+mn-cs"/>
            </a:endParaRPr>
          </a:p>
        </p:txBody>
      </p:sp>
      <p:sp>
        <p:nvSpPr>
          <p:cNvPr id="3" name="Freeform 47">
            <a:extLst>
              <a:ext uri="{FF2B5EF4-FFF2-40B4-BE49-F238E27FC236}">
                <a16:creationId xmlns:a16="http://schemas.microsoft.com/office/drawing/2014/main" id="{DAB2A359-746E-2F26-9792-7E08E1E50F9A}"/>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dirty="0"/>
              <a:t>Bowel screening</a:t>
            </a:r>
          </a:p>
        </p:txBody>
      </p:sp>
      <p:graphicFrame>
        <p:nvGraphicFramePr>
          <p:cNvPr id="6" name="Chart 5">
            <a:extLst>
              <a:ext uri="{FF2B5EF4-FFF2-40B4-BE49-F238E27FC236}">
                <a16:creationId xmlns:a16="http://schemas.microsoft.com/office/drawing/2014/main" id="{D5DC4D46-75AB-79BF-3059-E237BD14C27D}"/>
              </a:ext>
            </a:extLst>
          </p:cNvPr>
          <p:cNvGraphicFramePr/>
          <p:nvPr>
            <p:extLst>
              <p:ext uri="{D42A27DB-BD31-4B8C-83A1-F6EECF244321}">
                <p14:modId xmlns:p14="http://schemas.microsoft.com/office/powerpoint/2010/main" val="1402314120"/>
              </p:ext>
            </p:extLst>
          </p:nvPr>
        </p:nvGraphicFramePr>
        <p:xfrm>
          <a:off x="233335" y="2003146"/>
          <a:ext cx="11304949" cy="4335006"/>
        </p:xfrm>
        <a:graphic>
          <a:graphicData uri="http://schemas.openxmlformats.org/drawingml/2006/chart">
            <c:chart xmlns:c="http://schemas.openxmlformats.org/drawingml/2006/chart" xmlns:r="http://schemas.openxmlformats.org/officeDocument/2006/relationships" r:id="rId3"/>
          </a:graphicData>
        </a:graphic>
      </p:graphicFrame>
      <p:grpSp>
        <p:nvGrpSpPr>
          <p:cNvPr id="7" name="Group 6">
            <a:extLst>
              <a:ext uri="{FF2B5EF4-FFF2-40B4-BE49-F238E27FC236}">
                <a16:creationId xmlns:a16="http://schemas.microsoft.com/office/drawing/2014/main" id="{F5096EFF-F7EE-2495-9590-87956FC4DA2E}"/>
              </a:ext>
            </a:extLst>
          </p:cNvPr>
          <p:cNvGrpSpPr/>
          <p:nvPr/>
        </p:nvGrpSpPr>
        <p:grpSpPr>
          <a:xfrm>
            <a:off x="10080992" y="6338152"/>
            <a:ext cx="1871253" cy="327895"/>
            <a:chOff x="1866138" y="3032859"/>
            <a:chExt cx="1871253" cy="327895"/>
          </a:xfrm>
        </p:grpSpPr>
        <p:sp>
          <p:nvSpPr>
            <p:cNvPr id="10" name="TextBox 9">
              <a:extLst>
                <a:ext uri="{FF2B5EF4-FFF2-40B4-BE49-F238E27FC236}">
                  <a16:creationId xmlns:a16="http://schemas.microsoft.com/office/drawing/2014/main" id="{89331C69-114C-7C22-8B6E-3A8F670F28AA}"/>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dirty="0"/>
                <a:t>Show statistically significant differences compared to average</a:t>
              </a:r>
              <a:endParaRPr lang="en-GB" sz="900" dirty="0"/>
            </a:p>
          </p:txBody>
        </p:sp>
        <p:sp>
          <p:nvSpPr>
            <p:cNvPr id="11" name="Isosceles Triangle 10">
              <a:extLst>
                <a:ext uri="{FF2B5EF4-FFF2-40B4-BE49-F238E27FC236}">
                  <a16:creationId xmlns:a16="http://schemas.microsoft.com/office/drawing/2014/main" id="{8C50584E-DD1A-81DD-21E0-F41E6CD0093A}"/>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2" name="Isosceles Triangle 11">
              <a:extLst>
                <a:ext uri="{FF2B5EF4-FFF2-40B4-BE49-F238E27FC236}">
                  <a16:creationId xmlns:a16="http://schemas.microsoft.com/office/drawing/2014/main" id="{37977113-1DAC-1C56-E936-42C01043D677}"/>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grpSp>
      <p:sp>
        <p:nvSpPr>
          <p:cNvPr id="15" name="Right Brace 14">
            <a:extLst>
              <a:ext uri="{FF2B5EF4-FFF2-40B4-BE49-F238E27FC236}">
                <a16:creationId xmlns:a16="http://schemas.microsoft.com/office/drawing/2014/main" id="{C0EAF866-6003-63A4-09C4-54DCBB67D0E3}"/>
              </a:ext>
            </a:extLst>
          </p:cNvPr>
          <p:cNvSpPr/>
          <p:nvPr/>
        </p:nvSpPr>
        <p:spPr>
          <a:xfrm>
            <a:off x="2623041" y="2743201"/>
            <a:ext cx="290100" cy="2555030"/>
          </a:xfrm>
          <a:prstGeom prst="rightBrace">
            <a:avLst>
              <a:gd name="adj1" fmla="val 176190"/>
              <a:gd name="adj2" fmla="val 474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2" name="TextBox 21">
            <a:extLst>
              <a:ext uri="{FF2B5EF4-FFF2-40B4-BE49-F238E27FC236}">
                <a16:creationId xmlns:a16="http://schemas.microsoft.com/office/drawing/2014/main" id="{126DDCF2-3B60-A139-A9D9-6EFD90C09A9C}"/>
              </a:ext>
            </a:extLst>
          </p:cNvPr>
          <p:cNvSpPr txBox="1"/>
          <p:nvPr/>
        </p:nvSpPr>
        <p:spPr>
          <a:xfrm>
            <a:off x="2948633" y="3742223"/>
            <a:ext cx="723478" cy="369332"/>
          </a:xfrm>
          <a:prstGeom prst="rect">
            <a:avLst/>
          </a:prstGeom>
          <a:noFill/>
        </p:spPr>
        <p:txBody>
          <a:bodyPr wrap="square" rtlCol="0">
            <a:spAutoFit/>
          </a:bodyPr>
          <a:lstStyle/>
          <a:p>
            <a:r>
              <a:rPr lang="en-GB" b="1" dirty="0">
                <a:solidFill>
                  <a:schemeClr val="accent1"/>
                </a:solidFill>
              </a:rPr>
              <a:t>84%</a:t>
            </a:r>
          </a:p>
        </p:txBody>
      </p:sp>
      <p:sp>
        <p:nvSpPr>
          <p:cNvPr id="4" name="Right Brace 3">
            <a:extLst>
              <a:ext uri="{FF2B5EF4-FFF2-40B4-BE49-F238E27FC236}">
                <a16:creationId xmlns:a16="http://schemas.microsoft.com/office/drawing/2014/main" id="{1A6E2677-D95D-DC69-0518-B3BA866C1B76}"/>
              </a:ext>
            </a:extLst>
          </p:cNvPr>
          <p:cNvSpPr/>
          <p:nvPr/>
        </p:nvSpPr>
        <p:spPr>
          <a:xfrm>
            <a:off x="5000584" y="2428240"/>
            <a:ext cx="345440" cy="2849671"/>
          </a:xfrm>
          <a:prstGeom prst="rightBrace">
            <a:avLst>
              <a:gd name="adj1" fmla="val 176190"/>
              <a:gd name="adj2" fmla="val 474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5" name="TextBox 4">
            <a:extLst>
              <a:ext uri="{FF2B5EF4-FFF2-40B4-BE49-F238E27FC236}">
                <a16:creationId xmlns:a16="http://schemas.microsoft.com/office/drawing/2014/main" id="{95B31542-4689-21C9-0651-CB49BC627718}"/>
              </a:ext>
            </a:extLst>
          </p:cNvPr>
          <p:cNvSpPr txBox="1"/>
          <p:nvPr/>
        </p:nvSpPr>
        <p:spPr>
          <a:xfrm>
            <a:off x="5334470" y="3599217"/>
            <a:ext cx="723478" cy="369332"/>
          </a:xfrm>
          <a:prstGeom prst="rect">
            <a:avLst/>
          </a:prstGeom>
          <a:noFill/>
        </p:spPr>
        <p:txBody>
          <a:bodyPr wrap="square" rtlCol="0">
            <a:spAutoFit/>
          </a:bodyPr>
          <a:lstStyle/>
          <a:p>
            <a:r>
              <a:rPr lang="en-GB" b="1" dirty="0">
                <a:solidFill>
                  <a:schemeClr val="accent1"/>
                </a:solidFill>
              </a:rPr>
              <a:t>94%</a:t>
            </a:r>
          </a:p>
        </p:txBody>
      </p:sp>
      <p:sp>
        <p:nvSpPr>
          <p:cNvPr id="18" name="Right Brace 17">
            <a:extLst>
              <a:ext uri="{FF2B5EF4-FFF2-40B4-BE49-F238E27FC236}">
                <a16:creationId xmlns:a16="http://schemas.microsoft.com/office/drawing/2014/main" id="{9CA5CE77-2342-42E5-0F54-76183200495A}"/>
              </a:ext>
            </a:extLst>
          </p:cNvPr>
          <p:cNvSpPr/>
          <p:nvPr/>
        </p:nvSpPr>
        <p:spPr>
          <a:xfrm>
            <a:off x="7351284" y="2722881"/>
            <a:ext cx="290100" cy="2555030"/>
          </a:xfrm>
          <a:prstGeom prst="rightBrace">
            <a:avLst>
              <a:gd name="adj1" fmla="val 176190"/>
              <a:gd name="adj2" fmla="val 474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9" name="TextBox 18">
            <a:extLst>
              <a:ext uri="{FF2B5EF4-FFF2-40B4-BE49-F238E27FC236}">
                <a16:creationId xmlns:a16="http://schemas.microsoft.com/office/drawing/2014/main" id="{7D8890AD-3EB4-5B91-1893-EE7510CCC689}"/>
              </a:ext>
            </a:extLst>
          </p:cNvPr>
          <p:cNvSpPr txBox="1"/>
          <p:nvPr/>
        </p:nvSpPr>
        <p:spPr>
          <a:xfrm>
            <a:off x="7623290" y="3701923"/>
            <a:ext cx="723478" cy="369332"/>
          </a:xfrm>
          <a:prstGeom prst="rect">
            <a:avLst/>
          </a:prstGeom>
          <a:noFill/>
        </p:spPr>
        <p:txBody>
          <a:bodyPr wrap="square" rtlCol="0">
            <a:spAutoFit/>
          </a:bodyPr>
          <a:lstStyle/>
          <a:p>
            <a:r>
              <a:rPr lang="en-GB" b="1" dirty="0">
                <a:solidFill>
                  <a:schemeClr val="accent1"/>
                </a:solidFill>
              </a:rPr>
              <a:t>85%</a:t>
            </a:r>
          </a:p>
        </p:txBody>
      </p:sp>
      <p:sp>
        <p:nvSpPr>
          <p:cNvPr id="20" name="Isosceles Triangle 19">
            <a:extLst>
              <a:ext uri="{FF2B5EF4-FFF2-40B4-BE49-F238E27FC236}">
                <a16:creationId xmlns:a16="http://schemas.microsoft.com/office/drawing/2014/main" id="{71B323A3-5A9F-D7A1-52D7-3840AFF32BCB}"/>
              </a:ext>
            </a:extLst>
          </p:cNvPr>
          <p:cNvSpPr>
            <a:spLocks noChangeAspect="1"/>
          </p:cNvSpPr>
          <p:nvPr/>
        </p:nvSpPr>
        <p:spPr>
          <a:xfrm>
            <a:off x="5909761" y="3694100"/>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21" name="Isosceles Triangle 20">
            <a:extLst>
              <a:ext uri="{FF2B5EF4-FFF2-40B4-BE49-F238E27FC236}">
                <a16:creationId xmlns:a16="http://schemas.microsoft.com/office/drawing/2014/main" id="{038472D5-7BBD-5B26-7C80-D24564293E5F}"/>
              </a:ext>
            </a:extLst>
          </p:cNvPr>
          <p:cNvSpPr>
            <a:spLocks noChangeAspect="1"/>
          </p:cNvSpPr>
          <p:nvPr/>
        </p:nvSpPr>
        <p:spPr>
          <a:xfrm>
            <a:off x="4717705" y="3853075"/>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25" name="Isosceles Triangle 24">
            <a:extLst>
              <a:ext uri="{FF2B5EF4-FFF2-40B4-BE49-F238E27FC236}">
                <a16:creationId xmlns:a16="http://schemas.microsoft.com/office/drawing/2014/main" id="{8D423F8E-D550-3369-2876-FE0F88886DD7}"/>
              </a:ext>
            </a:extLst>
          </p:cNvPr>
          <p:cNvSpPr>
            <a:spLocks noChangeAspect="1"/>
          </p:cNvSpPr>
          <p:nvPr/>
        </p:nvSpPr>
        <p:spPr>
          <a:xfrm>
            <a:off x="7045681" y="2885982"/>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26" name="Isosceles Triangle 25">
            <a:extLst>
              <a:ext uri="{FF2B5EF4-FFF2-40B4-BE49-F238E27FC236}">
                <a16:creationId xmlns:a16="http://schemas.microsoft.com/office/drawing/2014/main" id="{BF71F109-10D2-F12C-071C-59BB3CCE1D68}"/>
              </a:ext>
            </a:extLst>
          </p:cNvPr>
          <p:cNvSpPr>
            <a:spLocks noChangeAspect="1"/>
          </p:cNvSpPr>
          <p:nvPr/>
        </p:nvSpPr>
        <p:spPr>
          <a:xfrm rot="10800000">
            <a:off x="4739196" y="2428240"/>
            <a:ext cx="165862" cy="135748"/>
          </a:xfrm>
          <a:prstGeom prst="triangl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9" name="Right Brace 8">
            <a:extLst>
              <a:ext uri="{FF2B5EF4-FFF2-40B4-BE49-F238E27FC236}">
                <a16:creationId xmlns:a16="http://schemas.microsoft.com/office/drawing/2014/main" id="{D9A3A362-7D27-C2AD-3990-7323CF70F536}"/>
              </a:ext>
            </a:extLst>
          </p:cNvPr>
          <p:cNvSpPr/>
          <p:nvPr/>
        </p:nvSpPr>
        <p:spPr>
          <a:xfrm>
            <a:off x="9727900" y="4071254"/>
            <a:ext cx="290100" cy="1235489"/>
          </a:xfrm>
          <a:prstGeom prst="rightBrace">
            <a:avLst>
              <a:gd name="adj1" fmla="val 176190"/>
              <a:gd name="adj2" fmla="val 474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3" name="TextBox 12">
            <a:extLst>
              <a:ext uri="{FF2B5EF4-FFF2-40B4-BE49-F238E27FC236}">
                <a16:creationId xmlns:a16="http://schemas.microsoft.com/office/drawing/2014/main" id="{15B4E72C-6DA6-7057-5F2B-C39C233C5F70}"/>
              </a:ext>
            </a:extLst>
          </p:cNvPr>
          <p:cNvSpPr txBox="1"/>
          <p:nvPr/>
        </p:nvSpPr>
        <p:spPr>
          <a:xfrm>
            <a:off x="9959976" y="4441985"/>
            <a:ext cx="723478" cy="369332"/>
          </a:xfrm>
          <a:prstGeom prst="rect">
            <a:avLst/>
          </a:prstGeom>
          <a:noFill/>
        </p:spPr>
        <p:txBody>
          <a:bodyPr wrap="square" rtlCol="0">
            <a:spAutoFit/>
          </a:bodyPr>
          <a:lstStyle/>
          <a:p>
            <a:r>
              <a:rPr lang="en-GB" b="1" dirty="0">
                <a:solidFill>
                  <a:schemeClr val="accent1"/>
                </a:solidFill>
              </a:rPr>
              <a:t>41%</a:t>
            </a:r>
          </a:p>
        </p:txBody>
      </p:sp>
      <p:sp>
        <p:nvSpPr>
          <p:cNvPr id="14" name="Isosceles Triangle 13">
            <a:extLst>
              <a:ext uri="{FF2B5EF4-FFF2-40B4-BE49-F238E27FC236}">
                <a16:creationId xmlns:a16="http://schemas.microsoft.com/office/drawing/2014/main" id="{E3E9209D-7947-B416-92A7-47A4DEBBF4FA}"/>
              </a:ext>
            </a:extLst>
          </p:cNvPr>
          <p:cNvSpPr>
            <a:spLocks noChangeAspect="1"/>
          </p:cNvSpPr>
          <p:nvPr/>
        </p:nvSpPr>
        <p:spPr>
          <a:xfrm rot="10800000">
            <a:off x="10529349" y="4533377"/>
            <a:ext cx="165862" cy="135748"/>
          </a:xfrm>
          <a:prstGeom prst="triangl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7" name="Isosceles Triangle 16">
            <a:extLst>
              <a:ext uri="{FF2B5EF4-FFF2-40B4-BE49-F238E27FC236}">
                <a16:creationId xmlns:a16="http://schemas.microsoft.com/office/drawing/2014/main" id="{D6E3A3B9-C844-5612-CFB9-DA4E6354DFC0}"/>
              </a:ext>
            </a:extLst>
          </p:cNvPr>
          <p:cNvSpPr>
            <a:spLocks noChangeAspect="1"/>
          </p:cNvSpPr>
          <p:nvPr/>
        </p:nvSpPr>
        <p:spPr>
          <a:xfrm rot="10800000">
            <a:off x="9460582" y="4932912"/>
            <a:ext cx="165862" cy="135748"/>
          </a:xfrm>
          <a:prstGeom prst="triangl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23" name="Isosceles Triangle 22">
            <a:extLst>
              <a:ext uri="{FF2B5EF4-FFF2-40B4-BE49-F238E27FC236}">
                <a16:creationId xmlns:a16="http://schemas.microsoft.com/office/drawing/2014/main" id="{6E85F1EC-A172-0E41-0F66-8276CEA06A8B}"/>
              </a:ext>
            </a:extLst>
          </p:cNvPr>
          <p:cNvSpPr>
            <a:spLocks noChangeAspect="1"/>
          </p:cNvSpPr>
          <p:nvPr/>
        </p:nvSpPr>
        <p:spPr>
          <a:xfrm>
            <a:off x="9486028" y="4293880"/>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24" name="Isosceles Triangle 23">
            <a:extLst>
              <a:ext uri="{FF2B5EF4-FFF2-40B4-BE49-F238E27FC236}">
                <a16:creationId xmlns:a16="http://schemas.microsoft.com/office/drawing/2014/main" id="{98FC85EB-F01E-903F-74AA-7DEC8DA94119}"/>
              </a:ext>
            </a:extLst>
          </p:cNvPr>
          <p:cNvSpPr>
            <a:spLocks noChangeAspect="1"/>
          </p:cNvSpPr>
          <p:nvPr/>
        </p:nvSpPr>
        <p:spPr>
          <a:xfrm>
            <a:off x="9476071" y="3674349"/>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27" name="Isosceles Triangle 26">
            <a:extLst>
              <a:ext uri="{FF2B5EF4-FFF2-40B4-BE49-F238E27FC236}">
                <a16:creationId xmlns:a16="http://schemas.microsoft.com/office/drawing/2014/main" id="{E6813881-AB3E-73EB-DE40-D35AC41F1CF8}"/>
              </a:ext>
            </a:extLst>
          </p:cNvPr>
          <p:cNvSpPr>
            <a:spLocks noChangeAspect="1"/>
          </p:cNvSpPr>
          <p:nvPr/>
        </p:nvSpPr>
        <p:spPr>
          <a:xfrm>
            <a:off x="9451358" y="3115777"/>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Tree>
    <p:extLst>
      <p:ext uri="{BB962C8B-B14F-4D97-AF65-F5344CB8AC3E}">
        <p14:creationId xmlns:p14="http://schemas.microsoft.com/office/powerpoint/2010/main" val="132810096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601BF32-5C19-32C0-C734-2578EDEA73A6}"/>
              </a:ext>
            </a:extLst>
          </p:cNvPr>
          <p:cNvGrpSpPr/>
          <p:nvPr/>
        </p:nvGrpSpPr>
        <p:grpSpPr>
          <a:xfrm>
            <a:off x="655015" y="1934235"/>
            <a:ext cx="11219265" cy="3918112"/>
            <a:chOff x="541253" y="844389"/>
            <a:chExt cx="11219265" cy="3918112"/>
          </a:xfrm>
        </p:grpSpPr>
        <p:graphicFrame>
          <p:nvGraphicFramePr>
            <p:cNvPr id="8" name="Chart 7">
              <a:extLst>
                <a:ext uri="{FF2B5EF4-FFF2-40B4-BE49-F238E27FC236}">
                  <a16:creationId xmlns:a16="http://schemas.microsoft.com/office/drawing/2014/main" id="{2628B690-3F21-6599-CC13-6B9F8030E625}"/>
                </a:ext>
              </a:extLst>
            </p:cNvPr>
            <p:cNvGraphicFramePr/>
            <p:nvPr>
              <p:extLst>
                <p:ext uri="{D42A27DB-BD31-4B8C-83A1-F6EECF244321}">
                  <p14:modId xmlns:p14="http://schemas.microsoft.com/office/powerpoint/2010/main" val="2196614924"/>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9">
              <a:extLst>
                <a:ext uri="{FF2B5EF4-FFF2-40B4-BE49-F238E27FC236}">
                  <a16:creationId xmlns:a16="http://schemas.microsoft.com/office/drawing/2014/main" id="{0B367FA8-DF27-ABA6-CE9C-FD1041005A79}"/>
                </a:ext>
              </a:extLst>
            </p:cNvPr>
            <p:cNvSpPr/>
            <p:nvPr/>
          </p:nvSpPr>
          <p:spPr>
            <a:xfrm>
              <a:off x="591528" y="3462840"/>
              <a:ext cx="568494" cy="32860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a:t>
              </a:r>
            </a:p>
          </p:txBody>
        </p:sp>
        <p:sp>
          <p:nvSpPr>
            <p:cNvPr id="11" name="Rectangle 10">
              <a:extLst>
                <a:ext uri="{FF2B5EF4-FFF2-40B4-BE49-F238E27FC236}">
                  <a16:creationId xmlns:a16="http://schemas.microsoft.com/office/drawing/2014/main" id="{4FDC537D-6D59-CACF-DF1D-8F9EA6313909}"/>
                </a:ext>
              </a:extLst>
            </p:cNvPr>
            <p:cNvSpPr/>
            <p:nvPr/>
          </p:nvSpPr>
          <p:spPr>
            <a:xfrm>
              <a:off x="1421512" y="3457602"/>
              <a:ext cx="609969" cy="3697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Male</a:t>
              </a:r>
            </a:p>
          </p:txBody>
        </p:sp>
        <p:sp>
          <p:nvSpPr>
            <p:cNvPr id="12" name="Rectangle 11">
              <a:extLst>
                <a:ext uri="{FF2B5EF4-FFF2-40B4-BE49-F238E27FC236}">
                  <a16:creationId xmlns:a16="http://schemas.microsoft.com/office/drawing/2014/main" id="{E23A40C9-B20B-2E38-8A0C-3C6AA46288B2}"/>
                </a:ext>
              </a:extLst>
            </p:cNvPr>
            <p:cNvSpPr/>
            <p:nvPr/>
          </p:nvSpPr>
          <p:spPr>
            <a:xfrm>
              <a:off x="1887675" y="3457602"/>
              <a:ext cx="701886" cy="3697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Female</a:t>
              </a:r>
            </a:p>
          </p:txBody>
        </p:sp>
        <p:sp>
          <p:nvSpPr>
            <p:cNvPr id="14" name="Rectangle 13">
              <a:extLst>
                <a:ext uri="{FF2B5EF4-FFF2-40B4-BE49-F238E27FC236}">
                  <a16:creationId xmlns:a16="http://schemas.microsoft.com/office/drawing/2014/main" id="{971159D1-3576-18FD-A1FC-1EB62CC9C5B0}"/>
                </a:ext>
              </a:extLst>
            </p:cNvPr>
            <p:cNvSpPr/>
            <p:nvPr/>
          </p:nvSpPr>
          <p:spPr>
            <a:xfrm>
              <a:off x="2681079" y="3475868"/>
              <a:ext cx="701886" cy="3697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White</a:t>
              </a:r>
            </a:p>
          </p:txBody>
        </p:sp>
        <p:sp>
          <p:nvSpPr>
            <p:cNvPr id="29" name="Rectangle 28">
              <a:extLst>
                <a:ext uri="{FF2B5EF4-FFF2-40B4-BE49-F238E27FC236}">
                  <a16:creationId xmlns:a16="http://schemas.microsoft.com/office/drawing/2014/main" id="{713E86D3-2619-0899-950A-F61FEE1788C2}"/>
                </a:ext>
              </a:extLst>
            </p:cNvPr>
            <p:cNvSpPr/>
            <p:nvPr/>
          </p:nvSpPr>
          <p:spPr>
            <a:xfrm>
              <a:off x="3021656" y="3560512"/>
              <a:ext cx="10448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Ethnic minority</a:t>
              </a:r>
            </a:p>
            <a:p>
              <a:pPr algn="ctr"/>
              <a:r>
                <a:rPr lang="en-GB" sz="1200" dirty="0">
                  <a:solidFill>
                    <a:schemeClr val="tx1"/>
                  </a:solidFill>
                </a:rPr>
                <a:t>background</a:t>
              </a:r>
            </a:p>
          </p:txBody>
        </p:sp>
        <p:sp>
          <p:nvSpPr>
            <p:cNvPr id="39" name="Rectangle 38">
              <a:extLst>
                <a:ext uri="{FF2B5EF4-FFF2-40B4-BE49-F238E27FC236}">
                  <a16:creationId xmlns:a16="http://schemas.microsoft.com/office/drawing/2014/main" id="{EF7F3982-7E50-8F0F-142B-957247D24409}"/>
                </a:ext>
              </a:extLst>
            </p:cNvPr>
            <p:cNvSpPr/>
            <p:nvPr/>
          </p:nvSpPr>
          <p:spPr>
            <a:xfrm>
              <a:off x="3996843" y="3441932"/>
              <a:ext cx="688123" cy="40111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ABC1</a:t>
              </a:r>
            </a:p>
          </p:txBody>
        </p:sp>
        <p:sp>
          <p:nvSpPr>
            <p:cNvPr id="40" name="Rectangle 39">
              <a:extLst>
                <a:ext uri="{FF2B5EF4-FFF2-40B4-BE49-F238E27FC236}">
                  <a16:creationId xmlns:a16="http://schemas.microsoft.com/office/drawing/2014/main" id="{DB86DB7B-9E9D-D130-F10E-2253DE8FA04C}"/>
                </a:ext>
              </a:extLst>
            </p:cNvPr>
            <p:cNvSpPr/>
            <p:nvPr/>
          </p:nvSpPr>
          <p:spPr>
            <a:xfrm>
              <a:off x="4494334" y="3439010"/>
              <a:ext cx="646671" cy="40111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C2DE</a:t>
              </a:r>
            </a:p>
          </p:txBody>
        </p:sp>
        <p:sp>
          <p:nvSpPr>
            <p:cNvPr id="41" name="Rectangle 40">
              <a:extLst>
                <a:ext uri="{FF2B5EF4-FFF2-40B4-BE49-F238E27FC236}">
                  <a16:creationId xmlns:a16="http://schemas.microsoft.com/office/drawing/2014/main" id="{9138601E-F359-A928-BBBE-E98639444FB0}"/>
                </a:ext>
              </a:extLst>
            </p:cNvPr>
            <p:cNvSpPr/>
            <p:nvPr/>
          </p:nvSpPr>
          <p:spPr>
            <a:xfrm>
              <a:off x="6932190" y="3500468"/>
              <a:ext cx="799084" cy="29141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Disability</a:t>
              </a:r>
            </a:p>
          </p:txBody>
        </p:sp>
        <p:cxnSp>
          <p:nvCxnSpPr>
            <p:cNvPr id="42" name="Straight Connector 41">
              <a:extLst>
                <a:ext uri="{FF2B5EF4-FFF2-40B4-BE49-F238E27FC236}">
                  <a16:creationId xmlns:a16="http://schemas.microsoft.com/office/drawing/2014/main" id="{8374E04B-E276-B7BE-7338-40FA3B012538}"/>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sp>
          <p:nvSpPr>
            <p:cNvPr id="43" name="Rectangle 42">
              <a:extLst>
                <a:ext uri="{FF2B5EF4-FFF2-40B4-BE49-F238E27FC236}">
                  <a16:creationId xmlns:a16="http://schemas.microsoft.com/office/drawing/2014/main" id="{F1247DF7-D5C7-2669-C637-066FFDBEED90}"/>
                </a:ext>
              </a:extLst>
            </p:cNvPr>
            <p:cNvSpPr/>
            <p:nvPr/>
          </p:nvSpPr>
          <p:spPr>
            <a:xfrm>
              <a:off x="7502860" y="3469857"/>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 disability</a:t>
              </a:r>
            </a:p>
          </p:txBody>
        </p:sp>
      </p:grpSp>
      <p:sp>
        <p:nvSpPr>
          <p:cNvPr id="6" name="Title 4">
            <a:extLst>
              <a:ext uri="{FF2B5EF4-FFF2-40B4-BE49-F238E27FC236}">
                <a16:creationId xmlns:a16="http://schemas.microsoft.com/office/drawing/2014/main" id="{A12CEE90-FC8D-4F29-F5B3-359C6F31A990}"/>
              </a:ext>
            </a:extLst>
          </p:cNvPr>
          <p:cNvSpPr txBox="1">
            <a:spLocks/>
          </p:cNvSpPr>
          <p:nvPr/>
        </p:nvSpPr>
        <p:spPr>
          <a:xfrm>
            <a:off x="276701" y="160352"/>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While social grade has no impact, those living in more deprived areas were less likely to report intention to complete their next kit. </a:t>
            </a:r>
          </a:p>
        </p:txBody>
      </p:sp>
      <p:sp>
        <p:nvSpPr>
          <p:cNvPr id="7" name="TextBox 6">
            <a:extLst>
              <a:ext uri="{FF2B5EF4-FFF2-40B4-BE49-F238E27FC236}">
                <a16:creationId xmlns:a16="http://schemas.microsoft.com/office/drawing/2014/main" id="{184C8FC6-9540-774E-E5D6-D95896488898}"/>
              </a:ext>
            </a:extLst>
          </p:cNvPr>
          <p:cNvSpPr txBox="1"/>
          <p:nvPr/>
        </p:nvSpPr>
        <p:spPr>
          <a:xfrm>
            <a:off x="851376" y="1566091"/>
            <a:ext cx="9988799" cy="338554"/>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Intention to complete next bowel screening (Net: definitely/probably)</a:t>
            </a:r>
            <a:endParaRPr lang="en-GB" sz="1600" b="1" i="0" u="none" strike="noStrike" kern="1200" spc="10" baseline="0" dirty="0">
              <a:solidFill>
                <a:schemeClr val="tx1"/>
              </a:solidFill>
              <a:ea typeface="+mn-ea"/>
              <a:cs typeface="+mn-cs"/>
            </a:endParaRPr>
          </a:p>
        </p:txBody>
      </p:sp>
      <p:sp>
        <p:nvSpPr>
          <p:cNvPr id="9" name="Footer Placeholder 5">
            <a:extLst>
              <a:ext uri="{FF2B5EF4-FFF2-40B4-BE49-F238E27FC236}">
                <a16:creationId xmlns:a16="http://schemas.microsoft.com/office/drawing/2014/main" id="{39CC05CC-01A0-8202-EBF7-236FA066B088}"/>
              </a:ext>
            </a:extLst>
          </p:cNvPr>
          <p:cNvSpPr txBox="1">
            <a:spLocks/>
          </p:cNvSpPr>
          <p:nvPr/>
        </p:nvSpPr>
        <p:spPr>
          <a:xfrm>
            <a:off x="239755" y="6379669"/>
            <a:ext cx="9113520" cy="44341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M2. Will you complete the bowel cancer screening poo test kit next time you are sent one?  Please select one answer.</a:t>
            </a:r>
          </a:p>
          <a:p>
            <a:r>
              <a:rPr lang="en-US" sz="800" dirty="0"/>
              <a:t>Base: All eligible (N=3,007); Male (N=1,449); Female (N=1,539); White (N=2,710); Ethnic minority background (N=297); ABC1 (N=1,426); C2DE (1,581); IMD 1-2 (N=426); IMD 3-8 (N=1,840); IMD 9-10 (741); Disability (N=1,220); No disability (N=1,740); Mental health condition (N=745); No mental health condition (2,145); England (N=1,589); Wales (N=550); Scotland (N=540); NI (N=328)</a:t>
            </a:r>
          </a:p>
        </p:txBody>
      </p:sp>
      <p:grpSp>
        <p:nvGrpSpPr>
          <p:cNvPr id="138" name="Group 137">
            <a:extLst>
              <a:ext uri="{FF2B5EF4-FFF2-40B4-BE49-F238E27FC236}">
                <a16:creationId xmlns:a16="http://schemas.microsoft.com/office/drawing/2014/main" id="{4E701264-04E3-B261-F598-61C716A9DC2F}"/>
              </a:ext>
            </a:extLst>
          </p:cNvPr>
          <p:cNvGrpSpPr/>
          <p:nvPr/>
        </p:nvGrpSpPr>
        <p:grpSpPr>
          <a:xfrm>
            <a:off x="10080992" y="6338152"/>
            <a:ext cx="1871253" cy="327895"/>
            <a:chOff x="1866138" y="3032859"/>
            <a:chExt cx="1871253" cy="327895"/>
          </a:xfrm>
        </p:grpSpPr>
        <p:sp>
          <p:nvSpPr>
            <p:cNvPr id="139" name="TextBox 138">
              <a:extLst>
                <a:ext uri="{FF2B5EF4-FFF2-40B4-BE49-F238E27FC236}">
                  <a16:creationId xmlns:a16="http://schemas.microsoft.com/office/drawing/2014/main" id="{892F903A-2567-098E-DD7A-35CC6EA8407F}"/>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dirty="0"/>
                <a:t>Show statistically significant differences between subgroups</a:t>
              </a:r>
              <a:endParaRPr lang="en-GB" sz="900" dirty="0"/>
            </a:p>
          </p:txBody>
        </p:sp>
        <p:sp>
          <p:nvSpPr>
            <p:cNvPr id="140" name="Isosceles Triangle 139">
              <a:extLst>
                <a:ext uri="{FF2B5EF4-FFF2-40B4-BE49-F238E27FC236}">
                  <a16:creationId xmlns:a16="http://schemas.microsoft.com/office/drawing/2014/main" id="{B5404A94-9A05-8752-B9B3-EA76653D2FFB}"/>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1" name="Isosceles Triangle 140">
              <a:extLst>
                <a:ext uri="{FF2B5EF4-FFF2-40B4-BE49-F238E27FC236}">
                  <a16:creationId xmlns:a16="http://schemas.microsoft.com/office/drawing/2014/main" id="{A1A84F83-A606-E3D7-D4C5-2588BA8897E1}"/>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grpSp>
      <p:sp>
        <p:nvSpPr>
          <p:cNvPr id="44" name="Rectangle 43">
            <a:extLst>
              <a:ext uri="{FF2B5EF4-FFF2-40B4-BE49-F238E27FC236}">
                <a16:creationId xmlns:a16="http://schemas.microsoft.com/office/drawing/2014/main" id="{10BF3172-8AA3-970A-9B03-07E890760E73}"/>
              </a:ext>
            </a:extLst>
          </p:cNvPr>
          <p:cNvSpPr/>
          <p:nvPr/>
        </p:nvSpPr>
        <p:spPr>
          <a:xfrm>
            <a:off x="8296948" y="4603730"/>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Mental health condition</a:t>
            </a:r>
          </a:p>
        </p:txBody>
      </p:sp>
      <p:sp>
        <p:nvSpPr>
          <p:cNvPr id="45" name="Rectangle 44">
            <a:extLst>
              <a:ext uri="{FF2B5EF4-FFF2-40B4-BE49-F238E27FC236}">
                <a16:creationId xmlns:a16="http://schemas.microsoft.com/office/drawing/2014/main" id="{C586F222-51E6-B971-6865-81260B43E7A1}"/>
              </a:ext>
            </a:extLst>
          </p:cNvPr>
          <p:cNvSpPr/>
          <p:nvPr/>
        </p:nvSpPr>
        <p:spPr>
          <a:xfrm>
            <a:off x="8867378" y="4679389"/>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 mental health condition</a:t>
            </a:r>
          </a:p>
        </p:txBody>
      </p:sp>
      <p:sp>
        <p:nvSpPr>
          <p:cNvPr id="46" name="Rectangle 45">
            <a:extLst>
              <a:ext uri="{FF2B5EF4-FFF2-40B4-BE49-F238E27FC236}">
                <a16:creationId xmlns:a16="http://schemas.microsoft.com/office/drawing/2014/main" id="{1E71F043-A3FD-9844-660E-B0299FB02496}"/>
              </a:ext>
            </a:extLst>
          </p:cNvPr>
          <p:cNvSpPr/>
          <p:nvPr/>
        </p:nvSpPr>
        <p:spPr>
          <a:xfrm>
            <a:off x="5351630" y="4563344"/>
            <a:ext cx="767444" cy="47202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a:t>
            </a:r>
          </a:p>
          <a:p>
            <a:pPr algn="ctr"/>
            <a:r>
              <a:rPr lang="en-GB" sz="1200" dirty="0">
                <a:solidFill>
                  <a:schemeClr val="tx1"/>
                </a:solidFill>
              </a:rPr>
              <a:t>1-2</a:t>
            </a:r>
          </a:p>
        </p:txBody>
      </p:sp>
      <p:sp>
        <p:nvSpPr>
          <p:cNvPr id="47" name="Rectangle 46">
            <a:extLst>
              <a:ext uri="{FF2B5EF4-FFF2-40B4-BE49-F238E27FC236}">
                <a16:creationId xmlns:a16="http://schemas.microsoft.com/office/drawing/2014/main" id="{2E365BE3-0E89-DEA2-1BF8-253A02190169}"/>
              </a:ext>
            </a:extLst>
          </p:cNvPr>
          <p:cNvSpPr/>
          <p:nvPr/>
        </p:nvSpPr>
        <p:spPr>
          <a:xfrm>
            <a:off x="5850570" y="4544746"/>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 </a:t>
            </a:r>
          </a:p>
          <a:p>
            <a:pPr algn="ctr"/>
            <a:r>
              <a:rPr lang="en-GB" sz="1200" dirty="0">
                <a:solidFill>
                  <a:schemeClr val="tx1"/>
                </a:solidFill>
              </a:rPr>
              <a:t>3-8</a:t>
            </a:r>
          </a:p>
        </p:txBody>
      </p:sp>
      <p:sp>
        <p:nvSpPr>
          <p:cNvPr id="48" name="Rectangle 47">
            <a:extLst>
              <a:ext uri="{FF2B5EF4-FFF2-40B4-BE49-F238E27FC236}">
                <a16:creationId xmlns:a16="http://schemas.microsoft.com/office/drawing/2014/main" id="{941D2BFD-07C8-D560-47FF-A91B0BF359E1}"/>
              </a:ext>
            </a:extLst>
          </p:cNvPr>
          <p:cNvSpPr/>
          <p:nvPr/>
        </p:nvSpPr>
        <p:spPr>
          <a:xfrm>
            <a:off x="6284010" y="4535369"/>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 </a:t>
            </a:r>
          </a:p>
          <a:p>
            <a:pPr algn="ctr"/>
            <a:r>
              <a:rPr lang="en-GB" sz="1200" dirty="0">
                <a:solidFill>
                  <a:schemeClr val="tx1"/>
                </a:solidFill>
              </a:rPr>
              <a:t>9-10</a:t>
            </a:r>
          </a:p>
        </p:txBody>
      </p:sp>
      <p:sp>
        <p:nvSpPr>
          <p:cNvPr id="52" name="Rectangle 51">
            <a:extLst>
              <a:ext uri="{FF2B5EF4-FFF2-40B4-BE49-F238E27FC236}">
                <a16:creationId xmlns:a16="http://schemas.microsoft.com/office/drawing/2014/main" id="{681C0DB0-F437-C0AD-1D18-1D9E1536EDF7}"/>
              </a:ext>
            </a:extLst>
          </p:cNvPr>
          <p:cNvSpPr/>
          <p:nvPr/>
        </p:nvSpPr>
        <p:spPr>
          <a:xfrm>
            <a:off x="9647431" y="4498511"/>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Eng.</a:t>
            </a:r>
          </a:p>
        </p:txBody>
      </p:sp>
      <p:sp>
        <p:nvSpPr>
          <p:cNvPr id="53" name="Rectangle 52">
            <a:extLst>
              <a:ext uri="{FF2B5EF4-FFF2-40B4-BE49-F238E27FC236}">
                <a16:creationId xmlns:a16="http://schemas.microsoft.com/office/drawing/2014/main" id="{AD9F081C-FA90-AE16-BC1D-0DFE6868CDBF}"/>
              </a:ext>
            </a:extLst>
          </p:cNvPr>
          <p:cNvSpPr/>
          <p:nvPr/>
        </p:nvSpPr>
        <p:spPr>
          <a:xfrm>
            <a:off x="10187741" y="4498510"/>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Wales</a:t>
            </a:r>
          </a:p>
        </p:txBody>
      </p:sp>
      <p:sp>
        <p:nvSpPr>
          <p:cNvPr id="54" name="Rectangle 53">
            <a:extLst>
              <a:ext uri="{FF2B5EF4-FFF2-40B4-BE49-F238E27FC236}">
                <a16:creationId xmlns:a16="http://schemas.microsoft.com/office/drawing/2014/main" id="{F9CD04DC-18F3-C63B-D836-222F291C84F8}"/>
              </a:ext>
            </a:extLst>
          </p:cNvPr>
          <p:cNvSpPr/>
          <p:nvPr/>
        </p:nvSpPr>
        <p:spPr>
          <a:xfrm>
            <a:off x="10682902" y="4488350"/>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Scot.</a:t>
            </a:r>
          </a:p>
        </p:txBody>
      </p:sp>
      <p:sp>
        <p:nvSpPr>
          <p:cNvPr id="55" name="Rectangle 54">
            <a:extLst>
              <a:ext uri="{FF2B5EF4-FFF2-40B4-BE49-F238E27FC236}">
                <a16:creationId xmlns:a16="http://schemas.microsoft.com/office/drawing/2014/main" id="{8E566D47-1779-D8F9-86F0-6C6AE76700AE}"/>
              </a:ext>
            </a:extLst>
          </p:cNvPr>
          <p:cNvSpPr/>
          <p:nvPr/>
        </p:nvSpPr>
        <p:spPr>
          <a:xfrm>
            <a:off x="11034623" y="4491580"/>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NI</a:t>
            </a:r>
          </a:p>
        </p:txBody>
      </p:sp>
      <p:sp>
        <p:nvSpPr>
          <p:cNvPr id="58" name="Isosceles Triangle 57">
            <a:extLst>
              <a:ext uri="{FF2B5EF4-FFF2-40B4-BE49-F238E27FC236}">
                <a16:creationId xmlns:a16="http://schemas.microsoft.com/office/drawing/2014/main" id="{D550841B-697E-7F61-64DE-7ABEBEB6B751}"/>
              </a:ext>
            </a:extLst>
          </p:cNvPr>
          <p:cNvSpPr>
            <a:spLocks noChangeAspect="1"/>
          </p:cNvSpPr>
          <p:nvPr/>
        </p:nvSpPr>
        <p:spPr>
          <a:xfrm>
            <a:off x="6514324" y="2225650"/>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60" name="Isosceles Triangle 59">
            <a:extLst>
              <a:ext uri="{FF2B5EF4-FFF2-40B4-BE49-F238E27FC236}">
                <a16:creationId xmlns:a16="http://schemas.microsoft.com/office/drawing/2014/main" id="{6C14D2C5-6EB3-B96A-31DC-0DBFE026A83E}"/>
              </a:ext>
            </a:extLst>
          </p:cNvPr>
          <p:cNvSpPr>
            <a:spLocks noChangeAspect="1"/>
          </p:cNvSpPr>
          <p:nvPr/>
        </p:nvSpPr>
        <p:spPr>
          <a:xfrm rot="10800000">
            <a:off x="5624490" y="2440125"/>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61" name="Isosceles Triangle 60">
            <a:extLst>
              <a:ext uri="{FF2B5EF4-FFF2-40B4-BE49-F238E27FC236}">
                <a16:creationId xmlns:a16="http://schemas.microsoft.com/office/drawing/2014/main" id="{14C86498-0606-8430-212A-498B01F171B0}"/>
              </a:ext>
            </a:extLst>
          </p:cNvPr>
          <p:cNvSpPr>
            <a:spLocks noChangeAspect="1"/>
          </p:cNvSpPr>
          <p:nvPr/>
        </p:nvSpPr>
        <p:spPr>
          <a:xfrm>
            <a:off x="7804459" y="2217254"/>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62" name="Isosceles Triangle 61">
            <a:extLst>
              <a:ext uri="{FF2B5EF4-FFF2-40B4-BE49-F238E27FC236}">
                <a16:creationId xmlns:a16="http://schemas.microsoft.com/office/drawing/2014/main" id="{C8871125-9819-B7E4-16E9-08F3460D6EA3}"/>
              </a:ext>
            </a:extLst>
          </p:cNvPr>
          <p:cNvSpPr>
            <a:spLocks noChangeAspect="1"/>
          </p:cNvSpPr>
          <p:nvPr/>
        </p:nvSpPr>
        <p:spPr>
          <a:xfrm rot="10800000">
            <a:off x="7354174" y="2316824"/>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63" name="Isosceles Triangle 62">
            <a:extLst>
              <a:ext uri="{FF2B5EF4-FFF2-40B4-BE49-F238E27FC236}">
                <a16:creationId xmlns:a16="http://schemas.microsoft.com/office/drawing/2014/main" id="{E5B27E9F-CBFC-0A77-5948-EBDADF77CC42}"/>
              </a:ext>
            </a:extLst>
          </p:cNvPr>
          <p:cNvSpPr>
            <a:spLocks noChangeAspect="1"/>
          </p:cNvSpPr>
          <p:nvPr/>
        </p:nvSpPr>
        <p:spPr>
          <a:xfrm>
            <a:off x="8644309" y="2208486"/>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28" name="Isosceles Triangle 127">
            <a:extLst>
              <a:ext uri="{FF2B5EF4-FFF2-40B4-BE49-F238E27FC236}">
                <a16:creationId xmlns:a16="http://schemas.microsoft.com/office/drawing/2014/main" id="{AC42472E-8239-D7B5-556D-4DA4162D0F5A}"/>
              </a:ext>
            </a:extLst>
          </p:cNvPr>
          <p:cNvSpPr>
            <a:spLocks noChangeAspect="1"/>
          </p:cNvSpPr>
          <p:nvPr/>
        </p:nvSpPr>
        <p:spPr>
          <a:xfrm rot="10800000">
            <a:off x="9075055" y="2316824"/>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4" name="Freeform 47">
            <a:extLst>
              <a:ext uri="{FF2B5EF4-FFF2-40B4-BE49-F238E27FC236}">
                <a16:creationId xmlns:a16="http://schemas.microsoft.com/office/drawing/2014/main" id="{1D43C44B-9B99-D37E-E1E2-27D1487AAF14}"/>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dirty="0"/>
              <a:t>Bowel screening</a:t>
            </a:r>
          </a:p>
        </p:txBody>
      </p:sp>
    </p:spTree>
    <p:extLst>
      <p:ext uri="{BB962C8B-B14F-4D97-AF65-F5344CB8AC3E}">
        <p14:creationId xmlns:p14="http://schemas.microsoft.com/office/powerpoint/2010/main" val="39031188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 name="Chart 53">
            <a:extLst>
              <a:ext uri="{FF2B5EF4-FFF2-40B4-BE49-F238E27FC236}">
                <a16:creationId xmlns:a16="http://schemas.microsoft.com/office/drawing/2014/main" id="{AED7E09E-ACAE-98D7-867C-50FD70F11941}"/>
              </a:ext>
            </a:extLst>
          </p:cNvPr>
          <p:cNvGraphicFramePr/>
          <p:nvPr>
            <p:extLst>
              <p:ext uri="{D42A27DB-BD31-4B8C-83A1-F6EECF244321}">
                <p14:modId xmlns:p14="http://schemas.microsoft.com/office/powerpoint/2010/main" val="3965648565"/>
              </p:ext>
            </p:extLst>
          </p:nvPr>
        </p:nvGraphicFramePr>
        <p:xfrm>
          <a:off x="341459" y="1861601"/>
          <a:ext cx="11566335" cy="4712875"/>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435726"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Messiness was most commonly identified as a barrier to completing kits. Those who are overdue were more likely to be concerned about this and how to complete the test</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422621"/>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M3. Think back to the last time you received a bowel cancer screening poo test kit. We want to understand what may have put you off doing the test, whether you did it or not it in the end. How much, if at all, did the following put you off doing the test? </a:t>
            </a:r>
          </a:p>
          <a:p>
            <a:r>
              <a:rPr lang="en-US" sz="800" dirty="0"/>
              <a:t>Base: All eligible who have sent a kit (2,600); all up to date (N=2,051); all overdue (N=151); never attended (N=307)</a:t>
            </a:r>
          </a:p>
        </p:txBody>
      </p:sp>
      <p:sp>
        <p:nvSpPr>
          <p:cNvPr id="2" name="TextBox 1">
            <a:extLst>
              <a:ext uri="{FF2B5EF4-FFF2-40B4-BE49-F238E27FC236}">
                <a16:creationId xmlns:a16="http://schemas.microsoft.com/office/drawing/2014/main" id="{C8F2C093-8874-C5DF-6335-64B4714D43E6}"/>
              </a:ext>
            </a:extLst>
          </p:cNvPr>
          <p:cNvSpPr txBox="1"/>
          <p:nvPr/>
        </p:nvSpPr>
        <p:spPr>
          <a:xfrm>
            <a:off x="3053065" y="1556359"/>
            <a:ext cx="6709114"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dirty="0">
                <a:solidFill>
                  <a:schemeClr val="tx1"/>
                </a:solidFill>
                <a:ea typeface="+mn-ea"/>
                <a:cs typeface="+mn-cs"/>
              </a:rPr>
              <a:t>Barriers to completing (Net: A lot / a little) – Top 10 </a:t>
            </a:r>
            <a:endParaRPr lang="en-GB" sz="1800" b="1" i="0" u="none" strike="noStrike" kern="1200" spc="10" baseline="0" dirty="0">
              <a:solidFill>
                <a:schemeClr val="tx1"/>
              </a:solidFill>
              <a:ea typeface="+mn-ea"/>
              <a:cs typeface="+mn-cs"/>
            </a:endParaRPr>
          </a:p>
        </p:txBody>
      </p:sp>
      <p:sp>
        <p:nvSpPr>
          <p:cNvPr id="3" name="TextBox 2">
            <a:extLst>
              <a:ext uri="{FF2B5EF4-FFF2-40B4-BE49-F238E27FC236}">
                <a16:creationId xmlns:a16="http://schemas.microsoft.com/office/drawing/2014/main" id="{92AC6697-61C2-2635-5922-A8789964BD6B}"/>
              </a:ext>
            </a:extLst>
          </p:cNvPr>
          <p:cNvSpPr txBox="1"/>
          <p:nvPr/>
        </p:nvSpPr>
        <p:spPr>
          <a:xfrm>
            <a:off x="10433264" y="6362419"/>
            <a:ext cx="1758736" cy="461665"/>
          </a:xfrm>
          <a:prstGeom prst="rect">
            <a:avLst/>
          </a:prstGeom>
          <a:noFill/>
        </p:spPr>
        <p:txBody>
          <a:bodyPr wrap="square" lIns="0" tIns="0" rIns="0" bIns="0" rtlCol="0">
            <a:spAutoFit/>
          </a:bodyPr>
          <a:lstStyle/>
          <a:p>
            <a:pPr algn="ctr"/>
            <a:r>
              <a:rPr lang="en-US" sz="1000" dirty="0"/>
              <a:t>Show statistically significant differences compared to average</a:t>
            </a:r>
            <a:endParaRPr lang="en-GB" sz="1000" dirty="0"/>
          </a:p>
        </p:txBody>
      </p:sp>
      <p:sp>
        <p:nvSpPr>
          <p:cNvPr id="4" name="Isosceles Triangle 3">
            <a:extLst>
              <a:ext uri="{FF2B5EF4-FFF2-40B4-BE49-F238E27FC236}">
                <a16:creationId xmlns:a16="http://schemas.microsoft.com/office/drawing/2014/main" id="{7CBE7202-FE37-F065-DBA1-CD5E99214CB0}"/>
              </a:ext>
            </a:extLst>
          </p:cNvPr>
          <p:cNvSpPr>
            <a:spLocks noChangeAspect="1"/>
          </p:cNvSpPr>
          <p:nvPr/>
        </p:nvSpPr>
        <p:spPr>
          <a:xfrm rot="10800000">
            <a:off x="10350333" y="6547753"/>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5" name="Isosceles Triangle 4">
            <a:extLst>
              <a:ext uri="{FF2B5EF4-FFF2-40B4-BE49-F238E27FC236}">
                <a16:creationId xmlns:a16="http://schemas.microsoft.com/office/drawing/2014/main" id="{1126ECA2-A8A0-D1BF-7FF2-4CC3C3FD1515}"/>
              </a:ext>
            </a:extLst>
          </p:cNvPr>
          <p:cNvSpPr>
            <a:spLocks noChangeAspect="1"/>
          </p:cNvSpPr>
          <p:nvPr/>
        </p:nvSpPr>
        <p:spPr>
          <a:xfrm>
            <a:off x="10350333" y="6365777"/>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7" name="Freeform 47">
            <a:extLst>
              <a:ext uri="{FF2B5EF4-FFF2-40B4-BE49-F238E27FC236}">
                <a16:creationId xmlns:a16="http://schemas.microsoft.com/office/drawing/2014/main" id="{3B4C4AC1-29B8-E229-D252-EA3F07C1711A}"/>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dirty="0"/>
              <a:t>Bowel screening</a:t>
            </a:r>
          </a:p>
        </p:txBody>
      </p:sp>
      <p:sp>
        <p:nvSpPr>
          <p:cNvPr id="56" name="Isosceles Triangle 55">
            <a:extLst>
              <a:ext uri="{FF2B5EF4-FFF2-40B4-BE49-F238E27FC236}">
                <a16:creationId xmlns:a16="http://schemas.microsoft.com/office/drawing/2014/main" id="{4484C60E-9851-E9AA-CB09-B1D332505FC7}"/>
              </a:ext>
            </a:extLst>
          </p:cNvPr>
          <p:cNvSpPr>
            <a:spLocks noChangeAspect="1"/>
          </p:cNvSpPr>
          <p:nvPr/>
        </p:nvSpPr>
        <p:spPr>
          <a:xfrm>
            <a:off x="1569184" y="2983762"/>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57" name="Isosceles Triangle 56">
            <a:extLst>
              <a:ext uri="{FF2B5EF4-FFF2-40B4-BE49-F238E27FC236}">
                <a16:creationId xmlns:a16="http://schemas.microsoft.com/office/drawing/2014/main" id="{CA029C32-452B-182E-9266-2FE01D702090}"/>
              </a:ext>
            </a:extLst>
          </p:cNvPr>
          <p:cNvSpPr>
            <a:spLocks noChangeAspect="1"/>
          </p:cNvSpPr>
          <p:nvPr/>
        </p:nvSpPr>
        <p:spPr>
          <a:xfrm>
            <a:off x="4952431" y="2619785"/>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58" name="Isosceles Triangle 57">
            <a:extLst>
              <a:ext uri="{FF2B5EF4-FFF2-40B4-BE49-F238E27FC236}">
                <a16:creationId xmlns:a16="http://schemas.microsoft.com/office/drawing/2014/main" id="{0C0F3181-EEBC-7752-4806-31BB3CC52525}"/>
              </a:ext>
            </a:extLst>
          </p:cNvPr>
          <p:cNvSpPr>
            <a:spLocks noChangeAspect="1"/>
          </p:cNvSpPr>
          <p:nvPr/>
        </p:nvSpPr>
        <p:spPr>
          <a:xfrm>
            <a:off x="6891873" y="3461035"/>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6" name="Isosceles Triangle 5">
            <a:extLst>
              <a:ext uri="{FF2B5EF4-FFF2-40B4-BE49-F238E27FC236}">
                <a16:creationId xmlns:a16="http://schemas.microsoft.com/office/drawing/2014/main" id="{BE9341C3-2DD3-1583-3571-EFC710C5387F}"/>
              </a:ext>
            </a:extLst>
          </p:cNvPr>
          <p:cNvSpPr>
            <a:spLocks noChangeAspect="1"/>
          </p:cNvSpPr>
          <p:nvPr/>
        </p:nvSpPr>
        <p:spPr>
          <a:xfrm rot="10800000">
            <a:off x="1403322" y="3603027"/>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9" name="Isosceles Triangle 8">
            <a:extLst>
              <a:ext uri="{FF2B5EF4-FFF2-40B4-BE49-F238E27FC236}">
                <a16:creationId xmlns:a16="http://schemas.microsoft.com/office/drawing/2014/main" id="{30345960-B30C-0281-7822-FD672B49164E}"/>
              </a:ext>
            </a:extLst>
          </p:cNvPr>
          <p:cNvSpPr>
            <a:spLocks noChangeAspect="1"/>
          </p:cNvSpPr>
          <p:nvPr/>
        </p:nvSpPr>
        <p:spPr>
          <a:xfrm>
            <a:off x="2647991" y="3149245"/>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0" name="Isosceles Triangle 9">
            <a:extLst>
              <a:ext uri="{FF2B5EF4-FFF2-40B4-BE49-F238E27FC236}">
                <a16:creationId xmlns:a16="http://schemas.microsoft.com/office/drawing/2014/main" id="{030E20ED-9899-777F-569A-68EC2A95D501}"/>
              </a:ext>
            </a:extLst>
          </p:cNvPr>
          <p:cNvSpPr>
            <a:spLocks noChangeAspect="1"/>
          </p:cNvSpPr>
          <p:nvPr/>
        </p:nvSpPr>
        <p:spPr>
          <a:xfrm rot="10800000">
            <a:off x="2496001" y="3596783"/>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1" name="Isosceles Triangle 10">
            <a:extLst>
              <a:ext uri="{FF2B5EF4-FFF2-40B4-BE49-F238E27FC236}">
                <a16:creationId xmlns:a16="http://schemas.microsoft.com/office/drawing/2014/main" id="{60575589-7848-B82D-E054-0C8267FE5427}"/>
              </a:ext>
            </a:extLst>
          </p:cNvPr>
          <p:cNvSpPr>
            <a:spLocks noChangeAspect="1"/>
          </p:cNvSpPr>
          <p:nvPr/>
        </p:nvSpPr>
        <p:spPr>
          <a:xfrm rot="10800000">
            <a:off x="3509183" y="3762708"/>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2" name="Isosceles Triangle 11">
            <a:extLst>
              <a:ext uri="{FF2B5EF4-FFF2-40B4-BE49-F238E27FC236}">
                <a16:creationId xmlns:a16="http://schemas.microsoft.com/office/drawing/2014/main" id="{E9823EEF-A964-5DA2-1A52-A89DA72DCD63}"/>
              </a:ext>
            </a:extLst>
          </p:cNvPr>
          <p:cNvSpPr>
            <a:spLocks noChangeAspect="1"/>
          </p:cNvSpPr>
          <p:nvPr/>
        </p:nvSpPr>
        <p:spPr>
          <a:xfrm rot="10800000">
            <a:off x="4560200" y="3753684"/>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3" name="Isosceles Triangle 12">
            <a:extLst>
              <a:ext uri="{FF2B5EF4-FFF2-40B4-BE49-F238E27FC236}">
                <a16:creationId xmlns:a16="http://schemas.microsoft.com/office/drawing/2014/main" id="{53721495-7BE7-59AB-09FD-331050FB4121}"/>
              </a:ext>
            </a:extLst>
          </p:cNvPr>
          <p:cNvSpPr>
            <a:spLocks noChangeAspect="1"/>
          </p:cNvSpPr>
          <p:nvPr/>
        </p:nvSpPr>
        <p:spPr>
          <a:xfrm rot="10800000">
            <a:off x="5643106" y="3857763"/>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4" name="Isosceles Triangle 13">
            <a:extLst>
              <a:ext uri="{FF2B5EF4-FFF2-40B4-BE49-F238E27FC236}">
                <a16:creationId xmlns:a16="http://schemas.microsoft.com/office/drawing/2014/main" id="{CE8D2FF6-D113-6789-EE36-33DB94044410}"/>
              </a:ext>
            </a:extLst>
          </p:cNvPr>
          <p:cNvSpPr>
            <a:spLocks noChangeAspect="1"/>
          </p:cNvSpPr>
          <p:nvPr/>
        </p:nvSpPr>
        <p:spPr>
          <a:xfrm rot="10800000">
            <a:off x="6726011" y="3898457"/>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5" name="Isosceles Triangle 14">
            <a:extLst>
              <a:ext uri="{FF2B5EF4-FFF2-40B4-BE49-F238E27FC236}">
                <a16:creationId xmlns:a16="http://schemas.microsoft.com/office/drawing/2014/main" id="{B6C72315-A76A-58F7-9EDD-57EFDA433AE6}"/>
              </a:ext>
            </a:extLst>
          </p:cNvPr>
          <p:cNvSpPr>
            <a:spLocks noChangeAspect="1"/>
          </p:cNvSpPr>
          <p:nvPr/>
        </p:nvSpPr>
        <p:spPr>
          <a:xfrm rot="10800000">
            <a:off x="7777028" y="3917623"/>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7" name="Isosceles Triangle 16">
            <a:extLst>
              <a:ext uri="{FF2B5EF4-FFF2-40B4-BE49-F238E27FC236}">
                <a16:creationId xmlns:a16="http://schemas.microsoft.com/office/drawing/2014/main" id="{5161257F-FBC6-A330-FED8-215ACC8192ED}"/>
              </a:ext>
            </a:extLst>
          </p:cNvPr>
          <p:cNvSpPr>
            <a:spLocks noChangeAspect="1"/>
          </p:cNvSpPr>
          <p:nvPr/>
        </p:nvSpPr>
        <p:spPr>
          <a:xfrm rot="10800000">
            <a:off x="8825628" y="3804852"/>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8" name="Isosceles Triangle 17">
            <a:extLst>
              <a:ext uri="{FF2B5EF4-FFF2-40B4-BE49-F238E27FC236}">
                <a16:creationId xmlns:a16="http://schemas.microsoft.com/office/drawing/2014/main" id="{4A256A0F-2FC2-673A-2D1A-15BEEFBD9751}"/>
              </a:ext>
            </a:extLst>
          </p:cNvPr>
          <p:cNvSpPr>
            <a:spLocks noChangeAspect="1"/>
          </p:cNvSpPr>
          <p:nvPr/>
        </p:nvSpPr>
        <p:spPr>
          <a:xfrm rot="10800000">
            <a:off x="9874228" y="3898457"/>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9" name="Isosceles Triangle 18">
            <a:extLst>
              <a:ext uri="{FF2B5EF4-FFF2-40B4-BE49-F238E27FC236}">
                <a16:creationId xmlns:a16="http://schemas.microsoft.com/office/drawing/2014/main" id="{1AAE6B7B-8CB5-D7CB-71B0-064E482F6BBD}"/>
              </a:ext>
            </a:extLst>
          </p:cNvPr>
          <p:cNvSpPr>
            <a:spLocks noChangeAspect="1"/>
          </p:cNvSpPr>
          <p:nvPr/>
        </p:nvSpPr>
        <p:spPr>
          <a:xfrm>
            <a:off x="1777582" y="2360847"/>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20" name="Isosceles Triangle 19">
            <a:extLst>
              <a:ext uri="{FF2B5EF4-FFF2-40B4-BE49-F238E27FC236}">
                <a16:creationId xmlns:a16="http://schemas.microsoft.com/office/drawing/2014/main" id="{CF31EB39-A75E-E903-F4F3-51B7CFF380A4}"/>
              </a:ext>
            </a:extLst>
          </p:cNvPr>
          <p:cNvSpPr>
            <a:spLocks noChangeAspect="1"/>
          </p:cNvSpPr>
          <p:nvPr/>
        </p:nvSpPr>
        <p:spPr>
          <a:xfrm>
            <a:off x="2803985" y="2377588"/>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21" name="Isosceles Triangle 20">
            <a:extLst>
              <a:ext uri="{FF2B5EF4-FFF2-40B4-BE49-F238E27FC236}">
                <a16:creationId xmlns:a16="http://schemas.microsoft.com/office/drawing/2014/main" id="{6E451097-EA03-7E28-365D-020BCAEE1961}"/>
              </a:ext>
            </a:extLst>
          </p:cNvPr>
          <p:cNvSpPr>
            <a:spLocks noChangeAspect="1"/>
          </p:cNvSpPr>
          <p:nvPr/>
        </p:nvSpPr>
        <p:spPr>
          <a:xfrm>
            <a:off x="3894582" y="196036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22" name="Isosceles Triangle 21">
            <a:extLst>
              <a:ext uri="{FF2B5EF4-FFF2-40B4-BE49-F238E27FC236}">
                <a16:creationId xmlns:a16="http://schemas.microsoft.com/office/drawing/2014/main" id="{28FB4114-D7D1-FF59-C787-407089B0BB69}"/>
              </a:ext>
            </a:extLst>
          </p:cNvPr>
          <p:cNvSpPr>
            <a:spLocks noChangeAspect="1"/>
          </p:cNvSpPr>
          <p:nvPr/>
        </p:nvSpPr>
        <p:spPr>
          <a:xfrm>
            <a:off x="4774212" y="3226706"/>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23" name="Isosceles Triangle 22">
            <a:extLst>
              <a:ext uri="{FF2B5EF4-FFF2-40B4-BE49-F238E27FC236}">
                <a16:creationId xmlns:a16="http://schemas.microsoft.com/office/drawing/2014/main" id="{93DF5FBC-A1E4-6BC9-5535-9FAF75FA1D77}"/>
              </a:ext>
            </a:extLst>
          </p:cNvPr>
          <p:cNvSpPr>
            <a:spLocks noChangeAspect="1"/>
          </p:cNvSpPr>
          <p:nvPr/>
        </p:nvSpPr>
        <p:spPr>
          <a:xfrm>
            <a:off x="7073709" y="2618415"/>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24" name="Isosceles Triangle 23">
            <a:extLst>
              <a:ext uri="{FF2B5EF4-FFF2-40B4-BE49-F238E27FC236}">
                <a16:creationId xmlns:a16="http://schemas.microsoft.com/office/drawing/2014/main" id="{F2E49498-275C-E57D-EE92-A1D7F6215247}"/>
              </a:ext>
            </a:extLst>
          </p:cNvPr>
          <p:cNvSpPr>
            <a:spLocks noChangeAspect="1"/>
          </p:cNvSpPr>
          <p:nvPr/>
        </p:nvSpPr>
        <p:spPr>
          <a:xfrm>
            <a:off x="6002069" y="278590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25" name="Isosceles Triangle 24">
            <a:extLst>
              <a:ext uri="{FF2B5EF4-FFF2-40B4-BE49-F238E27FC236}">
                <a16:creationId xmlns:a16="http://schemas.microsoft.com/office/drawing/2014/main" id="{3DBC4F1E-6E2A-CEFB-25BC-D9ED2FFE1945}"/>
              </a:ext>
            </a:extLst>
          </p:cNvPr>
          <p:cNvSpPr>
            <a:spLocks noChangeAspect="1"/>
          </p:cNvSpPr>
          <p:nvPr/>
        </p:nvSpPr>
        <p:spPr>
          <a:xfrm>
            <a:off x="8143907" y="230676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26" name="Isosceles Triangle 25">
            <a:extLst>
              <a:ext uri="{FF2B5EF4-FFF2-40B4-BE49-F238E27FC236}">
                <a16:creationId xmlns:a16="http://schemas.microsoft.com/office/drawing/2014/main" id="{B979DA6A-5EC0-1D48-1D6B-FDFC28D4D2E3}"/>
              </a:ext>
            </a:extLst>
          </p:cNvPr>
          <p:cNvSpPr>
            <a:spLocks noChangeAspect="1"/>
          </p:cNvSpPr>
          <p:nvPr/>
        </p:nvSpPr>
        <p:spPr>
          <a:xfrm>
            <a:off x="9211179" y="3181205"/>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27" name="Isosceles Triangle 26">
            <a:extLst>
              <a:ext uri="{FF2B5EF4-FFF2-40B4-BE49-F238E27FC236}">
                <a16:creationId xmlns:a16="http://schemas.microsoft.com/office/drawing/2014/main" id="{07D15130-329E-3911-D297-8462807A02FC}"/>
              </a:ext>
            </a:extLst>
          </p:cNvPr>
          <p:cNvSpPr>
            <a:spLocks noChangeAspect="1"/>
          </p:cNvSpPr>
          <p:nvPr/>
        </p:nvSpPr>
        <p:spPr>
          <a:xfrm>
            <a:off x="10267402" y="2718035"/>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Tree>
    <p:extLst>
      <p:ext uri="{BB962C8B-B14F-4D97-AF65-F5344CB8AC3E}">
        <p14:creationId xmlns:p14="http://schemas.microsoft.com/office/powerpoint/2010/main" val="414894579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12412"/>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Similar to the barriers for cervical screening: those from an ethnic minority background, younger respondents and those from the most deprived deciles were most likely to identify the majority of barriers as being influential last time they were invited to a test.</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399017"/>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M3. Think back to the last time you received a bowel cancer screening poo test kit. We want to understand what may have put you off doing the test, whether you did it or not it in the end. How much, if at all, did the following put you off doing the test? </a:t>
            </a:r>
          </a:p>
          <a:p>
            <a:r>
              <a:rPr lang="en-US" sz="800" dirty="0"/>
              <a:t>Base: All eligible who have sent a kit (2,600)</a:t>
            </a:r>
          </a:p>
        </p:txBody>
      </p:sp>
      <p:sp>
        <p:nvSpPr>
          <p:cNvPr id="3" name="Freeform 47">
            <a:extLst>
              <a:ext uri="{FF2B5EF4-FFF2-40B4-BE49-F238E27FC236}">
                <a16:creationId xmlns:a16="http://schemas.microsoft.com/office/drawing/2014/main" id="{080F772A-F33E-32DD-E056-07EEDDEB99F3}"/>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dirty="0"/>
              <a:t>Bowel screening</a:t>
            </a:r>
          </a:p>
        </p:txBody>
      </p:sp>
      <p:sp>
        <p:nvSpPr>
          <p:cNvPr id="18" name="Speech Bubble: Rectangle with Corners Rounded 17">
            <a:extLst>
              <a:ext uri="{FF2B5EF4-FFF2-40B4-BE49-F238E27FC236}">
                <a16:creationId xmlns:a16="http://schemas.microsoft.com/office/drawing/2014/main" id="{3E56FC31-51C6-D253-A28E-B325DF9216B7}"/>
              </a:ext>
            </a:extLst>
          </p:cNvPr>
          <p:cNvSpPr/>
          <p:nvPr/>
        </p:nvSpPr>
        <p:spPr>
          <a:xfrm>
            <a:off x="613864" y="2414940"/>
            <a:ext cx="3633015" cy="1706358"/>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Those from an ethnic minority background were more likely to identify nearly all barriers as influential compared to White respondents, with the exception of having more important things to worry about, not having any symptoms not trusting the results, and forgetting to do the test. The biggest discrepancies occurred when thinking about messiness (20% vs 11%) and being unsure how to do it (16% vs 8%).</a:t>
            </a:r>
          </a:p>
        </p:txBody>
      </p:sp>
      <p:sp>
        <p:nvSpPr>
          <p:cNvPr id="19" name="Speech Bubble: Rectangle with Corners Rounded 18">
            <a:extLst>
              <a:ext uri="{FF2B5EF4-FFF2-40B4-BE49-F238E27FC236}">
                <a16:creationId xmlns:a16="http://schemas.microsoft.com/office/drawing/2014/main" id="{0C87DE72-A257-CA3C-49EC-E0FD944CC097}"/>
              </a:ext>
            </a:extLst>
          </p:cNvPr>
          <p:cNvSpPr/>
          <p:nvPr/>
        </p:nvSpPr>
        <p:spPr>
          <a:xfrm>
            <a:off x="4487752" y="2402784"/>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aged 50-54 were more likely to identify all barriers compared to those aged 70 and over. The top barriers across age groups were: 50-54 – messiness (17%); 55-59 – having no symptoms (16%); 60-64 – being frightened of what it might find (14%); 65-69 – messiness (11%); 70-74 – messiness (10%); 75+ (9%).</a:t>
            </a:r>
          </a:p>
        </p:txBody>
      </p:sp>
      <p:sp>
        <p:nvSpPr>
          <p:cNvPr id="20" name="Speech Bubble: Rectangle with Corners Rounded 19">
            <a:extLst>
              <a:ext uri="{FF2B5EF4-FFF2-40B4-BE49-F238E27FC236}">
                <a16:creationId xmlns:a16="http://schemas.microsoft.com/office/drawing/2014/main" id="{796CA97A-B2AC-6387-8BCF-270C303F6B45}"/>
              </a:ext>
            </a:extLst>
          </p:cNvPr>
          <p:cNvSpPr/>
          <p:nvPr/>
        </p:nvSpPr>
        <p:spPr>
          <a:xfrm>
            <a:off x="8361639" y="2402784"/>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There were limited differences when comparing sex at birth, however male respondents were more likely to cite not having any symptoms (13%), compared to female (8%).</a:t>
            </a:r>
          </a:p>
        </p:txBody>
      </p:sp>
      <p:sp>
        <p:nvSpPr>
          <p:cNvPr id="21" name="Speech Bubble: Rectangle with Corners Rounded 20">
            <a:extLst>
              <a:ext uri="{FF2B5EF4-FFF2-40B4-BE49-F238E27FC236}">
                <a16:creationId xmlns:a16="http://schemas.microsoft.com/office/drawing/2014/main" id="{EDA5E34E-A1D4-AE41-E6BA-C6E97A4278D3}"/>
              </a:ext>
            </a:extLst>
          </p:cNvPr>
          <p:cNvSpPr/>
          <p:nvPr/>
        </p:nvSpPr>
        <p:spPr>
          <a:xfrm>
            <a:off x="613865" y="4426687"/>
            <a:ext cx="3488620" cy="167754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There were limited differences when comparing the barriers for those with a disability compared to those without, however those with a disability were more likely to cite finding it too difficult (11%), compared to those without (6%).</a:t>
            </a:r>
          </a:p>
        </p:txBody>
      </p:sp>
      <p:sp>
        <p:nvSpPr>
          <p:cNvPr id="22" name="Speech Bubble: Rectangle with Corners Rounded 21">
            <a:extLst>
              <a:ext uri="{FF2B5EF4-FFF2-40B4-BE49-F238E27FC236}">
                <a16:creationId xmlns:a16="http://schemas.microsoft.com/office/drawing/2014/main" id="{54FEC059-CD91-C5DA-FE89-088FD66593BA}"/>
              </a:ext>
            </a:extLst>
          </p:cNvPr>
          <p:cNvSpPr/>
          <p:nvPr/>
        </p:nvSpPr>
        <p:spPr>
          <a:xfrm>
            <a:off x="4487752" y="4414530"/>
            <a:ext cx="3488620" cy="168970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Those who have been diagnosed with a mental health condition were more likely than those without to identify being unsure how to do it (15% vs 7%), being frightened of what the test might find (15% vs 10%), finding it too difficult (11% vs 7%) or finding it too messy (14% vs 10%).</a:t>
            </a:r>
          </a:p>
        </p:txBody>
      </p:sp>
      <p:sp>
        <p:nvSpPr>
          <p:cNvPr id="23" name="Speech Bubble: Rectangle with Corners Rounded 22">
            <a:extLst>
              <a:ext uri="{FF2B5EF4-FFF2-40B4-BE49-F238E27FC236}">
                <a16:creationId xmlns:a16="http://schemas.microsoft.com/office/drawing/2014/main" id="{7418353E-BE02-22C7-611E-2041DF347DFD}"/>
              </a:ext>
            </a:extLst>
          </p:cNvPr>
          <p:cNvSpPr/>
          <p:nvPr/>
        </p:nvSpPr>
        <p:spPr>
          <a:xfrm>
            <a:off x="8361639" y="4385721"/>
            <a:ext cx="3488620" cy="171851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Those in the most deprived IMD deciles (1-2) were more likely than those in the least (9-10) to identify most barriers, including: messiness (14% vs 9%), not having any symptoms (13% vs 9%), being unsure how to do it (12% vs 7%), and being frightened of what it might find (12% vs 8%).</a:t>
            </a:r>
          </a:p>
        </p:txBody>
      </p:sp>
      <p:sp>
        <p:nvSpPr>
          <p:cNvPr id="24" name="Rectangle: Rounded Corners 23">
            <a:extLst>
              <a:ext uri="{FF2B5EF4-FFF2-40B4-BE49-F238E27FC236}">
                <a16:creationId xmlns:a16="http://schemas.microsoft.com/office/drawing/2014/main" id="{0882E3A6-9E5D-F461-3484-E9F355EF58EC}"/>
              </a:ext>
            </a:extLst>
          </p:cNvPr>
          <p:cNvSpPr/>
          <p:nvPr/>
        </p:nvSpPr>
        <p:spPr>
          <a:xfrm>
            <a:off x="1465659" y="2256886"/>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Ethnicity</a:t>
            </a:r>
          </a:p>
        </p:txBody>
      </p:sp>
      <p:sp>
        <p:nvSpPr>
          <p:cNvPr id="25" name="Rectangle: Rounded Corners 24">
            <a:extLst>
              <a:ext uri="{FF2B5EF4-FFF2-40B4-BE49-F238E27FC236}">
                <a16:creationId xmlns:a16="http://schemas.microsoft.com/office/drawing/2014/main" id="{67DA5AC8-FAE6-703A-8290-135CF55DADC9}"/>
              </a:ext>
            </a:extLst>
          </p:cNvPr>
          <p:cNvSpPr/>
          <p:nvPr/>
        </p:nvSpPr>
        <p:spPr>
          <a:xfrm>
            <a:off x="5267349" y="2219546"/>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Age</a:t>
            </a:r>
          </a:p>
        </p:txBody>
      </p:sp>
      <p:sp>
        <p:nvSpPr>
          <p:cNvPr id="29" name="Rectangle: Rounded Corners 28">
            <a:extLst>
              <a:ext uri="{FF2B5EF4-FFF2-40B4-BE49-F238E27FC236}">
                <a16:creationId xmlns:a16="http://schemas.microsoft.com/office/drawing/2014/main" id="{3A12FD10-DB4F-3D39-D76F-D7A1FBF76146}"/>
              </a:ext>
            </a:extLst>
          </p:cNvPr>
          <p:cNvSpPr/>
          <p:nvPr/>
        </p:nvSpPr>
        <p:spPr>
          <a:xfrm>
            <a:off x="9145563" y="2229549"/>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Sex at birth</a:t>
            </a:r>
          </a:p>
        </p:txBody>
      </p:sp>
      <p:sp>
        <p:nvSpPr>
          <p:cNvPr id="30" name="Rectangle: Rounded Corners 29">
            <a:extLst>
              <a:ext uri="{FF2B5EF4-FFF2-40B4-BE49-F238E27FC236}">
                <a16:creationId xmlns:a16="http://schemas.microsoft.com/office/drawing/2014/main" id="{B47755A1-9251-7A2F-B497-95C0C5E792D1}"/>
              </a:ext>
            </a:extLst>
          </p:cNvPr>
          <p:cNvSpPr/>
          <p:nvPr/>
        </p:nvSpPr>
        <p:spPr>
          <a:xfrm>
            <a:off x="1400481" y="4275534"/>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Disability</a:t>
            </a:r>
          </a:p>
        </p:txBody>
      </p:sp>
      <p:sp>
        <p:nvSpPr>
          <p:cNvPr id="31" name="Rectangle: Rounded Corners 30">
            <a:extLst>
              <a:ext uri="{FF2B5EF4-FFF2-40B4-BE49-F238E27FC236}">
                <a16:creationId xmlns:a16="http://schemas.microsoft.com/office/drawing/2014/main" id="{D5CEC411-F4C3-F8D1-0279-DD13A821244C}"/>
              </a:ext>
            </a:extLst>
          </p:cNvPr>
          <p:cNvSpPr/>
          <p:nvPr/>
        </p:nvSpPr>
        <p:spPr>
          <a:xfrm>
            <a:off x="5276874" y="4259822"/>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Mental health</a:t>
            </a:r>
          </a:p>
        </p:txBody>
      </p:sp>
      <p:sp>
        <p:nvSpPr>
          <p:cNvPr id="32" name="Rectangle: Rounded Corners 31">
            <a:extLst>
              <a:ext uri="{FF2B5EF4-FFF2-40B4-BE49-F238E27FC236}">
                <a16:creationId xmlns:a16="http://schemas.microsoft.com/office/drawing/2014/main" id="{5F6F193C-B10A-88D5-9786-2A264559FDF1}"/>
              </a:ext>
            </a:extLst>
          </p:cNvPr>
          <p:cNvSpPr/>
          <p:nvPr/>
        </p:nvSpPr>
        <p:spPr>
          <a:xfrm>
            <a:off x="9155088" y="4237411"/>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IMD</a:t>
            </a:r>
          </a:p>
        </p:txBody>
      </p:sp>
      <p:sp>
        <p:nvSpPr>
          <p:cNvPr id="33" name="TextBox 32">
            <a:extLst>
              <a:ext uri="{FF2B5EF4-FFF2-40B4-BE49-F238E27FC236}">
                <a16:creationId xmlns:a16="http://schemas.microsoft.com/office/drawing/2014/main" id="{7D225653-2AF9-EB8C-5826-C3EDDE8EE073}"/>
              </a:ext>
            </a:extLst>
          </p:cNvPr>
          <p:cNvSpPr txBox="1"/>
          <p:nvPr/>
        </p:nvSpPr>
        <p:spPr>
          <a:xfrm>
            <a:off x="2528369" y="1633626"/>
            <a:ext cx="7135261"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dirty="0">
                <a:solidFill>
                  <a:schemeClr val="tx1"/>
                </a:solidFill>
                <a:ea typeface="+mn-ea"/>
                <a:cs typeface="+mn-cs"/>
              </a:rPr>
              <a:t>Influential barriers (Net: A lot/ a little)</a:t>
            </a:r>
            <a:endParaRPr lang="en-GB" sz="1800" b="1" i="0" u="none" strike="noStrike" kern="1200" spc="10" baseline="0" dirty="0">
              <a:solidFill>
                <a:schemeClr val="tx1"/>
              </a:solidFill>
              <a:ea typeface="+mn-ea"/>
              <a:cs typeface="+mn-cs"/>
            </a:endParaRPr>
          </a:p>
        </p:txBody>
      </p:sp>
    </p:spTree>
    <p:extLst>
      <p:ext uri="{BB962C8B-B14F-4D97-AF65-F5344CB8AC3E}">
        <p14:creationId xmlns:p14="http://schemas.microsoft.com/office/powerpoint/2010/main" val="344736737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6279C-9EFE-F06A-BE29-41660BEA2EA3}"/>
            </a:ext>
          </a:extLst>
        </p:cNvPr>
        <p:cNvGrpSpPr/>
        <p:nvPr/>
      </p:nvGrpSpPr>
      <p:grpSpPr>
        <a:xfrm>
          <a:off x="0" y="0"/>
          <a:ext cx="0" cy="0"/>
          <a:chOff x="0" y="0"/>
          <a:chExt cx="0" cy="0"/>
        </a:xfrm>
      </p:grpSpPr>
      <p:sp>
        <p:nvSpPr>
          <p:cNvPr id="8" name="Title 4">
            <a:extLst>
              <a:ext uri="{FF2B5EF4-FFF2-40B4-BE49-F238E27FC236}">
                <a16:creationId xmlns:a16="http://schemas.microsoft.com/office/drawing/2014/main" id="{8A85F4AF-1B1B-A7A1-5DC3-B960C5306CCD}"/>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Ethnic minority respondents with a disability, mental health condition, or from a low social background were more likely to report most barriers as influential</a:t>
            </a:r>
          </a:p>
        </p:txBody>
      </p:sp>
      <p:sp>
        <p:nvSpPr>
          <p:cNvPr id="16" name="Footer Placeholder 5">
            <a:extLst>
              <a:ext uri="{FF2B5EF4-FFF2-40B4-BE49-F238E27FC236}">
                <a16:creationId xmlns:a16="http://schemas.microsoft.com/office/drawing/2014/main" id="{0D82E15F-CBFA-B67A-461D-2D6EB6335767}"/>
              </a:ext>
            </a:extLst>
          </p:cNvPr>
          <p:cNvSpPr txBox="1">
            <a:spLocks/>
          </p:cNvSpPr>
          <p:nvPr/>
        </p:nvSpPr>
        <p:spPr>
          <a:xfrm>
            <a:off x="254427" y="6461104"/>
            <a:ext cx="11683143" cy="28513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M3. Think back to the last time you received a bowel cancer screening poo test kit. We want to understand what may have put you off doing the test, whether you did it or not it in the end. How much, if at all, did the following put you off doing the test? </a:t>
            </a:r>
          </a:p>
          <a:p>
            <a:r>
              <a:rPr lang="en-US" sz="800" dirty="0"/>
              <a:t>Base: All eligible who have sent a kit (2,600)</a:t>
            </a:r>
          </a:p>
        </p:txBody>
      </p:sp>
      <p:sp>
        <p:nvSpPr>
          <p:cNvPr id="2" name="TextBox 1">
            <a:extLst>
              <a:ext uri="{FF2B5EF4-FFF2-40B4-BE49-F238E27FC236}">
                <a16:creationId xmlns:a16="http://schemas.microsoft.com/office/drawing/2014/main" id="{170B02A9-5031-7FF3-1FAA-F5299E154B98}"/>
              </a:ext>
            </a:extLst>
          </p:cNvPr>
          <p:cNvSpPr txBox="1"/>
          <p:nvPr/>
        </p:nvSpPr>
        <p:spPr>
          <a:xfrm>
            <a:off x="2528369" y="1470945"/>
            <a:ext cx="7135261"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dirty="0">
                <a:solidFill>
                  <a:schemeClr val="tx1"/>
                </a:solidFill>
                <a:ea typeface="+mn-ea"/>
                <a:cs typeface="+mn-cs"/>
              </a:rPr>
              <a:t>Influential barriers (Net: A lot/ a little)</a:t>
            </a:r>
            <a:endParaRPr lang="en-GB" sz="1800" b="1" i="0" u="none" strike="noStrike" kern="1200" spc="10" baseline="0" dirty="0">
              <a:solidFill>
                <a:schemeClr val="tx1"/>
              </a:solidFill>
              <a:ea typeface="+mn-ea"/>
              <a:cs typeface="+mn-cs"/>
            </a:endParaRPr>
          </a:p>
        </p:txBody>
      </p:sp>
      <p:cxnSp>
        <p:nvCxnSpPr>
          <p:cNvPr id="161" name="Straight Connector 160">
            <a:extLst>
              <a:ext uri="{FF2B5EF4-FFF2-40B4-BE49-F238E27FC236}">
                <a16:creationId xmlns:a16="http://schemas.microsoft.com/office/drawing/2014/main" id="{5C17A746-7C87-3953-85B3-CE18D24A4DD4}"/>
              </a:ext>
            </a:extLst>
          </p:cNvPr>
          <p:cNvCxnSpPr/>
          <p:nvPr/>
        </p:nvCxnSpPr>
        <p:spPr>
          <a:xfrm>
            <a:off x="2493745" y="7167614"/>
            <a:ext cx="11141032" cy="0"/>
          </a:xfrm>
          <a:prstGeom prst="line">
            <a:avLst/>
          </a:prstGeom>
        </p:spPr>
        <p:style>
          <a:lnRef idx="1">
            <a:schemeClr val="dk1"/>
          </a:lnRef>
          <a:fillRef idx="0">
            <a:schemeClr val="dk1"/>
          </a:fillRef>
          <a:effectRef idx="0">
            <a:schemeClr val="dk1"/>
          </a:effectRef>
          <a:fontRef idx="minor">
            <a:schemeClr val="tx1"/>
          </a:fontRef>
        </p:style>
      </p:cxnSp>
      <p:sp>
        <p:nvSpPr>
          <p:cNvPr id="18" name="Speech Bubble: Rectangle with Corners Rounded 17">
            <a:extLst>
              <a:ext uri="{FF2B5EF4-FFF2-40B4-BE49-F238E27FC236}">
                <a16:creationId xmlns:a16="http://schemas.microsoft.com/office/drawing/2014/main" id="{EA940B41-762D-95DE-7AC7-7F60DFC75F7D}"/>
              </a:ext>
            </a:extLst>
          </p:cNvPr>
          <p:cNvSpPr/>
          <p:nvPr/>
        </p:nvSpPr>
        <p:spPr>
          <a:xfrm>
            <a:off x="2301123" y="2345530"/>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b="1" dirty="0">
                <a:solidFill>
                  <a:schemeClr val="accent2"/>
                </a:solidFill>
              </a:rPr>
              <a:t>58% up to date / 11% overdue</a:t>
            </a:r>
          </a:p>
          <a:p>
            <a:pPr algn="ctr"/>
            <a:endParaRPr lang="en-GB" sz="600" b="1" dirty="0">
              <a:solidFill>
                <a:schemeClr val="accent1"/>
              </a:solidFill>
            </a:endParaRPr>
          </a:p>
          <a:p>
            <a:pPr algn="ctr"/>
            <a:r>
              <a:rPr lang="en-GB" sz="1200" dirty="0">
                <a:solidFill>
                  <a:schemeClr val="tx1"/>
                </a:solidFill>
              </a:rPr>
              <a:t>More likely than all others to select most barriers as influential. The barriers with the greatest discrepancy were finding it too messy (21%), being unsure how to do it (17%) and finding it embarrassing in the past (14%).</a:t>
            </a:r>
          </a:p>
        </p:txBody>
      </p:sp>
      <p:sp>
        <p:nvSpPr>
          <p:cNvPr id="19" name="Speech Bubble: Rectangle with Corners Rounded 18">
            <a:extLst>
              <a:ext uri="{FF2B5EF4-FFF2-40B4-BE49-F238E27FC236}">
                <a16:creationId xmlns:a16="http://schemas.microsoft.com/office/drawing/2014/main" id="{075423EC-38F0-3A5B-F542-F24E050C7DCD}"/>
              </a:ext>
            </a:extLst>
          </p:cNvPr>
          <p:cNvSpPr/>
          <p:nvPr/>
        </p:nvSpPr>
        <p:spPr>
          <a:xfrm>
            <a:off x="6175010" y="2316721"/>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b="1" dirty="0">
                <a:solidFill>
                  <a:schemeClr val="accent2"/>
                </a:solidFill>
              </a:rPr>
              <a:t>52% up to date / 14% overdue</a:t>
            </a:r>
          </a:p>
          <a:p>
            <a:pPr algn="ctr"/>
            <a:endParaRPr lang="en-GB" sz="600" b="1" dirty="0">
              <a:solidFill>
                <a:schemeClr val="accent1"/>
              </a:solidFill>
            </a:endParaRPr>
          </a:p>
          <a:p>
            <a:pPr algn="ctr"/>
            <a:r>
              <a:rPr lang="en-GB" sz="1200" dirty="0">
                <a:solidFill>
                  <a:schemeClr val="tx1"/>
                </a:solidFill>
              </a:rPr>
              <a:t>More likely than all others to select most as influential. The barriers with the greatest discrepancy were: worries about doing it wrong (26%), being frightened of its findings (28%) and not thinking they’re at risk (16%).</a:t>
            </a:r>
          </a:p>
        </p:txBody>
      </p:sp>
      <p:sp>
        <p:nvSpPr>
          <p:cNvPr id="20" name="Speech Bubble: Rectangle with Corners Rounded 19">
            <a:extLst>
              <a:ext uri="{FF2B5EF4-FFF2-40B4-BE49-F238E27FC236}">
                <a16:creationId xmlns:a16="http://schemas.microsoft.com/office/drawing/2014/main" id="{5CEC26DD-BBC6-CD88-676E-512291C73CFD}"/>
              </a:ext>
            </a:extLst>
          </p:cNvPr>
          <p:cNvSpPr/>
          <p:nvPr/>
        </p:nvSpPr>
        <p:spPr>
          <a:xfrm>
            <a:off x="701176" y="4418464"/>
            <a:ext cx="3488620" cy="167754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b="1" dirty="0">
                <a:solidFill>
                  <a:schemeClr val="accent2"/>
                </a:solidFill>
              </a:rPr>
              <a:t>57% up to date / 10% overdue</a:t>
            </a:r>
          </a:p>
          <a:p>
            <a:pPr algn="ctr"/>
            <a:endParaRPr lang="en-GB" sz="600" b="1" dirty="0">
              <a:solidFill>
                <a:schemeClr val="accent1"/>
              </a:solidFill>
            </a:endParaRPr>
          </a:p>
          <a:p>
            <a:pPr algn="ctr"/>
            <a:r>
              <a:rPr lang="en-GB" sz="1200" dirty="0">
                <a:solidFill>
                  <a:schemeClr val="tx1"/>
                </a:solidFill>
              </a:rPr>
              <a:t>More likely than all others to identify barriers such as being frightened of the findings (17%), being unsure of how to do it (16%) and finding it too messy to complete (15%).</a:t>
            </a:r>
          </a:p>
        </p:txBody>
      </p:sp>
      <p:sp>
        <p:nvSpPr>
          <p:cNvPr id="21" name="Speech Bubble: Rectangle with Corners Rounded 20">
            <a:extLst>
              <a:ext uri="{FF2B5EF4-FFF2-40B4-BE49-F238E27FC236}">
                <a16:creationId xmlns:a16="http://schemas.microsoft.com/office/drawing/2014/main" id="{DFBAE202-A94C-23FE-C2A9-31D822AD4E4C}"/>
              </a:ext>
            </a:extLst>
          </p:cNvPr>
          <p:cNvSpPr/>
          <p:nvPr/>
        </p:nvSpPr>
        <p:spPr>
          <a:xfrm>
            <a:off x="4575063" y="4406307"/>
            <a:ext cx="3488620" cy="168970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b="1" dirty="0">
                <a:solidFill>
                  <a:schemeClr val="accent2"/>
                </a:solidFill>
              </a:rPr>
              <a:t>50% up to date / 10% overdue</a:t>
            </a:r>
          </a:p>
          <a:p>
            <a:pPr algn="ctr"/>
            <a:endParaRPr lang="en-GB" sz="600" b="1" dirty="0">
              <a:solidFill>
                <a:schemeClr val="accent1"/>
              </a:solidFill>
            </a:endParaRPr>
          </a:p>
          <a:p>
            <a:pPr algn="ctr"/>
            <a:r>
              <a:rPr lang="en-GB" sz="1200" dirty="0">
                <a:solidFill>
                  <a:schemeClr val="tx1"/>
                </a:solidFill>
              </a:rPr>
              <a:t>More likely than all others to select most as influential. The barriers with the greatest discrepancy were: finding it messy (22%), finding it embarrassing (14%) and not having enough information (11%).</a:t>
            </a:r>
          </a:p>
        </p:txBody>
      </p:sp>
      <p:sp>
        <p:nvSpPr>
          <p:cNvPr id="22" name="Speech Bubble: Rectangle with Corners Rounded 21">
            <a:extLst>
              <a:ext uri="{FF2B5EF4-FFF2-40B4-BE49-F238E27FC236}">
                <a16:creationId xmlns:a16="http://schemas.microsoft.com/office/drawing/2014/main" id="{F33BE012-589E-8C40-606A-21CE605717E3}"/>
              </a:ext>
            </a:extLst>
          </p:cNvPr>
          <p:cNvSpPr/>
          <p:nvPr/>
        </p:nvSpPr>
        <p:spPr>
          <a:xfrm>
            <a:off x="8448950" y="4377498"/>
            <a:ext cx="3488620" cy="171851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b="1" dirty="0">
                <a:solidFill>
                  <a:schemeClr val="accent2"/>
                </a:solidFill>
              </a:rPr>
              <a:t>53% up to date / 9% overdue</a:t>
            </a:r>
          </a:p>
          <a:p>
            <a:pPr algn="ctr"/>
            <a:endParaRPr lang="en-GB" sz="600" b="1" dirty="0">
              <a:solidFill>
                <a:schemeClr val="accent1"/>
              </a:solidFill>
            </a:endParaRPr>
          </a:p>
          <a:p>
            <a:pPr algn="ctr"/>
            <a:r>
              <a:rPr lang="en-GB" sz="1200" dirty="0">
                <a:solidFill>
                  <a:schemeClr val="tx1"/>
                </a:solidFill>
              </a:rPr>
              <a:t>More likely than all others to select most as influential. The barriers with the greatest discrepancy were: finding it messy (30%), not thinking they’re at risk (18%) and finding it difficult (18%).</a:t>
            </a:r>
          </a:p>
        </p:txBody>
      </p:sp>
      <p:sp>
        <p:nvSpPr>
          <p:cNvPr id="24" name="Rectangle: Rounded Corners 23">
            <a:extLst>
              <a:ext uri="{FF2B5EF4-FFF2-40B4-BE49-F238E27FC236}">
                <a16:creationId xmlns:a16="http://schemas.microsoft.com/office/drawing/2014/main" id="{AB67F45A-B7F2-0EFB-4C99-32200A0C8AB9}"/>
              </a:ext>
            </a:extLst>
          </p:cNvPr>
          <p:cNvSpPr/>
          <p:nvPr/>
        </p:nvSpPr>
        <p:spPr>
          <a:xfrm>
            <a:off x="2794191" y="2156339"/>
            <a:ext cx="2509317" cy="402694"/>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Ethnic minority background with disability</a:t>
            </a:r>
          </a:p>
        </p:txBody>
      </p:sp>
      <p:sp>
        <p:nvSpPr>
          <p:cNvPr id="25" name="Rectangle: Rounded Corners 24">
            <a:extLst>
              <a:ext uri="{FF2B5EF4-FFF2-40B4-BE49-F238E27FC236}">
                <a16:creationId xmlns:a16="http://schemas.microsoft.com/office/drawing/2014/main" id="{1D080A68-FD93-96F6-C40E-F511F0EE661F}"/>
              </a:ext>
            </a:extLst>
          </p:cNvPr>
          <p:cNvSpPr/>
          <p:nvPr/>
        </p:nvSpPr>
        <p:spPr>
          <a:xfrm>
            <a:off x="6591524" y="2178004"/>
            <a:ext cx="2655592" cy="402694"/>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Ethnic minority background with mental health condition</a:t>
            </a:r>
          </a:p>
        </p:txBody>
      </p:sp>
      <p:sp>
        <p:nvSpPr>
          <p:cNvPr id="26" name="Rectangle: Rounded Corners 25">
            <a:extLst>
              <a:ext uri="{FF2B5EF4-FFF2-40B4-BE49-F238E27FC236}">
                <a16:creationId xmlns:a16="http://schemas.microsoft.com/office/drawing/2014/main" id="{030BB2F1-6160-6B67-6F9E-689E9B534DE2}"/>
              </a:ext>
            </a:extLst>
          </p:cNvPr>
          <p:cNvSpPr/>
          <p:nvPr/>
        </p:nvSpPr>
        <p:spPr>
          <a:xfrm>
            <a:off x="1305705" y="4296094"/>
            <a:ext cx="2322211" cy="402694"/>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Low social grade with mental health condition</a:t>
            </a:r>
          </a:p>
        </p:txBody>
      </p:sp>
      <p:sp>
        <p:nvSpPr>
          <p:cNvPr id="27" name="Rectangle: Rounded Corners 26">
            <a:extLst>
              <a:ext uri="{FF2B5EF4-FFF2-40B4-BE49-F238E27FC236}">
                <a16:creationId xmlns:a16="http://schemas.microsoft.com/office/drawing/2014/main" id="{B4DA17FE-35E3-0EC3-A1BC-894DEEAFB00A}"/>
              </a:ext>
            </a:extLst>
          </p:cNvPr>
          <p:cNvSpPr/>
          <p:nvPr/>
        </p:nvSpPr>
        <p:spPr>
          <a:xfrm>
            <a:off x="5051613" y="4204960"/>
            <a:ext cx="2518479" cy="402694"/>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Ethnic minority background in low social grade</a:t>
            </a:r>
          </a:p>
        </p:txBody>
      </p:sp>
      <p:sp>
        <p:nvSpPr>
          <p:cNvPr id="28" name="Rectangle: Rounded Corners 27">
            <a:extLst>
              <a:ext uri="{FF2B5EF4-FFF2-40B4-BE49-F238E27FC236}">
                <a16:creationId xmlns:a16="http://schemas.microsoft.com/office/drawing/2014/main" id="{7F0C1402-41EA-B8AC-D418-82D36A189A4C}"/>
              </a:ext>
            </a:extLst>
          </p:cNvPr>
          <p:cNvSpPr/>
          <p:nvPr/>
        </p:nvSpPr>
        <p:spPr>
          <a:xfrm>
            <a:off x="8897440" y="4204960"/>
            <a:ext cx="2646067" cy="402694"/>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Ethnic minority women in low social grade</a:t>
            </a:r>
          </a:p>
        </p:txBody>
      </p:sp>
      <p:sp>
        <p:nvSpPr>
          <p:cNvPr id="3" name="Freeform 47">
            <a:extLst>
              <a:ext uri="{FF2B5EF4-FFF2-40B4-BE49-F238E27FC236}">
                <a16:creationId xmlns:a16="http://schemas.microsoft.com/office/drawing/2014/main" id="{BB20DC5E-C04B-0680-E9B2-9D43AA027DCF}"/>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dirty="0"/>
              <a:t>Bowel screening</a:t>
            </a:r>
          </a:p>
        </p:txBody>
      </p:sp>
      <p:sp>
        <p:nvSpPr>
          <p:cNvPr id="4" name="Oval 3">
            <a:extLst>
              <a:ext uri="{FF2B5EF4-FFF2-40B4-BE49-F238E27FC236}">
                <a16:creationId xmlns:a16="http://schemas.microsoft.com/office/drawing/2014/main" id="{3C5FE32C-0938-E8CA-0148-46593027CB5C}"/>
              </a:ext>
            </a:extLst>
          </p:cNvPr>
          <p:cNvSpPr/>
          <p:nvPr/>
        </p:nvSpPr>
        <p:spPr>
          <a:xfrm>
            <a:off x="11710043" y="4121411"/>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Oval 4">
            <a:extLst>
              <a:ext uri="{FF2B5EF4-FFF2-40B4-BE49-F238E27FC236}">
                <a16:creationId xmlns:a16="http://schemas.microsoft.com/office/drawing/2014/main" id="{C01E2E65-5F30-9AAE-B4D5-FAC3255A70E7}"/>
              </a:ext>
            </a:extLst>
          </p:cNvPr>
          <p:cNvSpPr/>
          <p:nvPr/>
        </p:nvSpPr>
        <p:spPr>
          <a:xfrm>
            <a:off x="5398001" y="2068533"/>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Oval 5">
            <a:extLst>
              <a:ext uri="{FF2B5EF4-FFF2-40B4-BE49-F238E27FC236}">
                <a16:creationId xmlns:a16="http://schemas.microsoft.com/office/drawing/2014/main" id="{48FB8633-0FB6-6BF3-1743-1B2788A37CE9}"/>
              </a:ext>
            </a:extLst>
          </p:cNvPr>
          <p:cNvSpPr/>
          <p:nvPr/>
        </p:nvSpPr>
        <p:spPr>
          <a:xfrm>
            <a:off x="9337825" y="2046868"/>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65266420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10F83076-C256-8AB7-6500-1709A56FC2B8}"/>
              </a:ext>
            </a:extLst>
          </p:cNvPr>
          <p:cNvGraphicFramePr/>
          <p:nvPr>
            <p:extLst>
              <p:ext uri="{D42A27DB-BD31-4B8C-83A1-F6EECF244321}">
                <p14:modId xmlns:p14="http://schemas.microsoft.com/office/powerpoint/2010/main" val="2258968141"/>
              </p:ext>
            </p:extLst>
          </p:nvPr>
        </p:nvGraphicFramePr>
        <p:xfrm>
          <a:off x="6360999" y="1564222"/>
          <a:ext cx="6732669" cy="5080388"/>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The majority of those eligible reported that they attended a breast screening in the past 3 years, with 3 in 4 being categorised as up to date.</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71434" y="6399221"/>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N2. When was the last time you had a breast cancer screening test? </a:t>
            </a:r>
          </a:p>
          <a:p>
            <a:r>
              <a:rPr lang="en-US" sz="800" dirty="0"/>
              <a:t>N2_rc. Breast screening - recode</a:t>
            </a:r>
          </a:p>
          <a:p>
            <a:r>
              <a:rPr lang="en-US" sz="800" dirty="0"/>
              <a:t>Base: All eligible (N=1,655)</a:t>
            </a:r>
          </a:p>
        </p:txBody>
      </p:sp>
      <p:sp>
        <p:nvSpPr>
          <p:cNvPr id="2" name="TextBox 1">
            <a:extLst>
              <a:ext uri="{FF2B5EF4-FFF2-40B4-BE49-F238E27FC236}">
                <a16:creationId xmlns:a16="http://schemas.microsoft.com/office/drawing/2014/main" id="{C8F2C093-8874-C5DF-6335-64B4714D43E6}"/>
              </a:ext>
            </a:extLst>
          </p:cNvPr>
          <p:cNvSpPr txBox="1"/>
          <p:nvPr/>
        </p:nvSpPr>
        <p:spPr>
          <a:xfrm>
            <a:off x="3046521" y="1624261"/>
            <a:ext cx="6098958"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dirty="0">
                <a:solidFill>
                  <a:schemeClr val="tx1"/>
                </a:solidFill>
                <a:ea typeface="+mn-ea"/>
                <a:cs typeface="+mn-cs"/>
              </a:rPr>
              <a:t>Attended last breast screening </a:t>
            </a:r>
            <a:endParaRPr lang="en-GB" sz="1800" b="1" i="0" u="none" strike="noStrike" kern="1200" spc="10" baseline="0" dirty="0">
              <a:solidFill>
                <a:schemeClr val="tx1"/>
              </a:solidFill>
              <a:ea typeface="+mn-ea"/>
              <a:cs typeface="+mn-cs"/>
            </a:endParaRPr>
          </a:p>
        </p:txBody>
      </p:sp>
      <p:sp>
        <p:nvSpPr>
          <p:cNvPr id="23" name="Freeform 47">
            <a:extLst>
              <a:ext uri="{FF2B5EF4-FFF2-40B4-BE49-F238E27FC236}">
                <a16:creationId xmlns:a16="http://schemas.microsoft.com/office/drawing/2014/main" id="{2FB0AA20-CF40-780A-89BB-CB38076533CD}"/>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dirty="0"/>
              <a:t>Breast screening</a:t>
            </a:r>
          </a:p>
        </p:txBody>
      </p:sp>
      <p:graphicFrame>
        <p:nvGraphicFramePr>
          <p:cNvPr id="11" name="Chart 10">
            <a:extLst>
              <a:ext uri="{FF2B5EF4-FFF2-40B4-BE49-F238E27FC236}">
                <a16:creationId xmlns:a16="http://schemas.microsoft.com/office/drawing/2014/main" id="{C2AD727D-F585-93A8-4CB1-8032D428F027}"/>
              </a:ext>
            </a:extLst>
          </p:cNvPr>
          <p:cNvGraphicFramePr/>
          <p:nvPr>
            <p:extLst>
              <p:ext uri="{D42A27DB-BD31-4B8C-83A1-F6EECF244321}">
                <p14:modId xmlns:p14="http://schemas.microsoft.com/office/powerpoint/2010/main" val="2236231786"/>
              </p:ext>
            </p:extLst>
          </p:nvPr>
        </p:nvGraphicFramePr>
        <p:xfrm>
          <a:off x="766762" y="1564222"/>
          <a:ext cx="6732669" cy="508038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028655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3BB666D-E0E9-41A7-146A-14213543A56E}"/>
              </a:ext>
            </a:extLst>
          </p:cNvPr>
          <p:cNvSpPr>
            <a:spLocks noGrp="1"/>
          </p:cNvSpPr>
          <p:nvPr>
            <p:ph type="body" sz="quarter" idx="10"/>
          </p:nvPr>
        </p:nvSpPr>
        <p:spPr>
          <a:xfrm>
            <a:off x="289559" y="584415"/>
            <a:ext cx="5852732" cy="654253"/>
          </a:xfrm>
        </p:spPr>
        <p:txBody>
          <a:bodyPr/>
          <a:lstStyle/>
          <a:p>
            <a:r>
              <a:rPr lang="en-GB" dirty="0">
                <a:latin typeface="+mn-lt"/>
              </a:rPr>
              <a:t>Sample (unweighted)</a:t>
            </a:r>
          </a:p>
        </p:txBody>
      </p:sp>
      <p:sp>
        <p:nvSpPr>
          <p:cNvPr id="8" name="Text Placeholder 7">
            <a:extLst>
              <a:ext uri="{FF2B5EF4-FFF2-40B4-BE49-F238E27FC236}">
                <a16:creationId xmlns:a16="http://schemas.microsoft.com/office/drawing/2014/main" id="{8E6B3514-F7A2-7321-ADCD-D172D76AB967}"/>
              </a:ext>
            </a:extLst>
          </p:cNvPr>
          <p:cNvSpPr>
            <a:spLocks noGrp="1"/>
          </p:cNvSpPr>
          <p:nvPr>
            <p:ph type="body" sz="quarter" idx="15"/>
          </p:nvPr>
        </p:nvSpPr>
        <p:spPr/>
        <p:txBody>
          <a:bodyPr/>
          <a:lstStyle/>
          <a:p>
            <a:r>
              <a:rPr lang="en-GB" dirty="0">
                <a:latin typeface="+mn-lt"/>
              </a:rPr>
              <a:t>Appendix</a:t>
            </a:r>
          </a:p>
        </p:txBody>
      </p:sp>
      <p:sp>
        <p:nvSpPr>
          <p:cNvPr id="2" name="Rectangle 1">
            <a:extLst>
              <a:ext uri="{FF2B5EF4-FFF2-40B4-BE49-F238E27FC236}">
                <a16:creationId xmlns:a16="http://schemas.microsoft.com/office/drawing/2014/main" id="{22DB0022-9632-8DB3-9844-9BA0C5E66E3E}"/>
              </a:ext>
            </a:extLst>
          </p:cNvPr>
          <p:cNvSpPr/>
          <p:nvPr/>
        </p:nvSpPr>
        <p:spPr>
          <a:xfrm>
            <a:off x="8055341" y="5324475"/>
            <a:ext cx="1936384" cy="86281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6" name="Table 5">
            <a:extLst>
              <a:ext uri="{FF2B5EF4-FFF2-40B4-BE49-F238E27FC236}">
                <a16:creationId xmlns:a16="http://schemas.microsoft.com/office/drawing/2014/main" id="{8F08F81D-8021-C782-7D60-02148DEB7CF8}"/>
              </a:ext>
            </a:extLst>
          </p:cNvPr>
          <p:cNvGraphicFramePr>
            <a:graphicFrameLocks noGrp="1"/>
          </p:cNvGraphicFramePr>
          <p:nvPr>
            <p:extLst>
              <p:ext uri="{D42A27DB-BD31-4B8C-83A1-F6EECF244321}">
                <p14:modId xmlns:p14="http://schemas.microsoft.com/office/powerpoint/2010/main" val="3515377932"/>
              </p:ext>
            </p:extLst>
          </p:nvPr>
        </p:nvGraphicFramePr>
        <p:xfrm>
          <a:off x="506196" y="1372637"/>
          <a:ext cx="4771481" cy="4655640"/>
        </p:xfrm>
        <a:graphic>
          <a:graphicData uri="http://schemas.openxmlformats.org/drawingml/2006/table">
            <a:tbl>
              <a:tblPr/>
              <a:tblGrid>
                <a:gridCol w="916124">
                  <a:extLst>
                    <a:ext uri="{9D8B030D-6E8A-4147-A177-3AD203B41FA5}">
                      <a16:colId xmlns:a16="http://schemas.microsoft.com/office/drawing/2014/main" val="326563560"/>
                    </a:ext>
                  </a:extLst>
                </a:gridCol>
                <a:gridCol w="2939233">
                  <a:extLst>
                    <a:ext uri="{9D8B030D-6E8A-4147-A177-3AD203B41FA5}">
                      <a16:colId xmlns:a16="http://schemas.microsoft.com/office/drawing/2014/main" val="3750859021"/>
                    </a:ext>
                  </a:extLst>
                </a:gridCol>
                <a:gridCol w="916124">
                  <a:extLst>
                    <a:ext uri="{9D8B030D-6E8A-4147-A177-3AD203B41FA5}">
                      <a16:colId xmlns:a16="http://schemas.microsoft.com/office/drawing/2014/main" val="986252514"/>
                    </a:ext>
                  </a:extLst>
                </a:gridCol>
              </a:tblGrid>
              <a:tr h="193985">
                <a:tc>
                  <a:txBody>
                    <a:bodyPr/>
                    <a:lstStyle/>
                    <a:p>
                      <a:pPr algn="ctr" fontAlgn="b"/>
                      <a:r>
                        <a:rPr lang="en-GB" sz="1100" b="1" i="0" u="none" strike="noStrike" dirty="0">
                          <a:solidFill>
                            <a:srgbClr val="000000"/>
                          </a:solidFill>
                          <a:effectLst/>
                          <a:latin typeface="+mn-lt"/>
                        </a:rPr>
                        <a:t>Total</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dirty="0">
                          <a:solidFill>
                            <a:srgbClr val="000000"/>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1" i="0" u="none" strike="noStrike" dirty="0">
                          <a:solidFill>
                            <a:srgbClr val="000000"/>
                          </a:solidFill>
                          <a:effectLst/>
                          <a:latin typeface="+mn-lt"/>
                        </a:rPr>
                        <a:t>6844</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20473647"/>
                  </a:ext>
                </a:extLst>
              </a:tr>
              <a:tr h="193985">
                <a:tc gridSpan="3">
                  <a:txBody>
                    <a:bodyPr/>
                    <a:lstStyle/>
                    <a:p>
                      <a:pPr algn="ctr" fontAlgn="b"/>
                      <a:r>
                        <a:rPr lang="en-GB" sz="1100" b="1" i="0" u="none" strike="noStrike" dirty="0">
                          <a:solidFill>
                            <a:srgbClr val="000000"/>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053868162"/>
                  </a:ext>
                </a:extLst>
              </a:tr>
              <a:tr h="193985">
                <a:tc rowSpan="2">
                  <a:txBody>
                    <a:bodyPr/>
                    <a:lstStyle/>
                    <a:p>
                      <a:pPr algn="ctr" fontAlgn="ctr"/>
                      <a:r>
                        <a:rPr lang="en-GB" sz="1100" b="1" i="0" u="none" strike="noStrike" dirty="0">
                          <a:solidFill>
                            <a:srgbClr val="000000"/>
                          </a:solidFill>
                          <a:effectLst/>
                          <a:latin typeface="+mn-lt"/>
                        </a:rPr>
                        <a:t>Sex at birth</a:t>
                      </a: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dirty="0">
                          <a:solidFill>
                            <a:srgbClr val="000000"/>
                          </a:solidFill>
                          <a:effectLst/>
                          <a:latin typeface="+mn-lt"/>
                        </a:rPr>
                        <a:t> Male</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rgbClr val="000000"/>
                          </a:solidFill>
                          <a:effectLst/>
                          <a:latin typeface="+mn-lt"/>
                        </a:rPr>
                        <a:t>3248</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17307083"/>
                  </a:ext>
                </a:extLst>
              </a:tr>
              <a:tr h="193985">
                <a:tc vMerge="1">
                  <a:txBody>
                    <a:bodyPr/>
                    <a:lstStyle/>
                    <a:p>
                      <a:endParaRPr lang="en-GB"/>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100" b="0" i="0" u="none" strike="noStrike" dirty="0">
                          <a:solidFill>
                            <a:srgbClr val="000000"/>
                          </a:solidFill>
                          <a:effectLst/>
                          <a:latin typeface="+mn-lt"/>
                        </a:rPr>
                        <a:t> Female</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rgbClr val="000000"/>
                          </a:solidFill>
                          <a:effectLst/>
                          <a:latin typeface="+mn-lt"/>
                        </a:rPr>
                        <a:t>3528</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61741981"/>
                  </a:ext>
                </a:extLst>
              </a:tr>
              <a:tr h="193985">
                <a:tc gridSpan="3">
                  <a:txBody>
                    <a:bodyPr/>
                    <a:lstStyle/>
                    <a:p>
                      <a:pPr algn="ctr" fontAlgn="b"/>
                      <a:endParaRPr lang="en-GB" sz="1100" b="1" i="0" u="none" strike="noStrike" dirty="0">
                        <a:solidFill>
                          <a:srgbClr val="00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02473167"/>
                  </a:ext>
                </a:extLst>
              </a:tr>
              <a:tr h="193985">
                <a:tc rowSpan="3">
                  <a:txBody>
                    <a:bodyPr/>
                    <a:lstStyle/>
                    <a:p>
                      <a:pPr algn="ctr" fontAlgn="b"/>
                      <a:r>
                        <a:rPr lang="en-GB" sz="1100" b="1" i="0" u="none" strike="noStrike" dirty="0">
                          <a:solidFill>
                            <a:srgbClr val="000000"/>
                          </a:solidFill>
                          <a:effectLst/>
                          <a:latin typeface="+mn-lt"/>
                        </a:rPr>
                        <a:t>Gender identity</a:t>
                      </a: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r>
                        <a:rPr lang="en-GB" sz="1100" dirty="0"/>
                        <a:t> Men</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a:r>
                        <a:rPr lang="en-GB" sz="1100" dirty="0"/>
                        <a:t>3214</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67570841"/>
                  </a:ext>
                </a:extLst>
              </a:tr>
              <a:tr h="193985">
                <a:tc vMerge="1">
                  <a:txBody>
                    <a:bodyPr/>
                    <a:lstStyle/>
                    <a:p>
                      <a:pPr algn="ctr" fontAlgn="b"/>
                      <a:endParaRPr lang="en-GB" sz="1100" b="1" i="0" u="none" strike="noStrike">
                        <a:solidFill>
                          <a:srgbClr val="00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r>
                        <a:rPr lang="en-GB" sz="1100" dirty="0"/>
                        <a:t> Women</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a:r>
                        <a:rPr lang="en-GB" sz="1100" dirty="0"/>
                        <a:t>3475</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9612670"/>
                  </a:ext>
                </a:extLst>
              </a:tr>
              <a:tr h="193985">
                <a:tc vMerge="1">
                  <a:txBody>
                    <a:bodyPr/>
                    <a:lstStyle/>
                    <a:p>
                      <a:pPr algn="ctr" fontAlgn="b"/>
                      <a:endParaRPr lang="en-GB" sz="1100" b="1" i="0" u="none" strike="noStrike">
                        <a:solidFill>
                          <a:srgbClr val="00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r>
                        <a:rPr lang="en-GB" sz="1100" dirty="0"/>
                        <a:t> Nonbinary / gender fluid/ agender</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a:r>
                        <a:rPr lang="en-GB" sz="1100" dirty="0"/>
                        <a:t>51</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99772698"/>
                  </a:ext>
                </a:extLst>
              </a:tr>
              <a:tr h="193985">
                <a:tc gridSpan="3">
                  <a:txBody>
                    <a:bodyPr/>
                    <a:lstStyle/>
                    <a:p>
                      <a:pPr algn="ctr" fontAlgn="b"/>
                      <a:r>
                        <a:rPr lang="en-GB" sz="1100" b="1" i="0" u="none" strike="noStrike" dirty="0">
                          <a:solidFill>
                            <a:srgbClr val="000000"/>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680507817"/>
                  </a:ext>
                </a:extLst>
              </a:tr>
              <a:tr h="193985">
                <a:tc rowSpan="5">
                  <a:txBody>
                    <a:bodyPr/>
                    <a:lstStyle/>
                    <a:p>
                      <a:pPr algn="ctr" fontAlgn="ctr"/>
                      <a:r>
                        <a:rPr lang="en-GB" sz="1100" b="1" i="0" u="none" strike="noStrike" dirty="0">
                          <a:solidFill>
                            <a:schemeClr val="tx1"/>
                          </a:solidFill>
                          <a:effectLst/>
                          <a:latin typeface="+mn-lt"/>
                        </a:rPr>
                        <a:t>Age</a:t>
                      </a: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dirty="0">
                          <a:solidFill>
                            <a:schemeClr val="tx1"/>
                          </a:solidFill>
                          <a:effectLst/>
                          <a:latin typeface="+mn-lt"/>
                        </a:rPr>
                        <a:t> 18-34</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1948</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17996217"/>
                  </a:ext>
                </a:extLst>
              </a:tr>
              <a:tr h="193985">
                <a:tc vMerge="1">
                  <a:txBody>
                    <a:bodyPr/>
                    <a:lstStyle/>
                    <a:p>
                      <a:endParaRPr lang="en-GB"/>
                    </a:p>
                  </a:txBody>
                  <a:tcPr/>
                </a:tc>
                <a:tc>
                  <a:txBody>
                    <a:bodyPr/>
                    <a:lstStyle/>
                    <a:p>
                      <a:pPr algn="l" fontAlgn="b"/>
                      <a:r>
                        <a:rPr lang="en-GB" sz="1100" b="0" i="0" u="none" strike="noStrike" dirty="0">
                          <a:solidFill>
                            <a:schemeClr val="tx1"/>
                          </a:solidFill>
                          <a:effectLst/>
                          <a:latin typeface="+mn-lt"/>
                        </a:rPr>
                        <a:t> 35-49</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1698</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60738967"/>
                  </a:ext>
                </a:extLst>
              </a:tr>
              <a:tr h="193985">
                <a:tc vMerge="1">
                  <a:txBody>
                    <a:bodyPr/>
                    <a:lstStyle/>
                    <a:p>
                      <a:endParaRPr lang="en-GB"/>
                    </a:p>
                  </a:txBody>
                  <a:tcPr/>
                </a:tc>
                <a:tc>
                  <a:txBody>
                    <a:bodyPr/>
                    <a:lstStyle/>
                    <a:p>
                      <a:pPr algn="l" fontAlgn="b"/>
                      <a:r>
                        <a:rPr lang="en-GB" sz="1100" b="0" i="0" u="none" strike="noStrike" dirty="0">
                          <a:solidFill>
                            <a:srgbClr val="FF0000"/>
                          </a:solidFill>
                          <a:effectLst/>
                          <a:latin typeface="+mn-lt"/>
                        </a:rPr>
                        <a:t> </a:t>
                      </a:r>
                      <a:r>
                        <a:rPr lang="en-GB" sz="1100" b="0" i="0" u="none" strike="noStrike" dirty="0">
                          <a:solidFill>
                            <a:schemeClr val="tx1"/>
                          </a:solidFill>
                          <a:effectLst/>
                          <a:latin typeface="+mn-lt"/>
                        </a:rPr>
                        <a:t>50-54</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693</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57794477"/>
                  </a:ext>
                </a:extLst>
              </a:tr>
              <a:tr h="193985">
                <a:tc vMerge="1">
                  <a:txBody>
                    <a:bodyPr/>
                    <a:lstStyle/>
                    <a:p>
                      <a:endParaRPr lang="en-GB"/>
                    </a:p>
                  </a:txBody>
                  <a:tcPr/>
                </a:tc>
                <a:tc>
                  <a:txBody>
                    <a:bodyPr/>
                    <a:lstStyle/>
                    <a:p>
                      <a:pPr algn="l" fontAlgn="b"/>
                      <a:r>
                        <a:rPr lang="en-GB" sz="1100" b="0" i="0" u="none" strike="noStrike" dirty="0">
                          <a:solidFill>
                            <a:schemeClr val="tx1"/>
                          </a:solidFill>
                          <a:effectLst/>
                          <a:latin typeface="+mn-lt"/>
                        </a:rPr>
                        <a:t> 55-64</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1055</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02285724"/>
                  </a:ext>
                </a:extLst>
              </a:tr>
              <a:tr h="193985">
                <a:tc vMerge="1">
                  <a:txBody>
                    <a:bodyPr/>
                    <a:lstStyle/>
                    <a:p>
                      <a:endParaRPr lang="en-GB"/>
                    </a:p>
                  </a:txBody>
                  <a:tcPr/>
                </a:tc>
                <a:tc>
                  <a:txBody>
                    <a:bodyPr/>
                    <a:lstStyle/>
                    <a:p>
                      <a:pPr algn="l" fontAlgn="b"/>
                      <a:r>
                        <a:rPr lang="en-GB" sz="1100" b="0" i="0" u="none" strike="noStrike" dirty="0">
                          <a:solidFill>
                            <a:srgbClr val="FF0000"/>
                          </a:solidFill>
                          <a:effectLst/>
                          <a:latin typeface="+mn-lt"/>
                        </a:rPr>
                        <a:t> </a:t>
                      </a:r>
                      <a:r>
                        <a:rPr lang="en-GB" sz="1100" b="0" i="0" u="none" strike="noStrike" dirty="0">
                          <a:solidFill>
                            <a:schemeClr val="tx1"/>
                          </a:solidFill>
                          <a:effectLst/>
                          <a:latin typeface="+mn-lt"/>
                        </a:rPr>
                        <a:t>65+</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1450</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71802267"/>
                  </a:ext>
                </a:extLst>
              </a:tr>
              <a:tr h="193985">
                <a:tc gridSpan="3">
                  <a:txBody>
                    <a:bodyPr/>
                    <a:lstStyle/>
                    <a:p>
                      <a:pPr algn="ctr" fontAlgn="b"/>
                      <a:r>
                        <a:rPr lang="en-GB" sz="1100" b="1" i="0" u="none" strike="noStrike" dirty="0">
                          <a:solidFill>
                            <a:srgbClr val="FF0000"/>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150444492"/>
                  </a:ext>
                </a:extLst>
              </a:tr>
              <a:tr h="193985">
                <a:tc rowSpan="2">
                  <a:txBody>
                    <a:bodyPr/>
                    <a:lstStyle/>
                    <a:p>
                      <a:pPr algn="ctr" fontAlgn="ctr"/>
                      <a:r>
                        <a:rPr lang="en-GB" sz="1100" b="1" i="0" u="none" strike="noStrike" dirty="0">
                          <a:solidFill>
                            <a:schemeClr val="tx1"/>
                          </a:solidFill>
                          <a:effectLst/>
                          <a:latin typeface="+mn-lt"/>
                        </a:rPr>
                        <a:t>Social grade</a:t>
                      </a: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dirty="0">
                          <a:solidFill>
                            <a:schemeClr val="tx1"/>
                          </a:solidFill>
                          <a:effectLst/>
                          <a:latin typeface="+mn-lt"/>
                        </a:rPr>
                        <a:t> ABC1</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3695</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61375187"/>
                  </a:ext>
                </a:extLst>
              </a:tr>
              <a:tr h="193985">
                <a:tc vMerge="1">
                  <a:txBody>
                    <a:bodyPr/>
                    <a:lstStyle/>
                    <a:p>
                      <a:endParaRPr lang="en-GB"/>
                    </a:p>
                  </a:txBody>
                  <a:tcPr/>
                </a:tc>
                <a:tc>
                  <a:txBody>
                    <a:bodyPr/>
                    <a:lstStyle/>
                    <a:p>
                      <a:pPr algn="l" fontAlgn="b"/>
                      <a:r>
                        <a:rPr lang="en-GB" sz="1100" b="0" i="0" u="none" strike="noStrike" dirty="0">
                          <a:solidFill>
                            <a:schemeClr val="tx1"/>
                          </a:solidFill>
                          <a:effectLst/>
                          <a:latin typeface="+mn-lt"/>
                        </a:rPr>
                        <a:t> C2DE</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3149</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91387014"/>
                  </a:ext>
                </a:extLst>
              </a:tr>
              <a:tr h="193985">
                <a:tc gridSpan="3">
                  <a:txBody>
                    <a:bodyPr/>
                    <a:lstStyle/>
                    <a:p>
                      <a:pPr algn="ctr" fontAlgn="b"/>
                      <a:r>
                        <a:rPr lang="en-GB" sz="1100" b="1" i="0" u="none" strike="noStrike" dirty="0">
                          <a:solidFill>
                            <a:srgbClr val="FF0000"/>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858789822"/>
                  </a:ext>
                </a:extLst>
              </a:tr>
              <a:tr h="193985">
                <a:tc rowSpan="5">
                  <a:txBody>
                    <a:bodyPr/>
                    <a:lstStyle/>
                    <a:p>
                      <a:pPr algn="ctr" fontAlgn="ctr"/>
                      <a:r>
                        <a:rPr lang="en-GB" sz="1100" b="1" i="0" u="none" strike="noStrike" dirty="0">
                          <a:solidFill>
                            <a:schemeClr val="tx1"/>
                          </a:solidFill>
                          <a:effectLst/>
                          <a:latin typeface="+mn-lt"/>
                        </a:rPr>
                        <a:t>Ethnicity</a:t>
                      </a: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dirty="0">
                          <a:solidFill>
                            <a:schemeClr val="tx1"/>
                          </a:solidFill>
                          <a:effectLst/>
                          <a:latin typeface="+mn-lt"/>
                        </a:rPr>
                        <a:t> White</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5810</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12156497"/>
                  </a:ext>
                </a:extLst>
              </a:tr>
              <a:tr h="193985">
                <a:tc vMerge="1">
                  <a:txBody>
                    <a:bodyPr/>
                    <a:lstStyle/>
                    <a:p>
                      <a:endParaRPr lang="en-GB"/>
                    </a:p>
                  </a:txBody>
                  <a:tcPr/>
                </a:tc>
                <a:tc>
                  <a:txBody>
                    <a:bodyPr/>
                    <a:lstStyle/>
                    <a:p>
                      <a:pPr algn="l" fontAlgn="b"/>
                      <a:r>
                        <a:rPr lang="en-GB" sz="1100" b="0" i="0" u="none" strike="noStrike" dirty="0">
                          <a:solidFill>
                            <a:schemeClr val="tx1"/>
                          </a:solidFill>
                          <a:effectLst/>
                          <a:latin typeface="+mn-lt"/>
                        </a:rPr>
                        <a:t> Mixed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281</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95704847"/>
                  </a:ext>
                </a:extLst>
              </a:tr>
              <a:tr h="193985">
                <a:tc vMerge="1">
                  <a:txBody>
                    <a:bodyPr/>
                    <a:lstStyle/>
                    <a:p>
                      <a:endParaRPr lang="en-GB"/>
                    </a:p>
                  </a:txBody>
                  <a:tcPr/>
                </a:tc>
                <a:tc>
                  <a:txBody>
                    <a:bodyPr/>
                    <a:lstStyle/>
                    <a:p>
                      <a:pPr algn="l" fontAlgn="b"/>
                      <a:r>
                        <a:rPr lang="en-GB" sz="1100" b="0" i="0" u="none" strike="noStrike" dirty="0">
                          <a:solidFill>
                            <a:schemeClr val="tx1"/>
                          </a:solidFill>
                          <a:effectLst/>
                          <a:latin typeface="+mn-lt"/>
                        </a:rPr>
                        <a:t> Asian</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444</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75068288"/>
                  </a:ext>
                </a:extLst>
              </a:tr>
              <a:tr h="193985">
                <a:tc vMerge="1">
                  <a:txBody>
                    <a:bodyPr/>
                    <a:lstStyle/>
                    <a:p>
                      <a:endParaRPr lang="en-GB"/>
                    </a:p>
                  </a:txBody>
                  <a:tcPr/>
                </a:tc>
                <a:tc>
                  <a:txBody>
                    <a:bodyPr/>
                    <a:lstStyle/>
                    <a:p>
                      <a:pPr algn="l" fontAlgn="b"/>
                      <a:r>
                        <a:rPr lang="en-GB" sz="1100" b="0" i="0" u="none" strike="noStrike" dirty="0">
                          <a:solidFill>
                            <a:schemeClr val="tx1"/>
                          </a:solidFill>
                          <a:effectLst/>
                          <a:latin typeface="+mn-lt"/>
                        </a:rPr>
                        <a:t> Black</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215</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45053043"/>
                  </a:ext>
                </a:extLst>
              </a:tr>
              <a:tr h="193985">
                <a:tc vMerge="1">
                  <a:txBody>
                    <a:bodyPr/>
                    <a:lstStyle/>
                    <a:p>
                      <a:endParaRPr lang="en-GB"/>
                    </a:p>
                  </a:txBody>
                  <a:tcPr/>
                </a:tc>
                <a:tc>
                  <a:txBody>
                    <a:bodyPr/>
                    <a:lstStyle/>
                    <a:p>
                      <a:pPr algn="l" fontAlgn="b"/>
                      <a:r>
                        <a:rPr lang="en-GB" sz="1100" b="0" i="0" u="none" strike="noStrike" dirty="0">
                          <a:solidFill>
                            <a:schemeClr val="tx1"/>
                          </a:solidFill>
                          <a:effectLst/>
                          <a:latin typeface="+mn-lt"/>
                        </a:rPr>
                        <a:t> Net: Ethnic minority background</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1034</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34127281"/>
                  </a:ext>
                </a:extLst>
              </a:tr>
              <a:tr h="193985">
                <a:tc gridSpan="3">
                  <a:txBody>
                    <a:bodyPr/>
                    <a:lstStyle/>
                    <a:p>
                      <a:pPr algn="ctr" fontAlgn="b"/>
                      <a:r>
                        <a:rPr lang="en-GB" sz="1100" b="1" i="0" u="none" strike="noStrike" dirty="0">
                          <a:solidFill>
                            <a:srgbClr val="FF0000"/>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340430185"/>
                  </a:ext>
                </a:extLst>
              </a:tr>
            </a:tbl>
          </a:graphicData>
        </a:graphic>
      </p:graphicFrame>
      <p:sp>
        <p:nvSpPr>
          <p:cNvPr id="9" name="Text Placeholder 6">
            <a:extLst>
              <a:ext uri="{FF2B5EF4-FFF2-40B4-BE49-F238E27FC236}">
                <a16:creationId xmlns:a16="http://schemas.microsoft.com/office/drawing/2014/main" id="{75CFBFEE-2B1D-6F0B-EB53-9C3E0FA098C1}"/>
              </a:ext>
            </a:extLst>
          </p:cNvPr>
          <p:cNvSpPr txBox="1">
            <a:spLocks/>
          </p:cNvSpPr>
          <p:nvPr/>
        </p:nvSpPr>
        <p:spPr>
          <a:xfrm>
            <a:off x="5835337" y="273599"/>
            <a:ext cx="5375542" cy="365126"/>
          </a:xfrm>
          <a:prstGeom prst="rect">
            <a:avLst/>
          </a:prstGeom>
        </p:spPr>
        <p:txBody>
          <a:bodyPr/>
          <a:lstStyle>
            <a:lvl1pPr marL="0" indent="0" algn="r" defTabSz="914400" rtl="0" eaLnBrk="1" latinLnBrk="0" hangingPunct="1">
              <a:lnSpc>
                <a:spcPct val="113000"/>
              </a:lnSpc>
              <a:spcBef>
                <a:spcPts val="0"/>
              </a:spcBef>
              <a:buFont typeface="Arial" panose="020B0604020202020204" pitchFamily="34" charset="0"/>
              <a:buNone/>
              <a:defRPr sz="1400" b="0" i="0" kern="1200" spc="1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mn-lt"/>
              </a:rPr>
              <a:t>Cancer Awareness Measure+ – November 2024</a:t>
            </a:r>
          </a:p>
          <a:p>
            <a:endParaRPr lang="en-GB" dirty="0">
              <a:latin typeface="+mn-lt"/>
            </a:endParaRPr>
          </a:p>
        </p:txBody>
      </p:sp>
      <p:graphicFrame>
        <p:nvGraphicFramePr>
          <p:cNvPr id="12" name="Table 11">
            <a:extLst>
              <a:ext uri="{FF2B5EF4-FFF2-40B4-BE49-F238E27FC236}">
                <a16:creationId xmlns:a16="http://schemas.microsoft.com/office/drawing/2014/main" id="{51148F00-AB4F-4931-A3AB-BA07E04CF43D}"/>
              </a:ext>
            </a:extLst>
          </p:cNvPr>
          <p:cNvGraphicFramePr>
            <a:graphicFrameLocks noGrp="1"/>
          </p:cNvGraphicFramePr>
          <p:nvPr>
            <p:extLst>
              <p:ext uri="{D42A27DB-BD31-4B8C-83A1-F6EECF244321}">
                <p14:modId xmlns:p14="http://schemas.microsoft.com/office/powerpoint/2010/main" val="1031639653"/>
              </p:ext>
            </p:extLst>
          </p:nvPr>
        </p:nvGraphicFramePr>
        <p:xfrm>
          <a:off x="6414587" y="1372637"/>
          <a:ext cx="4541527" cy="4655630"/>
        </p:xfrm>
        <a:graphic>
          <a:graphicData uri="http://schemas.openxmlformats.org/drawingml/2006/table">
            <a:tbl>
              <a:tblPr/>
              <a:tblGrid>
                <a:gridCol w="871973">
                  <a:extLst>
                    <a:ext uri="{9D8B030D-6E8A-4147-A177-3AD203B41FA5}">
                      <a16:colId xmlns:a16="http://schemas.microsoft.com/office/drawing/2014/main" val="326563560"/>
                    </a:ext>
                  </a:extLst>
                </a:gridCol>
                <a:gridCol w="2797581">
                  <a:extLst>
                    <a:ext uri="{9D8B030D-6E8A-4147-A177-3AD203B41FA5}">
                      <a16:colId xmlns:a16="http://schemas.microsoft.com/office/drawing/2014/main" val="3750859021"/>
                    </a:ext>
                  </a:extLst>
                </a:gridCol>
                <a:gridCol w="871973">
                  <a:extLst>
                    <a:ext uri="{9D8B030D-6E8A-4147-A177-3AD203B41FA5}">
                      <a16:colId xmlns:a16="http://schemas.microsoft.com/office/drawing/2014/main" val="986252514"/>
                    </a:ext>
                  </a:extLst>
                </a:gridCol>
              </a:tblGrid>
              <a:tr h="153247">
                <a:tc>
                  <a:txBody>
                    <a:bodyPr/>
                    <a:lstStyle/>
                    <a:p>
                      <a:pPr algn="ctr" fontAlgn="b"/>
                      <a:r>
                        <a:rPr lang="en-GB" sz="1100" b="1" i="0" u="none" strike="noStrike" dirty="0">
                          <a:solidFill>
                            <a:schemeClr val="tx1"/>
                          </a:solidFill>
                          <a:effectLst/>
                          <a:latin typeface="+mn-lt"/>
                        </a:rPr>
                        <a:t>Total</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dirty="0">
                          <a:solidFill>
                            <a:schemeClr val="tx1"/>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1" i="0" u="none" strike="noStrike" dirty="0">
                          <a:solidFill>
                            <a:schemeClr val="tx1"/>
                          </a:solidFill>
                          <a:effectLst/>
                          <a:latin typeface="+mn-lt"/>
                        </a:rPr>
                        <a:t>6844</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20473647"/>
                  </a:ext>
                </a:extLst>
              </a:tr>
              <a:tr h="153247">
                <a:tc gridSpan="3">
                  <a:txBody>
                    <a:bodyPr/>
                    <a:lstStyle/>
                    <a:p>
                      <a:pPr algn="ctr" fontAlgn="b"/>
                      <a:endParaRPr lang="en-GB" sz="1100" b="1" i="0" u="none" strike="noStrike" dirty="0">
                        <a:solidFill>
                          <a:srgbClr val="FF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2743650525"/>
                  </a:ext>
                </a:extLst>
              </a:tr>
              <a:tr h="153247">
                <a:tc rowSpan="13">
                  <a:txBody>
                    <a:bodyPr/>
                    <a:lstStyle/>
                    <a:p>
                      <a:pPr algn="ctr" fontAlgn="b"/>
                      <a:r>
                        <a:rPr lang="en-GB" sz="1100" b="1" i="0" u="none" strike="noStrike" dirty="0">
                          <a:solidFill>
                            <a:schemeClr val="tx1"/>
                          </a:solidFill>
                          <a:effectLst/>
                          <a:latin typeface="+mn-lt"/>
                        </a:rPr>
                        <a:t>Region</a:t>
                      </a: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dirty="0">
                          <a:solidFill>
                            <a:schemeClr val="tx1"/>
                          </a:solidFill>
                          <a:effectLst/>
                          <a:latin typeface="+mn-lt"/>
                        </a:rPr>
                        <a:t> North East</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215</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06827846"/>
                  </a:ext>
                </a:extLst>
              </a:tr>
              <a:tr h="153247">
                <a:tc vMerge="1">
                  <a:txBody>
                    <a:bodyPr/>
                    <a:lstStyle/>
                    <a:p>
                      <a:pPr algn="ctr" fontAlgn="b"/>
                      <a:endParaRPr lang="en-GB" sz="1100" b="1" i="0" u="none" strike="noStrike">
                        <a:solidFill>
                          <a:srgbClr val="FF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dirty="0">
                          <a:solidFill>
                            <a:schemeClr val="tx1"/>
                          </a:solidFill>
                          <a:effectLst/>
                          <a:latin typeface="+mn-lt"/>
                        </a:rPr>
                        <a:t> North West</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456</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85072219"/>
                  </a:ext>
                </a:extLst>
              </a:tr>
              <a:tr h="153247">
                <a:tc vMerge="1">
                  <a:txBody>
                    <a:bodyPr/>
                    <a:lstStyle/>
                    <a:p>
                      <a:pPr algn="ctr" fontAlgn="b"/>
                      <a:endParaRPr lang="en-GB" sz="1100" b="1" i="0" u="none" strike="noStrike">
                        <a:solidFill>
                          <a:srgbClr val="FF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dirty="0">
                          <a:solidFill>
                            <a:schemeClr val="tx1"/>
                          </a:solidFill>
                          <a:effectLst/>
                          <a:latin typeface="+mn-lt"/>
                        </a:rPr>
                        <a:t> Yorkshire &amp; the Humber</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361</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47369703"/>
                  </a:ext>
                </a:extLst>
              </a:tr>
              <a:tr h="153247">
                <a:tc vMerge="1">
                  <a:txBody>
                    <a:bodyPr/>
                    <a:lstStyle/>
                    <a:p>
                      <a:pPr algn="ctr" fontAlgn="b"/>
                      <a:endParaRPr lang="en-GB" sz="1100" b="1" i="0" u="none" strike="noStrike">
                        <a:solidFill>
                          <a:srgbClr val="FF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dirty="0">
                          <a:solidFill>
                            <a:schemeClr val="tx1"/>
                          </a:solidFill>
                          <a:effectLst/>
                          <a:latin typeface="+mn-lt"/>
                        </a:rPr>
                        <a:t> East Midlands</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325</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47620844"/>
                  </a:ext>
                </a:extLst>
              </a:tr>
              <a:tr h="153247">
                <a:tc vMerge="1">
                  <a:txBody>
                    <a:bodyPr/>
                    <a:lstStyle/>
                    <a:p>
                      <a:pPr algn="ctr" fontAlgn="b"/>
                      <a:endParaRPr lang="en-GB" sz="1100" b="1" i="0" u="none" strike="noStrike">
                        <a:solidFill>
                          <a:srgbClr val="FF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dirty="0">
                          <a:solidFill>
                            <a:schemeClr val="tx1"/>
                          </a:solidFill>
                          <a:effectLst/>
                          <a:latin typeface="+mn-lt"/>
                        </a:rPr>
                        <a:t> West Midlands</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402</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8364075"/>
                  </a:ext>
                </a:extLst>
              </a:tr>
              <a:tr h="153247">
                <a:tc vMerge="1">
                  <a:txBody>
                    <a:bodyPr/>
                    <a:lstStyle/>
                    <a:p>
                      <a:pPr algn="ctr" fontAlgn="b"/>
                      <a:endParaRPr lang="en-GB" sz="1100" b="1" i="0" u="none" strike="noStrike">
                        <a:solidFill>
                          <a:srgbClr val="FF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dirty="0">
                          <a:solidFill>
                            <a:schemeClr val="tx1"/>
                          </a:solidFill>
                          <a:effectLst/>
                          <a:latin typeface="+mn-lt"/>
                        </a:rPr>
                        <a:t> East of England</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391</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8506855"/>
                  </a:ext>
                </a:extLst>
              </a:tr>
              <a:tr h="153247">
                <a:tc vMerge="1">
                  <a:txBody>
                    <a:bodyPr/>
                    <a:lstStyle/>
                    <a:p>
                      <a:pPr algn="ctr" fontAlgn="b"/>
                      <a:endParaRPr lang="en-GB" sz="1100" b="1" i="0" u="none" strike="noStrike">
                        <a:solidFill>
                          <a:srgbClr val="FF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dirty="0">
                          <a:solidFill>
                            <a:schemeClr val="tx1"/>
                          </a:solidFill>
                          <a:effectLst/>
                          <a:latin typeface="+mn-lt"/>
                        </a:rPr>
                        <a:t> London</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686</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33170747"/>
                  </a:ext>
                </a:extLst>
              </a:tr>
              <a:tr h="153247">
                <a:tc vMerge="1">
                  <a:txBody>
                    <a:bodyPr/>
                    <a:lstStyle/>
                    <a:p>
                      <a:pPr algn="ctr" fontAlgn="b"/>
                      <a:endParaRPr lang="en-GB" sz="1100" b="1" i="0" u="none" strike="noStrike">
                        <a:solidFill>
                          <a:srgbClr val="FF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dirty="0">
                          <a:solidFill>
                            <a:schemeClr val="tx1"/>
                          </a:solidFill>
                          <a:effectLst/>
                          <a:latin typeface="+mn-lt"/>
                        </a:rPr>
                        <a:t> South East</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576</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93806543"/>
                  </a:ext>
                </a:extLst>
              </a:tr>
              <a:tr h="153247">
                <a:tc vMerge="1">
                  <a:txBody>
                    <a:bodyPr/>
                    <a:lstStyle/>
                    <a:p>
                      <a:pPr algn="ctr" fontAlgn="b"/>
                      <a:endParaRPr lang="en-GB" sz="1100" b="1" i="0" u="none" strike="noStrike">
                        <a:solidFill>
                          <a:srgbClr val="FF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dirty="0">
                          <a:solidFill>
                            <a:schemeClr val="tx1"/>
                          </a:solidFill>
                          <a:effectLst/>
                          <a:latin typeface="+mn-lt"/>
                        </a:rPr>
                        <a:t> South West</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375</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23647387"/>
                  </a:ext>
                </a:extLst>
              </a:tr>
              <a:tr h="153247">
                <a:tc vMerge="1">
                  <a:txBody>
                    <a:bodyPr/>
                    <a:lstStyle/>
                    <a:p>
                      <a:pPr algn="ctr" fontAlgn="b"/>
                      <a:endParaRPr lang="en-GB" sz="1100" b="1" i="0" u="none" strike="noStrike">
                        <a:solidFill>
                          <a:srgbClr val="FF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dirty="0">
                          <a:solidFill>
                            <a:schemeClr val="tx1"/>
                          </a:solidFill>
                          <a:effectLst/>
                          <a:latin typeface="+mn-lt"/>
                        </a:rPr>
                        <a:t> Net: England</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3787</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55190545"/>
                  </a:ext>
                </a:extLst>
              </a:tr>
              <a:tr h="153247">
                <a:tc vMerge="1">
                  <a:txBody>
                    <a:bodyPr/>
                    <a:lstStyle/>
                    <a:p>
                      <a:pPr algn="ctr" fontAlgn="b"/>
                      <a:endParaRPr lang="en-GB" sz="1100" b="1" i="0" u="none" strike="noStrike">
                        <a:solidFill>
                          <a:srgbClr val="FF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dirty="0">
                          <a:solidFill>
                            <a:schemeClr val="tx1"/>
                          </a:solidFill>
                          <a:effectLst/>
                          <a:latin typeface="+mn-lt"/>
                        </a:rPr>
                        <a:t> Wales</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1000</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39243399"/>
                  </a:ext>
                </a:extLst>
              </a:tr>
              <a:tr h="153247">
                <a:tc vMerge="1">
                  <a:txBody>
                    <a:bodyPr/>
                    <a:lstStyle/>
                    <a:p>
                      <a:pPr algn="ctr" fontAlgn="b"/>
                      <a:endParaRPr lang="en-GB" sz="1100" b="1" i="0" u="none" strike="noStrike">
                        <a:solidFill>
                          <a:srgbClr val="FF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dirty="0">
                          <a:solidFill>
                            <a:schemeClr val="tx1"/>
                          </a:solidFill>
                          <a:effectLst/>
                          <a:latin typeface="+mn-lt"/>
                        </a:rPr>
                        <a:t> Scotland</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1056</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96341437"/>
                  </a:ext>
                </a:extLst>
              </a:tr>
              <a:tr h="153247">
                <a:tc vMerge="1">
                  <a:txBody>
                    <a:bodyPr/>
                    <a:lstStyle/>
                    <a:p>
                      <a:pPr algn="ctr" fontAlgn="b"/>
                      <a:endParaRPr lang="en-GB" sz="1100" b="1" i="0" u="none" strike="noStrike">
                        <a:solidFill>
                          <a:srgbClr val="FF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dirty="0">
                          <a:solidFill>
                            <a:schemeClr val="tx1"/>
                          </a:solidFill>
                          <a:effectLst/>
                          <a:latin typeface="+mn-lt"/>
                        </a:rPr>
                        <a:t> Northern Ireland</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1001</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58876177"/>
                  </a:ext>
                </a:extLst>
              </a:tr>
              <a:tr h="153247">
                <a:tc gridSpan="3">
                  <a:txBody>
                    <a:bodyPr/>
                    <a:lstStyle/>
                    <a:p>
                      <a:pPr algn="ctr" fontAlgn="b"/>
                      <a:r>
                        <a:rPr lang="en-GB" sz="1100" b="1" i="0" u="none" strike="noStrike" dirty="0">
                          <a:solidFill>
                            <a:srgbClr val="FF0000"/>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053868162"/>
                  </a:ext>
                </a:extLst>
              </a:tr>
              <a:tr h="153247">
                <a:tc rowSpan="3">
                  <a:txBody>
                    <a:bodyPr/>
                    <a:lstStyle/>
                    <a:p>
                      <a:pPr algn="ctr" fontAlgn="ctr"/>
                      <a:r>
                        <a:rPr lang="en-GB" sz="1100" b="1" i="0" u="none" strike="noStrike" dirty="0">
                          <a:solidFill>
                            <a:schemeClr val="tx1"/>
                          </a:solidFill>
                          <a:effectLst/>
                          <a:latin typeface="+mn-lt"/>
                        </a:rPr>
                        <a:t>IMD decile</a:t>
                      </a: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dirty="0">
                          <a:solidFill>
                            <a:schemeClr val="tx1"/>
                          </a:solidFill>
                          <a:effectLst/>
                          <a:latin typeface="+mn-lt"/>
                        </a:rPr>
                        <a:t> 1-2 (Most deprived)</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1182</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17307083"/>
                  </a:ext>
                </a:extLst>
              </a:tr>
              <a:tr h="153247">
                <a:tc vMerge="1">
                  <a:txBody>
                    <a:bodyPr/>
                    <a:lstStyle/>
                    <a:p>
                      <a:endParaRPr lang="en-GB"/>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100" b="0" i="0" u="none" strike="noStrike" dirty="0">
                          <a:solidFill>
                            <a:schemeClr val="tx1"/>
                          </a:solidFill>
                          <a:effectLst/>
                          <a:latin typeface="+mn-lt"/>
                        </a:rPr>
                        <a:t> 3-8</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4117</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34483864"/>
                  </a:ext>
                </a:extLst>
              </a:tr>
              <a:tr h="153247">
                <a:tc vMerge="1">
                  <a:txBody>
                    <a:bodyPr/>
                    <a:lstStyle/>
                    <a:p>
                      <a:endParaRPr lang="en-GB"/>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100" b="0" i="0" u="none" strike="noStrike" dirty="0">
                          <a:solidFill>
                            <a:schemeClr val="tx1"/>
                          </a:solidFill>
                          <a:effectLst/>
                          <a:latin typeface="+mn-lt"/>
                        </a:rPr>
                        <a:t> 9-10 (Least deprived)</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1545</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61741981"/>
                  </a:ext>
                </a:extLst>
              </a:tr>
              <a:tr h="153247">
                <a:tc gridSpan="3">
                  <a:txBody>
                    <a:bodyPr/>
                    <a:lstStyle/>
                    <a:p>
                      <a:pPr algn="ctr" fontAlgn="b"/>
                      <a:endParaRPr lang="en-GB" sz="1100" b="1" i="0" u="none" strike="noStrike" dirty="0">
                        <a:solidFill>
                          <a:srgbClr val="FF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02473167"/>
                  </a:ext>
                </a:extLst>
              </a:tr>
              <a:tr h="89030">
                <a:tc rowSpan="2">
                  <a:txBody>
                    <a:bodyPr/>
                    <a:lstStyle/>
                    <a:p>
                      <a:pPr algn="ctr" fontAlgn="b"/>
                      <a:r>
                        <a:rPr lang="en-GB" sz="1100" b="1" i="0" u="none" strike="noStrike" dirty="0">
                          <a:solidFill>
                            <a:schemeClr val="tx1"/>
                          </a:solidFill>
                          <a:effectLst/>
                          <a:latin typeface="+mn-lt"/>
                        </a:rPr>
                        <a:t>Disability status</a:t>
                      </a: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r>
                        <a:rPr lang="en-GB" sz="1100" dirty="0">
                          <a:solidFill>
                            <a:schemeClr val="tx1"/>
                          </a:solidFill>
                        </a:rPr>
                        <a:t> Net: Yes, limited by disability</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a:r>
                        <a:rPr lang="en-GB" sz="1100" dirty="0">
                          <a:solidFill>
                            <a:schemeClr val="tx1"/>
                          </a:solidFill>
                        </a:rPr>
                        <a:t>2052</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67570841"/>
                  </a:ext>
                </a:extLst>
              </a:tr>
              <a:tr h="153247">
                <a:tc vMerge="1">
                  <a:txBody>
                    <a:bodyPr/>
                    <a:lstStyle/>
                    <a:p>
                      <a:pPr algn="ctr" fontAlgn="b"/>
                      <a:endParaRPr lang="en-GB" sz="1100" b="1" i="0" u="none" strike="noStrike">
                        <a:solidFill>
                          <a:srgbClr val="00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r>
                        <a:rPr lang="en-GB" sz="1100" dirty="0">
                          <a:solidFill>
                            <a:schemeClr val="tx1"/>
                          </a:solidFill>
                        </a:rPr>
                        <a:t> No, not limited by disability</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a:r>
                        <a:rPr lang="en-GB" sz="1100" dirty="0">
                          <a:solidFill>
                            <a:schemeClr val="tx1"/>
                          </a:solidFill>
                        </a:rPr>
                        <a:t>4571</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9612670"/>
                  </a:ext>
                </a:extLst>
              </a:tr>
              <a:tr h="153247">
                <a:tc gridSpan="3">
                  <a:txBody>
                    <a:bodyPr/>
                    <a:lstStyle/>
                    <a:p>
                      <a:pPr algn="ctr" fontAlgn="b"/>
                      <a:r>
                        <a:rPr lang="en-GB" sz="1100" b="1" i="0" u="none" strike="noStrike" dirty="0">
                          <a:solidFill>
                            <a:srgbClr val="FF0000"/>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680507817"/>
                  </a:ext>
                </a:extLst>
              </a:tr>
              <a:tr h="153247">
                <a:tc rowSpan="2">
                  <a:txBody>
                    <a:bodyPr/>
                    <a:lstStyle/>
                    <a:p>
                      <a:pPr algn="ctr" fontAlgn="ctr"/>
                      <a:r>
                        <a:rPr lang="en-GB" sz="1100" b="1" i="0" u="none" strike="noStrike" dirty="0">
                          <a:solidFill>
                            <a:schemeClr val="tx1"/>
                          </a:solidFill>
                          <a:effectLst/>
                          <a:latin typeface="+mn-lt"/>
                        </a:rPr>
                        <a:t>Mental health diagnosis</a:t>
                      </a: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dirty="0">
                          <a:solidFill>
                            <a:schemeClr val="tx1"/>
                          </a:solidFill>
                          <a:effectLst/>
                          <a:latin typeface="+mn-lt"/>
                        </a:rPr>
                        <a:t> Yes</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1867</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17996217"/>
                  </a:ext>
                </a:extLst>
              </a:tr>
              <a:tr h="153247">
                <a:tc vMerge="1">
                  <a:txBody>
                    <a:bodyPr/>
                    <a:lstStyle/>
                    <a:p>
                      <a:endParaRPr lang="en-GB"/>
                    </a:p>
                  </a:txBody>
                  <a:tcPr/>
                </a:tc>
                <a:tc>
                  <a:txBody>
                    <a:bodyPr/>
                    <a:lstStyle/>
                    <a:p>
                      <a:pPr algn="l" fontAlgn="b"/>
                      <a:r>
                        <a:rPr lang="en-GB" sz="1100" b="0" i="0" u="none" strike="noStrike" dirty="0">
                          <a:solidFill>
                            <a:schemeClr val="tx1"/>
                          </a:solidFill>
                          <a:effectLst/>
                          <a:latin typeface="+mn-lt"/>
                        </a:rPr>
                        <a:t> No</a:t>
                      </a:r>
                    </a:p>
                  </a:txBody>
                  <a:tcPr marL="5174" marR="5174" marT="5174" marB="0" anchor="b">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4546</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60738967"/>
                  </a:ext>
                </a:extLst>
              </a:tr>
              <a:tr h="153247">
                <a:tc gridSpan="3">
                  <a:txBody>
                    <a:bodyPr/>
                    <a:lstStyle/>
                    <a:p>
                      <a:pPr algn="ctr" fontAlgn="b"/>
                      <a:r>
                        <a:rPr lang="en-GB" sz="1100" b="1" i="0" u="none" strike="noStrike" dirty="0">
                          <a:solidFill>
                            <a:srgbClr val="FF0000"/>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150444492"/>
                  </a:ext>
                </a:extLst>
              </a:tr>
            </a:tbl>
          </a:graphicData>
        </a:graphic>
      </p:graphicFrame>
    </p:spTree>
    <p:extLst>
      <p:ext uri="{BB962C8B-B14F-4D97-AF65-F5344CB8AC3E}">
        <p14:creationId xmlns:p14="http://schemas.microsoft.com/office/powerpoint/2010/main" val="268442885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A12CEE90-FC8D-4F29-F5B3-359C6F31A990}"/>
              </a:ext>
            </a:extLst>
          </p:cNvPr>
          <p:cNvSpPr txBox="1">
            <a:spLocks/>
          </p:cNvSpPr>
          <p:nvPr/>
        </p:nvSpPr>
        <p:spPr>
          <a:xfrm>
            <a:off x="276701" y="160352"/>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Those in higher social grades and living in less deprived areas were more likely to be categorised as being up to date with their screening. Those living with a disability were the least likely.  </a:t>
            </a:r>
          </a:p>
        </p:txBody>
      </p:sp>
      <p:grpSp>
        <p:nvGrpSpPr>
          <p:cNvPr id="138" name="Group 137">
            <a:extLst>
              <a:ext uri="{FF2B5EF4-FFF2-40B4-BE49-F238E27FC236}">
                <a16:creationId xmlns:a16="http://schemas.microsoft.com/office/drawing/2014/main" id="{4E701264-04E3-B261-F598-61C716A9DC2F}"/>
              </a:ext>
            </a:extLst>
          </p:cNvPr>
          <p:cNvGrpSpPr/>
          <p:nvPr/>
        </p:nvGrpSpPr>
        <p:grpSpPr>
          <a:xfrm>
            <a:off x="10080992" y="6338152"/>
            <a:ext cx="1871253" cy="327895"/>
            <a:chOff x="1866138" y="3032859"/>
            <a:chExt cx="1871253" cy="327895"/>
          </a:xfrm>
        </p:grpSpPr>
        <p:sp>
          <p:nvSpPr>
            <p:cNvPr id="139" name="TextBox 138">
              <a:extLst>
                <a:ext uri="{FF2B5EF4-FFF2-40B4-BE49-F238E27FC236}">
                  <a16:creationId xmlns:a16="http://schemas.microsoft.com/office/drawing/2014/main" id="{892F903A-2567-098E-DD7A-35CC6EA8407F}"/>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dirty="0"/>
                <a:t>Show statistically significant differences between subgroups</a:t>
              </a:r>
              <a:endParaRPr lang="en-GB" sz="900" dirty="0"/>
            </a:p>
          </p:txBody>
        </p:sp>
        <p:sp>
          <p:nvSpPr>
            <p:cNvPr id="140" name="Isosceles Triangle 139">
              <a:extLst>
                <a:ext uri="{FF2B5EF4-FFF2-40B4-BE49-F238E27FC236}">
                  <a16:creationId xmlns:a16="http://schemas.microsoft.com/office/drawing/2014/main" id="{B5404A94-9A05-8752-B9B3-EA76653D2FFB}"/>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1" name="Isosceles Triangle 140">
              <a:extLst>
                <a:ext uri="{FF2B5EF4-FFF2-40B4-BE49-F238E27FC236}">
                  <a16:creationId xmlns:a16="http://schemas.microsoft.com/office/drawing/2014/main" id="{A1A84F83-A606-E3D7-D4C5-2588BA8897E1}"/>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grpSp>
      <p:sp>
        <p:nvSpPr>
          <p:cNvPr id="8" name="Footer Placeholder 5">
            <a:extLst>
              <a:ext uri="{FF2B5EF4-FFF2-40B4-BE49-F238E27FC236}">
                <a16:creationId xmlns:a16="http://schemas.microsoft.com/office/drawing/2014/main" id="{2745D7CD-05EE-D042-D45F-95986CE4CD45}"/>
              </a:ext>
            </a:extLst>
          </p:cNvPr>
          <p:cNvSpPr txBox="1">
            <a:spLocks/>
          </p:cNvSpPr>
          <p:nvPr/>
        </p:nvSpPr>
        <p:spPr>
          <a:xfrm>
            <a:off x="199416" y="6338152"/>
            <a:ext cx="9113520" cy="39480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N2_rc. Breast screening - recode</a:t>
            </a:r>
          </a:p>
          <a:p>
            <a:r>
              <a:rPr lang="en-US" sz="800" dirty="0"/>
              <a:t>Base: (All eligible: N=1,655; White: N=1,497; Ethnic minority background: N=158; ABC1: N=750; C2DE: 905; IMD 1-2: N=232; IMD 3-8: N=1,008; IMD 9-10: 415; Disability: N=690; No disability N=936; Mental health condition: N=476; No mental health condition: 1,107; England: N=820; Wales: N=293; Scotland: N=284; NI: N=258)</a:t>
            </a:r>
          </a:p>
          <a:p>
            <a:endParaRPr lang="en-US" sz="800" dirty="0"/>
          </a:p>
        </p:txBody>
      </p:sp>
      <p:grpSp>
        <p:nvGrpSpPr>
          <p:cNvPr id="10" name="Group 9">
            <a:extLst>
              <a:ext uri="{FF2B5EF4-FFF2-40B4-BE49-F238E27FC236}">
                <a16:creationId xmlns:a16="http://schemas.microsoft.com/office/drawing/2014/main" id="{CF769922-AB1F-EE97-7CAC-81724A8F413D}"/>
              </a:ext>
            </a:extLst>
          </p:cNvPr>
          <p:cNvGrpSpPr/>
          <p:nvPr/>
        </p:nvGrpSpPr>
        <p:grpSpPr>
          <a:xfrm>
            <a:off x="614375" y="1934235"/>
            <a:ext cx="11219265" cy="3918112"/>
            <a:chOff x="541253" y="844389"/>
            <a:chExt cx="11219265" cy="3918112"/>
          </a:xfrm>
        </p:grpSpPr>
        <p:graphicFrame>
          <p:nvGraphicFramePr>
            <p:cNvPr id="11" name="Chart 10">
              <a:extLst>
                <a:ext uri="{FF2B5EF4-FFF2-40B4-BE49-F238E27FC236}">
                  <a16:creationId xmlns:a16="http://schemas.microsoft.com/office/drawing/2014/main" id="{78A8B8A1-E9B2-6F75-E867-59AEACDFB90F}"/>
                </a:ext>
              </a:extLst>
            </p:cNvPr>
            <p:cNvGraphicFramePr/>
            <p:nvPr>
              <p:extLst>
                <p:ext uri="{D42A27DB-BD31-4B8C-83A1-F6EECF244321}">
                  <p14:modId xmlns:p14="http://schemas.microsoft.com/office/powerpoint/2010/main" val="3615832954"/>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1">
              <a:extLst>
                <a:ext uri="{FF2B5EF4-FFF2-40B4-BE49-F238E27FC236}">
                  <a16:creationId xmlns:a16="http://schemas.microsoft.com/office/drawing/2014/main" id="{DF2DB105-0A56-C2D5-B5F8-2A8AEFD48D09}"/>
                </a:ext>
              </a:extLst>
            </p:cNvPr>
            <p:cNvSpPr/>
            <p:nvPr/>
          </p:nvSpPr>
          <p:spPr>
            <a:xfrm>
              <a:off x="642390" y="3463593"/>
              <a:ext cx="529684" cy="321917"/>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a:t>
              </a:r>
            </a:p>
          </p:txBody>
        </p:sp>
        <p:sp>
          <p:nvSpPr>
            <p:cNvPr id="14" name="Rectangle 13">
              <a:extLst>
                <a:ext uri="{FF2B5EF4-FFF2-40B4-BE49-F238E27FC236}">
                  <a16:creationId xmlns:a16="http://schemas.microsoft.com/office/drawing/2014/main" id="{497EB844-182F-2D92-1711-7E7CAD2E0AED}"/>
                </a:ext>
              </a:extLst>
            </p:cNvPr>
            <p:cNvSpPr/>
            <p:nvPr/>
          </p:nvSpPr>
          <p:spPr>
            <a:xfrm>
              <a:off x="1925321" y="3477515"/>
              <a:ext cx="722751" cy="3219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White</a:t>
              </a:r>
            </a:p>
          </p:txBody>
        </p:sp>
        <p:sp>
          <p:nvSpPr>
            <p:cNvPr id="29" name="Rectangle 28">
              <a:extLst>
                <a:ext uri="{FF2B5EF4-FFF2-40B4-BE49-F238E27FC236}">
                  <a16:creationId xmlns:a16="http://schemas.microsoft.com/office/drawing/2014/main" id="{D4B5BD64-F33B-83E3-4EA0-AC2E57D78838}"/>
                </a:ext>
              </a:extLst>
            </p:cNvPr>
            <p:cNvSpPr/>
            <p:nvPr/>
          </p:nvSpPr>
          <p:spPr>
            <a:xfrm>
              <a:off x="2310399" y="3550903"/>
              <a:ext cx="10448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Ethnic minority</a:t>
              </a:r>
            </a:p>
            <a:p>
              <a:pPr algn="ctr"/>
              <a:r>
                <a:rPr lang="en-GB" sz="1200" dirty="0">
                  <a:solidFill>
                    <a:schemeClr val="tx1"/>
                  </a:solidFill>
                </a:rPr>
                <a:t>background</a:t>
              </a:r>
            </a:p>
          </p:txBody>
        </p:sp>
        <p:sp>
          <p:nvSpPr>
            <p:cNvPr id="39" name="Rectangle 38">
              <a:extLst>
                <a:ext uri="{FF2B5EF4-FFF2-40B4-BE49-F238E27FC236}">
                  <a16:creationId xmlns:a16="http://schemas.microsoft.com/office/drawing/2014/main" id="{7AAB2BF1-22EE-57AA-D3D2-B10175602D0D}"/>
                </a:ext>
              </a:extLst>
            </p:cNvPr>
            <p:cNvSpPr/>
            <p:nvPr/>
          </p:nvSpPr>
          <p:spPr>
            <a:xfrm>
              <a:off x="3389282" y="3490881"/>
              <a:ext cx="643987" cy="3301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ABC1</a:t>
              </a:r>
            </a:p>
          </p:txBody>
        </p:sp>
        <p:sp>
          <p:nvSpPr>
            <p:cNvPr id="40" name="Rectangle 39">
              <a:extLst>
                <a:ext uri="{FF2B5EF4-FFF2-40B4-BE49-F238E27FC236}">
                  <a16:creationId xmlns:a16="http://schemas.microsoft.com/office/drawing/2014/main" id="{7392CA3C-57AE-6D8A-AD04-9B477AE384A1}"/>
                </a:ext>
              </a:extLst>
            </p:cNvPr>
            <p:cNvSpPr/>
            <p:nvPr/>
          </p:nvSpPr>
          <p:spPr>
            <a:xfrm>
              <a:off x="3886676" y="3477515"/>
              <a:ext cx="649985" cy="3301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C2DE</a:t>
              </a:r>
            </a:p>
          </p:txBody>
        </p:sp>
        <p:sp>
          <p:nvSpPr>
            <p:cNvPr id="41" name="Rectangle 40">
              <a:extLst>
                <a:ext uri="{FF2B5EF4-FFF2-40B4-BE49-F238E27FC236}">
                  <a16:creationId xmlns:a16="http://schemas.microsoft.com/office/drawing/2014/main" id="{8EB5D1E0-230B-7B11-D1FA-E872EDBD45D7}"/>
                </a:ext>
              </a:extLst>
            </p:cNvPr>
            <p:cNvSpPr/>
            <p:nvPr/>
          </p:nvSpPr>
          <p:spPr>
            <a:xfrm>
              <a:off x="6536962" y="3469219"/>
              <a:ext cx="866133" cy="31147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Disability</a:t>
              </a:r>
            </a:p>
          </p:txBody>
        </p:sp>
        <p:cxnSp>
          <p:nvCxnSpPr>
            <p:cNvPr id="42" name="Straight Connector 41">
              <a:extLst>
                <a:ext uri="{FF2B5EF4-FFF2-40B4-BE49-F238E27FC236}">
                  <a16:creationId xmlns:a16="http://schemas.microsoft.com/office/drawing/2014/main" id="{0A6CB5C9-3D12-A84F-2125-4CE7E38E77C4}"/>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sp>
          <p:nvSpPr>
            <p:cNvPr id="43" name="Rectangle 42">
              <a:extLst>
                <a:ext uri="{FF2B5EF4-FFF2-40B4-BE49-F238E27FC236}">
                  <a16:creationId xmlns:a16="http://schemas.microsoft.com/office/drawing/2014/main" id="{32D92A08-E5CD-D218-CAEB-E1F90E6F06CE}"/>
                </a:ext>
              </a:extLst>
            </p:cNvPr>
            <p:cNvSpPr/>
            <p:nvPr/>
          </p:nvSpPr>
          <p:spPr>
            <a:xfrm>
              <a:off x="7111341" y="3434063"/>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 disability</a:t>
              </a:r>
            </a:p>
          </p:txBody>
        </p:sp>
      </p:grpSp>
      <p:sp>
        <p:nvSpPr>
          <p:cNvPr id="44" name="Rectangle 43">
            <a:extLst>
              <a:ext uri="{FF2B5EF4-FFF2-40B4-BE49-F238E27FC236}">
                <a16:creationId xmlns:a16="http://schemas.microsoft.com/office/drawing/2014/main" id="{C3CB3F6A-9764-965F-D53A-B39874AB4A1A}"/>
              </a:ext>
            </a:extLst>
          </p:cNvPr>
          <p:cNvSpPr/>
          <p:nvPr/>
        </p:nvSpPr>
        <p:spPr>
          <a:xfrm>
            <a:off x="8061905" y="4596773"/>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Mental health condition</a:t>
            </a:r>
          </a:p>
        </p:txBody>
      </p:sp>
      <p:sp>
        <p:nvSpPr>
          <p:cNvPr id="45" name="Rectangle 44">
            <a:extLst>
              <a:ext uri="{FF2B5EF4-FFF2-40B4-BE49-F238E27FC236}">
                <a16:creationId xmlns:a16="http://schemas.microsoft.com/office/drawing/2014/main" id="{CA15E9BF-44BD-5759-CC6F-EFDE64D6B57D}"/>
              </a:ext>
            </a:extLst>
          </p:cNvPr>
          <p:cNvSpPr/>
          <p:nvPr/>
        </p:nvSpPr>
        <p:spPr>
          <a:xfrm>
            <a:off x="8621318" y="4683591"/>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 mental health condition</a:t>
            </a:r>
          </a:p>
        </p:txBody>
      </p:sp>
      <p:sp>
        <p:nvSpPr>
          <p:cNvPr id="46" name="Rectangle 45">
            <a:extLst>
              <a:ext uri="{FF2B5EF4-FFF2-40B4-BE49-F238E27FC236}">
                <a16:creationId xmlns:a16="http://schemas.microsoft.com/office/drawing/2014/main" id="{B771D1A9-9E5B-7499-71C3-F344586AC1D1}"/>
              </a:ext>
            </a:extLst>
          </p:cNvPr>
          <p:cNvSpPr/>
          <p:nvPr/>
        </p:nvSpPr>
        <p:spPr>
          <a:xfrm>
            <a:off x="4741602" y="4556132"/>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a:t>
            </a:r>
          </a:p>
          <a:p>
            <a:pPr algn="ctr"/>
            <a:r>
              <a:rPr lang="en-GB" sz="1200" dirty="0">
                <a:solidFill>
                  <a:schemeClr val="tx1"/>
                </a:solidFill>
              </a:rPr>
              <a:t>1-2</a:t>
            </a:r>
          </a:p>
        </p:txBody>
      </p:sp>
      <p:sp>
        <p:nvSpPr>
          <p:cNvPr id="47" name="Rectangle 46">
            <a:extLst>
              <a:ext uri="{FF2B5EF4-FFF2-40B4-BE49-F238E27FC236}">
                <a16:creationId xmlns:a16="http://schemas.microsoft.com/office/drawing/2014/main" id="{D5A34E4D-DF19-CA31-1058-AA0D60DB7EBD}"/>
              </a:ext>
            </a:extLst>
          </p:cNvPr>
          <p:cNvSpPr/>
          <p:nvPr/>
        </p:nvSpPr>
        <p:spPr>
          <a:xfrm>
            <a:off x="5311297" y="4549211"/>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 </a:t>
            </a:r>
          </a:p>
          <a:p>
            <a:pPr algn="ctr"/>
            <a:r>
              <a:rPr lang="en-GB" sz="1200" dirty="0">
                <a:solidFill>
                  <a:schemeClr val="tx1"/>
                </a:solidFill>
              </a:rPr>
              <a:t>3-8</a:t>
            </a:r>
          </a:p>
        </p:txBody>
      </p:sp>
      <p:sp>
        <p:nvSpPr>
          <p:cNvPr id="48" name="Rectangle 47">
            <a:extLst>
              <a:ext uri="{FF2B5EF4-FFF2-40B4-BE49-F238E27FC236}">
                <a16:creationId xmlns:a16="http://schemas.microsoft.com/office/drawing/2014/main" id="{EF5C1695-5198-90EA-3C58-17BB6E4BAC47}"/>
              </a:ext>
            </a:extLst>
          </p:cNvPr>
          <p:cNvSpPr/>
          <p:nvPr/>
        </p:nvSpPr>
        <p:spPr>
          <a:xfrm>
            <a:off x="5813137" y="4538062"/>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 </a:t>
            </a:r>
          </a:p>
          <a:p>
            <a:pPr algn="ctr"/>
            <a:r>
              <a:rPr lang="en-GB" sz="1200" dirty="0">
                <a:solidFill>
                  <a:schemeClr val="tx1"/>
                </a:solidFill>
              </a:rPr>
              <a:t>9-10</a:t>
            </a:r>
          </a:p>
        </p:txBody>
      </p:sp>
      <p:sp>
        <p:nvSpPr>
          <p:cNvPr id="49" name="Rectangle 48">
            <a:extLst>
              <a:ext uri="{FF2B5EF4-FFF2-40B4-BE49-F238E27FC236}">
                <a16:creationId xmlns:a16="http://schemas.microsoft.com/office/drawing/2014/main" id="{82594DB9-FA9F-F642-0126-221A850714AD}"/>
              </a:ext>
            </a:extLst>
          </p:cNvPr>
          <p:cNvSpPr/>
          <p:nvPr/>
        </p:nvSpPr>
        <p:spPr>
          <a:xfrm>
            <a:off x="9474758" y="4496278"/>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Eng.</a:t>
            </a:r>
          </a:p>
        </p:txBody>
      </p:sp>
      <p:sp>
        <p:nvSpPr>
          <p:cNvPr id="50" name="Rectangle 49">
            <a:extLst>
              <a:ext uri="{FF2B5EF4-FFF2-40B4-BE49-F238E27FC236}">
                <a16:creationId xmlns:a16="http://schemas.microsoft.com/office/drawing/2014/main" id="{6EA1A6B4-8FCD-FCF3-02E7-1B19C3E38B2A}"/>
              </a:ext>
            </a:extLst>
          </p:cNvPr>
          <p:cNvSpPr/>
          <p:nvPr/>
        </p:nvSpPr>
        <p:spPr>
          <a:xfrm>
            <a:off x="10076894" y="4494790"/>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Wales</a:t>
            </a:r>
          </a:p>
        </p:txBody>
      </p:sp>
      <p:sp>
        <p:nvSpPr>
          <p:cNvPr id="51" name="Rectangle 50">
            <a:extLst>
              <a:ext uri="{FF2B5EF4-FFF2-40B4-BE49-F238E27FC236}">
                <a16:creationId xmlns:a16="http://schemas.microsoft.com/office/drawing/2014/main" id="{08ED1680-CACE-0294-3B5F-E50E8E977489}"/>
              </a:ext>
            </a:extLst>
          </p:cNvPr>
          <p:cNvSpPr/>
          <p:nvPr/>
        </p:nvSpPr>
        <p:spPr>
          <a:xfrm>
            <a:off x="10573277" y="4494790"/>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Scot.</a:t>
            </a:r>
          </a:p>
        </p:txBody>
      </p:sp>
      <p:sp>
        <p:nvSpPr>
          <p:cNvPr id="52" name="Rectangle 51">
            <a:extLst>
              <a:ext uri="{FF2B5EF4-FFF2-40B4-BE49-F238E27FC236}">
                <a16:creationId xmlns:a16="http://schemas.microsoft.com/office/drawing/2014/main" id="{408B2C38-9D2C-5407-70FB-18AC059B78CC}"/>
              </a:ext>
            </a:extLst>
          </p:cNvPr>
          <p:cNvSpPr/>
          <p:nvPr/>
        </p:nvSpPr>
        <p:spPr>
          <a:xfrm>
            <a:off x="11001023" y="4488359"/>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NI</a:t>
            </a:r>
          </a:p>
        </p:txBody>
      </p:sp>
      <p:sp>
        <p:nvSpPr>
          <p:cNvPr id="57" name="Isosceles Triangle 56">
            <a:extLst>
              <a:ext uri="{FF2B5EF4-FFF2-40B4-BE49-F238E27FC236}">
                <a16:creationId xmlns:a16="http://schemas.microsoft.com/office/drawing/2014/main" id="{B2EF34A9-2B45-E71C-B4E6-B284C38AB0FD}"/>
              </a:ext>
            </a:extLst>
          </p:cNvPr>
          <p:cNvSpPr>
            <a:spLocks noChangeAspect="1"/>
          </p:cNvSpPr>
          <p:nvPr/>
        </p:nvSpPr>
        <p:spPr>
          <a:xfrm>
            <a:off x="3644966" y="2358907"/>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58" name="Isosceles Triangle 57">
            <a:extLst>
              <a:ext uri="{FF2B5EF4-FFF2-40B4-BE49-F238E27FC236}">
                <a16:creationId xmlns:a16="http://schemas.microsoft.com/office/drawing/2014/main" id="{0BD96F04-EDBF-84C3-7DAB-99D1EBF6297F}"/>
              </a:ext>
            </a:extLst>
          </p:cNvPr>
          <p:cNvSpPr>
            <a:spLocks noChangeAspect="1"/>
          </p:cNvSpPr>
          <p:nvPr/>
        </p:nvSpPr>
        <p:spPr>
          <a:xfrm rot="10800000">
            <a:off x="4157650" y="2542015"/>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60" name="Isosceles Triangle 59">
            <a:extLst>
              <a:ext uri="{FF2B5EF4-FFF2-40B4-BE49-F238E27FC236}">
                <a16:creationId xmlns:a16="http://schemas.microsoft.com/office/drawing/2014/main" id="{A60CED36-58CA-D99B-19FE-11FC75C54BC3}"/>
              </a:ext>
            </a:extLst>
          </p:cNvPr>
          <p:cNvSpPr>
            <a:spLocks noChangeAspect="1"/>
          </p:cNvSpPr>
          <p:nvPr/>
        </p:nvSpPr>
        <p:spPr>
          <a:xfrm rot="10800000">
            <a:off x="6960219" y="251296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61" name="TextBox 60">
            <a:extLst>
              <a:ext uri="{FF2B5EF4-FFF2-40B4-BE49-F238E27FC236}">
                <a16:creationId xmlns:a16="http://schemas.microsoft.com/office/drawing/2014/main" id="{CB7E42FF-2CF9-DC43-FD43-EF3FA5C1FB08}"/>
              </a:ext>
            </a:extLst>
          </p:cNvPr>
          <p:cNvSpPr txBox="1"/>
          <p:nvPr/>
        </p:nvSpPr>
        <p:spPr>
          <a:xfrm>
            <a:off x="995293" y="1880641"/>
            <a:ext cx="9988799" cy="338554"/>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Proportion who were up to date with breast screening</a:t>
            </a:r>
            <a:endParaRPr lang="en-GB" sz="1600" b="1" i="0" u="none" strike="noStrike" kern="1200" spc="10" baseline="0" dirty="0">
              <a:solidFill>
                <a:schemeClr val="tx1"/>
              </a:solidFill>
              <a:ea typeface="+mn-ea"/>
              <a:cs typeface="+mn-cs"/>
            </a:endParaRPr>
          </a:p>
        </p:txBody>
      </p:sp>
      <p:sp>
        <p:nvSpPr>
          <p:cNvPr id="62" name="Isosceles Triangle 61">
            <a:extLst>
              <a:ext uri="{FF2B5EF4-FFF2-40B4-BE49-F238E27FC236}">
                <a16:creationId xmlns:a16="http://schemas.microsoft.com/office/drawing/2014/main" id="{3420259B-3E0B-A75C-3A73-E0F4E6E916FA}"/>
              </a:ext>
            </a:extLst>
          </p:cNvPr>
          <p:cNvSpPr>
            <a:spLocks noChangeAspect="1"/>
          </p:cNvSpPr>
          <p:nvPr/>
        </p:nvSpPr>
        <p:spPr>
          <a:xfrm>
            <a:off x="6019028" y="2358907"/>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63" name="Isosceles Triangle 62">
            <a:extLst>
              <a:ext uri="{FF2B5EF4-FFF2-40B4-BE49-F238E27FC236}">
                <a16:creationId xmlns:a16="http://schemas.microsoft.com/office/drawing/2014/main" id="{DED2B8CB-DC80-9EDE-17A5-9455DF07F2B0}"/>
              </a:ext>
            </a:extLst>
          </p:cNvPr>
          <p:cNvSpPr>
            <a:spLocks noChangeAspect="1"/>
          </p:cNvSpPr>
          <p:nvPr/>
        </p:nvSpPr>
        <p:spPr>
          <a:xfrm rot="10800000">
            <a:off x="5085391" y="263712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28" name="Isosceles Triangle 127">
            <a:extLst>
              <a:ext uri="{FF2B5EF4-FFF2-40B4-BE49-F238E27FC236}">
                <a16:creationId xmlns:a16="http://schemas.microsoft.com/office/drawing/2014/main" id="{BB9E6784-3E3F-D18E-AC82-BB9EBEC1A048}"/>
              </a:ext>
            </a:extLst>
          </p:cNvPr>
          <p:cNvSpPr>
            <a:spLocks noChangeAspect="1"/>
          </p:cNvSpPr>
          <p:nvPr/>
        </p:nvSpPr>
        <p:spPr>
          <a:xfrm>
            <a:off x="7445321" y="238610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30" name="Freeform 47">
            <a:extLst>
              <a:ext uri="{FF2B5EF4-FFF2-40B4-BE49-F238E27FC236}">
                <a16:creationId xmlns:a16="http://schemas.microsoft.com/office/drawing/2014/main" id="{1A7D400A-4F19-4707-4C86-166846066FF9}"/>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dirty="0"/>
              <a:t>Breast screening</a:t>
            </a:r>
          </a:p>
        </p:txBody>
      </p:sp>
    </p:spTree>
    <p:extLst>
      <p:ext uri="{BB962C8B-B14F-4D97-AF65-F5344CB8AC3E}">
        <p14:creationId xmlns:p14="http://schemas.microsoft.com/office/powerpoint/2010/main" val="388812358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At an overall level, 7 in 10 reported intention to attend their next breast screening, with those who were up to date being more likely to say this </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502613"/>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N3. Will you go for breast cancer screening next time you are invited?</a:t>
            </a:r>
          </a:p>
          <a:p>
            <a:r>
              <a:rPr lang="en-US" sz="800" dirty="0"/>
              <a:t>Base: All eligible (N=1,655); All up to date (N=1,237; All overdue (N=154); never completed (N=83)</a:t>
            </a:r>
          </a:p>
        </p:txBody>
      </p:sp>
      <p:sp>
        <p:nvSpPr>
          <p:cNvPr id="2" name="TextBox 1">
            <a:extLst>
              <a:ext uri="{FF2B5EF4-FFF2-40B4-BE49-F238E27FC236}">
                <a16:creationId xmlns:a16="http://schemas.microsoft.com/office/drawing/2014/main" id="{C8F2C093-8874-C5DF-6335-64B4714D43E6}"/>
              </a:ext>
            </a:extLst>
          </p:cNvPr>
          <p:cNvSpPr txBox="1"/>
          <p:nvPr/>
        </p:nvSpPr>
        <p:spPr>
          <a:xfrm>
            <a:off x="2749451" y="1632122"/>
            <a:ext cx="6693097"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dirty="0">
                <a:solidFill>
                  <a:schemeClr val="tx1"/>
                </a:solidFill>
                <a:ea typeface="+mn-ea"/>
                <a:cs typeface="+mn-cs"/>
              </a:rPr>
              <a:t>Intention to attend next breast screening</a:t>
            </a:r>
            <a:endParaRPr lang="en-GB" sz="1800" b="1" i="0" u="none" strike="noStrike" kern="1200" spc="10" baseline="0" dirty="0">
              <a:solidFill>
                <a:schemeClr val="tx1"/>
              </a:solidFill>
              <a:ea typeface="+mn-ea"/>
              <a:cs typeface="+mn-cs"/>
            </a:endParaRPr>
          </a:p>
        </p:txBody>
      </p:sp>
      <p:sp>
        <p:nvSpPr>
          <p:cNvPr id="3" name="Freeform 47">
            <a:extLst>
              <a:ext uri="{FF2B5EF4-FFF2-40B4-BE49-F238E27FC236}">
                <a16:creationId xmlns:a16="http://schemas.microsoft.com/office/drawing/2014/main" id="{5FC162F0-BF6C-C5BB-D32A-AEA6255175BF}"/>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dirty="0"/>
              <a:t>Breast screening</a:t>
            </a:r>
          </a:p>
        </p:txBody>
      </p:sp>
      <p:graphicFrame>
        <p:nvGraphicFramePr>
          <p:cNvPr id="7" name="Chart 6">
            <a:extLst>
              <a:ext uri="{FF2B5EF4-FFF2-40B4-BE49-F238E27FC236}">
                <a16:creationId xmlns:a16="http://schemas.microsoft.com/office/drawing/2014/main" id="{0A1C1FBC-B9E0-585C-E62E-C53D03B325D3}"/>
              </a:ext>
            </a:extLst>
          </p:cNvPr>
          <p:cNvGraphicFramePr/>
          <p:nvPr>
            <p:extLst>
              <p:ext uri="{D42A27DB-BD31-4B8C-83A1-F6EECF244321}">
                <p14:modId xmlns:p14="http://schemas.microsoft.com/office/powerpoint/2010/main" val="2586769251"/>
              </p:ext>
            </p:extLst>
          </p:nvPr>
        </p:nvGraphicFramePr>
        <p:xfrm>
          <a:off x="233335" y="2003146"/>
          <a:ext cx="11304949" cy="4335006"/>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Group 9">
            <a:extLst>
              <a:ext uri="{FF2B5EF4-FFF2-40B4-BE49-F238E27FC236}">
                <a16:creationId xmlns:a16="http://schemas.microsoft.com/office/drawing/2014/main" id="{0DA4AD2D-0E51-3BB9-05CF-2632762FD58E}"/>
              </a:ext>
            </a:extLst>
          </p:cNvPr>
          <p:cNvGrpSpPr/>
          <p:nvPr/>
        </p:nvGrpSpPr>
        <p:grpSpPr>
          <a:xfrm>
            <a:off x="10080992" y="6338152"/>
            <a:ext cx="1871253" cy="327895"/>
            <a:chOff x="1866138" y="3032859"/>
            <a:chExt cx="1871253" cy="327895"/>
          </a:xfrm>
        </p:grpSpPr>
        <p:sp>
          <p:nvSpPr>
            <p:cNvPr id="11" name="TextBox 10">
              <a:extLst>
                <a:ext uri="{FF2B5EF4-FFF2-40B4-BE49-F238E27FC236}">
                  <a16:creationId xmlns:a16="http://schemas.microsoft.com/office/drawing/2014/main" id="{E5AF5F89-C969-1B1F-61DC-84B398929B26}"/>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dirty="0"/>
                <a:t>Show statistically significant differences compared to average</a:t>
              </a:r>
              <a:endParaRPr lang="en-GB" sz="900" dirty="0"/>
            </a:p>
          </p:txBody>
        </p:sp>
        <p:sp>
          <p:nvSpPr>
            <p:cNvPr id="12" name="Isosceles Triangle 11">
              <a:extLst>
                <a:ext uri="{FF2B5EF4-FFF2-40B4-BE49-F238E27FC236}">
                  <a16:creationId xmlns:a16="http://schemas.microsoft.com/office/drawing/2014/main" id="{0970D6E4-DB40-F519-28AD-48A37547C924}"/>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3" name="Isosceles Triangle 12">
              <a:extLst>
                <a:ext uri="{FF2B5EF4-FFF2-40B4-BE49-F238E27FC236}">
                  <a16:creationId xmlns:a16="http://schemas.microsoft.com/office/drawing/2014/main" id="{F69C7791-78A9-A7C9-1AE8-51193574FDBD}"/>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grpSp>
      <p:sp>
        <p:nvSpPr>
          <p:cNvPr id="23" name="Right Brace 22">
            <a:extLst>
              <a:ext uri="{FF2B5EF4-FFF2-40B4-BE49-F238E27FC236}">
                <a16:creationId xmlns:a16="http://schemas.microsoft.com/office/drawing/2014/main" id="{5E450111-C36E-09E1-F580-89FEF1D66D0C}"/>
              </a:ext>
            </a:extLst>
          </p:cNvPr>
          <p:cNvSpPr/>
          <p:nvPr/>
        </p:nvSpPr>
        <p:spPr>
          <a:xfrm>
            <a:off x="2617753" y="3200460"/>
            <a:ext cx="325592" cy="2085474"/>
          </a:xfrm>
          <a:prstGeom prst="rightBrace">
            <a:avLst>
              <a:gd name="adj1" fmla="val 176190"/>
              <a:gd name="adj2" fmla="val 474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4" name="TextBox 23">
            <a:extLst>
              <a:ext uri="{FF2B5EF4-FFF2-40B4-BE49-F238E27FC236}">
                <a16:creationId xmlns:a16="http://schemas.microsoft.com/office/drawing/2014/main" id="{40C8A3B0-6BFA-E37B-9F77-9FC95F324C40}"/>
              </a:ext>
            </a:extLst>
          </p:cNvPr>
          <p:cNvSpPr txBox="1"/>
          <p:nvPr/>
        </p:nvSpPr>
        <p:spPr>
          <a:xfrm>
            <a:off x="2943345" y="3973686"/>
            <a:ext cx="723478" cy="369332"/>
          </a:xfrm>
          <a:prstGeom prst="rect">
            <a:avLst/>
          </a:prstGeom>
          <a:noFill/>
        </p:spPr>
        <p:txBody>
          <a:bodyPr wrap="square" rtlCol="0">
            <a:spAutoFit/>
          </a:bodyPr>
          <a:lstStyle/>
          <a:p>
            <a:r>
              <a:rPr lang="en-GB" b="1" dirty="0">
                <a:solidFill>
                  <a:schemeClr val="accent1"/>
                </a:solidFill>
              </a:rPr>
              <a:t>70%</a:t>
            </a:r>
          </a:p>
        </p:txBody>
      </p:sp>
      <p:sp>
        <p:nvSpPr>
          <p:cNvPr id="4" name="Right Brace 3">
            <a:extLst>
              <a:ext uri="{FF2B5EF4-FFF2-40B4-BE49-F238E27FC236}">
                <a16:creationId xmlns:a16="http://schemas.microsoft.com/office/drawing/2014/main" id="{78B541E9-A191-3DD4-2478-A5B88BA20675}"/>
              </a:ext>
            </a:extLst>
          </p:cNvPr>
          <p:cNvSpPr/>
          <p:nvPr/>
        </p:nvSpPr>
        <p:spPr>
          <a:xfrm>
            <a:off x="5011658" y="3057368"/>
            <a:ext cx="325592" cy="2245404"/>
          </a:xfrm>
          <a:prstGeom prst="rightBrace">
            <a:avLst>
              <a:gd name="adj1" fmla="val 176190"/>
              <a:gd name="adj2" fmla="val 474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5" name="TextBox 4">
            <a:extLst>
              <a:ext uri="{FF2B5EF4-FFF2-40B4-BE49-F238E27FC236}">
                <a16:creationId xmlns:a16="http://schemas.microsoft.com/office/drawing/2014/main" id="{70382BD2-0413-0EC3-A5B1-A9AD981D039D}"/>
              </a:ext>
            </a:extLst>
          </p:cNvPr>
          <p:cNvSpPr txBox="1"/>
          <p:nvPr/>
        </p:nvSpPr>
        <p:spPr>
          <a:xfrm>
            <a:off x="5337250" y="3991807"/>
            <a:ext cx="723478" cy="369332"/>
          </a:xfrm>
          <a:prstGeom prst="rect">
            <a:avLst/>
          </a:prstGeom>
          <a:noFill/>
        </p:spPr>
        <p:txBody>
          <a:bodyPr wrap="square" rtlCol="0">
            <a:spAutoFit/>
          </a:bodyPr>
          <a:lstStyle/>
          <a:p>
            <a:r>
              <a:rPr lang="en-GB" b="1" dirty="0">
                <a:solidFill>
                  <a:schemeClr val="accent1"/>
                </a:solidFill>
              </a:rPr>
              <a:t>74%</a:t>
            </a:r>
          </a:p>
        </p:txBody>
      </p:sp>
      <p:sp>
        <p:nvSpPr>
          <p:cNvPr id="6" name="Right Brace 5">
            <a:extLst>
              <a:ext uri="{FF2B5EF4-FFF2-40B4-BE49-F238E27FC236}">
                <a16:creationId xmlns:a16="http://schemas.microsoft.com/office/drawing/2014/main" id="{304E5172-462D-1870-59FD-680C291767E2}"/>
              </a:ext>
            </a:extLst>
          </p:cNvPr>
          <p:cNvSpPr/>
          <p:nvPr/>
        </p:nvSpPr>
        <p:spPr>
          <a:xfrm>
            <a:off x="7350475" y="3431045"/>
            <a:ext cx="439924" cy="1867947"/>
          </a:xfrm>
          <a:prstGeom prst="rightBrace">
            <a:avLst>
              <a:gd name="adj1" fmla="val 176190"/>
              <a:gd name="adj2" fmla="val 474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9" name="TextBox 8">
            <a:extLst>
              <a:ext uri="{FF2B5EF4-FFF2-40B4-BE49-F238E27FC236}">
                <a16:creationId xmlns:a16="http://schemas.microsoft.com/office/drawing/2014/main" id="{30870479-745D-4E3B-0B53-7DD54D7F8BBA}"/>
              </a:ext>
            </a:extLst>
          </p:cNvPr>
          <p:cNvSpPr txBox="1"/>
          <p:nvPr/>
        </p:nvSpPr>
        <p:spPr>
          <a:xfrm>
            <a:off x="7773174" y="4114673"/>
            <a:ext cx="723478" cy="369332"/>
          </a:xfrm>
          <a:prstGeom prst="rect">
            <a:avLst/>
          </a:prstGeom>
          <a:noFill/>
        </p:spPr>
        <p:txBody>
          <a:bodyPr wrap="square" rtlCol="0">
            <a:spAutoFit/>
          </a:bodyPr>
          <a:lstStyle/>
          <a:p>
            <a:r>
              <a:rPr lang="en-GB" b="1" dirty="0">
                <a:solidFill>
                  <a:schemeClr val="accent1"/>
                </a:solidFill>
              </a:rPr>
              <a:t>72%</a:t>
            </a:r>
          </a:p>
        </p:txBody>
      </p:sp>
      <p:sp>
        <p:nvSpPr>
          <p:cNvPr id="14" name="Isosceles Triangle 13">
            <a:extLst>
              <a:ext uri="{FF2B5EF4-FFF2-40B4-BE49-F238E27FC236}">
                <a16:creationId xmlns:a16="http://schemas.microsoft.com/office/drawing/2014/main" id="{51601E27-A089-373B-8F41-CAA0FDDE579F}"/>
              </a:ext>
            </a:extLst>
          </p:cNvPr>
          <p:cNvSpPr>
            <a:spLocks noChangeAspect="1"/>
          </p:cNvSpPr>
          <p:nvPr/>
        </p:nvSpPr>
        <p:spPr>
          <a:xfrm>
            <a:off x="5938057" y="410413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7" name="Isosceles Triangle 16">
            <a:extLst>
              <a:ext uri="{FF2B5EF4-FFF2-40B4-BE49-F238E27FC236}">
                <a16:creationId xmlns:a16="http://schemas.microsoft.com/office/drawing/2014/main" id="{D7598BFE-E552-C8A8-7F57-85AB14D0FE3D}"/>
              </a:ext>
            </a:extLst>
          </p:cNvPr>
          <p:cNvSpPr>
            <a:spLocks noChangeAspect="1"/>
          </p:cNvSpPr>
          <p:nvPr/>
        </p:nvSpPr>
        <p:spPr>
          <a:xfrm>
            <a:off x="4719509" y="4114673"/>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20" name="Isosceles Triangle 19">
            <a:extLst>
              <a:ext uri="{FF2B5EF4-FFF2-40B4-BE49-F238E27FC236}">
                <a16:creationId xmlns:a16="http://schemas.microsoft.com/office/drawing/2014/main" id="{F35731CB-F019-A517-14EC-F6C721B66018}"/>
              </a:ext>
            </a:extLst>
          </p:cNvPr>
          <p:cNvSpPr>
            <a:spLocks noChangeAspect="1"/>
          </p:cNvSpPr>
          <p:nvPr/>
        </p:nvSpPr>
        <p:spPr>
          <a:xfrm rot="10800000">
            <a:off x="7092569" y="4488697"/>
            <a:ext cx="165862" cy="135748"/>
          </a:xfrm>
          <a:prstGeom prst="triangl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21" name="Isosceles Triangle 20">
            <a:extLst>
              <a:ext uri="{FF2B5EF4-FFF2-40B4-BE49-F238E27FC236}">
                <a16:creationId xmlns:a16="http://schemas.microsoft.com/office/drawing/2014/main" id="{A6AC982C-E160-39FC-4B52-C9314EDD8CEE}"/>
              </a:ext>
            </a:extLst>
          </p:cNvPr>
          <p:cNvSpPr>
            <a:spLocks noChangeAspect="1"/>
          </p:cNvSpPr>
          <p:nvPr/>
        </p:nvSpPr>
        <p:spPr>
          <a:xfrm rot="10800000">
            <a:off x="4645848" y="2909571"/>
            <a:ext cx="165862" cy="135748"/>
          </a:xfrm>
          <a:prstGeom prst="triangl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5" name="Isosceles Triangle 14">
            <a:extLst>
              <a:ext uri="{FF2B5EF4-FFF2-40B4-BE49-F238E27FC236}">
                <a16:creationId xmlns:a16="http://schemas.microsoft.com/office/drawing/2014/main" id="{2232D9EF-6482-8B22-FD23-6B0B1A0DF72C}"/>
              </a:ext>
            </a:extLst>
          </p:cNvPr>
          <p:cNvSpPr>
            <a:spLocks noChangeAspect="1"/>
          </p:cNvSpPr>
          <p:nvPr/>
        </p:nvSpPr>
        <p:spPr>
          <a:xfrm>
            <a:off x="7042866" y="2899886"/>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22" name="Isosceles Triangle 21">
            <a:extLst>
              <a:ext uri="{FF2B5EF4-FFF2-40B4-BE49-F238E27FC236}">
                <a16:creationId xmlns:a16="http://schemas.microsoft.com/office/drawing/2014/main" id="{D32A617F-685A-5FAC-8FEE-7338EB97B39A}"/>
              </a:ext>
            </a:extLst>
          </p:cNvPr>
          <p:cNvSpPr>
            <a:spLocks noChangeAspect="1"/>
          </p:cNvSpPr>
          <p:nvPr/>
        </p:nvSpPr>
        <p:spPr>
          <a:xfrm rot="10800000">
            <a:off x="9442548" y="5051842"/>
            <a:ext cx="165862" cy="135748"/>
          </a:xfrm>
          <a:prstGeom prst="triangl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25" name="Right Brace 24">
            <a:extLst>
              <a:ext uri="{FF2B5EF4-FFF2-40B4-BE49-F238E27FC236}">
                <a16:creationId xmlns:a16="http://schemas.microsoft.com/office/drawing/2014/main" id="{88597596-4D3A-62F8-1CE5-5A5944D132F1}"/>
              </a:ext>
            </a:extLst>
          </p:cNvPr>
          <p:cNvSpPr/>
          <p:nvPr/>
        </p:nvSpPr>
        <p:spPr>
          <a:xfrm>
            <a:off x="9717588" y="4484005"/>
            <a:ext cx="439924" cy="814987"/>
          </a:xfrm>
          <a:prstGeom prst="rightBrace">
            <a:avLst>
              <a:gd name="adj1" fmla="val 176190"/>
              <a:gd name="adj2" fmla="val 474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6" name="TextBox 25">
            <a:extLst>
              <a:ext uri="{FF2B5EF4-FFF2-40B4-BE49-F238E27FC236}">
                <a16:creationId xmlns:a16="http://schemas.microsoft.com/office/drawing/2014/main" id="{19DFCDB9-9D16-A364-35CE-CFD0058EA239}"/>
              </a:ext>
            </a:extLst>
          </p:cNvPr>
          <p:cNvSpPr txBox="1"/>
          <p:nvPr/>
        </p:nvSpPr>
        <p:spPr>
          <a:xfrm>
            <a:off x="10127370" y="4706324"/>
            <a:ext cx="723478" cy="369332"/>
          </a:xfrm>
          <a:prstGeom prst="rect">
            <a:avLst/>
          </a:prstGeom>
          <a:noFill/>
        </p:spPr>
        <p:txBody>
          <a:bodyPr wrap="square" rtlCol="0">
            <a:spAutoFit/>
          </a:bodyPr>
          <a:lstStyle/>
          <a:p>
            <a:r>
              <a:rPr lang="en-GB" b="1" dirty="0">
                <a:solidFill>
                  <a:schemeClr val="accent1"/>
                </a:solidFill>
              </a:rPr>
              <a:t>27%</a:t>
            </a:r>
          </a:p>
        </p:txBody>
      </p:sp>
      <p:sp>
        <p:nvSpPr>
          <p:cNvPr id="28" name="Isosceles Triangle 27">
            <a:extLst>
              <a:ext uri="{FF2B5EF4-FFF2-40B4-BE49-F238E27FC236}">
                <a16:creationId xmlns:a16="http://schemas.microsoft.com/office/drawing/2014/main" id="{E25525C0-E587-8BCB-4BB0-FE3DECED2519}"/>
              </a:ext>
            </a:extLst>
          </p:cNvPr>
          <p:cNvSpPr>
            <a:spLocks noChangeAspect="1"/>
          </p:cNvSpPr>
          <p:nvPr/>
        </p:nvSpPr>
        <p:spPr>
          <a:xfrm>
            <a:off x="7067596" y="3361125"/>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29" name="Isosceles Triangle 28">
            <a:extLst>
              <a:ext uri="{FF2B5EF4-FFF2-40B4-BE49-F238E27FC236}">
                <a16:creationId xmlns:a16="http://schemas.microsoft.com/office/drawing/2014/main" id="{C151324A-A7AE-D621-14B9-399A1552A4E3}"/>
              </a:ext>
            </a:extLst>
          </p:cNvPr>
          <p:cNvSpPr>
            <a:spLocks noChangeAspect="1"/>
          </p:cNvSpPr>
          <p:nvPr/>
        </p:nvSpPr>
        <p:spPr>
          <a:xfrm>
            <a:off x="9443660" y="4621707"/>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30" name="Isosceles Triangle 29">
            <a:extLst>
              <a:ext uri="{FF2B5EF4-FFF2-40B4-BE49-F238E27FC236}">
                <a16:creationId xmlns:a16="http://schemas.microsoft.com/office/drawing/2014/main" id="{89FC8085-2E10-335C-0D3E-B854735C1896}"/>
              </a:ext>
            </a:extLst>
          </p:cNvPr>
          <p:cNvSpPr>
            <a:spLocks noChangeAspect="1"/>
          </p:cNvSpPr>
          <p:nvPr/>
        </p:nvSpPr>
        <p:spPr>
          <a:xfrm>
            <a:off x="9442548" y="3862185"/>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31" name="Isosceles Triangle 30">
            <a:extLst>
              <a:ext uri="{FF2B5EF4-FFF2-40B4-BE49-F238E27FC236}">
                <a16:creationId xmlns:a16="http://schemas.microsoft.com/office/drawing/2014/main" id="{1345D14A-8080-6AF6-B3FB-E9F1A9C46CB8}"/>
              </a:ext>
            </a:extLst>
          </p:cNvPr>
          <p:cNvSpPr>
            <a:spLocks noChangeAspect="1"/>
          </p:cNvSpPr>
          <p:nvPr/>
        </p:nvSpPr>
        <p:spPr>
          <a:xfrm>
            <a:off x="9430901" y="3013454"/>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32" name="Isosceles Triangle 31">
            <a:extLst>
              <a:ext uri="{FF2B5EF4-FFF2-40B4-BE49-F238E27FC236}">
                <a16:creationId xmlns:a16="http://schemas.microsoft.com/office/drawing/2014/main" id="{AB3D9ACA-89E3-92B7-BF9E-502AA304520D}"/>
              </a:ext>
            </a:extLst>
          </p:cNvPr>
          <p:cNvSpPr>
            <a:spLocks noChangeAspect="1"/>
          </p:cNvSpPr>
          <p:nvPr/>
        </p:nvSpPr>
        <p:spPr>
          <a:xfrm rot="10800000">
            <a:off x="10706318" y="482311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Tree>
    <p:extLst>
      <p:ext uri="{BB962C8B-B14F-4D97-AF65-F5344CB8AC3E}">
        <p14:creationId xmlns:p14="http://schemas.microsoft.com/office/powerpoint/2010/main" val="159612034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A12CEE90-FC8D-4F29-F5B3-359C6F31A990}"/>
              </a:ext>
            </a:extLst>
          </p:cNvPr>
          <p:cNvSpPr txBox="1">
            <a:spLocks/>
          </p:cNvSpPr>
          <p:nvPr/>
        </p:nvSpPr>
        <p:spPr>
          <a:xfrm>
            <a:off x="276701" y="160352"/>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Respondents from an ethnic minority background and with no disability were more likely to intend to attend their next breast screening.</a:t>
            </a:r>
          </a:p>
        </p:txBody>
      </p:sp>
      <p:sp>
        <p:nvSpPr>
          <p:cNvPr id="7" name="TextBox 6">
            <a:extLst>
              <a:ext uri="{FF2B5EF4-FFF2-40B4-BE49-F238E27FC236}">
                <a16:creationId xmlns:a16="http://schemas.microsoft.com/office/drawing/2014/main" id="{184C8FC6-9540-774E-E5D6-D95896488898}"/>
              </a:ext>
            </a:extLst>
          </p:cNvPr>
          <p:cNvSpPr txBox="1"/>
          <p:nvPr/>
        </p:nvSpPr>
        <p:spPr>
          <a:xfrm>
            <a:off x="1056253" y="1880641"/>
            <a:ext cx="9988799" cy="338554"/>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lumMod val="95000"/>
                    <a:lumOff val="5000"/>
                  </a:schemeClr>
                </a:solidFill>
                <a:ea typeface="+mn-ea"/>
                <a:cs typeface="+mn-cs"/>
              </a:rPr>
              <a:t>Intention to attend next </a:t>
            </a:r>
            <a:r>
              <a:rPr lang="en-US" sz="1600" b="1" spc="10" dirty="0">
                <a:solidFill>
                  <a:schemeClr val="tx1">
                    <a:lumMod val="95000"/>
                    <a:lumOff val="5000"/>
                  </a:schemeClr>
                </a:solidFill>
              </a:rPr>
              <a:t>breast</a:t>
            </a:r>
            <a:r>
              <a:rPr lang="en-US" sz="1600" b="1" i="0" u="none" strike="noStrike" kern="1200" spc="10" baseline="0" dirty="0">
                <a:solidFill>
                  <a:schemeClr val="tx1">
                    <a:lumMod val="95000"/>
                    <a:lumOff val="5000"/>
                  </a:schemeClr>
                </a:solidFill>
                <a:ea typeface="+mn-ea"/>
                <a:cs typeface="+mn-cs"/>
              </a:rPr>
              <a:t> screening (Net: definitely/probably</a:t>
            </a:r>
            <a:r>
              <a:rPr lang="en-US" sz="1600" b="1" i="0" u="none" strike="noStrike" kern="1200" spc="10" baseline="0" dirty="0">
                <a:solidFill>
                  <a:schemeClr val="tx1"/>
                </a:solidFill>
                <a:ea typeface="+mn-ea"/>
                <a:cs typeface="+mn-cs"/>
              </a:rPr>
              <a:t>)</a:t>
            </a:r>
            <a:endParaRPr lang="en-GB" sz="1600" b="1" i="0" u="none" strike="noStrike" kern="1200" spc="10" baseline="0" dirty="0">
              <a:solidFill>
                <a:schemeClr val="tx1"/>
              </a:solidFill>
              <a:ea typeface="+mn-ea"/>
              <a:cs typeface="+mn-cs"/>
            </a:endParaRPr>
          </a:p>
        </p:txBody>
      </p:sp>
      <p:grpSp>
        <p:nvGrpSpPr>
          <p:cNvPr id="138" name="Group 137">
            <a:extLst>
              <a:ext uri="{FF2B5EF4-FFF2-40B4-BE49-F238E27FC236}">
                <a16:creationId xmlns:a16="http://schemas.microsoft.com/office/drawing/2014/main" id="{4E701264-04E3-B261-F598-61C716A9DC2F}"/>
              </a:ext>
            </a:extLst>
          </p:cNvPr>
          <p:cNvGrpSpPr/>
          <p:nvPr/>
        </p:nvGrpSpPr>
        <p:grpSpPr>
          <a:xfrm>
            <a:off x="10080992" y="6338152"/>
            <a:ext cx="1871253" cy="327895"/>
            <a:chOff x="1866138" y="3032859"/>
            <a:chExt cx="1871253" cy="327895"/>
          </a:xfrm>
        </p:grpSpPr>
        <p:sp>
          <p:nvSpPr>
            <p:cNvPr id="139" name="TextBox 138">
              <a:extLst>
                <a:ext uri="{FF2B5EF4-FFF2-40B4-BE49-F238E27FC236}">
                  <a16:creationId xmlns:a16="http://schemas.microsoft.com/office/drawing/2014/main" id="{892F903A-2567-098E-DD7A-35CC6EA8407F}"/>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dirty="0"/>
                <a:t>Show statistically significant differences between subgroups</a:t>
              </a:r>
              <a:endParaRPr lang="en-GB" sz="900" dirty="0"/>
            </a:p>
          </p:txBody>
        </p:sp>
        <p:sp>
          <p:nvSpPr>
            <p:cNvPr id="140" name="Isosceles Triangle 139">
              <a:extLst>
                <a:ext uri="{FF2B5EF4-FFF2-40B4-BE49-F238E27FC236}">
                  <a16:creationId xmlns:a16="http://schemas.microsoft.com/office/drawing/2014/main" id="{B5404A94-9A05-8752-B9B3-EA76653D2FFB}"/>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1" name="Isosceles Triangle 140">
              <a:extLst>
                <a:ext uri="{FF2B5EF4-FFF2-40B4-BE49-F238E27FC236}">
                  <a16:creationId xmlns:a16="http://schemas.microsoft.com/office/drawing/2014/main" id="{A1A84F83-A606-E3D7-D4C5-2588BA8897E1}"/>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grpSp>
      <p:sp>
        <p:nvSpPr>
          <p:cNvPr id="51" name="Footer Placeholder 5">
            <a:extLst>
              <a:ext uri="{FF2B5EF4-FFF2-40B4-BE49-F238E27FC236}">
                <a16:creationId xmlns:a16="http://schemas.microsoft.com/office/drawing/2014/main" id="{02787A65-82A1-5D40-6569-06431279548D}"/>
              </a:ext>
            </a:extLst>
          </p:cNvPr>
          <p:cNvSpPr txBox="1">
            <a:spLocks/>
          </p:cNvSpPr>
          <p:nvPr/>
        </p:nvSpPr>
        <p:spPr>
          <a:xfrm>
            <a:off x="239755" y="6371645"/>
            <a:ext cx="9113520" cy="51075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N3. Will you go for breast cancer screening next time you are invited?</a:t>
            </a:r>
          </a:p>
          <a:p>
            <a:r>
              <a:rPr lang="en-US" sz="800" dirty="0"/>
              <a:t>Base: (All eligible: N=1,655; White: N=1,497; Ethnic minority background: N=158; ABC1: N=750; C2DE: 905; IMD 1-2: N=232; IMD 3-8: N=1,008; IMD 9-10: 415; Disability: N=690; No disability: N=936; Mental health condition: N=476; No mental health condition: 1,107; England: N=820; Wales: N=293; Scotland: N=284; NI: N=258</a:t>
            </a:r>
          </a:p>
        </p:txBody>
      </p:sp>
      <p:grpSp>
        <p:nvGrpSpPr>
          <p:cNvPr id="52" name="Group 51">
            <a:extLst>
              <a:ext uri="{FF2B5EF4-FFF2-40B4-BE49-F238E27FC236}">
                <a16:creationId xmlns:a16="http://schemas.microsoft.com/office/drawing/2014/main" id="{7AB05440-24A6-90CA-D687-139CE3D182B5}"/>
              </a:ext>
            </a:extLst>
          </p:cNvPr>
          <p:cNvGrpSpPr/>
          <p:nvPr/>
        </p:nvGrpSpPr>
        <p:grpSpPr>
          <a:xfrm>
            <a:off x="675335" y="1934235"/>
            <a:ext cx="11219265" cy="3918112"/>
            <a:chOff x="541253" y="844389"/>
            <a:chExt cx="11219265" cy="3918112"/>
          </a:xfrm>
        </p:grpSpPr>
        <p:graphicFrame>
          <p:nvGraphicFramePr>
            <p:cNvPr id="53" name="Chart 52">
              <a:extLst>
                <a:ext uri="{FF2B5EF4-FFF2-40B4-BE49-F238E27FC236}">
                  <a16:creationId xmlns:a16="http://schemas.microsoft.com/office/drawing/2014/main" id="{55C1269C-84B9-AFC8-BD49-7112B950DC3F}"/>
                </a:ext>
              </a:extLst>
            </p:cNvPr>
            <p:cNvGraphicFramePr/>
            <p:nvPr>
              <p:extLst>
                <p:ext uri="{D42A27DB-BD31-4B8C-83A1-F6EECF244321}">
                  <p14:modId xmlns:p14="http://schemas.microsoft.com/office/powerpoint/2010/main" val="1797826545"/>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sp>
          <p:nvSpPr>
            <p:cNvPr id="54" name="Rectangle 53">
              <a:extLst>
                <a:ext uri="{FF2B5EF4-FFF2-40B4-BE49-F238E27FC236}">
                  <a16:creationId xmlns:a16="http://schemas.microsoft.com/office/drawing/2014/main" id="{8968255C-4C6D-012F-4454-D49E1D89E2C5}"/>
                </a:ext>
              </a:extLst>
            </p:cNvPr>
            <p:cNvSpPr/>
            <p:nvPr/>
          </p:nvSpPr>
          <p:spPr>
            <a:xfrm>
              <a:off x="571884" y="3458638"/>
              <a:ext cx="630823" cy="261404"/>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a:t>
              </a:r>
            </a:p>
          </p:txBody>
        </p:sp>
        <p:sp>
          <p:nvSpPr>
            <p:cNvPr id="57" name="Rectangle 56">
              <a:extLst>
                <a:ext uri="{FF2B5EF4-FFF2-40B4-BE49-F238E27FC236}">
                  <a16:creationId xmlns:a16="http://schemas.microsoft.com/office/drawing/2014/main" id="{20E6EE2F-0C5F-23FF-DEEC-97D12483CC30}"/>
                </a:ext>
              </a:extLst>
            </p:cNvPr>
            <p:cNvSpPr/>
            <p:nvPr/>
          </p:nvSpPr>
          <p:spPr>
            <a:xfrm>
              <a:off x="1927572" y="3477515"/>
              <a:ext cx="685840" cy="3409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White</a:t>
              </a:r>
            </a:p>
          </p:txBody>
        </p:sp>
        <p:sp>
          <p:nvSpPr>
            <p:cNvPr id="58" name="Rectangle 57">
              <a:extLst>
                <a:ext uri="{FF2B5EF4-FFF2-40B4-BE49-F238E27FC236}">
                  <a16:creationId xmlns:a16="http://schemas.microsoft.com/office/drawing/2014/main" id="{CB3CFDE4-0527-F0A8-3D75-D18490FFC692}"/>
                </a:ext>
              </a:extLst>
            </p:cNvPr>
            <p:cNvSpPr/>
            <p:nvPr/>
          </p:nvSpPr>
          <p:spPr>
            <a:xfrm>
              <a:off x="2321079" y="3557896"/>
              <a:ext cx="10448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Ethnic minority</a:t>
              </a:r>
            </a:p>
            <a:p>
              <a:pPr algn="ctr"/>
              <a:r>
                <a:rPr lang="en-GB" sz="1200" dirty="0">
                  <a:solidFill>
                    <a:schemeClr val="tx1"/>
                  </a:solidFill>
                </a:rPr>
                <a:t>background</a:t>
              </a:r>
            </a:p>
          </p:txBody>
        </p:sp>
        <p:sp>
          <p:nvSpPr>
            <p:cNvPr id="59" name="Rectangle 58">
              <a:extLst>
                <a:ext uri="{FF2B5EF4-FFF2-40B4-BE49-F238E27FC236}">
                  <a16:creationId xmlns:a16="http://schemas.microsoft.com/office/drawing/2014/main" id="{855E67FC-C989-D4B3-EDF7-601470F76FAA}"/>
                </a:ext>
              </a:extLst>
            </p:cNvPr>
            <p:cNvSpPr/>
            <p:nvPr/>
          </p:nvSpPr>
          <p:spPr>
            <a:xfrm>
              <a:off x="3357884" y="3488267"/>
              <a:ext cx="692375" cy="3301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ABC1</a:t>
              </a:r>
            </a:p>
          </p:txBody>
        </p:sp>
        <p:sp>
          <p:nvSpPr>
            <p:cNvPr id="60" name="Rectangle 59">
              <a:extLst>
                <a:ext uri="{FF2B5EF4-FFF2-40B4-BE49-F238E27FC236}">
                  <a16:creationId xmlns:a16="http://schemas.microsoft.com/office/drawing/2014/main" id="{2A61A2C4-A724-6E79-CC80-B010F8223890}"/>
                </a:ext>
              </a:extLst>
            </p:cNvPr>
            <p:cNvSpPr/>
            <p:nvPr/>
          </p:nvSpPr>
          <p:spPr>
            <a:xfrm>
              <a:off x="3889223" y="3508587"/>
              <a:ext cx="641095" cy="29333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C2DE</a:t>
              </a:r>
            </a:p>
          </p:txBody>
        </p:sp>
        <p:sp>
          <p:nvSpPr>
            <p:cNvPr id="61" name="Rectangle 60">
              <a:extLst>
                <a:ext uri="{FF2B5EF4-FFF2-40B4-BE49-F238E27FC236}">
                  <a16:creationId xmlns:a16="http://schemas.microsoft.com/office/drawing/2014/main" id="{838AF42D-3CAE-2B8D-2280-8AC066BE042D}"/>
                </a:ext>
              </a:extLst>
            </p:cNvPr>
            <p:cNvSpPr/>
            <p:nvPr/>
          </p:nvSpPr>
          <p:spPr>
            <a:xfrm>
              <a:off x="6558392" y="3425192"/>
              <a:ext cx="853440" cy="39752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Disability</a:t>
              </a:r>
            </a:p>
          </p:txBody>
        </p:sp>
        <p:cxnSp>
          <p:nvCxnSpPr>
            <p:cNvPr id="62" name="Straight Connector 61">
              <a:extLst>
                <a:ext uri="{FF2B5EF4-FFF2-40B4-BE49-F238E27FC236}">
                  <a16:creationId xmlns:a16="http://schemas.microsoft.com/office/drawing/2014/main" id="{D7AEFD5B-DD1B-2B57-7A67-4A0C94CE109C}"/>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sp>
          <p:nvSpPr>
            <p:cNvPr id="63" name="Rectangle 62">
              <a:extLst>
                <a:ext uri="{FF2B5EF4-FFF2-40B4-BE49-F238E27FC236}">
                  <a16:creationId xmlns:a16="http://schemas.microsoft.com/office/drawing/2014/main" id="{4CF9836C-492C-CEB4-8DC0-C7F9D06DACE8}"/>
                </a:ext>
              </a:extLst>
            </p:cNvPr>
            <p:cNvSpPr/>
            <p:nvPr/>
          </p:nvSpPr>
          <p:spPr>
            <a:xfrm>
              <a:off x="7124531" y="3471977"/>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 disability</a:t>
              </a:r>
            </a:p>
          </p:txBody>
        </p:sp>
      </p:grpSp>
      <p:sp>
        <p:nvSpPr>
          <p:cNvPr id="128" name="Rectangle 127">
            <a:extLst>
              <a:ext uri="{FF2B5EF4-FFF2-40B4-BE49-F238E27FC236}">
                <a16:creationId xmlns:a16="http://schemas.microsoft.com/office/drawing/2014/main" id="{53E4208F-64BC-876F-4B3B-A173F77042D5}"/>
              </a:ext>
            </a:extLst>
          </p:cNvPr>
          <p:cNvSpPr/>
          <p:nvPr/>
        </p:nvSpPr>
        <p:spPr>
          <a:xfrm>
            <a:off x="8114238" y="4608155"/>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Mental health condition</a:t>
            </a:r>
          </a:p>
        </p:txBody>
      </p:sp>
      <p:sp>
        <p:nvSpPr>
          <p:cNvPr id="129" name="Rectangle 128">
            <a:extLst>
              <a:ext uri="{FF2B5EF4-FFF2-40B4-BE49-F238E27FC236}">
                <a16:creationId xmlns:a16="http://schemas.microsoft.com/office/drawing/2014/main" id="{75439B77-DC57-0932-37BB-5B2ED5A416C1}"/>
              </a:ext>
            </a:extLst>
          </p:cNvPr>
          <p:cNvSpPr/>
          <p:nvPr/>
        </p:nvSpPr>
        <p:spPr>
          <a:xfrm>
            <a:off x="8672725" y="4686194"/>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 mental health condition</a:t>
            </a:r>
          </a:p>
        </p:txBody>
      </p:sp>
      <p:sp>
        <p:nvSpPr>
          <p:cNvPr id="130" name="Rectangle 129">
            <a:extLst>
              <a:ext uri="{FF2B5EF4-FFF2-40B4-BE49-F238E27FC236}">
                <a16:creationId xmlns:a16="http://schemas.microsoft.com/office/drawing/2014/main" id="{47E38265-C926-AD56-6CC8-2D59F3891345}"/>
              </a:ext>
            </a:extLst>
          </p:cNvPr>
          <p:cNvSpPr/>
          <p:nvPr/>
        </p:nvSpPr>
        <p:spPr>
          <a:xfrm>
            <a:off x="4926355" y="4524057"/>
            <a:ext cx="641095"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a:t>
            </a:r>
          </a:p>
          <a:p>
            <a:pPr algn="ctr"/>
            <a:r>
              <a:rPr lang="en-GB" sz="1200" dirty="0">
                <a:solidFill>
                  <a:schemeClr val="tx1"/>
                </a:solidFill>
              </a:rPr>
              <a:t>1-2</a:t>
            </a:r>
          </a:p>
        </p:txBody>
      </p:sp>
      <p:sp>
        <p:nvSpPr>
          <p:cNvPr id="131" name="Rectangle 130">
            <a:extLst>
              <a:ext uri="{FF2B5EF4-FFF2-40B4-BE49-F238E27FC236}">
                <a16:creationId xmlns:a16="http://schemas.microsoft.com/office/drawing/2014/main" id="{94AE0D2D-C7D5-C017-10F0-DD3D78395AE1}"/>
              </a:ext>
            </a:extLst>
          </p:cNvPr>
          <p:cNvSpPr/>
          <p:nvPr/>
        </p:nvSpPr>
        <p:spPr>
          <a:xfrm>
            <a:off x="5381357" y="4535706"/>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 </a:t>
            </a:r>
          </a:p>
          <a:p>
            <a:pPr algn="ctr"/>
            <a:r>
              <a:rPr lang="en-GB" sz="1200" dirty="0">
                <a:solidFill>
                  <a:schemeClr val="tx1"/>
                </a:solidFill>
              </a:rPr>
              <a:t>3-8</a:t>
            </a:r>
          </a:p>
        </p:txBody>
      </p:sp>
      <p:sp>
        <p:nvSpPr>
          <p:cNvPr id="132" name="Rectangle 131">
            <a:extLst>
              <a:ext uri="{FF2B5EF4-FFF2-40B4-BE49-F238E27FC236}">
                <a16:creationId xmlns:a16="http://schemas.microsoft.com/office/drawing/2014/main" id="{E85DA400-FCC9-F302-CA30-09630AE5FB21}"/>
              </a:ext>
            </a:extLst>
          </p:cNvPr>
          <p:cNvSpPr/>
          <p:nvPr/>
        </p:nvSpPr>
        <p:spPr>
          <a:xfrm>
            <a:off x="5865373" y="4524057"/>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 </a:t>
            </a:r>
          </a:p>
          <a:p>
            <a:pPr algn="ctr"/>
            <a:r>
              <a:rPr lang="en-GB" sz="1200" dirty="0">
                <a:solidFill>
                  <a:schemeClr val="tx1"/>
                </a:solidFill>
              </a:rPr>
              <a:t>9-10</a:t>
            </a:r>
          </a:p>
        </p:txBody>
      </p:sp>
      <p:sp>
        <p:nvSpPr>
          <p:cNvPr id="133" name="Rectangle 132">
            <a:extLst>
              <a:ext uri="{FF2B5EF4-FFF2-40B4-BE49-F238E27FC236}">
                <a16:creationId xmlns:a16="http://schemas.microsoft.com/office/drawing/2014/main" id="{EB67D1DF-3417-FF94-11B7-370DBE09DC17}"/>
              </a:ext>
            </a:extLst>
          </p:cNvPr>
          <p:cNvSpPr/>
          <p:nvPr/>
        </p:nvSpPr>
        <p:spPr>
          <a:xfrm>
            <a:off x="9657932" y="4555194"/>
            <a:ext cx="602136" cy="3576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Eng.</a:t>
            </a:r>
          </a:p>
        </p:txBody>
      </p:sp>
      <p:sp>
        <p:nvSpPr>
          <p:cNvPr id="134" name="Rectangle 133">
            <a:extLst>
              <a:ext uri="{FF2B5EF4-FFF2-40B4-BE49-F238E27FC236}">
                <a16:creationId xmlns:a16="http://schemas.microsoft.com/office/drawing/2014/main" id="{CAC4A855-5626-B72D-A46D-529D56888574}"/>
              </a:ext>
            </a:extLst>
          </p:cNvPr>
          <p:cNvSpPr/>
          <p:nvPr/>
        </p:nvSpPr>
        <p:spPr>
          <a:xfrm>
            <a:off x="10100641" y="4555194"/>
            <a:ext cx="643987" cy="3576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Wales</a:t>
            </a:r>
          </a:p>
        </p:txBody>
      </p:sp>
      <p:sp>
        <p:nvSpPr>
          <p:cNvPr id="135" name="Rectangle 134">
            <a:extLst>
              <a:ext uri="{FF2B5EF4-FFF2-40B4-BE49-F238E27FC236}">
                <a16:creationId xmlns:a16="http://schemas.microsoft.com/office/drawing/2014/main" id="{E72E69ED-B71A-609D-2FD5-56C4ED52B120}"/>
              </a:ext>
            </a:extLst>
          </p:cNvPr>
          <p:cNvSpPr/>
          <p:nvPr/>
        </p:nvSpPr>
        <p:spPr>
          <a:xfrm>
            <a:off x="10624557" y="4555523"/>
            <a:ext cx="613746" cy="3576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Scot.</a:t>
            </a:r>
          </a:p>
        </p:txBody>
      </p:sp>
      <p:sp>
        <p:nvSpPr>
          <p:cNvPr id="136" name="Rectangle 135">
            <a:extLst>
              <a:ext uri="{FF2B5EF4-FFF2-40B4-BE49-F238E27FC236}">
                <a16:creationId xmlns:a16="http://schemas.microsoft.com/office/drawing/2014/main" id="{9C73728B-8B50-AF85-D163-9647FA7F73AF}"/>
              </a:ext>
            </a:extLst>
          </p:cNvPr>
          <p:cNvSpPr/>
          <p:nvPr/>
        </p:nvSpPr>
        <p:spPr>
          <a:xfrm>
            <a:off x="11045052" y="4496198"/>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NI</a:t>
            </a:r>
          </a:p>
        </p:txBody>
      </p:sp>
      <p:sp>
        <p:nvSpPr>
          <p:cNvPr id="154" name="Isosceles Triangle 153">
            <a:extLst>
              <a:ext uri="{FF2B5EF4-FFF2-40B4-BE49-F238E27FC236}">
                <a16:creationId xmlns:a16="http://schemas.microsoft.com/office/drawing/2014/main" id="{272E8F6D-7B56-2C93-B711-158B2D84171D}"/>
              </a:ext>
            </a:extLst>
          </p:cNvPr>
          <p:cNvSpPr>
            <a:spLocks noChangeAspect="1"/>
          </p:cNvSpPr>
          <p:nvPr/>
        </p:nvSpPr>
        <p:spPr>
          <a:xfrm>
            <a:off x="2803015" y="2315676"/>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55" name="Isosceles Triangle 154">
            <a:extLst>
              <a:ext uri="{FF2B5EF4-FFF2-40B4-BE49-F238E27FC236}">
                <a16:creationId xmlns:a16="http://schemas.microsoft.com/office/drawing/2014/main" id="{B33949AC-B985-0A17-7F44-1E24DD4A701C}"/>
              </a:ext>
            </a:extLst>
          </p:cNvPr>
          <p:cNvSpPr>
            <a:spLocks noChangeAspect="1"/>
          </p:cNvSpPr>
          <p:nvPr/>
        </p:nvSpPr>
        <p:spPr>
          <a:xfrm rot="10800000">
            <a:off x="2336325" y="2630623"/>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56" name="Isosceles Triangle 155">
            <a:extLst>
              <a:ext uri="{FF2B5EF4-FFF2-40B4-BE49-F238E27FC236}">
                <a16:creationId xmlns:a16="http://schemas.microsoft.com/office/drawing/2014/main" id="{FCE758D4-FF68-029A-EA85-27CC78B8EFF3}"/>
              </a:ext>
            </a:extLst>
          </p:cNvPr>
          <p:cNvSpPr>
            <a:spLocks noChangeAspect="1"/>
          </p:cNvSpPr>
          <p:nvPr/>
        </p:nvSpPr>
        <p:spPr>
          <a:xfrm>
            <a:off x="7520941" y="2502010"/>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57" name="Isosceles Triangle 156">
            <a:extLst>
              <a:ext uri="{FF2B5EF4-FFF2-40B4-BE49-F238E27FC236}">
                <a16:creationId xmlns:a16="http://schemas.microsoft.com/office/drawing/2014/main" id="{6634730D-4988-4F44-CC09-66D9BF009C53}"/>
              </a:ext>
            </a:extLst>
          </p:cNvPr>
          <p:cNvSpPr>
            <a:spLocks noChangeAspect="1"/>
          </p:cNvSpPr>
          <p:nvPr/>
        </p:nvSpPr>
        <p:spPr>
          <a:xfrm rot="10800000">
            <a:off x="7027539" y="2746052"/>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2" name="Freeform 47">
            <a:extLst>
              <a:ext uri="{FF2B5EF4-FFF2-40B4-BE49-F238E27FC236}">
                <a16:creationId xmlns:a16="http://schemas.microsoft.com/office/drawing/2014/main" id="{4600BDF7-BBDD-AFC8-2760-ECB75B7644DF}"/>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dirty="0"/>
              <a:t>Breast screening</a:t>
            </a:r>
          </a:p>
        </p:txBody>
      </p:sp>
    </p:spTree>
    <p:extLst>
      <p:ext uri="{BB962C8B-B14F-4D97-AF65-F5344CB8AC3E}">
        <p14:creationId xmlns:p14="http://schemas.microsoft.com/office/powerpoint/2010/main" val="76077187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156511"/>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Past experience of pain was the most commonly identified barrier, with those who were overdue, or never attended more likely to identify most barriers</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400193"/>
            <a:ext cx="9618746" cy="38937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N4. Think back to the last time you were invited for breast screening. We want to understand what may have put you off going, whether you went or not in the end. How much, if at all, did the following put you off going?</a:t>
            </a:r>
          </a:p>
          <a:p>
            <a:r>
              <a:rPr lang="en-US" sz="800" dirty="0"/>
              <a:t>Base: All eligible who have been invited (N=1,527); all up to date (N=1,237); all overdue (N=154); never attended (N=83)</a:t>
            </a:r>
          </a:p>
        </p:txBody>
      </p:sp>
      <p:sp>
        <p:nvSpPr>
          <p:cNvPr id="9" name="Freeform 47">
            <a:extLst>
              <a:ext uri="{FF2B5EF4-FFF2-40B4-BE49-F238E27FC236}">
                <a16:creationId xmlns:a16="http://schemas.microsoft.com/office/drawing/2014/main" id="{50347EC4-F94F-33B7-B579-88840FA177B4}"/>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dirty="0"/>
              <a:t>Breast screening</a:t>
            </a:r>
          </a:p>
        </p:txBody>
      </p:sp>
      <p:grpSp>
        <p:nvGrpSpPr>
          <p:cNvPr id="14" name="Group 13">
            <a:extLst>
              <a:ext uri="{FF2B5EF4-FFF2-40B4-BE49-F238E27FC236}">
                <a16:creationId xmlns:a16="http://schemas.microsoft.com/office/drawing/2014/main" id="{60E7DBF0-FB57-DBAD-2EB4-30E7DB1E7372}"/>
              </a:ext>
            </a:extLst>
          </p:cNvPr>
          <p:cNvGrpSpPr/>
          <p:nvPr/>
        </p:nvGrpSpPr>
        <p:grpSpPr>
          <a:xfrm>
            <a:off x="10080992" y="6338152"/>
            <a:ext cx="1871253" cy="327895"/>
            <a:chOff x="1866138" y="3032859"/>
            <a:chExt cx="1871253" cy="327895"/>
          </a:xfrm>
        </p:grpSpPr>
        <p:sp>
          <p:nvSpPr>
            <p:cNvPr id="15" name="TextBox 14">
              <a:extLst>
                <a:ext uri="{FF2B5EF4-FFF2-40B4-BE49-F238E27FC236}">
                  <a16:creationId xmlns:a16="http://schemas.microsoft.com/office/drawing/2014/main" id="{D6F4B6FE-095D-3F25-813F-D269E85182B2}"/>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dirty="0"/>
                <a:t>Show statistically significant differences between subgroups</a:t>
              </a:r>
              <a:endParaRPr lang="en-GB" sz="900" dirty="0"/>
            </a:p>
          </p:txBody>
        </p:sp>
        <p:sp>
          <p:nvSpPr>
            <p:cNvPr id="17" name="Isosceles Triangle 16">
              <a:extLst>
                <a:ext uri="{FF2B5EF4-FFF2-40B4-BE49-F238E27FC236}">
                  <a16:creationId xmlns:a16="http://schemas.microsoft.com/office/drawing/2014/main" id="{54DDD57F-F4F1-0928-0846-FA5D01164F72}"/>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8" name="Isosceles Triangle 17">
              <a:extLst>
                <a:ext uri="{FF2B5EF4-FFF2-40B4-BE49-F238E27FC236}">
                  <a16:creationId xmlns:a16="http://schemas.microsoft.com/office/drawing/2014/main" id="{8B8793F7-4558-4D37-2B6F-0CE08C2AA296}"/>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grpSp>
      <p:graphicFrame>
        <p:nvGraphicFramePr>
          <p:cNvPr id="19" name="Chart 18">
            <a:extLst>
              <a:ext uri="{FF2B5EF4-FFF2-40B4-BE49-F238E27FC236}">
                <a16:creationId xmlns:a16="http://schemas.microsoft.com/office/drawing/2014/main" id="{AE4B688A-7C26-D58A-944D-7038B73A8AA1}"/>
              </a:ext>
            </a:extLst>
          </p:cNvPr>
          <p:cNvGraphicFramePr/>
          <p:nvPr>
            <p:extLst>
              <p:ext uri="{D42A27DB-BD31-4B8C-83A1-F6EECF244321}">
                <p14:modId xmlns:p14="http://schemas.microsoft.com/office/powerpoint/2010/main" val="2319782834"/>
              </p:ext>
            </p:extLst>
          </p:nvPr>
        </p:nvGraphicFramePr>
        <p:xfrm>
          <a:off x="235805" y="1736490"/>
          <a:ext cx="11566335" cy="4712875"/>
        </p:xfrm>
        <a:graphic>
          <a:graphicData uri="http://schemas.openxmlformats.org/drawingml/2006/chart">
            <c:chart xmlns:c="http://schemas.openxmlformats.org/drawingml/2006/chart" xmlns:r="http://schemas.openxmlformats.org/officeDocument/2006/relationships" r:id="rId3"/>
          </a:graphicData>
        </a:graphic>
      </p:graphicFrame>
      <p:sp>
        <p:nvSpPr>
          <p:cNvPr id="32" name="Isosceles Triangle 31">
            <a:extLst>
              <a:ext uri="{FF2B5EF4-FFF2-40B4-BE49-F238E27FC236}">
                <a16:creationId xmlns:a16="http://schemas.microsoft.com/office/drawing/2014/main" id="{BC80D928-34ED-0099-83A3-5DCA17D53356}"/>
              </a:ext>
            </a:extLst>
          </p:cNvPr>
          <p:cNvSpPr>
            <a:spLocks noChangeAspect="1"/>
          </p:cNvSpPr>
          <p:nvPr/>
        </p:nvSpPr>
        <p:spPr>
          <a:xfrm>
            <a:off x="5634321" y="3242637"/>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3" name="Isosceles Triangle 32">
            <a:extLst>
              <a:ext uri="{FF2B5EF4-FFF2-40B4-BE49-F238E27FC236}">
                <a16:creationId xmlns:a16="http://schemas.microsoft.com/office/drawing/2014/main" id="{56F22AB9-67E6-0DD4-B2B2-01E9370A5AA8}"/>
              </a:ext>
            </a:extLst>
          </p:cNvPr>
          <p:cNvSpPr>
            <a:spLocks noChangeAspect="1"/>
          </p:cNvSpPr>
          <p:nvPr/>
        </p:nvSpPr>
        <p:spPr>
          <a:xfrm>
            <a:off x="8020522" y="3088177"/>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40" name="Isosceles Triangle 39">
            <a:extLst>
              <a:ext uri="{FF2B5EF4-FFF2-40B4-BE49-F238E27FC236}">
                <a16:creationId xmlns:a16="http://schemas.microsoft.com/office/drawing/2014/main" id="{E59FA9AE-62C4-D1A8-D8DD-ABFD843FA24F}"/>
              </a:ext>
            </a:extLst>
          </p:cNvPr>
          <p:cNvSpPr>
            <a:spLocks noChangeAspect="1"/>
          </p:cNvSpPr>
          <p:nvPr/>
        </p:nvSpPr>
        <p:spPr>
          <a:xfrm rot="10800000">
            <a:off x="7646902" y="3949509"/>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41" name="Isosceles Triangle 40">
            <a:extLst>
              <a:ext uri="{FF2B5EF4-FFF2-40B4-BE49-F238E27FC236}">
                <a16:creationId xmlns:a16="http://schemas.microsoft.com/office/drawing/2014/main" id="{EAACCDA2-DE15-C166-D90C-13710C216C3F}"/>
              </a:ext>
            </a:extLst>
          </p:cNvPr>
          <p:cNvSpPr>
            <a:spLocks noChangeAspect="1"/>
          </p:cNvSpPr>
          <p:nvPr/>
        </p:nvSpPr>
        <p:spPr>
          <a:xfrm rot="10800000">
            <a:off x="6557681" y="3838297"/>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48" name="Isosceles Triangle 47">
            <a:extLst>
              <a:ext uri="{FF2B5EF4-FFF2-40B4-BE49-F238E27FC236}">
                <a16:creationId xmlns:a16="http://schemas.microsoft.com/office/drawing/2014/main" id="{18B5ADCE-9D56-1A36-414C-B04C5637D60A}"/>
              </a:ext>
            </a:extLst>
          </p:cNvPr>
          <p:cNvSpPr>
            <a:spLocks noChangeAspect="1"/>
          </p:cNvSpPr>
          <p:nvPr/>
        </p:nvSpPr>
        <p:spPr>
          <a:xfrm>
            <a:off x="5833612" y="305490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49" name="Isosceles Triangle 48">
            <a:extLst>
              <a:ext uri="{FF2B5EF4-FFF2-40B4-BE49-F238E27FC236}">
                <a16:creationId xmlns:a16="http://schemas.microsoft.com/office/drawing/2014/main" id="{E6774B78-0CF1-0A6F-0C08-BE8D9E30577B}"/>
              </a:ext>
            </a:extLst>
          </p:cNvPr>
          <p:cNvSpPr>
            <a:spLocks noChangeAspect="1"/>
          </p:cNvSpPr>
          <p:nvPr/>
        </p:nvSpPr>
        <p:spPr>
          <a:xfrm rot="10800000">
            <a:off x="5468459" y="3734737"/>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50" name="Isosceles Triangle 49">
            <a:extLst>
              <a:ext uri="{FF2B5EF4-FFF2-40B4-BE49-F238E27FC236}">
                <a16:creationId xmlns:a16="http://schemas.microsoft.com/office/drawing/2014/main" id="{F8102907-DDFC-8A94-D096-D02B8E2B9750}"/>
              </a:ext>
            </a:extLst>
          </p:cNvPr>
          <p:cNvSpPr>
            <a:spLocks noChangeAspect="1"/>
          </p:cNvSpPr>
          <p:nvPr/>
        </p:nvSpPr>
        <p:spPr>
          <a:xfrm>
            <a:off x="8916948" y="349226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51" name="Isosceles Triangle 50">
            <a:extLst>
              <a:ext uri="{FF2B5EF4-FFF2-40B4-BE49-F238E27FC236}">
                <a16:creationId xmlns:a16="http://schemas.microsoft.com/office/drawing/2014/main" id="{12B71928-0D75-611D-068C-F4A9148339D6}"/>
              </a:ext>
            </a:extLst>
          </p:cNvPr>
          <p:cNvSpPr>
            <a:spLocks noChangeAspect="1"/>
          </p:cNvSpPr>
          <p:nvPr/>
        </p:nvSpPr>
        <p:spPr>
          <a:xfrm rot="10800000">
            <a:off x="8738816" y="3957179"/>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52" name="Isosceles Triangle 51">
            <a:extLst>
              <a:ext uri="{FF2B5EF4-FFF2-40B4-BE49-F238E27FC236}">
                <a16:creationId xmlns:a16="http://schemas.microsoft.com/office/drawing/2014/main" id="{A1CDB5D1-910E-0424-C769-79A9CF2AAB39}"/>
              </a:ext>
            </a:extLst>
          </p:cNvPr>
          <p:cNvSpPr>
            <a:spLocks noChangeAspect="1"/>
          </p:cNvSpPr>
          <p:nvPr/>
        </p:nvSpPr>
        <p:spPr>
          <a:xfrm>
            <a:off x="11305236" y="3361125"/>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53" name="Isosceles Triangle 52">
            <a:extLst>
              <a:ext uri="{FF2B5EF4-FFF2-40B4-BE49-F238E27FC236}">
                <a16:creationId xmlns:a16="http://schemas.microsoft.com/office/drawing/2014/main" id="{35E7199D-39DB-98D2-7B9F-9CCBB973F4E5}"/>
              </a:ext>
            </a:extLst>
          </p:cNvPr>
          <p:cNvSpPr>
            <a:spLocks noChangeAspect="1"/>
          </p:cNvSpPr>
          <p:nvPr/>
        </p:nvSpPr>
        <p:spPr>
          <a:xfrm rot="10800000">
            <a:off x="10919951" y="3922244"/>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2" name="TextBox 1">
            <a:extLst>
              <a:ext uri="{FF2B5EF4-FFF2-40B4-BE49-F238E27FC236}">
                <a16:creationId xmlns:a16="http://schemas.microsoft.com/office/drawing/2014/main" id="{CB24A5FC-DD58-80CC-1472-6030B388CB19}"/>
              </a:ext>
            </a:extLst>
          </p:cNvPr>
          <p:cNvSpPr txBox="1"/>
          <p:nvPr/>
        </p:nvSpPr>
        <p:spPr>
          <a:xfrm>
            <a:off x="3053065" y="1669423"/>
            <a:ext cx="6709114"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dirty="0">
                <a:solidFill>
                  <a:schemeClr val="tx1"/>
                </a:solidFill>
                <a:ea typeface="+mn-ea"/>
                <a:cs typeface="+mn-cs"/>
              </a:rPr>
              <a:t>Barriers to completing (Net: A lot / a little) – Top 10 </a:t>
            </a:r>
            <a:endParaRPr lang="en-GB" sz="1800" b="1" i="0" u="none" strike="noStrike" kern="1200" spc="10" baseline="0" dirty="0">
              <a:solidFill>
                <a:schemeClr val="tx1"/>
              </a:solidFill>
              <a:ea typeface="+mn-ea"/>
              <a:cs typeface="+mn-cs"/>
            </a:endParaRPr>
          </a:p>
        </p:txBody>
      </p:sp>
      <p:sp>
        <p:nvSpPr>
          <p:cNvPr id="5" name="Isosceles Triangle 4">
            <a:extLst>
              <a:ext uri="{FF2B5EF4-FFF2-40B4-BE49-F238E27FC236}">
                <a16:creationId xmlns:a16="http://schemas.microsoft.com/office/drawing/2014/main" id="{7F93E812-5AD9-43DE-E43D-BB48C49C8B98}"/>
              </a:ext>
            </a:extLst>
          </p:cNvPr>
          <p:cNvSpPr>
            <a:spLocks noChangeAspect="1"/>
          </p:cNvSpPr>
          <p:nvPr/>
        </p:nvSpPr>
        <p:spPr>
          <a:xfrm>
            <a:off x="2558813" y="2040592"/>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6" name="Isosceles Triangle 5">
            <a:extLst>
              <a:ext uri="{FF2B5EF4-FFF2-40B4-BE49-F238E27FC236}">
                <a16:creationId xmlns:a16="http://schemas.microsoft.com/office/drawing/2014/main" id="{303C90AE-1561-8DF3-5CA7-AEE78348D040}"/>
              </a:ext>
            </a:extLst>
          </p:cNvPr>
          <p:cNvSpPr>
            <a:spLocks noChangeAspect="1"/>
          </p:cNvSpPr>
          <p:nvPr/>
        </p:nvSpPr>
        <p:spPr>
          <a:xfrm rot="10800000">
            <a:off x="1491435" y="3932594"/>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7" name="Isosceles Triangle 6">
            <a:extLst>
              <a:ext uri="{FF2B5EF4-FFF2-40B4-BE49-F238E27FC236}">
                <a16:creationId xmlns:a16="http://schemas.microsoft.com/office/drawing/2014/main" id="{D0AEE319-34AA-548C-3625-1EBEBE167B8A}"/>
              </a:ext>
            </a:extLst>
          </p:cNvPr>
          <p:cNvSpPr>
            <a:spLocks noChangeAspect="1"/>
          </p:cNvSpPr>
          <p:nvPr/>
        </p:nvSpPr>
        <p:spPr>
          <a:xfrm>
            <a:off x="11059366" y="3378324"/>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0" name="Isosceles Triangle 9">
            <a:extLst>
              <a:ext uri="{FF2B5EF4-FFF2-40B4-BE49-F238E27FC236}">
                <a16:creationId xmlns:a16="http://schemas.microsoft.com/office/drawing/2014/main" id="{ADA308EA-1FD3-A2FD-7176-9F98C37FC82F}"/>
              </a:ext>
            </a:extLst>
          </p:cNvPr>
          <p:cNvSpPr>
            <a:spLocks noChangeAspect="1"/>
          </p:cNvSpPr>
          <p:nvPr/>
        </p:nvSpPr>
        <p:spPr>
          <a:xfrm rot="10800000">
            <a:off x="9830730" y="3949509"/>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 name="Isosceles Triangle 2">
            <a:extLst>
              <a:ext uri="{FF2B5EF4-FFF2-40B4-BE49-F238E27FC236}">
                <a16:creationId xmlns:a16="http://schemas.microsoft.com/office/drawing/2014/main" id="{D1999E03-FF6F-7865-45BF-598CEBD3DBB0}"/>
              </a:ext>
            </a:extLst>
          </p:cNvPr>
          <p:cNvSpPr>
            <a:spLocks noChangeAspect="1"/>
          </p:cNvSpPr>
          <p:nvPr/>
        </p:nvSpPr>
        <p:spPr>
          <a:xfrm>
            <a:off x="3631249" y="2030956"/>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4" name="Isosceles Triangle 3">
            <a:extLst>
              <a:ext uri="{FF2B5EF4-FFF2-40B4-BE49-F238E27FC236}">
                <a16:creationId xmlns:a16="http://schemas.microsoft.com/office/drawing/2014/main" id="{5763918F-466B-495B-4C13-673412A8ACFD}"/>
              </a:ext>
            </a:extLst>
          </p:cNvPr>
          <p:cNvSpPr>
            <a:spLocks noChangeAspect="1"/>
          </p:cNvSpPr>
          <p:nvPr/>
        </p:nvSpPr>
        <p:spPr>
          <a:xfrm>
            <a:off x="4739663" y="2833590"/>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1" name="Isosceles Triangle 10">
            <a:extLst>
              <a:ext uri="{FF2B5EF4-FFF2-40B4-BE49-F238E27FC236}">
                <a16:creationId xmlns:a16="http://schemas.microsoft.com/office/drawing/2014/main" id="{1B4C054C-7CE9-EB99-640F-018AB46D5D3F}"/>
              </a:ext>
            </a:extLst>
          </p:cNvPr>
          <p:cNvSpPr>
            <a:spLocks noChangeAspect="1"/>
          </p:cNvSpPr>
          <p:nvPr/>
        </p:nvSpPr>
        <p:spPr>
          <a:xfrm>
            <a:off x="6935856" y="2120117"/>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2" name="Isosceles Triangle 11">
            <a:extLst>
              <a:ext uri="{FF2B5EF4-FFF2-40B4-BE49-F238E27FC236}">
                <a16:creationId xmlns:a16="http://schemas.microsoft.com/office/drawing/2014/main" id="{A29AA1A2-813A-445D-3428-5ED3E9023CB6}"/>
              </a:ext>
            </a:extLst>
          </p:cNvPr>
          <p:cNvSpPr>
            <a:spLocks noChangeAspect="1"/>
          </p:cNvSpPr>
          <p:nvPr/>
        </p:nvSpPr>
        <p:spPr>
          <a:xfrm>
            <a:off x="9135123" y="2793128"/>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3" name="Isosceles Triangle 12">
            <a:extLst>
              <a:ext uri="{FF2B5EF4-FFF2-40B4-BE49-F238E27FC236}">
                <a16:creationId xmlns:a16="http://schemas.microsoft.com/office/drawing/2014/main" id="{8A4E7DE4-E531-F7DB-76FA-AC60513AEDF3}"/>
              </a:ext>
            </a:extLst>
          </p:cNvPr>
          <p:cNvSpPr>
            <a:spLocks noChangeAspect="1"/>
          </p:cNvSpPr>
          <p:nvPr/>
        </p:nvSpPr>
        <p:spPr>
          <a:xfrm>
            <a:off x="10176280" y="2794056"/>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21" name="Isosceles Triangle 20">
            <a:extLst>
              <a:ext uri="{FF2B5EF4-FFF2-40B4-BE49-F238E27FC236}">
                <a16:creationId xmlns:a16="http://schemas.microsoft.com/office/drawing/2014/main" id="{9616A4A1-F49E-CD16-80B5-869D8B3CBFE2}"/>
              </a:ext>
            </a:extLst>
          </p:cNvPr>
          <p:cNvSpPr>
            <a:spLocks noChangeAspect="1"/>
          </p:cNvSpPr>
          <p:nvPr/>
        </p:nvSpPr>
        <p:spPr>
          <a:xfrm rot="10800000">
            <a:off x="3293358" y="3310511"/>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24" name="Isosceles Triangle 23">
            <a:extLst>
              <a:ext uri="{FF2B5EF4-FFF2-40B4-BE49-F238E27FC236}">
                <a16:creationId xmlns:a16="http://schemas.microsoft.com/office/drawing/2014/main" id="{C662A314-2EC1-9042-4DA2-CC103353A001}"/>
              </a:ext>
            </a:extLst>
          </p:cNvPr>
          <p:cNvSpPr>
            <a:spLocks noChangeAspect="1"/>
          </p:cNvSpPr>
          <p:nvPr/>
        </p:nvSpPr>
        <p:spPr>
          <a:xfrm>
            <a:off x="7832905" y="337937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20" name="Isosceles Triangle 19">
            <a:extLst>
              <a:ext uri="{FF2B5EF4-FFF2-40B4-BE49-F238E27FC236}">
                <a16:creationId xmlns:a16="http://schemas.microsoft.com/office/drawing/2014/main" id="{F4203488-F577-6306-F36D-EA589C833704}"/>
              </a:ext>
            </a:extLst>
          </p:cNvPr>
          <p:cNvSpPr>
            <a:spLocks noChangeAspect="1"/>
          </p:cNvSpPr>
          <p:nvPr/>
        </p:nvSpPr>
        <p:spPr>
          <a:xfrm>
            <a:off x="1283872" y="240748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22" name="Isosceles Triangle 21">
            <a:extLst>
              <a:ext uri="{FF2B5EF4-FFF2-40B4-BE49-F238E27FC236}">
                <a16:creationId xmlns:a16="http://schemas.microsoft.com/office/drawing/2014/main" id="{2A2CF03E-05AC-2EE6-86FD-DD2EDD2D6B2A}"/>
              </a:ext>
            </a:extLst>
          </p:cNvPr>
          <p:cNvSpPr>
            <a:spLocks noChangeAspect="1"/>
          </p:cNvSpPr>
          <p:nvPr/>
        </p:nvSpPr>
        <p:spPr>
          <a:xfrm>
            <a:off x="2359659" y="2583547"/>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23" name="Isosceles Triangle 22">
            <a:extLst>
              <a:ext uri="{FF2B5EF4-FFF2-40B4-BE49-F238E27FC236}">
                <a16:creationId xmlns:a16="http://schemas.microsoft.com/office/drawing/2014/main" id="{E0B5E237-B45B-FDA1-D030-5479D5FEFA89}"/>
              </a:ext>
            </a:extLst>
          </p:cNvPr>
          <p:cNvSpPr>
            <a:spLocks noChangeAspect="1"/>
          </p:cNvSpPr>
          <p:nvPr/>
        </p:nvSpPr>
        <p:spPr>
          <a:xfrm>
            <a:off x="3459220" y="2697842"/>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25" name="Isosceles Triangle 24">
            <a:extLst>
              <a:ext uri="{FF2B5EF4-FFF2-40B4-BE49-F238E27FC236}">
                <a16:creationId xmlns:a16="http://schemas.microsoft.com/office/drawing/2014/main" id="{5879F386-F024-10D1-3EFE-C4C454194D30}"/>
              </a:ext>
            </a:extLst>
          </p:cNvPr>
          <p:cNvSpPr>
            <a:spLocks noChangeAspect="1"/>
          </p:cNvSpPr>
          <p:nvPr/>
        </p:nvSpPr>
        <p:spPr>
          <a:xfrm rot="10800000">
            <a:off x="2159242" y="3000348"/>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27" name="Isosceles Triangle 26">
            <a:extLst>
              <a:ext uri="{FF2B5EF4-FFF2-40B4-BE49-F238E27FC236}">
                <a16:creationId xmlns:a16="http://schemas.microsoft.com/office/drawing/2014/main" id="{847D82A1-1F71-40F0-3EE7-D9E9C616AD17}"/>
              </a:ext>
            </a:extLst>
          </p:cNvPr>
          <p:cNvSpPr>
            <a:spLocks noChangeAspect="1"/>
          </p:cNvSpPr>
          <p:nvPr/>
        </p:nvSpPr>
        <p:spPr>
          <a:xfrm>
            <a:off x="6723543" y="341871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28" name="Isosceles Triangle 27">
            <a:extLst>
              <a:ext uri="{FF2B5EF4-FFF2-40B4-BE49-F238E27FC236}">
                <a16:creationId xmlns:a16="http://schemas.microsoft.com/office/drawing/2014/main" id="{096A48FD-C4B5-1AF2-297D-46EB055C1F54}"/>
              </a:ext>
            </a:extLst>
          </p:cNvPr>
          <p:cNvSpPr>
            <a:spLocks noChangeAspect="1"/>
          </p:cNvSpPr>
          <p:nvPr/>
        </p:nvSpPr>
        <p:spPr>
          <a:xfrm>
            <a:off x="9988157" y="339359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Tree>
    <p:extLst>
      <p:ext uri="{BB962C8B-B14F-4D97-AF65-F5344CB8AC3E}">
        <p14:creationId xmlns:p14="http://schemas.microsoft.com/office/powerpoint/2010/main" val="2806123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Barriers varied across different demographic groups. Physical discomfort due to mobility and physical issues are common barriers for the youngest eligible respondents, those with a disability and those with a mental health condition.</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440076"/>
            <a:ext cx="769216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N4. Think back to the last time you were invited for breast screening. We want to understand what may have put you off going, whether you went or not in the end. How much, if at all, did the following put you off going?</a:t>
            </a:r>
          </a:p>
          <a:p>
            <a:r>
              <a:rPr lang="en-US" sz="800" dirty="0"/>
              <a:t>Base: All eligible who have been invited (N=1,527)</a:t>
            </a:r>
          </a:p>
        </p:txBody>
      </p:sp>
      <p:sp>
        <p:nvSpPr>
          <p:cNvPr id="3" name="Freeform 47">
            <a:extLst>
              <a:ext uri="{FF2B5EF4-FFF2-40B4-BE49-F238E27FC236}">
                <a16:creationId xmlns:a16="http://schemas.microsoft.com/office/drawing/2014/main" id="{18764B58-2B8F-171B-16A1-7BFF23DB7D37}"/>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dirty="0"/>
              <a:t>Breast screening</a:t>
            </a:r>
          </a:p>
        </p:txBody>
      </p:sp>
      <p:sp>
        <p:nvSpPr>
          <p:cNvPr id="33" name="Speech Bubble: Rectangle with Corners Rounded 32">
            <a:extLst>
              <a:ext uri="{FF2B5EF4-FFF2-40B4-BE49-F238E27FC236}">
                <a16:creationId xmlns:a16="http://schemas.microsoft.com/office/drawing/2014/main" id="{04DA8385-8BA8-0063-3CC9-CF991DD12642}"/>
              </a:ext>
            </a:extLst>
          </p:cNvPr>
          <p:cNvSpPr/>
          <p:nvPr/>
        </p:nvSpPr>
        <p:spPr>
          <a:xfrm>
            <a:off x="766265" y="2414940"/>
            <a:ext cx="3488620" cy="1706358"/>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Those from an ethnic minority background were more likely than those from a White background to cite a number of barriers including: past experience of pain (36% vs 31%), not wanting a man to carry out the test (32% vs 28%), not having symptoms (17% vs 7%), being frightened of findings (16% vs 13%) and not thinking they are at risk (12% vs 6%).</a:t>
            </a:r>
          </a:p>
        </p:txBody>
      </p:sp>
      <p:sp>
        <p:nvSpPr>
          <p:cNvPr id="34" name="Speech Bubble: Rectangle with Corners Rounded 33">
            <a:extLst>
              <a:ext uri="{FF2B5EF4-FFF2-40B4-BE49-F238E27FC236}">
                <a16:creationId xmlns:a16="http://schemas.microsoft.com/office/drawing/2014/main" id="{DBC95638-7FF7-AD9F-027E-9A1AB36A0CCC}"/>
              </a:ext>
            </a:extLst>
          </p:cNvPr>
          <p:cNvSpPr/>
          <p:nvPr/>
        </p:nvSpPr>
        <p:spPr>
          <a:xfrm>
            <a:off x="4589352" y="2402784"/>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aged 50-54 were more likely to state that they were worried it might be painful (35%) compared to 55-64 (29%) and 65+ (19%). They also identified concerns over what the test might find (23% vs 16% 55-64 and 8% 65+), or being worried that they would find the appointment physically uncomfortable (19% vs 12% 55-64 and 7% 65+). </a:t>
            </a:r>
          </a:p>
        </p:txBody>
      </p:sp>
      <p:sp>
        <p:nvSpPr>
          <p:cNvPr id="35" name="Speech Bubble: Rectangle with Corners Rounded 34">
            <a:extLst>
              <a:ext uri="{FF2B5EF4-FFF2-40B4-BE49-F238E27FC236}">
                <a16:creationId xmlns:a16="http://schemas.microsoft.com/office/drawing/2014/main" id="{BC7A351A-09AB-C589-D6A9-FAB0A54513F2}"/>
              </a:ext>
            </a:extLst>
          </p:cNvPr>
          <p:cNvSpPr/>
          <p:nvPr/>
        </p:nvSpPr>
        <p:spPr>
          <a:xfrm>
            <a:off x="8361639" y="2402784"/>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Those with a disability were more likely than those without to state that being worried they would find their appointment physically uncomfortable was a barrier (16% vs 7%). They were also more likely to identify concerns around pain (28% vs 22%) or that the appointment was too far from home (12% vs 6%).</a:t>
            </a:r>
          </a:p>
        </p:txBody>
      </p:sp>
      <p:sp>
        <p:nvSpPr>
          <p:cNvPr id="36" name="Speech Bubble: Rectangle with Corners Rounded 35">
            <a:extLst>
              <a:ext uri="{FF2B5EF4-FFF2-40B4-BE49-F238E27FC236}">
                <a16:creationId xmlns:a16="http://schemas.microsoft.com/office/drawing/2014/main" id="{16C47841-E3DA-9BED-01D5-83CDABF8D750}"/>
              </a:ext>
            </a:extLst>
          </p:cNvPr>
          <p:cNvSpPr/>
          <p:nvPr/>
        </p:nvSpPr>
        <p:spPr>
          <a:xfrm>
            <a:off x="766265" y="4426687"/>
            <a:ext cx="3488620" cy="167754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Those who have been diagnosed with a mental health condition were more likely than those without to identify worry that the appointment would be physically uncomfortable (17% vs 8%), as well as practical barriers such as: finding it difficult to get a test at a convenient time (12% vs 6%) or finding it difficult to get to the appointment (8% vs 3%).</a:t>
            </a:r>
          </a:p>
        </p:txBody>
      </p:sp>
      <p:sp>
        <p:nvSpPr>
          <p:cNvPr id="37" name="Speech Bubble: Rectangle with Corners Rounded 36">
            <a:extLst>
              <a:ext uri="{FF2B5EF4-FFF2-40B4-BE49-F238E27FC236}">
                <a16:creationId xmlns:a16="http://schemas.microsoft.com/office/drawing/2014/main" id="{290CC67B-B6C4-AA1B-EDD6-2F2716BB1F5E}"/>
              </a:ext>
            </a:extLst>
          </p:cNvPr>
          <p:cNvSpPr/>
          <p:nvPr/>
        </p:nvSpPr>
        <p:spPr>
          <a:xfrm>
            <a:off x="4589352" y="4414530"/>
            <a:ext cx="3488620" cy="168970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Those from a lower social grade (C2DE) were more likely than those from a higher social grade (ABC1) to identify being embarrassed to go (10% vs 5%), finding it difficult to get an appointment at a convenient time (10% vs 6%), or not thinking they are at risk of breast cancer (8% vs 4%).</a:t>
            </a:r>
          </a:p>
        </p:txBody>
      </p:sp>
      <p:sp>
        <p:nvSpPr>
          <p:cNvPr id="50" name="Speech Bubble: Rectangle with Corners Rounded 49">
            <a:extLst>
              <a:ext uri="{FF2B5EF4-FFF2-40B4-BE49-F238E27FC236}">
                <a16:creationId xmlns:a16="http://schemas.microsoft.com/office/drawing/2014/main" id="{2C524A4E-5914-E771-9184-D4862608D8D9}"/>
              </a:ext>
            </a:extLst>
          </p:cNvPr>
          <p:cNvSpPr/>
          <p:nvPr/>
        </p:nvSpPr>
        <p:spPr>
          <a:xfrm>
            <a:off x="8361639" y="4385721"/>
            <a:ext cx="3488620" cy="171851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Those living in the most deprived IMD deciles (1-2) were more likely than those in 9-10 to identify a number of barriers. Those with the largest discrepancies include worries around pain (39% vs 22%), not having any symptoms (19% vs 4%) and difficulty getting an appointment at a convenient time (16% vs 6%).</a:t>
            </a:r>
          </a:p>
        </p:txBody>
      </p:sp>
      <p:sp>
        <p:nvSpPr>
          <p:cNvPr id="51" name="Rectangle: Rounded Corners 50">
            <a:extLst>
              <a:ext uri="{FF2B5EF4-FFF2-40B4-BE49-F238E27FC236}">
                <a16:creationId xmlns:a16="http://schemas.microsoft.com/office/drawing/2014/main" id="{0DA84E39-16FB-D911-8EF5-1888A482DB71}"/>
              </a:ext>
            </a:extLst>
          </p:cNvPr>
          <p:cNvSpPr/>
          <p:nvPr/>
        </p:nvSpPr>
        <p:spPr>
          <a:xfrm>
            <a:off x="1543356" y="2235258"/>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Ethnicity</a:t>
            </a:r>
          </a:p>
        </p:txBody>
      </p:sp>
      <p:sp>
        <p:nvSpPr>
          <p:cNvPr id="52" name="Rectangle: Rounded Corners 51">
            <a:extLst>
              <a:ext uri="{FF2B5EF4-FFF2-40B4-BE49-F238E27FC236}">
                <a16:creationId xmlns:a16="http://schemas.microsoft.com/office/drawing/2014/main" id="{50F6ED30-752B-7F98-462B-7871B2FB944A}"/>
              </a:ext>
            </a:extLst>
          </p:cNvPr>
          <p:cNvSpPr/>
          <p:nvPr/>
        </p:nvSpPr>
        <p:spPr>
          <a:xfrm>
            <a:off x="5368949" y="2219546"/>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Age</a:t>
            </a:r>
          </a:p>
        </p:txBody>
      </p:sp>
      <p:sp>
        <p:nvSpPr>
          <p:cNvPr id="53" name="Rectangle: Rounded Corners 52">
            <a:extLst>
              <a:ext uri="{FF2B5EF4-FFF2-40B4-BE49-F238E27FC236}">
                <a16:creationId xmlns:a16="http://schemas.microsoft.com/office/drawing/2014/main" id="{77FD6D2B-9ACB-F60A-FE10-C060F8946957}"/>
              </a:ext>
            </a:extLst>
          </p:cNvPr>
          <p:cNvSpPr/>
          <p:nvPr/>
        </p:nvSpPr>
        <p:spPr>
          <a:xfrm>
            <a:off x="9145563" y="2229549"/>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Disability</a:t>
            </a:r>
          </a:p>
        </p:txBody>
      </p:sp>
      <p:sp>
        <p:nvSpPr>
          <p:cNvPr id="54" name="Rectangle: Rounded Corners 53">
            <a:extLst>
              <a:ext uri="{FF2B5EF4-FFF2-40B4-BE49-F238E27FC236}">
                <a16:creationId xmlns:a16="http://schemas.microsoft.com/office/drawing/2014/main" id="{7511FE6E-B298-09CD-A2E5-781EB0053542}"/>
              </a:ext>
            </a:extLst>
          </p:cNvPr>
          <p:cNvSpPr/>
          <p:nvPr/>
        </p:nvSpPr>
        <p:spPr>
          <a:xfrm>
            <a:off x="1552881" y="4275534"/>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Mental health</a:t>
            </a:r>
          </a:p>
        </p:txBody>
      </p:sp>
      <p:sp>
        <p:nvSpPr>
          <p:cNvPr id="60" name="Rectangle: Rounded Corners 59">
            <a:extLst>
              <a:ext uri="{FF2B5EF4-FFF2-40B4-BE49-F238E27FC236}">
                <a16:creationId xmlns:a16="http://schemas.microsoft.com/office/drawing/2014/main" id="{D49302D3-0349-5F80-CA15-2C79B5A74B9C}"/>
              </a:ext>
            </a:extLst>
          </p:cNvPr>
          <p:cNvSpPr/>
          <p:nvPr/>
        </p:nvSpPr>
        <p:spPr>
          <a:xfrm>
            <a:off x="5378474" y="4259822"/>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Social grade</a:t>
            </a:r>
          </a:p>
        </p:txBody>
      </p:sp>
      <p:sp>
        <p:nvSpPr>
          <p:cNvPr id="61" name="Rectangle: Rounded Corners 60">
            <a:extLst>
              <a:ext uri="{FF2B5EF4-FFF2-40B4-BE49-F238E27FC236}">
                <a16:creationId xmlns:a16="http://schemas.microsoft.com/office/drawing/2014/main" id="{AA66F4BF-FBB7-0E65-2610-7BF0DCD25F7E}"/>
              </a:ext>
            </a:extLst>
          </p:cNvPr>
          <p:cNvSpPr/>
          <p:nvPr/>
        </p:nvSpPr>
        <p:spPr>
          <a:xfrm>
            <a:off x="9155088" y="4237411"/>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IMD</a:t>
            </a:r>
          </a:p>
        </p:txBody>
      </p:sp>
      <p:sp>
        <p:nvSpPr>
          <p:cNvPr id="62" name="TextBox 61">
            <a:extLst>
              <a:ext uri="{FF2B5EF4-FFF2-40B4-BE49-F238E27FC236}">
                <a16:creationId xmlns:a16="http://schemas.microsoft.com/office/drawing/2014/main" id="{EE602101-5ADE-109E-891D-BDA5FFFDBB17}"/>
              </a:ext>
            </a:extLst>
          </p:cNvPr>
          <p:cNvSpPr txBox="1"/>
          <p:nvPr/>
        </p:nvSpPr>
        <p:spPr>
          <a:xfrm>
            <a:off x="2528369" y="1633505"/>
            <a:ext cx="7135261"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dirty="0">
                <a:solidFill>
                  <a:schemeClr val="tx1"/>
                </a:solidFill>
                <a:ea typeface="+mn-ea"/>
                <a:cs typeface="+mn-cs"/>
              </a:rPr>
              <a:t>Influential barriers (Net: A lot/ a little)</a:t>
            </a:r>
            <a:endParaRPr lang="en-GB" sz="1800" b="1" i="0" u="none" strike="noStrike" kern="1200" spc="10" baseline="0" dirty="0">
              <a:solidFill>
                <a:schemeClr val="tx1"/>
              </a:solidFill>
              <a:ea typeface="+mn-ea"/>
              <a:cs typeface="+mn-cs"/>
            </a:endParaRPr>
          </a:p>
        </p:txBody>
      </p:sp>
    </p:spTree>
    <p:extLst>
      <p:ext uri="{BB962C8B-B14F-4D97-AF65-F5344CB8AC3E}">
        <p14:creationId xmlns:p14="http://schemas.microsoft.com/office/powerpoint/2010/main" val="348478723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440B3-DC07-8BF0-D16D-163E851EDA51}"/>
            </a:ext>
          </a:extLst>
        </p:cNvPr>
        <p:cNvGrpSpPr/>
        <p:nvPr/>
      </p:nvGrpSpPr>
      <p:grpSpPr>
        <a:xfrm>
          <a:off x="0" y="0"/>
          <a:ext cx="0" cy="0"/>
          <a:chOff x="0" y="0"/>
          <a:chExt cx="0" cy="0"/>
        </a:xfrm>
      </p:grpSpPr>
      <p:sp>
        <p:nvSpPr>
          <p:cNvPr id="8" name="Title 4">
            <a:extLst>
              <a:ext uri="{FF2B5EF4-FFF2-40B4-BE49-F238E27FC236}">
                <a16:creationId xmlns:a16="http://schemas.microsoft.com/office/drawing/2014/main" id="{066A4921-5831-847F-B99B-7C8C46F6A8EA}"/>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Worries around pain continued to be a common barrier for many, as well as believing they did not have symptoms.</a:t>
            </a:r>
          </a:p>
        </p:txBody>
      </p:sp>
      <p:sp>
        <p:nvSpPr>
          <p:cNvPr id="16" name="Footer Placeholder 5">
            <a:extLst>
              <a:ext uri="{FF2B5EF4-FFF2-40B4-BE49-F238E27FC236}">
                <a16:creationId xmlns:a16="http://schemas.microsoft.com/office/drawing/2014/main" id="{F317CBF1-7149-FDBD-6937-FEB1DCCDC472}"/>
              </a:ext>
            </a:extLst>
          </p:cNvPr>
          <p:cNvSpPr txBox="1">
            <a:spLocks/>
          </p:cNvSpPr>
          <p:nvPr/>
        </p:nvSpPr>
        <p:spPr>
          <a:xfrm>
            <a:off x="254427" y="6461104"/>
            <a:ext cx="11683143" cy="28513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N4. Think back to the last time you were invited for breast screening. We want to understand what may have put you off going, whether you went or not in the end. How much, if at all, did the following put you off going?</a:t>
            </a:r>
          </a:p>
          <a:p>
            <a:r>
              <a:rPr lang="en-US" sz="800" dirty="0"/>
              <a:t>Base: All eligible who have been invited (N=1,527)</a:t>
            </a:r>
          </a:p>
        </p:txBody>
      </p:sp>
      <p:sp>
        <p:nvSpPr>
          <p:cNvPr id="2" name="TextBox 1">
            <a:extLst>
              <a:ext uri="{FF2B5EF4-FFF2-40B4-BE49-F238E27FC236}">
                <a16:creationId xmlns:a16="http://schemas.microsoft.com/office/drawing/2014/main" id="{C19CDBBC-0C6E-C476-7A2C-EA3DE0A30DB8}"/>
              </a:ext>
            </a:extLst>
          </p:cNvPr>
          <p:cNvSpPr txBox="1"/>
          <p:nvPr/>
        </p:nvSpPr>
        <p:spPr>
          <a:xfrm>
            <a:off x="2528369" y="1470945"/>
            <a:ext cx="7135261"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dirty="0">
                <a:solidFill>
                  <a:schemeClr val="tx1"/>
                </a:solidFill>
                <a:ea typeface="+mn-ea"/>
                <a:cs typeface="+mn-cs"/>
              </a:rPr>
              <a:t>Influential barriers (Net: A lot/ a little)</a:t>
            </a:r>
            <a:endParaRPr lang="en-GB" sz="1800" b="1" i="0" u="none" strike="noStrike" kern="1200" spc="10" baseline="0" dirty="0">
              <a:solidFill>
                <a:schemeClr val="tx1"/>
              </a:solidFill>
              <a:ea typeface="+mn-ea"/>
              <a:cs typeface="+mn-cs"/>
            </a:endParaRPr>
          </a:p>
        </p:txBody>
      </p:sp>
      <p:cxnSp>
        <p:nvCxnSpPr>
          <p:cNvPr id="161" name="Straight Connector 160">
            <a:extLst>
              <a:ext uri="{FF2B5EF4-FFF2-40B4-BE49-F238E27FC236}">
                <a16:creationId xmlns:a16="http://schemas.microsoft.com/office/drawing/2014/main" id="{9F15946D-823D-250A-0ED3-1A004D86D595}"/>
              </a:ext>
            </a:extLst>
          </p:cNvPr>
          <p:cNvCxnSpPr/>
          <p:nvPr/>
        </p:nvCxnSpPr>
        <p:spPr>
          <a:xfrm>
            <a:off x="2493745" y="7167614"/>
            <a:ext cx="11141032" cy="0"/>
          </a:xfrm>
          <a:prstGeom prst="line">
            <a:avLst/>
          </a:prstGeom>
        </p:spPr>
        <p:style>
          <a:lnRef idx="1">
            <a:schemeClr val="dk1"/>
          </a:lnRef>
          <a:fillRef idx="0">
            <a:schemeClr val="dk1"/>
          </a:fillRef>
          <a:effectRef idx="0">
            <a:schemeClr val="dk1"/>
          </a:effectRef>
          <a:fontRef idx="minor">
            <a:schemeClr val="tx1"/>
          </a:fontRef>
        </p:style>
      </p:cxnSp>
      <p:sp>
        <p:nvSpPr>
          <p:cNvPr id="18" name="Speech Bubble: Rectangle with Corners Rounded 17">
            <a:extLst>
              <a:ext uri="{FF2B5EF4-FFF2-40B4-BE49-F238E27FC236}">
                <a16:creationId xmlns:a16="http://schemas.microsoft.com/office/drawing/2014/main" id="{3022CB5E-A9A1-C190-BED1-BA8A1A82424F}"/>
              </a:ext>
            </a:extLst>
          </p:cNvPr>
          <p:cNvSpPr/>
          <p:nvPr/>
        </p:nvSpPr>
        <p:spPr>
          <a:xfrm>
            <a:off x="4575063" y="2969479"/>
            <a:ext cx="3488620" cy="2079691"/>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b="1" dirty="0">
                <a:solidFill>
                  <a:schemeClr val="accent3"/>
                </a:solidFill>
              </a:rPr>
              <a:t>64% up to date / 11% overdue</a:t>
            </a:r>
          </a:p>
          <a:p>
            <a:pPr algn="ctr"/>
            <a:endParaRPr lang="en-GB" sz="600" b="1" dirty="0">
              <a:solidFill>
                <a:schemeClr val="accent1"/>
              </a:solidFill>
            </a:endParaRPr>
          </a:p>
          <a:p>
            <a:pPr algn="ctr"/>
            <a:r>
              <a:rPr lang="en-GB" sz="1200" dirty="0">
                <a:solidFill>
                  <a:schemeClr val="tx1"/>
                </a:solidFill>
              </a:rPr>
              <a:t>More likely than all others to identify barriers such as: having to arrange an appointment (26%), the appointment being too far from home (24%) and not affording costs (12%)</a:t>
            </a:r>
          </a:p>
        </p:txBody>
      </p:sp>
      <p:sp>
        <p:nvSpPr>
          <p:cNvPr id="19" name="Speech Bubble: Rectangle with Corners Rounded 18">
            <a:extLst>
              <a:ext uri="{FF2B5EF4-FFF2-40B4-BE49-F238E27FC236}">
                <a16:creationId xmlns:a16="http://schemas.microsoft.com/office/drawing/2014/main" id="{A77112BF-6218-C620-1266-4E949A5D0F0E}"/>
              </a:ext>
            </a:extLst>
          </p:cNvPr>
          <p:cNvSpPr/>
          <p:nvPr/>
        </p:nvSpPr>
        <p:spPr>
          <a:xfrm>
            <a:off x="8448950" y="2940670"/>
            <a:ext cx="3488620" cy="2079691"/>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b="1" dirty="0">
                <a:solidFill>
                  <a:schemeClr val="accent3"/>
                </a:solidFill>
              </a:rPr>
              <a:t>69% up to date / 11% overdue</a:t>
            </a:r>
          </a:p>
          <a:p>
            <a:pPr algn="ctr"/>
            <a:endParaRPr lang="en-GB" sz="600" b="1" dirty="0">
              <a:solidFill>
                <a:schemeClr val="accent1"/>
              </a:solidFill>
            </a:endParaRPr>
          </a:p>
          <a:p>
            <a:pPr algn="ctr"/>
            <a:r>
              <a:rPr lang="en-GB" sz="1200" dirty="0">
                <a:solidFill>
                  <a:schemeClr val="tx1"/>
                </a:solidFill>
              </a:rPr>
              <a:t>More likely than all others to select most barriers as influential. The barriers with the greatest discrepancy were: worries around pain (34%), worried about finding it uncomfortable (19%) and being too embarrassed (16%).</a:t>
            </a:r>
          </a:p>
        </p:txBody>
      </p:sp>
      <p:sp>
        <p:nvSpPr>
          <p:cNvPr id="24" name="Rectangle: Rounded Corners 23">
            <a:extLst>
              <a:ext uri="{FF2B5EF4-FFF2-40B4-BE49-F238E27FC236}">
                <a16:creationId xmlns:a16="http://schemas.microsoft.com/office/drawing/2014/main" id="{536B5F31-3F69-6946-1C04-8B8F76BE63B8}"/>
              </a:ext>
            </a:extLst>
          </p:cNvPr>
          <p:cNvSpPr/>
          <p:nvPr/>
        </p:nvSpPr>
        <p:spPr>
          <a:xfrm>
            <a:off x="5068131" y="2780289"/>
            <a:ext cx="2509317" cy="402694"/>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Ethnic minority background with disability</a:t>
            </a:r>
          </a:p>
        </p:txBody>
      </p:sp>
      <p:sp>
        <p:nvSpPr>
          <p:cNvPr id="25" name="Rectangle: Rounded Corners 24">
            <a:extLst>
              <a:ext uri="{FF2B5EF4-FFF2-40B4-BE49-F238E27FC236}">
                <a16:creationId xmlns:a16="http://schemas.microsoft.com/office/drawing/2014/main" id="{CCE2E862-3565-9D29-CB46-C3EB9BB2BE9E}"/>
              </a:ext>
            </a:extLst>
          </p:cNvPr>
          <p:cNvSpPr/>
          <p:nvPr/>
        </p:nvSpPr>
        <p:spPr>
          <a:xfrm>
            <a:off x="8865464" y="2801954"/>
            <a:ext cx="2655592" cy="402694"/>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Low social grade with mental health condition</a:t>
            </a:r>
          </a:p>
        </p:txBody>
      </p:sp>
      <p:sp>
        <p:nvSpPr>
          <p:cNvPr id="29" name="Oval 28">
            <a:extLst>
              <a:ext uri="{FF2B5EF4-FFF2-40B4-BE49-F238E27FC236}">
                <a16:creationId xmlns:a16="http://schemas.microsoft.com/office/drawing/2014/main" id="{4DCDBAD6-160B-194F-8297-E272F010B695}"/>
              </a:ext>
            </a:extLst>
          </p:cNvPr>
          <p:cNvSpPr/>
          <p:nvPr/>
        </p:nvSpPr>
        <p:spPr>
          <a:xfrm>
            <a:off x="3832331" y="2717227"/>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reeform 47">
            <a:extLst>
              <a:ext uri="{FF2B5EF4-FFF2-40B4-BE49-F238E27FC236}">
                <a16:creationId xmlns:a16="http://schemas.microsoft.com/office/drawing/2014/main" id="{C0E52BF9-4CBB-DEC6-E401-A5D93E251877}"/>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dirty="0"/>
              <a:t>Breast screening</a:t>
            </a:r>
          </a:p>
        </p:txBody>
      </p:sp>
      <p:sp>
        <p:nvSpPr>
          <p:cNvPr id="4" name="Speech Bubble: Rectangle with Corners Rounded 3">
            <a:extLst>
              <a:ext uri="{FF2B5EF4-FFF2-40B4-BE49-F238E27FC236}">
                <a16:creationId xmlns:a16="http://schemas.microsoft.com/office/drawing/2014/main" id="{1A8030EF-A529-D864-CBDE-F28E822165C1}"/>
              </a:ext>
            </a:extLst>
          </p:cNvPr>
          <p:cNvSpPr/>
          <p:nvPr/>
        </p:nvSpPr>
        <p:spPr>
          <a:xfrm>
            <a:off x="701176" y="2972899"/>
            <a:ext cx="3488620" cy="2044825"/>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b="1" dirty="0">
                <a:solidFill>
                  <a:schemeClr val="accent3"/>
                </a:solidFill>
              </a:rPr>
              <a:t>60% up to date / 13% overdue</a:t>
            </a:r>
          </a:p>
          <a:p>
            <a:pPr algn="ctr"/>
            <a:endParaRPr lang="en-GB" sz="600" b="1" dirty="0">
              <a:solidFill>
                <a:schemeClr val="accent1"/>
              </a:solidFill>
            </a:endParaRPr>
          </a:p>
          <a:p>
            <a:pPr algn="ctr"/>
            <a:r>
              <a:rPr lang="en-GB" sz="1200" dirty="0">
                <a:solidFill>
                  <a:schemeClr val="tx1"/>
                </a:solidFill>
              </a:rPr>
              <a:t>More likely than all others to select most as influential. The barriers with the greatest discrepancy were: not having any symptoms (25%), worries around pain (35%) and not thinking they’re at risk (17%).</a:t>
            </a:r>
          </a:p>
        </p:txBody>
      </p:sp>
      <p:sp>
        <p:nvSpPr>
          <p:cNvPr id="6" name="Rectangle: Rounded Corners 5">
            <a:extLst>
              <a:ext uri="{FF2B5EF4-FFF2-40B4-BE49-F238E27FC236}">
                <a16:creationId xmlns:a16="http://schemas.microsoft.com/office/drawing/2014/main" id="{2B62A1C0-C566-7284-A4F8-CC56D8244356}"/>
              </a:ext>
            </a:extLst>
          </p:cNvPr>
          <p:cNvSpPr/>
          <p:nvPr/>
        </p:nvSpPr>
        <p:spPr>
          <a:xfrm>
            <a:off x="1184559" y="2800540"/>
            <a:ext cx="2518479" cy="402694"/>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Ethnic minority background in low social grade</a:t>
            </a:r>
          </a:p>
        </p:txBody>
      </p:sp>
      <p:sp>
        <p:nvSpPr>
          <p:cNvPr id="9" name="Oval 8">
            <a:extLst>
              <a:ext uri="{FF2B5EF4-FFF2-40B4-BE49-F238E27FC236}">
                <a16:creationId xmlns:a16="http://schemas.microsoft.com/office/drawing/2014/main" id="{8AC84040-9EE1-23DD-CD63-ACF932544998}"/>
              </a:ext>
            </a:extLst>
          </p:cNvPr>
          <p:cNvSpPr/>
          <p:nvPr/>
        </p:nvSpPr>
        <p:spPr>
          <a:xfrm>
            <a:off x="7666637" y="2669677"/>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80843098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A9AA21-0578-BEC7-C898-394477ECB7A1}"/>
              </a:ext>
            </a:extLst>
          </p:cNvPr>
          <p:cNvSpPr>
            <a:spLocks noGrp="1"/>
          </p:cNvSpPr>
          <p:nvPr>
            <p:ph type="body" sz="quarter" idx="10"/>
          </p:nvPr>
        </p:nvSpPr>
        <p:spPr>
          <a:prstGeom prst="rect">
            <a:avLst/>
          </a:prstGeom>
        </p:spPr>
        <p:txBody>
          <a:bodyPr/>
          <a:lstStyle/>
          <a:p>
            <a:r>
              <a:rPr lang="en-US" dirty="0">
                <a:latin typeface="+mn-lt"/>
              </a:rPr>
              <a:t>Conclusions</a:t>
            </a:r>
          </a:p>
        </p:txBody>
      </p:sp>
      <p:sp>
        <p:nvSpPr>
          <p:cNvPr id="5" name="Text Placeholder 3">
            <a:extLst>
              <a:ext uri="{FF2B5EF4-FFF2-40B4-BE49-F238E27FC236}">
                <a16:creationId xmlns:a16="http://schemas.microsoft.com/office/drawing/2014/main" id="{B83ECA82-8ADD-4D4A-6279-04352C14FE57}"/>
              </a:ext>
            </a:extLst>
          </p:cNvPr>
          <p:cNvSpPr>
            <a:spLocks noGrp="1"/>
          </p:cNvSpPr>
          <p:nvPr>
            <p:ph type="body" sz="quarter" idx="13"/>
          </p:nvPr>
        </p:nvSpPr>
        <p:spPr>
          <a:xfrm>
            <a:off x="5835650" y="273050"/>
            <a:ext cx="5375275" cy="365125"/>
          </a:xfrm>
        </p:spPr>
        <p:txBody>
          <a:bodyPr/>
          <a:lstStyle/>
          <a:p>
            <a:r>
              <a:rPr lang="en-GB" dirty="0">
                <a:latin typeface="+mj-lt"/>
              </a:rPr>
              <a:t>Cancer Awareness Measure+ – </a:t>
            </a:r>
            <a:r>
              <a:rPr lang="en-GB" dirty="0">
                <a:latin typeface="+mn-lt"/>
              </a:rPr>
              <a:t>November 2024</a:t>
            </a:r>
            <a:endParaRPr lang="en-GB" dirty="0">
              <a:latin typeface="+mj-lt"/>
            </a:endParaRPr>
          </a:p>
        </p:txBody>
      </p:sp>
    </p:spTree>
    <p:extLst>
      <p:ext uri="{BB962C8B-B14F-4D97-AF65-F5344CB8AC3E}">
        <p14:creationId xmlns:p14="http://schemas.microsoft.com/office/powerpoint/2010/main" val="45890288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3BB666D-E0E9-41A7-146A-14213543A56E}"/>
              </a:ext>
            </a:extLst>
          </p:cNvPr>
          <p:cNvSpPr>
            <a:spLocks noGrp="1"/>
          </p:cNvSpPr>
          <p:nvPr>
            <p:ph type="body" sz="quarter" idx="10"/>
          </p:nvPr>
        </p:nvSpPr>
        <p:spPr>
          <a:xfrm>
            <a:off x="289559" y="955433"/>
            <a:ext cx="5375542" cy="654253"/>
          </a:xfrm>
        </p:spPr>
        <p:txBody>
          <a:bodyPr/>
          <a:lstStyle/>
          <a:p>
            <a:r>
              <a:rPr lang="en-GB" dirty="0">
                <a:latin typeface="+mn-lt"/>
              </a:rPr>
              <a:t>Conclusions</a:t>
            </a:r>
          </a:p>
        </p:txBody>
      </p:sp>
      <p:sp>
        <p:nvSpPr>
          <p:cNvPr id="6" name="Text Placeholder 5">
            <a:extLst>
              <a:ext uri="{FF2B5EF4-FFF2-40B4-BE49-F238E27FC236}">
                <a16:creationId xmlns:a16="http://schemas.microsoft.com/office/drawing/2014/main" id="{1F6D81B9-463B-991A-DA42-8C56CCCDDA4C}"/>
              </a:ext>
            </a:extLst>
          </p:cNvPr>
          <p:cNvSpPr>
            <a:spLocks noGrp="1"/>
          </p:cNvSpPr>
          <p:nvPr>
            <p:ph type="body" sz="quarter" idx="13"/>
          </p:nvPr>
        </p:nvSpPr>
        <p:spPr>
          <a:xfrm>
            <a:off x="289559" y="1696396"/>
            <a:ext cx="10921320" cy="4617692"/>
          </a:xfrm>
        </p:spPr>
        <p:txBody>
          <a:bodyPr/>
          <a:lstStyle/>
          <a:p>
            <a:r>
              <a:rPr lang="en-GB" sz="1400" b="1" dirty="0">
                <a:latin typeface="+mn-lt"/>
              </a:rPr>
              <a:t>Risk factors</a:t>
            </a:r>
            <a:br>
              <a:rPr lang="en-GB" sz="1400" b="1" dirty="0">
                <a:latin typeface="+mn-lt"/>
              </a:rPr>
            </a:br>
            <a:r>
              <a:rPr lang="en-US" sz="1400" dirty="0">
                <a:latin typeface="+mn-lt"/>
              </a:rPr>
              <a:t>Almost all respondents recognised the main preventable risk factors when prompted, particularly smoking. However, when looking at lifestyle choices, even though all main risk factors were identified by a majority and external lifestyle choices were consistently cited as a top cause for cancer, there were fewer who reported currently doing things such as increasing physical activity, reducing smoking and losing weight. The behaviours that see the lowest rates are stopping smoking completely and drinking less alcohol, perhaps less due to lack of awareness but rather their addictive nature. Additional work around the impact of risk factors and support with the more addictive risk factors could be beneficial in translating awareness to behaviour.</a:t>
            </a:r>
          </a:p>
          <a:p>
            <a:endParaRPr lang="en-GB" sz="1400" b="1" dirty="0">
              <a:solidFill>
                <a:srgbClr val="FF0000"/>
              </a:solidFill>
              <a:latin typeface="+mn-lt"/>
            </a:endParaRPr>
          </a:p>
          <a:p>
            <a:r>
              <a:rPr lang="en-GB" sz="1400" b="1" dirty="0">
                <a:latin typeface="+mn-lt"/>
              </a:rPr>
              <a:t>Participation in screening</a:t>
            </a:r>
          </a:p>
          <a:p>
            <a:r>
              <a:rPr lang="en-US" sz="1400" dirty="0">
                <a:latin typeface="+mn-lt"/>
              </a:rPr>
              <a:t>Positively, awareness of symptoms for breast and bowel cancer are high, and a majority of those eligible are categorised as up to date across all three kinds of cancer (cervical, breast and bowel). Perhaps unsurprisingly, those who are overdue are less likely to report plans to attend their next screening, and the main reasons cited typically include fear of pain (for breast and cervical screening), and uncertainty over logistics (for bowel screening). As such, this may demonstrate that a lack of understanding of what the test will entail contributes to avoidance of screening. Likewise, when thinking generally about attending hospital tests, three-quarters cited that being given information about what a test involved would motivate them to go, targeted messaging around what is involved, as well as transparency around options and pain levels, may be effective. Additionally, as many cite being frightened of the results, or that it did not seem necessarily/they had no symptoms, further education on risks of delaying screening, and ongoing communication that screening is for those without symptoms, could also be beneficial.</a:t>
            </a:r>
            <a:endParaRPr lang="en-GB" sz="1400" dirty="0">
              <a:latin typeface="+mn-lt"/>
            </a:endParaRPr>
          </a:p>
          <a:p>
            <a:endParaRPr lang="en-GB" sz="1400" b="1" dirty="0">
              <a:solidFill>
                <a:srgbClr val="FF0000"/>
              </a:solidFill>
              <a:latin typeface="+mn-lt"/>
            </a:endParaRPr>
          </a:p>
        </p:txBody>
      </p:sp>
      <p:sp>
        <p:nvSpPr>
          <p:cNvPr id="7" name="Text Placeholder 6">
            <a:extLst>
              <a:ext uri="{FF2B5EF4-FFF2-40B4-BE49-F238E27FC236}">
                <a16:creationId xmlns:a16="http://schemas.microsoft.com/office/drawing/2014/main" id="{DD11DF76-9485-CD36-E9DD-086CC63FB39F}"/>
              </a:ext>
            </a:extLst>
          </p:cNvPr>
          <p:cNvSpPr>
            <a:spLocks noGrp="1"/>
          </p:cNvSpPr>
          <p:nvPr>
            <p:ph type="body" sz="quarter" idx="14"/>
          </p:nvPr>
        </p:nvSpPr>
        <p:spPr/>
        <p:txBody>
          <a:bodyPr/>
          <a:lstStyle/>
          <a:p>
            <a:r>
              <a:rPr lang="en-GB" dirty="0">
                <a:latin typeface="+mn-lt"/>
              </a:rPr>
              <a:t>Cancer Awareness Measure+ – November 2024</a:t>
            </a:r>
          </a:p>
        </p:txBody>
      </p:sp>
      <p:sp>
        <p:nvSpPr>
          <p:cNvPr id="8" name="Text Placeholder 7">
            <a:extLst>
              <a:ext uri="{FF2B5EF4-FFF2-40B4-BE49-F238E27FC236}">
                <a16:creationId xmlns:a16="http://schemas.microsoft.com/office/drawing/2014/main" id="{8E6B3514-F7A2-7321-ADCD-D172D76AB967}"/>
              </a:ext>
            </a:extLst>
          </p:cNvPr>
          <p:cNvSpPr>
            <a:spLocks noGrp="1"/>
          </p:cNvSpPr>
          <p:nvPr>
            <p:ph type="body" sz="quarter" idx="15"/>
          </p:nvPr>
        </p:nvSpPr>
        <p:spPr/>
        <p:txBody>
          <a:bodyPr/>
          <a:lstStyle/>
          <a:p>
            <a:r>
              <a:rPr lang="en-GB" dirty="0">
                <a:latin typeface="+mn-lt"/>
              </a:rPr>
              <a:t>Conclusion</a:t>
            </a:r>
          </a:p>
        </p:txBody>
      </p:sp>
      <p:sp>
        <p:nvSpPr>
          <p:cNvPr id="2" name="Footer Placeholder 5">
            <a:extLst>
              <a:ext uri="{FF2B5EF4-FFF2-40B4-BE49-F238E27FC236}">
                <a16:creationId xmlns:a16="http://schemas.microsoft.com/office/drawing/2014/main" id="{7FE39199-E1E1-0C01-9B1C-F57F323FD530}"/>
              </a:ext>
            </a:extLst>
          </p:cNvPr>
          <p:cNvSpPr txBox="1">
            <a:spLocks/>
          </p:cNvSpPr>
          <p:nvPr/>
        </p:nvSpPr>
        <p:spPr>
          <a:xfrm>
            <a:off x="289559" y="6576975"/>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t>Please note – all conclusions are based purely on CAM+ results and don’t take into account the wider evidence base</a:t>
            </a:r>
          </a:p>
        </p:txBody>
      </p:sp>
    </p:spTree>
    <p:extLst>
      <p:ext uri="{BB962C8B-B14F-4D97-AF65-F5344CB8AC3E}">
        <p14:creationId xmlns:p14="http://schemas.microsoft.com/office/powerpoint/2010/main" val="4626596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F6D81B9-463B-991A-DA42-8C56CCCDDA4C}"/>
              </a:ext>
            </a:extLst>
          </p:cNvPr>
          <p:cNvSpPr>
            <a:spLocks noGrp="1"/>
          </p:cNvSpPr>
          <p:nvPr>
            <p:ph type="body" sz="quarter" idx="13"/>
          </p:nvPr>
        </p:nvSpPr>
        <p:spPr>
          <a:xfrm>
            <a:off x="289559" y="1869972"/>
            <a:ext cx="10921320" cy="3944134"/>
          </a:xfrm>
        </p:spPr>
        <p:txBody>
          <a:bodyPr/>
          <a:lstStyle/>
          <a:p>
            <a:r>
              <a:rPr lang="en-GB" sz="1400" b="1" dirty="0">
                <a:latin typeface="+mn-lt"/>
              </a:rPr>
              <a:t>Trust in care</a:t>
            </a:r>
            <a:br>
              <a:rPr lang="en-GB" sz="1400" b="1" dirty="0">
                <a:latin typeface="+mn-lt"/>
              </a:rPr>
            </a:br>
            <a:r>
              <a:rPr lang="en-GB" sz="1400" dirty="0">
                <a:latin typeface="+mn-lt"/>
              </a:rPr>
              <a:t>O</a:t>
            </a:r>
            <a:r>
              <a:rPr lang="en-US" sz="1400" dirty="0">
                <a:latin typeface="+mn-lt"/>
              </a:rPr>
              <a:t>f those that delayed speaking to a healthcare professional, there appears to be a lack of confidence in their ability to access care or treatment. Around half reported that difficulty getting appointments played a role in delaying, and a strong majority do not feel the NHS has enough resources to diagnose or treat those with cancer adequately. Of those who tried to make an appointment – though encouragingly 83% were able to – a majority of those who were not able to do so said they tried multiple times. This lack of ability to access medical resources, and confidence in doing so, could be impacting the proportion who seek medical assistance for their symptoms. </a:t>
            </a:r>
            <a:endParaRPr lang="en-GB" sz="1400" dirty="0">
              <a:latin typeface="+mn-lt"/>
            </a:endParaRPr>
          </a:p>
          <a:p>
            <a:endParaRPr lang="en-GB" sz="1400" b="1" dirty="0">
              <a:solidFill>
                <a:srgbClr val="FF0000"/>
              </a:solidFill>
              <a:latin typeface="+mn-lt"/>
            </a:endParaRPr>
          </a:p>
          <a:p>
            <a:r>
              <a:rPr lang="en-GB" sz="1400" b="1" dirty="0">
                <a:latin typeface="+mn-lt"/>
              </a:rPr>
              <a:t>Remote consultations</a:t>
            </a:r>
          </a:p>
          <a:p>
            <a:r>
              <a:rPr lang="en-US" sz="1400" dirty="0">
                <a:latin typeface="+mn-lt"/>
              </a:rPr>
              <a:t>Around 2 in 5 received healthcare remotely in the last year, and this was more common among those who are older (aged 50+), who have a disability or mental health condition. This indicates that remote appointments are being utilised more by people with potentially more limited mobility. That said, while sentiments towards remote appointments are overall quite positive, this is largely driven by younger respondents. As older respondents are more likely to use them, perhaps targeted measures around benefits and safety of remote consultations towards this older age group could be effective. Additionally, as those from lower social grades and ethnic minority backgrounds were less likely to feel positively towards remote consultations, extending the targeted measures towards these subgroups may also be effective.</a:t>
            </a:r>
          </a:p>
        </p:txBody>
      </p:sp>
      <p:sp>
        <p:nvSpPr>
          <p:cNvPr id="7" name="Text Placeholder 6">
            <a:extLst>
              <a:ext uri="{FF2B5EF4-FFF2-40B4-BE49-F238E27FC236}">
                <a16:creationId xmlns:a16="http://schemas.microsoft.com/office/drawing/2014/main" id="{DD11DF76-9485-CD36-E9DD-086CC63FB39F}"/>
              </a:ext>
            </a:extLst>
          </p:cNvPr>
          <p:cNvSpPr>
            <a:spLocks noGrp="1"/>
          </p:cNvSpPr>
          <p:nvPr>
            <p:ph type="body" sz="quarter" idx="14"/>
          </p:nvPr>
        </p:nvSpPr>
        <p:spPr/>
        <p:txBody>
          <a:bodyPr/>
          <a:lstStyle/>
          <a:p>
            <a:r>
              <a:rPr lang="en-GB" dirty="0">
                <a:latin typeface="+mn-lt"/>
              </a:rPr>
              <a:t>Cancer Awareness Measure+ – November 2024</a:t>
            </a:r>
          </a:p>
        </p:txBody>
      </p:sp>
      <p:sp>
        <p:nvSpPr>
          <p:cNvPr id="8" name="Text Placeholder 7">
            <a:extLst>
              <a:ext uri="{FF2B5EF4-FFF2-40B4-BE49-F238E27FC236}">
                <a16:creationId xmlns:a16="http://schemas.microsoft.com/office/drawing/2014/main" id="{8E6B3514-F7A2-7321-ADCD-D172D76AB967}"/>
              </a:ext>
            </a:extLst>
          </p:cNvPr>
          <p:cNvSpPr>
            <a:spLocks noGrp="1"/>
          </p:cNvSpPr>
          <p:nvPr>
            <p:ph type="body" sz="quarter" idx="15"/>
          </p:nvPr>
        </p:nvSpPr>
        <p:spPr/>
        <p:txBody>
          <a:bodyPr/>
          <a:lstStyle/>
          <a:p>
            <a:r>
              <a:rPr lang="en-GB" dirty="0">
                <a:latin typeface="+mn-lt"/>
              </a:rPr>
              <a:t>Conclusion</a:t>
            </a:r>
          </a:p>
        </p:txBody>
      </p:sp>
      <p:sp>
        <p:nvSpPr>
          <p:cNvPr id="2" name="Footer Placeholder 5">
            <a:extLst>
              <a:ext uri="{FF2B5EF4-FFF2-40B4-BE49-F238E27FC236}">
                <a16:creationId xmlns:a16="http://schemas.microsoft.com/office/drawing/2014/main" id="{0D35135B-9A05-6522-CC7E-F347626317DB}"/>
              </a:ext>
            </a:extLst>
          </p:cNvPr>
          <p:cNvSpPr txBox="1">
            <a:spLocks/>
          </p:cNvSpPr>
          <p:nvPr/>
        </p:nvSpPr>
        <p:spPr>
          <a:xfrm>
            <a:off x="289559" y="6584401"/>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t>Please note – all conclusions are based purely on CAM+ results and don’t take into account the wider evidence base</a:t>
            </a:r>
          </a:p>
        </p:txBody>
      </p:sp>
      <p:sp>
        <p:nvSpPr>
          <p:cNvPr id="10" name="Text Placeholder 4">
            <a:extLst>
              <a:ext uri="{FF2B5EF4-FFF2-40B4-BE49-F238E27FC236}">
                <a16:creationId xmlns:a16="http://schemas.microsoft.com/office/drawing/2014/main" id="{D87C567D-D316-DA11-6CF1-AA2D5531C9BF}"/>
              </a:ext>
            </a:extLst>
          </p:cNvPr>
          <p:cNvSpPr>
            <a:spLocks noGrp="1"/>
          </p:cNvSpPr>
          <p:nvPr>
            <p:ph type="body" sz="quarter" idx="10"/>
          </p:nvPr>
        </p:nvSpPr>
        <p:spPr>
          <a:xfrm>
            <a:off x="289559" y="955433"/>
            <a:ext cx="5375542" cy="654253"/>
          </a:xfrm>
        </p:spPr>
        <p:txBody>
          <a:bodyPr/>
          <a:lstStyle/>
          <a:p>
            <a:r>
              <a:rPr lang="en-GB" dirty="0">
                <a:latin typeface="+mn-lt"/>
              </a:rPr>
              <a:t>Conclusions</a:t>
            </a:r>
          </a:p>
        </p:txBody>
      </p:sp>
    </p:spTree>
    <p:extLst>
      <p:ext uri="{BB962C8B-B14F-4D97-AF65-F5344CB8AC3E}">
        <p14:creationId xmlns:p14="http://schemas.microsoft.com/office/powerpoint/2010/main" val="2564439136"/>
      </p:ext>
    </p:extLst>
  </p:cSld>
  <p:clrMapOvr>
    <a:masterClrMapping/>
  </p:clrMapOvr>
</p:sld>
</file>

<file path=ppt/theme/theme1.xml><?xml version="1.0" encoding="utf-8"?>
<a:theme xmlns:a="http://schemas.openxmlformats.org/drawingml/2006/main" name="Title slides">
  <a:themeElements>
    <a:clrScheme name="CRUK brand colours">
      <a:dk1>
        <a:srgbClr val="000000"/>
      </a:dk1>
      <a:lt1>
        <a:srgbClr val="FFFFFF"/>
      </a:lt1>
      <a:dk2>
        <a:srgbClr val="BBC7D9"/>
      </a:dk2>
      <a:lt2>
        <a:srgbClr val="BBC7D9"/>
      </a:lt2>
      <a:accent1>
        <a:srgbClr val="FF0087"/>
      </a:accent1>
      <a:accent2>
        <a:srgbClr val="009CEE"/>
      </a:accent2>
      <a:accent3>
        <a:srgbClr val="00007E"/>
      </a:accent3>
      <a:accent4>
        <a:srgbClr val="FF0087"/>
      </a:accent4>
      <a:accent5>
        <a:srgbClr val="009CEE"/>
      </a:accent5>
      <a:accent6>
        <a:srgbClr val="00007E"/>
      </a:accent6>
      <a:hlink>
        <a:srgbClr val="FF0087"/>
      </a:hlink>
      <a:folHlink>
        <a:srgbClr val="FF00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ancer Research UK">
  <a:themeElements>
    <a:clrScheme name="Cancer Research 2">
      <a:dk1>
        <a:srgbClr val="58595B"/>
      </a:dk1>
      <a:lt1>
        <a:sysClr val="window" lastClr="FFFFFF"/>
      </a:lt1>
      <a:dk2>
        <a:srgbClr val="2E008B"/>
      </a:dk2>
      <a:lt2>
        <a:srgbClr val="EC008C"/>
      </a:lt2>
      <a:accent1>
        <a:srgbClr val="00B6ED"/>
      </a:accent1>
      <a:accent2>
        <a:srgbClr val="A7A8AA"/>
      </a:accent2>
      <a:accent3>
        <a:srgbClr val="AB99D1"/>
      </a:accent3>
      <a:accent4>
        <a:srgbClr val="F799D1"/>
      </a:accent4>
      <a:accent5>
        <a:srgbClr val="99E2F8"/>
      </a:accent5>
      <a:accent6>
        <a:srgbClr val="D9D9D8"/>
      </a:accent6>
      <a:hlink>
        <a:srgbClr val="AB99D1"/>
      </a:hlink>
      <a:folHlink>
        <a:srgbClr val="99E2F8"/>
      </a:folHlink>
    </a:clrScheme>
    <a:fontScheme name="Cancer Research UK - cor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ncer Research UK (Core)_16x9 template_draft5" id="{9C31A059-EFA4-46FD-A925-1650D6FE654B}" vid="{37F5E9B0-F89A-46E6-909A-F71D2855493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76082543E2F6642A35CCBD1A661698E" ma:contentTypeVersion="14" ma:contentTypeDescription="Create a new document." ma:contentTypeScope="" ma:versionID="0307193758d2347233cfc3b316040300">
  <xsd:schema xmlns:xsd="http://www.w3.org/2001/XMLSchema" xmlns:xs="http://www.w3.org/2001/XMLSchema" xmlns:p="http://schemas.microsoft.com/office/2006/metadata/properties" xmlns:ns2="9f7385d4-8048-4f9f-8792-f87daca76ce3" xmlns:ns3="c2b14516-1e58-4598-a212-dd83c99018dd" targetNamespace="http://schemas.microsoft.com/office/2006/metadata/properties" ma:root="true" ma:fieldsID="9a977cb2bf50f9dda2de208429faf275" ns2:_="" ns3:_="">
    <xsd:import namespace="9f7385d4-8048-4f9f-8792-f87daca76ce3"/>
    <xsd:import namespace="c2b14516-1e58-4598-a212-dd83c99018d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7385d4-8048-4f9f-8792-f87daca76c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a3b5967-77d0-45db-b979-ce510a0c8796"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2b14516-1e58-4598-a212-dd83c99018d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6d4aa645-7165-47ce-b74e-24c521d4da9d}" ma:internalName="TaxCatchAll" ma:showField="CatchAllData" ma:web="c2b14516-1e58-4598-a212-dd83c99018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c2b14516-1e58-4598-a212-dd83c99018dd" xsi:nil="true"/>
    <lcf76f155ced4ddcb4097134ff3c332f xmlns="9f7385d4-8048-4f9f-8792-f87daca76ce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092D91A-F408-4E81-AA84-8CA73E0E38E2}">
  <ds:schemaRefs>
    <ds:schemaRef ds:uri="http://schemas.microsoft.com/sharepoint/v3/contenttype/forms"/>
  </ds:schemaRefs>
</ds:datastoreItem>
</file>

<file path=customXml/itemProps2.xml><?xml version="1.0" encoding="utf-8"?>
<ds:datastoreItem xmlns:ds="http://schemas.openxmlformats.org/officeDocument/2006/customXml" ds:itemID="{786012B8-6BFB-4D9D-B40D-52602E038517}">
  <ds:schemaRefs>
    <ds:schemaRef ds:uri="9f7385d4-8048-4f9f-8792-f87daca76ce3"/>
    <ds:schemaRef ds:uri="c2b14516-1e58-4598-a212-dd83c99018d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F1D4C24-F87F-4FC6-957C-E0116AF85484}">
  <ds:schemaRefs>
    <ds:schemaRef ds:uri="9f7385d4-8048-4f9f-8792-f87daca76ce3"/>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http://purl.org/dc/terms/"/>
    <ds:schemaRef ds:uri="http://www.w3.org/XML/1998/namespace"/>
    <ds:schemaRef ds:uri="http://purl.org/dc/dcmitype/"/>
    <ds:schemaRef ds:uri="c2b14516-1e58-4598-a212-dd83c99018dd"/>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9097</TotalTime>
  <Words>32598</Words>
  <Application>Microsoft Office PowerPoint</Application>
  <PresentationFormat>Widescreen</PresentationFormat>
  <Paragraphs>2552</Paragraphs>
  <Slides>98</Slides>
  <Notes>77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98</vt:i4>
      </vt:variant>
    </vt:vector>
  </HeadingPairs>
  <TitlesOfParts>
    <vt:vector size="107" baseType="lpstr">
      <vt:lpstr>Aptos Narrow</vt:lpstr>
      <vt:lpstr>Arial</vt:lpstr>
      <vt:lpstr>Arial Black</vt:lpstr>
      <vt:lpstr>F37 Hybrid Medium</vt:lpstr>
      <vt:lpstr>Calibri</vt:lpstr>
      <vt:lpstr>Rawline</vt:lpstr>
      <vt:lpstr>Poppins</vt:lpstr>
      <vt:lpstr>Title slides</vt:lpstr>
      <vt:lpstr>Cancer Research UK</vt:lpstr>
      <vt:lpstr>How to use and cite this work</vt:lpstr>
      <vt:lpstr>PowerPoint Presentation</vt:lpstr>
      <vt:lpstr>PowerPoint Presentation</vt:lpstr>
      <vt:lpstr>PowerPoint Presentation</vt:lpstr>
      <vt:lpstr>PowerPoint Presentation</vt:lpstr>
      <vt:lpstr>Symptom groupings – used for questions in sections B, H and 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Martinho</dc:creator>
  <cp:lastModifiedBy>Victoria Whitelock</cp:lastModifiedBy>
  <cp:revision>28</cp:revision>
  <dcterms:created xsi:type="dcterms:W3CDTF">2023-04-19T10:51:19Z</dcterms:created>
  <dcterms:modified xsi:type="dcterms:W3CDTF">2025-04-16T15:19:15Z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0x010100776082543E2F6642A35CCBD1A661698E</vt:lpwstr>
  </property>
  <property fmtid="{D5CDD505-2E9C-101B-9397-08002B2CF9AE}" pid="4" name="_MarkAsFinal">
    <vt:bool>true</vt:bool>
  </property>
</Properties>
</file>