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4.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5.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2.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3.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9.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40.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1.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4.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5.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9.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0.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1.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4.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5.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6.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7.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0.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61.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2.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3.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64.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2"/>
  </p:notesMasterIdLst>
  <p:sldIdLst>
    <p:sldId id="777" r:id="rId6"/>
    <p:sldId id="326" r:id="rId7"/>
    <p:sldId id="276" r:id="rId8"/>
    <p:sldId id="278" r:id="rId9"/>
    <p:sldId id="330" r:id="rId10"/>
    <p:sldId id="617" r:id="rId11"/>
    <p:sldId id="637" r:id="rId12"/>
    <p:sldId id="619" r:id="rId13"/>
    <p:sldId id="331" r:id="rId14"/>
    <p:sldId id="660" r:id="rId15"/>
    <p:sldId id="662" r:id="rId16"/>
    <p:sldId id="661" r:id="rId17"/>
    <p:sldId id="281" r:id="rId18"/>
    <p:sldId id="341" r:id="rId19"/>
    <p:sldId id="343" r:id="rId20"/>
    <p:sldId id="342" r:id="rId21"/>
    <p:sldId id="659" r:id="rId22"/>
    <p:sldId id="334" r:id="rId23"/>
    <p:sldId id="363" r:id="rId24"/>
    <p:sldId id="406" r:id="rId25"/>
    <p:sldId id="407" r:id="rId26"/>
    <p:sldId id="413" r:id="rId27"/>
    <p:sldId id="403" r:id="rId28"/>
    <p:sldId id="332" r:id="rId29"/>
    <p:sldId id="338" r:id="rId30"/>
    <p:sldId id="344" r:id="rId31"/>
    <p:sldId id="374" r:id="rId32"/>
    <p:sldId id="346" r:id="rId33"/>
    <p:sldId id="348" r:id="rId34"/>
    <p:sldId id="347" r:id="rId35"/>
    <p:sldId id="350" r:id="rId36"/>
    <p:sldId id="352" r:id="rId37"/>
    <p:sldId id="663" r:id="rId38"/>
    <p:sldId id="359" r:id="rId39"/>
    <p:sldId id="333" r:id="rId40"/>
    <p:sldId id="638" r:id="rId41"/>
    <p:sldId id="381" r:id="rId42"/>
    <p:sldId id="382" r:id="rId43"/>
    <p:sldId id="383" r:id="rId44"/>
    <p:sldId id="335" r:id="rId45"/>
    <p:sldId id="408" r:id="rId46"/>
    <p:sldId id="409" r:id="rId47"/>
    <p:sldId id="410" r:id="rId48"/>
    <p:sldId id="639" r:id="rId49"/>
    <p:sldId id="386" r:id="rId50"/>
    <p:sldId id="345" r:id="rId51"/>
    <p:sldId id="640" r:id="rId52"/>
    <p:sldId id="778" r:id="rId53"/>
    <p:sldId id="396" r:id="rId54"/>
    <p:sldId id="397" r:id="rId55"/>
    <p:sldId id="392" r:id="rId56"/>
    <p:sldId id="647" r:id="rId57"/>
    <p:sldId id="400" r:id="rId58"/>
    <p:sldId id="650" r:id="rId59"/>
    <p:sldId id="651" r:id="rId60"/>
    <p:sldId id="401" r:id="rId61"/>
    <p:sldId id="648" r:id="rId62"/>
    <p:sldId id="388" r:id="rId63"/>
    <p:sldId id="649" r:id="rId64"/>
    <p:sldId id="390" r:id="rId65"/>
    <p:sldId id="652" r:id="rId66"/>
    <p:sldId id="336" r:id="rId67"/>
    <p:sldId id="364" r:id="rId68"/>
    <p:sldId id="654" r:id="rId69"/>
    <p:sldId id="360" r:id="rId70"/>
    <p:sldId id="653" r:id="rId71"/>
    <p:sldId id="361" r:id="rId72"/>
    <p:sldId id="362" r:id="rId73"/>
    <p:sldId id="365" r:id="rId74"/>
    <p:sldId id="655" r:id="rId75"/>
    <p:sldId id="367" r:id="rId76"/>
    <p:sldId id="657" r:id="rId77"/>
    <p:sldId id="368" r:id="rId78"/>
    <p:sldId id="369" r:id="rId79"/>
    <p:sldId id="370" r:id="rId80"/>
    <p:sldId id="656" r:id="rId81"/>
    <p:sldId id="371" r:id="rId82"/>
    <p:sldId id="658" r:id="rId83"/>
    <p:sldId id="372" r:id="rId84"/>
    <p:sldId id="373" r:id="rId85"/>
    <p:sldId id="681" r:id="rId86"/>
    <p:sldId id="618" r:id="rId87"/>
    <p:sldId id="682" r:id="rId88"/>
    <p:sldId id="337" r:id="rId89"/>
    <p:sldId id="379" r:id="rId90"/>
    <p:sldId id="378" r:id="rId91"/>
  </p:sldIdLst>
  <p:sldSz cx="12192000" cy="6858000"/>
  <p:notesSz cx="6858000" cy="9144000"/>
  <p:embeddedFontLst>
    <p:embeddedFont>
      <p:font typeface="Aptos Narrow" panose="020B0004020202020204" pitchFamily="34" charset="0"/>
      <p:regular r:id="rId93"/>
      <p:bold r:id="rId94"/>
      <p:italic r:id="rId95"/>
      <p:boldItalic r:id="rId96"/>
    </p:embeddedFont>
    <p:embeddedFont>
      <p:font typeface="Arial Black" panose="020B0A04020102020204" pitchFamily="34" charset="0"/>
      <p:bold r:id="rId97"/>
    </p:embeddedFont>
    <p:embeddedFont>
      <p:font typeface="F37 Hybrid Medium" panose="020B0604020202020204" charset="0"/>
      <p:regular r:id="rId98"/>
      <p:bold r:id="rId99"/>
      <p:italic r:id="rId100"/>
      <p:boldItalic r:id="rId101"/>
    </p:embeddedFont>
    <p:embeddedFont>
      <p:font typeface="Poppins" panose="00000500000000000000" pitchFamily="2" charset="0"/>
      <p:regular r:id="rId102"/>
      <p:bold r:id="rId103"/>
      <p:italic r:id="rId104"/>
      <p:boldItalic r:id="rId105"/>
    </p:embeddedFont>
    <p:embeddedFont>
      <p:font typeface="Rawline" panose="020B0604020202020204" charset="0"/>
      <p:regular r:id="rId106"/>
      <p:bold r:id="rId107"/>
      <p:italic r:id="rId108"/>
      <p:boldItalic r:id="rId10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19"/>
            <p14:sldId id="331"/>
            <p14:sldId id="660"/>
            <p14:sldId id="662"/>
            <p14:sldId id="661"/>
            <p14:sldId id="281"/>
            <p14:sldId id="341"/>
            <p14:sldId id="343"/>
            <p14:sldId id="342"/>
            <p14:sldId id="659"/>
            <p14:sldId id="334"/>
            <p14:sldId id="363"/>
            <p14:sldId id="406"/>
            <p14:sldId id="407"/>
            <p14:sldId id="413"/>
            <p14:sldId id="403"/>
            <p14:sldId id="332"/>
            <p14:sldId id="338"/>
            <p14:sldId id="344"/>
            <p14:sldId id="374"/>
            <p14:sldId id="346"/>
            <p14:sldId id="348"/>
            <p14:sldId id="347"/>
            <p14:sldId id="350"/>
            <p14:sldId id="352"/>
            <p14:sldId id="663"/>
            <p14:sldId id="359"/>
            <p14:sldId id="333"/>
            <p14:sldId id="638"/>
            <p14:sldId id="381"/>
            <p14:sldId id="382"/>
            <p14:sldId id="383"/>
            <p14:sldId id="335"/>
            <p14:sldId id="408"/>
            <p14:sldId id="409"/>
            <p14:sldId id="410"/>
            <p14:sldId id="639"/>
            <p14:sldId id="386"/>
            <p14:sldId id="345"/>
            <p14:sldId id="640"/>
            <p14:sldId id="778"/>
            <p14:sldId id="396"/>
            <p14:sldId id="397"/>
            <p14:sldId id="392"/>
            <p14:sldId id="647"/>
            <p14:sldId id="400"/>
            <p14:sldId id="650"/>
            <p14:sldId id="651"/>
            <p14:sldId id="401"/>
            <p14:sldId id="648"/>
            <p14:sldId id="388"/>
            <p14:sldId id="649"/>
            <p14:sldId id="390"/>
            <p14:sldId id="652"/>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B803A53E-9FA3-16A8-9BCE-83104B855806}" name="Eleanor White" initials="EW" userId="S::eleanor.white@yougov.com::ca74da75-484b-4c49-894a-1938e28f7dac"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00007E"/>
    <a:srgbClr val="FFCCE7"/>
    <a:srgbClr val="01665E"/>
    <a:srgbClr val="418C86"/>
    <a:srgbClr val="1919FF"/>
    <a:srgbClr val="485F82"/>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96DF3D-C4E0-4208-9939-2A7F04674FA8}" v="1" dt="2026-08-04T13:13:11.2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5" autoAdjust="0"/>
    <p:restoredTop sz="60291" autoAdjust="0"/>
  </p:normalViewPr>
  <p:slideViewPr>
    <p:cSldViewPr snapToGrid="0">
      <p:cViewPr varScale="1">
        <p:scale>
          <a:sx n="68" d="100"/>
          <a:sy n="68" d="100"/>
        </p:scale>
        <p:origin x="2106"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font" Target="fonts/font15.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0.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3.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ableStyles" Target="tableStyle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1.fntdata"/><Relationship Id="rId108" Type="http://schemas.openxmlformats.org/officeDocument/2006/relationships/font" Target="fonts/font16.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4.fntdata"/><Relationship Id="rId114"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17.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5.fntdata"/><Relationship Id="rId104" Type="http://schemas.openxmlformats.org/officeDocument/2006/relationships/font" Target="fonts/font12.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presProps" Target="presProps.xml"/><Relationship Id="rId115"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8.fntdata"/><Relationship Id="rId105" Type="http://schemas.openxmlformats.org/officeDocument/2006/relationships/font" Target="fonts/font1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undo custSel addSld delSld modSld modSection">
      <pc:chgData name="Claire Sloan" userId="36bdaba6-9115-4655-a0f1-0ea3a1ae7f4d" providerId="ADAL" clId="{B90EBB26-1A86-4F56-AC51-62240BB73A34}" dt="2026-08-04T13:12:43.380" v="53" actId="20577"/>
      <pc:docMkLst>
        <pc:docMk/>
      </pc:docMkLst>
      <pc:sldChg chg="modSp add mod modNotesTx">
        <pc:chgData name="Claire Sloan" userId="36bdaba6-9115-4655-a0f1-0ea3a1ae7f4d" providerId="ADAL" clId="{B90EBB26-1A86-4F56-AC51-62240BB73A34}" dt="2026-08-04T13:12:43.380" v="53" actId="20577"/>
        <pc:sldMkLst>
          <pc:docMk/>
          <pc:sldMk cId="2599948767" sldId="778"/>
        </pc:sldMkLst>
        <pc:spChg chg="mod">
          <ac:chgData name="Claire Sloan" userId="36bdaba6-9115-4655-a0f1-0ea3a1ae7f4d" providerId="ADAL" clId="{B90EBB26-1A86-4F56-AC51-62240BB73A34}" dt="2026-08-04T13:12:43.380" v="53" actId="20577"/>
          <ac:spMkLst>
            <pc:docMk/>
            <pc:sldMk cId="2599948767" sldId="778"/>
            <ac:spMk id="2" creationId="{B83D8462-56E0-4816-66FF-3113F621E7B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0.01</c:v>
                </c:pt>
                <c:pt idx="2" formatCode="0%">
                  <c:v>0.01</c:v>
                </c:pt>
                <c:pt idx="4" formatCode="0%">
                  <c:v>0.1</c:v>
                </c:pt>
                <c:pt idx="6" formatCode="0%">
                  <c:v>0.39</c:v>
                </c:pt>
                <c:pt idx="8" formatCode="0%">
                  <c:v>0.48</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0.43</c:v>
                </c:pt>
                <c:pt idx="1">
                  <c:v>0.32</c:v>
                </c:pt>
                <c:pt idx="2">
                  <c:v>0.28000000000000003</c:v>
                </c:pt>
                <c:pt idx="3">
                  <c:v>0.18</c:v>
                </c:pt>
                <c:pt idx="4">
                  <c:v>0.17</c:v>
                </c:pt>
                <c:pt idx="5">
                  <c:v>0.09</c:v>
                </c:pt>
                <c:pt idx="6">
                  <c:v>0.2</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An EXISTING physical health problem that you already know you have</c:v>
                </c:pt>
                <c:pt idx="3">
                  <c:v>A NEW physical health problem</c:v>
                </c:pt>
                <c:pt idx="4">
                  <c:v>Mental health problem</c:v>
                </c:pt>
                <c:pt idx="5">
                  <c:v>Medication or vaccination side effects</c:v>
                </c:pt>
                <c:pt idx="6">
                  <c:v>Don't know/Prefer not to say</c:v>
                </c:pt>
              </c:strCache>
            </c:strRef>
          </c:cat>
          <c:val>
            <c:numRef>
              <c:f>Sheet1!$B$2:$B$8</c:f>
              <c:numCache>
                <c:formatCode>0%</c:formatCode>
                <c:ptCount val="7"/>
                <c:pt idx="0">
                  <c:v>0.22</c:v>
                </c:pt>
                <c:pt idx="1">
                  <c:v>0.21</c:v>
                </c:pt>
                <c:pt idx="2">
                  <c:v>0.19</c:v>
                </c:pt>
                <c:pt idx="3">
                  <c:v>0.18</c:v>
                </c:pt>
                <c:pt idx="4">
                  <c:v>0.18</c:v>
                </c:pt>
                <c:pt idx="5">
                  <c:v>0.08</c:v>
                </c:pt>
                <c:pt idx="6">
                  <c:v>0.33</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0.33</c:v>
                </c:pt>
                <c:pt idx="1">
                  <c:v>0.28000000000000003</c:v>
                </c:pt>
                <c:pt idx="2">
                  <c:v>0.23</c:v>
                </c:pt>
                <c:pt idx="3">
                  <c:v>0.13</c:v>
                </c:pt>
                <c:pt idx="4">
                  <c:v>0.09</c:v>
                </c:pt>
                <c:pt idx="5">
                  <c:v>7.0000000000000007E-2</c:v>
                </c:pt>
                <c:pt idx="6">
                  <c:v>0.28000000000000003</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c:v>
                </c:pt>
                <c:pt idx="1">
                  <c:v>0.24</c:v>
                </c:pt>
                <c:pt idx="2">
                  <c:v>0.24</c:v>
                </c:pt>
                <c:pt idx="3">
                  <c:v>0.19</c:v>
                </c:pt>
                <c:pt idx="4">
                  <c:v>0.13</c:v>
                </c:pt>
                <c:pt idx="5">
                  <c:v>0.09</c:v>
                </c:pt>
                <c:pt idx="6">
                  <c:v>0.23</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0.13</c:v>
                </c:pt>
                <c:pt idx="1">
                  <c:v>0.24</c:v>
                </c:pt>
                <c:pt idx="2">
                  <c:v>0.38</c:v>
                </c:pt>
                <c:pt idx="3">
                  <c:v>0.52</c:v>
                </c:pt>
                <c:pt idx="4">
                  <c:v>0.18</c:v>
                </c:pt>
                <c:pt idx="5">
                  <c:v>0.01</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0.1</c:v>
                </c:pt>
                <c:pt idx="1">
                  <c:v>0.2</c:v>
                </c:pt>
                <c:pt idx="2">
                  <c:v>0.34</c:v>
                </c:pt>
                <c:pt idx="3">
                  <c:v>0.47</c:v>
                </c:pt>
                <c:pt idx="4">
                  <c:v>0.19</c:v>
                </c:pt>
                <c:pt idx="5">
                  <c:v>0.01</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0.15</c:v>
                </c:pt>
                <c:pt idx="1">
                  <c:v>0.23</c:v>
                </c:pt>
                <c:pt idx="2">
                  <c:v>0.28000000000000003</c:v>
                </c:pt>
                <c:pt idx="3">
                  <c:v>0.36</c:v>
                </c:pt>
                <c:pt idx="4">
                  <c:v>0.13</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0.08</c:v>
                </c:pt>
                <c:pt idx="1">
                  <c:v>0.14000000000000001</c:v>
                </c:pt>
                <c:pt idx="2">
                  <c:v>0.23</c:v>
                </c:pt>
                <c:pt idx="3">
                  <c:v>0.44</c:v>
                </c:pt>
                <c:pt idx="4">
                  <c:v>0.16</c:v>
                </c:pt>
                <c:pt idx="5">
                  <c:v>0.04</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0.11</c:v>
                </c:pt>
                <c:pt idx="1">
                  <c:v>0.22</c:v>
                </c:pt>
                <c:pt idx="2">
                  <c:v>0.27</c:v>
                </c:pt>
                <c:pt idx="3">
                  <c:v>0.34</c:v>
                </c:pt>
                <c:pt idx="4">
                  <c:v>0.11</c:v>
                </c:pt>
                <c:pt idx="5">
                  <c:v>0.01</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 </c:v>
                </c:pt>
                <c:pt idx="3">
                  <c:v>Female </c:v>
                </c:pt>
                <c:pt idx="5">
                  <c:v>18-29</c:v>
                </c:pt>
                <c:pt idx="6">
                  <c:v>30-49</c:v>
                </c:pt>
                <c:pt idx="7">
                  <c:v>50+</c:v>
                </c:pt>
                <c:pt idx="9">
                  <c:v>ABC1</c:v>
                </c:pt>
                <c:pt idx="10">
                  <c:v>C2DE</c:v>
                </c:pt>
                <c:pt idx="12">
                  <c:v>C2DE 50+</c:v>
                </c:pt>
                <c:pt idx="13">
                  <c:v>Not C2DE 50+</c:v>
                </c:pt>
                <c:pt idx="15">
                  <c:v>Living 
without a disability</c:v>
                </c:pt>
                <c:pt idx="16">
                  <c:v>Living 
with a disability </c:v>
                </c:pt>
                <c:pt idx="18">
                  <c:v>Urban</c:v>
                </c:pt>
                <c:pt idx="19">
                  <c:v>Town</c:v>
                </c:pt>
                <c:pt idx="20">
                  <c:v>Rural</c:v>
                </c:pt>
              </c:strCache>
            </c:strRef>
          </c:cat>
          <c:val>
            <c:numRef>
              <c:f>Sheet1!$B$2:$B$22</c:f>
              <c:numCache>
                <c:formatCode>General</c:formatCode>
                <c:ptCount val="21"/>
                <c:pt idx="0" formatCode="0%">
                  <c:v>0.32</c:v>
                </c:pt>
                <c:pt idx="2" formatCode="0%">
                  <c:v>0.27</c:v>
                </c:pt>
                <c:pt idx="3" formatCode="0%">
                  <c:v>0.36</c:v>
                </c:pt>
                <c:pt idx="5" formatCode="0%">
                  <c:v>0.34</c:v>
                </c:pt>
                <c:pt idx="6" formatCode="0%">
                  <c:v>0.34</c:v>
                </c:pt>
                <c:pt idx="7" formatCode="0%">
                  <c:v>0.3</c:v>
                </c:pt>
                <c:pt idx="9" formatCode="0%">
                  <c:v>0.31</c:v>
                </c:pt>
                <c:pt idx="10" formatCode="0%">
                  <c:v>0.32</c:v>
                </c:pt>
                <c:pt idx="12" formatCode="0%">
                  <c:v>0.27</c:v>
                </c:pt>
                <c:pt idx="13" formatCode="0%">
                  <c:v>0.34</c:v>
                </c:pt>
                <c:pt idx="15" formatCode="0%">
                  <c:v>0.27</c:v>
                </c:pt>
                <c:pt idx="16" formatCode="0%">
                  <c:v>0.38</c:v>
                </c:pt>
                <c:pt idx="18" formatCode="0%">
                  <c:v>0.38</c:v>
                </c:pt>
                <c:pt idx="19" formatCode="0%">
                  <c:v>0.34</c:v>
                </c:pt>
                <c:pt idx="20" formatCode="0%">
                  <c:v>0.28000000000000003</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81670309381089"/>
          <c:y val="2.9576440808798156E-2"/>
          <c:w val="0.65670598404600944"/>
          <c:h val="0.892000260831604"/>
        </c:manualLayout>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0.04</c:v>
                </c:pt>
                <c:pt idx="1">
                  <c:v>0</c:v>
                </c:pt>
                <c:pt idx="2">
                  <c:v>0.02</c:v>
                </c:pt>
                <c:pt idx="3">
                  <c:v>0.01</c:v>
                </c:pt>
                <c:pt idx="4">
                  <c:v>0.02</c:v>
                </c:pt>
                <c:pt idx="5">
                  <c:v>0.06</c:v>
                </c:pt>
                <c:pt idx="6">
                  <c:v>7.0000000000000007E-2</c:v>
                </c:pt>
                <c:pt idx="7">
                  <c:v>0.05</c:v>
                </c:pt>
                <c:pt idx="9">
                  <c:v>0.27</c:v>
                </c:pt>
                <c:pt idx="10">
                  <c:v>0.09</c:v>
                </c:pt>
                <c:pt idx="11">
                  <c:v>0.52</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7.0000000000000007E-2</c:v>
                </c:pt>
                <c:pt idx="1">
                  <c:v>0.01</c:v>
                </c:pt>
                <c:pt idx="2">
                  <c:v>0.01</c:v>
                </c:pt>
                <c:pt idx="3">
                  <c:v>0.02</c:v>
                </c:pt>
                <c:pt idx="4">
                  <c:v>0.01</c:v>
                </c:pt>
                <c:pt idx="5">
                  <c:v>0.02</c:v>
                </c:pt>
                <c:pt idx="6">
                  <c:v>0.1</c:v>
                </c:pt>
                <c:pt idx="7">
                  <c:v>0.05</c:v>
                </c:pt>
                <c:pt idx="9">
                  <c:v>0.36</c:v>
                </c:pt>
                <c:pt idx="10">
                  <c:v>0.09</c:v>
                </c:pt>
                <c:pt idx="11">
                  <c:v>0.44</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0.1</c:v>
                </c:pt>
                <c:pt idx="1">
                  <c:v>0</c:v>
                </c:pt>
                <c:pt idx="2">
                  <c:v>0</c:v>
                </c:pt>
                <c:pt idx="3">
                  <c:v>0.01</c:v>
                </c:pt>
                <c:pt idx="4">
                  <c:v>0.02</c:v>
                </c:pt>
                <c:pt idx="5">
                  <c:v>0.04</c:v>
                </c:pt>
                <c:pt idx="6">
                  <c:v>0.02</c:v>
                </c:pt>
                <c:pt idx="7">
                  <c:v>0.04</c:v>
                </c:pt>
                <c:pt idx="9">
                  <c:v>0.25</c:v>
                </c:pt>
                <c:pt idx="10">
                  <c:v>0.05</c:v>
                </c:pt>
                <c:pt idx="11">
                  <c:v>0.55000000000000004</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0.06</c:v>
                </c:pt>
                <c:pt idx="1">
                  <c:v>0</c:v>
                </c:pt>
                <c:pt idx="2">
                  <c:v>0.01</c:v>
                </c:pt>
                <c:pt idx="3">
                  <c:v>0.01</c:v>
                </c:pt>
                <c:pt idx="4">
                  <c:v>0.01</c:v>
                </c:pt>
                <c:pt idx="5">
                  <c:v>0.04</c:v>
                </c:pt>
                <c:pt idx="6">
                  <c:v>0.04</c:v>
                </c:pt>
                <c:pt idx="7">
                  <c:v>0.03</c:v>
                </c:pt>
                <c:pt idx="9">
                  <c:v>0.32</c:v>
                </c:pt>
                <c:pt idx="10">
                  <c:v>0.11</c:v>
                </c:pt>
                <c:pt idx="11">
                  <c:v>0.48</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0.05</c:v>
                </c:pt>
                <c:pt idx="1">
                  <c:v>0</c:v>
                </c:pt>
                <c:pt idx="2">
                  <c:v>0.01</c:v>
                </c:pt>
                <c:pt idx="3">
                  <c:v>0.02</c:v>
                </c:pt>
                <c:pt idx="4">
                  <c:v>0.02</c:v>
                </c:pt>
                <c:pt idx="5">
                  <c:v>0.04</c:v>
                </c:pt>
                <c:pt idx="6">
                  <c:v>0.05</c:v>
                </c:pt>
                <c:pt idx="7">
                  <c:v>0.05</c:v>
                </c:pt>
                <c:pt idx="9">
                  <c:v>0.25</c:v>
                </c:pt>
                <c:pt idx="10">
                  <c:v>0.11</c:v>
                </c:pt>
                <c:pt idx="11">
                  <c:v>0.56999999999999995</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c:v>
                </c:pt>
                <c:pt idx="1">
                  <c:v>0.54</c:v>
                </c:pt>
                <c:pt idx="2">
                  <c:v>0.55000000000000004</c:v>
                </c:pt>
                <c:pt idx="3">
                  <c:v>0.51</c:v>
                </c:pt>
                <c:pt idx="4">
                  <c:v>0.61</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0.34</c:v>
                </c:pt>
                <c:pt idx="1">
                  <c:v>0.43</c:v>
                </c:pt>
                <c:pt idx="2">
                  <c:v>0.36</c:v>
                </c:pt>
                <c:pt idx="3">
                  <c:v>0.43</c:v>
                </c:pt>
                <c:pt idx="4">
                  <c:v>0.34</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0.06</c:v>
                </c:pt>
                <c:pt idx="1">
                  <c:v>0.04</c:v>
                </c:pt>
                <c:pt idx="2">
                  <c:v>0.08</c:v>
                </c:pt>
                <c:pt idx="3">
                  <c:v>0.06</c:v>
                </c:pt>
                <c:pt idx="4">
                  <c:v>0.05</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c:v>
                </c:pt>
                <c:pt idx="3">
                  <c:v>Female</c:v>
                </c:pt>
                <c:pt idx="5">
                  <c:v>18-29</c:v>
                </c:pt>
                <c:pt idx="6">
                  <c:v>30-49</c:v>
                </c:pt>
                <c:pt idx="7">
                  <c:v>50+</c:v>
                </c:pt>
                <c:pt idx="9">
                  <c:v>ABC1</c:v>
                </c:pt>
                <c:pt idx="10">
                  <c:v>C2DE</c:v>
                </c:pt>
                <c:pt idx="12">
                  <c:v>C2DE 50+</c:v>
                </c:pt>
                <c:pt idx="13">
                  <c:v>Not C2DE 50+</c:v>
                </c:pt>
                <c:pt idx="15">
                  <c:v>Living 
without a disability</c:v>
                </c:pt>
                <c:pt idx="16">
                  <c:v>Living 
with a disability </c:v>
                </c:pt>
                <c:pt idx="18">
                  <c:v>IMD 1-2 (Most deprived)</c:v>
                </c:pt>
                <c:pt idx="19">
                  <c:v>IMD 3-8</c:v>
                </c:pt>
                <c:pt idx="20">
                  <c:v>IMD 9-10 (Least deprived)</c:v>
                </c:pt>
              </c:strCache>
            </c:strRef>
          </c:cat>
          <c:val>
            <c:numRef>
              <c:f>Sheet1!$B$2:$B$22</c:f>
              <c:numCache>
                <c:formatCode>General</c:formatCode>
                <c:ptCount val="21"/>
                <c:pt idx="0" formatCode="0%">
                  <c:v>0.61</c:v>
                </c:pt>
                <c:pt idx="2" formatCode="0%">
                  <c:v>0.62</c:v>
                </c:pt>
                <c:pt idx="3" formatCode="0%">
                  <c:v>0.61</c:v>
                </c:pt>
                <c:pt idx="5" formatCode="0%">
                  <c:v>0.45</c:v>
                </c:pt>
                <c:pt idx="6" formatCode="0%">
                  <c:v>0.59</c:v>
                </c:pt>
                <c:pt idx="7" formatCode="0%">
                  <c:v>0.69</c:v>
                </c:pt>
                <c:pt idx="9" formatCode="0%">
                  <c:v>0.64</c:v>
                </c:pt>
                <c:pt idx="10" formatCode="0%">
                  <c:v>0.59</c:v>
                </c:pt>
                <c:pt idx="12" formatCode="0%">
                  <c:v>0.69</c:v>
                </c:pt>
                <c:pt idx="13" formatCode="0%">
                  <c:v>0.57999999999999996</c:v>
                </c:pt>
                <c:pt idx="15" formatCode="0%">
                  <c:v>0.6</c:v>
                </c:pt>
                <c:pt idx="16" formatCode="0%">
                  <c:v>0.63</c:v>
                </c:pt>
                <c:pt idx="18" formatCode="0%">
                  <c:v>0.66</c:v>
                </c:pt>
                <c:pt idx="19" formatCode="0%">
                  <c:v>0.61</c:v>
                </c:pt>
                <c:pt idx="20" formatCode="0%">
                  <c:v>0.54</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0.08</c:v>
                </c:pt>
                <c:pt idx="1">
                  <c:v>0.09</c:v>
                </c:pt>
                <c:pt idx="2">
                  <c:v>7.0000000000000007E-2</c:v>
                </c:pt>
                <c:pt idx="3">
                  <c:v>0.05</c:v>
                </c:pt>
                <c:pt idx="4">
                  <c:v>0.12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0.08</c:v>
                </c:pt>
                <c:pt idx="1">
                  <c:v>7.0000000000000007E-2</c:v>
                </c:pt>
                <c:pt idx="2">
                  <c:v>0.06</c:v>
                </c:pt>
                <c:pt idx="3">
                  <c:v>0.1</c:v>
                </c:pt>
                <c:pt idx="4">
                  <c:v>0.04</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0.31</c:v>
                </c:pt>
                <c:pt idx="1">
                  <c:v>0.33</c:v>
                </c:pt>
                <c:pt idx="2">
                  <c:v>0.38</c:v>
                </c:pt>
                <c:pt idx="3">
                  <c:v>0.28000000000000003</c:v>
                </c:pt>
                <c:pt idx="4">
                  <c:v>0.33</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0.11</c:v>
                </c:pt>
                <c:pt idx="1">
                  <c:v>0.11</c:v>
                </c:pt>
                <c:pt idx="2">
                  <c:v>0.12</c:v>
                </c:pt>
                <c:pt idx="3">
                  <c:v>0.04</c:v>
                </c:pt>
                <c:pt idx="4">
                  <c:v>0.12</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0.38</c:v>
                </c:pt>
                <c:pt idx="1">
                  <c:v>0.35</c:v>
                </c:pt>
                <c:pt idx="2">
                  <c:v>0.33</c:v>
                </c:pt>
                <c:pt idx="3">
                  <c:v>0.46</c:v>
                </c:pt>
                <c:pt idx="4">
                  <c:v>0.35</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c:v>
                </c:pt>
                <c:pt idx="4" formatCode="0%">
                  <c:v>0.56000000000000005</c:v>
                </c:pt>
                <c:pt idx="6" formatCode="0%">
                  <c:v>0.26</c:v>
                </c:pt>
                <c:pt idx="8" formatCode="0%">
                  <c:v>0.04</c:v>
                </c:pt>
                <c:pt idx="10" formatCode="0%">
                  <c:v>0.01</c:v>
                </c:pt>
                <c:pt idx="12" formatCode="0%">
                  <c:v>0.04</c:v>
                </c:pt>
                <c:pt idx="14" formatCode="0%">
                  <c:v>0.08</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0.52</c:v>
                </c:pt>
                <c:pt idx="1">
                  <c:v>0.67</c:v>
                </c:pt>
                <c:pt idx="2">
                  <c:v>0.47</c:v>
                </c:pt>
                <c:pt idx="3">
                  <c:v>0.5</c:v>
                </c:pt>
                <c:pt idx="4">
                  <c:v>0.54</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0.42</c:v>
                </c:pt>
                <c:pt idx="1">
                  <c:v>0.25</c:v>
                </c:pt>
                <c:pt idx="2">
                  <c:v>0.48</c:v>
                </c:pt>
                <c:pt idx="3">
                  <c:v>0.43</c:v>
                </c:pt>
                <c:pt idx="4">
                  <c:v>0.41</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0.06</c:v>
                </c:pt>
                <c:pt idx="1">
                  <c:v>7.0000000000000007E-2</c:v>
                </c:pt>
                <c:pt idx="2">
                  <c:v>0.04</c:v>
                </c:pt>
                <c:pt idx="3">
                  <c:v>7.0000000000000007E-2</c:v>
                </c:pt>
                <c:pt idx="4">
                  <c:v>0.05</c:v>
                </c:pt>
              </c:numCache>
            </c:numRef>
          </c:val>
          <c:extLst>
            <c:ext xmlns:c16="http://schemas.microsoft.com/office/drawing/2014/chart" uri="{C3380CC4-5D6E-409C-BE32-E72D297353CC}">
              <c16:uniqueId val="{00000000-9F19-4370-97B8-FC7D5EB4930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2">
                  <c:v>Male</c:v>
                </c:pt>
                <c:pt idx="3">
                  <c:v>Female</c:v>
                </c:pt>
                <c:pt idx="5">
                  <c:v>18-49</c:v>
                </c:pt>
                <c:pt idx="6">
                  <c:v>50+</c:v>
                </c:pt>
                <c:pt idx="8">
                  <c:v>ABC1</c:v>
                </c:pt>
                <c:pt idx="9">
                  <c:v>C2DE</c:v>
                </c:pt>
                <c:pt idx="11">
                  <c:v>50+ C2DE</c:v>
                </c:pt>
                <c:pt idx="12">
                  <c:v>Not 50+ C2DE</c:v>
                </c:pt>
                <c:pt idx="14">
                  <c:v>Living 
without a disability</c:v>
                </c:pt>
                <c:pt idx="15">
                  <c:v>Living 
with a disability </c:v>
                </c:pt>
                <c:pt idx="17">
                  <c:v>Urban</c:v>
                </c:pt>
                <c:pt idx="18">
                  <c:v>Town</c:v>
                </c:pt>
                <c:pt idx="19">
                  <c:v>Rural</c:v>
                </c:pt>
                <c:pt idx="21">
                  <c:v>Belfast HSC Trust</c:v>
                </c:pt>
                <c:pt idx="22">
                  <c:v>Northern HSC Trust</c:v>
                </c:pt>
              </c:strCache>
            </c:strRef>
          </c:cat>
          <c:val>
            <c:numRef>
              <c:f>Sheet1!$B$2:$B$24</c:f>
              <c:numCache>
                <c:formatCode>General</c:formatCode>
                <c:ptCount val="23"/>
                <c:pt idx="0" formatCode="0%">
                  <c:v>0.54</c:v>
                </c:pt>
                <c:pt idx="2" formatCode="0%">
                  <c:v>0.57999999999999996</c:v>
                </c:pt>
                <c:pt idx="3" formatCode="0%">
                  <c:v>0.51</c:v>
                </c:pt>
                <c:pt idx="5" formatCode="0%">
                  <c:v>0.49</c:v>
                </c:pt>
                <c:pt idx="6" formatCode="0%">
                  <c:v>0.57999999999999996</c:v>
                </c:pt>
                <c:pt idx="8" formatCode="0%">
                  <c:v>0.52</c:v>
                </c:pt>
                <c:pt idx="9" formatCode="0%">
                  <c:v>0.55000000000000004</c:v>
                </c:pt>
                <c:pt idx="11" formatCode="0%">
                  <c:v>0.59</c:v>
                </c:pt>
                <c:pt idx="12" formatCode="0%">
                  <c:v>0.52</c:v>
                </c:pt>
                <c:pt idx="14" formatCode="0%">
                  <c:v>0.5</c:v>
                </c:pt>
                <c:pt idx="15" formatCode="0%">
                  <c:v>0.59</c:v>
                </c:pt>
                <c:pt idx="17" formatCode="0%">
                  <c:v>0.55000000000000004</c:v>
                </c:pt>
                <c:pt idx="18" formatCode="0%">
                  <c:v>0.62</c:v>
                </c:pt>
                <c:pt idx="19" formatCode="0%">
                  <c:v>0.44</c:v>
                </c:pt>
                <c:pt idx="21" formatCode="0%">
                  <c:v>0.5</c:v>
                </c:pt>
                <c:pt idx="22" formatCode="0%">
                  <c:v>0.32</c:v>
                </c:pt>
              </c:numCache>
            </c:numRef>
          </c:val>
          <c:extLst>
            <c:ext xmlns:c16="http://schemas.microsoft.com/office/drawing/2014/chart" uri="{C3380CC4-5D6E-409C-BE32-E72D297353CC}">
              <c16:uniqueId val="{00000000-CDD2-44CF-8260-449F605429A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0.42020000000000002</c:v>
                </c:pt>
                <c:pt idx="1">
                  <c:v>4.5499999999999999E-2</c:v>
                </c:pt>
                <c:pt idx="2">
                  <c:v>0.16420000000000001</c:v>
                </c:pt>
                <c:pt idx="3">
                  <c:v>0.10589999999999999</c:v>
                </c:pt>
                <c:pt idx="4">
                  <c:v>9.3100000000000002E-2</c:v>
                </c:pt>
                <c:pt idx="5">
                  <c:v>0.1074</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0.2515</c:v>
                </c:pt>
                <c:pt idx="1">
                  <c:v>1.38E-2</c:v>
                </c:pt>
                <c:pt idx="2">
                  <c:v>0.1704</c:v>
                </c:pt>
                <c:pt idx="3">
                  <c:v>0.14280000000000001</c:v>
                </c:pt>
                <c:pt idx="4">
                  <c:v>0.1646</c:v>
                </c:pt>
                <c:pt idx="5">
                  <c:v>0.1832</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0.48209999999999997</c:v>
                </c:pt>
                <c:pt idx="1">
                  <c:v>3.85E-2</c:v>
                </c:pt>
                <c:pt idx="2">
                  <c:v>0.1202</c:v>
                </c:pt>
                <c:pt idx="3">
                  <c:v>0.11</c:v>
                </c:pt>
                <c:pt idx="4">
                  <c:v>6.2799999999999995E-2</c:v>
                </c:pt>
                <c:pt idx="5">
                  <c:v>0.1429</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0.4325</c:v>
                </c:pt>
                <c:pt idx="1">
                  <c:v>5.33E-2</c:v>
                </c:pt>
                <c:pt idx="2">
                  <c:v>0.13980000000000001</c:v>
                </c:pt>
                <c:pt idx="3">
                  <c:v>0.1119</c:v>
                </c:pt>
                <c:pt idx="4">
                  <c:v>8.0100000000000005E-2</c:v>
                </c:pt>
                <c:pt idx="5">
                  <c:v>0.1149</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0.41310000000000002</c:v>
                </c:pt>
                <c:pt idx="1">
                  <c:v>3.3799999999999997E-2</c:v>
                </c:pt>
                <c:pt idx="2">
                  <c:v>0.1472</c:v>
                </c:pt>
                <c:pt idx="3">
                  <c:v>0.11020000000000001</c:v>
                </c:pt>
                <c:pt idx="4">
                  <c:v>9.4600000000000004E-2</c:v>
                </c:pt>
                <c:pt idx="5">
                  <c:v>0.15140000000000001</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Healthcare assistant</c:v>
                </c:pt>
                <c:pt idx="5">
                  <c:v>General practice paramedic</c:v>
                </c:pt>
                <c:pt idx="6">
                  <c:v>Physician associate</c:v>
                </c:pt>
                <c:pt idx="7">
                  <c:v>General practice physiotherapist</c:v>
                </c:pt>
                <c:pt idx="8">
                  <c:v>General practice pharmacist</c:v>
                </c:pt>
                <c:pt idx="9">
                  <c:v>Nurse or advanced nurse practitioner</c:v>
                </c:pt>
                <c:pt idx="10">
                  <c:v>GP or doctor</c:v>
                </c:pt>
              </c:strCache>
            </c:strRef>
          </c:cat>
          <c:val>
            <c:numRef>
              <c:f>Sheet1!$B$2:$B$12</c:f>
              <c:numCache>
                <c:formatCode>0%</c:formatCode>
                <c:ptCount val="11"/>
                <c:pt idx="0">
                  <c:v>0.01</c:v>
                </c:pt>
                <c:pt idx="1">
                  <c:v>0</c:v>
                </c:pt>
                <c:pt idx="2">
                  <c:v>0.03</c:v>
                </c:pt>
                <c:pt idx="3">
                  <c:v>0</c:v>
                </c:pt>
                <c:pt idx="4">
                  <c:v>0</c:v>
                </c:pt>
                <c:pt idx="5">
                  <c:v>0.01</c:v>
                </c:pt>
                <c:pt idx="6">
                  <c:v>0.01</c:v>
                </c:pt>
                <c:pt idx="7">
                  <c:v>0.01</c:v>
                </c:pt>
                <c:pt idx="8">
                  <c:v>0.02</c:v>
                </c:pt>
                <c:pt idx="9">
                  <c:v>0.04</c:v>
                </c:pt>
                <c:pt idx="10">
                  <c:v>0.87</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0.01</c:v>
                </c:pt>
                <c:pt idx="1">
                  <c:v>7.0000000000000007E-2</c:v>
                </c:pt>
                <c:pt idx="2">
                  <c:v>0.36</c:v>
                </c:pt>
                <c:pt idx="3">
                  <c:v>0.13</c:v>
                </c:pt>
                <c:pt idx="4">
                  <c:v>0.38</c:v>
                </c:pt>
                <c:pt idx="5">
                  <c:v>7.0000000000000007E-2</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0</c:v>
                </c:pt>
                <c:pt idx="1">
                  <c:v>0.03</c:v>
                </c:pt>
                <c:pt idx="2">
                  <c:v>0.16</c:v>
                </c:pt>
                <c:pt idx="3">
                  <c:v>7.0000000000000007E-2</c:v>
                </c:pt>
                <c:pt idx="4">
                  <c:v>0.28999999999999998</c:v>
                </c:pt>
                <c:pt idx="5">
                  <c:v>0.45</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0</c:v>
                </c:pt>
                <c:pt idx="1">
                  <c:v>0.04</c:v>
                </c:pt>
                <c:pt idx="2">
                  <c:v>0.21</c:v>
                </c:pt>
                <c:pt idx="3">
                  <c:v>0.08</c:v>
                </c:pt>
                <c:pt idx="4">
                  <c:v>0.31</c:v>
                </c:pt>
                <c:pt idx="5">
                  <c:v>0.36</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6980763510719604"/>
          <c:y val="0.88494771997467558"/>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requested a call back when I reached the front of the queue but wasn't called back</c:v>
                </c:pt>
                <c:pt idx="3">
                  <c:v>I could not get an appointment at a convenient day or time</c:v>
                </c:pt>
                <c:pt idx="4">
                  <c:v>There were no appointments available</c:v>
                </c:pt>
                <c:pt idx="5">
                  <c:v>I could not get through to my GP surgery/practice on the phone </c:v>
                </c:pt>
              </c:strCache>
            </c:strRef>
          </c:cat>
          <c:val>
            <c:numRef>
              <c:f>Sheet1!$B$4:$B$9</c:f>
              <c:numCache>
                <c:formatCode>0%</c:formatCode>
                <c:ptCount val="6"/>
                <c:pt idx="0">
                  <c:v>0.11</c:v>
                </c:pt>
                <c:pt idx="1">
                  <c:v>0</c:v>
                </c:pt>
                <c:pt idx="2">
                  <c:v>0.01</c:v>
                </c:pt>
                <c:pt idx="3">
                  <c:v>7.0000000000000007E-2</c:v>
                </c:pt>
                <c:pt idx="4">
                  <c:v>0.36</c:v>
                </c:pt>
                <c:pt idx="5">
                  <c:v>0.43</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50E3-49FB-9554-A09C47F6894A}"/>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5-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50E3-49FB-9554-A09C47F6894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Sheet1!$A$3:$A$15</c:f>
              <c:strCache>
                <c:ptCount val="13"/>
                <c:pt idx="0">
                  <c:v>Net: Took further action</c:v>
                </c:pt>
                <c:pt idx="1">
                  <c:v>Nothing – I took no further action</c:v>
                </c:pt>
                <c:pt idx="2">
                  <c:v>Other</c:v>
                </c:pt>
                <c:pt idx="3">
                  <c:v>Visited a mobile unit </c:v>
                </c:pt>
                <c:pt idx="4">
                  <c:v>Called 999</c:v>
                </c:pt>
                <c:pt idx="5">
                  <c:v>Called NHS 111</c:v>
                </c:pt>
                <c:pt idx="6">
                  <c:v>Went to a walk-in service </c:v>
                </c:pt>
                <c:pt idx="7">
                  <c:v>Went for private healthcare</c:v>
                </c:pt>
                <c:pt idx="8">
                  <c:v>Looked for information using a phone app</c:v>
                </c:pt>
                <c:pt idx="9">
                  <c:v>Went to A&amp;E</c:v>
                </c:pt>
                <c:pt idx="10">
                  <c:v>Spoke to a family member or friend about my health concern</c:v>
                </c:pt>
                <c:pt idx="11">
                  <c:v>Went to a community pharmacy</c:v>
                </c:pt>
                <c:pt idx="12">
                  <c:v>Looked for information about my health concern online</c:v>
                </c:pt>
              </c:strCache>
            </c:strRef>
          </c:cat>
          <c:val>
            <c:numRef>
              <c:f>Sheet1!$B$3:$B$15</c:f>
              <c:numCache>
                <c:formatCode>0%</c:formatCode>
                <c:ptCount val="13"/>
                <c:pt idx="0">
                  <c:v>0.74419999999999997</c:v>
                </c:pt>
                <c:pt idx="1">
                  <c:v>0.2326</c:v>
                </c:pt>
                <c:pt idx="2">
                  <c:v>0.124</c:v>
                </c:pt>
                <c:pt idx="3">
                  <c:v>0</c:v>
                </c:pt>
                <c:pt idx="4">
                  <c:v>0</c:v>
                </c:pt>
                <c:pt idx="5">
                  <c:v>2.3300000000000001E-2</c:v>
                </c:pt>
                <c:pt idx="6">
                  <c:v>2.3300000000000001E-2</c:v>
                </c:pt>
                <c:pt idx="7">
                  <c:v>0.1008</c:v>
                </c:pt>
                <c:pt idx="8">
                  <c:v>0.1008</c:v>
                </c:pt>
                <c:pt idx="9">
                  <c:v>0.124</c:v>
                </c:pt>
                <c:pt idx="10">
                  <c:v>0.1318</c:v>
                </c:pt>
                <c:pt idx="11">
                  <c:v>0.14729999999999999</c:v>
                </c:pt>
                <c:pt idx="12">
                  <c:v>0.29459999999999997</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8"/>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attending an appointment for an existing problem/condition, so I asked about this whilst I was there</c:v>
                </c:pt>
                <c:pt idx="1">
                  <c:v>I had a symptom that I thought might be a sign of cancer</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painful or "bothersome"</c:v>
                </c:pt>
                <c:pt idx="7">
                  <c:v>I had a symptom that was unusual for me, or I had a feeling that something wasn't right</c:v>
                </c:pt>
                <c:pt idx="8">
                  <c:v>I had a symptom that didn't go away or was getting worse</c:v>
                </c:pt>
              </c:strCache>
            </c:strRef>
          </c:cat>
          <c:val>
            <c:numRef>
              <c:f>Sheet1!$B$2:$B$10</c:f>
              <c:numCache>
                <c:formatCode>0%</c:formatCode>
                <c:ptCount val="9"/>
                <c:pt idx="0">
                  <c:v>0.26</c:v>
                </c:pt>
                <c:pt idx="1">
                  <c:v>0.28999999999999998</c:v>
                </c:pt>
                <c:pt idx="2">
                  <c:v>0.3</c:v>
                </c:pt>
                <c:pt idx="3">
                  <c:v>0.42</c:v>
                </c:pt>
                <c:pt idx="4">
                  <c:v>0.51</c:v>
                </c:pt>
                <c:pt idx="5">
                  <c:v>0.59</c:v>
                </c:pt>
                <c:pt idx="6">
                  <c:v>0.63</c:v>
                </c:pt>
                <c:pt idx="7">
                  <c:v>0.65</c:v>
                </c:pt>
                <c:pt idx="8">
                  <c:v>0.7</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attending an appointment for an existing problem/condition, so I asked about this whilst I was there</c:v>
                </c:pt>
                <c:pt idx="1">
                  <c:v>I had a symptom that I thought might be a sign of cancer</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painful or "bothersome"</c:v>
                </c:pt>
                <c:pt idx="7">
                  <c:v>I had a symptom that was unusual for me, or I had a feeling that something wasn't right</c:v>
                </c:pt>
                <c:pt idx="8">
                  <c:v>I had a symptom that didn't go away or was getting worse</c:v>
                </c:pt>
              </c:strCache>
            </c:strRef>
          </c:cat>
          <c:val>
            <c:numRef>
              <c:f>Sheet1!$C$2:$C$10</c:f>
              <c:numCache>
                <c:formatCode>0%</c:formatCode>
                <c:ptCount val="9"/>
                <c:pt idx="0">
                  <c:v>0.67</c:v>
                </c:pt>
                <c:pt idx="1">
                  <c:v>0.64</c:v>
                </c:pt>
                <c:pt idx="2">
                  <c:v>0.63</c:v>
                </c:pt>
                <c:pt idx="3">
                  <c:v>0.51</c:v>
                </c:pt>
                <c:pt idx="4">
                  <c:v>0.42</c:v>
                </c:pt>
                <c:pt idx="5">
                  <c:v>0.34</c:v>
                </c:pt>
                <c:pt idx="6">
                  <c:v>0.32</c:v>
                </c:pt>
                <c:pt idx="7">
                  <c:v>0.3</c:v>
                </c:pt>
                <c:pt idx="8">
                  <c:v>0.24</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thought the symptom was related to an existing illness</c:v>
                </c:pt>
                <c:pt idx="1">
                  <c:v>I didn't want to be given a remote appointment</c:v>
                </c:pt>
                <c:pt idx="2">
                  <c:v>I worried about wasting the healthcare professional's time</c:v>
                </c:pt>
                <c:pt idx="3">
                  <c:v>I decided I could manage the symptom(s) myself</c:v>
                </c:pt>
                <c:pt idx="4">
                  <c:v>I didn't want to talk to a receptionist/administrative person about my symptom(s)</c:v>
                </c:pt>
                <c:pt idx="5">
                  <c:v>I thought my symptom was unlikely to be anything serious</c:v>
                </c:pt>
                <c:pt idx="6">
                  <c:v>I didn't want to be seen as someone who makes a fuss</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Sheet1!$B$13:$B$22</c:f>
              <c:numCache>
                <c:formatCode>0%</c:formatCode>
                <c:ptCount val="10"/>
                <c:pt idx="0">
                  <c:v>0.37</c:v>
                </c:pt>
                <c:pt idx="1">
                  <c:v>0.38</c:v>
                </c:pt>
                <c:pt idx="2">
                  <c:v>0.4</c:v>
                </c:pt>
                <c:pt idx="3">
                  <c:v>0.42</c:v>
                </c:pt>
                <c:pt idx="4">
                  <c:v>0.44</c:v>
                </c:pt>
                <c:pt idx="5">
                  <c:v>0.45</c:v>
                </c:pt>
                <c:pt idx="6">
                  <c:v>0.48</c:v>
                </c:pt>
                <c:pt idx="7">
                  <c:v>0.49</c:v>
                </c:pt>
                <c:pt idx="8">
                  <c:v>0.56999999999999995</c:v>
                </c:pt>
                <c:pt idx="9">
                  <c:v>0.62</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thought the symptom was related to an existing illness</c:v>
                </c:pt>
                <c:pt idx="1">
                  <c:v>I didn't want to be given a remote appointment</c:v>
                </c:pt>
                <c:pt idx="2">
                  <c:v>I worried about wasting the healthcare professional's time</c:v>
                </c:pt>
                <c:pt idx="3">
                  <c:v>I decided I could manage the symptom(s) myself</c:v>
                </c:pt>
                <c:pt idx="4">
                  <c:v>I didn't want to talk to a receptionist/administrative person about my symptom(s)</c:v>
                </c:pt>
                <c:pt idx="5">
                  <c:v>I thought my symptom was unlikely to be anything serious</c:v>
                </c:pt>
                <c:pt idx="6">
                  <c:v>I didn't want to be seen as someone who makes a fuss</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Sheet1!$C$13:$C$22</c:f>
              <c:numCache>
                <c:formatCode>0%</c:formatCode>
                <c:ptCount val="10"/>
                <c:pt idx="0">
                  <c:v>0.53</c:v>
                </c:pt>
                <c:pt idx="1">
                  <c:v>0.55000000000000004</c:v>
                </c:pt>
                <c:pt idx="2">
                  <c:v>0.56000000000000005</c:v>
                </c:pt>
                <c:pt idx="3">
                  <c:v>0.5</c:v>
                </c:pt>
                <c:pt idx="4">
                  <c:v>0.52</c:v>
                </c:pt>
                <c:pt idx="5">
                  <c:v>0.46</c:v>
                </c:pt>
                <c:pt idx="6">
                  <c:v>0.47</c:v>
                </c:pt>
                <c:pt idx="7">
                  <c:v>0.44</c:v>
                </c:pt>
                <c:pt idx="8">
                  <c:v>0.38</c:v>
                </c:pt>
                <c:pt idx="9">
                  <c:v>0.33</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59625856835257163"/>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0.05</c:v>
                </c:pt>
                <c:pt idx="1">
                  <c:v>0.05</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0.04</c:v>
                </c:pt>
                <c:pt idx="1">
                  <c:v>0.05</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Tend to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Tend to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0.26</c:v>
                </c:pt>
                <c:pt idx="1">
                  <c:v>0.25</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0.57999999999999996</c:v>
                </c:pt>
                <c:pt idx="1">
                  <c:v>0.56000000000000005</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86797594754493368"/>
          <c:w val="0.95922835619806313"/>
          <c:h val="6.874797281237381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0.09</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0.85</c:v>
                </c:pt>
                <c:pt idx="2" formatCode="0%">
                  <c:v>0.83</c:v>
                </c:pt>
                <c:pt idx="3" formatCode="0%">
                  <c:v>0.86</c:v>
                </c:pt>
                <c:pt idx="5" formatCode="0%">
                  <c:v>0.79</c:v>
                </c:pt>
                <c:pt idx="6" formatCode="0%">
                  <c:v>0.85</c:v>
                </c:pt>
                <c:pt idx="7" formatCode="0%">
                  <c:v>0.87</c:v>
                </c:pt>
                <c:pt idx="9" formatCode="0%">
                  <c:v>0.86</c:v>
                </c:pt>
                <c:pt idx="10" formatCode="0%">
                  <c:v>0.84</c:v>
                </c:pt>
                <c:pt idx="11" formatCode="0%">
                  <c:v>0.86</c:v>
                </c:pt>
                <c:pt idx="12" formatCode="0%">
                  <c:v>0.84</c:v>
                </c:pt>
                <c:pt idx="14" formatCode="0%">
                  <c:v>0.83</c:v>
                </c:pt>
                <c:pt idx="15" formatCode="0%">
                  <c:v>0.89</c:v>
                </c:pt>
                <c:pt idx="17" formatCode="0%">
                  <c:v>0.81</c:v>
                </c:pt>
                <c:pt idx="18" formatCode="0%">
                  <c:v>0.86</c:v>
                </c:pt>
                <c:pt idx="19" formatCode="0%">
                  <c:v>0.9</c:v>
                </c:pt>
              </c:numCache>
            </c:numRef>
          </c:val>
          <c:extLst>
            <c:ext xmlns:c16="http://schemas.microsoft.com/office/drawing/2014/chart" uri="{C3380CC4-5D6E-409C-BE32-E72D297353CC}">
              <c16:uniqueId val="{00000000-CB11-4B14-BB15-5B51EB587B3E}"/>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0.81</c:v>
                </c:pt>
                <c:pt idx="2" formatCode="0%">
                  <c:v>0.8</c:v>
                </c:pt>
                <c:pt idx="3" formatCode="0%">
                  <c:v>0.82</c:v>
                </c:pt>
                <c:pt idx="5" formatCode="0%">
                  <c:v>0.73</c:v>
                </c:pt>
                <c:pt idx="6" formatCode="0%">
                  <c:v>0.8</c:v>
                </c:pt>
                <c:pt idx="7" formatCode="0%">
                  <c:v>0.84</c:v>
                </c:pt>
                <c:pt idx="9" formatCode="0%">
                  <c:v>0.82</c:v>
                </c:pt>
                <c:pt idx="10" formatCode="0%">
                  <c:v>0.8</c:v>
                </c:pt>
                <c:pt idx="11" formatCode="0%">
                  <c:v>0.83</c:v>
                </c:pt>
                <c:pt idx="12" formatCode="0%">
                  <c:v>0.8</c:v>
                </c:pt>
                <c:pt idx="14" formatCode="0%">
                  <c:v>0.78</c:v>
                </c:pt>
                <c:pt idx="15" formatCode="0%">
                  <c:v>0.86</c:v>
                </c:pt>
                <c:pt idx="17" formatCode="0%">
                  <c:v>0.79</c:v>
                </c:pt>
                <c:pt idx="18" formatCode="0%">
                  <c:v>0.82</c:v>
                </c:pt>
                <c:pt idx="19" formatCode="0%">
                  <c:v>0.82</c:v>
                </c:pt>
              </c:numCache>
            </c:numRef>
          </c:val>
          <c:extLst>
            <c:ext xmlns:c16="http://schemas.microsoft.com/office/drawing/2014/chart" uri="{C3380CC4-5D6E-409C-BE32-E72D297353CC}">
              <c16:uniqueId val="{00000000-3F70-42CC-9919-018177D72E32}"/>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could ask questions about the test and discuss my options with someone</c:v>
                </c:pt>
                <c:pt idx="6">
                  <c:v>If I received reminders about my appointment so I don't forget</c:v>
                </c:pt>
                <c:pt idx="7">
                  <c:v>If I was given information about what the test involved</c:v>
                </c:pt>
                <c:pt idx="8">
                  <c:v>If I was given a specific day/time to go for the test</c:v>
                </c:pt>
                <c:pt idx="9">
                  <c:v>If I thought the test was important</c:v>
                </c:pt>
              </c:strCache>
            </c:strRef>
          </c:cat>
          <c:val>
            <c:numRef>
              <c:f>Sheet1!$B$10:$B$19</c:f>
              <c:numCache>
                <c:formatCode>0%</c:formatCode>
                <c:ptCount val="10"/>
                <c:pt idx="0">
                  <c:v>0.46</c:v>
                </c:pt>
                <c:pt idx="1">
                  <c:v>0.55000000000000004</c:v>
                </c:pt>
                <c:pt idx="2">
                  <c:v>0.56999999999999995</c:v>
                </c:pt>
                <c:pt idx="3">
                  <c:v>0.62</c:v>
                </c:pt>
                <c:pt idx="4">
                  <c:v>0.65</c:v>
                </c:pt>
                <c:pt idx="5">
                  <c:v>0.71</c:v>
                </c:pt>
                <c:pt idx="6">
                  <c:v>0.72</c:v>
                </c:pt>
                <c:pt idx="7">
                  <c:v>0.76</c:v>
                </c:pt>
                <c:pt idx="8">
                  <c:v>0.77</c:v>
                </c:pt>
                <c:pt idx="9">
                  <c:v>0.85</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could ask questions about the test and discuss my options with someone</c:v>
                </c:pt>
                <c:pt idx="6">
                  <c:v>If I received reminders about my appointment so I don't forget</c:v>
                </c:pt>
                <c:pt idx="7">
                  <c:v>If I was given information about what the test involved</c:v>
                </c:pt>
                <c:pt idx="8">
                  <c:v>If I was given a specific day/time to go for the test</c:v>
                </c:pt>
                <c:pt idx="9">
                  <c:v>If I thought the test was important</c:v>
                </c:pt>
              </c:strCache>
            </c:strRef>
          </c:cat>
          <c:val>
            <c:numRef>
              <c:f>Sheet1!$C$10:$C$19</c:f>
              <c:numCache>
                <c:formatCode>0%</c:formatCode>
                <c:ptCount val="10"/>
                <c:pt idx="0">
                  <c:v>0.44</c:v>
                </c:pt>
                <c:pt idx="1">
                  <c:v>0.35</c:v>
                </c:pt>
                <c:pt idx="2">
                  <c:v>0.36</c:v>
                </c:pt>
                <c:pt idx="3">
                  <c:v>0.32</c:v>
                </c:pt>
                <c:pt idx="4">
                  <c:v>0.28999999999999998</c:v>
                </c:pt>
                <c:pt idx="5">
                  <c:v>0.22</c:v>
                </c:pt>
                <c:pt idx="6">
                  <c:v>0.23</c:v>
                </c:pt>
                <c:pt idx="7">
                  <c:v>0.18</c:v>
                </c:pt>
                <c:pt idx="8">
                  <c:v>0.18</c:v>
                </c:pt>
                <c:pt idx="9">
                  <c:v>0.09</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1.2200000000000001E-2</c:v>
                </c:pt>
                <c:pt idx="1">
                  <c:v>0.02</c:v>
                </c:pt>
                <c:pt idx="2">
                  <c:v>0.56999999999999995</c:v>
                </c:pt>
                <c:pt idx="3">
                  <c:v>0.01</c:v>
                </c:pt>
                <c:pt idx="4">
                  <c:v>0.02</c:v>
                </c:pt>
                <c:pt idx="5">
                  <c:v>0.04</c:v>
                </c:pt>
                <c:pt idx="6">
                  <c:v>0.35</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0.4</c:v>
                </c:pt>
                <c:pt idx="2" formatCode="0%">
                  <c:v>0.36</c:v>
                </c:pt>
                <c:pt idx="3" formatCode="0%">
                  <c:v>0.43</c:v>
                </c:pt>
                <c:pt idx="5" formatCode="0%">
                  <c:v>0.28999999999999998</c:v>
                </c:pt>
                <c:pt idx="6" formatCode="0%">
                  <c:v>0.38</c:v>
                </c:pt>
                <c:pt idx="7" formatCode="0%">
                  <c:v>0.46</c:v>
                </c:pt>
                <c:pt idx="9" formatCode="0%">
                  <c:v>0.43</c:v>
                </c:pt>
                <c:pt idx="10" formatCode="0%">
                  <c:v>0.37</c:v>
                </c:pt>
                <c:pt idx="11" formatCode="0%">
                  <c:v>0.42</c:v>
                </c:pt>
                <c:pt idx="12" formatCode="0%">
                  <c:v>0.39</c:v>
                </c:pt>
                <c:pt idx="14" formatCode="0%">
                  <c:v>0.35</c:v>
                </c:pt>
                <c:pt idx="15" formatCode="0%">
                  <c:v>0.51</c:v>
                </c:pt>
                <c:pt idx="17" formatCode="0%">
                  <c:v>0.4</c:v>
                </c:pt>
                <c:pt idx="18" formatCode="0%">
                  <c:v>0.4</c:v>
                </c:pt>
                <c:pt idx="19" formatCode="0%">
                  <c:v>0.4</c:v>
                </c:pt>
              </c:numCache>
            </c:numRef>
          </c:val>
          <c:extLst>
            <c:ext xmlns:c16="http://schemas.microsoft.com/office/drawing/2014/chart" uri="{C3380CC4-5D6E-409C-BE32-E72D297353CC}">
              <c16:uniqueId val="{00000000-5B3D-40CC-9352-3DB08905BB9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0.71</c:v>
                </c:pt>
                <c:pt idx="1">
                  <c:v>0.7</c:v>
                </c:pt>
                <c:pt idx="2">
                  <c:v>0.62</c:v>
                </c:pt>
                <c:pt idx="3">
                  <c:v>0.49</c:v>
                </c:pt>
                <c:pt idx="4">
                  <c:v>0.37</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0.03</c:v>
                </c:pt>
                <c:pt idx="1">
                  <c:v>0.04</c:v>
                </c:pt>
                <c:pt idx="2">
                  <c:v>0.05</c:v>
                </c:pt>
                <c:pt idx="3">
                  <c:v>0.01</c:v>
                </c:pt>
                <c:pt idx="4">
                  <c:v>0.19</c:v>
                </c:pt>
                <c:pt idx="5">
                  <c:v>0.15</c:v>
                </c:pt>
                <c:pt idx="6">
                  <c:v>0.52</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0.03</c:v>
                </c:pt>
                <c:pt idx="1">
                  <c:v>0.04</c:v>
                </c:pt>
                <c:pt idx="2">
                  <c:v>0.05</c:v>
                </c:pt>
                <c:pt idx="3">
                  <c:v>0.01</c:v>
                </c:pt>
                <c:pt idx="4">
                  <c:v>0.25</c:v>
                </c:pt>
                <c:pt idx="5">
                  <c:v>0.61</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c:v>
                </c:pt>
                <c:pt idx="2">
                  <c:v>18-49</c:v>
                </c:pt>
                <c:pt idx="3">
                  <c:v>50+</c:v>
                </c:pt>
                <c:pt idx="5">
                  <c:v>ABC1</c:v>
                </c:pt>
                <c:pt idx="6">
                  <c:v>C2DE</c:v>
                </c:pt>
                <c:pt idx="8">
                  <c:v>50+ C2DE</c:v>
                </c:pt>
                <c:pt idx="9">
                  <c:v>Not 50+ C2DE</c:v>
                </c:pt>
                <c:pt idx="11">
                  <c:v>Living 
without a disability</c:v>
                </c:pt>
                <c:pt idx="12">
                  <c:v>Living 
with a disability </c:v>
                </c:pt>
                <c:pt idx="14">
                  <c:v>Urban</c:v>
                </c:pt>
                <c:pt idx="15">
                  <c:v>Town</c:v>
                </c:pt>
                <c:pt idx="16">
                  <c:v>Rural</c:v>
                </c:pt>
              </c:strCache>
            </c:strRef>
          </c:cat>
          <c:val>
            <c:numRef>
              <c:f>Sheet1!$B$2:$B$18</c:f>
              <c:numCache>
                <c:formatCode>General</c:formatCode>
                <c:ptCount val="17"/>
                <c:pt idx="0" formatCode="0%">
                  <c:v>0.61</c:v>
                </c:pt>
                <c:pt idx="2" formatCode="0%">
                  <c:v>0.65</c:v>
                </c:pt>
                <c:pt idx="3" formatCode="0%">
                  <c:v>0.57999999999999996</c:v>
                </c:pt>
                <c:pt idx="5" formatCode="0%">
                  <c:v>0.61</c:v>
                </c:pt>
                <c:pt idx="6" formatCode="0%">
                  <c:v>0.62</c:v>
                </c:pt>
                <c:pt idx="8" formatCode="0%">
                  <c:v>0.65</c:v>
                </c:pt>
                <c:pt idx="9" formatCode="0%">
                  <c:v>0.59</c:v>
                </c:pt>
                <c:pt idx="11" formatCode="0%">
                  <c:v>0.61</c:v>
                </c:pt>
                <c:pt idx="12" formatCode="0%">
                  <c:v>0.63</c:v>
                </c:pt>
                <c:pt idx="14" formatCode="0%">
                  <c:v>0.59</c:v>
                </c:pt>
                <c:pt idx="15" formatCode="0%">
                  <c:v>0.6</c:v>
                </c:pt>
                <c:pt idx="16" formatCode="0%">
                  <c:v>0.66</c:v>
                </c:pt>
              </c:numCache>
            </c:numRef>
          </c:val>
          <c:extLst>
            <c:ext xmlns:c16="http://schemas.microsoft.com/office/drawing/2014/chart" uri="{C3380CC4-5D6E-409C-BE32-E72D297353CC}">
              <c16:uniqueId val="{00000000-6C90-4E47-8261-BE81E921307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0.59</c:v>
                </c:pt>
                <c:pt idx="1">
                  <c:v>0.78</c:v>
                </c:pt>
                <c:pt idx="2">
                  <c:v>0.28000000000000003</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0.08</c:v>
                </c:pt>
                <c:pt idx="1">
                  <c:v>7.0000000000000007E-2</c:v>
                </c:pt>
                <c:pt idx="2">
                  <c:v>0.08</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0.04</c:v>
                </c:pt>
                <c:pt idx="1">
                  <c:v>0.01</c:v>
                </c:pt>
                <c:pt idx="2">
                  <c:v>0.09</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c:v>
                </c:pt>
                <c:pt idx="2">
                  <c:v>7.0000000000000007E-2</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0.17</c:v>
                </c:pt>
                <c:pt idx="1">
                  <c:v>0.1</c:v>
                </c:pt>
                <c:pt idx="2">
                  <c:v>0.39</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0.08</c:v>
                </c:pt>
                <c:pt idx="1">
                  <c:v>0.03</c:v>
                </c:pt>
                <c:pt idx="2">
                  <c:v>7.0000000000000007E-2</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c:v>
                </c:pt>
                <c:pt idx="1">
                  <c:v>0.56999999999999995</c:v>
                </c:pt>
                <c:pt idx="2">
                  <c:v>0.52</c:v>
                </c:pt>
                <c:pt idx="3">
                  <c:v>0.51</c:v>
                </c:pt>
                <c:pt idx="4">
                  <c:v>0.41</c:v>
                </c:pt>
                <c:pt idx="5">
                  <c:v>0.4</c:v>
                </c:pt>
                <c:pt idx="6">
                  <c:v>0.3</c:v>
                </c:pt>
                <c:pt idx="7">
                  <c:v>0.27</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c:v>
                </c:pt>
                <c:pt idx="2">
                  <c:v>18-49</c:v>
                </c:pt>
                <c:pt idx="3">
                  <c:v>50+</c:v>
                </c:pt>
                <c:pt idx="5">
                  <c:v>ABC1</c:v>
                </c:pt>
                <c:pt idx="6">
                  <c:v>C2DE</c:v>
                </c:pt>
                <c:pt idx="8">
                  <c:v>50+ C2DE</c:v>
                </c:pt>
                <c:pt idx="9">
                  <c:v>Not 50+ C2DE</c:v>
                </c:pt>
                <c:pt idx="11">
                  <c:v>Living 
without a disability</c:v>
                </c:pt>
                <c:pt idx="12">
                  <c:v>Living 
with a disability </c:v>
                </c:pt>
                <c:pt idx="14">
                  <c:v>Urban</c:v>
                </c:pt>
                <c:pt idx="15">
                  <c:v>Town</c:v>
                </c:pt>
                <c:pt idx="16">
                  <c:v>Rural</c:v>
                </c:pt>
              </c:strCache>
            </c:strRef>
          </c:cat>
          <c:val>
            <c:numRef>
              <c:f>Sheet1!$B$2:$B$18</c:f>
              <c:numCache>
                <c:formatCode>General</c:formatCode>
                <c:ptCount val="17"/>
                <c:pt idx="0" formatCode="0%">
                  <c:v>0.67</c:v>
                </c:pt>
                <c:pt idx="2" formatCode="0%">
                  <c:v>0.82</c:v>
                </c:pt>
                <c:pt idx="3" formatCode="0%">
                  <c:v>0.55000000000000004</c:v>
                </c:pt>
                <c:pt idx="5" formatCode="0%">
                  <c:v>0.63</c:v>
                </c:pt>
                <c:pt idx="6" formatCode="0%">
                  <c:v>0.71</c:v>
                </c:pt>
                <c:pt idx="8" formatCode="0%">
                  <c:v>0.63</c:v>
                </c:pt>
                <c:pt idx="9" formatCode="0%">
                  <c:v>0.69</c:v>
                </c:pt>
                <c:pt idx="11" formatCode="0%">
                  <c:v>0.69</c:v>
                </c:pt>
                <c:pt idx="12" formatCode="0%">
                  <c:v>0.64</c:v>
                </c:pt>
                <c:pt idx="14" formatCode="0%">
                  <c:v>0.69</c:v>
                </c:pt>
                <c:pt idx="15" formatCode="0%">
                  <c:v>0.66</c:v>
                </c:pt>
                <c:pt idx="16" formatCode="0%">
                  <c:v>0.64</c:v>
                </c:pt>
              </c:numCache>
            </c:numRef>
          </c:val>
          <c:extLst>
            <c:ext xmlns:c16="http://schemas.microsoft.com/office/drawing/2014/chart" uri="{C3380CC4-5D6E-409C-BE32-E72D297353CC}">
              <c16:uniqueId val="{00000000-BF7E-42A6-B121-7A419FBEEB3C}"/>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eligible </c:v>
                </c:pt>
              </c:strCache>
            </c:strRef>
          </c:tx>
          <c:spPr>
            <a:solidFill>
              <a:schemeClr val="accent1"/>
            </a:solidFill>
            <a:ln>
              <a:noFill/>
            </a:ln>
            <a:effectLst/>
          </c:spPr>
          <c:invertIfNegative val="0"/>
          <c:dLbls>
            <c:dLbl>
              <c:idx val="2"/>
              <c:layout>
                <c:manualLayout>
                  <c:x val="-2.23508382928288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Sheet1!$B$2:$B$11</c:f>
              <c:numCache>
                <c:formatCode>0%</c:formatCode>
                <c:ptCount val="10"/>
                <c:pt idx="0">
                  <c:v>0.42</c:v>
                </c:pt>
                <c:pt idx="1">
                  <c:v>0.41</c:v>
                </c:pt>
                <c:pt idx="2">
                  <c:v>0.39</c:v>
                </c:pt>
                <c:pt idx="3">
                  <c:v>0.25</c:v>
                </c:pt>
                <c:pt idx="4">
                  <c:v>0.23</c:v>
                </c:pt>
                <c:pt idx="5">
                  <c:v>0.19</c:v>
                </c:pt>
                <c:pt idx="6">
                  <c:v>0.16</c:v>
                </c:pt>
                <c:pt idx="7">
                  <c:v>0.14000000000000001</c:v>
                </c:pt>
                <c:pt idx="8">
                  <c:v>0.14000000000000001</c:v>
                </c:pt>
                <c:pt idx="9">
                  <c:v>0.13</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0"/>
              <c:layout>
                <c:manualLayout>
                  <c:x val="-5.1220079389004997E-18"/>
                  <c:y val="1.3473728880990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Sheet1!$C$2:$C$11</c:f>
              <c:numCache>
                <c:formatCode>0%</c:formatCode>
                <c:ptCount val="10"/>
                <c:pt idx="0">
                  <c:v>0.45</c:v>
                </c:pt>
                <c:pt idx="1">
                  <c:v>0.42</c:v>
                </c:pt>
                <c:pt idx="2">
                  <c:v>0.38</c:v>
                </c:pt>
                <c:pt idx="3">
                  <c:v>0.22</c:v>
                </c:pt>
                <c:pt idx="4">
                  <c:v>0.22</c:v>
                </c:pt>
                <c:pt idx="5">
                  <c:v>0.18</c:v>
                </c:pt>
                <c:pt idx="6">
                  <c:v>0.1</c:v>
                </c:pt>
                <c:pt idx="7">
                  <c:v>0.1</c:v>
                </c:pt>
                <c:pt idx="8">
                  <c:v>0.14000000000000001</c:v>
                </c:pt>
                <c:pt idx="9">
                  <c:v>0.13</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0"/>
              <c:layout>
                <c:manualLayout>
                  <c:x val="-1.0244015877800999E-17"/>
                  <c:y val="8.084237328594541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Sheet1!$D$2:$D$11</c:f>
              <c:numCache>
                <c:formatCode>0%</c:formatCode>
                <c:ptCount val="10"/>
                <c:pt idx="0">
                  <c:v>0.31</c:v>
                </c:pt>
                <c:pt idx="1">
                  <c:v>0.42</c:v>
                </c:pt>
                <c:pt idx="2">
                  <c:v>0.36</c:v>
                </c:pt>
                <c:pt idx="3">
                  <c:v>0.23</c:v>
                </c:pt>
                <c:pt idx="4">
                  <c:v>0.23</c:v>
                </c:pt>
                <c:pt idx="5">
                  <c:v>0.15</c:v>
                </c:pt>
                <c:pt idx="6">
                  <c:v>0.24</c:v>
                </c:pt>
                <c:pt idx="7">
                  <c:v>0.19</c:v>
                </c:pt>
                <c:pt idx="8">
                  <c:v>0.14000000000000001</c:v>
                </c:pt>
                <c:pt idx="9">
                  <c:v>0.1</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0.01</c:v>
                </c:pt>
                <c:pt idx="1">
                  <c:v>0.02</c:v>
                </c:pt>
                <c:pt idx="2">
                  <c:v>0.11</c:v>
                </c:pt>
                <c:pt idx="3">
                  <c:v>0.03</c:v>
                </c:pt>
                <c:pt idx="4">
                  <c:v>0.06</c:v>
                </c:pt>
                <c:pt idx="5">
                  <c:v>0.78</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0.01</c:v>
                </c:pt>
                <c:pt idx="1">
                  <c:v>0.02</c:v>
                </c:pt>
                <c:pt idx="2">
                  <c:v>0.11</c:v>
                </c:pt>
                <c:pt idx="3">
                  <c:v>0.03</c:v>
                </c:pt>
                <c:pt idx="4">
                  <c:v>0.11</c:v>
                </c:pt>
                <c:pt idx="5">
                  <c:v>0.72</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All</c:v>
                </c:pt>
                <c:pt idx="2">
                  <c:v>Male</c:v>
                </c:pt>
                <c:pt idx="3">
                  <c:v>Female</c:v>
                </c:pt>
                <c:pt idx="5">
                  <c:v>ABC1</c:v>
                </c:pt>
                <c:pt idx="6">
                  <c:v>C2DE</c:v>
                </c:pt>
                <c:pt idx="8">
                  <c:v>Living without a disability</c:v>
                </c:pt>
                <c:pt idx="9">
                  <c:v>Living 
with disability </c:v>
                </c:pt>
                <c:pt idx="11">
                  <c:v>Urban</c:v>
                </c:pt>
                <c:pt idx="12">
                  <c:v>Town</c:v>
                </c:pt>
                <c:pt idx="13">
                  <c:v>Rural</c:v>
                </c:pt>
              </c:strCache>
            </c:strRef>
          </c:cat>
          <c:val>
            <c:numRef>
              <c:f>Sheet1!$B$2:$B$15</c:f>
              <c:numCache>
                <c:formatCode>General</c:formatCode>
                <c:ptCount val="14"/>
                <c:pt idx="0" formatCode="0%">
                  <c:v>0.78</c:v>
                </c:pt>
                <c:pt idx="2" formatCode="0%">
                  <c:v>0.76</c:v>
                </c:pt>
                <c:pt idx="3" formatCode="0%">
                  <c:v>0.79</c:v>
                </c:pt>
                <c:pt idx="5" formatCode="0%">
                  <c:v>0.8</c:v>
                </c:pt>
                <c:pt idx="6" formatCode="0%">
                  <c:v>0.76</c:v>
                </c:pt>
                <c:pt idx="8" formatCode="0%">
                  <c:v>0.79</c:v>
                </c:pt>
                <c:pt idx="9" formatCode="0%">
                  <c:v>0.76</c:v>
                </c:pt>
                <c:pt idx="11" formatCode="0%">
                  <c:v>0.7</c:v>
                </c:pt>
                <c:pt idx="12" formatCode="0%">
                  <c:v>0.79</c:v>
                </c:pt>
                <c:pt idx="13" formatCode="0%">
                  <c:v>0.88</c:v>
                </c:pt>
              </c:numCache>
            </c:numRef>
          </c:val>
          <c:extLst>
            <c:ext xmlns:c16="http://schemas.microsoft.com/office/drawing/2014/chart" uri="{C3380CC4-5D6E-409C-BE32-E72D297353CC}">
              <c16:uniqueId val="{00000000-0B34-4627-A8DB-E14AEEC7D1C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0.79</c:v>
                </c:pt>
                <c:pt idx="1">
                  <c:v>0.91</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0.09</c:v>
                </c:pt>
                <c:pt idx="1">
                  <c:v>0.05</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0.03</c:v>
                </c:pt>
                <c:pt idx="1">
                  <c:v>0</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0.03</c:v>
                </c:pt>
                <c:pt idx="1">
                  <c:v>0.03</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0.04</c:v>
                </c:pt>
                <c:pt idx="1">
                  <c:v>0</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All</c:v>
                </c:pt>
                <c:pt idx="2">
                  <c:v>Male</c:v>
                </c:pt>
                <c:pt idx="3">
                  <c:v>Female</c:v>
                </c:pt>
                <c:pt idx="5">
                  <c:v>ABC1</c:v>
                </c:pt>
                <c:pt idx="6">
                  <c:v>C2DE</c:v>
                </c:pt>
                <c:pt idx="8">
                  <c:v>Living without a disability</c:v>
                </c:pt>
                <c:pt idx="9">
                  <c:v>Living 
with disability </c:v>
                </c:pt>
                <c:pt idx="11">
                  <c:v>Urban</c:v>
                </c:pt>
                <c:pt idx="12">
                  <c:v>Town</c:v>
                </c:pt>
                <c:pt idx="13">
                  <c:v>Rural</c:v>
                </c:pt>
              </c:strCache>
            </c:strRef>
          </c:cat>
          <c:val>
            <c:numRef>
              <c:f>Sheet1!$B$2:$B$15</c:f>
              <c:numCache>
                <c:formatCode>General</c:formatCode>
                <c:ptCount val="14"/>
                <c:pt idx="0" formatCode="0%">
                  <c:v>0.88</c:v>
                </c:pt>
                <c:pt idx="2" formatCode="0%">
                  <c:v>0.88</c:v>
                </c:pt>
                <c:pt idx="3" formatCode="0%">
                  <c:v>0.88</c:v>
                </c:pt>
                <c:pt idx="5" formatCode="0%">
                  <c:v>0.86</c:v>
                </c:pt>
                <c:pt idx="6" formatCode="0%">
                  <c:v>0.9</c:v>
                </c:pt>
                <c:pt idx="8" formatCode="0%">
                  <c:v>0.91</c:v>
                </c:pt>
                <c:pt idx="9" formatCode="0%">
                  <c:v>0.84</c:v>
                </c:pt>
                <c:pt idx="11" formatCode="0%">
                  <c:v>0.85</c:v>
                </c:pt>
                <c:pt idx="12" formatCode="0%">
                  <c:v>0.85</c:v>
                </c:pt>
                <c:pt idx="13" formatCode="0%">
                  <c:v>0.95</c:v>
                </c:pt>
              </c:numCache>
            </c:numRef>
          </c:val>
          <c:extLst>
            <c:ext xmlns:c16="http://schemas.microsoft.com/office/drawing/2014/chart" uri="{C3380CC4-5D6E-409C-BE32-E72D297353CC}">
              <c16:uniqueId val="{00000000-2946-4C94-93A3-ED5E3021DE76}"/>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min val="0"/>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was too frightened of what the poo test might find</c:v>
                </c:pt>
                <c:pt idx="1">
                  <c:v>I found it too messy to complete the poo test kit</c:v>
                </c:pt>
                <c:pt idx="2">
                  <c:v>I was unsure how to do it or I worried I would do it wrong</c:v>
                </c:pt>
                <c:pt idx="3">
                  <c:v>I didn't have any symptoms of bowel cancer</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recently completed a poo test kit for potential bowel cancer symptoms, so I didn't think I would need to do one again so soon</c:v>
                </c:pt>
                <c:pt idx="9">
                  <c:v>I was too busy to complete the poo test kit</c:v>
                </c:pt>
              </c:strCache>
            </c:strRef>
          </c:cat>
          <c:val>
            <c:numRef>
              <c:f>Sheet1!$B$2:$B$11</c:f>
              <c:numCache>
                <c:formatCode>0%</c:formatCode>
                <c:ptCount val="10"/>
                <c:pt idx="0">
                  <c:v>0.13</c:v>
                </c:pt>
                <c:pt idx="1">
                  <c:v>0.1</c:v>
                </c:pt>
                <c:pt idx="2">
                  <c:v>0.1</c:v>
                </c:pt>
                <c:pt idx="3">
                  <c:v>7.0000000000000007E-2</c:v>
                </c:pt>
                <c:pt idx="4">
                  <c:v>7.0000000000000007E-2</c:v>
                </c:pt>
                <c:pt idx="5">
                  <c:v>7.0000000000000007E-2</c:v>
                </c:pt>
                <c:pt idx="6">
                  <c:v>7.0000000000000007E-2</c:v>
                </c:pt>
                <c:pt idx="7">
                  <c:v>0.06</c:v>
                </c:pt>
                <c:pt idx="8">
                  <c:v>0.04</c:v>
                </c:pt>
                <c:pt idx="9">
                  <c:v>0.03</c:v>
                </c:pt>
              </c:numCache>
            </c:numRef>
          </c:val>
          <c:extLst>
            <c:ext xmlns:c16="http://schemas.microsoft.com/office/drawing/2014/chart" uri="{C3380CC4-5D6E-409C-BE32-E72D297353CC}">
              <c16:uniqueId val="{00000000-1815-41D8-84AA-C85FD47C11EC}"/>
            </c:ext>
          </c:extLst>
        </c:ser>
        <c:ser>
          <c:idx val="1"/>
          <c:order val="1"/>
          <c:tx>
            <c:strRef>
              <c:f>Sheet1!$C$1</c:f>
              <c:strCache>
                <c:ptCount val="1"/>
                <c:pt idx="0">
                  <c:v>Up to date</c:v>
                </c:pt>
              </c:strCache>
            </c:strRef>
          </c:tx>
          <c:spPr>
            <a:solidFill>
              <a:schemeClr val="accent3"/>
            </a:solidFill>
            <a:ln>
              <a:noFill/>
            </a:ln>
            <a:effectLst/>
          </c:spPr>
          <c:invertIfNegative val="0"/>
          <c:dLbls>
            <c:dLbl>
              <c:idx val="9"/>
              <c:layout>
                <c:manualLayout>
                  <c:x val="-4.0260055350959424E-17"/>
                  <c:y val="5.3894915523963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E0-4E6D-A5C6-6D26345F19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was too frightened of what the poo test might find</c:v>
                </c:pt>
                <c:pt idx="1">
                  <c:v>I found it too messy to complete the poo test kit</c:v>
                </c:pt>
                <c:pt idx="2">
                  <c:v>I was unsure how to do it or I worried I would do it wrong</c:v>
                </c:pt>
                <c:pt idx="3">
                  <c:v>I didn't have any symptoms of bowel cancer</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recently completed a poo test kit for potential bowel cancer symptoms, so I didn't think I would need to do one again so soon</c:v>
                </c:pt>
                <c:pt idx="9">
                  <c:v>I was too busy to complete the poo test kit</c:v>
                </c:pt>
              </c:strCache>
            </c:strRef>
          </c:cat>
          <c:val>
            <c:numRef>
              <c:f>Sheet1!$C$2:$C$11</c:f>
              <c:numCache>
                <c:formatCode>0%</c:formatCode>
                <c:ptCount val="10"/>
                <c:pt idx="0">
                  <c:v>0.11</c:v>
                </c:pt>
                <c:pt idx="1">
                  <c:v>7.0000000000000007E-2</c:v>
                </c:pt>
                <c:pt idx="2">
                  <c:v>7.0000000000000007E-2</c:v>
                </c:pt>
                <c:pt idx="3">
                  <c:v>0.02</c:v>
                </c:pt>
                <c:pt idx="4">
                  <c:v>0.04</c:v>
                </c:pt>
                <c:pt idx="5">
                  <c:v>0.03</c:v>
                </c:pt>
                <c:pt idx="6">
                  <c:v>0.04</c:v>
                </c:pt>
                <c:pt idx="7">
                  <c:v>0.05</c:v>
                </c:pt>
                <c:pt idx="8">
                  <c:v>0.04</c:v>
                </c:pt>
                <c:pt idx="9">
                  <c:v>0.02</c:v>
                </c:pt>
              </c:numCache>
            </c:numRef>
          </c:val>
          <c:extLst>
            <c:ext xmlns:c16="http://schemas.microsoft.com/office/drawing/2014/chart" uri="{C3380CC4-5D6E-409C-BE32-E72D297353CC}">
              <c16:uniqueId val="{00000002-1815-41D8-84AA-C85FD47C11E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5613303609138069"/>
          <c:y val="0.92391013977667535"/>
          <c:w val="0.26143519100907936"/>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0.03</c:v>
                </c:pt>
                <c:pt idx="2">
                  <c:v>0.04</c:v>
                </c:pt>
                <c:pt idx="3">
                  <c:v>0.04</c:v>
                </c:pt>
                <c:pt idx="4">
                  <c:v>0.1</c:v>
                </c:pt>
                <c:pt idx="5">
                  <c:v>0.78</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0.03</c:v>
                </c:pt>
                <c:pt idx="2">
                  <c:v>0.04</c:v>
                </c:pt>
                <c:pt idx="3">
                  <c:v>0.04</c:v>
                </c:pt>
                <c:pt idx="4">
                  <c:v>0.22</c:v>
                </c:pt>
                <c:pt idx="5">
                  <c:v>0.67</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4414-423C-8EC8-B996B28B8E7E}"/>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8-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5-E65F-458D-854A-C1B2105CDC9C}"/>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Smoking</c:v>
                </c:pt>
                <c:pt idx="1">
                  <c:v>Drinking alcohol</c:v>
                </c:pt>
                <c:pt idx="2">
                  <c:v>Family history/ having a close relative with cancer</c:v>
                </c:pt>
                <c:pt idx="3">
                  <c:v>Poor diet</c:v>
                </c:pt>
                <c:pt idx="4">
                  <c:v>Sunburn/ too much sun exposure</c:v>
                </c:pt>
                <c:pt idx="5">
                  <c:v>Not doing enough physical activity</c:v>
                </c:pt>
                <c:pt idx="6">
                  <c:v>Diet (unspecified)</c:v>
                </c:pt>
                <c:pt idx="7">
                  <c:v>Being obese</c:v>
                </c:pt>
                <c:pt idx="8">
                  <c:v>Eating processed/ ultra processed food</c:v>
                </c:pt>
                <c:pt idx="9">
                  <c:v>Occupational exposures</c:v>
                </c:pt>
                <c:pt idx="10">
                  <c:v>Stress</c:v>
                </c:pt>
                <c:pt idx="11">
                  <c:v>Radiation</c:v>
                </c:pt>
                <c:pt idx="12">
                  <c:v>Outdoor air pollution</c:v>
                </c:pt>
                <c:pt idx="13">
                  <c:v>Lifestyle (unspecified)</c:v>
                </c:pt>
                <c:pt idx="14">
                  <c:v>Being overweight</c:v>
                </c:pt>
                <c:pt idx="15">
                  <c:v>E-cigarettes</c:v>
                </c:pt>
                <c:pt idx="16">
                  <c:v>Sunbeds</c:v>
                </c:pt>
              </c:strCache>
            </c:strRef>
          </c:cat>
          <c:val>
            <c:numRef>
              <c:f>Sheet1!$B$2:$B$18</c:f>
              <c:numCache>
                <c:formatCode>0%</c:formatCode>
                <c:ptCount val="17"/>
                <c:pt idx="0">
                  <c:v>0.8</c:v>
                </c:pt>
                <c:pt idx="1">
                  <c:v>0.5</c:v>
                </c:pt>
                <c:pt idx="2">
                  <c:v>0.41</c:v>
                </c:pt>
                <c:pt idx="3">
                  <c:v>0.22</c:v>
                </c:pt>
                <c:pt idx="4">
                  <c:v>0.18</c:v>
                </c:pt>
                <c:pt idx="5">
                  <c:v>0.17</c:v>
                </c:pt>
                <c:pt idx="6">
                  <c:v>0.16</c:v>
                </c:pt>
                <c:pt idx="7">
                  <c:v>0.16</c:v>
                </c:pt>
                <c:pt idx="8">
                  <c:v>0.12</c:v>
                </c:pt>
                <c:pt idx="9">
                  <c:v>0.11</c:v>
                </c:pt>
                <c:pt idx="10">
                  <c:v>0.1</c:v>
                </c:pt>
                <c:pt idx="11">
                  <c:v>0.08</c:v>
                </c:pt>
                <c:pt idx="12">
                  <c:v>0.08</c:v>
                </c:pt>
                <c:pt idx="13">
                  <c:v>7.0000000000000007E-2</c:v>
                </c:pt>
                <c:pt idx="14">
                  <c:v>0.06</c:v>
                </c:pt>
                <c:pt idx="15">
                  <c:v>0.05</c:v>
                </c:pt>
                <c:pt idx="16">
                  <c:v>0.05</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All</c:v>
                </c:pt>
                <c:pt idx="2">
                  <c:v>ABC1</c:v>
                </c:pt>
                <c:pt idx="3">
                  <c:v>C2DE</c:v>
                </c:pt>
                <c:pt idx="5">
                  <c:v>Living without a disability</c:v>
                </c:pt>
                <c:pt idx="6">
                  <c:v>Living 
with disability </c:v>
                </c:pt>
                <c:pt idx="8">
                  <c:v>Urban</c:v>
                </c:pt>
                <c:pt idx="9">
                  <c:v>Town</c:v>
                </c:pt>
                <c:pt idx="10">
                  <c:v>Rural</c:v>
                </c:pt>
              </c:strCache>
            </c:strRef>
          </c:cat>
          <c:val>
            <c:numRef>
              <c:f>Sheet1!$B$2:$B$12</c:f>
              <c:numCache>
                <c:formatCode>General</c:formatCode>
                <c:ptCount val="11"/>
                <c:pt idx="0" formatCode="0%">
                  <c:v>0.78</c:v>
                </c:pt>
                <c:pt idx="2" formatCode="0%">
                  <c:v>0.79</c:v>
                </c:pt>
                <c:pt idx="3" formatCode="0%">
                  <c:v>0.78</c:v>
                </c:pt>
                <c:pt idx="5" formatCode="0%">
                  <c:v>0.79</c:v>
                </c:pt>
                <c:pt idx="6" formatCode="0%">
                  <c:v>0.78</c:v>
                </c:pt>
                <c:pt idx="8" formatCode="0%">
                  <c:v>0.82</c:v>
                </c:pt>
                <c:pt idx="9" formatCode="0%">
                  <c:v>0.71</c:v>
                </c:pt>
                <c:pt idx="10" formatCode="0%">
                  <c:v>0.79</c:v>
                </c:pt>
              </c:numCache>
            </c:numRef>
          </c:val>
          <c:extLst>
            <c:ext xmlns:c16="http://schemas.microsoft.com/office/drawing/2014/chart" uri="{C3380CC4-5D6E-409C-BE32-E72D297353CC}">
              <c16:uniqueId val="{00000000-783A-4D3E-A91F-6B0503FC7322}"/>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0.73</c:v>
                </c:pt>
                <c:pt idx="1">
                  <c:v>0.81</c:v>
                </c:pt>
              </c:numCache>
            </c:numRef>
          </c:val>
          <c:extLst>
            <c:ext xmlns:c16="http://schemas.microsoft.com/office/drawing/2014/chart" uri="{C3380CC4-5D6E-409C-BE32-E72D297353CC}">
              <c16:uniqueId val="{00000000-3E8E-47A1-8C8E-DF7E2E6F12CF}"/>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0.06</c:v>
                </c:pt>
                <c:pt idx="1">
                  <c:v>0.02</c:v>
                </c:pt>
              </c:numCache>
            </c:numRef>
          </c:val>
          <c:extLst>
            <c:ext xmlns:c16="http://schemas.microsoft.com/office/drawing/2014/chart" uri="{C3380CC4-5D6E-409C-BE32-E72D297353CC}">
              <c16:uniqueId val="{00000002-3E8E-47A1-8C8E-DF7E2E6F12CF}"/>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8E-47A1-8C8E-DF7E2E6F12CF}"/>
                </c:ext>
              </c:extLst>
            </c:dLbl>
            <c:dLbl>
              <c:idx val="1"/>
              <c:delete val="1"/>
              <c:extLst>
                <c:ext xmlns:c15="http://schemas.microsoft.com/office/drawing/2012/chart" uri="{CE6537A1-D6FC-4f65-9D91-7224C49458BB}"/>
                <c:ext xmlns:c16="http://schemas.microsoft.com/office/drawing/2014/chart" uri="{C3380CC4-5D6E-409C-BE32-E72D297353CC}">
                  <c16:uniqueId val="{00000004-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0.04</c:v>
                </c:pt>
                <c:pt idx="1">
                  <c:v>0.01</c:v>
                </c:pt>
              </c:numCache>
            </c:numRef>
          </c:val>
          <c:extLst>
            <c:ext xmlns:c16="http://schemas.microsoft.com/office/drawing/2014/chart" uri="{C3380CC4-5D6E-409C-BE32-E72D297353CC}">
              <c16:uniqueId val="{00000005-3E8E-47A1-8C8E-DF7E2E6F12CF}"/>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0.01</c:v>
                </c:pt>
                <c:pt idx="1">
                  <c:v>0</c:v>
                </c:pt>
              </c:numCache>
            </c:numRef>
          </c:val>
          <c:extLst>
            <c:ext xmlns:c16="http://schemas.microsoft.com/office/drawing/2014/chart" uri="{C3380CC4-5D6E-409C-BE32-E72D297353CC}">
              <c16:uniqueId val="{00000007-3E8E-47A1-8C8E-DF7E2E6F12CF}"/>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0.14000000000000001</c:v>
                </c:pt>
                <c:pt idx="1">
                  <c:v>0.16</c:v>
                </c:pt>
              </c:numCache>
            </c:numRef>
          </c:val>
          <c:extLst>
            <c:ext xmlns:c16="http://schemas.microsoft.com/office/drawing/2014/chart" uri="{C3380CC4-5D6E-409C-BE32-E72D297353CC}">
              <c16:uniqueId val="{00000008-3E8E-47A1-8C8E-DF7E2E6F12CF}"/>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0.03</c:v>
                </c:pt>
                <c:pt idx="1">
                  <c:v>0</c:v>
                </c:pt>
              </c:numCache>
            </c:numRef>
          </c:val>
          <c:extLst>
            <c:ext xmlns:c16="http://schemas.microsoft.com/office/drawing/2014/chart" uri="{C3380CC4-5D6E-409C-BE32-E72D297353CC}">
              <c16:uniqueId val="{00000009-3E8E-47A1-8C8E-DF7E2E6F12CF}"/>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All</c:v>
                </c:pt>
                <c:pt idx="2">
                  <c:v>ABC1</c:v>
                </c:pt>
                <c:pt idx="3">
                  <c:v>C2DE</c:v>
                </c:pt>
                <c:pt idx="5">
                  <c:v>Living without a disability</c:v>
                </c:pt>
                <c:pt idx="6">
                  <c:v>Living 
with disability </c:v>
                </c:pt>
                <c:pt idx="8">
                  <c:v>Urban</c:v>
                </c:pt>
                <c:pt idx="9">
                  <c:v>Town</c:v>
                </c:pt>
                <c:pt idx="10">
                  <c:v>Rural</c:v>
                </c:pt>
              </c:strCache>
            </c:strRef>
          </c:cat>
          <c:val>
            <c:numRef>
              <c:f>Sheet1!$B$2:$B$12</c:f>
              <c:numCache>
                <c:formatCode>General</c:formatCode>
                <c:ptCount val="11"/>
                <c:pt idx="0" formatCode="0%">
                  <c:v>0.79</c:v>
                </c:pt>
                <c:pt idx="2" formatCode="0%">
                  <c:v>0.73</c:v>
                </c:pt>
                <c:pt idx="3" formatCode="0%">
                  <c:v>0.82</c:v>
                </c:pt>
                <c:pt idx="5" formatCode="0%">
                  <c:v>0.73</c:v>
                </c:pt>
                <c:pt idx="6" formatCode="0%">
                  <c:v>0.86</c:v>
                </c:pt>
                <c:pt idx="8" formatCode="0%">
                  <c:v>0.78</c:v>
                </c:pt>
                <c:pt idx="9" formatCode="0%">
                  <c:v>0.83</c:v>
                </c:pt>
                <c:pt idx="10" formatCode="0%">
                  <c:v>0.76</c:v>
                </c:pt>
              </c:numCache>
            </c:numRef>
          </c:val>
          <c:extLst>
            <c:ext xmlns:c16="http://schemas.microsoft.com/office/drawing/2014/chart" uri="{C3380CC4-5D6E-409C-BE32-E72D297353CC}">
              <c16:uniqueId val="{00000000-DDB1-46AF-AC47-84CDF8F71114}"/>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breast cancer screening painful when I have been before</c:v>
                </c:pt>
                <c:pt idx="2">
                  <c:v>I was worried that breast screening might be painful</c:v>
                </c:pt>
                <c:pt idx="3">
                  <c:v>I was too frightened of what the test might find</c:v>
                </c:pt>
                <c:pt idx="4">
                  <c:v>I worried that I would find being at the appointment physically uncomfortable or difficult. </c:v>
                </c:pt>
                <c:pt idx="5">
                  <c:v>I was too embarrassed to go for breast screening. </c:v>
                </c:pt>
                <c:pt idx="6">
                  <c:v>The appointment was too far away from my home</c:v>
                </c:pt>
                <c:pt idx="7">
                  <c:v>I didn't have any symptoms of breast cancer</c:v>
                </c:pt>
                <c:pt idx="8">
                  <c:v>I don't think that I am at risk of breast cancer</c:v>
                </c:pt>
                <c:pt idx="9">
                  <c:v>I had to phone up and arrange the appointment myself</c:v>
                </c:pt>
              </c:strCache>
            </c:strRef>
          </c:cat>
          <c:val>
            <c:numRef>
              <c:f>Sheet1!$B$2:$B$11</c:f>
              <c:numCache>
                <c:formatCode>0%</c:formatCode>
                <c:ptCount val="10"/>
                <c:pt idx="0">
                  <c:v>0.33</c:v>
                </c:pt>
                <c:pt idx="1">
                  <c:v>0.32</c:v>
                </c:pt>
                <c:pt idx="2">
                  <c:v>0.27</c:v>
                </c:pt>
                <c:pt idx="3">
                  <c:v>0.18</c:v>
                </c:pt>
                <c:pt idx="4">
                  <c:v>0.15</c:v>
                </c:pt>
                <c:pt idx="5">
                  <c:v>0.12</c:v>
                </c:pt>
                <c:pt idx="6">
                  <c:v>0.11</c:v>
                </c:pt>
                <c:pt idx="7">
                  <c:v>0.1</c:v>
                </c:pt>
                <c:pt idx="8">
                  <c:v>0.09</c:v>
                </c:pt>
                <c:pt idx="9">
                  <c:v>7.0000000000000007E-2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breast cancer screening painful when I have been before</c:v>
                </c:pt>
                <c:pt idx="2">
                  <c:v>I was worried that breast screening might be painful</c:v>
                </c:pt>
                <c:pt idx="3">
                  <c:v>I was too frightened of what the test might find</c:v>
                </c:pt>
                <c:pt idx="4">
                  <c:v>I worried that I would find being at the appointment physically uncomfortable or difficult. </c:v>
                </c:pt>
                <c:pt idx="5">
                  <c:v>I was too embarrassed to go for breast screening. </c:v>
                </c:pt>
                <c:pt idx="6">
                  <c:v>The appointment was too far away from my home</c:v>
                </c:pt>
                <c:pt idx="7">
                  <c:v>I didn't have any symptoms of breast cancer</c:v>
                </c:pt>
                <c:pt idx="8">
                  <c:v>I don't think that I am at risk of breast cancer</c:v>
                </c:pt>
                <c:pt idx="9">
                  <c:v>I had to phone up and arrange the appointment myself</c:v>
                </c:pt>
              </c:strCache>
            </c:strRef>
          </c:cat>
          <c:val>
            <c:numRef>
              <c:f>Sheet1!$C$2:$C$11</c:f>
              <c:numCache>
                <c:formatCode>0%</c:formatCode>
                <c:ptCount val="10"/>
                <c:pt idx="0">
                  <c:v>0.32</c:v>
                </c:pt>
                <c:pt idx="1">
                  <c:v>0.33</c:v>
                </c:pt>
                <c:pt idx="2">
                  <c:v>0.26</c:v>
                </c:pt>
                <c:pt idx="3">
                  <c:v>0.16</c:v>
                </c:pt>
                <c:pt idx="4">
                  <c:v>0.14000000000000001</c:v>
                </c:pt>
                <c:pt idx="5">
                  <c:v>0.08</c:v>
                </c:pt>
                <c:pt idx="6">
                  <c:v>0.08</c:v>
                </c:pt>
                <c:pt idx="7">
                  <c:v>0.06</c:v>
                </c:pt>
                <c:pt idx="8">
                  <c:v>0.06</c:v>
                </c:pt>
                <c:pt idx="9">
                  <c:v>7.0000000000000007E-2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BEC-4B33-9014-104241FAA5E3}"/>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BEC-4B33-9014-104241FAA5E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Sheet1!$F$2:$F$8</c:f>
              <c:numCache>
                <c:formatCode>0%</c:formatCode>
                <c:ptCount val="7"/>
                <c:pt idx="0">
                  <c:v>0.9</c:v>
                </c:pt>
                <c:pt idx="1">
                  <c:v>0.95</c:v>
                </c:pt>
                <c:pt idx="2">
                  <c:v>0.94</c:v>
                </c:pt>
                <c:pt idx="4">
                  <c:v>0.9</c:v>
                </c:pt>
                <c:pt idx="5">
                  <c:v>0.94</c:v>
                </c:pt>
                <c:pt idx="6">
                  <c:v>0.97</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F31-46E6-BEA7-1A41E41A7E8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F31-46E6-BEA7-1A41E41A7E87}"/>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Sheet1!$G$2:$G$8</c:f>
              <c:numCache>
                <c:formatCode>0%</c:formatCode>
                <c:ptCount val="7"/>
                <c:pt idx="0">
                  <c:v>0.92</c:v>
                </c:pt>
                <c:pt idx="1">
                  <c:v>0.94</c:v>
                </c:pt>
                <c:pt idx="2">
                  <c:v>0.96</c:v>
                </c:pt>
                <c:pt idx="4">
                  <c:v>0.88</c:v>
                </c:pt>
                <c:pt idx="5">
                  <c:v>0.96</c:v>
                </c:pt>
                <c:pt idx="6">
                  <c:v>0.98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dLbl>
              <c:idx val="6"/>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F31-46E6-BEA7-1A41E41A7E8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Sheet1!$I$2:$I$8</c:f>
              <c:numCache>
                <c:formatCode>0%</c:formatCode>
                <c:ptCount val="7"/>
                <c:pt idx="0">
                  <c:v>0.93</c:v>
                </c:pt>
                <c:pt idx="1">
                  <c:v>0.94</c:v>
                </c:pt>
                <c:pt idx="2">
                  <c:v>0.95</c:v>
                </c:pt>
                <c:pt idx="4">
                  <c:v>0.87</c:v>
                </c:pt>
                <c:pt idx="5">
                  <c:v>0.93</c:v>
                </c:pt>
                <c:pt idx="6">
                  <c:v>0.98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Scotland</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0.32</c:v>
                </c:pt>
                <c:pt idx="1">
                  <c:v>0.6</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0.34</c:v>
                </c:pt>
                <c:pt idx="1">
                  <c:v>0.57999999999999996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Northern Ireland 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0.34</c:v>
                </c:pt>
                <c:pt idx="1">
                  <c:v>0.61</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Scotland2</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0.8</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0.82</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Northern Ireland2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0.77</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Scotland2</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0.92</c:v>
                </c:pt>
                <c:pt idx="1">
                  <c:v>0.83</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0.86</c:v>
                </c:pt>
                <c:pt idx="1">
                  <c:v>0.78</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407-4248-B7F8-80F47C4D3785}"/>
                </c:ext>
              </c:extLst>
            </c:dLbl>
            <c:dLbl>
              <c:idx val="1"/>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9407-4248-B7F8-80F47C4D3785}"/>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0.89</c:v>
                </c:pt>
                <c:pt idx="1">
                  <c:v>0.8</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Barriers to seeking help generally </a:t>
            </a:r>
          </a:p>
          <a:p>
            <a:pPr>
              <a:defRPr/>
            </a:pPr>
            <a:r>
              <a:rPr lang="en-GB" sz="1200" b="1">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Sheet1!$F$3:$F$5</c:f>
              <c:numCache>
                <c:formatCode>0%</c:formatCode>
                <c:ptCount val="3"/>
                <c:pt idx="0">
                  <c:v>0.4</c:v>
                </c:pt>
                <c:pt idx="1">
                  <c:v>0.41</c:v>
                </c:pt>
                <c:pt idx="2">
                  <c:v>0.48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Sheet1!$G$3:$G$5</c:f>
              <c:numCache>
                <c:formatCode>0%</c:formatCode>
                <c:ptCount val="3"/>
                <c:pt idx="0">
                  <c:v>0.48</c:v>
                </c:pt>
                <c:pt idx="1">
                  <c:v>0.51</c:v>
                </c:pt>
                <c:pt idx="2">
                  <c:v>0.56999999999999995</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Sheet1!$H$3:$H$5</c:f>
              <c:numCache>
                <c:formatCode>0%</c:formatCode>
                <c:ptCount val="3"/>
                <c:pt idx="0">
                  <c:v>0.42</c:v>
                </c:pt>
                <c:pt idx="1">
                  <c:v>0.47</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Sheet1!$I$3:$I$5</c:f>
              <c:numCache>
                <c:formatCode>0%</c:formatCode>
                <c:ptCount val="3"/>
                <c:pt idx="0">
                  <c:v>0.49</c:v>
                </c:pt>
                <c:pt idx="1">
                  <c:v>0.56999999999999995</c:v>
                </c:pt>
                <c:pt idx="2">
                  <c:v>0.62</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Sheet1!$F$2:$F$4</c:f>
              <c:numCache>
                <c:formatCode>0%</c:formatCode>
                <c:ptCount val="3"/>
                <c:pt idx="0">
                  <c:v>0.37</c:v>
                </c:pt>
                <c:pt idx="1">
                  <c:v>0.39</c:v>
                </c:pt>
                <c:pt idx="2">
                  <c:v>0.38</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C41-42EC-A547-5AA37F827F23}"/>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Sheet1!$G$2:$G$4</c:f>
              <c:numCache>
                <c:formatCode>0%</c:formatCode>
                <c:ptCount val="3"/>
                <c:pt idx="0">
                  <c:v>0.43</c:v>
                </c:pt>
                <c:pt idx="1">
                  <c:v>0.43</c:v>
                </c:pt>
                <c:pt idx="2">
                  <c:v>0.38</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Sheet1!$H$2:$H$4</c:f>
              <c:numCache>
                <c:formatCode>0%</c:formatCode>
                <c:ptCount val="3"/>
                <c:pt idx="0">
                  <c:v>0.38</c:v>
                </c:pt>
                <c:pt idx="1">
                  <c:v>0.4</c:v>
                </c:pt>
                <c:pt idx="2">
                  <c:v>0.44</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Sheet1!$I$2:$I$4</c:f>
              <c:numCache>
                <c:formatCode>0%</c:formatCode>
                <c:ptCount val="3"/>
                <c:pt idx="0">
                  <c:v>0.39</c:v>
                </c:pt>
                <c:pt idx="1">
                  <c:v>0.41</c:v>
                </c:pt>
                <c:pt idx="2">
                  <c:v>0.42</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rgbClr val="00007E"/>
              </a:solidFill>
              <a:ln>
                <a:noFill/>
              </a:ln>
              <a:effectLst/>
            </c:spPr>
            <c:extLst>
              <c:ext xmlns:c16="http://schemas.microsoft.com/office/drawing/2014/chart" uri="{C3380CC4-5D6E-409C-BE32-E72D297353CC}">
                <c16:uniqueId val="{00000001-326D-4171-9E27-8571F9758080}"/>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7-326D-4171-9E27-8571F9758080}"/>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Drinking alcohol</c:v>
                </c:pt>
                <c:pt idx="4">
                  <c:v>Eating ultra-processed foods</c:v>
                </c:pt>
                <c:pt idx="5">
                  <c:v>Air pollution</c:v>
                </c:pt>
                <c:pt idx="6">
                  <c:v>Being obese</c:v>
                </c:pt>
                <c:pt idx="7">
                  <c:v>Using e-cigarettes/vapes</c:v>
                </c:pt>
                <c:pt idx="8">
                  <c:v>Having a close relative with cancer</c:v>
                </c:pt>
                <c:pt idx="9">
                  <c:v>Being overweight</c:v>
                </c:pt>
                <c:pt idx="10">
                  <c:v>Eating processed meat</c:v>
                </c:pt>
                <c:pt idx="11">
                  <c:v>Being older</c:v>
                </c:pt>
                <c:pt idx="12">
                  <c:v>Infection with HPV</c:v>
                </c:pt>
                <c:pt idx="13">
                  <c:v>Not doing enough physical activity</c:v>
                </c:pt>
                <c:pt idx="14">
                  <c:v>Not eating enough fibre</c:v>
                </c:pt>
                <c:pt idx="15">
                  <c:v>Feeling stressed</c:v>
                </c:pt>
              </c:strCache>
            </c:strRef>
          </c:cat>
          <c:val>
            <c:numRef>
              <c:f>Sheet1!$B$2:$B$17</c:f>
              <c:numCache>
                <c:formatCode>0%</c:formatCode>
                <c:ptCount val="16"/>
                <c:pt idx="0">
                  <c:v>0.98</c:v>
                </c:pt>
                <c:pt idx="1">
                  <c:v>0.93</c:v>
                </c:pt>
                <c:pt idx="2">
                  <c:v>0.87</c:v>
                </c:pt>
                <c:pt idx="3">
                  <c:v>0.79</c:v>
                </c:pt>
                <c:pt idx="4">
                  <c:v>0.78</c:v>
                </c:pt>
                <c:pt idx="5">
                  <c:v>0.77</c:v>
                </c:pt>
                <c:pt idx="6">
                  <c:v>0.77</c:v>
                </c:pt>
                <c:pt idx="7">
                  <c:v>0.76</c:v>
                </c:pt>
                <c:pt idx="8">
                  <c:v>0.74</c:v>
                </c:pt>
                <c:pt idx="9">
                  <c:v>0.72</c:v>
                </c:pt>
                <c:pt idx="10">
                  <c:v>0.68</c:v>
                </c:pt>
                <c:pt idx="11">
                  <c:v>0.66</c:v>
                </c:pt>
                <c:pt idx="12">
                  <c:v>0.61</c:v>
                </c:pt>
                <c:pt idx="13">
                  <c:v>0.54</c:v>
                </c:pt>
                <c:pt idx="14">
                  <c:v>0.5</c:v>
                </c:pt>
                <c:pt idx="15">
                  <c:v>0.46</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Sheet1!$F$2:$F$4</c:f>
              <c:numCache>
                <c:formatCode>0%</c:formatCode>
                <c:ptCount val="3"/>
                <c:pt idx="0">
                  <c:v>0.1</c:v>
                </c:pt>
                <c:pt idx="1">
                  <c:v>0.1</c:v>
                </c:pt>
                <c:pt idx="2">
                  <c:v>0.11</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Sheet1!$G$2:$G$4</c:f>
              <c:numCache>
                <c:formatCode>0%</c:formatCode>
                <c:ptCount val="3"/>
                <c:pt idx="0">
                  <c:v>0.11</c:v>
                </c:pt>
                <c:pt idx="1">
                  <c:v>0.11</c:v>
                </c:pt>
                <c:pt idx="2">
                  <c:v>0.13</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Sheet1!$H$2:$H$4</c:f>
              <c:numCache>
                <c:formatCode>0%</c:formatCode>
                <c:ptCount val="3"/>
                <c:pt idx="0">
                  <c:v>0.12</c:v>
                </c:pt>
                <c:pt idx="1">
                  <c:v>0.08</c:v>
                </c:pt>
                <c:pt idx="2">
                  <c:v>0.11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Sheet1!$I$2:$I$4</c:f>
              <c:numCache>
                <c:formatCode>0%</c:formatCode>
                <c:ptCount val="3"/>
                <c:pt idx="0">
                  <c:v>0.1</c:v>
                </c:pt>
                <c:pt idx="1">
                  <c:v>0.1</c:v>
                </c:pt>
                <c:pt idx="2">
                  <c:v>0.13</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467-4716-83F3-785268E07F18}"/>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467-4716-83F3-785268E07F18}"/>
                </c:ext>
              </c:extLst>
            </c:dLbl>
            <c:dLbl>
              <c:idx val="2"/>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467-4716-83F3-785268E07F18}"/>
                </c:ext>
              </c:extLst>
            </c:dLbl>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Sheet1!$F$2:$F$4</c:f>
              <c:numCache>
                <c:formatCode>0%</c:formatCode>
                <c:ptCount val="3"/>
                <c:pt idx="0">
                  <c:v>0.24</c:v>
                </c:pt>
                <c:pt idx="1">
                  <c:v>0.21</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E467-4716-83F3-785268E07F18}"/>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Sheet1!$G$2:$G$4</c:f>
              <c:numCache>
                <c:formatCode>0%</c:formatCode>
                <c:ptCount val="3"/>
                <c:pt idx="0">
                  <c:v>0.31</c:v>
                </c:pt>
                <c:pt idx="1">
                  <c:v>0.24</c:v>
                </c:pt>
                <c:pt idx="2">
                  <c:v>0.38</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Sheet1!$H$2:$H$4</c:f>
              <c:numCache>
                <c:formatCode>0%</c:formatCode>
                <c:ptCount val="3"/>
                <c:pt idx="0">
                  <c:v>0.24</c:v>
                </c:pt>
                <c:pt idx="1">
                  <c:v>0.3</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Sheet1!$I$2:$I$4</c:f>
              <c:numCache>
                <c:formatCode>0%</c:formatCode>
                <c:ptCount val="3"/>
                <c:pt idx="0">
                  <c:v>0.27</c:v>
                </c:pt>
                <c:pt idx="1">
                  <c:v>0.32</c:v>
                </c:pt>
                <c:pt idx="2">
                  <c:v>0.33</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cervical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0.67</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6EE-496F-9CB6-91133E5A43B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Wales2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0.61</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bowel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0.88</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0.81</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0.85</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breast</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0.79</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Wales2</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2C5-40DD-90FE-087661C77D0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0.66</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0.75</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C48D-41DC-A811-401F70A7C6BF}"/>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D-C48D-41DC-A811-401F70A7C6B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Coughing up blood</c:v>
                </c:pt>
                <c:pt idx="3">
                  <c:v>Blood in poo/pee</c:v>
                </c:pt>
                <c:pt idx="4">
                  <c:v>Losing weight without trying to</c:v>
                </c:pt>
                <c:pt idx="5">
                  <c:v>Persistent cough</c:v>
                </c:pt>
                <c:pt idx="6">
                  <c:v>Persistent unexplained pain</c:v>
                </c:pt>
                <c:pt idx="7">
                  <c:v>Change in bowel habits</c:v>
                </c:pt>
                <c:pt idx="8">
                  <c:v>Persistent difficulty swallowing</c:v>
                </c:pt>
                <c:pt idx="9">
                  <c:v>Tired all the time</c:v>
                </c:pt>
                <c:pt idx="10">
                  <c:v>Ulcer in mouth (doesn't heal)</c:v>
                </c:pt>
                <c:pt idx="11">
                  <c:v>Change in bladder habits</c:v>
                </c:pt>
                <c:pt idx="12">
                  <c:v>Sore that does not heal</c:v>
                </c:pt>
                <c:pt idx="13">
                  <c:v>Persistent hoarseness</c:v>
                </c:pt>
                <c:pt idx="14">
                  <c:v>Unexplained bleeding</c:v>
                </c:pt>
                <c:pt idx="15">
                  <c:v>Breathlessness</c:v>
                </c:pt>
                <c:pt idx="16">
                  <c:v>Red/white patches in mouth</c:v>
                </c:pt>
                <c:pt idx="17">
                  <c:v>Not hungry as usual</c:v>
                </c:pt>
              </c:strCache>
            </c:strRef>
          </c:cat>
          <c:val>
            <c:numRef>
              <c:f>Sheet1!$B$2:$B$19</c:f>
              <c:numCache>
                <c:formatCode>0%</c:formatCode>
                <c:ptCount val="18"/>
                <c:pt idx="0">
                  <c:v>0.95</c:v>
                </c:pt>
                <c:pt idx="1">
                  <c:v>0.94</c:v>
                </c:pt>
                <c:pt idx="2">
                  <c:v>0.93</c:v>
                </c:pt>
                <c:pt idx="3">
                  <c:v>0.93</c:v>
                </c:pt>
                <c:pt idx="4">
                  <c:v>0.89</c:v>
                </c:pt>
                <c:pt idx="5">
                  <c:v>0.83</c:v>
                </c:pt>
                <c:pt idx="6">
                  <c:v>0.81</c:v>
                </c:pt>
                <c:pt idx="7">
                  <c:v>0.8</c:v>
                </c:pt>
                <c:pt idx="8">
                  <c:v>0.78</c:v>
                </c:pt>
                <c:pt idx="9">
                  <c:v>0.73</c:v>
                </c:pt>
                <c:pt idx="10">
                  <c:v>0.73</c:v>
                </c:pt>
                <c:pt idx="11">
                  <c:v>0.73</c:v>
                </c:pt>
                <c:pt idx="12">
                  <c:v>0.72</c:v>
                </c:pt>
                <c:pt idx="13">
                  <c:v>0.71</c:v>
                </c:pt>
                <c:pt idx="14">
                  <c:v>0.69</c:v>
                </c:pt>
                <c:pt idx="15">
                  <c:v>0.64</c:v>
                </c:pt>
                <c:pt idx="16">
                  <c:v>0.56000000000000005</c:v>
                </c:pt>
                <c:pt idx="17">
                  <c:v>0.55000000000000004</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0.45</c:v>
                </c:pt>
                <c:pt idx="1">
                  <c:v>0.34</c:v>
                </c:pt>
                <c:pt idx="2">
                  <c:v>0.18</c:v>
                </c:pt>
                <c:pt idx="3">
                  <c:v>0.12</c:v>
                </c:pt>
                <c:pt idx="4">
                  <c:v>0.15</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7-DCA0-457E-846C-A9A19DA63C73}"/>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Cancer</c:v>
                </c:pt>
                <c:pt idx="5">
                  <c:v>Medication or vaccination side effects</c:v>
                </c:pt>
                <c:pt idx="6">
                  <c:v>Don't know/Prefer not to say</c:v>
                </c:pt>
              </c:strCache>
            </c:strRef>
          </c:cat>
          <c:val>
            <c:numRef>
              <c:f>Sheet1!$B$2:$B$8</c:f>
              <c:numCache>
                <c:formatCode>0%</c:formatCode>
                <c:ptCount val="7"/>
                <c:pt idx="0">
                  <c:v>0.4</c:v>
                </c:pt>
                <c:pt idx="1">
                  <c:v>0.3</c:v>
                </c:pt>
                <c:pt idx="2">
                  <c:v>0.28000000000000003</c:v>
                </c:pt>
                <c:pt idx="3">
                  <c:v>0.23</c:v>
                </c:pt>
                <c:pt idx="4">
                  <c:v>0.15</c:v>
                </c:pt>
                <c:pt idx="5">
                  <c:v>0.15</c:v>
                </c:pt>
                <c:pt idx="6">
                  <c:v>0.19</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(80%), which was followed by half who identified drinking alcohol (50%) and around four in ten who cited a family history of cancer (41%)</a:t>
            </a:r>
          </a:p>
          <a:p>
            <a:pPr marL="171450" indent="-171450">
              <a:buFont typeface="Arial" panose="020B0604020202020204" pitchFamily="34" charset="0"/>
              <a:buChar char="•"/>
            </a:pPr>
            <a:r>
              <a:rPr lang="en-GB" b="0" u="none" dirty="0"/>
              <a:t>Just over 1 in 5 listed a poor diet (22%), and a further 16%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Slightly fewer also identified sunburn (18%), not doing enough physical activity (17%) and being obese (16%)</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a:p>
        </p:txBody>
      </p:sp>
    </p:spTree>
    <p:extLst>
      <p:ext uri="{BB962C8B-B14F-4D97-AF65-F5344CB8AC3E}">
        <p14:creationId xmlns:p14="http://schemas.microsoft.com/office/powerpoint/2010/main" val="117711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Almost all respondents (99%) recognised any of the main preventable risk factors</a:t>
            </a:r>
          </a:p>
          <a:p>
            <a:pPr marL="171450" indent="-171450">
              <a:buFont typeface="Arial" panose="020B0604020202020204" pitchFamily="34" charset="0"/>
              <a:buChar char="•"/>
            </a:pPr>
            <a:r>
              <a:rPr lang="en-GB" b="0" u="none"/>
              <a:t>Of the listed risk factors, smoking was the most commonly identified by almost all respondents (98%), though more than 9 in 10 also identified too much exposure to the sun, closely followed by secondhand smoke (87%)</a:t>
            </a:r>
          </a:p>
          <a:p>
            <a:pPr marL="171450" indent="-171450">
              <a:buFont typeface="Arial" panose="020B0604020202020204" pitchFamily="34" charset="0"/>
              <a:buChar char="•"/>
            </a:pPr>
            <a:r>
              <a:rPr lang="en-GB" b="0" u="none"/>
              <a:t>A majority recognise all correct potential risk factors </a:t>
            </a:r>
          </a:p>
          <a:p>
            <a:pPr marL="171450" indent="-171450">
              <a:buFont typeface="Arial" panose="020B0604020202020204" pitchFamily="34" charset="0"/>
              <a:buChar char="•"/>
            </a:pPr>
            <a:r>
              <a:rPr lang="en-GB" b="0" u="none"/>
              <a:t>However, just over three-quarters incorrectly identified eating ultra-processed foods (77%) and using e-cigarettes/vapes (76%), while just under half identified feeling stressed (46%) incorrectly as a potential risk factor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a:p>
        </p:txBody>
      </p:sp>
    </p:spTree>
    <p:extLst>
      <p:ext uri="{BB962C8B-B14F-4D97-AF65-F5344CB8AC3E}">
        <p14:creationId xmlns:p14="http://schemas.microsoft.com/office/powerpoint/2010/main" val="127183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a:p>
        </p:txBody>
      </p:sp>
    </p:spTree>
    <p:extLst>
      <p:ext uri="{BB962C8B-B14F-4D97-AF65-F5344CB8AC3E}">
        <p14:creationId xmlns:p14="http://schemas.microsoft.com/office/powerpoint/2010/main" val="2034399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were recognised by the vast majority (over 95%), with potential red-flag symptoms seeing the highest rates of recognition, as almost all respondents recognise these symptoms (99%)</a:t>
            </a:r>
          </a:p>
          <a:p>
            <a:pPr marL="171450" indent="-171450">
              <a:buFont typeface="Arial" panose="020B0604020202020204" pitchFamily="34" charset="0"/>
              <a:buChar char="•"/>
            </a:pPr>
            <a:r>
              <a:rPr lang="en-GB" b="0" u="none" dirty="0"/>
              <a:t>The most common symptoms to recognise were unexpected moles or lumps as well as bleeding, recognised by over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23</a:t>
            </a:fld>
            <a:endParaRPr lang="en-US"/>
          </a:p>
        </p:txBody>
      </p:sp>
    </p:spTree>
    <p:extLst>
      <p:ext uri="{BB962C8B-B14F-4D97-AF65-F5344CB8AC3E}">
        <p14:creationId xmlns:p14="http://schemas.microsoft.com/office/powerpoint/2010/main" val="2742239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(45%) reported experiencing any potential cancer symptom, followed by around one in three (34%) who reported experiencing any potential non-specific cancer symptom</a:t>
            </a:r>
          </a:p>
          <a:p>
            <a:pPr marL="171450" indent="-171450">
              <a:buFont typeface="Arial" panose="020B0604020202020204" pitchFamily="34" charset="0"/>
              <a:buChar char="•"/>
            </a:pPr>
            <a:r>
              <a:rPr lang="en-GB" b="0" dirty="0"/>
              <a:t>18% reported experiencing any potential red-flag symptom, while around 1 in 7 said the same of any potential oral cancer symptom (15%). 12% reported experiencing any potential lung-specific cancer symptom (12%)</a:t>
            </a:r>
            <a:r>
              <a:rPr lang="en-GB" b="1" dirty="0"/>
              <a:t> </a:t>
            </a:r>
          </a:p>
          <a:p>
            <a:pPr marL="171450" indent="-171450">
              <a:buFont typeface="Arial" panose="020B0604020202020204" pitchFamily="34" charset="0"/>
              <a:buChar char="•"/>
            </a:pPr>
            <a:r>
              <a:rPr lang="en-GB" b="0" dirty="0"/>
              <a:t>Those living with a disability were more likely to report experiencing all potential cancer symptom types</a:t>
            </a:r>
          </a:p>
          <a:p>
            <a:pPr marL="171450" indent="-171450">
              <a:buFont typeface="Arial" panose="020B0604020202020204" pitchFamily="34" charset="0"/>
              <a:buChar char="•"/>
            </a:pPr>
            <a:r>
              <a:rPr lang="en-GB" b="0" dirty="0"/>
              <a:t>Younger respondents and females were more likely to report experiencing red-flag symptoms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a:p>
        </p:txBody>
      </p:sp>
    </p:spTree>
    <p:extLst>
      <p:ext uri="{BB962C8B-B14F-4D97-AF65-F5344CB8AC3E}">
        <p14:creationId xmlns:p14="http://schemas.microsoft.com/office/powerpoint/2010/main" val="25774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were the most commonly attributed cause of any potential cancer symptoms, with 4 in 10 citing this (40%)</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was followed by around 3 in 10 who said an existing physical health (30%) or mental health (28%)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Almost 1 in 4 cited a new physical health problem (23%)</a:t>
            </a:r>
          </a:p>
          <a:p>
            <a:pPr marL="285750" indent="-285750">
              <a:buFont typeface="Arial" panose="020B0604020202020204" pitchFamily="34" charset="0"/>
              <a:buChar char="•"/>
            </a:pPr>
            <a:r>
              <a:rPr lang="en-GB" sz="1800" b="0" i="0" u="none" strike="noStrike" dirty="0">
                <a:solidFill>
                  <a:srgbClr val="000000"/>
                </a:solidFill>
                <a:effectLst/>
                <a:latin typeface="Aptos Narrow"/>
              </a:rPr>
              <a:t>15% cite cancer or medication</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around 1 in 5 (19%) who said this</a:t>
            </a:r>
          </a:p>
          <a:p>
            <a:pPr marL="285750" indent="-285750">
              <a:buFont typeface="Arial" panose="020B0604020202020204" pitchFamily="34" charset="0"/>
              <a:buChar char="•"/>
            </a:pPr>
            <a:endParaRPr lang="en-GB" sz="1800" b="0"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a:p>
        </p:txBody>
      </p:sp>
    </p:spTree>
    <p:extLst>
      <p:ext uri="{BB962C8B-B14F-4D97-AF65-F5344CB8AC3E}">
        <p14:creationId xmlns:p14="http://schemas.microsoft.com/office/powerpoint/2010/main" val="3661716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a:solidFill>
                  <a:srgbClr val="000000"/>
                </a:solidFill>
                <a:effectLst/>
                <a:latin typeface="Aptos Narrow"/>
              </a:rPr>
              <a:t>Though not statistically significantly higher, mental health problems ranked as the second most attributed cause compared to any cancer symptoms (where it ranked third) </a:t>
            </a:r>
          </a:p>
          <a:p>
            <a:pPr marL="285750" indent="-285750">
              <a:buFont typeface="Arial" panose="020B0604020202020204" pitchFamily="34" charset="0"/>
              <a:buChar char="•"/>
            </a:pPr>
            <a:r>
              <a:rPr lang="en-US" sz="1800" b="0" i="0" u="none" strike="noStrike">
                <a:solidFill>
                  <a:srgbClr val="000000"/>
                </a:solidFill>
                <a:effectLst/>
                <a:latin typeface="Aptos Narrow"/>
              </a:rPr>
              <a:t>Also a lower proportion attribute any potential non-specific cancer symptom to cancer compared to any potential cancer symptoms (9% vs 15%)</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also did not know the cause, with 1 in 5 (20%) who said this</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a:p>
        </p:txBody>
      </p:sp>
    </p:spTree>
    <p:extLst>
      <p:ext uri="{BB962C8B-B14F-4D97-AF65-F5344CB8AC3E}">
        <p14:creationId xmlns:p14="http://schemas.microsoft.com/office/powerpoint/2010/main" val="2813968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US" sz="1200" b="0" i="0" u="none" strike="noStrike" dirty="0">
                <a:solidFill>
                  <a:srgbClr val="000000"/>
                </a:solidFill>
                <a:effectLst/>
                <a:latin typeface="Aptos Narrow"/>
              </a:rPr>
              <a:t>Base too low for subgroup analysis in rural areas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a:p>
        </p:txBody>
      </p:sp>
    </p:spTree>
    <p:extLst>
      <p:ext uri="{BB962C8B-B14F-4D97-AF65-F5344CB8AC3E}">
        <p14:creationId xmlns:p14="http://schemas.microsoft.com/office/powerpoint/2010/main" val="1959899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third of respondents did not know the cause of their potential red-flag cancer symptom (33%)</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cancer and lifestyle factors were the most commonly selected, with around 1 in 5 who selected these (22% and 21%, respectively)</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either an existing (19%) or new physical health problem (18%), or mental health problem (18%)</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a:p>
        </p:txBody>
      </p:sp>
    </p:spTree>
    <p:extLst>
      <p:ext uri="{BB962C8B-B14F-4D97-AF65-F5344CB8AC3E}">
        <p14:creationId xmlns:p14="http://schemas.microsoft.com/office/powerpoint/2010/main" val="2698329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cited cause for potential lung-specific cancer symptoms was existing health problems, with a third citing this (33%)</a:t>
            </a:r>
          </a:p>
          <a:p>
            <a:pPr marL="285750" indent="-285750">
              <a:buFont typeface="Arial" panose="020B0604020202020204" pitchFamily="34" charset="0"/>
              <a:buChar char="•"/>
            </a:pPr>
            <a:r>
              <a:rPr lang="en-US" sz="1800" b="0" i="0" u="none" strike="noStrike">
                <a:solidFill>
                  <a:srgbClr val="000000"/>
                </a:solidFill>
                <a:effectLst/>
                <a:latin typeface="Aptos Narrow"/>
              </a:rPr>
              <a:t>The next most commonly cited causes were external/lifestyle factors (28%) and a new health problem (23%)</a:t>
            </a:r>
          </a:p>
          <a:p>
            <a:pPr marL="285750" indent="-285750">
              <a:buFont typeface="Arial" panose="020B0604020202020204" pitchFamily="34" charset="0"/>
              <a:buChar char="•"/>
            </a:pPr>
            <a:r>
              <a:rPr lang="en-US" sz="1800" b="0" i="0" u="none" strike="noStrike">
                <a:solidFill>
                  <a:srgbClr val="000000"/>
                </a:solidFill>
                <a:effectLst/>
                <a:latin typeface="Aptos Narrow"/>
              </a:rPr>
              <a:t>13% cited medication, and around 1 in 10 cited mental health problems (9%)</a:t>
            </a:r>
          </a:p>
          <a:p>
            <a:pPr marL="285750" indent="-285750">
              <a:buFont typeface="Arial" panose="020B0604020202020204" pitchFamily="34" charset="0"/>
              <a:buChar char="•"/>
            </a:pPr>
            <a:r>
              <a:rPr lang="en-US" sz="1800" b="0" i="0" u="none" strike="noStrike">
                <a:solidFill>
                  <a:srgbClr val="000000"/>
                </a:solidFill>
                <a:effectLst/>
                <a:latin typeface="Aptos Narrow"/>
              </a:rPr>
              <a:t>Only 7% cited cancer</a:t>
            </a:r>
          </a:p>
          <a:p>
            <a:pPr marL="285750" indent="-285750">
              <a:buFont typeface="Arial" panose="020B0604020202020204" pitchFamily="34" charset="0"/>
              <a:buChar char="•"/>
            </a:pPr>
            <a:r>
              <a:rPr lang="en-US" sz="1800" b="0" i="0" u="none" strike="noStrike">
                <a:solidFill>
                  <a:srgbClr val="000000"/>
                </a:solidFill>
                <a:effectLst/>
                <a:latin typeface="Aptos Narrow"/>
              </a:rPr>
              <a:t>However, a relatively high proportion reported not knowing, with just under 3 in 10 who said this (28%)</a:t>
            </a:r>
          </a:p>
          <a:p>
            <a:pPr marL="0" indent="0">
              <a:buFont typeface="Arial" panose="020B0604020202020204" pitchFamily="34" charset="0"/>
              <a:buNone/>
            </a:pPr>
            <a:endParaRPr lang="en-US" sz="1800" b="0" i="0" u="none" strike="noStrike">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a:solidFill>
                <a:srgbClr val="000000"/>
              </a:solidFill>
              <a:effectLst/>
              <a:latin typeface="Aptos Narrow"/>
            </a:endParaRPr>
          </a:p>
          <a:p>
            <a:endParaRPr lang="en-US" sz="1800" b="1"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a:p>
        </p:txBody>
      </p:sp>
    </p:spTree>
    <p:extLst>
      <p:ext uri="{BB962C8B-B14F-4D97-AF65-F5344CB8AC3E}">
        <p14:creationId xmlns:p14="http://schemas.microsoft.com/office/powerpoint/2010/main" val="308979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with 3 in 10 citing this (30%)</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followed by mental health problems or existing physical health problems, with around 1 in 4 who cited these (both 24%)</a:t>
            </a:r>
          </a:p>
          <a:p>
            <a:pPr marL="285750" indent="-285750">
              <a:buFont typeface="Arial" panose="020B0604020202020204" pitchFamily="34" charset="0"/>
              <a:buChar char="•"/>
            </a:pPr>
            <a:r>
              <a:rPr lang="en-US" sz="1800" b="0" i="0" u="none" strike="noStrike" dirty="0">
                <a:solidFill>
                  <a:srgbClr val="000000"/>
                </a:solidFill>
                <a:effectLst/>
                <a:latin typeface="Aptos Narrow"/>
              </a:rPr>
              <a:t>Similar to non-specific potential cancer symptoms, mental health problems ranked as the 2</a:t>
            </a:r>
            <a:r>
              <a:rPr lang="en-US" sz="1800" b="0" i="0" u="none" strike="noStrike" baseline="30000" dirty="0">
                <a:solidFill>
                  <a:srgbClr val="000000"/>
                </a:solidFill>
                <a:effectLst/>
                <a:latin typeface="Aptos Narrow"/>
              </a:rPr>
              <a:t>nd</a:t>
            </a:r>
            <a:r>
              <a:rPr lang="en-US" sz="1800" b="0" i="0" u="none" strike="noStrike" dirty="0">
                <a:solidFill>
                  <a:srgbClr val="000000"/>
                </a:solidFill>
                <a:effectLst/>
                <a:latin typeface="Aptos Narrow"/>
              </a:rPr>
              <a:t> most commonly attributed cause of oral cancer symptoms</a:t>
            </a:r>
          </a:p>
          <a:p>
            <a:pPr marL="285750" indent="-285750">
              <a:buFont typeface="Arial" panose="020B0604020202020204" pitchFamily="34" charset="0"/>
              <a:buChar char="•"/>
            </a:pPr>
            <a:r>
              <a:rPr lang="en-US" sz="1800" b="0" i="0" u="none" strike="noStrike" dirty="0">
                <a:solidFill>
                  <a:srgbClr val="000000"/>
                </a:solidFill>
                <a:effectLst/>
                <a:latin typeface="Aptos Narrow"/>
              </a:rPr>
              <a:t>19% attributed their symptoms to a new physical health problem, while 13% attributed them to medication</a:t>
            </a:r>
          </a:p>
          <a:p>
            <a:pPr marL="285750" indent="-285750">
              <a:buFont typeface="Arial" panose="020B0604020202020204" pitchFamily="34" charset="0"/>
              <a:buChar char="•"/>
            </a:pPr>
            <a:r>
              <a:rPr lang="en-US" sz="1800" b="0" i="0" u="none" strike="noStrike" dirty="0">
                <a:solidFill>
                  <a:srgbClr val="000000"/>
                </a:solidFill>
                <a:effectLst/>
                <a:latin typeface="Aptos Narrow"/>
              </a:rPr>
              <a:t>Only 9% attributed them to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were unsure of what caused their potential oral cancer symptoms (23%)</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a:p>
        </p:txBody>
      </p:sp>
    </p:spTree>
    <p:extLst>
      <p:ext uri="{BB962C8B-B14F-4D97-AF65-F5344CB8AC3E}">
        <p14:creationId xmlns:p14="http://schemas.microsoft.com/office/powerpoint/2010/main" val="779226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its seriousness was potential red-flag cancer symptoms, with more than a third citing this (35%)</a:t>
            </a:r>
          </a:p>
          <a:p>
            <a:pPr marL="171450" indent="-171450">
              <a:buFont typeface="Arial" panose="020B0604020202020204" pitchFamily="34" charset="0"/>
              <a:buChar char="•"/>
            </a:pPr>
            <a:r>
              <a:rPr lang="en-US" b="0" u="none" dirty="0"/>
              <a:t>A similar, though slightly lower, proportion cited concern over any potential cancer symptom (32%) and oral cancer symptoms (33%)</a:t>
            </a:r>
          </a:p>
          <a:p>
            <a:pPr marL="171450" indent="-171450">
              <a:buFont typeface="Arial" panose="020B0604020202020204" pitchFamily="34" charset="0"/>
              <a:buChar char="•"/>
            </a:pPr>
            <a:r>
              <a:rPr lang="en-US" b="0" u="none" dirty="0"/>
              <a:t>Just over a quarter said they were concerned about the seriousness of potential non-specific cancer symptoms (27%), and concern was the lowest among potential lung-specific symptoms (19%)</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none" dirty="0"/>
              <a:t>The highest reported concern level among all symptom types was those saying they were ‘a little bit’ concerned</a:t>
            </a:r>
            <a:endParaRPr lang="en-US" dirty="0"/>
          </a:p>
          <a:p>
            <a:pPr marL="171450" indent="-171450">
              <a:buFont typeface="Arial" panose="020B0604020202020204" pitchFamily="34" charset="0"/>
              <a:buChar char="•"/>
            </a:pPr>
            <a:endParaRPr lang="en-US" dirty="0"/>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33</a:t>
            </a:fld>
            <a:endParaRPr lang="en-US"/>
          </a:p>
        </p:txBody>
      </p:sp>
    </p:spTree>
    <p:extLst>
      <p:ext uri="{BB962C8B-B14F-4D97-AF65-F5344CB8AC3E}">
        <p14:creationId xmlns:p14="http://schemas.microsoft.com/office/powerpoint/2010/main" val="1984225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a:t>
            </a:r>
            <a:r>
              <a:rPr lang="en-GB" sz="1200" spc="10" dirty="0">
                <a:latin typeface="+mn-lt"/>
                <a:ea typeface="+mn-ea"/>
                <a:cs typeface="+mn-cs"/>
              </a:rPr>
              <a:t>those with a disability, living in urban areas and in Belfast HSC Trust</a:t>
            </a:r>
            <a:endParaRPr lang="en-GB"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a:p>
        </p:txBody>
      </p:sp>
    </p:spTree>
    <p:extLst>
      <p:ext uri="{BB962C8B-B14F-4D97-AF65-F5344CB8AC3E}">
        <p14:creationId xmlns:p14="http://schemas.microsoft.com/office/powerpoint/2010/main" val="3135301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u="none" dirty="0"/>
              <a:t>Of those who experienced a symptom, around half reported that they successfully contacted their GP; this was highest among those with any potential cancer symptom (57%) or a red-flag symptom (55%)</a:t>
            </a:r>
          </a:p>
          <a:p>
            <a:pPr marL="171450" indent="-171450">
              <a:buFont typeface="Arial" panose="020B0604020202020204" pitchFamily="34" charset="0"/>
              <a:buChar char="•"/>
            </a:pPr>
            <a:r>
              <a:rPr lang="en-GB" b="0" u="none" dirty="0"/>
              <a:t>However, a quarter who experienced any or a red-flag potential cancer symptom did not contact a healthcare professional (both 25%), which saw the lowest proportion who said this. A similar proportion reported this for oral cancer symptoms (27%), and was highest among lung-specific (36%) and non-specific (32%) symptoms. </a:t>
            </a:r>
          </a:p>
          <a:p>
            <a:pPr marL="171450" indent="-171450">
              <a:buFont typeface="Arial" panose="020B0604020202020204" pitchFamily="34" charset="0"/>
              <a:buChar char="•"/>
            </a:pPr>
            <a:r>
              <a:rPr lang="en-GB" b="0" u="none" dirty="0"/>
              <a:t>Around half tried to contact the GP (regardless of whether they were successful or not) who experienced any lung-specific cancer symptoms, and this rose to around 6 in 10 for any non-specific, red-flag or oral cancer symptoms. However, this was highest among any potential cancer symptom (64%)</a:t>
            </a:r>
          </a:p>
          <a:p>
            <a:pPr marL="171450" indent="-171450">
              <a:buFont typeface="Arial" panose="020B0604020202020204" pitchFamily="34" charset="0"/>
              <a:buChar char="•"/>
            </a:pPr>
            <a:r>
              <a:rPr lang="en-GB" b="0" u="none" dirty="0"/>
              <a:t>Around 1 in 10 say they tried to contact the GP were unsuccessful, but this dropped to 5% of those who reportedly experienced any red-flag cancer symptoms</a:t>
            </a:r>
          </a:p>
          <a:p>
            <a:pPr marL="171450" indent="-171450">
              <a:buFont typeface="Arial" panose="020B0604020202020204" pitchFamily="34" charset="0"/>
              <a:buChar char="•"/>
            </a:pPr>
            <a:r>
              <a:rPr lang="en-GB" b="0" u="none" dirty="0"/>
              <a:t>Outside going to the GP, the most common action taken was speaking to a community pharmacist, with around 5% who said they did this. However, going to A&amp;E was more common for those experiencing lung-specific (10%) and oral cancer symptoms (7%)</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a:p>
        </p:txBody>
      </p:sp>
    </p:spTree>
    <p:extLst>
      <p:ext uri="{BB962C8B-B14F-4D97-AF65-F5344CB8AC3E}">
        <p14:creationId xmlns:p14="http://schemas.microsoft.com/office/powerpoint/2010/main" val="1043855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(61%) of those who experienced any potential cancer symptom reported contacting their GP within 6 months, while around a third (32%) said they did not; alongside oral cancer symptoms, this was the symptom type that saw the highest proportion who contacted their GP within 6 months (60%)</a:t>
            </a:r>
          </a:p>
          <a:p>
            <a:pPr marL="171450" indent="-171450">
              <a:buFont typeface="Arial" panose="020B0604020202020204" pitchFamily="34" charset="0"/>
              <a:buChar char="•"/>
            </a:pPr>
            <a:r>
              <a:rPr lang="en-GB" b="0" u="none" dirty="0"/>
              <a:t>The symptom type with the highest proportion who did not contact their GP was any potential non-specific cancer symptoms and lung cancer symptoms (43%),</a:t>
            </a:r>
          </a:p>
        </p:txBody>
      </p:sp>
      <p:sp>
        <p:nvSpPr>
          <p:cNvPr id="4" name="Slide Number Placeholder 3"/>
          <p:cNvSpPr>
            <a:spLocks noGrp="1"/>
          </p:cNvSpPr>
          <p:nvPr>
            <p:ph type="sldNum" sz="quarter" idx="5"/>
          </p:nvPr>
        </p:nvSpPr>
        <p:spPr/>
        <p:txBody>
          <a:bodyPr/>
          <a:lstStyle/>
          <a:p>
            <a:fld id="{F5B38833-6303-A84B-BCE8-C8F834FB8639}" type="slidenum">
              <a:rPr lang="en-US" smtClean="0"/>
              <a:t>37</a:t>
            </a:fld>
            <a:endParaRPr lang="en-US"/>
          </a:p>
        </p:txBody>
      </p:sp>
    </p:spTree>
    <p:extLst>
      <p:ext uri="{BB962C8B-B14F-4D97-AF65-F5344CB8AC3E}">
        <p14:creationId xmlns:p14="http://schemas.microsoft.com/office/powerpoint/2010/main" val="629568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Older respondents, as well as those who are older and also in lower social grades, more commonly reported that they contacted their GP within 6 months</a:t>
            </a:r>
          </a:p>
          <a:p>
            <a:pPr marL="171450" indent="-171450">
              <a:buFont typeface="Arial" panose="020B0604020202020204" pitchFamily="34" charset="0"/>
              <a:buChar char="•"/>
            </a:pPr>
            <a:r>
              <a:rPr lang="en-GB" dirty="0"/>
              <a:t>Likelihood was also highest among those living in urban area, and in the Western HSC Trust area specifically</a:t>
            </a:r>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a:p>
        </p:txBody>
      </p:sp>
    </p:spTree>
    <p:extLst>
      <p:ext uri="{BB962C8B-B14F-4D97-AF65-F5344CB8AC3E}">
        <p14:creationId xmlns:p14="http://schemas.microsoft.com/office/powerpoint/2010/main" val="2043728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of around 8 in 10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9 in 10 said they spoke to a HCP within a month of contacting their GP across all symptom types except oral cancer, which dropped to 83%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 around a third said this took place on the same day, with the exception of lung specific cancers which increased to 46%.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Generally,1 in 10 said this took place the next day (with the exception of lung-specific symptoms which dropped to 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1 in 10 said this took more than a month to speak to a HCP after contacting their 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a:p>
        </p:txBody>
      </p:sp>
    </p:spTree>
    <p:extLst>
      <p:ext uri="{BB962C8B-B14F-4D97-AF65-F5344CB8AC3E}">
        <p14:creationId xmlns:p14="http://schemas.microsoft.com/office/powerpoint/2010/main" val="6375757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buFont typeface="Arial" panose="020B0604020202020204" pitchFamily="34" charset="0"/>
              <a:buChar char="•"/>
            </a:pPr>
            <a:r>
              <a:rPr lang="en-US" b="0" u="none" dirty="0"/>
              <a:t>Over half of those who experienced potential symptoms reported recontacting their GP</a:t>
            </a:r>
          </a:p>
          <a:p>
            <a:pPr marL="171450" indent="-171450">
              <a:buFont typeface="Arial" panose="020B0604020202020204" pitchFamily="34" charset="0"/>
              <a:buChar char="•"/>
            </a:pPr>
            <a:r>
              <a:rPr lang="en-US" b="0" u="none" dirty="0"/>
              <a:t>Those who experienced lung cancer symptoms more commonly reported recontacting their doctor (although please note this is based on a sample of 51 respondents). Correspondingly, experiencing lung specific symptoms were the least likely to state they recontacted their doctor</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a:p>
        </p:txBody>
      </p:sp>
    </p:spTree>
    <p:extLst>
      <p:ext uri="{BB962C8B-B14F-4D97-AF65-F5344CB8AC3E}">
        <p14:creationId xmlns:p14="http://schemas.microsoft.com/office/powerpoint/2010/main" val="1360902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0" u="none" dirty="0"/>
              <a:t>Please note: 18-29 is combined with 30-49 due to low base sizes. Sample size was not sufficient in other health trusts for analysis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13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in the Belfast HSC Trust were more likely to report recontacting their doctor compared to those in the Northern HSC Trust</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other significant differences across subgroups when looking at rates of recontact after experiencing any cancer symptom – possibly due to lower base sizes underpowering the analysis.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a:p>
        </p:txBody>
      </p:sp>
    </p:spTree>
    <p:extLst>
      <p:ext uri="{BB962C8B-B14F-4D97-AF65-F5344CB8AC3E}">
        <p14:creationId xmlns:p14="http://schemas.microsoft.com/office/powerpoint/2010/main" val="2912332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The higher rate of recontact among those with a lung cancer symptom was mainly due to higher proportions reporting that they contacted their doctor within 2 weeks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Only 2 in 5 of those who experienced a red flag symptom reported contacting their doctor within 2 weeks </a:t>
            </a:r>
          </a:p>
          <a:p>
            <a:endParaRPr lang="en-US" sz="1800" b="1" i="0" u="sng"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a:p>
        </p:txBody>
      </p:sp>
    </p:spTree>
    <p:extLst>
      <p:ext uri="{BB962C8B-B14F-4D97-AF65-F5344CB8AC3E}">
        <p14:creationId xmlns:p14="http://schemas.microsoft.com/office/powerpoint/2010/main" val="2553241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Of this group, 3 in 4 were able to make an appointment.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Most commonly this was with a GP or doctor</a:t>
            </a: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a:p>
        </p:txBody>
      </p:sp>
    </p:spTree>
    <p:extLst>
      <p:ext uri="{BB962C8B-B14F-4D97-AF65-F5344CB8AC3E}">
        <p14:creationId xmlns:p14="http://schemas.microsoft.com/office/powerpoint/2010/main" val="25695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1 in 3 contacted the GP practice once to try and make an appointment, although 60%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demographic differences, by age, sex at birth and disability status. Men, those aged 50+ and those without a disability were most likely to try only once.</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a:p>
        </p:txBody>
      </p:sp>
    </p:spTree>
    <p:extLst>
      <p:ext uri="{BB962C8B-B14F-4D97-AF65-F5344CB8AC3E}">
        <p14:creationId xmlns:p14="http://schemas.microsoft.com/office/powerpoint/2010/main" val="3816590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Not being able to get through on the phone was the biggest reason for not making an appointment, followed by lack of available appointments.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stated that they could not get one at a convenient day/time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47</a:t>
            </a:fld>
            <a:endParaRPr lang="en-US"/>
          </a:p>
        </p:txBody>
      </p:sp>
    </p:spTree>
    <p:extLst>
      <p:ext uri="{BB962C8B-B14F-4D97-AF65-F5344CB8AC3E}">
        <p14:creationId xmlns:p14="http://schemas.microsoft.com/office/powerpoint/2010/main" val="3099027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*Important note: </a:t>
            </a:r>
            <a:r>
              <a:rPr lang="en-GB" sz="1200" u="none" strike="noStrike" dirty="0"/>
              <a:t>An original version of this question allowed respondents to select ‘Nothing’ and another code. Respondents who selected 2 conflicting codes were removed from this question. This affected 2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strike="noStrik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(29%).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15% reported going to a community pharmacy and 13% spoke to a family member or friend about the concern.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2 in 10 (23%) reported taking no further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a:p>
        </p:txBody>
      </p:sp>
    </p:spTree>
    <p:extLst>
      <p:ext uri="{BB962C8B-B14F-4D97-AF65-F5344CB8AC3E}">
        <p14:creationId xmlns:p14="http://schemas.microsoft.com/office/powerpoint/2010/main" val="9590914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Worsening, or unusual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29%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On average, respondents identified 5 prompts as influential, with younger respondents selecting slightly more.</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a:p>
        </p:txBody>
      </p:sp>
    </p:spTree>
    <p:extLst>
      <p:ext uri="{BB962C8B-B14F-4D97-AF65-F5344CB8AC3E}">
        <p14:creationId xmlns:p14="http://schemas.microsoft.com/office/powerpoint/2010/main" val="3205220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a:p>
        </p:txBody>
      </p:sp>
    </p:spTree>
    <p:extLst>
      <p:ext uri="{BB962C8B-B14F-4D97-AF65-F5344CB8AC3E}">
        <p14:creationId xmlns:p14="http://schemas.microsoft.com/office/powerpoint/2010/main" val="1706395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stated relates to respondent perception of barriers: thinking it was unlikely for the symptom to be serious and not wanting to be seen to make a fuss.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7 barriers as influential. Younger respondents selected more barriers on average, as did those with a disability.</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51</a:t>
            </a:fld>
            <a:endParaRPr lang="en-US"/>
          </a:p>
        </p:txBody>
      </p:sp>
    </p:spTree>
    <p:extLst>
      <p:ext uri="{BB962C8B-B14F-4D97-AF65-F5344CB8AC3E}">
        <p14:creationId xmlns:p14="http://schemas.microsoft.com/office/powerpoint/2010/main" val="1323079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a:p>
        </p:txBody>
      </p:sp>
    </p:spTree>
    <p:extLst>
      <p:ext uri="{BB962C8B-B14F-4D97-AF65-F5344CB8AC3E}">
        <p14:creationId xmlns:p14="http://schemas.microsoft.com/office/powerpoint/2010/main" val="1854354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 in 10 agreed that they don’t think the NHS has enough staff or equipment to adequately </a:t>
            </a:r>
            <a:r>
              <a:rPr lang="en-GB" sz="1800" u="sng" spc="10">
                <a:latin typeface="+mn-lt"/>
                <a:ea typeface="+mn-ea"/>
                <a:cs typeface="+mn-cs"/>
              </a:rPr>
              <a:t>diagnose</a:t>
            </a:r>
            <a:r>
              <a:rPr lang="en-GB" sz="1800" spc="1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while 3 in 4 agreed that they don’t think the NHS has enough staff or equipment to </a:t>
            </a:r>
            <a:r>
              <a:rPr lang="en-GB" sz="1800" u="sng" spc="10">
                <a:latin typeface="+mn-lt"/>
                <a:ea typeface="+mn-ea"/>
                <a:cs typeface="+mn-cs"/>
              </a:rPr>
              <a:t>treat</a:t>
            </a:r>
            <a:r>
              <a:rPr lang="en-GB" sz="1800" spc="1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The plurality strongly agree with these statements (46% and 44%)</a:t>
            </a:r>
          </a:p>
          <a:p>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a:p>
        </p:txBody>
      </p:sp>
    </p:spTree>
    <p:extLst>
      <p:ext uri="{BB962C8B-B14F-4D97-AF65-F5344CB8AC3E}">
        <p14:creationId xmlns:p14="http://schemas.microsoft.com/office/powerpoint/2010/main" val="3175981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endParaRPr lang="en-US" sz="1800" b="1" i="0" u="sng" strike="noStrike" dirty="0">
              <a:solidFill>
                <a:srgbClr val="000000"/>
              </a:solidFill>
              <a:effectLst/>
              <a:latin typeface="Calibri" panose="020F0502020204030204" pitchFamily="34" charset="0"/>
            </a:endParaRP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less deprived areas were also more likely to agree, although there were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were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a:p>
        </p:txBody>
      </p:sp>
    </p:spTree>
    <p:extLst>
      <p:ext uri="{BB962C8B-B14F-4D97-AF65-F5344CB8AC3E}">
        <p14:creationId xmlns:p14="http://schemas.microsoft.com/office/powerpoint/2010/main" val="959794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Thinking specifically about treatment, it remains that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Those aged 50+ were also more likely to agree with this statement</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a:p>
        </p:txBody>
      </p:sp>
    </p:spTree>
    <p:extLst>
      <p:ext uri="{BB962C8B-B14F-4D97-AF65-F5344CB8AC3E}">
        <p14:creationId xmlns:p14="http://schemas.microsoft.com/office/powerpoint/2010/main" val="953786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most influential factor for going for a test was perceived importance, with 8 in 10 who selected this. Linked to this, 3 in 4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was still important, with a similar proportion who identified being given a specific date or time, 70% who identified receiving reminders and 67% who identified being able to choose or change the time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a:p>
        </p:txBody>
      </p:sp>
    </p:spTree>
    <p:extLst>
      <p:ext uri="{BB962C8B-B14F-4D97-AF65-F5344CB8AC3E}">
        <p14:creationId xmlns:p14="http://schemas.microsoft.com/office/powerpoint/2010/main" val="10584187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a:p>
        </p:txBody>
      </p:sp>
    </p:spTree>
    <p:extLst>
      <p:ext uri="{BB962C8B-B14F-4D97-AF65-F5344CB8AC3E}">
        <p14:creationId xmlns:p14="http://schemas.microsoft.com/office/powerpoint/2010/main" val="41873152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2 in 5 reported receiving healthcare remotely in the past 12 months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followed by online messaging or video call</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a:p>
        </p:txBody>
      </p:sp>
    </p:spTree>
    <p:extLst>
      <p:ext uri="{BB962C8B-B14F-4D97-AF65-F5344CB8AC3E}">
        <p14:creationId xmlns:p14="http://schemas.microsoft.com/office/powerpoint/2010/main" val="33962039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those with a disability and those aged 50+ were more likely to report receiving a remote consultation in the past 12 months.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There were no other significant differences by key subgroup </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a:p>
        </p:txBody>
      </p:sp>
    </p:spTree>
    <p:extLst>
      <p:ext uri="{BB962C8B-B14F-4D97-AF65-F5344CB8AC3E}">
        <p14:creationId xmlns:p14="http://schemas.microsoft.com/office/powerpoint/2010/main" val="14129551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minority agreed that the remote consultation was not helpful because they needed to see a doctor in person</a:t>
            </a:r>
          </a:p>
          <a:p>
            <a:endParaRPr lang="en-US" b="1" u="sng"/>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a:p>
        </p:txBody>
      </p:sp>
    </p:spTree>
    <p:extLst>
      <p:ext uri="{BB962C8B-B14F-4D97-AF65-F5344CB8AC3E}">
        <p14:creationId xmlns:p14="http://schemas.microsoft.com/office/powerpoint/2010/main" val="594957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61</a:t>
            </a:fld>
            <a:endParaRPr lang="en-US"/>
          </a:p>
        </p:txBody>
      </p:sp>
    </p:spTree>
    <p:extLst>
      <p:ext uri="{BB962C8B-B14F-4D97-AF65-F5344CB8AC3E}">
        <p14:creationId xmlns:p14="http://schemas.microsoft.com/office/powerpoint/2010/main" val="39070335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two in ten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Six in ten </a:t>
            </a:r>
            <a:r>
              <a:rPr lang="en-GB" sz="1200" spc="10" dirty="0" err="1">
                <a:latin typeface="+mn-lt"/>
                <a:ea typeface="+mn-ea"/>
                <a:cs typeface="+mn-cs"/>
              </a:rPr>
              <a:t>werecategorised</a:t>
            </a:r>
            <a:r>
              <a:rPr lang="en-GB" sz="1200" spc="10" dirty="0">
                <a:latin typeface="+mn-lt"/>
                <a:ea typeface="+mn-ea"/>
                <a:cs typeface="+mn-cs"/>
              </a:rPr>
              <a:t> as being up to date with their screening (based on age and location); while 25%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(6%) report never attending at all</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a:p>
        </p:txBody>
      </p:sp>
    </p:spTree>
    <p:extLst>
      <p:ext uri="{BB962C8B-B14F-4D97-AF65-F5344CB8AC3E}">
        <p14:creationId xmlns:p14="http://schemas.microsoft.com/office/powerpoint/2010/main" val="1734291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have been combined due to low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Insufficient base size for analysis by ethnicity.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spc="10" dirty="0">
                <a:latin typeface="+mn-lt"/>
                <a:ea typeface="+mn-ea"/>
                <a:cs typeface="+mn-cs"/>
              </a:rPr>
              <a:t>Looking across key subgroups, there were no statistically significant differences in the proportion who were categorised as up to date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a:p>
        </p:txBody>
      </p:sp>
    </p:spTree>
    <p:extLst>
      <p:ext uri="{BB962C8B-B14F-4D97-AF65-F5344CB8AC3E}">
        <p14:creationId xmlns:p14="http://schemas.microsoft.com/office/powerpoint/2010/main" val="10634987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Insufficient sample size to cut the data by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2 in 3 report intention to attend their next screening, with those who were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This was in part due to higher proportions reporting they are not eligible to be invited in the future, however even when removing this audience, intention was much lower.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of those who were up to date report that they definitely will, compared to 28% of those who are overdue</a:t>
            </a:r>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a:p>
        </p:txBody>
      </p:sp>
    </p:spTree>
    <p:extLst>
      <p:ext uri="{BB962C8B-B14F-4D97-AF65-F5344CB8AC3E}">
        <p14:creationId xmlns:p14="http://schemas.microsoft.com/office/powerpoint/2010/main" val="1777443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have been combined due to low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Insufficient base size for analysis by ethnicity.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Younger respondents were more likely to report intention to attend, possibly due to lower perception of eligibility among older respondents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significant differences across other key subgroups</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a:p>
        </p:txBody>
      </p:sp>
    </p:spTree>
    <p:extLst>
      <p:ext uri="{BB962C8B-B14F-4D97-AF65-F5344CB8AC3E}">
        <p14:creationId xmlns:p14="http://schemas.microsoft.com/office/powerpoint/2010/main" val="39546838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Concerns around who would carry out the test, and past experiences of pain were most commonly referenced as barriers.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up to date with their screening were more likely to report concern around men carrying out the test compared to those who were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Comparatively, those who were overdue were more likely to state they didn’t have any symptoms of cervical cancer</a:t>
            </a:r>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a:p>
        </p:txBody>
      </p:sp>
    </p:spTree>
    <p:extLst>
      <p:ext uri="{BB962C8B-B14F-4D97-AF65-F5344CB8AC3E}">
        <p14:creationId xmlns:p14="http://schemas.microsoft.com/office/powerpoint/2010/main" val="42855710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*Sex at birth excluded from analysis as questions were only asked to those born female at birth</a:t>
            </a:r>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a:p>
        </p:txBody>
      </p:sp>
    </p:spTree>
    <p:extLst>
      <p:ext uri="{BB962C8B-B14F-4D97-AF65-F5344CB8AC3E}">
        <p14:creationId xmlns:p14="http://schemas.microsoft.com/office/powerpoint/2010/main" val="2182188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7 in 10 report that they completed their bowel screening within the past 2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8 in 10 were categorised as being up to date with their screening (based on age and location); while 6%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14%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a:p>
        </p:txBody>
      </p:sp>
    </p:spTree>
    <p:extLst>
      <p:ext uri="{BB962C8B-B14F-4D97-AF65-F5344CB8AC3E}">
        <p14:creationId xmlns:p14="http://schemas.microsoft.com/office/powerpoint/2010/main" val="151705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living in rural areas were more likely to be categorised as being up to date with their bowel screening, compared to those in urban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solidFill>
                  <a:schemeClr val="accent1"/>
                </a:solidFill>
                <a:latin typeface="+mn-lt"/>
                <a:ea typeface="+mn-ea"/>
                <a:cs typeface="+mn-cs"/>
              </a:rPr>
              <a:t>There were no significant differences across other key subgroups. </a:t>
            </a:r>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a:p>
        </p:txBody>
      </p:sp>
    </p:spTree>
    <p:extLst>
      <p:ext uri="{BB962C8B-B14F-4D97-AF65-F5344CB8AC3E}">
        <p14:creationId xmlns:p14="http://schemas.microsoft.com/office/powerpoint/2010/main" val="39006955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*Those who are overdue / never attended excluded due to insufficient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Intention to complete their kit next time was high – 9 in 10 report that the intend to complete their kit next time.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Those who were up to date with screening were more likely than average to report intention (96%), with 9 in 10 being definitely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US" sz="1200" b="1" i="0" u="sng"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41193814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Insufficient base size for analysis by ethnicity. Age, and C2DE 50+ excluded given audience profile (50+)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Echoing the findings for those who were up to date with their screening, compared to those in urban areas, those living in rural areas were more likely to report that they intend to complete their next kit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 were no other significant differences between key subgroups</a:t>
            </a:r>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Concern around what the kit might find was commonly referenced as an influential barrier</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with their screening were less likely to cite messiness, being unsure who to do it, not having symptoms, finding it embarrassing or forgetting to do the kit as a barrier compared to the NI average.</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a:p>
        </p:txBody>
      </p:sp>
    </p:spTree>
    <p:extLst>
      <p:ext uri="{BB962C8B-B14F-4D97-AF65-F5344CB8AC3E}">
        <p14:creationId xmlns:p14="http://schemas.microsoft.com/office/powerpoint/2010/main" val="9134792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*Other key subgroups excluded due to low base size or no significant differences</a:t>
            </a:r>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a:p>
        </p:txBody>
      </p:sp>
    </p:spTree>
    <p:extLst>
      <p:ext uri="{BB962C8B-B14F-4D97-AF65-F5344CB8AC3E}">
        <p14:creationId xmlns:p14="http://schemas.microsoft.com/office/powerpoint/2010/main" val="42317556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majority of those eligible report that they attended a breast screening in the past 3 years (67%), with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11% were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(4%) while a similar proportion who stated they have been invited but they haven’t attended (4%)</a:t>
            </a: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200" b="0" u="none" spc="10" dirty="0">
              <a:latin typeface="+mn-lt"/>
              <a:ea typeface="+mn-ea"/>
              <a:cs typeface="+mn-cs"/>
            </a:endParaRP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b="0" u="none" dirty="0"/>
              <a:t>*Please note, there were no significant differences between subgroups</a:t>
            </a:r>
          </a:p>
          <a:p>
            <a:pPr marL="171450" indent="-171450">
              <a:lnSpc>
                <a:spcPct val="113000"/>
              </a:lnSpc>
              <a:spcBef>
                <a:spcPts val="0"/>
              </a:spcBef>
              <a:buFont typeface="Arial" panose="020B0604020202020204" pitchFamily="34" charset="0"/>
              <a:buChar char="•"/>
            </a:pPr>
            <a:endParaRPr lang="en-GB" sz="1200" spc="10" dirty="0">
              <a:latin typeface="+mn-lt"/>
              <a:ea typeface="+mn-ea"/>
              <a:cs typeface="+mn-cs"/>
            </a:endParaRP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a:p>
        </p:txBody>
      </p:sp>
    </p:spTree>
    <p:extLst>
      <p:ext uri="{BB962C8B-B14F-4D97-AF65-F5344CB8AC3E}">
        <p14:creationId xmlns:p14="http://schemas.microsoft.com/office/powerpoint/2010/main" val="409962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Just over 1 in 10 (13%) respondents currently smoke; most of those who smoke said they smoke cigarettes (8%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3 in 10 (30%) used to smoke cigarettes, most of whom (26%)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was considered. The average number of units consumed was around 6.7, with just under half (48%) who said 0 units, while 1 in 4 (39%) said between 1 and 14 units</a:t>
            </a:r>
            <a:r>
              <a:rPr lang="en-GB" sz="1200" dirty="0">
                <a:solidFill>
                  <a:schemeClr val="tx1"/>
                </a:solidFill>
              </a:rPr>
              <a:t>.</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When looking at the proportions who were up to date with breast screening, there were no significant differences across key subgroups </a:t>
            </a:r>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a:p>
        </p:txBody>
      </p:sp>
    </p:spTree>
    <p:extLst>
      <p:ext uri="{BB962C8B-B14F-4D97-AF65-F5344CB8AC3E}">
        <p14:creationId xmlns:p14="http://schemas.microsoft.com/office/powerpoint/2010/main" val="21972477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At an overall level, 8 in 10 reported intention to attend their next breast screening, with those who were up to date being more likely to say this </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Of those who were up to date with their screening, 8 in 10 reported they are definitely likely to attend their screening</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343290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Insufficient base size for analysis by ethnicity. Age, sex at birth and C2DE 50+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When looking at intention to attend breast screening, there were no significant differences across key subgroups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difference between ABC1 and C2DE was significant to the 90% confidence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Concern around who would carry out the test, and past experience of pain were most commonly referenced as barriers to attending breast screening</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There were no significant differences when looking at those who were up to date with their screening</a:t>
            </a: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a:p>
        </p:txBody>
      </p:sp>
    </p:spTree>
    <p:extLst>
      <p:ext uri="{BB962C8B-B14F-4D97-AF65-F5344CB8AC3E}">
        <p14:creationId xmlns:p14="http://schemas.microsoft.com/office/powerpoint/2010/main" val="19558201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*Other key subgroups excluded due to low base size or no significant differences</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80</a:t>
            </a:fld>
            <a:endParaRPr lang="en-US"/>
          </a:p>
        </p:txBody>
      </p:sp>
    </p:spTree>
    <p:extLst>
      <p:ext uri="{BB962C8B-B14F-4D97-AF65-F5344CB8AC3E}">
        <p14:creationId xmlns:p14="http://schemas.microsoft.com/office/powerpoint/2010/main" val="25148447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85</a:t>
            </a:fld>
            <a:endParaRPr lang="en-US"/>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9% of respondents said they were overweight/obese and also drink over 14 units per week, and 5% said they currently smoke and were overweight/obese, while just 1% smoke and drink over 14 units per week</a:t>
            </a:r>
          </a:p>
          <a:p>
            <a:pPr marL="171450" indent="-171450">
              <a:buFont typeface="Arial" panose="020B0604020202020204" pitchFamily="34" charset="0"/>
              <a:buChar char="•"/>
            </a:pPr>
            <a:r>
              <a:rPr lang="en-GB" u="none" dirty="0"/>
              <a:t>Males, those aged 50+, and those from higher social grades were more likely to be overweight/obese and drink over 14 units per week</a:t>
            </a:r>
          </a:p>
          <a:p>
            <a:pPr marL="171450" indent="-171450">
              <a:buFont typeface="Arial" panose="020B0604020202020204" pitchFamily="34" charset="0"/>
              <a:buChar char="•"/>
            </a:pPr>
            <a:r>
              <a:rPr lang="en-GB" u="none" dirty="0"/>
              <a:t>Those in lower social grades were more likely to smoke and be overweight/obese</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Northern Irish adults were trying to take part in was increased exercise, with 6 in 10 saying this</a:t>
            </a:r>
          </a:p>
          <a:p>
            <a:pPr marL="171450" indent="-171450">
              <a:buFont typeface="Arial" panose="020B0604020202020204" pitchFamily="34" charset="0"/>
              <a:buChar char="•"/>
            </a:pPr>
            <a:r>
              <a:rPr lang="en-GB" dirty="0"/>
              <a:t>This was closely followed by smokers attempting to reduce the amount they smoke</a:t>
            </a:r>
          </a:p>
          <a:p>
            <a:pPr marL="171450" indent="-171450">
              <a:buFont typeface="Arial" panose="020B0604020202020204" pitchFamily="34" charset="0"/>
              <a:buChar char="•"/>
            </a:pPr>
            <a:r>
              <a:rPr lang="en-GB" dirty="0"/>
              <a:t>Just under half said they were trying to eat more wholegrains and lose weight</a:t>
            </a:r>
          </a:p>
          <a:p>
            <a:pPr marL="171450" indent="-171450">
              <a:buFont typeface="Arial" panose="020B0604020202020204" pitchFamily="34" charset="0"/>
              <a:buChar char="•"/>
            </a:pPr>
            <a:r>
              <a:rPr lang="en-GB" dirty="0"/>
              <a:t>The least commonly selected activity was drinking less alcohol</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a:p>
        </p:txBody>
      </p:sp>
    </p:spTree>
    <p:extLst>
      <p:ext uri="{BB962C8B-B14F-4D97-AF65-F5344CB8AC3E}">
        <p14:creationId xmlns:p14="http://schemas.microsoft.com/office/powerpoint/2010/main" val="1576466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Bold</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Credible</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Human</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Together</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a:solidFill>
                  <a:schemeClr val="bg1"/>
                </a:solidFill>
                <a:latin typeface="Arial" panose="020B0604020202020204" pitchFamily="34" charset="0"/>
                <a:cs typeface="Arial" panose="020B0604020202020204" pitchFamily="34" charset="0"/>
              </a:rPr>
              <a:t>Registered charity in England and Northern Ireland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092507096"/>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012250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37.xml"/></Relationships>
</file>

<file path=ppt/slides/_rels/slide6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4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49.xml"/></Relationships>
</file>

<file path=ppt/slides/_rels/slide76.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19.xml"/><Relationship Id="rId5" Type="http://schemas.openxmlformats.org/officeDocument/2006/relationships/chart" Target="../charts/chart57.xml"/><Relationship Id="rId4" Type="http://schemas.openxmlformats.org/officeDocument/2006/relationships/chart" Target="../charts/chart56.xml"/></Relationships>
</file>

<file path=ppt/slides/_rels/slide83.xml.rels><?xml version="1.0" encoding="UTF-8" standalone="yes"?>
<Relationships xmlns="http://schemas.openxmlformats.org/package/2006/relationships"><Relationship Id="rId8" Type="http://schemas.openxmlformats.org/officeDocument/2006/relationships/chart" Target="../charts/chart64.xml"/><Relationship Id="rId3" Type="http://schemas.openxmlformats.org/officeDocument/2006/relationships/chart" Target="../charts/chart59.xml"/><Relationship Id="rId7" Type="http://schemas.openxmlformats.org/officeDocument/2006/relationships/chart" Target="../charts/chart63.xml"/><Relationship Id="rId2" Type="http://schemas.openxmlformats.org/officeDocument/2006/relationships/chart" Target="../charts/chart58.xml"/><Relationship Id="rId1" Type="http://schemas.openxmlformats.org/officeDocument/2006/relationships/slideLayout" Target="../slideLayouts/slideLayout19.xml"/><Relationship Id="rId6" Type="http://schemas.openxmlformats.org/officeDocument/2006/relationships/chart" Target="../charts/chart62.xml"/><Relationship Id="rId5" Type="http://schemas.openxmlformats.org/officeDocument/2006/relationships/chart" Target="../charts/chart61.xml"/><Relationship Id="rId4" Type="http://schemas.openxmlformats.org/officeDocument/2006/relationships/chart" Target="../charts/chart6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any potential cancer symptom, just under 2 in 3 (64%) reported trying to contact their GP; most (57%) reported that they successfully contacted their GP, though around 1 in 10 (11%) stated that they tried but were unable to discuss their symptom with anyone.</a:t>
            </a:r>
          </a:p>
          <a:p>
            <a:pPr marL="285750" indent="-285750">
              <a:buFont typeface="Arial" panose="020B0604020202020204" pitchFamily="34" charset="0"/>
              <a:buChar char="•"/>
            </a:pPr>
            <a:r>
              <a:rPr lang="en-US" sz="1400" dirty="0">
                <a:latin typeface="+mn-lt"/>
              </a:rPr>
              <a:t>6 in 10 (61%) of those who experienced any potential cancer symptom contacted their GP within 6 months, with older respondents and those living in urban areas more likely to report this.</a:t>
            </a:r>
          </a:p>
          <a:p>
            <a:pPr marL="285750" indent="-285750">
              <a:buFont typeface="Arial" panose="020B0604020202020204" pitchFamily="34" charset="0"/>
              <a:buChar char="•"/>
            </a:pPr>
            <a:r>
              <a:rPr lang="en-US" sz="1400" dirty="0">
                <a:latin typeface="+mn-lt"/>
              </a:rPr>
              <a:t>8 in 10 (80%) of those who experienced any potential cancer symptom stated that they discussed their symptom with their GP within 2 weeks of contacting them. </a:t>
            </a:r>
          </a:p>
          <a:p>
            <a:pPr marL="285750" indent="-285750">
              <a:buFont typeface="Arial" panose="020B0604020202020204" pitchFamily="34" charset="0"/>
              <a:buChar char="•"/>
            </a:pPr>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Slightly over half (54%) of those who continued to experience any potential symptom recontacted their doctor. Recontact rates were highest for lung cancer symptoms (67%).</a:t>
            </a:r>
          </a:p>
          <a:p>
            <a:pPr marL="285750" indent="-285750">
              <a:buFont typeface="Arial" panose="020B0604020202020204" pitchFamily="34" charset="0"/>
              <a:buChar char="•"/>
            </a:pPr>
            <a:r>
              <a:rPr lang="en-GB" sz="1400" dirty="0"/>
              <a:t>15% recontacted their doctor about an ongoing symptom within a week. Although 41% report not recontacting their doctor at all.</a:t>
            </a:r>
            <a:endParaRPr lang="en-GB" sz="1400" b="1" dirty="0">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a:t>
            </a:r>
            <a:r>
              <a:rPr lang="en-GB" sz="1400" dirty="0"/>
              <a:t>5</a:t>
            </a:r>
            <a:r>
              <a:rPr lang="en-GB" sz="1400" spc="10" dirty="0">
                <a:latin typeface="Arial" panose="020B0604020202020204" pitchFamily="34" charset="0"/>
                <a:cs typeface="Arial" panose="020B0604020202020204" pitchFamily="34" charset="0"/>
              </a:rPr>
              <a:t>%) tried to contact their GP about any symptoms in the last 12 months. Of this group, over 3 in 4 (74%)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over 1 in 3 (36%) reported contacting their GP more than once, although 60% contacted more than once</a:t>
            </a:r>
            <a:r>
              <a:rPr lang="en-US" sz="1400" b="1" dirty="0">
                <a:latin typeface="Arial" panose="020B0604020202020204" pitchFamily="34" charset="0"/>
                <a:cs typeface="Arial" panose="020B0604020202020204" pitchFamily="34" charset="0"/>
              </a:rPr>
              <a:t>. </a:t>
            </a:r>
            <a:r>
              <a:rPr lang="en-US" sz="1400" dirty="0"/>
              <a:t>Of those who didn’t make an appointment, 86% tried more than once.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Not being able to get through on the phone (</a:t>
            </a:r>
            <a:r>
              <a:rPr lang="en-US" sz="1400" dirty="0"/>
              <a:t>43</a:t>
            </a:r>
            <a:r>
              <a:rPr lang="en-US" sz="1400" dirty="0">
                <a:latin typeface="Arial" panose="020B0604020202020204" pitchFamily="34" charset="0"/>
                <a:cs typeface="Arial" panose="020B0604020202020204" pitchFamily="34" charset="0"/>
              </a:rPr>
              <a:t>%) was the most commonly cited reason for not making an appointment, followed by a lack of available appointments (36%).</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a:t>
            </a:r>
            <a:r>
              <a:rPr lang="en-US" sz="1400" dirty="0"/>
              <a:t>70</a:t>
            </a:r>
            <a:r>
              <a:rPr lang="en-US" sz="1400" dirty="0">
                <a:latin typeface="Arial" panose="020B0604020202020204" pitchFamily="34" charset="0"/>
                <a:cs typeface="Arial" panose="020B0604020202020204" pitchFamily="34" charset="0"/>
              </a:rPr>
              <a:t>%), or unusual (65%) symptoms were the most influential drivers for seeking medical assistance. Only </a:t>
            </a:r>
            <a:r>
              <a:rPr lang="en-US" sz="1400" dirty="0"/>
              <a:t>3 in 10 </a:t>
            </a:r>
            <a:r>
              <a:rPr lang="en-US" sz="1400" dirty="0">
                <a:latin typeface="Arial" panose="020B0604020202020204" pitchFamily="34" charset="0"/>
                <a:cs typeface="Arial" panose="020B0604020202020204" pitchFamily="34" charset="0"/>
              </a:rPr>
              <a:t>(</a:t>
            </a:r>
            <a:r>
              <a:rPr lang="en-US" sz="1400" dirty="0"/>
              <a:t>29</a:t>
            </a:r>
            <a:r>
              <a:rPr lang="en-US" sz="1400" dirty="0">
                <a:latin typeface="Arial" panose="020B0604020202020204" pitchFamily="34" charset="0"/>
                <a:cs typeface="Arial" panose="020B0604020202020204" pitchFamily="34" charset="0"/>
              </a:rPr>
              <a:t>%)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a:t>
            </a:r>
            <a:r>
              <a:rPr lang="en-US" sz="1400" dirty="0"/>
              <a:t>62</a:t>
            </a:r>
            <a:r>
              <a:rPr lang="en-US" sz="1400" dirty="0">
                <a:latin typeface="Arial" panose="020B0604020202020204" pitchFamily="34" charset="0"/>
                <a:cs typeface="Arial" panose="020B0604020202020204" pitchFamily="34" charset="0"/>
              </a:rPr>
              <a:t>% thought it would be difficult, 57% found it difficult).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was perceived importance (85%), while 3 in 4 identified being given a specific time or date for the test (77%).</a:t>
            </a:r>
          </a:p>
          <a:p>
            <a:pPr marL="285750" indent="-285750">
              <a:buFont typeface="Arial" panose="020B0604020202020204" pitchFamily="34" charset="0"/>
              <a:buChar char="•"/>
            </a:pPr>
            <a:r>
              <a:rPr lang="en-US" sz="1400" dirty="0"/>
              <a:t>4 in 10 (40%) </a:t>
            </a:r>
            <a:r>
              <a:rPr lang="en-US" sz="1400" dirty="0">
                <a:latin typeface="Arial" panose="020B0604020202020204" pitchFamily="34" charset="0"/>
                <a:cs typeface="Arial" panose="020B0604020202020204" pitchFamily="34" charset="0"/>
              </a:rPr>
              <a:t>reported receiving healthcare remotely in the past 12 months, with phone call being the most commonly identified remote method (35%).</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(71%) and that it allowed their concerns to be quickly (70%) and adequately (62%)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(52%), with 6 in 10 (61%) categorised as being up-to-date with their screening (</a:t>
            </a:r>
            <a:r>
              <a:rPr lang="en-US" sz="1400" dirty="0"/>
              <a:t>61</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over 2 in 3 (67%) report intention to attend their next screening, with those who were overdue being the least likely to report being likely to attend (37%).</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Concerns around who would carry out the test (42%), and references to pain (pain in the past 41%; worried about pain 39%) were most commonly referenced as barriers by those who had been invited to cervical screening. Those who were overdue were more likely than those up-to-date to </a:t>
            </a:r>
            <a:r>
              <a:rPr lang="en-US" sz="1400" dirty="0"/>
              <a:t>state that</a:t>
            </a:r>
            <a:r>
              <a:rPr lang="en-US" sz="1400" dirty="0">
                <a:latin typeface="Arial" panose="020B0604020202020204" pitchFamily="34" charset="0"/>
                <a:cs typeface="Arial" panose="020B0604020202020204" pitchFamily="34" charset="0"/>
              </a:rPr>
              <a:t> they don’t have any symptoms (</a:t>
            </a:r>
            <a:r>
              <a:rPr lang="en-US" sz="1400" dirty="0"/>
              <a:t>24</a:t>
            </a:r>
            <a:r>
              <a:rPr lang="en-US" sz="1400" dirty="0">
                <a:latin typeface="Arial" panose="020B0604020202020204" pitchFamily="34" charset="0"/>
                <a:cs typeface="Arial" panose="020B0604020202020204" pitchFamily="34" charset="0"/>
              </a:rPr>
              <a:t>%) and that they were not at risk (19%) as being barriers to note attending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a:t>
            </a:r>
            <a:r>
              <a:rPr lang="en-US" sz="1400" dirty="0"/>
              <a:t>72</a:t>
            </a:r>
            <a:r>
              <a:rPr lang="en-US" sz="1400" dirty="0">
                <a:latin typeface="Arial" panose="020B0604020202020204" pitchFamily="34" charset="0"/>
                <a:cs typeface="Arial" panose="020B0604020202020204" pitchFamily="34" charset="0"/>
              </a:rPr>
              <a:t>%), with 8 in 10 (</a:t>
            </a:r>
            <a:r>
              <a:rPr lang="en-US" sz="1400" dirty="0"/>
              <a:t>7</a:t>
            </a:r>
            <a:r>
              <a:rPr lang="en-US" sz="1400" dirty="0">
                <a:latin typeface="Arial" panose="020B0604020202020204" pitchFamily="34" charset="0"/>
                <a:cs typeface="Arial" panose="020B0604020202020204" pitchFamily="34" charset="0"/>
              </a:rPr>
              <a:t>8%)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Nearly 9 in 10 (88%) intended to complete their next kit</a:t>
            </a:r>
            <a:r>
              <a:rPr lang="en-US" sz="1400" dirty="0"/>
              <a:t>, increasing significantly among those who were up to date with their screening (96%).</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t>Being frightened of the results </a:t>
            </a:r>
            <a:r>
              <a:rPr lang="en-US" sz="1400" dirty="0">
                <a:latin typeface="Arial" panose="020B0604020202020204" pitchFamily="34" charset="0"/>
                <a:cs typeface="Arial" panose="020B0604020202020204" pitchFamily="34" charset="0"/>
              </a:rPr>
              <a:t>was most commonly identified as a barrier for completing bowel screening kits (13%).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a:t>
            </a:r>
            <a:r>
              <a:rPr lang="en-US" sz="1400" dirty="0"/>
              <a:t>67</a:t>
            </a:r>
            <a:r>
              <a:rPr lang="en-US" sz="1400" dirty="0">
                <a:latin typeface="Arial" panose="020B0604020202020204" pitchFamily="34" charset="0"/>
                <a:cs typeface="Arial" panose="020B0604020202020204" pitchFamily="34" charset="0"/>
              </a:rPr>
              <a:t>%), with nearly 8 in 10 (78%) being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79% reported intention to attend their next breast screening, with those who were up-to-date being more likely to say this (83%).</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Not wanting a man to carry out the test was the most commonly referenced barrier to breast screening (33%), followed by past experience of pain (32%).</a:t>
            </a: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j-lt"/>
                <a:ea typeface="+mn-ea"/>
                <a:cs typeface="+mn-cs"/>
              </a:rPr>
              <a:t>The majority reported having never smoked, while 3 in 10 reported previously smoking. On average, respondents reported consuming 6.7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in Northern Ireland (N=1,001)</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973065971"/>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2389885749"/>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a:solidFill>
                  <a:schemeClr val="accent1"/>
                </a:solidFill>
              </a:rPr>
              <a:t>Current smokers: </a:t>
            </a:r>
            <a:br>
              <a:rPr lang="en-GB" sz="1400">
                <a:solidFill>
                  <a:schemeClr val="accent1"/>
                </a:solidFill>
              </a:rPr>
            </a:br>
            <a:r>
              <a:rPr lang="en-GB" sz="1600" b="1">
                <a:solidFill>
                  <a:schemeClr val="accent1"/>
                </a:solidFill>
              </a:rPr>
              <a:t>13%</a:t>
            </a:r>
            <a:endParaRPr lang="en-GB" sz="1400" b="1">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a:solidFill>
                  <a:schemeClr val="accent1"/>
                </a:solidFill>
              </a:rPr>
              <a:t>Used to smoke, not currently:</a:t>
            </a:r>
            <a:br>
              <a:rPr lang="en-GB" sz="1400">
                <a:solidFill>
                  <a:schemeClr val="accent1"/>
                </a:solidFill>
              </a:rPr>
            </a:br>
            <a:r>
              <a:rPr lang="en-GB" sz="1600" b="1">
                <a:solidFill>
                  <a:schemeClr val="accent1"/>
                </a:solidFill>
              </a:rPr>
              <a:t>30%</a:t>
            </a:r>
            <a:endParaRPr lang="en-GB" sz="1400" b="1">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a:solidFill>
                    <a:schemeClr val="accent1"/>
                  </a:solidFill>
                  <a:latin typeface="Arial Black" panose="020B0A04020102020204" pitchFamily="34" charset="0"/>
                </a:rPr>
                <a:t>Mean:</a:t>
              </a:r>
            </a:p>
            <a:p>
              <a:pPr algn="ctr"/>
              <a:r>
                <a:rPr lang="en-GB" sz="1600">
                  <a:solidFill>
                    <a:schemeClr val="accent1"/>
                  </a:solidFill>
                  <a:latin typeface="Arial Black" panose="020B0A04020102020204" pitchFamily="34" charset="0"/>
                </a:rPr>
                <a:t>6.67</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in Northern Ireland (</a:t>
            </a:r>
            <a:r>
              <a:rPr lang="en-US" sz="800" dirty="0">
                <a:latin typeface="+mn-lt"/>
              </a:rPr>
              <a:t>N=1,001</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2273842291"/>
              </p:ext>
            </p:extLst>
          </p:nvPr>
        </p:nvGraphicFramePr>
        <p:xfrm>
          <a:off x="2280018" y="1811852"/>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2669331" y="1528388"/>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1 in 10 respondents reported they were overweight/obese and drink 14 units or more a week, while 1 in 20 stated they smoke and were overweight/obese</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7310398" y="1398596"/>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Overweight/obese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Speech Bubble: Rectangle with Corners Rounded 17">
            <a:extLst>
              <a:ext uri="{FF2B5EF4-FFF2-40B4-BE49-F238E27FC236}">
                <a16:creationId xmlns:a16="http://schemas.microsoft.com/office/drawing/2014/main" id="{73DB07F0-00AE-2BD9-5B18-60C330787859}"/>
              </a:ext>
            </a:extLst>
          </p:cNvPr>
          <p:cNvSpPr/>
          <p:nvPr/>
        </p:nvSpPr>
        <p:spPr>
          <a:xfrm>
            <a:off x="7310399" y="1953674"/>
            <a:ext cx="1934437" cy="396401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400" dirty="0">
                <a:solidFill>
                  <a:schemeClr val="tx1"/>
                </a:solidFill>
              </a:rPr>
              <a:t>18-29: 3%</a:t>
            </a:r>
          </a:p>
          <a:p>
            <a:pPr algn="ctr"/>
            <a:r>
              <a:rPr lang="en-GB" sz="1400" dirty="0">
                <a:solidFill>
                  <a:schemeClr val="tx1"/>
                </a:solidFill>
              </a:rPr>
              <a:t>30-49: 7%</a:t>
            </a:r>
          </a:p>
          <a:p>
            <a:pPr algn="ctr"/>
            <a:r>
              <a:rPr lang="en-GB" sz="1400" dirty="0">
                <a:solidFill>
                  <a:schemeClr val="tx1"/>
                </a:solidFill>
              </a:rPr>
              <a:t>50+: 12%</a:t>
            </a:r>
          </a:p>
          <a:p>
            <a:pPr algn="ctr"/>
            <a:endParaRPr lang="en-GB" sz="600" dirty="0">
              <a:solidFill>
                <a:schemeClr val="tx1"/>
              </a:solidFill>
            </a:endParaRPr>
          </a:p>
          <a:p>
            <a:pPr algn="ctr"/>
            <a:r>
              <a:rPr lang="en-GB" sz="1400" dirty="0">
                <a:solidFill>
                  <a:schemeClr val="tx1"/>
                </a:solidFill>
              </a:rPr>
              <a:t>Male: 14%</a:t>
            </a:r>
          </a:p>
          <a:p>
            <a:pPr algn="ctr"/>
            <a:r>
              <a:rPr lang="en-GB" sz="1400" dirty="0">
                <a:solidFill>
                  <a:schemeClr val="tx1"/>
                </a:solidFill>
              </a:rPr>
              <a:t>Female: 4% </a:t>
            </a:r>
          </a:p>
          <a:p>
            <a:pPr algn="ctr"/>
            <a:endParaRPr lang="en-GB" sz="600" dirty="0">
              <a:solidFill>
                <a:schemeClr val="tx1"/>
              </a:solidFill>
            </a:endParaRPr>
          </a:p>
          <a:p>
            <a:pPr algn="ctr"/>
            <a:r>
              <a:rPr lang="en-GB" sz="1400" dirty="0">
                <a:solidFill>
                  <a:schemeClr val="tx1"/>
                </a:solidFill>
              </a:rPr>
              <a:t>ABC1: 11%</a:t>
            </a:r>
          </a:p>
          <a:p>
            <a:pPr algn="ctr"/>
            <a:r>
              <a:rPr lang="en-GB" sz="1400" dirty="0">
                <a:solidFill>
                  <a:schemeClr val="tx1"/>
                </a:solidFill>
              </a:rPr>
              <a:t>C2DE: 7% </a:t>
            </a:r>
          </a:p>
          <a:p>
            <a:pPr algn="ctr"/>
            <a:r>
              <a:rPr lang="en-GB" sz="1400" dirty="0">
                <a:solidFill>
                  <a:schemeClr val="tx1"/>
                </a:solidFill>
              </a:rPr>
              <a:t>C2DE 50+: 10%</a:t>
            </a:r>
          </a:p>
          <a:p>
            <a:pPr algn="ctr"/>
            <a:r>
              <a:rPr lang="en-GB" sz="1400" dirty="0">
                <a:solidFill>
                  <a:schemeClr val="tx1"/>
                </a:solidFill>
              </a:rPr>
              <a:t>Not CDE 50+: 8%</a:t>
            </a:r>
          </a:p>
          <a:p>
            <a:pPr algn="ctr"/>
            <a:endParaRPr lang="en-GB" sz="600" dirty="0">
              <a:solidFill>
                <a:schemeClr val="tx1"/>
              </a:solidFill>
            </a:endParaRPr>
          </a:p>
          <a:p>
            <a:pPr algn="ctr"/>
            <a:endParaRPr lang="en-GB" sz="600" dirty="0">
              <a:solidFill>
                <a:schemeClr val="tx1"/>
              </a:solidFill>
            </a:endParaRPr>
          </a:p>
          <a:p>
            <a:pPr algn="ctr"/>
            <a:r>
              <a:rPr lang="en-GB" sz="1400" dirty="0">
                <a:solidFill>
                  <a:schemeClr val="tx1"/>
                </a:solidFill>
              </a:rPr>
              <a:t>Disability: 9%</a:t>
            </a:r>
          </a:p>
          <a:p>
            <a:pPr algn="ctr"/>
            <a:r>
              <a:rPr lang="en-GB" sz="1400" dirty="0">
                <a:solidFill>
                  <a:schemeClr val="tx1"/>
                </a:solidFill>
              </a:rPr>
              <a:t>No disability: 9%</a:t>
            </a:r>
          </a:p>
          <a:p>
            <a:pPr algn="ctr"/>
            <a:endParaRPr lang="en-GB" sz="1400" dirty="0">
              <a:solidFill>
                <a:schemeClr val="tx1"/>
              </a:solidFill>
            </a:endParaRPr>
          </a:p>
          <a:p>
            <a:pPr algn="ctr"/>
            <a:r>
              <a:rPr lang="en-GB" sz="1400" dirty="0">
                <a:solidFill>
                  <a:schemeClr val="tx1"/>
                </a:solidFill>
              </a:rPr>
              <a:t>Urban: 9%</a:t>
            </a:r>
          </a:p>
          <a:p>
            <a:pPr algn="ctr"/>
            <a:r>
              <a:rPr lang="en-GB" sz="1400" dirty="0">
                <a:solidFill>
                  <a:schemeClr val="tx1"/>
                </a:solidFill>
              </a:rPr>
              <a:t>Town: 8%</a:t>
            </a:r>
          </a:p>
          <a:p>
            <a:pPr algn="ctr"/>
            <a:r>
              <a:rPr lang="en-GB" sz="1400" dirty="0">
                <a:solidFill>
                  <a:schemeClr val="tx1"/>
                </a:solidFill>
              </a:rPr>
              <a:t>Rural: 7%</a:t>
            </a:r>
          </a:p>
          <a:p>
            <a:pPr algn="ctr"/>
            <a:endParaRPr lang="en-GB" sz="500" dirty="0">
              <a:solidFill>
                <a:schemeClr val="tx1">
                  <a:lumMod val="50000"/>
                </a:schemeClr>
              </a:solidFill>
            </a:endParaRPr>
          </a:p>
        </p:txBody>
      </p:sp>
      <p:sp>
        <p:nvSpPr>
          <p:cNvPr id="22" name="Isosceles Triangle 21">
            <a:extLst>
              <a:ext uri="{FF2B5EF4-FFF2-40B4-BE49-F238E27FC236}">
                <a16:creationId xmlns:a16="http://schemas.microsoft.com/office/drawing/2014/main" id="{245CF873-6C1D-6831-180C-B735146DE8C3}"/>
              </a:ext>
            </a:extLst>
          </p:cNvPr>
          <p:cNvSpPr>
            <a:spLocks noChangeAspect="1"/>
          </p:cNvSpPr>
          <p:nvPr/>
        </p:nvSpPr>
        <p:spPr>
          <a:xfrm>
            <a:off x="8763972" y="3400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6F1E83A6-2391-54BF-E15D-8AA61C71C1BD}"/>
              </a:ext>
            </a:extLst>
          </p:cNvPr>
          <p:cNvSpPr>
            <a:spLocks noChangeAspect="1"/>
          </p:cNvSpPr>
          <p:nvPr/>
        </p:nvSpPr>
        <p:spPr>
          <a:xfrm>
            <a:off x="8744541" y="288217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F5EC5672-79E0-72E6-8877-6354D83D7B30}"/>
              </a:ext>
            </a:extLst>
          </p:cNvPr>
          <p:cNvSpPr>
            <a:spLocks noChangeAspect="1"/>
          </p:cNvSpPr>
          <p:nvPr/>
        </p:nvSpPr>
        <p:spPr>
          <a:xfrm>
            <a:off x="8687010" y="2551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213240C6-3B18-1540-96C6-E597524A2004}"/>
              </a:ext>
            </a:extLst>
          </p:cNvPr>
          <p:cNvSpPr>
            <a:spLocks noChangeAspect="1"/>
          </p:cNvSpPr>
          <p:nvPr/>
        </p:nvSpPr>
        <p:spPr>
          <a:xfrm rot="10800000">
            <a:off x="8687010" y="216405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TextBox 2">
            <a:extLst>
              <a:ext uri="{FF2B5EF4-FFF2-40B4-BE49-F238E27FC236}">
                <a16:creationId xmlns:a16="http://schemas.microsoft.com/office/drawing/2014/main" id="{898B322E-AAAE-7870-5215-C00159D1F2E2}"/>
              </a:ext>
            </a:extLst>
          </p:cNvPr>
          <p:cNvSpPr txBox="1"/>
          <p:nvPr/>
        </p:nvSpPr>
        <p:spPr>
          <a:xfrm>
            <a:off x="10250457" y="640771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4" name="Isosceles Triangle 3">
            <a:extLst>
              <a:ext uri="{FF2B5EF4-FFF2-40B4-BE49-F238E27FC236}">
                <a16:creationId xmlns:a16="http://schemas.microsoft.com/office/drawing/2014/main" id="{F09D781A-B35D-AD78-318C-6211F8536AEE}"/>
              </a:ext>
            </a:extLst>
          </p:cNvPr>
          <p:cNvSpPr>
            <a:spLocks noChangeAspect="1"/>
          </p:cNvSpPr>
          <p:nvPr/>
        </p:nvSpPr>
        <p:spPr>
          <a:xfrm rot="10800000">
            <a:off x="8744541" y="30956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F835C54E-494D-A535-7B0D-55BCD67AAC2B}"/>
              </a:ext>
            </a:extLst>
          </p:cNvPr>
          <p:cNvSpPr>
            <a:spLocks noChangeAspect="1"/>
          </p:cNvSpPr>
          <p:nvPr/>
        </p:nvSpPr>
        <p:spPr>
          <a:xfrm rot="10800000">
            <a:off x="8763972" y="36266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those in Northern Ireland were most likely to state they were increasing their amount of physical activity or reducing the amount they smoke</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in Northern Ireland (</a:t>
            </a:r>
            <a:r>
              <a:rPr lang="en-US" sz="800" dirty="0">
                <a:latin typeface="+mn-lt"/>
              </a:rPr>
              <a:t>N=1,001</a:t>
            </a:r>
            <a:r>
              <a:rPr lang="en-US" sz="800" dirty="0">
                <a:latin typeface="+mn-lt"/>
                <a:cs typeface="Arial" panose="020B0604020202020204" pitchFamily="34" charset="0"/>
              </a:rPr>
              <a:t>)</a:t>
            </a:r>
            <a:r>
              <a:rPr lang="en-US" sz="800" dirty="0"/>
              <a:t>; All smokers in Northern Ireland (N=120);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3819932549"/>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and those from higher social grades were more likely to report truing to increase their physical activity</a:t>
            </a: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2372332" y="215996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more likely than those aged 50+ to be trying to increase how much physical activity they do (64% vs 57%), while those aged 50+ were more likely to be trying to </a:t>
            </a:r>
            <a:r>
              <a:rPr lang="en-US" sz="1200" dirty="0"/>
              <a:t>lose weight (53% vs 42%), eat more wholegrains (55% vs 42%), eat less processed meats (45% vs 33%) and reduce their exposure to the sun (44% vs 32%)</a:t>
            </a:r>
            <a:r>
              <a:rPr lang="en-GB" sz="1200" dirty="0"/>
              <a:t>.</a:t>
            </a:r>
            <a:endParaRPr lang="en-US" sz="1200" dirty="0">
              <a:solidFill>
                <a:schemeClr val="tx1"/>
              </a:solidFill>
            </a:endParaRPr>
          </a:p>
          <a:p>
            <a:pPr algn="ctr"/>
            <a:r>
              <a:rPr lang="en-GB" sz="1200" dirty="0">
                <a:solidFill>
                  <a:schemeClr val="tx1"/>
                </a:solidFill>
              </a:rPr>
              <a:t>There were no significant difference between 30-49s and 50+ groups.</a:t>
            </a:r>
            <a:endParaRPr lang="en-GB" sz="1200" dirty="0"/>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6275556" y="215996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be trying to reduce smoking (68% vs 48%), lose weight (57% vs 46%) and reduce their exposure to the sun (50% vs 30%), while males were more likely than females to be trying to drink less alcohol (31% vs 25%).</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2415181"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than those without a disability to be trying to lose weight (57% vs 50%), whereas those who were without were more likely to be trying to drink less alcohol (29% vs 22%) and increase their physical activity (64% vs 54%).</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6289068"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a:t>Those from higher social grades (ABC1) were more likely than those from lower social grades (C2DE) to be trying to drink less alcohol (31% vs 24%) and increa</a:t>
            </a:r>
            <a:r>
              <a:rPr lang="en-GB" sz="1200"/>
              <a:t>se</a:t>
            </a:r>
            <a:r>
              <a:rPr lang="en-GB" sz="1200" u="none"/>
              <a:t> their physical activity (64% vs 57%).</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3259205" y="202948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7146355" y="20707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3299548" y="430904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7175941" y="430943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in Northern Ireland (</a:t>
            </a:r>
            <a:r>
              <a:rPr lang="en-US" sz="800" dirty="0">
                <a:latin typeface="+mn-lt"/>
              </a:rPr>
              <a:t>N=</a:t>
            </a:r>
            <a:r>
              <a:rPr lang="en-US" sz="800" dirty="0"/>
              <a:t>1,001</a:t>
            </a:r>
            <a:r>
              <a:rPr lang="en-US" sz="800" dirty="0">
                <a:latin typeface="+mn-lt"/>
                <a:cs typeface="Arial" panose="020B0604020202020204" pitchFamily="34" charset="0"/>
              </a:rPr>
              <a:t>)</a:t>
            </a:r>
            <a:r>
              <a:rPr lang="en-US" sz="800" dirty="0"/>
              <a:t>;</a:t>
            </a:r>
          </a:p>
          <a:p>
            <a:r>
              <a:rPr lang="en-US" sz="800" dirty="0"/>
              <a:t>N.B. Statements specific to smoking only shown to those who currently smoke: Base: All smokers in Northern Ireland (N=120); </a:t>
            </a:r>
          </a:p>
        </p:txBody>
      </p:sp>
    </p:spTree>
    <p:extLst>
      <p:ext uri="{BB962C8B-B14F-4D97-AF65-F5344CB8AC3E}">
        <p14:creationId xmlns:p14="http://schemas.microsoft.com/office/powerpoint/2010/main" val="412571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a:latin typeface="+mn-lt"/>
              </a:rPr>
              <a:t>Cancer Awareness Measure+ 2024 – Northern Ireland</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00723466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79"/>
            <a:ext cx="11141600" cy="1173897"/>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half who cited drinking alcohol and around 4 in 10 who cited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in Northern Ireland (N=1,001)</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593213"/>
            <a:ext cx="8593183" cy="2076323"/>
          </a:xfrm>
        </p:spPr>
        <p:txBody>
          <a:bodyPr/>
          <a:lstStyle/>
          <a:p>
            <a:r>
              <a:rPr lang="en-GB" dirty="0">
                <a:latin typeface="+mn-lt"/>
              </a:rPr>
              <a:t>Cancer Awareness Measure+ 2024: Northern Ireland</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53769" y="1526591"/>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1273518640"/>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4678332" y="53517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2515757" y="5327682"/>
            <a:ext cx="850781" cy="400110"/>
          </a:xfrm>
          <a:prstGeom prst="rect">
            <a:avLst/>
          </a:prstGeom>
          <a:noFill/>
        </p:spPr>
        <p:txBody>
          <a:bodyPr wrap="square" rtlCol="0">
            <a:spAutoFit/>
          </a:bodyPr>
          <a:lstStyle/>
          <a:p>
            <a:pPr algn="ctr"/>
            <a:r>
              <a:rPr lang="en-GB" sz="1000" dirty="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6110529" y="5304570"/>
            <a:ext cx="850781" cy="707886"/>
          </a:xfrm>
          <a:prstGeom prst="rect">
            <a:avLst/>
          </a:prstGeom>
          <a:noFill/>
        </p:spPr>
        <p:txBody>
          <a:bodyPr wrap="square" rtlCol="0">
            <a:spAutoFit/>
          </a:bodyPr>
          <a:lstStyle/>
          <a:p>
            <a:pPr algn="ctr"/>
            <a:r>
              <a:rPr lang="en-GB" sz="1000" dirty="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3239670" y="5315309"/>
            <a:ext cx="850781" cy="707886"/>
          </a:xfrm>
          <a:prstGeom prst="rect">
            <a:avLst/>
          </a:prstGeom>
          <a:noFill/>
        </p:spPr>
        <p:txBody>
          <a:bodyPr wrap="square" rtlCol="0">
            <a:spAutoFit/>
          </a:bodyPr>
          <a:lstStyle/>
          <a:p>
            <a:pPr algn="ctr"/>
            <a:r>
              <a:rPr lang="en-GB" sz="1000" dirty="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3921014" y="5351715"/>
            <a:ext cx="932757" cy="400110"/>
          </a:xfrm>
          <a:prstGeom prst="rect">
            <a:avLst/>
          </a:prstGeom>
          <a:noFill/>
        </p:spPr>
        <p:txBody>
          <a:bodyPr wrap="square" rtlCol="0">
            <a:spAutoFit/>
          </a:bodyPr>
          <a:lstStyle/>
          <a:p>
            <a:pPr algn="ctr"/>
            <a:r>
              <a:rPr lang="en-GB" sz="1000" dirty="0"/>
              <a:t>Being </a:t>
            </a:r>
            <a:br>
              <a:rPr lang="en-GB" sz="1000" dirty="0"/>
            </a:br>
            <a:r>
              <a:rPr lang="en-GB" sz="1000" dirty="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61310" y="1918755"/>
            <a:ext cx="4495834" cy="54777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4"/>
                </a:solidFill>
              </a:rPr>
              <a:t>Avg number of correct risk factors recognised</a:t>
            </a:r>
            <a:r>
              <a:rPr lang="en-US" sz="1400">
                <a:solidFill>
                  <a:schemeClr val="accent4"/>
                </a:solidFill>
              </a:rPr>
              <a:t>: </a:t>
            </a:r>
            <a:r>
              <a:rPr lang="en-US" sz="1400" b="1">
                <a:solidFill>
                  <a:schemeClr val="accent4"/>
                </a:solidFill>
              </a:rPr>
              <a:t>10</a:t>
            </a:r>
            <a:r>
              <a:rPr lang="en-US" b="1">
                <a:solidFill>
                  <a:schemeClr val="accent4"/>
                </a:solidFill>
              </a:rPr>
              <a:t> </a:t>
            </a:r>
            <a:endParaRPr lang="en-US" sz="1400" b="1">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53613" y="1908119"/>
            <a:ext cx="6119044" cy="54777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99% </a:t>
            </a:r>
            <a:r>
              <a:rPr lang="en-US" sz="1200">
                <a:solidFill>
                  <a:schemeClr val="accent1"/>
                </a:solidFill>
              </a:rPr>
              <a:t>recognised any of the main preventable risk factors</a:t>
            </a:r>
            <a:r>
              <a:rPr lang="en-US" b="1">
                <a:solidFill>
                  <a:schemeClr val="accent1"/>
                </a:solidFill>
              </a:rPr>
              <a:t> </a:t>
            </a:r>
            <a:endParaRPr lang="en-US" sz="1400" b="1">
              <a:solidFill>
                <a:schemeClr val="accent1"/>
              </a:solidFill>
            </a:endParaRPr>
          </a:p>
        </p:txBody>
      </p:sp>
      <p:grpSp>
        <p:nvGrpSpPr>
          <p:cNvPr id="28" name="Group 27">
            <a:extLst>
              <a:ext uri="{FF2B5EF4-FFF2-40B4-BE49-F238E27FC236}">
                <a16:creationId xmlns:a16="http://schemas.microsoft.com/office/drawing/2014/main" id="{496562C0-D5FE-C3C0-C795-C20D0C3C8CE5}"/>
              </a:ext>
            </a:extLst>
          </p:cNvPr>
          <p:cNvGrpSpPr/>
          <p:nvPr/>
        </p:nvGrpSpPr>
        <p:grpSpPr>
          <a:xfrm>
            <a:off x="5167732" y="2572824"/>
            <a:ext cx="2496705" cy="253916"/>
            <a:chOff x="4178798" y="2569042"/>
            <a:chExt cx="2496705" cy="253916"/>
          </a:xfrm>
        </p:grpSpPr>
        <p:grpSp>
          <p:nvGrpSpPr>
            <p:cNvPr id="27" name="Group 26">
              <a:extLst>
                <a:ext uri="{FF2B5EF4-FFF2-40B4-BE49-F238E27FC236}">
                  <a16:creationId xmlns:a16="http://schemas.microsoft.com/office/drawing/2014/main" id="{E611A898-B0CA-8CCE-58CA-554A965968F7}"/>
                </a:ext>
              </a:extLst>
            </p:cNvPr>
            <p:cNvGrpSpPr/>
            <p:nvPr/>
          </p:nvGrpSpPr>
          <p:grpSpPr>
            <a:xfrm>
              <a:off x="4178798" y="2569042"/>
              <a:ext cx="1491672" cy="253916"/>
              <a:chOff x="3831665" y="2603338"/>
              <a:chExt cx="1491672" cy="253916"/>
            </a:xfrm>
          </p:grpSpPr>
          <p:sp>
            <p:nvSpPr>
              <p:cNvPr id="2" name="TextBox 1">
                <a:extLst>
                  <a:ext uri="{FF2B5EF4-FFF2-40B4-BE49-F238E27FC236}">
                    <a16:creationId xmlns:a16="http://schemas.microsoft.com/office/drawing/2014/main" id="{FAC89BA5-76D5-0832-D948-C81E6C6CB187}"/>
                  </a:ext>
                </a:extLst>
              </p:cNvPr>
              <p:cNvSpPr txBox="1"/>
              <p:nvPr/>
            </p:nvSpPr>
            <p:spPr>
              <a:xfrm>
                <a:off x="3921014" y="2603338"/>
                <a:ext cx="1402323" cy="253916"/>
              </a:xfrm>
              <a:prstGeom prst="rect">
                <a:avLst/>
              </a:prstGeom>
              <a:noFill/>
            </p:spPr>
            <p:txBody>
              <a:bodyPr wrap="square" rtlCol="0">
                <a:spAutoFit/>
              </a:bodyPr>
              <a:lstStyle/>
              <a:p>
                <a:r>
                  <a:rPr lang="en-GB" sz="1050" b="1"/>
                  <a:t>Correct</a:t>
                </a:r>
              </a:p>
            </p:txBody>
          </p:sp>
          <p:sp>
            <p:nvSpPr>
              <p:cNvPr id="4" name="Rectangle 3">
                <a:extLst>
                  <a:ext uri="{FF2B5EF4-FFF2-40B4-BE49-F238E27FC236}">
                    <a16:creationId xmlns:a16="http://schemas.microsoft.com/office/drawing/2014/main" id="{7032BBD0-1999-EAC4-7239-44BE8E7CFE1D}"/>
                  </a:ext>
                </a:extLst>
              </p:cNvPr>
              <p:cNvSpPr/>
              <p:nvPr/>
            </p:nvSpPr>
            <p:spPr>
              <a:xfrm>
                <a:off x="3831665" y="2669329"/>
                <a:ext cx="133910" cy="121933"/>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grpSp>
        <p:grpSp>
          <p:nvGrpSpPr>
            <p:cNvPr id="26" name="Group 25">
              <a:extLst>
                <a:ext uri="{FF2B5EF4-FFF2-40B4-BE49-F238E27FC236}">
                  <a16:creationId xmlns:a16="http://schemas.microsoft.com/office/drawing/2014/main" id="{57351C96-0A50-A361-AF20-36DD43D4C58C}"/>
                </a:ext>
              </a:extLst>
            </p:cNvPr>
            <p:cNvGrpSpPr/>
            <p:nvPr/>
          </p:nvGrpSpPr>
          <p:grpSpPr>
            <a:xfrm>
              <a:off x="5164671" y="2569042"/>
              <a:ext cx="1510832" cy="253916"/>
              <a:chOff x="5164671" y="2560575"/>
              <a:chExt cx="1510832" cy="253916"/>
            </a:xfrm>
          </p:grpSpPr>
          <p:sp>
            <p:nvSpPr>
              <p:cNvPr id="3" name="TextBox 2">
                <a:extLst>
                  <a:ext uri="{FF2B5EF4-FFF2-40B4-BE49-F238E27FC236}">
                    <a16:creationId xmlns:a16="http://schemas.microsoft.com/office/drawing/2014/main" id="{1C057198-479F-1E59-8F9D-5DFB243FDD58}"/>
                  </a:ext>
                </a:extLst>
              </p:cNvPr>
              <p:cNvSpPr txBox="1"/>
              <p:nvPr/>
            </p:nvSpPr>
            <p:spPr>
              <a:xfrm>
                <a:off x="5273180" y="2560575"/>
                <a:ext cx="1402323" cy="253916"/>
              </a:xfrm>
              <a:prstGeom prst="rect">
                <a:avLst/>
              </a:prstGeom>
              <a:noFill/>
            </p:spPr>
            <p:txBody>
              <a:bodyPr wrap="square" rtlCol="0">
                <a:spAutoFit/>
              </a:bodyPr>
              <a:lstStyle/>
              <a:p>
                <a:r>
                  <a:rPr lang="en-GB" sz="1050" b="1"/>
                  <a:t>Incorrect</a:t>
                </a:r>
              </a:p>
            </p:txBody>
          </p:sp>
          <p:sp>
            <p:nvSpPr>
              <p:cNvPr id="5" name="Rectangle 4">
                <a:extLst>
                  <a:ext uri="{FF2B5EF4-FFF2-40B4-BE49-F238E27FC236}">
                    <a16:creationId xmlns:a16="http://schemas.microsoft.com/office/drawing/2014/main" id="{86F8C732-F083-DE84-A563-62E98D0E3DB8}"/>
                  </a:ext>
                </a:extLst>
              </p:cNvPr>
              <p:cNvSpPr/>
              <p:nvPr/>
            </p:nvSpPr>
            <p:spPr>
              <a:xfrm>
                <a:off x="5164671" y="2627843"/>
                <a:ext cx="133910" cy="121933"/>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grpSp>
      </p:grpSp>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higher social grades, living in rural areas and females were more likely to identify most correct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rural areas were more likely to identify sun exposure (97%), secondhand smoke (91%), air pollution (82%), being overweight (79%) or older (72%), and not doing enough physical activity (63%).</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identify the following risk factors: sun exposure (96%), drinking alcohol (81%), having a relative with cancer (81%), eating processed meat (73%) or not enough fibre (55%).</a:t>
            </a:r>
            <a:endParaRPr lang="en-US" sz="120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1" y="1948650"/>
            <a:ext cx="3651906" cy="203689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lower social grades and aged 50+ were more likely to identify having a close relative with cancer (79% vs 72% not). </a:t>
            </a:r>
          </a:p>
          <a:p>
            <a:pPr algn="ctr"/>
            <a:endParaRPr lang="en-US" sz="1200" dirty="0">
              <a:solidFill>
                <a:schemeClr val="tx1"/>
              </a:solidFill>
            </a:endParaRPr>
          </a:p>
          <a:p>
            <a:pPr algn="ctr"/>
            <a:r>
              <a:rPr lang="en-US" sz="1200" dirty="0">
                <a:solidFill>
                  <a:schemeClr val="tx1"/>
                </a:solidFill>
              </a:rPr>
              <a:t>However, they were less likely to identify all other factors except the following (where there was no difference): smoking, sun exposure, secondhand smoke, being obese, and not eating enough fibre.</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076" y="1815800"/>
            <a:ext cx="1904431" cy="19768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50+ and C2DE </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666438"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to identify all risk factors except smoking, sun exposure, and having a close relative with cancer (where there was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256651"/>
            <a:ext cx="9113520" cy="338554"/>
          </a:xfrm>
          <a:prstGeom prst="rect">
            <a:avLst/>
          </a:prstGeom>
          <a:noFill/>
        </p:spPr>
        <p:txBody>
          <a:bodyPr wrap="square" rtlCol="0">
            <a:spAutoFit/>
          </a:bodyPr>
          <a:lstStyle/>
          <a:p>
            <a:pPr algn="ctr"/>
            <a:r>
              <a:rPr lang="en-US" sz="1600" b="1" spc="10"/>
              <a:t>Correctly identified risk factors as potential signs of cancer</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(18-29s) were more likely to identify alcohol (82%), air pollution (86%), being older (68%) and HPV (70%).</a:t>
            </a:r>
          </a:p>
          <a:p>
            <a:pPr algn="ctr"/>
            <a:endParaRPr lang="en-US" sz="1200">
              <a:solidFill>
                <a:schemeClr val="tx1"/>
              </a:solidFill>
            </a:endParaRPr>
          </a:p>
          <a:p>
            <a:pPr algn="ctr"/>
            <a:r>
              <a:rPr lang="en-US" sz="1200">
                <a:solidFill>
                  <a:schemeClr val="tx1"/>
                </a:solidFill>
              </a:rPr>
              <a:t>Those aged 50+ were more likely to identify sun exposure (96%), having relatives with cancer (80%) and not enough fibre (52%).</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less likely to correctly identify a variety of factors, including: being obese (72%) or overweight (68%), air pollution (71%), eating processed meat (64%) and not doing enough physical activity (48%).</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However, these groups also commonly identified incorrect risk factors as well</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were more likely to identify stress (50% vs 45% aged 50+) and using e-cigarettes (91% vs 71% aged 50+).</a:t>
            </a:r>
            <a:endParaRPr lang="en-US" sz="120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using e-cigarettes (81% vs 71%) and stress (52% vs 41%).</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higher social grades (ABC1) were more likely to incorrectly using e-cigarettes (80% vs 73% C2DEs).</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8285592" y="4459445"/>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Western HSC Trust was the most likely to incorrectly identify using e-cigarettes (84%) and stress (57%), while Northern HSC Trust was the most likely to identify eating ultra processed foods (84%).</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8894164" y="4358547"/>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15" name="Speech Bubble: Rectangle with Corners Rounded 14">
            <a:extLst>
              <a:ext uri="{FF2B5EF4-FFF2-40B4-BE49-F238E27FC236}">
                <a16:creationId xmlns:a16="http://schemas.microsoft.com/office/drawing/2014/main" id="{1AB0BF19-A2AF-CB85-FB3A-7BDEC08DF009}"/>
              </a:ext>
            </a:extLst>
          </p:cNvPr>
          <p:cNvSpPr/>
          <p:nvPr/>
        </p:nvSpPr>
        <p:spPr>
          <a:xfrm>
            <a:off x="627047" y="449424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from lower social grades and aged 50+ were less likely to identify using e-cigarettes (70%) and eating ultra processed foods (73%).</a:t>
            </a:r>
            <a:endParaRPr lang="en-US" sz="1200" dirty="0">
              <a:solidFill>
                <a:srgbClr val="FF0000"/>
              </a:solidFill>
            </a:endParaRPr>
          </a:p>
        </p:txBody>
      </p:sp>
      <p:sp>
        <p:nvSpPr>
          <p:cNvPr id="17" name="Rectangle: Rounded Corners 16">
            <a:extLst>
              <a:ext uri="{FF2B5EF4-FFF2-40B4-BE49-F238E27FC236}">
                <a16:creationId xmlns:a16="http://schemas.microsoft.com/office/drawing/2014/main" id="{B45362BA-697A-E912-C095-E616AD954B59}"/>
              </a:ext>
            </a:extLst>
          </p:cNvPr>
          <p:cNvSpPr/>
          <p:nvPr/>
        </p:nvSpPr>
        <p:spPr>
          <a:xfrm>
            <a:off x="1274361" y="438849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50+ and C2DE </a:t>
            </a:r>
          </a:p>
        </p:txBody>
      </p:sp>
      <p:sp>
        <p:nvSpPr>
          <p:cNvPr id="20" name="Speech Bubble: Rectangle with Corners Rounded 19">
            <a:extLst>
              <a:ext uri="{FF2B5EF4-FFF2-40B4-BE49-F238E27FC236}">
                <a16:creationId xmlns:a16="http://schemas.microsoft.com/office/drawing/2014/main" id="{60599B5E-FC8F-BE17-3B8D-500DCF8DB4E6}"/>
              </a:ext>
            </a:extLst>
          </p:cNvPr>
          <p:cNvSpPr/>
          <p:nvPr/>
        </p:nvSpPr>
        <p:spPr>
          <a:xfrm>
            <a:off x="4399587" y="449424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While those living in rural areas were more likely to correctly identify many factors, they were also more likely to incorrectly identify eating ultra processed foods (82%) and stress (56%).</a:t>
            </a: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4994980" y="4390685"/>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Tree>
    <p:extLst>
      <p:ext uri="{BB962C8B-B14F-4D97-AF65-F5344CB8AC3E}">
        <p14:creationId xmlns:p14="http://schemas.microsoft.com/office/powerpoint/2010/main" val="49854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1332245133"/>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in Northern Ireland (N=1,001)</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a:solidFill>
                  <a:schemeClr val="accent3"/>
                </a:solidFill>
              </a:rPr>
              <a:t>97%</a:t>
            </a:r>
            <a:br>
              <a:rPr lang="en-GB">
                <a:solidFill>
                  <a:schemeClr val="accent3"/>
                </a:solidFill>
              </a:rPr>
            </a:br>
            <a:r>
              <a:rPr lang="en-GB" sz="1000">
                <a:solidFill>
                  <a:schemeClr val="accent3"/>
                </a:solidFill>
              </a:rPr>
              <a:t>recognised any potential non-specific symptom</a:t>
            </a:r>
            <a:endParaRPr lang="en-GB">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a:solidFill>
                  <a:schemeClr val="accent2"/>
                </a:solidFill>
              </a:rPr>
              <a:t>99%</a:t>
            </a:r>
            <a:br>
              <a:rPr lang="en-GB">
                <a:solidFill>
                  <a:schemeClr val="accent2"/>
                </a:solidFill>
              </a:rPr>
            </a:br>
            <a:r>
              <a:rPr lang="en-GB" sz="1000">
                <a:solidFill>
                  <a:schemeClr val="accent2"/>
                </a:solidFill>
              </a:rPr>
              <a:t>recognised any potential red-flag symptom</a:t>
            </a:r>
            <a:endParaRPr lang="en-GB">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a:solidFill>
                  <a:schemeClr val="accent1">
                    <a:lumMod val="40000"/>
                    <a:lumOff val="60000"/>
                  </a:schemeClr>
                </a:solidFill>
              </a:rPr>
              <a:t>96%</a:t>
            </a:r>
            <a:br>
              <a:rPr lang="en-GB">
                <a:solidFill>
                  <a:schemeClr val="accent1">
                    <a:lumMod val="40000"/>
                    <a:lumOff val="60000"/>
                  </a:schemeClr>
                </a:solidFill>
              </a:rPr>
            </a:br>
            <a:r>
              <a:rPr lang="en-GB" sz="1000">
                <a:solidFill>
                  <a:schemeClr val="accent1">
                    <a:lumMod val="40000"/>
                    <a:lumOff val="60000"/>
                  </a:schemeClr>
                </a:solidFill>
              </a:rPr>
              <a:t>recognised any potential lung-specific symptom</a:t>
            </a:r>
            <a:endParaRPr lang="en-GB">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accent1"/>
                </a:solidFill>
              </a:rPr>
              <a:t>99% </a:t>
            </a:r>
            <a:br>
              <a:rPr lang="en-GB" sz="1100">
                <a:solidFill>
                  <a:schemeClr val="accent1"/>
                </a:solidFill>
              </a:rPr>
            </a:br>
            <a:r>
              <a:rPr lang="en-GB" sz="100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a:solidFill>
                  <a:schemeClr val="accent2">
                    <a:lumMod val="40000"/>
                    <a:lumOff val="60000"/>
                  </a:schemeClr>
                </a:solidFill>
              </a:rPr>
              <a:t>96%</a:t>
            </a:r>
            <a:br>
              <a:rPr lang="en-GB">
                <a:solidFill>
                  <a:schemeClr val="accent2">
                    <a:lumMod val="40000"/>
                    <a:lumOff val="60000"/>
                  </a:schemeClr>
                </a:solidFill>
              </a:rPr>
            </a:br>
            <a:r>
              <a:rPr lang="en-GB" sz="1000">
                <a:solidFill>
                  <a:schemeClr val="accent2">
                    <a:lumMod val="40000"/>
                    <a:lumOff val="60000"/>
                  </a:schemeClr>
                </a:solidFill>
              </a:rPr>
              <a:t>recognised any potential oral symptom</a:t>
            </a:r>
            <a:endParaRPr lang="en-GB">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a:t>Change</a:t>
            </a:r>
            <a:br>
              <a:rPr lang="en-GB" sz="1000"/>
            </a:br>
            <a:r>
              <a:rPr lang="en-GB" sz="100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2292873" y="5274903"/>
            <a:ext cx="850781" cy="415498"/>
          </a:xfrm>
          <a:prstGeom prst="rect">
            <a:avLst/>
          </a:prstGeom>
          <a:noFill/>
        </p:spPr>
        <p:txBody>
          <a:bodyPr wrap="square" rtlCol="0">
            <a:spAutoFit/>
          </a:bodyPr>
          <a:lstStyle/>
          <a:p>
            <a:pPr algn="ctr"/>
            <a:r>
              <a:rPr lang="en-GB" sz="100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1693619" y="5274903"/>
            <a:ext cx="850781" cy="415498"/>
          </a:xfrm>
          <a:prstGeom prst="rect">
            <a:avLst/>
          </a:prstGeom>
          <a:noFill/>
        </p:spPr>
        <p:txBody>
          <a:bodyPr wrap="square" rtlCol="0">
            <a:spAutoFit/>
          </a:bodyPr>
          <a:lstStyle/>
          <a:p>
            <a:pPr algn="ctr"/>
            <a:r>
              <a:rPr lang="en-GB" sz="100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659381" y="5288534"/>
            <a:ext cx="850781" cy="553998"/>
          </a:xfrm>
          <a:prstGeom prst="rect">
            <a:avLst/>
          </a:prstGeom>
          <a:noFill/>
        </p:spPr>
        <p:txBody>
          <a:bodyPr wrap="square" rtlCol="0">
            <a:spAutoFit/>
          </a:bodyPr>
          <a:lstStyle/>
          <a:p>
            <a:pPr algn="ctr"/>
            <a:r>
              <a:rPr lang="en-GB" sz="100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008340" y="5299292"/>
            <a:ext cx="932757" cy="553998"/>
          </a:xfrm>
          <a:prstGeom prst="rect">
            <a:avLst/>
          </a:prstGeom>
          <a:noFill/>
        </p:spPr>
        <p:txBody>
          <a:bodyPr wrap="square" rtlCol="0">
            <a:spAutoFit/>
          </a:bodyPr>
          <a:lstStyle/>
          <a:p>
            <a:pPr algn="ctr"/>
            <a:r>
              <a:rPr lang="en-GB" sz="100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6517934" y="5299292"/>
            <a:ext cx="728822" cy="707886"/>
          </a:xfrm>
          <a:prstGeom prst="rect">
            <a:avLst/>
          </a:prstGeom>
          <a:noFill/>
        </p:spPr>
        <p:txBody>
          <a:bodyPr wrap="square" rtlCol="0">
            <a:spAutoFit/>
          </a:bodyPr>
          <a:lstStyle/>
          <a:p>
            <a:pPr algn="ctr"/>
            <a:r>
              <a:rPr lang="en-GB" sz="100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7714805" y="5288534"/>
            <a:ext cx="728822" cy="553998"/>
          </a:xfrm>
          <a:prstGeom prst="rect">
            <a:avLst/>
          </a:prstGeom>
          <a:noFill/>
        </p:spPr>
        <p:txBody>
          <a:bodyPr wrap="square" rtlCol="0">
            <a:spAutoFit/>
          </a:bodyPr>
          <a:lstStyle/>
          <a:p>
            <a:pPr algn="ctr"/>
            <a:r>
              <a:rPr lang="en-GB" sz="100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7104491" y="5288534"/>
            <a:ext cx="728822" cy="707886"/>
          </a:xfrm>
          <a:prstGeom prst="rect">
            <a:avLst/>
          </a:prstGeom>
          <a:noFill/>
        </p:spPr>
        <p:txBody>
          <a:bodyPr wrap="square" rtlCol="0">
            <a:spAutoFit/>
          </a:bodyPr>
          <a:lstStyle/>
          <a:p>
            <a:pPr algn="ctr"/>
            <a:r>
              <a:rPr lang="en-GB" sz="100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5953018" y="5296989"/>
            <a:ext cx="728822" cy="400110"/>
          </a:xfrm>
          <a:prstGeom prst="rect">
            <a:avLst/>
          </a:prstGeom>
          <a:noFill/>
        </p:spPr>
        <p:txBody>
          <a:bodyPr wrap="square" rtlCol="0">
            <a:spAutoFit/>
          </a:bodyPr>
          <a:lstStyle/>
          <a:p>
            <a:pPr algn="ctr"/>
            <a:r>
              <a:rPr lang="en-GB" sz="100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8281457" y="5296169"/>
            <a:ext cx="850781" cy="400110"/>
          </a:xfrm>
          <a:prstGeom prst="rect">
            <a:avLst/>
          </a:prstGeom>
          <a:noFill/>
        </p:spPr>
        <p:txBody>
          <a:bodyPr wrap="square" rtlCol="0">
            <a:spAutoFit/>
          </a:bodyPr>
          <a:lstStyle/>
          <a:p>
            <a:pPr algn="ctr"/>
            <a:r>
              <a:rPr lang="en-GB" sz="100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a:t>Breath-</a:t>
            </a:r>
            <a:br>
              <a:rPr lang="en-GB" sz="1000"/>
            </a:br>
            <a:r>
              <a:rPr lang="en-GB" sz="100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67465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Just under half reported experiencing any potential cancer symptom, and 1 in 3 reported experiencing any potential non-specific cancer symptom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in Northern Ireland (N=1,001)</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3" y="4906357"/>
            <a:ext cx="3911918" cy="11716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who are aged 50+ were more likely to report experiencing any potential lung-specific cancer symptom (17% vs 11% not), and less likely to report experiencing potential red-flag cancer symptoms (14% vs 20%).</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2" y="4001199"/>
            <a:ext cx="3911917" cy="70020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living with a disability were more likely to report that they experienced all potential cancer symptom types compared to those with no disability.</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3" y="2721975"/>
            <a:ext cx="3911918"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in younger age groups (aged 18-29) were more likely to report that they experienced any red-flag (26%) and oral cancer symptom (21%), while older age groups (50+) said the same of any lung-specific cancer symptoms (16%).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3937580848"/>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4" y="1862851"/>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report that they experienced any potential red-flag cancer symptom (21% vs 15%) </a:t>
            </a:r>
          </a:p>
        </p:txBody>
      </p:sp>
    </p:spTree>
    <p:extLst>
      <p:ext uri="{BB962C8B-B14F-4D97-AF65-F5344CB8AC3E}">
        <p14:creationId xmlns:p14="http://schemas.microsoft.com/office/powerpoint/2010/main" val="234393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asked about causes of any potential cancer symptoms, external and lifestyle factors were the most commonly attributed causes, followed by an existing physical or mental health problem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Northern Ireland experiencing any potential cancer symptoms (N=454)</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1405221425"/>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5213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Identification of existing physical health problems was largely driven by those from lower social grades, with a disability, and living in Western HSC trust</a:t>
            </a:r>
            <a:endParaRPr lang="en-GB" sz="2200" spc="1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a:solidFill>
                <a:schemeClr val="tx1"/>
              </a:solidFill>
            </a:endParaRPr>
          </a:p>
          <a:p>
            <a:pPr algn="ctr"/>
            <a:endParaRPr lang="en-US" sz="1200">
              <a:solidFill>
                <a:schemeClr val="tx1"/>
              </a:solidFill>
            </a:endParaRPr>
          </a:p>
          <a:p>
            <a:pPr algn="ctr"/>
            <a:r>
              <a:rPr lang="en-US" sz="1200">
                <a:solidFill>
                  <a:schemeClr val="tx1"/>
                </a:solidFill>
              </a:rPr>
              <a:t>18-29s were the most likely to select lifestyle factors (58%) and mental health problems (42%).</a:t>
            </a:r>
          </a:p>
          <a:p>
            <a:pPr algn="ctr"/>
            <a:endParaRPr lang="en-US" sz="1200">
              <a:solidFill>
                <a:schemeClr val="tx1"/>
              </a:solidFill>
            </a:endParaRPr>
          </a:p>
          <a:p>
            <a:pPr algn="ctr"/>
            <a:r>
              <a:rPr lang="en-US" sz="1200">
                <a:solidFill>
                  <a:schemeClr val="tx1"/>
                </a:solidFill>
              </a:rPr>
              <a:t>Those aged 50+ were most likely to select cancer (19%).</a:t>
            </a:r>
          </a:p>
          <a:p>
            <a:pPr algn="ctr"/>
            <a:endParaRPr lang="en-US" sz="1200">
              <a:solidFill>
                <a:schemeClr val="tx1"/>
              </a:solidFill>
            </a:endParaRPr>
          </a:p>
          <a:p>
            <a:pPr algn="ctr"/>
            <a:endParaRPr lang="en-GB" sz="120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2505250" y="4486173"/>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50 or over were more likely than those who are not to attribute their symptoms to an existing physical health problem (36% vs 27%), and less likely to attribute them to mental health problems (16% vs 33%).</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444622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categorised as a higher social grade (ABC1) were more likely to attribute their symptoms to a new physical health problem (29% vs 18%), whereas those categorised as a low social grade (C2DE) were more likely to attribute their symptoms to an existing physical health issue (36% vs 22%).</a:t>
            </a:r>
          </a:p>
        </p:txBody>
      </p:sp>
      <p:sp>
        <p:nvSpPr>
          <p:cNvPr id="12" name="Speech Bubble: Rectangle with Corners Rounded 11">
            <a:extLst>
              <a:ext uri="{FF2B5EF4-FFF2-40B4-BE49-F238E27FC236}">
                <a16:creationId xmlns:a16="http://schemas.microsoft.com/office/drawing/2014/main" id="{F8F1505D-8A34-6A05-0560-BB41E419DEF9}"/>
              </a:ext>
            </a:extLst>
          </p:cNvPr>
          <p:cNvSpPr/>
          <p:nvPr/>
        </p:nvSpPr>
        <p:spPr>
          <a:xfrm>
            <a:off x="8208997" y="2456527"/>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 no disability to select an existing physical health problem (48%) and medication (22%).</a:t>
            </a: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6329889" y="448870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lumMod val="50000"/>
                  </a:schemeClr>
                </a:solidFill>
              </a:rPr>
              <a:t>Those living in Belfast HSC Trust were the most likely to select mental health problems (38%), while those in Western HSC Trust were the most likely to select existing physical health problems (49%) and medication (24%). </a:t>
            </a:r>
            <a:endParaRPr lang="en-GB" sz="120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3282341" y="440027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5246408" y="23339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5" name="Rectangle: Rounded Corners 24">
            <a:extLst>
              <a:ext uri="{FF2B5EF4-FFF2-40B4-BE49-F238E27FC236}">
                <a16:creationId xmlns:a16="http://schemas.microsoft.com/office/drawing/2014/main" id="{EE3F7AE0-7DAB-1DDC-2A11-96039046B69A}"/>
              </a:ext>
            </a:extLst>
          </p:cNvPr>
          <p:cNvSpPr/>
          <p:nvPr/>
        </p:nvSpPr>
        <p:spPr>
          <a:xfrm>
            <a:off x="8995613" y="237228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7135084" y="439293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5" name="Footer Placeholder 5">
            <a:extLst>
              <a:ext uri="{FF2B5EF4-FFF2-40B4-BE49-F238E27FC236}">
                <a16:creationId xmlns:a16="http://schemas.microsoft.com/office/drawing/2014/main" id="{8B45D21A-609A-EBE6-C9B0-5515F86E1CD1}"/>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Northern Ireland experiencing any potential cancer symptoms (N=454)</a:t>
            </a:r>
          </a:p>
        </p:txBody>
      </p:sp>
      <p:sp>
        <p:nvSpPr>
          <p:cNvPr id="6" name="Oval 5">
            <a:extLst>
              <a:ext uri="{FF2B5EF4-FFF2-40B4-BE49-F238E27FC236}">
                <a16:creationId xmlns:a16="http://schemas.microsoft.com/office/drawing/2014/main" id="{651049C8-3CF6-533B-9BF2-D56233EF72DD}"/>
              </a:ext>
            </a:extLst>
          </p:cNvPr>
          <p:cNvSpPr/>
          <p:nvPr/>
        </p:nvSpPr>
        <p:spPr>
          <a:xfrm>
            <a:off x="3282341" y="2256785"/>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1195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 similar trend emerged among those who identified any potential non-specific cancer symptoms: lifestyle attribution remained the highest at 43% citing this, however mental health problems ranked slightly higher compared to any cancer symptoms</a:t>
            </a:r>
            <a:endParaRPr lang="en-GB" sz="2200" spc="1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Northern Ireland experiencing any non-specific potential cancer symptoms (N=342)</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4236626373"/>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a:latin typeface="+mn-lt"/>
                <a:ea typeface="+mn-ea"/>
                <a:cs typeface="+mn-cs"/>
              </a:rPr>
              <a:t>Consistent with any cancer symptom, non-specific symptoms saw younger respondents driving lifestyle attribution. Links with existing poor health were more commonly selected by those from lower social grades, with a disability and older respondents from lower social grades.</a:t>
            </a:r>
            <a:endParaRPr lang="en-GB" sz="2000" spc="10">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18-29s were more likely to select lifestyle factors (53%),</a:t>
            </a:r>
          </a:p>
          <a:p>
            <a:pPr algn="ctr"/>
            <a:r>
              <a:rPr lang="en-US" sz="1200">
                <a:solidFill>
                  <a:schemeClr val="tx1"/>
                </a:solidFill>
              </a:rPr>
              <a:t>while those aged 50+ were least likely to select this (39%) as well as mental health problems (</a:t>
            </a:r>
            <a:r>
              <a:rPr lang="en-US" sz="1200" dirty="0">
                <a:solidFill>
                  <a:schemeClr val="tx1"/>
                </a:solidFill>
              </a:rPr>
              <a:t>20</a:t>
            </a:r>
            <a:r>
              <a:rPr lang="en-US" sz="1200">
                <a:solidFill>
                  <a:schemeClr val="tx1"/>
                </a:solidFill>
              </a:rPr>
              <a:t>%).</a:t>
            </a:r>
          </a:p>
        </p:txBody>
      </p:sp>
      <p:sp>
        <p:nvSpPr>
          <p:cNvPr id="4" name="Speech Bubble: Rectangle with Corners Rounded 3">
            <a:extLst>
              <a:ext uri="{FF2B5EF4-FFF2-40B4-BE49-F238E27FC236}">
                <a16:creationId xmlns:a16="http://schemas.microsoft.com/office/drawing/2014/main" id="{E8434045-B2C3-F6B9-4128-0ECAE0FDA827}"/>
              </a:ext>
            </a:extLst>
          </p:cNvPr>
          <p:cNvSpPr/>
          <p:nvPr/>
        </p:nvSpPr>
        <p:spPr>
          <a:xfrm>
            <a:off x="4376242" y="26611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50 or over were more likely than those who are not to attribute their symptoms to an existing physical health problem (35% vs 24%), and less likely to attribute them to mental health problems (20% vs 37%).</a:t>
            </a: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8250129" y="263237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categorised as a higher social grade (ABC1) were more likely to link their symptoms to a new physical health problem (26% vs 12%), whereas those categorised as a low social grade (C2DE) were more likely to attribute their symptoms to an existing physical health issue (34% vs 20%).</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502355" y="45234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 no disability to select an existing physical health problem (43%) and medication (25%).</a:t>
            </a: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4376242" y="451130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to link their symptoms to a new physical health problems (25%) compared to those living in towns (12%)</a:t>
            </a: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E5A56A12-E4AA-5F8F-2EB7-5C266D7D13F0}"/>
              </a:ext>
            </a:extLst>
          </p:cNvPr>
          <p:cNvSpPr/>
          <p:nvPr/>
        </p:nvSpPr>
        <p:spPr>
          <a:xfrm>
            <a:off x="5155839" y="25286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9034053" y="253869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1288971" y="4439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5165364" y="44235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8250129" y="4480350"/>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lumMod val="50000"/>
                  </a:schemeClr>
                </a:solidFill>
              </a:rPr>
              <a:t>Those living in Belfast HSC Trust were the most likely to select mental health problems (45%), while those in South Eastern HSC Trust were the most likely to select cancer (18%).</a:t>
            </a:r>
            <a:endParaRPr lang="en-GB" sz="120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9055324" y="4384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3" name="Footer Placeholder 5">
            <a:extLst>
              <a:ext uri="{FF2B5EF4-FFF2-40B4-BE49-F238E27FC236}">
                <a16:creationId xmlns:a16="http://schemas.microsoft.com/office/drawing/2014/main" id="{C1AC2162-8C5D-C545-1AC2-BC33ACBB078C}"/>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Northern Ireland experiencing any non-specific potential cancer symptoms (N=342)</a:t>
            </a:r>
          </a:p>
        </p:txBody>
      </p:sp>
      <p:sp>
        <p:nvSpPr>
          <p:cNvPr id="9" name="Oval 8">
            <a:extLst>
              <a:ext uri="{FF2B5EF4-FFF2-40B4-BE49-F238E27FC236}">
                <a16:creationId xmlns:a16="http://schemas.microsoft.com/office/drawing/2014/main" id="{63DE7545-D118-AC2D-32E3-8D1491B21E67}"/>
              </a:ext>
            </a:extLst>
          </p:cNvPr>
          <p:cNvSpPr/>
          <p:nvPr/>
        </p:nvSpPr>
        <p:spPr>
          <a:xfrm>
            <a:off x="3270507" y="2440624"/>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5B44FA2-6365-094C-5FB1-233D4577F0FF}"/>
              </a:ext>
            </a:extLst>
          </p:cNvPr>
          <p:cNvSpPr/>
          <p:nvPr/>
        </p:nvSpPr>
        <p:spPr>
          <a:xfrm>
            <a:off x="10769346" y="4397128"/>
            <a:ext cx="169015" cy="154313"/>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2FD74E5F-39D0-C5FA-198A-B585E26ADFF6}"/>
              </a:ext>
            </a:extLst>
          </p:cNvPr>
          <p:cNvSpPr/>
          <p:nvPr/>
        </p:nvSpPr>
        <p:spPr>
          <a:xfrm>
            <a:off x="7221883" y="2440624"/>
            <a:ext cx="169015" cy="154313"/>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12BFFCEA-4C27-DACB-6009-02180B7192DF}"/>
              </a:ext>
            </a:extLst>
          </p:cNvPr>
          <p:cNvSpPr/>
          <p:nvPr/>
        </p:nvSpPr>
        <p:spPr>
          <a:xfrm>
            <a:off x="7250913" y="4319972"/>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936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a:latin typeface="+mn-lt"/>
              </a:rPr>
              <a:t>Awareness of cancer symptoms and risk factors</a:t>
            </a:r>
            <a:endParaRPr lang="en-US">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a:latin typeface="+mn-lt"/>
              </a:rPr>
              <a:t>Experience and presentation of symptoms</a:t>
            </a:r>
            <a:endParaRPr lang="en-US">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a:latin typeface="+mn-lt"/>
              </a:rPr>
              <a:t>Representation</a:t>
            </a:r>
            <a:endParaRPr lang="en-US">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a:latin typeface="+mn-lt"/>
              </a:rPr>
              <a:t>Cancer Awareness Measure+ 2024 – Northern Ireland</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cancer and lifestyle factors were the most commonly attributed causes of potential red-flag cancer symptoms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H3_rec3. What do you think caused this symptom? Please note, we want to know what </a:t>
            </a:r>
            <a:r>
              <a:rPr lang="en-US" sz="800" b="1"/>
              <a:t>you</a:t>
            </a:r>
            <a:r>
              <a:rPr lang="en-US" sz="800"/>
              <a:t> think caused the symptom, not what a healthcare professional said caused the symptom. Please select all that apply – Any potential red-flag cancer symptom</a:t>
            </a:r>
            <a:br>
              <a:rPr lang="en-US" sz="800"/>
            </a:br>
            <a:r>
              <a:rPr lang="en-US" sz="800"/>
              <a:t>Base: All in Northern Ireland experiencing any red-flag potential cancer symptoms (N=185)</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2072617122"/>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red-flag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For potential lung cancer symptoms, attribution to existing health problems was the most cited, with a third selecting this. This was followed by lifestyle factors and new physical health problems.</a:t>
            </a:r>
            <a:endParaRPr lang="en-GB" sz="2200" spc="1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H3_rec4. What do you think caused this symptom? Please note, we want to know what </a:t>
            </a:r>
            <a:r>
              <a:rPr lang="en-US" sz="800" b="1"/>
              <a:t>you</a:t>
            </a:r>
            <a:r>
              <a:rPr lang="en-US" sz="800"/>
              <a:t> think caused the symptom, not what a healthcare professional said caused the symptom. Please select all that apply – Any potential lung-specific cancer symptom</a:t>
            </a:r>
            <a:br>
              <a:rPr lang="en-US" sz="800"/>
            </a:br>
            <a:r>
              <a:rPr lang="en-US" sz="800"/>
              <a:t>Base: All in Northern Ireland experiencing any lung-specific potential cancer symptoms (N=125)</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2364336166"/>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lung-specific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3 in 10 of those who experienced potential oral cancer symptoms attributed these to lifestyle factors, followed by mental health or existing physical health problems</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H3_rec5. What do you think caused this symptom? Please note, we want to know what </a:t>
            </a:r>
            <a:r>
              <a:rPr lang="en-US" sz="800" b="1"/>
              <a:t>you</a:t>
            </a:r>
            <a:r>
              <a:rPr lang="en-US" sz="800"/>
              <a:t> think caused the symptom, not what a healthcare professional said caused the symptom. Please select all that apply – Any potential oral cancer symptom</a:t>
            </a:r>
            <a:br>
              <a:rPr lang="en-US" sz="800"/>
            </a:br>
            <a:r>
              <a:rPr lang="en-US" sz="800"/>
              <a:t>Base: All in Northern Ireland experiencing any potential oral cancer symptoms (N=148)</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oral cancer symptoms</a:t>
            </a:r>
            <a:endParaRPr lang="en-GB" sz="1600" b="1" i="0" u="none" strike="noStrike" kern="1200" spc="10" baseline="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884497510"/>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around 1 in 3 were concerned about the seriousness of them, although concern was highest among potential red-flag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in Northern Ireland experiencing… (Any cancer symptom: N=454; Any non-specific cancer symptom: N=342; Any red-flag cancer symptom: N=185; Any lung-specific cancer symptom: N=125; Any oral cancer symptom: N=148).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Concern regarding symptoms</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3962746928"/>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32%</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lang="en-GB" sz="1400" b="1">
                <a:solidFill>
                  <a:srgbClr val="00007E"/>
                </a:solidFill>
                <a:latin typeface="Arial" panose="020B0604020202020204"/>
              </a:rPr>
              <a:t>27</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35%</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lang="en-GB" sz="1400" b="1">
                <a:solidFill>
                  <a:srgbClr val="FF0087">
                    <a:lumMod val="40000"/>
                    <a:lumOff val="60000"/>
                  </a:srgbClr>
                </a:solidFill>
                <a:latin typeface="Arial" panose="020B0604020202020204"/>
              </a:rPr>
              <a:t>19</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a:solidFill>
                  <a:srgbClr val="009CEE">
                    <a:lumMod val="40000"/>
                    <a:lumOff val="60000"/>
                  </a:srgbClr>
                </a:solidFill>
                <a:latin typeface="Arial" panose="020B0604020202020204"/>
              </a:rPr>
              <a:t>33</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541253" y="1191425"/>
            <a:ext cx="11219265" cy="3918112"/>
            <a:chOff x="541253" y="844389"/>
            <a:chExt cx="11219265" cy="3918112"/>
          </a:xfrm>
        </p:grpSpPr>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86895549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a:extLst>
                <a:ext uri="{FF2B5EF4-FFF2-40B4-BE49-F238E27FC236}">
                  <a16:creationId xmlns:a16="http://schemas.microsoft.com/office/drawing/2014/main" id="{4D113A80-4F6A-8B1E-A1A6-C2FF0FB28C9B}"/>
                </a:ext>
              </a:extLst>
            </p:cNvPr>
            <p:cNvSpPr/>
            <p:nvPr/>
          </p:nvSpPr>
          <p:spPr>
            <a:xfrm>
              <a:off x="8790155" y="3432432"/>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627327"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2115120"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CCF4C308-069C-3041-360C-770DB72B385A}"/>
                </a:ext>
              </a:extLst>
            </p:cNvPr>
            <p:cNvSpPr/>
            <p:nvPr/>
          </p:nvSpPr>
          <p:spPr>
            <a:xfrm>
              <a:off x="5259593" y="3451946"/>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5761326" y="3430301"/>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8159760" y="3450865"/>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25" name="Rectangle 24">
              <a:extLst>
                <a:ext uri="{FF2B5EF4-FFF2-40B4-BE49-F238E27FC236}">
                  <a16:creationId xmlns:a16="http://schemas.microsoft.com/office/drawing/2014/main" id="{FEC34255-3F7B-1609-86E1-1D8A36CFBF8D}"/>
                </a:ext>
              </a:extLst>
            </p:cNvPr>
            <p:cNvSpPr/>
            <p:nvPr/>
          </p:nvSpPr>
          <p:spPr>
            <a:xfrm>
              <a:off x="9804676" y="3448916"/>
              <a:ext cx="684596" cy="2762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26" name="Rectangle 25">
              <a:extLst>
                <a:ext uri="{FF2B5EF4-FFF2-40B4-BE49-F238E27FC236}">
                  <a16:creationId xmlns:a16="http://schemas.microsoft.com/office/drawing/2014/main" id="{57A22782-F084-791D-B7EA-D9E031792BEA}"/>
                </a:ext>
              </a:extLst>
            </p:cNvPr>
            <p:cNvSpPr/>
            <p:nvPr/>
          </p:nvSpPr>
          <p:spPr>
            <a:xfrm>
              <a:off x="10830248" y="3454054"/>
              <a:ext cx="729553"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9076924" y="216496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8518423" y="24349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regarding any potential cancer symptom increases significantly among those with a disability, living in urban areas and in Belfast HSC Trust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598324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in Northern Ireland who experienced any potential cancer symptom (All: N=454; Male: N=210; Female: N=243; 18-29: N=62; 30-49: N=149; 50+: N=243; ABC1: N=269; C2DE: N=185; C2DE 50+: N=110; Not C2DE 50+: N=344; No disability: N=265; Disability: N=185; Urban: N=197; Town: N=129; Rural: N=128; Belfast HSC Trust: N=90).</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62289" y="1615455"/>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Total* concern regarding any potential cancer symptom – by demographics</a:t>
            </a:r>
            <a:endParaRPr lang="en-GB" sz="1600" b="1" i="0" u="none" strike="noStrike" kern="1200" spc="10" baseline="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5" name="Speech Bubble: Rectangle with Corners Rounded 34">
            <a:extLst>
              <a:ext uri="{FF2B5EF4-FFF2-40B4-BE49-F238E27FC236}">
                <a16:creationId xmlns:a16="http://schemas.microsoft.com/office/drawing/2014/main" id="{825B374A-8808-B3F3-39EB-B2C6A0007C9F}"/>
              </a:ext>
            </a:extLst>
          </p:cNvPr>
          <p:cNvSpPr/>
          <p:nvPr/>
        </p:nvSpPr>
        <p:spPr>
          <a:xfrm>
            <a:off x="3567309" y="4819038"/>
            <a:ext cx="4640792"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Those living in Belfast HSC Trust were the most likely to report being concern over the seriousness of any potential cancer symptom (41%)</a:t>
            </a:r>
          </a:p>
        </p:txBody>
      </p:sp>
      <p:sp>
        <p:nvSpPr>
          <p:cNvPr id="4" name="Rectangle 3">
            <a:extLst>
              <a:ext uri="{FF2B5EF4-FFF2-40B4-BE49-F238E27FC236}">
                <a16:creationId xmlns:a16="http://schemas.microsoft.com/office/drawing/2014/main" id="{DDCF41C9-6D44-F21C-144E-AE97FE1AACB2}"/>
              </a:ext>
            </a:extLst>
          </p:cNvPr>
          <p:cNvSpPr/>
          <p:nvPr/>
        </p:nvSpPr>
        <p:spPr>
          <a:xfrm>
            <a:off x="3210021" y="3785893"/>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747977" y="3785893"/>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4277115" y="3785893"/>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9" name="Rectangle 8">
            <a:extLst>
              <a:ext uri="{FF2B5EF4-FFF2-40B4-BE49-F238E27FC236}">
                <a16:creationId xmlns:a16="http://schemas.microsoft.com/office/drawing/2014/main" id="{0E1240E5-6A00-205D-7F28-CFADC9F574FD}"/>
              </a:ext>
            </a:extLst>
          </p:cNvPr>
          <p:cNvSpPr/>
          <p:nvPr/>
        </p:nvSpPr>
        <p:spPr>
          <a:xfrm>
            <a:off x="10384040" y="3787598"/>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 name="Oval 2">
            <a:extLst>
              <a:ext uri="{FF2B5EF4-FFF2-40B4-BE49-F238E27FC236}">
                <a16:creationId xmlns:a16="http://schemas.microsoft.com/office/drawing/2014/main" id="{20722740-1BDA-9D3A-9581-9B38D3B79B7E}"/>
              </a:ext>
            </a:extLst>
          </p:cNvPr>
          <p:cNvSpPr/>
          <p:nvPr/>
        </p:nvSpPr>
        <p:spPr>
          <a:xfrm>
            <a:off x="3401070" y="413658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94017E9-7CE1-CC09-3AA2-FD13EE545F7B}"/>
              </a:ext>
            </a:extLst>
          </p:cNvPr>
          <p:cNvSpPr/>
          <p:nvPr/>
        </p:nvSpPr>
        <p:spPr>
          <a:xfrm>
            <a:off x="6783128" y="383451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31" name="Rectangle 30">
            <a:extLst>
              <a:ext uri="{FF2B5EF4-FFF2-40B4-BE49-F238E27FC236}">
                <a16:creationId xmlns:a16="http://schemas.microsoft.com/office/drawing/2014/main" id="{F9CB3349-6895-B71D-71CF-B2D8E4CD26D4}"/>
              </a:ext>
            </a:extLst>
          </p:cNvPr>
          <p:cNvSpPr/>
          <p:nvPr/>
        </p:nvSpPr>
        <p:spPr>
          <a:xfrm>
            <a:off x="7292944" y="3925258"/>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C2DE 50+</a:t>
            </a:r>
          </a:p>
        </p:txBody>
      </p:sp>
      <p:sp>
        <p:nvSpPr>
          <p:cNvPr id="32" name="Isosceles Triangle 31">
            <a:extLst>
              <a:ext uri="{FF2B5EF4-FFF2-40B4-BE49-F238E27FC236}">
                <a16:creationId xmlns:a16="http://schemas.microsoft.com/office/drawing/2014/main" id="{6326E2E4-B465-BED8-9BD2-833938346D68}"/>
              </a:ext>
            </a:extLst>
          </p:cNvPr>
          <p:cNvSpPr>
            <a:spLocks noChangeAspect="1"/>
          </p:cNvSpPr>
          <p:nvPr/>
        </p:nvSpPr>
        <p:spPr>
          <a:xfrm>
            <a:off x="10116451" y="25112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9172D3BC-FFEE-8841-E5A3-8DCD8B8C0DC2}"/>
              </a:ext>
            </a:extLst>
          </p:cNvPr>
          <p:cNvSpPr>
            <a:spLocks noChangeAspect="1"/>
          </p:cNvSpPr>
          <p:nvPr/>
        </p:nvSpPr>
        <p:spPr>
          <a:xfrm rot="10800000">
            <a:off x="11094882" y="2765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3" name="Oval 42">
            <a:extLst>
              <a:ext uri="{FF2B5EF4-FFF2-40B4-BE49-F238E27FC236}">
                <a16:creationId xmlns:a16="http://schemas.microsoft.com/office/drawing/2014/main" id="{D8E26288-4D61-D2CC-AEEE-5733A74F05C3}"/>
              </a:ext>
            </a:extLst>
          </p:cNvPr>
          <p:cNvSpPr/>
          <p:nvPr/>
        </p:nvSpPr>
        <p:spPr>
          <a:xfrm>
            <a:off x="6461357" y="5393231"/>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856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38923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just under 6 in 10 reported successfully contacting their GP, while 1 in 4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H4_rec. You said that you have experienced [symptom] in the last 12 months. We would now like to ask you a few more questions about this. Which of the following, if any, did you do after noticing the symptom? Please select all that apply.</a:t>
            </a:r>
          </a:p>
          <a:p>
            <a:r>
              <a:rPr lang="en-US" sz="800"/>
              <a:t>Base: All in Northern Ireland experiencing…(Any cancer symptom: N=454; Any non-specific cancer symptom: N=342; Any red-flag cancer symptom: N=185; Any lung-specific cancer symptom: N=125; Any oral cancer symptom: N=148). </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3787410221"/>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lang="en-GB" sz="1400" b="1">
                <a:solidFill>
                  <a:srgbClr val="FF0087"/>
                </a:solidFill>
                <a:latin typeface="Arial" panose="020B0604020202020204"/>
              </a:rPr>
              <a:t>64</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lang="en-GB" sz="1400" b="1">
                <a:solidFill>
                  <a:srgbClr val="00007E"/>
                </a:solidFill>
                <a:latin typeface="Arial" panose="020B0604020202020204"/>
              </a:rPr>
              <a:t>57</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59%</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49%</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a:solidFill>
                  <a:srgbClr val="009CEE">
                    <a:lumMod val="40000"/>
                    <a:lumOff val="60000"/>
                  </a:srgbClr>
                </a:solidFill>
                <a:latin typeface="Arial" panose="020B0604020202020204"/>
              </a:rPr>
              <a:t>58</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3991623477"/>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889688"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Northern Ireland experiencing…(Any cancer symptom: N=454; Any non-specific cancer symptom: N=342; Any red-flag cancer symptom: N=185; Any lung-specific cancer symptom: N=125; Any oral cancer symptom: N=148). </a:t>
            </a:r>
          </a:p>
          <a:p>
            <a:endParaRPr lang="en-US" sz="800" dirty="0"/>
          </a:p>
        </p:txBody>
      </p:sp>
    </p:spTree>
    <p:extLst>
      <p:ext uri="{BB962C8B-B14F-4D97-AF65-F5344CB8AC3E}">
        <p14:creationId xmlns:p14="http://schemas.microsoft.com/office/powerpoint/2010/main" val="1952967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546616"/>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435200"/>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337329561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6975237" y="15574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7504661" y="18006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348276" y="620956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Northern Ireland who experienced any potential cancer symptom (All: N=454; Male: N=210; Female: N=243; 18-29: N=62; 30-49: N=149; 50+: N=243; ABC1: N=269; C2DE: N=185; C2DE 50+: N=110; Not C2DE 50+: N=344; No disability: N=265; Disability: N=185; Urban: N=197; Town: N=129; Rural: N=128; Western HSC Trust: N=53)</a:t>
            </a: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Likelihood to contact their GP within 6 months increased for those living in urban areas and in Western HSC Trust, those aged 50+, as well as those in this age group in lower social grades</a:t>
            </a:r>
          </a:p>
        </p:txBody>
      </p:sp>
      <p:sp>
        <p:nvSpPr>
          <p:cNvPr id="2" name="Rectangle 1">
            <a:extLst>
              <a:ext uri="{FF2B5EF4-FFF2-40B4-BE49-F238E27FC236}">
                <a16:creationId xmlns:a16="http://schemas.microsoft.com/office/drawing/2014/main" id="{F3BA6347-6DD5-0F9B-6AAB-E498F6D99EEB}"/>
              </a:ext>
            </a:extLst>
          </p:cNvPr>
          <p:cNvSpPr/>
          <p:nvPr/>
        </p:nvSpPr>
        <p:spPr>
          <a:xfrm>
            <a:off x="8953958" y="4403545"/>
            <a:ext cx="822207"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8379280" y="4418683"/>
            <a:ext cx="785506" cy="4756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433114"/>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3227371" y="4448792"/>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739107" y="4440163"/>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4325363" y="444566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6" name="Rectangle 15">
            <a:extLst>
              <a:ext uri="{FF2B5EF4-FFF2-40B4-BE49-F238E27FC236}">
                <a16:creationId xmlns:a16="http://schemas.microsoft.com/office/drawing/2014/main" id="{29774451-1B67-C273-45A9-EF1AF443FFB1}"/>
              </a:ext>
            </a:extLst>
          </p:cNvPr>
          <p:cNvSpPr/>
          <p:nvPr/>
        </p:nvSpPr>
        <p:spPr>
          <a:xfrm>
            <a:off x="5340669" y="442288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816562" y="44463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623946" y="4449436"/>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2055227" y="4449617"/>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0058796" y="4411955"/>
            <a:ext cx="60409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7" name="Rectangle 36">
            <a:extLst>
              <a:ext uri="{FF2B5EF4-FFF2-40B4-BE49-F238E27FC236}">
                <a16:creationId xmlns:a16="http://schemas.microsoft.com/office/drawing/2014/main" id="{52EAC010-0E14-1933-F65F-AA46A50EA905}"/>
              </a:ext>
            </a:extLst>
          </p:cNvPr>
          <p:cNvSpPr/>
          <p:nvPr/>
        </p:nvSpPr>
        <p:spPr>
          <a:xfrm>
            <a:off x="10655984" y="4403545"/>
            <a:ext cx="567104"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8" name="Rectangle 37">
            <a:extLst>
              <a:ext uri="{FF2B5EF4-FFF2-40B4-BE49-F238E27FC236}">
                <a16:creationId xmlns:a16="http://schemas.microsoft.com/office/drawing/2014/main" id="{A9E462E9-EF38-6919-6C9A-4324732B90BA}"/>
              </a:ext>
            </a:extLst>
          </p:cNvPr>
          <p:cNvSpPr/>
          <p:nvPr/>
        </p:nvSpPr>
        <p:spPr>
          <a:xfrm>
            <a:off x="11159595" y="4425225"/>
            <a:ext cx="687290" cy="2455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0" name="Speech Bubble: Rectangle with Corners Rounded 39">
            <a:extLst>
              <a:ext uri="{FF2B5EF4-FFF2-40B4-BE49-F238E27FC236}">
                <a16:creationId xmlns:a16="http://schemas.microsoft.com/office/drawing/2014/main" id="{423ED52A-FBD9-94A4-B1DC-C8DB0A1D2DB4}"/>
              </a:ext>
            </a:extLst>
          </p:cNvPr>
          <p:cNvSpPr/>
          <p:nvPr/>
        </p:nvSpPr>
        <p:spPr>
          <a:xfrm>
            <a:off x="2788681" y="5242670"/>
            <a:ext cx="6055762" cy="69228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living in the Western HSC Trust were the most likely to have contacted their GP within 6 months of experiencing any potential cancer symptom (69%)</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4456517" y="2226375"/>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382218" y="2807008"/>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Oval 17">
            <a:extLst>
              <a:ext uri="{FF2B5EF4-FFF2-40B4-BE49-F238E27FC236}">
                <a16:creationId xmlns:a16="http://schemas.microsoft.com/office/drawing/2014/main" id="{48E1A139-D8BC-30AB-04E1-4DA914A816DB}"/>
              </a:ext>
            </a:extLst>
          </p:cNvPr>
          <p:cNvSpPr/>
          <p:nvPr/>
        </p:nvSpPr>
        <p:spPr>
          <a:xfrm>
            <a:off x="3389836" y="464640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17E66A9-7560-01E4-757B-5B13B3F92BDD}"/>
              </a:ext>
            </a:extLst>
          </p:cNvPr>
          <p:cNvSpPr/>
          <p:nvPr/>
        </p:nvSpPr>
        <p:spPr>
          <a:xfrm>
            <a:off x="6927458" y="444391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27" name="Rectangle 26">
            <a:extLst>
              <a:ext uri="{FF2B5EF4-FFF2-40B4-BE49-F238E27FC236}">
                <a16:creationId xmlns:a16="http://schemas.microsoft.com/office/drawing/2014/main" id="{96EDE572-4FFA-38A0-04C6-3A332BF095F4}"/>
              </a:ext>
            </a:extLst>
          </p:cNvPr>
          <p:cNvSpPr/>
          <p:nvPr/>
        </p:nvSpPr>
        <p:spPr>
          <a:xfrm>
            <a:off x="7430974" y="4524370"/>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C2DE 50+</a:t>
            </a:r>
          </a:p>
        </p:txBody>
      </p:sp>
      <p:sp>
        <p:nvSpPr>
          <p:cNvPr id="39" name="Isosceles Triangle 38">
            <a:extLst>
              <a:ext uri="{FF2B5EF4-FFF2-40B4-BE49-F238E27FC236}">
                <a16:creationId xmlns:a16="http://schemas.microsoft.com/office/drawing/2014/main" id="{50ADD721-42EF-0D31-F4C8-8108F40BF10F}"/>
              </a:ext>
            </a:extLst>
          </p:cNvPr>
          <p:cNvSpPr>
            <a:spLocks noChangeAspect="1"/>
          </p:cNvSpPr>
          <p:nvPr/>
        </p:nvSpPr>
        <p:spPr>
          <a:xfrm>
            <a:off x="10296151" y="2307040"/>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1" name="Isosceles Triangle 40">
            <a:extLst>
              <a:ext uri="{FF2B5EF4-FFF2-40B4-BE49-F238E27FC236}">
                <a16:creationId xmlns:a16="http://schemas.microsoft.com/office/drawing/2014/main" id="{CF57741F-08DC-B439-7403-236D57AEC432}"/>
              </a:ext>
            </a:extLst>
          </p:cNvPr>
          <p:cNvSpPr>
            <a:spLocks noChangeAspect="1"/>
          </p:cNvSpPr>
          <p:nvPr/>
        </p:nvSpPr>
        <p:spPr>
          <a:xfrm rot="10800000">
            <a:off x="11340479" y="2627303"/>
            <a:ext cx="171428" cy="1559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3" name="Oval 42">
            <a:extLst>
              <a:ext uri="{FF2B5EF4-FFF2-40B4-BE49-F238E27FC236}">
                <a16:creationId xmlns:a16="http://schemas.microsoft.com/office/drawing/2014/main" id="{8F90B5CF-52EA-4C7C-0525-D501B8B71B5B}"/>
              </a:ext>
            </a:extLst>
          </p:cNvPr>
          <p:cNvSpPr/>
          <p:nvPr/>
        </p:nvSpPr>
        <p:spPr>
          <a:xfrm>
            <a:off x="3113607" y="55984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3102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in Northern Ireland who contacted their doctor (Any potential cancer symptom: N=332; Any potential non-specific cancer symptom: N=226; Any potential red-flag cancer symptom: N=128; Any potential lung-specific cancer symptom: N=77; Any potential oral cancer symptom: N=108)</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3437864264"/>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around 8 in 10 said they spoke to a healthcare professional within 2 weeks after contacting their GP, with at least 1 in 3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2"/>
            <a:ext cx="167066" cy="255982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80%</a:t>
            </a:r>
            <a:endParaRPr lang="en-GB" sz="1100" b="1">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89%</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38042" cy="25598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79%</a:t>
            </a:r>
            <a:endParaRPr lang="en-GB" sz="1100" b="1">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86%</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85332" cy="26386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83%</a:t>
            </a:r>
            <a:endParaRPr lang="en-GB" sz="1100" b="1">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89%</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38042" cy="25598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88%</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53630" cy="255982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79%</a:t>
            </a:r>
            <a:endParaRPr lang="en-GB" sz="1100" b="1">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83%</a:t>
            </a:r>
          </a:p>
        </p:txBody>
      </p:sp>
      <p:sp>
        <p:nvSpPr>
          <p:cNvPr id="2" name="Oval 1">
            <a:extLst>
              <a:ext uri="{FF2B5EF4-FFF2-40B4-BE49-F238E27FC236}">
                <a16:creationId xmlns:a16="http://schemas.microsoft.com/office/drawing/2014/main" id="{B429FCEE-ABA5-AC2D-97A9-6B76E94CFA63}"/>
              </a:ext>
            </a:extLst>
          </p:cNvPr>
          <p:cNvSpPr/>
          <p:nvPr/>
        </p:nvSpPr>
        <p:spPr>
          <a:xfrm>
            <a:off x="9048462" y="56836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411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1433259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who continued to experience… any cancer symptom (N=248); Any non-specific cancer symptom (N=168); Any red-flag cancer symptom (N=89); Any lung-specific cancer symptom (N=51); Any oral cancer symptom (N=73)</a:t>
            </a:r>
          </a:p>
          <a:p>
            <a:r>
              <a:rPr lang="en-US" sz="800"/>
              <a:t>N.B. data does not add up to 100% as multiple symptoms were discussed </a:t>
            </a:r>
          </a:p>
          <a:p>
            <a:r>
              <a:rPr lang="en-US" sz="80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958926960"/>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D129038D-19EB-D3AC-9E7F-321B6B413226}"/>
              </a:ext>
            </a:extLst>
          </p:cNvPr>
          <p:cNvSpPr/>
          <p:nvPr/>
        </p:nvSpPr>
        <p:spPr>
          <a:xfrm>
            <a:off x="10137947" y="381394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6BF1C257-B128-D227-D63C-2652354A3694}"/>
              </a:ext>
            </a:extLst>
          </p:cNvPr>
          <p:cNvSpPr/>
          <p:nvPr/>
        </p:nvSpPr>
        <p:spPr>
          <a:xfrm>
            <a:off x="10137947" y="44806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D07EA3AE-D1A3-C6FC-98C7-ACBC1B9AC496}"/>
              </a:ext>
            </a:extLst>
          </p:cNvPr>
          <p:cNvSpPr/>
          <p:nvPr/>
        </p:nvSpPr>
        <p:spPr>
          <a:xfrm>
            <a:off x="10137946" y="52367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3270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N=248; Males: N= 115; Females: N=133: 18-49: N=114;  50+: N= 134; ABC1: N=150; C2DE: N=98; C2DE and 50+: N=58; Not C2DE 50+: N=190; Not living with a disability: N= 136; Living with a disability: N=110; Urban: N=123; Town: N=61; Rural: N=64; Belfast HSC Trust: N=59; Norther HSC Trust: N=65)</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in the Belfast HSC Trust were more likely to report recontacting their doctor compared to those in the Northern HSC Trust</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a:t>Show statistically significant differences between subgroups</a:t>
            </a:r>
            <a:endParaRPr lang="en-GB" sz="100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5" name="Group 4">
            <a:extLst>
              <a:ext uri="{FF2B5EF4-FFF2-40B4-BE49-F238E27FC236}">
                <a16:creationId xmlns:a16="http://schemas.microsoft.com/office/drawing/2014/main" id="{95581265-90FE-2FDD-E792-42EE4CF5DDCC}"/>
              </a:ext>
            </a:extLst>
          </p:cNvPr>
          <p:cNvGrpSpPr/>
          <p:nvPr/>
        </p:nvGrpSpPr>
        <p:grpSpPr>
          <a:xfrm>
            <a:off x="441224" y="1656883"/>
            <a:ext cx="11595739" cy="4499757"/>
            <a:chOff x="541253" y="844389"/>
            <a:chExt cx="11219265" cy="3918112"/>
          </a:xfrm>
        </p:grpSpPr>
        <p:graphicFrame>
          <p:nvGraphicFramePr>
            <p:cNvPr id="9" name="Chart 8">
              <a:extLst>
                <a:ext uri="{FF2B5EF4-FFF2-40B4-BE49-F238E27FC236}">
                  <a16:creationId xmlns:a16="http://schemas.microsoft.com/office/drawing/2014/main" id="{C1B190F9-871B-7774-D5EC-528CCC723FD2}"/>
                </a:ext>
              </a:extLst>
            </p:cNvPr>
            <p:cNvGraphicFramePr/>
            <p:nvPr>
              <p:extLst>
                <p:ext uri="{D42A27DB-BD31-4B8C-83A1-F6EECF244321}">
                  <p14:modId xmlns:p14="http://schemas.microsoft.com/office/powerpoint/2010/main" val="81614149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id="{4F066D3E-6F32-1268-8746-749DF1DF7B5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1" name="Rectangle 10">
            <a:extLst>
              <a:ext uri="{FF2B5EF4-FFF2-40B4-BE49-F238E27FC236}">
                <a16:creationId xmlns:a16="http://schemas.microsoft.com/office/drawing/2014/main" id="{BD7C8C42-D178-F05A-F968-794B70C05BF3}"/>
              </a:ext>
            </a:extLst>
          </p:cNvPr>
          <p:cNvSpPr/>
          <p:nvPr/>
        </p:nvSpPr>
        <p:spPr>
          <a:xfrm>
            <a:off x="776300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2" name="Rectangle 11">
            <a:extLst>
              <a:ext uri="{FF2B5EF4-FFF2-40B4-BE49-F238E27FC236}">
                <a16:creationId xmlns:a16="http://schemas.microsoft.com/office/drawing/2014/main" id="{54F54029-2103-90E0-C0E3-B558F1F80C30}"/>
              </a:ext>
            </a:extLst>
          </p:cNvPr>
          <p:cNvSpPr/>
          <p:nvPr/>
        </p:nvSpPr>
        <p:spPr>
          <a:xfrm>
            <a:off x="7213729"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3" name="Rectangle 12">
            <a:extLst>
              <a:ext uri="{FF2B5EF4-FFF2-40B4-BE49-F238E27FC236}">
                <a16:creationId xmlns:a16="http://schemas.microsoft.com/office/drawing/2014/main" id="{34CA4A27-3038-016F-21A3-94085944AFDB}"/>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5" name="Rectangle 14">
            <a:extLst>
              <a:ext uri="{FF2B5EF4-FFF2-40B4-BE49-F238E27FC236}">
                <a16:creationId xmlns:a16="http://schemas.microsoft.com/office/drawing/2014/main" id="{8002C355-F910-711E-F7EB-E12EB6F0A483}"/>
              </a:ext>
            </a:extLst>
          </p:cNvPr>
          <p:cNvSpPr/>
          <p:nvPr/>
        </p:nvSpPr>
        <p:spPr>
          <a:xfrm>
            <a:off x="2897002" y="4704026"/>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18-49*</a:t>
            </a:r>
          </a:p>
        </p:txBody>
      </p:sp>
      <p:sp>
        <p:nvSpPr>
          <p:cNvPr id="16" name="Rectangle 15">
            <a:extLst>
              <a:ext uri="{FF2B5EF4-FFF2-40B4-BE49-F238E27FC236}">
                <a16:creationId xmlns:a16="http://schemas.microsoft.com/office/drawing/2014/main" id="{D346BFFC-91AA-21E0-4287-884AFB22A9E7}"/>
              </a:ext>
            </a:extLst>
          </p:cNvPr>
          <p:cNvSpPr/>
          <p:nvPr/>
        </p:nvSpPr>
        <p:spPr>
          <a:xfrm>
            <a:off x="3596977" y="472775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7" name="Rectangle 16">
            <a:extLst>
              <a:ext uri="{FF2B5EF4-FFF2-40B4-BE49-F238E27FC236}">
                <a16:creationId xmlns:a16="http://schemas.microsoft.com/office/drawing/2014/main" id="{E4507240-3644-4DFC-27DD-7ED18B3AA340}"/>
              </a:ext>
            </a:extLst>
          </p:cNvPr>
          <p:cNvSpPr/>
          <p:nvPr/>
        </p:nvSpPr>
        <p:spPr>
          <a:xfrm>
            <a:off x="4421664"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8BC3068D-FEB7-6DB8-2101-9F1ECF288901}"/>
              </a:ext>
            </a:extLst>
          </p:cNvPr>
          <p:cNvSpPr/>
          <p:nvPr/>
        </p:nvSpPr>
        <p:spPr>
          <a:xfrm>
            <a:off x="4891573"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F6AFAAAF-93C0-9942-905F-34C7E6AEE108}"/>
              </a:ext>
            </a:extLst>
          </p:cNvPr>
          <p:cNvSpPr/>
          <p:nvPr/>
        </p:nvSpPr>
        <p:spPr>
          <a:xfrm>
            <a:off x="1504615" y="4700021"/>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97EA7EA3-8C63-7882-C537-CC5697D5C9D8}"/>
              </a:ext>
            </a:extLst>
          </p:cNvPr>
          <p:cNvSpPr/>
          <p:nvPr/>
        </p:nvSpPr>
        <p:spPr>
          <a:xfrm>
            <a:off x="1935825" y="4710625"/>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590A748F-FB8F-642C-B332-590B6E6D3A8A}"/>
              </a:ext>
            </a:extLst>
          </p:cNvPr>
          <p:cNvSpPr/>
          <p:nvPr/>
        </p:nvSpPr>
        <p:spPr>
          <a:xfrm>
            <a:off x="8664623"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AC2593DB-E392-469C-4146-FCDF8154745C}"/>
              </a:ext>
            </a:extLst>
          </p:cNvPr>
          <p:cNvSpPr/>
          <p:nvPr/>
        </p:nvSpPr>
        <p:spPr>
          <a:xfrm>
            <a:off x="9164670"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DC1DD2AE-B983-C377-96E0-5E9C570C5A85}"/>
              </a:ext>
            </a:extLst>
          </p:cNvPr>
          <p:cNvSpPr/>
          <p:nvPr/>
        </p:nvSpPr>
        <p:spPr>
          <a:xfrm>
            <a:off x="9634996"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7" name="Rectangle 26">
            <a:extLst>
              <a:ext uri="{FF2B5EF4-FFF2-40B4-BE49-F238E27FC236}">
                <a16:creationId xmlns:a16="http://schemas.microsoft.com/office/drawing/2014/main" id="{87C14C4D-9EFE-5F97-44AB-9DF261F51C87}"/>
              </a:ext>
            </a:extLst>
          </p:cNvPr>
          <p:cNvSpPr/>
          <p:nvPr/>
        </p:nvSpPr>
        <p:spPr>
          <a:xfrm>
            <a:off x="5908104"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28" name="Oval 27">
            <a:extLst>
              <a:ext uri="{FF2B5EF4-FFF2-40B4-BE49-F238E27FC236}">
                <a16:creationId xmlns:a16="http://schemas.microsoft.com/office/drawing/2014/main" id="{40DC2C07-8F18-A738-1EF8-E2F6ABF382E6}"/>
              </a:ext>
            </a:extLst>
          </p:cNvPr>
          <p:cNvSpPr/>
          <p:nvPr/>
        </p:nvSpPr>
        <p:spPr>
          <a:xfrm>
            <a:off x="9941308" y="508355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1FACF96B-5146-3989-B46F-954040EE7948}"/>
              </a:ext>
            </a:extLst>
          </p:cNvPr>
          <p:cNvSpPr/>
          <p:nvPr/>
        </p:nvSpPr>
        <p:spPr>
          <a:xfrm>
            <a:off x="9456223" y="508355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5716302E-50E0-83CD-DD91-C65E5987B6F7}"/>
              </a:ext>
            </a:extLst>
          </p:cNvPr>
          <p:cNvSpPr/>
          <p:nvPr/>
        </p:nvSpPr>
        <p:spPr>
          <a:xfrm>
            <a:off x="8957554" y="50817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C1F57FC5-4D04-2ECC-ED92-DED9CF5EBC27}"/>
              </a:ext>
            </a:extLst>
          </p:cNvPr>
          <p:cNvSpPr/>
          <p:nvPr/>
        </p:nvSpPr>
        <p:spPr>
          <a:xfrm>
            <a:off x="6065608" y="51275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0F2533-4605-976A-BC41-B681799A2F1E}"/>
              </a:ext>
            </a:extLst>
          </p:cNvPr>
          <p:cNvSpPr/>
          <p:nvPr/>
        </p:nvSpPr>
        <p:spPr>
          <a:xfrm>
            <a:off x="5058210" y="504592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827C78-5E5E-0E6A-C85A-8B1319773F40}"/>
              </a:ext>
            </a:extLst>
          </p:cNvPr>
          <p:cNvSpPr/>
          <p:nvPr/>
        </p:nvSpPr>
        <p:spPr>
          <a:xfrm>
            <a:off x="10553179" y="478077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Belfast HSC Trust </a:t>
            </a:r>
          </a:p>
        </p:txBody>
      </p:sp>
      <p:sp>
        <p:nvSpPr>
          <p:cNvPr id="34" name="Rectangle 33">
            <a:extLst>
              <a:ext uri="{FF2B5EF4-FFF2-40B4-BE49-F238E27FC236}">
                <a16:creationId xmlns:a16="http://schemas.microsoft.com/office/drawing/2014/main" id="{55B25BCB-0DBC-F606-F208-ACFFC97048B5}"/>
              </a:ext>
            </a:extLst>
          </p:cNvPr>
          <p:cNvSpPr/>
          <p:nvPr/>
        </p:nvSpPr>
        <p:spPr>
          <a:xfrm>
            <a:off x="11114464" y="478920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Northern HSC Trust </a:t>
            </a:r>
          </a:p>
        </p:txBody>
      </p:sp>
      <p:sp>
        <p:nvSpPr>
          <p:cNvPr id="55" name="Oval 54">
            <a:extLst>
              <a:ext uri="{FF2B5EF4-FFF2-40B4-BE49-F238E27FC236}">
                <a16:creationId xmlns:a16="http://schemas.microsoft.com/office/drawing/2014/main" id="{38AD89FC-CD49-67BD-9DDA-B919AD3B9ECC}"/>
              </a:ext>
            </a:extLst>
          </p:cNvPr>
          <p:cNvSpPr/>
          <p:nvPr/>
        </p:nvSpPr>
        <p:spPr>
          <a:xfrm>
            <a:off x="10878340" y="5382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2DFE26DA-71F8-5438-F23A-69086A5F9433}"/>
              </a:ext>
            </a:extLst>
          </p:cNvPr>
          <p:cNvSpPr/>
          <p:nvPr/>
        </p:nvSpPr>
        <p:spPr>
          <a:xfrm>
            <a:off x="11427420" y="5382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Isosceles Triangle 56">
            <a:extLst>
              <a:ext uri="{FF2B5EF4-FFF2-40B4-BE49-F238E27FC236}">
                <a16:creationId xmlns:a16="http://schemas.microsoft.com/office/drawing/2014/main" id="{A81F3E17-D994-3FBA-90A6-754D9E0BE469}"/>
              </a:ext>
            </a:extLst>
          </p:cNvPr>
          <p:cNvSpPr>
            <a:spLocks noChangeAspect="1"/>
          </p:cNvSpPr>
          <p:nvPr/>
        </p:nvSpPr>
        <p:spPr>
          <a:xfrm>
            <a:off x="10888372" y="295787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8" name="Isosceles Triangle 57">
            <a:extLst>
              <a:ext uri="{FF2B5EF4-FFF2-40B4-BE49-F238E27FC236}">
                <a16:creationId xmlns:a16="http://schemas.microsoft.com/office/drawing/2014/main" id="{4F6466F9-9A11-4E3A-D2EC-D055F6EBDF96}"/>
              </a:ext>
            </a:extLst>
          </p:cNvPr>
          <p:cNvSpPr>
            <a:spLocks noChangeAspect="1"/>
          </p:cNvSpPr>
          <p:nvPr/>
        </p:nvSpPr>
        <p:spPr>
          <a:xfrm rot="10800000">
            <a:off x="11375321" y="34250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Rectangle 1">
            <a:extLst>
              <a:ext uri="{FF2B5EF4-FFF2-40B4-BE49-F238E27FC236}">
                <a16:creationId xmlns:a16="http://schemas.microsoft.com/office/drawing/2014/main" id="{8B716ABE-4868-169E-4E3A-8D099B4FF79A}"/>
              </a:ext>
            </a:extLst>
          </p:cNvPr>
          <p:cNvSpPr/>
          <p:nvPr/>
        </p:nvSpPr>
        <p:spPr>
          <a:xfrm>
            <a:off x="6367758"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3122470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higher rate of recontact among those with a lung cancer symptom was mainly due to higher proportions reporting that they contacted their doctor within 2 weeks</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who continued to experience… any cancer symptom (N=248); Any non-specific cancer symptom (N=168); Any red-flag cancer symptom (N=89); Any lung-specific cancer symptom (N=51); Any oral cancer symptom (N=73)</a:t>
            </a:r>
          </a:p>
          <a:p>
            <a:r>
              <a:rPr lang="en-US" sz="800"/>
              <a:t>N.B. data does not add up to 100% as multiple symptoms were discussed </a:t>
            </a:r>
          </a:p>
          <a:p>
            <a:r>
              <a:rPr lang="en-US" sz="80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768194449"/>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F5642546-3234-5110-9DEE-8083540E2374}"/>
              </a:ext>
            </a:extLst>
          </p:cNvPr>
          <p:cNvSpPr/>
          <p:nvPr/>
        </p:nvSpPr>
        <p:spPr>
          <a:xfrm>
            <a:off x="10534553" y="360138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973272F0-8987-5682-EBE2-A82249B2F33C}"/>
              </a:ext>
            </a:extLst>
          </p:cNvPr>
          <p:cNvSpPr/>
          <p:nvPr/>
        </p:nvSpPr>
        <p:spPr>
          <a:xfrm>
            <a:off x="10878310" y="408090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B9714872-E0EE-D5CF-3A1F-B559A6FC0A7E}"/>
              </a:ext>
            </a:extLst>
          </p:cNvPr>
          <p:cNvSpPr/>
          <p:nvPr/>
        </p:nvSpPr>
        <p:spPr>
          <a:xfrm>
            <a:off x="10948840" y="461889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27245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808561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of adults tried to contact their GP about any symptoms in the last 12 months. Of this group, 3 in 4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F1. In the last 12 months, have you tried to contact your GP surgery/practice about any symptoms or health concerns that you had? Base: All in Northern Ireland (N=1,001)</a:t>
            </a:r>
          </a:p>
          <a:p>
            <a:r>
              <a:rPr lang="en-US" sz="800"/>
              <a:t>F2. Were you able to make an appointment? Base:  All who tried to contact GP in last 12 months (N=571)</a:t>
            </a:r>
          </a:p>
          <a:p>
            <a:r>
              <a:rPr lang="en-US" sz="800"/>
              <a:t>F4. Which healthcare professional did you discuss your symptom or health concern with at your GP surgery/practice? Base:  All who made an appointment with GP (N=433)</a:t>
            </a:r>
          </a:p>
          <a:p>
            <a:endParaRPr lang="en-US" sz="80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1730797170"/>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572756" y="2237141"/>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572755" y="4122648"/>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863055" y="2469021"/>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55%</a:t>
            </a:r>
          </a:p>
          <a:p>
            <a:pPr algn="ctr"/>
            <a:endParaRPr lang="en-GB" sz="800">
              <a:latin typeface="Arial Black" panose="020B0A04020102020204" pitchFamily="34" charset="0"/>
            </a:endParaRPr>
          </a:p>
          <a:p>
            <a:pPr algn="ctr"/>
            <a:r>
              <a:rPr lang="en-GB" sz="120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863055" y="4186467"/>
            <a:ext cx="2402958" cy="1384995"/>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74%</a:t>
            </a:r>
          </a:p>
          <a:p>
            <a:pPr algn="ctr"/>
            <a:endParaRPr lang="en-GB" sz="800">
              <a:latin typeface="Arial Black" panose="020B0A04020102020204" pitchFamily="34" charset="0"/>
            </a:endParaRPr>
          </a:p>
          <a:p>
            <a:pPr algn="ctr"/>
            <a:r>
              <a:rPr lang="en-GB" sz="120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Over 1 in 3 contacted the GP practice only once to try and make an appointment, although 60%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F3. How many times did you contact the GP surgery/practice to make an appointment? </a:t>
            </a:r>
          </a:p>
          <a:p>
            <a:r>
              <a:rPr lang="en-US" sz="800"/>
              <a:t>Base:  All who did/did not make an appointment with GP after trying (N=564); all who made an appointment (N=433); all who did not make an appointment (N=131)</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3482346485"/>
              </p:ext>
            </p:extLst>
          </p:nvPr>
        </p:nvGraphicFramePr>
        <p:xfrm>
          <a:off x="-1034004" y="1741094"/>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14457" y="1402539"/>
            <a:ext cx="7742044" cy="338554"/>
          </a:xfrm>
          <a:prstGeom prst="rect">
            <a:avLst/>
          </a:prstGeom>
          <a:noFill/>
        </p:spPr>
        <p:txBody>
          <a:bodyPr wrap="square" rtlCol="0">
            <a:spAutoFit/>
          </a:bodyPr>
          <a:lstStyle/>
          <a:p>
            <a:pPr algn="ctr"/>
            <a:r>
              <a:rPr lang="en-US" sz="1600" b="1" spc="1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680148" y="2545800"/>
            <a:ext cx="2952705" cy="74572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aged 50 and over were more likely to only try once (41%), compared to 18-29s (25%) and 30-49s (30%)</a:t>
            </a:r>
          </a:p>
        </p:txBody>
      </p:sp>
      <p:sp>
        <p:nvSpPr>
          <p:cNvPr id="27" name="TextBox 26">
            <a:extLst>
              <a:ext uri="{FF2B5EF4-FFF2-40B4-BE49-F238E27FC236}">
                <a16:creationId xmlns:a16="http://schemas.microsoft.com/office/drawing/2014/main" id="{6C50B9CA-1528-D7D4-49CA-2DB9C1FB11B4}"/>
              </a:ext>
            </a:extLst>
          </p:cNvPr>
          <p:cNvSpPr txBox="1"/>
          <p:nvPr/>
        </p:nvSpPr>
        <p:spPr>
          <a:xfrm>
            <a:off x="5881613" y="2805372"/>
            <a:ext cx="2338264" cy="954107"/>
          </a:xfrm>
          <a:prstGeom prst="rect">
            <a:avLst/>
          </a:prstGeom>
          <a:noFill/>
        </p:spPr>
        <p:txBody>
          <a:bodyPr wrap="square" rtlCol="0">
            <a:spAutoFit/>
          </a:bodyPr>
          <a:lstStyle/>
          <a:p>
            <a:pPr algn="ctr"/>
            <a:r>
              <a:rPr lang="en-GB" sz="3200" b="1" spc="10">
                <a:solidFill>
                  <a:schemeClr val="accent1"/>
                </a:solidFill>
              </a:rPr>
              <a:t>74% </a:t>
            </a:r>
          </a:p>
          <a:p>
            <a:pPr algn="ctr"/>
            <a:r>
              <a:rPr lang="en-GB" sz="1400" b="1" spc="10"/>
              <a:t>Made an appointment</a:t>
            </a:r>
            <a:br>
              <a:rPr lang="en-GB" sz="1000" b="1" spc="10"/>
            </a:br>
            <a:endParaRPr lang="en-GB" sz="1000" i="1" spc="1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5929670" y="3759479"/>
            <a:ext cx="2216888" cy="1231106"/>
          </a:xfrm>
          <a:prstGeom prst="rect">
            <a:avLst/>
          </a:prstGeom>
          <a:noFill/>
        </p:spPr>
        <p:txBody>
          <a:bodyPr wrap="square" rtlCol="0">
            <a:spAutoFit/>
          </a:bodyPr>
          <a:lstStyle/>
          <a:p>
            <a:pPr algn="ctr"/>
            <a:r>
              <a:rPr lang="en-GB" sz="1400" b="1" spc="10"/>
              <a:t>Of those who didn’t make an appointment…</a:t>
            </a:r>
          </a:p>
          <a:p>
            <a:pPr algn="ctr"/>
            <a:r>
              <a:rPr lang="en-GB" sz="3200" b="1" spc="10">
                <a:solidFill>
                  <a:schemeClr val="accent2"/>
                </a:solidFill>
              </a:rPr>
              <a:t>86%</a:t>
            </a:r>
            <a:r>
              <a:rPr lang="en-GB" sz="3200" b="1" spc="10">
                <a:solidFill>
                  <a:schemeClr val="accent1"/>
                </a:solidFill>
              </a:rPr>
              <a:t> </a:t>
            </a:r>
          </a:p>
          <a:p>
            <a:pPr algn="ctr"/>
            <a:r>
              <a:rPr lang="en-GB" sz="1400" b="1" spc="1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5751259" y="3738764"/>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Rectangle: Rounded Corners 6">
            <a:extLst>
              <a:ext uri="{FF2B5EF4-FFF2-40B4-BE49-F238E27FC236}">
                <a16:creationId xmlns:a16="http://schemas.microsoft.com/office/drawing/2014/main" id="{C58ECB77-4F3B-A1D2-78ED-50FD2CF2665C}"/>
              </a:ext>
            </a:extLst>
          </p:cNvPr>
          <p:cNvSpPr/>
          <p:nvPr/>
        </p:nvSpPr>
        <p:spPr>
          <a:xfrm>
            <a:off x="8680148" y="4530151"/>
            <a:ext cx="2952706" cy="1217435"/>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with a disability were less likely to try only once (29%) compared to those without a disability (40%). Those with a disability were more likely to try more than once (66% vs 56%)</a:t>
            </a:r>
          </a:p>
        </p:txBody>
      </p:sp>
      <p:sp>
        <p:nvSpPr>
          <p:cNvPr id="8" name="Rectangle: Rounded Corners 7">
            <a:extLst>
              <a:ext uri="{FF2B5EF4-FFF2-40B4-BE49-F238E27FC236}">
                <a16:creationId xmlns:a16="http://schemas.microsoft.com/office/drawing/2014/main" id="{535BEC5F-9C50-E47E-A83C-4176EB03E543}"/>
              </a:ext>
            </a:extLst>
          </p:cNvPr>
          <p:cNvSpPr/>
          <p:nvPr/>
        </p:nvSpPr>
        <p:spPr>
          <a:xfrm>
            <a:off x="8680148" y="3558268"/>
            <a:ext cx="2952705" cy="68442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 were more likely to only try once (41%) compared to females (32%)</a:t>
            </a:r>
          </a:p>
        </p:txBody>
      </p:sp>
    </p:spTree>
    <p:extLst>
      <p:ext uri="{BB962C8B-B14F-4D97-AF65-F5344CB8AC3E}">
        <p14:creationId xmlns:p14="http://schemas.microsoft.com/office/powerpoint/2010/main" val="39255175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Not being able to get through on the phone was the biggest reason for not making an appointment, followed by lack of available appointments. </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F5. You said that you tried to contact your GP surgery/practice in the last 12 months but were unable to make an appointment. Which of the following BEST describes why you were unable to make an appointment?</a:t>
            </a:r>
          </a:p>
          <a:p>
            <a:r>
              <a:rPr lang="en-US" sz="800"/>
              <a:t>Base: All who tried but did not make an appointment (N=131)</a:t>
            </a:r>
          </a:p>
        </p:txBody>
      </p:sp>
      <p:sp>
        <p:nvSpPr>
          <p:cNvPr id="4" name="TextBox 3">
            <a:extLst>
              <a:ext uri="{FF2B5EF4-FFF2-40B4-BE49-F238E27FC236}">
                <a16:creationId xmlns:a16="http://schemas.microsoft.com/office/drawing/2014/main" id="{303C628C-70AC-3045-A299-4EE4A27C807E}"/>
              </a:ext>
            </a:extLst>
          </p:cNvPr>
          <p:cNvSpPr txBox="1"/>
          <p:nvPr/>
        </p:nvSpPr>
        <p:spPr>
          <a:xfrm>
            <a:off x="2281669" y="1298043"/>
            <a:ext cx="7742044" cy="338554"/>
          </a:xfrm>
          <a:prstGeom prst="rect">
            <a:avLst/>
          </a:prstGeom>
          <a:noFill/>
        </p:spPr>
        <p:txBody>
          <a:bodyPr wrap="square" rtlCol="0">
            <a:spAutoFit/>
          </a:bodyPr>
          <a:lstStyle/>
          <a:p>
            <a:pPr algn="ctr"/>
            <a:r>
              <a:rPr lang="en-US" sz="1600" b="1" spc="1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197074414"/>
              </p:ext>
            </p:extLst>
          </p:nvPr>
        </p:nvGraphicFramePr>
        <p:xfrm>
          <a:off x="2338361" y="1600336"/>
          <a:ext cx="7628661" cy="4746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1970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were most likely to look for information online after not being able to make an appointment. Over 2 in 5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91440" y="6180322"/>
            <a:ext cx="11817487" cy="61327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F6. You said that you tried to contact your GP surgery/practice in the last 12 months but were unable to make an appointment. Which of the following, if any, did you do next? Base: All who tried but did not make an appointment (N=129).</a:t>
            </a:r>
            <a:r>
              <a:rPr kumimoji="0" lang="en-US" sz="1000" b="0" i="0" u="none" strike="noStrike" kern="1200" cap="none" spc="0" normalizeH="0" baseline="0" noProof="0" dirty="0">
                <a:ln>
                  <a:noFill/>
                </a:ln>
                <a:solidFill>
                  <a:srgbClr val="FF0087"/>
                </a:solidFill>
                <a:effectLst/>
                <a:uLnTx/>
                <a:uFillTx/>
                <a:latin typeface="Arial" panose="020B0604020202020204"/>
                <a:ea typeface="+mn-ea"/>
                <a:cs typeface="+mn-cs"/>
              </a:rPr>
              <a:t> </a:t>
            </a:r>
            <a:br>
              <a:rPr kumimoji="0" lang="en-US" sz="1000" b="0" i="0" u="none" strike="noStrike" kern="1200" cap="none" spc="0" normalizeH="0" baseline="0" noProof="0" dirty="0">
                <a:ln>
                  <a:noFill/>
                </a:ln>
                <a:solidFill>
                  <a:srgbClr val="FF0087"/>
                </a:solidFill>
                <a:effectLst/>
                <a:uLnTx/>
                <a:uFillTx/>
                <a:latin typeface="Arial" panose="020B0604020202020204"/>
                <a:ea typeface="+mn-ea"/>
                <a:cs typeface="+mn-cs"/>
              </a:rPr>
            </a:br>
            <a:r>
              <a:rPr kumimoji="0" lang="en-US" sz="1000" b="0" i="0" u="none" strike="noStrike" kern="1200" cap="none" spc="0" normalizeH="0" baseline="0" noProof="0" dirty="0">
                <a:ln>
                  <a:noFill/>
                </a:ln>
                <a:solidFill>
                  <a:srgbClr val="FF0087"/>
                </a:solidFill>
                <a:effectLst/>
                <a:uLnTx/>
                <a:uFillTx/>
                <a:latin typeface="Arial" panose="020B0604020202020204"/>
                <a:ea typeface="+mn-ea"/>
                <a:cs typeface="+mn-cs"/>
              </a:rPr>
              <a:t>*</a:t>
            </a:r>
            <a:r>
              <a:rPr kumimoji="0" lang="en-US" sz="1200" b="0" i="0" u="none" strike="noStrike" kern="1200" cap="none" spc="0" normalizeH="0" baseline="0" noProof="0" dirty="0">
                <a:ln>
                  <a:noFill/>
                </a:ln>
                <a:solidFill>
                  <a:srgbClr val="FF0087"/>
                </a:solidFill>
                <a:effectLst/>
                <a:uLnTx/>
                <a:uFillTx/>
                <a:latin typeface="Arial" panose="020B0604020202020204"/>
                <a:ea typeface="+mn-ea"/>
                <a:cs typeface="+mn-cs"/>
              </a:rPr>
              <a:t>Important note: This question was recoded in </a:t>
            </a:r>
            <a:r>
              <a:rPr lang="en-US" sz="1200" dirty="0">
                <a:solidFill>
                  <a:srgbClr val="FF0087"/>
                </a:solidFill>
                <a:latin typeface="Arial" panose="020B0604020202020204"/>
              </a:rPr>
              <a:t>August</a:t>
            </a:r>
            <a:r>
              <a:rPr kumimoji="0" lang="en-US" sz="1200" b="0" i="0" u="none" strike="noStrike" kern="1200" cap="none" spc="0" normalizeH="0" baseline="0" noProof="0" dirty="0">
                <a:ln>
                  <a:noFill/>
                </a:ln>
                <a:solidFill>
                  <a:srgbClr val="FF0087"/>
                </a:solidFill>
                <a:effectLst/>
                <a:uLnTx/>
                <a:uFillTx/>
                <a:latin typeface="Arial" panose="020B0604020202020204"/>
                <a:ea typeface="+mn-ea"/>
                <a:cs typeface="+mn-cs"/>
              </a:rPr>
              <a:t> 2026 to remove duplicate data.  Please see notes bar for more information</a:t>
            </a:r>
          </a:p>
          <a:p>
            <a:endParaRPr lang="en-US" sz="1200" dirty="0"/>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686465" y="1597079"/>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271586"/>
            <a:ext cx="7742044" cy="338554"/>
          </a:xfrm>
          <a:prstGeom prst="rect">
            <a:avLst/>
          </a:prstGeom>
          <a:noFill/>
        </p:spPr>
        <p:txBody>
          <a:bodyPr wrap="square" rtlCol="0">
            <a:spAutoFit/>
          </a:bodyPr>
          <a:lstStyle/>
          <a:p>
            <a:pPr algn="ctr"/>
            <a:r>
              <a:rPr lang="en-US" sz="1600" b="1" spc="10"/>
              <a:t>Action after not making an appointment</a:t>
            </a:r>
          </a:p>
        </p:txBody>
      </p:sp>
      <p:sp>
        <p:nvSpPr>
          <p:cNvPr id="4" name="Oval 3">
            <a:extLst>
              <a:ext uri="{FF2B5EF4-FFF2-40B4-BE49-F238E27FC236}">
                <a16:creationId xmlns:a16="http://schemas.microsoft.com/office/drawing/2014/main" id="{D45CB4FE-D5B2-CC5E-AD55-053DD2F6A869}"/>
              </a:ext>
            </a:extLst>
          </p:cNvPr>
          <p:cNvSpPr/>
          <p:nvPr/>
        </p:nvSpPr>
        <p:spPr>
          <a:xfrm>
            <a:off x="8115214" y="134040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999487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(N=573)</a:t>
            </a:r>
          </a:p>
          <a:p>
            <a:r>
              <a:rPr lang="en-US" sz="800" dirty="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031494" cy="945333"/>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100" spc="10" dirty="0">
                <a:latin typeface="+mn-lt"/>
                <a:ea typeface="+mn-ea"/>
                <a:cs typeface="+mn-cs"/>
              </a:rPr>
              <a:t>Worsening, persistent, or unusual symptoms were the most influential drivers for seeking medical assistance. Less than 3 in 10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749190" y="1469648"/>
            <a:ext cx="6345943" cy="584775"/>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4180732007"/>
              </p:ext>
            </p:extLst>
          </p:nvPr>
        </p:nvGraphicFramePr>
        <p:xfrm>
          <a:off x="-204892" y="2054423"/>
          <a:ext cx="8254108" cy="4180782"/>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955E4771-ECB5-0FC3-3878-6DF597ACF62A}"/>
              </a:ext>
            </a:extLst>
          </p:cNvPr>
          <p:cNvGrpSpPr/>
          <p:nvPr/>
        </p:nvGrpSpPr>
        <p:grpSpPr>
          <a:xfrm>
            <a:off x="8531373" y="1265308"/>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a:solidFill>
                    <a:schemeClr val="accent1"/>
                  </a:solidFill>
                  <a:latin typeface="Arial Black" panose="020B0A04020102020204" pitchFamily="34" charset="0"/>
                </a:rPr>
                <a:t>4.69</a:t>
              </a:r>
              <a:r>
                <a:rPr lang="en-GB" sz="1600">
                  <a:solidFill>
                    <a:schemeClr val="accent1"/>
                  </a:solidFill>
                  <a:latin typeface="Arial Black" panose="020B0A04020102020204" pitchFamily="34" charset="0"/>
                </a:rPr>
                <a:t>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prompts as influential</a:t>
              </a:r>
            </a:p>
          </p:txBody>
        </p:sp>
      </p:grpSp>
      <p:sp>
        <p:nvSpPr>
          <p:cNvPr id="10" name="Speech Bubble: Rectangle with Corners Rounded 9">
            <a:extLst>
              <a:ext uri="{FF2B5EF4-FFF2-40B4-BE49-F238E27FC236}">
                <a16:creationId xmlns:a16="http://schemas.microsoft.com/office/drawing/2014/main" id="{71F62946-41F1-078F-F0D8-8BBC7B4AA66D}"/>
              </a:ext>
            </a:extLst>
          </p:cNvPr>
          <p:cNvSpPr/>
          <p:nvPr/>
        </p:nvSpPr>
        <p:spPr>
          <a:xfrm>
            <a:off x="8134745" y="2427433"/>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5.59</a:t>
            </a:r>
          </a:p>
          <a:p>
            <a:pPr algn="ctr"/>
            <a:r>
              <a:rPr lang="en-GB" sz="1200">
                <a:solidFill>
                  <a:schemeClr val="tx1">
                    <a:lumMod val="50000"/>
                  </a:schemeClr>
                </a:solidFill>
              </a:rPr>
              <a:t>30-49: </a:t>
            </a:r>
            <a:r>
              <a:rPr lang="en-GB" sz="1200" b="1">
                <a:solidFill>
                  <a:schemeClr val="accent1"/>
                </a:solidFill>
              </a:rPr>
              <a:t>4.70</a:t>
            </a:r>
          </a:p>
          <a:p>
            <a:pPr algn="ctr"/>
            <a:r>
              <a:rPr lang="en-GB" sz="1200">
                <a:solidFill>
                  <a:schemeClr val="tx1">
                    <a:lumMod val="50000"/>
                  </a:schemeClr>
                </a:solidFill>
              </a:rPr>
              <a:t>50+: </a:t>
            </a:r>
            <a:r>
              <a:rPr lang="en-GB" sz="1200" b="1">
                <a:solidFill>
                  <a:schemeClr val="accent1"/>
                </a:solidFill>
              </a:rPr>
              <a:t>4.46</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4.68</a:t>
            </a:r>
          </a:p>
          <a:p>
            <a:pPr algn="ctr"/>
            <a:r>
              <a:rPr lang="en-GB" sz="1200">
                <a:solidFill>
                  <a:schemeClr val="tx1">
                    <a:lumMod val="50000"/>
                  </a:schemeClr>
                </a:solidFill>
              </a:rPr>
              <a:t>Female: </a:t>
            </a:r>
            <a:r>
              <a:rPr lang="en-GB" sz="1200" b="1">
                <a:solidFill>
                  <a:schemeClr val="accent1"/>
                </a:solidFill>
              </a:rPr>
              <a:t>4.70</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4.72</a:t>
            </a:r>
          </a:p>
          <a:p>
            <a:pPr algn="ctr"/>
            <a:r>
              <a:rPr lang="en-GB" sz="1200">
                <a:solidFill>
                  <a:schemeClr val="tx1">
                    <a:lumMod val="50000"/>
                  </a:schemeClr>
                </a:solidFill>
              </a:rPr>
              <a:t>C2DE: </a:t>
            </a:r>
            <a:r>
              <a:rPr lang="en-GB" sz="1200" b="1">
                <a:solidFill>
                  <a:schemeClr val="accent1"/>
                </a:solidFill>
              </a:rPr>
              <a:t>4.70</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4.48</a:t>
            </a:r>
          </a:p>
          <a:p>
            <a:pPr algn="ctr"/>
            <a:r>
              <a:rPr lang="en-GB" sz="1200">
                <a:solidFill>
                  <a:schemeClr val="tx1">
                    <a:lumMod val="50000"/>
                  </a:schemeClr>
                </a:solidFill>
              </a:rPr>
              <a:t>Not C2DE 50+: </a:t>
            </a:r>
            <a:r>
              <a:rPr lang="en-GB" sz="1200" b="1">
                <a:solidFill>
                  <a:schemeClr val="accent1"/>
                </a:solidFill>
              </a:rPr>
              <a:t>4.78</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4.88</a:t>
            </a:r>
          </a:p>
          <a:p>
            <a:pPr algn="ctr"/>
            <a:r>
              <a:rPr lang="en-GB" sz="1200">
                <a:solidFill>
                  <a:schemeClr val="tx1">
                    <a:lumMod val="50000"/>
                  </a:schemeClr>
                </a:solidFill>
              </a:rPr>
              <a:t>No disability: </a:t>
            </a:r>
            <a:r>
              <a:rPr lang="en-GB" sz="1200" b="1">
                <a:solidFill>
                  <a:schemeClr val="accent1"/>
                </a:solidFill>
              </a:rPr>
              <a:t>4.50</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4.69</a:t>
            </a:r>
          </a:p>
          <a:p>
            <a:pPr algn="ctr"/>
            <a:r>
              <a:rPr lang="en-GB" sz="1200">
                <a:solidFill>
                  <a:schemeClr val="tx1">
                    <a:lumMod val="50000"/>
                  </a:schemeClr>
                </a:solidFill>
              </a:rPr>
              <a:t>Town: </a:t>
            </a:r>
            <a:r>
              <a:rPr lang="en-GB" sz="1200" b="1">
                <a:solidFill>
                  <a:schemeClr val="accent1"/>
                </a:solidFill>
              </a:rPr>
              <a:t>4.88</a:t>
            </a:r>
          </a:p>
          <a:p>
            <a:pPr algn="ctr"/>
            <a:r>
              <a:rPr lang="en-GB" sz="1200">
                <a:solidFill>
                  <a:schemeClr val="tx1">
                    <a:lumMod val="50000"/>
                  </a:schemeClr>
                </a:solidFill>
              </a:rPr>
              <a:t>Rural: </a:t>
            </a:r>
            <a:r>
              <a:rPr lang="en-GB" sz="1200" b="1">
                <a:solidFill>
                  <a:schemeClr val="accent1"/>
                </a:solidFill>
              </a:rPr>
              <a:t>4.49</a:t>
            </a:r>
          </a:p>
          <a:p>
            <a:pPr algn="ctr"/>
            <a:endParaRPr lang="en-GB" sz="50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E166A4E7-15CD-37EB-CAE5-1A4082AB3201}"/>
              </a:ext>
            </a:extLst>
          </p:cNvPr>
          <p:cNvSpPr/>
          <p:nvPr/>
        </p:nvSpPr>
        <p:spPr>
          <a:xfrm>
            <a:off x="9911034" y="3213651"/>
            <a:ext cx="2142718"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4.52</a:t>
            </a:r>
          </a:p>
          <a:p>
            <a:pPr algn="ctr"/>
            <a:r>
              <a:rPr lang="en-GB" sz="1200">
                <a:solidFill>
                  <a:schemeClr val="tx1">
                    <a:lumMod val="50000"/>
                  </a:schemeClr>
                </a:solidFill>
              </a:rPr>
              <a:t>Northern HSC Trust: </a:t>
            </a:r>
            <a:r>
              <a:rPr lang="en-GB" sz="1200" b="1">
                <a:solidFill>
                  <a:schemeClr val="accent1"/>
                </a:solidFill>
              </a:rPr>
              <a:t>4.77</a:t>
            </a:r>
          </a:p>
          <a:p>
            <a:pPr algn="ctr"/>
            <a:r>
              <a:rPr lang="en-GB" sz="1200">
                <a:solidFill>
                  <a:schemeClr val="tx1">
                    <a:lumMod val="50000"/>
                  </a:schemeClr>
                </a:solidFill>
              </a:rPr>
              <a:t>South Eastern HSC Trust: </a:t>
            </a:r>
            <a:r>
              <a:rPr lang="en-GB" sz="1200" b="1">
                <a:solidFill>
                  <a:schemeClr val="accent1"/>
                </a:solidFill>
              </a:rPr>
              <a:t>4.40</a:t>
            </a:r>
          </a:p>
          <a:p>
            <a:pPr algn="ctr"/>
            <a:r>
              <a:rPr lang="en-GB" sz="1200">
                <a:solidFill>
                  <a:schemeClr val="tx1">
                    <a:lumMod val="50000"/>
                  </a:schemeClr>
                </a:solidFill>
              </a:rPr>
              <a:t>Southern HSC Trust: </a:t>
            </a:r>
            <a:r>
              <a:rPr lang="en-GB" sz="1200" b="1">
                <a:solidFill>
                  <a:schemeClr val="accent1"/>
                </a:solidFill>
              </a:rPr>
              <a:t>5.01</a:t>
            </a:r>
          </a:p>
          <a:p>
            <a:pPr algn="ctr"/>
            <a:r>
              <a:rPr lang="en-GB" sz="1200">
                <a:solidFill>
                  <a:schemeClr val="tx1">
                    <a:lumMod val="50000"/>
                  </a:schemeClr>
                </a:solidFill>
              </a:rPr>
              <a:t>Western HSC Trust: </a:t>
            </a:r>
            <a:r>
              <a:rPr lang="en-GB" sz="1200" b="1">
                <a:solidFill>
                  <a:schemeClr val="accent1"/>
                </a:solidFill>
              </a:rPr>
              <a:t>5.03</a:t>
            </a:r>
          </a:p>
        </p:txBody>
      </p:sp>
    </p:spTree>
    <p:extLst>
      <p:ext uri="{BB962C8B-B14F-4D97-AF65-F5344CB8AC3E}">
        <p14:creationId xmlns:p14="http://schemas.microsoft.com/office/powerpoint/2010/main" val="104095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Northern Ireland findings from the 2024 Cancer Awareness Measure+ survey. This is the seventh Measure survey to be conducted by YouGov.</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1,001 people in Northern Ireland completed the survey in November 2024. </a:t>
            </a:r>
          </a:p>
          <a:p>
            <a:pPr marL="1028700" lvl="1" indent="-342900"/>
            <a:r>
              <a:rPr lang="en-US" sz="1600" dirty="0"/>
              <a:t>The sample was boosted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Northern Irish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a:latin typeface="+mn-lt"/>
              </a:rPr>
              <a:t>Cancer Awareness Measure+ 2024 – Northern Ireland</a:t>
            </a:r>
          </a:p>
          <a:p>
            <a:endParaRPr lang="en-GB"/>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404586"/>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Young adults more commonly identified almost all factors compared to older adults, most notably being encouraged by friends and family, and looking a symptom up online</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847276"/>
            <a:ext cx="9113520" cy="338554"/>
          </a:xfrm>
          <a:prstGeom prst="rect">
            <a:avLst/>
          </a:prstGeom>
          <a:noFill/>
        </p:spPr>
        <p:txBody>
          <a:bodyPr wrap="square" rtlCol="0">
            <a:spAutoFit/>
          </a:bodyPr>
          <a:lstStyle/>
          <a:p>
            <a:pPr algn="ctr"/>
            <a:r>
              <a:rPr lang="en-US" sz="1600" b="1" spc="1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977152"/>
            <a:ext cx="3488620" cy="19753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almost all factors as influential compared to those 50+, including: having a symptom they though could be a sign of cancer (36% vs 25%), having an unusual symptom (76% vs 62%), being encouraged by friends or family (72% vs 34%) and looking the symptom up online and seeing it could be serious (53% vs 23%).</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992163"/>
            <a:ext cx="3488620" cy="19603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a:t>
            </a:r>
            <a:r>
              <a:rPr lang="en-US" sz="1200">
                <a:solidFill>
                  <a:schemeClr val="tx1"/>
                </a:solidFill>
              </a:rPr>
              <a:t>look the symptom up online and seeing it could be serious (34% vs 25%) and treat the symptom themselves (56% vs 46%).</a:t>
            </a:r>
            <a:endParaRPr lang="en-GB" sz="1200">
              <a:solidFill>
                <a:schemeClr val="tx1"/>
              </a:solidFill>
            </a:endParaRP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394100" y="2977152"/>
            <a:ext cx="3488620" cy="19753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painful or bothersome (70% vs 57%), and if attending an appointment for an existing condition (34% vs 21%).</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8929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27220" y="2881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173697" y="28929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Northern Ireland who have discussed a symptom/health concern with HCP (N=573)</a:t>
            </a:r>
          </a:p>
        </p:txBody>
      </p:sp>
    </p:spTree>
    <p:extLst>
      <p:ext uri="{BB962C8B-B14F-4D97-AF65-F5344CB8AC3E}">
        <p14:creationId xmlns:p14="http://schemas.microsoft.com/office/powerpoint/2010/main" val="8892669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Perceptions around difficulty getting an appointment were the most important barriers to seeking help. This was followed by not wanting to be seen as someone who makes a fuss.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Northern Ireland (N=1,001)</a:t>
            </a:r>
          </a:p>
          <a:p>
            <a:r>
              <a:rPr lang="en-US" sz="800"/>
              <a:t>* 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029877346"/>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398244" y="1296135"/>
            <a:ext cx="9113520" cy="584775"/>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15276" y="1166547"/>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7.22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barriers as influential</a:t>
              </a:r>
            </a:p>
          </p:txBody>
        </p:sp>
      </p:grpSp>
      <p:sp>
        <p:nvSpPr>
          <p:cNvPr id="4" name="Speech Bubble: Rectangle with Corners Rounded 3">
            <a:extLst>
              <a:ext uri="{FF2B5EF4-FFF2-40B4-BE49-F238E27FC236}">
                <a16:creationId xmlns:a16="http://schemas.microsoft.com/office/drawing/2014/main" id="{3F91065B-3D16-0E2B-D728-133FA7D55540}"/>
              </a:ext>
            </a:extLst>
          </p:cNvPr>
          <p:cNvSpPr/>
          <p:nvPr/>
        </p:nvSpPr>
        <p:spPr>
          <a:xfrm>
            <a:off x="8106024" y="2271783"/>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8.29</a:t>
            </a:r>
          </a:p>
          <a:p>
            <a:pPr algn="ctr"/>
            <a:r>
              <a:rPr lang="en-GB" sz="1200">
                <a:solidFill>
                  <a:schemeClr val="tx1">
                    <a:lumMod val="50000"/>
                  </a:schemeClr>
                </a:solidFill>
              </a:rPr>
              <a:t>30-49: </a:t>
            </a:r>
            <a:r>
              <a:rPr lang="en-GB" sz="1200" b="1">
                <a:solidFill>
                  <a:schemeClr val="accent1"/>
                </a:solidFill>
              </a:rPr>
              <a:t>7.35</a:t>
            </a:r>
          </a:p>
          <a:p>
            <a:pPr algn="ctr"/>
            <a:r>
              <a:rPr lang="en-GB" sz="1200">
                <a:solidFill>
                  <a:schemeClr val="tx1">
                    <a:lumMod val="50000"/>
                  </a:schemeClr>
                </a:solidFill>
              </a:rPr>
              <a:t>50+: </a:t>
            </a:r>
            <a:r>
              <a:rPr lang="en-GB" sz="1200" b="1">
                <a:solidFill>
                  <a:schemeClr val="accent1"/>
                </a:solidFill>
              </a:rPr>
              <a:t>6.75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6.57</a:t>
            </a:r>
          </a:p>
          <a:p>
            <a:pPr algn="ctr"/>
            <a:r>
              <a:rPr lang="en-GB" sz="1200">
                <a:solidFill>
                  <a:schemeClr val="tx1">
                    <a:lumMod val="50000"/>
                  </a:schemeClr>
                </a:solidFill>
              </a:rPr>
              <a:t>Female: </a:t>
            </a:r>
            <a:r>
              <a:rPr lang="en-GB" sz="1200" b="1">
                <a:solidFill>
                  <a:schemeClr val="accent1"/>
                </a:solidFill>
              </a:rPr>
              <a:t>7.88</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7.16</a:t>
            </a:r>
          </a:p>
          <a:p>
            <a:pPr algn="ctr"/>
            <a:r>
              <a:rPr lang="en-GB" sz="1200">
                <a:solidFill>
                  <a:schemeClr val="tx1">
                    <a:lumMod val="50000"/>
                  </a:schemeClr>
                </a:solidFill>
              </a:rPr>
              <a:t>C2DE: </a:t>
            </a:r>
            <a:r>
              <a:rPr lang="en-GB" sz="1200" b="1">
                <a:solidFill>
                  <a:schemeClr val="accent1"/>
                </a:solidFill>
              </a:rPr>
              <a:t>7.26</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6.74</a:t>
            </a:r>
          </a:p>
          <a:p>
            <a:pPr algn="ctr"/>
            <a:r>
              <a:rPr lang="en-GB" sz="1200">
                <a:solidFill>
                  <a:schemeClr val="tx1">
                    <a:lumMod val="50000"/>
                  </a:schemeClr>
                </a:solidFill>
              </a:rPr>
              <a:t>C2DE 50+: </a:t>
            </a:r>
            <a:r>
              <a:rPr lang="en-GB" sz="1200" b="1">
                <a:solidFill>
                  <a:schemeClr val="accent1"/>
                </a:solidFill>
              </a:rPr>
              <a:t>7.41</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8.10</a:t>
            </a:r>
          </a:p>
          <a:p>
            <a:pPr algn="ctr"/>
            <a:r>
              <a:rPr lang="en-GB" sz="1200">
                <a:solidFill>
                  <a:schemeClr val="tx1">
                    <a:lumMod val="50000"/>
                  </a:schemeClr>
                </a:solidFill>
              </a:rPr>
              <a:t>No disability: </a:t>
            </a:r>
            <a:r>
              <a:rPr lang="en-GB" sz="1200" b="1">
                <a:solidFill>
                  <a:schemeClr val="accent1"/>
                </a:solidFill>
              </a:rPr>
              <a:t>6.78</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7.10</a:t>
            </a:r>
          </a:p>
          <a:p>
            <a:pPr algn="ctr"/>
            <a:r>
              <a:rPr lang="en-GB" sz="1200">
                <a:solidFill>
                  <a:schemeClr val="tx1">
                    <a:lumMod val="50000"/>
                  </a:schemeClr>
                </a:solidFill>
              </a:rPr>
              <a:t>Town: </a:t>
            </a:r>
            <a:r>
              <a:rPr lang="en-GB" sz="1200" b="1">
                <a:solidFill>
                  <a:schemeClr val="accent1"/>
                </a:solidFill>
              </a:rPr>
              <a:t>7.74</a:t>
            </a:r>
          </a:p>
          <a:p>
            <a:pPr algn="ctr"/>
            <a:r>
              <a:rPr lang="en-GB" sz="1200">
                <a:solidFill>
                  <a:schemeClr val="tx1">
                    <a:lumMod val="50000"/>
                  </a:schemeClr>
                </a:solidFill>
              </a:rPr>
              <a:t>Rural: </a:t>
            </a:r>
            <a:r>
              <a:rPr lang="en-GB" sz="1200" b="1">
                <a:solidFill>
                  <a:schemeClr val="accent1"/>
                </a:solidFill>
              </a:rPr>
              <a:t>6.99</a:t>
            </a:r>
          </a:p>
          <a:p>
            <a:pPr algn="ctr"/>
            <a:endParaRPr lang="en-GB" sz="500">
              <a:solidFill>
                <a:schemeClr val="tx1">
                  <a:lumMod val="50000"/>
                </a:schemeClr>
              </a:solidFill>
            </a:endParaRPr>
          </a:p>
        </p:txBody>
      </p:sp>
      <p:sp>
        <p:nvSpPr>
          <p:cNvPr id="8" name="Speech Bubble: Rectangle with Corners Rounded 7">
            <a:extLst>
              <a:ext uri="{FF2B5EF4-FFF2-40B4-BE49-F238E27FC236}">
                <a16:creationId xmlns:a16="http://schemas.microsoft.com/office/drawing/2014/main" id="{5FC25304-5411-9A90-8D4E-BAFD0E97942D}"/>
              </a:ext>
            </a:extLst>
          </p:cNvPr>
          <p:cNvSpPr/>
          <p:nvPr/>
        </p:nvSpPr>
        <p:spPr>
          <a:xfrm>
            <a:off x="9862854" y="3174457"/>
            <a:ext cx="2159697"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7.14</a:t>
            </a:r>
          </a:p>
          <a:p>
            <a:pPr algn="ctr"/>
            <a:r>
              <a:rPr lang="en-GB" sz="1200">
                <a:solidFill>
                  <a:schemeClr val="tx1">
                    <a:lumMod val="50000"/>
                  </a:schemeClr>
                </a:solidFill>
              </a:rPr>
              <a:t>Northern HSC Trust: </a:t>
            </a:r>
            <a:r>
              <a:rPr lang="en-GB" sz="1200" b="1">
                <a:solidFill>
                  <a:schemeClr val="accent1"/>
                </a:solidFill>
              </a:rPr>
              <a:t>7.64</a:t>
            </a:r>
          </a:p>
          <a:p>
            <a:pPr algn="ctr"/>
            <a:r>
              <a:rPr lang="en-GB" sz="1200">
                <a:solidFill>
                  <a:schemeClr val="tx1">
                    <a:lumMod val="50000"/>
                  </a:schemeClr>
                </a:solidFill>
              </a:rPr>
              <a:t>South Eastern HSC Trust: </a:t>
            </a:r>
            <a:r>
              <a:rPr lang="en-GB" sz="1200" b="1">
                <a:solidFill>
                  <a:schemeClr val="accent1"/>
                </a:solidFill>
              </a:rPr>
              <a:t>7.00</a:t>
            </a:r>
          </a:p>
          <a:p>
            <a:pPr algn="ctr"/>
            <a:r>
              <a:rPr lang="en-GB" sz="1200">
                <a:solidFill>
                  <a:schemeClr val="tx1">
                    <a:lumMod val="50000"/>
                  </a:schemeClr>
                </a:solidFill>
              </a:rPr>
              <a:t>Southern HSC Trust: </a:t>
            </a:r>
            <a:r>
              <a:rPr lang="en-GB" sz="1200" b="1">
                <a:solidFill>
                  <a:schemeClr val="accent1"/>
                </a:solidFill>
              </a:rPr>
              <a:t>7.01</a:t>
            </a:r>
          </a:p>
          <a:p>
            <a:pPr algn="ctr"/>
            <a:r>
              <a:rPr lang="en-GB" sz="1200">
                <a:solidFill>
                  <a:schemeClr val="tx1">
                    <a:lumMod val="50000"/>
                  </a:schemeClr>
                </a:solidFill>
              </a:rPr>
              <a:t>Western HSC Trust: </a:t>
            </a:r>
            <a:r>
              <a:rPr lang="en-GB" sz="1200" b="1">
                <a:solidFill>
                  <a:schemeClr val="accent1"/>
                </a:solidFill>
              </a:rPr>
              <a:t>6.96</a:t>
            </a:r>
          </a:p>
        </p:txBody>
      </p:sp>
    </p:spTree>
    <p:extLst>
      <p:ext uri="{BB962C8B-B14F-4D97-AF65-F5344CB8AC3E}">
        <p14:creationId xmlns:p14="http://schemas.microsoft.com/office/powerpoint/2010/main" val="23491676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Females, those with a disability and young adults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340291" y="1444627"/>
            <a:ext cx="9113520" cy="338554"/>
          </a:xfrm>
          <a:prstGeom prst="rect">
            <a:avLst/>
          </a:prstGeom>
          <a:noFill/>
        </p:spPr>
        <p:txBody>
          <a:bodyPr wrap="square" rtlCol="0">
            <a:spAutoFit/>
          </a:bodyPr>
          <a:lstStyle/>
          <a:p>
            <a:pPr algn="ctr"/>
            <a:r>
              <a:rPr lang="en-US" sz="1600" b="1" spc="10"/>
              <a:t>Influential barriers to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157676" y="2162033"/>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the majority of barriers compared to older adults, including that they’re embarrassed to talk about their symptoms (34% vs 30-49: 24%, 50+: 17%), worried to waste a healthcare professional’s time (47% vs 30-49: 37%, 50+: 40%) and they were too busy to seek medical attention (44% vs 30-49: 37%, 50+: 16%).</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248399" y="2133224"/>
            <a:ext cx="364863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more likely to identify the majority of barriers compared to males, including deciding they could manage symptoms themselves (48% vs 36%), thinking the symptom was related an existing illness (42% vs 31%), worrying about putting extra strain on the NHS (36% vs 29%) and not wanting to be seen to be making a fuss (54% vs 42%).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2157675" y="4310897"/>
            <a:ext cx="3891775" cy="171851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Respondents living with a disability were more likely than those without to identify the majority of barriers, including finding it difficult to get a certain professional (59% vs 45%), it being too difficult to get to the appointment (24% vs 8%) or thinking it was linked to an existing illness (51% vs 30%). They were less likely to say that it was unlikely to be serious (41% vs 47%) or that they were too busy (20% vs 32%).</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248400" y="4290817"/>
            <a:ext cx="3648634" cy="173859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(C2DE) were less likely than those from a higher social grade (ABC1) to state they were too busy (24% vs 34%), and that they decided they could manage their symptoms on their own (39% vs 46%). </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154110" y="197879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032324" y="19553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3136578" y="4137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041849" y="41202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Northern Ireland (N=1,001)</a:t>
            </a:r>
          </a:p>
          <a:p>
            <a:endParaRPr lang="en-US" sz="800"/>
          </a:p>
        </p:txBody>
      </p:sp>
    </p:spTree>
    <p:extLst>
      <p:ext uri="{BB962C8B-B14F-4D97-AF65-F5344CB8AC3E}">
        <p14:creationId xmlns:p14="http://schemas.microsoft.com/office/powerpoint/2010/main" val="590309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77324677"/>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85%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while </a:t>
            </a:r>
            <a:r>
              <a:rPr lang="en-GB" sz="2200" spc="10">
                <a:latin typeface="+mn-lt"/>
                <a:ea typeface="+mn-ea"/>
                <a:cs typeface="+mn-cs"/>
              </a:rPr>
              <a:t>81</a:t>
            </a:r>
            <a:r>
              <a:rPr lang="en-GB" sz="2200" spc="10" dirty="0">
                <a:latin typeface="+mn-lt"/>
                <a:ea typeface="+mn-ea"/>
                <a:cs typeface="+mn-cs"/>
              </a:rPr>
              <a:t>% agreed that they don’t think the NHS has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solidFill>
                  <a:schemeClr val="accent1">
                    <a:lumMod val="75000"/>
                  </a:schemeClr>
                </a:solidFill>
              </a:rPr>
              <a:t>Total agree: </a:t>
            </a:r>
            <a:endParaRPr lang="en-GB" sz="1800" b="1">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56235" y="2075648"/>
            <a:ext cx="936852" cy="461665"/>
          </a:xfrm>
          <a:prstGeom prst="rect">
            <a:avLst/>
          </a:prstGeom>
          <a:noFill/>
        </p:spPr>
        <p:txBody>
          <a:bodyPr wrap="square" rtlCol="0">
            <a:spAutoFit/>
          </a:bodyPr>
          <a:lstStyle/>
          <a:p>
            <a:pPr algn="ctr"/>
            <a:r>
              <a:rPr lang="en-GB" sz="2400" b="1">
                <a:solidFill>
                  <a:schemeClr val="accent1">
                    <a:lumMod val="75000"/>
                  </a:schemeClr>
                </a:solidFill>
              </a:rPr>
              <a:t>81%</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063522" y="2075648"/>
            <a:ext cx="936852" cy="461665"/>
          </a:xfrm>
          <a:prstGeom prst="rect">
            <a:avLst/>
          </a:prstGeom>
          <a:noFill/>
        </p:spPr>
        <p:txBody>
          <a:bodyPr wrap="square" rtlCol="0">
            <a:spAutoFit/>
          </a:bodyPr>
          <a:lstStyle/>
          <a:p>
            <a:pPr algn="ctr"/>
            <a:r>
              <a:rPr lang="en-GB" sz="2400" b="1">
                <a:solidFill>
                  <a:schemeClr val="accent1">
                    <a:lumMod val="75000"/>
                  </a:schemeClr>
                </a:solidFill>
              </a:rPr>
              <a:t>85%</a:t>
            </a:r>
          </a:p>
        </p:txBody>
      </p:sp>
    </p:spTree>
    <p:extLst>
      <p:ext uri="{BB962C8B-B14F-4D97-AF65-F5344CB8AC3E}">
        <p14:creationId xmlns:p14="http://schemas.microsoft.com/office/powerpoint/2010/main" val="3892834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and those living in rural areas, were most likely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624633"/>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8" name="Group 7">
            <a:extLst>
              <a:ext uri="{FF2B5EF4-FFF2-40B4-BE49-F238E27FC236}">
                <a16:creationId xmlns:a16="http://schemas.microsoft.com/office/drawing/2014/main" id="{4BB4F9D3-2AEF-0D12-6875-BA54C91E0B29}"/>
              </a:ext>
            </a:extLst>
          </p:cNvPr>
          <p:cNvGrpSpPr/>
          <p:nvPr/>
        </p:nvGrpSpPr>
        <p:grpSpPr>
          <a:xfrm>
            <a:off x="199609" y="1968392"/>
            <a:ext cx="11752636" cy="4411277"/>
            <a:chOff x="541253" y="844389"/>
            <a:chExt cx="11219265" cy="3918112"/>
          </a:xfrm>
        </p:grpSpPr>
        <p:graphicFrame>
          <p:nvGraphicFramePr>
            <p:cNvPr id="14" name="Chart 13">
              <a:extLst>
                <a:ext uri="{FF2B5EF4-FFF2-40B4-BE49-F238E27FC236}">
                  <a16:creationId xmlns:a16="http://schemas.microsoft.com/office/drawing/2014/main" id="{D26D216A-F2CE-19C9-6726-7F51722452D1}"/>
                </a:ext>
              </a:extLst>
            </p:cNvPr>
            <p:cNvGraphicFramePr/>
            <p:nvPr>
              <p:extLst>
                <p:ext uri="{D42A27DB-BD31-4B8C-83A1-F6EECF244321}">
                  <p14:modId xmlns:p14="http://schemas.microsoft.com/office/powerpoint/2010/main" val="352313893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9" name="Straight Connector 28">
              <a:extLst>
                <a:ext uri="{FF2B5EF4-FFF2-40B4-BE49-F238E27FC236}">
                  <a16:creationId xmlns:a16="http://schemas.microsoft.com/office/drawing/2014/main" id="{12321BB9-8657-C5DD-C68D-66C2E2C4913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30" name="Rectangle 29">
            <a:extLst>
              <a:ext uri="{FF2B5EF4-FFF2-40B4-BE49-F238E27FC236}">
                <a16:creationId xmlns:a16="http://schemas.microsoft.com/office/drawing/2014/main" id="{BC1830F7-61FB-E04A-D017-92B6B66F7859}"/>
              </a:ext>
            </a:extLst>
          </p:cNvPr>
          <p:cNvSpPr/>
          <p:nvPr/>
        </p:nvSpPr>
        <p:spPr>
          <a:xfrm>
            <a:off x="8718590" y="493160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1" name="Rectangle 30">
            <a:extLst>
              <a:ext uri="{FF2B5EF4-FFF2-40B4-BE49-F238E27FC236}">
                <a16:creationId xmlns:a16="http://schemas.microsoft.com/office/drawing/2014/main" id="{052B6A22-FC34-E9C7-5717-CAE6BE652AD5}"/>
              </a:ext>
            </a:extLst>
          </p:cNvPr>
          <p:cNvSpPr/>
          <p:nvPr/>
        </p:nvSpPr>
        <p:spPr>
          <a:xfrm>
            <a:off x="8134262" y="496494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32" name="Rectangle 31">
            <a:extLst>
              <a:ext uri="{FF2B5EF4-FFF2-40B4-BE49-F238E27FC236}">
                <a16:creationId xmlns:a16="http://schemas.microsoft.com/office/drawing/2014/main" id="{87AE49CB-D154-C1B2-1047-3C967F7505AD}"/>
              </a:ext>
            </a:extLst>
          </p:cNvPr>
          <p:cNvSpPr/>
          <p:nvPr/>
        </p:nvSpPr>
        <p:spPr>
          <a:xfrm>
            <a:off x="199609" y="4986819"/>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3" name="Rectangle 32">
            <a:extLst>
              <a:ext uri="{FF2B5EF4-FFF2-40B4-BE49-F238E27FC236}">
                <a16:creationId xmlns:a16="http://schemas.microsoft.com/office/drawing/2014/main" id="{D07FF6A9-2E7D-9046-3C66-B35C75A4F8B9}"/>
              </a:ext>
            </a:extLst>
          </p:cNvPr>
          <p:cNvSpPr/>
          <p:nvPr/>
        </p:nvSpPr>
        <p:spPr>
          <a:xfrm>
            <a:off x="3076220" y="5002675"/>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34" name="Rectangle 33">
            <a:extLst>
              <a:ext uri="{FF2B5EF4-FFF2-40B4-BE49-F238E27FC236}">
                <a16:creationId xmlns:a16="http://schemas.microsoft.com/office/drawing/2014/main" id="{D379EF88-CDFC-98BB-22B7-72EBAEF809A2}"/>
              </a:ext>
            </a:extLst>
          </p:cNvPr>
          <p:cNvSpPr/>
          <p:nvPr/>
        </p:nvSpPr>
        <p:spPr>
          <a:xfrm>
            <a:off x="3686086" y="4994046"/>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35" name="Rectangle 34">
            <a:extLst>
              <a:ext uri="{FF2B5EF4-FFF2-40B4-BE49-F238E27FC236}">
                <a16:creationId xmlns:a16="http://schemas.microsoft.com/office/drawing/2014/main" id="{DFD0663F-F76A-C609-998B-02861B580657}"/>
              </a:ext>
            </a:extLst>
          </p:cNvPr>
          <p:cNvSpPr/>
          <p:nvPr/>
        </p:nvSpPr>
        <p:spPr>
          <a:xfrm>
            <a:off x="4338939" y="4999544"/>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36" name="Rectangle 35">
            <a:extLst>
              <a:ext uri="{FF2B5EF4-FFF2-40B4-BE49-F238E27FC236}">
                <a16:creationId xmlns:a16="http://schemas.microsoft.com/office/drawing/2014/main" id="{7A4A2A76-14DD-E340-EA23-CE76ADBDBD97}"/>
              </a:ext>
            </a:extLst>
          </p:cNvPr>
          <p:cNvSpPr/>
          <p:nvPr/>
        </p:nvSpPr>
        <p:spPr>
          <a:xfrm>
            <a:off x="5382761" y="503397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37" name="Rectangle 36">
            <a:extLst>
              <a:ext uri="{FF2B5EF4-FFF2-40B4-BE49-F238E27FC236}">
                <a16:creationId xmlns:a16="http://schemas.microsoft.com/office/drawing/2014/main" id="{CC721938-987A-2D8C-A10C-F45A925E0698}"/>
              </a:ext>
            </a:extLst>
          </p:cNvPr>
          <p:cNvSpPr/>
          <p:nvPr/>
        </p:nvSpPr>
        <p:spPr>
          <a:xfrm>
            <a:off x="5949727" y="506156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38" name="Rectangle 37">
            <a:extLst>
              <a:ext uri="{FF2B5EF4-FFF2-40B4-BE49-F238E27FC236}">
                <a16:creationId xmlns:a16="http://schemas.microsoft.com/office/drawing/2014/main" id="{78C5F700-30B9-B7C1-8E34-E095B3FE1FDE}"/>
              </a:ext>
            </a:extLst>
          </p:cNvPr>
          <p:cNvSpPr/>
          <p:nvPr/>
        </p:nvSpPr>
        <p:spPr>
          <a:xfrm>
            <a:off x="1380647" y="4992642"/>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39" name="Rectangle 38">
            <a:extLst>
              <a:ext uri="{FF2B5EF4-FFF2-40B4-BE49-F238E27FC236}">
                <a16:creationId xmlns:a16="http://schemas.microsoft.com/office/drawing/2014/main" id="{AB2F4402-F729-87AB-02E8-2B96482A3D7C}"/>
              </a:ext>
            </a:extLst>
          </p:cNvPr>
          <p:cNvSpPr/>
          <p:nvPr/>
        </p:nvSpPr>
        <p:spPr>
          <a:xfrm>
            <a:off x="1848140" y="4992823"/>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40" name="Rectangle 39">
            <a:extLst>
              <a:ext uri="{FF2B5EF4-FFF2-40B4-BE49-F238E27FC236}">
                <a16:creationId xmlns:a16="http://schemas.microsoft.com/office/drawing/2014/main" id="{F21CD5BE-8788-AA34-87D5-33A593836A88}"/>
              </a:ext>
            </a:extLst>
          </p:cNvPr>
          <p:cNvSpPr/>
          <p:nvPr/>
        </p:nvSpPr>
        <p:spPr>
          <a:xfrm>
            <a:off x="9824547" y="492738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41" name="Rectangle 40">
            <a:extLst>
              <a:ext uri="{FF2B5EF4-FFF2-40B4-BE49-F238E27FC236}">
                <a16:creationId xmlns:a16="http://schemas.microsoft.com/office/drawing/2014/main" id="{AEFB92EE-AEAF-3FC2-1CBD-F33BF75521A5}"/>
              </a:ext>
            </a:extLst>
          </p:cNvPr>
          <p:cNvSpPr/>
          <p:nvPr/>
        </p:nvSpPr>
        <p:spPr>
          <a:xfrm>
            <a:off x="10450714" y="499284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2" name="Rectangle 41">
            <a:extLst>
              <a:ext uri="{FF2B5EF4-FFF2-40B4-BE49-F238E27FC236}">
                <a16:creationId xmlns:a16="http://schemas.microsoft.com/office/drawing/2014/main" id="{9C97BCA3-9173-BEAD-DE4E-5665F971C9F1}"/>
              </a:ext>
            </a:extLst>
          </p:cNvPr>
          <p:cNvSpPr/>
          <p:nvPr/>
        </p:nvSpPr>
        <p:spPr>
          <a:xfrm>
            <a:off x="10980768" y="493643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3" name="Rectangle 42">
            <a:extLst>
              <a:ext uri="{FF2B5EF4-FFF2-40B4-BE49-F238E27FC236}">
                <a16:creationId xmlns:a16="http://schemas.microsoft.com/office/drawing/2014/main" id="{56EA1FEB-C241-69B8-BC52-BAF967AB203F}"/>
              </a:ext>
            </a:extLst>
          </p:cNvPr>
          <p:cNvSpPr/>
          <p:nvPr/>
        </p:nvSpPr>
        <p:spPr>
          <a:xfrm>
            <a:off x="6534058" y="514305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45" name="Isosceles Triangle 44">
            <a:extLst>
              <a:ext uri="{FF2B5EF4-FFF2-40B4-BE49-F238E27FC236}">
                <a16:creationId xmlns:a16="http://schemas.microsoft.com/office/drawing/2014/main" id="{975339D6-B311-4D9F-A935-5A24133B0C7F}"/>
              </a:ext>
            </a:extLst>
          </p:cNvPr>
          <p:cNvSpPr>
            <a:spLocks noChangeAspect="1"/>
          </p:cNvSpPr>
          <p:nvPr/>
        </p:nvSpPr>
        <p:spPr>
          <a:xfrm>
            <a:off x="11276029" y="224219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6" name="Isosceles Triangle 45">
            <a:extLst>
              <a:ext uri="{FF2B5EF4-FFF2-40B4-BE49-F238E27FC236}">
                <a16:creationId xmlns:a16="http://schemas.microsoft.com/office/drawing/2014/main" id="{0F02FDE2-C78E-2253-6DD5-DAFA15AF16F3}"/>
              </a:ext>
            </a:extLst>
          </p:cNvPr>
          <p:cNvSpPr>
            <a:spLocks noChangeAspect="1"/>
          </p:cNvSpPr>
          <p:nvPr/>
        </p:nvSpPr>
        <p:spPr>
          <a:xfrm rot="10800000">
            <a:off x="10107673" y="25050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7" name="Isosceles Triangle 46">
            <a:extLst>
              <a:ext uri="{FF2B5EF4-FFF2-40B4-BE49-F238E27FC236}">
                <a16:creationId xmlns:a16="http://schemas.microsoft.com/office/drawing/2014/main" id="{7AC2F153-D821-2A9A-AE16-CD698C0B09C0}"/>
              </a:ext>
            </a:extLst>
          </p:cNvPr>
          <p:cNvSpPr>
            <a:spLocks noChangeAspect="1"/>
          </p:cNvSpPr>
          <p:nvPr/>
        </p:nvSpPr>
        <p:spPr>
          <a:xfrm>
            <a:off x="9010036" y="22914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Rectangle 3">
            <a:extLst>
              <a:ext uri="{FF2B5EF4-FFF2-40B4-BE49-F238E27FC236}">
                <a16:creationId xmlns:a16="http://schemas.microsoft.com/office/drawing/2014/main" id="{51E93627-6D92-05B2-B46B-0F0C8204C179}"/>
              </a:ext>
            </a:extLst>
          </p:cNvPr>
          <p:cNvSpPr/>
          <p:nvPr/>
        </p:nvSpPr>
        <p:spPr>
          <a:xfrm>
            <a:off x="7137885" y="514646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2" name="Isosceles Triangle 1">
            <a:extLst>
              <a:ext uri="{FF2B5EF4-FFF2-40B4-BE49-F238E27FC236}">
                <a16:creationId xmlns:a16="http://schemas.microsoft.com/office/drawing/2014/main" id="{9521CB59-85E7-80B9-92B4-75EA020729DC}"/>
              </a:ext>
            </a:extLst>
          </p:cNvPr>
          <p:cNvSpPr>
            <a:spLocks noChangeAspect="1"/>
          </p:cNvSpPr>
          <p:nvPr/>
        </p:nvSpPr>
        <p:spPr>
          <a:xfrm>
            <a:off x="4480840" y="23440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Isosceles Triangle 2">
            <a:extLst>
              <a:ext uri="{FF2B5EF4-FFF2-40B4-BE49-F238E27FC236}">
                <a16:creationId xmlns:a16="http://schemas.microsoft.com/office/drawing/2014/main" id="{5924905B-A64A-C462-FAD5-B9928BD324EA}"/>
              </a:ext>
            </a:extLst>
          </p:cNvPr>
          <p:cNvSpPr>
            <a:spLocks noChangeAspect="1"/>
          </p:cNvSpPr>
          <p:nvPr/>
        </p:nvSpPr>
        <p:spPr>
          <a:xfrm rot="10800000">
            <a:off x="3370269" y="254429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716C7E9F-FA00-6C8C-DF1B-56B58A80BF04}"/>
              </a:ext>
            </a:extLst>
          </p:cNvPr>
          <p:cNvSpPr>
            <a:spLocks noChangeAspect="1"/>
          </p:cNvSpPr>
          <p:nvPr/>
        </p:nvSpPr>
        <p:spPr>
          <a:xfrm rot="10800000">
            <a:off x="8427985" y="243713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Thinking specifically about treatment, it remains that those living with a disability and those aged 50+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956171" y="13853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strike="noStrike" kern="1200" spc="10" baseline="0">
                <a:solidFill>
                  <a:schemeClr val="tx1"/>
                </a:solidFill>
                <a:ea typeface="+mn-ea"/>
                <a:cs typeface="+mn-cs"/>
              </a:rPr>
              <a:t> </a:t>
            </a:r>
            <a:r>
              <a:rPr lang="en-US" sz="1600" b="1" i="0" u="none" strike="noStrike" kern="1200" spc="10" baseline="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33" name="Group 32">
            <a:extLst>
              <a:ext uri="{FF2B5EF4-FFF2-40B4-BE49-F238E27FC236}">
                <a16:creationId xmlns:a16="http://schemas.microsoft.com/office/drawing/2014/main" id="{E9D12194-70CC-6F39-DF66-16844185FFAF}"/>
              </a:ext>
            </a:extLst>
          </p:cNvPr>
          <p:cNvGrpSpPr/>
          <p:nvPr/>
        </p:nvGrpSpPr>
        <p:grpSpPr>
          <a:xfrm>
            <a:off x="199609" y="1968392"/>
            <a:ext cx="11752636" cy="4411277"/>
            <a:chOff x="541253" y="844389"/>
            <a:chExt cx="11219265" cy="3918112"/>
          </a:xfrm>
        </p:grpSpPr>
        <p:graphicFrame>
          <p:nvGraphicFramePr>
            <p:cNvPr id="34" name="Chart 33">
              <a:extLst>
                <a:ext uri="{FF2B5EF4-FFF2-40B4-BE49-F238E27FC236}">
                  <a16:creationId xmlns:a16="http://schemas.microsoft.com/office/drawing/2014/main" id="{F7C29A58-375C-F4C0-DABE-0B0CA668AA6C}"/>
                </a:ext>
              </a:extLst>
            </p:cNvPr>
            <p:cNvGraphicFramePr/>
            <p:nvPr>
              <p:extLst>
                <p:ext uri="{D42A27DB-BD31-4B8C-83A1-F6EECF244321}">
                  <p14:modId xmlns:p14="http://schemas.microsoft.com/office/powerpoint/2010/main" val="136222886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35" name="Straight Connector 34">
              <a:extLst>
                <a:ext uri="{FF2B5EF4-FFF2-40B4-BE49-F238E27FC236}">
                  <a16:creationId xmlns:a16="http://schemas.microsoft.com/office/drawing/2014/main" id="{869CA41C-23E2-9AB1-21A7-0707BE0CF07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36" name="Rectangle 35">
            <a:extLst>
              <a:ext uri="{FF2B5EF4-FFF2-40B4-BE49-F238E27FC236}">
                <a16:creationId xmlns:a16="http://schemas.microsoft.com/office/drawing/2014/main" id="{CD329FB1-E980-F21E-B03A-718D1C2DB65A}"/>
              </a:ext>
            </a:extLst>
          </p:cNvPr>
          <p:cNvSpPr/>
          <p:nvPr/>
        </p:nvSpPr>
        <p:spPr>
          <a:xfrm>
            <a:off x="8718589" y="493160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7" name="Rectangle 36">
            <a:extLst>
              <a:ext uri="{FF2B5EF4-FFF2-40B4-BE49-F238E27FC236}">
                <a16:creationId xmlns:a16="http://schemas.microsoft.com/office/drawing/2014/main" id="{737784E3-0008-5A79-ACE3-68DFAFDCBAD8}"/>
              </a:ext>
            </a:extLst>
          </p:cNvPr>
          <p:cNvSpPr/>
          <p:nvPr/>
        </p:nvSpPr>
        <p:spPr>
          <a:xfrm>
            <a:off x="8134261" y="496494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38" name="Rectangle 37">
            <a:extLst>
              <a:ext uri="{FF2B5EF4-FFF2-40B4-BE49-F238E27FC236}">
                <a16:creationId xmlns:a16="http://schemas.microsoft.com/office/drawing/2014/main" id="{A02125EE-DA48-C4FF-32BB-361B20B11F34}"/>
              </a:ext>
            </a:extLst>
          </p:cNvPr>
          <p:cNvSpPr/>
          <p:nvPr/>
        </p:nvSpPr>
        <p:spPr>
          <a:xfrm>
            <a:off x="199609" y="4986819"/>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9" name="Rectangle 38">
            <a:extLst>
              <a:ext uri="{FF2B5EF4-FFF2-40B4-BE49-F238E27FC236}">
                <a16:creationId xmlns:a16="http://schemas.microsoft.com/office/drawing/2014/main" id="{0003EB54-DF9B-E0A2-9B4E-822F1CD45110}"/>
              </a:ext>
            </a:extLst>
          </p:cNvPr>
          <p:cNvSpPr/>
          <p:nvPr/>
        </p:nvSpPr>
        <p:spPr>
          <a:xfrm>
            <a:off x="3117164" y="5002675"/>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40" name="Rectangle 39">
            <a:extLst>
              <a:ext uri="{FF2B5EF4-FFF2-40B4-BE49-F238E27FC236}">
                <a16:creationId xmlns:a16="http://schemas.microsoft.com/office/drawing/2014/main" id="{51DEB51D-883A-B63E-5151-B7929B697F8D}"/>
              </a:ext>
            </a:extLst>
          </p:cNvPr>
          <p:cNvSpPr/>
          <p:nvPr/>
        </p:nvSpPr>
        <p:spPr>
          <a:xfrm>
            <a:off x="3727030" y="4994046"/>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41" name="Rectangle 40">
            <a:extLst>
              <a:ext uri="{FF2B5EF4-FFF2-40B4-BE49-F238E27FC236}">
                <a16:creationId xmlns:a16="http://schemas.microsoft.com/office/drawing/2014/main" id="{7CA16004-EFDA-A5A0-E466-E991B31F5EA5}"/>
              </a:ext>
            </a:extLst>
          </p:cNvPr>
          <p:cNvSpPr/>
          <p:nvPr/>
        </p:nvSpPr>
        <p:spPr>
          <a:xfrm>
            <a:off x="4379883" y="4999544"/>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2" name="Rectangle 41">
            <a:extLst>
              <a:ext uri="{FF2B5EF4-FFF2-40B4-BE49-F238E27FC236}">
                <a16:creationId xmlns:a16="http://schemas.microsoft.com/office/drawing/2014/main" id="{61AA3F2A-4349-489A-2D88-65465A0B1AEA}"/>
              </a:ext>
            </a:extLst>
          </p:cNvPr>
          <p:cNvSpPr/>
          <p:nvPr/>
        </p:nvSpPr>
        <p:spPr>
          <a:xfrm>
            <a:off x="5423703" y="503397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3" name="Rectangle 42">
            <a:extLst>
              <a:ext uri="{FF2B5EF4-FFF2-40B4-BE49-F238E27FC236}">
                <a16:creationId xmlns:a16="http://schemas.microsoft.com/office/drawing/2014/main" id="{6FA351C7-2DE5-79DD-E896-F9C53EE436D2}"/>
              </a:ext>
            </a:extLst>
          </p:cNvPr>
          <p:cNvSpPr/>
          <p:nvPr/>
        </p:nvSpPr>
        <p:spPr>
          <a:xfrm>
            <a:off x="5990669" y="506156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44" name="Rectangle 43">
            <a:extLst>
              <a:ext uri="{FF2B5EF4-FFF2-40B4-BE49-F238E27FC236}">
                <a16:creationId xmlns:a16="http://schemas.microsoft.com/office/drawing/2014/main" id="{8C77F72B-3295-5047-4914-91A4D818C15F}"/>
              </a:ext>
            </a:extLst>
          </p:cNvPr>
          <p:cNvSpPr/>
          <p:nvPr/>
        </p:nvSpPr>
        <p:spPr>
          <a:xfrm>
            <a:off x="1462534" y="4992642"/>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45" name="Rectangle 44">
            <a:extLst>
              <a:ext uri="{FF2B5EF4-FFF2-40B4-BE49-F238E27FC236}">
                <a16:creationId xmlns:a16="http://schemas.microsoft.com/office/drawing/2014/main" id="{B3FD0465-5902-44EF-AA8B-FFC0DCA50D6E}"/>
              </a:ext>
            </a:extLst>
          </p:cNvPr>
          <p:cNvSpPr/>
          <p:nvPr/>
        </p:nvSpPr>
        <p:spPr>
          <a:xfrm>
            <a:off x="1930027" y="4992823"/>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46" name="Rectangle 45">
            <a:extLst>
              <a:ext uri="{FF2B5EF4-FFF2-40B4-BE49-F238E27FC236}">
                <a16:creationId xmlns:a16="http://schemas.microsoft.com/office/drawing/2014/main" id="{B45A6CEA-CB12-D652-FA32-2150B71BD920}"/>
              </a:ext>
            </a:extLst>
          </p:cNvPr>
          <p:cNvSpPr/>
          <p:nvPr/>
        </p:nvSpPr>
        <p:spPr>
          <a:xfrm>
            <a:off x="9824546" y="492738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47" name="Rectangle 46">
            <a:extLst>
              <a:ext uri="{FF2B5EF4-FFF2-40B4-BE49-F238E27FC236}">
                <a16:creationId xmlns:a16="http://schemas.microsoft.com/office/drawing/2014/main" id="{9F324A0F-CA8E-E30E-4C49-DADD758F4958}"/>
              </a:ext>
            </a:extLst>
          </p:cNvPr>
          <p:cNvSpPr/>
          <p:nvPr/>
        </p:nvSpPr>
        <p:spPr>
          <a:xfrm>
            <a:off x="10450713" y="499284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8" name="Rectangle 47">
            <a:extLst>
              <a:ext uri="{FF2B5EF4-FFF2-40B4-BE49-F238E27FC236}">
                <a16:creationId xmlns:a16="http://schemas.microsoft.com/office/drawing/2014/main" id="{F53141BA-5C68-522A-2944-7942C27703C1}"/>
              </a:ext>
            </a:extLst>
          </p:cNvPr>
          <p:cNvSpPr/>
          <p:nvPr/>
        </p:nvSpPr>
        <p:spPr>
          <a:xfrm>
            <a:off x="10980767" y="493643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9" name="Rectangle 48">
            <a:extLst>
              <a:ext uri="{FF2B5EF4-FFF2-40B4-BE49-F238E27FC236}">
                <a16:creationId xmlns:a16="http://schemas.microsoft.com/office/drawing/2014/main" id="{862B7B92-C2F7-A57D-F710-078D5BA0501B}"/>
              </a:ext>
            </a:extLst>
          </p:cNvPr>
          <p:cNvSpPr/>
          <p:nvPr/>
        </p:nvSpPr>
        <p:spPr>
          <a:xfrm>
            <a:off x="6575000" y="514305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50" name="Isosceles Triangle 49">
            <a:extLst>
              <a:ext uri="{FF2B5EF4-FFF2-40B4-BE49-F238E27FC236}">
                <a16:creationId xmlns:a16="http://schemas.microsoft.com/office/drawing/2014/main" id="{790FC7FA-42D3-D77C-53CB-48D0C11DB954}"/>
              </a:ext>
            </a:extLst>
          </p:cNvPr>
          <p:cNvSpPr>
            <a:spLocks noChangeAspect="1"/>
          </p:cNvSpPr>
          <p:nvPr/>
        </p:nvSpPr>
        <p:spPr>
          <a:xfrm>
            <a:off x="8994307" y="23679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1" name="Isosceles Triangle 50">
            <a:extLst>
              <a:ext uri="{FF2B5EF4-FFF2-40B4-BE49-F238E27FC236}">
                <a16:creationId xmlns:a16="http://schemas.microsoft.com/office/drawing/2014/main" id="{CCB566A7-B285-7F53-BC6A-9AE3D3C2734A}"/>
              </a:ext>
            </a:extLst>
          </p:cNvPr>
          <p:cNvSpPr>
            <a:spLocks noChangeAspect="1"/>
          </p:cNvSpPr>
          <p:nvPr/>
        </p:nvSpPr>
        <p:spPr>
          <a:xfrm>
            <a:off x="4495218" y="24222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2" name="Isosceles Triangle 51">
            <a:extLst>
              <a:ext uri="{FF2B5EF4-FFF2-40B4-BE49-F238E27FC236}">
                <a16:creationId xmlns:a16="http://schemas.microsoft.com/office/drawing/2014/main" id="{DE298983-235E-345E-C3A3-7260C811804E}"/>
              </a:ext>
            </a:extLst>
          </p:cNvPr>
          <p:cNvSpPr>
            <a:spLocks noChangeAspect="1"/>
          </p:cNvSpPr>
          <p:nvPr/>
        </p:nvSpPr>
        <p:spPr>
          <a:xfrm rot="10800000">
            <a:off x="3332163" y="26937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Rectangle 1">
            <a:extLst>
              <a:ext uri="{FF2B5EF4-FFF2-40B4-BE49-F238E27FC236}">
                <a16:creationId xmlns:a16="http://schemas.microsoft.com/office/drawing/2014/main" id="{8E2A441E-83C7-9215-49C4-20F1555559F1}"/>
              </a:ext>
            </a:extLst>
          </p:cNvPr>
          <p:cNvSpPr/>
          <p:nvPr/>
        </p:nvSpPr>
        <p:spPr>
          <a:xfrm>
            <a:off x="7137885" y="514646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3" name="Isosceles Triangle 2">
            <a:extLst>
              <a:ext uri="{FF2B5EF4-FFF2-40B4-BE49-F238E27FC236}">
                <a16:creationId xmlns:a16="http://schemas.microsoft.com/office/drawing/2014/main" id="{F0B2FF99-B6F2-0595-140D-BD1122173C43}"/>
              </a:ext>
            </a:extLst>
          </p:cNvPr>
          <p:cNvSpPr>
            <a:spLocks noChangeAspect="1"/>
          </p:cNvSpPr>
          <p:nvPr/>
        </p:nvSpPr>
        <p:spPr>
          <a:xfrm rot="10800000">
            <a:off x="8439544" y="25791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Northern Ireland (N=1,001)</a:t>
            </a:r>
          </a:p>
          <a:p>
            <a:r>
              <a:rPr lang="en-US" sz="800"/>
              <a:t>* Chart excludes DK, PNTS</a:t>
            </a:r>
          </a:p>
          <a:p>
            <a:endParaRPr lang="en-US" sz="80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most influential factor for going for a test was perceived importance, with more than 8 in 10 selecting this. Linked to this, over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375958" y="1501681"/>
            <a:ext cx="9113520" cy="338554"/>
          </a:xfrm>
          <a:prstGeom prst="rect">
            <a:avLst/>
          </a:prstGeom>
          <a:noFill/>
        </p:spPr>
        <p:txBody>
          <a:bodyPr wrap="square" rtlCol="0">
            <a:spAutoFit/>
          </a:bodyPr>
          <a:lstStyle/>
          <a:p>
            <a:pPr algn="ctr"/>
            <a:r>
              <a:rPr lang="en-US" sz="1600" b="1" spc="1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4252843638"/>
              </p:ext>
            </p:extLst>
          </p:nvPr>
        </p:nvGraphicFramePr>
        <p:xfrm>
          <a:off x="256754" y="2077143"/>
          <a:ext cx="7464425" cy="4224836"/>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37562" y="1155083"/>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9.75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motivators as influential</a:t>
              </a:r>
            </a:p>
          </p:txBody>
        </p:sp>
      </p:grpSp>
      <p:sp>
        <p:nvSpPr>
          <p:cNvPr id="10" name="Speech Bubble: Rectangle with Corners Rounded 9">
            <a:extLst>
              <a:ext uri="{FF2B5EF4-FFF2-40B4-BE49-F238E27FC236}">
                <a16:creationId xmlns:a16="http://schemas.microsoft.com/office/drawing/2014/main" id="{626D63A8-C41B-D82D-C875-457D96E9BA14}"/>
              </a:ext>
            </a:extLst>
          </p:cNvPr>
          <p:cNvSpPr/>
          <p:nvPr/>
        </p:nvSpPr>
        <p:spPr>
          <a:xfrm>
            <a:off x="7952763" y="2275119"/>
            <a:ext cx="1865266" cy="37899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11.20</a:t>
            </a:r>
          </a:p>
          <a:p>
            <a:pPr algn="ctr"/>
            <a:r>
              <a:rPr lang="en-GB" sz="1200">
                <a:solidFill>
                  <a:schemeClr val="tx1">
                    <a:lumMod val="50000"/>
                  </a:schemeClr>
                </a:solidFill>
              </a:rPr>
              <a:t>30-49: </a:t>
            </a:r>
            <a:r>
              <a:rPr lang="en-GB" sz="1200" b="1">
                <a:solidFill>
                  <a:schemeClr val="accent1"/>
                </a:solidFill>
              </a:rPr>
              <a:t>10.55</a:t>
            </a:r>
          </a:p>
          <a:p>
            <a:pPr algn="ctr"/>
            <a:r>
              <a:rPr lang="en-GB" sz="1200">
                <a:solidFill>
                  <a:schemeClr val="tx1">
                    <a:lumMod val="50000"/>
                  </a:schemeClr>
                </a:solidFill>
              </a:rPr>
              <a:t>50+: </a:t>
            </a:r>
            <a:r>
              <a:rPr lang="en-GB" sz="1200" b="1">
                <a:solidFill>
                  <a:schemeClr val="accent1"/>
                </a:solidFill>
              </a:rPr>
              <a:t>8.68</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9.12</a:t>
            </a:r>
          </a:p>
          <a:p>
            <a:pPr algn="ctr"/>
            <a:r>
              <a:rPr lang="en-GB" sz="1200">
                <a:solidFill>
                  <a:schemeClr val="tx1">
                    <a:lumMod val="50000"/>
                  </a:schemeClr>
                </a:solidFill>
              </a:rPr>
              <a:t>Female: </a:t>
            </a:r>
            <a:r>
              <a:rPr lang="en-GB" sz="1200" b="1">
                <a:solidFill>
                  <a:schemeClr val="accent1"/>
                </a:solidFill>
              </a:rPr>
              <a:t>10.35</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9.91</a:t>
            </a:r>
          </a:p>
          <a:p>
            <a:pPr algn="ctr"/>
            <a:r>
              <a:rPr lang="en-GB" sz="1200">
                <a:solidFill>
                  <a:schemeClr val="tx1">
                    <a:lumMod val="50000"/>
                  </a:schemeClr>
                </a:solidFill>
              </a:rPr>
              <a:t>C2DE: </a:t>
            </a:r>
            <a:r>
              <a:rPr lang="en-GB" sz="1200" b="1">
                <a:solidFill>
                  <a:schemeClr val="accent1"/>
                </a:solidFill>
              </a:rPr>
              <a:t>9.61</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8.75</a:t>
            </a:r>
          </a:p>
          <a:p>
            <a:pPr algn="ctr"/>
            <a:r>
              <a:rPr lang="en-GB" sz="1200">
                <a:solidFill>
                  <a:schemeClr val="tx1">
                    <a:lumMod val="50000"/>
                  </a:schemeClr>
                </a:solidFill>
              </a:rPr>
              <a:t>Not C2DE 50+: </a:t>
            </a:r>
            <a:r>
              <a:rPr lang="en-GB" sz="1200" b="1">
                <a:solidFill>
                  <a:schemeClr val="accent1"/>
                </a:solidFill>
              </a:rPr>
              <a:t>10.15</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9.67</a:t>
            </a:r>
          </a:p>
          <a:p>
            <a:pPr algn="ctr"/>
            <a:r>
              <a:rPr lang="en-GB" sz="1200">
                <a:solidFill>
                  <a:schemeClr val="tx1">
                    <a:lumMod val="50000"/>
                  </a:schemeClr>
                </a:solidFill>
              </a:rPr>
              <a:t>No disability: </a:t>
            </a:r>
            <a:r>
              <a:rPr lang="en-GB" sz="1200" b="1">
                <a:solidFill>
                  <a:schemeClr val="accent1"/>
                </a:solidFill>
              </a:rPr>
              <a:t>9.77</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9.57</a:t>
            </a:r>
          </a:p>
          <a:p>
            <a:pPr algn="ctr"/>
            <a:r>
              <a:rPr lang="en-GB" sz="1200">
                <a:solidFill>
                  <a:schemeClr val="tx1">
                    <a:lumMod val="50000"/>
                  </a:schemeClr>
                </a:solidFill>
              </a:rPr>
              <a:t>Town: </a:t>
            </a:r>
            <a:r>
              <a:rPr lang="en-GB" sz="1200" b="1">
                <a:solidFill>
                  <a:schemeClr val="accent1"/>
                </a:solidFill>
              </a:rPr>
              <a:t>9.75</a:t>
            </a:r>
          </a:p>
          <a:p>
            <a:pPr algn="ctr"/>
            <a:r>
              <a:rPr lang="en-GB" sz="1200">
                <a:solidFill>
                  <a:schemeClr val="tx1">
                    <a:lumMod val="50000"/>
                  </a:schemeClr>
                </a:solidFill>
              </a:rPr>
              <a:t>Rural: </a:t>
            </a:r>
            <a:r>
              <a:rPr lang="en-GB" sz="1200" b="1">
                <a:solidFill>
                  <a:schemeClr val="accent1"/>
                </a:solidFill>
              </a:rPr>
              <a:t>9.99</a:t>
            </a:r>
          </a:p>
          <a:p>
            <a:pPr algn="ctr"/>
            <a:endParaRPr lang="en-GB" sz="50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68F8DAA1-3FA8-FC17-4CF6-718D79F9EE41}"/>
              </a:ext>
            </a:extLst>
          </p:cNvPr>
          <p:cNvSpPr/>
          <p:nvPr/>
        </p:nvSpPr>
        <p:spPr>
          <a:xfrm>
            <a:off x="9932893" y="3174458"/>
            <a:ext cx="2150732"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9.70</a:t>
            </a:r>
          </a:p>
          <a:p>
            <a:pPr algn="ctr"/>
            <a:r>
              <a:rPr lang="en-GB" sz="1200">
                <a:solidFill>
                  <a:schemeClr val="tx1">
                    <a:lumMod val="50000"/>
                  </a:schemeClr>
                </a:solidFill>
              </a:rPr>
              <a:t>Northern HSC Trust: </a:t>
            </a:r>
            <a:r>
              <a:rPr lang="en-GB" sz="1200" b="1">
                <a:solidFill>
                  <a:schemeClr val="accent1"/>
                </a:solidFill>
              </a:rPr>
              <a:t>10.02</a:t>
            </a:r>
          </a:p>
          <a:p>
            <a:pPr algn="ctr"/>
            <a:r>
              <a:rPr lang="en-GB" sz="1200">
                <a:solidFill>
                  <a:schemeClr val="tx1">
                    <a:lumMod val="50000"/>
                  </a:schemeClr>
                </a:solidFill>
              </a:rPr>
              <a:t>South Eastern HSC Trust: </a:t>
            </a:r>
            <a:r>
              <a:rPr lang="en-GB" sz="1200" b="1">
                <a:solidFill>
                  <a:schemeClr val="accent1"/>
                </a:solidFill>
              </a:rPr>
              <a:t>9.47</a:t>
            </a:r>
          </a:p>
          <a:p>
            <a:pPr algn="ctr"/>
            <a:r>
              <a:rPr lang="en-GB" sz="1200">
                <a:solidFill>
                  <a:schemeClr val="tx1">
                    <a:lumMod val="50000"/>
                  </a:schemeClr>
                </a:solidFill>
              </a:rPr>
              <a:t>Southern HSC Trust: </a:t>
            </a:r>
            <a:r>
              <a:rPr lang="en-GB" sz="1200" b="1">
                <a:solidFill>
                  <a:schemeClr val="accent1"/>
                </a:solidFill>
              </a:rPr>
              <a:t>9.82</a:t>
            </a:r>
          </a:p>
          <a:p>
            <a:pPr algn="ctr"/>
            <a:r>
              <a:rPr lang="en-GB" sz="1200">
                <a:solidFill>
                  <a:schemeClr val="tx1">
                    <a:lumMod val="50000"/>
                  </a:schemeClr>
                </a:solidFill>
              </a:rPr>
              <a:t>Western HSC Trust: </a:t>
            </a:r>
            <a:r>
              <a:rPr lang="en-GB" sz="1200" b="1">
                <a:solidFill>
                  <a:schemeClr val="accent1"/>
                </a:solidFill>
              </a:rPr>
              <a:t>9.50</a:t>
            </a:r>
          </a:p>
        </p:txBody>
      </p:sp>
    </p:spTree>
    <p:extLst>
      <p:ext uri="{BB962C8B-B14F-4D97-AF65-F5344CB8AC3E}">
        <p14:creationId xmlns:p14="http://schemas.microsoft.com/office/powerpoint/2010/main" val="3093420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Privacy was important for females and younger respondents, and accommodation of access needs was most important for those living with a disability and those from a lower social grade</a:t>
            </a:r>
          </a:p>
        </p:txBody>
      </p:sp>
      <p:sp>
        <p:nvSpPr>
          <p:cNvPr id="7" name="TextBox 6">
            <a:extLst>
              <a:ext uri="{FF2B5EF4-FFF2-40B4-BE49-F238E27FC236}">
                <a16:creationId xmlns:a16="http://schemas.microsoft.com/office/drawing/2014/main" id="{9FCDB020-5C5D-B627-264A-28F2E227D4D9}"/>
              </a:ext>
            </a:extLst>
          </p:cNvPr>
          <p:cNvSpPr txBox="1"/>
          <p:nvPr/>
        </p:nvSpPr>
        <p:spPr>
          <a:xfrm>
            <a:off x="1288971" y="1507067"/>
            <a:ext cx="9113520" cy="338554"/>
          </a:xfrm>
          <a:prstGeom prst="rect">
            <a:avLst/>
          </a:prstGeom>
          <a:noFill/>
        </p:spPr>
        <p:txBody>
          <a:bodyPr wrap="square" rtlCol="0">
            <a:spAutoFit/>
          </a:bodyPr>
          <a:lstStyle/>
          <a:p>
            <a:pPr algn="ctr"/>
            <a:r>
              <a:rPr lang="en-US" sz="1600" b="1" spc="10"/>
              <a:t>Motivations for getting to a doctor-recommended test at hospital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148513" y="2315150"/>
            <a:ext cx="386680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motivators such as knowing how much privacy and being able to cover up (59% vs 43% 30-49, 40% 50+), or if they could take someone with them (52% vs 43% 30-49, 41% 50+). Those aged 50+ were more likely than 18-29s to be driven by thinking the test was important (88% vs 80%), or if they were given a specific time/date (78% vs 72%).</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164916" y="2310165"/>
            <a:ext cx="386680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the majority of motivators. Those with the greatest difference include: if they could choose the gender of the person doing the test (40% vs 19%), if they could take someone with them (54% vs 33%), knowing the amount of privacy (52% vs 36%) and if they were given a specific day/time to go (82% vs 72%).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than those without to identify knowing their access needs would be accommodated (40% vs 26%) as a motivator, whereas those without a disability were more likely to identify if it was easier to take time off work (53% vs 33%), get childcare cover (24% vs 14%), and knowing the amount of privacy (47% vs 39%)</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rural areas were more likely than urban areas  to identify being given a specific day/time for the test (81% vs 74%), and if they could take someone with them (49% vs 41%),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(C2DE) were more likely than those from a higher social grade (ABC1) to identify knowing their access needs would be accommodated (34% vs 27%), however they were less likely to identify thinking the test as important (83% vs 88%), or if it was easier to take the time off work (42% vs 52%).</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114696" y="22129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112926" y="220266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Rural/Urban Status</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Northern Ireland (N=1,001)</a:t>
            </a:r>
          </a:p>
          <a:p>
            <a:endParaRPr lang="en-US" sz="800"/>
          </a:p>
        </p:txBody>
      </p:sp>
    </p:spTree>
    <p:extLst>
      <p:ext uri="{BB962C8B-B14F-4D97-AF65-F5344CB8AC3E}">
        <p14:creationId xmlns:p14="http://schemas.microsoft.com/office/powerpoint/2010/main" val="958685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5 reported receiving healthcare remotely in the past 12 months, with phone calls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(N=1,001)</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671432647"/>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40%</a:t>
            </a:r>
          </a:p>
          <a:p>
            <a:pPr algn="ctr"/>
            <a:endParaRPr lang="en-GB" sz="800">
              <a:latin typeface="Arial Black" panose="020B0A04020102020204" pitchFamily="34" charset="0"/>
            </a:endParaRPr>
          </a:p>
          <a:p>
            <a:pPr algn="ctr"/>
            <a:r>
              <a:rPr lang="en-GB" sz="120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39755" y="25300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with a disability and those aged 50+ were more likely to report receiving a remote consultation in the past 12 months. </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46" name="Group 45">
            <a:extLst>
              <a:ext uri="{FF2B5EF4-FFF2-40B4-BE49-F238E27FC236}">
                <a16:creationId xmlns:a16="http://schemas.microsoft.com/office/drawing/2014/main" id="{F38459C1-800B-7872-6EE1-5637490D4759}"/>
              </a:ext>
            </a:extLst>
          </p:cNvPr>
          <p:cNvGrpSpPr/>
          <p:nvPr/>
        </p:nvGrpSpPr>
        <p:grpSpPr>
          <a:xfrm>
            <a:off x="116325" y="1723220"/>
            <a:ext cx="11595739" cy="4499757"/>
            <a:chOff x="541253" y="844389"/>
            <a:chExt cx="11219265" cy="3918112"/>
          </a:xfrm>
        </p:grpSpPr>
        <p:graphicFrame>
          <p:nvGraphicFramePr>
            <p:cNvPr id="47" name="Chart 46">
              <a:extLst>
                <a:ext uri="{FF2B5EF4-FFF2-40B4-BE49-F238E27FC236}">
                  <a16:creationId xmlns:a16="http://schemas.microsoft.com/office/drawing/2014/main" id="{BE239E57-D320-A32F-CB64-EDB34B54A152}"/>
                </a:ext>
              </a:extLst>
            </p:cNvPr>
            <p:cNvGraphicFramePr/>
            <p:nvPr>
              <p:extLst>
                <p:ext uri="{D42A27DB-BD31-4B8C-83A1-F6EECF244321}">
                  <p14:modId xmlns:p14="http://schemas.microsoft.com/office/powerpoint/2010/main" val="15476595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8" name="Straight Connector 47">
              <a:extLst>
                <a:ext uri="{FF2B5EF4-FFF2-40B4-BE49-F238E27FC236}">
                  <a16:creationId xmlns:a16="http://schemas.microsoft.com/office/drawing/2014/main" id="{3C18ED6F-CAB7-511F-3E24-426CB2F37CD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9" name="Rectangle 48">
            <a:extLst>
              <a:ext uri="{FF2B5EF4-FFF2-40B4-BE49-F238E27FC236}">
                <a16:creationId xmlns:a16="http://schemas.microsoft.com/office/drawing/2014/main" id="{58BDFDBC-6CE5-6CDD-1ACD-4451151CA24D}"/>
              </a:ext>
            </a:extLst>
          </p:cNvPr>
          <p:cNvSpPr/>
          <p:nvPr/>
        </p:nvSpPr>
        <p:spPr>
          <a:xfrm>
            <a:off x="8498828" y="4686436"/>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50" name="Rectangle 49">
            <a:extLst>
              <a:ext uri="{FF2B5EF4-FFF2-40B4-BE49-F238E27FC236}">
                <a16:creationId xmlns:a16="http://schemas.microsoft.com/office/drawing/2014/main" id="{FAD29E35-484B-4B18-1E43-374C981EE8E4}"/>
              </a:ext>
            </a:extLst>
          </p:cNvPr>
          <p:cNvSpPr/>
          <p:nvPr/>
        </p:nvSpPr>
        <p:spPr>
          <a:xfrm>
            <a:off x="7914500" y="4719770"/>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51" name="Rectangle 50">
            <a:extLst>
              <a:ext uri="{FF2B5EF4-FFF2-40B4-BE49-F238E27FC236}">
                <a16:creationId xmlns:a16="http://schemas.microsoft.com/office/drawing/2014/main" id="{032F7753-0C9B-51B8-7125-983EAE815A3E}"/>
              </a:ext>
            </a:extLst>
          </p:cNvPr>
          <p:cNvSpPr/>
          <p:nvPr/>
        </p:nvSpPr>
        <p:spPr>
          <a:xfrm>
            <a:off x="116325" y="4741647"/>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2" name="Rectangle 51">
            <a:extLst>
              <a:ext uri="{FF2B5EF4-FFF2-40B4-BE49-F238E27FC236}">
                <a16:creationId xmlns:a16="http://schemas.microsoft.com/office/drawing/2014/main" id="{6D203F84-A2E8-C12A-CD43-F69E7950B4A7}"/>
              </a:ext>
            </a:extLst>
          </p:cNvPr>
          <p:cNvSpPr/>
          <p:nvPr/>
        </p:nvSpPr>
        <p:spPr>
          <a:xfrm>
            <a:off x="2951994" y="475750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53" name="Rectangle 52">
            <a:extLst>
              <a:ext uri="{FF2B5EF4-FFF2-40B4-BE49-F238E27FC236}">
                <a16:creationId xmlns:a16="http://schemas.microsoft.com/office/drawing/2014/main" id="{C32F620B-A9F1-EF1D-F946-1E15B052A051}"/>
              </a:ext>
            </a:extLst>
          </p:cNvPr>
          <p:cNvSpPr/>
          <p:nvPr/>
        </p:nvSpPr>
        <p:spPr>
          <a:xfrm>
            <a:off x="3561860" y="4748874"/>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54" name="Rectangle 53">
            <a:extLst>
              <a:ext uri="{FF2B5EF4-FFF2-40B4-BE49-F238E27FC236}">
                <a16:creationId xmlns:a16="http://schemas.microsoft.com/office/drawing/2014/main" id="{DF841224-2FDB-AC82-F8E3-77E3D1510D1E}"/>
              </a:ext>
            </a:extLst>
          </p:cNvPr>
          <p:cNvSpPr/>
          <p:nvPr/>
        </p:nvSpPr>
        <p:spPr>
          <a:xfrm>
            <a:off x="4214713" y="475437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55" name="Rectangle 54">
            <a:extLst>
              <a:ext uri="{FF2B5EF4-FFF2-40B4-BE49-F238E27FC236}">
                <a16:creationId xmlns:a16="http://schemas.microsoft.com/office/drawing/2014/main" id="{579B10FF-90C1-DFEF-9520-144AAEA0B234}"/>
              </a:ext>
            </a:extLst>
          </p:cNvPr>
          <p:cNvSpPr/>
          <p:nvPr/>
        </p:nvSpPr>
        <p:spPr>
          <a:xfrm>
            <a:off x="5217589" y="4788798"/>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56" name="Rectangle 55">
            <a:extLst>
              <a:ext uri="{FF2B5EF4-FFF2-40B4-BE49-F238E27FC236}">
                <a16:creationId xmlns:a16="http://schemas.microsoft.com/office/drawing/2014/main" id="{34D12569-2E15-7CF5-CA0A-2C82B5B87160}"/>
              </a:ext>
            </a:extLst>
          </p:cNvPr>
          <p:cNvSpPr/>
          <p:nvPr/>
        </p:nvSpPr>
        <p:spPr>
          <a:xfrm>
            <a:off x="5784555" y="481639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57" name="Rectangle 56">
            <a:extLst>
              <a:ext uri="{FF2B5EF4-FFF2-40B4-BE49-F238E27FC236}">
                <a16:creationId xmlns:a16="http://schemas.microsoft.com/office/drawing/2014/main" id="{6DD3EAD3-D8D0-C592-23B5-42496700394C}"/>
              </a:ext>
            </a:extLst>
          </p:cNvPr>
          <p:cNvSpPr/>
          <p:nvPr/>
        </p:nvSpPr>
        <p:spPr>
          <a:xfrm>
            <a:off x="1379250" y="4747470"/>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58" name="Rectangle 57">
            <a:extLst>
              <a:ext uri="{FF2B5EF4-FFF2-40B4-BE49-F238E27FC236}">
                <a16:creationId xmlns:a16="http://schemas.microsoft.com/office/drawing/2014/main" id="{DE515233-0C8A-EAF1-D847-0489883AD2EC}"/>
              </a:ext>
            </a:extLst>
          </p:cNvPr>
          <p:cNvSpPr/>
          <p:nvPr/>
        </p:nvSpPr>
        <p:spPr>
          <a:xfrm>
            <a:off x="1846743" y="4747651"/>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59" name="Rectangle 58">
            <a:extLst>
              <a:ext uri="{FF2B5EF4-FFF2-40B4-BE49-F238E27FC236}">
                <a16:creationId xmlns:a16="http://schemas.microsoft.com/office/drawing/2014/main" id="{1F610D72-645B-4401-0906-4F21FA7C8FCB}"/>
              </a:ext>
            </a:extLst>
          </p:cNvPr>
          <p:cNvSpPr/>
          <p:nvPr/>
        </p:nvSpPr>
        <p:spPr>
          <a:xfrm>
            <a:off x="9563839" y="468221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60" name="Rectangle 59">
            <a:extLst>
              <a:ext uri="{FF2B5EF4-FFF2-40B4-BE49-F238E27FC236}">
                <a16:creationId xmlns:a16="http://schemas.microsoft.com/office/drawing/2014/main" id="{325E00AA-F725-24CA-0E9F-6771E8EA955F}"/>
              </a:ext>
            </a:extLst>
          </p:cNvPr>
          <p:cNvSpPr/>
          <p:nvPr/>
        </p:nvSpPr>
        <p:spPr>
          <a:xfrm>
            <a:off x="10190006" y="474766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61" name="Rectangle 60">
            <a:extLst>
              <a:ext uri="{FF2B5EF4-FFF2-40B4-BE49-F238E27FC236}">
                <a16:creationId xmlns:a16="http://schemas.microsoft.com/office/drawing/2014/main" id="{F4A300C5-1B4B-1706-A6BC-F90E042D8458}"/>
              </a:ext>
            </a:extLst>
          </p:cNvPr>
          <p:cNvSpPr/>
          <p:nvPr/>
        </p:nvSpPr>
        <p:spPr>
          <a:xfrm>
            <a:off x="10720060" y="469126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62" name="Rectangle 61">
            <a:extLst>
              <a:ext uri="{FF2B5EF4-FFF2-40B4-BE49-F238E27FC236}">
                <a16:creationId xmlns:a16="http://schemas.microsoft.com/office/drawing/2014/main" id="{1519E604-9BE6-4996-E492-63FD01759721}"/>
              </a:ext>
            </a:extLst>
          </p:cNvPr>
          <p:cNvSpPr/>
          <p:nvPr/>
        </p:nvSpPr>
        <p:spPr>
          <a:xfrm>
            <a:off x="6368886" y="489788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63" name="Isosceles Triangle 62">
            <a:extLst>
              <a:ext uri="{FF2B5EF4-FFF2-40B4-BE49-F238E27FC236}">
                <a16:creationId xmlns:a16="http://schemas.microsoft.com/office/drawing/2014/main" id="{FAA93C40-6366-D576-4B83-90CA1E8D9768}"/>
              </a:ext>
            </a:extLst>
          </p:cNvPr>
          <p:cNvSpPr>
            <a:spLocks noChangeAspect="1"/>
          </p:cNvSpPr>
          <p:nvPr/>
        </p:nvSpPr>
        <p:spPr>
          <a:xfrm>
            <a:off x="2135133" y="31734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8" name="Isosceles Triangle 127">
            <a:extLst>
              <a:ext uri="{FF2B5EF4-FFF2-40B4-BE49-F238E27FC236}">
                <a16:creationId xmlns:a16="http://schemas.microsoft.com/office/drawing/2014/main" id="{09233566-0D31-EA48-F45D-E0A4BADEE48B}"/>
              </a:ext>
            </a:extLst>
          </p:cNvPr>
          <p:cNvSpPr>
            <a:spLocks noChangeAspect="1"/>
          </p:cNvSpPr>
          <p:nvPr/>
        </p:nvSpPr>
        <p:spPr>
          <a:xfrm>
            <a:off x="4393233" y="31119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9" name="Isosceles Triangle 128">
            <a:extLst>
              <a:ext uri="{FF2B5EF4-FFF2-40B4-BE49-F238E27FC236}">
                <a16:creationId xmlns:a16="http://schemas.microsoft.com/office/drawing/2014/main" id="{E36EA87C-D0AA-8C5D-10F9-7CFF8E9BC7D2}"/>
              </a:ext>
            </a:extLst>
          </p:cNvPr>
          <p:cNvSpPr>
            <a:spLocks noChangeAspect="1"/>
          </p:cNvSpPr>
          <p:nvPr/>
        </p:nvSpPr>
        <p:spPr>
          <a:xfrm rot="10800000">
            <a:off x="3198277" y="35692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0" name="Isosceles Triangle 129">
            <a:extLst>
              <a:ext uri="{FF2B5EF4-FFF2-40B4-BE49-F238E27FC236}">
                <a16:creationId xmlns:a16="http://schemas.microsoft.com/office/drawing/2014/main" id="{584C187B-45F7-A477-2E24-1DB75A319348}"/>
              </a:ext>
            </a:extLst>
          </p:cNvPr>
          <p:cNvSpPr>
            <a:spLocks noChangeAspect="1"/>
          </p:cNvSpPr>
          <p:nvPr/>
        </p:nvSpPr>
        <p:spPr>
          <a:xfrm>
            <a:off x="8792314" y="29913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Rectangle 1">
            <a:extLst>
              <a:ext uri="{FF2B5EF4-FFF2-40B4-BE49-F238E27FC236}">
                <a16:creationId xmlns:a16="http://schemas.microsoft.com/office/drawing/2014/main" id="{D49B7F4F-1EAC-4C8A-9221-1082B2797AF5}"/>
              </a:ext>
            </a:extLst>
          </p:cNvPr>
          <p:cNvSpPr/>
          <p:nvPr/>
        </p:nvSpPr>
        <p:spPr>
          <a:xfrm>
            <a:off x="6959635" y="491534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3" name="Isosceles Triangle 2">
            <a:extLst>
              <a:ext uri="{FF2B5EF4-FFF2-40B4-BE49-F238E27FC236}">
                <a16:creationId xmlns:a16="http://schemas.microsoft.com/office/drawing/2014/main" id="{B6B27185-B61B-4D52-A947-47B31BA876F6}"/>
              </a:ext>
            </a:extLst>
          </p:cNvPr>
          <p:cNvSpPr>
            <a:spLocks noChangeAspect="1"/>
          </p:cNvSpPr>
          <p:nvPr/>
        </p:nvSpPr>
        <p:spPr>
          <a:xfrm rot="10800000">
            <a:off x="1559162" y="34189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CE10B732-BBA1-E087-682C-6315C486461C}"/>
              </a:ext>
            </a:extLst>
          </p:cNvPr>
          <p:cNvSpPr>
            <a:spLocks noChangeAspect="1"/>
          </p:cNvSpPr>
          <p:nvPr/>
        </p:nvSpPr>
        <p:spPr>
          <a:xfrm rot="10800000">
            <a:off x="8233370" y="34150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757522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dirty="0">
                <a:latin typeface="+mn-lt"/>
                <a:ea typeface="+mn-ea"/>
                <a:cs typeface="+mn-cs"/>
              </a:rPr>
              <a:t>Overall, there were generally positive perceptions regarding remote consultations;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458845"/>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Northern Ireland who had a remote consultation (N=421)</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1395468951"/>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1"/>
            <a:ext cx="1190779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1900" spc="10">
                <a:latin typeface="+mn-lt"/>
                <a:ea typeface="+mn-ea"/>
                <a:cs typeface="+mn-cs"/>
              </a:rPr>
              <a:t>Generally, respondents held positive perceptions towards remote consultations. Female respondents and those living in rural areas were more likely to identify the ease of remote consultations, though those living with a disability were less positive than those without across most metrics</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532644" y="220470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less likely than males to agree that their remote consultation made discussing their concern easier (44% vs 55%).</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2198180" y="2204705"/>
            <a:ext cx="3488620" cy="185025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less likely than those without to agree across a number of metrics: a remote consultation allowing their concerns to be adequately addressed (55% vs 67%), and making discussing concerns quicker (64% vs 73%).</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2198180" y="4354743"/>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 lower social grade (C2DE) were less likely than those from a higher social grade (ABC1) to agree that the remote consultation made discussing their health concern with a healthcare professional quicker (64% vs 76%).</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532644" y="4322967"/>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Rural respondents more likely to agree that their remote consultation made discussing their health concern easier, compared to those living in urban areas (56% vs 42%).</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316568" y="206027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984796" y="206820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2987302" y="42146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326093" y="41893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Rural/Urban status</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(N=421)</a:t>
            </a:r>
          </a:p>
        </p:txBody>
      </p:sp>
    </p:spTree>
    <p:extLst>
      <p:ext uri="{BB962C8B-B14F-4D97-AF65-F5344CB8AC3E}">
        <p14:creationId xmlns:p14="http://schemas.microsoft.com/office/powerpoint/2010/main" val="2374053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853124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3713662747"/>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attended a cervical screening in the last 3 years, with 6 in 10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 When was the last time you had a cervical screening test? </a:t>
            </a:r>
          </a:p>
          <a:p>
            <a:r>
              <a:rPr lang="en-US" sz="800"/>
              <a:t>L1_rec. Cervical screening – recode </a:t>
            </a:r>
          </a:p>
          <a:p>
            <a:r>
              <a:rPr lang="en-US" sz="800"/>
              <a:t>Base: All eligible in Northern Ireland (N=477)</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1817337426"/>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53F62F-9A29-0F8E-4E93-C0C45A79539F}"/>
              </a:ext>
            </a:extLst>
          </p:cNvPr>
          <p:cNvGrpSpPr/>
          <p:nvPr/>
        </p:nvGrpSpPr>
        <p:grpSpPr>
          <a:xfrm>
            <a:off x="441224" y="1656883"/>
            <a:ext cx="11595739" cy="4499757"/>
            <a:chOff x="541253" y="844389"/>
            <a:chExt cx="11219265" cy="3918112"/>
          </a:xfrm>
        </p:grpSpPr>
        <p:graphicFrame>
          <p:nvGraphicFramePr>
            <p:cNvPr id="5" name="Chart 4">
              <a:extLst>
                <a:ext uri="{FF2B5EF4-FFF2-40B4-BE49-F238E27FC236}">
                  <a16:creationId xmlns:a16="http://schemas.microsoft.com/office/drawing/2014/main" id="{2B352F9F-555B-E6F2-63EA-1937F165F8DB}"/>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16B7C6D9-E5B7-9FA8-8A0F-FB1F249C14F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Looking across key subgroups, there were no statistically significant differences in the proportion who were categorised as up to date</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cervical screening</a:t>
            </a:r>
            <a:endParaRPr lang="en-GB" sz="1600" b="1" i="0" u="none" strike="noStrike" kern="1200" spc="10" baseline="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Those eligible for cervical screening (All eligible: N=477;25-49: N=219;  50+: N= 258; ABC1: N=268; C2DE: N=209; C2DE and 50+: N=122; Not C2DE 50+: N=355; Not living with a disability: N=297; Living with a disability: N=171; Urban: N=209; Town: N=123; Rural: N=145)</a:t>
            </a:r>
          </a:p>
          <a:p>
            <a:endParaRPr lang="en-US" sz="800" dirty="0"/>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sp>
        <p:nvSpPr>
          <p:cNvPr id="13" name="Rectangle 12">
            <a:extLst>
              <a:ext uri="{FF2B5EF4-FFF2-40B4-BE49-F238E27FC236}">
                <a16:creationId xmlns:a16="http://schemas.microsoft.com/office/drawing/2014/main" id="{150BBCE3-09FC-7EB6-CC39-49E0D1AE2B09}"/>
              </a:ext>
            </a:extLst>
          </p:cNvPr>
          <p:cNvSpPr/>
          <p:nvPr/>
        </p:nvSpPr>
        <p:spPr>
          <a:xfrm>
            <a:off x="838864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5" name="Rectangle 14">
            <a:extLst>
              <a:ext uri="{FF2B5EF4-FFF2-40B4-BE49-F238E27FC236}">
                <a16:creationId xmlns:a16="http://schemas.microsoft.com/office/drawing/2014/main" id="{4AFE4FAB-AB5F-4264-E44F-50AF895F4FE2}"/>
              </a:ext>
            </a:extLst>
          </p:cNvPr>
          <p:cNvSpPr/>
          <p:nvPr/>
        </p:nvSpPr>
        <p:spPr>
          <a:xfrm>
            <a:off x="7731086"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6" name="Rectangle 15">
            <a:extLst>
              <a:ext uri="{FF2B5EF4-FFF2-40B4-BE49-F238E27FC236}">
                <a16:creationId xmlns:a16="http://schemas.microsoft.com/office/drawing/2014/main" id="{C068F0AB-1224-12E6-E0B6-A3B9BDF282D1}"/>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7" name="Rectangle 16">
            <a:extLst>
              <a:ext uri="{FF2B5EF4-FFF2-40B4-BE49-F238E27FC236}">
                <a16:creationId xmlns:a16="http://schemas.microsoft.com/office/drawing/2014/main" id="{B6C96123-4406-B1D7-6764-C6610369498F}"/>
              </a:ext>
            </a:extLst>
          </p:cNvPr>
          <p:cNvSpPr/>
          <p:nvPr/>
        </p:nvSpPr>
        <p:spPr>
          <a:xfrm>
            <a:off x="1912102" y="4703673"/>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18" name="Rectangle 17">
            <a:extLst>
              <a:ext uri="{FF2B5EF4-FFF2-40B4-BE49-F238E27FC236}">
                <a16:creationId xmlns:a16="http://schemas.microsoft.com/office/drawing/2014/main" id="{ECD4B2AD-F90A-12C8-B37A-AA85C3011B1F}"/>
              </a:ext>
            </a:extLst>
          </p:cNvPr>
          <p:cNvSpPr/>
          <p:nvPr/>
        </p:nvSpPr>
        <p:spPr>
          <a:xfrm>
            <a:off x="2621796" y="472775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9" name="Rectangle 18">
            <a:extLst>
              <a:ext uri="{FF2B5EF4-FFF2-40B4-BE49-F238E27FC236}">
                <a16:creationId xmlns:a16="http://schemas.microsoft.com/office/drawing/2014/main" id="{229E2C0E-7972-5AFF-C5FF-791E897EC6CC}"/>
              </a:ext>
            </a:extLst>
          </p:cNvPr>
          <p:cNvSpPr/>
          <p:nvPr/>
        </p:nvSpPr>
        <p:spPr>
          <a:xfrm>
            <a:off x="3904309"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04116FC2-2941-78C4-0F34-38AB9F420738}"/>
              </a:ext>
            </a:extLst>
          </p:cNvPr>
          <p:cNvSpPr/>
          <p:nvPr/>
        </p:nvSpPr>
        <p:spPr>
          <a:xfrm>
            <a:off x="4542654"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3" name="Rectangle 22">
            <a:extLst>
              <a:ext uri="{FF2B5EF4-FFF2-40B4-BE49-F238E27FC236}">
                <a16:creationId xmlns:a16="http://schemas.microsoft.com/office/drawing/2014/main" id="{9BD60F55-D516-B0B5-D63A-454F53683C60}"/>
              </a:ext>
            </a:extLst>
          </p:cNvPr>
          <p:cNvSpPr/>
          <p:nvPr/>
        </p:nvSpPr>
        <p:spPr>
          <a:xfrm>
            <a:off x="9675272"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4" name="Rectangle 23">
            <a:extLst>
              <a:ext uri="{FF2B5EF4-FFF2-40B4-BE49-F238E27FC236}">
                <a16:creationId xmlns:a16="http://schemas.microsoft.com/office/drawing/2014/main" id="{F178F633-7217-1799-4CE7-F32A71BA754F}"/>
              </a:ext>
            </a:extLst>
          </p:cNvPr>
          <p:cNvSpPr/>
          <p:nvPr/>
        </p:nvSpPr>
        <p:spPr>
          <a:xfrm>
            <a:off x="10403924"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5" name="Rectangle 24">
            <a:extLst>
              <a:ext uri="{FF2B5EF4-FFF2-40B4-BE49-F238E27FC236}">
                <a16:creationId xmlns:a16="http://schemas.microsoft.com/office/drawing/2014/main" id="{3C9AB4EE-EC43-7124-92D3-07B616DA4601}"/>
              </a:ext>
            </a:extLst>
          </p:cNvPr>
          <p:cNvSpPr/>
          <p:nvPr/>
        </p:nvSpPr>
        <p:spPr>
          <a:xfrm>
            <a:off x="10994565"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6" name="Rectangle 25">
            <a:extLst>
              <a:ext uri="{FF2B5EF4-FFF2-40B4-BE49-F238E27FC236}">
                <a16:creationId xmlns:a16="http://schemas.microsoft.com/office/drawing/2014/main" id="{1F02BE9D-FDA9-18ED-2A21-1D58D7A3623A}"/>
              </a:ext>
            </a:extLst>
          </p:cNvPr>
          <p:cNvSpPr/>
          <p:nvPr/>
        </p:nvSpPr>
        <p:spPr>
          <a:xfrm>
            <a:off x="5859977"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46" name="Rectangle 45">
            <a:extLst>
              <a:ext uri="{FF2B5EF4-FFF2-40B4-BE49-F238E27FC236}">
                <a16:creationId xmlns:a16="http://schemas.microsoft.com/office/drawing/2014/main" id="{2ECD632D-2891-B44C-3A75-3E56697DFF4B}"/>
              </a:ext>
            </a:extLst>
          </p:cNvPr>
          <p:cNvSpPr/>
          <p:nvPr/>
        </p:nvSpPr>
        <p:spPr>
          <a:xfrm>
            <a:off x="6512140"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479252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3 report intention to attend their next screening, with those who were overdue and those who have never attended being the least likely to report intention to attend next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(N=477); all up to date (N=299); all overdue (N=118)</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3821471248"/>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3066717" y="3260559"/>
            <a:ext cx="302125" cy="200597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A334CD29-3ADD-0879-6CA9-2A5B6FCF3F09}"/>
              </a:ext>
            </a:extLst>
          </p:cNvPr>
          <p:cNvSpPr txBox="1"/>
          <p:nvPr/>
        </p:nvSpPr>
        <p:spPr>
          <a:xfrm>
            <a:off x="3292360" y="4070728"/>
            <a:ext cx="723478" cy="369332"/>
          </a:xfrm>
          <a:prstGeom prst="rect">
            <a:avLst/>
          </a:prstGeom>
          <a:noFill/>
        </p:spPr>
        <p:txBody>
          <a:bodyPr wrap="square" rtlCol="0">
            <a:spAutoFit/>
          </a:bodyPr>
          <a:lstStyle/>
          <a:p>
            <a:r>
              <a:rPr lang="en-GB" b="1">
                <a:solidFill>
                  <a:schemeClr val="accent1"/>
                </a:solidFill>
              </a:rPr>
              <a:t>67%</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6103679" y="2722494"/>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80B7D600-61EE-4BD1-0537-3B953B581716}"/>
              </a:ext>
            </a:extLst>
          </p:cNvPr>
          <p:cNvSpPr txBox="1"/>
          <p:nvPr/>
        </p:nvSpPr>
        <p:spPr>
          <a:xfrm>
            <a:off x="6333543" y="3754444"/>
            <a:ext cx="723478" cy="369332"/>
          </a:xfrm>
          <a:prstGeom prst="rect">
            <a:avLst/>
          </a:prstGeom>
          <a:noFill/>
        </p:spPr>
        <p:txBody>
          <a:bodyPr wrap="square" rtlCol="0">
            <a:spAutoFit/>
          </a:bodyPr>
          <a:lstStyle/>
          <a:p>
            <a:r>
              <a:rPr lang="en-GB" b="1">
                <a:solidFill>
                  <a:schemeClr val="accent1"/>
                </a:solidFill>
              </a:rPr>
              <a:t>85%</a:t>
            </a:r>
          </a:p>
        </p:txBody>
      </p:sp>
      <p:sp>
        <p:nvSpPr>
          <p:cNvPr id="15" name="Isosceles Triangle 14">
            <a:extLst>
              <a:ext uri="{FF2B5EF4-FFF2-40B4-BE49-F238E27FC236}">
                <a16:creationId xmlns:a16="http://schemas.microsoft.com/office/drawing/2014/main" id="{F38765D3-DDD0-25B8-057C-52E0B7042E23}"/>
              </a:ext>
            </a:extLst>
          </p:cNvPr>
          <p:cNvSpPr>
            <a:spLocks noChangeAspect="1"/>
          </p:cNvSpPr>
          <p:nvPr/>
        </p:nvSpPr>
        <p:spPr>
          <a:xfrm>
            <a:off x="5735225" y="40427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891159" y="384097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157684" y="4210406"/>
            <a:ext cx="316389" cy="106031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28D1E993-1978-B8E6-94DC-17A009973F65}"/>
              </a:ext>
            </a:extLst>
          </p:cNvPr>
          <p:cNvSpPr txBox="1"/>
          <p:nvPr/>
        </p:nvSpPr>
        <p:spPr>
          <a:xfrm>
            <a:off x="9474073" y="4541171"/>
            <a:ext cx="723478" cy="369332"/>
          </a:xfrm>
          <a:prstGeom prst="rect">
            <a:avLst/>
          </a:prstGeom>
          <a:noFill/>
        </p:spPr>
        <p:txBody>
          <a:bodyPr wrap="square" rtlCol="0">
            <a:spAutoFit/>
          </a:bodyPr>
          <a:lstStyle/>
          <a:p>
            <a:r>
              <a:rPr lang="en-GB" b="1">
                <a:solidFill>
                  <a:schemeClr val="accent1"/>
                </a:solidFill>
              </a:rPr>
              <a:t>37%</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10076941" y="467260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8763091" y="480834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2" name="Isosceles Triangle 31">
            <a:extLst>
              <a:ext uri="{FF2B5EF4-FFF2-40B4-BE49-F238E27FC236}">
                <a16:creationId xmlns:a16="http://schemas.microsoft.com/office/drawing/2014/main" id="{FFB0C65B-9247-DF2E-6925-D6B9996631B0}"/>
              </a:ext>
            </a:extLst>
          </p:cNvPr>
          <p:cNvSpPr>
            <a:spLocks noChangeAspect="1"/>
          </p:cNvSpPr>
          <p:nvPr/>
        </p:nvSpPr>
        <p:spPr>
          <a:xfrm rot="10800000">
            <a:off x="5688860" y="2404385"/>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2C5A7F25-261F-C4DE-6CB4-CD2242C9C800}"/>
              </a:ext>
            </a:extLst>
          </p:cNvPr>
          <p:cNvSpPr>
            <a:spLocks noChangeAspect="1"/>
          </p:cNvSpPr>
          <p:nvPr/>
        </p:nvSpPr>
        <p:spPr>
          <a:xfrm>
            <a:off x="8721049" y="299765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6" name="Isosceles Triangle 35">
            <a:extLst>
              <a:ext uri="{FF2B5EF4-FFF2-40B4-BE49-F238E27FC236}">
                <a16:creationId xmlns:a16="http://schemas.microsoft.com/office/drawing/2014/main" id="{515D4C64-CC39-3E7A-371F-659D5139C995}"/>
              </a:ext>
            </a:extLst>
          </p:cNvPr>
          <p:cNvSpPr>
            <a:spLocks noChangeAspect="1"/>
          </p:cNvSpPr>
          <p:nvPr/>
        </p:nvSpPr>
        <p:spPr>
          <a:xfrm>
            <a:off x="8716487" y="396300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F49C7794-C074-E229-E600-A25DAEE2E642}"/>
              </a:ext>
            </a:extLst>
          </p:cNvPr>
          <p:cNvSpPr>
            <a:spLocks noChangeAspect="1"/>
          </p:cNvSpPr>
          <p:nvPr/>
        </p:nvSpPr>
        <p:spPr>
          <a:xfrm>
            <a:off x="8716487" y="369467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916E4EE7-E9AF-B8C3-719B-FD6CF8B6C2AE}"/>
              </a:ext>
            </a:extLst>
          </p:cNvPr>
          <p:cNvSpPr>
            <a:spLocks noChangeAspect="1"/>
          </p:cNvSpPr>
          <p:nvPr/>
        </p:nvSpPr>
        <p:spPr>
          <a:xfrm rot="10800000">
            <a:off x="5688860" y="263044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304905"/>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were more likely to report intention to attend, with no significant differences across other key subgroups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Those eligible for cervical screening (All eligible: N=477; 25-49: N=219;  50+: N= 258; ABC1: N=268; C2DE: N=209; C2DE and 50+: N=122; Not C2DE 50+: N=355; Not living with a disability: N=297; Living with a disability: N=171; Urban: N=209; Town: N=123; Rural: N=145)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29" name="Group 28">
            <a:extLst>
              <a:ext uri="{FF2B5EF4-FFF2-40B4-BE49-F238E27FC236}">
                <a16:creationId xmlns:a16="http://schemas.microsoft.com/office/drawing/2014/main" id="{6EA3C6B6-7B1C-3BDC-0ED2-F63461319A4E}"/>
              </a:ext>
            </a:extLst>
          </p:cNvPr>
          <p:cNvGrpSpPr/>
          <p:nvPr/>
        </p:nvGrpSpPr>
        <p:grpSpPr>
          <a:xfrm>
            <a:off x="441224" y="1656883"/>
            <a:ext cx="11595739" cy="4499757"/>
            <a:chOff x="541253" y="844389"/>
            <a:chExt cx="11219265" cy="3918112"/>
          </a:xfrm>
        </p:grpSpPr>
        <p:graphicFrame>
          <p:nvGraphicFramePr>
            <p:cNvPr id="39" name="Chart 38">
              <a:extLst>
                <a:ext uri="{FF2B5EF4-FFF2-40B4-BE49-F238E27FC236}">
                  <a16:creationId xmlns:a16="http://schemas.microsoft.com/office/drawing/2014/main" id="{02D3A43C-C1E6-BA86-EAB0-36F00D1A4D99}"/>
                </a:ext>
              </a:extLst>
            </p:cNvPr>
            <p:cNvGraphicFramePr/>
            <p:nvPr>
              <p:extLst>
                <p:ext uri="{D42A27DB-BD31-4B8C-83A1-F6EECF244321}">
                  <p14:modId xmlns:p14="http://schemas.microsoft.com/office/powerpoint/2010/main" val="257328628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0" name="Straight Connector 39">
              <a:extLst>
                <a:ext uri="{FF2B5EF4-FFF2-40B4-BE49-F238E27FC236}">
                  <a16:creationId xmlns:a16="http://schemas.microsoft.com/office/drawing/2014/main" id="{3C6C3D3F-AF15-8B48-3782-0BF5A8E32F2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3" name="Rectangle 42">
            <a:extLst>
              <a:ext uri="{FF2B5EF4-FFF2-40B4-BE49-F238E27FC236}">
                <a16:creationId xmlns:a16="http://schemas.microsoft.com/office/drawing/2014/main" id="{2A8EA03E-6D2C-8655-B4E6-681217EFA07D}"/>
              </a:ext>
            </a:extLst>
          </p:cNvPr>
          <p:cNvSpPr/>
          <p:nvPr/>
        </p:nvSpPr>
        <p:spPr>
          <a:xfrm>
            <a:off x="838864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44" name="Rectangle 43">
            <a:extLst>
              <a:ext uri="{FF2B5EF4-FFF2-40B4-BE49-F238E27FC236}">
                <a16:creationId xmlns:a16="http://schemas.microsoft.com/office/drawing/2014/main" id="{DA686B6C-09D5-5B7A-53BE-FA8562BEA192}"/>
              </a:ext>
            </a:extLst>
          </p:cNvPr>
          <p:cNvSpPr/>
          <p:nvPr/>
        </p:nvSpPr>
        <p:spPr>
          <a:xfrm>
            <a:off x="7731086"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5" name="Rectangle 44">
            <a:extLst>
              <a:ext uri="{FF2B5EF4-FFF2-40B4-BE49-F238E27FC236}">
                <a16:creationId xmlns:a16="http://schemas.microsoft.com/office/drawing/2014/main" id="{BA591EA8-B6E9-2B31-24BF-DC9AE89963CB}"/>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46" name="Rectangle 45">
            <a:extLst>
              <a:ext uri="{FF2B5EF4-FFF2-40B4-BE49-F238E27FC236}">
                <a16:creationId xmlns:a16="http://schemas.microsoft.com/office/drawing/2014/main" id="{73658B9E-4D5A-D21D-9C2A-554549B94856}"/>
              </a:ext>
            </a:extLst>
          </p:cNvPr>
          <p:cNvSpPr/>
          <p:nvPr/>
        </p:nvSpPr>
        <p:spPr>
          <a:xfrm>
            <a:off x="1912102" y="4703673"/>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47" name="Rectangle 46">
            <a:extLst>
              <a:ext uri="{FF2B5EF4-FFF2-40B4-BE49-F238E27FC236}">
                <a16:creationId xmlns:a16="http://schemas.microsoft.com/office/drawing/2014/main" id="{2F922882-7D63-0537-1177-A97D40B23D17}"/>
              </a:ext>
            </a:extLst>
          </p:cNvPr>
          <p:cNvSpPr/>
          <p:nvPr/>
        </p:nvSpPr>
        <p:spPr>
          <a:xfrm>
            <a:off x="2621796" y="472775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8" name="Rectangle 47">
            <a:extLst>
              <a:ext uri="{FF2B5EF4-FFF2-40B4-BE49-F238E27FC236}">
                <a16:creationId xmlns:a16="http://schemas.microsoft.com/office/drawing/2014/main" id="{2383BCAC-E3FA-58DB-D42D-CD0233F92115}"/>
              </a:ext>
            </a:extLst>
          </p:cNvPr>
          <p:cNvSpPr/>
          <p:nvPr/>
        </p:nvSpPr>
        <p:spPr>
          <a:xfrm>
            <a:off x="3904309"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9" name="Rectangle 48">
            <a:extLst>
              <a:ext uri="{FF2B5EF4-FFF2-40B4-BE49-F238E27FC236}">
                <a16:creationId xmlns:a16="http://schemas.microsoft.com/office/drawing/2014/main" id="{D61EC2A9-D1A0-2124-3FF7-EE4405943AE0}"/>
              </a:ext>
            </a:extLst>
          </p:cNvPr>
          <p:cNvSpPr/>
          <p:nvPr/>
        </p:nvSpPr>
        <p:spPr>
          <a:xfrm>
            <a:off x="4542654"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50" name="Rectangle 49">
            <a:extLst>
              <a:ext uri="{FF2B5EF4-FFF2-40B4-BE49-F238E27FC236}">
                <a16:creationId xmlns:a16="http://schemas.microsoft.com/office/drawing/2014/main" id="{BD830823-DD5B-E73B-5F76-18A9C280885B}"/>
              </a:ext>
            </a:extLst>
          </p:cNvPr>
          <p:cNvSpPr/>
          <p:nvPr/>
        </p:nvSpPr>
        <p:spPr>
          <a:xfrm>
            <a:off x="9675272"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51" name="Rectangle 50">
            <a:extLst>
              <a:ext uri="{FF2B5EF4-FFF2-40B4-BE49-F238E27FC236}">
                <a16:creationId xmlns:a16="http://schemas.microsoft.com/office/drawing/2014/main" id="{CFF2CD88-7C54-4D4B-5F60-877BF8A2F265}"/>
              </a:ext>
            </a:extLst>
          </p:cNvPr>
          <p:cNvSpPr/>
          <p:nvPr/>
        </p:nvSpPr>
        <p:spPr>
          <a:xfrm>
            <a:off x="10403924"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52" name="Rectangle 51">
            <a:extLst>
              <a:ext uri="{FF2B5EF4-FFF2-40B4-BE49-F238E27FC236}">
                <a16:creationId xmlns:a16="http://schemas.microsoft.com/office/drawing/2014/main" id="{0ADD65C7-5678-FB06-6F0B-827348FAFE5E}"/>
              </a:ext>
            </a:extLst>
          </p:cNvPr>
          <p:cNvSpPr/>
          <p:nvPr/>
        </p:nvSpPr>
        <p:spPr>
          <a:xfrm>
            <a:off x="10994565"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53" name="Rectangle 52">
            <a:extLst>
              <a:ext uri="{FF2B5EF4-FFF2-40B4-BE49-F238E27FC236}">
                <a16:creationId xmlns:a16="http://schemas.microsoft.com/office/drawing/2014/main" id="{441D5873-FA44-84F0-F494-6BA159CB1FF8}"/>
              </a:ext>
            </a:extLst>
          </p:cNvPr>
          <p:cNvSpPr/>
          <p:nvPr/>
        </p:nvSpPr>
        <p:spPr>
          <a:xfrm>
            <a:off x="5859977"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54" name="Rectangle 53">
            <a:extLst>
              <a:ext uri="{FF2B5EF4-FFF2-40B4-BE49-F238E27FC236}">
                <a16:creationId xmlns:a16="http://schemas.microsoft.com/office/drawing/2014/main" id="{B57F3CD9-B94B-B77D-AD47-9AABBAF4BB27}"/>
              </a:ext>
            </a:extLst>
          </p:cNvPr>
          <p:cNvSpPr/>
          <p:nvPr/>
        </p:nvSpPr>
        <p:spPr>
          <a:xfrm>
            <a:off x="6512140"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
        <p:nvSpPr>
          <p:cNvPr id="55" name="Isosceles Triangle 54">
            <a:extLst>
              <a:ext uri="{FF2B5EF4-FFF2-40B4-BE49-F238E27FC236}">
                <a16:creationId xmlns:a16="http://schemas.microsoft.com/office/drawing/2014/main" id="{C1FBE101-B9BC-5429-F73D-210DC3E1FDA2}"/>
              </a:ext>
            </a:extLst>
          </p:cNvPr>
          <p:cNvSpPr>
            <a:spLocks noChangeAspect="1"/>
          </p:cNvSpPr>
          <p:nvPr/>
        </p:nvSpPr>
        <p:spPr>
          <a:xfrm>
            <a:off x="2096117" y="21001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6" name="Isosceles Triangle 55">
            <a:extLst>
              <a:ext uri="{FF2B5EF4-FFF2-40B4-BE49-F238E27FC236}">
                <a16:creationId xmlns:a16="http://schemas.microsoft.com/office/drawing/2014/main" id="{08D7C23C-7866-5C13-670F-5B143A5B57F8}"/>
              </a:ext>
            </a:extLst>
          </p:cNvPr>
          <p:cNvSpPr>
            <a:spLocks noChangeAspect="1"/>
          </p:cNvSpPr>
          <p:nvPr/>
        </p:nvSpPr>
        <p:spPr>
          <a:xfrm rot="10800000">
            <a:off x="2763697" y="284006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5354347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3470203921"/>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who would carry out the test, and references to pain were most commonly referenced as barriers.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(N=477); all up to date (N=299); all overdue (N=118)</a:t>
            </a: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a:t>
              </a:r>
              <a:endParaRPr lang="en-GB" sz="90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Isosceles Triangle 2">
            <a:extLst>
              <a:ext uri="{FF2B5EF4-FFF2-40B4-BE49-F238E27FC236}">
                <a16:creationId xmlns:a16="http://schemas.microsoft.com/office/drawing/2014/main" id="{52C672B9-C094-6FBE-E8AD-F26FB068A118}"/>
              </a:ext>
            </a:extLst>
          </p:cNvPr>
          <p:cNvSpPr>
            <a:spLocks noChangeAspect="1"/>
          </p:cNvSpPr>
          <p:nvPr/>
        </p:nvSpPr>
        <p:spPr>
          <a:xfrm rot="10800000">
            <a:off x="7803013" y="36602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1D5BAD65-ED3E-3523-AFEE-DDA4595EE634}"/>
              </a:ext>
            </a:extLst>
          </p:cNvPr>
          <p:cNvSpPr>
            <a:spLocks noChangeAspect="1"/>
          </p:cNvSpPr>
          <p:nvPr/>
        </p:nvSpPr>
        <p:spPr>
          <a:xfrm>
            <a:off x="8061808" y="295226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 name="Isosceles Triangle 5">
            <a:extLst>
              <a:ext uri="{FF2B5EF4-FFF2-40B4-BE49-F238E27FC236}">
                <a16:creationId xmlns:a16="http://schemas.microsoft.com/office/drawing/2014/main" id="{FB0F05E5-9FD0-2107-A502-1E2EDC60576F}"/>
              </a:ext>
            </a:extLst>
          </p:cNvPr>
          <p:cNvSpPr>
            <a:spLocks noChangeAspect="1"/>
          </p:cNvSpPr>
          <p:nvPr/>
        </p:nvSpPr>
        <p:spPr>
          <a:xfrm>
            <a:off x="1074854" y="19113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Isosceles Triangle 14">
            <a:extLst>
              <a:ext uri="{FF2B5EF4-FFF2-40B4-BE49-F238E27FC236}">
                <a16:creationId xmlns:a16="http://schemas.microsoft.com/office/drawing/2014/main" id="{9ABFC603-C661-5A81-1FAE-2700A38FF106}"/>
              </a:ext>
            </a:extLst>
          </p:cNvPr>
          <p:cNvSpPr>
            <a:spLocks noChangeAspect="1"/>
          </p:cNvSpPr>
          <p:nvPr/>
        </p:nvSpPr>
        <p:spPr>
          <a:xfrm rot="10800000">
            <a:off x="1309470" y="264460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Isosceles Triangle 1">
            <a:extLst>
              <a:ext uri="{FF2B5EF4-FFF2-40B4-BE49-F238E27FC236}">
                <a16:creationId xmlns:a16="http://schemas.microsoft.com/office/drawing/2014/main" id="{CBF9C6C0-EBFB-792A-FE82-88E67A54F7EC}"/>
              </a:ext>
            </a:extLst>
          </p:cNvPr>
          <p:cNvSpPr>
            <a:spLocks noChangeAspect="1"/>
          </p:cNvSpPr>
          <p:nvPr/>
        </p:nvSpPr>
        <p:spPr>
          <a:xfrm>
            <a:off x="9187224" y="31984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13AEE379-695D-1F2E-3687-E79E4058F36E}"/>
              </a:ext>
            </a:extLst>
          </p:cNvPr>
          <p:cNvSpPr>
            <a:spLocks noChangeAspect="1"/>
          </p:cNvSpPr>
          <p:nvPr/>
        </p:nvSpPr>
        <p:spPr>
          <a:xfrm rot="10800000">
            <a:off x="8963597" y="36954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from an ethnic minority background and younger respondents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(N=2,970)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aged 18-49 were more likely than those aged 50+ to state that they were too busy (24% vs 7%), they forgot to book an appointment (19% vs 6%) or that they found it difficult to get an appointment (20% vs 8%).</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from a higher social grade (ABC1) were more likely than those from a lower social grade (C2DE) to state that they forgot to book an appointment or that they forgot an appointment was booked (16% vs 9%).</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more commonly stated that they were worried about an appointment being physically uncomfortable (35% vs 15%) or that they found it too difficult to get to an appointment (17% vs 2%) compared to those without a disability.</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334698"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aged 50+ from a lower social grade were less likely than all others to identify that they didn’t want a man carrying out the test (34% vs 46%), they were embarrassed (18% vs 29%), they found it difficult to get an appointment (7% vs 16%) or that they were too busy (6% vs 19%).</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6208585"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an urban areas were more likely than those in a rural area to state that they didn’t have any symptoms of cervical cancer (19% vs 10%)</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3121314"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997707"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Tree>
    <p:extLst>
      <p:ext uri="{BB962C8B-B14F-4D97-AF65-F5344CB8AC3E}">
        <p14:creationId xmlns:p14="http://schemas.microsoft.com/office/powerpoint/2010/main" val="20042002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638222738"/>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281372106"/>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completed their bowel screening kit in the last 2 years, with nearly 8 in 10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(N=328)</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Completed bowel cancer screening (last time sent kit)</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Tree>
    <p:extLst>
      <p:ext uri="{BB962C8B-B14F-4D97-AF65-F5344CB8AC3E}">
        <p14:creationId xmlns:p14="http://schemas.microsoft.com/office/powerpoint/2010/main" val="410658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dirty="0">
                <a:solidFill>
                  <a:schemeClr val="tx1"/>
                </a:solidFill>
              </a:rPr>
              <a:t>Statistical significance</a:t>
            </a:r>
            <a:endParaRPr lang="en-GB" sz="1200" dirty="0">
              <a:latin typeface="+mn-lt"/>
            </a:endParaRPr>
          </a:p>
          <a:p>
            <a:pPr marL="342900" indent="-342900">
              <a:buFont typeface="Arial" panose="020B0604020202020204" pitchFamily="34" charset="0"/>
              <a:buChar char="•"/>
            </a:pPr>
            <a:r>
              <a:rPr lang="en-GB" sz="12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US" sz="1200" dirty="0">
                <a:latin typeface="+mn-lt"/>
              </a:rPr>
              <a:t>The following tests were used when testing statistical significance: </a:t>
            </a:r>
          </a:p>
          <a:p>
            <a:pPr marL="1028700" lvl="1" indent="-342900"/>
            <a:r>
              <a:rPr lang="en-US" sz="1200" dirty="0">
                <a:latin typeface="+mn-lt"/>
              </a:rPr>
              <a:t>When comparing between subgroups: a modified t-test. </a:t>
            </a:r>
          </a:p>
          <a:p>
            <a:pPr marL="1028700" lvl="1" indent="-342900"/>
            <a:r>
              <a:rPr lang="en-US" sz="1200" dirty="0">
                <a:latin typeface="+mn-lt"/>
              </a:rPr>
              <a:t>When comparing to average: a modified chi-squared test.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GB" sz="12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dirty="0">
                <a:solidFill>
                  <a:schemeClr val="tx1"/>
                </a:solidFill>
              </a:rPr>
              <a:t>Data based on fewer </a:t>
            </a:r>
            <a:r>
              <a:rPr lang="en-GB" sz="1200" dirty="0"/>
              <a:t>than 100 responses has been denoted with       and should be treated with caution</a:t>
            </a:r>
            <a:endParaRPr lang="en-GB" sz="1200" dirty="0">
              <a:solidFill>
                <a:schemeClr val="tx1"/>
              </a:solidFill>
            </a:endParaRPr>
          </a:p>
          <a:p>
            <a:endParaRPr lang="en-GB" sz="1200" dirty="0">
              <a:latin typeface="+mn-lt"/>
            </a:endParaRPr>
          </a:p>
          <a:p>
            <a:r>
              <a:rPr lang="en-GB" sz="1200" b="1" dirty="0">
                <a:solidFill>
                  <a:schemeClr val="tx1"/>
                </a:solidFill>
              </a:rPr>
              <a:t>Individual responses </a:t>
            </a:r>
            <a:endParaRPr lang="en-GB" sz="1200" dirty="0">
              <a:solidFill>
                <a:schemeClr val="tx1"/>
              </a:solidFill>
            </a:endParaRPr>
          </a:p>
          <a:p>
            <a:pPr marL="342900" indent="-342900">
              <a:buFont typeface="Arial" panose="020B0604020202020204" pitchFamily="34" charset="0"/>
              <a:buChar char="•"/>
            </a:pPr>
            <a:r>
              <a:rPr lang="en-GB" sz="12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dirty="0">
                <a:latin typeface="+mn-lt"/>
              </a:rPr>
              <a:t>Please note, all findings on this report are based on </a:t>
            </a:r>
            <a:r>
              <a:rPr lang="en-GB" sz="1200" i="1" dirty="0">
                <a:latin typeface="+mn-lt"/>
              </a:rPr>
              <a:t>self reported </a:t>
            </a:r>
            <a:r>
              <a:rPr lang="en-GB" sz="1200" dirty="0">
                <a:latin typeface="+mn-lt"/>
              </a:rPr>
              <a:t>actions</a:t>
            </a:r>
          </a:p>
          <a:p>
            <a:pPr marL="342900" indent="-342900">
              <a:buFont typeface="Arial" panose="020B0604020202020204" pitchFamily="34" charset="0"/>
              <a:buChar char="•"/>
            </a:pPr>
            <a:endParaRPr lang="en-GB" sz="12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Northern Ireland</a:t>
            </a:r>
          </a:p>
          <a:p>
            <a:endParaRPr lang="en-GB">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838" y="40409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M1_rc – Bowel screening – recode </a:t>
            </a:r>
          </a:p>
          <a:p>
            <a:r>
              <a:rPr lang="en-US" sz="800"/>
              <a:t>Base: (All eligible: N=328; Male: N=181; Female: N=143; ABC1: N=190; C2DE: N=138; Disability: N=149; No disability: N=187; urban N=143; town N=86; rural N=99)</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living in rural areas were more likely to be categorised as being up to date with their bowel screening, compared to those in urban areas</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bowel screening</a:t>
            </a:r>
            <a:endParaRPr lang="en-GB" sz="1600" b="1" i="0" u="none" strike="noStrike" kern="1200" spc="10" baseline="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213FC824-31C2-6B82-091B-1E7003C73F17}"/>
              </a:ext>
            </a:extLst>
          </p:cNvPr>
          <p:cNvGrpSpPr/>
          <p:nvPr/>
        </p:nvGrpSpPr>
        <p:grpSpPr>
          <a:xfrm>
            <a:off x="441224" y="1656883"/>
            <a:ext cx="11595739" cy="4499757"/>
            <a:chOff x="541253" y="844389"/>
            <a:chExt cx="11219265" cy="3918112"/>
          </a:xfrm>
        </p:grpSpPr>
        <p:graphicFrame>
          <p:nvGraphicFramePr>
            <p:cNvPr id="3" name="Chart 2">
              <a:extLst>
                <a:ext uri="{FF2B5EF4-FFF2-40B4-BE49-F238E27FC236}">
                  <a16:creationId xmlns:a16="http://schemas.microsoft.com/office/drawing/2014/main" id="{9AC749D3-DF12-04A6-2990-508EE3CB0C17}"/>
                </a:ext>
              </a:extLst>
            </p:cNvPr>
            <p:cNvGraphicFramePr/>
            <p:nvPr>
              <p:extLst>
                <p:ext uri="{D42A27DB-BD31-4B8C-83A1-F6EECF244321}">
                  <p14:modId xmlns:p14="http://schemas.microsoft.com/office/powerpoint/2010/main" val="406952815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3126E977-E28D-6274-92FF-0E2E7A828A4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69817E91-FAEE-7E15-2AED-C4095CC099D1}"/>
              </a:ext>
            </a:extLst>
          </p:cNvPr>
          <p:cNvSpPr/>
          <p:nvPr/>
        </p:nvSpPr>
        <p:spPr>
          <a:xfrm>
            <a:off x="7876179" y="465909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7" name="Rectangle 6">
            <a:extLst>
              <a:ext uri="{FF2B5EF4-FFF2-40B4-BE49-F238E27FC236}">
                <a16:creationId xmlns:a16="http://schemas.microsoft.com/office/drawing/2014/main" id="{0A42A144-7B46-9F8B-DDEB-24C7FC17016B}"/>
              </a:ext>
            </a:extLst>
          </p:cNvPr>
          <p:cNvSpPr/>
          <p:nvPr/>
        </p:nvSpPr>
        <p:spPr>
          <a:xfrm>
            <a:off x="7043249" y="465711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5" name="Rectangle 14">
            <a:extLst>
              <a:ext uri="{FF2B5EF4-FFF2-40B4-BE49-F238E27FC236}">
                <a16:creationId xmlns:a16="http://schemas.microsoft.com/office/drawing/2014/main" id="{2FABF57B-D083-3098-9BBC-814CC48FC068}"/>
              </a:ext>
            </a:extLst>
          </p:cNvPr>
          <p:cNvSpPr/>
          <p:nvPr/>
        </p:nvSpPr>
        <p:spPr>
          <a:xfrm>
            <a:off x="4671126" y="4742432"/>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6" name="Rectangle 15">
            <a:extLst>
              <a:ext uri="{FF2B5EF4-FFF2-40B4-BE49-F238E27FC236}">
                <a16:creationId xmlns:a16="http://schemas.microsoft.com/office/drawing/2014/main" id="{247B8186-1E1D-B9B2-0AC5-85D9FDB9A4D5}"/>
              </a:ext>
            </a:extLst>
          </p:cNvPr>
          <p:cNvSpPr/>
          <p:nvPr/>
        </p:nvSpPr>
        <p:spPr>
          <a:xfrm>
            <a:off x="5309471" y="4778364"/>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7" name="Rectangle 16">
            <a:extLst>
              <a:ext uri="{FF2B5EF4-FFF2-40B4-BE49-F238E27FC236}">
                <a16:creationId xmlns:a16="http://schemas.microsoft.com/office/drawing/2014/main" id="{76531457-C33B-1BDF-1C58-151C1ED39F49}"/>
              </a:ext>
            </a:extLst>
          </p:cNvPr>
          <p:cNvSpPr/>
          <p:nvPr/>
        </p:nvSpPr>
        <p:spPr>
          <a:xfrm>
            <a:off x="9338360"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8" name="Rectangle 17">
            <a:extLst>
              <a:ext uri="{FF2B5EF4-FFF2-40B4-BE49-F238E27FC236}">
                <a16:creationId xmlns:a16="http://schemas.microsoft.com/office/drawing/2014/main" id="{FDDCA1F6-A331-29EF-F2C5-9E4C15226F09}"/>
              </a:ext>
            </a:extLst>
          </p:cNvPr>
          <p:cNvSpPr/>
          <p:nvPr/>
        </p:nvSpPr>
        <p:spPr>
          <a:xfrm>
            <a:off x="10152955"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9" name="Rectangle 18">
            <a:extLst>
              <a:ext uri="{FF2B5EF4-FFF2-40B4-BE49-F238E27FC236}">
                <a16:creationId xmlns:a16="http://schemas.microsoft.com/office/drawing/2014/main" id="{C1C10FEA-125D-9EB1-6072-FACB258A2210}"/>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4" name="Rectangle 23">
            <a:extLst>
              <a:ext uri="{FF2B5EF4-FFF2-40B4-BE49-F238E27FC236}">
                <a16:creationId xmlns:a16="http://schemas.microsoft.com/office/drawing/2014/main" id="{5A9EE134-FEEE-2F7E-3A64-B72F3E375AB8}"/>
              </a:ext>
            </a:extLst>
          </p:cNvPr>
          <p:cNvSpPr/>
          <p:nvPr/>
        </p:nvSpPr>
        <p:spPr>
          <a:xfrm>
            <a:off x="481205"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5" name="Isosceles Triangle 24">
            <a:extLst>
              <a:ext uri="{FF2B5EF4-FFF2-40B4-BE49-F238E27FC236}">
                <a16:creationId xmlns:a16="http://schemas.microsoft.com/office/drawing/2014/main" id="{014A45E0-0537-AFDC-D1BE-CCEBCF3885C0}"/>
              </a:ext>
            </a:extLst>
          </p:cNvPr>
          <p:cNvSpPr>
            <a:spLocks noChangeAspect="1"/>
          </p:cNvSpPr>
          <p:nvPr/>
        </p:nvSpPr>
        <p:spPr>
          <a:xfrm rot="10800000">
            <a:off x="9634021" y="2418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A63B9B26-498D-11B6-056A-B87F36B90410}"/>
              </a:ext>
            </a:extLst>
          </p:cNvPr>
          <p:cNvSpPr>
            <a:spLocks noChangeAspect="1"/>
          </p:cNvSpPr>
          <p:nvPr/>
        </p:nvSpPr>
        <p:spPr>
          <a:xfrm>
            <a:off x="11191070" y="20282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Rectangle 26">
            <a:extLst>
              <a:ext uri="{FF2B5EF4-FFF2-40B4-BE49-F238E27FC236}">
                <a16:creationId xmlns:a16="http://schemas.microsoft.com/office/drawing/2014/main" id="{4AAD8143-B4F1-2A61-F993-ADC2910E31CA}"/>
              </a:ext>
            </a:extLst>
          </p:cNvPr>
          <p:cNvSpPr/>
          <p:nvPr/>
        </p:nvSpPr>
        <p:spPr>
          <a:xfrm>
            <a:off x="2238031" y="4718354"/>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8" name="Rectangle 27">
            <a:extLst>
              <a:ext uri="{FF2B5EF4-FFF2-40B4-BE49-F238E27FC236}">
                <a16:creationId xmlns:a16="http://schemas.microsoft.com/office/drawing/2014/main" id="{1D5EB035-6BCC-8FD4-03E0-A6129A2411E6}"/>
              </a:ext>
            </a:extLst>
          </p:cNvPr>
          <p:cNvSpPr/>
          <p:nvPr/>
        </p:nvSpPr>
        <p:spPr>
          <a:xfrm>
            <a:off x="3007135" y="4708641"/>
            <a:ext cx="776427" cy="1950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0" name="Oval 29">
            <a:extLst>
              <a:ext uri="{FF2B5EF4-FFF2-40B4-BE49-F238E27FC236}">
                <a16:creationId xmlns:a16="http://schemas.microsoft.com/office/drawing/2014/main" id="{FB749202-415C-283D-1555-F11AE0DF7283}"/>
              </a:ext>
            </a:extLst>
          </p:cNvPr>
          <p:cNvSpPr/>
          <p:nvPr/>
        </p:nvSpPr>
        <p:spPr>
          <a:xfrm>
            <a:off x="10408803" y="51408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2243443-DD82-E6F4-F545-40959C39A283}"/>
              </a:ext>
            </a:extLst>
          </p:cNvPr>
          <p:cNvSpPr/>
          <p:nvPr/>
        </p:nvSpPr>
        <p:spPr>
          <a:xfrm>
            <a:off x="11203102" y="51233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77259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Intention to complete their kit next time was high, with those who were up to date with screening being more likely than average to report intention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(N=328); all up to date (N=255)</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422112831"/>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Right Brace 3">
            <a:extLst>
              <a:ext uri="{FF2B5EF4-FFF2-40B4-BE49-F238E27FC236}">
                <a16:creationId xmlns:a16="http://schemas.microsoft.com/office/drawing/2014/main" id="{1A6E2677-D95D-DC69-0518-B3BA866C1B76}"/>
              </a:ext>
            </a:extLst>
          </p:cNvPr>
          <p:cNvSpPr/>
          <p:nvPr/>
        </p:nvSpPr>
        <p:spPr>
          <a:xfrm>
            <a:off x="4278830" y="2632451"/>
            <a:ext cx="397277" cy="266578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a:extLst>
              <a:ext uri="{FF2B5EF4-FFF2-40B4-BE49-F238E27FC236}">
                <a16:creationId xmlns:a16="http://schemas.microsoft.com/office/drawing/2014/main" id="{95B31542-4689-21C9-0651-CB49BC627718}"/>
              </a:ext>
            </a:extLst>
          </p:cNvPr>
          <p:cNvSpPr txBox="1"/>
          <p:nvPr/>
        </p:nvSpPr>
        <p:spPr>
          <a:xfrm>
            <a:off x="4632935" y="3694100"/>
            <a:ext cx="723478" cy="369332"/>
          </a:xfrm>
          <a:prstGeom prst="rect">
            <a:avLst/>
          </a:prstGeom>
          <a:noFill/>
        </p:spPr>
        <p:txBody>
          <a:bodyPr wrap="square" rtlCol="0">
            <a:spAutoFit/>
          </a:bodyPr>
          <a:lstStyle/>
          <a:p>
            <a:r>
              <a:rPr lang="en-GB" b="1">
                <a:solidFill>
                  <a:schemeClr val="accent1"/>
                </a:solidFill>
              </a:rPr>
              <a:t>88%</a:t>
            </a:r>
          </a:p>
        </p:txBody>
      </p:sp>
      <p:sp>
        <p:nvSpPr>
          <p:cNvPr id="18" name="Right Brace 17">
            <a:extLst>
              <a:ext uri="{FF2B5EF4-FFF2-40B4-BE49-F238E27FC236}">
                <a16:creationId xmlns:a16="http://schemas.microsoft.com/office/drawing/2014/main" id="{9CA5CE77-2342-42E5-0F54-76183200495A}"/>
              </a:ext>
            </a:extLst>
          </p:cNvPr>
          <p:cNvSpPr/>
          <p:nvPr/>
        </p:nvSpPr>
        <p:spPr>
          <a:xfrm>
            <a:off x="7351284" y="272288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Isosceles Triangle 19">
            <a:extLst>
              <a:ext uri="{FF2B5EF4-FFF2-40B4-BE49-F238E27FC236}">
                <a16:creationId xmlns:a16="http://schemas.microsoft.com/office/drawing/2014/main" id="{71B323A3-5A9F-D7A1-52D7-3840AFF32BCB}"/>
              </a:ext>
            </a:extLst>
          </p:cNvPr>
          <p:cNvSpPr>
            <a:spLocks noChangeAspect="1"/>
          </p:cNvSpPr>
          <p:nvPr/>
        </p:nvSpPr>
        <p:spPr>
          <a:xfrm>
            <a:off x="3548472" y="272740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BF71F109-10D2-F12C-071C-59BB3CCE1D68}"/>
              </a:ext>
            </a:extLst>
          </p:cNvPr>
          <p:cNvSpPr>
            <a:spLocks noChangeAspect="1"/>
          </p:cNvSpPr>
          <p:nvPr/>
        </p:nvSpPr>
        <p:spPr>
          <a:xfrm rot="10800000">
            <a:off x="8251353" y="240211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TextBox 12">
            <a:extLst>
              <a:ext uri="{FF2B5EF4-FFF2-40B4-BE49-F238E27FC236}">
                <a16:creationId xmlns:a16="http://schemas.microsoft.com/office/drawing/2014/main" id="{15B4E72C-6DA6-7057-5F2B-C39C233C5F70}"/>
              </a:ext>
            </a:extLst>
          </p:cNvPr>
          <p:cNvSpPr txBox="1"/>
          <p:nvPr/>
        </p:nvSpPr>
        <p:spPr>
          <a:xfrm>
            <a:off x="9414216" y="3567765"/>
            <a:ext cx="723478" cy="369332"/>
          </a:xfrm>
          <a:prstGeom prst="rect">
            <a:avLst/>
          </a:prstGeom>
          <a:noFill/>
        </p:spPr>
        <p:txBody>
          <a:bodyPr wrap="square" rtlCol="0">
            <a:spAutoFit/>
          </a:bodyPr>
          <a:lstStyle/>
          <a:p>
            <a:r>
              <a:rPr lang="en-GB" b="1">
                <a:solidFill>
                  <a:schemeClr val="accent1"/>
                </a:solidFill>
              </a:rPr>
              <a:t>96%</a:t>
            </a:r>
          </a:p>
        </p:txBody>
      </p:sp>
      <p:sp>
        <p:nvSpPr>
          <p:cNvPr id="17" name="Isosceles Triangle 16">
            <a:extLst>
              <a:ext uri="{FF2B5EF4-FFF2-40B4-BE49-F238E27FC236}">
                <a16:creationId xmlns:a16="http://schemas.microsoft.com/office/drawing/2014/main" id="{D6E3A3B9-C844-5612-CFB9-DA4E6354DFC0}"/>
              </a:ext>
            </a:extLst>
          </p:cNvPr>
          <p:cNvSpPr>
            <a:spLocks noChangeAspect="1"/>
          </p:cNvSpPr>
          <p:nvPr/>
        </p:nvSpPr>
        <p:spPr>
          <a:xfrm rot="10800000">
            <a:off x="3618852" y="404693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10007064" y="367514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8331109" y="385365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8" name="Right Brace 27">
            <a:extLst>
              <a:ext uri="{FF2B5EF4-FFF2-40B4-BE49-F238E27FC236}">
                <a16:creationId xmlns:a16="http://schemas.microsoft.com/office/drawing/2014/main" id="{12AE8B0D-ACED-DD63-227E-7005DB20C614}"/>
              </a:ext>
            </a:extLst>
          </p:cNvPr>
          <p:cNvSpPr/>
          <p:nvPr/>
        </p:nvSpPr>
        <p:spPr>
          <a:xfrm>
            <a:off x="9027183" y="2372478"/>
            <a:ext cx="433399" cy="2905028"/>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 name="Isosceles Triangle 28">
            <a:extLst>
              <a:ext uri="{FF2B5EF4-FFF2-40B4-BE49-F238E27FC236}">
                <a16:creationId xmlns:a16="http://schemas.microsoft.com/office/drawing/2014/main" id="{AFB3BABA-55EA-E5E3-E755-9F490F948AAF}"/>
              </a:ext>
            </a:extLst>
          </p:cNvPr>
          <p:cNvSpPr>
            <a:spLocks noChangeAspect="1"/>
          </p:cNvSpPr>
          <p:nvPr/>
        </p:nvSpPr>
        <p:spPr>
          <a:xfrm rot="10800000">
            <a:off x="5182849" y="381089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Isosceles Triangle 30">
            <a:extLst>
              <a:ext uri="{FF2B5EF4-FFF2-40B4-BE49-F238E27FC236}">
                <a16:creationId xmlns:a16="http://schemas.microsoft.com/office/drawing/2014/main" id="{716997CB-9181-4BA1-5C25-616AD83A11E9}"/>
              </a:ext>
            </a:extLst>
          </p:cNvPr>
          <p:cNvSpPr>
            <a:spLocks noChangeAspect="1"/>
          </p:cNvSpPr>
          <p:nvPr/>
        </p:nvSpPr>
        <p:spPr>
          <a:xfrm rot="10800000">
            <a:off x="3548472" y="246999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Echoing the findings for those who were up to date with their screening, those living in rural areas were more likely to report that they intend to complete their next kit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N=328; Male: N=181; Female: N=143; ABC1: N=190; C2DE: N=138; Disability: N=149; No disability: N=187; urban N=143; town N=86; rural N=99)</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1D5D2B3B-D691-DF76-9188-9E17F59FC2F9}"/>
              </a:ext>
            </a:extLst>
          </p:cNvPr>
          <p:cNvGrpSpPr/>
          <p:nvPr/>
        </p:nvGrpSpPr>
        <p:grpSpPr>
          <a:xfrm>
            <a:off x="441224" y="1656883"/>
            <a:ext cx="11595739" cy="4499757"/>
            <a:chOff x="541253" y="844389"/>
            <a:chExt cx="11219265" cy="3918112"/>
          </a:xfrm>
        </p:grpSpPr>
        <p:graphicFrame>
          <p:nvGraphicFramePr>
            <p:cNvPr id="5" name="Chart 4">
              <a:extLst>
                <a:ext uri="{FF2B5EF4-FFF2-40B4-BE49-F238E27FC236}">
                  <a16:creationId xmlns:a16="http://schemas.microsoft.com/office/drawing/2014/main" id="{60A9094D-D7F0-B74A-2CF1-FA96E4FD8D84}"/>
                </a:ext>
              </a:extLst>
            </p:cNvPr>
            <p:cNvGraphicFramePr/>
            <p:nvPr>
              <p:extLst>
                <p:ext uri="{D42A27DB-BD31-4B8C-83A1-F6EECF244321}">
                  <p14:modId xmlns:p14="http://schemas.microsoft.com/office/powerpoint/2010/main" val="1810223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a:extLst>
                <a:ext uri="{FF2B5EF4-FFF2-40B4-BE49-F238E27FC236}">
                  <a16:creationId xmlns:a16="http://schemas.microsoft.com/office/drawing/2014/main" id="{08C04FFA-AFA4-7640-D922-C19726A89AC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5" name="Rectangle 14">
            <a:extLst>
              <a:ext uri="{FF2B5EF4-FFF2-40B4-BE49-F238E27FC236}">
                <a16:creationId xmlns:a16="http://schemas.microsoft.com/office/drawing/2014/main" id="{1CD19C69-4E07-DC57-D7A3-B8BC8CD334FF}"/>
              </a:ext>
            </a:extLst>
          </p:cNvPr>
          <p:cNvSpPr/>
          <p:nvPr/>
        </p:nvSpPr>
        <p:spPr>
          <a:xfrm>
            <a:off x="7876179" y="465909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6" name="Rectangle 15">
            <a:extLst>
              <a:ext uri="{FF2B5EF4-FFF2-40B4-BE49-F238E27FC236}">
                <a16:creationId xmlns:a16="http://schemas.microsoft.com/office/drawing/2014/main" id="{05239CA0-8739-1938-D676-5ECE6ADD38CE}"/>
              </a:ext>
            </a:extLst>
          </p:cNvPr>
          <p:cNvSpPr/>
          <p:nvPr/>
        </p:nvSpPr>
        <p:spPr>
          <a:xfrm>
            <a:off x="7043249" y="465711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7" name="Rectangle 16">
            <a:extLst>
              <a:ext uri="{FF2B5EF4-FFF2-40B4-BE49-F238E27FC236}">
                <a16:creationId xmlns:a16="http://schemas.microsoft.com/office/drawing/2014/main" id="{EAF7D015-DA26-BE96-08D0-652DE1363BA1}"/>
              </a:ext>
            </a:extLst>
          </p:cNvPr>
          <p:cNvSpPr/>
          <p:nvPr/>
        </p:nvSpPr>
        <p:spPr>
          <a:xfrm>
            <a:off x="2238031" y="4718354"/>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8" name="Rectangle 17">
            <a:extLst>
              <a:ext uri="{FF2B5EF4-FFF2-40B4-BE49-F238E27FC236}">
                <a16:creationId xmlns:a16="http://schemas.microsoft.com/office/drawing/2014/main" id="{EA77279A-D612-C178-96C7-DDEC556BEFCA}"/>
              </a:ext>
            </a:extLst>
          </p:cNvPr>
          <p:cNvSpPr/>
          <p:nvPr/>
        </p:nvSpPr>
        <p:spPr>
          <a:xfrm>
            <a:off x="3007135" y="4708641"/>
            <a:ext cx="776427" cy="1950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ACBF0A3E-6196-B937-9ADD-A123487A3A4E}"/>
              </a:ext>
            </a:extLst>
          </p:cNvPr>
          <p:cNvSpPr/>
          <p:nvPr/>
        </p:nvSpPr>
        <p:spPr>
          <a:xfrm>
            <a:off x="4671126" y="4742432"/>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30D7DF4F-6A28-C7A0-66FF-82DF20D0FA4F}"/>
              </a:ext>
            </a:extLst>
          </p:cNvPr>
          <p:cNvSpPr/>
          <p:nvPr/>
        </p:nvSpPr>
        <p:spPr>
          <a:xfrm>
            <a:off x="5309471" y="4778364"/>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1" name="Rectangle 20">
            <a:extLst>
              <a:ext uri="{FF2B5EF4-FFF2-40B4-BE49-F238E27FC236}">
                <a16:creationId xmlns:a16="http://schemas.microsoft.com/office/drawing/2014/main" id="{77B11C8A-7D2B-B2EB-8D20-7BD3020129A4}"/>
              </a:ext>
            </a:extLst>
          </p:cNvPr>
          <p:cNvSpPr/>
          <p:nvPr/>
        </p:nvSpPr>
        <p:spPr>
          <a:xfrm>
            <a:off x="9338360"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2" name="Rectangle 21">
            <a:extLst>
              <a:ext uri="{FF2B5EF4-FFF2-40B4-BE49-F238E27FC236}">
                <a16:creationId xmlns:a16="http://schemas.microsoft.com/office/drawing/2014/main" id="{FFA2A068-FD26-CB3E-B3BA-2BCE154E730E}"/>
              </a:ext>
            </a:extLst>
          </p:cNvPr>
          <p:cNvSpPr/>
          <p:nvPr/>
        </p:nvSpPr>
        <p:spPr>
          <a:xfrm>
            <a:off x="10152955"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3" name="Rectangle 22">
            <a:extLst>
              <a:ext uri="{FF2B5EF4-FFF2-40B4-BE49-F238E27FC236}">
                <a16:creationId xmlns:a16="http://schemas.microsoft.com/office/drawing/2014/main" id="{D95C0225-92B3-3849-3D13-B6C48EAC0300}"/>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4" name="Isosceles Triangle 23">
            <a:extLst>
              <a:ext uri="{FF2B5EF4-FFF2-40B4-BE49-F238E27FC236}">
                <a16:creationId xmlns:a16="http://schemas.microsoft.com/office/drawing/2014/main" id="{AB0160E1-DFA2-7BC8-996F-0C8C82A289EA}"/>
              </a:ext>
            </a:extLst>
          </p:cNvPr>
          <p:cNvSpPr>
            <a:spLocks noChangeAspect="1"/>
          </p:cNvSpPr>
          <p:nvPr/>
        </p:nvSpPr>
        <p:spPr>
          <a:xfrm rot="10800000">
            <a:off x="9646053" y="21141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A4C30D1F-F870-C428-249D-23AFFF4F9C64}"/>
              </a:ext>
            </a:extLst>
          </p:cNvPr>
          <p:cNvSpPr>
            <a:spLocks noChangeAspect="1"/>
          </p:cNvSpPr>
          <p:nvPr/>
        </p:nvSpPr>
        <p:spPr>
          <a:xfrm>
            <a:off x="11215134" y="18362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Rectangle 25">
            <a:extLst>
              <a:ext uri="{FF2B5EF4-FFF2-40B4-BE49-F238E27FC236}">
                <a16:creationId xmlns:a16="http://schemas.microsoft.com/office/drawing/2014/main" id="{51C412FA-D9B4-2B0B-7388-A02366782634}"/>
              </a:ext>
            </a:extLst>
          </p:cNvPr>
          <p:cNvSpPr/>
          <p:nvPr/>
        </p:nvSpPr>
        <p:spPr>
          <a:xfrm>
            <a:off x="481205"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7" name="Oval 26">
            <a:extLst>
              <a:ext uri="{FF2B5EF4-FFF2-40B4-BE49-F238E27FC236}">
                <a16:creationId xmlns:a16="http://schemas.microsoft.com/office/drawing/2014/main" id="{594EA885-2FC7-29D4-7D9A-F98620E8EFBC}"/>
              </a:ext>
            </a:extLst>
          </p:cNvPr>
          <p:cNvSpPr/>
          <p:nvPr/>
        </p:nvSpPr>
        <p:spPr>
          <a:xfrm>
            <a:off x="10408803" y="51408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7D2EABA6-3A29-A74B-9727-090E466F6B1A}"/>
              </a:ext>
            </a:extLst>
          </p:cNvPr>
          <p:cNvSpPr/>
          <p:nvPr/>
        </p:nvSpPr>
        <p:spPr>
          <a:xfrm>
            <a:off x="11203102" y="51233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Isosceles Triangle 29">
            <a:extLst>
              <a:ext uri="{FF2B5EF4-FFF2-40B4-BE49-F238E27FC236}">
                <a16:creationId xmlns:a16="http://schemas.microsoft.com/office/drawing/2014/main" id="{42918024-1BC5-583B-D838-0FFA102AEB5E}"/>
              </a:ext>
            </a:extLst>
          </p:cNvPr>
          <p:cNvSpPr>
            <a:spLocks noChangeAspect="1"/>
          </p:cNvSpPr>
          <p:nvPr/>
        </p:nvSpPr>
        <p:spPr>
          <a:xfrm rot="10800000">
            <a:off x="10408803" y="211414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9031188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around what the kit might find was commonly referenced as an influential barrier for the last time respondents were sent a kit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(315); all up to date (N=255)</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16920"/>
            <a:ext cx="1758736"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28" name="Chart 27">
            <a:extLst>
              <a:ext uri="{FF2B5EF4-FFF2-40B4-BE49-F238E27FC236}">
                <a16:creationId xmlns:a16="http://schemas.microsoft.com/office/drawing/2014/main" id="{CBED723C-7C0D-7362-AA58-664C5DEF6D64}"/>
              </a:ext>
            </a:extLst>
          </p:cNvPr>
          <p:cNvGraphicFramePr/>
          <p:nvPr>
            <p:extLst>
              <p:ext uri="{D42A27DB-BD31-4B8C-83A1-F6EECF244321}">
                <p14:modId xmlns:p14="http://schemas.microsoft.com/office/powerpoint/2010/main" val="506142059"/>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29" name="Isosceles Triangle 28">
            <a:extLst>
              <a:ext uri="{FF2B5EF4-FFF2-40B4-BE49-F238E27FC236}">
                <a16:creationId xmlns:a16="http://schemas.microsoft.com/office/drawing/2014/main" id="{2F63C706-21B3-5AFA-B0CF-CD74E8014170}"/>
              </a:ext>
            </a:extLst>
          </p:cNvPr>
          <p:cNvSpPr>
            <a:spLocks noChangeAspect="1"/>
          </p:cNvSpPr>
          <p:nvPr/>
        </p:nvSpPr>
        <p:spPr>
          <a:xfrm rot="10800000">
            <a:off x="4811796" y="35185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BC55C556-074C-E233-74B2-931A9111C401}"/>
              </a:ext>
            </a:extLst>
          </p:cNvPr>
          <p:cNvSpPr>
            <a:spLocks noChangeAspect="1"/>
          </p:cNvSpPr>
          <p:nvPr/>
        </p:nvSpPr>
        <p:spPr>
          <a:xfrm rot="10800000">
            <a:off x="6941822" y="34752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Isosceles Triangle 33">
            <a:extLst>
              <a:ext uri="{FF2B5EF4-FFF2-40B4-BE49-F238E27FC236}">
                <a16:creationId xmlns:a16="http://schemas.microsoft.com/office/drawing/2014/main" id="{57191757-EDEF-E82C-7560-C1DCD1CE476E}"/>
              </a:ext>
            </a:extLst>
          </p:cNvPr>
          <p:cNvSpPr>
            <a:spLocks noChangeAspect="1"/>
          </p:cNvSpPr>
          <p:nvPr/>
        </p:nvSpPr>
        <p:spPr>
          <a:xfrm rot="10800000">
            <a:off x="8008622" y="331814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8" name="Isosceles Triangle 37">
            <a:extLst>
              <a:ext uri="{FF2B5EF4-FFF2-40B4-BE49-F238E27FC236}">
                <a16:creationId xmlns:a16="http://schemas.microsoft.com/office/drawing/2014/main" id="{62FCA361-8297-3821-B7D2-5EF1F1F29B17}"/>
              </a:ext>
            </a:extLst>
          </p:cNvPr>
          <p:cNvSpPr>
            <a:spLocks noChangeAspect="1"/>
          </p:cNvSpPr>
          <p:nvPr/>
        </p:nvSpPr>
        <p:spPr>
          <a:xfrm>
            <a:off x="4507461" y="28278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E67F05C2-F61A-5F15-FFF7-56D9087FF1FF}"/>
              </a:ext>
            </a:extLst>
          </p:cNvPr>
          <p:cNvSpPr>
            <a:spLocks noChangeAspect="1"/>
          </p:cNvSpPr>
          <p:nvPr/>
        </p:nvSpPr>
        <p:spPr>
          <a:xfrm>
            <a:off x="6662883" y="28180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0" name="Isosceles Triangle 39">
            <a:extLst>
              <a:ext uri="{FF2B5EF4-FFF2-40B4-BE49-F238E27FC236}">
                <a16:creationId xmlns:a16="http://schemas.microsoft.com/office/drawing/2014/main" id="{24E8A58E-D340-5384-0F6A-7F93671FC5EB}"/>
              </a:ext>
            </a:extLst>
          </p:cNvPr>
          <p:cNvSpPr>
            <a:spLocks noChangeAspect="1"/>
          </p:cNvSpPr>
          <p:nvPr/>
        </p:nvSpPr>
        <p:spPr>
          <a:xfrm>
            <a:off x="7751703" y="28180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41489457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embarrassment were more commonly referenced by male respondents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(315)</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2238127" y="2675163"/>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Male respondents were more likely than females to state that they found it too embarrassing to complete the poo kit (10% vs 4%).</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6175010" y="2668262"/>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state that they forgot to do the kit (11% vs 4%), that they didn’t trust the results (5% vs 1%) or that they were too busy (4% vs 0%)</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3089922" y="2517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6961626" y="2517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 </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Oval 3">
            <a:extLst>
              <a:ext uri="{FF2B5EF4-FFF2-40B4-BE49-F238E27FC236}">
                <a16:creationId xmlns:a16="http://schemas.microsoft.com/office/drawing/2014/main" id="{9105FDAB-1812-FC76-D42C-14AE683CD702}"/>
              </a:ext>
            </a:extLst>
          </p:cNvPr>
          <p:cNvSpPr/>
          <p:nvPr/>
        </p:nvSpPr>
        <p:spPr>
          <a:xfrm>
            <a:off x="9052319" y="24076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73673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3497423966"/>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2 in 3 reported that they attended a breast screening in the past 3 years, with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 When was the last time you had a breast cancer screening test? </a:t>
            </a:r>
          </a:p>
          <a:p>
            <a:r>
              <a:rPr lang="en-US" sz="800"/>
              <a:t>N2_rc. Breast screening - recode</a:t>
            </a:r>
          </a:p>
          <a:p>
            <a:r>
              <a:rPr lang="en-US" sz="800"/>
              <a:t>Base: All eligible (N=258)</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Attended last breast screening </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3793175052"/>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When looking at the proportions who were up to date with breast screening, there were no significant differences across key subgroups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N2_rc. Breast screening - recode</a:t>
            </a:r>
          </a:p>
          <a:p>
            <a:r>
              <a:rPr lang="en-US" sz="800"/>
              <a:t>Base: (All eligible: N=258; ABC1: N=136; C2DE: N=122; Disability: N=110; No disability: N=145; urban N=110; town N=68; rural N=80)</a:t>
            </a: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breast screening</a:t>
            </a:r>
            <a:endParaRPr lang="en-GB" sz="1600" b="1" i="0" u="none" strike="noStrike" kern="1200" spc="10" baseline="0">
              <a:solidFill>
                <a:schemeClr val="tx1"/>
              </a:solidFill>
              <a:ea typeface="+mn-ea"/>
              <a:cs typeface="+mn-cs"/>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2" name="Group 1">
            <a:extLst>
              <a:ext uri="{FF2B5EF4-FFF2-40B4-BE49-F238E27FC236}">
                <a16:creationId xmlns:a16="http://schemas.microsoft.com/office/drawing/2014/main" id="{178C99EF-546F-70D8-8C73-F13003DE80BE}"/>
              </a:ext>
            </a:extLst>
          </p:cNvPr>
          <p:cNvGrpSpPr/>
          <p:nvPr/>
        </p:nvGrpSpPr>
        <p:grpSpPr>
          <a:xfrm>
            <a:off x="441224" y="1656883"/>
            <a:ext cx="11595739" cy="4499757"/>
            <a:chOff x="541253" y="844389"/>
            <a:chExt cx="11219265" cy="3918112"/>
          </a:xfrm>
        </p:grpSpPr>
        <p:graphicFrame>
          <p:nvGraphicFramePr>
            <p:cNvPr id="3" name="Chart 2">
              <a:extLst>
                <a:ext uri="{FF2B5EF4-FFF2-40B4-BE49-F238E27FC236}">
                  <a16:creationId xmlns:a16="http://schemas.microsoft.com/office/drawing/2014/main" id="{A10561E5-451B-0EEE-7B6B-D6E1E3A17BC8}"/>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9D89DFAF-354A-2A71-F01C-260534700A05}"/>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4EFF717D-5091-A147-3E57-6C3B3E8BD093}"/>
              </a:ext>
            </a:extLst>
          </p:cNvPr>
          <p:cNvSpPr/>
          <p:nvPr/>
        </p:nvSpPr>
        <p:spPr>
          <a:xfrm>
            <a:off x="6775527" y="4648143"/>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7" name="Rectangle 6">
            <a:extLst>
              <a:ext uri="{FF2B5EF4-FFF2-40B4-BE49-F238E27FC236}">
                <a16:creationId xmlns:a16="http://schemas.microsoft.com/office/drawing/2014/main" id="{84B70200-9315-9AA9-841B-66030CE0FEAA}"/>
              </a:ext>
            </a:extLst>
          </p:cNvPr>
          <p:cNvSpPr/>
          <p:nvPr/>
        </p:nvSpPr>
        <p:spPr>
          <a:xfrm>
            <a:off x="5778992" y="465328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9" name="Rectangle 8">
            <a:extLst>
              <a:ext uri="{FF2B5EF4-FFF2-40B4-BE49-F238E27FC236}">
                <a16:creationId xmlns:a16="http://schemas.microsoft.com/office/drawing/2014/main" id="{CE8F6F7A-CA42-144A-BD8C-D23F824CEE77}"/>
              </a:ext>
            </a:extLst>
          </p:cNvPr>
          <p:cNvSpPr/>
          <p:nvPr/>
        </p:nvSpPr>
        <p:spPr>
          <a:xfrm>
            <a:off x="2849015" y="47065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3" name="Rectangle 12">
            <a:extLst>
              <a:ext uri="{FF2B5EF4-FFF2-40B4-BE49-F238E27FC236}">
                <a16:creationId xmlns:a16="http://schemas.microsoft.com/office/drawing/2014/main" id="{3607539D-077A-EA0A-A06A-3D9C6BB0178E}"/>
              </a:ext>
            </a:extLst>
          </p:cNvPr>
          <p:cNvSpPr/>
          <p:nvPr/>
        </p:nvSpPr>
        <p:spPr>
          <a:xfrm>
            <a:off x="3824250" y="47424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5" name="Rectangle 14">
            <a:extLst>
              <a:ext uri="{FF2B5EF4-FFF2-40B4-BE49-F238E27FC236}">
                <a16:creationId xmlns:a16="http://schemas.microsoft.com/office/drawing/2014/main" id="{59ABAE52-907D-13D0-201E-86DDA0D7BDF3}"/>
              </a:ext>
            </a:extLst>
          </p:cNvPr>
          <p:cNvSpPr/>
          <p:nvPr/>
        </p:nvSpPr>
        <p:spPr>
          <a:xfrm>
            <a:off x="8762982" y="46354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6" name="Rectangle 15">
            <a:extLst>
              <a:ext uri="{FF2B5EF4-FFF2-40B4-BE49-F238E27FC236}">
                <a16:creationId xmlns:a16="http://schemas.microsoft.com/office/drawing/2014/main" id="{4F2D9396-AA30-DA54-10B5-161E6588AFE4}"/>
              </a:ext>
            </a:extLst>
          </p:cNvPr>
          <p:cNvSpPr/>
          <p:nvPr/>
        </p:nvSpPr>
        <p:spPr>
          <a:xfrm>
            <a:off x="9877241"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7" name="Rectangle 16">
            <a:extLst>
              <a:ext uri="{FF2B5EF4-FFF2-40B4-BE49-F238E27FC236}">
                <a16:creationId xmlns:a16="http://schemas.microsoft.com/office/drawing/2014/main" id="{F4E899D8-2F1B-BC48-177D-AE6CB72A4274}"/>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5" name="Rectangle 34">
            <a:extLst>
              <a:ext uri="{FF2B5EF4-FFF2-40B4-BE49-F238E27FC236}">
                <a16:creationId xmlns:a16="http://schemas.microsoft.com/office/drawing/2014/main" id="{31C6E133-5829-AFF9-02A1-04974FE53BD6}"/>
              </a:ext>
            </a:extLst>
          </p:cNvPr>
          <p:cNvSpPr/>
          <p:nvPr/>
        </p:nvSpPr>
        <p:spPr>
          <a:xfrm>
            <a:off x="649649"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6" name="Oval 35">
            <a:extLst>
              <a:ext uri="{FF2B5EF4-FFF2-40B4-BE49-F238E27FC236}">
                <a16:creationId xmlns:a16="http://schemas.microsoft.com/office/drawing/2014/main" id="{F38A07DA-CE37-013E-1970-4221B52A75C6}"/>
              </a:ext>
            </a:extLst>
          </p:cNvPr>
          <p:cNvSpPr/>
          <p:nvPr/>
        </p:nvSpPr>
        <p:spPr>
          <a:xfrm>
            <a:off x="10163923"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B858C509-66AD-26D4-603B-0FA72DD93439}"/>
              </a:ext>
            </a:extLst>
          </p:cNvPr>
          <p:cNvSpPr/>
          <p:nvPr/>
        </p:nvSpPr>
        <p:spPr>
          <a:xfrm>
            <a:off x="11185916"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1235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8 in 10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(N=258); All up to date (N=197)</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breast screening</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aphicFrame>
        <p:nvGraphicFramePr>
          <p:cNvPr id="18" name="Chart 17">
            <a:extLst>
              <a:ext uri="{FF2B5EF4-FFF2-40B4-BE49-F238E27FC236}">
                <a16:creationId xmlns:a16="http://schemas.microsoft.com/office/drawing/2014/main" id="{7AC506DF-D657-2CC9-35B3-58DD65D27FAA}"/>
              </a:ext>
            </a:extLst>
          </p:cNvPr>
          <p:cNvGraphicFramePr/>
          <p:nvPr>
            <p:extLst>
              <p:ext uri="{D42A27DB-BD31-4B8C-83A1-F6EECF244321}">
                <p14:modId xmlns:p14="http://schemas.microsoft.com/office/powerpoint/2010/main" val="486023644"/>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7" name="Right Brace 26">
            <a:extLst>
              <a:ext uri="{FF2B5EF4-FFF2-40B4-BE49-F238E27FC236}">
                <a16:creationId xmlns:a16="http://schemas.microsoft.com/office/drawing/2014/main" id="{E8A54FE9-325E-1763-7299-0F3C84680AB3}"/>
              </a:ext>
            </a:extLst>
          </p:cNvPr>
          <p:cNvSpPr/>
          <p:nvPr/>
        </p:nvSpPr>
        <p:spPr>
          <a:xfrm>
            <a:off x="4300963" y="2911642"/>
            <a:ext cx="407239" cy="2387349"/>
          </a:xfrm>
          <a:prstGeom prst="rightBrace">
            <a:avLst>
              <a:gd name="adj1" fmla="val 152056"/>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TextBox 32">
            <a:extLst>
              <a:ext uri="{FF2B5EF4-FFF2-40B4-BE49-F238E27FC236}">
                <a16:creationId xmlns:a16="http://schemas.microsoft.com/office/drawing/2014/main" id="{BE5CD26C-57BF-02B6-9416-DCAB25061F1B}"/>
              </a:ext>
            </a:extLst>
          </p:cNvPr>
          <p:cNvSpPr txBox="1"/>
          <p:nvPr/>
        </p:nvSpPr>
        <p:spPr>
          <a:xfrm>
            <a:off x="4691331" y="3846419"/>
            <a:ext cx="723478" cy="369332"/>
          </a:xfrm>
          <a:prstGeom prst="rect">
            <a:avLst/>
          </a:prstGeom>
          <a:noFill/>
        </p:spPr>
        <p:txBody>
          <a:bodyPr wrap="square" rtlCol="0">
            <a:spAutoFit/>
          </a:bodyPr>
          <a:lstStyle/>
          <a:p>
            <a:r>
              <a:rPr lang="en-GB" b="1">
                <a:solidFill>
                  <a:schemeClr val="accent1"/>
                </a:solidFill>
              </a:rPr>
              <a:t>79%</a:t>
            </a:r>
          </a:p>
        </p:txBody>
      </p:sp>
      <p:sp>
        <p:nvSpPr>
          <p:cNvPr id="34" name="Right Brace 33">
            <a:extLst>
              <a:ext uri="{FF2B5EF4-FFF2-40B4-BE49-F238E27FC236}">
                <a16:creationId xmlns:a16="http://schemas.microsoft.com/office/drawing/2014/main" id="{08795F07-6666-A3D5-5017-C13EB64AD117}"/>
              </a:ext>
            </a:extLst>
          </p:cNvPr>
          <p:cNvSpPr/>
          <p:nvPr/>
        </p:nvSpPr>
        <p:spPr>
          <a:xfrm>
            <a:off x="9002328" y="2731168"/>
            <a:ext cx="440219" cy="256782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F2EF690C-B00A-A163-D623-DCB25AA3D801}"/>
              </a:ext>
            </a:extLst>
          </p:cNvPr>
          <p:cNvSpPr>
            <a:spLocks noChangeAspect="1"/>
          </p:cNvSpPr>
          <p:nvPr/>
        </p:nvSpPr>
        <p:spPr>
          <a:xfrm>
            <a:off x="8282561" y="399146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6" name="TextBox 35">
            <a:extLst>
              <a:ext uri="{FF2B5EF4-FFF2-40B4-BE49-F238E27FC236}">
                <a16:creationId xmlns:a16="http://schemas.microsoft.com/office/drawing/2014/main" id="{F0C09F55-2CCE-CA2C-8C07-B15BAFAD6CF3}"/>
              </a:ext>
            </a:extLst>
          </p:cNvPr>
          <p:cNvSpPr txBox="1"/>
          <p:nvPr/>
        </p:nvSpPr>
        <p:spPr>
          <a:xfrm>
            <a:off x="9467573" y="3735984"/>
            <a:ext cx="723478" cy="369332"/>
          </a:xfrm>
          <a:prstGeom prst="rect">
            <a:avLst/>
          </a:prstGeom>
          <a:noFill/>
        </p:spPr>
        <p:txBody>
          <a:bodyPr wrap="square" rtlCol="0">
            <a:spAutoFit/>
          </a:bodyPr>
          <a:lstStyle/>
          <a:p>
            <a:r>
              <a:rPr lang="en-GB" b="1" dirty="0">
                <a:solidFill>
                  <a:schemeClr val="accent1"/>
                </a:solidFill>
              </a:rPr>
              <a:t>83%</a:t>
            </a:r>
          </a:p>
        </p:txBody>
      </p:sp>
      <p:sp>
        <p:nvSpPr>
          <p:cNvPr id="37" name="Isosceles Triangle 36">
            <a:extLst>
              <a:ext uri="{FF2B5EF4-FFF2-40B4-BE49-F238E27FC236}">
                <a16:creationId xmlns:a16="http://schemas.microsoft.com/office/drawing/2014/main" id="{DC024637-7935-6DA7-CC1A-EB731351AD6F}"/>
              </a:ext>
            </a:extLst>
          </p:cNvPr>
          <p:cNvSpPr>
            <a:spLocks noChangeAspect="1"/>
          </p:cNvSpPr>
          <p:nvPr/>
        </p:nvSpPr>
        <p:spPr>
          <a:xfrm rot="10800000">
            <a:off x="3594356" y="414787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0A830A15-A0F6-478B-1747-D99E3FBC3F10}"/>
              </a:ext>
            </a:extLst>
          </p:cNvPr>
          <p:cNvSpPr>
            <a:spLocks noChangeAspect="1"/>
          </p:cNvSpPr>
          <p:nvPr/>
        </p:nvSpPr>
        <p:spPr>
          <a:xfrm>
            <a:off x="10080992" y="384641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3CCF0583-527C-9B02-8A15-B3AB988136AB}"/>
              </a:ext>
            </a:extLst>
          </p:cNvPr>
          <p:cNvSpPr>
            <a:spLocks noChangeAspect="1"/>
          </p:cNvSpPr>
          <p:nvPr/>
        </p:nvSpPr>
        <p:spPr>
          <a:xfrm rot="10800000">
            <a:off x="5262107" y="39632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0" name="Isosceles Triangle 39">
            <a:extLst>
              <a:ext uri="{FF2B5EF4-FFF2-40B4-BE49-F238E27FC236}">
                <a16:creationId xmlns:a16="http://schemas.microsoft.com/office/drawing/2014/main" id="{3D382902-F277-15A9-24BA-9336A522DDC2}"/>
              </a:ext>
            </a:extLst>
          </p:cNvPr>
          <p:cNvSpPr>
            <a:spLocks noChangeAspect="1"/>
          </p:cNvSpPr>
          <p:nvPr/>
        </p:nvSpPr>
        <p:spPr>
          <a:xfrm rot="10800000">
            <a:off x="8282561" y="273116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1" name="Isosceles Triangle 40">
            <a:extLst>
              <a:ext uri="{FF2B5EF4-FFF2-40B4-BE49-F238E27FC236}">
                <a16:creationId xmlns:a16="http://schemas.microsoft.com/office/drawing/2014/main" id="{1AB38B72-F61C-FA01-F104-198F46471F3B}"/>
              </a:ext>
            </a:extLst>
          </p:cNvPr>
          <p:cNvSpPr>
            <a:spLocks noChangeAspect="1"/>
          </p:cNvSpPr>
          <p:nvPr/>
        </p:nvSpPr>
        <p:spPr>
          <a:xfrm>
            <a:off x="3594356" y="293976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13AB94-02D2-6389-8E66-2CCD5163E1E3}"/>
              </a:ext>
            </a:extLst>
          </p:cNvPr>
          <p:cNvGrpSpPr/>
          <p:nvPr/>
        </p:nvGrpSpPr>
        <p:grpSpPr>
          <a:xfrm>
            <a:off x="441224" y="1729075"/>
            <a:ext cx="11595739" cy="4499757"/>
            <a:chOff x="541253" y="844389"/>
            <a:chExt cx="11219265" cy="3918112"/>
          </a:xfrm>
        </p:grpSpPr>
        <p:graphicFrame>
          <p:nvGraphicFramePr>
            <p:cNvPr id="4" name="Chart 3">
              <a:extLst>
                <a:ext uri="{FF2B5EF4-FFF2-40B4-BE49-F238E27FC236}">
                  <a16:creationId xmlns:a16="http://schemas.microsoft.com/office/drawing/2014/main" id="{D1506671-B343-5BA7-DB1A-E6B92B79955C}"/>
                </a:ext>
              </a:extLst>
            </p:cNvPr>
            <p:cNvGraphicFramePr/>
            <p:nvPr>
              <p:extLst>
                <p:ext uri="{D42A27DB-BD31-4B8C-83A1-F6EECF244321}">
                  <p14:modId xmlns:p14="http://schemas.microsoft.com/office/powerpoint/2010/main" val="379224610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2DB7BA1F-1170-55D2-F57D-9191C55CCCB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reported higher intention to attend their next screening compared to those without</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712197"/>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N=258; ABC1: N=136; C2DE: N=122; Disability: N=110; No disability: N=145; urban N=110; town N=68; rural N=80)</a:t>
            </a: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8" name="Rectangle 7">
            <a:extLst>
              <a:ext uri="{FF2B5EF4-FFF2-40B4-BE49-F238E27FC236}">
                <a16:creationId xmlns:a16="http://schemas.microsoft.com/office/drawing/2014/main" id="{D82554EF-CAE5-74A8-ECC6-A840992814EC}"/>
              </a:ext>
            </a:extLst>
          </p:cNvPr>
          <p:cNvSpPr/>
          <p:nvPr/>
        </p:nvSpPr>
        <p:spPr>
          <a:xfrm>
            <a:off x="6775527" y="4648143"/>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9" name="Rectangle 8">
            <a:extLst>
              <a:ext uri="{FF2B5EF4-FFF2-40B4-BE49-F238E27FC236}">
                <a16:creationId xmlns:a16="http://schemas.microsoft.com/office/drawing/2014/main" id="{5A3A288E-4DA7-0E54-9499-575301FC590F}"/>
              </a:ext>
            </a:extLst>
          </p:cNvPr>
          <p:cNvSpPr/>
          <p:nvPr/>
        </p:nvSpPr>
        <p:spPr>
          <a:xfrm>
            <a:off x="5778992" y="465328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0" name="Rectangle 9">
            <a:extLst>
              <a:ext uri="{FF2B5EF4-FFF2-40B4-BE49-F238E27FC236}">
                <a16:creationId xmlns:a16="http://schemas.microsoft.com/office/drawing/2014/main" id="{7FE2BB4B-4F64-4AB9-A1E5-A6C28CD1FA7F}"/>
              </a:ext>
            </a:extLst>
          </p:cNvPr>
          <p:cNvSpPr/>
          <p:nvPr/>
        </p:nvSpPr>
        <p:spPr>
          <a:xfrm>
            <a:off x="2849015" y="47065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1" name="Rectangle 10">
            <a:extLst>
              <a:ext uri="{FF2B5EF4-FFF2-40B4-BE49-F238E27FC236}">
                <a16:creationId xmlns:a16="http://schemas.microsoft.com/office/drawing/2014/main" id="{79612421-771B-B877-2527-FD25380CD0BA}"/>
              </a:ext>
            </a:extLst>
          </p:cNvPr>
          <p:cNvSpPr/>
          <p:nvPr/>
        </p:nvSpPr>
        <p:spPr>
          <a:xfrm>
            <a:off x="3824250" y="47424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2" name="Rectangle 11">
            <a:extLst>
              <a:ext uri="{FF2B5EF4-FFF2-40B4-BE49-F238E27FC236}">
                <a16:creationId xmlns:a16="http://schemas.microsoft.com/office/drawing/2014/main" id="{E0C6DC6C-4088-4BF7-E62D-950B0D04E999}"/>
              </a:ext>
            </a:extLst>
          </p:cNvPr>
          <p:cNvSpPr/>
          <p:nvPr/>
        </p:nvSpPr>
        <p:spPr>
          <a:xfrm>
            <a:off x="8762982" y="46354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3" name="Rectangle 12">
            <a:extLst>
              <a:ext uri="{FF2B5EF4-FFF2-40B4-BE49-F238E27FC236}">
                <a16:creationId xmlns:a16="http://schemas.microsoft.com/office/drawing/2014/main" id="{133A2089-5A39-87CE-ED6C-FA0F9C8D6E19}"/>
              </a:ext>
            </a:extLst>
          </p:cNvPr>
          <p:cNvSpPr/>
          <p:nvPr/>
        </p:nvSpPr>
        <p:spPr>
          <a:xfrm>
            <a:off x="9877241"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4" name="Rectangle 13">
            <a:extLst>
              <a:ext uri="{FF2B5EF4-FFF2-40B4-BE49-F238E27FC236}">
                <a16:creationId xmlns:a16="http://schemas.microsoft.com/office/drawing/2014/main" id="{E116D97B-D3A2-42B3-27F4-537FDD823B0B}"/>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5" name="Oval 14">
            <a:extLst>
              <a:ext uri="{FF2B5EF4-FFF2-40B4-BE49-F238E27FC236}">
                <a16:creationId xmlns:a16="http://schemas.microsoft.com/office/drawing/2014/main" id="{0681C924-B53C-C882-55BD-E52CE076ECE9}"/>
              </a:ext>
            </a:extLst>
          </p:cNvPr>
          <p:cNvSpPr/>
          <p:nvPr/>
        </p:nvSpPr>
        <p:spPr>
          <a:xfrm>
            <a:off x="10163923"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AD68FD21-9D19-3081-D886-7EAA26B668DF}"/>
              </a:ext>
            </a:extLst>
          </p:cNvPr>
          <p:cNvSpPr/>
          <p:nvPr/>
        </p:nvSpPr>
        <p:spPr>
          <a:xfrm>
            <a:off x="11185916"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43CBBDF-9E3E-949A-C0EC-40D6FEA5BBCE}"/>
              </a:ext>
            </a:extLst>
          </p:cNvPr>
          <p:cNvSpPr/>
          <p:nvPr/>
        </p:nvSpPr>
        <p:spPr>
          <a:xfrm>
            <a:off x="649649"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8" name="Isosceles Triangle 17">
            <a:extLst>
              <a:ext uri="{FF2B5EF4-FFF2-40B4-BE49-F238E27FC236}">
                <a16:creationId xmlns:a16="http://schemas.microsoft.com/office/drawing/2014/main" id="{54BF21D6-D157-010E-31D5-31F23EB08322}"/>
              </a:ext>
            </a:extLst>
          </p:cNvPr>
          <p:cNvSpPr>
            <a:spLocks noChangeAspect="1"/>
          </p:cNvSpPr>
          <p:nvPr/>
        </p:nvSpPr>
        <p:spPr>
          <a:xfrm>
            <a:off x="7019016" y="21088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Isosceles Triangle 18">
            <a:extLst>
              <a:ext uri="{FF2B5EF4-FFF2-40B4-BE49-F238E27FC236}">
                <a16:creationId xmlns:a16="http://schemas.microsoft.com/office/drawing/2014/main" id="{CACA7904-E072-F981-7AA8-D57C30769D17}"/>
              </a:ext>
            </a:extLst>
          </p:cNvPr>
          <p:cNvSpPr>
            <a:spLocks noChangeAspect="1"/>
          </p:cNvSpPr>
          <p:nvPr/>
        </p:nvSpPr>
        <p:spPr>
          <a:xfrm rot="10800000">
            <a:off x="6050652" y="244646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7607718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351103595"/>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around who would carry out the test, and past experience of pain were most commonly referenced as barriers to attending breast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(N=242); all up to date (N=197)</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440946"/>
            <a:chOff x="1866138" y="3032859"/>
            <a:chExt cx="1871253" cy="440946"/>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415498"/>
            </a:xfrm>
            <a:prstGeom prst="rect">
              <a:avLst/>
            </a:prstGeom>
            <a:noFill/>
          </p:spPr>
          <p:txBody>
            <a:bodyPr wrap="square" lIns="0" tIns="0" rIns="0" bIns="0" rtlCol="0">
              <a:spAutoFit/>
            </a:bodyPr>
            <a:lstStyle/>
            <a:p>
              <a:pPr algn="ctr"/>
              <a:r>
                <a:rPr lang="en-US" sz="900"/>
                <a:t>Show statistically significant differences compared</a:t>
              </a:r>
            </a:p>
            <a:p>
              <a:pPr algn="ctr"/>
              <a:r>
                <a:rPr lang="en-US" sz="900"/>
                <a:t> to average</a:t>
              </a:r>
              <a:endParaRPr lang="en-GB" sz="90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attending (Net: A lot / a little) – Top 10 </a:t>
            </a:r>
            <a:endParaRPr lang="en-GB" sz="18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2806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88516149"/>
              </p:ext>
            </p:extLst>
          </p:nvPr>
        </p:nvGraphicFramePr>
        <p:xfrm>
          <a:off x="591589" y="1811141"/>
          <a:ext cx="4771481" cy="4073685"/>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3">
                  <a:txBody>
                    <a:bodyPr/>
                    <a:lstStyle/>
                    <a:p>
                      <a:pPr algn="ctr" fontAlgn="ctr"/>
                      <a:r>
                        <a:rPr lang="en-GB" sz="1100" b="1" i="0" u="none" strike="noStrike">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480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lnT w="635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Female</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512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vMerge="1">
                  <a:txBody>
                    <a:bodyPr/>
                    <a:lstStyle/>
                    <a:p>
                      <a:pPr algn="ctr" fontAlgn="ctr"/>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Prefer not to say</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8251739"/>
                  </a:ext>
                </a:extLst>
              </a:tr>
              <a:tr h="193985">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4">
                  <a:txBody>
                    <a:bodyPr/>
                    <a:lstStyle/>
                    <a:p>
                      <a:pPr algn="ctr" fontAlgn="b"/>
                      <a:r>
                        <a:rPr lang="en-GB" sz="1100" b="1" i="0" u="none" strike="noStrike">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480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508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751292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3">
                  <a:txBody>
                    <a:bodyPr/>
                    <a:lstStyle/>
                    <a:p>
                      <a:pPr algn="ctr" fontAlgn="ctr"/>
                      <a:r>
                        <a:rPr lang="en-GB" sz="1100" b="1" i="0" u="none" strike="noStrike">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18-29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127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30-49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355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519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5">
                  <a:txBody>
                    <a:bodyPr/>
                    <a:lstStyle/>
                    <a:p>
                      <a:pPr algn="ctr" fontAlgn="ctr"/>
                      <a:r>
                        <a:rPr lang="en-GB" sz="1100" b="1" i="0" u="none" strike="noStrike">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590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411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endParaRPr lang="en-GB" sz="1100" b="0" i="0" u="none" strike="noStrike">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7366715"/>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C2DE 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233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4115479"/>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Not C2DE 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768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724203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Northern Ireland</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3934119733"/>
              </p:ext>
            </p:extLst>
          </p:nvPr>
        </p:nvGraphicFramePr>
        <p:xfrm>
          <a:off x="6393072" y="1811141"/>
          <a:ext cx="4541527" cy="3801908"/>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1,001</a:t>
                      </a:r>
                      <a:endParaRPr lang="en-GB" sz="1100" b="1" i="0" u="none" strike="noStrike">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5">
                  <a:txBody>
                    <a:bodyPr/>
                    <a:lstStyle/>
                    <a:p>
                      <a:pPr algn="ctr" fontAlgn="b"/>
                      <a:r>
                        <a:rPr lang="en-GB" sz="1100" b="1" i="0" u="none" strike="noStrike">
                          <a:solidFill>
                            <a:schemeClr val="tx1"/>
                          </a:solidFill>
                          <a:effectLst/>
                          <a:latin typeface="+mn-lt"/>
                        </a:rPr>
                        <a:t>NI Health Trusts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Belfast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206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Northern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South Eastern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Southern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166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Western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102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2">
                  <a:txBody>
                    <a:bodyPr/>
                    <a:lstStyle/>
                    <a:p>
                      <a:pPr algn="ctr" fontAlgn="b"/>
                      <a:r>
                        <a:rPr lang="en-GB" sz="1100" b="1" i="0" u="none" strike="noStrike">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8797198"/>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08963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311014237"/>
                  </a:ext>
                </a:extLst>
              </a:tr>
              <a:tr h="153247">
                <a:tc rowSpan="3">
                  <a:txBody>
                    <a:bodyPr/>
                    <a:lstStyle/>
                    <a:p>
                      <a:pPr algn="ctr" fontAlgn="ctr"/>
                      <a:r>
                        <a:rPr lang="en-GB" sz="1100" b="1" i="0" u="none" strike="noStrike">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315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665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3">
                  <a:txBody>
                    <a:bodyPr/>
                    <a:lstStyle/>
                    <a:p>
                      <a:pPr algn="ctr" fontAlgn="ctr"/>
                      <a:r>
                        <a:rPr lang="en-GB" sz="1100" b="1" i="0" u="none" strike="noStrike">
                          <a:solidFill>
                            <a:schemeClr val="tx1"/>
                          </a:solidFill>
                          <a:effectLst/>
                          <a:latin typeface="+mn-lt"/>
                        </a:rPr>
                        <a:t>Urban vs Town vs Rural</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Urban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460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a:solidFill>
                            <a:schemeClr val="tx1"/>
                          </a:solidFill>
                          <a:effectLst/>
                          <a:latin typeface="+mn-lt"/>
                        </a:rPr>
                        <a:t> Town</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252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Rural</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599102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were more likely to state being worried about being physically uncomfortable in their breast screening compared to those without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(N=242)</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2528369" y="287371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disability were more likely than those without to state that they were frightened of what the test might find (26% vs 12%) or that they were worried about being physically uncomfortable (24% vs 7%).</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6300656" y="287371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state that they found it difficult to get an appointment at a convenient time (7% vs 0%)</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3307966" y="2690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7200337" y="2676767"/>
            <a:ext cx="1934438"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Oval 3">
            <a:extLst>
              <a:ext uri="{FF2B5EF4-FFF2-40B4-BE49-F238E27FC236}">
                <a16:creationId xmlns:a16="http://schemas.microsoft.com/office/drawing/2014/main" id="{38B49108-3A49-FC86-04C9-7169077BB99B}"/>
              </a:ext>
            </a:extLst>
          </p:cNvPr>
          <p:cNvSpPr/>
          <p:nvPr/>
        </p:nvSpPr>
        <p:spPr>
          <a:xfrm>
            <a:off x="9176619" y="25810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47872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427776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a:latin typeface="+mn-lt"/>
              </a:rPr>
              <a:t>Cancer Awareness Measure+ 2024 – Northern Ireland</a:t>
            </a:r>
          </a:p>
          <a:p>
            <a:endParaRPr lang="en-GB"/>
          </a:p>
        </p:txBody>
      </p:sp>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2954032864"/>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Prompted</a:t>
            </a:r>
            <a:r>
              <a:rPr lang="en-GB" sz="1200" b="1" baseline="0">
                <a:solidFill>
                  <a:schemeClr val="tx1"/>
                </a:solidFill>
                <a:latin typeface="Arial" panose="020B0604020202020204" pitchFamily="34" charset="0"/>
                <a:cs typeface="Arial" panose="020B0604020202020204" pitchFamily="34" charset="0"/>
              </a:rPr>
              <a:t> awareness of symptoms (Top 3)</a:t>
            </a:r>
            <a:endParaRPr lang="en-GB" sz="1200" b="1">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3069810498"/>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2945700661"/>
              </p:ext>
            </p:extLst>
          </p:nvPr>
        </p:nvGraphicFramePr>
        <p:xfrm>
          <a:off x="9065276" y="1577791"/>
          <a:ext cx="2727836"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2375362136"/>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latin typeface="Arial" panose="020B0604020202020204" pitchFamily="34" charset="0"/>
                <a:cs typeface="Arial" panose="020B0604020202020204" pitchFamily="34" charset="0"/>
              </a:rPr>
              <a:t>Represented symptom after discussing with HCP</a:t>
            </a:r>
            <a:endParaRPr lang="en-GB" sz="1200"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1B9AE30-6D47-3B13-A814-E9E397BE9311}"/>
              </a:ext>
            </a:extLst>
          </p:cNvPr>
          <p:cNvGraphicFramePr>
            <a:graphicFrameLocks noGrp="1"/>
          </p:cNvGraphicFramePr>
          <p:nvPr>
            <p:extLst>
              <p:ext uri="{D42A27DB-BD31-4B8C-83A1-F6EECF244321}">
                <p14:modId xmlns:p14="http://schemas.microsoft.com/office/powerpoint/2010/main" val="568054325"/>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696200025"/>
                  </a:ext>
                </a:extLst>
              </a:tr>
            </a:tbl>
          </a:graphicData>
        </a:graphic>
      </p:graphicFrame>
      <p:graphicFrame>
        <p:nvGraphicFramePr>
          <p:cNvPr id="4" name="Table 3">
            <a:extLst>
              <a:ext uri="{FF2B5EF4-FFF2-40B4-BE49-F238E27FC236}">
                <a16:creationId xmlns:a16="http://schemas.microsoft.com/office/drawing/2014/main" id="{4AA8606B-1EA4-712A-A6A6-587DB656B39F}"/>
              </a:ext>
            </a:extLst>
          </p:cNvPr>
          <p:cNvGraphicFramePr>
            <a:graphicFrameLocks noGrp="1"/>
          </p:cNvGraphicFramePr>
          <p:nvPr>
            <p:extLst>
              <p:ext uri="{D42A27DB-BD31-4B8C-83A1-F6EECF244321}">
                <p14:modId xmlns:p14="http://schemas.microsoft.com/office/powerpoint/2010/main" val="581748364"/>
              </p:ext>
            </p:extLst>
          </p:nvPr>
        </p:nvGraphicFramePr>
        <p:xfrm>
          <a:off x="92865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Northern Ireland</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Northern Ireland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20128683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a:latin typeface="+mn-lt"/>
              </a:rPr>
              <a:t>Cancer Awareness Measure+ 2024 – Northern Ireland</a:t>
            </a:r>
          </a:p>
          <a:p>
            <a:endParaRPr lang="en-GB"/>
          </a:p>
        </p:txBody>
      </p:sp>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58372529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492008043"/>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170172848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27013206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2450869004"/>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413881584"/>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644848079"/>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C4B547C4-D3D8-0AF1-818D-88D44D4F98AA}"/>
              </a:ext>
            </a:extLst>
          </p:cNvPr>
          <p:cNvGraphicFramePr>
            <a:graphicFrameLocks noGrp="1"/>
          </p:cNvGraphicFramePr>
          <p:nvPr>
            <p:extLst>
              <p:ext uri="{D42A27DB-BD31-4B8C-83A1-F6EECF244321}">
                <p14:modId xmlns:p14="http://schemas.microsoft.com/office/powerpoint/2010/main" val="3527277468"/>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696200025"/>
                  </a:ext>
                </a:extLst>
              </a:tr>
            </a:tbl>
          </a:graphicData>
        </a:graphic>
      </p:graphicFrame>
      <p:graphicFrame>
        <p:nvGraphicFramePr>
          <p:cNvPr id="5" name="Table 4">
            <a:extLst>
              <a:ext uri="{FF2B5EF4-FFF2-40B4-BE49-F238E27FC236}">
                <a16:creationId xmlns:a16="http://schemas.microsoft.com/office/drawing/2014/main" id="{C11B939B-0861-15E5-7779-B478439A7692}"/>
              </a:ext>
            </a:extLst>
          </p:cNvPr>
          <p:cNvGraphicFramePr>
            <a:graphicFrameLocks noGrp="1"/>
          </p:cNvGraphicFramePr>
          <p:nvPr>
            <p:extLst>
              <p:ext uri="{D42A27DB-BD31-4B8C-83A1-F6EECF244321}">
                <p14:modId xmlns:p14="http://schemas.microsoft.com/office/powerpoint/2010/main" val="3279741120"/>
              </p:ext>
            </p:extLst>
          </p:nvPr>
        </p:nvGraphicFramePr>
        <p:xfrm>
          <a:off x="92865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Northern Ireland</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Northern Ireland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4960131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4589028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latin typeface="+mn-lt"/>
              </a:rPr>
              <a:t>Risk factors and  symptom awareness </a:t>
            </a:r>
            <a:br>
              <a:rPr lang="en-GB" sz="1400" b="1" dirty="0">
                <a:latin typeface="+mn-lt"/>
              </a:rPr>
            </a:br>
            <a:r>
              <a:rPr lang="en-US" sz="1400" dirty="0">
                <a:latin typeface="+mn-lt"/>
              </a:rPr>
              <a:t>Almost all respondents recognised the main preventable risk factors when prompted, and all correct risk factors were identified by at least half of Northern Ireland adults. Smoking sees the highest awareness level, both unprompted and prompted. This links to findings regarding current health and lifestyle, where the majority of those who smoke were at least looking to reduce the amount they do. </a:t>
            </a:r>
          </a:p>
          <a:p>
            <a:endParaRPr lang="en-US" sz="1400" dirty="0">
              <a:latin typeface="+mn-lt"/>
            </a:endParaRPr>
          </a:p>
          <a:p>
            <a:r>
              <a:rPr lang="en-US" sz="1400" dirty="0">
                <a:latin typeface="+mn-lt"/>
              </a:rPr>
              <a:t>The vast majority recognised any potential cancer symptom, although recognition was somewhat lower among potential lung and oral cancer symptoms. Change in appearance of moles, unexplained lumps and coughing up blood saw the highest levels of awareness, with the latter being more commonly identified by Northern Ireland adults than any other nation. Despite overall high awareness of symptoms, for those who experienced a relevant potential symptom, they were more likely to attribute the cause initially to lifestyle and external factors rather than cancer.</a:t>
            </a:r>
          </a:p>
          <a:p>
            <a:endParaRPr lang="en-GB" sz="1400" b="1" dirty="0">
              <a:solidFill>
                <a:srgbClr val="FF0000"/>
              </a:solidFill>
              <a:latin typeface="+mn-lt"/>
            </a:endParaRPr>
          </a:p>
          <a:p>
            <a:r>
              <a:rPr lang="en-GB" sz="1400" b="1" dirty="0">
                <a:latin typeface="+mn-lt"/>
              </a:rPr>
              <a:t>Participation in screening</a:t>
            </a:r>
          </a:p>
          <a:p>
            <a:r>
              <a:rPr lang="en-US" sz="1400" dirty="0">
                <a:latin typeface="+mn-lt"/>
              </a:rPr>
              <a:t>Positively, awareness of symptoms for breast and bowel cancer was high, and a majority of those eligible were categorised as up to date across all three kinds of cancer (cervical, breast and bowel). The main barriers to completing or attending screening cited varied across screening type, although concerns and experience of pain were commonly identified by those invited to cervical and breast screening as were preferences for a man to not carry out the test. Concern was also evident when thinking about bowel screening, although this was in relation to the outcome of the results. When thinking about attending doctor-recommended tests generally, perceived importance and receiving information about what it involved were key motivators, and these could be leveraged in mitigating the barriers to attending screening as well. </a:t>
            </a:r>
            <a:endParaRPr lang="en-GB" sz="1400" b="1" dirty="0">
              <a:solidFill>
                <a:srgbClr val="FF0000"/>
              </a:solidFill>
              <a:latin typeface="+mn-lt"/>
            </a:endParaRP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latin typeface="+mn-lt"/>
              </a:rPr>
              <a:t>Accessing help</a:t>
            </a:r>
            <a:br>
              <a:rPr lang="en-GB" sz="1400" b="1" dirty="0">
                <a:latin typeface="+mn-lt"/>
              </a:rPr>
            </a:br>
            <a:r>
              <a:rPr lang="en-GB" sz="1400" dirty="0">
                <a:latin typeface="+mn-lt"/>
              </a:rPr>
              <a:t>Positively,</a:t>
            </a:r>
            <a:r>
              <a:rPr lang="en-GB" sz="1400" b="1" dirty="0">
                <a:latin typeface="+mn-lt"/>
              </a:rPr>
              <a:t> </a:t>
            </a:r>
            <a:r>
              <a:rPr lang="en-GB" sz="1400" dirty="0">
                <a:latin typeface="+mn-lt"/>
              </a:rPr>
              <a:t>the majority of those who experienced a potential cancer symptom contacted their GP, with most being successful in discussing their symptom. Likewise, the vast majority report being seen by their healthcare professional within 2 weeks of contacting them. This was also the case when thinking about accessing help for health concerns generally, Northern Irish adults were more likely to be able to make an appointment than not. However, among those who did not make an appointment, issues in access were most commonly cited as the reason; either they were not able to get through on the phone or there were no appointments available. </a:t>
            </a:r>
          </a:p>
          <a:p>
            <a:endParaRPr lang="en-GB" sz="1400" dirty="0">
              <a:latin typeface="+mn-lt"/>
            </a:endParaRPr>
          </a:p>
          <a:p>
            <a:r>
              <a:rPr lang="en-GB" sz="1400" dirty="0">
                <a:latin typeface="+mn-lt"/>
              </a:rPr>
              <a:t>This was a common theme when looking at barriers to discussing symptoms with healthcare professionals, the majority reported perceptions of difficulty of getting an appointment (either generally or with a specific professional), or past experience of difficulty. These perceptions were much more common among those living in Northern Ireland, compared to all other devolved nations. Additionally, if respondents were unsuccessful in making an appointment, they were more likely to look to online sources or friends or family members for help with their health concern, rather than contacting a different healthcare professional.</a:t>
            </a:r>
          </a:p>
          <a:p>
            <a:endParaRPr lang="en-GB" sz="1400" dirty="0">
              <a:latin typeface="+mn-lt"/>
            </a:endParaRPr>
          </a:p>
          <a:p>
            <a:r>
              <a:rPr lang="en-GB" sz="1400" dirty="0">
                <a:latin typeface="+mn-lt"/>
              </a:rPr>
              <a:t>However, when thinking about different types of appointments, there were positive perceptions of remote consultations. Those who had accessed these in the last year commonly agreed they felt comfortable discussing their health concerns in this way, and that their concerns were adequately addressed. </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(80%) and when prompted (98%).</a:t>
            </a:r>
          </a:p>
          <a:p>
            <a:pPr marL="285750" indent="-285750">
              <a:buFont typeface="Arial" panose="020B0604020202020204" pitchFamily="34" charset="0"/>
              <a:buChar char="•"/>
            </a:pPr>
            <a:r>
              <a:rPr lang="en-US" sz="1400" dirty="0">
                <a:latin typeface="+mn-lt"/>
              </a:rPr>
              <a:t>Almost all respondents (99%) recognised the main preventable risk factors, with respondents identifying 10 correct risk factors on average.</a:t>
            </a:r>
          </a:p>
          <a:p>
            <a:pPr marL="285750" indent="-285750">
              <a:buFont typeface="Arial" panose="020B0604020202020204" pitchFamily="34" charset="0"/>
              <a:buChar char="•"/>
            </a:pPr>
            <a:r>
              <a:rPr lang="en-US" sz="1400" dirty="0">
                <a:latin typeface="+mn-lt"/>
              </a:rPr>
              <a:t>Similarly, all symptoms were recognised by a majority as potential signs of cancer (99%), with potential lung and oral cancer symptoms seeing slightly lower rates of recognition (both 96%).</a:t>
            </a:r>
          </a:p>
          <a:p>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(45%) reported experiencing any potential cancer symptom in the past 6 months, followed by around 1 in 3 (34%) who reported experiencing any potential non-specific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(40%), as was the case for any potential non-specific (43%) and oral (30%) cancer symptom. Cancer (22%) was the most commonly attributed cause for any potential red-flag symptom, while existing physical health problems (33%) were the most commonly cited for lung-specific symptoms.</a:t>
            </a:r>
          </a:p>
          <a:p>
            <a:pPr marL="285750" indent="-285750">
              <a:buFont typeface="Arial" panose="020B0604020202020204" pitchFamily="34" charset="0"/>
              <a:buChar char="•"/>
            </a:pPr>
            <a:r>
              <a:rPr lang="en-US" sz="1400" dirty="0">
                <a:latin typeface="+mn-lt"/>
              </a:rPr>
              <a:t>3 in 10 (32%) who experienced any potential cancer symptom reported being concerned about it, with concern highest among those with a disability or those living in urban areas.</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DFAE831B-F862-43F8-A340-40B5D04F2E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purl.org/dc/terms/"/>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purl.org/dc/elements/1.1/"/>
    <ds:schemaRef ds:uri="81f8a776-62d8-43e5-a547-6e3aa8fd37db"/>
    <ds:schemaRef ds:uri="http://www.w3.org/XML/1998/namespace"/>
    <ds:schemaRef ds:uri="http://schemas.microsoft.com/office/2006/documentManagement/types"/>
    <ds:schemaRef ds:uri="3a19e7ed-fa57-47e4-9548-f51decb78f1b"/>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2137</TotalTime>
  <Words>17764</Words>
  <Application>Microsoft Office PowerPoint</Application>
  <PresentationFormat>Widescreen</PresentationFormat>
  <Paragraphs>1362</Paragraphs>
  <Slides>86</Slides>
  <Notes>65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86</vt:i4>
      </vt:variant>
    </vt:vector>
  </HeadingPairs>
  <TitlesOfParts>
    <vt:vector size="95" baseType="lpstr">
      <vt:lpstr>Rawline</vt:lpstr>
      <vt:lpstr>Arial</vt:lpstr>
      <vt:lpstr>Arial Black</vt:lpstr>
      <vt:lpstr>F37 Hybrid Medium</vt:lpstr>
      <vt:lpstr>Calibri</vt:lpstr>
      <vt:lpstr>Poppins</vt:lpstr>
      <vt:lpstr>Aptos Narrow</vt: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21</cp:revision>
  <dcterms:created xsi:type="dcterms:W3CDTF">2023-04-19T10:51:19Z</dcterms:created>
  <dcterms:modified xsi:type="dcterms:W3CDTF">2026-08-04T13:13:22Z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