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1.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1.xml" ContentType="application/vnd.openxmlformats-officedocument.drawingml.chartshapes+xml"/>
  <Override PartName="/ppt/notesSlides/notesSlide42.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5.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6.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7.xml" ContentType="application/vnd.openxmlformats-officedocument.presentationml.notesSlide+xml"/>
  <Override PartName="/ppt/comments/modernComment_28D_D2BA73E5.xml" ContentType="application/vnd.ms-powerpoint.comment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8.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51.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2.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3.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4.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7.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8.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9.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0.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1.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1"/>
  </p:notesMasterIdLst>
  <p:sldIdLst>
    <p:sldId id="777" r:id="rId6"/>
    <p:sldId id="326" r:id="rId7"/>
    <p:sldId id="276" r:id="rId8"/>
    <p:sldId id="278" r:id="rId9"/>
    <p:sldId id="330" r:id="rId10"/>
    <p:sldId id="617" r:id="rId11"/>
    <p:sldId id="683" r:id="rId12"/>
    <p:sldId id="619" r:id="rId13"/>
    <p:sldId id="331" r:id="rId14"/>
    <p:sldId id="660" r:id="rId15"/>
    <p:sldId id="662" r:id="rId16"/>
    <p:sldId id="661" r:id="rId17"/>
    <p:sldId id="281" r:id="rId18"/>
    <p:sldId id="341" r:id="rId19"/>
    <p:sldId id="343" r:id="rId20"/>
    <p:sldId id="342" r:id="rId21"/>
    <p:sldId id="659" r:id="rId22"/>
    <p:sldId id="334" r:id="rId23"/>
    <p:sldId id="363" r:id="rId24"/>
    <p:sldId id="406" r:id="rId25"/>
    <p:sldId id="407" r:id="rId26"/>
    <p:sldId id="413" r:id="rId27"/>
    <p:sldId id="403" r:id="rId28"/>
    <p:sldId id="332" r:id="rId29"/>
    <p:sldId id="338" r:id="rId30"/>
    <p:sldId id="344" r:id="rId31"/>
    <p:sldId id="374" r:id="rId32"/>
    <p:sldId id="346" r:id="rId33"/>
    <p:sldId id="348" r:id="rId34"/>
    <p:sldId id="347" r:id="rId35"/>
    <p:sldId id="350" r:id="rId36"/>
    <p:sldId id="352" r:id="rId37"/>
    <p:sldId id="663" r:id="rId38"/>
    <p:sldId id="359" r:id="rId39"/>
    <p:sldId id="333" r:id="rId40"/>
    <p:sldId id="638" r:id="rId41"/>
    <p:sldId id="381" r:id="rId42"/>
    <p:sldId id="382" r:id="rId43"/>
    <p:sldId id="383" r:id="rId44"/>
    <p:sldId id="335" r:id="rId45"/>
    <p:sldId id="408" r:id="rId46"/>
    <p:sldId id="410" r:id="rId47"/>
    <p:sldId id="639" r:id="rId48"/>
    <p:sldId id="386" r:id="rId49"/>
    <p:sldId id="345" r:id="rId50"/>
    <p:sldId id="640" r:id="rId51"/>
    <p:sldId id="643" r:id="rId52"/>
    <p:sldId id="396" r:id="rId53"/>
    <p:sldId id="397" r:id="rId54"/>
    <p:sldId id="392" r:id="rId55"/>
    <p:sldId id="647" r:id="rId56"/>
    <p:sldId id="400" r:id="rId57"/>
    <p:sldId id="650" r:id="rId58"/>
    <p:sldId id="651" r:id="rId59"/>
    <p:sldId id="401" r:id="rId60"/>
    <p:sldId id="648" r:id="rId61"/>
    <p:sldId id="388" r:id="rId62"/>
    <p:sldId id="649" r:id="rId63"/>
    <p:sldId id="390" r:id="rId64"/>
    <p:sldId id="652" r:id="rId65"/>
    <p:sldId id="336" r:id="rId66"/>
    <p:sldId id="364" r:id="rId67"/>
    <p:sldId id="654" r:id="rId68"/>
    <p:sldId id="360" r:id="rId69"/>
    <p:sldId id="653" r:id="rId70"/>
    <p:sldId id="361" r:id="rId71"/>
    <p:sldId id="362" r:id="rId72"/>
    <p:sldId id="365" r:id="rId73"/>
    <p:sldId id="655" r:id="rId74"/>
    <p:sldId id="367" r:id="rId75"/>
    <p:sldId id="657" r:id="rId76"/>
    <p:sldId id="368" r:id="rId77"/>
    <p:sldId id="369" r:id="rId78"/>
    <p:sldId id="370" r:id="rId79"/>
    <p:sldId id="656" r:id="rId80"/>
    <p:sldId id="371" r:id="rId81"/>
    <p:sldId id="658" r:id="rId82"/>
    <p:sldId id="372" r:id="rId83"/>
    <p:sldId id="373" r:id="rId84"/>
    <p:sldId id="681" r:id="rId85"/>
    <p:sldId id="618" r:id="rId86"/>
    <p:sldId id="682" r:id="rId87"/>
    <p:sldId id="337" r:id="rId88"/>
    <p:sldId id="379" r:id="rId89"/>
    <p:sldId id="378" r:id="rId90"/>
  </p:sldIdLst>
  <p:sldSz cx="12192000" cy="6858000"/>
  <p:notesSz cx="6858000" cy="9144000"/>
  <p:embeddedFontLst>
    <p:embeddedFont>
      <p:font typeface="Aptos Narrow" panose="020B0004020202020204" pitchFamily="34" charset="0"/>
      <p:regular r:id="rId92"/>
      <p:bold r:id="rId93"/>
      <p:italic r:id="rId94"/>
      <p:boldItalic r:id="rId95"/>
    </p:embeddedFont>
    <p:embeddedFont>
      <p:font typeface="Arial Black" panose="020B0A04020102020204" pitchFamily="34" charset="0"/>
      <p:bold r:id="rId96"/>
    </p:embeddedFont>
    <p:embeddedFont>
      <p:font typeface="F37 Hybrid Medium" panose="020B0604020202020204" charset="0"/>
      <p:regular r:id="rId97"/>
      <p:bold r:id="rId98"/>
      <p:italic r:id="rId99"/>
      <p:boldItalic r:id="rId100"/>
    </p:embeddedFont>
    <p:embeddedFont>
      <p:font typeface="Poppins" panose="00000500000000000000" pitchFamily="2" charset="0"/>
      <p:regular r:id="rId101"/>
      <p:bold r:id="rId102"/>
      <p:italic r:id="rId103"/>
      <p:boldItalic r:id="rId104"/>
    </p:embeddedFont>
    <p:embeddedFont>
      <p:font typeface="Rawline" panose="020B0604020202020204"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83"/>
            <p14:sldId id="619"/>
            <p14:sldId id="331"/>
            <p14:sldId id="660"/>
            <p14:sldId id="662"/>
            <p14:sldId id="661"/>
            <p14:sldId id="281"/>
            <p14:sldId id="341"/>
            <p14:sldId id="343"/>
            <p14:sldId id="342"/>
            <p14:sldId id="659"/>
            <p14:sldId id="334"/>
            <p14:sldId id="363"/>
            <p14:sldId id="406"/>
            <p14:sldId id="407"/>
            <p14:sldId id="413"/>
            <p14:sldId id="403"/>
            <p14:sldId id="332"/>
            <p14:sldId id="338"/>
            <p14:sldId id="344"/>
            <p14:sldId id="374"/>
            <p14:sldId id="346"/>
            <p14:sldId id="348"/>
            <p14:sldId id="347"/>
            <p14:sldId id="350"/>
            <p14:sldId id="352"/>
            <p14:sldId id="663"/>
            <p14:sldId id="359"/>
            <p14:sldId id="333"/>
            <p14:sldId id="638"/>
            <p14:sldId id="381"/>
            <p14:sldId id="382"/>
            <p14:sldId id="383"/>
            <p14:sldId id="335"/>
            <p14:sldId id="408"/>
            <p14:sldId id="410"/>
            <p14:sldId id="639"/>
            <p14:sldId id="386"/>
            <p14:sldId id="345"/>
            <p14:sldId id="640"/>
            <p14:sldId id="643"/>
            <p14:sldId id="396"/>
            <p14:sldId id="397"/>
            <p14:sldId id="392"/>
            <p14:sldId id="647"/>
            <p14:sldId id="400"/>
            <p14:sldId id="650"/>
            <p14:sldId id="651"/>
            <p14:sldId id="401"/>
            <p14:sldId id="648"/>
            <p14:sldId id="388"/>
            <p14:sldId id="649"/>
            <p14:sldId id="390"/>
            <p14:sldId id="652"/>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E7"/>
    <a:srgbClr val="01665E"/>
    <a:srgbClr val="418C86"/>
    <a:srgbClr val="1919FF"/>
    <a:srgbClr val="485F82"/>
    <a:srgbClr val="00007E"/>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6F540-9B9F-4651-A8D8-15EA1541D0EC}" v="1" dt="2025-05-12T12:19:24.9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44" autoAdjust="0"/>
    <p:restoredTop sz="76755" autoAdjust="0"/>
  </p:normalViewPr>
  <p:slideViewPr>
    <p:cSldViewPr snapToGrid="0">
      <p:cViewPr varScale="1">
        <p:scale>
          <a:sx n="46" d="100"/>
          <a:sy n="46" d="100"/>
        </p:scale>
        <p:origin x="130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4.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6/11/relationships/changesInfo" Target="changesInfos/changesInfo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5.fntdata"/><Relationship Id="rId114"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Whitelock" userId="e95072b5-c0fc-432b-beaf-4df1d6fb6e5c" providerId="ADAL" clId="{0D86F540-9B9F-4651-A8D8-15EA1541D0EC}"/>
    <pc:docChg chg="modSld">
      <pc:chgData name="Victoria Whitelock" userId="e95072b5-c0fc-432b-beaf-4df1d6fb6e5c" providerId="ADAL" clId="{0D86F540-9B9F-4651-A8D8-15EA1541D0EC}" dt="2025-05-12T12:19:16.603" v="12" actId="20577"/>
      <pc:docMkLst>
        <pc:docMk/>
      </pc:docMkLst>
      <pc:sldChg chg="modSp mod">
        <pc:chgData name="Victoria Whitelock" userId="e95072b5-c0fc-432b-beaf-4df1d6fb6e5c" providerId="ADAL" clId="{0D86F540-9B9F-4651-A8D8-15EA1541D0EC}" dt="2025-05-12T12:19:16.603" v="12" actId="20577"/>
        <pc:sldMkLst>
          <pc:docMk/>
          <pc:sldMk cId="189335306" sldId="326"/>
        </pc:sldMkLst>
        <pc:spChg chg="mod">
          <ac:chgData name="Victoria Whitelock" userId="e95072b5-c0fc-432b-beaf-4df1d6fb6e5c" providerId="ADAL" clId="{0D86F540-9B9F-4651-A8D8-15EA1541D0EC}" dt="2025-05-12T12:19:16.603" v="12" actId="20577"/>
          <ac:spMkLst>
            <pc:docMk/>
            <pc:sldMk cId="189335306" sldId="326"/>
            <ac:spMk id="7" creationId="{A4438FD2-DD47-EB2F-F4E7-3A0EFBDCB86B}"/>
          </ac:spMkLst>
        </pc:spChg>
      </pc:sldChg>
    </pc:docChg>
  </pc:docChgLst>
  <pc:docChgLst>
    <pc:chgData name="Victoria Whitelock" userId="e95072b5-c0fc-432b-beaf-4df1d6fb6e5c" providerId="ADAL" clId="{2CB498A3-55CC-459E-8EBD-A6D22C182A28}"/>
    <pc:docChg chg="addSld delSld modSld modSection">
      <pc:chgData name="Victoria Whitelock" userId="e95072b5-c0fc-432b-beaf-4df1d6fb6e5c" providerId="ADAL" clId="{2CB498A3-55CC-459E-8EBD-A6D22C182A28}" dt="2025-04-16T15:15:00.188" v="17" actId="20577"/>
      <pc:docMkLst>
        <pc:docMk/>
      </pc:docMkLst>
      <pc:sldChg chg="add">
        <pc:chgData name="Victoria Whitelock" userId="e95072b5-c0fc-432b-beaf-4df1d6fb6e5c" providerId="ADAL" clId="{2CB498A3-55CC-459E-8EBD-A6D22C182A28}" dt="2025-04-16T15:14:51.535" v="3"/>
        <pc:sldMkLst>
          <pc:docMk/>
          <pc:sldMk cId="3074127566" sldId="617"/>
        </pc:sldMkLst>
      </pc:sldChg>
      <pc:sldChg chg="modSp mod modShow">
        <pc:chgData name="Victoria Whitelock" userId="e95072b5-c0fc-432b-beaf-4df1d6fb6e5c" providerId="ADAL" clId="{2CB498A3-55CC-459E-8EBD-A6D22C182A28}" dt="2025-04-16T15:15:00.188" v="17" actId="20577"/>
        <pc:sldMkLst>
          <pc:docMk/>
          <pc:sldMk cId="2684428853" sldId="619"/>
        </pc:sldMkLst>
        <pc:spChg chg="mod">
          <ac:chgData name="Victoria Whitelock" userId="e95072b5-c0fc-432b-beaf-4df1d6fb6e5c" providerId="ADAL" clId="{2CB498A3-55CC-459E-8EBD-A6D22C182A28}" dt="2025-04-16T15:15:00.188" v="17" actId="20577"/>
          <ac:spMkLst>
            <pc:docMk/>
            <pc:sldMk cId="2684428853" sldId="619"/>
            <ac:spMk id="5" creationId="{F3BB666D-E0E9-41A7-146A-14213543A56E}"/>
          </ac:spMkLst>
        </pc:spChg>
      </pc:sldChg>
      <pc:sldChg chg="del">
        <pc:chgData name="Victoria Whitelock" userId="e95072b5-c0fc-432b-beaf-4df1d6fb6e5c" providerId="ADAL" clId="{2CB498A3-55CC-459E-8EBD-A6D22C182A28}" dt="2025-04-16T15:14:37.122" v="0" actId="47"/>
        <pc:sldMkLst>
          <pc:docMk/>
          <pc:sldMk cId="1785926421" sldId="712"/>
        </pc:sldMkLst>
      </pc:sldChg>
      <pc:sldChg chg="del">
        <pc:chgData name="Victoria Whitelock" userId="e95072b5-c0fc-432b-beaf-4df1d6fb6e5c" providerId="ADAL" clId="{2CB498A3-55CC-459E-8EBD-A6D22C182A28}" dt="2025-04-16T15:14:37.774" v="1" actId="47"/>
        <pc:sldMkLst>
          <pc:docMk/>
          <pc:sldMk cId="1712944256" sldId="776"/>
        </pc:sldMkLst>
      </pc:sldChg>
      <pc:sldChg chg="add">
        <pc:chgData name="Victoria Whitelock" userId="e95072b5-c0fc-432b-beaf-4df1d6fb6e5c" providerId="ADAL" clId="{2CB498A3-55CC-459E-8EBD-A6D22C182A28}" dt="2025-04-16T15:14:46.159" v="2"/>
        <pc:sldMkLst>
          <pc:docMk/>
          <pc:sldMk cId="3656340744" sldId="777"/>
        </pc:sldMkLst>
      </pc:sldChg>
      <pc:sldMasterChg chg="delSldLayout">
        <pc:chgData name="Victoria Whitelock" userId="e95072b5-c0fc-432b-beaf-4df1d6fb6e5c" providerId="ADAL" clId="{2CB498A3-55CC-459E-8EBD-A6D22C182A28}" dt="2025-04-16T15:14:37.774" v="1" actId="47"/>
        <pc:sldMasterMkLst>
          <pc:docMk/>
          <pc:sldMasterMk cId="1623297765" sldId="2147483648"/>
        </pc:sldMasterMkLst>
        <pc:sldLayoutChg chg="del">
          <pc:chgData name="Victoria Whitelock" userId="e95072b5-c0fc-432b-beaf-4df1d6fb6e5c" providerId="ADAL" clId="{2CB498A3-55CC-459E-8EBD-A6D22C182A28}" dt="2025-04-16T15:14:37.774" v="1" actId="47"/>
          <pc:sldLayoutMkLst>
            <pc:docMk/>
            <pc:sldMasterMk cId="1623297765" sldId="2147483648"/>
            <pc:sldLayoutMk cId="1405782649" sldId="214748377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c:v>
                </c:pt>
                <c:pt idx="2" formatCode="0%">
                  <c:v>0.02</c:v>
                </c:pt>
                <c:pt idx="4" formatCode="0%">
                  <c:v>0.11</c:v>
                </c:pt>
                <c:pt idx="6" formatCode="0%">
                  <c:v>0.41</c:v>
                </c:pt>
                <c:pt idx="8" formatCode="0%">
                  <c:v>0.45</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0.35</c:v>
                </c:pt>
                <c:pt idx="1">
                  <c:v>0.3</c:v>
                </c:pt>
                <c:pt idx="2">
                  <c:v>0.27</c:v>
                </c:pt>
                <c:pt idx="3">
                  <c:v>0.18</c:v>
                </c:pt>
                <c:pt idx="4">
                  <c:v>0.14000000000000001</c:v>
                </c:pt>
                <c:pt idx="5">
                  <c:v>0.08</c:v>
                </c:pt>
                <c:pt idx="6">
                  <c:v>0.19</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BCA4-4824-880B-BBEB556E3F1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Cancer</c:v>
                </c:pt>
                <c:pt idx="3">
                  <c:v>A NEW physical health problem</c:v>
                </c:pt>
                <c:pt idx="4">
                  <c:v>Medication or vaccination side effects</c:v>
                </c:pt>
                <c:pt idx="5">
                  <c:v>Mental health problem</c:v>
                </c:pt>
                <c:pt idx="6">
                  <c:v>Don't know/Prefer not to say</c:v>
                </c:pt>
              </c:strCache>
            </c:strRef>
          </c:cat>
          <c:val>
            <c:numRef>
              <c:f>Sheet1!$B$2:$B$8</c:f>
              <c:numCache>
                <c:formatCode>0%</c:formatCode>
                <c:ptCount val="7"/>
                <c:pt idx="0">
                  <c:v>0.19</c:v>
                </c:pt>
                <c:pt idx="1">
                  <c:v>0.17</c:v>
                </c:pt>
                <c:pt idx="2">
                  <c:v>0.15</c:v>
                </c:pt>
                <c:pt idx="3">
                  <c:v>0.14000000000000001</c:v>
                </c:pt>
                <c:pt idx="4">
                  <c:v>0.09</c:v>
                </c:pt>
                <c:pt idx="5">
                  <c:v>0.04</c:v>
                </c:pt>
                <c:pt idx="6">
                  <c:v>0.4</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0.31</c:v>
                </c:pt>
                <c:pt idx="1">
                  <c:v>0.26</c:v>
                </c:pt>
                <c:pt idx="2">
                  <c:v>0.23</c:v>
                </c:pt>
                <c:pt idx="3">
                  <c:v>0.11</c:v>
                </c:pt>
                <c:pt idx="4">
                  <c:v>0.09</c:v>
                </c:pt>
                <c:pt idx="5">
                  <c:v>0.05</c:v>
                </c:pt>
                <c:pt idx="6">
                  <c:v>0.28999999999999998</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5"/>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300E-4B2C-AFBE-4622B937C0EA}"/>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A NEW physical health problem</c:v>
                </c:pt>
                <c:pt idx="3">
                  <c:v>Cancer</c:v>
                </c:pt>
                <c:pt idx="4">
                  <c:v>Mental health problem</c:v>
                </c:pt>
                <c:pt idx="5">
                  <c:v>Medication or vaccination side effects</c:v>
                </c:pt>
                <c:pt idx="6">
                  <c:v>Don't know/Prefer not to say</c:v>
                </c:pt>
              </c:strCache>
            </c:strRef>
          </c:cat>
          <c:val>
            <c:numRef>
              <c:f>Sheet1!$B$2:$B$8</c:f>
              <c:numCache>
                <c:formatCode>0%</c:formatCode>
                <c:ptCount val="7"/>
                <c:pt idx="0">
                  <c:v>0.31</c:v>
                </c:pt>
                <c:pt idx="1">
                  <c:v>0.26</c:v>
                </c:pt>
                <c:pt idx="2">
                  <c:v>0.21</c:v>
                </c:pt>
                <c:pt idx="3">
                  <c:v>0.09</c:v>
                </c:pt>
                <c:pt idx="4">
                  <c:v>0.08</c:v>
                </c:pt>
                <c:pt idx="5">
                  <c:v>0.06</c:v>
                </c:pt>
                <c:pt idx="6">
                  <c:v>0.26</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0.12</c:v>
                </c:pt>
                <c:pt idx="1">
                  <c:v>0.25</c:v>
                </c:pt>
                <c:pt idx="2">
                  <c:v>0.28999999999999998</c:v>
                </c:pt>
                <c:pt idx="3">
                  <c:v>0.5</c:v>
                </c:pt>
                <c:pt idx="4">
                  <c:v>0.22</c:v>
                </c:pt>
                <c:pt idx="5">
                  <c:v>0.01</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0.08</c:v>
                </c:pt>
                <c:pt idx="1">
                  <c:v>0.2</c:v>
                </c:pt>
                <c:pt idx="2">
                  <c:v>0.27</c:v>
                </c:pt>
                <c:pt idx="3">
                  <c:v>0.46</c:v>
                </c:pt>
                <c:pt idx="4">
                  <c:v>0.2</c:v>
                </c:pt>
                <c:pt idx="5">
                  <c:v>0.02</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0.14000000000000001</c:v>
                </c:pt>
                <c:pt idx="1">
                  <c:v>0.19</c:v>
                </c:pt>
                <c:pt idx="2">
                  <c:v>0.18</c:v>
                </c:pt>
                <c:pt idx="3">
                  <c:v>0.41</c:v>
                </c:pt>
                <c:pt idx="4">
                  <c:v>0.13</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0.09</c:v>
                </c:pt>
                <c:pt idx="1">
                  <c:v>0.21</c:v>
                </c:pt>
                <c:pt idx="2">
                  <c:v>0.23</c:v>
                </c:pt>
                <c:pt idx="3">
                  <c:v>0.37</c:v>
                </c:pt>
                <c:pt idx="4">
                  <c:v>0.2</c:v>
                </c:pt>
                <c:pt idx="5">
                  <c:v>0.03</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c:v>
                </c:pt>
                <c:pt idx="1">
                  <c:v>0.19</c:v>
                </c:pt>
                <c:pt idx="2">
                  <c:v>0.18</c:v>
                </c:pt>
                <c:pt idx="3">
                  <c:v>0.42</c:v>
                </c:pt>
                <c:pt idx="4">
                  <c:v>0.15</c:v>
                </c:pt>
                <c:pt idx="5">
                  <c:v>0.03</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 </c:v>
                </c:pt>
                <c:pt idx="3">
                  <c:v>Female </c:v>
                </c:pt>
                <c:pt idx="5">
                  <c:v>18-29</c:v>
                </c:pt>
                <c:pt idx="6">
                  <c:v>30-49</c:v>
                </c:pt>
                <c:pt idx="7">
                  <c:v>50+</c:v>
                </c:pt>
                <c:pt idx="9">
                  <c:v>ABC1</c:v>
                </c:pt>
                <c:pt idx="10">
                  <c:v>C2DE</c:v>
                </c:pt>
                <c:pt idx="12">
                  <c:v>C2DE 45+</c:v>
                </c:pt>
                <c:pt idx="13">
                  <c:v>Not C2DE 45+</c:v>
                </c:pt>
                <c:pt idx="15">
                  <c:v>Living 
without a disability</c:v>
                </c:pt>
                <c:pt idx="16">
                  <c:v>Living 
with a disability </c:v>
                </c:pt>
                <c:pt idx="18">
                  <c:v>Urban</c:v>
                </c:pt>
                <c:pt idx="19">
                  <c:v>Rural</c:v>
                </c:pt>
              </c:strCache>
            </c:strRef>
          </c:cat>
          <c:val>
            <c:numRef>
              <c:f>Sheet1!$B$2:$B$21</c:f>
              <c:numCache>
                <c:formatCode>General</c:formatCode>
                <c:ptCount val="20"/>
                <c:pt idx="0" formatCode="0%">
                  <c:v>0.33</c:v>
                </c:pt>
                <c:pt idx="2" formatCode="0%">
                  <c:v>0.33</c:v>
                </c:pt>
                <c:pt idx="3" formatCode="0%">
                  <c:v>0.32</c:v>
                </c:pt>
                <c:pt idx="5" formatCode="0%">
                  <c:v>0.25</c:v>
                </c:pt>
                <c:pt idx="6" formatCode="0%">
                  <c:v>0.36</c:v>
                </c:pt>
                <c:pt idx="7" formatCode="0%">
                  <c:v>0.33</c:v>
                </c:pt>
                <c:pt idx="9" formatCode="0%">
                  <c:v>0.3</c:v>
                </c:pt>
                <c:pt idx="10" formatCode="0%">
                  <c:v>0.35</c:v>
                </c:pt>
                <c:pt idx="12" formatCode="0%">
                  <c:v>0.34</c:v>
                </c:pt>
                <c:pt idx="13" formatCode="0%">
                  <c:v>0.32</c:v>
                </c:pt>
                <c:pt idx="15" formatCode="0%">
                  <c:v>0.25</c:v>
                </c:pt>
                <c:pt idx="16" formatCode="0%">
                  <c:v>0.43</c:v>
                </c:pt>
                <c:pt idx="18" formatCode="0%">
                  <c:v>0.32</c:v>
                </c:pt>
                <c:pt idx="19" formatCode="0%">
                  <c:v>0.28999999999999998</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dLbl>
              <c:idx val="11"/>
              <c:layout>
                <c:manualLayout>
                  <c:x val="0"/>
                  <c:y val="8.066302038763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DF-4D72-8C51-056CF90514C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0.1</c:v>
                </c:pt>
                <c:pt idx="1">
                  <c:v>0</c:v>
                </c:pt>
                <c:pt idx="2">
                  <c:v>0.02</c:v>
                </c:pt>
                <c:pt idx="3">
                  <c:v>0</c:v>
                </c:pt>
                <c:pt idx="4">
                  <c:v>0.04</c:v>
                </c:pt>
                <c:pt idx="5">
                  <c:v>0.05</c:v>
                </c:pt>
                <c:pt idx="6">
                  <c:v>0.06</c:v>
                </c:pt>
                <c:pt idx="7">
                  <c:v>0.03</c:v>
                </c:pt>
                <c:pt idx="9">
                  <c:v>0.17</c:v>
                </c:pt>
                <c:pt idx="10">
                  <c:v>0.1</c:v>
                </c:pt>
                <c:pt idx="11">
                  <c:v>0.55000000000000004</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0.08</c:v>
                </c:pt>
                <c:pt idx="1">
                  <c:v>0.02</c:v>
                </c:pt>
                <c:pt idx="2">
                  <c:v>0.01</c:v>
                </c:pt>
                <c:pt idx="3">
                  <c:v>0.04</c:v>
                </c:pt>
                <c:pt idx="4">
                  <c:v>0.03</c:v>
                </c:pt>
                <c:pt idx="5">
                  <c:v>0.02</c:v>
                </c:pt>
                <c:pt idx="6">
                  <c:v>0.04</c:v>
                </c:pt>
                <c:pt idx="7">
                  <c:v>0.05</c:v>
                </c:pt>
                <c:pt idx="9">
                  <c:v>0.23</c:v>
                </c:pt>
                <c:pt idx="10">
                  <c:v>0.04</c:v>
                </c:pt>
                <c:pt idx="11">
                  <c:v>0.56000000000000005</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dLbl>
              <c:idx val="9"/>
              <c:layout>
                <c:manualLayout>
                  <c:x val="0"/>
                  <c:y val="-2.464674928598085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36-4A7D-89BD-6E27CB8710F3}"/>
                </c:ext>
              </c:extLst>
            </c:dLbl>
            <c:dLbl>
              <c:idx val="10"/>
              <c:layout>
                <c:manualLayout>
                  <c:x val="-8.3181124819079272E-17"/>
                  <c:y val="1.344383673127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DF-4D72-8C51-056CF90514C0}"/>
                </c:ext>
              </c:extLst>
            </c:dLbl>
            <c:dLbl>
              <c:idx val="11"/>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DF-4D72-8C51-056CF90514C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0.1</c:v>
                </c:pt>
                <c:pt idx="1">
                  <c:v>0</c:v>
                </c:pt>
                <c:pt idx="2">
                  <c:v>0</c:v>
                </c:pt>
                <c:pt idx="3">
                  <c:v>0.01</c:v>
                </c:pt>
                <c:pt idx="4">
                  <c:v>0.01</c:v>
                </c:pt>
                <c:pt idx="5">
                  <c:v>0.06</c:v>
                </c:pt>
                <c:pt idx="6">
                  <c:v>0.05</c:v>
                </c:pt>
                <c:pt idx="7">
                  <c:v>0.04</c:v>
                </c:pt>
                <c:pt idx="9">
                  <c:v>0.19</c:v>
                </c:pt>
                <c:pt idx="10">
                  <c:v>7.0000000000000007E-2</c:v>
                </c:pt>
                <c:pt idx="11">
                  <c:v>0.56000000000000005</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0.05</c:v>
                </c:pt>
                <c:pt idx="1">
                  <c:v>0.01</c:v>
                </c:pt>
                <c:pt idx="2">
                  <c:v>0.02</c:v>
                </c:pt>
                <c:pt idx="3">
                  <c:v>0.01</c:v>
                </c:pt>
                <c:pt idx="4">
                  <c:v>0.03</c:v>
                </c:pt>
                <c:pt idx="5">
                  <c:v>0.03</c:v>
                </c:pt>
                <c:pt idx="6">
                  <c:v>0.04</c:v>
                </c:pt>
                <c:pt idx="7">
                  <c:v>0.04</c:v>
                </c:pt>
                <c:pt idx="9">
                  <c:v>0.3</c:v>
                </c:pt>
                <c:pt idx="10">
                  <c:v>7.0000000000000007E-2</c:v>
                </c:pt>
                <c:pt idx="11">
                  <c:v>0.51</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dLbl>
              <c:idx val="9"/>
              <c:layout>
                <c:manualLayout>
                  <c:x val="-8.3181124819079272E-17"/>
                  <c:y val="-8.0663020387631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B2-4691-A770-D3C2DD85C08C}"/>
                </c:ext>
              </c:extLst>
            </c:dLbl>
            <c:dLbl>
              <c:idx val="10"/>
              <c:layout>
                <c:manualLayout>
                  <c:x val="-1.1343011691072452E-3"/>
                  <c:y val="-5.37753469250875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36-4A7D-89BD-6E27CB8710F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Called 999</c:v>
                </c:pt>
                <c:pt idx="2">
                  <c:v>Went to a walk-in service </c:v>
                </c:pt>
                <c:pt idx="3">
                  <c:v>Visited a mobile unit </c:v>
                </c:pt>
                <c:pt idx="4">
                  <c:v>Called NHS24</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0.04</c:v>
                </c:pt>
                <c:pt idx="1">
                  <c:v>0.01</c:v>
                </c:pt>
                <c:pt idx="2">
                  <c:v>0.02</c:v>
                </c:pt>
                <c:pt idx="3">
                  <c:v>0.02</c:v>
                </c:pt>
                <c:pt idx="4">
                  <c:v>0.03</c:v>
                </c:pt>
                <c:pt idx="5">
                  <c:v>0.04</c:v>
                </c:pt>
                <c:pt idx="6">
                  <c:v>0.04</c:v>
                </c:pt>
                <c:pt idx="7">
                  <c:v>0.05</c:v>
                </c:pt>
                <c:pt idx="9">
                  <c:v>0.23</c:v>
                </c:pt>
                <c:pt idx="10">
                  <c:v>0.08</c:v>
                </c:pt>
                <c:pt idx="11">
                  <c:v>0.57999999999999996</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0.62</c:v>
                </c:pt>
                <c:pt idx="1">
                  <c:v>0.59</c:v>
                </c:pt>
                <c:pt idx="2">
                  <c:v>0.57999999999999996</c:v>
                </c:pt>
                <c:pt idx="3">
                  <c:v>0.52</c:v>
                </c:pt>
                <c:pt idx="4">
                  <c:v>0.6</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0.3256</c:v>
                </c:pt>
                <c:pt idx="1">
                  <c:v>0.28839999999999999</c:v>
                </c:pt>
                <c:pt idx="2">
                  <c:v>0.318</c:v>
                </c:pt>
                <c:pt idx="3">
                  <c:v>0.38769999999999999</c:v>
                </c:pt>
                <c:pt idx="4">
                  <c:v>0.32200000000000001</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0.05</c:v>
                </c:pt>
                <c:pt idx="1">
                  <c:v>0.12</c:v>
                </c:pt>
                <c:pt idx="2">
                  <c:v>0.1</c:v>
                </c:pt>
                <c:pt idx="3">
                  <c:v>0.1</c:v>
                </c:pt>
                <c:pt idx="4">
                  <c:v>0.08</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All</c:v>
                </c:pt>
                <c:pt idx="2">
                  <c:v>Male</c:v>
                </c:pt>
                <c:pt idx="3">
                  <c:v>Female</c:v>
                </c:pt>
                <c:pt idx="5">
                  <c:v>18-29</c:v>
                </c:pt>
                <c:pt idx="6">
                  <c:v>30-49</c:v>
                </c:pt>
                <c:pt idx="7">
                  <c:v>50+</c:v>
                </c:pt>
                <c:pt idx="9">
                  <c:v>ABC1</c:v>
                </c:pt>
                <c:pt idx="10">
                  <c:v>C2DE</c:v>
                </c:pt>
                <c:pt idx="12">
                  <c:v>C2DE 45+</c:v>
                </c:pt>
                <c:pt idx="13">
                  <c:v>Not C2DE 45+</c:v>
                </c:pt>
                <c:pt idx="15">
                  <c:v>Living 
without a disability</c:v>
                </c:pt>
                <c:pt idx="16">
                  <c:v>Living 
with a disability </c:v>
                </c:pt>
                <c:pt idx="18">
                  <c:v>Urban</c:v>
                </c:pt>
                <c:pt idx="19">
                  <c:v>Rural</c:v>
                </c:pt>
                <c:pt idx="21">
                  <c:v>IMD 1-2 (Most deprived)</c:v>
                </c:pt>
                <c:pt idx="22">
                  <c:v>IMD 3-8</c:v>
                </c:pt>
                <c:pt idx="23">
                  <c:v>IMD 9-10 (Least deprived)</c:v>
                </c:pt>
              </c:strCache>
            </c:strRef>
          </c:cat>
          <c:val>
            <c:numRef>
              <c:f>Sheet1!$B$2:$B$25</c:f>
              <c:numCache>
                <c:formatCode>General</c:formatCode>
                <c:ptCount val="24"/>
                <c:pt idx="0" formatCode="0%">
                  <c:v>0.6</c:v>
                </c:pt>
                <c:pt idx="2" formatCode="0%">
                  <c:v>0.57999999999999996</c:v>
                </c:pt>
                <c:pt idx="3" formatCode="0%">
                  <c:v>0.62</c:v>
                </c:pt>
                <c:pt idx="5" formatCode="0%">
                  <c:v>0.38</c:v>
                </c:pt>
                <c:pt idx="6" formatCode="0%">
                  <c:v>0.56000000000000005</c:v>
                </c:pt>
                <c:pt idx="7" formatCode="0%">
                  <c:v>0.68</c:v>
                </c:pt>
                <c:pt idx="9" formatCode="0%">
                  <c:v>0.6</c:v>
                </c:pt>
                <c:pt idx="10" formatCode="0%">
                  <c:v>0.6</c:v>
                </c:pt>
                <c:pt idx="12" formatCode="0%">
                  <c:v>0.67</c:v>
                </c:pt>
                <c:pt idx="13" formatCode="0%">
                  <c:v>0.56000000000000005</c:v>
                </c:pt>
                <c:pt idx="15" formatCode="0%">
                  <c:v>0.55000000000000004</c:v>
                </c:pt>
                <c:pt idx="16" formatCode="0%">
                  <c:v>0.67</c:v>
                </c:pt>
                <c:pt idx="18" formatCode="0%">
                  <c:v>0.61</c:v>
                </c:pt>
                <c:pt idx="19" formatCode="0%">
                  <c:v>0.63</c:v>
                </c:pt>
                <c:pt idx="21" formatCode="0%">
                  <c:v>0.62</c:v>
                </c:pt>
                <c:pt idx="22" formatCode="0%">
                  <c:v>0.59</c:v>
                </c:pt>
                <c:pt idx="23" formatCode="0%">
                  <c:v>0.61</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2.69E-2</c:v>
                </c:pt>
                <c:pt idx="1">
                  <c:v>2.6499999999999999E-2</c:v>
                </c:pt>
                <c:pt idx="2">
                  <c:v>4.5600000000000002E-2</c:v>
                </c:pt>
                <c:pt idx="3">
                  <c:v>5.4600000000000003E-2</c:v>
                </c:pt>
                <c:pt idx="4">
                  <c:v>5.4100000000000002E-2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8.6800000000000002E-2</c:v>
                </c:pt>
                <c:pt idx="1">
                  <c:v>8.5599999999999996E-2</c:v>
                </c:pt>
                <c:pt idx="2">
                  <c:v>9.3600000000000003E-2</c:v>
                </c:pt>
                <c:pt idx="3">
                  <c:v>0.1157</c:v>
                </c:pt>
                <c:pt idx="4">
                  <c:v>6.9099999999999995E-2</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0.33900000000000002</c:v>
                </c:pt>
                <c:pt idx="1">
                  <c:v>0.34089999999999998</c:v>
                </c:pt>
                <c:pt idx="2">
                  <c:v>0.3533</c:v>
                </c:pt>
                <c:pt idx="3">
                  <c:v>0.29459999999999997</c:v>
                </c:pt>
                <c:pt idx="4">
                  <c:v>0.36899999999999999</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0.1391</c:v>
                </c:pt>
                <c:pt idx="1">
                  <c:v>0.1482</c:v>
                </c:pt>
                <c:pt idx="2">
                  <c:v>0.13669999999999999</c:v>
                </c:pt>
                <c:pt idx="3">
                  <c:v>0.16300000000000001</c:v>
                </c:pt>
                <c:pt idx="4">
                  <c:v>0.1086</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0.35399999999999998</c:v>
                </c:pt>
                <c:pt idx="1">
                  <c:v>0.33260000000000001</c:v>
                </c:pt>
                <c:pt idx="2">
                  <c:v>0.29189999999999999</c:v>
                </c:pt>
                <c:pt idx="3">
                  <c:v>0.31430000000000002</c:v>
                </c:pt>
                <c:pt idx="4">
                  <c:v>0.32550000000000001</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0.01</c:v>
                </c:pt>
                <c:pt idx="4" formatCode="0%">
                  <c:v>0.56999999999999995</c:v>
                </c:pt>
                <c:pt idx="6" formatCode="0%">
                  <c:v>0.28000000000000003</c:v>
                </c:pt>
                <c:pt idx="8" formatCode="0%">
                  <c:v>0.02</c:v>
                </c:pt>
                <c:pt idx="10" formatCode="0%">
                  <c:v>0.01</c:v>
                </c:pt>
                <c:pt idx="12" formatCode="0%">
                  <c:v>0.04</c:v>
                </c:pt>
                <c:pt idx="14" formatCode="0%">
                  <c:v>7.0000000000000007E-2</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0.59</c:v>
                </c:pt>
                <c:pt idx="1">
                  <c:v>0.54</c:v>
                </c:pt>
                <c:pt idx="2">
                  <c:v>0.4</c:v>
                </c:pt>
                <c:pt idx="3">
                  <c:v>0.63</c:v>
                </c:pt>
                <c:pt idx="4">
                  <c:v>0.56999999999999995</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0.3579</c:v>
                </c:pt>
                <c:pt idx="1">
                  <c:v>0.45850000000000002</c:v>
                </c:pt>
                <c:pt idx="2">
                  <c:v>0.52739999999999998</c:v>
                </c:pt>
                <c:pt idx="3">
                  <c:v>0.31950000000000001</c:v>
                </c:pt>
                <c:pt idx="4">
                  <c:v>0.38919999999999999</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E8EC-4A41-8AE8-C8E2192F5D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5.6399999999999999E-2</c:v>
                </c:pt>
                <c:pt idx="1">
                  <c:v>0</c:v>
                </c:pt>
                <c:pt idx="2">
                  <c:v>7.1400000000000005E-2</c:v>
                </c:pt>
                <c:pt idx="3">
                  <c:v>5.2600000000000001E-2</c:v>
                </c:pt>
                <c:pt idx="4">
                  <c:v>4.02E-2</c:v>
                </c:pt>
              </c:numCache>
            </c:numRef>
          </c:val>
          <c:extLst>
            <c:ext xmlns:c16="http://schemas.microsoft.com/office/drawing/2014/chart" uri="{C3380CC4-5D6E-409C-BE32-E72D297353CC}">
              <c16:uniqueId val="{00000000-E8EC-4A41-8AE8-C8E2192F5D3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0.3579</c:v>
                </c:pt>
                <c:pt idx="1">
                  <c:v>2.9000000000000001E-2</c:v>
                </c:pt>
                <c:pt idx="2">
                  <c:v>0.185</c:v>
                </c:pt>
                <c:pt idx="3">
                  <c:v>0.13830000000000001</c:v>
                </c:pt>
                <c:pt idx="4">
                  <c:v>7.3400000000000007E-2</c:v>
                </c:pt>
                <c:pt idx="5">
                  <c:v>0.16</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0.45850000000000002</c:v>
                </c:pt>
                <c:pt idx="1">
                  <c:v>0.04</c:v>
                </c:pt>
                <c:pt idx="2">
                  <c:v>0.15</c:v>
                </c:pt>
                <c:pt idx="3">
                  <c:v>0.18</c:v>
                </c:pt>
                <c:pt idx="4">
                  <c:v>7.0000000000000007E-2</c:v>
                </c:pt>
                <c:pt idx="5">
                  <c:v>0.1</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0.52739999999999998</c:v>
                </c:pt>
                <c:pt idx="1">
                  <c:v>0.04</c:v>
                </c:pt>
                <c:pt idx="2">
                  <c:v>0.08</c:v>
                </c:pt>
                <c:pt idx="3">
                  <c:v>0.09</c:v>
                </c:pt>
                <c:pt idx="4">
                  <c:v>7.0000000000000007E-2</c:v>
                </c:pt>
                <c:pt idx="5">
                  <c:v>0.12</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0.31950000000000001</c:v>
                </c:pt>
                <c:pt idx="1">
                  <c:v>4.8099999999999997E-2</c:v>
                </c:pt>
                <c:pt idx="2">
                  <c:v>0.16600000000000001</c:v>
                </c:pt>
                <c:pt idx="3">
                  <c:v>0.1406</c:v>
                </c:pt>
                <c:pt idx="4">
                  <c:v>0.1129</c:v>
                </c:pt>
                <c:pt idx="5">
                  <c:v>0.16039999999999999</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0.38919999999999999</c:v>
                </c:pt>
                <c:pt idx="1">
                  <c:v>4.7500000000000001E-2</c:v>
                </c:pt>
                <c:pt idx="2">
                  <c:v>0.1419</c:v>
                </c:pt>
                <c:pt idx="3">
                  <c:v>0.1401</c:v>
                </c:pt>
                <c:pt idx="4">
                  <c:v>9.64E-2</c:v>
                </c:pt>
                <c:pt idx="5">
                  <c:v>0.1447</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General practice pharmacist</c:v>
                </c:pt>
                <c:pt idx="5">
                  <c:v>Physician associate</c:v>
                </c:pt>
                <c:pt idx="6">
                  <c:v>Healthcare assistant</c:v>
                </c:pt>
                <c:pt idx="7">
                  <c:v>General practice paramedic</c:v>
                </c:pt>
                <c:pt idx="8">
                  <c:v>General practice physiotherapist</c:v>
                </c:pt>
                <c:pt idx="9">
                  <c:v>Nurse or advanced nurse practitioner</c:v>
                </c:pt>
                <c:pt idx="10">
                  <c:v>GP or doctor</c:v>
                </c:pt>
              </c:strCache>
            </c:strRef>
          </c:cat>
          <c:val>
            <c:numRef>
              <c:f>Sheet1!$B$2:$B$12</c:f>
              <c:numCache>
                <c:formatCode>0%</c:formatCode>
                <c:ptCount val="11"/>
                <c:pt idx="0">
                  <c:v>0.01</c:v>
                </c:pt>
                <c:pt idx="1">
                  <c:v>0</c:v>
                </c:pt>
                <c:pt idx="2">
                  <c:v>0.01</c:v>
                </c:pt>
                <c:pt idx="3">
                  <c:v>0</c:v>
                </c:pt>
                <c:pt idx="4">
                  <c:v>0</c:v>
                </c:pt>
                <c:pt idx="5">
                  <c:v>0</c:v>
                </c:pt>
                <c:pt idx="6">
                  <c:v>0.01</c:v>
                </c:pt>
                <c:pt idx="7">
                  <c:v>0.01</c:v>
                </c:pt>
                <c:pt idx="8">
                  <c:v>0.03</c:v>
                </c:pt>
                <c:pt idx="9">
                  <c:v>0.18</c:v>
                </c:pt>
                <c:pt idx="10">
                  <c:v>0.74590000000000001</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c:v>
                </c:pt>
                <c:pt idx="1">
                  <c:v>0.05</c:v>
                </c:pt>
                <c:pt idx="2">
                  <c:v>0.28000000000000003</c:v>
                </c:pt>
                <c:pt idx="3">
                  <c:v>0.16</c:v>
                </c:pt>
                <c:pt idx="4">
                  <c:v>0.28999999999999998</c:v>
                </c:pt>
                <c:pt idx="5">
                  <c:v>0.21</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1.8E-3</c:v>
                </c:pt>
                <c:pt idx="1">
                  <c:v>3.3000000000000002E-2</c:v>
                </c:pt>
                <c:pt idx="2">
                  <c:v>0.04</c:v>
                </c:pt>
                <c:pt idx="3">
                  <c:v>0.06</c:v>
                </c:pt>
                <c:pt idx="4">
                  <c:v>0.26</c:v>
                </c:pt>
                <c:pt idx="5">
                  <c:v>0.61</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2.3999999999999998E-3</c:v>
                </c:pt>
                <c:pt idx="1">
                  <c:v>0.03</c:v>
                </c:pt>
                <c:pt idx="2">
                  <c:v>0.08</c:v>
                </c:pt>
                <c:pt idx="3">
                  <c:v>7.0000000000000007E-2</c:v>
                </c:pt>
                <c:pt idx="4">
                  <c:v>0.27</c:v>
                </c:pt>
                <c:pt idx="5">
                  <c:v>0.55000000000000004</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1018871890659014"/>
          <c:y val="0.90303951470244936"/>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5596413315"/>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requested a call back when I reached the front of the queue but wasn't called back</c:v>
                </c:pt>
                <c:pt idx="3">
                  <c:v>I could not get an appointment at a convenient day or time</c:v>
                </c:pt>
                <c:pt idx="4">
                  <c:v>I could not get through to my GP surgery/practice on the phone </c:v>
                </c:pt>
                <c:pt idx="5">
                  <c:v>There were no appointments available</c:v>
                </c:pt>
              </c:strCache>
            </c:strRef>
          </c:cat>
          <c:val>
            <c:numRef>
              <c:f>Sheet1!$B$4:$B$9</c:f>
              <c:numCache>
                <c:formatCode>0%</c:formatCode>
                <c:ptCount val="6"/>
                <c:pt idx="0">
                  <c:v>0.15</c:v>
                </c:pt>
                <c:pt idx="1">
                  <c:v>0.02</c:v>
                </c:pt>
                <c:pt idx="2">
                  <c:v>0.03</c:v>
                </c:pt>
                <c:pt idx="3">
                  <c:v>0.05</c:v>
                </c:pt>
                <c:pt idx="4">
                  <c:v>0.31</c:v>
                </c:pt>
                <c:pt idx="5">
                  <c:v>0.39</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Went to a walk-in service</c:v>
                </c:pt>
                <c:pt idx="3">
                  <c:v>Called 999</c:v>
                </c:pt>
                <c:pt idx="4">
                  <c:v>Visited a mobile unit </c:v>
                </c:pt>
                <c:pt idx="5">
                  <c:v>Looked for information using a phone app</c:v>
                </c:pt>
                <c:pt idx="6">
                  <c:v>Went to A&amp;E</c:v>
                </c:pt>
                <c:pt idx="7">
                  <c:v>Went for private healthcare</c:v>
                </c:pt>
                <c:pt idx="8">
                  <c:v>Spoke to a family member or friend about my health concern</c:v>
                </c:pt>
                <c:pt idx="9">
                  <c:v>Called NHS24</c:v>
                </c:pt>
                <c:pt idx="10">
                  <c:v>Went to a community pharmacy</c:v>
                </c:pt>
                <c:pt idx="11">
                  <c:v>Looked for information about my health concern online</c:v>
                </c:pt>
              </c:strCache>
            </c:strRef>
          </c:cat>
          <c:val>
            <c:numRef>
              <c:f>Sheet1!$B$4:$B$15</c:f>
              <c:numCache>
                <c:formatCode>0%</c:formatCode>
                <c:ptCount val="12"/>
                <c:pt idx="0">
                  <c:v>0.28999999999999998</c:v>
                </c:pt>
                <c:pt idx="1">
                  <c:v>0.12</c:v>
                </c:pt>
                <c:pt idx="2">
                  <c:v>0</c:v>
                </c:pt>
                <c:pt idx="3">
                  <c:v>0</c:v>
                </c:pt>
                <c:pt idx="4">
                  <c:v>0.01</c:v>
                </c:pt>
                <c:pt idx="5">
                  <c:v>0.03</c:v>
                </c:pt>
                <c:pt idx="6">
                  <c:v>0.04</c:v>
                </c:pt>
                <c:pt idx="7">
                  <c:v>0.09</c:v>
                </c:pt>
                <c:pt idx="8">
                  <c:v>0.1</c:v>
                </c:pt>
                <c:pt idx="9">
                  <c:v>0.11</c:v>
                </c:pt>
                <c:pt idx="10">
                  <c:v>0.11</c:v>
                </c:pt>
                <c:pt idx="11">
                  <c:v>0.25</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that was unusual for me, or I had a feeling that something wasn't right</c:v>
                </c:pt>
                <c:pt idx="6">
                  <c:v>I had a symptom that was painful or "bothersome"</c:v>
                </c:pt>
                <c:pt idx="7">
                  <c:v>I had a symptom, but I didn't know what was causing it</c:v>
                </c:pt>
                <c:pt idx="8">
                  <c:v>I had a symptom that didn't go away or was getting worse</c:v>
                </c:pt>
              </c:strCache>
            </c:strRef>
          </c:cat>
          <c:val>
            <c:numRef>
              <c:f>Sheet1!$B$2:$B$10</c:f>
              <c:numCache>
                <c:formatCode>0%</c:formatCode>
                <c:ptCount val="9"/>
                <c:pt idx="0">
                  <c:v>0.23</c:v>
                </c:pt>
                <c:pt idx="1">
                  <c:v>0.28000000000000003</c:v>
                </c:pt>
                <c:pt idx="2">
                  <c:v>0.28999999999999998</c:v>
                </c:pt>
                <c:pt idx="3">
                  <c:v>0.37</c:v>
                </c:pt>
                <c:pt idx="4">
                  <c:v>0.52</c:v>
                </c:pt>
                <c:pt idx="5">
                  <c:v>0.6</c:v>
                </c:pt>
                <c:pt idx="6">
                  <c:v>0.61</c:v>
                </c:pt>
                <c:pt idx="7">
                  <c:v>0.62</c:v>
                </c:pt>
                <c:pt idx="8">
                  <c:v>0.71</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had a symptom that I thought might be a sign of cancer</c:v>
                </c:pt>
                <c:pt idx="1">
                  <c:v>I was attending an appointment for an existing problem/condition, so I asked about this whilst I was there</c:v>
                </c:pt>
                <c:pt idx="2">
                  <c:v>I looked up my symptom online and it said it might be serious</c:v>
                </c:pt>
                <c:pt idx="3">
                  <c:v>My friends, family or my carer encouraged me to go</c:v>
                </c:pt>
                <c:pt idx="4">
                  <c:v>I tried treating or managing the symptom myself but it didn't help</c:v>
                </c:pt>
                <c:pt idx="5">
                  <c:v>I had a symptom that was unusual for me, or I had a feeling that something wasn't right</c:v>
                </c:pt>
                <c:pt idx="6">
                  <c:v>I had a symptom that was painful or "bothersome"</c:v>
                </c:pt>
                <c:pt idx="7">
                  <c:v>I had a symptom, but I didn't know what was causing it</c:v>
                </c:pt>
                <c:pt idx="8">
                  <c:v>I had a symptom that didn't go away or was getting worse</c:v>
                </c:pt>
              </c:strCache>
            </c:strRef>
          </c:cat>
          <c:val>
            <c:numRef>
              <c:f>Sheet1!$C$2:$C$10</c:f>
              <c:numCache>
                <c:formatCode>0%</c:formatCode>
                <c:ptCount val="9"/>
                <c:pt idx="0">
                  <c:v>0.69</c:v>
                </c:pt>
                <c:pt idx="1">
                  <c:v>0.65</c:v>
                </c:pt>
                <c:pt idx="2">
                  <c:v>0.63</c:v>
                </c:pt>
                <c:pt idx="3">
                  <c:v>0.56000000000000005</c:v>
                </c:pt>
                <c:pt idx="4">
                  <c:v>0.41</c:v>
                </c:pt>
                <c:pt idx="5">
                  <c:v>0.34</c:v>
                </c:pt>
                <c:pt idx="6">
                  <c:v>0.33</c:v>
                </c:pt>
                <c:pt idx="7">
                  <c:v>0.32</c:v>
                </c:pt>
                <c:pt idx="8">
                  <c:v>0.23</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Sheet1!$A$11:$A$20</c:f>
              <c:strCache>
                <c:ptCount val="10"/>
                <c:pt idx="0">
                  <c:v>I didn't want to be given a remote appointment</c:v>
                </c:pt>
                <c:pt idx="1">
                  <c:v>I didn't want to talk to a receptionist/administrative person about my symptom(s)</c:v>
                </c:pt>
                <c:pt idx="2">
                  <c:v>I worried about wasting the healthcare professional's time</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found it difficult to get an appointment</c:v>
                </c:pt>
                <c:pt idx="7">
                  <c:v>I decided I could manage the symptom(s) myself</c:v>
                </c:pt>
                <c:pt idx="8">
                  <c:v>I thought my symptom was unlikely to be anything serious</c:v>
                </c:pt>
                <c:pt idx="9">
                  <c:v>I thought it would be difficult to get an appointment</c:v>
                </c:pt>
              </c:strCache>
            </c:strRef>
          </c:cat>
          <c:val>
            <c:numRef>
              <c:f>Sheet1!$B$11:$B$20</c:f>
              <c:numCache>
                <c:formatCode>0%</c:formatCode>
                <c:ptCount val="10"/>
                <c:pt idx="0">
                  <c:v>0.34</c:v>
                </c:pt>
                <c:pt idx="1">
                  <c:v>0.35</c:v>
                </c:pt>
                <c:pt idx="2">
                  <c:v>0.36</c:v>
                </c:pt>
                <c:pt idx="3">
                  <c:v>0.36</c:v>
                </c:pt>
                <c:pt idx="4">
                  <c:v>0.38</c:v>
                </c:pt>
                <c:pt idx="5">
                  <c:v>0.4</c:v>
                </c:pt>
                <c:pt idx="6">
                  <c:v>0.41</c:v>
                </c:pt>
                <c:pt idx="7">
                  <c:v>0.42</c:v>
                </c:pt>
                <c:pt idx="8">
                  <c:v>0.43</c:v>
                </c:pt>
                <c:pt idx="9">
                  <c:v>0.48</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Sheet1!$A$11:$A$20</c:f>
              <c:strCache>
                <c:ptCount val="10"/>
                <c:pt idx="0">
                  <c:v>I didn't want to be given a remote appointment</c:v>
                </c:pt>
                <c:pt idx="1">
                  <c:v>I didn't want to talk to a receptionist/administrative person about my symptom(s)</c:v>
                </c:pt>
                <c:pt idx="2">
                  <c:v>I worried about wasting the healthcare professional's time</c:v>
                </c:pt>
                <c:pt idx="3">
                  <c:v>I thought the symptom was related to an existing illness, condition or life change</c:v>
                </c:pt>
                <c:pt idx="4">
                  <c:v>I didn't want to be seen as someone who makes a fuss</c:v>
                </c:pt>
                <c:pt idx="5">
                  <c:v>I found it difficult to get an appointment with a particular healthcare professional</c:v>
                </c:pt>
                <c:pt idx="6">
                  <c:v>I found it difficult to get an appointment</c:v>
                </c:pt>
                <c:pt idx="7">
                  <c:v>I decided I could manage the symptom(s) myself</c:v>
                </c:pt>
                <c:pt idx="8">
                  <c:v>I thought my symptom was unlikely to be anything serious</c:v>
                </c:pt>
                <c:pt idx="9">
                  <c:v>I thought it would be difficult to get an appointment</c:v>
                </c:pt>
              </c:strCache>
            </c:strRef>
          </c:cat>
          <c:val>
            <c:numRef>
              <c:f>Sheet1!$C$11:$C$20</c:f>
              <c:numCache>
                <c:formatCode>0%</c:formatCode>
                <c:ptCount val="10"/>
                <c:pt idx="0">
                  <c:v>0.59</c:v>
                </c:pt>
                <c:pt idx="1">
                  <c:v>0.6</c:v>
                </c:pt>
                <c:pt idx="2">
                  <c:v>0.6</c:v>
                </c:pt>
                <c:pt idx="3">
                  <c:v>0.55000000000000004</c:v>
                </c:pt>
                <c:pt idx="4">
                  <c:v>0.56999999999999995</c:v>
                </c:pt>
                <c:pt idx="5">
                  <c:v>0.54</c:v>
                </c:pt>
                <c:pt idx="6">
                  <c:v>0.53</c:v>
                </c:pt>
                <c:pt idx="7">
                  <c:v>0.52</c:v>
                </c:pt>
                <c:pt idx="8">
                  <c:v>0.48</c:v>
                </c:pt>
                <c:pt idx="9">
                  <c:v>0.47</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49105193300509548"/>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0.09</c:v>
                </c:pt>
                <c:pt idx="1">
                  <c:v>0.09</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0.04</c:v>
                </c:pt>
                <c:pt idx="1">
                  <c:v>0.04</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Somewhat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Somewhat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0.32</c:v>
                </c:pt>
                <c:pt idx="1">
                  <c:v>0.33</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0.48</c:v>
                </c:pt>
                <c:pt idx="1">
                  <c:v>0.46</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73579322484423437"/>
          <c:w val="0.95922835619806313"/>
          <c:h val="0.163164139436110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All</c:v>
                </c:pt>
                <c:pt idx="2">
                  <c:v>Male </c:v>
                </c:pt>
                <c:pt idx="3">
                  <c:v>Female </c:v>
                </c:pt>
                <c:pt idx="5">
                  <c:v>18-29</c:v>
                </c:pt>
                <c:pt idx="6">
                  <c:v>30-49</c:v>
                </c:pt>
                <c:pt idx="7">
                  <c:v>50+</c:v>
                </c:pt>
                <c:pt idx="9">
                  <c:v>ABC1</c:v>
                </c:pt>
                <c:pt idx="10">
                  <c:v>C2DE</c:v>
                </c:pt>
                <c:pt idx="12">
                  <c:v>C2DE 45+</c:v>
                </c:pt>
                <c:pt idx="13">
                  <c:v>Not C2DE 45+</c:v>
                </c:pt>
                <c:pt idx="15">
                  <c:v>White</c:v>
                </c:pt>
                <c:pt idx="16">
                  <c:v>Ethnic minority</c:v>
                </c:pt>
                <c:pt idx="18">
                  <c:v>Living 
without a disability</c:v>
                </c:pt>
                <c:pt idx="19">
                  <c:v>Living 
with a disability </c:v>
                </c:pt>
                <c:pt idx="21">
                  <c:v>Urban</c:v>
                </c:pt>
                <c:pt idx="22">
                  <c:v>Town </c:v>
                </c:pt>
                <c:pt idx="23">
                  <c:v>Rural</c:v>
                </c:pt>
                <c:pt idx="25">
                  <c:v>West of Scotland Cancer Network</c:v>
                </c:pt>
                <c:pt idx="26">
                  <c:v>South East Scotland Cancer Network</c:v>
                </c:pt>
                <c:pt idx="27">
                  <c:v>North Scotland Cancer Network</c:v>
                </c:pt>
              </c:strCache>
            </c:strRef>
          </c:cat>
          <c:val>
            <c:numRef>
              <c:f>Sheet1!$B$2:$B$29</c:f>
              <c:numCache>
                <c:formatCode>General</c:formatCode>
                <c:ptCount val="28"/>
                <c:pt idx="0" formatCode="0%">
                  <c:v>0.8</c:v>
                </c:pt>
                <c:pt idx="2" formatCode="0%">
                  <c:v>0.76</c:v>
                </c:pt>
                <c:pt idx="3" formatCode="0%">
                  <c:v>0.84</c:v>
                </c:pt>
                <c:pt idx="5" formatCode="0%">
                  <c:v>0.79</c:v>
                </c:pt>
                <c:pt idx="6" formatCode="0%">
                  <c:v>0.79</c:v>
                </c:pt>
                <c:pt idx="7" formatCode="0%">
                  <c:v>0.81</c:v>
                </c:pt>
                <c:pt idx="9" formatCode="0%">
                  <c:v>0.8</c:v>
                </c:pt>
                <c:pt idx="10" formatCode="0%">
                  <c:v>0.8</c:v>
                </c:pt>
                <c:pt idx="12" formatCode="0%">
                  <c:v>0.84</c:v>
                </c:pt>
                <c:pt idx="13" formatCode="0%">
                  <c:v>0.78</c:v>
                </c:pt>
                <c:pt idx="15" formatCode="0%">
                  <c:v>0.81</c:v>
                </c:pt>
                <c:pt idx="16" formatCode="0%">
                  <c:v>0.65</c:v>
                </c:pt>
                <c:pt idx="18" formatCode="0%">
                  <c:v>0.79</c:v>
                </c:pt>
                <c:pt idx="19" formatCode="0%">
                  <c:v>0.84</c:v>
                </c:pt>
                <c:pt idx="21" formatCode="0%">
                  <c:v>0.79</c:v>
                </c:pt>
                <c:pt idx="22" formatCode="0%">
                  <c:v>0.84</c:v>
                </c:pt>
                <c:pt idx="23" formatCode="0%">
                  <c:v>0.81</c:v>
                </c:pt>
                <c:pt idx="25" formatCode="0%">
                  <c:v>0.82</c:v>
                </c:pt>
                <c:pt idx="26" formatCode="0%">
                  <c:v>0.81</c:v>
                </c:pt>
                <c:pt idx="27" formatCode="0%">
                  <c:v>0.76</c:v>
                </c:pt>
              </c:numCache>
            </c:numRef>
          </c:val>
          <c:extLst>
            <c:ext xmlns:c16="http://schemas.microsoft.com/office/drawing/2014/chart" uri="{C3380CC4-5D6E-409C-BE32-E72D297353CC}">
              <c16:uniqueId val="{00000000-D2D5-4E5A-8115-4DC78E64D860}"/>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0.1</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All</c:v>
                </c:pt>
                <c:pt idx="2">
                  <c:v>Male </c:v>
                </c:pt>
                <c:pt idx="3">
                  <c:v>Female </c:v>
                </c:pt>
                <c:pt idx="5">
                  <c:v>18-29</c:v>
                </c:pt>
                <c:pt idx="6">
                  <c:v>30-49</c:v>
                </c:pt>
                <c:pt idx="7">
                  <c:v>50+</c:v>
                </c:pt>
                <c:pt idx="9">
                  <c:v>ABC1</c:v>
                </c:pt>
                <c:pt idx="10">
                  <c:v>C2DE</c:v>
                </c:pt>
                <c:pt idx="12">
                  <c:v>C2DE 45+</c:v>
                </c:pt>
                <c:pt idx="13">
                  <c:v>Not C2DE 45+</c:v>
                </c:pt>
                <c:pt idx="15">
                  <c:v>White</c:v>
                </c:pt>
                <c:pt idx="16">
                  <c:v>Ethnic minority</c:v>
                </c:pt>
                <c:pt idx="18">
                  <c:v>Living 
without a disability</c:v>
                </c:pt>
                <c:pt idx="19">
                  <c:v>Living 
with a disability </c:v>
                </c:pt>
                <c:pt idx="21">
                  <c:v>Urban</c:v>
                </c:pt>
                <c:pt idx="22">
                  <c:v>Town </c:v>
                </c:pt>
                <c:pt idx="23">
                  <c:v>Rural</c:v>
                </c:pt>
                <c:pt idx="25">
                  <c:v>West of Scotland Cancer Network</c:v>
                </c:pt>
                <c:pt idx="26">
                  <c:v>South East Scotland Cancer Network</c:v>
                </c:pt>
                <c:pt idx="27">
                  <c:v>North Scotland Cancer Network</c:v>
                </c:pt>
              </c:strCache>
            </c:strRef>
          </c:cat>
          <c:val>
            <c:numRef>
              <c:f>Sheet1!$B$2:$B$29</c:f>
              <c:numCache>
                <c:formatCode>General</c:formatCode>
                <c:ptCount val="28"/>
                <c:pt idx="0" formatCode="0%">
                  <c:v>0.78</c:v>
                </c:pt>
                <c:pt idx="2" formatCode="0%">
                  <c:v>0.75</c:v>
                </c:pt>
                <c:pt idx="3" formatCode="0%">
                  <c:v>0.82</c:v>
                </c:pt>
                <c:pt idx="5" formatCode="0%">
                  <c:v>0.74</c:v>
                </c:pt>
                <c:pt idx="6" formatCode="0%">
                  <c:v>0.77</c:v>
                </c:pt>
                <c:pt idx="7" formatCode="0%">
                  <c:v>0.8</c:v>
                </c:pt>
                <c:pt idx="9" formatCode="0%">
                  <c:v>0.77</c:v>
                </c:pt>
                <c:pt idx="10" formatCode="0%">
                  <c:v>0.8</c:v>
                </c:pt>
                <c:pt idx="12" formatCode="0%">
                  <c:v>0.84</c:v>
                </c:pt>
                <c:pt idx="13" formatCode="0%">
                  <c:v>0.76</c:v>
                </c:pt>
                <c:pt idx="15" formatCode="0%">
                  <c:v>0.79</c:v>
                </c:pt>
                <c:pt idx="16" formatCode="0%">
                  <c:v>0.6</c:v>
                </c:pt>
                <c:pt idx="18" formatCode="0%">
                  <c:v>0.76</c:v>
                </c:pt>
                <c:pt idx="19" formatCode="0%">
                  <c:v>0.84</c:v>
                </c:pt>
                <c:pt idx="21" formatCode="0%">
                  <c:v>0.77</c:v>
                </c:pt>
                <c:pt idx="22" formatCode="0%">
                  <c:v>0.83</c:v>
                </c:pt>
                <c:pt idx="23" formatCode="0%">
                  <c:v>0.79</c:v>
                </c:pt>
                <c:pt idx="25" formatCode="0%">
                  <c:v>0.8</c:v>
                </c:pt>
                <c:pt idx="26" formatCode="0%">
                  <c:v>0.79</c:v>
                </c:pt>
                <c:pt idx="27" formatCode="0%">
                  <c:v>0.74</c:v>
                </c:pt>
              </c:numCache>
            </c:numRef>
          </c:val>
          <c:extLst>
            <c:ext xmlns:c16="http://schemas.microsoft.com/office/drawing/2014/chart" uri="{C3380CC4-5D6E-409C-BE32-E72D297353CC}">
              <c16:uniqueId val="{00000000-6D78-48AD-9466-BD3C7A6251A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Sheet1!$B$10:$B$19</c:f>
              <c:numCache>
                <c:formatCode>0%</c:formatCode>
                <c:ptCount val="10"/>
                <c:pt idx="0">
                  <c:v>0.43</c:v>
                </c:pt>
                <c:pt idx="1">
                  <c:v>0.54</c:v>
                </c:pt>
                <c:pt idx="2">
                  <c:v>0.56999999999999995</c:v>
                </c:pt>
                <c:pt idx="3">
                  <c:v>0.62</c:v>
                </c:pt>
                <c:pt idx="4">
                  <c:v>0.63</c:v>
                </c:pt>
                <c:pt idx="5">
                  <c:v>0.69</c:v>
                </c:pt>
                <c:pt idx="6">
                  <c:v>0.72</c:v>
                </c:pt>
                <c:pt idx="7">
                  <c:v>0.74</c:v>
                </c:pt>
                <c:pt idx="8">
                  <c:v>0.78</c:v>
                </c:pt>
                <c:pt idx="9">
                  <c:v>0.84</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received reminders about my appointment so I don't forget</c:v>
                </c:pt>
                <c:pt idx="6">
                  <c:v>If I could ask questions about the test and discuss my options with someone</c:v>
                </c:pt>
                <c:pt idx="7">
                  <c:v>If I was given a specific day/time to go for the test</c:v>
                </c:pt>
                <c:pt idx="8">
                  <c:v>If I was given information about what the test involved</c:v>
                </c:pt>
                <c:pt idx="9">
                  <c:v>If I thought the test was important</c:v>
                </c:pt>
              </c:strCache>
            </c:strRef>
          </c:cat>
          <c:val>
            <c:numRef>
              <c:f>Sheet1!$C$10:$C$19</c:f>
              <c:numCache>
                <c:formatCode>0%</c:formatCode>
                <c:ptCount val="10"/>
                <c:pt idx="0">
                  <c:v>0.46</c:v>
                </c:pt>
                <c:pt idx="1">
                  <c:v>0.37</c:v>
                </c:pt>
                <c:pt idx="2">
                  <c:v>0.36</c:v>
                </c:pt>
                <c:pt idx="3">
                  <c:v>0.32</c:v>
                </c:pt>
                <c:pt idx="4">
                  <c:v>0.31</c:v>
                </c:pt>
                <c:pt idx="5">
                  <c:v>0.25</c:v>
                </c:pt>
                <c:pt idx="6">
                  <c:v>0.22</c:v>
                </c:pt>
                <c:pt idx="7">
                  <c:v>0.19</c:v>
                </c:pt>
                <c:pt idx="8">
                  <c:v>0.17</c:v>
                </c:pt>
                <c:pt idx="9">
                  <c:v>0.11</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0.01</c:v>
                </c:pt>
                <c:pt idx="1">
                  <c:v>0.01</c:v>
                </c:pt>
                <c:pt idx="2">
                  <c:v>0.6</c:v>
                </c:pt>
                <c:pt idx="3">
                  <c:v>0.01</c:v>
                </c:pt>
                <c:pt idx="4">
                  <c:v>0.04</c:v>
                </c:pt>
                <c:pt idx="5">
                  <c:v>0.04</c:v>
                </c:pt>
                <c:pt idx="6">
                  <c:v>0.32</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7"/>
                <c:pt idx="0">
                  <c:v>All</c:v>
                </c:pt>
                <c:pt idx="2">
                  <c:v>Male </c:v>
                </c:pt>
                <c:pt idx="3">
                  <c:v>Female </c:v>
                </c:pt>
                <c:pt idx="5">
                  <c:v>18-29</c:v>
                </c:pt>
                <c:pt idx="6">
                  <c:v>30-49</c:v>
                </c:pt>
                <c:pt idx="7">
                  <c:v>50+</c:v>
                </c:pt>
                <c:pt idx="9">
                  <c:v>ABC1</c:v>
                </c:pt>
                <c:pt idx="10">
                  <c:v>C2DE</c:v>
                </c:pt>
                <c:pt idx="11">
                  <c:v>C2DE 45+</c:v>
                </c:pt>
                <c:pt idx="12">
                  <c:v>Not C2DE 45+</c:v>
                </c:pt>
                <c:pt idx="14">
                  <c:v>White</c:v>
                </c:pt>
                <c:pt idx="15">
                  <c:v>Ethnic minority</c:v>
                </c:pt>
                <c:pt idx="17">
                  <c:v>Living 
without a disability</c:v>
                </c:pt>
                <c:pt idx="18">
                  <c:v>Living 
with a disability </c:v>
                </c:pt>
                <c:pt idx="20">
                  <c:v>Urban</c:v>
                </c:pt>
                <c:pt idx="21">
                  <c:v>Town </c:v>
                </c:pt>
                <c:pt idx="22">
                  <c:v>Rural</c:v>
                </c:pt>
                <c:pt idx="24">
                  <c:v>West of Scotland Cancer Network</c:v>
                </c:pt>
                <c:pt idx="25">
                  <c:v>South East Scotland Cancer Network</c:v>
                </c:pt>
                <c:pt idx="26">
                  <c:v>North Scotland Cancer Network</c:v>
                </c:pt>
              </c:strCache>
            </c:strRef>
          </c:cat>
          <c:val>
            <c:numRef>
              <c:f>Sheet1!$B$2:$B$28</c:f>
              <c:numCache>
                <c:formatCode>General</c:formatCode>
                <c:ptCount val="27"/>
                <c:pt idx="0" formatCode="0%">
                  <c:v>0.38</c:v>
                </c:pt>
                <c:pt idx="2" formatCode="0%">
                  <c:v>0.33</c:v>
                </c:pt>
                <c:pt idx="3" formatCode="0%">
                  <c:v>0.43</c:v>
                </c:pt>
                <c:pt idx="5" formatCode="0%">
                  <c:v>0.34</c:v>
                </c:pt>
                <c:pt idx="6" formatCode="0%">
                  <c:v>0.38</c:v>
                </c:pt>
                <c:pt idx="7" formatCode="0%">
                  <c:v>0.39</c:v>
                </c:pt>
                <c:pt idx="9" formatCode="0%">
                  <c:v>0.38</c:v>
                </c:pt>
                <c:pt idx="10" formatCode="0%">
                  <c:v>0.38</c:v>
                </c:pt>
                <c:pt idx="11" formatCode="0%">
                  <c:v>0.39</c:v>
                </c:pt>
                <c:pt idx="12" formatCode="0%">
                  <c:v>0.38</c:v>
                </c:pt>
                <c:pt idx="14" formatCode="0%">
                  <c:v>0.38</c:v>
                </c:pt>
                <c:pt idx="15" formatCode="0%">
                  <c:v>0.43</c:v>
                </c:pt>
                <c:pt idx="17" formatCode="0%">
                  <c:v>0.31</c:v>
                </c:pt>
                <c:pt idx="18" formatCode="0%">
                  <c:v>0.53</c:v>
                </c:pt>
                <c:pt idx="20" formatCode="0%">
                  <c:v>0.38</c:v>
                </c:pt>
                <c:pt idx="21" formatCode="0%">
                  <c:v>0.36</c:v>
                </c:pt>
                <c:pt idx="22" formatCode="0%">
                  <c:v>0.38</c:v>
                </c:pt>
                <c:pt idx="24" formatCode="0%">
                  <c:v>0.39</c:v>
                </c:pt>
                <c:pt idx="25" formatCode="0%">
                  <c:v>0.35</c:v>
                </c:pt>
                <c:pt idx="26" formatCode="0%">
                  <c:v>0.39</c:v>
                </c:pt>
              </c:numCache>
            </c:numRef>
          </c:val>
          <c:extLst>
            <c:ext xmlns:c16="http://schemas.microsoft.com/office/drawing/2014/chart" uri="{C3380CC4-5D6E-409C-BE32-E72D297353CC}">
              <c16:uniqueId val="{00000000-285F-4C08-9EF0-772D8A869956}"/>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0.73</c:v>
                </c:pt>
                <c:pt idx="1">
                  <c:v>0.7</c:v>
                </c:pt>
                <c:pt idx="2">
                  <c:v>0.64</c:v>
                </c:pt>
                <c:pt idx="3">
                  <c:v>0.51</c:v>
                </c:pt>
                <c:pt idx="4">
                  <c:v>0.36</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0.04</c:v>
                </c:pt>
                <c:pt idx="1">
                  <c:v>0.05</c:v>
                </c:pt>
                <c:pt idx="2">
                  <c:v>0.05</c:v>
                </c:pt>
                <c:pt idx="3">
                  <c:v>0.01</c:v>
                </c:pt>
                <c:pt idx="4">
                  <c:v>0.26</c:v>
                </c:pt>
                <c:pt idx="5">
                  <c:v>0.19</c:v>
                </c:pt>
                <c:pt idx="6">
                  <c:v>0.4</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0.04</c:v>
                </c:pt>
                <c:pt idx="1">
                  <c:v>0.05</c:v>
                </c:pt>
                <c:pt idx="2">
                  <c:v>0.05</c:v>
                </c:pt>
                <c:pt idx="3">
                  <c:v>0.01</c:v>
                </c:pt>
                <c:pt idx="4">
                  <c:v>0.26</c:v>
                </c:pt>
                <c:pt idx="5">
                  <c:v>0.59</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0"/>
                <c:pt idx="0">
                  <c:v>All</c:v>
                </c:pt>
                <c:pt idx="2">
                  <c:v>18-49</c:v>
                </c:pt>
                <c:pt idx="3">
                  <c:v>50+%</c:v>
                </c:pt>
                <c:pt idx="5">
                  <c:v>ABC1</c:v>
                </c:pt>
                <c:pt idx="6">
                  <c:v>C2DE</c:v>
                </c:pt>
                <c:pt idx="8">
                  <c:v>45+ C2DE</c:v>
                </c:pt>
                <c:pt idx="9">
                  <c:v>All not 45+ C2DE</c:v>
                </c:pt>
                <c:pt idx="11">
                  <c:v>Living 
without a disability</c:v>
                </c:pt>
                <c:pt idx="12">
                  <c:v>Living 
with a disability </c:v>
                </c:pt>
                <c:pt idx="14">
                  <c:v>Urban</c:v>
                </c:pt>
                <c:pt idx="15">
                  <c:v>Rural</c:v>
                </c:pt>
                <c:pt idx="17">
                  <c:v>West of Scotland Cancer Network </c:v>
                </c:pt>
                <c:pt idx="18">
                  <c:v>South East of Scotland Cancer Network</c:v>
                </c:pt>
                <c:pt idx="19">
                  <c:v>North Scotland Cancer Network</c:v>
                </c:pt>
              </c:strCache>
            </c:strRef>
          </c:cat>
          <c:val>
            <c:numRef>
              <c:f>Sheet1!$B$2:$B$28</c:f>
              <c:numCache>
                <c:formatCode>General</c:formatCode>
                <c:ptCount val="20"/>
                <c:pt idx="0" formatCode="0%">
                  <c:v>0.59</c:v>
                </c:pt>
                <c:pt idx="2" formatCode="0%">
                  <c:v>0.65</c:v>
                </c:pt>
                <c:pt idx="3" formatCode="0%">
                  <c:v>0.54</c:v>
                </c:pt>
                <c:pt idx="5" formatCode="0%">
                  <c:v>0.59</c:v>
                </c:pt>
                <c:pt idx="6" formatCode="0%">
                  <c:v>0.59</c:v>
                </c:pt>
                <c:pt idx="8" formatCode="0%">
                  <c:v>0.56000000000000005</c:v>
                </c:pt>
                <c:pt idx="9" formatCode="0%">
                  <c:v>0.6</c:v>
                </c:pt>
                <c:pt idx="11" formatCode="0%">
                  <c:v>0.63</c:v>
                </c:pt>
                <c:pt idx="12" formatCode="0%">
                  <c:v>0.51</c:v>
                </c:pt>
                <c:pt idx="14" formatCode="0%">
                  <c:v>0.56000000000000005</c:v>
                </c:pt>
                <c:pt idx="15" formatCode="0%">
                  <c:v>0.59</c:v>
                </c:pt>
                <c:pt idx="17" formatCode="0%">
                  <c:v>0.64</c:v>
                </c:pt>
                <c:pt idx="18" formatCode="0%">
                  <c:v>0.56000000000000005</c:v>
                </c:pt>
                <c:pt idx="19" formatCode="0%">
                  <c:v>0.51</c:v>
                </c:pt>
              </c:numCache>
            </c:numRef>
          </c:val>
          <c:extLst>
            <c:ext xmlns:c16="http://schemas.microsoft.com/office/drawing/2014/chart" uri="{C3380CC4-5D6E-409C-BE32-E72D297353CC}">
              <c16:uniqueId val="{00000000-EC67-4694-8F25-9CC9119FEA7D}"/>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26205883175725E-2"/>
          <c:y val="4.0839620521863178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0.53</c:v>
                </c:pt>
                <c:pt idx="1">
                  <c:v>0.78</c:v>
                </c:pt>
                <c:pt idx="2">
                  <c:v>0.16</c:v>
                </c:pt>
              </c:numCache>
            </c:numRef>
          </c:val>
          <c:extLst>
            <c:ext xmlns:c16="http://schemas.microsoft.com/office/drawing/2014/chart" uri="{C3380CC4-5D6E-409C-BE32-E72D297353CC}">
              <c16:uniqueId val="{00000000-3473-454E-8B79-F7CBD80D2E4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0.09</c:v>
                </c:pt>
                <c:pt idx="1">
                  <c:v>0.08</c:v>
                </c:pt>
                <c:pt idx="2">
                  <c:v>0.09</c:v>
                </c:pt>
              </c:numCache>
            </c:numRef>
          </c:val>
          <c:extLst>
            <c:ext xmlns:c16="http://schemas.microsoft.com/office/drawing/2014/chart" uri="{C3380CC4-5D6E-409C-BE32-E72D297353CC}">
              <c16:uniqueId val="{00000001-3473-454E-8B79-F7CBD80D2E44}"/>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7.0000000000000007E-2</c:v>
                </c:pt>
                <c:pt idx="1">
                  <c:v>0.02</c:v>
                </c:pt>
                <c:pt idx="2">
                  <c:v>0.1</c:v>
                </c:pt>
              </c:numCache>
            </c:numRef>
          </c:val>
          <c:extLst>
            <c:ext xmlns:c16="http://schemas.microsoft.com/office/drawing/2014/chart" uri="{C3380CC4-5D6E-409C-BE32-E72D297353CC}">
              <c16:uniqueId val="{00000002-3473-454E-8B79-F7CBD80D2E4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1.1686697850824611E-3"/>
                  <c:y val="-1.17185535614022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73-454E-8B79-F7CBD80D2E4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0.01</c:v>
                </c:pt>
                <c:pt idx="2">
                  <c:v>0.08</c:v>
                </c:pt>
              </c:numCache>
            </c:numRef>
          </c:val>
          <c:extLst>
            <c:ext xmlns:c16="http://schemas.microsoft.com/office/drawing/2014/chart" uri="{C3380CC4-5D6E-409C-BE32-E72D297353CC}">
              <c16:uniqueId val="{00000003-3473-454E-8B79-F7CBD80D2E4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dLbl>
              <c:idx val="1"/>
              <c:layout>
                <c:manualLayout>
                  <c:x val="-8.5701460875464201E-17"/>
                  <c:y val="-1.464819195175278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73-454E-8B79-F7CBD80D2E4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0.21</c:v>
                </c:pt>
                <c:pt idx="1">
                  <c:v>0.09</c:v>
                </c:pt>
                <c:pt idx="2">
                  <c:v>0.5</c:v>
                </c:pt>
              </c:numCache>
            </c:numRef>
          </c:val>
          <c:extLst>
            <c:ext xmlns:c16="http://schemas.microsoft.com/office/drawing/2014/chart" uri="{C3380CC4-5D6E-409C-BE32-E72D297353CC}">
              <c16:uniqueId val="{00000004-3473-454E-8B79-F7CBD80D2E4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7.0000000000000007E-2</c:v>
                </c:pt>
                <c:pt idx="1">
                  <c:v>0.02</c:v>
                </c:pt>
                <c:pt idx="2">
                  <c:v>7.0000000000000007E-2</c:v>
                </c:pt>
              </c:numCache>
            </c:numRef>
          </c:val>
          <c:extLst>
            <c:ext xmlns:c16="http://schemas.microsoft.com/office/drawing/2014/chart" uri="{C3380CC4-5D6E-409C-BE32-E72D297353CC}">
              <c16:uniqueId val="{00000005-3473-454E-8B79-F7CBD80D2E4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Sheet1!$A$2:$A$28</c:f>
              <c:strCache>
                <c:ptCount val="20"/>
                <c:pt idx="0">
                  <c:v>All</c:v>
                </c:pt>
                <c:pt idx="2">
                  <c:v>18-49</c:v>
                </c:pt>
                <c:pt idx="3">
                  <c:v>50+%</c:v>
                </c:pt>
                <c:pt idx="5">
                  <c:v>ABC1</c:v>
                </c:pt>
                <c:pt idx="6">
                  <c:v>C2DE</c:v>
                </c:pt>
                <c:pt idx="8">
                  <c:v>45+ C2DE</c:v>
                </c:pt>
                <c:pt idx="9">
                  <c:v>All not 45+ C2DE</c:v>
                </c:pt>
                <c:pt idx="11">
                  <c:v>Living 
without a disability</c:v>
                </c:pt>
                <c:pt idx="12">
                  <c:v>Living 
with a disability </c:v>
                </c:pt>
                <c:pt idx="14">
                  <c:v>Urban</c:v>
                </c:pt>
                <c:pt idx="15">
                  <c:v>Rural</c:v>
                </c:pt>
                <c:pt idx="17">
                  <c:v>West of Scotland Cancer Network </c:v>
                </c:pt>
                <c:pt idx="18">
                  <c:v>South East of Scotland Cancer Network</c:v>
                </c:pt>
                <c:pt idx="19">
                  <c:v>North Scotland Cancer Network</c:v>
                </c:pt>
              </c:strCache>
            </c:strRef>
          </c:cat>
          <c:val>
            <c:numRef>
              <c:f>Sheet1!$B$2:$B$28</c:f>
              <c:numCache>
                <c:formatCode>General</c:formatCode>
                <c:ptCount val="20"/>
                <c:pt idx="0" formatCode="0%">
                  <c:v>0.61</c:v>
                </c:pt>
                <c:pt idx="2" formatCode="0%">
                  <c:v>0.77</c:v>
                </c:pt>
                <c:pt idx="3" formatCode="0%">
                  <c:v>0.5</c:v>
                </c:pt>
                <c:pt idx="5" formatCode="0%">
                  <c:v>0.63</c:v>
                </c:pt>
                <c:pt idx="6" formatCode="0%">
                  <c:v>0.6</c:v>
                </c:pt>
                <c:pt idx="8" formatCode="0%">
                  <c:v>0.5</c:v>
                </c:pt>
                <c:pt idx="9" formatCode="0%">
                  <c:v>0.68</c:v>
                </c:pt>
                <c:pt idx="11" formatCode="0%">
                  <c:v>0.66</c:v>
                </c:pt>
                <c:pt idx="12" formatCode="0%">
                  <c:v>0.52</c:v>
                </c:pt>
                <c:pt idx="14" formatCode="0%">
                  <c:v>0.6</c:v>
                </c:pt>
                <c:pt idx="15" formatCode="0%">
                  <c:v>0.56000000000000005</c:v>
                </c:pt>
                <c:pt idx="17" formatCode="0%">
                  <c:v>0.64</c:v>
                </c:pt>
                <c:pt idx="18" formatCode="0%">
                  <c:v>0.6</c:v>
                </c:pt>
                <c:pt idx="19" formatCode="0%">
                  <c:v>0.57999999999999996</c:v>
                </c:pt>
              </c:numCache>
            </c:numRef>
          </c:val>
          <c:extLst>
            <c:ext xmlns:c16="http://schemas.microsoft.com/office/drawing/2014/chart" uri="{C3380CC4-5D6E-409C-BE32-E72D297353CC}">
              <c16:uniqueId val="{00000000-149F-4F1A-AB30-1000ADDF5E7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dirty="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Drink less alcohol</c:v>
                </c:pt>
                <c:pt idx="7">
                  <c:v>Stop smoking completely*</c:v>
                </c:pt>
              </c:strCache>
            </c:strRef>
          </c:cat>
          <c:val>
            <c:numRef>
              <c:f>Sheet1!$B$2:$B$9</c:f>
              <c:numCache>
                <c:formatCode>0%</c:formatCode>
                <c:ptCount val="8"/>
                <c:pt idx="0">
                  <c:v>0.62</c:v>
                </c:pt>
                <c:pt idx="1">
                  <c:v>0.56000000000000005</c:v>
                </c:pt>
                <c:pt idx="2">
                  <c:v>0.5</c:v>
                </c:pt>
                <c:pt idx="3">
                  <c:v>0.48</c:v>
                </c:pt>
                <c:pt idx="4">
                  <c:v>0.42</c:v>
                </c:pt>
                <c:pt idx="5">
                  <c:v>0.41</c:v>
                </c:pt>
                <c:pt idx="6">
                  <c:v>0.3</c:v>
                </c:pt>
                <c:pt idx="7">
                  <c:v>0.24</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dLbl>
              <c:idx val="2"/>
              <c:layout>
                <c:manualLayout>
                  <c:x val="-4.470167658565778E-3"/>
                  <c:y val="-1.88632204333872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Sheet1!$B$2:$B$11</c:f>
              <c:numCache>
                <c:formatCode>0%</c:formatCode>
                <c:ptCount val="10"/>
                <c:pt idx="0">
                  <c:v>0.38776539480798622</c:v>
                </c:pt>
                <c:pt idx="1">
                  <c:v>0.38018198496875422</c:v>
                </c:pt>
                <c:pt idx="2">
                  <c:v>0.36733313911732668</c:v>
                </c:pt>
                <c:pt idx="3">
                  <c:v>0.2012170988662407</c:v>
                </c:pt>
                <c:pt idx="4">
                  <c:v>0.18929966825554989</c:v>
                </c:pt>
                <c:pt idx="5">
                  <c:v>0.18718588682009121</c:v>
                </c:pt>
                <c:pt idx="6">
                  <c:v>0.1584960238501425</c:v>
                </c:pt>
                <c:pt idx="7">
                  <c:v>0.14086932021267839</c:v>
                </c:pt>
                <c:pt idx="8">
                  <c:v>0.1156437391251087</c:v>
                </c:pt>
                <c:pt idx="9">
                  <c:v>0.11525564549181309</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81-4E73-840C-8FBB64A76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Sheet1!$C$2:$C$11</c:f>
              <c:numCache>
                <c:formatCode>0%</c:formatCode>
                <c:ptCount val="10"/>
                <c:pt idx="0">
                  <c:v>0.39012524277294353</c:v>
                </c:pt>
                <c:pt idx="1">
                  <c:v>0.38196559371057309</c:v>
                </c:pt>
                <c:pt idx="2">
                  <c:v>0.35852283473467927</c:v>
                </c:pt>
                <c:pt idx="3">
                  <c:v>0.17060239661439069</c:v>
                </c:pt>
                <c:pt idx="4">
                  <c:v>0.16368643235317781</c:v>
                </c:pt>
                <c:pt idx="5">
                  <c:v>0.15364309394570491</c:v>
                </c:pt>
                <c:pt idx="6">
                  <c:v>0.13248259063084161</c:v>
                </c:pt>
                <c:pt idx="7">
                  <c:v>0.1198283641485474</c:v>
                </c:pt>
                <c:pt idx="8">
                  <c:v>0.11020100276684371</c:v>
                </c:pt>
                <c:pt idx="9">
                  <c:v>0.1033810776459503</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81-4E73-840C-8FBB64A764B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cervical screening painful when I have been before</c:v>
                </c:pt>
                <c:pt idx="1">
                  <c:v>I didn't want a man to carry out the screening test</c:v>
                </c:pt>
                <c:pt idx="2">
                  <c:v>I was worried that cervical screening might be painful</c:v>
                </c:pt>
                <c:pt idx="3">
                  <c:v>I was too embarrassed to go for cervical screening. </c:v>
                </c:pt>
                <c:pt idx="4">
                  <c:v>I worried that I would find being at the appointment physically uncomfortable or difficult. </c:v>
                </c:pt>
                <c:pt idx="5">
                  <c:v>I don't think that I am at risk of cervical cancer</c:v>
                </c:pt>
                <c:pt idx="6">
                  <c:v>I didn't have any symptoms of cervical cancer</c:v>
                </c:pt>
                <c:pt idx="7">
                  <c:v>I was too frightened of what the test might find</c:v>
                </c:pt>
                <c:pt idx="8">
                  <c:v>I found it difficult to get an appointment</c:v>
                </c:pt>
                <c:pt idx="9">
                  <c:v>I was too busy to go for cervical screening</c:v>
                </c:pt>
              </c:strCache>
            </c:strRef>
          </c:cat>
          <c:val>
            <c:numRef>
              <c:f>Sheet1!$D$2:$D$11</c:f>
              <c:numCache>
                <c:formatCode>0%</c:formatCode>
                <c:ptCount val="10"/>
                <c:pt idx="0">
                  <c:v>0.44051510249863518</c:v>
                </c:pt>
                <c:pt idx="1">
                  <c:v>0.34049587681480242</c:v>
                </c:pt>
                <c:pt idx="2">
                  <c:v>0.35248030722872742</c:v>
                </c:pt>
                <c:pt idx="3">
                  <c:v>0.15335433721756631</c:v>
                </c:pt>
                <c:pt idx="4">
                  <c:v>0.1747213242294233</c:v>
                </c:pt>
                <c:pt idx="5">
                  <c:v>0.17362584861463479</c:v>
                </c:pt>
                <c:pt idx="6">
                  <c:v>0.1448221322030542</c:v>
                </c:pt>
                <c:pt idx="7">
                  <c:v>0.14346483764770909</c:v>
                </c:pt>
                <c:pt idx="8">
                  <c:v>8.8814494972644945E-2</c:v>
                </c:pt>
                <c:pt idx="9">
                  <c:v>0.1117345603725189</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0.02</c:v>
                </c:pt>
                <c:pt idx="1">
                  <c:v>0.04</c:v>
                </c:pt>
                <c:pt idx="2">
                  <c:v>0.12</c:v>
                </c:pt>
                <c:pt idx="3">
                  <c:v>0.01</c:v>
                </c:pt>
                <c:pt idx="4">
                  <c:v>0.05</c:v>
                </c:pt>
                <c:pt idx="5">
                  <c:v>0.76</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0.02</c:v>
                </c:pt>
                <c:pt idx="1">
                  <c:v>0.04</c:v>
                </c:pt>
                <c:pt idx="2">
                  <c:v>0.12</c:v>
                </c:pt>
                <c:pt idx="3">
                  <c:v>0.01</c:v>
                </c:pt>
                <c:pt idx="4">
                  <c:v>0.1</c:v>
                </c:pt>
                <c:pt idx="5">
                  <c:v>0.71</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18"/>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West of Scotland Cancer Network </c:v>
                </c:pt>
                <c:pt idx="16">
                  <c:v>South East of Scotland Cancer Network</c:v>
                </c:pt>
                <c:pt idx="17">
                  <c:v>North Scotland Cancer Network</c:v>
                </c:pt>
              </c:strCache>
            </c:strRef>
          </c:cat>
          <c:val>
            <c:numRef>
              <c:f>Sheet1!$B$2:$B$26</c:f>
              <c:numCache>
                <c:formatCode>General</c:formatCode>
                <c:ptCount val="18"/>
                <c:pt idx="0" formatCode="0%">
                  <c:v>0.76</c:v>
                </c:pt>
                <c:pt idx="2" formatCode="0%">
                  <c:v>0.75</c:v>
                </c:pt>
                <c:pt idx="3" formatCode="0%">
                  <c:v>0.78</c:v>
                </c:pt>
                <c:pt idx="5" formatCode="0%">
                  <c:v>0.78</c:v>
                </c:pt>
                <c:pt idx="6" formatCode="0%">
                  <c:v>0.75</c:v>
                </c:pt>
                <c:pt idx="8" formatCode="0%">
                  <c:v>0.76</c:v>
                </c:pt>
                <c:pt idx="9" formatCode="0%">
                  <c:v>0.75</c:v>
                </c:pt>
                <c:pt idx="11" formatCode="0%">
                  <c:v>0.76</c:v>
                </c:pt>
                <c:pt idx="12" formatCode="0%">
                  <c:v>0.75</c:v>
                </c:pt>
                <c:pt idx="13" formatCode="0%">
                  <c:v>0.79</c:v>
                </c:pt>
                <c:pt idx="15" formatCode="0%">
                  <c:v>0.73</c:v>
                </c:pt>
                <c:pt idx="16" formatCode="0%">
                  <c:v>0.76</c:v>
                </c:pt>
                <c:pt idx="17" formatCode="0%">
                  <c:v>0.82</c:v>
                </c:pt>
              </c:numCache>
            </c:numRef>
          </c:val>
          <c:extLst>
            <c:ext xmlns:c16="http://schemas.microsoft.com/office/drawing/2014/chart" uri="{C3380CC4-5D6E-409C-BE32-E72D297353CC}">
              <c16:uniqueId val="{00000000-CAEC-4DDE-A8CE-63F97848AEE7}"/>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226205883175725E-2"/>
          <c:y val="4.0839620521863178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Sheet1!$B$2:$B$4</c:f>
              <c:numCache>
                <c:formatCode>0%</c:formatCode>
                <c:ptCount val="3"/>
                <c:pt idx="0">
                  <c:v>0.78</c:v>
                </c:pt>
                <c:pt idx="1">
                  <c:v>0.92</c:v>
                </c:pt>
                <c:pt idx="2">
                  <c:v>0.16</c:v>
                </c:pt>
              </c:numCache>
            </c:numRef>
          </c:val>
          <c:extLst>
            <c:ext xmlns:c16="http://schemas.microsoft.com/office/drawing/2014/chart" uri="{C3380CC4-5D6E-409C-BE32-E72D297353CC}">
              <c16:uniqueId val="{00000000-AB9C-433C-8AF7-3415FCE277BA}"/>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Sheet1!$C$2:$C$4</c:f>
              <c:numCache>
                <c:formatCode>0%</c:formatCode>
                <c:ptCount val="3"/>
                <c:pt idx="0">
                  <c:v>7.0000000000000007E-2</c:v>
                </c:pt>
                <c:pt idx="1">
                  <c:v>0.03</c:v>
                </c:pt>
                <c:pt idx="2">
                  <c:v>0.18</c:v>
                </c:pt>
              </c:numCache>
            </c:numRef>
          </c:val>
          <c:extLst>
            <c:ext xmlns:c16="http://schemas.microsoft.com/office/drawing/2014/chart" uri="{C3380CC4-5D6E-409C-BE32-E72D297353CC}">
              <c16:uniqueId val="{00000001-AB9C-433C-8AF7-3415FCE277BA}"/>
            </c:ext>
          </c:extLst>
        </c:ser>
        <c:ser>
          <c:idx val="3"/>
          <c:order val="2"/>
          <c:tx>
            <c:strRef>
              <c:f>Sheet1!$D$1</c:f>
              <c:strCache>
                <c:ptCount val="1"/>
                <c:pt idx="0">
                  <c:v>No, probably not</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8-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Sheet1!$D$2:$D$4</c:f>
              <c:numCache>
                <c:formatCode>0%</c:formatCode>
                <c:ptCount val="3"/>
                <c:pt idx="0">
                  <c:v>0.03</c:v>
                </c:pt>
                <c:pt idx="1">
                  <c:v>0</c:v>
                </c:pt>
                <c:pt idx="2">
                  <c:v>0.23</c:v>
                </c:pt>
              </c:numCache>
            </c:numRef>
          </c:val>
          <c:extLst>
            <c:ext xmlns:c16="http://schemas.microsoft.com/office/drawing/2014/chart" uri="{C3380CC4-5D6E-409C-BE32-E72D297353CC}">
              <c16:uniqueId val="{00000002-AB9C-433C-8AF7-3415FCE277BA}"/>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Sheet1!$E$2:$E$4</c:f>
              <c:numCache>
                <c:formatCode>0%</c:formatCode>
                <c:ptCount val="3"/>
                <c:pt idx="0">
                  <c:v>0.03</c:v>
                </c:pt>
                <c:pt idx="1">
                  <c:v>0</c:v>
                </c:pt>
                <c:pt idx="2">
                  <c:v>0.22</c:v>
                </c:pt>
              </c:numCache>
            </c:numRef>
          </c:val>
          <c:extLst>
            <c:ext xmlns:c16="http://schemas.microsoft.com/office/drawing/2014/chart" uri="{C3380CC4-5D6E-409C-BE32-E72D297353CC}">
              <c16:uniqueId val="{00000004-AB9C-433C-8AF7-3415FCE277BA}"/>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dLbl>
              <c:idx val="1"/>
              <c:layout>
                <c:manualLayout>
                  <c:x val="0"/>
                  <c:y val="2.929638390350535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9C-433C-8AF7-3415FCE277BA}"/>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Never completed</c:v>
                </c:pt>
              </c:strCache>
            </c:strRef>
          </c:cat>
          <c:val>
            <c:numRef>
              <c:f>Sheet1!$F$2:$F$4</c:f>
              <c:numCache>
                <c:formatCode>0%</c:formatCode>
                <c:ptCount val="3"/>
                <c:pt idx="0">
                  <c:v>0.04</c:v>
                </c:pt>
                <c:pt idx="1">
                  <c:v>0.05</c:v>
                </c:pt>
                <c:pt idx="2">
                  <c:v>0.02</c:v>
                </c:pt>
              </c:numCache>
            </c:numRef>
          </c:val>
          <c:extLst>
            <c:ext xmlns:c16="http://schemas.microsoft.com/office/drawing/2014/chart" uri="{C3380CC4-5D6E-409C-BE32-E72D297353CC}">
              <c16:uniqueId val="{00000006-AB9C-433C-8AF7-3415FCE277BA}"/>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Never completed</c:v>
                </c:pt>
              </c:strCache>
            </c:strRef>
          </c:cat>
          <c:val>
            <c:numRef>
              <c:f>Sheet1!$G$2:$G$4</c:f>
              <c:numCache>
                <c:formatCode>0%</c:formatCode>
                <c:ptCount val="3"/>
                <c:pt idx="0">
                  <c:v>0.05</c:v>
                </c:pt>
                <c:pt idx="1">
                  <c:v>0</c:v>
                </c:pt>
                <c:pt idx="2">
                  <c:v>0.2</c:v>
                </c:pt>
              </c:numCache>
            </c:numRef>
          </c:val>
          <c:extLst>
            <c:ext xmlns:c16="http://schemas.microsoft.com/office/drawing/2014/chart" uri="{C3380CC4-5D6E-409C-BE32-E72D297353CC}">
              <c16:uniqueId val="{00000007-AB9C-433C-8AF7-3415FCE277BA}"/>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18"/>
                <c:pt idx="0">
                  <c:v>All</c:v>
                </c:pt>
                <c:pt idx="2">
                  <c:v>Male</c:v>
                </c:pt>
                <c:pt idx="3">
                  <c:v>Female</c:v>
                </c:pt>
                <c:pt idx="5">
                  <c:v>ABC1</c:v>
                </c:pt>
                <c:pt idx="6">
                  <c:v>C2DE</c:v>
                </c:pt>
                <c:pt idx="8">
                  <c:v>Living 
without a disability</c:v>
                </c:pt>
                <c:pt idx="9">
                  <c:v>Living 
with a disability </c:v>
                </c:pt>
                <c:pt idx="11">
                  <c:v>Urban</c:v>
                </c:pt>
                <c:pt idx="12">
                  <c:v>Town</c:v>
                </c:pt>
                <c:pt idx="13">
                  <c:v>Rural</c:v>
                </c:pt>
                <c:pt idx="15">
                  <c:v>West of Scotland Cancer Network </c:v>
                </c:pt>
                <c:pt idx="16">
                  <c:v>South East of Scotland Cancer Network</c:v>
                </c:pt>
                <c:pt idx="17">
                  <c:v>North Scotland Cancer Network</c:v>
                </c:pt>
              </c:strCache>
            </c:strRef>
          </c:cat>
          <c:val>
            <c:numRef>
              <c:f>Sheet1!$B$2:$B$26</c:f>
              <c:numCache>
                <c:formatCode>General</c:formatCode>
                <c:ptCount val="18"/>
                <c:pt idx="0" formatCode="0%">
                  <c:v>0.85</c:v>
                </c:pt>
                <c:pt idx="2" formatCode="0%">
                  <c:v>0.84</c:v>
                </c:pt>
                <c:pt idx="3" formatCode="0%">
                  <c:v>0.86</c:v>
                </c:pt>
                <c:pt idx="5" formatCode="0%">
                  <c:v>0.85</c:v>
                </c:pt>
                <c:pt idx="6" formatCode="0%">
                  <c:v>0.85</c:v>
                </c:pt>
                <c:pt idx="8" formatCode="0%">
                  <c:v>0.84</c:v>
                </c:pt>
                <c:pt idx="9" formatCode="0%">
                  <c:v>0.85</c:v>
                </c:pt>
                <c:pt idx="11" formatCode="0%">
                  <c:v>0.86</c:v>
                </c:pt>
                <c:pt idx="12" formatCode="0%">
                  <c:v>0.83</c:v>
                </c:pt>
                <c:pt idx="13" formatCode="0%">
                  <c:v>0.8</c:v>
                </c:pt>
                <c:pt idx="15" formatCode="0%">
                  <c:v>0.86</c:v>
                </c:pt>
                <c:pt idx="16" formatCode="0%">
                  <c:v>0.87</c:v>
                </c:pt>
                <c:pt idx="17" formatCode="0%">
                  <c:v>0.8</c:v>
                </c:pt>
              </c:numCache>
            </c:numRef>
          </c:val>
          <c:extLst>
            <c:ext xmlns:c16="http://schemas.microsoft.com/office/drawing/2014/chart" uri="{C3380CC4-5D6E-409C-BE32-E72D297353CC}">
              <c16:uniqueId val="{00000000-1F8E-4D38-8199-91F4364ED4F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43879802893496E-2"/>
          <c:y val="8.580006896002970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Sheet1!$B$2:$B$11</c:f>
              <c:numCache>
                <c:formatCode>0%</c:formatCode>
                <c:ptCount val="10"/>
                <c:pt idx="0">
                  <c:v>0.12353086340131859</c:v>
                </c:pt>
                <c:pt idx="1">
                  <c:v>0.11423821231409489</c:v>
                </c:pt>
                <c:pt idx="2">
                  <c:v>0.1009144525001424</c:v>
                </c:pt>
                <c:pt idx="3">
                  <c:v>9.7891105528574746E-2</c:v>
                </c:pt>
                <c:pt idx="4">
                  <c:v>9.6035384257879094E-2</c:v>
                </c:pt>
                <c:pt idx="5">
                  <c:v>7.1892614071628169E-2</c:v>
                </c:pt>
                <c:pt idx="6">
                  <c:v>6.9433547645261912E-2</c:v>
                </c:pt>
                <c:pt idx="7">
                  <c:v>5.7158699291533423E-2</c:v>
                </c:pt>
                <c:pt idx="8">
                  <c:v>5.4761002410281062E-2</c:v>
                </c:pt>
                <c:pt idx="9">
                  <c:v>4.3348132261892887E-2</c:v>
                </c:pt>
              </c:numCache>
            </c:numRef>
          </c:val>
          <c:extLst>
            <c:ext xmlns:c16="http://schemas.microsoft.com/office/drawing/2014/chart" uri="{C3380CC4-5D6E-409C-BE32-E72D297353CC}">
              <c16:uniqueId val="{00000000-C3C8-4964-B63B-725519AC4536}"/>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FB-4CA0-8730-485CE37427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Sheet1!$C$2:$C$11</c:f>
              <c:numCache>
                <c:formatCode>0%</c:formatCode>
                <c:ptCount val="10"/>
                <c:pt idx="0">
                  <c:v>6.3981344349505059E-2</c:v>
                </c:pt>
                <c:pt idx="1">
                  <c:v>6.720821616776651E-2</c:v>
                </c:pt>
                <c:pt idx="2">
                  <c:v>6.2865368150592543E-2</c:v>
                </c:pt>
                <c:pt idx="3">
                  <c:v>4.3731999645863009E-2</c:v>
                </c:pt>
                <c:pt idx="4">
                  <c:v>2.9230304170791369E-2</c:v>
                </c:pt>
                <c:pt idx="5">
                  <c:v>2.1588537655624691E-2</c:v>
                </c:pt>
                <c:pt idx="6">
                  <c:v>4.7964461660786557E-2</c:v>
                </c:pt>
                <c:pt idx="7">
                  <c:v>2.7164189545540739E-2</c:v>
                </c:pt>
                <c:pt idx="8">
                  <c:v>5.0119327144560792E-2</c:v>
                </c:pt>
                <c:pt idx="9">
                  <c:v>1.1952321952343839E-2</c:v>
                </c:pt>
              </c:numCache>
            </c:numRef>
          </c:val>
          <c:extLst>
            <c:ext xmlns:c16="http://schemas.microsoft.com/office/drawing/2014/chart" uri="{C3380CC4-5D6E-409C-BE32-E72D297353CC}">
              <c16:uniqueId val="{00000002-C3C8-4964-B63B-725519AC4536}"/>
            </c:ext>
          </c:extLst>
        </c:ser>
        <c:ser>
          <c:idx val="2"/>
          <c:order val="2"/>
          <c:tx>
            <c:strRef>
              <c:f>Sheet1!$D$1</c:f>
              <c:strCache>
                <c:ptCount val="1"/>
                <c:pt idx="0">
                  <c:v>Never completed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have any symptoms of bowel cancer</c:v>
                </c:pt>
                <c:pt idx="1">
                  <c:v>I was too frightened of what the poo test might find</c:v>
                </c:pt>
                <c:pt idx="2">
                  <c:v>I was unsure how to do it or I worried I would do it wrong</c:v>
                </c:pt>
                <c:pt idx="3">
                  <c:v>I found it too messy to complete the poo test kit</c:v>
                </c:pt>
                <c:pt idx="4">
                  <c:v>I forgot to do the test kit</c:v>
                </c:pt>
                <c:pt idx="5">
                  <c:v>I found it too embarrassing to complete the poo test kit</c:v>
                </c:pt>
                <c:pt idx="6">
                  <c:v>I don't think that I am at risk of developing bowel cancer</c:v>
                </c:pt>
                <c:pt idx="7">
                  <c:v>I found it too difficult to complete the poo test kit</c:v>
                </c:pt>
                <c:pt idx="8">
                  <c:v>I recently completed a poo test kit for potential bowel cancer symptoms, so I didn't think I would need to do one again so soon</c:v>
                </c:pt>
                <c:pt idx="9">
                  <c:v>I had other more important things to worry about than bowel cancer screening</c:v>
                </c:pt>
              </c:strCache>
            </c:strRef>
          </c:cat>
          <c:val>
            <c:numRef>
              <c:f>Sheet1!$D$2:$D$11</c:f>
              <c:numCache>
                <c:formatCode>0%</c:formatCode>
                <c:ptCount val="10"/>
                <c:pt idx="0">
                  <c:v>0.42157403101213758</c:v>
                </c:pt>
                <c:pt idx="1">
                  <c:v>0.32086813834030481</c:v>
                </c:pt>
                <c:pt idx="2">
                  <c:v>0.2875618411105364</c:v>
                </c:pt>
                <c:pt idx="3">
                  <c:v>0.35298436693866142</c:v>
                </c:pt>
                <c:pt idx="4">
                  <c:v>0.41453626103130659</c:v>
                </c:pt>
                <c:pt idx="5">
                  <c:v>0.35244097487111781</c:v>
                </c:pt>
                <c:pt idx="6">
                  <c:v>0.17475891984666489</c:v>
                </c:pt>
                <c:pt idx="7">
                  <c:v>0.2435316695161622</c:v>
                </c:pt>
                <c:pt idx="8">
                  <c:v>3.0978797541833299E-2</c:v>
                </c:pt>
                <c:pt idx="9">
                  <c:v>0.20718550047813519</c:v>
                </c:pt>
              </c:numCache>
            </c:numRef>
          </c:val>
          <c:extLst>
            <c:ext xmlns:c16="http://schemas.microsoft.com/office/drawing/2014/chart" uri="{C3380CC4-5D6E-409C-BE32-E72D297353CC}">
              <c16:uniqueId val="{00000004-C3C8-4964-B63B-725519AC4536}"/>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3776913776057838"/>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0.03</c:v>
                </c:pt>
                <c:pt idx="1">
                  <c:v>0.03</c:v>
                </c:pt>
                <c:pt idx="2">
                  <c:v>0.04</c:v>
                </c:pt>
                <c:pt idx="3">
                  <c:v>0.06</c:v>
                </c:pt>
                <c:pt idx="4">
                  <c:v>7.0000000000000007E-2</c:v>
                </c:pt>
                <c:pt idx="5">
                  <c:v>0.77</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0.03</c:v>
                </c:pt>
                <c:pt idx="1">
                  <c:v>0.03</c:v>
                </c:pt>
                <c:pt idx="2">
                  <c:v>0.04</c:v>
                </c:pt>
                <c:pt idx="3">
                  <c:v>0.06</c:v>
                </c:pt>
                <c:pt idx="4">
                  <c:v>0.22</c:v>
                </c:pt>
                <c:pt idx="5">
                  <c:v>0.62</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14"/>
                <c:pt idx="0">
                  <c:v>All</c:v>
                </c:pt>
                <c:pt idx="2">
                  <c:v>ABC1</c:v>
                </c:pt>
                <c:pt idx="3">
                  <c:v>C2DE</c:v>
                </c:pt>
                <c:pt idx="5">
                  <c:v>Living 
without a disability</c:v>
                </c:pt>
                <c:pt idx="6">
                  <c:v>Living 
with a disability </c:v>
                </c:pt>
                <c:pt idx="8">
                  <c:v>Urban</c:v>
                </c:pt>
                <c:pt idx="9">
                  <c:v>Rural</c:v>
                </c:pt>
                <c:pt idx="11">
                  <c:v>West of Scotland Cancer Network </c:v>
                </c:pt>
                <c:pt idx="12">
                  <c:v>South East of Scotland Cancer Network</c:v>
                </c:pt>
                <c:pt idx="13">
                  <c:v>North Scotland Cancer Network</c:v>
                </c:pt>
              </c:strCache>
            </c:strRef>
          </c:cat>
          <c:val>
            <c:numRef>
              <c:f>Sheet1!$B$2:$B$22</c:f>
              <c:numCache>
                <c:formatCode>General</c:formatCode>
                <c:ptCount val="14"/>
                <c:pt idx="0" formatCode="0%">
                  <c:v>0.77</c:v>
                </c:pt>
                <c:pt idx="2" formatCode="0%">
                  <c:v>0.75</c:v>
                </c:pt>
                <c:pt idx="3" formatCode="0%">
                  <c:v>0.79</c:v>
                </c:pt>
                <c:pt idx="5" formatCode="0%">
                  <c:v>0.77</c:v>
                </c:pt>
                <c:pt idx="6" formatCode="0%">
                  <c:v>0.77</c:v>
                </c:pt>
                <c:pt idx="8" formatCode="0%">
                  <c:v>0.75</c:v>
                </c:pt>
                <c:pt idx="9" formatCode="0%">
                  <c:v>0.84</c:v>
                </c:pt>
                <c:pt idx="11" formatCode="0%">
                  <c:v>0.77</c:v>
                </c:pt>
                <c:pt idx="12" formatCode="0%">
                  <c:v>0.72</c:v>
                </c:pt>
                <c:pt idx="13" formatCode="0%">
                  <c:v>0.84</c:v>
                </c:pt>
              </c:numCache>
            </c:numRef>
          </c:val>
          <c:extLst>
            <c:ext xmlns:c16="http://schemas.microsoft.com/office/drawing/2014/chart" uri="{C3380CC4-5D6E-409C-BE32-E72D297353CC}">
              <c16:uniqueId val="{00000000-6263-4BF1-BE44-F35452654F6D}"/>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933F-4CF8-B219-7EEA9D07F62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9-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5-E65F-458D-854A-C1B2105CDC9C}"/>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Drinking alcohol</c:v>
                </c:pt>
                <c:pt idx="2">
                  <c:v>Family history/ having a close relative with cancer</c:v>
                </c:pt>
                <c:pt idx="3">
                  <c:v>Poor diet</c:v>
                </c:pt>
                <c:pt idx="4">
                  <c:v>Sunburn/ too much sun exposure</c:v>
                </c:pt>
                <c:pt idx="5">
                  <c:v>Diet (unspecified)</c:v>
                </c:pt>
                <c:pt idx="6">
                  <c:v>Not doing enough physical activity</c:v>
                </c:pt>
                <c:pt idx="7">
                  <c:v>Being obese</c:v>
                </c:pt>
                <c:pt idx="8">
                  <c:v>Occupational exposures</c:v>
                </c:pt>
                <c:pt idx="9">
                  <c:v>Eating processed/ ultra processed food</c:v>
                </c:pt>
                <c:pt idx="10">
                  <c:v>Radiation</c:v>
                </c:pt>
                <c:pt idx="11">
                  <c:v>Outdoor air pollution</c:v>
                </c:pt>
                <c:pt idx="12">
                  <c:v>Lifestyle (unspecified)</c:v>
                </c:pt>
                <c:pt idx="13">
                  <c:v>Stress</c:v>
                </c:pt>
                <c:pt idx="14">
                  <c:v>Being overweight</c:v>
                </c:pt>
                <c:pt idx="15">
                  <c:v>Older age</c:v>
                </c:pt>
              </c:strCache>
            </c:strRef>
          </c:cat>
          <c:val>
            <c:numRef>
              <c:f>Sheet1!$B$2:$B$17</c:f>
              <c:numCache>
                <c:formatCode>0%</c:formatCode>
                <c:ptCount val="16"/>
                <c:pt idx="0">
                  <c:v>0.8</c:v>
                </c:pt>
                <c:pt idx="1">
                  <c:v>0.48</c:v>
                </c:pt>
                <c:pt idx="2">
                  <c:v>0.42</c:v>
                </c:pt>
                <c:pt idx="3">
                  <c:v>0.21</c:v>
                </c:pt>
                <c:pt idx="4">
                  <c:v>0.2</c:v>
                </c:pt>
                <c:pt idx="5">
                  <c:v>0.18</c:v>
                </c:pt>
                <c:pt idx="6">
                  <c:v>0.16</c:v>
                </c:pt>
                <c:pt idx="7">
                  <c:v>0.13</c:v>
                </c:pt>
                <c:pt idx="8">
                  <c:v>0.12</c:v>
                </c:pt>
                <c:pt idx="9">
                  <c:v>0.11</c:v>
                </c:pt>
                <c:pt idx="10">
                  <c:v>0.1</c:v>
                </c:pt>
                <c:pt idx="11">
                  <c:v>0.1</c:v>
                </c:pt>
                <c:pt idx="12">
                  <c:v>0.09</c:v>
                </c:pt>
                <c:pt idx="13">
                  <c:v>7.0000000000000007E-2</c:v>
                </c:pt>
                <c:pt idx="14">
                  <c:v>0.06</c:v>
                </c:pt>
                <c:pt idx="15">
                  <c:v>0.05</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0.69</c:v>
                </c:pt>
                <c:pt idx="1">
                  <c:v>0.73</c:v>
                </c:pt>
              </c:numCache>
            </c:numRef>
          </c:val>
          <c:extLst>
            <c:ext xmlns:c16="http://schemas.microsoft.com/office/drawing/2014/chart" uri="{C3380CC4-5D6E-409C-BE32-E72D297353CC}">
              <c16:uniqueId val="{00000000-A5A4-4BD1-8451-68096B61DE84}"/>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5A4-4BD1-8451-68096B61DE84}"/>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0.06</c:v>
                </c:pt>
                <c:pt idx="1">
                  <c:v>0.04</c:v>
                </c:pt>
              </c:numCache>
            </c:numRef>
          </c:val>
          <c:extLst>
            <c:ext xmlns:c16="http://schemas.microsoft.com/office/drawing/2014/chart" uri="{C3380CC4-5D6E-409C-BE32-E72D297353CC}">
              <c16:uniqueId val="{00000002-A5A4-4BD1-8451-68096B61DE84}"/>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5A4-4BD1-8451-68096B61DE84}"/>
                </c:ext>
              </c:extLst>
            </c:dLbl>
            <c:dLbl>
              <c:idx val="1"/>
              <c:delete val="1"/>
              <c:extLst>
                <c:ext xmlns:c15="http://schemas.microsoft.com/office/drawing/2012/chart" uri="{CE6537A1-D6FC-4f65-9D91-7224C49458BB}"/>
                <c:ext xmlns:c16="http://schemas.microsoft.com/office/drawing/2014/chart" uri="{C3380CC4-5D6E-409C-BE32-E72D297353CC}">
                  <c16:uniqueId val="{00000001-B241-48D3-8A7B-633DF63FDCF3}"/>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0.04</c:v>
                </c:pt>
                <c:pt idx="1">
                  <c:v>0</c:v>
                </c:pt>
              </c:numCache>
            </c:numRef>
          </c:val>
          <c:extLst>
            <c:ext xmlns:c16="http://schemas.microsoft.com/office/drawing/2014/chart" uri="{C3380CC4-5D6E-409C-BE32-E72D297353CC}">
              <c16:uniqueId val="{00000004-A5A4-4BD1-8451-68096B61DE84}"/>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layout>
                <c:manualLayout>
                  <c:x val="1.1234017950899203E-3"/>
                  <c:y val="-2.6366745513154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41-48D3-8A7B-633DF63FDCF3}"/>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5-A5A4-4BD1-8451-68096B61DE84}"/>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0.16</c:v>
                </c:pt>
                <c:pt idx="1">
                  <c:v>0.21</c:v>
                </c:pt>
              </c:numCache>
            </c:numRef>
          </c:val>
          <c:extLst>
            <c:ext xmlns:c16="http://schemas.microsoft.com/office/drawing/2014/chart" uri="{C3380CC4-5D6E-409C-BE32-E72D297353CC}">
              <c16:uniqueId val="{00000006-A5A4-4BD1-8451-68096B61DE84}"/>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0.03</c:v>
                </c:pt>
                <c:pt idx="1">
                  <c:v>0.01</c:v>
                </c:pt>
              </c:numCache>
            </c:numRef>
          </c:val>
          <c:extLst>
            <c:ext xmlns:c16="http://schemas.microsoft.com/office/drawing/2014/chart" uri="{C3380CC4-5D6E-409C-BE32-E72D297353CC}">
              <c16:uniqueId val="{00000007-A5A4-4BD1-8451-68096B61DE84}"/>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14"/>
                <c:pt idx="0">
                  <c:v>All</c:v>
                </c:pt>
                <c:pt idx="2">
                  <c:v>ABC1</c:v>
                </c:pt>
                <c:pt idx="3">
                  <c:v>C2DE</c:v>
                </c:pt>
                <c:pt idx="5">
                  <c:v>Living 
without a disability</c:v>
                </c:pt>
                <c:pt idx="6">
                  <c:v>Living 
with a disability </c:v>
                </c:pt>
                <c:pt idx="8">
                  <c:v>Urban</c:v>
                </c:pt>
                <c:pt idx="9">
                  <c:v>Rural</c:v>
                </c:pt>
                <c:pt idx="11">
                  <c:v>West of Scotland Cancer Network </c:v>
                </c:pt>
                <c:pt idx="12">
                  <c:v>South East of Scotland Cancer Network</c:v>
                </c:pt>
                <c:pt idx="13">
                  <c:v>North Scotland Cancer Network</c:v>
                </c:pt>
              </c:strCache>
            </c:strRef>
          </c:cat>
          <c:val>
            <c:numRef>
              <c:f>Sheet1!$B$2:$B$22</c:f>
              <c:numCache>
                <c:formatCode>General</c:formatCode>
                <c:ptCount val="14"/>
                <c:pt idx="0" formatCode="0%">
                  <c:v>0.75</c:v>
                </c:pt>
                <c:pt idx="2" formatCode="0%">
                  <c:v>0.75</c:v>
                </c:pt>
                <c:pt idx="3" formatCode="0%">
                  <c:v>0.75</c:v>
                </c:pt>
                <c:pt idx="5" formatCode="0%">
                  <c:v>0.77</c:v>
                </c:pt>
                <c:pt idx="6" formatCode="0%">
                  <c:v>0.71</c:v>
                </c:pt>
                <c:pt idx="8" formatCode="0%">
                  <c:v>0.74</c:v>
                </c:pt>
                <c:pt idx="9" formatCode="0%">
                  <c:v>0.72</c:v>
                </c:pt>
                <c:pt idx="11" formatCode="0%">
                  <c:v>0.77</c:v>
                </c:pt>
                <c:pt idx="12" formatCode="0%">
                  <c:v>0.71</c:v>
                </c:pt>
                <c:pt idx="13" formatCode="0%">
                  <c:v>0.75</c:v>
                </c:pt>
              </c:numCache>
            </c:numRef>
          </c:val>
          <c:extLst>
            <c:ext xmlns:c16="http://schemas.microsoft.com/office/drawing/2014/chart" uri="{C3380CC4-5D6E-409C-BE32-E72D297353CC}">
              <c16:uniqueId val="{00000000-0FA4-4774-9D6B-10B2B5B4BD5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was too frightened of what the test might find</c:v>
                </c:pt>
                <c:pt idx="4">
                  <c:v>I worried that I would find being at the appointment physically uncomfortable or difficult.</c:v>
                </c:pt>
                <c:pt idx="5">
                  <c:v>I was too embarrassed to go for breast screening.</c:v>
                </c:pt>
                <c:pt idx="6">
                  <c:v>I decided that the harms of taking part outweigh the benefits</c:v>
                </c:pt>
                <c:pt idx="7">
                  <c:v>I don't think that I am at risk of breast cancer</c:v>
                </c:pt>
                <c:pt idx="8">
                  <c:v>I didn't have any symptoms of breast cancer</c:v>
                </c:pt>
                <c:pt idx="9">
                  <c:v>The appointment was too far away from my home</c:v>
                </c:pt>
              </c:strCache>
            </c:strRef>
          </c:cat>
          <c:val>
            <c:numRef>
              <c:f>Sheet1!$B$2:$B$11</c:f>
              <c:numCache>
                <c:formatCode>0%</c:formatCode>
                <c:ptCount val="10"/>
                <c:pt idx="0">
                  <c:v>0.32848069915948308</c:v>
                </c:pt>
                <c:pt idx="1">
                  <c:v>0.23845587013092939</c:v>
                </c:pt>
                <c:pt idx="2">
                  <c:v>0.2133932244990335</c:v>
                </c:pt>
                <c:pt idx="3">
                  <c:v>0.11887434810960849</c:v>
                </c:pt>
                <c:pt idx="4">
                  <c:v>8.5877066002354258E-2</c:v>
                </c:pt>
                <c:pt idx="5">
                  <c:v>7.9687794487995831E-2</c:v>
                </c:pt>
                <c:pt idx="6">
                  <c:v>7.4615964747525729E-2</c:v>
                </c:pt>
                <c:pt idx="7">
                  <c:v>7.0568631454776751E-2</c:v>
                </c:pt>
                <c:pt idx="8">
                  <c:v>6.4023717614315273E-2</c:v>
                </c:pt>
                <c:pt idx="9">
                  <c:v>4.7082688632077437E-2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1"/>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F-4679-9A6D-FA50079399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have found breast cancer screening painful when I have been before</c:v>
                </c:pt>
                <c:pt idx="1">
                  <c:v>I was worried that breast screening might be painful</c:v>
                </c:pt>
                <c:pt idx="2">
                  <c:v>I didn't want a man to carry out the screening test</c:v>
                </c:pt>
                <c:pt idx="3">
                  <c:v>I was too frightened of what the test might find</c:v>
                </c:pt>
                <c:pt idx="4">
                  <c:v>I worried that I would find being at the appointment physically uncomfortable or difficult.</c:v>
                </c:pt>
                <c:pt idx="5">
                  <c:v>I was too embarrassed to go for breast screening.</c:v>
                </c:pt>
                <c:pt idx="6">
                  <c:v>I decided that the harms of taking part outweigh the benefits</c:v>
                </c:pt>
                <c:pt idx="7">
                  <c:v>I don't think that I am at risk of breast cancer</c:v>
                </c:pt>
                <c:pt idx="8">
                  <c:v>I didn't have any symptoms of breast cancer</c:v>
                </c:pt>
                <c:pt idx="9">
                  <c:v>The appointment was too far away from my home</c:v>
                </c:pt>
              </c:strCache>
            </c:strRef>
          </c:cat>
          <c:val>
            <c:numRef>
              <c:f>Sheet1!$C$2:$C$11</c:f>
              <c:numCache>
                <c:formatCode>0%</c:formatCode>
                <c:ptCount val="10"/>
                <c:pt idx="0">
                  <c:v>0.34551838168733628</c:v>
                </c:pt>
                <c:pt idx="1">
                  <c:v>0.2245742530789164</c:v>
                </c:pt>
                <c:pt idx="2">
                  <c:v>0.2212550287851475</c:v>
                </c:pt>
                <c:pt idx="3">
                  <c:v>0.1150280301253752</c:v>
                </c:pt>
                <c:pt idx="4">
                  <c:v>8.1011254011556386E-2</c:v>
                </c:pt>
                <c:pt idx="5">
                  <c:v>6.8620701922053676E-2</c:v>
                </c:pt>
                <c:pt idx="6">
                  <c:v>6.130331689950979E-2</c:v>
                </c:pt>
                <c:pt idx="7">
                  <c:v>5.2133389535788888E-2</c:v>
                </c:pt>
                <c:pt idx="8">
                  <c:v>4.0393040206003192E-2</c:v>
                </c:pt>
                <c:pt idx="9">
                  <c:v>4.5683776095253432E-2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BEC-4B33-9014-104241FAA5E3}"/>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BEC-4B33-9014-104241FAA5E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Sheet1!$F$2:$F$8</c:f>
              <c:numCache>
                <c:formatCode>0%</c:formatCode>
                <c:ptCount val="7"/>
                <c:pt idx="0">
                  <c:v>0.93</c:v>
                </c:pt>
                <c:pt idx="1">
                  <c:v>0.95</c:v>
                </c:pt>
                <c:pt idx="2">
                  <c:v>0.94</c:v>
                </c:pt>
                <c:pt idx="4">
                  <c:v>0.87</c:v>
                </c:pt>
                <c:pt idx="5">
                  <c:v>0.93</c:v>
                </c:pt>
                <c:pt idx="6">
                  <c:v>0.98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094-4826-9B35-527BA8915EC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83F4-4D22-BB0C-7435DF7DF041}"/>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Sheet1!$G$2:$G$8</c:f>
              <c:numCache>
                <c:formatCode>0%</c:formatCode>
                <c:ptCount val="7"/>
                <c:pt idx="0">
                  <c:v>0.94</c:v>
                </c:pt>
                <c:pt idx="1">
                  <c:v>0.96</c:v>
                </c:pt>
                <c:pt idx="2">
                  <c:v>0.94</c:v>
                </c:pt>
                <c:pt idx="4">
                  <c:v>0.88</c:v>
                </c:pt>
                <c:pt idx="5">
                  <c:v>0.96</c:v>
                </c:pt>
                <c:pt idx="6">
                  <c:v>0.98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Blood in pee or poo</c:v>
                </c:pt>
                <c:pt idx="1">
                  <c:v>Change of a mole</c:v>
                </c:pt>
                <c:pt idx="2">
                  <c:v>Unexplained lump</c:v>
                </c:pt>
                <c:pt idx="4">
                  <c:v>Second hand smoke</c:v>
                </c:pt>
                <c:pt idx="5">
                  <c:v>Sun exposure</c:v>
                </c:pt>
                <c:pt idx="6">
                  <c:v>Smoking</c:v>
                </c:pt>
              </c:strCache>
            </c:strRef>
          </c:cat>
          <c:val>
            <c:numRef>
              <c:f>Sheet1!$I$2:$I$8</c:f>
              <c:numCache>
                <c:formatCode>0%</c:formatCode>
                <c:ptCount val="7"/>
                <c:pt idx="0">
                  <c:v>0.94</c:v>
                </c:pt>
                <c:pt idx="1">
                  <c:v>0.94</c:v>
                </c:pt>
                <c:pt idx="2">
                  <c:v>0.95</c:v>
                </c:pt>
                <c:pt idx="4">
                  <c:v>0.9</c:v>
                </c:pt>
                <c:pt idx="5">
                  <c:v>0.94</c:v>
                </c:pt>
                <c:pt idx="6">
                  <c:v>0.97</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0.33979999999999999</c:v>
                </c:pt>
                <c:pt idx="1">
                  <c:v>0.61</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0.34100000000000003</c:v>
                </c:pt>
                <c:pt idx="1">
                  <c:v>0.57999999999999996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0.33479999999999999</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Scotland</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0.32200000000000001</c:v>
                </c:pt>
                <c:pt idx="1">
                  <c:v>0.6</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Northern Ireland</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0.77</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0.82</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Scotland2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0.8</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Northern Ireland </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8214-4FEE-A90A-C4E9DD322415}"/>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0.89</c:v>
                </c:pt>
                <c:pt idx="1">
                  <c:v>0.8</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0.86</c:v>
                </c:pt>
                <c:pt idx="1">
                  <c:v>0.78</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Scotland2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0.92</c:v>
                </c:pt>
                <c:pt idx="1">
                  <c:v>0.83</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Barriers to seeking help generally </a:t>
            </a:r>
          </a:p>
          <a:p>
            <a:pPr>
              <a:defRPr/>
            </a:pPr>
            <a:r>
              <a:rPr lang="en-GB" sz="1200" b="1" dirty="0">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Sheet1!$F$3:$F$5</c:f>
              <c:numCache>
                <c:formatCode>0%</c:formatCode>
                <c:ptCount val="3"/>
                <c:pt idx="0">
                  <c:v>0.42</c:v>
                </c:pt>
                <c:pt idx="1">
                  <c:v>0.45</c:v>
                </c:pt>
                <c:pt idx="2">
                  <c:v>0.62</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Sheet1!$G$3:$G$5</c:f>
              <c:numCache>
                <c:formatCode>0%</c:formatCode>
                <c:ptCount val="3"/>
                <c:pt idx="0">
                  <c:v>0.45</c:v>
                </c:pt>
                <c:pt idx="1">
                  <c:v>0.44</c:v>
                </c:pt>
                <c:pt idx="2">
                  <c:v>0.56999999999999995</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Sheet1!$H$3:$H$5</c:f>
              <c:numCache>
                <c:formatCode>0%</c:formatCode>
                <c:ptCount val="3"/>
                <c:pt idx="0">
                  <c:v>0.43</c:v>
                </c:pt>
                <c:pt idx="1">
                  <c:v>0.44</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decided I could manage the symptom(s) myself</c:v>
                </c:pt>
                <c:pt idx="1">
                  <c:v>I thought my symptom was unlikely to be anything serious</c:v>
                </c:pt>
                <c:pt idx="2">
                  <c:v>I thought it would be difficult to get an appointment</c:v>
                </c:pt>
              </c:strCache>
            </c:strRef>
          </c:cat>
          <c:val>
            <c:numRef>
              <c:f>Sheet1!$I$3:$I$5</c:f>
              <c:numCache>
                <c:formatCode>0%</c:formatCode>
                <c:ptCount val="3"/>
                <c:pt idx="0">
                  <c:v>0.42</c:v>
                </c:pt>
                <c:pt idx="1">
                  <c:v>0.43</c:v>
                </c:pt>
                <c:pt idx="2">
                  <c:v>0.48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Sheet1!$F$2:$F$4</c:f>
              <c:numCache>
                <c:formatCode>0%</c:formatCode>
                <c:ptCount val="3"/>
                <c:pt idx="0">
                  <c:v>0.39</c:v>
                </c:pt>
                <c:pt idx="1">
                  <c:v>0.42</c:v>
                </c:pt>
                <c:pt idx="2">
                  <c:v>0.41</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41-42EC-A547-5AA37F827F23}"/>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Sheet1!$G$2:$G$4</c:f>
              <c:numCache>
                <c:formatCode>0%</c:formatCode>
                <c:ptCount val="3"/>
                <c:pt idx="0">
                  <c:v>0.43</c:v>
                </c:pt>
                <c:pt idx="1">
                  <c:v>0.38</c:v>
                </c:pt>
                <c:pt idx="2">
                  <c:v>0.43</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9C41-42EC-A547-5AA37F827F2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Sheet1!$H$2:$H$4</c:f>
              <c:numCache>
                <c:formatCode>0%</c:formatCode>
                <c:ptCount val="3"/>
                <c:pt idx="0">
                  <c:v>0.38</c:v>
                </c:pt>
                <c:pt idx="1">
                  <c:v>0.44</c:v>
                </c:pt>
                <c:pt idx="2">
                  <c:v>0.4</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Didn't want a man to do test</c:v>
                </c:pt>
                <c:pt idx="2">
                  <c:v>Found it painful before</c:v>
                </c:pt>
              </c:strCache>
            </c:strRef>
          </c:cat>
          <c:val>
            <c:numRef>
              <c:f>Sheet1!$I$2:$I$4</c:f>
              <c:numCache>
                <c:formatCode>0%</c:formatCode>
                <c:ptCount val="3"/>
                <c:pt idx="0">
                  <c:v>0.37</c:v>
                </c:pt>
                <c:pt idx="1">
                  <c:v>0.38</c:v>
                </c:pt>
                <c:pt idx="2">
                  <c:v>0.39</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23B0-4B31-8323-E144D68A236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Sheet1!$F$2:$F$4</c:f>
              <c:numCache>
                <c:formatCode>0%</c:formatCode>
                <c:ptCount val="3"/>
                <c:pt idx="0">
                  <c:v>0.1</c:v>
                </c:pt>
                <c:pt idx="1">
                  <c:v>0.13</c:v>
                </c:pt>
                <c:pt idx="2">
                  <c:v>7.0000000000000007E-2</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Sheet1!$G$2:$G$4</c:f>
              <c:numCache>
                <c:formatCode>0%</c:formatCode>
                <c:ptCount val="3"/>
                <c:pt idx="0">
                  <c:v>0.11</c:v>
                </c:pt>
                <c:pt idx="1">
                  <c:v>0.13</c:v>
                </c:pt>
                <c:pt idx="2">
                  <c:v>0.13</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Sheet1!$H$2:$H$4</c:f>
              <c:numCache>
                <c:formatCode>0%</c:formatCode>
                <c:ptCount val="3"/>
                <c:pt idx="0">
                  <c:v>0.08</c:v>
                </c:pt>
                <c:pt idx="1">
                  <c:v>0.11</c:v>
                </c:pt>
                <c:pt idx="2">
                  <c:v>0.1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Unsure how to do it</c:v>
                </c:pt>
                <c:pt idx="1">
                  <c:v>Frightened of results</c:v>
                </c:pt>
                <c:pt idx="2">
                  <c:v>No symptoms</c:v>
                </c:pt>
              </c:strCache>
            </c:strRef>
          </c:cat>
          <c:val>
            <c:numRef>
              <c:f>Sheet1!$I$2:$I$4</c:f>
              <c:numCache>
                <c:formatCode>0%</c:formatCode>
                <c:ptCount val="3"/>
                <c:pt idx="0">
                  <c:v>0.1</c:v>
                </c:pt>
                <c:pt idx="1">
                  <c:v>0.11</c:v>
                </c:pt>
                <c:pt idx="2">
                  <c:v>0.12</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1-726F-4E75-B962-0879CD187FD5}"/>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7-726F-4E75-B962-0879CD187FD5}"/>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Air pollution</c:v>
                </c:pt>
                <c:pt idx="4">
                  <c:v>Having a close relative with cancer</c:v>
                </c:pt>
                <c:pt idx="5">
                  <c:v>Drinking alcohol</c:v>
                </c:pt>
                <c:pt idx="6">
                  <c:v>Using e-cigarettes/vapes</c:v>
                </c:pt>
                <c:pt idx="7">
                  <c:v>Being obese</c:v>
                </c:pt>
                <c:pt idx="8">
                  <c:v>Eating ultra-processed foods</c:v>
                </c:pt>
                <c:pt idx="9">
                  <c:v>Being overweight</c:v>
                </c:pt>
                <c:pt idx="10">
                  <c:v>Eating processed meat</c:v>
                </c:pt>
                <c:pt idx="11">
                  <c:v>Infection with HPV</c:v>
                </c:pt>
                <c:pt idx="12">
                  <c:v>Being older</c:v>
                </c:pt>
                <c:pt idx="13">
                  <c:v>Not doing enough physical activity</c:v>
                </c:pt>
                <c:pt idx="14">
                  <c:v>Not eating enough fibre</c:v>
                </c:pt>
                <c:pt idx="15">
                  <c:v>Feeling stressed</c:v>
                </c:pt>
              </c:strCache>
            </c:strRef>
          </c:cat>
          <c:val>
            <c:numRef>
              <c:f>Sheet1!$B$2:$B$17</c:f>
              <c:numCache>
                <c:formatCode>0%</c:formatCode>
                <c:ptCount val="16"/>
                <c:pt idx="0">
                  <c:v>0.97</c:v>
                </c:pt>
                <c:pt idx="1">
                  <c:v>0.94</c:v>
                </c:pt>
                <c:pt idx="2">
                  <c:v>0.9</c:v>
                </c:pt>
                <c:pt idx="3">
                  <c:v>0.8</c:v>
                </c:pt>
                <c:pt idx="4">
                  <c:v>0.79</c:v>
                </c:pt>
                <c:pt idx="5">
                  <c:v>0.77</c:v>
                </c:pt>
                <c:pt idx="6">
                  <c:v>0.75</c:v>
                </c:pt>
                <c:pt idx="7">
                  <c:v>0.74</c:v>
                </c:pt>
                <c:pt idx="8">
                  <c:v>0.73</c:v>
                </c:pt>
                <c:pt idx="9">
                  <c:v>0.7</c:v>
                </c:pt>
                <c:pt idx="10">
                  <c:v>0.67</c:v>
                </c:pt>
                <c:pt idx="11">
                  <c:v>0.66</c:v>
                </c:pt>
                <c:pt idx="12">
                  <c:v>0.66</c:v>
                </c:pt>
                <c:pt idx="13">
                  <c:v>0.51</c:v>
                </c:pt>
                <c:pt idx="14">
                  <c:v>0.44</c:v>
                </c:pt>
                <c:pt idx="15">
                  <c:v>0.4</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dirty="0">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Northern Ireland </c:v>
                </c:pt>
              </c:strCache>
            </c:strRef>
          </c:tx>
          <c:spPr>
            <a:solidFill>
              <a:schemeClr val="accent1">
                <a:lumMod val="20000"/>
                <a:lumOff val="80000"/>
              </a:schemeClr>
            </a:solidFill>
            <a:ln>
              <a:noFill/>
            </a:ln>
            <a:effectLst/>
          </c:spPr>
          <c:invertIfNegative val="0"/>
          <c:dLbls>
            <c:dLbl>
              <c:idx val="2"/>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6E17-4188-85F8-4CB6D18D12DA}"/>
                </c:ext>
              </c:extLst>
            </c:dLbl>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Sheet1!$F$2:$F$4</c:f>
              <c:numCache>
                <c:formatCode>0%</c:formatCode>
                <c:ptCount val="3"/>
                <c:pt idx="0">
                  <c:v>0.32</c:v>
                </c:pt>
                <c:pt idx="1">
                  <c:v>0.27</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Sheet1!$G$2:$G$4</c:f>
              <c:numCache>
                <c:formatCode>0%</c:formatCode>
                <c:ptCount val="3"/>
                <c:pt idx="0">
                  <c:v>0.24</c:v>
                </c:pt>
                <c:pt idx="1">
                  <c:v>0.31</c:v>
                </c:pt>
                <c:pt idx="2">
                  <c:v>0.38</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Sheet1!$H$2:$H$4</c:f>
              <c:numCache>
                <c:formatCode>0%</c:formatCode>
                <c:ptCount val="3"/>
                <c:pt idx="0">
                  <c:v>0.3</c:v>
                </c:pt>
                <c:pt idx="1">
                  <c:v>0.24</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Scotland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Didn't want man to do the test</c:v>
                </c:pt>
                <c:pt idx="1">
                  <c:v>Worried that it might be painful</c:v>
                </c:pt>
                <c:pt idx="2">
                  <c:v>Found it painful before</c:v>
                </c:pt>
              </c:strCache>
            </c:strRef>
          </c:cat>
          <c:val>
            <c:numRef>
              <c:f>Sheet1!$I$2:$I$4</c:f>
              <c:numCache>
                <c:formatCode>0%</c:formatCode>
                <c:ptCount val="3"/>
                <c:pt idx="0">
                  <c:v>0.21</c:v>
                </c:pt>
                <c:pt idx="1">
                  <c:v>0.24</c:v>
                </c:pt>
                <c:pt idx="2">
                  <c:v>0.33</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cervical</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0.61</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Wales2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0.55000000000000004</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0.67</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bowel</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7638765286989619"/>
          <c:w val="0.96221809530113589"/>
          <c:h val="0.56656647916491754"/>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0.85</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0.81</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0.88</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Intention to attend next breast</a:t>
            </a:r>
            <a:r>
              <a:rPr lang="en-GB" sz="1200" b="1" baseline="0" dirty="0">
                <a:solidFill>
                  <a:schemeClr val="tx1"/>
                </a:solidFill>
                <a:latin typeface="Arial" panose="020B0604020202020204" pitchFamily="34" charset="0"/>
                <a:cs typeface="Arial" panose="020B0604020202020204" pitchFamily="34" charset="0"/>
              </a:rPr>
              <a:t> screening</a:t>
            </a:r>
            <a:endParaRPr lang="en-GB" sz="1200" b="1" dirty="0">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Scotland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0.75</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Wales2</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C5-40DD-90FE-087661C77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0.66</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Northern Ireland</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0.79</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DF3F-4580-BC5B-D1C263D94643}"/>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D-5954-4C75-83F0-475C6456FDF9}"/>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Unexplained lump or swelling</c:v>
                </c:pt>
                <c:pt idx="1">
                  <c:v>Change in the appearance of a mole</c:v>
                </c:pt>
                <c:pt idx="2">
                  <c:v>Blood in poo/pee</c:v>
                </c:pt>
                <c:pt idx="3">
                  <c:v>Coughing up blood</c:v>
                </c:pt>
                <c:pt idx="4">
                  <c:v>Losing weight without trying to</c:v>
                </c:pt>
                <c:pt idx="5">
                  <c:v>Persistent cough</c:v>
                </c:pt>
                <c:pt idx="6">
                  <c:v>Change in bowel habits</c:v>
                </c:pt>
                <c:pt idx="7">
                  <c:v>Persistent unexplained pain</c:v>
                </c:pt>
                <c:pt idx="8">
                  <c:v>Persistent difficulty swallowing</c:v>
                </c:pt>
                <c:pt idx="9">
                  <c:v>Ulcer in mouth (doesn't heal)</c:v>
                </c:pt>
                <c:pt idx="10">
                  <c:v>Change in bladder habits</c:v>
                </c:pt>
                <c:pt idx="11">
                  <c:v>Persistent hoarseness</c:v>
                </c:pt>
                <c:pt idx="12">
                  <c:v>Tired all the time</c:v>
                </c:pt>
                <c:pt idx="13">
                  <c:v>Unexplained bleeding</c:v>
                </c:pt>
                <c:pt idx="14">
                  <c:v>Sore that does not heal</c:v>
                </c:pt>
                <c:pt idx="15">
                  <c:v>Breathlessness</c:v>
                </c:pt>
                <c:pt idx="16">
                  <c:v>Red/white patches in mouth</c:v>
                </c:pt>
                <c:pt idx="17">
                  <c:v>Not hungry as usual</c:v>
                </c:pt>
              </c:strCache>
            </c:strRef>
          </c:cat>
          <c:val>
            <c:numRef>
              <c:f>Sheet1!$B$2:$B$19</c:f>
              <c:numCache>
                <c:formatCode>0%</c:formatCode>
                <c:ptCount val="18"/>
                <c:pt idx="0">
                  <c:v>0.95</c:v>
                </c:pt>
                <c:pt idx="1">
                  <c:v>0.94</c:v>
                </c:pt>
                <c:pt idx="2">
                  <c:v>0.94</c:v>
                </c:pt>
                <c:pt idx="3">
                  <c:v>0.9</c:v>
                </c:pt>
                <c:pt idx="4">
                  <c:v>0.89</c:v>
                </c:pt>
                <c:pt idx="5">
                  <c:v>0.82</c:v>
                </c:pt>
                <c:pt idx="6">
                  <c:v>0.79</c:v>
                </c:pt>
                <c:pt idx="7">
                  <c:v>0.79</c:v>
                </c:pt>
                <c:pt idx="8">
                  <c:v>0.74</c:v>
                </c:pt>
                <c:pt idx="9">
                  <c:v>0.73</c:v>
                </c:pt>
                <c:pt idx="10">
                  <c:v>0.7</c:v>
                </c:pt>
                <c:pt idx="11">
                  <c:v>0.7</c:v>
                </c:pt>
                <c:pt idx="12">
                  <c:v>0.7</c:v>
                </c:pt>
                <c:pt idx="13">
                  <c:v>0.69</c:v>
                </c:pt>
                <c:pt idx="14">
                  <c:v>0.68</c:v>
                </c:pt>
                <c:pt idx="15">
                  <c:v>0.65</c:v>
                </c:pt>
                <c:pt idx="16">
                  <c:v>0.61</c:v>
                </c:pt>
                <c:pt idx="17">
                  <c:v>0.53</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0.46</c:v>
                </c:pt>
                <c:pt idx="1">
                  <c:v>0.34</c:v>
                </c:pt>
                <c:pt idx="2">
                  <c:v>0.17</c:v>
                </c:pt>
                <c:pt idx="3">
                  <c:v>0.15</c:v>
                </c:pt>
                <c:pt idx="4">
                  <c:v>0.13</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9EE1-40FC-AEAB-DC36297D9FC2}"/>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0.35</c:v>
                </c:pt>
                <c:pt idx="1">
                  <c:v>0.3</c:v>
                </c:pt>
                <c:pt idx="2">
                  <c:v>0.22</c:v>
                </c:pt>
                <c:pt idx="3">
                  <c:v>0.21</c:v>
                </c:pt>
                <c:pt idx="4">
                  <c:v>0.14000000000000001</c:v>
                </c:pt>
                <c:pt idx="5">
                  <c:v>0.11</c:v>
                </c:pt>
                <c:pt idx="6">
                  <c:v>0.23</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8D_D2BA73E5.xml><?xml version="1.0" encoding="utf-8"?>
<p188:cmLst xmlns:a="http://schemas.openxmlformats.org/drawingml/2006/main" xmlns:r="http://schemas.openxmlformats.org/officeDocument/2006/relationships" xmlns:p188="http://schemas.microsoft.com/office/powerpoint/2018/8/main">
  <p188:cm id="{E1D11774-1208-4CDE-90CC-B471E1C165C2}" authorId="{4C3CB61D-E708-4B7C-A3E9-C1998B77185B}" status="resolved" created="2025-03-10T11:57:37.852" complete="100000">
    <pc:sldMkLst xmlns:pc="http://schemas.microsoft.com/office/powerpoint/2013/main/command">
      <pc:docMk/>
      <pc:sldMk cId="3535434725" sldId="653"/>
    </pc:sldMkLst>
    <p188:txBody>
      <a:bodyPr/>
      <a:lstStyle/>
      <a:p>
        <a:r>
          <a:rPr lang="en-GB"/>
          <a:t>Check age as per previous slide</a:t>
        </a:r>
      </a:p>
    </p188:txBody>
  </p188:cm>
</p188:cmLst>
</file>

<file path=ppt/drawings/drawing1.xml><?xml version="1.0" encoding="utf-8"?>
<c:userShapes xmlns:c="http://schemas.openxmlformats.org/drawingml/2006/chart">
  <cdr:relSizeAnchor xmlns:cdr="http://schemas.openxmlformats.org/drawingml/2006/chartDrawing">
    <cdr:from>
      <cdr:x>0.16768</cdr:x>
      <cdr:y>0.66464</cdr:y>
    </cdr:from>
    <cdr:to>
      <cdr:x>0.22981</cdr:x>
      <cdr:y>0.74877</cdr:y>
    </cdr:to>
    <cdr:sp macro="" textlink="">
      <cdr:nvSpPr>
        <cdr:cNvPr id="2" name="Rectangle 1">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1868129" y="2604116"/>
          <a:ext cx="69224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18-29</a:t>
          </a:r>
        </a:p>
      </cdr:txBody>
    </cdr:sp>
  </cdr:relSizeAnchor>
  <cdr:relSizeAnchor xmlns:cdr="http://schemas.openxmlformats.org/drawingml/2006/chartDrawing">
    <cdr:from>
      <cdr:x>0.25475</cdr:x>
      <cdr:y>0.66418</cdr:y>
    </cdr:from>
    <cdr:to>
      <cdr:x>0.31688</cdr:x>
      <cdr:y>0.74831</cdr:y>
    </cdr:to>
    <cdr:sp macro="" textlink="">
      <cdr:nvSpPr>
        <cdr:cNvPr id="3" name="Rectangle 2">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2838158" y="2602316"/>
          <a:ext cx="69224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50+</a:t>
          </a:r>
        </a:p>
      </cdr:txBody>
    </cdr:sp>
  </cdr:relSizeAnchor>
  <cdr:relSizeAnchor xmlns:cdr="http://schemas.openxmlformats.org/drawingml/2006/chartDrawing">
    <cdr:from>
      <cdr:x>0.21706</cdr:x>
      <cdr:y>0.66206</cdr:y>
    </cdr:from>
    <cdr:to>
      <cdr:x>0.27919</cdr:x>
      <cdr:y>0.74619</cdr:y>
    </cdr:to>
    <cdr:sp macro="" textlink="">
      <cdr:nvSpPr>
        <cdr:cNvPr id="4" name="Rectangle 3">
          <a:extLst xmlns:a="http://schemas.openxmlformats.org/drawingml/2006/main">
            <a:ext uri="{FF2B5EF4-FFF2-40B4-BE49-F238E27FC236}">
              <a16:creationId xmlns:a16="http://schemas.microsoft.com/office/drawing/2014/main" id="{A2A42959-E41D-4555-5D47-FE98E182FB21}"/>
            </a:ext>
          </a:extLst>
        </cdr:cNvPr>
        <cdr:cNvSpPr/>
      </cdr:nvSpPr>
      <cdr:spPr>
        <a:xfrm xmlns:a="http://schemas.openxmlformats.org/drawingml/2006/main">
          <a:off x="2418244" y="2594039"/>
          <a:ext cx="692243" cy="32963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30-49</a:t>
          </a:r>
        </a:p>
      </cdr:txBody>
    </cdr:sp>
  </cdr:relSizeAnchor>
  <cdr:relSizeAnchor xmlns:cdr="http://schemas.openxmlformats.org/drawingml/2006/chartDrawing">
    <cdr:from>
      <cdr:x>0.50241</cdr:x>
      <cdr:y>0.66672</cdr:y>
    </cdr:from>
    <cdr:to>
      <cdr:x>0.55879</cdr:x>
      <cdr:y>0.75085</cdr:y>
    </cdr:to>
    <cdr:sp macro="" textlink="">
      <cdr:nvSpPr>
        <cdr:cNvPr id="6" name="Rectangle 5">
          <a:extLst xmlns:a="http://schemas.openxmlformats.org/drawingml/2006/main">
            <a:ext uri="{FF2B5EF4-FFF2-40B4-BE49-F238E27FC236}">
              <a16:creationId xmlns:a16="http://schemas.microsoft.com/office/drawing/2014/main" id="{9BD68901-EAE2-963F-DB61-1FFEA4012723}"/>
            </a:ext>
          </a:extLst>
        </cdr:cNvPr>
        <cdr:cNvSpPr/>
      </cdr:nvSpPr>
      <cdr:spPr>
        <a:xfrm xmlns:a="http://schemas.openxmlformats.org/drawingml/2006/main">
          <a:off x="5597341" y="2612290"/>
          <a:ext cx="628113" cy="32963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White</a:t>
          </a:r>
        </a:p>
      </cdr:txBody>
    </cdr:sp>
  </cdr:relSizeAnchor>
  <cdr:relSizeAnchor xmlns:cdr="http://schemas.openxmlformats.org/drawingml/2006/chartDrawing">
    <cdr:from>
      <cdr:x>0.53219</cdr:x>
      <cdr:y>0.68356</cdr:y>
    </cdr:from>
    <cdr:to>
      <cdr:x>0.60879</cdr:x>
      <cdr:y>0.78349</cdr:y>
    </cdr:to>
    <cdr:sp macro="" textlink="">
      <cdr:nvSpPr>
        <cdr:cNvPr id="7" name="Rectangle 6">
          <a:extLst xmlns:a="http://schemas.openxmlformats.org/drawingml/2006/main">
            <a:ext uri="{FF2B5EF4-FFF2-40B4-BE49-F238E27FC236}">
              <a16:creationId xmlns:a16="http://schemas.microsoft.com/office/drawing/2014/main" id="{9BD68901-EAE2-963F-DB61-1FFEA4012723}"/>
            </a:ext>
          </a:extLst>
        </cdr:cNvPr>
        <cdr:cNvSpPr/>
      </cdr:nvSpPr>
      <cdr:spPr>
        <a:xfrm xmlns:a="http://schemas.openxmlformats.org/drawingml/2006/main">
          <a:off x="5929147" y="2678262"/>
          <a:ext cx="853440" cy="391520"/>
        </a:xfrm>
        <a:prstGeom xmlns:a="http://schemas.openxmlformats.org/drawingml/2006/main" prst="rect">
          <a:avLst/>
        </a:prstGeom>
        <a:noFill xmlns:a="http://schemas.openxmlformats.org/drawingml/2006/main"/>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GB" sz="1200" dirty="0">
              <a:solidFill>
                <a:schemeClr val="tx1"/>
              </a:solidFill>
            </a:rPr>
            <a:t>Ethnic minority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5/12/2025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dirty="0"/>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(80%), which was followed by just under half who identified drinking alcohol (48%) and around four in ten who cited a family history of cancer (42%)</a:t>
            </a:r>
          </a:p>
          <a:p>
            <a:pPr marL="171450" indent="-171450">
              <a:buFont typeface="Arial" panose="020B0604020202020204" pitchFamily="34" charset="0"/>
              <a:buChar char="•"/>
            </a:pPr>
            <a:r>
              <a:rPr lang="en-GB" b="0" u="none" dirty="0"/>
              <a:t>Around 1 in 5 listed a poor diet (21%) and sunburn (20%), and a similar proportion (18%) cited diet generally</a:t>
            </a:r>
          </a:p>
          <a:p>
            <a:pPr marL="171450" indent="-171450">
              <a:buFont typeface="Arial" panose="020B0604020202020204" pitchFamily="34" charset="0"/>
              <a:buChar char="•"/>
            </a:pPr>
            <a:r>
              <a:rPr lang="en-GB" b="0" u="none" dirty="0"/>
              <a:t>16% cited not enough physical activity and 13% cited being obese</a:t>
            </a:r>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dirty="0"/>
          </a:p>
        </p:txBody>
      </p:sp>
    </p:spTree>
    <p:extLst>
      <p:ext uri="{BB962C8B-B14F-4D97-AF65-F5344CB8AC3E}">
        <p14:creationId xmlns:p14="http://schemas.microsoft.com/office/powerpoint/2010/main" val="117711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Almost all respondents (99%) recognised any of the main preventable risk factors</a:t>
            </a:r>
          </a:p>
          <a:p>
            <a:pPr marL="171450" indent="-171450">
              <a:buFont typeface="Arial" panose="020B0604020202020204" pitchFamily="34" charset="0"/>
              <a:buChar char="•"/>
            </a:pPr>
            <a:r>
              <a:rPr lang="en-GB" b="0" u="none" dirty="0"/>
              <a:t>Of the listed risk factors, smoking was the most commonly identified by almost all respondents, though at least 9 in 10 also identified too much exposure to the sun (94%) and second-hand smoke (90%)</a:t>
            </a:r>
          </a:p>
          <a:p>
            <a:pPr marL="171450" indent="-171450">
              <a:buFont typeface="Arial" panose="020B0604020202020204" pitchFamily="34" charset="0"/>
              <a:buChar char="•"/>
            </a:pPr>
            <a:r>
              <a:rPr lang="en-GB" b="0" u="none" dirty="0"/>
              <a:t>A majority recognise all correct potential risk factors except not eating enough fibre, with just under half (44%) citing this</a:t>
            </a:r>
          </a:p>
          <a:p>
            <a:pPr marL="171450" indent="-171450">
              <a:buFont typeface="Arial" panose="020B0604020202020204" pitchFamily="34" charset="0"/>
              <a:buChar char="•"/>
            </a:pPr>
            <a:r>
              <a:rPr lang="en-GB" b="0" u="none" dirty="0"/>
              <a:t>However, around three-quarters incorrectly identified eating ultra-processed foods (73%) and using e-cigarettes/vapes (75%), while 4 in 10 identified feeling stressed (40%) incorrectly as a potential risk factor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dirty="0"/>
          </a:p>
        </p:txBody>
      </p:sp>
    </p:spTree>
    <p:extLst>
      <p:ext uri="{BB962C8B-B14F-4D97-AF65-F5344CB8AC3E}">
        <p14:creationId xmlns:p14="http://schemas.microsoft.com/office/powerpoint/2010/main" val="127183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were recognised by the vast majority (95% or higher), with potential red-flag symptoms seeing the highest rates of recognition</a:t>
            </a:r>
          </a:p>
          <a:p>
            <a:pPr marL="171450" indent="-171450">
              <a:buFont typeface="Arial" panose="020B0604020202020204" pitchFamily="34" charset="0"/>
              <a:buChar char="•"/>
            </a:pPr>
            <a:r>
              <a:rPr lang="en-GB" b="0" u="none" dirty="0"/>
              <a:t>The most common symptoms recognised were unexpected moles or lumps as well as bleeding, recognised by at least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23</a:t>
            </a:fld>
            <a:endParaRPr lang="en-US" dirty="0"/>
          </a:p>
        </p:txBody>
      </p:sp>
    </p:spTree>
    <p:extLst>
      <p:ext uri="{BB962C8B-B14F-4D97-AF65-F5344CB8AC3E}">
        <p14:creationId xmlns:p14="http://schemas.microsoft.com/office/powerpoint/2010/main" val="2742239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(46%) reported experiencing any potential cancer symptom, followed by around one in three (34%) who reported experiencing any potential non-specific cancer symptom</a:t>
            </a:r>
          </a:p>
          <a:p>
            <a:pPr marL="171450" indent="-171450">
              <a:buFont typeface="Arial" panose="020B0604020202020204" pitchFamily="34" charset="0"/>
              <a:buChar char="•"/>
            </a:pPr>
            <a:r>
              <a:rPr lang="en-GB" b="0" dirty="0"/>
              <a:t>17% reported experiencing any potential red-flag symptom and a similar proportion said the same of any potential lung-specific (15%) or oral cancer symptom (13%) </a:t>
            </a:r>
          </a:p>
          <a:p>
            <a:pPr marL="171450" indent="-171450">
              <a:buFont typeface="Arial" panose="020B0604020202020204" pitchFamily="34" charset="0"/>
              <a:buChar char="•"/>
            </a:pPr>
            <a:r>
              <a:rPr lang="en-GB" b="0" dirty="0"/>
              <a:t>Respondents from an ethnic minority background and older age groups were more likely to report experiencing any potential cancer symptom</a:t>
            </a:r>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dirty="0"/>
          </a:p>
        </p:txBody>
      </p:sp>
    </p:spTree>
    <p:extLst>
      <p:ext uri="{BB962C8B-B14F-4D97-AF65-F5344CB8AC3E}">
        <p14:creationId xmlns:p14="http://schemas.microsoft.com/office/powerpoint/2010/main" val="257742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were the most commonly attributed cause of any potential cancer symptoms, with more than a third citing this (35%)</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was closely followed by an existing (30%) physical health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5 cited a mental health problem (22%) or new physical health problem (21%)</a:t>
            </a:r>
          </a:p>
          <a:p>
            <a:pPr marL="285750" indent="-285750">
              <a:buFont typeface="Arial" panose="020B0604020202020204" pitchFamily="34" charset="0"/>
              <a:buChar char="•"/>
            </a:pPr>
            <a:r>
              <a:rPr lang="en-GB" sz="1800" b="0" i="0" u="none" strike="noStrike" dirty="0">
                <a:solidFill>
                  <a:srgbClr val="000000"/>
                </a:solidFill>
                <a:effectLst/>
                <a:latin typeface="Aptos Narrow"/>
              </a:rPr>
              <a:t>Around 1 in 10 cite cancer (11%)</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just under 1 in 4 (23%) who said this</a:t>
            </a:r>
          </a:p>
          <a:p>
            <a:pPr marL="285750" indent="-285750">
              <a:buFont typeface="Arial" panose="020B0604020202020204" pitchFamily="34" charset="0"/>
              <a:buChar char="•"/>
            </a:pPr>
            <a:endParaRPr lang="en-GB" sz="1800" b="1"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dirty="0"/>
          </a:p>
        </p:txBody>
      </p:sp>
    </p:spTree>
    <p:extLst>
      <p:ext uri="{BB962C8B-B14F-4D97-AF65-F5344CB8AC3E}">
        <p14:creationId xmlns:p14="http://schemas.microsoft.com/office/powerpoint/2010/main" val="366171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very similar trend to those who report that they experienced any cancer symptom seen for non-specific cancer symptoms – most commonly respondents identify lifestyle factors and existing physical health problems </a:t>
            </a:r>
          </a:p>
          <a:p>
            <a:pPr marL="285750" indent="-285750">
              <a:buFont typeface="Arial" panose="020B0604020202020204" pitchFamily="34" charset="0"/>
              <a:buChar char="•"/>
            </a:pPr>
            <a:r>
              <a:rPr lang="en-US" sz="1800" b="0" i="0" u="none" strike="noStrike" dirty="0">
                <a:solidFill>
                  <a:srgbClr val="000000"/>
                </a:solidFill>
                <a:effectLst/>
                <a:latin typeface="Aptos Narrow"/>
              </a:rPr>
              <a:t>Again, high levels of uncertainty</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dirty="0"/>
          </a:p>
        </p:txBody>
      </p:sp>
    </p:spTree>
    <p:extLst>
      <p:ext uri="{BB962C8B-B14F-4D97-AF65-F5344CB8AC3E}">
        <p14:creationId xmlns:p14="http://schemas.microsoft.com/office/powerpoint/2010/main" val="28139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dirty="0"/>
          </a:p>
        </p:txBody>
      </p:sp>
    </p:spTree>
    <p:extLst>
      <p:ext uri="{BB962C8B-B14F-4D97-AF65-F5344CB8AC3E}">
        <p14:creationId xmlns:p14="http://schemas.microsoft.com/office/powerpoint/2010/main" val="1959899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dirty="0">
                <a:solidFill>
                  <a:srgbClr val="000000"/>
                </a:solidFill>
                <a:effectLst/>
                <a:latin typeface="Aptos Narrow"/>
              </a:rPr>
              <a:t>The highest proportion were those who were unsure of what caused their potential red-flag cancer symptoms (40%)</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existing health problems (19%) and lifestyle factors (17%) were the most commonly selected</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cancer (15%), new physical health problems (14%)</a:t>
            </a:r>
          </a:p>
          <a:p>
            <a:pPr marL="285750" indent="-285750">
              <a:buFont typeface="Arial" panose="020B0604020202020204" pitchFamily="34" charset="0"/>
              <a:buChar char="•"/>
            </a:pPr>
            <a:r>
              <a:rPr lang="en-US" sz="1800" b="0" i="0" u="none" strike="noStrike" dirty="0">
                <a:solidFill>
                  <a:srgbClr val="000000"/>
                </a:solidFill>
                <a:effectLst/>
                <a:latin typeface="Aptos Narrow"/>
              </a:rPr>
              <a:t>Only 4% attributed a red flag symptom to a mental health problem</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endParaRPr lang="en-US" sz="1800" b="1"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dirty="0"/>
          </a:p>
        </p:txBody>
      </p:sp>
    </p:spTree>
    <p:extLst>
      <p:ext uri="{BB962C8B-B14F-4D97-AF65-F5344CB8AC3E}">
        <p14:creationId xmlns:p14="http://schemas.microsoft.com/office/powerpoint/2010/main" val="269832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chemeClr val="tx1"/>
                </a:solidFill>
                <a:effectLst/>
                <a:latin typeface="Aptos Narrow"/>
              </a:rPr>
              <a:t>The most commonly cited cause for potential lung-specific cancer symptoms was existing health problems, with around 3 in 10 citing this (31%)</a:t>
            </a:r>
          </a:p>
          <a:p>
            <a:pPr marL="285750" indent="-285750">
              <a:buFont typeface="Arial" panose="020B0604020202020204" pitchFamily="34" charset="0"/>
              <a:buChar char="•"/>
            </a:pPr>
            <a:r>
              <a:rPr lang="en-US" sz="1800" b="0" i="0" u="none" strike="noStrike" dirty="0">
                <a:solidFill>
                  <a:schemeClr val="tx1"/>
                </a:solidFill>
                <a:effectLst/>
                <a:latin typeface="Aptos Narrow"/>
              </a:rPr>
              <a:t>The next most commonly cited causes were external/lifestyle factors (26%) and a new health problem (23%)</a:t>
            </a:r>
          </a:p>
          <a:p>
            <a:pPr marL="285750" indent="-285750">
              <a:buFont typeface="Arial" panose="020B0604020202020204" pitchFamily="34" charset="0"/>
              <a:buChar char="•"/>
            </a:pPr>
            <a:r>
              <a:rPr lang="en-US" sz="1800" b="0" i="0" u="none" strike="noStrike" dirty="0">
                <a:solidFill>
                  <a:schemeClr val="tx1"/>
                </a:solidFill>
                <a:effectLst/>
                <a:latin typeface="Aptos Narrow"/>
              </a:rPr>
              <a:t>Around 1 in 10 cited medication (11%) or mental health problems (9%), </a:t>
            </a:r>
            <a:r>
              <a:rPr lang="en-US" sz="1800" b="0" i="0" u="none" strike="noStrike" dirty="0">
                <a:solidFill>
                  <a:srgbClr val="000000"/>
                </a:solidFill>
                <a:effectLst/>
                <a:latin typeface="Aptos Narrow"/>
              </a:rPr>
              <a:t>while only 5% cited cancer</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dirty="0"/>
          </a:p>
        </p:txBody>
      </p:sp>
    </p:spTree>
    <p:extLst>
      <p:ext uri="{BB962C8B-B14F-4D97-AF65-F5344CB8AC3E}">
        <p14:creationId xmlns:p14="http://schemas.microsoft.com/office/powerpoint/2010/main" val="308979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(31%), followed by existing (26%) and new physical health problems (21%) </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10 attributed their symptoms to cancer (9%) or mental health problems (8%), while a similar proportion also attributed them to medication (6%)</a:t>
            </a:r>
          </a:p>
          <a:p>
            <a:pPr marL="285750" indent="-285750">
              <a:buFont typeface="Arial" panose="020B0604020202020204" pitchFamily="34" charset="0"/>
              <a:buChar char="•"/>
            </a:pPr>
            <a:r>
              <a:rPr lang="en-US" sz="1800" b="0" i="0" u="none" strike="noStrike" dirty="0">
                <a:solidFill>
                  <a:srgbClr val="000000"/>
                </a:solidFill>
                <a:effectLst/>
                <a:latin typeface="Aptos Narrow"/>
              </a:rPr>
              <a:t>Around 1 in 4 (26%) were unsure of what caused their potential oral cancer symptoms</a:t>
            </a:r>
            <a:endParaRPr lang="en-GB" sz="1800" b="0" i="0" u="none" strike="noStrike" dirty="0">
              <a:solidFill>
                <a:srgbClr val="000000"/>
              </a:solidFill>
              <a:effectLst/>
              <a:latin typeface="Aptos Narrow"/>
            </a:endParaRP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indent="0">
              <a:buFont typeface="Arial" panose="020B0604020202020204" pitchFamily="34" charset="0"/>
              <a:buNone/>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dirty="0"/>
          </a:p>
        </p:txBody>
      </p:sp>
    </p:spTree>
    <p:extLst>
      <p:ext uri="{BB962C8B-B14F-4D97-AF65-F5344CB8AC3E}">
        <p14:creationId xmlns:p14="http://schemas.microsoft.com/office/powerpoint/2010/main" val="77922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seriousness were potential red-flag cancer symptoms (32%) and any cancer symptoms (33%), with around a third citing this</a:t>
            </a:r>
          </a:p>
          <a:p>
            <a:pPr marL="171450" indent="-171450">
              <a:buFont typeface="Arial" panose="020B0604020202020204" pitchFamily="34" charset="0"/>
              <a:buChar char="•"/>
            </a:pPr>
            <a:r>
              <a:rPr lang="en-US" b="0" u="none" dirty="0"/>
              <a:t>A similar, though slightly lower, proportion cited concern over any potential non=specific (28%), lung-specific and oral cancer symptoms (both 28%)</a:t>
            </a:r>
          </a:p>
          <a:p>
            <a:pPr marL="171450" indent="-171450">
              <a:buFont typeface="Arial" panose="020B0604020202020204" pitchFamily="34" charset="0"/>
              <a:buChar char="•"/>
            </a:pPr>
            <a:r>
              <a:rPr lang="en-US" b="0" u="none" dirty="0"/>
              <a:t>The highest reported concern level among all symptom types was those saying they were ‘a little bit’ concerned</a:t>
            </a:r>
            <a:endParaRPr lang="en-US" dirty="0"/>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33</a:t>
            </a:fld>
            <a:endParaRPr lang="en-US" dirty="0"/>
          </a:p>
        </p:txBody>
      </p:sp>
    </p:spTree>
    <p:extLst>
      <p:ext uri="{BB962C8B-B14F-4D97-AF65-F5344CB8AC3E}">
        <p14:creationId xmlns:p14="http://schemas.microsoft.com/office/powerpoint/2010/main" val="198422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living those with a disability and aged 30-49</a:t>
            </a:r>
          </a:p>
          <a:p>
            <a:pPr marL="0" indent="0">
              <a:buFont typeface="Arial" panose="020B0604020202020204" pitchFamily="34" charset="0"/>
              <a:buNone/>
            </a:pPr>
            <a:endParaRPr lang="en-GB" u="none" dirty="0"/>
          </a:p>
          <a:p>
            <a:pPr marL="0" indent="0">
              <a:buFont typeface="Arial" panose="020B0604020202020204" pitchFamily="34" charset="0"/>
              <a:buNone/>
            </a:pPr>
            <a:r>
              <a:rPr lang="en-GB" u="none" dirty="0"/>
              <a:t>*Base too low for subgroup analysis of ethnicity and town/fringe</a:t>
            </a:r>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dirty="0"/>
          </a:p>
        </p:txBody>
      </p:sp>
    </p:spTree>
    <p:extLst>
      <p:ext uri="{BB962C8B-B14F-4D97-AF65-F5344CB8AC3E}">
        <p14:creationId xmlns:p14="http://schemas.microsoft.com/office/powerpoint/2010/main" val="3135301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u="none" dirty="0"/>
              <a:t>Of those who experienced a symptom, around half reported that they successfully contacted their GP across all symptom types; this was highest among those with any potential cancer symptom (58%)</a:t>
            </a:r>
            <a:r>
              <a:rPr lang="en-GB" b="1" u="none" dirty="0"/>
              <a:t> </a:t>
            </a:r>
          </a:p>
          <a:p>
            <a:pPr marL="171450" indent="-171450">
              <a:buFont typeface="Arial" panose="020B0604020202020204" pitchFamily="34" charset="0"/>
              <a:buChar char="•"/>
            </a:pPr>
            <a:r>
              <a:rPr lang="en-GB" b="0" u="none" dirty="0"/>
              <a:t>However, just under a quarter who experienced any potential cancer symptoms or a lung-specific potential cancer symptom did not contact a healthcare professional (both 23%), and this was highest among who reportedly experienced a non-specific symptom (30%); however, this proportion dropped to 19% for red-flag symptoms and 17% for oral cancer symptoms.</a:t>
            </a:r>
          </a:p>
          <a:p>
            <a:pPr marL="171450" indent="-171450">
              <a:buFont typeface="Arial" panose="020B0604020202020204" pitchFamily="34" charset="0"/>
              <a:buChar char="•"/>
            </a:pPr>
            <a:r>
              <a:rPr lang="en-GB" b="0" u="none" dirty="0"/>
              <a:t>Overall, around 6 in 10 tried to contact the GP (regardless of whether they were successful or not) across symptom types</a:t>
            </a:r>
          </a:p>
          <a:p>
            <a:pPr marL="171450" indent="-171450">
              <a:buFont typeface="Arial" panose="020B0604020202020204" pitchFamily="34" charset="0"/>
              <a:buChar char="•"/>
            </a:pPr>
            <a:r>
              <a:rPr lang="en-GB" b="0" u="none" dirty="0"/>
              <a:t>Around 1 in 10 say they tried to contact the GP were unsuccessful, though this proportion dropped to 4% for potential lung-specific cancer symptoms</a:t>
            </a:r>
          </a:p>
          <a:p>
            <a:pPr marL="171450" indent="-171450">
              <a:buFont typeface="Arial" panose="020B0604020202020204" pitchFamily="34" charset="0"/>
              <a:buChar char="•"/>
            </a:pPr>
            <a:r>
              <a:rPr lang="en-GB" b="0" u="none" dirty="0"/>
              <a:t>Outside going to the GP, generally the most common action taken was speaking to a community pharmacist, with around 5% who said they did this; however, for potential red-flag cancer symptoms, it was more common for respondents to have gone to private healthcare or A&amp;E (both 6%)</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dirty="0"/>
          </a:p>
        </p:txBody>
      </p:sp>
    </p:spTree>
    <p:extLst>
      <p:ext uri="{BB962C8B-B14F-4D97-AF65-F5344CB8AC3E}">
        <p14:creationId xmlns:p14="http://schemas.microsoft.com/office/powerpoint/2010/main" val="1043855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(60%) of those who experienced any potential cancer symptom reported contacting their GP within 6 months, while around a third (32%)said they did not; </a:t>
            </a:r>
          </a:p>
          <a:p>
            <a:pPr marL="171450" indent="-171450">
              <a:buFont typeface="Arial" panose="020B0604020202020204" pitchFamily="34" charset="0"/>
              <a:buChar char="•"/>
            </a:pPr>
            <a:r>
              <a:rPr lang="en-GB" b="0" u="none" dirty="0"/>
              <a:t>Oral cancer was the symptom type that saw the highest proportion who contacted their GP within 6 months (62%)</a:t>
            </a:r>
          </a:p>
          <a:p>
            <a:pPr marL="171450" indent="-171450">
              <a:buFont typeface="Arial" panose="020B0604020202020204" pitchFamily="34" charset="0"/>
              <a:buChar char="•"/>
            </a:pPr>
            <a:r>
              <a:rPr lang="en-GB" b="0" u="none" dirty="0"/>
              <a:t>2 in 5 (39%) reported that they did not contact their GP about non-specific cancer symptoms</a:t>
            </a:r>
          </a:p>
          <a:p>
            <a:pPr marL="171450" indent="-171450">
              <a:buFont typeface="Arial" panose="020B0604020202020204" pitchFamily="34" charset="0"/>
              <a:buChar char="•"/>
            </a:pPr>
            <a:r>
              <a:rPr lang="en-GB" b="0" u="none" dirty="0"/>
              <a:t>Around a third said they did not contact their GP within 6 months for red-flag (32%), lung-specific (29%) and oral cancer symptoms (33%)</a:t>
            </a:r>
          </a:p>
          <a:p>
            <a:endParaRPr lang="en-GB" b="0" dirty="0"/>
          </a:p>
        </p:txBody>
      </p:sp>
      <p:sp>
        <p:nvSpPr>
          <p:cNvPr id="4" name="Slide Number Placeholder 3"/>
          <p:cNvSpPr>
            <a:spLocks noGrp="1"/>
          </p:cNvSpPr>
          <p:nvPr>
            <p:ph type="sldNum" sz="quarter" idx="5"/>
          </p:nvPr>
        </p:nvSpPr>
        <p:spPr/>
        <p:txBody>
          <a:bodyPr/>
          <a:lstStyle/>
          <a:p>
            <a:fld id="{F5B38833-6303-A84B-BCE8-C8F834FB8639}" type="slidenum">
              <a:rPr lang="en-US" smtClean="0"/>
              <a:t>37</a:t>
            </a:fld>
            <a:endParaRPr lang="en-US" dirty="0"/>
          </a:p>
        </p:txBody>
      </p:sp>
    </p:spTree>
    <p:extLst>
      <p:ext uri="{BB962C8B-B14F-4D97-AF65-F5344CB8AC3E}">
        <p14:creationId xmlns:p14="http://schemas.microsoft.com/office/powerpoint/2010/main" val="62956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dirty="0"/>
              <a:t>Older respondents more commonly reported that they contacted their GP within 6 months, as were those aged 45+ from lower social grades</a:t>
            </a:r>
          </a:p>
          <a:p>
            <a:pPr marL="171450" indent="-171450">
              <a:buFont typeface="Arial" panose="020B0604020202020204" pitchFamily="34" charset="0"/>
              <a:buChar char="•"/>
            </a:pPr>
            <a:r>
              <a:rPr lang="en-GB" b="0" dirty="0"/>
              <a:t>Likelihood was lowest among those with no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chemeClr val="tx1">
                    <a:lumMod val="50000"/>
                  </a:schemeClr>
                </a:solidFill>
              </a:rPr>
              <a:t>There were no significant differences across Scottish Cancer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*Base too low for subgroup analysis of ethnicity and town/fringe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dirty="0">
              <a:solidFill>
                <a:schemeClr val="tx1">
                  <a:lumMod val="50000"/>
                </a:schemeClr>
              </a:solidFill>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dirty="0"/>
          </a:p>
        </p:txBody>
      </p:sp>
    </p:spTree>
    <p:extLst>
      <p:ext uri="{BB962C8B-B14F-4D97-AF65-F5344CB8AC3E}">
        <p14:creationId xmlns:p14="http://schemas.microsoft.com/office/powerpoint/2010/main" val="2043728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of at least three-quarters said they spoke to a healthcare professional (HCP) about their symptom within 2 weeks of contacting their GP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Approximately 9 in 10 said they spoke to a HCP within a month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a:t>
            </a:r>
            <a:r>
              <a:rPr lang="en-GB" b="1" u="none" dirty="0"/>
              <a:t> </a:t>
            </a:r>
            <a:r>
              <a:rPr lang="en-GB" b="0" u="none" dirty="0"/>
              <a:t>at least 3 in 10 said this took place on the same day, while more than 1 in 10 said this took place the next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Only around 5% said this took more than a month to speak to a HCP after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Aptos Narrow"/>
              </a:rPr>
              <a:t>*There were no significant differences between subgroups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dirty="0"/>
          </a:p>
        </p:txBody>
      </p:sp>
    </p:spTree>
    <p:extLst>
      <p:ext uri="{BB962C8B-B14F-4D97-AF65-F5344CB8AC3E}">
        <p14:creationId xmlns:p14="http://schemas.microsoft.com/office/powerpoint/2010/main" val="637575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Close to 6 in 10 of those who continued to experience a potential cancer symptom recontacted their GP</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Incidence was highest among those who experienced a non-specific symptom and lowest among those who experienced a red flag symptom</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ptos Narrow"/>
              </a:rPr>
              <a:t>*There were no significant differences between subgroups</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dirty="0"/>
          </a:p>
        </p:txBody>
      </p:sp>
    </p:spTree>
    <p:extLst>
      <p:ext uri="{BB962C8B-B14F-4D97-AF65-F5344CB8AC3E}">
        <p14:creationId xmlns:p14="http://schemas.microsoft.com/office/powerpoint/2010/main" val="13609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Just under a quarter recontacted their doctor about any symptom within two weeks. This increased slightly for those experiencing any non-specific symptom</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Red flag and lung specific symptoms saw the lowest rates of recontact within one week, with close to 1 in 10 in each group who reported this</a:t>
            </a:r>
          </a:p>
          <a:p>
            <a:pPr marL="285750" indent="-285750">
              <a:lnSpc>
                <a:spcPct val="113000"/>
              </a:lnSpc>
              <a:spcBef>
                <a:spcPts val="0"/>
              </a:spcBef>
              <a:buFont typeface="Arial" panose="020B0604020202020204" pitchFamily="34" charset="0"/>
              <a:buChar char="•"/>
            </a:pPr>
            <a:endParaRPr lang="en-GB" sz="1800" spc="10" dirty="0">
              <a:latin typeface="+mn-lt"/>
              <a:ea typeface="+mn-ea"/>
              <a:cs typeface="+mn-cs"/>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dirty="0"/>
          </a:p>
        </p:txBody>
      </p:sp>
    </p:spTree>
    <p:extLst>
      <p:ext uri="{BB962C8B-B14F-4D97-AF65-F5344CB8AC3E}">
        <p14:creationId xmlns:p14="http://schemas.microsoft.com/office/powerpoint/2010/main" val="255324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More than half tried to contact their GP about any symptoms in the last 12 months (56%)</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Of this group, over 8 in 10 were able to make an appointment (85%)</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Most commonly this was with a GP or doctor (75%), following by a nurse or advanced nurse practitioner (18%)</a:t>
            </a: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44</a:t>
            </a:fld>
            <a:endParaRPr lang="en-US" dirty="0"/>
          </a:p>
        </p:txBody>
      </p:sp>
    </p:spTree>
    <p:extLst>
      <p:ext uri="{BB962C8B-B14F-4D97-AF65-F5344CB8AC3E}">
        <p14:creationId xmlns:p14="http://schemas.microsoft.com/office/powerpoint/2010/main" val="2569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half (55%) contacted the GP practice once to try and make an appointment, although 42%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demographic differences by age, where younger respondents more commonly reported contacting their GP more than once.</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dirty="0"/>
          </a:p>
        </p:txBody>
      </p:sp>
    </p:spTree>
    <p:extLst>
      <p:ext uri="{BB962C8B-B14F-4D97-AF65-F5344CB8AC3E}">
        <p14:creationId xmlns:p14="http://schemas.microsoft.com/office/powerpoint/2010/main" val="3816590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Lack of available appointments was the most common reason for not making an appointment, cited by 4 in 10 (39%), followed by not being able to get through on the phone (31%)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dirty="0"/>
          </a:p>
        </p:txBody>
      </p:sp>
    </p:spTree>
    <p:extLst>
      <p:ext uri="{BB962C8B-B14F-4D97-AF65-F5344CB8AC3E}">
        <p14:creationId xmlns:p14="http://schemas.microsoft.com/office/powerpoint/2010/main" val="3099027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with a quarter saying this (25%).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Nearly 3 in 10 reported taking no further action (29%).</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dirty="0"/>
          </a:p>
        </p:txBody>
      </p:sp>
    </p:spTree>
    <p:extLst>
      <p:ext uri="{BB962C8B-B14F-4D97-AF65-F5344CB8AC3E}">
        <p14:creationId xmlns:p14="http://schemas.microsoft.com/office/powerpoint/2010/main" val="959091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Worsening, or painful and bothersome symptoms were the most influential drivers for seeking medical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Less than one quarter (23%)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5 prompts as influential, with younger respondents and those living in urban areas selecting slightly more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*Base too low for subgroup analysis of ethnicity and town/fringe</a:t>
            </a:r>
          </a:p>
          <a:p>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dirty="0"/>
          </a:p>
        </p:txBody>
      </p:sp>
    </p:spTree>
    <p:extLst>
      <p:ext uri="{BB962C8B-B14F-4D97-AF65-F5344CB8AC3E}">
        <p14:creationId xmlns:p14="http://schemas.microsoft.com/office/powerpoint/2010/main" val="3205220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dirty="0"/>
          </a:p>
        </p:txBody>
      </p:sp>
    </p:spTree>
    <p:extLst>
      <p:ext uri="{BB962C8B-B14F-4D97-AF65-F5344CB8AC3E}">
        <p14:creationId xmlns:p14="http://schemas.microsoft.com/office/powerpoint/2010/main" val="1706395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 around difficulty getting an appointment was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cited related to respondent perception of barriers: thinking it was unlikely for the symptom to be serious and deciding to manage it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6 barriers as influential. Younger respondents selected more barriers on average, as did those with a disability, females, those from an ethnic minority background and those living in rural areas.</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dirty="0"/>
          </a:p>
        </p:txBody>
      </p:sp>
    </p:spTree>
    <p:extLst>
      <p:ext uri="{BB962C8B-B14F-4D97-AF65-F5344CB8AC3E}">
        <p14:creationId xmlns:p14="http://schemas.microsoft.com/office/powerpoint/2010/main" val="1323079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agreed that they don’t think the NHS has enough staff or equipment to adequately </a:t>
            </a:r>
            <a:r>
              <a:rPr lang="en-GB" sz="1800" u="sng" spc="10" dirty="0">
                <a:latin typeface="+mn-lt"/>
                <a:ea typeface="+mn-ea"/>
                <a:cs typeface="+mn-cs"/>
              </a:rPr>
              <a:t>diagnose</a:t>
            </a:r>
            <a:r>
              <a:rPr lang="en-GB" sz="1800" spc="10" dirty="0">
                <a:latin typeface="+mn-lt"/>
                <a:ea typeface="+mn-ea"/>
                <a:cs typeface="+mn-cs"/>
              </a:rPr>
              <a:t> cancer (80%)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A similar proportion (78%) agreed that they don’t think the NHS has enough staff or equipment to </a:t>
            </a:r>
            <a:r>
              <a:rPr lang="en-GB" sz="1800" u="sng" spc="10" dirty="0">
                <a:latin typeface="+mn-lt"/>
                <a:ea typeface="+mn-ea"/>
                <a:cs typeface="+mn-cs"/>
              </a:rPr>
              <a:t>treat</a:t>
            </a:r>
            <a:r>
              <a:rPr lang="en-GB" sz="1800" spc="10" dirty="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The plurality strongly agree with these statements (48% and 46%)</a:t>
            </a:r>
          </a:p>
          <a:p>
            <a:endParaRPr lang="en-US" sz="1800" b="1" i="0" u="sng" strike="noStrike" dirty="0">
              <a:solidFill>
                <a:srgbClr val="000000"/>
              </a:solidFill>
              <a:effectLst/>
              <a:latin typeface="Calibri" panose="020F0502020204030204" pitchFamily="34" charset="0"/>
            </a:endParaRP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dirty="0"/>
          </a:p>
        </p:txBody>
      </p:sp>
    </p:spTree>
    <p:extLst>
      <p:ext uri="{BB962C8B-B14F-4D97-AF65-F5344CB8AC3E}">
        <p14:creationId xmlns:p14="http://schemas.microsoft.com/office/powerpoint/2010/main" val="317598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those aged over 45 in a lower social grade and white respondents were most likely to think that the NHS doesn’t have enough staff or equipment to see all those who need to be diagnosed with cancer.</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living in the North Scotland Cancer Network were the least likely Network to agree </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dirty="0"/>
          </a:p>
        </p:txBody>
      </p:sp>
    </p:spTree>
    <p:extLst>
      <p:ext uri="{BB962C8B-B14F-4D97-AF65-F5344CB8AC3E}">
        <p14:creationId xmlns:p14="http://schemas.microsoft.com/office/powerpoint/2010/main" val="959794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Thinking specifically about treatment, females, white respondents and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aged 50+ were also more likely to agree with this statement compared to young adults</a:t>
            </a:r>
          </a:p>
          <a:p>
            <a:pPr marL="285750" marR="0" lvl="0" indent="-285750" algn="l" defTabSz="914400" rtl="0" eaLnBrk="1" fontAlgn="auto" latinLnBrk="0" hangingPunct="1">
              <a:lnSpc>
                <a:spcPct val="113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Similar to diagnosis, those living in the North Scotland Cancer Network were the least likely Network to agree </a:t>
            </a:r>
          </a:p>
          <a:p>
            <a:pPr marL="285750" indent="-285750">
              <a:lnSpc>
                <a:spcPct val="113000"/>
              </a:lnSpc>
              <a:spcBef>
                <a:spcPts val="0"/>
              </a:spcBef>
              <a:buFont typeface="Arial" panose="020B0604020202020204" pitchFamily="34" charset="0"/>
              <a:buChar char="•"/>
            </a:pPr>
            <a:endParaRPr lang="en-GB" sz="1800" spc="10" dirty="0">
              <a:latin typeface="+mn-lt"/>
              <a:ea typeface="+mn-ea"/>
              <a:cs typeface="+mn-cs"/>
            </a:endParaRP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dirty="0"/>
          </a:p>
        </p:txBody>
      </p:sp>
    </p:spTree>
    <p:extLst>
      <p:ext uri="{BB962C8B-B14F-4D97-AF65-F5344CB8AC3E}">
        <p14:creationId xmlns:p14="http://schemas.microsoft.com/office/powerpoint/2010/main" val="95378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most influential factor for going for a test was perceived importance, with more than 8 in 10 selecting this (84%).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Linked to this, more than 3 in 4 (78%)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was still important, with almost 3 in 4 who identified being given a specific date or time (74%), 69% who identified receiving reminders and 62% who identified being able to choose or change the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around 9 motivations, with younger respondents and those from an ethnic minority background selecting more motivations on average.</a:t>
            </a:r>
            <a:endParaRPr lang="en-US"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dirty="0"/>
          </a:p>
        </p:txBody>
      </p:sp>
    </p:spTree>
    <p:extLst>
      <p:ext uri="{BB962C8B-B14F-4D97-AF65-F5344CB8AC3E}">
        <p14:creationId xmlns:p14="http://schemas.microsoft.com/office/powerpoint/2010/main" val="10584187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dirty="0"/>
          </a:p>
        </p:txBody>
      </p:sp>
    </p:spTree>
    <p:extLst>
      <p:ext uri="{BB962C8B-B14F-4D97-AF65-F5344CB8AC3E}">
        <p14:creationId xmlns:p14="http://schemas.microsoft.com/office/powerpoint/2010/main" val="418731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dirty="0"/>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 (60%)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Just under 2 in 5 reported receiving healthcare remotely in the past 12 months (38%)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with about a third citing this (32%) followed by online messaging or video call (both 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dirty="0"/>
          </a:p>
        </p:txBody>
      </p:sp>
    </p:spTree>
    <p:extLst>
      <p:ext uri="{BB962C8B-B14F-4D97-AF65-F5344CB8AC3E}">
        <p14:creationId xmlns:p14="http://schemas.microsoft.com/office/powerpoint/2010/main" val="3396203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older adults, those from an ethnic minority background and those living with a disability were more likely to report receiving a remote consultation in the past 12 months.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dirty="0"/>
          </a:p>
        </p:txBody>
      </p:sp>
    </p:spTree>
    <p:extLst>
      <p:ext uri="{BB962C8B-B14F-4D97-AF65-F5344CB8AC3E}">
        <p14:creationId xmlns:p14="http://schemas.microsoft.com/office/powerpoint/2010/main" val="141295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minority agreed that the remote consultation was not helpful because they needed to see a doctor in person, while more than half (54%) disagreed with this statement.</a:t>
            </a:r>
          </a:p>
          <a:p>
            <a:endParaRPr lang="en-US" b="1" u="sng" dirty="0"/>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dirty="0"/>
          </a:p>
        </p:txBody>
      </p:sp>
    </p:spTree>
    <p:extLst>
      <p:ext uri="{BB962C8B-B14F-4D97-AF65-F5344CB8AC3E}">
        <p14:creationId xmlns:p14="http://schemas.microsoft.com/office/powerpoint/2010/main" val="594957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dirty="0"/>
          </a:p>
        </p:txBody>
      </p:sp>
    </p:spTree>
    <p:extLst>
      <p:ext uri="{BB962C8B-B14F-4D97-AF65-F5344CB8AC3E}">
        <p14:creationId xmlns:p14="http://schemas.microsoft.com/office/powerpoint/2010/main" val="3907033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two in ten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Six in ten were categorised as being up to date with their screening (based on age and location); while 26% are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(6%) report never attending at all</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62</a:t>
            </a:fld>
            <a:endParaRPr lang="en-US" dirty="0"/>
          </a:p>
        </p:txBody>
      </p:sp>
    </p:spTree>
    <p:extLst>
      <p:ext uri="{BB962C8B-B14F-4D97-AF65-F5344CB8AC3E}">
        <p14:creationId xmlns:p14="http://schemas.microsoft.com/office/powerpoint/2010/main" val="1734291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combined due to low base size. Insufficient base size for analysis by ethnicity and ‘town’ .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aged 25-49 were most likely to be categorised as being up to date with cervical screening.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This was also the case for those without a disability and those covered by the West of Scotland Cancer Network</a:t>
            </a:r>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dirty="0"/>
          </a:p>
        </p:txBody>
      </p:sp>
    </p:spTree>
    <p:extLst>
      <p:ext uri="{BB962C8B-B14F-4D97-AF65-F5344CB8AC3E}">
        <p14:creationId xmlns:p14="http://schemas.microsoft.com/office/powerpoint/2010/main" val="1063498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Insufficient sample size to cut the data by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6 in 10 report intention to attend their next screening, with those categorised as up to date being more likely to report intention than those who were overdue </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Only 16% of those who were categorised as overdue state they definitely will attend their next screening, compared to 78% of those who were up to date</a:t>
            </a:r>
          </a:p>
          <a:p>
            <a:endParaRPr lang="en-US" sz="1800" b="1"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dirty="0"/>
          </a:p>
        </p:txBody>
      </p:sp>
    </p:spTree>
    <p:extLst>
      <p:ext uri="{BB962C8B-B14F-4D97-AF65-F5344CB8AC3E}">
        <p14:creationId xmlns:p14="http://schemas.microsoft.com/office/powerpoint/2010/main" val="1777443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Please note, 25-29 and 30-49 combined due to low base size. Insufficient base size for analysis by ethnicity and ‘town’ .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Mirroring the findings of those who were up to date with their screening, younger respondents were more likely to report intention to attend their next screening compared to those aged 50 and over (possibly linked to lower perceptions of eligibility)</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Those with a disability were less likely to report intention to attend their next screening, as were those who were classified as C2DE and 45 and older.</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dirty="0"/>
          </a:p>
        </p:txBody>
      </p:sp>
    </p:spTree>
    <p:extLst>
      <p:ext uri="{BB962C8B-B14F-4D97-AF65-F5344CB8AC3E}">
        <p14:creationId xmlns:p14="http://schemas.microsoft.com/office/powerpoint/2010/main" val="3954683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Past experience of pain and concerns of who would carry out the test were most commonly referenced as barriers.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significant differences between sub groups</a:t>
            </a:r>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dirty="0"/>
          </a:p>
        </p:txBody>
      </p:sp>
    </p:spTree>
    <p:extLst>
      <p:ext uri="{BB962C8B-B14F-4D97-AF65-F5344CB8AC3E}">
        <p14:creationId xmlns:p14="http://schemas.microsoft.com/office/powerpoint/2010/main" val="4285571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dirty="0"/>
          </a:p>
        </p:txBody>
      </p:sp>
    </p:spTree>
    <p:extLst>
      <p:ext uri="{BB962C8B-B14F-4D97-AF65-F5344CB8AC3E}">
        <p14:creationId xmlns:p14="http://schemas.microsoft.com/office/powerpoint/2010/main" val="218218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dirty="0"/>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completed bowel screening in the last 2 years, although 13% reported completing it more than 2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Three quarters were categorised as being up to date with their screening (based on age and location); while 5%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One in ten (12%)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dirty="0"/>
          </a:p>
        </p:txBody>
      </p:sp>
    </p:spTree>
    <p:extLst>
      <p:ext uri="{BB962C8B-B14F-4D97-AF65-F5344CB8AC3E}">
        <p14:creationId xmlns:p14="http://schemas.microsoft.com/office/powerpoint/2010/main" val="151705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Respondents covered by the North Scotland Cancer Network were more likely than all other networks to be categorised as up to date, with 8 in 10 being categorised as such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other significant differences by key subgroup</a:t>
            </a:r>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dirty="0"/>
          </a:p>
        </p:txBody>
      </p:sp>
    </p:spTree>
    <p:extLst>
      <p:ext uri="{BB962C8B-B14F-4D97-AF65-F5344CB8AC3E}">
        <p14:creationId xmlns:p14="http://schemas.microsoft.com/office/powerpoint/2010/main" val="39006955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Over 8 in 10 reported intention to complete their next kit, with 78% stating they definitely intend to</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Intention was significantly higher among those who were up to date with their screening (95% vs 34% never completed).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9 in 10 of those who were up to date report that they definitely intend to complete it next time, compared to 16% of those who have never completed.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r>
              <a:rPr lang="en-GB" sz="1200" spc="10" dirty="0">
                <a:latin typeface="+mn-lt"/>
                <a:ea typeface="+mn-ea"/>
                <a:cs typeface="+mn-cs"/>
              </a:rPr>
              <a:t>* There were no significant differences across sub groups</a:t>
            </a:r>
            <a:endParaRPr lang="en-US" sz="1200" b="1" i="0" u="sng"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dirty="0"/>
          </a:p>
        </p:txBody>
      </p:sp>
    </p:spTree>
    <p:extLst>
      <p:ext uri="{BB962C8B-B14F-4D97-AF65-F5344CB8AC3E}">
        <p14:creationId xmlns:p14="http://schemas.microsoft.com/office/powerpoint/2010/main" val="4119381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covered by the North Scotland Cancer Network were less likely than those covered by the South East of Scotland Cancer Network to report intention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no other significant differences between the key demographic sub-groups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Not having any symptoms of bowel cancer was most commonly cited as a barrier at an overall level, followed by being frightened of what it might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had never completed a kit were more likely to identify most of the top barriers, with the exception of thinking they didn’t have to complete one so soon, which was consistent across both those who were up to date and those who had never completed</a:t>
            </a:r>
          </a:p>
          <a:p>
            <a:pPr marL="171450" indent="-171450">
              <a:buFont typeface="Arial" panose="020B0604020202020204" pitchFamily="34" charset="0"/>
              <a:buChar char="•"/>
            </a:pPr>
            <a:endParaRPr lang="en-GB" b="1"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dirty="0"/>
          </a:p>
        </p:txBody>
      </p:sp>
    </p:spTree>
    <p:extLst>
      <p:ext uri="{BB962C8B-B14F-4D97-AF65-F5344CB8AC3E}">
        <p14:creationId xmlns:p14="http://schemas.microsoft.com/office/powerpoint/2010/main" val="913479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audiences excluded due to low base size or no significant differences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dirty="0"/>
          </a:p>
        </p:txBody>
      </p:sp>
    </p:spTree>
    <p:extLst>
      <p:ext uri="{BB962C8B-B14F-4D97-AF65-F5344CB8AC3E}">
        <p14:creationId xmlns:p14="http://schemas.microsoft.com/office/powerpoint/2010/main" val="423175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6 in 10 reported that they attended a breast screening in the past 3 years, with over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7% were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(6%) while fewer stated they have been invited but they haven’t attended (4%)</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dirty="0"/>
          </a:p>
        </p:txBody>
      </p:sp>
    </p:spTree>
    <p:extLst>
      <p:ext uri="{BB962C8B-B14F-4D97-AF65-F5344CB8AC3E}">
        <p14:creationId xmlns:p14="http://schemas.microsoft.com/office/powerpoint/2010/main" val="40996283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Sex at birth, C2DE 45+ and age excluded due to demographic profile of question respondents,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covered by the North Scotland Cancer Network were more likely than those in the South East of Scotland Cancer Network to be categorised as up to 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no other significant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dirty="0"/>
          </a:p>
        </p:txBody>
      </p:sp>
    </p:spTree>
    <p:extLst>
      <p:ext uri="{BB962C8B-B14F-4D97-AF65-F5344CB8AC3E}">
        <p14:creationId xmlns:p14="http://schemas.microsoft.com/office/powerpoint/2010/main" val="2197247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At an overall level, 3 in 4 reported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was little difference when comparing against those who were up to date (77%)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10" dirty="0">
                <a:latin typeface="+mn-lt"/>
                <a:ea typeface="+mn-ea"/>
                <a:cs typeface="+mn-cs"/>
              </a:rPr>
              <a:t>* There were no significant differences across sub groups</a:t>
            </a:r>
            <a:endParaRPr lang="en-US" sz="1200" b="1" i="0" u="sng"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dirty="0"/>
          </a:p>
        </p:txBody>
      </p:sp>
    </p:spTree>
    <p:extLst>
      <p:ext uri="{BB962C8B-B14F-4D97-AF65-F5344CB8AC3E}">
        <p14:creationId xmlns:p14="http://schemas.microsoft.com/office/powerpoint/2010/main" val="343290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Sex at birth, C2DE 45+ and age excluded due to demographic profile of question respondents</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There were no significant differences across sub groups when thinking about intention to attend their next breast screening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Just over 1 in 10 (12%) respondents currently smoke; most of those who smoke said they smoke cigarettes (7%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Around 3 in 10 (29%) used to smoke cigarettes, most of whom (28%)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was considered. The average number of units consumed was around 6.8, with just under half (45%) who said 0 units, whilst a slightly smaller proportion (41%) said between 1 and 14 units</a:t>
            </a:r>
            <a:r>
              <a:rPr lang="en-GB" sz="1200" dirty="0">
                <a:solidFill>
                  <a:schemeClr val="tx1"/>
                </a:solidFill>
              </a:rPr>
              <a:t>.</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dirty="0"/>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Past experience of pain was the most commonly identified barrier, followed by worries that it would be painful</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Those who were up to date with their screening were less likely than the overall to report not having any symptoms as a barrier</a:t>
            </a:r>
          </a:p>
          <a:p>
            <a:endParaRPr lang="en-US"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dirty="0"/>
          </a:p>
        </p:txBody>
      </p:sp>
    </p:spTree>
    <p:extLst>
      <p:ext uri="{BB962C8B-B14F-4D97-AF65-F5344CB8AC3E}">
        <p14:creationId xmlns:p14="http://schemas.microsoft.com/office/powerpoint/2010/main" val="1955820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audiences excluded due to low base size or no significant differences</a:t>
            </a:r>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dirty="0"/>
          </a:p>
        </p:txBody>
      </p:sp>
    </p:spTree>
    <p:extLst>
      <p:ext uri="{BB962C8B-B14F-4D97-AF65-F5344CB8AC3E}">
        <p14:creationId xmlns:p14="http://schemas.microsoft.com/office/powerpoint/2010/main" val="25148447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84</a:t>
            </a:fld>
            <a:endParaRPr lang="en-US" dirty="0"/>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10% of respondents said they are overweight/obese and also drink over 14 units per week, and 5% said they currently smoke and are overweight/obese, while just 1% smoke and drink over 14 units per week</a:t>
            </a:r>
          </a:p>
          <a:p>
            <a:pPr marL="171450" indent="-171450">
              <a:buFont typeface="Arial" panose="020B0604020202020204" pitchFamily="34" charset="0"/>
              <a:buChar char="•"/>
            </a:pPr>
            <a:r>
              <a:rPr lang="en-GB" u="none" dirty="0"/>
              <a:t>Those aged over 50, white respondents and males were more likely to be overweight/obese and drink over 14 units per week</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dirty="0"/>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Scottish adults were trying to take part in was increased exercise, with 6 in 10 saying this (62%)</a:t>
            </a:r>
          </a:p>
          <a:p>
            <a:pPr marL="171450" indent="-171450">
              <a:buFont typeface="Arial" panose="020B0604020202020204" pitchFamily="34" charset="0"/>
              <a:buChar char="•"/>
            </a:pPr>
            <a:r>
              <a:rPr lang="en-GB" dirty="0"/>
              <a:t>This was closely followed by smokers attempting to reduce the amount they smoke (56%)</a:t>
            </a:r>
          </a:p>
          <a:p>
            <a:pPr marL="171450" indent="-171450">
              <a:buFont typeface="Arial" panose="020B0604020202020204" pitchFamily="34" charset="0"/>
              <a:buChar char="•"/>
            </a:pPr>
            <a:r>
              <a:rPr lang="en-GB" dirty="0"/>
              <a:t>Roughly half said they were trying to eat more wholegrains (48%), and lose weight (50%)</a:t>
            </a:r>
          </a:p>
          <a:p>
            <a:pPr marL="171450" indent="-171450">
              <a:buFont typeface="Arial" panose="020B0604020202020204" pitchFamily="34" charset="0"/>
              <a:buChar char="•"/>
            </a:pPr>
            <a:r>
              <a:rPr lang="en-GB" dirty="0"/>
              <a:t>The least commonly selected activity was stopping smoking completely (24%)</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dirty="0"/>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dirty="0"/>
          </a:p>
        </p:txBody>
      </p:sp>
    </p:spTree>
    <p:extLst>
      <p:ext uri="{BB962C8B-B14F-4D97-AF65-F5344CB8AC3E}">
        <p14:creationId xmlns:p14="http://schemas.microsoft.com/office/powerpoint/2010/main" val="1576466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dirty="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Bold</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Credible</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Human</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dirty="0">
                <a:latin typeface="Arial" panose="020B0604020202020204" pitchFamily="34" charset="0"/>
                <a:cs typeface="Arial" panose="020B0604020202020204" pitchFamily="34" charset="0"/>
              </a:rPr>
              <a:t>Together</a:t>
            </a:r>
            <a:endParaRPr lang="en-GB" b="0" i="0" dirty="0">
              <a:latin typeface="Arial" panose="020B0604020202020204" pitchFamily="34" charset="0"/>
              <a:cs typeface="Arial" panose="020B0604020202020204" pitchFamily="34" charset="0"/>
            </a:endParaRPr>
          </a:p>
          <a:p>
            <a:pPr lvl="0"/>
            <a:r>
              <a:rPr lang="en-GB" sz="1600" dirty="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dirty="0"/>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dirty="0">
                <a:solidFill>
                  <a:schemeClr val="bg1"/>
                </a:solidFill>
                <a:latin typeface="Arial" panose="020B0604020202020204" pitchFamily="34" charset="0"/>
                <a:cs typeface="Arial" panose="020B0604020202020204" pitchFamily="34" charset="0"/>
              </a:rPr>
              <a:t>Registered charity in England and Scotland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dirty="0"/>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52306212"/>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495225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dirty="0"/>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dirty="0"/>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dirty="0"/>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dirty="0"/>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dirty="0"/>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dirty="0"/>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chart" Target="../charts/chart36.xml"/></Relationships>
</file>

<file path=ppt/slides/_rels/slide6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microsoft.com/office/2018/10/relationships/comments" Target="../comments/modernComment_28D_D2BA73E5.xm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chart" Target="../charts/chart39.xml"/></Relationships>
</file>

<file path=ppt/slides/_rels/slide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chart" Target="../charts/chart42.xml"/></Relationships>
</file>

<file path=ppt/slides/_rels/slide6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chart" Target="../charts/chart48.xml"/></Relationships>
</file>

<file path=ppt/slides/_rels/slide75.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19.xml"/><Relationship Id="rId5" Type="http://schemas.openxmlformats.org/officeDocument/2006/relationships/chart" Target="../charts/chart56.xml"/><Relationship Id="rId4" Type="http://schemas.openxmlformats.org/officeDocument/2006/relationships/chart" Target="../charts/chart55.xml"/></Relationships>
</file>

<file path=ppt/slides/_rels/slide8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chart" Target="../charts/chart58.xml"/><Relationship Id="rId7" Type="http://schemas.openxmlformats.org/officeDocument/2006/relationships/chart" Target="../charts/chart62.xml"/><Relationship Id="rId2" Type="http://schemas.openxmlformats.org/officeDocument/2006/relationships/chart" Target="../charts/chart57.xml"/><Relationship Id="rId1" Type="http://schemas.openxmlformats.org/officeDocument/2006/relationships/slideLayout" Target="../slideLayouts/slideLayout19.xml"/><Relationship Id="rId6" Type="http://schemas.openxmlformats.org/officeDocument/2006/relationships/chart" Target="../charts/chart61.xml"/><Relationship Id="rId5" Type="http://schemas.openxmlformats.org/officeDocument/2006/relationships/chart" Target="../charts/chart60.xml"/><Relationship Id="rId4" Type="http://schemas.openxmlformats.org/officeDocument/2006/relationships/chart" Target="../charts/chart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their symptom, nearly 2 in 3 (63%) who reported experiencing any potential cancer symptom tried to contact their GP; most (58%) reported that they successfully contacted their GP.</a:t>
            </a:r>
          </a:p>
          <a:p>
            <a:pPr marL="285750" indent="-285750">
              <a:buFont typeface="Arial" panose="020B0604020202020204" pitchFamily="34" charset="0"/>
              <a:buChar char="•"/>
            </a:pPr>
            <a:r>
              <a:rPr lang="en-US" sz="1400" dirty="0">
                <a:latin typeface="+mn-lt"/>
              </a:rPr>
              <a:t>6 in 10 (60%) of those who experienced any potential cancer symptom contacted their GP within 6 months, with those with a disability or those aged 50 and over being more likely to do so. </a:t>
            </a:r>
          </a:p>
          <a:p>
            <a:pPr marL="285750" indent="-285750">
              <a:buFont typeface="Arial" panose="020B0604020202020204" pitchFamily="34" charset="0"/>
              <a:buChar char="•"/>
            </a:pPr>
            <a:r>
              <a:rPr lang="en-US" sz="1400" dirty="0">
                <a:latin typeface="+mn-lt"/>
              </a:rPr>
              <a:t>Over 8 in 10 (83%) who experienced any potential cancer symptom stated that they discussed their symptom with their GP within 2 weeks of contacting them.</a:t>
            </a:r>
          </a:p>
          <a:p>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Nearly 6 in 10 (57%) of those who continued to experience any potential symptom recontacted their doctor. Recontact rates were highest for non-specific (63%) and lowest for red-flag symptoms (40%).</a:t>
            </a:r>
          </a:p>
          <a:p>
            <a:pPr marL="285750" indent="-285750">
              <a:buFont typeface="Arial" panose="020B0604020202020204" pitchFamily="34" charset="0"/>
              <a:buChar char="•"/>
            </a:pPr>
            <a:r>
              <a:rPr lang="en-GB" sz="1400" dirty="0"/>
              <a:t>Just over 1 in 10 (14%) recontacted their doctor about an ongoing symptom within a week. </a:t>
            </a:r>
            <a:endParaRPr lang="en-GB" sz="1400" b="1" dirty="0"/>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(56%) tried to contact their GP about any symptoms in the last 12 months. Of this group, over 8 in 10 (85%)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4 in 10 (42%) contacted the GP practice once to try and make an appointment, while </a:t>
            </a:r>
            <a:r>
              <a:rPr lang="en-US" sz="1400" dirty="0"/>
              <a:t>55</a:t>
            </a:r>
            <a:r>
              <a:rPr lang="en-US" sz="1400" dirty="0">
                <a:latin typeface="Arial" panose="020B0604020202020204" pitchFamily="34" charset="0"/>
                <a:cs typeface="Arial" panose="020B0604020202020204" pitchFamily="34" charset="0"/>
              </a:rPr>
              <a:t>% reported contacting them more than once</a:t>
            </a:r>
            <a:r>
              <a:rPr lang="en-US" sz="14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Of those who were not abl</a:t>
            </a:r>
            <a:r>
              <a:rPr lang="en-US" sz="1400" dirty="0"/>
              <a:t>e to make an appointment, 73% reported trying more than once.</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Lack of available appointments was the biggest barrier to making an appointment (</a:t>
            </a:r>
            <a:r>
              <a:rPr lang="en-US" sz="1400" dirty="0"/>
              <a:t>39</a:t>
            </a:r>
            <a:r>
              <a:rPr lang="en-US" sz="1400" dirty="0">
                <a:latin typeface="Arial" panose="020B0604020202020204" pitchFamily="34" charset="0"/>
                <a:cs typeface="Arial" panose="020B0604020202020204" pitchFamily="34" charset="0"/>
              </a:rPr>
              <a:t>%), following by not being able to get through on the phone (</a:t>
            </a:r>
            <a:r>
              <a:rPr lang="en-US" sz="1400" dirty="0"/>
              <a:t>31</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(71%) symptoms, or not knowing the cause (62%) were the most influential drivers for seeking medical assistance. Only </a:t>
            </a:r>
            <a:r>
              <a:rPr lang="en-US" sz="1400" dirty="0"/>
              <a:t>1 in 4 </a:t>
            </a:r>
            <a:r>
              <a:rPr lang="en-US" sz="1400" dirty="0">
                <a:latin typeface="Arial" panose="020B0604020202020204" pitchFamily="34" charset="0"/>
                <a:cs typeface="Arial" panose="020B0604020202020204" pitchFamily="34" charset="0"/>
              </a:rPr>
              <a:t>(23%)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(48% thought it would be difficult</a:t>
            </a:r>
            <a:r>
              <a:rPr lang="en-US" sz="1400" dirty="0"/>
              <a:t>). This was followed by respondents not thinking it was serious (43%).</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was perceived importance (84%), while slightly fewer (78%) identified being given information about what the test involved.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2 in 5 (38%) reported receiving healthcare remotely in the past 12 months, with phone call being the most commonly identified remote method (</a:t>
            </a:r>
            <a:r>
              <a:rPr lang="en-US" sz="1400" dirty="0"/>
              <a:t>32</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(73%) and that it allowed their concerns to be quickly (70%) and adequately (64%)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(40%), with over half being categorised as being up-to-date with their screening (59%).</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6 in 10 (61%) report intention to attend their next screening, with those who were overdue being the least likely to report being likely to attend (</a:t>
            </a:r>
            <a:r>
              <a:rPr lang="en-US" sz="1400" dirty="0"/>
              <a:t>26</a:t>
            </a:r>
            <a:r>
              <a:rPr lang="en-US" sz="1400" dirty="0">
                <a:latin typeface="Arial" panose="020B0604020202020204" pitchFamily="34" charset="0"/>
                <a:cs typeface="Arial" panose="020B0604020202020204" pitchFamily="34" charset="0"/>
              </a:rPr>
              <a:t>%).</a:t>
            </a:r>
          </a:p>
          <a:p>
            <a:pPr marL="285750" indent="-285750">
              <a:lnSpc>
                <a:spcPct val="113000"/>
              </a:lnSpc>
              <a:spcBef>
                <a:spcPts val="0"/>
              </a:spcBef>
              <a:buFont typeface="Arial" panose="020B0604020202020204" pitchFamily="34" charset="0"/>
              <a:buChar char="•"/>
            </a:pPr>
            <a:r>
              <a:rPr lang="en-GB" sz="1400" spc="10" dirty="0">
                <a:latin typeface="+mn-lt"/>
                <a:ea typeface="+mn-ea"/>
                <a:cs typeface="+mn-cs"/>
              </a:rPr>
              <a:t>Past experience of pain (39%) and concerns of who would carry out the test (38%) were most commonly referenced as barriers.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(71%), with </a:t>
            </a:r>
            <a:r>
              <a:rPr lang="en-US" sz="1400" dirty="0"/>
              <a:t>3</a:t>
            </a:r>
            <a:r>
              <a:rPr lang="en-US" sz="1400" dirty="0">
                <a:latin typeface="Arial" panose="020B0604020202020204" pitchFamily="34" charset="0"/>
                <a:cs typeface="Arial" panose="020B0604020202020204" pitchFamily="34" charset="0"/>
              </a:rPr>
              <a:t> in </a:t>
            </a:r>
            <a:r>
              <a:rPr lang="en-US" sz="1400" dirty="0"/>
              <a:t>4</a:t>
            </a:r>
            <a:r>
              <a:rPr lang="en-US" sz="1400" dirty="0">
                <a:latin typeface="Arial" panose="020B0604020202020204" pitchFamily="34" charset="0"/>
                <a:cs typeface="Arial" panose="020B0604020202020204" pitchFamily="34" charset="0"/>
              </a:rPr>
              <a:t> (</a:t>
            </a:r>
            <a:r>
              <a:rPr lang="en-US" sz="1400" dirty="0"/>
              <a:t>76</a:t>
            </a:r>
            <a:r>
              <a:rPr lang="en-US" sz="1400" dirty="0">
                <a:latin typeface="Arial" panose="020B0604020202020204" pitchFamily="34" charset="0"/>
                <a:cs typeface="Arial" panose="020B0604020202020204" pitchFamily="34" charset="0"/>
              </a:rPr>
              <a:t>%)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8 in 10 (8</a:t>
            </a:r>
            <a:r>
              <a:rPr lang="en-US" sz="1400" dirty="0"/>
              <a:t>5</a:t>
            </a:r>
            <a:r>
              <a:rPr lang="en-US" sz="1400" dirty="0">
                <a:latin typeface="Arial" panose="020B0604020202020204" pitchFamily="34" charset="0"/>
                <a:cs typeface="Arial" panose="020B0604020202020204" pitchFamily="34" charset="0"/>
              </a:rPr>
              <a:t>%) intended to complete their next kit. Intention to complete their kit next time was highest among those up to date (9</a:t>
            </a:r>
            <a:r>
              <a:rPr lang="en-US" sz="1400" dirty="0"/>
              <a:t>5</a:t>
            </a:r>
            <a:r>
              <a:rPr lang="en-US" sz="1400" dirty="0">
                <a:latin typeface="Arial" panose="020B0604020202020204" pitchFamily="34" charset="0"/>
                <a:cs typeface="Arial" panose="020B0604020202020204" pitchFamily="34" charset="0"/>
              </a:rPr>
              <a:t>%) and lowest among those who had never completed (</a:t>
            </a:r>
            <a:r>
              <a:rPr lang="en-US" sz="1400" dirty="0"/>
              <a:t>34</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t>Not having any symptoms was most commonly reported at an overall level as a barrier for not completing their bowel screening (12%). This increased significantly among those who had never completed it (42%).</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a:t>
            </a:r>
            <a:r>
              <a:rPr lang="en-US" sz="1400" dirty="0"/>
              <a:t>62%</a:t>
            </a:r>
            <a:r>
              <a:rPr lang="en-US" sz="1400" dirty="0">
                <a:latin typeface="Arial" panose="020B0604020202020204" pitchFamily="34" charset="0"/>
                <a:cs typeface="Arial" panose="020B0604020202020204" pitchFamily="34" charset="0"/>
              </a:rPr>
              <a:t>), </a:t>
            </a:r>
            <a:r>
              <a:rPr lang="en-US" sz="1400" dirty="0"/>
              <a:t>over 3 in 4</a:t>
            </a:r>
            <a:r>
              <a:rPr lang="en-US" sz="1400" dirty="0">
                <a:latin typeface="Arial" panose="020B0604020202020204" pitchFamily="34" charset="0"/>
                <a:cs typeface="Arial" panose="020B0604020202020204" pitchFamily="34" charset="0"/>
              </a:rPr>
              <a:t> (77%) were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3</a:t>
            </a:r>
            <a:r>
              <a:rPr lang="en-US" sz="1400" dirty="0"/>
              <a:t> in 4 (75%) </a:t>
            </a:r>
            <a:r>
              <a:rPr lang="en-US" sz="1400" dirty="0">
                <a:latin typeface="Arial" panose="020B0604020202020204" pitchFamily="34" charset="0"/>
                <a:cs typeface="Arial" panose="020B0604020202020204" pitchFamily="34" charset="0"/>
              </a:rPr>
              <a:t>reported intention to attend their next breast screening</a:t>
            </a:r>
            <a:r>
              <a:rPr lang="en-US" sz="1400" dirty="0"/>
              <a:t>.</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Past experience of pain was the most commonly identified barrier for breast screening (33%), followed by general concerns around pain (</a:t>
            </a:r>
            <a:r>
              <a:rPr lang="en-US" sz="1400" dirty="0"/>
              <a:t>24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dirty="0">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j-lt"/>
                <a:ea typeface="+mn-ea"/>
                <a:cs typeface="+mn-cs"/>
              </a:rPr>
              <a:t>The majority reported having never smoked, while around 3 in 10 reported previously smoking. On average, respondents reported consuming 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in Scotland (N=1,056)</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dirty="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dirty="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3412193471"/>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1220619435"/>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dirty="0">
                <a:solidFill>
                  <a:schemeClr val="accent1"/>
                </a:solidFill>
              </a:rPr>
              <a:t>Current smokers: </a:t>
            </a:r>
            <a:br>
              <a:rPr lang="en-GB" sz="1400" dirty="0">
                <a:solidFill>
                  <a:schemeClr val="accent1"/>
                </a:solidFill>
              </a:rPr>
            </a:br>
            <a:r>
              <a:rPr lang="en-GB" sz="1600" b="1" dirty="0">
                <a:solidFill>
                  <a:schemeClr val="accent1"/>
                </a:solidFill>
              </a:rPr>
              <a:t>12%</a:t>
            </a:r>
            <a:endParaRPr lang="en-GB" sz="1400" b="1" dirty="0">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dirty="0">
                <a:solidFill>
                  <a:schemeClr val="accent1"/>
                </a:solidFill>
              </a:rPr>
              <a:t>Used to smoke, not currently:</a:t>
            </a:r>
            <a:br>
              <a:rPr lang="en-GB" sz="1400" dirty="0">
                <a:solidFill>
                  <a:schemeClr val="accent1"/>
                </a:solidFill>
              </a:rPr>
            </a:br>
            <a:r>
              <a:rPr lang="en-GB" sz="1600" b="1" dirty="0">
                <a:solidFill>
                  <a:schemeClr val="accent1"/>
                </a:solidFill>
              </a:rPr>
              <a:t>29%</a:t>
            </a:r>
            <a:endParaRPr lang="en-GB" sz="1400" b="1" dirty="0">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dirty="0">
                  <a:solidFill>
                    <a:schemeClr val="accent1"/>
                  </a:solidFill>
                  <a:latin typeface="Arial Black" panose="020B0A04020102020204" pitchFamily="34" charset="0"/>
                </a:rPr>
                <a:t>Mean:</a:t>
              </a:r>
            </a:p>
            <a:p>
              <a:pPr algn="ctr"/>
              <a:r>
                <a:rPr lang="en-GB" sz="1600" dirty="0">
                  <a:solidFill>
                    <a:schemeClr val="accent1"/>
                  </a:solidFill>
                  <a:latin typeface="Arial Black" panose="020B0A04020102020204" pitchFamily="34" charset="0"/>
                </a:rPr>
                <a:t>6.80</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in Scotland (</a:t>
            </a:r>
            <a:r>
              <a:rPr lang="en-US" sz="800" dirty="0">
                <a:latin typeface="+mn-lt"/>
              </a:rPr>
              <a:t>N=1,056</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2814199003"/>
              </p:ext>
            </p:extLst>
          </p:nvPr>
        </p:nvGraphicFramePr>
        <p:xfrm>
          <a:off x="1829530" y="1749227"/>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2218843" y="1465763"/>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dirty="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1 in 10 respondents reported they are overweight/obese and drink 14 units or more a week, while 5 percent stated they smoke and are overweight/obese</a:t>
            </a:r>
          </a:p>
        </p:txBody>
      </p:sp>
      <p:sp>
        <p:nvSpPr>
          <p:cNvPr id="3" name="Rectangle: Rounded Corners 2">
            <a:extLst>
              <a:ext uri="{FF2B5EF4-FFF2-40B4-BE49-F238E27FC236}">
                <a16:creationId xmlns:a16="http://schemas.microsoft.com/office/drawing/2014/main" id="{59FF3856-F551-A5D4-BFC5-161331E62BC4}"/>
              </a:ext>
            </a:extLst>
          </p:cNvPr>
          <p:cNvSpPr/>
          <p:nvPr/>
        </p:nvSpPr>
        <p:spPr>
          <a:xfrm>
            <a:off x="6941140" y="1514188"/>
            <a:ext cx="3205977" cy="4573336"/>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18-29: 4%</a:t>
            </a:r>
          </a:p>
          <a:p>
            <a:pPr algn="ctr"/>
            <a:r>
              <a:rPr lang="en-GB" sz="1400" dirty="0">
                <a:solidFill>
                  <a:schemeClr val="tx1"/>
                </a:solidFill>
              </a:rPr>
              <a:t>30-49: 8%</a:t>
            </a:r>
          </a:p>
          <a:p>
            <a:pPr algn="ctr"/>
            <a:r>
              <a:rPr lang="en-GB" sz="1400" dirty="0">
                <a:solidFill>
                  <a:schemeClr val="tx1"/>
                </a:solidFill>
              </a:rPr>
              <a:t>50+: 13%</a:t>
            </a:r>
          </a:p>
          <a:p>
            <a:pPr algn="ctr"/>
            <a:endParaRPr lang="en-GB" sz="1400" dirty="0">
              <a:solidFill>
                <a:schemeClr val="tx1"/>
              </a:solidFill>
            </a:endParaRPr>
          </a:p>
          <a:p>
            <a:pPr algn="ctr"/>
            <a:r>
              <a:rPr lang="en-GB" sz="1400" dirty="0">
                <a:solidFill>
                  <a:schemeClr val="tx1"/>
                </a:solidFill>
              </a:rPr>
              <a:t>ABC1: 10%</a:t>
            </a:r>
          </a:p>
          <a:p>
            <a:pPr algn="ctr"/>
            <a:r>
              <a:rPr lang="en-GB" sz="1400" dirty="0">
                <a:solidFill>
                  <a:schemeClr val="tx1"/>
                </a:solidFill>
              </a:rPr>
              <a:t>C2DE: 9%</a:t>
            </a:r>
          </a:p>
          <a:p>
            <a:pPr algn="ctr"/>
            <a:r>
              <a:rPr lang="en-GB" sz="1400" dirty="0">
                <a:solidFill>
                  <a:schemeClr val="tx1"/>
                </a:solidFill>
              </a:rPr>
              <a:t>C2DE 45+: 10%</a:t>
            </a:r>
          </a:p>
          <a:p>
            <a:pPr algn="ctr"/>
            <a:r>
              <a:rPr lang="en-GB" sz="1400" dirty="0">
                <a:solidFill>
                  <a:schemeClr val="tx1"/>
                </a:solidFill>
              </a:rPr>
              <a:t>Not C2DE 45+: 10%</a:t>
            </a:r>
          </a:p>
          <a:p>
            <a:pPr algn="ctr"/>
            <a:endParaRPr lang="en-GB" sz="1400" dirty="0">
              <a:solidFill>
                <a:schemeClr val="tx1"/>
              </a:solidFill>
            </a:endParaRPr>
          </a:p>
          <a:p>
            <a:pPr algn="ctr"/>
            <a:r>
              <a:rPr lang="en-GB" sz="1400" dirty="0">
                <a:solidFill>
                  <a:schemeClr val="tx1"/>
                </a:solidFill>
              </a:rPr>
              <a:t>Male: 14%</a:t>
            </a:r>
          </a:p>
          <a:p>
            <a:pPr algn="ctr"/>
            <a:r>
              <a:rPr lang="en-GB" sz="1400" dirty="0">
                <a:solidFill>
                  <a:schemeClr val="tx1"/>
                </a:solidFill>
              </a:rPr>
              <a:t>Female: 6%</a:t>
            </a:r>
          </a:p>
          <a:p>
            <a:pPr algn="ctr"/>
            <a:endParaRPr lang="en-GB" sz="600" dirty="0">
              <a:solidFill>
                <a:schemeClr val="tx1"/>
              </a:solidFill>
            </a:endParaRPr>
          </a:p>
          <a:p>
            <a:pPr algn="ctr"/>
            <a:endParaRPr lang="en-GB" sz="600" dirty="0">
              <a:solidFill>
                <a:schemeClr val="tx1"/>
              </a:solidFill>
            </a:endParaRPr>
          </a:p>
          <a:p>
            <a:pPr algn="ctr"/>
            <a:r>
              <a:rPr lang="en-GB" sz="1400" dirty="0">
                <a:solidFill>
                  <a:schemeClr val="tx1"/>
                </a:solidFill>
              </a:rPr>
              <a:t>Disability: 84%</a:t>
            </a:r>
          </a:p>
          <a:p>
            <a:pPr algn="ctr"/>
            <a:r>
              <a:rPr lang="en-GB" sz="1400" dirty="0">
                <a:solidFill>
                  <a:schemeClr val="tx1"/>
                </a:solidFill>
              </a:rPr>
              <a:t>No disability: 85%</a:t>
            </a:r>
          </a:p>
          <a:p>
            <a:pPr algn="ctr"/>
            <a:endParaRPr lang="en-GB" sz="1400" dirty="0">
              <a:solidFill>
                <a:schemeClr val="tx1"/>
              </a:solidFill>
            </a:endParaRPr>
          </a:p>
          <a:p>
            <a:pPr algn="ctr"/>
            <a:r>
              <a:rPr lang="en-GB" sz="1400" dirty="0">
                <a:solidFill>
                  <a:schemeClr val="tx1"/>
                </a:solidFill>
              </a:rPr>
              <a:t>White: 10%</a:t>
            </a:r>
          </a:p>
          <a:p>
            <a:pPr algn="ctr"/>
            <a:r>
              <a:rPr lang="en-GB" sz="1400" dirty="0">
                <a:solidFill>
                  <a:schemeClr val="tx1"/>
                </a:solidFill>
              </a:rPr>
              <a:t>Ethnic minority : 3%</a:t>
            </a:r>
          </a:p>
          <a:p>
            <a:pPr algn="ctr"/>
            <a:endParaRPr lang="en-GB" sz="1400" dirty="0">
              <a:solidFill>
                <a:schemeClr val="tx1"/>
              </a:solidFill>
            </a:endParaRPr>
          </a:p>
          <a:p>
            <a:pPr algn="ctr"/>
            <a:endParaRPr lang="en-GB" sz="1400" dirty="0">
              <a:solidFill>
                <a:schemeClr val="tx1"/>
              </a:solidFill>
            </a:endParaRP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7621369" y="1279033"/>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Overweight/obese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Isosceles Triangle 40">
            <a:extLst>
              <a:ext uri="{FF2B5EF4-FFF2-40B4-BE49-F238E27FC236}">
                <a16:creationId xmlns:a16="http://schemas.microsoft.com/office/drawing/2014/main" id="{2E5300D5-F1E5-6AD9-FA47-03CA7B8D9909}"/>
              </a:ext>
            </a:extLst>
          </p:cNvPr>
          <p:cNvSpPr>
            <a:spLocks noChangeAspect="1"/>
          </p:cNvSpPr>
          <p:nvPr/>
        </p:nvSpPr>
        <p:spPr>
          <a:xfrm rot="10800000">
            <a:off x="9042420" y="194117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57C0F481-A80F-D1A9-7524-06DBD1E07CB2}"/>
              </a:ext>
            </a:extLst>
          </p:cNvPr>
          <p:cNvSpPr>
            <a:spLocks noChangeAspect="1"/>
          </p:cNvSpPr>
          <p:nvPr/>
        </p:nvSpPr>
        <p:spPr>
          <a:xfrm>
            <a:off x="9039894" y="235869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Isosceles Triangle 10">
            <a:extLst>
              <a:ext uri="{FF2B5EF4-FFF2-40B4-BE49-F238E27FC236}">
                <a16:creationId xmlns:a16="http://schemas.microsoft.com/office/drawing/2014/main" id="{538F75EB-9CFA-331A-751A-C83C04936540}"/>
              </a:ext>
            </a:extLst>
          </p:cNvPr>
          <p:cNvSpPr>
            <a:spLocks noChangeAspect="1"/>
          </p:cNvSpPr>
          <p:nvPr/>
        </p:nvSpPr>
        <p:spPr>
          <a:xfrm>
            <a:off x="9058160" y="383131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 name="Isosceles Triangle 16">
            <a:extLst>
              <a:ext uri="{FF2B5EF4-FFF2-40B4-BE49-F238E27FC236}">
                <a16:creationId xmlns:a16="http://schemas.microsoft.com/office/drawing/2014/main" id="{C439623B-0AF2-F58E-7812-DF3B4CBD5B4A}"/>
              </a:ext>
            </a:extLst>
          </p:cNvPr>
          <p:cNvSpPr>
            <a:spLocks noChangeAspect="1"/>
          </p:cNvSpPr>
          <p:nvPr/>
        </p:nvSpPr>
        <p:spPr>
          <a:xfrm rot="10800000">
            <a:off x="9055256" y="4070276"/>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0" name="Isosceles Triangle 19">
            <a:extLst>
              <a:ext uri="{FF2B5EF4-FFF2-40B4-BE49-F238E27FC236}">
                <a16:creationId xmlns:a16="http://schemas.microsoft.com/office/drawing/2014/main" id="{12F5C0DC-EC35-60CF-F048-A8E780896B14}"/>
              </a:ext>
            </a:extLst>
          </p:cNvPr>
          <p:cNvSpPr>
            <a:spLocks noChangeAspect="1"/>
          </p:cNvSpPr>
          <p:nvPr/>
        </p:nvSpPr>
        <p:spPr>
          <a:xfrm>
            <a:off x="9381826" y="508484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1" name="Isosceles Triangle 20">
            <a:extLst>
              <a:ext uri="{FF2B5EF4-FFF2-40B4-BE49-F238E27FC236}">
                <a16:creationId xmlns:a16="http://schemas.microsoft.com/office/drawing/2014/main" id="{CB0D18A8-4D58-9982-AAEC-BF1E83387A76}"/>
              </a:ext>
            </a:extLst>
          </p:cNvPr>
          <p:cNvSpPr>
            <a:spLocks noChangeAspect="1"/>
          </p:cNvSpPr>
          <p:nvPr/>
        </p:nvSpPr>
        <p:spPr>
          <a:xfrm rot="10800000">
            <a:off x="9388970" y="5323802"/>
            <a:ext cx="178865" cy="1463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TextBox 3">
            <a:extLst>
              <a:ext uri="{FF2B5EF4-FFF2-40B4-BE49-F238E27FC236}">
                <a16:creationId xmlns:a16="http://schemas.microsoft.com/office/drawing/2014/main" id="{35588084-350D-1B19-1653-75CE1E8B25B9}"/>
              </a:ext>
            </a:extLst>
          </p:cNvPr>
          <p:cNvSpPr txBox="1"/>
          <p:nvPr/>
        </p:nvSpPr>
        <p:spPr>
          <a:xfrm>
            <a:off x="10250457" y="6403901"/>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Scottish adults were most likely to state they were currently increasing the amount of physical activity they do, reducing the amount they smoke* or losing weight</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in Scotland (</a:t>
            </a:r>
            <a:r>
              <a:rPr lang="en-US" sz="800" dirty="0">
                <a:latin typeface="+mn-lt"/>
              </a:rPr>
              <a:t>N=</a:t>
            </a:r>
            <a:r>
              <a:rPr lang="en-US" sz="800" dirty="0"/>
              <a:t>1,056</a:t>
            </a:r>
            <a:r>
              <a:rPr lang="en-US" sz="800" dirty="0">
                <a:latin typeface="+mn-lt"/>
                <a:cs typeface="Arial" panose="020B0604020202020204" pitchFamily="34" charset="0"/>
              </a:rPr>
              <a:t>)</a:t>
            </a:r>
            <a:r>
              <a:rPr lang="en-US" sz="800" dirty="0"/>
              <a:t>; All smokers (N=131);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3698020259"/>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Those from an ethnic minority background and females were more likely to be attempting almost all behaviours compared to their opposing subgroups</a:t>
            </a:r>
            <a:endParaRPr lang="en-GB" sz="2200" spc="10" dirty="0">
              <a:latin typeface="+mn-lt"/>
              <a:ea typeface="+mn-ea"/>
              <a:cs typeface="+mn-cs"/>
            </a:endParaRP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dirty="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436253" y="2265925"/>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less likely than those aged 50+ to be trying to lose weight (39% vs 52%), eat less processed meat (33% vs 45%), eat more wholegrains (41% vs 52%), and reduce exposure to sun (35% vs 43%). </a:t>
            </a:r>
          </a:p>
          <a:p>
            <a:pPr algn="ctr"/>
            <a:r>
              <a:rPr lang="en-GB" sz="1200" dirty="0"/>
              <a:t>However, 18-29s were more likely than those aged 50+ to be trying to drink less alcohol (34% vs 28%) and increase their physical activity (66% vs 56%).</a:t>
            </a:r>
          </a:p>
        </p:txBody>
      </p:sp>
      <p:sp>
        <p:nvSpPr>
          <p:cNvPr id="26" name="Speech Bubble: Rectangle with Corners Rounded 25">
            <a:extLst>
              <a:ext uri="{FF2B5EF4-FFF2-40B4-BE49-F238E27FC236}">
                <a16:creationId xmlns:a16="http://schemas.microsoft.com/office/drawing/2014/main" id="{53DD0548-B5B5-BA19-3241-DB792B2850FF}"/>
              </a:ext>
            </a:extLst>
          </p:cNvPr>
          <p:cNvSpPr/>
          <p:nvPr/>
        </p:nvSpPr>
        <p:spPr>
          <a:xfrm>
            <a:off x="4310140" y="2253769"/>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an ethnic minority background were more likely to be trying to reduce alcohol (46% vs 29%), do more physical activity (76% vs 61%), and eat less processed meat (50% vs 42%).</a:t>
            </a:r>
          </a:p>
          <a:p>
            <a:pPr algn="ctr"/>
            <a:endParaRPr lang="en-US" sz="1200" dirty="0">
              <a:solidFill>
                <a:schemeClr val="tx1"/>
              </a:solidFill>
            </a:endParaRPr>
          </a:p>
          <a:p>
            <a:pPr algn="ctr"/>
            <a:r>
              <a:rPr lang="en-US" sz="1200" dirty="0">
                <a:solidFill>
                  <a:schemeClr val="tx1"/>
                </a:solidFill>
              </a:rPr>
              <a:t>White respondents were more likely to be trying to lose weight (50% vs 46%).</a:t>
            </a:r>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8184027" y="222496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be trying to lose weight (55% vs 45%) and reduce their exposure to the sun (49% vs 32%), eat less processed meat (45% vs 39%) and increase physical activity (65% vs 58%).</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2336501"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not limited by disability were more likely to be trying to increase their physical activity (67% vs 50%).</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6210388"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dirty="0"/>
              <a:t>Those from higher social grades (ABC1) were more likely than those from lower social grades (C2DE) to be trying to drink less alcohol (33% vs 26%) and increa</a:t>
            </a:r>
            <a:r>
              <a:rPr lang="en-GB" sz="1200" dirty="0"/>
              <a:t>se</a:t>
            </a:r>
            <a:r>
              <a:rPr lang="en-GB" sz="1200" u="none" dirty="0"/>
              <a:t> their physical activity (67% vs 56%).</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1323126" y="2135442"/>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32" name="Rectangle: Rounded Corners 31">
            <a:extLst>
              <a:ext uri="{FF2B5EF4-FFF2-40B4-BE49-F238E27FC236}">
                <a16:creationId xmlns:a16="http://schemas.microsoft.com/office/drawing/2014/main" id="{53E0AC5D-E056-2A1E-670A-1A99E9CB9AEB}"/>
              </a:ext>
            </a:extLst>
          </p:cNvPr>
          <p:cNvSpPr/>
          <p:nvPr/>
        </p:nvSpPr>
        <p:spPr>
          <a:xfrm>
            <a:off x="5197013" y="2112820"/>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9054826" y="2135781"/>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3220868" y="4309043"/>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7097261" y="4309439"/>
            <a:ext cx="1917220"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in Scotland (</a:t>
            </a:r>
            <a:r>
              <a:rPr lang="en-US" sz="800" dirty="0">
                <a:latin typeface="+mn-lt"/>
              </a:rPr>
              <a:t>N=</a:t>
            </a:r>
            <a:r>
              <a:rPr lang="en-US" sz="800" dirty="0"/>
              <a:t>1,056</a:t>
            </a:r>
            <a:r>
              <a:rPr lang="en-US" sz="800" dirty="0">
                <a:latin typeface="+mn-lt"/>
                <a:cs typeface="Arial" panose="020B0604020202020204" pitchFamily="34" charset="0"/>
              </a:rPr>
              <a:t>)</a:t>
            </a:r>
            <a:r>
              <a:rPr lang="en-US" sz="800" dirty="0"/>
              <a:t>; All smokers (N=131) </a:t>
            </a:r>
          </a:p>
          <a:p>
            <a:r>
              <a:rPr lang="en-US" sz="800" dirty="0"/>
              <a:t>N.B. Statements specific to smoking only shown to those who currently smoke</a:t>
            </a:r>
          </a:p>
          <a:p>
            <a:r>
              <a:rPr lang="en-US" sz="800" dirty="0"/>
              <a:t>*</a:t>
            </a:r>
            <a:r>
              <a:rPr lang="en-GB" sz="800" dirty="0"/>
              <a:t>Base too low to compare across specific ethnic minority groups</a:t>
            </a:r>
            <a:endParaRPr lang="en-US" sz="800" dirty="0">
              <a:solidFill>
                <a:schemeClr val="accent2"/>
              </a:solidFill>
            </a:endParaRPr>
          </a:p>
        </p:txBody>
      </p:sp>
      <p:sp>
        <p:nvSpPr>
          <p:cNvPr id="2" name="Oval 1">
            <a:extLst>
              <a:ext uri="{FF2B5EF4-FFF2-40B4-BE49-F238E27FC236}">
                <a16:creationId xmlns:a16="http://schemas.microsoft.com/office/drawing/2014/main" id="{972D1D81-3D20-8578-D5D0-CA16A3A00B7D}"/>
              </a:ext>
            </a:extLst>
          </p:cNvPr>
          <p:cNvSpPr/>
          <p:nvPr/>
        </p:nvSpPr>
        <p:spPr>
          <a:xfrm>
            <a:off x="7204754" y="2040126"/>
            <a:ext cx="204901" cy="218941"/>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257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dirty="0">
                <a:latin typeface="+mn-lt"/>
              </a:rPr>
              <a:t>Cancer Awareness Measure+ 2024 – Scotland</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74324477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drinking alcohol and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in Scotland (N=1,056)</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596298"/>
            <a:ext cx="8593183" cy="2076323"/>
          </a:xfrm>
        </p:spPr>
        <p:txBody>
          <a:bodyPr/>
          <a:lstStyle/>
          <a:p>
            <a:r>
              <a:rPr lang="en-GB" dirty="0">
                <a:latin typeface="+mn-lt"/>
              </a:rPr>
              <a:t>Cancer Awareness Measure+ 2024: Scotland</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 except not eating enough fibre</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39240" y="1628234"/>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2596655362"/>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dirty="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dirty="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2512754" y="53165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3239303" y="5307014"/>
            <a:ext cx="850781" cy="861774"/>
          </a:xfrm>
          <a:prstGeom prst="rect">
            <a:avLst/>
          </a:prstGeom>
          <a:noFill/>
        </p:spPr>
        <p:txBody>
          <a:bodyPr wrap="square" rtlCol="0">
            <a:spAutoFit/>
          </a:bodyPr>
          <a:lstStyle/>
          <a:p>
            <a:pPr algn="ctr"/>
            <a:r>
              <a:rPr lang="en-GB" sz="1000" dirty="0"/>
              <a:t>Having a close relative with cancer</a:t>
            </a:r>
          </a:p>
          <a:p>
            <a:pPr algn="ctr"/>
            <a:endParaRPr lang="en-GB" sz="1000" dirty="0"/>
          </a:p>
        </p:txBody>
      </p:sp>
      <p:sp>
        <p:nvSpPr>
          <p:cNvPr id="14" name="TextBox 13">
            <a:extLst>
              <a:ext uri="{FF2B5EF4-FFF2-40B4-BE49-F238E27FC236}">
                <a16:creationId xmlns:a16="http://schemas.microsoft.com/office/drawing/2014/main" id="{FF811400-E584-CFE8-5D77-7513AC7F94BB}"/>
              </a:ext>
            </a:extLst>
          </p:cNvPr>
          <p:cNvSpPr txBox="1"/>
          <p:nvPr/>
        </p:nvSpPr>
        <p:spPr>
          <a:xfrm>
            <a:off x="3975744" y="5303377"/>
            <a:ext cx="850781" cy="400110"/>
          </a:xfrm>
          <a:prstGeom prst="rect">
            <a:avLst/>
          </a:prstGeom>
          <a:noFill/>
        </p:spPr>
        <p:txBody>
          <a:bodyPr wrap="square" rtlCol="0">
            <a:spAutoFit/>
          </a:bodyPr>
          <a:lstStyle/>
          <a:p>
            <a:pPr algn="ctr"/>
            <a:r>
              <a:rPr lang="en-GB" sz="1000" dirty="0"/>
              <a:t>Drinking alcohol</a:t>
            </a:r>
          </a:p>
        </p:txBody>
      </p:sp>
      <p:sp>
        <p:nvSpPr>
          <p:cNvPr id="15" name="TextBox 14">
            <a:extLst>
              <a:ext uri="{FF2B5EF4-FFF2-40B4-BE49-F238E27FC236}">
                <a16:creationId xmlns:a16="http://schemas.microsoft.com/office/drawing/2014/main" id="{02E99408-4C16-6689-4A4C-97988A55A088}"/>
              </a:ext>
            </a:extLst>
          </p:cNvPr>
          <p:cNvSpPr txBox="1"/>
          <p:nvPr/>
        </p:nvSpPr>
        <p:spPr>
          <a:xfrm>
            <a:off x="4687490" y="5310171"/>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400110"/>
          </a:xfrm>
          <a:prstGeom prst="rect">
            <a:avLst/>
          </a:prstGeom>
          <a:noFill/>
        </p:spPr>
        <p:txBody>
          <a:bodyPr wrap="square" rtlCol="0">
            <a:spAutoFit/>
          </a:bodyPr>
          <a:lstStyle/>
          <a:p>
            <a:pPr algn="ctr"/>
            <a:r>
              <a:rPr lang="en-GB" sz="1000" dirty="0"/>
              <a:t>Being obese</a:t>
            </a:r>
          </a:p>
        </p:txBody>
      </p:sp>
      <p:sp>
        <p:nvSpPr>
          <p:cNvPr id="17" name="TextBox 16">
            <a:extLst>
              <a:ext uri="{FF2B5EF4-FFF2-40B4-BE49-F238E27FC236}">
                <a16:creationId xmlns:a16="http://schemas.microsoft.com/office/drawing/2014/main" id="{4AC040D7-36A5-64E8-2109-00519EDA6274}"/>
              </a:ext>
            </a:extLst>
          </p:cNvPr>
          <p:cNvSpPr txBox="1"/>
          <p:nvPr/>
        </p:nvSpPr>
        <p:spPr>
          <a:xfrm>
            <a:off x="6064964" y="5304570"/>
            <a:ext cx="932757" cy="553998"/>
          </a:xfrm>
          <a:prstGeom prst="rect">
            <a:avLst/>
          </a:prstGeom>
          <a:noFill/>
        </p:spPr>
        <p:txBody>
          <a:bodyPr wrap="square" rtlCol="0">
            <a:spAutoFit/>
          </a:bodyPr>
          <a:lstStyle/>
          <a:p>
            <a:pPr algn="ctr"/>
            <a:r>
              <a:rPr lang="en-GB" sz="1000" dirty="0"/>
              <a:t>Eating ultra-processed foods</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dirty="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dirty="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dirty="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dirty="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dirty="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dirty="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dirty="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dirty="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90547" y="2143837"/>
            <a:ext cx="4495834" cy="60384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4"/>
                </a:solidFill>
              </a:rPr>
              <a:t>Avg number of correct risk factors recognised</a:t>
            </a:r>
            <a:r>
              <a:rPr lang="en-US" sz="1400" dirty="0">
                <a:solidFill>
                  <a:schemeClr val="accent4"/>
                </a:solidFill>
              </a:rPr>
              <a:t>: </a:t>
            </a:r>
            <a:r>
              <a:rPr lang="en-US" sz="1400" b="1" dirty="0">
                <a:solidFill>
                  <a:schemeClr val="accent4"/>
                </a:solidFill>
              </a:rPr>
              <a:t>10</a:t>
            </a:r>
            <a:r>
              <a:rPr lang="en-US" b="1" dirty="0">
                <a:solidFill>
                  <a:schemeClr val="accent4"/>
                </a:solidFill>
              </a:rPr>
              <a:t> </a:t>
            </a:r>
            <a:endParaRPr lang="en-US" sz="1400" b="1" dirty="0">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87233" y="2156754"/>
            <a:ext cx="6119044" cy="603849"/>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99% </a:t>
            </a:r>
            <a:r>
              <a:rPr lang="en-US" sz="1200" dirty="0">
                <a:solidFill>
                  <a:schemeClr val="accent1"/>
                </a:solidFill>
              </a:rPr>
              <a:t>recognised any of the main preventable risk factors</a:t>
            </a:r>
            <a:r>
              <a:rPr lang="en-US" b="1" dirty="0">
                <a:solidFill>
                  <a:schemeClr val="accent1"/>
                </a:solidFill>
              </a:rPr>
              <a:t> </a:t>
            </a:r>
            <a:endParaRPr lang="en-US" sz="1400" b="1" dirty="0">
              <a:solidFill>
                <a:schemeClr val="accent1"/>
              </a:solidFill>
            </a:endParaRPr>
          </a:p>
        </p:txBody>
      </p:sp>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White respondents and those from higher social grades were more likely to identify most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who are aged 45+ and also from lower social grades were less likely than all others to identify all risk factors except smoking, sun exposure and drinking alcohol (where there was no difference).</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to identify sun exposure (96% vs 91%), having a relative with cancer (87% vs 72%), and alcohol (81% vs 73%), while males were more likely to identify air pollution (83% vs 77%).</a:t>
            </a:r>
            <a:endParaRPr lang="en-US" sz="1200" dirty="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0" y="1905476"/>
            <a:ext cx="3802129" cy="208006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White respondents were more likely to identify factors such as sun exposure (95% vs 71%), secondhand smoke (90% vs 83%),</a:t>
            </a:r>
            <a:r>
              <a:rPr lang="en-US" sz="1200" dirty="0">
                <a:solidFill>
                  <a:srgbClr val="FF0000"/>
                </a:solidFill>
              </a:rPr>
              <a:t> </a:t>
            </a:r>
            <a:r>
              <a:rPr lang="en-US" sz="1200" dirty="0">
                <a:solidFill>
                  <a:schemeClr val="tx1"/>
                </a:solidFill>
              </a:rPr>
              <a:t>having a relative with cancer (80%vs 65%) and being obese (74% vs 68%). </a:t>
            </a:r>
          </a:p>
          <a:p>
            <a:pPr algn="ctr"/>
            <a:endParaRPr lang="en-US" sz="1200" dirty="0">
              <a:solidFill>
                <a:schemeClr val="tx1"/>
              </a:solidFill>
            </a:endParaRPr>
          </a:p>
          <a:p>
            <a:pPr algn="ctr"/>
            <a:r>
              <a:rPr lang="en-US" sz="1200" dirty="0">
                <a:solidFill>
                  <a:schemeClr val="tx1"/>
                </a:solidFill>
              </a:rPr>
              <a:t>Those from an ethnic minority background were more likely to identify eating processed meat (77% vs 66%), HPV (82% vs 65%), not enough physical activity (55% vs 51%) or fibre (49% vs 44%).</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356" y="1772747"/>
            <a:ext cx="1904431" cy="250717"/>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802130"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than those from lower social grades (C2DE) to identify all risk factors except sun exposure and drinking alcohol (where there was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446992" y="1161083"/>
            <a:ext cx="9113520" cy="338554"/>
          </a:xfrm>
          <a:prstGeom prst="rect">
            <a:avLst/>
          </a:prstGeom>
          <a:noFill/>
        </p:spPr>
        <p:txBody>
          <a:bodyPr wrap="square" rtlCol="0">
            <a:spAutoFit/>
          </a:bodyPr>
          <a:lstStyle/>
          <a:p>
            <a:pPr algn="ctr"/>
            <a:r>
              <a:rPr lang="en-US" sz="1600" b="1" spc="10" dirty="0"/>
              <a:t>Correctly identified risk factors</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(18-29s) were more likely than those aged 50 and over to identify air pollution (83% vs 77%), HPV (73% vs 61%), being older (71% vs 64%), and not doing enough physical activity (59% vs 43%).</a:t>
            </a:r>
          </a:p>
          <a:p>
            <a:pPr algn="ctr"/>
            <a:endParaRPr lang="en-US" sz="1200" dirty="0">
              <a:solidFill>
                <a:schemeClr val="tx1"/>
              </a:solidFill>
            </a:endParaRPr>
          </a:p>
          <a:p>
            <a:pPr algn="ctr"/>
            <a:r>
              <a:rPr lang="en-US" sz="1200" dirty="0">
                <a:solidFill>
                  <a:schemeClr val="tx1"/>
                </a:solidFill>
              </a:rPr>
              <a:t>Those aged 50+ were more likely than those aged 18-29 to identify sun exposure (97% vs 88%) and not enough fibre (50% vs 36%).</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less likely to identify being overweight (65% vs 72% no disability) and not doing enough physical activity (44% vs 54%).</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8" name="Oval 7">
            <a:extLst>
              <a:ext uri="{FF2B5EF4-FFF2-40B4-BE49-F238E27FC236}">
                <a16:creationId xmlns:a16="http://schemas.microsoft.com/office/drawing/2014/main" id="{18DBEEFA-B4D7-D5D2-C1A2-514963FD0070}"/>
              </a:ext>
            </a:extLst>
          </p:cNvPr>
          <p:cNvSpPr/>
          <p:nvPr/>
        </p:nvSpPr>
        <p:spPr>
          <a:xfrm>
            <a:off x="11105671" y="1628060"/>
            <a:ext cx="227527" cy="218941"/>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those from an ethnic minority background and those from higher social grades were more likely to identify incorrect risk factors</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than those aged 50+ to identify stress (43% vs 37%) and using e-cigarettes (82% vs 72%) incorrectly.</a:t>
            </a:r>
            <a:endParaRPr lang="en-US" sz="1200" dirty="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using e-cigarettes (79% vs 71%).</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an ethnic minority background were more likely than white respondents to identify all incorrect risk factors: e-cigarettes (90% vs 75%), eating ultra processed foods (82% vs 73%) and stress (51% vs 39%).</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8" name="Speech Bubble: Rectangle with Corners Rounded 17">
            <a:extLst>
              <a:ext uri="{FF2B5EF4-FFF2-40B4-BE49-F238E27FC236}">
                <a16:creationId xmlns:a16="http://schemas.microsoft.com/office/drawing/2014/main" id="{7E24FC0F-A808-34EB-8DF7-7FB0A77B93E9}"/>
              </a:ext>
            </a:extLst>
          </p:cNvPr>
          <p:cNvSpPr/>
          <p:nvPr/>
        </p:nvSpPr>
        <p:spPr>
          <a:xfrm>
            <a:off x="6638506" y="4434102"/>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Along with correct risk factors, </a:t>
            </a:r>
            <a:r>
              <a:rPr lang="en-GB" sz="1200" dirty="0">
                <a:solidFill>
                  <a:schemeClr val="tx1"/>
                </a:solidFill>
              </a:rPr>
              <a:t>those who are aged 45+ and also from lower social grades were less likely to identify all incorrect risk factors: e-cigarettes (69% vs 78%), ultra processed foods (68% vs 76%) and stress (34% vs 42%).</a:t>
            </a:r>
            <a:endParaRPr lang="en-US" sz="1200" dirty="0">
              <a:solidFill>
                <a:srgbClr val="FF0000"/>
              </a:solidFill>
            </a:endParaRP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7239948" y="4322446"/>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Scotland (N=1,056)</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2474128" y="443333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Along with correct risk factors, those from higher social grades (ABC1) were also more likely to identify all incorrect risk factors: eating ultra processed foods (79% vs 68%), e-cigarettes (79% vs 72%) and stress (43% vs 36%).</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3064812" y="4332432"/>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Tree>
    <p:extLst>
      <p:ext uri="{BB962C8B-B14F-4D97-AF65-F5344CB8AC3E}">
        <p14:creationId xmlns:p14="http://schemas.microsoft.com/office/powerpoint/2010/main" val="49854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1011588937"/>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 with potential red-flag symptoms seeing the highest rates of recognition</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in Scotland (N=1,056)</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dirty="0">
                <a:solidFill>
                  <a:schemeClr val="accent3"/>
                </a:solidFill>
              </a:rPr>
              <a:t>96%</a:t>
            </a:r>
            <a:br>
              <a:rPr lang="en-GB" dirty="0">
                <a:solidFill>
                  <a:schemeClr val="accent3"/>
                </a:solidFill>
              </a:rPr>
            </a:br>
            <a:r>
              <a:rPr lang="en-GB" sz="1000" dirty="0">
                <a:solidFill>
                  <a:schemeClr val="accent3"/>
                </a:solidFill>
              </a:rPr>
              <a:t>recognised any potential non-specific symptom</a:t>
            </a:r>
            <a:endParaRPr lang="en-GB" dirty="0">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dirty="0">
                <a:solidFill>
                  <a:schemeClr val="accent2"/>
                </a:solidFill>
              </a:rPr>
              <a:t>98%</a:t>
            </a:r>
            <a:br>
              <a:rPr lang="en-GB" dirty="0">
                <a:solidFill>
                  <a:schemeClr val="accent2"/>
                </a:solidFill>
              </a:rPr>
            </a:br>
            <a:r>
              <a:rPr lang="en-GB" sz="1000" dirty="0">
                <a:solidFill>
                  <a:schemeClr val="accent2"/>
                </a:solidFill>
              </a:rPr>
              <a:t>recognised any potential red-flag symptom</a:t>
            </a:r>
            <a:endParaRPr lang="en-GB" dirty="0">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dirty="0">
                <a:solidFill>
                  <a:schemeClr val="accent1">
                    <a:lumMod val="40000"/>
                    <a:lumOff val="60000"/>
                  </a:schemeClr>
                </a:solidFill>
              </a:rPr>
              <a:t>95%</a:t>
            </a:r>
            <a:br>
              <a:rPr lang="en-GB" dirty="0">
                <a:solidFill>
                  <a:schemeClr val="accent1">
                    <a:lumMod val="40000"/>
                    <a:lumOff val="60000"/>
                  </a:schemeClr>
                </a:solidFill>
              </a:rPr>
            </a:br>
            <a:r>
              <a:rPr lang="en-GB" sz="1000" dirty="0">
                <a:solidFill>
                  <a:schemeClr val="accent1">
                    <a:lumMod val="40000"/>
                    <a:lumOff val="60000"/>
                  </a:schemeClr>
                </a:solidFill>
              </a:rPr>
              <a:t>recognised any potential lung-specific symptom</a:t>
            </a:r>
            <a:endParaRPr lang="en-GB" dirty="0">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solidFill>
              </a:rPr>
              <a:t>98% </a:t>
            </a:r>
            <a:br>
              <a:rPr lang="en-GB" sz="1100" dirty="0">
                <a:solidFill>
                  <a:schemeClr val="accent1"/>
                </a:solidFill>
              </a:rPr>
            </a:br>
            <a:r>
              <a:rPr lang="en-GB" sz="1000" dirty="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dirty="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dirty="0">
                <a:solidFill>
                  <a:schemeClr val="accent2">
                    <a:lumMod val="40000"/>
                    <a:lumOff val="60000"/>
                  </a:schemeClr>
                </a:solidFill>
              </a:rPr>
              <a:t>96%</a:t>
            </a:r>
            <a:br>
              <a:rPr lang="en-GB" dirty="0">
                <a:solidFill>
                  <a:schemeClr val="accent2">
                    <a:lumMod val="40000"/>
                    <a:lumOff val="60000"/>
                  </a:schemeClr>
                </a:solidFill>
              </a:rPr>
            </a:br>
            <a:r>
              <a:rPr lang="en-GB" sz="1000" dirty="0">
                <a:solidFill>
                  <a:schemeClr val="accent2">
                    <a:lumMod val="40000"/>
                    <a:lumOff val="60000"/>
                  </a:schemeClr>
                </a:solidFill>
              </a:rPr>
              <a:t>recognised any potential oral symptom</a:t>
            </a:r>
            <a:endParaRPr lang="en-GB" dirty="0">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1014024" y="5274903"/>
            <a:ext cx="923990" cy="707886"/>
          </a:xfrm>
          <a:prstGeom prst="rect">
            <a:avLst/>
          </a:prstGeom>
          <a:noFill/>
        </p:spPr>
        <p:txBody>
          <a:bodyPr wrap="square" rtlCol="0">
            <a:spAutoFit/>
          </a:bodyPr>
          <a:lstStyle/>
          <a:p>
            <a:pPr algn="ctr"/>
            <a:r>
              <a:rPr lang="en-GB" sz="1000" dirty="0"/>
              <a:t>Change</a:t>
            </a:r>
            <a:br>
              <a:rPr lang="en-GB" sz="1000" dirty="0"/>
            </a:br>
            <a:r>
              <a:rPr lang="en-GB" sz="1000" dirty="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355449" y="5283852"/>
            <a:ext cx="1014040" cy="553998"/>
          </a:xfrm>
          <a:prstGeom prst="rect">
            <a:avLst/>
          </a:prstGeom>
          <a:noFill/>
        </p:spPr>
        <p:txBody>
          <a:bodyPr wrap="square" rtlCol="0">
            <a:spAutoFit/>
          </a:bodyPr>
          <a:lstStyle/>
          <a:p>
            <a:pPr algn="ctr"/>
            <a:r>
              <a:rPr lang="en-GB" sz="1000" dirty="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1639048" y="5256415"/>
            <a:ext cx="850781" cy="415498"/>
          </a:xfrm>
          <a:prstGeom prst="rect">
            <a:avLst/>
          </a:prstGeom>
          <a:noFill/>
        </p:spPr>
        <p:txBody>
          <a:bodyPr wrap="square" rtlCol="0">
            <a:spAutoFit/>
          </a:bodyPr>
          <a:lstStyle/>
          <a:p>
            <a:pPr algn="ctr"/>
            <a:r>
              <a:rPr lang="en-GB" sz="1000" dirty="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2260927" y="5252308"/>
            <a:ext cx="850781" cy="415498"/>
          </a:xfrm>
          <a:prstGeom prst="rect">
            <a:avLst/>
          </a:prstGeom>
          <a:noFill/>
        </p:spPr>
        <p:txBody>
          <a:bodyPr wrap="square" rtlCol="0">
            <a:spAutoFit/>
          </a:bodyPr>
          <a:lstStyle/>
          <a:p>
            <a:pPr algn="ctr"/>
            <a:r>
              <a:rPr lang="en-GB" sz="1000" dirty="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dirty="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dirty="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058200" y="5300175"/>
            <a:ext cx="850781" cy="553998"/>
          </a:xfrm>
          <a:prstGeom prst="rect">
            <a:avLst/>
          </a:prstGeom>
          <a:noFill/>
        </p:spPr>
        <p:txBody>
          <a:bodyPr wrap="square" rtlCol="0">
            <a:spAutoFit/>
          </a:bodyPr>
          <a:lstStyle/>
          <a:p>
            <a:pPr algn="ctr"/>
            <a:r>
              <a:rPr lang="en-GB" sz="1000" dirty="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634987" y="5300309"/>
            <a:ext cx="932757" cy="553998"/>
          </a:xfrm>
          <a:prstGeom prst="rect">
            <a:avLst/>
          </a:prstGeom>
          <a:noFill/>
        </p:spPr>
        <p:txBody>
          <a:bodyPr wrap="square" rtlCol="0">
            <a:spAutoFit/>
          </a:bodyPr>
          <a:lstStyle/>
          <a:p>
            <a:pPr algn="ctr"/>
            <a:r>
              <a:rPr lang="en-GB" sz="1000" dirty="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dirty="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5982818" y="5297842"/>
            <a:ext cx="728822" cy="707886"/>
          </a:xfrm>
          <a:prstGeom prst="rect">
            <a:avLst/>
          </a:prstGeom>
          <a:noFill/>
        </p:spPr>
        <p:txBody>
          <a:bodyPr wrap="square" rtlCol="0">
            <a:spAutoFit/>
          </a:bodyPr>
          <a:lstStyle/>
          <a:p>
            <a:pPr algn="ctr"/>
            <a:r>
              <a:rPr lang="en-GB" sz="1000" dirty="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8986872" y="5288804"/>
            <a:ext cx="728822" cy="553998"/>
          </a:xfrm>
          <a:prstGeom prst="rect">
            <a:avLst/>
          </a:prstGeom>
          <a:noFill/>
        </p:spPr>
        <p:txBody>
          <a:bodyPr wrap="square" rtlCol="0">
            <a:spAutoFit/>
          </a:bodyPr>
          <a:lstStyle/>
          <a:p>
            <a:pPr algn="ctr"/>
            <a:r>
              <a:rPr lang="en-GB" sz="1000" dirty="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6546798" y="5296830"/>
            <a:ext cx="728822" cy="707886"/>
          </a:xfrm>
          <a:prstGeom prst="rect">
            <a:avLst/>
          </a:prstGeom>
          <a:noFill/>
        </p:spPr>
        <p:txBody>
          <a:bodyPr wrap="square" rtlCol="0">
            <a:spAutoFit/>
          </a:bodyPr>
          <a:lstStyle/>
          <a:p>
            <a:pPr algn="ctr"/>
            <a:r>
              <a:rPr lang="en-GB" sz="1000" dirty="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7717506" y="5274903"/>
            <a:ext cx="728822" cy="400110"/>
          </a:xfrm>
          <a:prstGeom prst="rect">
            <a:avLst/>
          </a:prstGeom>
          <a:noFill/>
        </p:spPr>
        <p:txBody>
          <a:bodyPr wrap="square" rtlCol="0">
            <a:spAutoFit/>
          </a:bodyPr>
          <a:lstStyle/>
          <a:p>
            <a:pPr algn="ctr"/>
            <a:r>
              <a:rPr lang="en-GB" sz="1000" dirty="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7044106" y="5297107"/>
            <a:ext cx="850781" cy="400110"/>
          </a:xfrm>
          <a:prstGeom prst="rect">
            <a:avLst/>
          </a:prstGeom>
          <a:noFill/>
        </p:spPr>
        <p:txBody>
          <a:bodyPr wrap="square" rtlCol="0">
            <a:spAutoFit/>
          </a:bodyPr>
          <a:lstStyle/>
          <a:p>
            <a:pPr algn="ctr"/>
            <a:r>
              <a:rPr lang="en-GB" sz="1000" dirty="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232478" y="5276610"/>
            <a:ext cx="932757" cy="1015663"/>
          </a:xfrm>
          <a:prstGeom prst="rect">
            <a:avLst/>
          </a:prstGeom>
          <a:noFill/>
        </p:spPr>
        <p:txBody>
          <a:bodyPr wrap="square" rtlCol="0">
            <a:spAutoFit/>
          </a:bodyPr>
          <a:lstStyle/>
          <a:p>
            <a:pPr algn="ctr"/>
            <a:r>
              <a:rPr lang="en-GB" sz="1000" dirty="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563656" y="5284691"/>
            <a:ext cx="753493" cy="400110"/>
          </a:xfrm>
          <a:prstGeom prst="rect">
            <a:avLst/>
          </a:prstGeom>
          <a:noFill/>
        </p:spPr>
        <p:txBody>
          <a:bodyPr wrap="square" rtlCol="0">
            <a:spAutoFit/>
          </a:bodyPr>
          <a:lstStyle/>
          <a:p>
            <a:pPr algn="ctr"/>
            <a:r>
              <a:rPr lang="en-GB" sz="1000" dirty="0"/>
              <a:t>Breath-</a:t>
            </a:r>
            <a:br>
              <a:rPr lang="en-GB" sz="1000" dirty="0"/>
            </a:br>
            <a:r>
              <a:rPr lang="en-GB" sz="1000" dirty="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dirty="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dirty="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674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Just under half reported experiencing any potential cancer symptom, and 1 in 3 reported experiencing any potential non-specific cancer symptom</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in Scotland (N=1,056)</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4" y="3765316"/>
            <a:ext cx="3911916" cy="12699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(C2DE) were more than twice as likely as those from higher social grades (ABC1) to report experiencing any potential lung-specific cancer symptoms (20% vs 9%). This was also the case for those in lower social grades who are also aged 45 (23% vs 11% not).</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5" y="1665656"/>
            <a:ext cx="3911917"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an ethnic minority background were more likely to report experiencing all symptom types except lung-specific cancer symptoms (8% vs 15%), where white respondents were more likely to report experiencing these symptoms.</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4" y="5189454"/>
            <a:ext cx="3911916" cy="104032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in older age groups (aged 50+) were more likely than adults under 30 to report that they experienced any potential cancer symptom (49% vs 44%), lung-specific (17% vs 13%) and oral cancer symptom (15% vs 8%)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2742568691"/>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dirty="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3" y="2924027"/>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report that they experienced any potential oral cancer symptom (15% vs 10%) </a:t>
            </a:r>
          </a:p>
        </p:txBody>
      </p:sp>
      <p:sp>
        <p:nvSpPr>
          <p:cNvPr id="4" name="Oval 3">
            <a:extLst>
              <a:ext uri="{FF2B5EF4-FFF2-40B4-BE49-F238E27FC236}">
                <a16:creationId xmlns:a16="http://schemas.microsoft.com/office/drawing/2014/main" id="{17E47A14-8F51-F75B-E54F-01D6A85B5054}"/>
              </a:ext>
            </a:extLst>
          </p:cNvPr>
          <p:cNvSpPr/>
          <p:nvPr/>
        </p:nvSpPr>
        <p:spPr>
          <a:xfrm>
            <a:off x="11194231" y="24810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393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asked about causes of any potential cancer symptoms, external and lifestyle factors, and an existing physical problem were the most commonly attributed causes of any potential cancer symptoms</a:t>
            </a:r>
            <a:endParaRPr lang="en-GB" sz="2200" spc="10" dirty="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in Scotland experiencing any potential cancer symptoms (N=489)</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3875578270"/>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52136"/>
            <a:ext cx="11410603"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Identification of lifestyle factors was largely driven by younger respondents, those without a disability and those in West of Scotland, while mental health problems were driven by those from the most deprived deciles and those aged 45+ in lower social grades</a:t>
            </a:r>
            <a:endParaRPr lang="en-GB" sz="2200" spc="10" dirty="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cancer symptoms</a:t>
            </a:r>
            <a:endParaRPr lang="en-GB" sz="1600" b="1" i="0" u="none" strike="noStrike" kern="1200" spc="10" baseline="0" dirty="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dirty="0">
              <a:solidFill>
                <a:schemeClr val="tx1"/>
              </a:solidFill>
            </a:endParaRPr>
          </a:p>
          <a:p>
            <a:pPr algn="ctr"/>
            <a:endParaRPr lang="en-US" sz="1200" dirty="0">
              <a:solidFill>
                <a:schemeClr val="tx1"/>
              </a:solidFill>
            </a:endParaRPr>
          </a:p>
          <a:p>
            <a:pPr algn="ctr"/>
            <a:r>
              <a:rPr lang="en-US" sz="1200" dirty="0">
                <a:solidFill>
                  <a:schemeClr val="tx1"/>
                </a:solidFill>
              </a:rPr>
              <a:t>18-29s were the most likely to select mental health problems (50% vs 11% 50+) and lifestyle factors (46% vs 30% 50+). </a:t>
            </a:r>
          </a:p>
          <a:p>
            <a:pPr algn="ctr"/>
            <a:endParaRPr lang="en-US" sz="1200" dirty="0">
              <a:solidFill>
                <a:schemeClr val="tx1"/>
              </a:solidFill>
            </a:endParaRPr>
          </a:p>
          <a:p>
            <a:pPr algn="ctr"/>
            <a:r>
              <a:rPr lang="en-US" sz="1200" dirty="0">
                <a:solidFill>
                  <a:schemeClr val="tx1"/>
                </a:solidFill>
              </a:rPr>
              <a:t>Those aged 50+ were the most likely to select cancer (14% vs 6% 18-29s).</a:t>
            </a:r>
          </a:p>
          <a:p>
            <a:pPr algn="ctr"/>
            <a:endParaRPr lang="en-US" sz="1200" dirty="0">
              <a:solidFill>
                <a:schemeClr val="tx1"/>
              </a:solidFill>
            </a:endParaRPr>
          </a:p>
          <a:p>
            <a:pPr algn="ctr"/>
            <a:endParaRPr lang="en-GB" sz="1200" dirty="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4376242"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existing physical health problems (46% vs 19% no disability) and medication (24% vs 7%), while those without a disability were more likely select lifestyle factors (39% vs 29%).</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6402809" y="4652547"/>
            <a:ext cx="3528000" cy="1355061"/>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45 or over were less likely than those who are not to attribute their symptoms to mental health problems (11% vs 28%).</a:t>
            </a:r>
          </a:p>
        </p:txBody>
      </p:sp>
      <p:sp>
        <p:nvSpPr>
          <p:cNvPr id="13" name="Speech Bubble: Rectangle with Corners Rounded 12">
            <a:extLst>
              <a:ext uri="{FF2B5EF4-FFF2-40B4-BE49-F238E27FC236}">
                <a16:creationId xmlns:a16="http://schemas.microsoft.com/office/drawing/2014/main" id="{C7364604-E69F-BEDD-3A32-77AFF79F0C00}"/>
              </a:ext>
            </a:extLst>
          </p:cNvPr>
          <p:cNvSpPr/>
          <p:nvPr/>
        </p:nvSpPr>
        <p:spPr>
          <a:xfrm>
            <a:off x="2410282" y="4648713"/>
            <a:ext cx="3528000" cy="14229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the most deprived deciles (1-2) were more likely than those from the least deprived deciles (9-10) to identify medication (20% vs 10%), while those in the least deprived deciles were more likely to identify cancer (14% vs 7%).</a:t>
            </a:r>
            <a:endParaRPr lang="en-GB" sz="1200" dirty="0">
              <a:solidFill>
                <a:schemeClr val="tx1"/>
              </a:solidFill>
            </a:endParaRP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8166809" y="2441461"/>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Those living in the North Scotland cancer network were the most likely to attribute their symptoms to cancer (15%), while those in the West of Scotland cancer network were more likely to select lifestyle factors (38%) and mental health problems (26%).</a:t>
            </a:r>
            <a:endParaRPr lang="en-GB" sz="1200" dirty="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5153333" y="230438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7248891" y="456986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26" name="Rectangle: Rounded Corners 25">
            <a:extLst>
              <a:ext uri="{FF2B5EF4-FFF2-40B4-BE49-F238E27FC236}">
                <a16:creationId xmlns:a16="http://schemas.microsoft.com/office/drawing/2014/main" id="{C831B701-4300-283E-35D0-C25C4F80D1F9}"/>
              </a:ext>
            </a:extLst>
          </p:cNvPr>
          <p:cNvSpPr/>
          <p:nvPr/>
        </p:nvSpPr>
        <p:spPr>
          <a:xfrm>
            <a:off x="3199404" y="456091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IMD</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8792924" y="2301958"/>
            <a:ext cx="229639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Scottish Cancer Networks</a:t>
            </a:r>
          </a:p>
        </p:txBody>
      </p:sp>
      <p:sp>
        <p:nvSpPr>
          <p:cNvPr id="5" name="Footer Placeholder 5">
            <a:extLst>
              <a:ext uri="{FF2B5EF4-FFF2-40B4-BE49-F238E27FC236}">
                <a16:creationId xmlns:a16="http://schemas.microsoft.com/office/drawing/2014/main" id="{6F995B77-36E8-CD19-36FC-BDB541D9F51B}"/>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H3_rec1.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cancer symptom</a:t>
            </a:r>
            <a:br>
              <a:rPr lang="en-US" sz="800" dirty="0"/>
            </a:br>
            <a:r>
              <a:rPr lang="en-US" sz="800" dirty="0"/>
              <a:t>Base: All in Scotland experiencing any potential cancer symptoms (N=489)</a:t>
            </a:r>
          </a:p>
        </p:txBody>
      </p:sp>
      <p:sp>
        <p:nvSpPr>
          <p:cNvPr id="6" name="Oval 5">
            <a:extLst>
              <a:ext uri="{FF2B5EF4-FFF2-40B4-BE49-F238E27FC236}">
                <a16:creationId xmlns:a16="http://schemas.microsoft.com/office/drawing/2014/main" id="{59320DE1-672C-BEA3-9C78-E1B94C6C4DBA}"/>
              </a:ext>
            </a:extLst>
          </p:cNvPr>
          <p:cNvSpPr/>
          <p:nvPr/>
        </p:nvSpPr>
        <p:spPr>
          <a:xfrm>
            <a:off x="3279165" y="2273533"/>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119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A similar trend emerged among those who identified any potential non-specific cancer symptoms, as lifestyle attribution and existing health problems remained the highest ranked</a:t>
            </a:r>
            <a:endParaRPr lang="en-GB" sz="2200" spc="10" dirty="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in Scotland experiencing any potential non-specific cancer symptoms (N=358)</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4188645186"/>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401717"/>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dirty="0">
                <a:latin typeface="+mn-lt"/>
                <a:ea typeface="+mn-ea"/>
                <a:cs typeface="+mn-cs"/>
              </a:rPr>
              <a:t>Consistent with any cancer symptom, non-specific symptoms saw younger respondents driving lifestyle attribution. Links with existing poor health were more commonly selected by older respondents, those with a disability and those living in the West of Scotland cancer network.</a:t>
            </a:r>
            <a:endParaRPr lang="en-GB" sz="2000" spc="10" dirty="0">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18-29s were more likely to select mental health problems (61% vs 12% 50+) and lifestyle factors (41% vs 30%). </a:t>
            </a:r>
          </a:p>
          <a:p>
            <a:pPr algn="ctr"/>
            <a:endParaRPr lang="en-US" sz="1200" dirty="0">
              <a:solidFill>
                <a:schemeClr val="tx1"/>
              </a:solidFill>
            </a:endParaRPr>
          </a:p>
          <a:p>
            <a:pPr algn="ctr"/>
            <a:r>
              <a:rPr lang="en-US" sz="1200" dirty="0">
                <a:solidFill>
                  <a:schemeClr val="tx1"/>
                </a:solidFill>
              </a:rPr>
              <a:t>Those aged 50+ were more likely to select the following factors: existing (33% vs 23%) and new (20% vs 7%) physical health problems, and cancer (11% vs 2%).</a:t>
            </a: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2490702" y="45582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45 or over were less likely than those who are not to attribute their symptoms to mental health problems (13% vs 34%).</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8186499" y="259183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to select an existing physical health problem (44% vs 18% no disability) and medication (23% vs 6%), while those without a disability were more likely to select lifestyle factors (44% vs 25%)</a:t>
            </a:r>
            <a:r>
              <a:rPr lang="en-US" sz="1200" b="1" dirty="0">
                <a:solidFill>
                  <a:schemeClr val="tx1"/>
                </a:solidFill>
              </a:rPr>
              <a:t>.</a:t>
            </a:r>
            <a:endParaRPr lang="en-GB" sz="1200" b="1" dirty="0">
              <a:solidFill>
                <a:srgbClr val="FF0000"/>
              </a:solidFill>
            </a:endParaRP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6535442" y="456348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Those living in the West of Scotland cancer network were more likely to select lifestyle factors (39%), existing physical (34%) and mental (32%) health problems.</a:t>
            </a:r>
            <a:endParaRPr lang="en-GB" sz="1200" dirty="0">
              <a:solidFill>
                <a:schemeClr val="tx1">
                  <a:lumMod val="50000"/>
                </a:schemeClr>
              </a:solidFill>
            </a:endParaRP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3274626" y="446455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8973115" y="2507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7091385" y="4482391"/>
            <a:ext cx="2376734"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Scottish Cancer Networks</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non-specific cancer symptoms</a:t>
            </a:r>
            <a:endParaRPr lang="en-GB" sz="1600" b="1" i="0" u="none" strike="noStrike" kern="1200" spc="10" baseline="0" dirty="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4353952" y="2641977"/>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lumMod val="50000"/>
                  </a:schemeClr>
                </a:solidFill>
              </a:rPr>
              <a:t>Males were more likely than females to select cancer (12% vs 5%).</a:t>
            </a:r>
            <a:endParaRPr lang="en-GB" sz="1200" dirty="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5178441" y="253847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9" name="Footer Placeholder 5">
            <a:extLst>
              <a:ext uri="{FF2B5EF4-FFF2-40B4-BE49-F238E27FC236}">
                <a16:creationId xmlns:a16="http://schemas.microsoft.com/office/drawing/2014/main" id="{54039EE1-22FF-3E6B-DA69-D6AEDE50A8D1}"/>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H3_rec2.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non-specific cancer symptom</a:t>
            </a:r>
            <a:br>
              <a:rPr lang="en-US" sz="800" dirty="0"/>
            </a:br>
            <a:r>
              <a:rPr lang="en-US" sz="800" dirty="0"/>
              <a:t>Base: All in Scotland experiencing any potential non-specific cancer symptoms (N=358)</a:t>
            </a:r>
          </a:p>
        </p:txBody>
      </p:sp>
      <p:sp>
        <p:nvSpPr>
          <p:cNvPr id="3" name="Oval 2">
            <a:extLst>
              <a:ext uri="{FF2B5EF4-FFF2-40B4-BE49-F238E27FC236}">
                <a16:creationId xmlns:a16="http://schemas.microsoft.com/office/drawing/2014/main" id="{16491CD6-55DC-A4CF-7658-3CB8AB6DFA19}"/>
              </a:ext>
            </a:extLst>
          </p:cNvPr>
          <p:cNvSpPr/>
          <p:nvPr/>
        </p:nvSpPr>
        <p:spPr>
          <a:xfrm>
            <a:off x="3291929" y="2472186"/>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6936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dirty="0">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dirty="0">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dirty="0">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dirty="0">
                <a:latin typeface="+mn-lt"/>
              </a:rPr>
              <a:t>Awareness of cancer symptoms and risk factors</a:t>
            </a:r>
            <a:endParaRPr lang="en-US" dirty="0">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dirty="0">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dirty="0">
                <a:latin typeface="+mn-lt"/>
              </a:rPr>
              <a:t>Experience and presentation of symptoms</a:t>
            </a:r>
            <a:endParaRPr lang="en-US" dirty="0">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dirty="0">
                <a:latin typeface="+mn-lt"/>
              </a:rPr>
              <a:t>Representation</a:t>
            </a:r>
            <a:endParaRPr lang="en-US" dirty="0">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dirty="0">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dirty="0">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dirty="0">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dirty="0">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dirty="0">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dirty="0">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dirty="0">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dirty="0">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dirty="0">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dirty="0">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dirty="0">
                <a:latin typeface="+mn-lt"/>
              </a:rPr>
              <a:t>Cancer Awareness Measure+ 2024 – Scotland</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the top selected causes remained existing physical health problems and lifestyle factors.</a:t>
            </a:r>
            <a:endParaRPr lang="en-GB" sz="2200" spc="10" dirty="0">
              <a:solidFill>
                <a:srgbClr val="FF0000"/>
              </a:solidFill>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H3_rec3.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red-flag cancer symptom</a:t>
            </a:r>
            <a:br>
              <a:rPr lang="en-US" sz="800" dirty="0"/>
            </a:br>
            <a:r>
              <a:rPr lang="en-US" sz="800" dirty="0"/>
              <a:t>Base: All in Scotland experiencing any potential red-flag cancer symptoms (N=179)</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1939290836"/>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red-flag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potential lung cancer symptoms, attribution to existing health problems was the most cited, with around 3 in 10 selecting this. This was followed by lifestyle factors and new physical health problems.</a:t>
            </a:r>
            <a:endParaRPr lang="en-GB" sz="2200" spc="10" dirty="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H3_rec4.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lung-specific cancer symptom</a:t>
            </a:r>
            <a:br>
              <a:rPr lang="en-US" sz="800" dirty="0"/>
            </a:br>
            <a:r>
              <a:rPr lang="en-US" sz="800" dirty="0"/>
              <a:t>Base: All in Scotland experiencing any potential lung-specific cancer symptoms (N=153)</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1076810956"/>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lung-specific cancer symptoms</a:t>
            </a:r>
            <a:endParaRPr lang="en-GB" sz="1600" b="1" i="0" u="none" strike="noStrike" kern="1200" spc="10" baseline="0" dirty="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Lifestyle factors were the most commonly attributed cause to potential oral cancer symptoms, followed by existing and new physical health problems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H3_rec5. What do you think caused this symptom? Please note, we want to know what </a:t>
            </a:r>
            <a:r>
              <a:rPr lang="en-US" sz="800" b="1" dirty="0"/>
              <a:t>you</a:t>
            </a:r>
            <a:r>
              <a:rPr lang="en-US" sz="800" dirty="0"/>
              <a:t> think caused the symptom, not what a healthcare professional said caused the symptom. Please select all that apply – Any potential oral cancer symptom</a:t>
            </a:r>
            <a:br>
              <a:rPr lang="en-US" sz="800" dirty="0"/>
            </a:br>
            <a:r>
              <a:rPr lang="en-US" sz="800" dirty="0"/>
              <a:t>Base: All in Scotland experiencing any potential oral cancer symptoms (N=136)</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 any potential oral cancer symptoms</a:t>
            </a:r>
            <a:endParaRPr lang="en-GB" sz="1600" b="1" i="0" u="none" strike="noStrike" kern="1200" spc="10" baseline="0" dirty="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676188988"/>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one third were concerned about the seriousness of them</a:t>
            </a:r>
            <a:endParaRPr lang="en-GB" sz="2200" spc="10" dirty="0">
              <a:solidFill>
                <a:srgbClr val="FF0000"/>
              </a:solidFill>
              <a:latin typeface="+mn-lt"/>
              <a:ea typeface="+mn-ea"/>
              <a:cs typeface="+mn-cs"/>
            </a:endParaRP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in Scotland experiencing… (Any cancer symptom: N=489; Any non-specific cancer symptom: N=358; Any red-flag cancer symptom: N=179; Any lung-specific cancer symptom: N=153; Any oral cancer symptom: N=136).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Concern regarding symptoms</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2160626244"/>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33</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26</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32%</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28%</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28%</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441274" y="1764176"/>
            <a:ext cx="11198668" cy="3918112"/>
            <a:chOff x="561850" y="844389"/>
            <a:chExt cx="11198668" cy="3918112"/>
          </a:xfrm>
        </p:grpSpPr>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1910970203"/>
                </p:ext>
              </p:extLst>
            </p:nvPr>
          </p:nvGraphicFramePr>
          <p:xfrm>
            <a:off x="612504"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4D113A80-4F6A-8B1E-A1A6-C2FF0FB28C9B}"/>
                </a:ext>
              </a:extLst>
            </p:cNvPr>
            <p:cNvSpPr/>
            <p:nvPr/>
          </p:nvSpPr>
          <p:spPr>
            <a:xfrm>
              <a:off x="9296067" y="343842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794116" y="3434626"/>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2307056"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9" name="Rectangle 18">
              <a:extLst>
                <a:ext uri="{FF2B5EF4-FFF2-40B4-BE49-F238E27FC236}">
                  <a16:creationId xmlns:a16="http://schemas.microsoft.com/office/drawing/2014/main" id="{CCF4C308-069C-3041-360C-770DB72B385A}"/>
                </a:ext>
              </a:extLst>
            </p:cNvPr>
            <p:cNvSpPr/>
            <p:nvPr/>
          </p:nvSpPr>
          <p:spPr>
            <a:xfrm>
              <a:off x="5567382" y="3456679"/>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6118898" y="3443720"/>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8584765" y="3447623"/>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23" name="Rectangle 22">
              <a:extLst>
                <a:ext uri="{FF2B5EF4-FFF2-40B4-BE49-F238E27FC236}">
                  <a16:creationId xmlns:a16="http://schemas.microsoft.com/office/drawing/2014/main" id="{6BE981E7-92AE-5164-4155-4AC6DDDABFCB}"/>
                </a:ext>
              </a:extLst>
            </p:cNvPr>
            <p:cNvSpPr/>
            <p:nvPr/>
          </p:nvSpPr>
          <p:spPr>
            <a:xfrm>
              <a:off x="10388144" y="3456679"/>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24" name="Rectangle 23">
              <a:extLst>
                <a:ext uri="{FF2B5EF4-FFF2-40B4-BE49-F238E27FC236}">
                  <a16:creationId xmlns:a16="http://schemas.microsoft.com/office/drawing/2014/main" id="{42C25787-E15D-5BC9-AFE7-58C3A9046C2D}"/>
                </a:ext>
              </a:extLst>
            </p:cNvPr>
            <p:cNvSpPr/>
            <p:nvPr/>
          </p:nvSpPr>
          <p:spPr>
            <a:xfrm>
              <a:off x="10905582" y="3459503"/>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4135506" y="224020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3564264" y="249735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 regarding any potential cancer symptom was higher among those aged 30-49 and living with a disability</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050499"/>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in Scotland who experienced any potential cancer symptom (All: N=489; Male: N=219; Female: N=263; 18-29: N=79; 30-49: N=146; 50+: N=264; ABC1: N=238; C2DE: N=251; C2DE 45+: N=166; Not C2DE 45+: N=323; No disability: N=275; Disability: N=206; Urban: N=216; Rural: N=75)</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2941713" y="1926918"/>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Total* concern regarding any potential cancer symptom – by demographics</a:t>
            </a:r>
            <a:endParaRPr lang="en-GB" sz="1600" b="1" i="0" u="none" strike="noStrike" kern="1200" spc="10" baseline="0" dirty="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 name="Rectangle 3">
            <a:extLst>
              <a:ext uri="{FF2B5EF4-FFF2-40B4-BE49-F238E27FC236}">
                <a16:creationId xmlns:a16="http://schemas.microsoft.com/office/drawing/2014/main" id="{DDCF41C9-6D44-F21C-144E-AE97FE1AACB2}"/>
              </a:ext>
            </a:extLst>
          </p:cNvPr>
          <p:cNvSpPr/>
          <p:nvPr/>
        </p:nvSpPr>
        <p:spPr>
          <a:xfrm>
            <a:off x="3308485" y="4357551"/>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846441" y="4357551"/>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4375579" y="4357551"/>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41" name="Isosceles Triangle 40">
            <a:extLst>
              <a:ext uri="{FF2B5EF4-FFF2-40B4-BE49-F238E27FC236}">
                <a16:creationId xmlns:a16="http://schemas.microsoft.com/office/drawing/2014/main" id="{97624042-31CB-36BE-598F-C27E8014DE63}"/>
              </a:ext>
            </a:extLst>
          </p:cNvPr>
          <p:cNvSpPr>
            <a:spLocks noChangeAspect="1"/>
          </p:cNvSpPr>
          <p:nvPr/>
        </p:nvSpPr>
        <p:spPr>
          <a:xfrm>
            <a:off x="9492784" y="300512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0" name="Isosceles Triangle 59">
            <a:extLst>
              <a:ext uri="{FF2B5EF4-FFF2-40B4-BE49-F238E27FC236}">
                <a16:creationId xmlns:a16="http://schemas.microsoft.com/office/drawing/2014/main" id="{346D0CE8-74EF-ACA4-B4DA-EEFC7E248235}"/>
              </a:ext>
            </a:extLst>
          </p:cNvPr>
          <p:cNvSpPr>
            <a:spLocks noChangeAspect="1"/>
          </p:cNvSpPr>
          <p:nvPr/>
        </p:nvSpPr>
        <p:spPr>
          <a:xfrm rot="10800000">
            <a:off x="8874809" y="34420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7" name="Oval 26">
            <a:extLst>
              <a:ext uri="{FF2B5EF4-FFF2-40B4-BE49-F238E27FC236}">
                <a16:creationId xmlns:a16="http://schemas.microsoft.com/office/drawing/2014/main" id="{FE668E9E-5194-D76E-1864-E9CEE5116619}"/>
              </a:ext>
            </a:extLst>
          </p:cNvPr>
          <p:cNvSpPr/>
          <p:nvPr/>
        </p:nvSpPr>
        <p:spPr>
          <a:xfrm>
            <a:off x="3521494" y="46859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Isosceles Triangle 30">
            <a:extLst>
              <a:ext uri="{FF2B5EF4-FFF2-40B4-BE49-F238E27FC236}">
                <a16:creationId xmlns:a16="http://schemas.microsoft.com/office/drawing/2014/main" id="{3F6BF926-F59E-98BD-755D-CFD11F43F0C6}"/>
              </a:ext>
            </a:extLst>
          </p:cNvPr>
          <p:cNvSpPr>
            <a:spLocks noChangeAspect="1"/>
          </p:cNvSpPr>
          <p:nvPr/>
        </p:nvSpPr>
        <p:spPr>
          <a:xfrm>
            <a:off x="4548711" y="323463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2" name="Rectangle 31">
            <a:extLst>
              <a:ext uri="{FF2B5EF4-FFF2-40B4-BE49-F238E27FC236}">
                <a16:creationId xmlns:a16="http://schemas.microsoft.com/office/drawing/2014/main" id="{AAE3ADFF-185B-8803-7922-F83E46BF3B50}"/>
              </a:ext>
            </a:extLst>
          </p:cNvPr>
          <p:cNvSpPr/>
          <p:nvPr/>
        </p:nvSpPr>
        <p:spPr>
          <a:xfrm>
            <a:off x="6961953" y="4422818"/>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33" name="Rectangle 32">
            <a:extLst>
              <a:ext uri="{FF2B5EF4-FFF2-40B4-BE49-F238E27FC236}">
                <a16:creationId xmlns:a16="http://schemas.microsoft.com/office/drawing/2014/main" id="{00EF34E9-1DE6-6850-0595-F9DDC0106D18}"/>
              </a:ext>
            </a:extLst>
          </p:cNvPr>
          <p:cNvSpPr/>
          <p:nvPr/>
        </p:nvSpPr>
        <p:spPr>
          <a:xfrm>
            <a:off x="7590401" y="4492971"/>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43" name="Oval 42">
            <a:extLst>
              <a:ext uri="{FF2B5EF4-FFF2-40B4-BE49-F238E27FC236}">
                <a16:creationId xmlns:a16="http://schemas.microsoft.com/office/drawing/2014/main" id="{66EA356B-CA8E-049D-58C8-F00C2821CBA0}"/>
              </a:ext>
            </a:extLst>
          </p:cNvPr>
          <p:cNvSpPr/>
          <p:nvPr/>
        </p:nvSpPr>
        <p:spPr>
          <a:xfrm>
            <a:off x="10896351" y="467259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88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3892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more than half reported successfully contacting their GP, while around 1 in 4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dirty="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H4_rec. You said that you have experienced [symptom] in the last 12 months. We would now like to ask you a few more questions about this. Which of the following, if any, did you do after noticing the symptom? Please select all that apply.</a:t>
            </a:r>
          </a:p>
          <a:p>
            <a:r>
              <a:rPr lang="en-US" sz="800" dirty="0"/>
              <a:t>Base: All in Scotland experiencing…(Any cancer symptom: N=489; Any non-specific cancer symptom: N=358; Any red-flag cancer symptom: N=179; Any lung-specific cancer symptom: N=153; Any oral cancer symptom: N=136). </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3419426652"/>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0087"/>
                </a:solidFill>
                <a:effectLst/>
                <a:uLnTx/>
                <a:uFillTx/>
                <a:latin typeface="Arial" panose="020B0604020202020204"/>
                <a:ea typeface="+mn-ea"/>
                <a:cs typeface="+mn-cs"/>
              </a:rPr>
              <a:t>Any potential cancer symptom: </a:t>
            </a:r>
            <a:r>
              <a:rPr lang="en-GB" sz="1400" b="1" dirty="0">
                <a:solidFill>
                  <a:srgbClr val="FF0087"/>
                </a:solidFill>
                <a:latin typeface="Arial" panose="020B0604020202020204"/>
              </a:rPr>
              <a:t>63</a:t>
            </a:r>
            <a:r>
              <a:rPr kumimoji="0" lang="en-GB" sz="1400" b="1" i="0" u="none" strike="noStrike" kern="1200" cap="none" spc="0" normalizeH="0" baseline="0" noProof="0" dirty="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dirty="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7E"/>
                </a:solidFill>
                <a:effectLst/>
                <a:uLnTx/>
                <a:uFillTx/>
                <a:latin typeface="Arial" panose="020B0604020202020204"/>
                <a:ea typeface="+mn-ea"/>
                <a:cs typeface="+mn-cs"/>
              </a:rPr>
              <a:t>Any potential non-specific symptom: </a:t>
            </a:r>
            <a:r>
              <a:rPr lang="en-GB" sz="1400" b="1" dirty="0">
                <a:solidFill>
                  <a:srgbClr val="00007E"/>
                </a:solidFill>
                <a:latin typeface="Arial" panose="020B0604020202020204"/>
              </a:rPr>
              <a:t>57</a:t>
            </a:r>
            <a:r>
              <a:rPr kumimoji="0" lang="en-GB" sz="1400" b="1" i="0" u="none" strike="noStrike" kern="1200" cap="none" spc="0" normalizeH="0" baseline="0" noProof="0" dirty="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dirty="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9CEE"/>
                </a:solidFill>
                <a:effectLst/>
                <a:uLnTx/>
                <a:uFillTx/>
                <a:latin typeface="Arial" panose="020B0604020202020204"/>
                <a:ea typeface="+mn-ea"/>
                <a:cs typeface="+mn-cs"/>
              </a:rPr>
              <a:t>Any potential red-flag symptom: </a:t>
            </a:r>
            <a:r>
              <a:rPr lang="en-GB" sz="1400" b="1" dirty="0">
                <a:solidFill>
                  <a:srgbClr val="009CEE"/>
                </a:solidFill>
                <a:latin typeface="Arial" panose="020B0604020202020204"/>
              </a:rPr>
              <a:t>62</a:t>
            </a:r>
            <a: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t>%</a:t>
            </a:r>
            <a:br>
              <a:rPr kumimoji="0" lang="en-GB" sz="1400" b="1" i="0" u="none" strike="noStrike" kern="1200" cap="none" spc="0" normalizeH="0" baseline="0" noProof="0" dirty="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dirty="0">
                <a:ln>
                  <a:noFill/>
                </a:ln>
                <a:solidFill>
                  <a:srgbClr val="FF0087">
                    <a:lumMod val="40000"/>
                    <a:lumOff val="60000"/>
                  </a:srgbClr>
                </a:solidFill>
                <a:effectLst/>
                <a:uLnTx/>
                <a:uFillTx/>
                <a:latin typeface="Arial" panose="020B0604020202020204"/>
                <a:ea typeface="+mn-ea"/>
                <a:cs typeface="+mn-cs"/>
              </a:rPr>
              <a:t>60%</a:t>
            </a:r>
            <a:br>
              <a:rPr kumimoji="0" lang="en-GB" sz="1100" b="1" i="0" u="none" strike="noStrike" kern="1200" cap="none" spc="0" normalizeH="0" baseline="0" noProof="0" dirty="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Any potential oral cancer symptom: </a:t>
            </a:r>
            <a:r>
              <a:rPr kumimoji="0" lang="en-GB" sz="14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rPr>
              <a:t>63%</a:t>
            </a:r>
            <a:endParaRPr kumimoji="0" lang="en-GB" sz="1800" b="1" i="0" u="none" strike="noStrike" kern="1200" cap="none" spc="0" normalizeH="0" baseline="0" noProof="0" dirty="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 across all symptoms, there were more who contacted their GP within 6 months than those who didn’t</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dirty="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2747240632"/>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91070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Scotland experiencing…(Any cancer symptom: N=489; Any non-specific cancer symptom: N=358; Any red-flag cancer symptom: N=179; Any lung-specific cancer symptom: N=153; Any oral cancer symptom: N=136). </a:t>
            </a:r>
          </a:p>
          <a:p>
            <a:endParaRPr lang="en-US" sz="800" dirty="0"/>
          </a:p>
        </p:txBody>
      </p:sp>
    </p:spTree>
    <p:extLst>
      <p:ext uri="{BB962C8B-B14F-4D97-AF65-F5344CB8AC3E}">
        <p14:creationId xmlns:p14="http://schemas.microsoft.com/office/powerpoint/2010/main" val="195296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41427" y="1829875"/>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862784"/>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171986199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6190001" y="158425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6638084" y="185121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280172" y="626941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Scotland who experienced any potential cancer symptom (All: N=489; Male: N=219; Female: N=263; 18-29: N=79; 30-49: N=146; 50+: N=264; ABC1: N=238; C2DE: N=251; C2DE 45+: N=166; Not C2DE 45+: N=323; No disability: N=275; Disability: N=206; Urban: N=216; Rural: N=75; IMD 1-2: N=80; IMD 3-8: N=282; IMD 9-10: N=127)</a:t>
            </a:r>
          </a:p>
          <a:p>
            <a:endParaRPr lang="en-US" sz="800" dirty="0"/>
          </a:p>
        </p:txBody>
      </p:sp>
      <p:sp>
        <p:nvSpPr>
          <p:cNvPr id="32" name="Isosceles Triangle 31">
            <a:extLst>
              <a:ext uri="{FF2B5EF4-FFF2-40B4-BE49-F238E27FC236}">
                <a16:creationId xmlns:a16="http://schemas.microsoft.com/office/drawing/2014/main" id="{4225F721-B294-2A7C-57C4-EFC42388A280}"/>
              </a:ext>
            </a:extLst>
          </p:cNvPr>
          <p:cNvSpPr>
            <a:spLocks noChangeAspect="1"/>
          </p:cNvSpPr>
          <p:nvPr/>
        </p:nvSpPr>
        <p:spPr>
          <a:xfrm>
            <a:off x="8131811" y="2734057"/>
            <a:ext cx="171428" cy="151397"/>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6C98D7CE-25AA-A9E6-D66B-6B4F434F5906}"/>
              </a:ext>
            </a:extLst>
          </p:cNvPr>
          <p:cNvSpPr>
            <a:spLocks noChangeAspect="1"/>
          </p:cNvSpPr>
          <p:nvPr/>
        </p:nvSpPr>
        <p:spPr>
          <a:xfrm rot="10800000">
            <a:off x="7687562" y="3039804"/>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Likelihood to contact their GP within 6 months increased for those aged 50+, living with a disability or aged 45+ in lower social grades</a:t>
            </a:r>
          </a:p>
        </p:txBody>
      </p:sp>
      <p:sp>
        <p:nvSpPr>
          <p:cNvPr id="2" name="Rectangle 1">
            <a:extLst>
              <a:ext uri="{FF2B5EF4-FFF2-40B4-BE49-F238E27FC236}">
                <a16:creationId xmlns:a16="http://schemas.microsoft.com/office/drawing/2014/main" id="{F3BA6347-6DD5-0F9B-6AAB-E498F6D99EEB}"/>
              </a:ext>
            </a:extLst>
          </p:cNvPr>
          <p:cNvSpPr/>
          <p:nvPr/>
        </p:nvSpPr>
        <p:spPr>
          <a:xfrm>
            <a:off x="7979325" y="4849516"/>
            <a:ext cx="818702" cy="3800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7356412" y="4877087"/>
            <a:ext cx="785306"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874548"/>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2830286" y="4865261"/>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383860" y="4856632"/>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3909342" y="486353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6" name="Rectangle 15">
            <a:extLst>
              <a:ext uri="{FF2B5EF4-FFF2-40B4-BE49-F238E27FC236}">
                <a16:creationId xmlns:a16="http://schemas.microsoft.com/office/drawing/2014/main" id="{29774451-1B67-C273-45A9-EF1AF443FFB1}"/>
              </a:ext>
            </a:extLst>
          </p:cNvPr>
          <p:cNvSpPr/>
          <p:nvPr/>
        </p:nvSpPr>
        <p:spPr>
          <a:xfrm>
            <a:off x="4712125" y="48509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198808" y="4863836"/>
            <a:ext cx="599892" cy="17172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457777" y="4880371"/>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1889058" y="4880552"/>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8864256" y="4863535"/>
            <a:ext cx="596149" cy="2202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38" name="Rectangle 37">
            <a:extLst>
              <a:ext uri="{FF2B5EF4-FFF2-40B4-BE49-F238E27FC236}">
                <a16:creationId xmlns:a16="http://schemas.microsoft.com/office/drawing/2014/main" id="{A9E462E9-EF38-6919-6C9A-4324732B90BA}"/>
              </a:ext>
            </a:extLst>
          </p:cNvPr>
          <p:cNvSpPr/>
          <p:nvPr/>
        </p:nvSpPr>
        <p:spPr>
          <a:xfrm>
            <a:off x="9427487" y="4863532"/>
            <a:ext cx="558756" cy="22025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3978679" y="2712486"/>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002455" y="3428552"/>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8" name="Rectangle 17">
            <a:extLst>
              <a:ext uri="{FF2B5EF4-FFF2-40B4-BE49-F238E27FC236}">
                <a16:creationId xmlns:a16="http://schemas.microsoft.com/office/drawing/2014/main" id="{497D8CEF-BE4C-DE79-1B2D-8AB6E7CC46B4}"/>
              </a:ext>
            </a:extLst>
          </p:cNvPr>
          <p:cNvSpPr/>
          <p:nvPr/>
        </p:nvSpPr>
        <p:spPr>
          <a:xfrm>
            <a:off x="6065443" y="4856931"/>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24" name="Rectangle 23">
            <a:extLst>
              <a:ext uri="{FF2B5EF4-FFF2-40B4-BE49-F238E27FC236}">
                <a16:creationId xmlns:a16="http://schemas.microsoft.com/office/drawing/2014/main" id="{D8DA2B8B-FD92-1BBF-8561-760937FDDD4D}"/>
              </a:ext>
            </a:extLst>
          </p:cNvPr>
          <p:cNvSpPr/>
          <p:nvPr/>
        </p:nvSpPr>
        <p:spPr>
          <a:xfrm>
            <a:off x="6627007" y="4927700"/>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25" name="Oval 24">
            <a:extLst>
              <a:ext uri="{FF2B5EF4-FFF2-40B4-BE49-F238E27FC236}">
                <a16:creationId xmlns:a16="http://schemas.microsoft.com/office/drawing/2014/main" id="{93CA43AD-74CC-D08C-2ADA-36AD4636811C}"/>
              </a:ext>
            </a:extLst>
          </p:cNvPr>
          <p:cNvSpPr/>
          <p:nvPr/>
        </p:nvSpPr>
        <p:spPr>
          <a:xfrm>
            <a:off x="3010571" y="506267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66A247F0-C8DF-87AE-2400-872139FCAAD7}"/>
              </a:ext>
            </a:extLst>
          </p:cNvPr>
          <p:cNvSpPr/>
          <p:nvPr/>
        </p:nvSpPr>
        <p:spPr>
          <a:xfrm>
            <a:off x="9555829" y="513326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4B510725-4735-1CC2-C312-BD1D31FBF8B5}"/>
              </a:ext>
            </a:extLst>
          </p:cNvPr>
          <p:cNvSpPr/>
          <p:nvPr/>
        </p:nvSpPr>
        <p:spPr>
          <a:xfrm>
            <a:off x="11139174" y="4885536"/>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9-10 (Least deprived)</a:t>
            </a:r>
          </a:p>
        </p:txBody>
      </p:sp>
      <p:sp>
        <p:nvSpPr>
          <p:cNvPr id="39" name="Rectangle 38">
            <a:extLst>
              <a:ext uri="{FF2B5EF4-FFF2-40B4-BE49-F238E27FC236}">
                <a16:creationId xmlns:a16="http://schemas.microsoft.com/office/drawing/2014/main" id="{5EB5E71D-E8D0-38CD-33C0-B67AECDD4717}"/>
              </a:ext>
            </a:extLst>
          </p:cNvPr>
          <p:cNvSpPr/>
          <p:nvPr/>
        </p:nvSpPr>
        <p:spPr>
          <a:xfrm>
            <a:off x="10744045" y="4936990"/>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3-8</a:t>
            </a:r>
          </a:p>
        </p:txBody>
      </p:sp>
      <p:sp>
        <p:nvSpPr>
          <p:cNvPr id="41" name="Rectangle 40">
            <a:extLst>
              <a:ext uri="{FF2B5EF4-FFF2-40B4-BE49-F238E27FC236}">
                <a16:creationId xmlns:a16="http://schemas.microsoft.com/office/drawing/2014/main" id="{0D47D24A-FC6A-C489-64D4-EE42D96CCBAA}"/>
              </a:ext>
            </a:extLst>
          </p:cNvPr>
          <p:cNvSpPr/>
          <p:nvPr/>
        </p:nvSpPr>
        <p:spPr>
          <a:xfrm>
            <a:off x="10137649" y="4885536"/>
            <a:ext cx="823649" cy="5732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IMD 1-2 (Most deprived)</a:t>
            </a:r>
          </a:p>
        </p:txBody>
      </p:sp>
      <p:sp>
        <p:nvSpPr>
          <p:cNvPr id="42" name="Oval 41">
            <a:extLst>
              <a:ext uri="{FF2B5EF4-FFF2-40B4-BE49-F238E27FC236}">
                <a16:creationId xmlns:a16="http://schemas.microsoft.com/office/drawing/2014/main" id="{69C9DF87-929D-F6E0-2E6C-A7CDD025F20A}"/>
              </a:ext>
            </a:extLst>
          </p:cNvPr>
          <p:cNvSpPr/>
          <p:nvPr/>
        </p:nvSpPr>
        <p:spPr>
          <a:xfrm>
            <a:off x="10504233" y="552201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1310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in Scotland who contacted their doctor experiencing… (Any potential cancer symptom: N=334; Any potential non-specific cancer symptom: N=212; Any potential red-flag cancer symptom: N=116; Any potential lung-specific cancer symptom: N=103; Any potential oral cancer symptom: N=96)</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4170780221"/>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dirty="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at least 3 in 4 said they spoke to a healthcare professional within 2 weeks after contacting their GP, with at least 3 in 10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10256" y="2409023"/>
            <a:ext cx="192368" cy="26923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E05AD4E7-B7E0-505B-BB2E-3A86585567E4}"/>
              </a:ext>
            </a:extLst>
          </p:cNvPr>
          <p:cNvSpPr txBox="1"/>
          <p:nvPr/>
        </p:nvSpPr>
        <p:spPr>
          <a:xfrm>
            <a:off x="2545566" y="339749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83%</a:t>
            </a:r>
            <a:endParaRPr lang="en-GB" sz="1100" b="1" dirty="0">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92%</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66707" cy="26923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TextBox 20">
            <a:extLst>
              <a:ext uri="{FF2B5EF4-FFF2-40B4-BE49-F238E27FC236}">
                <a16:creationId xmlns:a16="http://schemas.microsoft.com/office/drawing/2014/main" id="{F2CA7055-1A84-BBD3-44FB-CD7C956CB673}"/>
              </a:ext>
            </a:extLst>
          </p:cNvPr>
          <p:cNvSpPr txBox="1"/>
          <p:nvPr/>
        </p:nvSpPr>
        <p:spPr>
          <a:xfrm>
            <a:off x="4691547" y="342098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82%</a:t>
            </a:r>
            <a:endParaRPr lang="en-GB" sz="1100" b="1" dirty="0">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91%</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69130" cy="26018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2" name="TextBox 31">
            <a:extLst>
              <a:ext uri="{FF2B5EF4-FFF2-40B4-BE49-F238E27FC236}">
                <a16:creationId xmlns:a16="http://schemas.microsoft.com/office/drawing/2014/main" id="{9A4C6C76-36C3-C036-4AD9-EFA298FF22C2}"/>
              </a:ext>
            </a:extLst>
          </p:cNvPr>
          <p:cNvSpPr txBox="1"/>
          <p:nvPr/>
        </p:nvSpPr>
        <p:spPr>
          <a:xfrm>
            <a:off x="6837231" y="3435646"/>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78%</a:t>
            </a:r>
            <a:endParaRPr lang="en-GB" sz="1100" b="1" dirty="0">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88%</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02852" cy="24887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77%</a:t>
            </a:r>
            <a:endParaRPr lang="en-GB" sz="1100" b="1" dirty="0">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89%</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69130" cy="26018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A313468C-A26A-E6FC-B8D7-2CB7D7B617F3}"/>
              </a:ext>
            </a:extLst>
          </p:cNvPr>
          <p:cNvSpPr txBox="1"/>
          <p:nvPr/>
        </p:nvSpPr>
        <p:spPr>
          <a:xfrm>
            <a:off x="11092401" y="3442441"/>
            <a:ext cx="863600" cy="615553"/>
          </a:xfrm>
          <a:prstGeom prst="rect">
            <a:avLst/>
          </a:prstGeom>
          <a:noFill/>
        </p:spPr>
        <p:txBody>
          <a:bodyPr wrap="square" rtlCol="0">
            <a:spAutoFit/>
          </a:bodyPr>
          <a:lstStyle/>
          <a:p>
            <a:pPr algn="ctr"/>
            <a:r>
              <a:rPr lang="en-GB" sz="1100" dirty="0">
                <a:solidFill>
                  <a:schemeClr val="accent1"/>
                </a:solidFill>
              </a:rPr>
              <a:t>Net: Up to 2 weeks: </a:t>
            </a:r>
            <a:r>
              <a:rPr lang="en-GB" sz="1200" b="1" dirty="0">
                <a:solidFill>
                  <a:schemeClr val="accent1"/>
                </a:solidFill>
              </a:rPr>
              <a:t>80%</a:t>
            </a:r>
            <a:endParaRPr lang="en-GB" sz="1100" b="1" dirty="0">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dirty="0">
                <a:solidFill>
                  <a:schemeClr val="accent1"/>
                </a:solidFill>
              </a:rPr>
              <a:t>Up to 1 month:</a:t>
            </a:r>
          </a:p>
          <a:p>
            <a:pPr algn="ctr"/>
            <a:r>
              <a:rPr lang="en-GB" sz="1100" b="1" dirty="0">
                <a:solidFill>
                  <a:schemeClr val="accent1"/>
                </a:solidFill>
              </a:rPr>
              <a:t>87%</a:t>
            </a:r>
          </a:p>
        </p:txBody>
      </p:sp>
      <p:sp>
        <p:nvSpPr>
          <p:cNvPr id="2" name="Oval 1">
            <a:extLst>
              <a:ext uri="{FF2B5EF4-FFF2-40B4-BE49-F238E27FC236}">
                <a16:creationId xmlns:a16="http://schemas.microsoft.com/office/drawing/2014/main" id="{62057131-58E2-293F-AC75-B8446AEC2DA1}"/>
              </a:ext>
            </a:extLst>
          </p:cNvPr>
          <p:cNvSpPr/>
          <p:nvPr/>
        </p:nvSpPr>
        <p:spPr>
          <a:xfrm>
            <a:off x="10962753" y="568904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041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dirty="0">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dirty="0">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1433259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(N=251); Any non-specific cancer symptom (N=160); Any red-flag cancer symptom (N=71); Any lung-specific cancer symptom (N=73; Any oral cancer symptom (N=78)</a:t>
            </a:r>
          </a:p>
          <a:p>
            <a:r>
              <a:rPr lang="en-US" sz="800" dirty="0"/>
              <a:t>N.B. data does not add up to 100% as multiple symptoms were discussed </a:t>
            </a:r>
          </a:p>
          <a:p>
            <a:r>
              <a:rPr lang="en-US" sz="800" dirty="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Close to 6 in 10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dirty="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3751083763"/>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517D249D-656C-867E-544E-0422C21E88D6}"/>
              </a:ext>
            </a:extLst>
          </p:cNvPr>
          <p:cNvSpPr/>
          <p:nvPr/>
        </p:nvSpPr>
        <p:spPr>
          <a:xfrm>
            <a:off x="10242722" y="383623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BB39D897-A9E9-F7D9-201C-70D24139894E}"/>
              </a:ext>
            </a:extLst>
          </p:cNvPr>
          <p:cNvSpPr/>
          <p:nvPr/>
        </p:nvSpPr>
        <p:spPr>
          <a:xfrm>
            <a:off x="10242722" y="452116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1248D810-5E03-6AD3-BCC2-AD6E7D180375}"/>
              </a:ext>
            </a:extLst>
          </p:cNvPr>
          <p:cNvSpPr/>
          <p:nvPr/>
        </p:nvSpPr>
        <p:spPr>
          <a:xfrm>
            <a:off x="10242722" y="523624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9327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Close to 1 in 4 recontacted their doctor about any symptom within two weeks. This increased slightly for those experiencing any non-specific symptom</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dirty="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 After how long did you contact your GP surgery/practice again about the symptom? </a:t>
            </a:r>
          </a:p>
          <a:p>
            <a:r>
              <a:rPr lang="en-US" sz="800" dirty="0"/>
              <a:t>Base: All who continued to experience… any cancer symptom (N=251); Any non-specific cancer symptom (N=160); Any red-flag cancer symptom (N=71); Any lung-specific cancer symptom (N=73; Any oral cancer symptom (N=78)</a:t>
            </a:r>
          </a:p>
          <a:p>
            <a:r>
              <a:rPr lang="en-US" sz="800" dirty="0"/>
              <a:t>N.B. data does not add up to 100% as multiple symptoms were discussed </a:t>
            </a:r>
          </a:p>
          <a:p>
            <a:r>
              <a:rPr lang="en-US" sz="800" dirty="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148557516"/>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66B487E9-651B-323D-142A-2099E6D86323}"/>
              </a:ext>
            </a:extLst>
          </p:cNvPr>
          <p:cNvSpPr/>
          <p:nvPr/>
        </p:nvSpPr>
        <p:spPr>
          <a:xfrm>
            <a:off x="10878310" y="356833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8F8A82E5-E4EC-6F08-2E06-79939E602020}"/>
              </a:ext>
            </a:extLst>
          </p:cNvPr>
          <p:cNvSpPr/>
          <p:nvPr/>
        </p:nvSpPr>
        <p:spPr>
          <a:xfrm>
            <a:off x="10878310" y="410147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C7631B07-0992-E9A7-29BB-2E8A40A78408}"/>
              </a:ext>
            </a:extLst>
          </p:cNvPr>
          <p:cNvSpPr/>
          <p:nvPr/>
        </p:nvSpPr>
        <p:spPr>
          <a:xfrm>
            <a:off x="10878310" y="460848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272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808561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of adults tried to contact their GP about any symptoms in the last 12 months. Of this group, over 8 in 10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F1. In the last 12 months, have you tried to contact your GP surgery/practice about any symptoms or health concerns that you had? Base: All in Scotland (N=1,056)</a:t>
            </a:r>
          </a:p>
          <a:p>
            <a:r>
              <a:rPr lang="en-US" sz="800" dirty="0"/>
              <a:t>F2. Were you able to make an appointment? Base: All in Scotland who tried to contact GP in last 12 months (N=590)</a:t>
            </a:r>
          </a:p>
          <a:p>
            <a:r>
              <a:rPr lang="en-US" sz="800" dirty="0"/>
              <a:t>F4. Which healthcare professional did you discuss your symptom or health concern with at your GP surgery/practice? Base:  All who made an appointment with GP (N=498)</a:t>
            </a:r>
          </a:p>
          <a:p>
            <a:endParaRPr lang="en-US" sz="800" dirty="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549833"/>
            <a:ext cx="7742044" cy="338554"/>
          </a:xfrm>
          <a:prstGeom prst="rect">
            <a:avLst/>
          </a:prstGeom>
          <a:noFill/>
        </p:spPr>
        <p:txBody>
          <a:bodyPr wrap="square" rtlCol="0">
            <a:spAutoFit/>
          </a:bodyPr>
          <a:lstStyle/>
          <a:p>
            <a:pPr algn="ctr"/>
            <a:r>
              <a:rPr lang="en-US" sz="1600" b="1" spc="10" dirty="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57770870"/>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475245" y="2496000"/>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475244" y="4381507"/>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dirty="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765544" y="2727880"/>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56%</a:t>
            </a:r>
          </a:p>
          <a:p>
            <a:pPr algn="ctr"/>
            <a:endParaRPr lang="en-GB" sz="800" dirty="0">
              <a:latin typeface="Arial Black" panose="020B0A04020102020204" pitchFamily="34" charset="0"/>
            </a:endParaRPr>
          </a:p>
          <a:p>
            <a:pPr algn="ctr"/>
            <a:r>
              <a:rPr lang="en-GB" sz="1200" dirty="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765544" y="4445326"/>
            <a:ext cx="2402958" cy="1384995"/>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85%</a:t>
            </a:r>
          </a:p>
          <a:p>
            <a:pPr algn="ctr"/>
            <a:endParaRPr lang="en-GB" sz="800" dirty="0">
              <a:latin typeface="Arial Black" panose="020B0A04020102020204" pitchFamily="34" charset="0"/>
            </a:endParaRPr>
          </a:p>
          <a:p>
            <a:pPr algn="ctr"/>
            <a:r>
              <a:rPr lang="en-GB" sz="1200" dirty="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More than half contacted the GP practice only once to try and make an appointment, although 42%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F3. How many times did you contact the GP surgery/practice to make an appointment? </a:t>
            </a:r>
          </a:p>
          <a:p>
            <a:r>
              <a:rPr lang="en-US" sz="800" dirty="0"/>
              <a:t>Base:  All in Scotland who did/did not make an appointment with GP after trying (N=587); all who made an appointment (N=498); all who did not make an appointment (N=89)</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86508141"/>
              </p:ext>
            </p:extLst>
          </p:nvPr>
        </p:nvGraphicFramePr>
        <p:xfrm>
          <a:off x="569324" y="1752221"/>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03825" y="1571816"/>
            <a:ext cx="7742044" cy="338554"/>
          </a:xfrm>
          <a:prstGeom prst="rect">
            <a:avLst/>
          </a:prstGeom>
          <a:noFill/>
        </p:spPr>
        <p:txBody>
          <a:bodyPr wrap="square" rtlCol="0">
            <a:spAutoFit/>
          </a:bodyPr>
          <a:lstStyle/>
          <a:p>
            <a:pPr algn="ctr"/>
            <a:r>
              <a:rPr lang="en-US" sz="1600" b="1" spc="10" dirty="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662613" y="2520763"/>
            <a:ext cx="2573711" cy="84435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Those aged 50+ (57%) and 30-49 (56%) were more likely to only try once compared to 18-29s (44%)</a:t>
            </a:r>
          </a:p>
        </p:txBody>
      </p:sp>
      <p:sp>
        <p:nvSpPr>
          <p:cNvPr id="27" name="TextBox 26">
            <a:extLst>
              <a:ext uri="{FF2B5EF4-FFF2-40B4-BE49-F238E27FC236}">
                <a16:creationId xmlns:a16="http://schemas.microsoft.com/office/drawing/2014/main" id="{6C50B9CA-1528-D7D4-49CA-2DB9C1FB11B4}"/>
              </a:ext>
            </a:extLst>
          </p:cNvPr>
          <p:cNvSpPr txBox="1"/>
          <p:nvPr/>
        </p:nvSpPr>
        <p:spPr>
          <a:xfrm>
            <a:off x="6594724" y="3767509"/>
            <a:ext cx="2338264" cy="954107"/>
          </a:xfrm>
          <a:prstGeom prst="rect">
            <a:avLst/>
          </a:prstGeom>
          <a:noFill/>
        </p:spPr>
        <p:txBody>
          <a:bodyPr wrap="square" rtlCol="0">
            <a:spAutoFit/>
          </a:bodyPr>
          <a:lstStyle/>
          <a:p>
            <a:pPr algn="ctr"/>
            <a:r>
              <a:rPr lang="en-GB" sz="3200" b="1" spc="10" dirty="0">
                <a:solidFill>
                  <a:schemeClr val="accent1"/>
                </a:solidFill>
              </a:rPr>
              <a:t>85% </a:t>
            </a:r>
          </a:p>
          <a:p>
            <a:pPr algn="ctr"/>
            <a:r>
              <a:rPr lang="en-GB" sz="1400" b="1" spc="10" dirty="0"/>
              <a:t>Made an appointment</a:t>
            </a:r>
            <a:br>
              <a:rPr lang="en-GB" sz="1000" b="1" spc="10" dirty="0"/>
            </a:br>
            <a:endParaRPr lang="en-GB" sz="1000" i="1" spc="10" dirty="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6642781" y="4721616"/>
            <a:ext cx="2216888" cy="1231106"/>
          </a:xfrm>
          <a:prstGeom prst="rect">
            <a:avLst/>
          </a:prstGeom>
          <a:noFill/>
        </p:spPr>
        <p:txBody>
          <a:bodyPr wrap="square" rtlCol="0">
            <a:spAutoFit/>
          </a:bodyPr>
          <a:lstStyle/>
          <a:p>
            <a:pPr algn="ctr"/>
            <a:r>
              <a:rPr lang="en-GB" sz="1400" b="1" spc="10" dirty="0"/>
              <a:t>Of those who didn’t make an appointment…</a:t>
            </a:r>
          </a:p>
          <a:p>
            <a:pPr algn="ctr"/>
            <a:r>
              <a:rPr lang="en-GB" sz="3200" b="1" spc="10" dirty="0">
                <a:solidFill>
                  <a:schemeClr val="accent2"/>
                </a:solidFill>
              </a:rPr>
              <a:t>73%</a:t>
            </a:r>
            <a:r>
              <a:rPr lang="en-GB" sz="3200" b="1" spc="10" dirty="0">
                <a:solidFill>
                  <a:schemeClr val="accent1"/>
                </a:solidFill>
              </a:rPr>
              <a:t> </a:t>
            </a:r>
          </a:p>
          <a:p>
            <a:pPr algn="ctr"/>
            <a:r>
              <a:rPr lang="en-GB" sz="1400" b="1" spc="10" dirty="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6464370" y="4700901"/>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CCCF80B4-8108-66BB-18CA-C84E40161CBD}"/>
              </a:ext>
            </a:extLst>
          </p:cNvPr>
          <p:cNvSpPr/>
          <p:nvPr/>
        </p:nvSpPr>
        <p:spPr>
          <a:xfrm>
            <a:off x="8274313" y="533716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25517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Lack of available appointments was the most common reason for not making an appointment, followed by not being able to get through on the phone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F5. You said that you tried to contact your GP surgery/practice in the last 12 months but were unable to make an appointment. Which of the following BEST describes why you were unable to make an appointment?</a:t>
            </a:r>
          </a:p>
          <a:p>
            <a:r>
              <a:rPr lang="en-US" sz="800" dirty="0"/>
              <a:t>Base: All in Scotland who tried but did not make an appointment (N=89)</a:t>
            </a:r>
          </a:p>
        </p:txBody>
      </p:sp>
      <p:sp>
        <p:nvSpPr>
          <p:cNvPr id="4" name="TextBox 3">
            <a:extLst>
              <a:ext uri="{FF2B5EF4-FFF2-40B4-BE49-F238E27FC236}">
                <a16:creationId xmlns:a16="http://schemas.microsoft.com/office/drawing/2014/main" id="{303C628C-70AC-3045-A299-4EE4A27C807E}"/>
              </a:ext>
            </a:extLst>
          </p:cNvPr>
          <p:cNvSpPr txBox="1"/>
          <p:nvPr/>
        </p:nvSpPr>
        <p:spPr>
          <a:xfrm>
            <a:off x="2224978" y="1448036"/>
            <a:ext cx="7742044" cy="338554"/>
          </a:xfrm>
          <a:prstGeom prst="rect">
            <a:avLst/>
          </a:prstGeom>
          <a:noFill/>
        </p:spPr>
        <p:txBody>
          <a:bodyPr wrap="square" rtlCol="0">
            <a:spAutoFit/>
          </a:bodyPr>
          <a:lstStyle/>
          <a:p>
            <a:pPr algn="ctr"/>
            <a:r>
              <a:rPr lang="en-US" sz="1600" b="1" spc="10" dirty="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2031963671"/>
              </p:ext>
            </p:extLst>
          </p:nvPr>
        </p:nvGraphicFramePr>
        <p:xfrm>
          <a:off x="2281669" y="1701951"/>
          <a:ext cx="7628661" cy="4746284"/>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8B80418C-4CA6-9B2E-6BCC-54D08C3D0D55}"/>
              </a:ext>
            </a:extLst>
          </p:cNvPr>
          <p:cNvSpPr/>
          <p:nvPr/>
        </p:nvSpPr>
        <p:spPr>
          <a:xfrm>
            <a:off x="8075021" y="150871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197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were most likely to look for information online after not being able to make an appointment. Nearly 3 in 10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005"/>
            <a:ext cx="10761077" cy="2061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F6. You said that you tried to contact your GP surgery/practice in the last 12 months but were unable to make an appointment. Which of the following, if any, did you do next?</a:t>
            </a:r>
          </a:p>
          <a:p>
            <a:r>
              <a:rPr lang="en-US" sz="800" dirty="0"/>
              <a:t>Base: All in Scotland who tried but did not make an appointment (N=89)</a:t>
            </a:r>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1518171074"/>
              </p:ext>
            </p:extLst>
          </p:nvPr>
        </p:nvGraphicFramePr>
        <p:xfrm>
          <a:off x="1946182" y="1701951"/>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363397"/>
            <a:ext cx="7742044" cy="338554"/>
          </a:xfrm>
          <a:prstGeom prst="rect">
            <a:avLst/>
          </a:prstGeom>
          <a:noFill/>
        </p:spPr>
        <p:txBody>
          <a:bodyPr wrap="square" rtlCol="0">
            <a:spAutoFit/>
          </a:bodyPr>
          <a:lstStyle/>
          <a:p>
            <a:pPr algn="ctr"/>
            <a:r>
              <a:rPr lang="en-US" sz="1600" b="1" spc="10" dirty="0"/>
              <a:t>Action after not making an appointment</a:t>
            </a:r>
          </a:p>
        </p:txBody>
      </p:sp>
      <p:sp>
        <p:nvSpPr>
          <p:cNvPr id="3" name="Oval 2">
            <a:extLst>
              <a:ext uri="{FF2B5EF4-FFF2-40B4-BE49-F238E27FC236}">
                <a16:creationId xmlns:a16="http://schemas.microsoft.com/office/drawing/2014/main" id="{E5D4FCCD-56BC-65EB-B7AF-B08F6A9930CB}"/>
              </a:ext>
            </a:extLst>
          </p:cNvPr>
          <p:cNvSpPr/>
          <p:nvPr/>
        </p:nvSpPr>
        <p:spPr>
          <a:xfrm>
            <a:off x="8115214" y="143794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43036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Scotland who have discussed a symptom/health concern with HCP (N=629)</a:t>
            </a:r>
          </a:p>
          <a:p>
            <a:r>
              <a:rPr lang="en-US" sz="800" dirty="0"/>
              <a:t>*Chart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Worsening or persistent symptoms were the most influential drivers for seeking medical assistance. Less than 1 in 4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523146" y="1713510"/>
            <a:ext cx="7049685" cy="584775"/>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3370416835"/>
              </p:ext>
            </p:extLst>
          </p:nvPr>
        </p:nvGraphicFramePr>
        <p:xfrm>
          <a:off x="-71613" y="2211217"/>
          <a:ext cx="8254108" cy="4180782"/>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AD93261A-D907-3B20-D673-CCCD3EE30AFE}"/>
              </a:ext>
            </a:extLst>
          </p:cNvPr>
          <p:cNvGrpSpPr/>
          <p:nvPr/>
        </p:nvGrpSpPr>
        <p:grpSpPr>
          <a:xfrm>
            <a:off x="8737106" y="1341745"/>
            <a:ext cx="2993324" cy="993454"/>
            <a:chOff x="10450689" y="4356957"/>
            <a:chExt cx="1700114" cy="1239611"/>
          </a:xfrm>
        </p:grpSpPr>
        <p:sp>
          <p:nvSpPr>
            <p:cNvPr id="11" name="Rounded Rectangle 14">
              <a:extLst>
                <a:ext uri="{FF2B5EF4-FFF2-40B4-BE49-F238E27FC236}">
                  <a16:creationId xmlns:a16="http://schemas.microsoft.com/office/drawing/2014/main" id="{C4298478-31E4-81FA-0F05-DB1AA0881FCA}"/>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2" name="TextBox 11">
              <a:extLst>
                <a:ext uri="{FF2B5EF4-FFF2-40B4-BE49-F238E27FC236}">
                  <a16:creationId xmlns:a16="http://schemas.microsoft.com/office/drawing/2014/main" id="{C6F53087-37C7-B049-6813-60D81B5DCC43}"/>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dirty="0">
                  <a:solidFill>
                    <a:schemeClr val="accent1"/>
                  </a:solidFill>
                  <a:latin typeface="Arial Black" panose="020B0A04020102020204" pitchFamily="34" charset="0"/>
                </a:rPr>
                <a:t>4.59</a:t>
              </a:r>
              <a:r>
                <a:rPr lang="en-GB" sz="1600" dirty="0">
                  <a:solidFill>
                    <a:schemeClr val="accent1"/>
                  </a:solidFill>
                  <a:latin typeface="Arial Black" panose="020B0A04020102020204" pitchFamily="34" charset="0"/>
                </a:rPr>
                <a:t>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prompts as influential</a:t>
              </a:r>
            </a:p>
          </p:txBody>
        </p:sp>
      </p:grpSp>
      <p:sp>
        <p:nvSpPr>
          <p:cNvPr id="13" name="Speech Bubble: Rectangle with Corners Rounded 12">
            <a:extLst>
              <a:ext uri="{FF2B5EF4-FFF2-40B4-BE49-F238E27FC236}">
                <a16:creationId xmlns:a16="http://schemas.microsoft.com/office/drawing/2014/main" id="{D197D781-07A2-2BE3-3BFA-0EAD3F137A71}"/>
              </a:ext>
            </a:extLst>
          </p:cNvPr>
          <p:cNvSpPr/>
          <p:nvPr/>
        </p:nvSpPr>
        <p:spPr>
          <a:xfrm>
            <a:off x="8216916" y="2528228"/>
            <a:ext cx="1690760" cy="324925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4.70</a:t>
            </a:r>
          </a:p>
          <a:p>
            <a:pPr algn="ctr"/>
            <a:r>
              <a:rPr lang="en-GB" sz="1200" dirty="0">
                <a:solidFill>
                  <a:schemeClr val="tx1">
                    <a:lumMod val="50000"/>
                  </a:schemeClr>
                </a:solidFill>
              </a:rPr>
              <a:t>30-49: </a:t>
            </a:r>
            <a:r>
              <a:rPr lang="en-GB" sz="1200" b="1" dirty="0">
                <a:solidFill>
                  <a:schemeClr val="accent1"/>
                </a:solidFill>
              </a:rPr>
              <a:t>4.51</a:t>
            </a:r>
          </a:p>
          <a:p>
            <a:pPr algn="ctr"/>
            <a:r>
              <a:rPr lang="en-GB" sz="1200" dirty="0">
                <a:solidFill>
                  <a:schemeClr val="tx1">
                    <a:lumMod val="50000"/>
                  </a:schemeClr>
                </a:solidFill>
              </a:rPr>
              <a:t>50+: </a:t>
            </a:r>
            <a:r>
              <a:rPr lang="en-GB" sz="1200" b="1" dirty="0">
                <a:solidFill>
                  <a:schemeClr val="accent1"/>
                </a:solidFill>
              </a:rPr>
              <a:t>4.61</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4.47</a:t>
            </a:r>
          </a:p>
          <a:p>
            <a:pPr algn="ctr"/>
            <a:r>
              <a:rPr lang="en-GB" sz="1200" dirty="0">
                <a:solidFill>
                  <a:schemeClr val="tx1">
                    <a:lumMod val="50000"/>
                  </a:schemeClr>
                </a:solidFill>
              </a:rPr>
              <a:t>Female: </a:t>
            </a:r>
            <a:r>
              <a:rPr lang="en-GB" sz="1200" b="1" dirty="0">
                <a:solidFill>
                  <a:schemeClr val="accent1"/>
                </a:solidFill>
              </a:rPr>
              <a:t>4.67</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4.48</a:t>
            </a:r>
          </a:p>
          <a:p>
            <a:pPr algn="ctr"/>
            <a:r>
              <a:rPr lang="en-GB" sz="1200" dirty="0">
                <a:solidFill>
                  <a:schemeClr val="tx1">
                    <a:lumMod val="50000"/>
                  </a:schemeClr>
                </a:solidFill>
              </a:rPr>
              <a:t>C2DE: </a:t>
            </a:r>
            <a:r>
              <a:rPr lang="en-GB" sz="1200" b="1" dirty="0">
                <a:solidFill>
                  <a:schemeClr val="accent1"/>
                </a:solidFill>
              </a:rPr>
              <a:t>4.71</a:t>
            </a:r>
            <a:r>
              <a:rPr lang="en-GB" sz="1200" dirty="0">
                <a:solidFill>
                  <a:schemeClr val="tx1">
                    <a:lumMod val="50000"/>
                  </a:schemeClr>
                </a:solidFill>
              </a:rPr>
              <a:t> </a:t>
            </a:r>
            <a:endParaRPr lang="en-GB" sz="1200" b="1" dirty="0">
              <a:solidFill>
                <a:schemeClr val="accent1"/>
              </a:solidFill>
            </a:endParaRPr>
          </a:p>
          <a:p>
            <a:pPr algn="ctr"/>
            <a:r>
              <a:rPr lang="en-GB" sz="1200" dirty="0">
                <a:solidFill>
                  <a:schemeClr val="tx1">
                    <a:lumMod val="50000"/>
                  </a:schemeClr>
                </a:solidFill>
              </a:rPr>
              <a:t>C2DE 45+: </a:t>
            </a:r>
            <a:r>
              <a:rPr lang="en-GB" sz="1200" b="1" dirty="0">
                <a:solidFill>
                  <a:schemeClr val="accent1"/>
                </a:solidFill>
              </a:rPr>
              <a:t>4.75</a:t>
            </a:r>
          </a:p>
          <a:p>
            <a:pPr algn="ctr"/>
            <a:r>
              <a:rPr lang="en-GB" sz="1200" dirty="0">
                <a:solidFill>
                  <a:schemeClr val="tx1">
                    <a:lumMod val="50000"/>
                  </a:schemeClr>
                </a:solidFill>
              </a:rPr>
              <a:t>Not C2DE 45+: </a:t>
            </a:r>
            <a:r>
              <a:rPr lang="en-GB" sz="1200" b="1" dirty="0">
                <a:solidFill>
                  <a:schemeClr val="accent1"/>
                </a:solidFill>
              </a:rPr>
              <a:t>4.52</a:t>
            </a:r>
          </a:p>
          <a:p>
            <a:pPr algn="ctr"/>
            <a:endParaRPr lang="en-GB" sz="500" dirty="0">
              <a:solidFill>
                <a:schemeClr val="tx1">
                  <a:lumMod val="50000"/>
                </a:schemeClr>
              </a:solidFill>
            </a:endParaRP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4.68</a:t>
            </a:r>
          </a:p>
          <a:p>
            <a:pPr algn="ctr"/>
            <a:r>
              <a:rPr lang="en-GB" sz="1200" dirty="0">
                <a:solidFill>
                  <a:schemeClr val="tx1">
                    <a:lumMod val="50000"/>
                  </a:schemeClr>
                </a:solidFill>
              </a:rPr>
              <a:t>No disability: </a:t>
            </a:r>
            <a:r>
              <a:rPr lang="en-GB" sz="1200" b="1" dirty="0">
                <a:solidFill>
                  <a:schemeClr val="accent1"/>
                </a:solidFill>
              </a:rPr>
              <a:t>4.54</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4.79</a:t>
            </a:r>
          </a:p>
          <a:p>
            <a:pPr algn="ctr"/>
            <a:r>
              <a:rPr lang="en-GB" sz="1200" dirty="0">
                <a:solidFill>
                  <a:schemeClr val="tx1">
                    <a:lumMod val="50000"/>
                  </a:schemeClr>
                </a:solidFill>
              </a:rPr>
              <a:t>Rural: </a:t>
            </a:r>
            <a:r>
              <a:rPr lang="en-GB" sz="1200" b="1" dirty="0">
                <a:solidFill>
                  <a:schemeClr val="accent1"/>
                </a:solidFill>
              </a:rPr>
              <a:t>4.50</a:t>
            </a:r>
          </a:p>
          <a:p>
            <a:pPr algn="ctr"/>
            <a:endParaRPr lang="en-GB" sz="500" dirty="0">
              <a:solidFill>
                <a:schemeClr val="tx1">
                  <a:lumMod val="50000"/>
                </a:schemeClr>
              </a:solidFill>
            </a:endParaRPr>
          </a:p>
        </p:txBody>
      </p:sp>
      <p:sp>
        <p:nvSpPr>
          <p:cNvPr id="14" name="Speech Bubble: Rectangle with Corners Rounded 13">
            <a:extLst>
              <a:ext uri="{FF2B5EF4-FFF2-40B4-BE49-F238E27FC236}">
                <a16:creationId xmlns:a16="http://schemas.microsoft.com/office/drawing/2014/main" id="{A8FB3D87-6612-14BB-936A-D1A1164B8C2E}"/>
              </a:ext>
            </a:extLst>
          </p:cNvPr>
          <p:cNvSpPr/>
          <p:nvPr/>
        </p:nvSpPr>
        <p:spPr>
          <a:xfrm>
            <a:off x="10019037" y="2993209"/>
            <a:ext cx="2100195" cy="205042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4.43</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4.77</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4.69</a:t>
            </a:r>
          </a:p>
        </p:txBody>
      </p:sp>
      <p:sp>
        <p:nvSpPr>
          <p:cNvPr id="3" name="Oval 2">
            <a:extLst>
              <a:ext uri="{FF2B5EF4-FFF2-40B4-BE49-F238E27FC236}">
                <a16:creationId xmlns:a16="http://schemas.microsoft.com/office/drawing/2014/main" id="{09E4D127-F47A-0133-E0F6-3A227434790E}"/>
              </a:ext>
            </a:extLst>
          </p:cNvPr>
          <p:cNvSpPr/>
          <p:nvPr/>
        </p:nvSpPr>
        <p:spPr>
          <a:xfrm>
            <a:off x="8524705" y="5394974"/>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40955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Identification of the top drivers was driven by young respondents, females and those with a disability</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452550"/>
            <a:ext cx="9113520" cy="338554"/>
          </a:xfrm>
          <a:prstGeom prst="rect">
            <a:avLst/>
          </a:prstGeom>
          <a:noFill/>
        </p:spPr>
        <p:txBody>
          <a:bodyPr wrap="square" rtlCol="0">
            <a:spAutoFit/>
          </a:bodyPr>
          <a:lstStyle/>
          <a:p>
            <a:pPr algn="ctr"/>
            <a:r>
              <a:rPr lang="en-US" sz="1600" b="1" spc="10" dirty="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1728316" y="2288480"/>
            <a:ext cx="396484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more commonly identified the following as influential compared to those aged 50+: managing the symptom themselves but seeing no change (58% vs 48%), being encouraged by friends or family (54% vs 30%) and looking up the symptom online (41% vs 28%). However those aged 50+ were more than twice as likely as 18-29s to have identified having a symptom they thought might be cancer (28% vs 12%).</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078422" y="2259671"/>
            <a:ext cx="4090509"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having a worsening (76% vs 66%), bothersome (66% vs 55%) or unusual (64% vs 54%) symptom, or treating the symptom themselves (59% vs 43%).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4074257" y="4398111"/>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was bothersome (67% vs 57%), treating it themselves (59% vs 47%) or that they were attending for an existing condition (39% vs 21%).</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2743517" y="209695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273431" y="212178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4860873" y="431386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Scotland who have discussed a symptom/health concern with HCP (N=629)</a:t>
            </a:r>
          </a:p>
        </p:txBody>
      </p:sp>
    </p:spTree>
    <p:extLst>
      <p:ext uri="{BB962C8B-B14F-4D97-AF65-F5344CB8AC3E}">
        <p14:creationId xmlns:p14="http://schemas.microsoft.com/office/powerpoint/2010/main" val="88926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dirty="0">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Scotland findings from the 2024 Cancer Awareness Measure+ survey. This is the seventh Measure survey to be conducted by YouGov.</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1056 people in Scotland completed the survey in November 2024. </a:t>
            </a:r>
          </a:p>
          <a:p>
            <a:pPr marL="1028700" lvl="1" indent="-342900"/>
            <a:r>
              <a:rPr lang="en-US" sz="1600" dirty="0"/>
              <a:t>The sample was boosted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Scottish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dirty="0">
                <a:latin typeface="+mn-lt"/>
              </a:rPr>
              <a:t>Cancer Awareness Measure+ 2024 – Scotland</a:t>
            </a:r>
          </a:p>
          <a:p>
            <a:endParaRPr lang="en-GB" dirty="0"/>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 around difficulty getting an appointment was the most important barrier to seeking help. This was followed by thinking it was unlikely for the symptom to be serious.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 in Scotland (N=1,056)</a:t>
            </a:r>
          </a:p>
          <a:p>
            <a:r>
              <a:rPr lang="en-US" sz="800" dirty="0"/>
              <a:t>*Chart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072509831"/>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763850" y="1583644"/>
            <a:ext cx="6631317" cy="602273"/>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37562" y="1192935"/>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6.22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barriers as influential</a:t>
              </a:r>
            </a:p>
          </p:txBody>
        </p:sp>
      </p:grpSp>
      <p:sp>
        <p:nvSpPr>
          <p:cNvPr id="4" name="Speech Bubble: Rectangle with Corners Rounded 3">
            <a:extLst>
              <a:ext uri="{FF2B5EF4-FFF2-40B4-BE49-F238E27FC236}">
                <a16:creationId xmlns:a16="http://schemas.microsoft.com/office/drawing/2014/main" id="{C7328BD2-B1B8-EE7E-42A5-A45E725F5E72}"/>
              </a:ext>
            </a:extLst>
          </p:cNvPr>
          <p:cNvSpPr/>
          <p:nvPr/>
        </p:nvSpPr>
        <p:spPr>
          <a:xfrm>
            <a:off x="8139165" y="2340490"/>
            <a:ext cx="1763126"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6.61</a:t>
            </a:r>
          </a:p>
          <a:p>
            <a:pPr algn="ctr"/>
            <a:r>
              <a:rPr lang="en-GB" sz="1200" dirty="0">
                <a:solidFill>
                  <a:schemeClr val="tx1">
                    <a:lumMod val="50000"/>
                  </a:schemeClr>
                </a:solidFill>
              </a:rPr>
              <a:t>30-49: </a:t>
            </a:r>
            <a:r>
              <a:rPr lang="en-GB" sz="1200" b="1" dirty="0">
                <a:solidFill>
                  <a:schemeClr val="accent1"/>
                </a:solidFill>
              </a:rPr>
              <a:t>6.89</a:t>
            </a:r>
          </a:p>
          <a:p>
            <a:pPr algn="ctr"/>
            <a:r>
              <a:rPr lang="en-GB" sz="1200" dirty="0">
                <a:solidFill>
                  <a:schemeClr val="tx1">
                    <a:lumMod val="50000"/>
                  </a:schemeClr>
                </a:solidFill>
              </a:rPr>
              <a:t>50+: </a:t>
            </a:r>
            <a:r>
              <a:rPr lang="en-GB" sz="1200" b="1" dirty="0">
                <a:solidFill>
                  <a:schemeClr val="accent1"/>
                </a:solidFill>
              </a:rPr>
              <a:t>5.68</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5.50</a:t>
            </a:r>
          </a:p>
          <a:p>
            <a:pPr algn="ctr"/>
            <a:r>
              <a:rPr lang="en-GB" sz="1200" dirty="0">
                <a:solidFill>
                  <a:schemeClr val="tx1">
                    <a:lumMod val="50000"/>
                  </a:schemeClr>
                </a:solidFill>
              </a:rPr>
              <a:t>Female: </a:t>
            </a:r>
            <a:r>
              <a:rPr lang="en-GB" sz="1200" b="1" dirty="0">
                <a:solidFill>
                  <a:schemeClr val="accent1"/>
                </a:solidFill>
              </a:rPr>
              <a:t>6.88</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6.07</a:t>
            </a:r>
          </a:p>
          <a:p>
            <a:pPr algn="ctr"/>
            <a:r>
              <a:rPr lang="en-GB" sz="1200" dirty="0">
                <a:solidFill>
                  <a:schemeClr val="tx1">
                    <a:lumMod val="50000"/>
                  </a:schemeClr>
                </a:solidFill>
              </a:rPr>
              <a:t>C2DE: </a:t>
            </a:r>
            <a:r>
              <a:rPr lang="en-GB" sz="1200" b="1" dirty="0">
                <a:solidFill>
                  <a:schemeClr val="accent1"/>
                </a:solidFill>
              </a:rPr>
              <a:t>6.37</a:t>
            </a:r>
          </a:p>
          <a:p>
            <a:pPr algn="ctr"/>
            <a:r>
              <a:rPr lang="en-GB" sz="1200" dirty="0">
                <a:solidFill>
                  <a:schemeClr val="tx1">
                    <a:lumMod val="50000"/>
                  </a:schemeClr>
                </a:solidFill>
              </a:rPr>
              <a:t>C2DE 45+: </a:t>
            </a:r>
            <a:r>
              <a:rPr lang="en-GB" sz="1200" b="1" dirty="0">
                <a:solidFill>
                  <a:schemeClr val="accent1"/>
                </a:solidFill>
              </a:rPr>
              <a:t>6.07</a:t>
            </a:r>
          </a:p>
          <a:p>
            <a:pPr algn="ctr"/>
            <a:r>
              <a:rPr lang="en-GB" sz="1200" dirty="0">
                <a:solidFill>
                  <a:schemeClr val="tx1">
                    <a:lumMod val="50000"/>
                  </a:schemeClr>
                </a:solidFill>
              </a:rPr>
              <a:t>Not C2DE 45+: </a:t>
            </a:r>
            <a:r>
              <a:rPr lang="en-GB" sz="1200" b="1" dirty="0">
                <a:solidFill>
                  <a:schemeClr val="accent1"/>
                </a:solidFill>
              </a:rPr>
              <a:t>6.29</a:t>
            </a:r>
          </a:p>
          <a:p>
            <a:pPr algn="ctr"/>
            <a:endParaRPr lang="en-GB" sz="500" dirty="0">
              <a:solidFill>
                <a:schemeClr val="tx1">
                  <a:lumMod val="50000"/>
                </a:schemeClr>
              </a:solidFill>
            </a:endParaRPr>
          </a:p>
          <a:p>
            <a:pPr algn="ctr"/>
            <a:r>
              <a:rPr lang="en-GB" sz="1200" dirty="0">
                <a:solidFill>
                  <a:schemeClr val="tx1">
                    <a:lumMod val="50000"/>
                  </a:schemeClr>
                </a:solidFill>
              </a:rPr>
              <a:t>Disability: </a:t>
            </a:r>
            <a:r>
              <a:rPr lang="en-GB" sz="1200" b="1" dirty="0">
                <a:solidFill>
                  <a:schemeClr val="accent1"/>
                </a:solidFill>
              </a:rPr>
              <a:t>7.03</a:t>
            </a:r>
          </a:p>
          <a:p>
            <a:pPr algn="ctr"/>
            <a:r>
              <a:rPr lang="en-GB" sz="1200" dirty="0">
                <a:solidFill>
                  <a:schemeClr val="tx1">
                    <a:lumMod val="50000"/>
                  </a:schemeClr>
                </a:solidFill>
              </a:rPr>
              <a:t>No disability: </a:t>
            </a:r>
            <a:r>
              <a:rPr lang="en-GB" sz="1200" b="1" dirty="0">
                <a:solidFill>
                  <a:schemeClr val="accent1"/>
                </a:solidFill>
              </a:rPr>
              <a:t>5.87</a:t>
            </a: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6.17</a:t>
            </a:r>
          </a:p>
          <a:p>
            <a:pPr algn="ctr"/>
            <a:r>
              <a:rPr lang="en-GB" sz="1200" dirty="0">
                <a:solidFill>
                  <a:schemeClr val="tx1">
                    <a:lumMod val="50000"/>
                  </a:schemeClr>
                </a:solidFill>
              </a:rPr>
              <a:t>Ethnic minority: </a:t>
            </a:r>
            <a:r>
              <a:rPr lang="en-GB" sz="1200" b="1" dirty="0">
                <a:solidFill>
                  <a:schemeClr val="accent1"/>
                </a:solidFill>
              </a:rPr>
              <a:t>7.45</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5.94</a:t>
            </a:r>
          </a:p>
          <a:p>
            <a:pPr algn="ctr"/>
            <a:r>
              <a:rPr lang="en-GB" sz="1200" dirty="0">
                <a:solidFill>
                  <a:schemeClr val="tx1">
                    <a:lumMod val="50000"/>
                  </a:schemeClr>
                </a:solidFill>
              </a:rPr>
              <a:t>Town: </a:t>
            </a:r>
            <a:r>
              <a:rPr lang="en-GB" sz="1200" b="1" dirty="0">
                <a:solidFill>
                  <a:schemeClr val="accent1"/>
                </a:solidFill>
              </a:rPr>
              <a:t>5.63</a:t>
            </a:r>
          </a:p>
          <a:p>
            <a:pPr algn="ctr"/>
            <a:r>
              <a:rPr lang="en-GB" sz="1200" dirty="0">
                <a:solidFill>
                  <a:schemeClr val="tx1">
                    <a:lumMod val="50000"/>
                  </a:schemeClr>
                </a:solidFill>
              </a:rPr>
              <a:t>Rural: </a:t>
            </a:r>
            <a:r>
              <a:rPr lang="en-GB" sz="1200" b="1" dirty="0">
                <a:solidFill>
                  <a:schemeClr val="accent1"/>
                </a:solidFill>
              </a:rPr>
              <a:t>6.13</a:t>
            </a:r>
          </a:p>
          <a:p>
            <a:pPr algn="ctr"/>
            <a:endParaRPr lang="en-GB" sz="500" dirty="0">
              <a:solidFill>
                <a:schemeClr val="tx1">
                  <a:lumMod val="50000"/>
                </a:schemeClr>
              </a:solidFill>
            </a:endParaRPr>
          </a:p>
        </p:txBody>
      </p:sp>
      <p:sp>
        <p:nvSpPr>
          <p:cNvPr id="8" name="Speech Bubble: Rectangle with Corners Rounded 7">
            <a:extLst>
              <a:ext uri="{FF2B5EF4-FFF2-40B4-BE49-F238E27FC236}">
                <a16:creationId xmlns:a16="http://schemas.microsoft.com/office/drawing/2014/main" id="{F0381BB8-E339-D890-FFE5-557FAEC82FD9}"/>
              </a:ext>
            </a:extLst>
          </p:cNvPr>
          <p:cNvSpPr/>
          <p:nvPr/>
        </p:nvSpPr>
        <p:spPr>
          <a:xfrm>
            <a:off x="10073869" y="3147423"/>
            <a:ext cx="1918274"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6.25</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6.05</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6.36</a:t>
            </a:r>
          </a:p>
        </p:txBody>
      </p:sp>
      <p:sp>
        <p:nvSpPr>
          <p:cNvPr id="2" name="Oval 1">
            <a:extLst>
              <a:ext uri="{FF2B5EF4-FFF2-40B4-BE49-F238E27FC236}">
                <a16:creationId xmlns:a16="http://schemas.microsoft.com/office/drawing/2014/main" id="{7D253FCF-5F53-9E08-B2D3-663F8D8460D8}"/>
              </a:ext>
            </a:extLst>
          </p:cNvPr>
          <p:cNvSpPr/>
          <p:nvPr/>
        </p:nvSpPr>
        <p:spPr>
          <a:xfrm>
            <a:off x="8181387" y="5011462"/>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C3CC2796-C722-BE78-7611-36F757749A59}"/>
              </a:ext>
            </a:extLst>
          </p:cNvPr>
          <p:cNvSpPr/>
          <p:nvPr/>
        </p:nvSpPr>
        <p:spPr>
          <a:xfrm>
            <a:off x="8484512" y="5575844"/>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9167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387368"/>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and those with a disability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433486"/>
            <a:ext cx="9113520" cy="338554"/>
          </a:xfrm>
          <a:prstGeom prst="rect">
            <a:avLst/>
          </a:prstGeom>
          <a:noFill/>
        </p:spPr>
        <p:txBody>
          <a:bodyPr wrap="square" rtlCol="0">
            <a:spAutoFit/>
          </a:bodyPr>
          <a:lstStyle/>
          <a:p>
            <a:pPr algn="ctr"/>
            <a:r>
              <a:rPr lang="en-US" sz="1600" b="1" spc="10" dirty="0"/>
              <a:t>Influential barriers to seeking medical help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6096000" y="4500191"/>
            <a:ext cx="4878817" cy="155316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cite most barriers, including: thinking it would be difficult to get an appointment (56% vs 48%), being too busy to make time (46% vs 26%), worry about being taken seriously (43% vs 34%) and finding it embarrassing to talk about their symptoms (22% vs 17%). They were less likely to report worry over wasting a healthcare professional’s time (29% vs 36%)..</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277606" y="2196095"/>
            <a:ext cx="3733380" cy="200411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less likely to state it was difficult to get an appointment generally (33%) or with a particular healthcare professional (34%). However, they were more likely to state that they didn’t feel confident talking about symptoms (32%) or that the symptom was unlikely to be serious (46%). Those 50+ were less likely to identify nearly all barriers, with the exception of thinking it was an existing illness (42%) and not wanting a remote appointment (40%).</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167287"/>
            <a:ext cx="3488620" cy="203292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to identify the majority of barriers compared to males, including: thinking the symptom was unlikely to be serious (48% vs 37%), not feeling confident discussing symptoms (24% vs 19%), and worrying about wasting a healthcare professional’s time (41% vs 30%), or not being taken seriously (41% vs 26%). Male respondents more commonly identified that they could not afford the costs of the appointment (8% vs 4%).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1217183" y="4511149"/>
            <a:ext cx="4621421" cy="154073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living with a disability were more likely than those without to identify the majority of barriers, including finding it difficult to get an appointment with a certain professional (47% vs 36%), or thinking it was linked to an existing illness (48% vs 31%). The only barrier which they were less likely to cite was being too busy (19% vs 31%).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453251" y="2204700"/>
            <a:ext cx="3568442" cy="199551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state they found it difficult to find an appointment with a particular healthcare professional (43% vs 36%), not want to talk to a receptionist about their symptoms (40% vs 30%) or have a remote appointment (38% vs 31%).</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7493354" y="43589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68692" y="20126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7405" y="19720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633580" y="435890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1286892" y="20328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dirty="0"/>
              <a:t>Base: All in Scotland (N=1,056)</a:t>
            </a:r>
          </a:p>
          <a:p>
            <a:endParaRPr lang="en-US" sz="800" dirty="0"/>
          </a:p>
        </p:txBody>
      </p:sp>
      <p:sp>
        <p:nvSpPr>
          <p:cNvPr id="2" name="Oval 1">
            <a:extLst>
              <a:ext uri="{FF2B5EF4-FFF2-40B4-BE49-F238E27FC236}">
                <a16:creationId xmlns:a16="http://schemas.microsoft.com/office/drawing/2014/main" id="{89C17373-1658-8F2B-0C6C-6BA7FE11B504}"/>
              </a:ext>
            </a:extLst>
          </p:cNvPr>
          <p:cNvSpPr/>
          <p:nvPr/>
        </p:nvSpPr>
        <p:spPr>
          <a:xfrm>
            <a:off x="9558420" y="4249433"/>
            <a:ext cx="204901" cy="218941"/>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90309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464354218"/>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Around 8 in 10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and a similar proportion agreed that they don’t have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accent1">
                    <a:lumMod val="75000"/>
                  </a:schemeClr>
                </a:solidFill>
              </a:rPr>
              <a:t>Total agree: </a:t>
            </a:r>
            <a:endParaRPr lang="en-GB" sz="1800" b="1" dirty="0">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2934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78%</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165181" y="2075648"/>
            <a:ext cx="936852" cy="461665"/>
          </a:xfrm>
          <a:prstGeom prst="rect">
            <a:avLst/>
          </a:prstGeom>
          <a:noFill/>
        </p:spPr>
        <p:txBody>
          <a:bodyPr wrap="square" rtlCol="0">
            <a:spAutoFit/>
          </a:bodyPr>
          <a:lstStyle/>
          <a:p>
            <a:pPr algn="ctr"/>
            <a:r>
              <a:rPr lang="en-GB" sz="2400" b="1" dirty="0">
                <a:solidFill>
                  <a:schemeClr val="accent1">
                    <a:lumMod val="75000"/>
                  </a:schemeClr>
                </a:solidFill>
              </a:rPr>
              <a:t>80%</a:t>
            </a:r>
          </a:p>
        </p:txBody>
      </p:sp>
      <p:cxnSp>
        <p:nvCxnSpPr>
          <p:cNvPr id="4" name="Straight Connector 3">
            <a:extLst>
              <a:ext uri="{FF2B5EF4-FFF2-40B4-BE49-F238E27FC236}">
                <a16:creationId xmlns:a16="http://schemas.microsoft.com/office/drawing/2014/main" id="{962BADFE-95E3-C0A4-FCAF-FF0D6AC136A4}"/>
              </a:ext>
            </a:extLst>
          </p:cNvPr>
          <p:cNvCxnSpPr>
            <a:cxnSpLocks/>
          </p:cNvCxnSpPr>
          <p:nvPr/>
        </p:nvCxnSpPr>
        <p:spPr>
          <a:xfrm>
            <a:off x="4702629" y="5315578"/>
            <a:ext cx="703384" cy="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E3B50430-57B9-CFB4-A49C-ED1838BB94B2}"/>
              </a:ext>
            </a:extLst>
          </p:cNvPr>
          <p:cNvCxnSpPr>
            <a:cxnSpLocks/>
          </p:cNvCxnSpPr>
          <p:nvPr/>
        </p:nvCxnSpPr>
        <p:spPr>
          <a:xfrm>
            <a:off x="9718433" y="5315578"/>
            <a:ext cx="52083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9283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aged over 45 in a lower social grade, and white respondents were most likely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2" y="1515395"/>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diagnosed</a:t>
            </a:r>
            <a:r>
              <a:rPr lang="en-US" sz="1600" b="1" i="0" u="none" strike="noStrike" kern="1200" spc="10" baseline="0" dirty="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229414"/>
            <a:ext cx="9113520" cy="43666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Males (N=491); Females (N=555); 18-29 (N=175); 30-49 (N=341); 50+ (N=540); ABC1 (N=546); C2DE (N=510); C2DE 45+ (N=335); Not C2DE 45+ (N=721); White: (N=978); Ethnic minority (N=78); Disability (N=320); No disability (N=708); Urban (N=466); Town and fringe (N=84); Rural (N=151);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pSp>
        <p:nvGrpSpPr>
          <p:cNvPr id="47" name="Group 46">
            <a:extLst>
              <a:ext uri="{FF2B5EF4-FFF2-40B4-BE49-F238E27FC236}">
                <a16:creationId xmlns:a16="http://schemas.microsoft.com/office/drawing/2014/main" id="{24824A57-F92F-50A6-F432-D1402BC77A94}"/>
              </a:ext>
            </a:extLst>
          </p:cNvPr>
          <p:cNvGrpSpPr/>
          <p:nvPr/>
        </p:nvGrpSpPr>
        <p:grpSpPr>
          <a:xfrm>
            <a:off x="420677" y="2092794"/>
            <a:ext cx="11219265" cy="3918112"/>
            <a:chOff x="541253" y="844389"/>
            <a:chExt cx="11219265" cy="3918112"/>
          </a:xfrm>
        </p:grpSpPr>
        <p:graphicFrame>
          <p:nvGraphicFramePr>
            <p:cNvPr id="49" name="Chart 48">
              <a:extLst>
                <a:ext uri="{FF2B5EF4-FFF2-40B4-BE49-F238E27FC236}">
                  <a16:creationId xmlns:a16="http://schemas.microsoft.com/office/drawing/2014/main" id="{81EDC20C-862F-58BD-5C95-32F84D6AF213}"/>
                </a:ext>
              </a:extLst>
            </p:cNvPr>
            <p:cNvGraphicFramePr/>
            <p:nvPr>
              <p:extLst>
                <p:ext uri="{D42A27DB-BD31-4B8C-83A1-F6EECF244321}">
                  <p14:modId xmlns:p14="http://schemas.microsoft.com/office/powerpoint/2010/main" val="200308904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47">
              <a:extLst>
                <a:ext uri="{FF2B5EF4-FFF2-40B4-BE49-F238E27FC236}">
                  <a16:creationId xmlns:a16="http://schemas.microsoft.com/office/drawing/2014/main" id="{8B9F56C3-A4EF-13F6-BA00-5DD4C8F82BD5}"/>
                </a:ext>
              </a:extLst>
            </p:cNvPr>
            <p:cNvSpPr/>
            <p:nvPr/>
          </p:nvSpPr>
          <p:spPr>
            <a:xfrm>
              <a:off x="7769568" y="3434058"/>
              <a:ext cx="853440" cy="296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50" name="Rectangle 49">
              <a:extLst>
                <a:ext uri="{FF2B5EF4-FFF2-40B4-BE49-F238E27FC236}">
                  <a16:creationId xmlns:a16="http://schemas.microsoft.com/office/drawing/2014/main" id="{99E23A54-8828-CCF2-1CD8-6460138BC56F}"/>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51" name="Rectangle 50">
              <a:extLst>
                <a:ext uri="{FF2B5EF4-FFF2-40B4-BE49-F238E27FC236}">
                  <a16:creationId xmlns:a16="http://schemas.microsoft.com/office/drawing/2014/main" id="{6475504F-7394-C3B9-34F0-500ACF8EE3BC}"/>
                </a:ext>
              </a:extLst>
            </p:cNvPr>
            <p:cNvSpPr/>
            <p:nvPr/>
          </p:nvSpPr>
          <p:spPr>
            <a:xfrm>
              <a:off x="1254978"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52" name="Rectangle 51">
              <a:extLst>
                <a:ext uri="{FF2B5EF4-FFF2-40B4-BE49-F238E27FC236}">
                  <a16:creationId xmlns:a16="http://schemas.microsoft.com/office/drawing/2014/main" id="{CA218096-6439-3778-D5EE-EE677CEA690F}"/>
                </a:ext>
              </a:extLst>
            </p:cNvPr>
            <p:cNvSpPr/>
            <p:nvPr/>
          </p:nvSpPr>
          <p:spPr>
            <a:xfrm>
              <a:off x="1742771"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53" name="Rectangle 52">
              <a:extLst>
                <a:ext uri="{FF2B5EF4-FFF2-40B4-BE49-F238E27FC236}">
                  <a16:creationId xmlns:a16="http://schemas.microsoft.com/office/drawing/2014/main" id="{25C7C180-8DEF-F1E1-6C8E-05C67ECF05E7}"/>
                </a:ext>
              </a:extLst>
            </p:cNvPr>
            <p:cNvSpPr/>
            <p:nvPr/>
          </p:nvSpPr>
          <p:spPr>
            <a:xfrm>
              <a:off x="3956350" y="3443720"/>
              <a:ext cx="628112"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54" name="Rectangle 53">
              <a:extLst>
                <a:ext uri="{FF2B5EF4-FFF2-40B4-BE49-F238E27FC236}">
                  <a16:creationId xmlns:a16="http://schemas.microsoft.com/office/drawing/2014/main" id="{310F3500-946B-926F-E5AB-18B2C466CAD5}"/>
                </a:ext>
              </a:extLst>
            </p:cNvPr>
            <p:cNvSpPr/>
            <p:nvPr/>
          </p:nvSpPr>
          <p:spPr>
            <a:xfrm>
              <a:off x="4458083" y="3431897"/>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55" name="Rectangle 54">
              <a:extLst>
                <a:ext uri="{FF2B5EF4-FFF2-40B4-BE49-F238E27FC236}">
                  <a16:creationId xmlns:a16="http://schemas.microsoft.com/office/drawing/2014/main" id="{8787FF7D-0736-4494-4A1F-8DE797749B8F}"/>
                </a:ext>
              </a:extLst>
            </p:cNvPr>
            <p:cNvSpPr/>
            <p:nvPr/>
          </p:nvSpPr>
          <p:spPr>
            <a:xfrm>
              <a:off x="7234260" y="3448505"/>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56" name="Rectangle 55">
              <a:extLst>
                <a:ext uri="{FF2B5EF4-FFF2-40B4-BE49-F238E27FC236}">
                  <a16:creationId xmlns:a16="http://schemas.microsoft.com/office/drawing/2014/main" id="{8A39B153-0F78-8A92-307F-8A1BA0B5DF75}"/>
                </a:ext>
              </a:extLst>
            </p:cNvPr>
            <p:cNvSpPr/>
            <p:nvPr/>
          </p:nvSpPr>
          <p:spPr>
            <a:xfrm>
              <a:off x="8516181" y="3456679"/>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57" name="Rectangle 56">
              <a:extLst>
                <a:ext uri="{FF2B5EF4-FFF2-40B4-BE49-F238E27FC236}">
                  <a16:creationId xmlns:a16="http://schemas.microsoft.com/office/drawing/2014/main" id="{AD9BF620-4174-B23B-9990-6908E0F7863F}"/>
                </a:ext>
              </a:extLst>
            </p:cNvPr>
            <p:cNvSpPr/>
            <p:nvPr/>
          </p:nvSpPr>
          <p:spPr>
            <a:xfrm>
              <a:off x="9440015" y="3459503"/>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60" name="Straight Connector 59">
              <a:extLst>
                <a:ext uri="{FF2B5EF4-FFF2-40B4-BE49-F238E27FC236}">
                  <a16:creationId xmlns:a16="http://schemas.microsoft.com/office/drawing/2014/main" id="{6DC6FCF8-A4C2-9FAA-43F4-2E35C039BEE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02148FA4-8BCF-F9BB-BC00-A09BCE5E8098}"/>
              </a:ext>
            </a:extLst>
          </p:cNvPr>
          <p:cNvSpPr/>
          <p:nvPr/>
        </p:nvSpPr>
        <p:spPr>
          <a:xfrm>
            <a:off x="2320312" y="4686169"/>
            <a:ext cx="619144"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128" name="Rectangle 127">
            <a:extLst>
              <a:ext uri="{FF2B5EF4-FFF2-40B4-BE49-F238E27FC236}">
                <a16:creationId xmlns:a16="http://schemas.microsoft.com/office/drawing/2014/main" id="{61088925-E37D-DF10-8545-8C9541554C73}"/>
              </a:ext>
            </a:extLst>
          </p:cNvPr>
          <p:cNvSpPr/>
          <p:nvPr/>
        </p:nvSpPr>
        <p:spPr>
          <a:xfrm>
            <a:off x="2738524" y="4686169"/>
            <a:ext cx="619144"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129" name="Rectangle 128">
            <a:extLst>
              <a:ext uri="{FF2B5EF4-FFF2-40B4-BE49-F238E27FC236}">
                <a16:creationId xmlns:a16="http://schemas.microsoft.com/office/drawing/2014/main" id="{18D849EE-3041-F5B4-8719-0A49CC44DAB4}"/>
              </a:ext>
            </a:extLst>
          </p:cNvPr>
          <p:cNvSpPr/>
          <p:nvPr/>
        </p:nvSpPr>
        <p:spPr>
          <a:xfrm>
            <a:off x="3235006" y="4686169"/>
            <a:ext cx="466240"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30" name="Rectangle 129">
            <a:extLst>
              <a:ext uri="{FF2B5EF4-FFF2-40B4-BE49-F238E27FC236}">
                <a16:creationId xmlns:a16="http://schemas.microsoft.com/office/drawing/2014/main" id="{E4221563-A2E9-B465-ED3A-B202BD0E7DCF}"/>
              </a:ext>
            </a:extLst>
          </p:cNvPr>
          <p:cNvSpPr/>
          <p:nvPr/>
        </p:nvSpPr>
        <p:spPr>
          <a:xfrm>
            <a:off x="5075633" y="4714623"/>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131" name="Rectangle 130">
            <a:extLst>
              <a:ext uri="{FF2B5EF4-FFF2-40B4-BE49-F238E27FC236}">
                <a16:creationId xmlns:a16="http://schemas.microsoft.com/office/drawing/2014/main" id="{DC47F1F7-922A-1448-B0DD-46E0FEE170A3}"/>
              </a:ext>
            </a:extLst>
          </p:cNvPr>
          <p:cNvSpPr/>
          <p:nvPr/>
        </p:nvSpPr>
        <p:spPr>
          <a:xfrm>
            <a:off x="5541547" y="4783396"/>
            <a:ext cx="594628"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132" name="Isosceles Triangle 131">
            <a:extLst>
              <a:ext uri="{FF2B5EF4-FFF2-40B4-BE49-F238E27FC236}">
                <a16:creationId xmlns:a16="http://schemas.microsoft.com/office/drawing/2014/main" id="{449AD940-480B-7B39-D86D-32310F9B6123}"/>
              </a:ext>
            </a:extLst>
          </p:cNvPr>
          <p:cNvSpPr>
            <a:spLocks noChangeAspect="1"/>
          </p:cNvSpPr>
          <p:nvPr/>
        </p:nvSpPr>
        <p:spPr>
          <a:xfrm>
            <a:off x="1791339" y="242313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5" name="Isosceles Triangle 134">
            <a:extLst>
              <a:ext uri="{FF2B5EF4-FFF2-40B4-BE49-F238E27FC236}">
                <a16:creationId xmlns:a16="http://schemas.microsoft.com/office/drawing/2014/main" id="{05879E58-5312-AD16-F06D-597BE165EA0A}"/>
              </a:ext>
            </a:extLst>
          </p:cNvPr>
          <p:cNvSpPr>
            <a:spLocks noChangeAspect="1"/>
          </p:cNvSpPr>
          <p:nvPr/>
        </p:nvSpPr>
        <p:spPr>
          <a:xfrm>
            <a:off x="5245599" y="243294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6" name="Isosceles Triangle 135">
            <a:extLst>
              <a:ext uri="{FF2B5EF4-FFF2-40B4-BE49-F238E27FC236}">
                <a16:creationId xmlns:a16="http://schemas.microsoft.com/office/drawing/2014/main" id="{CFE23B4E-A7FD-BECB-634D-B37C71D81DDB}"/>
              </a:ext>
            </a:extLst>
          </p:cNvPr>
          <p:cNvSpPr>
            <a:spLocks noChangeAspect="1"/>
          </p:cNvSpPr>
          <p:nvPr/>
        </p:nvSpPr>
        <p:spPr>
          <a:xfrm rot="10800000">
            <a:off x="11036714" y="264238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7" name="Rectangle 136">
            <a:extLst>
              <a:ext uri="{FF2B5EF4-FFF2-40B4-BE49-F238E27FC236}">
                <a16:creationId xmlns:a16="http://schemas.microsoft.com/office/drawing/2014/main" id="{24ADB0C8-23DE-0257-72B7-4636E56C18A3}"/>
              </a:ext>
            </a:extLst>
          </p:cNvPr>
          <p:cNvSpPr/>
          <p:nvPr/>
        </p:nvSpPr>
        <p:spPr>
          <a:xfrm>
            <a:off x="97378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153" name="Rectangle 152">
            <a:extLst>
              <a:ext uri="{FF2B5EF4-FFF2-40B4-BE49-F238E27FC236}">
                <a16:creationId xmlns:a16="http://schemas.microsoft.com/office/drawing/2014/main" id="{674A369E-78F0-F631-49B6-5194D32EEF8A}"/>
              </a:ext>
            </a:extLst>
          </p:cNvPr>
          <p:cNvSpPr/>
          <p:nvPr/>
        </p:nvSpPr>
        <p:spPr>
          <a:xfrm>
            <a:off x="10368829"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154" name="Rectangle 153">
            <a:extLst>
              <a:ext uri="{FF2B5EF4-FFF2-40B4-BE49-F238E27FC236}">
                <a16:creationId xmlns:a16="http://schemas.microsoft.com/office/drawing/2014/main" id="{E0DBC8CC-5BAB-B2C7-3910-09472627EC88}"/>
              </a:ext>
            </a:extLst>
          </p:cNvPr>
          <p:cNvSpPr/>
          <p:nvPr/>
        </p:nvSpPr>
        <p:spPr>
          <a:xfrm>
            <a:off x="11024629"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155" name="Rectangle 154">
            <a:extLst>
              <a:ext uri="{FF2B5EF4-FFF2-40B4-BE49-F238E27FC236}">
                <a16:creationId xmlns:a16="http://schemas.microsoft.com/office/drawing/2014/main" id="{172C90B7-AF93-AC0B-75AA-D9BCA274CC1E}"/>
              </a:ext>
            </a:extLst>
          </p:cNvPr>
          <p:cNvSpPr/>
          <p:nvPr/>
        </p:nvSpPr>
        <p:spPr>
          <a:xfrm>
            <a:off x="8870531" y="4707415"/>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157" name="Rectangle 156">
            <a:extLst>
              <a:ext uri="{FF2B5EF4-FFF2-40B4-BE49-F238E27FC236}">
                <a16:creationId xmlns:a16="http://schemas.microsoft.com/office/drawing/2014/main" id="{6BC426AA-9A4F-563A-D5C6-4EFEC4EACCCA}"/>
              </a:ext>
            </a:extLst>
          </p:cNvPr>
          <p:cNvSpPr/>
          <p:nvPr/>
        </p:nvSpPr>
        <p:spPr>
          <a:xfrm>
            <a:off x="5920805" y="4705292"/>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58" name="Rectangle 157">
            <a:extLst>
              <a:ext uri="{FF2B5EF4-FFF2-40B4-BE49-F238E27FC236}">
                <a16:creationId xmlns:a16="http://schemas.microsoft.com/office/drawing/2014/main" id="{27ED6123-57DB-10B6-2E17-488085DF2412}"/>
              </a:ext>
            </a:extLst>
          </p:cNvPr>
          <p:cNvSpPr/>
          <p:nvPr/>
        </p:nvSpPr>
        <p:spPr>
          <a:xfrm>
            <a:off x="6407696" y="4764573"/>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p:txBody>
      </p:sp>
      <p:sp>
        <p:nvSpPr>
          <p:cNvPr id="159" name="Isosceles Triangle 158">
            <a:extLst>
              <a:ext uri="{FF2B5EF4-FFF2-40B4-BE49-F238E27FC236}">
                <a16:creationId xmlns:a16="http://schemas.microsoft.com/office/drawing/2014/main" id="{13680F80-BA2D-A970-371B-2D525B0039E1}"/>
              </a:ext>
            </a:extLst>
          </p:cNvPr>
          <p:cNvSpPr>
            <a:spLocks noChangeAspect="1"/>
          </p:cNvSpPr>
          <p:nvPr/>
        </p:nvSpPr>
        <p:spPr>
          <a:xfrm>
            <a:off x="6406111" y="25143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C9685868-38B5-27BF-72B9-05E9BBAE9FD9}"/>
              </a:ext>
            </a:extLst>
          </p:cNvPr>
          <p:cNvSpPr>
            <a:spLocks noChangeAspect="1"/>
          </p:cNvSpPr>
          <p:nvPr/>
        </p:nvSpPr>
        <p:spPr>
          <a:xfrm rot="10800000">
            <a:off x="1427785" y="26205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1CB74AB1-CB10-21B5-C901-E949645D755B}"/>
              </a:ext>
            </a:extLst>
          </p:cNvPr>
          <p:cNvSpPr>
            <a:spLocks noChangeAspect="1"/>
          </p:cNvSpPr>
          <p:nvPr/>
        </p:nvSpPr>
        <p:spPr>
          <a:xfrm rot="10800000">
            <a:off x="5620815" y="260969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Oval 4">
            <a:extLst>
              <a:ext uri="{FF2B5EF4-FFF2-40B4-BE49-F238E27FC236}">
                <a16:creationId xmlns:a16="http://schemas.microsoft.com/office/drawing/2014/main" id="{2E531CB8-E055-159F-E194-E72D11540113}"/>
              </a:ext>
            </a:extLst>
          </p:cNvPr>
          <p:cNvSpPr/>
          <p:nvPr/>
        </p:nvSpPr>
        <p:spPr>
          <a:xfrm>
            <a:off x="6720652" y="520690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Isosceles Triangle 9">
            <a:extLst>
              <a:ext uri="{FF2B5EF4-FFF2-40B4-BE49-F238E27FC236}">
                <a16:creationId xmlns:a16="http://schemas.microsoft.com/office/drawing/2014/main" id="{4CFCDAEE-5275-CFF1-68B0-D72C75A13F97}"/>
              </a:ext>
            </a:extLst>
          </p:cNvPr>
          <p:cNvSpPr>
            <a:spLocks noChangeAspect="1"/>
          </p:cNvSpPr>
          <p:nvPr/>
        </p:nvSpPr>
        <p:spPr>
          <a:xfrm rot="10800000">
            <a:off x="6782317" y="287751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Oval 10">
            <a:extLst>
              <a:ext uri="{FF2B5EF4-FFF2-40B4-BE49-F238E27FC236}">
                <a16:creationId xmlns:a16="http://schemas.microsoft.com/office/drawing/2014/main" id="{A5C3295F-17B6-1ECF-0A90-CF14BC06DE77}"/>
              </a:ext>
            </a:extLst>
          </p:cNvPr>
          <p:cNvSpPr/>
          <p:nvPr/>
        </p:nvSpPr>
        <p:spPr>
          <a:xfrm>
            <a:off x="9066498" y="500515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Isosceles Triangle 1">
            <a:extLst>
              <a:ext uri="{FF2B5EF4-FFF2-40B4-BE49-F238E27FC236}">
                <a16:creationId xmlns:a16="http://schemas.microsoft.com/office/drawing/2014/main" id="{C9F3C7BB-8634-5A45-CD81-F37AE0941A06}"/>
              </a:ext>
            </a:extLst>
          </p:cNvPr>
          <p:cNvSpPr>
            <a:spLocks noChangeAspect="1"/>
          </p:cNvSpPr>
          <p:nvPr/>
        </p:nvSpPr>
        <p:spPr>
          <a:xfrm>
            <a:off x="10246854" y="249684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71638BA0-15F7-7065-C6CC-5F07940EC643}"/>
              </a:ext>
            </a:extLst>
          </p:cNvPr>
          <p:cNvSpPr>
            <a:spLocks noChangeAspect="1"/>
          </p:cNvSpPr>
          <p:nvPr/>
        </p:nvSpPr>
        <p:spPr>
          <a:xfrm>
            <a:off x="10677582" y="24807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7EE084F4-7FC6-78B6-E1C9-461EE09A772B}"/>
              </a:ext>
            </a:extLst>
          </p:cNvPr>
          <p:cNvGrpSpPr/>
          <p:nvPr/>
        </p:nvGrpSpPr>
        <p:grpSpPr>
          <a:xfrm>
            <a:off x="679401" y="2031188"/>
            <a:ext cx="11198668" cy="3918112"/>
            <a:chOff x="561850" y="851731"/>
            <a:chExt cx="11198668" cy="3918112"/>
          </a:xfrm>
        </p:grpSpPr>
        <p:graphicFrame>
          <p:nvGraphicFramePr>
            <p:cNvPr id="40" name="Chart 39">
              <a:extLst>
                <a:ext uri="{FF2B5EF4-FFF2-40B4-BE49-F238E27FC236}">
                  <a16:creationId xmlns:a16="http://schemas.microsoft.com/office/drawing/2014/main" id="{2691E4D9-2298-0CD2-0984-ECA20696E8DF}"/>
                </a:ext>
              </a:extLst>
            </p:cNvPr>
            <p:cNvGraphicFramePr/>
            <p:nvPr>
              <p:extLst>
                <p:ext uri="{D42A27DB-BD31-4B8C-83A1-F6EECF244321}">
                  <p14:modId xmlns:p14="http://schemas.microsoft.com/office/powerpoint/2010/main" val="700253556"/>
                </p:ext>
              </p:extLst>
            </p:nvPr>
          </p:nvGraphicFramePr>
          <p:xfrm>
            <a:off x="619487" y="851731"/>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41" name="Rectangle 40">
              <a:extLst>
                <a:ext uri="{FF2B5EF4-FFF2-40B4-BE49-F238E27FC236}">
                  <a16:creationId xmlns:a16="http://schemas.microsoft.com/office/drawing/2014/main" id="{44B38DF9-0587-86FF-F749-17B9BE672016}"/>
                </a:ext>
              </a:extLst>
            </p:cNvPr>
            <p:cNvSpPr/>
            <p:nvPr/>
          </p:nvSpPr>
          <p:spPr>
            <a:xfrm>
              <a:off x="7952070" y="3423920"/>
              <a:ext cx="853440" cy="296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42" name="Rectangle 41">
              <a:extLst>
                <a:ext uri="{FF2B5EF4-FFF2-40B4-BE49-F238E27FC236}">
                  <a16:creationId xmlns:a16="http://schemas.microsoft.com/office/drawing/2014/main" id="{6BC409D0-3D8C-66EF-E8A1-3E8D33920A87}"/>
                </a:ext>
              </a:extLst>
            </p:cNvPr>
            <p:cNvSpPr/>
            <p:nvPr/>
          </p:nvSpPr>
          <p:spPr>
            <a:xfrm>
              <a:off x="561850" y="3438428"/>
              <a:ext cx="654697" cy="3084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43" name="Rectangle 42">
              <a:extLst>
                <a:ext uri="{FF2B5EF4-FFF2-40B4-BE49-F238E27FC236}">
                  <a16:creationId xmlns:a16="http://schemas.microsoft.com/office/drawing/2014/main" id="{279DC437-3B5C-0D4B-8C4E-063AD6CCE6C0}"/>
                </a:ext>
              </a:extLst>
            </p:cNvPr>
            <p:cNvSpPr/>
            <p:nvPr/>
          </p:nvSpPr>
          <p:spPr>
            <a:xfrm>
              <a:off x="1345507" y="3453223"/>
              <a:ext cx="586766" cy="339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44" name="Rectangle 43">
              <a:extLst>
                <a:ext uri="{FF2B5EF4-FFF2-40B4-BE49-F238E27FC236}">
                  <a16:creationId xmlns:a16="http://schemas.microsoft.com/office/drawing/2014/main" id="{8AF65184-5FF7-934D-6F38-B0E07AFCA095}"/>
                </a:ext>
              </a:extLst>
            </p:cNvPr>
            <p:cNvSpPr/>
            <p:nvPr/>
          </p:nvSpPr>
          <p:spPr>
            <a:xfrm>
              <a:off x="1801556" y="3444884"/>
              <a:ext cx="692243" cy="3296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45" name="Rectangle 44">
              <a:extLst>
                <a:ext uri="{FF2B5EF4-FFF2-40B4-BE49-F238E27FC236}">
                  <a16:creationId xmlns:a16="http://schemas.microsoft.com/office/drawing/2014/main" id="{4E5B8E90-113B-CB0E-DED9-A48C3844FC0D}"/>
                </a:ext>
              </a:extLst>
            </p:cNvPr>
            <p:cNvSpPr/>
            <p:nvPr/>
          </p:nvSpPr>
          <p:spPr>
            <a:xfrm>
              <a:off x="4076550" y="3443720"/>
              <a:ext cx="628112" cy="318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6" name="Rectangle 45">
              <a:extLst>
                <a:ext uri="{FF2B5EF4-FFF2-40B4-BE49-F238E27FC236}">
                  <a16:creationId xmlns:a16="http://schemas.microsoft.com/office/drawing/2014/main" id="{6669FA2E-7BB1-4939-054C-9AF538924553}"/>
                </a:ext>
              </a:extLst>
            </p:cNvPr>
            <p:cNvSpPr/>
            <p:nvPr/>
          </p:nvSpPr>
          <p:spPr>
            <a:xfrm>
              <a:off x="4530658" y="3431897"/>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7" name="Rectangle 46">
              <a:extLst>
                <a:ext uri="{FF2B5EF4-FFF2-40B4-BE49-F238E27FC236}">
                  <a16:creationId xmlns:a16="http://schemas.microsoft.com/office/drawing/2014/main" id="{1B9FF936-BD13-3934-56D9-1DD1C3FA2C33}"/>
                </a:ext>
              </a:extLst>
            </p:cNvPr>
            <p:cNvSpPr/>
            <p:nvPr/>
          </p:nvSpPr>
          <p:spPr>
            <a:xfrm>
              <a:off x="7405155" y="3456727"/>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8" name="Rectangle 47">
              <a:extLst>
                <a:ext uri="{FF2B5EF4-FFF2-40B4-BE49-F238E27FC236}">
                  <a16:creationId xmlns:a16="http://schemas.microsoft.com/office/drawing/2014/main" id="{71156747-FFE5-ED0F-AA21-4DA700A5D0AF}"/>
                </a:ext>
              </a:extLst>
            </p:cNvPr>
            <p:cNvSpPr/>
            <p:nvPr/>
          </p:nvSpPr>
          <p:spPr>
            <a:xfrm>
              <a:off x="8690164" y="3456679"/>
              <a:ext cx="628783"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49" name="Rectangle 48">
              <a:extLst>
                <a:ext uri="{FF2B5EF4-FFF2-40B4-BE49-F238E27FC236}">
                  <a16:creationId xmlns:a16="http://schemas.microsoft.com/office/drawing/2014/main" id="{ED317E70-E0F8-5D6E-C952-680E77517CA7}"/>
                </a:ext>
              </a:extLst>
            </p:cNvPr>
            <p:cNvSpPr/>
            <p:nvPr/>
          </p:nvSpPr>
          <p:spPr>
            <a:xfrm>
              <a:off x="9540128" y="3473394"/>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cxnSp>
          <p:nvCxnSpPr>
            <p:cNvPr id="50" name="Straight Connector 49">
              <a:extLst>
                <a:ext uri="{FF2B5EF4-FFF2-40B4-BE49-F238E27FC236}">
                  <a16:creationId xmlns:a16="http://schemas.microsoft.com/office/drawing/2014/main" id="{D4945C97-6C48-20F3-5AD8-0CA0D629289A}"/>
                </a:ext>
              </a:extLst>
            </p:cNvPr>
            <p:cNvCxnSpPr/>
            <p:nvPr/>
          </p:nvCxnSpPr>
          <p:spPr>
            <a:xfrm>
              <a:off x="619486" y="3423920"/>
              <a:ext cx="11141032" cy="0"/>
            </a:xfrm>
            <a:prstGeom prst="line">
              <a:avLst/>
            </a:prstGeom>
            <a:ln>
              <a:noFill/>
            </a:ln>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Thinking specifically about treatment, females, older adults, white respondents and those living with a disability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53779" y="1533217"/>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dirty="0">
                <a:solidFill>
                  <a:schemeClr val="tx1"/>
                </a:solidFill>
                <a:ea typeface="+mn-ea"/>
                <a:cs typeface="+mn-cs"/>
              </a:rPr>
              <a:t>treated</a:t>
            </a:r>
            <a:r>
              <a:rPr lang="en-US" sz="1600" b="1" i="0" strike="noStrike" kern="1200" spc="10" baseline="0" dirty="0">
                <a:solidFill>
                  <a:schemeClr val="tx1"/>
                </a:solidFill>
                <a:ea typeface="+mn-ea"/>
                <a:cs typeface="+mn-cs"/>
              </a:rPr>
              <a:t> </a:t>
            </a:r>
            <a:r>
              <a:rPr lang="en-US" sz="1600" b="1" i="0" u="none" strike="noStrike" kern="1200" spc="10" baseline="0" dirty="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177193"/>
            <a:ext cx="9113520" cy="5338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E1. How much do you agree or disagree with the following statements? </a:t>
            </a:r>
          </a:p>
          <a:p>
            <a:r>
              <a:rPr lang="en-US" sz="800" dirty="0"/>
              <a:t>Base: All in Scotland (N=1,056); Males (N=491); Females (N=555); 18-29 (N=175); 30-49 (N=341); 50+ (N=540); ABC1 (N=546); C2DE (N=510); C2DE 45+ (N=335); Not C2DE 45+ (N=721); Disability (N=320); No disability (N=708); Urban (N=466); Town and fringe (N=84); Rural (N=151); White (N=978); Ethnic minority (N=78);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0" name="Rectangle 29">
            <a:extLst>
              <a:ext uri="{FF2B5EF4-FFF2-40B4-BE49-F238E27FC236}">
                <a16:creationId xmlns:a16="http://schemas.microsoft.com/office/drawing/2014/main" id="{68CA5CE0-9ECA-7D37-FFE6-B34620918578}"/>
              </a:ext>
            </a:extLst>
          </p:cNvPr>
          <p:cNvSpPr/>
          <p:nvPr/>
        </p:nvSpPr>
        <p:spPr>
          <a:xfrm>
            <a:off x="2577491" y="4686169"/>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18-29</a:t>
            </a:r>
          </a:p>
        </p:txBody>
      </p:sp>
      <p:sp>
        <p:nvSpPr>
          <p:cNvPr id="31" name="Rectangle 30">
            <a:extLst>
              <a:ext uri="{FF2B5EF4-FFF2-40B4-BE49-F238E27FC236}">
                <a16:creationId xmlns:a16="http://schemas.microsoft.com/office/drawing/2014/main" id="{32C8D918-161D-B1E4-700D-17C8EA056368}"/>
              </a:ext>
            </a:extLst>
          </p:cNvPr>
          <p:cNvSpPr/>
          <p:nvPr/>
        </p:nvSpPr>
        <p:spPr>
          <a:xfrm>
            <a:off x="3115447" y="4686169"/>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30-49</a:t>
            </a:r>
          </a:p>
        </p:txBody>
      </p:sp>
      <p:sp>
        <p:nvSpPr>
          <p:cNvPr id="32" name="Rectangle 31">
            <a:extLst>
              <a:ext uri="{FF2B5EF4-FFF2-40B4-BE49-F238E27FC236}">
                <a16:creationId xmlns:a16="http://schemas.microsoft.com/office/drawing/2014/main" id="{D6E2735E-2812-B2F4-2EE8-702D9DEE417F}"/>
              </a:ext>
            </a:extLst>
          </p:cNvPr>
          <p:cNvSpPr/>
          <p:nvPr/>
        </p:nvSpPr>
        <p:spPr>
          <a:xfrm>
            <a:off x="3644585" y="4686169"/>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33" name="Rectangle 32">
            <a:extLst>
              <a:ext uri="{FF2B5EF4-FFF2-40B4-BE49-F238E27FC236}">
                <a16:creationId xmlns:a16="http://schemas.microsoft.com/office/drawing/2014/main" id="{7FBF6650-FF80-68B2-2E0B-CB00EDF17247}"/>
              </a:ext>
            </a:extLst>
          </p:cNvPr>
          <p:cNvSpPr/>
          <p:nvPr/>
        </p:nvSpPr>
        <p:spPr>
          <a:xfrm>
            <a:off x="5296834" y="4647189"/>
            <a:ext cx="628113"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34" name="Rectangle 33">
            <a:extLst>
              <a:ext uri="{FF2B5EF4-FFF2-40B4-BE49-F238E27FC236}">
                <a16:creationId xmlns:a16="http://schemas.microsoft.com/office/drawing/2014/main" id="{FC6155B7-16AB-2DF4-7622-FBBE7EB793F1}"/>
              </a:ext>
            </a:extLst>
          </p:cNvPr>
          <p:cNvSpPr/>
          <p:nvPr/>
        </p:nvSpPr>
        <p:spPr>
          <a:xfrm>
            <a:off x="5757329" y="4720674"/>
            <a:ext cx="594628" cy="3592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35" name="Rectangle 34">
            <a:extLst>
              <a:ext uri="{FF2B5EF4-FFF2-40B4-BE49-F238E27FC236}">
                <a16:creationId xmlns:a16="http://schemas.microsoft.com/office/drawing/2014/main" id="{6DA781DF-E3C4-FDBB-B10E-20B7A8AA80D6}"/>
              </a:ext>
            </a:extLst>
          </p:cNvPr>
          <p:cNvSpPr/>
          <p:nvPr/>
        </p:nvSpPr>
        <p:spPr>
          <a:xfrm>
            <a:off x="100680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36" name="Rectangle 35">
            <a:extLst>
              <a:ext uri="{FF2B5EF4-FFF2-40B4-BE49-F238E27FC236}">
                <a16:creationId xmlns:a16="http://schemas.microsoft.com/office/drawing/2014/main" id="{A76918CA-B5F8-7583-B669-0216BB93734E}"/>
              </a:ext>
            </a:extLst>
          </p:cNvPr>
          <p:cNvSpPr/>
          <p:nvPr/>
        </p:nvSpPr>
        <p:spPr>
          <a:xfrm>
            <a:off x="10670454"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37" name="Rectangle 36">
            <a:extLst>
              <a:ext uri="{FF2B5EF4-FFF2-40B4-BE49-F238E27FC236}">
                <a16:creationId xmlns:a16="http://schemas.microsoft.com/office/drawing/2014/main" id="{7042C9F3-6C37-4F5E-EF32-7813087DBCFD}"/>
              </a:ext>
            </a:extLst>
          </p:cNvPr>
          <p:cNvSpPr/>
          <p:nvPr/>
        </p:nvSpPr>
        <p:spPr>
          <a:xfrm>
            <a:off x="11269104"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38" name="Rectangle 37">
            <a:extLst>
              <a:ext uri="{FF2B5EF4-FFF2-40B4-BE49-F238E27FC236}">
                <a16:creationId xmlns:a16="http://schemas.microsoft.com/office/drawing/2014/main" id="{2B7036B4-E829-FF4C-5526-418F38E259F3}"/>
              </a:ext>
            </a:extLst>
          </p:cNvPr>
          <p:cNvSpPr/>
          <p:nvPr/>
        </p:nvSpPr>
        <p:spPr>
          <a:xfrm>
            <a:off x="9257234" y="4646460"/>
            <a:ext cx="545609" cy="2893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51" name="Isosceles Triangle 50">
            <a:extLst>
              <a:ext uri="{FF2B5EF4-FFF2-40B4-BE49-F238E27FC236}">
                <a16:creationId xmlns:a16="http://schemas.microsoft.com/office/drawing/2014/main" id="{DEFE041F-1AB5-73E0-57E9-BF4586EE9CDF}"/>
              </a:ext>
            </a:extLst>
          </p:cNvPr>
          <p:cNvSpPr>
            <a:spLocks noChangeAspect="1"/>
          </p:cNvSpPr>
          <p:nvPr/>
        </p:nvSpPr>
        <p:spPr>
          <a:xfrm rot="10800000">
            <a:off x="11365309" y="26240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3" name="Isosceles Triangle 52">
            <a:extLst>
              <a:ext uri="{FF2B5EF4-FFF2-40B4-BE49-F238E27FC236}">
                <a16:creationId xmlns:a16="http://schemas.microsoft.com/office/drawing/2014/main" id="{0FBD691C-71AE-DEC4-CF95-38114BB32063}"/>
              </a:ext>
            </a:extLst>
          </p:cNvPr>
          <p:cNvSpPr>
            <a:spLocks noChangeAspect="1"/>
          </p:cNvSpPr>
          <p:nvPr/>
        </p:nvSpPr>
        <p:spPr>
          <a:xfrm>
            <a:off x="8280683" y="240158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4" name="Isosceles Triangle 53">
            <a:extLst>
              <a:ext uri="{FF2B5EF4-FFF2-40B4-BE49-F238E27FC236}">
                <a16:creationId xmlns:a16="http://schemas.microsoft.com/office/drawing/2014/main" id="{0EC59E81-059C-48F6-8B23-F8E63DE29E90}"/>
              </a:ext>
            </a:extLst>
          </p:cNvPr>
          <p:cNvSpPr>
            <a:spLocks noChangeAspect="1"/>
          </p:cNvSpPr>
          <p:nvPr/>
        </p:nvSpPr>
        <p:spPr>
          <a:xfrm>
            <a:off x="5604158" y="23600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5" name="Isosceles Triangle 54">
            <a:extLst>
              <a:ext uri="{FF2B5EF4-FFF2-40B4-BE49-F238E27FC236}">
                <a16:creationId xmlns:a16="http://schemas.microsoft.com/office/drawing/2014/main" id="{4BA90045-D68B-D8A8-0989-742838584E03}"/>
              </a:ext>
            </a:extLst>
          </p:cNvPr>
          <p:cNvSpPr>
            <a:spLocks noChangeAspect="1"/>
          </p:cNvSpPr>
          <p:nvPr/>
        </p:nvSpPr>
        <p:spPr>
          <a:xfrm>
            <a:off x="3644837" y="24559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6" name="Isosceles Triangle 55">
            <a:extLst>
              <a:ext uri="{FF2B5EF4-FFF2-40B4-BE49-F238E27FC236}">
                <a16:creationId xmlns:a16="http://schemas.microsoft.com/office/drawing/2014/main" id="{EF107D0E-7216-CDFF-E539-F51D56E87440}"/>
              </a:ext>
            </a:extLst>
          </p:cNvPr>
          <p:cNvSpPr>
            <a:spLocks noChangeAspect="1"/>
          </p:cNvSpPr>
          <p:nvPr/>
        </p:nvSpPr>
        <p:spPr>
          <a:xfrm rot="10800000">
            <a:off x="2869832" y="261395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7" name="Isosceles Triangle 56">
            <a:extLst>
              <a:ext uri="{FF2B5EF4-FFF2-40B4-BE49-F238E27FC236}">
                <a16:creationId xmlns:a16="http://schemas.microsoft.com/office/drawing/2014/main" id="{82301FD2-AD16-54B6-7A11-4B8E11626738}"/>
              </a:ext>
            </a:extLst>
          </p:cNvPr>
          <p:cNvSpPr>
            <a:spLocks noChangeAspect="1"/>
          </p:cNvSpPr>
          <p:nvPr/>
        </p:nvSpPr>
        <p:spPr>
          <a:xfrm>
            <a:off x="2166893" y="243205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7" name="Rectangle 136">
            <a:extLst>
              <a:ext uri="{FF2B5EF4-FFF2-40B4-BE49-F238E27FC236}">
                <a16:creationId xmlns:a16="http://schemas.microsoft.com/office/drawing/2014/main" id="{43DB4D75-FD29-BF55-44C7-21CDC48E7737}"/>
              </a:ext>
            </a:extLst>
          </p:cNvPr>
          <p:cNvSpPr/>
          <p:nvPr/>
        </p:nvSpPr>
        <p:spPr>
          <a:xfrm>
            <a:off x="6318420" y="4566955"/>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White</a:t>
            </a:r>
          </a:p>
        </p:txBody>
      </p:sp>
      <p:sp>
        <p:nvSpPr>
          <p:cNvPr id="146" name="Rectangle 145">
            <a:extLst>
              <a:ext uri="{FF2B5EF4-FFF2-40B4-BE49-F238E27FC236}">
                <a16:creationId xmlns:a16="http://schemas.microsoft.com/office/drawing/2014/main" id="{6AFF2525-FC07-055C-FE66-7AC878F6C50A}"/>
              </a:ext>
            </a:extLst>
          </p:cNvPr>
          <p:cNvSpPr/>
          <p:nvPr/>
        </p:nvSpPr>
        <p:spPr>
          <a:xfrm>
            <a:off x="6823145" y="4613216"/>
            <a:ext cx="853440" cy="39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Ethnic minority</a:t>
            </a:r>
          </a:p>
        </p:txBody>
      </p:sp>
      <p:sp>
        <p:nvSpPr>
          <p:cNvPr id="150" name="Isosceles Triangle 149">
            <a:extLst>
              <a:ext uri="{FF2B5EF4-FFF2-40B4-BE49-F238E27FC236}">
                <a16:creationId xmlns:a16="http://schemas.microsoft.com/office/drawing/2014/main" id="{7AA241DB-C4FE-507A-EF64-892304A5C750}"/>
              </a:ext>
            </a:extLst>
          </p:cNvPr>
          <p:cNvSpPr>
            <a:spLocks noChangeAspect="1"/>
          </p:cNvSpPr>
          <p:nvPr/>
        </p:nvSpPr>
        <p:spPr>
          <a:xfrm>
            <a:off x="6743077" y="25083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Isosceles Triangle 1">
            <a:extLst>
              <a:ext uri="{FF2B5EF4-FFF2-40B4-BE49-F238E27FC236}">
                <a16:creationId xmlns:a16="http://schemas.microsoft.com/office/drawing/2014/main" id="{B58347F5-DB42-1C45-D471-EBA726CE74CD}"/>
              </a:ext>
            </a:extLst>
          </p:cNvPr>
          <p:cNvSpPr>
            <a:spLocks noChangeAspect="1"/>
          </p:cNvSpPr>
          <p:nvPr/>
        </p:nvSpPr>
        <p:spPr>
          <a:xfrm rot="10800000">
            <a:off x="1775192" y="257622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 name="Isosceles Triangle 2">
            <a:extLst>
              <a:ext uri="{FF2B5EF4-FFF2-40B4-BE49-F238E27FC236}">
                <a16:creationId xmlns:a16="http://schemas.microsoft.com/office/drawing/2014/main" id="{085EE542-01B6-CA8D-54B0-0B3E43A59277}"/>
              </a:ext>
            </a:extLst>
          </p:cNvPr>
          <p:cNvSpPr>
            <a:spLocks noChangeAspect="1"/>
          </p:cNvSpPr>
          <p:nvPr/>
        </p:nvSpPr>
        <p:spPr>
          <a:xfrm rot="10800000">
            <a:off x="5993848" y="255984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Oval 3">
            <a:extLst>
              <a:ext uri="{FF2B5EF4-FFF2-40B4-BE49-F238E27FC236}">
                <a16:creationId xmlns:a16="http://schemas.microsoft.com/office/drawing/2014/main" id="{89D195D4-32F9-7E3C-4718-7DBC4926E65E}"/>
              </a:ext>
            </a:extLst>
          </p:cNvPr>
          <p:cNvSpPr/>
          <p:nvPr/>
        </p:nvSpPr>
        <p:spPr>
          <a:xfrm>
            <a:off x="6973761" y="506329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a:extLst>
              <a:ext uri="{FF2B5EF4-FFF2-40B4-BE49-F238E27FC236}">
                <a16:creationId xmlns:a16="http://schemas.microsoft.com/office/drawing/2014/main" id="{C92F5A02-B834-542E-A576-5DF7283A0DDE}"/>
              </a:ext>
            </a:extLst>
          </p:cNvPr>
          <p:cNvSpPr>
            <a:spLocks noChangeAspect="1"/>
          </p:cNvSpPr>
          <p:nvPr/>
        </p:nvSpPr>
        <p:spPr>
          <a:xfrm rot="10800000">
            <a:off x="7135686" y="288661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8" name="Isosceles Triangle 7">
            <a:extLst>
              <a:ext uri="{FF2B5EF4-FFF2-40B4-BE49-F238E27FC236}">
                <a16:creationId xmlns:a16="http://schemas.microsoft.com/office/drawing/2014/main" id="{763593AE-0F97-5417-5144-50448CD1FCF8}"/>
              </a:ext>
            </a:extLst>
          </p:cNvPr>
          <p:cNvSpPr>
            <a:spLocks noChangeAspect="1"/>
          </p:cNvSpPr>
          <p:nvPr/>
        </p:nvSpPr>
        <p:spPr>
          <a:xfrm rot="10800000">
            <a:off x="7860136" y="25569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Oval 9">
            <a:extLst>
              <a:ext uri="{FF2B5EF4-FFF2-40B4-BE49-F238E27FC236}">
                <a16:creationId xmlns:a16="http://schemas.microsoft.com/office/drawing/2014/main" id="{0FC2D329-F685-C4AB-D4C0-A2E1B2BD0BEA}"/>
              </a:ext>
            </a:extLst>
          </p:cNvPr>
          <p:cNvSpPr/>
          <p:nvPr/>
        </p:nvSpPr>
        <p:spPr>
          <a:xfrm>
            <a:off x="9392242" y="491791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a:extLst>
              <a:ext uri="{FF2B5EF4-FFF2-40B4-BE49-F238E27FC236}">
                <a16:creationId xmlns:a16="http://schemas.microsoft.com/office/drawing/2014/main" id="{9E0FCC9F-C68C-697B-5BF4-D981C833B597}"/>
              </a:ext>
            </a:extLst>
          </p:cNvPr>
          <p:cNvCxnSpPr/>
          <p:nvPr/>
        </p:nvCxnSpPr>
        <p:spPr>
          <a:xfrm>
            <a:off x="498910" y="460565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12" name="Isosceles Triangle 11">
            <a:extLst>
              <a:ext uri="{FF2B5EF4-FFF2-40B4-BE49-F238E27FC236}">
                <a16:creationId xmlns:a16="http://schemas.microsoft.com/office/drawing/2014/main" id="{C3ACD5FA-0B31-5DFE-968A-6D6D304BB328}"/>
              </a:ext>
            </a:extLst>
          </p:cNvPr>
          <p:cNvSpPr>
            <a:spLocks noChangeAspect="1"/>
          </p:cNvSpPr>
          <p:nvPr/>
        </p:nvSpPr>
        <p:spPr>
          <a:xfrm>
            <a:off x="10579439" y="249576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 name="Isosceles Triangle 13">
            <a:extLst>
              <a:ext uri="{FF2B5EF4-FFF2-40B4-BE49-F238E27FC236}">
                <a16:creationId xmlns:a16="http://schemas.microsoft.com/office/drawing/2014/main" id="{1C71E5B6-8B39-A56D-7746-0D03E13E356E}"/>
              </a:ext>
            </a:extLst>
          </p:cNvPr>
          <p:cNvSpPr>
            <a:spLocks noChangeAspect="1"/>
          </p:cNvSpPr>
          <p:nvPr/>
        </p:nvSpPr>
        <p:spPr>
          <a:xfrm>
            <a:off x="10981994" y="24782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in Scotland (N=1,056)</a:t>
            </a:r>
          </a:p>
          <a:p>
            <a:r>
              <a:rPr lang="en-US" sz="800" dirty="0"/>
              <a:t>*Chart excludes DK, PNTS</a:t>
            </a:r>
          </a:p>
          <a:p>
            <a:endParaRPr lang="en-US" sz="800" dirty="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Perceived importance was the most influential factor to attend a test, with more than 8 in 10 selecting this. Linked to this, more than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348432" y="1658969"/>
            <a:ext cx="9113520" cy="338554"/>
          </a:xfrm>
          <a:prstGeom prst="rect">
            <a:avLst/>
          </a:prstGeom>
          <a:noFill/>
        </p:spPr>
        <p:txBody>
          <a:bodyPr wrap="square" rtlCol="0">
            <a:spAutoFit/>
          </a:bodyPr>
          <a:lstStyle/>
          <a:p>
            <a:pPr algn="ctr"/>
            <a:r>
              <a:rPr lang="en-US" sz="1600" b="1" spc="10" dirty="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3137216201"/>
              </p:ext>
            </p:extLst>
          </p:nvPr>
        </p:nvGraphicFramePr>
        <p:xfrm>
          <a:off x="0" y="2084321"/>
          <a:ext cx="7915275" cy="4114075"/>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65088" y="1141087"/>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dirty="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dirty="0"/>
                <a:t>On average, respondents identified</a:t>
              </a:r>
            </a:p>
            <a:p>
              <a:pPr algn="ctr"/>
              <a:endParaRPr lang="en-GB" sz="700" b="1" spc="10" dirty="0"/>
            </a:p>
            <a:p>
              <a:pPr algn="ctr"/>
              <a:r>
                <a:rPr lang="en-GB" sz="1600" dirty="0">
                  <a:solidFill>
                    <a:schemeClr val="accent1"/>
                  </a:solidFill>
                  <a:latin typeface="Arial Black" panose="020B0A04020102020204" pitchFamily="34" charset="0"/>
                </a:rPr>
                <a:t>9.42 </a:t>
              </a:r>
              <a:r>
                <a:rPr lang="en-GB" sz="1200" b="1" spc="10" dirty="0"/>
                <a:t>(mean)</a:t>
              </a:r>
            </a:p>
            <a:p>
              <a:pPr algn="ctr"/>
              <a:endParaRPr lang="en-GB" sz="800" dirty="0">
                <a:solidFill>
                  <a:schemeClr val="accent1"/>
                </a:solidFill>
                <a:latin typeface="Arial Black" panose="020B0A04020102020204" pitchFamily="34" charset="0"/>
              </a:endParaRPr>
            </a:p>
            <a:p>
              <a:pPr algn="ctr"/>
              <a:r>
                <a:rPr lang="en-GB" sz="1200" b="1" spc="10" dirty="0"/>
                <a:t>motivators as influential</a:t>
              </a:r>
            </a:p>
          </p:txBody>
        </p:sp>
      </p:grpSp>
      <p:sp>
        <p:nvSpPr>
          <p:cNvPr id="10" name="Speech Bubble: Rectangle with Corners Rounded 9">
            <a:extLst>
              <a:ext uri="{FF2B5EF4-FFF2-40B4-BE49-F238E27FC236}">
                <a16:creationId xmlns:a16="http://schemas.microsoft.com/office/drawing/2014/main" id="{BFD05A38-D049-A8D9-89E9-AC3F5AFFB880}"/>
              </a:ext>
            </a:extLst>
          </p:cNvPr>
          <p:cNvSpPr/>
          <p:nvPr/>
        </p:nvSpPr>
        <p:spPr>
          <a:xfrm>
            <a:off x="8045903" y="2274562"/>
            <a:ext cx="1947579" cy="392327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18-29: </a:t>
            </a:r>
            <a:r>
              <a:rPr lang="en-GB" sz="1200" b="1" dirty="0">
                <a:solidFill>
                  <a:schemeClr val="accent1"/>
                </a:solidFill>
              </a:rPr>
              <a:t>10.32</a:t>
            </a:r>
          </a:p>
          <a:p>
            <a:pPr algn="ctr"/>
            <a:r>
              <a:rPr lang="en-GB" sz="1200" dirty="0">
                <a:solidFill>
                  <a:schemeClr val="tx1">
                    <a:lumMod val="50000"/>
                  </a:schemeClr>
                </a:solidFill>
              </a:rPr>
              <a:t>30-49: </a:t>
            </a:r>
            <a:r>
              <a:rPr lang="en-GB" sz="1200" b="1" dirty="0">
                <a:solidFill>
                  <a:schemeClr val="accent1"/>
                </a:solidFill>
              </a:rPr>
              <a:t>10.25</a:t>
            </a:r>
          </a:p>
          <a:p>
            <a:pPr algn="ctr"/>
            <a:r>
              <a:rPr lang="en-GB" sz="1200" dirty="0">
                <a:solidFill>
                  <a:schemeClr val="tx1">
                    <a:lumMod val="50000"/>
                  </a:schemeClr>
                </a:solidFill>
              </a:rPr>
              <a:t>50+: </a:t>
            </a:r>
            <a:r>
              <a:rPr lang="en-GB" sz="1200" b="1" dirty="0">
                <a:solidFill>
                  <a:schemeClr val="accent1"/>
                </a:solidFill>
              </a:rPr>
              <a:t>8.60</a:t>
            </a:r>
          </a:p>
          <a:p>
            <a:pPr algn="ctr"/>
            <a:endParaRPr lang="en-GB" sz="500" dirty="0">
              <a:solidFill>
                <a:schemeClr val="tx1">
                  <a:lumMod val="50000"/>
                </a:schemeClr>
              </a:solidFill>
            </a:endParaRPr>
          </a:p>
          <a:p>
            <a:pPr algn="ctr"/>
            <a:r>
              <a:rPr lang="en-GB" sz="1200" dirty="0">
                <a:solidFill>
                  <a:schemeClr val="tx1">
                    <a:lumMod val="50000"/>
                  </a:schemeClr>
                </a:solidFill>
              </a:rPr>
              <a:t>Male: </a:t>
            </a:r>
            <a:r>
              <a:rPr lang="en-GB" sz="1200" b="1" dirty="0">
                <a:solidFill>
                  <a:schemeClr val="accent1"/>
                </a:solidFill>
              </a:rPr>
              <a:t>8.76</a:t>
            </a:r>
          </a:p>
          <a:p>
            <a:pPr algn="ctr"/>
            <a:r>
              <a:rPr lang="en-GB" sz="1200" dirty="0">
                <a:solidFill>
                  <a:schemeClr val="tx1">
                    <a:lumMod val="50000"/>
                  </a:schemeClr>
                </a:solidFill>
              </a:rPr>
              <a:t>Female: </a:t>
            </a:r>
            <a:r>
              <a:rPr lang="en-GB" sz="1200" b="1" dirty="0">
                <a:solidFill>
                  <a:schemeClr val="accent1"/>
                </a:solidFill>
              </a:rPr>
              <a:t>9.96</a:t>
            </a:r>
          </a:p>
          <a:p>
            <a:pPr algn="ctr"/>
            <a:endParaRPr lang="en-GB" sz="500" dirty="0">
              <a:solidFill>
                <a:schemeClr val="tx1">
                  <a:lumMod val="50000"/>
                </a:schemeClr>
              </a:solidFill>
            </a:endParaRPr>
          </a:p>
          <a:p>
            <a:pPr algn="ctr"/>
            <a:r>
              <a:rPr lang="en-GB" sz="1200" dirty="0">
                <a:solidFill>
                  <a:schemeClr val="tx1">
                    <a:lumMod val="50000"/>
                  </a:schemeClr>
                </a:solidFill>
              </a:rPr>
              <a:t>ABC1: </a:t>
            </a:r>
            <a:r>
              <a:rPr lang="en-GB" sz="1200" b="1" dirty="0">
                <a:solidFill>
                  <a:schemeClr val="accent1"/>
                </a:solidFill>
              </a:rPr>
              <a:t>9.34</a:t>
            </a:r>
          </a:p>
          <a:p>
            <a:pPr algn="ctr"/>
            <a:r>
              <a:rPr lang="en-GB" sz="1200" dirty="0">
                <a:solidFill>
                  <a:schemeClr val="tx1">
                    <a:lumMod val="50000"/>
                  </a:schemeClr>
                </a:solidFill>
              </a:rPr>
              <a:t>C2DE: </a:t>
            </a:r>
            <a:r>
              <a:rPr lang="en-GB" sz="1200" b="1" dirty="0">
                <a:solidFill>
                  <a:schemeClr val="accent1"/>
                </a:solidFill>
              </a:rPr>
              <a:t>9.50</a:t>
            </a:r>
          </a:p>
          <a:p>
            <a:pPr algn="ctr"/>
            <a:r>
              <a:rPr lang="en-GB" sz="1200" dirty="0">
                <a:solidFill>
                  <a:schemeClr val="tx1">
                    <a:lumMod val="50000"/>
                  </a:schemeClr>
                </a:solidFill>
              </a:rPr>
              <a:t>C2DE 45+: </a:t>
            </a:r>
            <a:r>
              <a:rPr lang="en-GB" sz="1200" b="1" dirty="0">
                <a:solidFill>
                  <a:schemeClr val="accent1"/>
                </a:solidFill>
              </a:rPr>
              <a:t>9.10</a:t>
            </a:r>
          </a:p>
          <a:p>
            <a:pPr algn="ctr"/>
            <a:r>
              <a:rPr lang="en-GB" sz="1200" dirty="0">
                <a:solidFill>
                  <a:schemeClr val="tx1">
                    <a:lumMod val="50000"/>
                  </a:schemeClr>
                </a:solidFill>
              </a:rPr>
              <a:t>Not C2DE 45+: </a:t>
            </a:r>
            <a:r>
              <a:rPr lang="en-GB" sz="1200" b="1" dirty="0">
                <a:solidFill>
                  <a:schemeClr val="accent1"/>
                </a:solidFill>
              </a:rPr>
              <a:t>9.57</a:t>
            </a:r>
          </a:p>
          <a:p>
            <a:pPr algn="ctr"/>
            <a:endParaRPr lang="en-GB" sz="1200" b="1" dirty="0">
              <a:solidFill>
                <a:schemeClr val="accent1"/>
              </a:solidFill>
            </a:endParaRPr>
          </a:p>
          <a:p>
            <a:pPr algn="ctr"/>
            <a:r>
              <a:rPr lang="en-GB" sz="1200" dirty="0">
                <a:solidFill>
                  <a:schemeClr val="tx1">
                    <a:lumMod val="50000"/>
                  </a:schemeClr>
                </a:solidFill>
              </a:rPr>
              <a:t>Disability: </a:t>
            </a:r>
            <a:r>
              <a:rPr lang="en-GB" sz="1200" b="1" dirty="0">
                <a:solidFill>
                  <a:schemeClr val="accent1"/>
                </a:solidFill>
              </a:rPr>
              <a:t>9.53</a:t>
            </a:r>
          </a:p>
          <a:p>
            <a:pPr algn="ctr"/>
            <a:r>
              <a:rPr lang="en-GB" sz="1200" dirty="0">
                <a:solidFill>
                  <a:schemeClr val="tx1">
                    <a:lumMod val="50000"/>
                  </a:schemeClr>
                </a:solidFill>
              </a:rPr>
              <a:t>No disability: </a:t>
            </a:r>
            <a:r>
              <a:rPr lang="en-GB" sz="1200" b="1" dirty="0">
                <a:solidFill>
                  <a:schemeClr val="accent1"/>
                </a:solidFill>
              </a:rPr>
              <a:t>9.36</a:t>
            </a:r>
          </a:p>
          <a:p>
            <a:pPr algn="ctr"/>
            <a:endParaRPr lang="en-GB" sz="500" dirty="0">
              <a:solidFill>
                <a:schemeClr val="tx1">
                  <a:lumMod val="50000"/>
                </a:schemeClr>
              </a:solidFill>
            </a:endParaRPr>
          </a:p>
          <a:p>
            <a:pPr algn="ctr"/>
            <a:endParaRPr lang="en-GB" sz="500" dirty="0">
              <a:solidFill>
                <a:schemeClr val="tx1">
                  <a:lumMod val="50000"/>
                </a:schemeClr>
              </a:solidFill>
            </a:endParaRPr>
          </a:p>
          <a:p>
            <a:pPr algn="ctr"/>
            <a:r>
              <a:rPr lang="en-GB" sz="1200" dirty="0">
                <a:solidFill>
                  <a:schemeClr val="tx1">
                    <a:lumMod val="50000"/>
                  </a:schemeClr>
                </a:solidFill>
              </a:rPr>
              <a:t>White: </a:t>
            </a:r>
            <a:r>
              <a:rPr lang="en-GB" sz="1200" b="1" dirty="0">
                <a:solidFill>
                  <a:schemeClr val="accent1"/>
                </a:solidFill>
              </a:rPr>
              <a:t>9.37</a:t>
            </a:r>
          </a:p>
          <a:p>
            <a:pPr algn="ctr"/>
            <a:r>
              <a:rPr lang="en-GB" sz="1200" dirty="0">
                <a:solidFill>
                  <a:schemeClr val="tx1">
                    <a:lumMod val="50000"/>
                  </a:schemeClr>
                </a:solidFill>
              </a:rPr>
              <a:t>Ethnic minority: </a:t>
            </a:r>
            <a:r>
              <a:rPr lang="en-GB" sz="1200" b="1" dirty="0">
                <a:solidFill>
                  <a:schemeClr val="accent1"/>
                </a:solidFill>
              </a:rPr>
              <a:t>10.70</a:t>
            </a:r>
          </a:p>
          <a:p>
            <a:pPr algn="ctr"/>
            <a:endParaRPr lang="en-GB" sz="1200" b="1" dirty="0">
              <a:solidFill>
                <a:schemeClr val="accent1"/>
              </a:solidFill>
            </a:endParaRPr>
          </a:p>
          <a:p>
            <a:pPr algn="ctr"/>
            <a:r>
              <a:rPr lang="en-GB" sz="1200" dirty="0">
                <a:solidFill>
                  <a:schemeClr val="tx1">
                    <a:lumMod val="50000"/>
                  </a:schemeClr>
                </a:solidFill>
              </a:rPr>
              <a:t>Urban: </a:t>
            </a:r>
            <a:r>
              <a:rPr lang="en-GB" sz="1200" b="1" dirty="0">
                <a:solidFill>
                  <a:schemeClr val="accent1"/>
                </a:solidFill>
              </a:rPr>
              <a:t>9.30</a:t>
            </a:r>
          </a:p>
          <a:p>
            <a:pPr algn="ctr"/>
            <a:r>
              <a:rPr lang="en-GB" sz="1200" dirty="0">
                <a:solidFill>
                  <a:schemeClr val="tx1">
                    <a:lumMod val="50000"/>
                  </a:schemeClr>
                </a:solidFill>
              </a:rPr>
              <a:t>Town: </a:t>
            </a:r>
            <a:r>
              <a:rPr lang="en-GB" sz="1200" b="1" dirty="0">
                <a:solidFill>
                  <a:schemeClr val="accent1"/>
                </a:solidFill>
              </a:rPr>
              <a:t>8.65</a:t>
            </a:r>
          </a:p>
          <a:p>
            <a:pPr algn="ctr"/>
            <a:r>
              <a:rPr lang="en-GB" sz="1200" dirty="0">
                <a:solidFill>
                  <a:schemeClr val="tx1">
                    <a:lumMod val="50000"/>
                  </a:schemeClr>
                </a:solidFill>
              </a:rPr>
              <a:t>Rural: </a:t>
            </a:r>
            <a:r>
              <a:rPr lang="en-GB" sz="1200" b="1" dirty="0">
                <a:solidFill>
                  <a:schemeClr val="accent1"/>
                </a:solidFill>
              </a:rPr>
              <a:t>8.56</a:t>
            </a:r>
          </a:p>
          <a:p>
            <a:pPr algn="ctr"/>
            <a:endParaRPr lang="en-GB" sz="500" dirty="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97C71EED-6DBD-7B8B-55E3-37484FE8AB56}"/>
              </a:ext>
            </a:extLst>
          </p:cNvPr>
          <p:cNvSpPr/>
          <p:nvPr/>
        </p:nvSpPr>
        <p:spPr>
          <a:xfrm>
            <a:off x="10124111" y="3140146"/>
            <a:ext cx="1947579"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West of Scotland Cancer Network: </a:t>
            </a:r>
            <a:r>
              <a:rPr lang="en-GB" sz="1200" b="1" dirty="0">
                <a:solidFill>
                  <a:schemeClr val="accent1"/>
                </a:solidFill>
              </a:rPr>
              <a:t>9.58</a:t>
            </a:r>
          </a:p>
          <a:p>
            <a:pPr algn="ctr"/>
            <a:endParaRPr lang="en-GB" sz="1200" b="1" dirty="0">
              <a:solidFill>
                <a:schemeClr val="accent1"/>
              </a:solidFill>
            </a:endParaRPr>
          </a:p>
          <a:p>
            <a:pPr algn="ctr"/>
            <a:r>
              <a:rPr lang="en-GB" sz="1200" dirty="0">
                <a:solidFill>
                  <a:schemeClr val="tx1">
                    <a:lumMod val="50000"/>
                  </a:schemeClr>
                </a:solidFill>
              </a:rPr>
              <a:t>South East Scotland Cancer Network: </a:t>
            </a:r>
            <a:r>
              <a:rPr lang="en-GB" sz="1200" b="1" dirty="0">
                <a:solidFill>
                  <a:schemeClr val="accent1"/>
                </a:solidFill>
              </a:rPr>
              <a:t>9.42</a:t>
            </a:r>
          </a:p>
          <a:p>
            <a:pPr algn="ctr"/>
            <a:endParaRPr lang="en-GB" sz="1200" b="1" dirty="0">
              <a:solidFill>
                <a:schemeClr val="accent1"/>
              </a:solidFill>
            </a:endParaRPr>
          </a:p>
          <a:p>
            <a:pPr algn="ctr"/>
            <a:r>
              <a:rPr lang="en-GB" sz="1200" dirty="0">
                <a:solidFill>
                  <a:schemeClr val="tx1">
                    <a:lumMod val="50000"/>
                  </a:schemeClr>
                </a:solidFill>
              </a:rPr>
              <a:t>North Scotland Cancer Network: </a:t>
            </a:r>
            <a:r>
              <a:rPr lang="en-GB" sz="1200" b="1" dirty="0">
                <a:solidFill>
                  <a:schemeClr val="accent1"/>
                </a:solidFill>
              </a:rPr>
              <a:t>9.13</a:t>
            </a:r>
          </a:p>
        </p:txBody>
      </p:sp>
      <p:sp>
        <p:nvSpPr>
          <p:cNvPr id="2" name="Oval 1">
            <a:extLst>
              <a:ext uri="{FF2B5EF4-FFF2-40B4-BE49-F238E27FC236}">
                <a16:creationId xmlns:a16="http://schemas.microsoft.com/office/drawing/2014/main" id="{BB071C14-57E1-77CA-199A-AF96BDD8840A}"/>
              </a:ext>
            </a:extLst>
          </p:cNvPr>
          <p:cNvSpPr/>
          <p:nvPr/>
        </p:nvSpPr>
        <p:spPr>
          <a:xfrm>
            <a:off x="8125370" y="5108128"/>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EB97942E-E990-B119-0285-E9DDB061100C}"/>
              </a:ext>
            </a:extLst>
          </p:cNvPr>
          <p:cNvSpPr/>
          <p:nvPr/>
        </p:nvSpPr>
        <p:spPr>
          <a:xfrm>
            <a:off x="8487287" y="5646448"/>
            <a:ext cx="136509" cy="1492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93420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Ethnic minority respondents, females, and young people were more likely to identify most motivators compared to their opposing subgroups.</a:t>
            </a:r>
          </a:p>
        </p:txBody>
      </p:sp>
      <p:sp>
        <p:nvSpPr>
          <p:cNvPr id="7" name="TextBox 6">
            <a:extLst>
              <a:ext uri="{FF2B5EF4-FFF2-40B4-BE49-F238E27FC236}">
                <a16:creationId xmlns:a16="http://schemas.microsoft.com/office/drawing/2014/main" id="{9FCDB020-5C5D-B627-264A-28F2E227D4D9}"/>
              </a:ext>
            </a:extLst>
          </p:cNvPr>
          <p:cNvSpPr txBox="1"/>
          <p:nvPr/>
        </p:nvSpPr>
        <p:spPr>
          <a:xfrm>
            <a:off x="1298246" y="1428880"/>
            <a:ext cx="9113520" cy="338554"/>
          </a:xfrm>
          <a:prstGeom prst="rect">
            <a:avLst/>
          </a:prstGeom>
          <a:noFill/>
        </p:spPr>
        <p:txBody>
          <a:bodyPr wrap="square" rtlCol="0">
            <a:spAutoFit/>
          </a:bodyPr>
          <a:lstStyle/>
          <a:p>
            <a:pPr algn="ctr"/>
            <a:r>
              <a:rPr lang="en-US" sz="1600" b="1" spc="10" dirty="0"/>
              <a:t>Motivations for getting to a doctor-recommended test at hospital (Net: A lot/ a little)</a:t>
            </a:r>
          </a:p>
        </p:txBody>
      </p:sp>
      <p:sp>
        <p:nvSpPr>
          <p:cNvPr id="9" name="Speech Bubble: Rectangle with Corners Rounded 8">
            <a:extLst>
              <a:ext uri="{FF2B5EF4-FFF2-40B4-BE49-F238E27FC236}">
                <a16:creationId xmlns:a16="http://schemas.microsoft.com/office/drawing/2014/main" id="{1C685388-0DDD-39B8-7B43-2A86D13EF715}"/>
              </a:ext>
            </a:extLst>
          </p:cNvPr>
          <p:cNvSpPr/>
          <p:nvPr/>
        </p:nvSpPr>
        <p:spPr>
          <a:xfrm>
            <a:off x="502355"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an ethnic minority background were more likely than White respondents to identify many statements. Those with the greatest difference include: getting cover for caring responsibilities (34% vs 17%), being easier to take time off work (64% vs 42%) and if they were able to choose the gender of the person doing the test (33% vs 24%).</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the majority of motivators, such as knowing how much privacy and being able to cover up (50% vs 40% 30-49, 34% 50+), if they could take someone with them (53% vs 46% 30-49, 37% 50+), or if they could afford the associated costs (44% vs 38% 30-49, 23% 50+).</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the majority of motivators. Those with the greatest difference include: if they could choose the gender of the person doing the test (35% vs 12%), if they could take someone with them (52% vs 31%), knowing the amount of privacy (46% vs 31%). </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with a disability were more likely than those without to identify motivators related to accessibility, including: knowing their access needs would be accommodated (41% vs 23%), if it was easier to get and from the hospital (62% vs 55%) or if they could take someone with them (46% vs 40%). </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Urban respondents were more likely to identify being able to choose the day/time of the test, compared to rural respondents (61% vs 51%)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knowing their access needs would be accommodated (35% vs 23%), however they were less likely to identify being able to get childcare cover (15% vs 20%), or if it was easier to take the time off work (38% vs 48%).</a:t>
            </a:r>
          </a:p>
        </p:txBody>
      </p:sp>
      <p:sp>
        <p:nvSpPr>
          <p:cNvPr id="15" name="Rectangle: Rounded Corners 14">
            <a:extLst>
              <a:ext uri="{FF2B5EF4-FFF2-40B4-BE49-F238E27FC236}">
                <a16:creationId xmlns:a16="http://schemas.microsoft.com/office/drawing/2014/main" id="{D401713E-4A16-E917-C9D0-FC808B8DC7ED}"/>
              </a:ext>
            </a:extLst>
          </p:cNvPr>
          <p:cNvSpPr/>
          <p:nvPr/>
        </p:nvSpPr>
        <p:spPr>
          <a:xfrm>
            <a:off x="1279446"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Ethnicity</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340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dirty="0"/>
              <a:t>Base: All in Scotland (N=1,056)</a:t>
            </a:r>
          </a:p>
          <a:p>
            <a:endParaRPr lang="en-US" sz="800" dirty="0"/>
          </a:p>
        </p:txBody>
      </p:sp>
      <p:sp>
        <p:nvSpPr>
          <p:cNvPr id="2" name="Oval 1">
            <a:extLst>
              <a:ext uri="{FF2B5EF4-FFF2-40B4-BE49-F238E27FC236}">
                <a16:creationId xmlns:a16="http://schemas.microsoft.com/office/drawing/2014/main" id="{7E8D4607-8865-9DA1-7405-89C93A3D35A7}"/>
              </a:ext>
            </a:extLst>
          </p:cNvPr>
          <p:cNvSpPr/>
          <p:nvPr/>
        </p:nvSpPr>
        <p:spPr>
          <a:xfrm>
            <a:off x="3329673" y="2181567"/>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58685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Just under 2 in 5 reported receiving healthcare remotely in the past 12 months, with phone call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in Scotland (N=1,056)</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262903416"/>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dirty="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dirty="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dirty="0">
                <a:solidFill>
                  <a:schemeClr val="accent4"/>
                </a:solidFill>
                <a:latin typeface="Arial Black" panose="020B0A04020102020204" pitchFamily="34" charset="0"/>
              </a:rPr>
              <a:t>38%</a:t>
            </a:r>
          </a:p>
          <a:p>
            <a:pPr algn="ctr"/>
            <a:endParaRPr lang="en-GB" sz="800" dirty="0">
              <a:latin typeface="Arial Black" panose="020B0A04020102020204" pitchFamily="34" charset="0"/>
            </a:endParaRPr>
          </a:p>
          <a:p>
            <a:pPr algn="ctr"/>
            <a:r>
              <a:rPr lang="en-GB" sz="1200" dirty="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317322" y="418614"/>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older adults, those from an ethnic minority background and those living with a disability were more likely to report receiving a remote consultation in the past 12 months.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9695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dirty="0">
                <a:solidFill>
                  <a:schemeClr val="tx1">
                    <a:lumMod val="95000"/>
                    <a:lumOff val="5000"/>
                  </a:schemeClr>
                </a:solidFill>
              </a:rPr>
              <a:t>Proportion who received remote consultation</a:t>
            </a:r>
            <a:endParaRPr lang="en-US" sz="1600" b="1" i="0" u="none" strike="noStrike" kern="1200" spc="10" baseline="0" dirty="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317322" y="611441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G1. In the last 12 months, did you receive care from a healthcare professional remotely? Please select all that apply.</a:t>
            </a:r>
          </a:p>
          <a:p>
            <a:r>
              <a:rPr lang="en-US" sz="800" dirty="0"/>
              <a:t>Base: All in Scotland (N=1,056); Males (N=491); Females (N=555); 18-29 (N=175); 30-49 (N=341); 50+ (N=540); ABC1 (N=546); C2DE (N=510); C2DE 45+ (N=335); Not C2DE 45+ (N=721); White: (N=978); Ethnic minority (N=78); Disability (N=320); No disability (N=708); Urban (N=466); Town and fringe (N=84); Rural (N=151); West of Scotland Cancer Network (N=471); South East of Scotland Cancer Network (N=320); North Scotland Cancer Network (N=265)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29" name="Chart 28">
            <a:extLst>
              <a:ext uri="{FF2B5EF4-FFF2-40B4-BE49-F238E27FC236}">
                <a16:creationId xmlns:a16="http://schemas.microsoft.com/office/drawing/2014/main" id="{D6FE1494-2AC0-54CD-8325-33F3C0AD9F0B}"/>
              </a:ext>
            </a:extLst>
          </p:cNvPr>
          <p:cNvGraphicFramePr/>
          <p:nvPr>
            <p:extLst>
              <p:ext uri="{D42A27DB-BD31-4B8C-83A1-F6EECF244321}">
                <p14:modId xmlns:p14="http://schemas.microsoft.com/office/powerpoint/2010/main" val="1712676620"/>
              </p:ext>
            </p:extLst>
          </p:nvPr>
        </p:nvGraphicFramePr>
        <p:xfrm>
          <a:off x="420677" y="2092794"/>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a:extLst>
              <a:ext uri="{FF2B5EF4-FFF2-40B4-BE49-F238E27FC236}">
                <a16:creationId xmlns:a16="http://schemas.microsoft.com/office/drawing/2014/main" id="{A9261498-EF8D-F870-397A-076B05568B24}"/>
              </a:ext>
            </a:extLst>
          </p:cNvPr>
          <p:cNvSpPr/>
          <p:nvPr/>
        </p:nvSpPr>
        <p:spPr>
          <a:xfrm>
            <a:off x="7542398" y="4672938"/>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31" name="Rectangle 30">
            <a:extLst>
              <a:ext uri="{FF2B5EF4-FFF2-40B4-BE49-F238E27FC236}">
                <a16:creationId xmlns:a16="http://schemas.microsoft.com/office/drawing/2014/main" id="{90B382D1-F8F8-0850-BFC4-12AD2FAB745B}"/>
              </a:ext>
            </a:extLst>
          </p:cNvPr>
          <p:cNvSpPr/>
          <p:nvPr/>
        </p:nvSpPr>
        <p:spPr>
          <a:xfrm>
            <a:off x="441274" y="4686833"/>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2" name="Rectangle 31">
            <a:extLst>
              <a:ext uri="{FF2B5EF4-FFF2-40B4-BE49-F238E27FC236}">
                <a16:creationId xmlns:a16="http://schemas.microsoft.com/office/drawing/2014/main" id="{E6C2736B-323C-7413-04C3-A47706F91855}"/>
              </a:ext>
            </a:extLst>
          </p:cNvPr>
          <p:cNvSpPr/>
          <p:nvPr/>
        </p:nvSpPr>
        <p:spPr>
          <a:xfrm>
            <a:off x="1107417" y="4672325"/>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33" name="Rectangle 32">
            <a:extLst>
              <a:ext uri="{FF2B5EF4-FFF2-40B4-BE49-F238E27FC236}">
                <a16:creationId xmlns:a16="http://schemas.microsoft.com/office/drawing/2014/main" id="{A2A42959-E41D-4555-5D47-FE98E182FB21}"/>
              </a:ext>
            </a:extLst>
          </p:cNvPr>
          <p:cNvSpPr/>
          <p:nvPr/>
        </p:nvSpPr>
        <p:spPr>
          <a:xfrm>
            <a:off x="1595210" y="4681763"/>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34" name="Rectangle 33">
            <a:extLst>
              <a:ext uri="{FF2B5EF4-FFF2-40B4-BE49-F238E27FC236}">
                <a16:creationId xmlns:a16="http://schemas.microsoft.com/office/drawing/2014/main" id="{6818EE43-8EFA-607D-DC15-272F3B89FC52}"/>
              </a:ext>
            </a:extLst>
          </p:cNvPr>
          <p:cNvSpPr/>
          <p:nvPr/>
        </p:nvSpPr>
        <p:spPr>
          <a:xfrm>
            <a:off x="4038524" y="4692125"/>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35" name="Rectangle 34">
            <a:extLst>
              <a:ext uri="{FF2B5EF4-FFF2-40B4-BE49-F238E27FC236}">
                <a16:creationId xmlns:a16="http://schemas.microsoft.com/office/drawing/2014/main" id="{C88D8F5C-AF6E-9711-0FCD-421DE483C2DE}"/>
              </a:ext>
            </a:extLst>
          </p:cNvPr>
          <p:cNvSpPr/>
          <p:nvPr/>
        </p:nvSpPr>
        <p:spPr>
          <a:xfrm>
            <a:off x="4489457" y="4680302"/>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36" name="Rectangle 35">
            <a:extLst>
              <a:ext uri="{FF2B5EF4-FFF2-40B4-BE49-F238E27FC236}">
                <a16:creationId xmlns:a16="http://schemas.microsoft.com/office/drawing/2014/main" id="{9BD68901-EAE2-963F-DB61-1FFEA4012723}"/>
              </a:ext>
            </a:extLst>
          </p:cNvPr>
          <p:cNvSpPr/>
          <p:nvPr/>
        </p:nvSpPr>
        <p:spPr>
          <a:xfrm>
            <a:off x="7072405" y="4696910"/>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37" name="Rectangle 36">
            <a:extLst>
              <a:ext uri="{FF2B5EF4-FFF2-40B4-BE49-F238E27FC236}">
                <a16:creationId xmlns:a16="http://schemas.microsoft.com/office/drawing/2014/main" id="{866A3C38-D6BE-94C0-5AF2-A9ED25C978C7}"/>
              </a:ext>
            </a:extLst>
          </p:cNvPr>
          <p:cNvSpPr/>
          <p:nvPr/>
        </p:nvSpPr>
        <p:spPr>
          <a:xfrm>
            <a:off x="8398773" y="4705084"/>
            <a:ext cx="628783"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a:t>
            </a:r>
          </a:p>
        </p:txBody>
      </p:sp>
      <p:sp>
        <p:nvSpPr>
          <p:cNvPr id="38" name="Rectangle 37">
            <a:extLst>
              <a:ext uri="{FF2B5EF4-FFF2-40B4-BE49-F238E27FC236}">
                <a16:creationId xmlns:a16="http://schemas.microsoft.com/office/drawing/2014/main" id="{BD1782F8-4255-52D7-362F-F21298819677}"/>
              </a:ext>
            </a:extLst>
          </p:cNvPr>
          <p:cNvSpPr/>
          <p:nvPr/>
        </p:nvSpPr>
        <p:spPr>
          <a:xfrm>
            <a:off x="9379761" y="4707908"/>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49" name="Rectangle 48">
            <a:extLst>
              <a:ext uri="{FF2B5EF4-FFF2-40B4-BE49-F238E27FC236}">
                <a16:creationId xmlns:a16="http://schemas.microsoft.com/office/drawing/2014/main" id="{891D6BD7-1B17-4230-80CE-F82FE42B3A84}"/>
              </a:ext>
            </a:extLst>
          </p:cNvPr>
          <p:cNvSpPr/>
          <p:nvPr/>
        </p:nvSpPr>
        <p:spPr>
          <a:xfrm>
            <a:off x="4912583" y="4714623"/>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 45+</a:t>
            </a:r>
          </a:p>
        </p:txBody>
      </p:sp>
      <p:sp>
        <p:nvSpPr>
          <p:cNvPr id="50" name="Rectangle 49">
            <a:extLst>
              <a:ext uri="{FF2B5EF4-FFF2-40B4-BE49-F238E27FC236}">
                <a16:creationId xmlns:a16="http://schemas.microsoft.com/office/drawing/2014/main" id="{6E679E8D-0BCE-5A92-21A2-D47FE214E8F0}"/>
              </a:ext>
            </a:extLst>
          </p:cNvPr>
          <p:cNvSpPr/>
          <p:nvPr/>
        </p:nvSpPr>
        <p:spPr>
          <a:xfrm>
            <a:off x="5322937" y="4783396"/>
            <a:ext cx="594628"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Not C2DE 45+</a:t>
            </a:r>
          </a:p>
        </p:txBody>
      </p:sp>
      <p:sp>
        <p:nvSpPr>
          <p:cNvPr id="51" name="Rectangle 50">
            <a:extLst>
              <a:ext uri="{FF2B5EF4-FFF2-40B4-BE49-F238E27FC236}">
                <a16:creationId xmlns:a16="http://schemas.microsoft.com/office/drawing/2014/main" id="{E529F6F8-6519-03B4-66E6-F43A9FAEFE94}"/>
              </a:ext>
            </a:extLst>
          </p:cNvPr>
          <p:cNvSpPr/>
          <p:nvPr/>
        </p:nvSpPr>
        <p:spPr>
          <a:xfrm>
            <a:off x="9801305" y="4858981"/>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52" name="Rectangle 51">
            <a:extLst>
              <a:ext uri="{FF2B5EF4-FFF2-40B4-BE49-F238E27FC236}">
                <a16:creationId xmlns:a16="http://schemas.microsoft.com/office/drawing/2014/main" id="{176E8B93-28C5-F9C2-A87A-61E10FCCA57D}"/>
              </a:ext>
            </a:extLst>
          </p:cNvPr>
          <p:cNvSpPr/>
          <p:nvPr/>
        </p:nvSpPr>
        <p:spPr>
          <a:xfrm>
            <a:off x="10432329" y="5007718"/>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53" name="Rectangle 52">
            <a:extLst>
              <a:ext uri="{FF2B5EF4-FFF2-40B4-BE49-F238E27FC236}">
                <a16:creationId xmlns:a16="http://schemas.microsoft.com/office/drawing/2014/main" id="{45B2E1A9-9E2F-7574-A57E-91FC61CB44AF}"/>
              </a:ext>
            </a:extLst>
          </p:cNvPr>
          <p:cNvSpPr/>
          <p:nvPr/>
        </p:nvSpPr>
        <p:spPr>
          <a:xfrm>
            <a:off x="11088129" y="482681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54" name="Rectangle 53">
            <a:extLst>
              <a:ext uri="{FF2B5EF4-FFF2-40B4-BE49-F238E27FC236}">
                <a16:creationId xmlns:a16="http://schemas.microsoft.com/office/drawing/2014/main" id="{D1F31B6B-0B3D-F003-C925-6F4F40ABBD05}"/>
              </a:ext>
            </a:extLst>
          </p:cNvPr>
          <p:cNvSpPr/>
          <p:nvPr/>
        </p:nvSpPr>
        <p:spPr>
          <a:xfrm>
            <a:off x="8930854" y="4707415"/>
            <a:ext cx="545609" cy="28931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
        <p:nvSpPr>
          <p:cNvPr id="59" name="Isosceles Triangle 58">
            <a:extLst>
              <a:ext uri="{FF2B5EF4-FFF2-40B4-BE49-F238E27FC236}">
                <a16:creationId xmlns:a16="http://schemas.microsoft.com/office/drawing/2014/main" id="{B7E3C591-53D2-AC52-BFE7-2C3BBD969A4C}"/>
              </a:ext>
            </a:extLst>
          </p:cNvPr>
          <p:cNvSpPr>
            <a:spLocks noChangeAspect="1"/>
          </p:cNvSpPr>
          <p:nvPr/>
        </p:nvSpPr>
        <p:spPr>
          <a:xfrm>
            <a:off x="1864929" y="332670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0" name="Isosceles Triangle 59">
            <a:extLst>
              <a:ext uri="{FF2B5EF4-FFF2-40B4-BE49-F238E27FC236}">
                <a16:creationId xmlns:a16="http://schemas.microsoft.com/office/drawing/2014/main" id="{2D185FEF-59DD-4D97-25A7-E815A4F4F004}"/>
              </a:ext>
            </a:extLst>
          </p:cNvPr>
          <p:cNvSpPr>
            <a:spLocks noChangeAspect="1"/>
          </p:cNvSpPr>
          <p:nvPr/>
        </p:nvSpPr>
        <p:spPr>
          <a:xfrm rot="10800000">
            <a:off x="2649400" y="353553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1" name="Isosceles Triangle 60">
            <a:extLst>
              <a:ext uri="{FF2B5EF4-FFF2-40B4-BE49-F238E27FC236}">
                <a16:creationId xmlns:a16="http://schemas.microsoft.com/office/drawing/2014/main" id="{87DAAA63-C066-394A-C53A-85D9E1C0BD61}"/>
              </a:ext>
            </a:extLst>
          </p:cNvPr>
          <p:cNvSpPr>
            <a:spLocks noChangeAspect="1"/>
          </p:cNvSpPr>
          <p:nvPr/>
        </p:nvSpPr>
        <p:spPr>
          <a:xfrm>
            <a:off x="7852287" y="31152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321E033C-5E40-E14B-4CA6-BB249143AD96}"/>
              </a:ext>
            </a:extLst>
          </p:cNvPr>
          <p:cNvSpPr>
            <a:spLocks noChangeAspect="1"/>
          </p:cNvSpPr>
          <p:nvPr/>
        </p:nvSpPr>
        <p:spPr>
          <a:xfrm>
            <a:off x="6655507" y="33407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cxnSp>
        <p:nvCxnSpPr>
          <p:cNvPr id="2" name="Straight Connector 1">
            <a:extLst>
              <a:ext uri="{FF2B5EF4-FFF2-40B4-BE49-F238E27FC236}">
                <a16:creationId xmlns:a16="http://schemas.microsoft.com/office/drawing/2014/main" id="{5CCCB815-F780-AD3E-7C2A-D3B18600E416}"/>
              </a:ext>
            </a:extLst>
          </p:cNvPr>
          <p:cNvCxnSpPr/>
          <p:nvPr/>
        </p:nvCxnSpPr>
        <p:spPr>
          <a:xfrm>
            <a:off x="524030" y="4673557"/>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Isosceles Triangle 2">
            <a:extLst>
              <a:ext uri="{FF2B5EF4-FFF2-40B4-BE49-F238E27FC236}">
                <a16:creationId xmlns:a16="http://schemas.microsoft.com/office/drawing/2014/main" id="{76F065A3-7C60-D59D-293B-EA9C1A2EDB47}"/>
              </a:ext>
            </a:extLst>
          </p:cNvPr>
          <p:cNvSpPr>
            <a:spLocks noChangeAspect="1"/>
          </p:cNvSpPr>
          <p:nvPr/>
        </p:nvSpPr>
        <p:spPr>
          <a:xfrm rot="10800000">
            <a:off x="1452107" y="35217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 name="Isosceles Triangle 3">
            <a:extLst>
              <a:ext uri="{FF2B5EF4-FFF2-40B4-BE49-F238E27FC236}">
                <a16:creationId xmlns:a16="http://schemas.microsoft.com/office/drawing/2014/main" id="{F8D389AE-20AF-A385-D90A-6BC47200A9BD}"/>
              </a:ext>
            </a:extLst>
          </p:cNvPr>
          <p:cNvSpPr>
            <a:spLocks noChangeAspect="1"/>
          </p:cNvSpPr>
          <p:nvPr/>
        </p:nvSpPr>
        <p:spPr>
          <a:xfrm>
            <a:off x="3435954" y="34064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 name="Oval 4">
            <a:extLst>
              <a:ext uri="{FF2B5EF4-FFF2-40B4-BE49-F238E27FC236}">
                <a16:creationId xmlns:a16="http://schemas.microsoft.com/office/drawing/2014/main" id="{1E5C320C-03C8-C5B9-5DB5-B455C8F6D35B}"/>
              </a:ext>
            </a:extLst>
          </p:cNvPr>
          <p:cNvSpPr/>
          <p:nvPr/>
        </p:nvSpPr>
        <p:spPr>
          <a:xfrm>
            <a:off x="6655507" y="516257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Isosceles Triangle 7">
            <a:extLst>
              <a:ext uri="{FF2B5EF4-FFF2-40B4-BE49-F238E27FC236}">
                <a16:creationId xmlns:a16="http://schemas.microsoft.com/office/drawing/2014/main" id="{2DFD8C1B-0E97-F286-1BDA-823CA7E0DD52}"/>
              </a:ext>
            </a:extLst>
          </p:cNvPr>
          <p:cNvSpPr>
            <a:spLocks noChangeAspect="1"/>
          </p:cNvSpPr>
          <p:nvPr/>
        </p:nvSpPr>
        <p:spPr>
          <a:xfrm rot="10800000">
            <a:off x="6238152" y="345829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0" name="Isosceles Triangle 9">
            <a:extLst>
              <a:ext uri="{FF2B5EF4-FFF2-40B4-BE49-F238E27FC236}">
                <a16:creationId xmlns:a16="http://schemas.microsoft.com/office/drawing/2014/main" id="{53C15ED5-B25C-A1D3-D245-731587314A0B}"/>
              </a:ext>
            </a:extLst>
          </p:cNvPr>
          <p:cNvSpPr>
            <a:spLocks noChangeAspect="1"/>
          </p:cNvSpPr>
          <p:nvPr/>
        </p:nvSpPr>
        <p:spPr>
          <a:xfrm rot="10800000">
            <a:off x="7452097" y="361067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1" name="Oval 10">
            <a:extLst>
              <a:ext uri="{FF2B5EF4-FFF2-40B4-BE49-F238E27FC236}">
                <a16:creationId xmlns:a16="http://schemas.microsoft.com/office/drawing/2014/main" id="{637AF142-2745-5D30-2F5E-4EEE2B52D37D}"/>
              </a:ext>
            </a:extLst>
          </p:cNvPr>
          <p:cNvSpPr/>
          <p:nvPr/>
        </p:nvSpPr>
        <p:spPr>
          <a:xfrm>
            <a:off x="9110184" y="502347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57522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Overall, there were generally positive perceptions regarding remote consultations, as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530285"/>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Scotland who had a remote consultation (N=403)</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887179742"/>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0"/>
            <a:ext cx="11907794" cy="121334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Generally, respondents held positive perceptions towards remote consultations, although older adults, females, those from lower social grades and in rural areas were less likely to hold positive perceptions</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483942" y="2402784"/>
            <a:ext cx="3488620" cy="17249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aged over 50 were less likely than 18-29s to agree that their remote consultation made discussing their concern easier (49% vs 56%) and quicker (69% vs 79%).</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357829" y="237397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less likely than males to agree that they were comfortable discussing their concern in a remote consultation (69% vs 79%) and that it made discussing their concern easier (46% vs 58%).</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2483942" y="4414530"/>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lower social grade (C2DE) were less likely than those from a higher social grade (ABC1) to agree that they felt comfortable discussing in a remote consultation (66% vs 80%) and that their concerns were adequately addressed (58% vs 71%).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357829" y="4385721"/>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in rural areas were more likely to agree that the remote consultation was unhelpful because they needed to see a doctor in person anyway (48% vs 33%).</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253491" y="228988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141753"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3273064" y="4274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151278" y="4252065"/>
            <a:ext cx="1934438" cy="187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dirty="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Scotland who had a remote consultation (N=403)</a:t>
            </a:r>
          </a:p>
        </p:txBody>
      </p:sp>
      <p:sp>
        <p:nvSpPr>
          <p:cNvPr id="4" name="Oval 3">
            <a:extLst>
              <a:ext uri="{FF2B5EF4-FFF2-40B4-BE49-F238E27FC236}">
                <a16:creationId xmlns:a16="http://schemas.microsoft.com/office/drawing/2014/main" id="{5F397971-2320-8475-CD3C-0FB4EBC2C526}"/>
              </a:ext>
            </a:extLst>
          </p:cNvPr>
          <p:cNvSpPr/>
          <p:nvPr/>
        </p:nvSpPr>
        <p:spPr>
          <a:xfrm>
            <a:off x="5259018" y="2176501"/>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702B4C94-501B-C4DD-1E55-B34B452EDD57}"/>
              </a:ext>
            </a:extLst>
          </p:cNvPr>
          <p:cNvSpPr/>
          <p:nvPr/>
        </p:nvSpPr>
        <p:spPr>
          <a:xfrm>
            <a:off x="8886583" y="4247573"/>
            <a:ext cx="179560" cy="191525"/>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74053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853124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2311575261"/>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4 in 10 reported that they attended a cervical screening in the past 3 years, with 6 in 10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 When was the last time you had a cervical screening test? </a:t>
            </a:r>
          </a:p>
          <a:p>
            <a:r>
              <a:rPr lang="en-US" sz="800" dirty="0"/>
              <a:t>L1_rec. Cervical screening – recode </a:t>
            </a:r>
          </a:p>
          <a:p>
            <a:r>
              <a:rPr lang="en-US" sz="800" dirty="0"/>
              <a:t>Base: All eligible in Scotland (N=489)</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238825874"/>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aged 25-49 were most likely to be categorised as being up to date with cervical screening. This was also the case for those without a disability and those covered by the West of Scotland Cancer Network</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cervical screening</a:t>
            </a:r>
            <a:endParaRPr lang="en-GB" sz="1600" b="1" i="0" u="none" strike="noStrike" kern="1200" spc="10" baseline="0" dirty="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(All eligible: N=480; 25-49: N= 205; 50+: N= 284; ABC1: N=232; C2DE: N=257; C2DE 45+: N=188; Not C2DE 45+ N=301; Not living with a disability: N= 316; Living with a disability: N=164; Urban: N=241; Rural N=78; West Cancer Network: N=222; South East Cancer Network: N=149; North Cancer Network: N=118)</a:t>
            </a:r>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137" name="Group 136">
            <a:extLst>
              <a:ext uri="{FF2B5EF4-FFF2-40B4-BE49-F238E27FC236}">
                <a16:creationId xmlns:a16="http://schemas.microsoft.com/office/drawing/2014/main" id="{21C543A5-7573-70CD-021B-DC052D575FA8}"/>
              </a:ext>
            </a:extLst>
          </p:cNvPr>
          <p:cNvGrpSpPr/>
          <p:nvPr/>
        </p:nvGrpSpPr>
        <p:grpSpPr>
          <a:xfrm>
            <a:off x="441224" y="1695038"/>
            <a:ext cx="11595739" cy="4499757"/>
            <a:chOff x="541253" y="844389"/>
            <a:chExt cx="11219265" cy="3918112"/>
          </a:xfrm>
        </p:grpSpPr>
        <p:graphicFrame>
          <p:nvGraphicFramePr>
            <p:cNvPr id="138" name="Chart 137">
              <a:extLst>
                <a:ext uri="{FF2B5EF4-FFF2-40B4-BE49-F238E27FC236}">
                  <a16:creationId xmlns:a16="http://schemas.microsoft.com/office/drawing/2014/main" id="{CCCAFCEA-FCFB-E152-A994-2BDA8E5A83C7}"/>
                </a:ext>
              </a:extLst>
            </p:cNvPr>
            <p:cNvGraphicFramePr/>
            <p:nvPr>
              <p:extLst>
                <p:ext uri="{D42A27DB-BD31-4B8C-83A1-F6EECF244321}">
                  <p14:modId xmlns:p14="http://schemas.microsoft.com/office/powerpoint/2010/main" val="330340176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9" name="Straight Connector 138">
              <a:extLst>
                <a:ext uri="{FF2B5EF4-FFF2-40B4-BE49-F238E27FC236}">
                  <a16:creationId xmlns:a16="http://schemas.microsoft.com/office/drawing/2014/main" id="{A836DDDE-3740-CDC7-D2CF-6EADFE797C1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40" name="Rectangle 139">
            <a:extLst>
              <a:ext uri="{FF2B5EF4-FFF2-40B4-BE49-F238E27FC236}">
                <a16:creationId xmlns:a16="http://schemas.microsoft.com/office/drawing/2014/main" id="{A533FC7B-836A-9EA4-9642-95BD3A8A2ADE}"/>
              </a:ext>
            </a:extLst>
          </p:cNvPr>
          <p:cNvSpPr/>
          <p:nvPr/>
        </p:nvSpPr>
        <p:spPr>
          <a:xfrm>
            <a:off x="7056639" y="466899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141" name="Rectangle 140">
            <a:extLst>
              <a:ext uri="{FF2B5EF4-FFF2-40B4-BE49-F238E27FC236}">
                <a16:creationId xmlns:a16="http://schemas.microsoft.com/office/drawing/2014/main" id="{CE984DCE-D07F-34E4-B8B3-4AF56E1FF04F}"/>
              </a:ext>
            </a:extLst>
          </p:cNvPr>
          <p:cNvSpPr/>
          <p:nvPr/>
        </p:nvSpPr>
        <p:spPr>
          <a:xfrm>
            <a:off x="6535682" y="4684225"/>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142" name="Rectangle 141">
            <a:extLst>
              <a:ext uri="{FF2B5EF4-FFF2-40B4-BE49-F238E27FC236}">
                <a16:creationId xmlns:a16="http://schemas.microsoft.com/office/drawing/2014/main" id="{F2ED66E8-E432-510B-1E0B-BCA1191023D7}"/>
              </a:ext>
            </a:extLst>
          </p:cNvPr>
          <p:cNvSpPr/>
          <p:nvPr/>
        </p:nvSpPr>
        <p:spPr>
          <a:xfrm>
            <a:off x="396983" y="4751756"/>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143" name="Rectangle 142">
            <a:extLst>
              <a:ext uri="{FF2B5EF4-FFF2-40B4-BE49-F238E27FC236}">
                <a16:creationId xmlns:a16="http://schemas.microsoft.com/office/drawing/2014/main" id="{214A63A1-9A0F-E9FA-EF94-7B4F8186E3BF}"/>
              </a:ext>
            </a:extLst>
          </p:cNvPr>
          <p:cNvSpPr/>
          <p:nvPr/>
        </p:nvSpPr>
        <p:spPr>
          <a:xfrm>
            <a:off x="1607473" y="4686955"/>
            <a:ext cx="744594" cy="2288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148" name="Rectangle 147">
            <a:extLst>
              <a:ext uri="{FF2B5EF4-FFF2-40B4-BE49-F238E27FC236}">
                <a16:creationId xmlns:a16="http://schemas.microsoft.com/office/drawing/2014/main" id="{4298E047-EF15-A1B8-A87D-1F592E46B75F}"/>
              </a:ext>
            </a:extLst>
          </p:cNvPr>
          <p:cNvSpPr/>
          <p:nvPr/>
        </p:nvSpPr>
        <p:spPr>
          <a:xfrm>
            <a:off x="2331373" y="4742410"/>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160" name="Rectangle 159">
            <a:extLst>
              <a:ext uri="{FF2B5EF4-FFF2-40B4-BE49-F238E27FC236}">
                <a16:creationId xmlns:a16="http://schemas.microsoft.com/office/drawing/2014/main" id="{FFDDB48F-4EE2-2626-6923-5BFA6A1F08F8}"/>
              </a:ext>
            </a:extLst>
          </p:cNvPr>
          <p:cNvSpPr/>
          <p:nvPr/>
        </p:nvSpPr>
        <p:spPr>
          <a:xfrm>
            <a:off x="3394400"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61" name="Rectangle 160">
            <a:extLst>
              <a:ext uri="{FF2B5EF4-FFF2-40B4-BE49-F238E27FC236}">
                <a16:creationId xmlns:a16="http://schemas.microsoft.com/office/drawing/2014/main" id="{DCFC5CF5-CBAB-ABDD-92AC-C7773E48682E}"/>
              </a:ext>
            </a:extLst>
          </p:cNvPr>
          <p:cNvSpPr/>
          <p:nvPr/>
        </p:nvSpPr>
        <p:spPr>
          <a:xfrm>
            <a:off x="3861783"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64" name="Rectangle 163">
            <a:extLst>
              <a:ext uri="{FF2B5EF4-FFF2-40B4-BE49-F238E27FC236}">
                <a16:creationId xmlns:a16="http://schemas.microsoft.com/office/drawing/2014/main" id="{D1956F02-FF43-0360-1AC0-5C8E32CEC5B9}"/>
              </a:ext>
            </a:extLst>
          </p:cNvPr>
          <p:cNvSpPr/>
          <p:nvPr/>
        </p:nvSpPr>
        <p:spPr>
          <a:xfrm>
            <a:off x="8236786" y="4673565"/>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66" name="Rectangle 165">
            <a:extLst>
              <a:ext uri="{FF2B5EF4-FFF2-40B4-BE49-F238E27FC236}">
                <a16:creationId xmlns:a16="http://schemas.microsoft.com/office/drawing/2014/main" id="{9DD41AB5-4C97-66DB-1C87-F1FCB1CA7D9D}"/>
              </a:ext>
            </a:extLst>
          </p:cNvPr>
          <p:cNvSpPr/>
          <p:nvPr/>
        </p:nvSpPr>
        <p:spPr>
          <a:xfrm>
            <a:off x="8813944" y="467130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167" name="Rectangle 166">
            <a:extLst>
              <a:ext uri="{FF2B5EF4-FFF2-40B4-BE49-F238E27FC236}">
                <a16:creationId xmlns:a16="http://schemas.microsoft.com/office/drawing/2014/main" id="{C133A52C-DA4F-8177-3613-D9AA47F117C1}"/>
              </a:ext>
            </a:extLst>
          </p:cNvPr>
          <p:cNvSpPr/>
          <p:nvPr/>
        </p:nvSpPr>
        <p:spPr>
          <a:xfrm>
            <a:off x="5018209" y="485262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a:p>
            <a:pPr algn="ctr"/>
            <a:r>
              <a:rPr lang="en-GB" sz="1200" dirty="0">
                <a:solidFill>
                  <a:schemeClr val="tx1"/>
                </a:solidFill>
              </a:rPr>
              <a:t>45+</a:t>
            </a:r>
          </a:p>
        </p:txBody>
      </p:sp>
      <p:sp>
        <p:nvSpPr>
          <p:cNvPr id="168" name="Rectangle 167">
            <a:extLst>
              <a:ext uri="{FF2B5EF4-FFF2-40B4-BE49-F238E27FC236}">
                <a16:creationId xmlns:a16="http://schemas.microsoft.com/office/drawing/2014/main" id="{F8EAE167-1139-5438-41B8-E5F7768D9A81}"/>
              </a:ext>
            </a:extLst>
          </p:cNvPr>
          <p:cNvSpPr/>
          <p:nvPr/>
        </p:nvSpPr>
        <p:spPr>
          <a:xfrm>
            <a:off x="5562887" y="492723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not C2DE</a:t>
            </a:r>
          </a:p>
          <a:p>
            <a:pPr algn="ctr"/>
            <a:r>
              <a:rPr lang="en-GB" sz="1200" dirty="0">
                <a:solidFill>
                  <a:schemeClr val="tx1"/>
                </a:solidFill>
              </a:rPr>
              <a:t>45+</a:t>
            </a:r>
          </a:p>
        </p:txBody>
      </p:sp>
      <p:sp>
        <p:nvSpPr>
          <p:cNvPr id="169" name="Rectangle 168">
            <a:extLst>
              <a:ext uri="{FF2B5EF4-FFF2-40B4-BE49-F238E27FC236}">
                <a16:creationId xmlns:a16="http://schemas.microsoft.com/office/drawing/2014/main" id="{1372D88F-6D41-217B-23B8-78D28E2ECC6B}"/>
              </a:ext>
            </a:extLst>
          </p:cNvPr>
          <p:cNvSpPr/>
          <p:nvPr/>
        </p:nvSpPr>
        <p:spPr>
          <a:xfrm>
            <a:off x="989686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170" name="Rectangle 169">
            <a:extLst>
              <a:ext uri="{FF2B5EF4-FFF2-40B4-BE49-F238E27FC236}">
                <a16:creationId xmlns:a16="http://schemas.microsoft.com/office/drawing/2014/main" id="{15341A26-6910-96EA-55DC-6637EEAAAC7B}"/>
              </a:ext>
            </a:extLst>
          </p:cNvPr>
          <p:cNvSpPr/>
          <p:nvPr/>
        </p:nvSpPr>
        <p:spPr>
          <a:xfrm>
            <a:off x="10494434"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171" name="Rectangle 170">
            <a:extLst>
              <a:ext uri="{FF2B5EF4-FFF2-40B4-BE49-F238E27FC236}">
                <a16:creationId xmlns:a16="http://schemas.microsoft.com/office/drawing/2014/main" id="{8178D2C8-5F7E-2392-0A2F-6F13ECDD38A1}"/>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172" name="Oval 171">
            <a:extLst>
              <a:ext uri="{FF2B5EF4-FFF2-40B4-BE49-F238E27FC236}">
                <a16:creationId xmlns:a16="http://schemas.microsoft.com/office/drawing/2014/main" id="{2BBEC354-B17E-9A50-C823-A1899FDB3316}"/>
              </a:ext>
            </a:extLst>
          </p:cNvPr>
          <p:cNvSpPr/>
          <p:nvPr/>
        </p:nvSpPr>
        <p:spPr>
          <a:xfrm>
            <a:off x="9161484" y="509773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Isosceles Triangle 172">
            <a:extLst>
              <a:ext uri="{FF2B5EF4-FFF2-40B4-BE49-F238E27FC236}">
                <a16:creationId xmlns:a16="http://schemas.microsoft.com/office/drawing/2014/main" id="{5600851C-01AE-3AC0-1FC0-37E85A92F13E}"/>
              </a:ext>
            </a:extLst>
          </p:cNvPr>
          <p:cNvSpPr>
            <a:spLocks noChangeAspect="1"/>
          </p:cNvSpPr>
          <p:nvPr/>
        </p:nvSpPr>
        <p:spPr>
          <a:xfrm>
            <a:off x="1851483" y="264122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4" name="Isosceles Triangle 173">
            <a:extLst>
              <a:ext uri="{FF2B5EF4-FFF2-40B4-BE49-F238E27FC236}">
                <a16:creationId xmlns:a16="http://schemas.microsoft.com/office/drawing/2014/main" id="{D80DE274-9293-FA8A-C310-5DD3AB9554DF}"/>
              </a:ext>
            </a:extLst>
          </p:cNvPr>
          <p:cNvSpPr>
            <a:spLocks noChangeAspect="1"/>
          </p:cNvSpPr>
          <p:nvPr/>
        </p:nvSpPr>
        <p:spPr>
          <a:xfrm rot="10800000">
            <a:off x="2423796" y="29126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5" name="Isosceles Triangle 174">
            <a:extLst>
              <a:ext uri="{FF2B5EF4-FFF2-40B4-BE49-F238E27FC236}">
                <a16:creationId xmlns:a16="http://schemas.microsoft.com/office/drawing/2014/main" id="{929D6AEC-15ED-6715-6FD4-6E20C7188423}"/>
              </a:ext>
            </a:extLst>
          </p:cNvPr>
          <p:cNvSpPr>
            <a:spLocks noChangeAspect="1"/>
          </p:cNvSpPr>
          <p:nvPr/>
        </p:nvSpPr>
        <p:spPr>
          <a:xfrm rot="10800000">
            <a:off x="7457414" y="297890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6" name="Isosceles Triangle 175">
            <a:extLst>
              <a:ext uri="{FF2B5EF4-FFF2-40B4-BE49-F238E27FC236}">
                <a16:creationId xmlns:a16="http://schemas.microsoft.com/office/drawing/2014/main" id="{4524A7DA-FA0B-FAF8-BCD8-5C0538909EAA}"/>
              </a:ext>
            </a:extLst>
          </p:cNvPr>
          <p:cNvSpPr>
            <a:spLocks noChangeAspect="1"/>
          </p:cNvSpPr>
          <p:nvPr/>
        </p:nvSpPr>
        <p:spPr>
          <a:xfrm>
            <a:off x="6874418" y="2669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7" name="Isosceles Triangle 176">
            <a:extLst>
              <a:ext uri="{FF2B5EF4-FFF2-40B4-BE49-F238E27FC236}">
                <a16:creationId xmlns:a16="http://schemas.microsoft.com/office/drawing/2014/main" id="{506CAD6A-CFA8-79C6-039C-A81EF7190C18}"/>
              </a:ext>
            </a:extLst>
          </p:cNvPr>
          <p:cNvSpPr>
            <a:spLocks noChangeAspect="1"/>
          </p:cNvSpPr>
          <p:nvPr/>
        </p:nvSpPr>
        <p:spPr>
          <a:xfrm>
            <a:off x="10240652" y="2669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8" name="Isosceles Triangle 177">
            <a:extLst>
              <a:ext uri="{FF2B5EF4-FFF2-40B4-BE49-F238E27FC236}">
                <a16:creationId xmlns:a16="http://schemas.microsoft.com/office/drawing/2014/main" id="{BD7271ED-6928-BBDC-933F-9D34F7B9F1D1}"/>
              </a:ext>
            </a:extLst>
          </p:cNvPr>
          <p:cNvSpPr>
            <a:spLocks noChangeAspect="1"/>
          </p:cNvSpPr>
          <p:nvPr/>
        </p:nvSpPr>
        <p:spPr>
          <a:xfrm rot="10800000">
            <a:off x="10791383" y="28797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79" name="Isosceles Triangle 178">
            <a:extLst>
              <a:ext uri="{FF2B5EF4-FFF2-40B4-BE49-F238E27FC236}">
                <a16:creationId xmlns:a16="http://schemas.microsoft.com/office/drawing/2014/main" id="{6FF4C972-F0A2-4011-3314-8F60F84A3ABE}"/>
              </a:ext>
            </a:extLst>
          </p:cNvPr>
          <p:cNvSpPr>
            <a:spLocks noChangeAspect="1"/>
          </p:cNvSpPr>
          <p:nvPr/>
        </p:nvSpPr>
        <p:spPr>
          <a:xfrm rot="10800000">
            <a:off x="11316238" y="301552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479252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report intention to attend their next screening, with those categorised as up to date being more likely to report intention than those who were overdue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(N=480); all up to date (N=285); all overdue (N=126)</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32" name="Chart 31">
            <a:extLst>
              <a:ext uri="{FF2B5EF4-FFF2-40B4-BE49-F238E27FC236}">
                <a16:creationId xmlns:a16="http://schemas.microsoft.com/office/drawing/2014/main" id="{7455B044-57C4-80AE-9B0A-152AA19D6CFA}"/>
              </a:ext>
            </a:extLst>
          </p:cNvPr>
          <p:cNvGraphicFramePr/>
          <p:nvPr>
            <p:extLst>
              <p:ext uri="{D42A27DB-BD31-4B8C-83A1-F6EECF244321}">
                <p14:modId xmlns:p14="http://schemas.microsoft.com/office/powerpoint/2010/main" val="2228692201"/>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34" name="Right Brace 33">
            <a:extLst>
              <a:ext uri="{FF2B5EF4-FFF2-40B4-BE49-F238E27FC236}">
                <a16:creationId xmlns:a16="http://schemas.microsoft.com/office/drawing/2014/main" id="{790F6659-BB03-C6CC-BF96-F5C07B66B447}"/>
              </a:ext>
            </a:extLst>
          </p:cNvPr>
          <p:cNvSpPr/>
          <p:nvPr/>
        </p:nvSpPr>
        <p:spPr>
          <a:xfrm>
            <a:off x="3100170" y="3345366"/>
            <a:ext cx="245196" cy="186225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Box 35">
            <a:extLst>
              <a:ext uri="{FF2B5EF4-FFF2-40B4-BE49-F238E27FC236}">
                <a16:creationId xmlns:a16="http://schemas.microsoft.com/office/drawing/2014/main" id="{E7DC40DF-B411-BCB7-7FAC-EE6F43CBED41}"/>
              </a:ext>
            </a:extLst>
          </p:cNvPr>
          <p:cNvSpPr txBox="1"/>
          <p:nvPr/>
        </p:nvSpPr>
        <p:spPr>
          <a:xfrm>
            <a:off x="3294447" y="4042758"/>
            <a:ext cx="723478" cy="369332"/>
          </a:xfrm>
          <a:prstGeom prst="rect">
            <a:avLst/>
          </a:prstGeom>
          <a:noFill/>
        </p:spPr>
        <p:txBody>
          <a:bodyPr wrap="square" rtlCol="0">
            <a:spAutoFit/>
          </a:bodyPr>
          <a:lstStyle/>
          <a:p>
            <a:r>
              <a:rPr lang="en-GB" b="1" dirty="0">
                <a:solidFill>
                  <a:schemeClr val="accent1"/>
                </a:solidFill>
              </a:rPr>
              <a:t>61%</a:t>
            </a:r>
          </a:p>
        </p:txBody>
      </p:sp>
      <p:sp>
        <p:nvSpPr>
          <p:cNvPr id="37" name="Right Brace 36">
            <a:extLst>
              <a:ext uri="{FF2B5EF4-FFF2-40B4-BE49-F238E27FC236}">
                <a16:creationId xmlns:a16="http://schemas.microsoft.com/office/drawing/2014/main" id="{7C91297B-569A-884C-C99D-320D4F2D8865}"/>
              </a:ext>
            </a:extLst>
          </p:cNvPr>
          <p:cNvSpPr/>
          <p:nvPr/>
        </p:nvSpPr>
        <p:spPr>
          <a:xfrm>
            <a:off x="6125981" y="2609387"/>
            <a:ext cx="364028" cy="2589336"/>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8" name="TextBox 37">
            <a:extLst>
              <a:ext uri="{FF2B5EF4-FFF2-40B4-BE49-F238E27FC236}">
                <a16:creationId xmlns:a16="http://schemas.microsoft.com/office/drawing/2014/main" id="{7A3F2672-5B2E-718D-BCB3-07C59C6FC1D6}"/>
              </a:ext>
            </a:extLst>
          </p:cNvPr>
          <p:cNvSpPr txBox="1"/>
          <p:nvPr/>
        </p:nvSpPr>
        <p:spPr>
          <a:xfrm>
            <a:off x="6456261" y="3661542"/>
            <a:ext cx="723478" cy="369332"/>
          </a:xfrm>
          <a:prstGeom prst="rect">
            <a:avLst/>
          </a:prstGeom>
          <a:noFill/>
        </p:spPr>
        <p:txBody>
          <a:bodyPr wrap="square" rtlCol="0">
            <a:spAutoFit/>
          </a:bodyPr>
          <a:lstStyle/>
          <a:p>
            <a:r>
              <a:rPr lang="en-GB" b="1" dirty="0">
                <a:solidFill>
                  <a:schemeClr val="accent1"/>
                </a:solidFill>
              </a:rPr>
              <a:t>86%</a:t>
            </a:r>
          </a:p>
        </p:txBody>
      </p:sp>
      <p:sp>
        <p:nvSpPr>
          <p:cNvPr id="39" name="Isosceles Triangle 38">
            <a:extLst>
              <a:ext uri="{FF2B5EF4-FFF2-40B4-BE49-F238E27FC236}">
                <a16:creationId xmlns:a16="http://schemas.microsoft.com/office/drawing/2014/main" id="{74010456-E344-60F3-76E0-12F5BB598371}"/>
              </a:ext>
            </a:extLst>
          </p:cNvPr>
          <p:cNvSpPr>
            <a:spLocks noChangeAspect="1"/>
          </p:cNvSpPr>
          <p:nvPr/>
        </p:nvSpPr>
        <p:spPr>
          <a:xfrm>
            <a:off x="5735225" y="395355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0" name="Isosceles Triangle 39">
            <a:extLst>
              <a:ext uri="{FF2B5EF4-FFF2-40B4-BE49-F238E27FC236}">
                <a16:creationId xmlns:a16="http://schemas.microsoft.com/office/drawing/2014/main" id="{DC638B7C-AC98-7558-303D-6C9CEE897551}"/>
              </a:ext>
            </a:extLst>
          </p:cNvPr>
          <p:cNvSpPr>
            <a:spLocks noChangeAspect="1"/>
          </p:cNvSpPr>
          <p:nvPr/>
        </p:nvSpPr>
        <p:spPr>
          <a:xfrm>
            <a:off x="7009590" y="372566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1" name="Right Brace 40">
            <a:extLst>
              <a:ext uri="{FF2B5EF4-FFF2-40B4-BE49-F238E27FC236}">
                <a16:creationId xmlns:a16="http://schemas.microsoft.com/office/drawing/2014/main" id="{BC401270-500A-AF39-7106-909B34AD0059}"/>
              </a:ext>
            </a:extLst>
          </p:cNvPr>
          <p:cNvSpPr/>
          <p:nvPr/>
        </p:nvSpPr>
        <p:spPr>
          <a:xfrm>
            <a:off x="9157684" y="4423242"/>
            <a:ext cx="271137" cy="7955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2" name="TextBox 41">
            <a:extLst>
              <a:ext uri="{FF2B5EF4-FFF2-40B4-BE49-F238E27FC236}">
                <a16:creationId xmlns:a16="http://schemas.microsoft.com/office/drawing/2014/main" id="{208E00D9-54D8-54E9-FD0B-D50E9D504AF0}"/>
              </a:ext>
            </a:extLst>
          </p:cNvPr>
          <p:cNvSpPr txBox="1"/>
          <p:nvPr/>
        </p:nvSpPr>
        <p:spPr>
          <a:xfrm>
            <a:off x="9420187" y="4636341"/>
            <a:ext cx="723478" cy="369332"/>
          </a:xfrm>
          <a:prstGeom prst="rect">
            <a:avLst/>
          </a:prstGeom>
          <a:noFill/>
        </p:spPr>
        <p:txBody>
          <a:bodyPr wrap="square" rtlCol="0">
            <a:spAutoFit/>
          </a:bodyPr>
          <a:lstStyle/>
          <a:p>
            <a:r>
              <a:rPr lang="en-GB" b="1" dirty="0">
                <a:solidFill>
                  <a:schemeClr val="accent1"/>
                </a:solidFill>
              </a:rPr>
              <a:t>26%</a:t>
            </a:r>
          </a:p>
        </p:txBody>
      </p:sp>
      <p:sp>
        <p:nvSpPr>
          <p:cNvPr id="43" name="Isosceles Triangle 42">
            <a:extLst>
              <a:ext uri="{FF2B5EF4-FFF2-40B4-BE49-F238E27FC236}">
                <a16:creationId xmlns:a16="http://schemas.microsoft.com/office/drawing/2014/main" id="{BD67D407-FBB6-826F-611D-03695FD32ED8}"/>
              </a:ext>
            </a:extLst>
          </p:cNvPr>
          <p:cNvSpPr>
            <a:spLocks noChangeAspect="1"/>
          </p:cNvSpPr>
          <p:nvPr/>
        </p:nvSpPr>
        <p:spPr>
          <a:xfrm rot="10800000">
            <a:off x="9977803" y="4761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00E51BE0-11EC-D7F7-6DF2-D0E61485AEE6}"/>
              </a:ext>
            </a:extLst>
          </p:cNvPr>
          <p:cNvSpPr>
            <a:spLocks noChangeAspect="1"/>
          </p:cNvSpPr>
          <p:nvPr/>
        </p:nvSpPr>
        <p:spPr>
          <a:xfrm rot="10800000">
            <a:off x="8806521" y="491088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Isosceles Triangle 44">
            <a:extLst>
              <a:ext uri="{FF2B5EF4-FFF2-40B4-BE49-F238E27FC236}">
                <a16:creationId xmlns:a16="http://schemas.microsoft.com/office/drawing/2014/main" id="{E3FDAC6F-15F4-38AE-57A0-67F6F33657C1}"/>
              </a:ext>
            </a:extLst>
          </p:cNvPr>
          <p:cNvSpPr>
            <a:spLocks noChangeAspect="1"/>
          </p:cNvSpPr>
          <p:nvPr/>
        </p:nvSpPr>
        <p:spPr>
          <a:xfrm rot="10800000">
            <a:off x="5674864" y="225599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6" name="Isosceles Triangle 45">
            <a:extLst>
              <a:ext uri="{FF2B5EF4-FFF2-40B4-BE49-F238E27FC236}">
                <a16:creationId xmlns:a16="http://schemas.microsoft.com/office/drawing/2014/main" id="{E67915D9-0B64-C0C4-1ED8-ADBBCFC57EA7}"/>
              </a:ext>
            </a:extLst>
          </p:cNvPr>
          <p:cNvSpPr>
            <a:spLocks noChangeAspect="1"/>
          </p:cNvSpPr>
          <p:nvPr/>
        </p:nvSpPr>
        <p:spPr>
          <a:xfrm>
            <a:off x="8763091" y="30584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Mirroring the findings of those who were up to date with their screening, younger respondents were more likely to report intention to attend their next screening, as were those without a disability.</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(All eligible: N=480; 25-49: N= 205; 50+: N= 284; ABC1: N=232; C2DE: N=257; C2DE 45+: N=188; Not C2DE 45+ N=301; Not living with a disability: N= 316; Living with a disability: N=164; Urban: N=241; Rural N=78; West Cancer Network: N=222; South East Cancer Network: N=149; North Cancer Network: N=118)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29" name="Group 28">
            <a:extLst>
              <a:ext uri="{FF2B5EF4-FFF2-40B4-BE49-F238E27FC236}">
                <a16:creationId xmlns:a16="http://schemas.microsoft.com/office/drawing/2014/main" id="{DAF89169-B488-C541-D352-04347D875044}"/>
              </a:ext>
            </a:extLst>
          </p:cNvPr>
          <p:cNvGrpSpPr/>
          <p:nvPr/>
        </p:nvGrpSpPr>
        <p:grpSpPr>
          <a:xfrm>
            <a:off x="441224" y="1695038"/>
            <a:ext cx="11595739" cy="4499757"/>
            <a:chOff x="541253" y="844389"/>
            <a:chExt cx="11219265" cy="3918112"/>
          </a:xfrm>
        </p:grpSpPr>
        <p:graphicFrame>
          <p:nvGraphicFramePr>
            <p:cNvPr id="39" name="Chart 38">
              <a:extLst>
                <a:ext uri="{FF2B5EF4-FFF2-40B4-BE49-F238E27FC236}">
                  <a16:creationId xmlns:a16="http://schemas.microsoft.com/office/drawing/2014/main" id="{EC2719F7-57AF-9DCE-CBF0-046906B9F956}"/>
                </a:ext>
              </a:extLst>
            </p:cNvPr>
            <p:cNvGraphicFramePr/>
            <p:nvPr>
              <p:extLst>
                <p:ext uri="{D42A27DB-BD31-4B8C-83A1-F6EECF244321}">
                  <p14:modId xmlns:p14="http://schemas.microsoft.com/office/powerpoint/2010/main" val="34316186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4"/>
            </a:graphicData>
          </a:graphic>
        </p:graphicFrame>
        <p:cxnSp>
          <p:nvCxnSpPr>
            <p:cNvPr id="40" name="Straight Connector 39">
              <a:extLst>
                <a:ext uri="{FF2B5EF4-FFF2-40B4-BE49-F238E27FC236}">
                  <a16:creationId xmlns:a16="http://schemas.microsoft.com/office/drawing/2014/main" id="{099961EC-0E82-416C-C44C-B7BCCBBD46E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18AD4192-1AA1-8C48-09DE-B1391808A2F5}"/>
              </a:ext>
            </a:extLst>
          </p:cNvPr>
          <p:cNvSpPr/>
          <p:nvPr/>
        </p:nvSpPr>
        <p:spPr>
          <a:xfrm>
            <a:off x="7056639" y="466899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43" name="Rectangle 42">
            <a:extLst>
              <a:ext uri="{FF2B5EF4-FFF2-40B4-BE49-F238E27FC236}">
                <a16:creationId xmlns:a16="http://schemas.microsoft.com/office/drawing/2014/main" id="{FEFD2C74-47D3-039D-39D2-4966D005721C}"/>
              </a:ext>
            </a:extLst>
          </p:cNvPr>
          <p:cNvSpPr/>
          <p:nvPr/>
        </p:nvSpPr>
        <p:spPr>
          <a:xfrm>
            <a:off x="6535682" y="4684225"/>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45" name="Rectangle 44">
            <a:extLst>
              <a:ext uri="{FF2B5EF4-FFF2-40B4-BE49-F238E27FC236}">
                <a16:creationId xmlns:a16="http://schemas.microsoft.com/office/drawing/2014/main" id="{4BD8D7D7-71BB-9FB7-C06A-A50862757326}"/>
              </a:ext>
            </a:extLst>
          </p:cNvPr>
          <p:cNvSpPr/>
          <p:nvPr/>
        </p:nvSpPr>
        <p:spPr>
          <a:xfrm>
            <a:off x="2331373" y="4742410"/>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50+</a:t>
            </a:r>
          </a:p>
        </p:txBody>
      </p:sp>
      <p:sp>
        <p:nvSpPr>
          <p:cNvPr id="46" name="Rectangle 45">
            <a:extLst>
              <a:ext uri="{FF2B5EF4-FFF2-40B4-BE49-F238E27FC236}">
                <a16:creationId xmlns:a16="http://schemas.microsoft.com/office/drawing/2014/main" id="{01E516AD-9F39-474A-5D89-253C0BE5EC9D}"/>
              </a:ext>
            </a:extLst>
          </p:cNvPr>
          <p:cNvSpPr/>
          <p:nvPr/>
        </p:nvSpPr>
        <p:spPr>
          <a:xfrm>
            <a:off x="3394400"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47" name="Rectangle 46">
            <a:extLst>
              <a:ext uri="{FF2B5EF4-FFF2-40B4-BE49-F238E27FC236}">
                <a16:creationId xmlns:a16="http://schemas.microsoft.com/office/drawing/2014/main" id="{947D29E1-424C-025E-4F67-CE4E15DD5A4F}"/>
              </a:ext>
            </a:extLst>
          </p:cNvPr>
          <p:cNvSpPr/>
          <p:nvPr/>
        </p:nvSpPr>
        <p:spPr>
          <a:xfrm>
            <a:off x="3861783"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48" name="Rectangle 47">
            <a:extLst>
              <a:ext uri="{FF2B5EF4-FFF2-40B4-BE49-F238E27FC236}">
                <a16:creationId xmlns:a16="http://schemas.microsoft.com/office/drawing/2014/main" id="{B1D3DD9A-826C-60AA-746E-A83AD52BE6D5}"/>
              </a:ext>
            </a:extLst>
          </p:cNvPr>
          <p:cNvSpPr/>
          <p:nvPr/>
        </p:nvSpPr>
        <p:spPr>
          <a:xfrm>
            <a:off x="8236786" y="4673565"/>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49" name="Rectangle 48">
            <a:extLst>
              <a:ext uri="{FF2B5EF4-FFF2-40B4-BE49-F238E27FC236}">
                <a16:creationId xmlns:a16="http://schemas.microsoft.com/office/drawing/2014/main" id="{B8EC8AB6-D261-3F15-7C24-A16A0394A3E2}"/>
              </a:ext>
            </a:extLst>
          </p:cNvPr>
          <p:cNvSpPr/>
          <p:nvPr/>
        </p:nvSpPr>
        <p:spPr>
          <a:xfrm>
            <a:off x="8813944" y="4671307"/>
            <a:ext cx="853440" cy="47566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50" name="Rectangle 49">
            <a:extLst>
              <a:ext uri="{FF2B5EF4-FFF2-40B4-BE49-F238E27FC236}">
                <a16:creationId xmlns:a16="http://schemas.microsoft.com/office/drawing/2014/main" id="{F989A4AD-F309-D252-F50D-4D0B96D16DF1}"/>
              </a:ext>
            </a:extLst>
          </p:cNvPr>
          <p:cNvSpPr/>
          <p:nvPr/>
        </p:nvSpPr>
        <p:spPr>
          <a:xfrm>
            <a:off x="5018209" y="485262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a:p>
            <a:pPr algn="ctr"/>
            <a:r>
              <a:rPr lang="en-GB" sz="1200" dirty="0">
                <a:solidFill>
                  <a:schemeClr val="tx1"/>
                </a:solidFill>
              </a:rPr>
              <a:t>45+</a:t>
            </a:r>
          </a:p>
        </p:txBody>
      </p:sp>
      <p:sp>
        <p:nvSpPr>
          <p:cNvPr id="51" name="Rectangle 50">
            <a:extLst>
              <a:ext uri="{FF2B5EF4-FFF2-40B4-BE49-F238E27FC236}">
                <a16:creationId xmlns:a16="http://schemas.microsoft.com/office/drawing/2014/main" id="{F3EEF189-0445-3887-7609-E78E2FACB4B0}"/>
              </a:ext>
            </a:extLst>
          </p:cNvPr>
          <p:cNvSpPr/>
          <p:nvPr/>
        </p:nvSpPr>
        <p:spPr>
          <a:xfrm>
            <a:off x="5562887" y="492723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 not C2DE</a:t>
            </a:r>
          </a:p>
          <a:p>
            <a:pPr algn="ctr"/>
            <a:r>
              <a:rPr lang="en-GB" sz="1200" dirty="0">
                <a:solidFill>
                  <a:schemeClr val="tx1"/>
                </a:solidFill>
              </a:rPr>
              <a:t>45+</a:t>
            </a:r>
          </a:p>
        </p:txBody>
      </p:sp>
      <p:sp>
        <p:nvSpPr>
          <p:cNvPr id="52" name="Rectangle 51">
            <a:extLst>
              <a:ext uri="{FF2B5EF4-FFF2-40B4-BE49-F238E27FC236}">
                <a16:creationId xmlns:a16="http://schemas.microsoft.com/office/drawing/2014/main" id="{78D1BDFC-F380-0190-B5F3-58D9081874A5}"/>
              </a:ext>
            </a:extLst>
          </p:cNvPr>
          <p:cNvSpPr/>
          <p:nvPr/>
        </p:nvSpPr>
        <p:spPr>
          <a:xfrm>
            <a:off x="989686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53" name="Rectangle 52">
            <a:extLst>
              <a:ext uri="{FF2B5EF4-FFF2-40B4-BE49-F238E27FC236}">
                <a16:creationId xmlns:a16="http://schemas.microsoft.com/office/drawing/2014/main" id="{DA3A8A9B-E176-8EFC-265D-7AEE1779CCF3}"/>
              </a:ext>
            </a:extLst>
          </p:cNvPr>
          <p:cNvSpPr/>
          <p:nvPr/>
        </p:nvSpPr>
        <p:spPr>
          <a:xfrm>
            <a:off x="10494434"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54" name="Rectangle 53">
            <a:extLst>
              <a:ext uri="{FF2B5EF4-FFF2-40B4-BE49-F238E27FC236}">
                <a16:creationId xmlns:a16="http://schemas.microsoft.com/office/drawing/2014/main" id="{24512B94-BA71-CDE1-D10A-CA855220AF6D}"/>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55" name="Oval 54">
            <a:extLst>
              <a:ext uri="{FF2B5EF4-FFF2-40B4-BE49-F238E27FC236}">
                <a16:creationId xmlns:a16="http://schemas.microsoft.com/office/drawing/2014/main" id="{40F099B4-5170-5965-27FC-4C7215A068CE}"/>
              </a:ext>
            </a:extLst>
          </p:cNvPr>
          <p:cNvSpPr/>
          <p:nvPr/>
        </p:nvSpPr>
        <p:spPr>
          <a:xfrm>
            <a:off x="9161484" y="509773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Isosceles Triangle 55">
            <a:extLst>
              <a:ext uri="{FF2B5EF4-FFF2-40B4-BE49-F238E27FC236}">
                <a16:creationId xmlns:a16="http://schemas.microsoft.com/office/drawing/2014/main" id="{57761E91-1F78-A24D-BA96-C9AA730A3246}"/>
              </a:ext>
            </a:extLst>
          </p:cNvPr>
          <p:cNvSpPr>
            <a:spLocks noChangeAspect="1"/>
          </p:cNvSpPr>
          <p:nvPr/>
        </p:nvSpPr>
        <p:spPr>
          <a:xfrm>
            <a:off x="1868017" y="232503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7" name="Isosceles Triangle 56">
            <a:extLst>
              <a:ext uri="{FF2B5EF4-FFF2-40B4-BE49-F238E27FC236}">
                <a16:creationId xmlns:a16="http://schemas.microsoft.com/office/drawing/2014/main" id="{7EDD202C-4D41-4DD9-B700-1B35B1286BE8}"/>
              </a:ext>
            </a:extLst>
          </p:cNvPr>
          <p:cNvSpPr>
            <a:spLocks noChangeAspect="1"/>
          </p:cNvSpPr>
          <p:nvPr/>
        </p:nvSpPr>
        <p:spPr>
          <a:xfrm rot="10800000">
            <a:off x="2423796" y="304646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8" name="Isosceles Triangle 57">
            <a:extLst>
              <a:ext uri="{FF2B5EF4-FFF2-40B4-BE49-F238E27FC236}">
                <a16:creationId xmlns:a16="http://schemas.microsoft.com/office/drawing/2014/main" id="{5AE02EA4-D9B9-ACA8-32DB-7CE3A3D92420}"/>
              </a:ext>
            </a:extLst>
          </p:cNvPr>
          <p:cNvSpPr>
            <a:spLocks noChangeAspect="1"/>
          </p:cNvSpPr>
          <p:nvPr/>
        </p:nvSpPr>
        <p:spPr>
          <a:xfrm rot="10800000">
            <a:off x="5226248" y="30265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9" name="Isosceles Triangle 58">
            <a:extLst>
              <a:ext uri="{FF2B5EF4-FFF2-40B4-BE49-F238E27FC236}">
                <a16:creationId xmlns:a16="http://schemas.microsoft.com/office/drawing/2014/main" id="{E87767B4-4932-2CB4-C096-425E9224DF37}"/>
              </a:ext>
            </a:extLst>
          </p:cNvPr>
          <p:cNvSpPr>
            <a:spLocks noChangeAspect="1"/>
          </p:cNvSpPr>
          <p:nvPr/>
        </p:nvSpPr>
        <p:spPr>
          <a:xfrm>
            <a:off x="5790552" y="256164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63" name="Isosceles Triangle 62">
            <a:extLst>
              <a:ext uri="{FF2B5EF4-FFF2-40B4-BE49-F238E27FC236}">
                <a16:creationId xmlns:a16="http://schemas.microsoft.com/office/drawing/2014/main" id="{204AD0C2-1F4A-CB89-A50D-3389FA68108E}"/>
              </a:ext>
            </a:extLst>
          </p:cNvPr>
          <p:cNvSpPr>
            <a:spLocks noChangeAspect="1"/>
          </p:cNvSpPr>
          <p:nvPr/>
        </p:nvSpPr>
        <p:spPr>
          <a:xfrm>
            <a:off x="6875110" y="262961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8" name="Isosceles Triangle 127">
            <a:extLst>
              <a:ext uri="{FF2B5EF4-FFF2-40B4-BE49-F238E27FC236}">
                <a16:creationId xmlns:a16="http://schemas.microsoft.com/office/drawing/2014/main" id="{67167762-62A8-E0E0-AB60-F5D9454344EA}"/>
              </a:ext>
            </a:extLst>
          </p:cNvPr>
          <p:cNvSpPr>
            <a:spLocks noChangeAspect="1"/>
          </p:cNvSpPr>
          <p:nvPr/>
        </p:nvSpPr>
        <p:spPr>
          <a:xfrm rot="10800000">
            <a:off x="7427455" y="297851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29" name="Rectangle 128">
            <a:extLst>
              <a:ext uri="{FF2B5EF4-FFF2-40B4-BE49-F238E27FC236}">
                <a16:creationId xmlns:a16="http://schemas.microsoft.com/office/drawing/2014/main" id="{D20B587A-C3D7-4048-A9FD-387AFF71F4E0}"/>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2" name="Rectangle 1">
            <a:extLst>
              <a:ext uri="{FF2B5EF4-FFF2-40B4-BE49-F238E27FC236}">
                <a16:creationId xmlns:a16="http://schemas.microsoft.com/office/drawing/2014/main" id="{DA8AD408-82AF-512E-7A29-5EB888601602}"/>
              </a:ext>
            </a:extLst>
          </p:cNvPr>
          <p:cNvSpPr/>
          <p:nvPr/>
        </p:nvSpPr>
        <p:spPr>
          <a:xfrm>
            <a:off x="1607473" y="4686955"/>
            <a:ext cx="744594" cy="2288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Tree>
    <p:extLst>
      <p:ext uri="{BB962C8B-B14F-4D97-AF65-F5344CB8AC3E}">
        <p14:creationId xmlns:p14="http://schemas.microsoft.com/office/powerpoint/2010/main" val="3535434725"/>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629383629"/>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and concerns of who would carry out the test were most commonly referenced as barriers.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(N=480); all up to date (N=285); all overdue (N=126)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542800"/>
            <a:ext cx="6098958"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i="0" u="none" strike="noStrike" kern="1200" spc="10" baseline="0" dirty="0">
                <a:solidFill>
                  <a:schemeClr val="tx1"/>
                </a:solidFill>
                <a:ea typeface="+mn-ea"/>
                <a:cs typeface="+mn-cs"/>
              </a:rPr>
              <a:t>Barriers to attending (Net: A lot / a little) – Top 10 </a:t>
            </a:r>
            <a:endParaRPr lang="en-GB" b="1" i="0" u="none" strike="noStrike" kern="1200" spc="10" baseline="0" dirty="0">
              <a:solidFill>
                <a:schemeClr val="tx1"/>
              </a:solidFill>
              <a:ea typeface="+mn-ea"/>
              <a:cs typeface="+mn-cs"/>
            </a:endParaRP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grpSp>
        <p:nvGrpSpPr>
          <p:cNvPr id="3" name="Group 2">
            <a:extLst>
              <a:ext uri="{FF2B5EF4-FFF2-40B4-BE49-F238E27FC236}">
                <a16:creationId xmlns:a16="http://schemas.microsoft.com/office/drawing/2014/main" id="{A26A18CD-C8CB-9CFF-7169-28646C4BC6D7}"/>
              </a:ext>
            </a:extLst>
          </p:cNvPr>
          <p:cNvGrpSpPr/>
          <p:nvPr/>
        </p:nvGrpSpPr>
        <p:grpSpPr>
          <a:xfrm>
            <a:off x="10080992" y="6338152"/>
            <a:ext cx="1871253" cy="327895"/>
            <a:chOff x="1866138" y="3032859"/>
            <a:chExt cx="1871253" cy="327895"/>
          </a:xfrm>
        </p:grpSpPr>
        <p:sp>
          <p:nvSpPr>
            <p:cNvPr id="4" name="TextBox 3">
              <a:extLst>
                <a:ext uri="{FF2B5EF4-FFF2-40B4-BE49-F238E27FC236}">
                  <a16:creationId xmlns:a16="http://schemas.microsoft.com/office/drawing/2014/main" id="{5B236A71-C01A-4C40-8DE5-0B3AFCD85E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4B7A5691-7DBC-0E83-A64A-22500227801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5" name="Isosceles Triangle 14">
              <a:extLst>
                <a:ext uri="{FF2B5EF4-FFF2-40B4-BE49-F238E27FC236}">
                  <a16:creationId xmlns:a16="http://schemas.microsoft.com/office/drawing/2014/main" id="{868BBE39-EDCB-89A0-413D-C55FD3F222BA}"/>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Tree>
    <p:extLst>
      <p:ext uri="{BB962C8B-B14F-4D97-AF65-F5344CB8AC3E}">
        <p14:creationId xmlns:p14="http://schemas.microsoft.com/office/powerpoint/2010/main" val="3876418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Worries around pain, or a man carrying out the test were more prevalent among younger respondents.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L3. Think back to the last time you were invited for cervical screening. We want to understand what may have put you off going, whether you went or not in the end. How much, if at all, did the following put you off going? </a:t>
            </a:r>
          </a:p>
          <a:p>
            <a:r>
              <a:rPr lang="en-US" sz="800" dirty="0"/>
              <a:t>Base: All eligible who have been invited (N=466)</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aged under 50 were more likely than those aged 50 and over to cite barriers such as: not wanting a man to carry out the test (49% vs 31%), worries around pain (45% vs 31%), being embarrassed (32% vs 12%), being too busy (21% vs 5%) and finding it difficult to get an appointment (19% vs 6%).</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more likely than those without to state that they were worried about being uncomfortable (28% vs 14%), while those without a disability were more likely than those with to state that they didn’t have any symptoms (19% vs 10%).</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from a higher social grade (ABC1) were more likely than those from a lower social grade (C2DE) to state barriers such as worries around pain (42% vs 32%), being too busy (15% vs 8%) and having more important things to worry about (15% vs 8%).</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005720"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classified as being C2DE and 45 and older were less likely than those not classified as such to identify barriers such as: not wanting a man to carry out the test (31% vs 42%), worries around pain (28% vs 42%), being embarrassed (12% vs 26%), forgetting to book (6% vs 15%) and being too busy (5% vs 16%).</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5879607"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barriers such as forgetting to book (8% vs 3%) and finding it too difficult to get to the appointment (6% vs 1%)</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2792336"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C2DE 45+</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668729"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18" name="Oval 17">
            <a:extLst>
              <a:ext uri="{FF2B5EF4-FFF2-40B4-BE49-F238E27FC236}">
                <a16:creationId xmlns:a16="http://schemas.microsoft.com/office/drawing/2014/main" id="{D676FFC4-8E18-B988-CDF2-958D1847B93C}"/>
              </a:ext>
            </a:extLst>
          </p:cNvPr>
          <p:cNvSpPr/>
          <p:nvPr/>
        </p:nvSpPr>
        <p:spPr>
          <a:xfrm>
            <a:off x="8743127" y="417132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042002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494050561"/>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2346527693"/>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7 in 10 completed a bowel cancer screening kit in the last 2 years, with 76%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(N=540)</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Completed bowel cancer screening (last time sent kit)</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Tree>
    <p:extLst>
      <p:ext uri="{BB962C8B-B14F-4D97-AF65-F5344CB8AC3E}">
        <p14:creationId xmlns:p14="http://schemas.microsoft.com/office/powerpoint/2010/main" val="4106586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M1_rc – Bowel screening – recode </a:t>
            </a:r>
          </a:p>
          <a:p>
            <a:r>
              <a:rPr lang="en-US" sz="800" dirty="0"/>
              <a:t>Base: (All eligible: N=540; Male: N= 254; Female: N= 284; ABC1: N=237; C2DE: N=303; Not living with a disability: N= 324; Living with a disability: N=211; Urban: N=272; Town: N=61; Rural N=107; West Cancer Network: N=248; South East Cancer Network: N=161; North Cancer Network: N=131)</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159006"/>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Respondents covered by the North Scotland Cancer Network were more likely than all other networks to be categorised as up to date</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bowel screening</a:t>
            </a:r>
            <a:endParaRPr lang="en-GB" sz="1600" b="1" i="0" u="none" strike="noStrike" kern="1200" spc="10" baseline="0" dirty="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pSp>
        <p:nvGrpSpPr>
          <p:cNvPr id="2" name="Group 1">
            <a:extLst>
              <a:ext uri="{FF2B5EF4-FFF2-40B4-BE49-F238E27FC236}">
                <a16:creationId xmlns:a16="http://schemas.microsoft.com/office/drawing/2014/main" id="{6ADC179D-9297-89C5-3851-A8E7F7B451B8}"/>
              </a:ext>
            </a:extLst>
          </p:cNvPr>
          <p:cNvGrpSpPr/>
          <p:nvPr/>
        </p:nvGrpSpPr>
        <p:grpSpPr>
          <a:xfrm>
            <a:off x="441224" y="1695038"/>
            <a:ext cx="11595739" cy="4499757"/>
            <a:chOff x="541253" y="844389"/>
            <a:chExt cx="11219265" cy="3918112"/>
          </a:xfrm>
        </p:grpSpPr>
        <p:graphicFrame>
          <p:nvGraphicFramePr>
            <p:cNvPr id="3" name="Chart 2">
              <a:extLst>
                <a:ext uri="{FF2B5EF4-FFF2-40B4-BE49-F238E27FC236}">
                  <a16:creationId xmlns:a16="http://schemas.microsoft.com/office/drawing/2014/main" id="{7AD13C60-F25B-9814-32E3-80C6ACD52B17}"/>
                </a:ext>
              </a:extLst>
            </p:cNvPr>
            <p:cNvGraphicFramePr/>
            <p:nvPr>
              <p:extLst>
                <p:ext uri="{D42A27DB-BD31-4B8C-83A1-F6EECF244321}">
                  <p14:modId xmlns:p14="http://schemas.microsoft.com/office/powerpoint/2010/main" val="221468664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2FFC9924-C9D5-1F32-E748-34615594517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0FA1C06A-6A37-49AF-470D-C0287B8DCBCB}"/>
              </a:ext>
            </a:extLst>
          </p:cNvPr>
          <p:cNvSpPr/>
          <p:nvPr/>
        </p:nvSpPr>
        <p:spPr>
          <a:xfrm>
            <a:off x="6068438" y="462806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7" name="Rectangle 6">
            <a:extLst>
              <a:ext uri="{FF2B5EF4-FFF2-40B4-BE49-F238E27FC236}">
                <a16:creationId xmlns:a16="http://schemas.microsoft.com/office/drawing/2014/main" id="{34194E4F-86AF-B48F-6725-0E2CFF1A7C1B}"/>
              </a:ext>
            </a:extLst>
          </p:cNvPr>
          <p:cNvSpPr/>
          <p:nvPr/>
        </p:nvSpPr>
        <p:spPr>
          <a:xfrm>
            <a:off x="5467557" y="465750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9" name="Rectangle 8">
            <a:extLst>
              <a:ext uri="{FF2B5EF4-FFF2-40B4-BE49-F238E27FC236}">
                <a16:creationId xmlns:a16="http://schemas.microsoft.com/office/drawing/2014/main" id="{2429B048-AB18-A436-44F4-4502FF3C19E8}"/>
              </a:ext>
            </a:extLst>
          </p:cNvPr>
          <p:cNvSpPr/>
          <p:nvPr/>
        </p:nvSpPr>
        <p:spPr>
          <a:xfrm>
            <a:off x="1835318" y="4745399"/>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a:t>
            </a:r>
          </a:p>
        </p:txBody>
      </p:sp>
      <p:sp>
        <p:nvSpPr>
          <p:cNvPr id="13" name="Rectangle 12">
            <a:extLst>
              <a:ext uri="{FF2B5EF4-FFF2-40B4-BE49-F238E27FC236}">
                <a16:creationId xmlns:a16="http://schemas.microsoft.com/office/drawing/2014/main" id="{9A71A55D-70A1-2582-39AC-22839DC0ECB7}"/>
              </a:ext>
            </a:extLst>
          </p:cNvPr>
          <p:cNvSpPr/>
          <p:nvPr/>
        </p:nvSpPr>
        <p:spPr>
          <a:xfrm>
            <a:off x="2255782" y="4708856"/>
            <a:ext cx="932840" cy="231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Female</a:t>
            </a:r>
          </a:p>
        </p:txBody>
      </p:sp>
      <p:sp>
        <p:nvSpPr>
          <p:cNvPr id="15" name="Rectangle 14">
            <a:extLst>
              <a:ext uri="{FF2B5EF4-FFF2-40B4-BE49-F238E27FC236}">
                <a16:creationId xmlns:a16="http://schemas.microsoft.com/office/drawing/2014/main" id="{BF809539-F166-062D-7AF7-D99A737FAD92}"/>
              </a:ext>
            </a:extLst>
          </p:cNvPr>
          <p:cNvSpPr/>
          <p:nvPr/>
        </p:nvSpPr>
        <p:spPr>
          <a:xfrm>
            <a:off x="3762391"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6" name="Rectangle 15">
            <a:extLst>
              <a:ext uri="{FF2B5EF4-FFF2-40B4-BE49-F238E27FC236}">
                <a16:creationId xmlns:a16="http://schemas.microsoft.com/office/drawing/2014/main" id="{DF0D7988-1A56-AB0A-734E-D60CF2899F1E}"/>
              </a:ext>
            </a:extLst>
          </p:cNvPr>
          <p:cNvSpPr/>
          <p:nvPr/>
        </p:nvSpPr>
        <p:spPr>
          <a:xfrm>
            <a:off x="4229774"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7" name="Rectangle 16">
            <a:extLst>
              <a:ext uri="{FF2B5EF4-FFF2-40B4-BE49-F238E27FC236}">
                <a16:creationId xmlns:a16="http://schemas.microsoft.com/office/drawing/2014/main" id="{F2418FDE-85FE-3C79-8013-5524622EA805}"/>
              </a:ext>
            </a:extLst>
          </p:cNvPr>
          <p:cNvSpPr/>
          <p:nvPr/>
        </p:nvSpPr>
        <p:spPr>
          <a:xfrm>
            <a:off x="7286598" y="459775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8" name="Rectangle 17">
            <a:extLst>
              <a:ext uri="{FF2B5EF4-FFF2-40B4-BE49-F238E27FC236}">
                <a16:creationId xmlns:a16="http://schemas.microsoft.com/office/drawing/2014/main" id="{DC4A1D02-6543-3519-13F8-EF9B9B22185D}"/>
              </a:ext>
            </a:extLst>
          </p:cNvPr>
          <p:cNvSpPr/>
          <p:nvPr/>
        </p:nvSpPr>
        <p:spPr>
          <a:xfrm>
            <a:off x="8566843" y="460682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21" name="Rectangle 20">
            <a:extLst>
              <a:ext uri="{FF2B5EF4-FFF2-40B4-BE49-F238E27FC236}">
                <a16:creationId xmlns:a16="http://schemas.microsoft.com/office/drawing/2014/main" id="{E8C80E17-1928-D207-39FA-A9AE5199530B}"/>
              </a:ext>
            </a:extLst>
          </p:cNvPr>
          <p:cNvSpPr/>
          <p:nvPr/>
        </p:nvSpPr>
        <p:spPr>
          <a:xfrm>
            <a:off x="978535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22" name="Rectangle 21">
            <a:extLst>
              <a:ext uri="{FF2B5EF4-FFF2-40B4-BE49-F238E27FC236}">
                <a16:creationId xmlns:a16="http://schemas.microsoft.com/office/drawing/2014/main" id="{70F86DCE-0E65-3B7B-8122-991886D332E9}"/>
              </a:ext>
            </a:extLst>
          </p:cNvPr>
          <p:cNvSpPr/>
          <p:nvPr/>
        </p:nvSpPr>
        <p:spPr>
          <a:xfrm>
            <a:off x="10416377"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23" name="Rectangle 22">
            <a:extLst>
              <a:ext uri="{FF2B5EF4-FFF2-40B4-BE49-F238E27FC236}">
                <a16:creationId xmlns:a16="http://schemas.microsoft.com/office/drawing/2014/main" id="{246B9E74-7B96-485F-21F9-8521C4CDF66E}"/>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24" name="Oval 23">
            <a:extLst>
              <a:ext uri="{FF2B5EF4-FFF2-40B4-BE49-F238E27FC236}">
                <a16:creationId xmlns:a16="http://schemas.microsoft.com/office/drawing/2014/main" id="{A22D396D-E3CF-30A5-9955-FDD263E91649}"/>
              </a:ext>
            </a:extLst>
          </p:cNvPr>
          <p:cNvSpPr/>
          <p:nvPr/>
        </p:nvSpPr>
        <p:spPr>
          <a:xfrm>
            <a:off x="8258457" y="49854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Isosceles Triangle 26">
            <a:extLst>
              <a:ext uri="{FF2B5EF4-FFF2-40B4-BE49-F238E27FC236}">
                <a16:creationId xmlns:a16="http://schemas.microsoft.com/office/drawing/2014/main" id="{68E84F93-4C2B-B284-3CEE-E50B8DD14C7E}"/>
              </a:ext>
            </a:extLst>
          </p:cNvPr>
          <p:cNvSpPr>
            <a:spLocks noChangeAspect="1"/>
          </p:cNvSpPr>
          <p:nvPr/>
        </p:nvSpPr>
        <p:spPr>
          <a:xfrm rot="10800000">
            <a:off x="10080992" y="246660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0" name="Isosceles Triangle 29">
            <a:extLst>
              <a:ext uri="{FF2B5EF4-FFF2-40B4-BE49-F238E27FC236}">
                <a16:creationId xmlns:a16="http://schemas.microsoft.com/office/drawing/2014/main" id="{02ECB2FC-7E0C-EC5C-5E8F-759B94E4D62C}"/>
              </a:ext>
            </a:extLst>
          </p:cNvPr>
          <p:cNvSpPr>
            <a:spLocks noChangeAspect="1"/>
          </p:cNvSpPr>
          <p:nvPr/>
        </p:nvSpPr>
        <p:spPr>
          <a:xfrm>
            <a:off x="11333035" y="221919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94D31E9C-272C-91F2-1CAC-286CE63AA43F}"/>
              </a:ext>
            </a:extLst>
          </p:cNvPr>
          <p:cNvSpPr>
            <a:spLocks noChangeAspect="1"/>
          </p:cNvSpPr>
          <p:nvPr/>
        </p:nvSpPr>
        <p:spPr>
          <a:xfrm rot="10800000">
            <a:off x="10694548" y="236743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2" name="Rectangle 31">
            <a:extLst>
              <a:ext uri="{FF2B5EF4-FFF2-40B4-BE49-F238E27FC236}">
                <a16:creationId xmlns:a16="http://schemas.microsoft.com/office/drawing/2014/main" id="{81D730A1-514F-2926-A3BA-A810F86B4065}"/>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3" name="Rectangle 32">
            <a:extLst>
              <a:ext uri="{FF2B5EF4-FFF2-40B4-BE49-F238E27FC236}">
                <a16:creationId xmlns:a16="http://schemas.microsoft.com/office/drawing/2014/main" id="{9720F68E-5E91-8E12-C5A2-A1CAADAB5277}"/>
              </a:ext>
            </a:extLst>
          </p:cNvPr>
          <p:cNvSpPr/>
          <p:nvPr/>
        </p:nvSpPr>
        <p:spPr>
          <a:xfrm>
            <a:off x="7919431" y="459158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Town</a:t>
            </a:r>
          </a:p>
        </p:txBody>
      </p:sp>
    </p:spTree>
    <p:extLst>
      <p:ext uri="{BB962C8B-B14F-4D97-AF65-F5344CB8AC3E}">
        <p14:creationId xmlns:p14="http://schemas.microsoft.com/office/powerpoint/2010/main" val="397725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dirty="0">
                <a:solidFill>
                  <a:schemeClr val="tx1"/>
                </a:solidFill>
              </a:rPr>
              <a:t>Statistical significance</a:t>
            </a:r>
            <a:endParaRPr lang="en-GB" sz="1200" dirty="0">
              <a:latin typeface="+mn-lt"/>
            </a:endParaRPr>
          </a:p>
          <a:p>
            <a:pPr marL="342900" indent="-342900">
              <a:buFont typeface="Arial" panose="020B0604020202020204" pitchFamily="34" charset="0"/>
              <a:buChar char="•"/>
            </a:pPr>
            <a:r>
              <a:rPr lang="en-GB" sz="12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US" sz="1200" dirty="0">
                <a:latin typeface="+mn-lt"/>
              </a:rPr>
              <a:t>The following tests were used when testing statistical significance: </a:t>
            </a:r>
          </a:p>
          <a:p>
            <a:pPr marL="1028700" lvl="1" indent="-342900"/>
            <a:r>
              <a:rPr lang="en-US" sz="1200" dirty="0">
                <a:latin typeface="+mn-lt"/>
              </a:rPr>
              <a:t>When comparing between subgroups: a modified t-test. </a:t>
            </a:r>
          </a:p>
          <a:p>
            <a:pPr marL="1028700" lvl="1" indent="-342900"/>
            <a:r>
              <a:rPr lang="en-US" sz="1200" dirty="0">
                <a:latin typeface="+mn-lt"/>
              </a:rPr>
              <a:t>When comparing to average: a modified chi-squared test.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GB" sz="12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dirty="0">
                <a:solidFill>
                  <a:schemeClr val="tx1"/>
                </a:solidFill>
              </a:rPr>
              <a:t>Data based on fewer </a:t>
            </a:r>
            <a:r>
              <a:rPr lang="en-GB" sz="1200" dirty="0"/>
              <a:t>than 100 responses has been denoted with       and should be treated with caution</a:t>
            </a:r>
            <a:endParaRPr lang="en-GB" sz="1200" dirty="0">
              <a:solidFill>
                <a:schemeClr val="tx1"/>
              </a:solidFill>
            </a:endParaRPr>
          </a:p>
          <a:p>
            <a:endParaRPr lang="en-GB" sz="1200" dirty="0">
              <a:latin typeface="+mn-lt"/>
            </a:endParaRPr>
          </a:p>
          <a:p>
            <a:r>
              <a:rPr lang="en-GB" sz="1200" b="1" dirty="0">
                <a:solidFill>
                  <a:schemeClr val="tx1"/>
                </a:solidFill>
              </a:rPr>
              <a:t>Individual responses </a:t>
            </a:r>
            <a:endParaRPr lang="en-GB" sz="1200" dirty="0">
              <a:solidFill>
                <a:schemeClr val="tx1"/>
              </a:solidFill>
            </a:endParaRPr>
          </a:p>
          <a:p>
            <a:pPr marL="342900" indent="-342900">
              <a:buFont typeface="Arial" panose="020B0604020202020204" pitchFamily="34" charset="0"/>
              <a:buChar char="•"/>
            </a:pPr>
            <a:r>
              <a:rPr lang="en-GB" sz="12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dirty="0">
                <a:latin typeface="+mn-lt"/>
              </a:rPr>
              <a:t>Please note, all findings on this report are based on </a:t>
            </a:r>
            <a:r>
              <a:rPr lang="en-GB" sz="1200" i="1" dirty="0">
                <a:latin typeface="+mn-lt"/>
              </a:rPr>
              <a:t>self reported </a:t>
            </a:r>
            <a:r>
              <a:rPr lang="en-GB" sz="1200" dirty="0">
                <a:latin typeface="+mn-lt"/>
              </a:rPr>
              <a:t>actions</a:t>
            </a:r>
          </a:p>
          <a:p>
            <a:pPr marL="342900" indent="-342900">
              <a:buFont typeface="Arial" panose="020B0604020202020204" pitchFamily="34" charset="0"/>
              <a:buChar char="•"/>
            </a:pPr>
            <a:endParaRPr lang="en-GB" sz="12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Measure+ 2024 – Scotland</a:t>
            </a:r>
          </a:p>
          <a:p>
            <a:endParaRPr lang="en-GB" dirty="0">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678" y="404108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5134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8 in 10 reported intention to complete their next kit. Intention was significantly higher among those who were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(N=540); all up to date (N=411); never completed (N=66)</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grpSp>
        <p:nvGrpSpPr>
          <p:cNvPr id="28" name="Group 27">
            <a:extLst>
              <a:ext uri="{FF2B5EF4-FFF2-40B4-BE49-F238E27FC236}">
                <a16:creationId xmlns:a16="http://schemas.microsoft.com/office/drawing/2014/main" id="{AB143EB0-1B92-0FCA-9F85-D172760718CB}"/>
              </a:ext>
            </a:extLst>
          </p:cNvPr>
          <p:cNvGrpSpPr/>
          <p:nvPr/>
        </p:nvGrpSpPr>
        <p:grpSpPr>
          <a:xfrm>
            <a:off x="10080992" y="6338152"/>
            <a:ext cx="1871253" cy="327895"/>
            <a:chOff x="1866138" y="3032859"/>
            <a:chExt cx="1871253" cy="327895"/>
          </a:xfrm>
        </p:grpSpPr>
        <p:sp>
          <p:nvSpPr>
            <p:cNvPr id="29" name="TextBox 28">
              <a:extLst>
                <a:ext uri="{FF2B5EF4-FFF2-40B4-BE49-F238E27FC236}">
                  <a16:creationId xmlns:a16="http://schemas.microsoft.com/office/drawing/2014/main" id="{E80441A7-182B-412A-CE9C-59D7F3436F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30" name="Isosceles Triangle 29">
              <a:extLst>
                <a:ext uri="{FF2B5EF4-FFF2-40B4-BE49-F238E27FC236}">
                  <a16:creationId xmlns:a16="http://schemas.microsoft.com/office/drawing/2014/main" id="{5436FCA7-5531-8869-9697-510BA2F9CA1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F779559C-C269-8AC8-6244-88110336FD85}"/>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graphicFrame>
        <p:nvGraphicFramePr>
          <p:cNvPr id="32" name="Chart 31">
            <a:extLst>
              <a:ext uri="{FF2B5EF4-FFF2-40B4-BE49-F238E27FC236}">
                <a16:creationId xmlns:a16="http://schemas.microsoft.com/office/drawing/2014/main" id="{E730ED95-ED41-0251-7F06-406C1614C142}"/>
              </a:ext>
            </a:extLst>
          </p:cNvPr>
          <p:cNvGraphicFramePr/>
          <p:nvPr>
            <p:extLst>
              <p:ext uri="{D42A27DB-BD31-4B8C-83A1-F6EECF244321}">
                <p14:modId xmlns:p14="http://schemas.microsoft.com/office/powerpoint/2010/main" val="3775436614"/>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33" name="Right Brace 32">
            <a:extLst>
              <a:ext uri="{FF2B5EF4-FFF2-40B4-BE49-F238E27FC236}">
                <a16:creationId xmlns:a16="http://schemas.microsoft.com/office/drawing/2014/main" id="{6E4D0290-7FC8-943F-E8B2-A9656BEC32BE}"/>
              </a:ext>
            </a:extLst>
          </p:cNvPr>
          <p:cNvSpPr/>
          <p:nvPr/>
        </p:nvSpPr>
        <p:spPr>
          <a:xfrm>
            <a:off x="3100170" y="2618284"/>
            <a:ext cx="189990" cy="2589336"/>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4" name="TextBox 33">
            <a:extLst>
              <a:ext uri="{FF2B5EF4-FFF2-40B4-BE49-F238E27FC236}">
                <a16:creationId xmlns:a16="http://schemas.microsoft.com/office/drawing/2014/main" id="{E0C2F601-72BD-D406-AC84-8CBD1C53A956}"/>
              </a:ext>
            </a:extLst>
          </p:cNvPr>
          <p:cNvSpPr txBox="1"/>
          <p:nvPr/>
        </p:nvSpPr>
        <p:spPr>
          <a:xfrm>
            <a:off x="3282280" y="3652092"/>
            <a:ext cx="723478" cy="369332"/>
          </a:xfrm>
          <a:prstGeom prst="rect">
            <a:avLst/>
          </a:prstGeom>
          <a:noFill/>
        </p:spPr>
        <p:txBody>
          <a:bodyPr wrap="square" rtlCol="0">
            <a:spAutoFit/>
          </a:bodyPr>
          <a:lstStyle/>
          <a:p>
            <a:r>
              <a:rPr lang="en-GB" b="1" dirty="0">
                <a:solidFill>
                  <a:schemeClr val="accent1"/>
                </a:solidFill>
              </a:rPr>
              <a:t>85%</a:t>
            </a:r>
          </a:p>
        </p:txBody>
      </p:sp>
      <p:sp>
        <p:nvSpPr>
          <p:cNvPr id="35" name="Right Brace 34">
            <a:extLst>
              <a:ext uri="{FF2B5EF4-FFF2-40B4-BE49-F238E27FC236}">
                <a16:creationId xmlns:a16="http://schemas.microsoft.com/office/drawing/2014/main" id="{B1E7009C-5C61-E878-4AE2-B19EBB742D86}"/>
              </a:ext>
            </a:extLst>
          </p:cNvPr>
          <p:cNvSpPr/>
          <p:nvPr/>
        </p:nvSpPr>
        <p:spPr>
          <a:xfrm>
            <a:off x="6125980" y="2343150"/>
            <a:ext cx="331969" cy="285557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6" name="TextBox 35">
            <a:extLst>
              <a:ext uri="{FF2B5EF4-FFF2-40B4-BE49-F238E27FC236}">
                <a16:creationId xmlns:a16="http://schemas.microsoft.com/office/drawing/2014/main" id="{8FD2AF1A-98A8-7417-D558-92EE2E8A8873}"/>
              </a:ext>
            </a:extLst>
          </p:cNvPr>
          <p:cNvSpPr txBox="1"/>
          <p:nvPr/>
        </p:nvSpPr>
        <p:spPr>
          <a:xfrm>
            <a:off x="6450069" y="3492085"/>
            <a:ext cx="723478" cy="369332"/>
          </a:xfrm>
          <a:prstGeom prst="rect">
            <a:avLst/>
          </a:prstGeom>
          <a:noFill/>
        </p:spPr>
        <p:txBody>
          <a:bodyPr wrap="square" rtlCol="0">
            <a:spAutoFit/>
          </a:bodyPr>
          <a:lstStyle/>
          <a:p>
            <a:r>
              <a:rPr lang="en-GB" b="1" dirty="0">
                <a:solidFill>
                  <a:schemeClr val="accent1"/>
                </a:solidFill>
              </a:rPr>
              <a:t>95%</a:t>
            </a:r>
          </a:p>
        </p:txBody>
      </p:sp>
      <p:sp>
        <p:nvSpPr>
          <p:cNvPr id="37" name="Isosceles Triangle 36">
            <a:extLst>
              <a:ext uri="{FF2B5EF4-FFF2-40B4-BE49-F238E27FC236}">
                <a16:creationId xmlns:a16="http://schemas.microsoft.com/office/drawing/2014/main" id="{A315260A-6F9B-5365-E561-F386ED5BF628}"/>
              </a:ext>
            </a:extLst>
          </p:cNvPr>
          <p:cNvSpPr>
            <a:spLocks noChangeAspect="1"/>
          </p:cNvSpPr>
          <p:nvPr/>
        </p:nvSpPr>
        <p:spPr>
          <a:xfrm>
            <a:off x="5767229" y="370849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8" name="Isosceles Triangle 37">
            <a:extLst>
              <a:ext uri="{FF2B5EF4-FFF2-40B4-BE49-F238E27FC236}">
                <a16:creationId xmlns:a16="http://schemas.microsoft.com/office/drawing/2014/main" id="{E6802E58-D251-1678-D90F-B8BDDFABF60C}"/>
              </a:ext>
            </a:extLst>
          </p:cNvPr>
          <p:cNvSpPr>
            <a:spLocks noChangeAspect="1"/>
          </p:cNvSpPr>
          <p:nvPr/>
        </p:nvSpPr>
        <p:spPr>
          <a:xfrm>
            <a:off x="7058184" y="360887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9" name="Right Brace 38">
            <a:extLst>
              <a:ext uri="{FF2B5EF4-FFF2-40B4-BE49-F238E27FC236}">
                <a16:creationId xmlns:a16="http://schemas.microsoft.com/office/drawing/2014/main" id="{C43B8DCB-A40F-57D4-D3F6-E49C42D0582F}"/>
              </a:ext>
            </a:extLst>
          </p:cNvPr>
          <p:cNvSpPr/>
          <p:nvPr/>
        </p:nvSpPr>
        <p:spPr>
          <a:xfrm>
            <a:off x="9157684" y="4181475"/>
            <a:ext cx="262503" cy="103729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0" name="TextBox 39">
            <a:extLst>
              <a:ext uri="{FF2B5EF4-FFF2-40B4-BE49-F238E27FC236}">
                <a16:creationId xmlns:a16="http://schemas.microsoft.com/office/drawing/2014/main" id="{2FE9601F-BBD6-F1F0-5B41-CAC280A66FFD}"/>
              </a:ext>
            </a:extLst>
          </p:cNvPr>
          <p:cNvSpPr txBox="1"/>
          <p:nvPr/>
        </p:nvSpPr>
        <p:spPr>
          <a:xfrm>
            <a:off x="9420187" y="4636341"/>
            <a:ext cx="723478" cy="369332"/>
          </a:xfrm>
          <a:prstGeom prst="rect">
            <a:avLst/>
          </a:prstGeom>
          <a:noFill/>
        </p:spPr>
        <p:txBody>
          <a:bodyPr wrap="square" rtlCol="0">
            <a:spAutoFit/>
          </a:bodyPr>
          <a:lstStyle/>
          <a:p>
            <a:r>
              <a:rPr lang="en-GB" b="1" dirty="0">
                <a:solidFill>
                  <a:schemeClr val="accent1"/>
                </a:solidFill>
              </a:rPr>
              <a:t>34%</a:t>
            </a:r>
          </a:p>
        </p:txBody>
      </p:sp>
      <p:sp>
        <p:nvSpPr>
          <p:cNvPr id="41" name="Isosceles Triangle 40">
            <a:extLst>
              <a:ext uri="{FF2B5EF4-FFF2-40B4-BE49-F238E27FC236}">
                <a16:creationId xmlns:a16="http://schemas.microsoft.com/office/drawing/2014/main" id="{35C70452-DAEB-93A7-679F-35E845E5918E}"/>
              </a:ext>
            </a:extLst>
          </p:cNvPr>
          <p:cNvSpPr>
            <a:spLocks noChangeAspect="1"/>
          </p:cNvSpPr>
          <p:nvPr/>
        </p:nvSpPr>
        <p:spPr>
          <a:xfrm rot="10800000">
            <a:off x="9977803" y="4761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2" name="Isosceles Triangle 41">
            <a:extLst>
              <a:ext uri="{FF2B5EF4-FFF2-40B4-BE49-F238E27FC236}">
                <a16:creationId xmlns:a16="http://schemas.microsoft.com/office/drawing/2014/main" id="{6B9D620E-1EEB-4118-46D1-91F18DDF9CF0}"/>
              </a:ext>
            </a:extLst>
          </p:cNvPr>
          <p:cNvSpPr>
            <a:spLocks noChangeAspect="1"/>
          </p:cNvSpPr>
          <p:nvPr/>
        </p:nvSpPr>
        <p:spPr>
          <a:xfrm rot="10800000">
            <a:off x="8806521" y="4910889"/>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3" name="Isosceles Triangle 42">
            <a:extLst>
              <a:ext uri="{FF2B5EF4-FFF2-40B4-BE49-F238E27FC236}">
                <a16:creationId xmlns:a16="http://schemas.microsoft.com/office/drawing/2014/main" id="{1896844E-3EEE-68E7-9E8F-FAF0D02DCFF7}"/>
              </a:ext>
            </a:extLst>
          </p:cNvPr>
          <p:cNvSpPr>
            <a:spLocks noChangeAspect="1"/>
          </p:cNvSpPr>
          <p:nvPr/>
        </p:nvSpPr>
        <p:spPr>
          <a:xfrm rot="10800000">
            <a:off x="5681084" y="2343150"/>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4" name="Isosceles Triangle 43">
            <a:extLst>
              <a:ext uri="{FF2B5EF4-FFF2-40B4-BE49-F238E27FC236}">
                <a16:creationId xmlns:a16="http://schemas.microsoft.com/office/drawing/2014/main" id="{AE232374-8BC3-2C98-D81C-122ECFB85162}"/>
              </a:ext>
            </a:extLst>
          </p:cNvPr>
          <p:cNvSpPr>
            <a:spLocks noChangeAspect="1"/>
          </p:cNvSpPr>
          <p:nvPr/>
        </p:nvSpPr>
        <p:spPr>
          <a:xfrm>
            <a:off x="8820241" y="3125133"/>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5" name="Oval 44">
            <a:extLst>
              <a:ext uri="{FF2B5EF4-FFF2-40B4-BE49-F238E27FC236}">
                <a16:creationId xmlns:a16="http://schemas.microsoft.com/office/drawing/2014/main" id="{1384CB9C-1EEB-6772-8D09-169D398BE47B}"/>
              </a:ext>
            </a:extLst>
          </p:cNvPr>
          <p:cNvSpPr/>
          <p:nvPr/>
        </p:nvSpPr>
        <p:spPr>
          <a:xfrm>
            <a:off x="8429907" y="55188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Isosceles Triangle 45">
            <a:extLst>
              <a:ext uri="{FF2B5EF4-FFF2-40B4-BE49-F238E27FC236}">
                <a16:creationId xmlns:a16="http://schemas.microsoft.com/office/drawing/2014/main" id="{1DDA592B-2BD7-8BEE-9388-0019BC2453B7}"/>
              </a:ext>
            </a:extLst>
          </p:cNvPr>
          <p:cNvSpPr>
            <a:spLocks noChangeAspect="1"/>
          </p:cNvSpPr>
          <p:nvPr/>
        </p:nvSpPr>
        <p:spPr>
          <a:xfrm>
            <a:off x="8801191" y="4386731"/>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47" name="Isosceles Triangle 46">
            <a:extLst>
              <a:ext uri="{FF2B5EF4-FFF2-40B4-BE49-F238E27FC236}">
                <a16:creationId xmlns:a16="http://schemas.microsoft.com/office/drawing/2014/main" id="{5CBF2A24-71BE-33B7-29D0-106091698632}"/>
              </a:ext>
            </a:extLst>
          </p:cNvPr>
          <p:cNvSpPr>
            <a:spLocks noChangeAspect="1"/>
          </p:cNvSpPr>
          <p:nvPr/>
        </p:nvSpPr>
        <p:spPr>
          <a:xfrm>
            <a:off x="8806521" y="374824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covered by the North Scotland Cancer Network were less likely than those covered by the South East of Scotland Cancer Network to report intention</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717045" cy="33298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M2. Will you complete the bowel cancer screening poo test kit next time you are sent one?  Please select one answer.</a:t>
            </a:r>
          </a:p>
          <a:p>
            <a:r>
              <a:rPr lang="en-US" sz="800"/>
              <a:t>Base: (All eligible: N=540; Male: N= 254; Female: N= 284; ABC1: N=237; C2DE: N=303; Not living with a disability: N= 324; Living with a disability: N=211; Urban: N=272; Town: N=61; Rural N=107; West Cancer Network: N=248; South East Cancer Network: N=161; North Cancer Network: N=131)</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22E54316-4DD9-454C-B0D6-869C79C13A8F}"/>
              </a:ext>
            </a:extLst>
          </p:cNvPr>
          <p:cNvGrpSpPr/>
          <p:nvPr/>
        </p:nvGrpSpPr>
        <p:grpSpPr>
          <a:xfrm>
            <a:off x="441224" y="1695038"/>
            <a:ext cx="11595739" cy="4499757"/>
            <a:chOff x="541253" y="844389"/>
            <a:chExt cx="11219265" cy="3918112"/>
          </a:xfrm>
        </p:grpSpPr>
        <p:graphicFrame>
          <p:nvGraphicFramePr>
            <p:cNvPr id="5" name="Chart 4">
              <a:extLst>
                <a:ext uri="{FF2B5EF4-FFF2-40B4-BE49-F238E27FC236}">
                  <a16:creationId xmlns:a16="http://schemas.microsoft.com/office/drawing/2014/main" id="{B725D7EF-CFDD-C163-577E-8999452C73FB}"/>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31A2E947-2B16-FB73-F636-00E86D2F570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a:extLst>
              <a:ext uri="{FF2B5EF4-FFF2-40B4-BE49-F238E27FC236}">
                <a16:creationId xmlns:a16="http://schemas.microsoft.com/office/drawing/2014/main" id="{422C811B-E06D-EA7D-481E-E4338A16BC1D}"/>
              </a:ext>
            </a:extLst>
          </p:cNvPr>
          <p:cNvSpPr/>
          <p:nvPr/>
        </p:nvSpPr>
        <p:spPr>
          <a:xfrm>
            <a:off x="6068438" y="462806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6" name="Rectangle 15">
            <a:extLst>
              <a:ext uri="{FF2B5EF4-FFF2-40B4-BE49-F238E27FC236}">
                <a16:creationId xmlns:a16="http://schemas.microsoft.com/office/drawing/2014/main" id="{817C99F6-5D88-3462-0F9A-91B07CC959A8}"/>
              </a:ext>
            </a:extLst>
          </p:cNvPr>
          <p:cNvSpPr/>
          <p:nvPr/>
        </p:nvSpPr>
        <p:spPr>
          <a:xfrm>
            <a:off x="5467557" y="465750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7" name="Rectangle 16">
            <a:extLst>
              <a:ext uri="{FF2B5EF4-FFF2-40B4-BE49-F238E27FC236}">
                <a16:creationId xmlns:a16="http://schemas.microsoft.com/office/drawing/2014/main" id="{CF2209BA-4A4C-A8DE-78C7-543C5295E6C9}"/>
              </a:ext>
            </a:extLst>
          </p:cNvPr>
          <p:cNvSpPr/>
          <p:nvPr/>
        </p:nvSpPr>
        <p:spPr>
          <a:xfrm>
            <a:off x="1835318" y="4745399"/>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8" name="Rectangle 17">
            <a:extLst>
              <a:ext uri="{FF2B5EF4-FFF2-40B4-BE49-F238E27FC236}">
                <a16:creationId xmlns:a16="http://schemas.microsoft.com/office/drawing/2014/main" id="{44BC9E40-A89E-DD4F-DA84-07A3DD73B184}"/>
              </a:ext>
            </a:extLst>
          </p:cNvPr>
          <p:cNvSpPr/>
          <p:nvPr/>
        </p:nvSpPr>
        <p:spPr>
          <a:xfrm>
            <a:off x="2255782" y="4708856"/>
            <a:ext cx="932840" cy="2319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CBE9AD1F-AE58-8137-B002-2100904E0FA8}"/>
              </a:ext>
            </a:extLst>
          </p:cNvPr>
          <p:cNvSpPr/>
          <p:nvPr/>
        </p:nvSpPr>
        <p:spPr>
          <a:xfrm>
            <a:off x="3762391" y="4743941"/>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20" name="Rectangle 19">
            <a:extLst>
              <a:ext uri="{FF2B5EF4-FFF2-40B4-BE49-F238E27FC236}">
                <a16:creationId xmlns:a16="http://schemas.microsoft.com/office/drawing/2014/main" id="{519AA22D-0ECE-4F86-888E-37F698EA746B}"/>
              </a:ext>
            </a:extLst>
          </p:cNvPr>
          <p:cNvSpPr/>
          <p:nvPr/>
        </p:nvSpPr>
        <p:spPr>
          <a:xfrm>
            <a:off x="4229774" y="4769436"/>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21" name="Rectangle 20">
            <a:extLst>
              <a:ext uri="{FF2B5EF4-FFF2-40B4-BE49-F238E27FC236}">
                <a16:creationId xmlns:a16="http://schemas.microsoft.com/office/drawing/2014/main" id="{A3189A7C-72C9-C3DC-354D-9706EDB561C9}"/>
              </a:ext>
            </a:extLst>
          </p:cNvPr>
          <p:cNvSpPr/>
          <p:nvPr/>
        </p:nvSpPr>
        <p:spPr>
          <a:xfrm>
            <a:off x="7286598" y="459775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2" name="Rectangle 21">
            <a:extLst>
              <a:ext uri="{FF2B5EF4-FFF2-40B4-BE49-F238E27FC236}">
                <a16:creationId xmlns:a16="http://schemas.microsoft.com/office/drawing/2014/main" id="{0F851ED5-15F4-DDA5-5270-A2111A6DB3FE}"/>
              </a:ext>
            </a:extLst>
          </p:cNvPr>
          <p:cNvSpPr/>
          <p:nvPr/>
        </p:nvSpPr>
        <p:spPr>
          <a:xfrm>
            <a:off x="8566843" y="460682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3" name="Rectangle 22">
            <a:extLst>
              <a:ext uri="{FF2B5EF4-FFF2-40B4-BE49-F238E27FC236}">
                <a16:creationId xmlns:a16="http://schemas.microsoft.com/office/drawing/2014/main" id="{68BA7C13-BD4F-335B-042A-E3F0B98A4F6C}"/>
              </a:ext>
            </a:extLst>
          </p:cNvPr>
          <p:cNvSpPr/>
          <p:nvPr/>
        </p:nvSpPr>
        <p:spPr>
          <a:xfrm>
            <a:off x="9785353" y="490080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West of Scotland Cancer Network</a:t>
            </a:r>
          </a:p>
        </p:txBody>
      </p:sp>
      <p:sp>
        <p:nvSpPr>
          <p:cNvPr id="24" name="Rectangle 23">
            <a:extLst>
              <a:ext uri="{FF2B5EF4-FFF2-40B4-BE49-F238E27FC236}">
                <a16:creationId xmlns:a16="http://schemas.microsoft.com/office/drawing/2014/main" id="{AF71E314-6B35-7C3B-0337-456A5879D9C9}"/>
              </a:ext>
            </a:extLst>
          </p:cNvPr>
          <p:cNvSpPr/>
          <p:nvPr/>
        </p:nvSpPr>
        <p:spPr>
          <a:xfrm>
            <a:off x="10416377" y="5049542"/>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South East of Scotland Cancer Network</a:t>
            </a:r>
          </a:p>
        </p:txBody>
      </p:sp>
      <p:sp>
        <p:nvSpPr>
          <p:cNvPr id="25" name="Rectangle 24">
            <a:extLst>
              <a:ext uri="{FF2B5EF4-FFF2-40B4-BE49-F238E27FC236}">
                <a16:creationId xmlns:a16="http://schemas.microsoft.com/office/drawing/2014/main" id="{74691D0C-8CDB-210E-6F7D-5DF358F2121C}"/>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 Scotland Cancer Network</a:t>
            </a:r>
          </a:p>
        </p:txBody>
      </p:sp>
      <p:sp>
        <p:nvSpPr>
          <p:cNvPr id="26" name="Oval 25">
            <a:extLst>
              <a:ext uri="{FF2B5EF4-FFF2-40B4-BE49-F238E27FC236}">
                <a16:creationId xmlns:a16="http://schemas.microsoft.com/office/drawing/2014/main" id="{3834CFF2-E704-D23E-D9B8-E3794EF9B2AD}"/>
              </a:ext>
            </a:extLst>
          </p:cNvPr>
          <p:cNvSpPr/>
          <p:nvPr/>
        </p:nvSpPr>
        <p:spPr>
          <a:xfrm>
            <a:off x="8258457" y="498545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a:extLst>
              <a:ext uri="{FF2B5EF4-FFF2-40B4-BE49-F238E27FC236}">
                <a16:creationId xmlns:a16="http://schemas.microsoft.com/office/drawing/2014/main" id="{F5811B2B-124E-7DBE-B4D0-A3C892C3824E}"/>
              </a:ext>
            </a:extLst>
          </p:cNvPr>
          <p:cNvSpPr>
            <a:spLocks noChangeAspect="1"/>
          </p:cNvSpPr>
          <p:nvPr/>
        </p:nvSpPr>
        <p:spPr>
          <a:xfrm rot="10800000">
            <a:off x="11302334" y="22725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Isosceles Triangle 27">
            <a:extLst>
              <a:ext uri="{FF2B5EF4-FFF2-40B4-BE49-F238E27FC236}">
                <a16:creationId xmlns:a16="http://schemas.microsoft.com/office/drawing/2014/main" id="{C0F4DD9E-A126-D158-998C-F044EA58A5E9}"/>
              </a:ext>
            </a:extLst>
          </p:cNvPr>
          <p:cNvSpPr>
            <a:spLocks noChangeAspect="1"/>
          </p:cNvSpPr>
          <p:nvPr/>
        </p:nvSpPr>
        <p:spPr>
          <a:xfrm>
            <a:off x="10694548" y="207336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Rectangle 30">
            <a:extLst>
              <a:ext uri="{FF2B5EF4-FFF2-40B4-BE49-F238E27FC236}">
                <a16:creationId xmlns:a16="http://schemas.microsoft.com/office/drawing/2014/main" id="{30E8B36D-72E8-609B-94B6-7FDAC8F5D722}"/>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2" name="Rectangle 31">
            <a:extLst>
              <a:ext uri="{FF2B5EF4-FFF2-40B4-BE49-F238E27FC236}">
                <a16:creationId xmlns:a16="http://schemas.microsoft.com/office/drawing/2014/main" id="{442FB32A-601E-78F8-7F93-B1A676AB2AD1}"/>
              </a:ext>
            </a:extLst>
          </p:cNvPr>
          <p:cNvSpPr/>
          <p:nvPr/>
        </p:nvSpPr>
        <p:spPr>
          <a:xfrm>
            <a:off x="7919431" y="4591582"/>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Tree>
    <p:extLst>
      <p:ext uri="{BB962C8B-B14F-4D97-AF65-F5344CB8AC3E}">
        <p14:creationId xmlns:p14="http://schemas.microsoft.com/office/powerpoint/2010/main" val="3903118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Chart 53">
            <a:extLst>
              <a:ext uri="{FF2B5EF4-FFF2-40B4-BE49-F238E27FC236}">
                <a16:creationId xmlns:a16="http://schemas.microsoft.com/office/drawing/2014/main" id="{AED7E09E-ACAE-98D7-867C-50FD70F11941}"/>
              </a:ext>
            </a:extLst>
          </p:cNvPr>
          <p:cNvGraphicFramePr/>
          <p:nvPr>
            <p:extLst>
              <p:ext uri="{D42A27DB-BD31-4B8C-83A1-F6EECF244321}">
                <p14:modId xmlns:p14="http://schemas.microsoft.com/office/powerpoint/2010/main" val="3721333452"/>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Having no of bowel cancer was most commonly cited as a barrier at an overall level. Those who had never completed a kit were more likely to identify most of the top barriers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(N=540); all up to date (N=411); never completed (N=66)</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29" name="Isosceles Triangle 28">
            <a:extLst>
              <a:ext uri="{FF2B5EF4-FFF2-40B4-BE49-F238E27FC236}">
                <a16:creationId xmlns:a16="http://schemas.microsoft.com/office/drawing/2014/main" id="{940052DB-71B1-96D3-A55B-9014DC7695F5}"/>
              </a:ext>
            </a:extLst>
          </p:cNvPr>
          <p:cNvSpPr>
            <a:spLocks noChangeAspect="1"/>
          </p:cNvSpPr>
          <p:nvPr/>
        </p:nvSpPr>
        <p:spPr>
          <a:xfrm>
            <a:off x="9181766" y="291974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0" name="Isosceles Triangle 29">
            <a:extLst>
              <a:ext uri="{FF2B5EF4-FFF2-40B4-BE49-F238E27FC236}">
                <a16:creationId xmlns:a16="http://schemas.microsoft.com/office/drawing/2014/main" id="{29DFC116-B010-9A6E-398D-B087D1D89578}"/>
              </a:ext>
            </a:extLst>
          </p:cNvPr>
          <p:cNvSpPr>
            <a:spLocks noChangeAspect="1"/>
          </p:cNvSpPr>
          <p:nvPr/>
        </p:nvSpPr>
        <p:spPr>
          <a:xfrm>
            <a:off x="8114966" y="328499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1" name="Isosceles Triangle 30">
            <a:extLst>
              <a:ext uri="{FF2B5EF4-FFF2-40B4-BE49-F238E27FC236}">
                <a16:creationId xmlns:a16="http://schemas.microsoft.com/office/drawing/2014/main" id="{FC8F5809-F5C0-71C3-1650-A061421E80D1}"/>
              </a:ext>
            </a:extLst>
          </p:cNvPr>
          <p:cNvSpPr>
            <a:spLocks noChangeAspect="1"/>
          </p:cNvSpPr>
          <p:nvPr/>
        </p:nvSpPr>
        <p:spPr>
          <a:xfrm>
            <a:off x="7045821" y="2361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2" name="Isosceles Triangle 31">
            <a:extLst>
              <a:ext uri="{FF2B5EF4-FFF2-40B4-BE49-F238E27FC236}">
                <a16:creationId xmlns:a16="http://schemas.microsoft.com/office/drawing/2014/main" id="{E96D644F-EE74-B255-AC9C-8259985C39DF}"/>
              </a:ext>
            </a:extLst>
          </p:cNvPr>
          <p:cNvSpPr>
            <a:spLocks noChangeAspect="1"/>
          </p:cNvSpPr>
          <p:nvPr/>
        </p:nvSpPr>
        <p:spPr>
          <a:xfrm>
            <a:off x="4922788" y="236132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3" name="Isosceles Triangle 32">
            <a:extLst>
              <a:ext uri="{FF2B5EF4-FFF2-40B4-BE49-F238E27FC236}">
                <a16:creationId xmlns:a16="http://schemas.microsoft.com/office/drawing/2014/main" id="{E3DE7F4D-77FD-B0D6-794A-E27779DBA1F1}"/>
              </a:ext>
            </a:extLst>
          </p:cNvPr>
          <p:cNvSpPr>
            <a:spLocks noChangeAspect="1"/>
          </p:cNvSpPr>
          <p:nvPr/>
        </p:nvSpPr>
        <p:spPr>
          <a:xfrm>
            <a:off x="5976888" y="206206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4" name="Isosceles Triangle 33">
            <a:extLst>
              <a:ext uri="{FF2B5EF4-FFF2-40B4-BE49-F238E27FC236}">
                <a16:creationId xmlns:a16="http://schemas.microsoft.com/office/drawing/2014/main" id="{EFE28482-CE0C-6AF6-DE40-96B847AAC82A}"/>
              </a:ext>
            </a:extLst>
          </p:cNvPr>
          <p:cNvSpPr>
            <a:spLocks noChangeAspect="1"/>
          </p:cNvSpPr>
          <p:nvPr/>
        </p:nvSpPr>
        <p:spPr>
          <a:xfrm>
            <a:off x="3869567" y="270358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5" name="Isosceles Triangle 34">
            <a:extLst>
              <a:ext uri="{FF2B5EF4-FFF2-40B4-BE49-F238E27FC236}">
                <a16:creationId xmlns:a16="http://schemas.microsoft.com/office/drawing/2014/main" id="{CE95AB9B-E2A7-3AF9-E585-C55CB4388F8F}"/>
              </a:ext>
            </a:extLst>
          </p:cNvPr>
          <p:cNvSpPr>
            <a:spLocks noChangeAspect="1"/>
          </p:cNvSpPr>
          <p:nvPr/>
        </p:nvSpPr>
        <p:spPr>
          <a:xfrm>
            <a:off x="2785603" y="25271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6" name="Isosceles Triangle 35">
            <a:extLst>
              <a:ext uri="{FF2B5EF4-FFF2-40B4-BE49-F238E27FC236}">
                <a16:creationId xmlns:a16="http://schemas.microsoft.com/office/drawing/2014/main" id="{6C47BED5-0F2C-31FB-F5C9-8668F098CFD8}"/>
              </a:ext>
            </a:extLst>
          </p:cNvPr>
          <p:cNvSpPr>
            <a:spLocks noChangeAspect="1"/>
          </p:cNvSpPr>
          <p:nvPr/>
        </p:nvSpPr>
        <p:spPr>
          <a:xfrm>
            <a:off x="1740720" y="204326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7" name="Isosceles Triangle 36">
            <a:extLst>
              <a:ext uri="{FF2B5EF4-FFF2-40B4-BE49-F238E27FC236}">
                <a16:creationId xmlns:a16="http://schemas.microsoft.com/office/drawing/2014/main" id="{35233015-8A8F-EABE-70A0-38C314FE8456}"/>
              </a:ext>
            </a:extLst>
          </p:cNvPr>
          <p:cNvSpPr>
            <a:spLocks noChangeAspect="1"/>
          </p:cNvSpPr>
          <p:nvPr/>
        </p:nvSpPr>
        <p:spPr>
          <a:xfrm>
            <a:off x="11312632" y="307477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8" name="Isosceles Triangle 37">
            <a:extLst>
              <a:ext uri="{FF2B5EF4-FFF2-40B4-BE49-F238E27FC236}">
                <a16:creationId xmlns:a16="http://schemas.microsoft.com/office/drawing/2014/main" id="{BB2DC76B-B549-66F1-E59F-337F778100F6}"/>
              </a:ext>
            </a:extLst>
          </p:cNvPr>
          <p:cNvSpPr>
            <a:spLocks noChangeAspect="1"/>
          </p:cNvSpPr>
          <p:nvPr/>
        </p:nvSpPr>
        <p:spPr>
          <a:xfrm rot="10800000">
            <a:off x="1511423" y="38172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9" name="Isosceles Triangle 38">
            <a:extLst>
              <a:ext uri="{FF2B5EF4-FFF2-40B4-BE49-F238E27FC236}">
                <a16:creationId xmlns:a16="http://schemas.microsoft.com/office/drawing/2014/main" id="{D03FE735-F995-8953-B846-50E8E1BEA1E8}"/>
              </a:ext>
            </a:extLst>
          </p:cNvPr>
          <p:cNvSpPr>
            <a:spLocks noChangeAspect="1"/>
          </p:cNvSpPr>
          <p:nvPr/>
        </p:nvSpPr>
        <p:spPr>
          <a:xfrm rot="10800000">
            <a:off x="2587609" y="38299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0" name="Isosceles Triangle 39">
            <a:extLst>
              <a:ext uri="{FF2B5EF4-FFF2-40B4-BE49-F238E27FC236}">
                <a16:creationId xmlns:a16="http://schemas.microsoft.com/office/drawing/2014/main" id="{DFBA5421-0448-B8D0-0199-36DBB8AFF60C}"/>
              </a:ext>
            </a:extLst>
          </p:cNvPr>
          <p:cNvSpPr>
            <a:spLocks noChangeAspect="1"/>
          </p:cNvSpPr>
          <p:nvPr/>
        </p:nvSpPr>
        <p:spPr>
          <a:xfrm rot="10800000">
            <a:off x="3663794" y="393015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1" name="Isosceles Triangle 40">
            <a:extLst>
              <a:ext uri="{FF2B5EF4-FFF2-40B4-BE49-F238E27FC236}">
                <a16:creationId xmlns:a16="http://schemas.microsoft.com/office/drawing/2014/main" id="{EBC318CD-DD81-7F65-9B1F-A268C42B05C5}"/>
              </a:ext>
            </a:extLst>
          </p:cNvPr>
          <p:cNvSpPr>
            <a:spLocks noChangeAspect="1"/>
          </p:cNvSpPr>
          <p:nvPr/>
        </p:nvSpPr>
        <p:spPr>
          <a:xfrm rot="10800000">
            <a:off x="4714579" y="397083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2" name="Isosceles Triangle 41">
            <a:extLst>
              <a:ext uri="{FF2B5EF4-FFF2-40B4-BE49-F238E27FC236}">
                <a16:creationId xmlns:a16="http://schemas.microsoft.com/office/drawing/2014/main" id="{78764A5A-3F8E-118B-A0C2-87A0B9EC8CAD}"/>
              </a:ext>
            </a:extLst>
          </p:cNvPr>
          <p:cNvSpPr>
            <a:spLocks noChangeAspect="1"/>
          </p:cNvSpPr>
          <p:nvPr/>
        </p:nvSpPr>
        <p:spPr>
          <a:xfrm rot="10800000">
            <a:off x="5768241" y="4056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3" name="Isosceles Triangle 42">
            <a:extLst>
              <a:ext uri="{FF2B5EF4-FFF2-40B4-BE49-F238E27FC236}">
                <a16:creationId xmlns:a16="http://schemas.microsoft.com/office/drawing/2014/main" id="{0DDCBBFE-0D8E-190D-21E5-38D5524D3B83}"/>
              </a:ext>
            </a:extLst>
          </p:cNvPr>
          <p:cNvSpPr>
            <a:spLocks noChangeAspect="1"/>
          </p:cNvSpPr>
          <p:nvPr/>
        </p:nvSpPr>
        <p:spPr>
          <a:xfrm rot="10800000">
            <a:off x="6829571" y="406965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4" name="Isosceles Triangle 43">
            <a:extLst>
              <a:ext uri="{FF2B5EF4-FFF2-40B4-BE49-F238E27FC236}">
                <a16:creationId xmlns:a16="http://schemas.microsoft.com/office/drawing/2014/main" id="{A4F814F2-39DE-39B8-02EC-03569A57389D}"/>
              </a:ext>
            </a:extLst>
          </p:cNvPr>
          <p:cNvSpPr>
            <a:spLocks noChangeAspect="1"/>
          </p:cNvSpPr>
          <p:nvPr/>
        </p:nvSpPr>
        <p:spPr>
          <a:xfrm rot="10800000">
            <a:off x="7882252" y="39403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5" name="Isosceles Triangle 44">
            <a:extLst>
              <a:ext uri="{FF2B5EF4-FFF2-40B4-BE49-F238E27FC236}">
                <a16:creationId xmlns:a16="http://schemas.microsoft.com/office/drawing/2014/main" id="{99A365C6-4F57-756D-D231-EDDC376B5880}"/>
              </a:ext>
            </a:extLst>
          </p:cNvPr>
          <p:cNvSpPr>
            <a:spLocks noChangeAspect="1"/>
          </p:cNvSpPr>
          <p:nvPr/>
        </p:nvSpPr>
        <p:spPr>
          <a:xfrm rot="10800000">
            <a:off x="8943581" y="40387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46" name="Isosceles Triangle 45">
            <a:extLst>
              <a:ext uri="{FF2B5EF4-FFF2-40B4-BE49-F238E27FC236}">
                <a16:creationId xmlns:a16="http://schemas.microsoft.com/office/drawing/2014/main" id="{4AA49F20-4DE0-5E5B-B3A9-EC03A354FF96}"/>
              </a:ext>
            </a:extLst>
          </p:cNvPr>
          <p:cNvSpPr>
            <a:spLocks noChangeAspect="1"/>
          </p:cNvSpPr>
          <p:nvPr/>
        </p:nvSpPr>
        <p:spPr>
          <a:xfrm rot="10800000">
            <a:off x="11075844" y="41248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grpSp>
        <p:nvGrpSpPr>
          <p:cNvPr id="51" name="Group 50">
            <a:extLst>
              <a:ext uri="{FF2B5EF4-FFF2-40B4-BE49-F238E27FC236}">
                <a16:creationId xmlns:a16="http://schemas.microsoft.com/office/drawing/2014/main" id="{BBDC9A7F-9C8A-2847-C111-DD7EF53A6634}"/>
              </a:ext>
            </a:extLst>
          </p:cNvPr>
          <p:cNvGrpSpPr/>
          <p:nvPr/>
        </p:nvGrpSpPr>
        <p:grpSpPr>
          <a:xfrm>
            <a:off x="10080992" y="6390404"/>
            <a:ext cx="1871253" cy="327895"/>
            <a:chOff x="1866138" y="3032859"/>
            <a:chExt cx="1871253" cy="327895"/>
          </a:xfrm>
        </p:grpSpPr>
        <p:sp>
          <p:nvSpPr>
            <p:cNvPr id="52" name="TextBox 51">
              <a:extLst>
                <a:ext uri="{FF2B5EF4-FFF2-40B4-BE49-F238E27FC236}">
                  <a16:creationId xmlns:a16="http://schemas.microsoft.com/office/drawing/2014/main" id="{63FD828F-5F14-1790-CF74-474B37018C27}"/>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53" name="Isosceles Triangle 52">
              <a:extLst>
                <a:ext uri="{FF2B5EF4-FFF2-40B4-BE49-F238E27FC236}">
                  <a16:creationId xmlns:a16="http://schemas.microsoft.com/office/drawing/2014/main" id="{65A83EDD-2213-F13E-D079-EFE05CC6F3B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55" name="Isosceles Triangle 54">
              <a:extLst>
                <a:ext uri="{FF2B5EF4-FFF2-40B4-BE49-F238E27FC236}">
                  <a16:creationId xmlns:a16="http://schemas.microsoft.com/office/drawing/2014/main" id="{D11B05E1-382C-2D95-2652-570C43AB70F0}"/>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3" name="Oval 2">
            <a:extLst>
              <a:ext uri="{FF2B5EF4-FFF2-40B4-BE49-F238E27FC236}">
                <a16:creationId xmlns:a16="http://schemas.microsoft.com/office/drawing/2014/main" id="{EC8739A3-9B49-2E81-9F00-4C76ACD11F5F}"/>
              </a:ext>
            </a:extLst>
          </p:cNvPr>
          <p:cNvSpPr/>
          <p:nvPr/>
        </p:nvSpPr>
        <p:spPr>
          <a:xfrm>
            <a:off x="8465843" y="61211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8945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Not having symptoms was more commonly mentioned as a barrier by male respondents and those aged 50-59</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dirty="0"/>
              <a:t>Base: All eligible who have sent a kit (523)</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2244134" y="2387603"/>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 respondents were more likely than male respondents to state they found it too difficult to complete (8% vs 3%) or being worried about doing it wrong (13% vs 7%). Comparatively, males were more likely to state that they didn’t have any symptoms (16% vs 9%)</a:t>
            </a:r>
          </a:p>
        </p:txBody>
      </p:sp>
      <p:sp>
        <p:nvSpPr>
          <p:cNvPr id="20" name="Speech Bubble: Rectangle with Corners Rounded 19">
            <a:extLst>
              <a:ext uri="{FF2B5EF4-FFF2-40B4-BE49-F238E27FC236}">
                <a16:creationId xmlns:a16="http://schemas.microsoft.com/office/drawing/2014/main" id="{796CA97A-B2AC-6387-8BCF-270C303F6B45}"/>
              </a:ext>
            </a:extLst>
          </p:cNvPr>
          <p:cNvSpPr/>
          <p:nvPr/>
        </p:nvSpPr>
        <p:spPr>
          <a:xfrm>
            <a:off x="6314853" y="2375447"/>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barriers such as finding it too messy (10% vs 4%) and thinking they didn’t need to complete one as recently completed a kit previously (6% vs 2%).</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309592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Sex at birth</a:t>
            </a:r>
          </a:p>
        </p:txBody>
      </p:sp>
      <p:sp>
        <p:nvSpPr>
          <p:cNvPr id="29" name="Rectangle: Rounded Corners 28">
            <a:extLst>
              <a:ext uri="{FF2B5EF4-FFF2-40B4-BE49-F238E27FC236}">
                <a16:creationId xmlns:a16="http://schemas.microsoft.com/office/drawing/2014/main" id="{3A12FD10-DB4F-3D39-D76F-D7A1FBF76146}"/>
              </a:ext>
            </a:extLst>
          </p:cNvPr>
          <p:cNvSpPr/>
          <p:nvPr/>
        </p:nvSpPr>
        <p:spPr>
          <a:xfrm>
            <a:off x="7098777" y="2202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4" name="Speech Bubble: Rectangle with Corners Rounded 3">
            <a:extLst>
              <a:ext uri="{FF2B5EF4-FFF2-40B4-BE49-F238E27FC236}">
                <a16:creationId xmlns:a16="http://schemas.microsoft.com/office/drawing/2014/main" id="{0849CBE5-AC97-C039-718F-BD0C33AD4B41}"/>
              </a:ext>
            </a:extLst>
          </p:cNvPr>
          <p:cNvSpPr/>
          <p:nvPr/>
        </p:nvSpPr>
        <p:spPr>
          <a:xfrm>
            <a:off x="4351690" y="4478606"/>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aged 50-59 were more likely than those aged 60 and over to identify a range of barriers including: not having symptoms (19% vs 9%), being frightened of what it might find (17% vs 8%), being unsure how to do it (17% vs 6%), forgetting to do it (17% vs 6%) and finding it too messy (17% vs 6%).</a:t>
            </a:r>
          </a:p>
        </p:txBody>
      </p:sp>
      <p:sp>
        <p:nvSpPr>
          <p:cNvPr id="5" name="Rectangle: Rounded Corners 4">
            <a:extLst>
              <a:ext uri="{FF2B5EF4-FFF2-40B4-BE49-F238E27FC236}">
                <a16:creationId xmlns:a16="http://schemas.microsoft.com/office/drawing/2014/main" id="{B68E1BE0-B295-829E-2AFF-7C38B4D24D3F}"/>
              </a:ext>
            </a:extLst>
          </p:cNvPr>
          <p:cNvSpPr/>
          <p:nvPr/>
        </p:nvSpPr>
        <p:spPr>
          <a:xfrm>
            <a:off x="5135614" y="4305372"/>
            <a:ext cx="1934438" cy="191524"/>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Age</a:t>
            </a:r>
          </a:p>
        </p:txBody>
      </p:sp>
    </p:spTree>
    <p:extLst>
      <p:ext uri="{BB962C8B-B14F-4D97-AF65-F5344CB8AC3E}">
        <p14:creationId xmlns:p14="http://schemas.microsoft.com/office/powerpoint/2010/main" val="3447367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1167400449"/>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reported that they attended a breast screening in the past 3 years, with just over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 When was the last time you had a breast cancer screening test? </a:t>
            </a:r>
          </a:p>
          <a:p>
            <a:r>
              <a:rPr lang="en-US" sz="800" dirty="0"/>
              <a:t>N2_rc. Breast screening - recode</a:t>
            </a:r>
          </a:p>
          <a:p>
            <a:r>
              <a:rPr lang="en-US" sz="800" dirty="0"/>
              <a:t>Base: All eligible (N=284)</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Attended last breast screening </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548634004"/>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covered by the North Scotland Cancer Network were more likely than those in the South East of Scotland Cancer Network to be categorised as up to date</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N2_rc. Breast screening - recode</a:t>
            </a:r>
          </a:p>
          <a:p>
            <a:r>
              <a:rPr lang="en-US" sz="800" dirty="0"/>
              <a:t>Base: (All eligible: N=284; ABC1: N=116; C2DE: N=168; Not living with a disability: N= 162; Living with a disability: N=118; Urban: N=148; Rural N=56; West Cancer Network: N=125; South East Cancer Network: N=90; North Cancer Network: N=69)</a:t>
            </a:r>
          </a:p>
          <a:p>
            <a:endParaRPr lang="en-US" sz="800" dirty="0"/>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Proportion who were up to date with breast screening</a:t>
            </a:r>
            <a:endParaRPr lang="en-GB" sz="1600" b="1" i="0" u="none" strike="noStrike" kern="1200" spc="10" baseline="0" dirty="0">
              <a:solidFill>
                <a:schemeClr val="tx1"/>
              </a:solidFill>
              <a:ea typeface="+mn-ea"/>
              <a:cs typeface="+mn-cs"/>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3" name="Group 2">
            <a:extLst>
              <a:ext uri="{FF2B5EF4-FFF2-40B4-BE49-F238E27FC236}">
                <a16:creationId xmlns:a16="http://schemas.microsoft.com/office/drawing/2014/main" id="{7C36ECCD-D971-9D28-BBE9-B7426D824AFF}"/>
              </a:ext>
            </a:extLst>
          </p:cNvPr>
          <p:cNvGrpSpPr/>
          <p:nvPr/>
        </p:nvGrpSpPr>
        <p:grpSpPr>
          <a:xfrm>
            <a:off x="441224" y="1695038"/>
            <a:ext cx="11595739" cy="4499757"/>
            <a:chOff x="541253" y="844389"/>
            <a:chExt cx="11219265" cy="3918112"/>
          </a:xfrm>
        </p:grpSpPr>
        <p:graphicFrame>
          <p:nvGraphicFramePr>
            <p:cNvPr id="4" name="Chart 3">
              <a:extLst>
                <a:ext uri="{FF2B5EF4-FFF2-40B4-BE49-F238E27FC236}">
                  <a16:creationId xmlns:a16="http://schemas.microsoft.com/office/drawing/2014/main" id="{5FD390FB-5A3A-7E8E-7DDF-23F23AFA0560}"/>
                </a:ext>
              </a:extLst>
            </p:cNvPr>
            <p:cNvGraphicFramePr/>
            <p:nvPr>
              <p:extLst>
                <p:ext uri="{D42A27DB-BD31-4B8C-83A1-F6EECF244321}">
                  <p14:modId xmlns:p14="http://schemas.microsoft.com/office/powerpoint/2010/main" val="210128371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0FDDE139-6111-3537-F15B-55F385170314}"/>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7B82927C-0D3D-9B30-40FC-02182F622D95}"/>
              </a:ext>
            </a:extLst>
          </p:cNvPr>
          <p:cNvSpPr/>
          <p:nvPr/>
        </p:nvSpPr>
        <p:spPr>
          <a:xfrm>
            <a:off x="5398522" y="470248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Disability</a:t>
            </a:r>
          </a:p>
        </p:txBody>
      </p:sp>
      <p:sp>
        <p:nvSpPr>
          <p:cNvPr id="9" name="Rectangle 8">
            <a:extLst>
              <a:ext uri="{FF2B5EF4-FFF2-40B4-BE49-F238E27FC236}">
                <a16:creationId xmlns:a16="http://schemas.microsoft.com/office/drawing/2014/main" id="{F8B853B3-1BD5-5FF6-B80A-744ECFA2C697}"/>
              </a:ext>
            </a:extLst>
          </p:cNvPr>
          <p:cNvSpPr/>
          <p:nvPr/>
        </p:nvSpPr>
        <p:spPr>
          <a:xfrm>
            <a:off x="4576924" y="469177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 disability</a:t>
            </a:r>
          </a:p>
        </p:txBody>
      </p:sp>
      <p:sp>
        <p:nvSpPr>
          <p:cNvPr id="16" name="Rectangle 15">
            <a:extLst>
              <a:ext uri="{FF2B5EF4-FFF2-40B4-BE49-F238E27FC236}">
                <a16:creationId xmlns:a16="http://schemas.microsoft.com/office/drawing/2014/main" id="{72147576-C884-132B-573D-0DC6BEC08460}"/>
              </a:ext>
            </a:extLst>
          </p:cNvPr>
          <p:cNvSpPr/>
          <p:nvPr/>
        </p:nvSpPr>
        <p:spPr>
          <a:xfrm>
            <a:off x="2232941" y="473052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ABC1</a:t>
            </a:r>
          </a:p>
        </p:txBody>
      </p:sp>
      <p:sp>
        <p:nvSpPr>
          <p:cNvPr id="17" name="Rectangle 16">
            <a:extLst>
              <a:ext uri="{FF2B5EF4-FFF2-40B4-BE49-F238E27FC236}">
                <a16:creationId xmlns:a16="http://schemas.microsoft.com/office/drawing/2014/main" id="{601D6CE7-DDC7-3C2B-C8C5-148FEC4AB1F6}"/>
              </a:ext>
            </a:extLst>
          </p:cNvPr>
          <p:cNvSpPr/>
          <p:nvPr/>
        </p:nvSpPr>
        <p:spPr>
          <a:xfrm>
            <a:off x="3049364" y="4757029"/>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C2DE</a:t>
            </a:r>
          </a:p>
        </p:txBody>
      </p:sp>
      <p:sp>
        <p:nvSpPr>
          <p:cNvPr id="18" name="Rectangle 17">
            <a:extLst>
              <a:ext uri="{FF2B5EF4-FFF2-40B4-BE49-F238E27FC236}">
                <a16:creationId xmlns:a16="http://schemas.microsoft.com/office/drawing/2014/main" id="{8C7C6B81-2843-0B9F-3CFC-70D35B16B80E}"/>
              </a:ext>
            </a:extLst>
          </p:cNvPr>
          <p:cNvSpPr/>
          <p:nvPr/>
        </p:nvSpPr>
        <p:spPr>
          <a:xfrm>
            <a:off x="6914949" y="459922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Urban </a:t>
            </a:r>
          </a:p>
        </p:txBody>
      </p:sp>
      <p:sp>
        <p:nvSpPr>
          <p:cNvPr id="19" name="Rectangle 18">
            <a:extLst>
              <a:ext uri="{FF2B5EF4-FFF2-40B4-BE49-F238E27FC236}">
                <a16:creationId xmlns:a16="http://schemas.microsoft.com/office/drawing/2014/main" id="{AE522F0E-8042-E549-9753-75CAADB510CB}"/>
              </a:ext>
            </a:extLst>
          </p:cNvPr>
          <p:cNvSpPr/>
          <p:nvPr/>
        </p:nvSpPr>
        <p:spPr>
          <a:xfrm>
            <a:off x="7765103" y="463303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Rural</a:t>
            </a:r>
          </a:p>
        </p:txBody>
      </p:sp>
      <p:sp>
        <p:nvSpPr>
          <p:cNvPr id="20" name="Rectangle 19">
            <a:extLst>
              <a:ext uri="{FF2B5EF4-FFF2-40B4-BE49-F238E27FC236}">
                <a16:creationId xmlns:a16="http://schemas.microsoft.com/office/drawing/2014/main" id="{03B85983-7E9C-091F-FC92-DFA2BD41CF3C}"/>
              </a:ext>
            </a:extLst>
          </p:cNvPr>
          <p:cNvSpPr/>
          <p:nvPr/>
        </p:nvSpPr>
        <p:spPr>
          <a:xfrm>
            <a:off x="9312936" y="48924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West of Scotland Cancer Network</a:t>
            </a:r>
          </a:p>
        </p:txBody>
      </p:sp>
      <p:sp>
        <p:nvSpPr>
          <p:cNvPr id="21" name="Rectangle 20">
            <a:extLst>
              <a:ext uri="{FF2B5EF4-FFF2-40B4-BE49-F238E27FC236}">
                <a16:creationId xmlns:a16="http://schemas.microsoft.com/office/drawing/2014/main" id="{D46F0B31-0A22-75EF-81C6-29AEB70B46A0}"/>
              </a:ext>
            </a:extLst>
          </p:cNvPr>
          <p:cNvSpPr/>
          <p:nvPr/>
        </p:nvSpPr>
        <p:spPr>
          <a:xfrm>
            <a:off x="10137878" y="5058436"/>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South East of Scotland Cancer Network</a:t>
            </a:r>
          </a:p>
        </p:txBody>
      </p:sp>
      <p:sp>
        <p:nvSpPr>
          <p:cNvPr id="22" name="Rectangle 21">
            <a:extLst>
              <a:ext uri="{FF2B5EF4-FFF2-40B4-BE49-F238E27FC236}">
                <a16:creationId xmlns:a16="http://schemas.microsoft.com/office/drawing/2014/main" id="{8106525B-CDC6-B80F-D04F-E67CE6A2D1CA}"/>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North Scotland Cancer Network</a:t>
            </a:r>
          </a:p>
        </p:txBody>
      </p:sp>
      <p:sp>
        <p:nvSpPr>
          <p:cNvPr id="23" name="Oval 22">
            <a:extLst>
              <a:ext uri="{FF2B5EF4-FFF2-40B4-BE49-F238E27FC236}">
                <a16:creationId xmlns:a16="http://schemas.microsoft.com/office/drawing/2014/main" id="{62644043-D698-506A-5600-C8CD42B5FD24}"/>
              </a:ext>
            </a:extLst>
          </p:cNvPr>
          <p:cNvSpPr/>
          <p:nvPr/>
        </p:nvSpPr>
        <p:spPr>
          <a:xfrm>
            <a:off x="8078059" y="50489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Isosceles Triangle 24">
            <a:extLst>
              <a:ext uri="{FF2B5EF4-FFF2-40B4-BE49-F238E27FC236}">
                <a16:creationId xmlns:a16="http://schemas.microsoft.com/office/drawing/2014/main" id="{C2E5E230-08D1-E8E3-62A2-9A5DA6E1CC7D}"/>
              </a:ext>
            </a:extLst>
          </p:cNvPr>
          <p:cNvSpPr>
            <a:spLocks noChangeAspect="1"/>
          </p:cNvSpPr>
          <p:nvPr/>
        </p:nvSpPr>
        <p:spPr>
          <a:xfrm>
            <a:off x="11224072" y="215132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6" name="Isosceles Triangle 25">
            <a:extLst>
              <a:ext uri="{FF2B5EF4-FFF2-40B4-BE49-F238E27FC236}">
                <a16:creationId xmlns:a16="http://schemas.microsoft.com/office/drawing/2014/main" id="{0490F080-3DF8-AD04-DE1C-8E0E3CE99F4C}"/>
              </a:ext>
            </a:extLst>
          </p:cNvPr>
          <p:cNvSpPr>
            <a:spLocks noChangeAspect="1"/>
          </p:cNvSpPr>
          <p:nvPr/>
        </p:nvSpPr>
        <p:spPr>
          <a:xfrm rot="10800000">
            <a:off x="10416377" y="247958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8" name="Rectangle 27">
            <a:extLst>
              <a:ext uri="{FF2B5EF4-FFF2-40B4-BE49-F238E27FC236}">
                <a16:creationId xmlns:a16="http://schemas.microsoft.com/office/drawing/2014/main" id="{0A29D74B-A452-5108-CAAB-2E0034B57415}"/>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All</a:t>
            </a:r>
          </a:p>
        </p:txBody>
      </p:sp>
      <p:sp>
        <p:nvSpPr>
          <p:cNvPr id="30" name="Oval 29">
            <a:extLst>
              <a:ext uri="{FF2B5EF4-FFF2-40B4-BE49-F238E27FC236}">
                <a16:creationId xmlns:a16="http://schemas.microsoft.com/office/drawing/2014/main" id="{DF227D49-099F-7F82-B39E-96376370A47F}"/>
              </a:ext>
            </a:extLst>
          </p:cNvPr>
          <p:cNvSpPr/>
          <p:nvPr/>
        </p:nvSpPr>
        <p:spPr>
          <a:xfrm>
            <a:off x="10455775" y="56983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0527EDBF-645F-5C2B-2C6E-42C57B5DC566}"/>
              </a:ext>
            </a:extLst>
          </p:cNvPr>
          <p:cNvSpPr/>
          <p:nvPr/>
        </p:nvSpPr>
        <p:spPr>
          <a:xfrm>
            <a:off x="11385133" y="547945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88123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At an overall level, 3 in 4 reported intention to attend their next breast screening, with little difference when comparing against those who were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(N=284); All up to date (N=218)</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breast screening</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aphicFrame>
        <p:nvGraphicFramePr>
          <p:cNvPr id="7" name="Chart 6">
            <a:extLst>
              <a:ext uri="{FF2B5EF4-FFF2-40B4-BE49-F238E27FC236}">
                <a16:creationId xmlns:a16="http://schemas.microsoft.com/office/drawing/2014/main" id="{0A1C1FBC-B9E0-585C-E62E-C53D03B325D3}"/>
              </a:ext>
            </a:extLst>
          </p:cNvPr>
          <p:cNvGraphicFramePr/>
          <p:nvPr>
            <p:extLst>
              <p:ext uri="{D42A27DB-BD31-4B8C-83A1-F6EECF244321}">
                <p14:modId xmlns:p14="http://schemas.microsoft.com/office/powerpoint/2010/main" val="4245478804"/>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4" name="TextBox 23">
            <a:extLst>
              <a:ext uri="{FF2B5EF4-FFF2-40B4-BE49-F238E27FC236}">
                <a16:creationId xmlns:a16="http://schemas.microsoft.com/office/drawing/2014/main" id="{40C8A3B0-6BFA-E37B-9F77-9FC95F324C40}"/>
              </a:ext>
            </a:extLst>
          </p:cNvPr>
          <p:cNvSpPr txBox="1"/>
          <p:nvPr/>
        </p:nvSpPr>
        <p:spPr>
          <a:xfrm>
            <a:off x="9357514" y="3898063"/>
            <a:ext cx="723478" cy="369332"/>
          </a:xfrm>
          <a:prstGeom prst="rect">
            <a:avLst/>
          </a:prstGeom>
          <a:noFill/>
        </p:spPr>
        <p:txBody>
          <a:bodyPr wrap="square" rtlCol="0">
            <a:spAutoFit/>
          </a:bodyPr>
          <a:lstStyle/>
          <a:p>
            <a:r>
              <a:rPr lang="en-GB" b="1" dirty="0">
                <a:solidFill>
                  <a:schemeClr val="accent1"/>
                </a:solidFill>
              </a:rPr>
              <a:t>77%</a:t>
            </a:r>
          </a:p>
        </p:txBody>
      </p:sp>
      <p:sp>
        <p:nvSpPr>
          <p:cNvPr id="4" name="Right Brace 3">
            <a:extLst>
              <a:ext uri="{FF2B5EF4-FFF2-40B4-BE49-F238E27FC236}">
                <a16:creationId xmlns:a16="http://schemas.microsoft.com/office/drawing/2014/main" id="{78B541E9-A191-3DD4-2478-A5B88BA20675}"/>
              </a:ext>
            </a:extLst>
          </p:cNvPr>
          <p:cNvSpPr/>
          <p:nvPr/>
        </p:nvSpPr>
        <p:spPr>
          <a:xfrm>
            <a:off x="4301140" y="3045320"/>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70382BD2-0413-0EC3-A5B1-A9AD981D039D}"/>
              </a:ext>
            </a:extLst>
          </p:cNvPr>
          <p:cNvSpPr txBox="1"/>
          <p:nvPr/>
        </p:nvSpPr>
        <p:spPr>
          <a:xfrm>
            <a:off x="4587448" y="3919473"/>
            <a:ext cx="723478" cy="369332"/>
          </a:xfrm>
          <a:prstGeom prst="rect">
            <a:avLst/>
          </a:prstGeom>
          <a:noFill/>
        </p:spPr>
        <p:txBody>
          <a:bodyPr wrap="square" rtlCol="0">
            <a:spAutoFit/>
          </a:bodyPr>
          <a:lstStyle/>
          <a:p>
            <a:r>
              <a:rPr lang="en-GB" b="1" dirty="0">
                <a:solidFill>
                  <a:schemeClr val="accent1"/>
                </a:solidFill>
              </a:rPr>
              <a:t>75%</a:t>
            </a:r>
          </a:p>
        </p:txBody>
      </p:sp>
      <p:sp>
        <p:nvSpPr>
          <p:cNvPr id="14" name="Isosceles Triangle 13">
            <a:extLst>
              <a:ext uri="{FF2B5EF4-FFF2-40B4-BE49-F238E27FC236}">
                <a16:creationId xmlns:a16="http://schemas.microsoft.com/office/drawing/2014/main" id="{51601E27-A089-373B-8F41-CAA0FDDE579F}"/>
              </a:ext>
            </a:extLst>
          </p:cNvPr>
          <p:cNvSpPr>
            <a:spLocks noChangeAspect="1"/>
          </p:cNvSpPr>
          <p:nvPr/>
        </p:nvSpPr>
        <p:spPr>
          <a:xfrm>
            <a:off x="8300065" y="255350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9" name="Right Brace 18">
            <a:extLst>
              <a:ext uri="{FF2B5EF4-FFF2-40B4-BE49-F238E27FC236}">
                <a16:creationId xmlns:a16="http://schemas.microsoft.com/office/drawing/2014/main" id="{9DF95D78-4962-6229-25F4-8FEEACACEF7E}"/>
              </a:ext>
            </a:extLst>
          </p:cNvPr>
          <p:cNvSpPr/>
          <p:nvPr/>
        </p:nvSpPr>
        <p:spPr>
          <a:xfrm>
            <a:off x="9035059" y="3027901"/>
            <a:ext cx="325592" cy="2245404"/>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Isosceles Triangle 26">
            <a:extLst>
              <a:ext uri="{FF2B5EF4-FFF2-40B4-BE49-F238E27FC236}">
                <a16:creationId xmlns:a16="http://schemas.microsoft.com/office/drawing/2014/main" id="{6AEA4452-3F24-8E4B-EA55-B958D8C8EA6E}"/>
              </a:ext>
            </a:extLst>
          </p:cNvPr>
          <p:cNvSpPr>
            <a:spLocks noChangeAspect="1"/>
          </p:cNvSpPr>
          <p:nvPr/>
        </p:nvSpPr>
        <p:spPr>
          <a:xfrm rot="10800000">
            <a:off x="3520007" y="2485635"/>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There were no significant differences across subgroups when thinking about intention to attend their next breast screening</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N3. Will you go for breast cancer screening next time you are invited?</a:t>
            </a:r>
          </a:p>
          <a:p>
            <a:r>
              <a:rPr lang="en-US" sz="800"/>
              <a:t>Base: (All eligible: N=284; ABC1: N=116; C2DE: N=168; Not living with a disability: N= 162; Living with a disability: N=118; Urban: N=148; Rural N=56; West Cancer Network: N=125; South East Cancer Network: N=90; North Cancer Network: N=69)</a:t>
            </a:r>
          </a:p>
          <a:p>
            <a:endParaRPr lang="en-US" sz="800"/>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4" name="Group 3">
            <a:extLst>
              <a:ext uri="{FF2B5EF4-FFF2-40B4-BE49-F238E27FC236}">
                <a16:creationId xmlns:a16="http://schemas.microsoft.com/office/drawing/2014/main" id="{D900B1AC-C17B-94EB-DA78-179F80107558}"/>
              </a:ext>
            </a:extLst>
          </p:cNvPr>
          <p:cNvGrpSpPr/>
          <p:nvPr/>
        </p:nvGrpSpPr>
        <p:grpSpPr>
          <a:xfrm>
            <a:off x="441224" y="1695038"/>
            <a:ext cx="11595739" cy="4499757"/>
            <a:chOff x="541253" y="844389"/>
            <a:chExt cx="11219265" cy="3918112"/>
          </a:xfrm>
        </p:grpSpPr>
        <p:graphicFrame>
          <p:nvGraphicFramePr>
            <p:cNvPr id="5" name="Chart 4">
              <a:extLst>
                <a:ext uri="{FF2B5EF4-FFF2-40B4-BE49-F238E27FC236}">
                  <a16:creationId xmlns:a16="http://schemas.microsoft.com/office/drawing/2014/main" id="{E5DE2F3D-1968-83A9-3CC5-34F66CBE2F14}"/>
                </a:ext>
              </a:extLst>
            </p:cNvPr>
            <p:cNvGraphicFramePr/>
            <p:nvPr>
              <p:extLst>
                <p:ext uri="{D42A27DB-BD31-4B8C-83A1-F6EECF244321}">
                  <p14:modId xmlns:p14="http://schemas.microsoft.com/office/powerpoint/2010/main" val="278372682"/>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E8F96663-462A-BCE1-FE7C-8242C5454E30}"/>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9" name="Rectangle 8">
            <a:extLst>
              <a:ext uri="{FF2B5EF4-FFF2-40B4-BE49-F238E27FC236}">
                <a16:creationId xmlns:a16="http://schemas.microsoft.com/office/drawing/2014/main" id="{1E07CD5B-DBB6-9440-C3D3-CE54FDF61EBB}"/>
              </a:ext>
            </a:extLst>
          </p:cNvPr>
          <p:cNvSpPr/>
          <p:nvPr/>
        </p:nvSpPr>
        <p:spPr>
          <a:xfrm>
            <a:off x="5398522" y="4702487"/>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0" name="Rectangle 9">
            <a:extLst>
              <a:ext uri="{FF2B5EF4-FFF2-40B4-BE49-F238E27FC236}">
                <a16:creationId xmlns:a16="http://schemas.microsoft.com/office/drawing/2014/main" id="{29167990-403A-8134-6E7E-C740BA579A8D}"/>
              </a:ext>
            </a:extLst>
          </p:cNvPr>
          <p:cNvSpPr/>
          <p:nvPr/>
        </p:nvSpPr>
        <p:spPr>
          <a:xfrm>
            <a:off x="4576924" y="4691771"/>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1" name="Rectangle 10">
            <a:extLst>
              <a:ext uri="{FF2B5EF4-FFF2-40B4-BE49-F238E27FC236}">
                <a16:creationId xmlns:a16="http://schemas.microsoft.com/office/drawing/2014/main" id="{B42F200C-88DC-4905-2310-EE1EE19D00F1}"/>
              </a:ext>
            </a:extLst>
          </p:cNvPr>
          <p:cNvSpPr/>
          <p:nvPr/>
        </p:nvSpPr>
        <p:spPr>
          <a:xfrm>
            <a:off x="2232941" y="473052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2" name="Rectangle 11">
            <a:extLst>
              <a:ext uri="{FF2B5EF4-FFF2-40B4-BE49-F238E27FC236}">
                <a16:creationId xmlns:a16="http://schemas.microsoft.com/office/drawing/2014/main" id="{33D7C849-5988-00E4-328F-9A26F750C68B}"/>
              </a:ext>
            </a:extLst>
          </p:cNvPr>
          <p:cNvSpPr/>
          <p:nvPr/>
        </p:nvSpPr>
        <p:spPr>
          <a:xfrm>
            <a:off x="3049364" y="4757029"/>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3" name="Rectangle 12">
            <a:extLst>
              <a:ext uri="{FF2B5EF4-FFF2-40B4-BE49-F238E27FC236}">
                <a16:creationId xmlns:a16="http://schemas.microsoft.com/office/drawing/2014/main" id="{9B2AB816-BD4D-F6B3-5013-F40BE02DA410}"/>
              </a:ext>
            </a:extLst>
          </p:cNvPr>
          <p:cNvSpPr/>
          <p:nvPr/>
        </p:nvSpPr>
        <p:spPr>
          <a:xfrm>
            <a:off x="6914949" y="4599224"/>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4" name="Rectangle 13">
            <a:extLst>
              <a:ext uri="{FF2B5EF4-FFF2-40B4-BE49-F238E27FC236}">
                <a16:creationId xmlns:a16="http://schemas.microsoft.com/office/drawing/2014/main" id="{BB55891E-FC75-E4B3-B8BB-F218C9480ECF}"/>
              </a:ext>
            </a:extLst>
          </p:cNvPr>
          <p:cNvSpPr/>
          <p:nvPr/>
        </p:nvSpPr>
        <p:spPr>
          <a:xfrm>
            <a:off x="7765103" y="463303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5" name="Rectangle 14">
            <a:extLst>
              <a:ext uri="{FF2B5EF4-FFF2-40B4-BE49-F238E27FC236}">
                <a16:creationId xmlns:a16="http://schemas.microsoft.com/office/drawing/2014/main" id="{F01C0199-B78D-EF75-F837-DE2DD78E72A3}"/>
              </a:ext>
            </a:extLst>
          </p:cNvPr>
          <p:cNvSpPr/>
          <p:nvPr/>
        </p:nvSpPr>
        <p:spPr>
          <a:xfrm>
            <a:off x="9312936" y="4892489"/>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West of Scotland Cancer Network</a:t>
            </a:r>
          </a:p>
        </p:txBody>
      </p:sp>
      <p:sp>
        <p:nvSpPr>
          <p:cNvPr id="16" name="Rectangle 15">
            <a:extLst>
              <a:ext uri="{FF2B5EF4-FFF2-40B4-BE49-F238E27FC236}">
                <a16:creationId xmlns:a16="http://schemas.microsoft.com/office/drawing/2014/main" id="{A7599C4C-BF49-C50B-0066-EEDDA0269399}"/>
              </a:ext>
            </a:extLst>
          </p:cNvPr>
          <p:cNvSpPr/>
          <p:nvPr/>
        </p:nvSpPr>
        <p:spPr>
          <a:xfrm>
            <a:off x="10137878" y="5058436"/>
            <a:ext cx="853440" cy="3097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South East of Scotland Cancer Network</a:t>
            </a:r>
          </a:p>
        </p:txBody>
      </p:sp>
      <p:sp>
        <p:nvSpPr>
          <p:cNvPr id="17" name="Rectangle 16">
            <a:extLst>
              <a:ext uri="{FF2B5EF4-FFF2-40B4-BE49-F238E27FC236}">
                <a16:creationId xmlns:a16="http://schemas.microsoft.com/office/drawing/2014/main" id="{A2811EB4-B358-47F7-3798-9FD8376961BF}"/>
              </a:ext>
            </a:extLst>
          </p:cNvPr>
          <p:cNvSpPr/>
          <p:nvPr/>
        </p:nvSpPr>
        <p:spPr>
          <a:xfrm>
            <a:off x="11072177" y="486863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 Scotland Cancer Network</a:t>
            </a:r>
          </a:p>
        </p:txBody>
      </p:sp>
      <p:sp>
        <p:nvSpPr>
          <p:cNvPr id="18" name="Oval 17">
            <a:extLst>
              <a:ext uri="{FF2B5EF4-FFF2-40B4-BE49-F238E27FC236}">
                <a16:creationId xmlns:a16="http://schemas.microsoft.com/office/drawing/2014/main" id="{C423F776-4C9E-B064-0E46-DF0FC3E3473D}"/>
              </a:ext>
            </a:extLst>
          </p:cNvPr>
          <p:cNvSpPr/>
          <p:nvPr/>
        </p:nvSpPr>
        <p:spPr>
          <a:xfrm>
            <a:off x="8078059" y="50489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2AFBBA-A664-804D-6F70-614089BA380F}"/>
              </a:ext>
            </a:extLst>
          </p:cNvPr>
          <p:cNvSpPr/>
          <p:nvPr/>
        </p:nvSpPr>
        <p:spPr>
          <a:xfrm>
            <a:off x="548495" y="4733458"/>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1" name="Oval 20">
            <a:extLst>
              <a:ext uri="{FF2B5EF4-FFF2-40B4-BE49-F238E27FC236}">
                <a16:creationId xmlns:a16="http://schemas.microsoft.com/office/drawing/2014/main" id="{A164C486-E042-C222-B657-4602190D67D2}"/>
              </a:ext>
            </a:extLst>
          </p:cNvPr>
          <p:cNvSpPr/>
          <p:nvPr/>
        </p:nvSpPr>
        <p:spPr>
          <a:xfrm>
            <a:off x="10455775" y="569839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141ECC1-EEC3-20B9-601B-D3D8134E5CA6}"/>
              </a:ext>
            </a:extLst>
          </p:cNvPr>
          <p:cNvSpPr/>
          <p:nvPr/>
        </p:nvSpPr>
        <p:spPr>
          <a:xfrm>
            <a:off x="11385133" y="547945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0771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3845634302"/>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Past experience of pain was the most commonly identified barrier, followed by worries that it would be painful</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(N=248); all up to date (N=218)</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327895"/>
            <a:chOff x="1866138" y="3032859"/>
            <a:chExt cx="1871253" cy="327895"/>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compared to average</a:t>
              </a:r>
              <a:endParaRPr lang="en-GB" sz="900" dirty="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gr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Barriers to completing (Net: A lot / a little) – Top 10 </a:t>
            </a:r>
            <a:endParaRPr lang="en-GB" sz="1800" b="1" i="0" u="none" strike="noStrike" kern="1200" spc="10" baseline="0" dirty="0">
              <a:solidFill>
                <a:schemeClr val="tx1"/>
              </a:solidFill>
              <a:ea typeface="+mn-ea"/>
              <a:cs typeface="+mn-cs"/>
            </a:endParaRPr>
          </a:p>
        </p:txBody>
      </p:sp>
      <p:sp>
        <p:nvSpPr>
          <p:cNvPr id="30" name="Isosceles Triangle 29">
            <a:extLst>
              <a:ext uri="{FF2B5EF4-FFF2-40B4-BE49-F238E27FC236}">
                <a16:creationId xmlns:a16="http://schemas.microsoft.com/office/drawing/2014/main" id="{DA87DD48-8570-591B-FBB1-61E17BA31D0A}"/>
              </a:ext>
            </a:extLst>
          </p:cNvPr>
          <p:cNvSpPr>
            <a:spLocks noChangeAspect="1"/>
          </p:cNvSpPr>
          <p:nvPr/>
        </p:nvSpPr>
        <p:spPr>
          <a:xfrm rot="10800000">
            <a:off x="10080992" y="38888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31" name="Isosceles Triangle 30">
            <a:extLst>
              <a:ext uri="{FF2B5EF4-FFF2-40B4-BE49-F238E27FC236}">
                <a16:creationId xmlns:a16="http://schemas.microsoft.com/office/drawing/2014/main" id="{365A0CA5-50F6-CB6B-6778-C58C8B525919}"/>
              </a:ext>
            </a:extLst>
          </p:cNvPr>
          <p:cNvSpPr>
            <a:spLocks noChangeAspect="1"/>
          </p:cNvSpPr>
          <p:nvPr/>
        </p:nvSpPr>
        <p:spPr>
          <a:xfrm>
            <a:off x="9741013" y="375310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Tree>
    <p:extLst>
      <p:ext uri="{BB962C8B-B14F-4D97-AF65-F5344CB8AC3E}">
        <p14:creationId xmlns:p14="http://schemas.microsoft.com/office/powerpoint/2010/main" val="280612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Concerns around pain were more commonly referenced by those with a disability</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N4. Think back to the last time you were invited for breast screening. We want to understand what may have put you off going, whether you went or not in the end. How much, if at all, did the following put you off going?</a:t>
            </a:r>
          </a:p>
          <a:p>
            <a:r>
              <a:rPr lang="en-US" sz="800" dirty="0"/>
              <a:t>Base: All eligible who have been invited (N=248)</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dirty="0"/>
              <a:t>Breast screening</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2402723" y="233868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a lower social grade (C2DE) were more likely than those from a higher social grade (ABC1) to identify needing to take someone else (friend, family member, carer) with them as a barrier (3% vs 0%).</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6175010" y="2338680"/>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with a disability were more likely than those without to state that they had found breast cancer screening painful before (43% vs 26%).</a:t>
            </a:r>
          </a:p>
        </p:txBody>
      </p:sp>
      <p:sp>
        <p:nvSpPr>
          <p:cNvPr id="36" name="Speech Bubble: Rectangle with Corners Rounded 35">
            <a:extLst>
              <a:ext uri="{FF2B5EF4-FFF2-40B4-BE49-F238E27FC236}">
                <a16:creationId xmlns:a16="http://schemas.microsoft.com/office/drawing/2014/main" id="{16C47841-E3DA-9BED-01D5-83CDABF8D750}"/>
              </a:ext>
            </a:extLst>
          </p:cNvPr>
          <p:cNvSpPr/>
          <p:nvPr/>
        </p:nvSpPr>
        <p:spPr>
          <a:xfrm>
            <a:off x="2412190"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living in urban areas were more likely than those in rural areas to identify a number of barriers, including: worries about pain (26% vs 13%), not thinking they were at risk (9% vs 2%), being embarrassed (9% vs 2%), not having symptoms (8% vs 2%) and finding it difficult to get a convenient appointment (6% vs 0%)</a:t>
            </a:r>
          </a:p>
        </p:txBody>
      </p:sp>
      <p:sp>
        <p:nvSpPr>
          <p:cNvPr id="37" name="Speech Bubble: Rectangle with Corners Rounded 36">
            <a:extLst>
              <a:ext uri="{FF2B5EF4-FFF2-40B4-BE49-F238E27FC236}">
                <a16:creationId xmlns:a16="http://schemas.microsoft.com/office/drawing/2014/main" id="{290CC67B-B6C4-AA1B-EDD6-2F2716BB1F5E}"/>
              </a:ext>
            </a:extLst>
          </p:cNvPr>
          <p:cNvSpPr/>
          <p:nvPr/>
        </p:nvSpPr>
        <p:spPr>
          <a:xfrm>
            <a:off x="6235277"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covered by the East Scotland Cancer Network were more likely than those in the West Scotland Cancer Network to state they were worried about breast cancer screening being painful (33% vs 20%).</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3182320" y="2155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Social grade</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6958934" y="21654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Disability</a:t>
            </a:r>
          </a:p>
        </p:txBody>
      </p:sp>
      <p:sp>
        <p:nvSpPr>
          <p:cNvPr id="54" name="Rectangle: Rounded Corners 53">
            <a:extLst>
              <a:ext uri="{FF2B5EF4-FFF2-40B4-BE49-F238E27FC236}">
                <a16:creationId xmlns:a16="http://schemas.microsoft.com/office/drawing/2014/main" id="{7511FE6E-B298-09CD-A2E5-781EB0053542}"/>
              </a:ext>
            </a:extLst>
          </p:cNvPr>
          <p:cNvSpPr/>
          <p:nvPr/>
        </p:nvSpPr>
        <p:spPr>
          <a:xfrm>
            <a:off x="3198806"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Urban/Rural status </a:t>
            </a:r>
          </a:p>
        </p:txBody>
      </p:sp>
      <p:sp>
        <p:nvSpPr>
          <p:cNvPr id="60" name="Rectangle: Rounded Corners 59">
            <a:extLst>
              <a:ext uri="{FF2B5EF4-FFF2-40B4-BE49-F238E27FC236}">
                <a16:creationId xmlns:a16="http://schemas.microsoft.com/office/drawing/2014/main" id="{D49302D3-0349-5F80-CA15-2C79B5A74B9C}"/>
              </a:ext>
            </a:extLst>
          </p:cNvPr>
          <p:cNvSpPr/>
          <p:nvPr/>
        </p:nvSpPr>
        <p:spPr>
          <a:xfrm>
            <a:off x="7024399"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dirty="0">
                <a:solidFill>
                  <a:schemeClr val="bg1"/>
                </a:solidFill>
              </a:rPr>
              <a:t>Cancer Network </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Influential barriers (Net: A lot/ a little)</a:t>
            </a:r>
            <a:endParaRPr lang="en-GB" sz="1800" b="1" i="0" u="none" strike="noStrike" kern="1200" spc="10" baseline="0" dirty="0">
              <a:solidFill>
                <a:schemeClr val="tx1"/>
              </a:solidFill>
              <a:ea typeface="+mn-ea"/>
              <a:cs typeface="+mn-cs"/>
            </a:endParaRPr>
          </a:p>
        </p:txBody>
      </p:sp>
      <p:sp>
        <p:nvSpPr>
          <p:cNvPr id="4" name="Oval 3">
            <a:extLst>
              <a:ext uri="{FF2B5EF4-FFF2-40B4-BE49-F238E27FC236}">
                <a16:creationId xmlns:a16="http://schemas.microsoft.com/office/drawing/2014/main" id="{B49D7EA1-83CD-8289-2188-A22CB043E56C}"/>
              </a:ext>
            </a:extLst>
          </p:cNvPr>
          <p:cNvSpPr/>
          <p:nvPr/>
        </p:nvSpPr>
        <p:spPr>
          <a:xfrm>
            <a:off x="5402010" y="415235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8478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192784002"/>
              </p:ext>
            </p:extLst>
          </p:nvPr>
        </p:nvGraphicFramePr>
        <p:xfrm>
          <a:off x="506196" y="1372637"/>
          <a:ext cx="4771481" cy="4655640"/>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3">
                  <a:txBody>
                    <a:bodyPr/>
                    <a:lstStyle/>
                    <a:p>
                      <a:pPr algn="ctr" fontAlgn="ctr"/>
                      <a:r>
                        <a:rPr lang="en-GB" sz="1100" b="1" i="0" u="none" strike="noStrike" dirty="0">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491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Female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vMerge="1">
                  <a:txBody>
                    <a:bodyPr/>
                    <a:lstStyle/>
                    <a:p>
                      <a:pPr algn="ctr" fontAlgn="ctr"/>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655869"/>
                  </a:ext>
                </a:extLst>
              </a:tr>
              <a:tr h="193985">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3">
                  <a:txBody>
                    <a:bodyPr/>
                    <a:lstStyle/>
                    <a:p>
                      <a:pPr algn="ctr" fontAlgn="b"/>
                      <a:r>
                        <a:rPr lang="en-GB" sz="1100" b="1" i="0" u="none" strike="noStrike" dirty="0">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483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543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13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a:txBody>
                    <a:bodyPr/>
                    <a:lstStyle/>
                    <a:p>
                      <a:pPr algn="ctr" fontAlgn="b"/>
                      <a:endParaRPr lang="en-GB" sz="1100" b="1" i="0" u="none" strike="noStrike" dirty="0">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9135780"/>
                  </a:ext>
                </a:extLst>
              </a:tr>
              <a:tr h="193985">
                <a:tc gridSpan="3">
                  <a:txBody>
                    <a:bodyPr/>
                    <a:lstStyle/>
                    <a:p>
                      <a:pPr algn="ctr" fontAlgn="b"/>
                      <a:r>
                        <a:rPr lang="en-GB" sz="1100" b="1"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3">
                  <a:txBody>
                    <a:bodyPr/>
                    <a:lstStyle/>
                    <a:p>
                      <a:pPr algn="ctr" fontAlgn="ctr"/>
                      <a:r>
                        <a:rPr lang="en-GB" sz="1100" b="1" i="0" u="none" strike="noStrike" dirty="0">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18-29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175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30-49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341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5">
                  <a:txBody>
                    <a:bodyPr/>
                    <a:lstStyle/>
                    <a:p>
                      <a:pPr algn="ctr" fontAlgn="ctr"/>
                      <a:r>
                        <a:rPr lang="en-GB" sz="1100" b="1" i="0" u="none" strike="noStrike" dirty="0">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546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dirty="0">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510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GB" sz="1100" b="0"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827610"/>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rgbClr val="FF0000"/>
                          </a:solidFill>
                          <a:effectLst/>
                          <a:latin typeface="+mn-lt"/>
                        </a:rPr>
                        <a:t> </a:t>
                      </a:r>
                      <a:r>
                        <a:rPr lang="en-GB" sz="1100" b="0" i="0" u="none" strike="noStrike" dirty="0">
                          <a:solidFill>
                            <a:schemeClr val="tx1"/>
                          </a:solidFill>
                          <a:effectLst/>
                          <a:latin typeface="+mn-lt"/>
                        </a:rPr>
                        <a:t>C2DE 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335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990841"/>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Not C2DE 45+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721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868605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r h="193985">
                <a:tc rowSpan="2">
                  <a:txBody>
                    <a:bodyPr/>
                    <a:lstStyle/>
                    <a:p>
                      <a:pPr algn="ctr" fontAlgn="ctr"/>
                      <a:r>
                        <a:rPr lang="en-GB" sz="1100" b="1" i="0" u="none" strike="noStrike" dirty="0">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978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156497"/>
                  </a:ext>
                </a:extLst>
              </a:tr>
              <a:tr h="193985">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algn="l" fontAlgn="b"/>
                      <a:r>
                        <a:rPr lang="en-GB" sz="1100" b="0" i="0" u="none" strike="noStrike" dirty="0">
                          <a:solidFill>
                            <a:schemeClr val="tx1"/>
                          </a:solidFill>
                          <a:effectLst/>
                          <a:latin typeface="+mn-lt"/>
                        </a:rPr>
                        <a:t> Net: Ethnic minority background</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78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127281"/>
                  </a:ext>
                </a:extLst>
              </a:tr>
              <a:tr h="193985">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40430185"/>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Cancer Awareness Measure+ 2024 – Scotland</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744834070"/>
              </p:ext>
            </p:extLst>
          </p:nvPr>
        </p:nvGraphicFramePr>
        <p:xfrm>
          <a:off x="6414587" y="1372637"/>
          <a:ext cx="4541527" cy="2937838"/>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dirty="0">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dirty="0">
                          <a:solidFill>
                            <a:schemeClr val="tx1"/>
                          </a:solidFill>
                          <a:effectLst/>
                          <a:latin typeface="+mn-lt"/>
                        </a:rPr>
                        <a:t>1,056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3">
                  <a:txBody>
                    <a:bodyPr/>
                    <a:lstStyle/>
                    <a:p>
                      <a:pPr algn="ctr" fontAlgn="b"/>
                      <a:r>
                        <a:rPr lang="en-GB" sz="1100" b="1" i="0" u="none" strike="noStrike" dirty="0">
                          <a:solidFill>
                            <a:schemeClr val="tx1"/>
                          </a:solidFill>
                          <a:effectLst/>
                          <a:latin typeface="+mn-lt"/>
                        </a:rPr>
                        <a:t>Scottish Cancer Networks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West of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417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South East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320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North Scotland Cancer Network</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3">
                  <a:txBody>
                    <a:bodyPr/>
                    <a:lstStyle/>
                    <a:p>
                      <a:pPr algn="ctr" fontAlgn="ctr"/>
                      <a:r>
                        <a:rPr lang="en-GB" sz="1100" b="1" i="0" u="none" strike="noStrike" dirty="0">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627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253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dirty="0">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dirty="0">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320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dirty="0">
                          <a:solidFill>
                            <a:schemeClr val="tx1"/>
                          </a:solidFill>
                        </a:rPr>
                        <a:t>708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3">
                  <a:txBody>
                    <a:bodyPr/>
                    <a:lstStyle/>
                    <a:p>
                      <a:pPr algn="ctr" fontAlgn="ctr"/>
                      <a:r>
                        <a:rPr lang="en-GB" sz="1100" b="1" i="0" u="none" strike="noStrike" dirty="0">
                          <a:solidFill>
                            <a:schemeClr val="tx1"/>
                          </a:solidFill>
                          <a:effectLst/>
                          <a:latin typeface="+mn-lt"/>
                        </a:rPr>
                        <a:t>Urban vs Town vs Rural</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Urban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466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dirty="0">
                          <a:solidFill>
                            <a:schemeClr val="tx1"/>
                          </a:solidFill>
                          <a:effectLst/>
                          <a:latin typeface="+mn-lt"/>
                        </a:rPr>
                        <a:t> Town</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84</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dirty="0">
                          <a:solidFill>
                            <a:schemeClr val="tx1"/>
                          </a:solidFill>
                          <a:effectLst/>
                          <a:latin typeface="+mn-lt"/>
                        </a:rPr>
                        <a:t> Rural</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dirty="0">
                          <a:solidFill>
                            <a:schemeClr val="tx1"/>
                          </a:solidFill>
                          <a:effectLst/>
                          <a:latin typeface="+mn-lt"/>
                        </a:rPr>
                        <a:t>151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4442723"/>
                  </a:ext>
                </a:extLst>
              </a:tr>
              <a:tr h="153247">
                <a:tc gridSpan="3">
                  <a:txBody>
                    <a:bodyPr/>
                    <a:lstStyle/>
                    <a:p>
                      <a:pPr algn="ctr" fontAlgn="b"/>
                      <a:r>
                        <a:rPr lang="en-GB" sz="1100" b="1" i="0" u="none" strike="noStrike" dirty="0">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dirty="0">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24427776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dirty="0"/>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dirty="0">
                <a:latin typeface="+mn-lt"/>
              </a:rPr>
              <a:t>Cancer Awareness Measure+ 2024 – Scotland</a:t>
            </a:r>
          </a:p>
          <a:p>
            <a:endParaRPr lang="en-GB" dirty="0"/>
          </a:p>
        </p:txBody>
      </p:sp>
      <p:graphicFrame>
        <p:nvGraphicFramePr>
          <p:cNvPr id="61" name="Table 60">
            <a:extLst>
              <a:ext uri="{FF2B5EF4-FFF2-40B4-BE49-F238E27FC236}">
                <a16:creationId xmlns:a16="http://schemas.microsoft.com/office/drawing/2014/main" id="{2BB058CF-C600-2168-9F7E-6A37E4903ABB}"/>
              </a:ext>
            </a:extLst>
          </p:cNvPr>
          <p:cNvGraphicFramePr>
            <a:graphicFrameLocks noGrp="1"/>
          </p:cNvGraphicFramePr>
          <p:nvPr>
            <p:extLst>
              <p:ext uri="{D42A27DB-BD31-4B8C-83A1-F6EECF244321}">
                <p14:modId xmlns:p14="http://schemas.microsoft.com/office/powerpoint/2010/main" val="2486731533"/>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dirty="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Scotland</a:t>
                      </a:r>
                    </a:p>
                  </a:txBody>
                  <a:tcPr/>
                </a:tc>
                <a:extLst>
                  <a:ext uri="{0D108BD9-81ED-4DB2-BD59-A6C34878D82A}">
                    <a16:rowId xmlns:a16="http://schemas.microsoft.com/office/drawing/2014/main" val="28317328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dirty="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rgbClr val="00007E"/>
                    </a:solidFill>
                  </a:tcPr>
                </a:tc>
                <a:tc>
                  <a:txBody>
                    <a:bodyPr/>
                    <a:lstStyle/>
                    <a:p>
                      <a:r>
                        <a:rPr lang="en-GB" sz="1200" dirty="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dirty="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62" name="Table 61">
            <a:extLst>
              <a:ext uri="{FF2B5EF4-FFF2-40B4-BE49-F238E27FC236}">
                <a16:creationId xmlns:a16="http://schemas.microsoft.com/office/drawing/2014/main" id="{DE75BAAA-1855-AEF0-AD5A-F8F24ADA90A3}"/>
              </a:ext>
            </a:extLst>
          </p:cNvPr>
          <p:cNvGraphicFramePr>
            <a:graphicFrameLocks noGrp="1"/>
          </p:cNvGraphicFramePr>
          <p:nvPr>
            <p:extLst>
              <p:ext uri="{D42A27DB-BD31-4B8C-83A1-F6EECF244321}">
                <p14:modId xmlns:p14="http://schemas.microsoft.com/office/powerpoint/2010/main" val="2242854153"/>
              </p:ext>
            </p:extLst>
          </p:nvPr>
        </p:nvGraphicFramePr>
        <p:xfrm>
          <a:off x="95151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dirty="0">
                          <a:solidFill>
                            <a:srgbClr val="00B050"/>
                          </a:solidFill>
                          <a:latin typeface="Arial" panose="020B0604020202020204" pitchFamily="34" charset="0"/>
                          <a:ea typeface="+mn-ea"/>
                          <a:cs typeface="Arial" panose="020B0604020202020204" pitchFamily="34" charset="0"/>
                        </a:rPr>
                        <a:t>Significantly higher than Scotland</a:t>
                      </a:r>
                    </a:p>
                  </a:txBody>
                  <a:tcPr/>
                </a:tc>
                <a:extLst>
                  <a:ext uri="{0D108BD9-81ED-4DB2-BD59-A6C34878D82A}">
                    <a16:rowId xmlns:a16="http://schemas.microsoft.com/office/drawing/2014/main" val="2831732840"/>
                  </a:ext>
                </a:extLst>
              </a:tr>
              <a:tr h="363732">
                <a:tc>
                  <a:txBody>
                    <a:bodyPr/>
                    <a:lstStyle/>
                    <a:p>
                      <a:pPr algn="l"/>
                      <a:r>
                        <a:rPr lang="en-GB" sz="1200" dirty="0">
                          <a:solidFill>
                            <a:srgbClr val="FF0000"/>
                          </a:solidFill>
                          <a:latin typeface="Arial" panose="020B0604020202020204" pitchFamily="34" charset="0"/>
                          <a:cs typeface="Arial" panose="020B0604020202020204" pitchFamily="34" charset="0"/>
                        </a:rPr>
                        <a:t>Significantly lower than Scotland</a:t>
                      </a:r>
                    </a:p>
                  </a:txBody>
                  <a:tcPr/>
                </a:tc>
                <a:extLst>
                  <a:ext uri="{0D108BD9-81ED-4DB2-BD59-A6C34878D82A}">
                    <a16:rowId xmlns:a16="http://schemas.microsoft.com/office/drawing/2014/main" val="4100059440"/>
                  </a:ext>
                </a:extLst>
              </a:tr>
            </a:tbl>
          </a:graphicData>
        </a:graphic>
      </p:graphicFrame>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sample sizes differ for each question.</a:t>
            </a:r>
          </a:p>
          <a:p>
            <a:endParaRPr lang="en-US" sz="900" dirty="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1637843099"/>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Prompted</a:t>
            </a:r>
            <a:r>
              <a:rPr lang="en-GB" sz="1200" b="1" baseline="0" dirty="0">
                <a:solidFill>
                  <a:schemeClr val="tx1"/>
                </a:solidFill>
                <a:latin typeface="Arial" panose="020B0604020202020204" pitchFamily="34" charset="0"/>
                <a:cs typeface="Arial" panose="020B0604020202020204" pitchFamily="34" charset="0"/>
              </a:rPr>
              <a:t> awareness of symptoms (Top 3)</a:t>
            </a:r>
            <a:endParaRPr lang="en-GB" sz="1200" b="1" dirty="0">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123168828"/>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3798196401"/>
              </p:ext>
            </p:extLst>
          </p:nvPr>
        </p:nvGraphicFramePr>
        <p:xfrm>
          <a:off x="9065276" y="1577791"/>
          <a:ext cx="2727836"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3483969080"/>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dirty="0">
                <a:latin typeface="Arial" panose="020B0604020202020204" pitchFamily="34" charset="0"/>
                <a:cs typeface="Arial" panose="020B0604020202020204" pitchFamily="34" charset="0"/>
              </a:rPr>
              <a:t>Represented symptom after discussing with HCP</a:t>
            </a:r>
            <a:endParaRPr lang="en-GB"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2868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dirty="0"/>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dirty="0">
                <a:latin typeface="+mn-lt"/>
              </a:rPr>
              <a:t>Cancer Awareness Measure+ 2024 – Scotland</a:t>
            </a:r>
          </a:p>
          <a:p>
            <a:endParaRPr lang="en-GB" dirty="0"/>
          </a:p>
        </p:txBody>
      </p:sp>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sample sizes differ for each question.</a:t>
            </a:r>
          </a:p>
          <a:p>
            <a:endParaRPr lang="en-US" sz="900" dirty="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3151327546"/>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610660381"/>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2471672554"/>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1313476243"/>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dirty="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3506676428"/>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1091571679"/>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1293954412"/>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Table 1">
            <a:extLst>
              <a:ext uri="{FF2B5EF4-FFF2-40B4-BE49-F238E27FC236}">
                <a16:creationId xmlns:a16="http://schemas.microsoft.com/office/drawing/2014/main" id="{C4B547C4-D3D8-0AF1-818D-88D44D4F98AA}"/>
              </a:ext>
            </a:extLst>
          </p:cNvPr>
          <p:cNvGraphicFramePr>
            <a:graphicFrameLocks noGrp="1"/>
          </p:cNvGraphicFramePr>
          <p:nvPr>
            <p:extLst>
              <p:ext uri="{D42A27DB-BD31-4B8C-83A1-F6EECF244321}">
                <p14:modId xmlns:p14="http://schemas.microsoft.com/office/powerpoint/2010/main" val="2876565462"/>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dirty="0">
                        <a:latin typeface="Arial" panose="020B0604020202020204" pitchFamily="34" charset="0"/>
                        <a:cs typeface="Arial" panose="020B0604020202020204" pitchFamily="34" charset="0"/>
                      </a:endParaRPr>
                    </a:p>
                  </a:txBody>
                  <a:tcPr>
                    <a:solidFill>
                      <a:srgbClr val="FF0087"/>
                    </a:solidFill>
                  </a:tcPr>
                </a:tc>
                <a:tc>
                  <a: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Scotland</a:t>
                      </a:r>
                    </a:p>
                  </a:txBody>
                  <a:tcPr/>
                </a:tc>
                <a:extLst>
                  <a:ext uri="{0D108BD9-81ED-4DB2-BD59-A6C34878D82A}">
                    <a16:rowId xmlns:a16="http://schemas.microsoft.com/office/drawing/2014/main" val="28317328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dirty="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dirty="0">
                        <a:latin typeface="Arial" panose="020B0604020202020204" pitchFamily="34" charset="0"/>
                        <a:cs typeface="Arial" panose="020B0604020202020204" pitchFamily="34" charset="0"/>
                      </a:endParaRPr>
                    </a:p>
                  </a:txBody>
                  <a:tcPr>
                    <a:solidFill>
                      <a:srgbClr val="00007E"/>
                    </a:solidFill>
                  </a:tcPr>
                </a:tc>
                <a:tc>
                  <a:txBody>
                    <a:bodyPr/>
                    <a:lstStyle/>
                    <a:p>
                      <a:r>
                        <a:rPr lang="en-GB" sz="1200" dirty="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dirty="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dirty="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696200025"/>
                  </a:ext>
                </a:extLst>
              </a:tr>
            </a:tbl>
          </a:graphicData>
        </a:graphic>
      </p:graphicFrame>
      <p:graphicFrame>
        <p:nvGraphicFramePr>
          <p:cNvPr id="5" name="Table 4">
            <a:extLst>
              <a:ext uri="{FF2B5EF4-FFF2-40B4-BE49-F238E27FC236}">
                <a16:creationId xmlns:a16="http://schemas.microsoft.com/office/drawing/2014/main" id="{C11B939B-0861-15E5-7779-B478439A7692}"/>
              </a:ext>
            </a:extLst>
          </p:cNvPr>
          <p:cNvGraphicFramePr>
            <a:graphicFrameLocks noGrp="1"/>
          </p:cNvGraphicFramePr>
          <p:nvPr>
            <p:extLst>
              <p:ext uri="{D42A27DB-BD31-4B8C-83A1-F6EECF244321}">
                <p14:modId xmlns:p14="http://schemas.microsoft.com/office/powerpoint/2010/main" val="672446982"/>
              </p:ext>
            </p:extLst>
          </p:nvPr>
        </p:nvGraphicFramePr>
        <p:xfrm>
          <a:off x="95151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dirty="0">
                          <a:solidFill>
                            <a:srgbClr val="00B050"/>
                          </a:solidFill>
                          <a:latin typeface="Arial" panose="020B0604020202020204" pitchFamily="34" charset="0"/>
                          <a:ea typeface="+mn-ea"/>
                          <a:cs typeface="Arial" panose="020B0604020202020204" pitchFamily="34" charset="0"/>
                        </a:rPr>
                        <a:t>Significantly higher than Scotland</a:t>
                      </a:r>
                    </a:p>
                  </a:txBody>
                  <a:tcPr/>
                </a:tc>
                <a:extLst>
                  <a:ext uri="{0D108BD9-81ED-4DB2-BD59-A6C34878D82A}">
                    <a16:rowId xmlns:a16="http://schemas.microsoft.com/office/drawing/2014/main" val="2831732840"/>
                  </a:ext>
                </a:extLst>
              </a:tr>
              <a:tr h="363732">
                <a:tc>
                  <a:txBody>
                    <a:bodyPr/>
                    <a:lstStyle/>
                    <a:p>
                      <a:pPr algn="l"/>
                      <a:r>
                        <a:rPr lang="en-GB" sz="1200" dirty="0">
                          <a:solidFill>
                            <a:srgbClr val="FF0000"/>
                          </a:solidFill>
                          <a:latin typeface="Arial" panose="020B0604020202020204" pitchFamily="34" charset="0"/>
                          <a:cs typeface="Arial" panose="020B0604020202020204" pitchFamily="34" charset="0"/>
                        </a:rPr>
                        <a:t>Significantly lower than Scotland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496013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dirty="0">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dirty="0">
                <a:latin typeface="+mn-lt"/>
              </a:rPr>
              <a:t>Cancer Awareness Measure+ 2024 – Scotland</a:t>
            </a:r>
          </a:p>
        </p:txBody>
      </p:sp>
    </p:spTree>
    <p:extLst>
      <p:ext uri="{BB962C8B-B14F-4D97-AF65-F5344CB8AC3E}">
        <p14:creationId xmlns:p14="http://schemas.microsoft.com/office/powerpoint/2010/main" val="458902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t>Risk factor awareness</a:t>
            </a:r>
          </a:p>
          <a:p>
            <a:r>
              <a:rPr lang="en-US" sz="1400" dirty="0"/>
              <a:t>The majority of respondents in Scotland spontaneously identified smoking as a risk factor, although spontaneous awareness declines to less than half across all other risk factors. However, when prompted, the majority of those in Scotland identify all correct risk factors, with the exception of not eating enough fibre. Awareness of risk factors such as sun exposure and having a close relative with cancer nearly doubled when prompted with a list compared to spontaneous awareness. It is important to note that despite high overall awareness of correct risk factors, it remained that strong proportions identified incorrect factors such as easting ultra processed foods and using e-cigarettes. </a:t>
            </a:r>
          </a:p>
          <a:p>
            <a:endParaRPr lang="en-US" sz="1400" b="1" dirty="0">
              <a:solidFill>
                <a:srgbClr val="FF0000"/>
              </a:solidFill>
              <a:latin typeface="+mn-lt"/>
            </a:endParaRPr>
          </a:p>
          <a:p>
            <a:r>
              <a:rPr lang="en-GB" sz="1400" b="1" dirty="0"/>
              <a:t>Awareness of symptoms and accessing help</a:t>
            </a:r>
          </a:p>
          <a:p>
            <a:r>
              <a:rPr lang="en-GB" sz="1400" dirty="0"/>
              <a:t>When prompted, the vast majority of people in Scotland recognised any potential sign or symptom. An unexplained lump or swelling, or change of appearance of a mole were most commonly identified from a list of symptoms, with awareness for both sitting significantly higher than respondents in England. </a:t>
            </a:r>
          </a:p>
          <a:p>
            <a:endParaRPr lang="en-GB" sz="1400" dirty="0"/>
          </a:p>
          <a:p>
            <a:r>
              <a:rPr lang="en-GB" sz="1400" dirty="0"/>
              <a:t>Generally, there was high awareness across all symptom types, with nearly all respondents identifying either any potential cancer symptom or a potential red-flag symptom. However, despite the high awareness of potential symptoms, when respondents experience the symptom themselves, it was less commonly attributed to cancer, with most thinking it was linked to external and lifestyle factors. Despite this, reported rates of contacting medical professionals was high: 6 in 10 sought help within 6 months, significantly higher than those in Wales, with more Scottish respondents stating that they had an appointment within 2 weeks compared to any other nation.  </a:t>
            </a: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t>Accessing help </a:t>
            </a:r>
          </a:p>
          <a:p>
            <a:r>
              <a:rPr lang="en-GB" sz="1400" dirty="0"/>
              <a:t>Key motivators to access help were predominantly focused around symptoms: whether they were getting worse or bothersome, or if the symptom was unusual, had an unknown cause, or were not able to be treated by them – all of which were identified by the majority. Barriers to accessing help generally were more evenly distributed, although perceptions around difficulty to get an appointment was the most commonly stated. This could link to findings regarding access of appointments, while the majority of those who had tried to contact their GP were able to make an appointment, among those who didn’t, not having available appointments or not being able to get through to the GP surgery were most commonly referenced.</a:t>
            </a:r>
          </a:p>
          <a:p>
            <a:endParaRPr lang="en-GB" sz="1400" dirty="0"/>
          </a:p>
          <a:p>
            <a:endParaRPr lang="en-US" sz="1400" dirty="0"/>
          </a:p>
          <a:p>
            <a:r>
              <a:rPr lang="en-US" sz="1400" b="1" dirty="0"/>
              <a:t>Barriers to screening</a:t>
            </a:r>
          </a:p>
          <a:p>
            <a:r>
              <a:rPr lang="en-GB" sz="1400" dirty="0"/>
              <a:t>Barriers to attending or completing screenings varied somewhat depending on the screening programme. For cervical and breast screening, respondents most commonly identified concerns around pain, or whether a man would carry out the screening. For bowel screening, respondents most commonly identified not having any symptoms as a barrier. Across all screening types, these barriers which </a:t>
            </a:r>
            <a:r>
              <a:rPr lang="en-US" sz="1400" dirty="0"/>
              <a:t>may demonstrate a potential lack of understanding of the purpose of screening, or the adjustments that can be made to reduce discomfort and avoid pain. This links to the general findings around attending tests at hospital; most commonly adults in Scotland report they would be influenced to attend if they thought the test was important, or if they were given information about what the test involved.</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(80%) and when prompted (97%).</a:t>
            </a:r>
          </a:p>
          <a:p>
            <a:pPr marL="285750" indent="-285750">
              <a:buFont typeface="Arial" panose="020B0604020202020204" pitchFamily="34" charset="0"/>
              <a:buChar char="•"/>
            </a:pPr>
            <a:r>
              <a:rPr lang="en-US" sz="1400" dirty="0">
                <a:latin typeface="+mn-lt"/>
              </a:rPr>
              <a:t>Almost all respondents (99%) recognised the main preventable risk factors, with respondents identifying 10 correct risk factors on average.</a:t>
            </a:r>
          </a:p>
          <a:p>
            <a:pPr marL="285750" indent="-285750">
              <a:buFont typeface="Arial" panose="020B0604020202020204" pitchFamily="34" charset="0"/>
              <a:buChar char="•"/>
            </a:pPr>
            <a:r>
              <a:rPr lang="en-US" sz="1400" dirty="0">
                <a:latin typeface="+mn-lt"/>
              </a:rPr>
              <a:t>Similarly, the majority (98%) identified any of the listed symptoms as potential signs of cancer. Potential lung specific symptoms saw the lowest rate of recognition (95%).</a:t>
            </a:r>
          </a:p>
          <a:p>
            <a:pPr marL="285750" indent="-285750">
              <a:buFont typeface="Arial" panose="020B0604020202020204" pitchFamily="34" charset="0"/>
              <a:buChar char="•"/>
            </a:pPr>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(46%) reported experiencing any potential cancer symptom in the past 6 months, followed by just over 1 in 3 (34%) who reported experiencing any potential non-specific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(35%), as was the case for any potential non-specific (35%) symptoms or oral cancer symptoms (31%). Existing physical health problems were the most commonly cited for red-flag (19%) and lung-specific symptoms (31%). 15% attributed their red flag symptoms to cancer. </a:t>
            </a:r>
          </a:p>
          <a:p>
            <a:pPr marL="285750" indent="-285750">
              <a:buFont typeface="Arial" panose="020B0604020202020204" pitchFamily="34" charset="0"/>
              <a:buChar char="•"/>
            </a:pPr>
            <a:r>
              <a:rPr lang="en-US" sz="1400" dirty="0">
                <a:latin typeface="+mn-lt"/>
              </a:rPr>
              <a:t>1 in 3 (33%) who experienced any potential cancer symptom reported being concerned about it, with potential non-specific symptoms seeing the lowest rates of reported concern (26%). </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dirty="0">
                <a:latin typeface="+mn-lt"/>
              </a:rPr>
              <a:t>Cancer Awareness Measure+ 2024 – Scotland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dirty="0">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6082543E2F6642A35CCBD1A661698E" ma:contentTypeVersion="14" ma:contentTypeDescription="Create a new document." ma:contentTypeScope="" ma:versionID="0307193758d2347233cfc3b316040300">
  <xsd:schema xmlns:xsd="http://www.w3.org/2001/XMLSchema" xmlns:xs="http://www.w3.org/2001/XMLSchema" xmlns:p="http://schemas.microsoft.com/office/2006/metadata/properties" xmlns:ns2="9f7385d4-8048-4f9f-8792-f87daca76ce3" xmlns:ns3="c2b14516-1e58-4598-a212-dd83c99018dd" targetNamespace="http://schemas.microsoft.com/office/2006/metadata/properties" ma:root="true" ma:fieldsID="9a977cb2bf50f9dda2de208429faf275" ns2:_="" ns3:_="">
    <xsd:import namespace="9f7385d4-8048-4f9f-8792-f87daca76ce3"/>
    <xsd:import namespace="c2b14516-1e58-4598-a212-dd83c99018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7385d4-8048-4f9f-8792-f87daca76c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b14516-1e58-4598-a212-dd83c99018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d4aa645-7165-47ce-b74e-24c521d4da9d}" ma:internalName="TaxCatchAll" ma:showField="CatchAllData" ma:web="c2b14516-1e58-4598-a212-dd83c99018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b14516-1e58-4598-a212-dd83c99018dd" xsi:nil="true"/>
    <lcf76f155ced4ddcb4097134ff3c332f xmlns="9f7385d4-8048-4f9f-8792-f87daca76c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786012B8-6BFB-4D9D-B40D-52602E038517}">
  <ds:schemaRefs>
    <ds:schemaRef ds:uri="9f7385d4-8048-4f9f-8792-f87daca76ce3"/>
    <ds:schemaRef ds:uri="c2b14516-1e58-4598-a212-dd83c9901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1D4C24-F87F-4FC6-957C-E0116AF85484}">
  <ds:schemaRefs>
    <ds:schemaRef ds:uri="http://purl.org/dc/dcmitype/"/>
    <ds:schemaRef ds:uri="http://schemas.openxmlformats.org/package/2006/metadata/core-properties"/>
    <ds:schemaRef ds:uri="http://www.w3.org/XML/1998/namespace"/>
    <ds:schemaRef ds:uri="http://purl.org/dc/terms/"/>
    <ds:schemaRef ds:uri="http://purl.org/dc/elements/1.1/"/>
    <ds:schemaRef ds:uri="9f7385d4-8048-4f9f-8792-f87daca76ce3"/>
    <ds:schemaRef ds:uri="http://schemas.microsoft.com/office/2006/documentManagement/types"/>
    <ds:schemaRef ds:uri="http://schemas.microsoft.com/office/infopath/2007/PartnerControls"/>
    <ds:schemaRef ds:uri="c2b14516-1e58-4598-a212-dd83c99018d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715</TotalTime>
  <Words>17968</Words>
  <Application>Microsoft Office PowerPoint</Application>
  <PresentationFormat>Widescreen</PresentationFormat>
  <Paragraphs>1362</Paragraphs>
  <Slides>85</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85</vt:i4>
      </vt:variant>
    </vt:vector>
  </HeadingPairs>
  <TitlesOfParts>
    <vt:vector size="94" baseType="lpstr">
      <vt:lpstr>Rawline</vt:lpstr>
      <vt:lpstr>Calibri</vt:lpstr>
      <vt:lpstr>F37 Hybrid Medium</vt:lpstr>
      <vt:lpstr>Poppins</vt:lpstr>
      <vt:lpstr>Aptos Narrow</vt:lpstr>
      <vt:lpstr>Arial</vt:lpstr>
      <vt:lpstr>Arial Black</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Victoria Whitelock</cp:lastModifiedBy>
  <cp:revision>30</cp:revision>
  <dcterms:created xsi:type="dcterms:W3CDTF">2023-04-19T10:51:19Z</dcterms:created>
  <dcterms:modified xsi:type="dcterms:W3CDTF">2025-05-12T12:19:26Z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0x010100776082543E2F6642A35CCBD1A661698E</vt:lpwstr>
  </property>
  <property fmtid="{D5CDD505-2E9C-101B-9397-08002B2CF9AE}" pid="4" name="_MarkAsFinal">
    <vt:bool>true</vt:bool>
  </property>
</Properties>
</file>