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5.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6.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7.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8.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9.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0.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1.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1.xml" ContentType="application/vnd.openxmlformats-officedocument.drawingml.chartshapes+xml"/>
  <Override PartName="/ppt/notesSlides/notesSlide3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2.xml" ContentType="application/vnd.openxmlformats-officedocument.drawingml.chartshapes+xml"/>
  <Override PartName="/ppt/notesSlides/notesSlide39.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40.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3.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44.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45.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46.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47.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48.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49.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50.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3.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54.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55.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56.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59.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60.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61.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62.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63.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59" r:id="rId5"/>
  </p:sldMasterIdLst>
  <p:notesMasterIdLst>
    <p:notesMasterId r:id="rId91"/>
  </p:notesMasterIdLst>
  <p:sldIdLst>
    <p:sldId id="777" r:id="rId6"/>
    <p:sldId id="326" r:id="rId7"/>
    <p:sldId id="276" r:id="rId8"/>
    <p:sldId id="278" r:id="rId9"/>
    <p:sldId id="330" r:id="rId10"/>
    <p:sldId id="617" r:id="rId11"/>
    <p:sldId id="637" r:id="rId12"/>
    <p:sldId id="619" r:id="rId13"/>
    <p:sldId id="331" r:id="rId14"/>
    <p:sldId id="660" r:id="rId15"/>
    <p:sldId id="662" r:id="rId16"/>
    <p:sldId id="661" r:id="rId17"/>
    <p:sldId id="281" r:id="rId18"/>
    <p:sldId id="341" r:id="rId19"/>
    <p:sldId id="343" r:id="rId20"/>
    <p:sldId id="342" r:id="rId21"/>
    <p:sldId id="677" r:id="rId22"/>
    <p:sldId id="334" r:id="rId23"/>
    <p:sldId id="363" r:id="rId24"/>
    <p:sldId id="406" r:id="rId25"/>
    <p:sldId id="407" r:id="rId26"/>
    <p:sldId id="403" r:id="rId27"/>
    <p:sldId id="332" r:id="rId28"/>
    <p:sldId id="338" r:id="rId29"/>
    <p:sldId id="344" r:id="rId30"/>
    <p:sldId id="346" r:id="rId31"/>
    <p:sldId id="347" r:id="rId32"/>
    <p:sldId id="350" r:id="rId33"/>
    <p:sldId id="352" r:id="rId34"/>
    <p:sldId id="663" r:id="rId35"/>
    <p:sldId id="333" r:id="rId36"/>
    <p:sldId id="638" r:id="rId37"/>
    <p:sldId id="381" r:id="rId38"/>
    <p:sldId id="382" r:id="rId39"/>
    <p:sldId id="671" r:id="rId40"/>
    <p:sldId id="383" r:id="rId41"/>
    <p:sldId id="335" r:id="rId42"/>
    <p:sldId id="408" r:id="rId43"/>
    <p:sldId id="409" r:id="rId44"/>
    <p:sldId id="410" r:id="rId45"/>
    <p:sldId id="639" r:id="rId46"/>
    <p:sldId id="386" r:id="rId47"/>
    <p:sldId id="345" r:id="rId48"/>
    <p:sldId id="640" r:id="rId49"/>
    <p:sldId id="643" r:id="rId50"/>
    <p:sldId id="396" r:id="rId51"/>
    <p:sldId id="397" r:id="rId52"/>
    <p:sldId id="392" r:id="rId53"/>
    <p:sldId id="647" r:id="rId54"/>
    <p:sldId id="400" r:id="rId55"/>
    <p:sldId id="650" r:id="rId56"/>
    <p:sldId id="678" r:id="rId57"/>
    <p:sldId id="651" r:id="rId58"/>
    <p:sldId id="679" r:id="rId59"/>
    <p:sldId id="401" r:id="rId60"/>
    <p:sldId id="648" r:id="rId61"/>
    <p:sldId id="388" r:id="rId62"/>
    <p:sldId id="649" r:id="rId63"/>
    <p:sldId id="680" r:id="rId64"/>
    <p:sldId id="390" r:id="rId65"/>
    <p:sldId id="336" r:id="rId66"/>
    <p:sldId id="364" r:id="rId67"/>
    <p:sldId id="654" r:id="rId68"/>
    <p:sldId id="360" r:id="rId69"/>
    <p:sldId id="653" r:id="rId70"/>
    <p:sldId id="361" r:id="rId71"/>
    <p:sldId id="362" r:id="rId72"/>
    <p:sldId id="365" r:id="rId73"/>
    <p:sldId id="655" r:id="rId74"/>
    <p:sldId id="367" r:id="rId75"/>
    <p:sldId id="657" r:id="rId76"/>
    <p:sldId id="368" r:id="rId77"/>
    <p:sldId id="369" r:id="rId78"/>
    <p:sldId id="370" r:id="rId79"/>
    <p:sldId id="656" r:id="rId80"/>
    <p:sldId id="371" r:id="rId81"/>
    <p:sldId id="658" r:id="rId82"/>
    <p:sldId id="372" r:id="rId83"/>
    <p:sldId id="373" r:id="rId84"/>
    <p:sldId id="681" r:id="rId85"/>
    <p:sldId id="618" r:id="rId86"/>
    <p:sldId id="682" r:id="rId87"/>
    <p:sldId id="337" r:id="rId88"/>
    <p:sldId id="379" r:id="rId89"/>
    <p:sldId id="378" r:id="rId90"/>
  </p:sldIdLst>
  <p:sldSz cx="12192000" cy="6858000"/>
  <p:notesSz cx="6858000" cy="9144000"/>
  <p:embeddedFontLst>
    <p:embeddedFont>
      <p:font typeface="Aptos Narrow" panose="020B0004020202020204" pitchFamily="34" charset="0"/>
      <p:regular r:id="rId92"/>
      <p:bold r:id="rId93"/>
      <p:italic r:id="rId94"/>
      <p:boldItalic r:id="rId95"/>
    </p:embeddedFont>
    <p:embeddedFont>
      <p:font typeface="Arial Black" panose="020B0A04020102020204" pitchFamily="34" charset="0"/>
      <p:bold r:id="rId96"/>
    </p:embeddedFont>
    <p:embeddedFont>
      <p:font typeface="F37 Hybrid Medium" panose="020B0604020202020204" charset="0"/>
      <p:regular r:id="rId97"/>
      <p:bold r:id="rId98"/>
      <p:italic r:id="rId99"/>
      <p:boldItalic r:id="rId100"/>
    </p:embeddedFont>
    <p:embeddedFont>
      <p:font typeface="Poppins" panose="00000500000000000000" pitchFamily="2" charset="0"/>
      <p:regular r:id="rId101"/>
      <p:bold r:id="rId102"/>
      <p:italic r:id="rId103"/>
      <p:boldItalic r:id="rId104"/>
    </p:embeddedFont>
    <p:embeddedFont>
      <p:font typeface="Rawline" panose="020B0604020202020204" charset="0"/>
      <p:regular r:id="rId105"/>
      <p:bold r:id="rId106"/>
      <p:italic r:id="rId107"/>
      <p:boldItalic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E3D5D2-8221-483D-A791-3F3E9188291A}">
          <p14:sldIdLst>
            <p14:sldId id="777"/>
            <p14:sldId id="326"/>
            <p14:sldId id="276"/>
            <p14:sldId id="278"/>
            <p14:sldId id="330"/>
            <p14:sldId id="617"/>
            <p14:sldId id="637"/>
            <p14:sldId id="619"/>
            <p14:sldId id="331"/>
            <p14:sldId id="660"/>
            <p14:sldId id="662"/>
            <p14:sldId id="661"/>
            <p14:sldId id="281"/>
            <p14:sldId id="341"/>
            <p14:sldId id="343"/>
            <p14:sldId id="342"/>
            <p14:sldId id="677"/>
            <p14:sldId id="334"/>
            <p14:sldId id="363"/>
            <p14:sldId id="406"/>
            <p14:sldId id="407"/>
            <p14:sldId id="403"/>
            <p14:sldId id="332"/>
            <p14:sldId id="338"/>
            <p14:sldId id="344"/>
            <p14:sldId id="346"/>
            <p14:sldId id="347"/>
            <p14:sldId id="350"/>
            <p14:sldId id="352"/>
            <p14:sldId id="663"/>
            <p14:sldId id="333"/>
            <p14:sldId id="638"/>
            <p14:sldId id="381"/>
            <p14:sldId id="382"/>
            <p14:sldId id="671"/>
            <p14:sldId id="383"/>
            <p14:sldId id="335"/>
            <p14:sldId id="408"/>
            <p14:sldId id="409"/>
            <p14:sldId id="410"/>
            <p14:sldId id="639"/>
            <p14:sldId id="386"/>
            <p14:sldId id="345"/>
            <p14:sldId id="640"/>
            <p14:sldId id="643"/>
            <p14:sldId id="396"/>
            <p14:sldId id="397"/>
            <p14:sldId id="392"/>
            <p14:sldId id="647"/>
            <p14:sldId id="400"/>
            <p14:sldId id="650"/>
            <p14:sldId id="678"/>
            <p14:sldId id="651"/>
            <p14:sldId id="679"/>
            <p14:sldId id="401"/>
            <p14:sldId id="648"/>
            <p14:sldId id="388"/>
            <p14:sldId id="649"/>
            <p14:sldId id="680"/>
            <p14:sldId id="390"/>
            <p14:sldId id="336"/>
            <p14:sldId id="364"/>
            <p14:sldId id="654"/>
            <p14:sldId id="360"/>
            <p14:sldId id="653"/>
            <p14:sldId id="361"/>
            <p14:sldId id="362"/>
            <p14:sldId id="365"/>
            <p14:sldId id="655"/>
            <p14:sldId id="367"/>
            <p14:sldId id="657"/>
            <p14:sldId id="368"/>
            <p14:sldId id="369"/>
            <p14:sldId id="370"/>
            <p14:sldId id="656"/>
            <p14:sldId id="371"/>
            <p14:sldId id="658"/>
            <p14:sldId id="372"/>
            <p14:sldId id="373"/>
            <p14:sldId id="681"/>
            <p14:sldId id="618"/>
            <p14:sldId id="682"/>
            <p14:sldId id="337"/>
            <p14:sldId id="379"/>
            <p14:sldId id="3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22719-9332-F9AA-C087-6280BF5EDF62}" name="Sophie Webb" initials="SW" userId="S::sophie.webb@yougov.com::2bdd8c68-ad64-438c-8487-6199b728c72d" providerId="AD"/>
  <p188:author id="{4C3CB61D-E708-4B7C-A3E9-C1998B77185B}" name="Victoria Whitelock" initials="VW" userId="S::Victoria.Whitelock@cancer.org.uk::e95072b5-c0fc-432b-beaf-4df1d6fb6e5c" providerId="AD"/>
  <p188:author id="{DEC59F36-9E88-5AAF-5602-737B6C955BD2}" name="Rebecca Martinho" initials="RM" userId="S::Rebecca.Martinho@cancer.org.uk::cde0260c-0502-4c9d-b199-1965cab53851" providerId="AD"/>
  <p188:author id="{7C03C184-DA7C-1100-F392-BA4D495C985B}" name="Briony Gunstone" initials="BG" userId="S::Briony.Gunstone@yougov.com::8aee0292-9486-4eaa-b6d0-2737cb1554e3" providerId="AD"/>
  <p188:author id="{203C6DB5-8620-91B5-4BB7-9F2CDAC296B9}" name="Kirstie Osborne" initials="KO" userId="S::kirstie.osborne@cancer.org.uk::d9e5fa7f-0a83-479b-8f51-44ac66c15b43" providerId="AD"/>
  <p188:author id="{7202C1BE-F63C-D7E1-C173-0E544715F9C3}" name="Rachael George" initials="RG" userId="S::rachael.george@cancer.org.uk::dcd2cbc3-c657-4b40-a04e-bd98a7ae8d8a" providerId="AD"/>
  <p188:author id="{CF5028CA-E6CC-3EC0-C357-DB50F59E67EE}" name="Zöe Chamberlain" initials="ZC" userId="S::zoe.chamberlain@yougov.com::603ed3ca-ff82-4ba8-87a3-6986466cd5d3" providerId="AD"/>
  <p188:author id="{6B04EFD4-8EE5-C1DB-7748-14412505C032}" name="Jed Gaffin" initials="JG" userId="S::jed.gaffin@yougov.com::e64ea504-73b5-4d69-92e4-d5fd938c29fa" providerId="AD"/>
  <p188:author id="{3BB929F5-0656-54F9-99CF-E74FF065EA8B}" name="Megan Coutin" initials="MC" userId="S::megan.coutin@yougov.com::cea6665c-33dd-4664-a4f2-c148b75bfb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7"/>
    <a:srgbClr val="FFCCE7"/>
    <a:srgbClr val="01665E"/>
    <a:srgbClr val="418C86"/>
    <a:srgbClr val="1919FF"/>
    <a:srgbClr val="485F82"/>
    <a:srgbClr val="00007E"/>
    <a:srgbClr val="009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D889E-9A3A-4CF0-8AF3-B14A8478DE6C}" v="1" dt="2026-06-25T16:07:16.872"/>
    <p1510:client id="{2E0C4E79-CDE8-4AAF-B001-9C54A354AB0A}" v="2" dt="2026-06-25T13:23:57.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font" Target="fonts/font16.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font" Target="fonts/font4.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2.fntdata"/><Relationship Id="rId108" Type="http://schemas.openxmlformats.org/officeDocument/2006/relationships/font" Target="fonts/font17.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5.fntdata"/><Relationship Id="rId114"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115" Type="http://schemas.microsoft.com/office/2018/10/relationships/authors" Targe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Sloan" userId="36bdaba6-9115-4655-a0f1-0ea3a1ae7f4d" providerId="ADAL" clId="{B90EBB26-1A86-4F56-AC51-62240BB73A34}"/>
    <pc:docChg chg="modSld">
      <pc:chgData name="Claire Sloan" userId="36bdaba6-9115-4655-a0f1-0ea3a1ae7f4d" providerId="ADAL" clId="{B90EBB26-1A86-4F56-AC51-62240BB73A34}" dt="2026-06-25T15:24:35.958" v="25" actId="255"/>
      <pc:docMkLst>
        <pc:docMk/>
      </pc:docMkLst>
      <pc:sldChg chg="modSp mod">
        <pc:chgData name="Claire Sloan" userId="36bdaba6-9115-4655-a0f1-0ea3a1ae7f4d" providerId="ADAL" clId="{B90EBB26-1A86-4F56-AC51-62240BB73A34}" dt="2026-06-25T15:24:35.958" v="25" actId="255"/>
        <pc:sldMkLst>
          <pc:docMk/>
          <pc:sldMk cId="2843036402" sldId="643"/>
        </pc:sldMkLst>
        <pc:spChg chg="mod">
          <ac:chgData name="Claire Sloan" userId="36bdaba6-9115-4655-a0f1-0ea3a1ae7f4d" providerId="ADAL" clId="{B90EBB26-1A86-4F56-AC51-62240BB73A34}" dt="2026-06-25T15:24:35.958" v="25" actId="255"/>
          <ac:spMkLst>
            <pc:docMk/>
            <pc:sldMk cId="2843036402" sldId="643"/>
            <ac:spMk id="2" creationId="{B83D8462-56E0-4816-66FF-3113F621E7B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51 or more units</c:v>
                </c:pt>
                <c:pt idx="2">
                  <c:v>35 to 50 units</c:v>
                </c:pt>
                <c:pt idx="4">
                  <c:v>15 to 34 units</c:v>
                </c:pt>
                <c:pt idx="6">
                  <c:v>1 to 14 units</c:v>
                </c:pt>
                <c:pt idx="8">
                  <c:v>0 units</c:v>
                </c:pt>
              </c:strCache>
            </c:strRef>
          </c:cat>
          <c:val>
            <c:numRef>
              <c:f>Sheet1!$B$2:$B$10</c:f>
              <c:numCache>
                <c:formatCode>General</c:formatCode>
                <c:ptCount val="9"/>
                <c:pt idx="0" formatCode="0%">
                  <c:v>0.01</c:v>
                </c:pt>
                <c:pt idx="2" formatCode="0%">
                  <c:v>0.02</c:v>
                </c:pt>
                <c:pt idx="4" formatCode="0%">
                  <c:v>0.11</c:v>
                </c:pt>
                <c:pt idx="6" formatCode="0%">
                  <c:v>0.42</c:v>
                </c:pt>
                <c:pt idx="8" formatCode="0%">
                  <c:v>0.43</c:v>
                </c:pt>
              </c:numCache>
            </c:numRef>
          </c:val>
          <c:extLst>
            <c:ext xmlns:c16="http://schemas.microsoft.com/office/drawing/2014/chart" uri="{C3380CC4-5D6E-409C-BE32-E72D297353CC}">
              <c16:uniqueId val="{00000000-014F-421C-B53A-0DB112C17723}"/>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3"/>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0175-4A44-84A8-032AC162808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0175-4A44-84A8-032AC162808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0175-4A44-84A8-032AC1628083}"/>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0175-4A44-84A8-032AC1628083}"/>
              </c:ext>
            </c:extLst>
          </c:dPt>
          <c:dPt>
            <c:idx val="6"/>
            <c:invertIfNegative val="0"/>
            <c:bubble3D val="0"/>
            <c:spPr>
              <a:solidFill>
                <a:schemeClr val="bg2"/>
              </a:solidFill>
              <a:ln>
                <a:noFill/>
              </a:ln>
              <a:effectLst/>
            </c:spPr>
            <c:extLst>
              <c:ext xmlns:c16="http://schemas.microsoft.com/office/drawing/2014/chart" uri="{C3380CC4-5D6E-409C-BE32-E72D297353CC}">
                <c16:uniqueId val="{00000009-0175-4A44-84A8-032AC162808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Mental health problem</c:v>
                </c:pt>
                <c:pt idx="2">
                  <c:v>An EXISTING physical health problem that you already know you have</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0.44</c:v>
                </c:pt>
                <c:pt idx="1">
                  <c:v>0.3</c:v>
                </c:pt>
                <c:pt idx="2">
                  <c:v>0.27</c:v>
                </c:pt>
                <c:pt idx="3">
                  <c:v>0.23</c:v>
                </c:pt>
                <c:pt idx="4">
                  <c:v>0.15</c:v>
                </c:pt>
                <c:pt idx="5">
                  <c:v>0.12</c:v>
                </c:pt>
                <c:pt idx="6">
                  <c:v>0.18</c:v>
                </c:pt>
              </c:numCache>
            </c:numRef>
          </c:val>
          <c:extLst>
            <c:ext xmlns:c16="http://schemas.microsoft.com/office/drawing/2014/chart" uri="{C3380CC4-5D6E-409C-BE32-E72D297353CC}">
              <c16:uniqueId val="{00000008-0175-4A44-84A8-032AC1628083}"/>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3-E14B-4004-B2CB-7ED0C219834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E14B-4004-B2CB-7ED0C219834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E14B-4004-B2CB-7ED0C219834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B228-4002-BAF9-444D1BDD4A22}"/>
              </c:ext>
            </c:extLst>
          </c:dPt>
          <c:dPt>
            <c:idx val="6"/>
            <c:invertIfNegative val="0"/>
            <c:bubble3D val="0"/>
            <c:spPr>
              <a:solidFill>
                <a:schemeClr val="bg2"/>
              </a:solidFill>
              <a:ln>
                <a:noFill/>
              </a:ln>
              <a:effectLst/>
            </c:spPr>
            <c:extLst>
              <c:ext xmlns:c16="http://schemas.microsoft.com/office/drawing/2014/chart" uri="{C3380CC4-5D6E-409C-BE32-E72D297353CC}">
                <c16:uniqueId val="{00000009-E14B-4004-B2CB-7ED0C219834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Cancer</c:v>
                </c:pt>
                <c:pt idx="1">
                  <c:v>External and lifestyle factors</c:v>
                </c:pt>
                <c:pt idx="2">
                  <c:v>An EXISTING physical health problem that you already know you have</c:v>
                </c:pt>
                <c:pt idx="3">
                  <c:v>A NEW physical health problem</c:v>
                </c:pt>
                <c:pt idx="4">
                  <c:v>Mental health problem</c:v>
                </c:pt>
                <c:pt idx="5">
                  <c:v>Medication or vaccination side effects</c:v>
                </c:pt>
                <c:pt idx="6">
                  <c:v>Don't know/Prefer not to say</c:v>
                </c:pt>
              </c:strCache>
            </c:strRef>
          </c:cat>
          <c:val>
            <c:numRef>
              <c:f>Sheet1!$B$2:$B$8</c:f>
              <c:numCache>
                <c:formatCode>0%</c:formatCode>
                <c:ptCount val="7"/>
                <c:pt idx="0">
                  <c:v>0.25</c:v>
                </c:pt>
                <c:pt idx="1">
                  <c:v>0.24</c:v>
                </c:pt>
                <c:pt idx="2">
                  <c:v>0.16</c:v>
                </c:pt>
                <c:pt idx="3">
                  <c:v>0.14000000000000001</c:v>
                </c:pt>
                <c:pt idx="4">
                  <c:v>0.1</c:v>
                </c:pt>
                <c:pt idx="5">
                  <c:v>0.08</c:v>
                </c:pt>
                <c:pt idx="6">
                  <c:v>0.31</c:v>
                </c:pt>
              </c:numCache>
            </c:numRef>
          </c:val>
          <c:extLst>
            <c:ext xmlns:c16="http://schemas.microsoft.com/office/drawing/2014/chart" uri="{C3380CC4-5D6E-409C-BE32-E72D297353CC}">
              <c16:uniqueId val="{00000008-E14B-4004-B2CB-7ED0C2198349}"/>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lumMod val="20000"/>
                <a:lumOff val="80000"/>
              </a:schemeClr>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26D1-4C81-8B01-F26024C626DB}"/>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5F5C-40B8-BAAF-8C495B48518C}"/>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5F5C-40B8-BAAF-8C495B48518C}"/>
              </c:ext>
            </c:extLst>
          </c:dPt>
          <c:dPt>
            <c:idx val="4"/>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5F5C-40B8-BAAF-8C495B48518C}"/>
              </c:ext>
            </c:extLst>
          </c:dPt>
          <c:dPt>
            <c:idx val="6"/>
            <c:invertIfNegative val="0"/>
            <c:bubble3D val="0"/>
            <c:spPr>
              <a:solidFill>
                <a:schemeClr val="bg2"/>
              </a:solidFill>
              <a:ln>
                <a:noFill/>
              </a:ln>
              <a:effectLst/>
            </c:spPr>
            <c:extLst>
              <c:ext xmlns:c16="http://schemas.microsoft.com/office/drawing/2014/chart" uri="{C3380CC4-5D6E-409C-BE32-E72D297353CC}">
                <c16:uniqueId val="{00000009-5F5C-40B8-BAAF-8C495B48518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 EXISTING physical health problem that you already know you have</c:v>
                </c:pt>
                <c:pt idx="1">
                  <c:v>External and lifestyle factors</c:v>
                </c:pt>
                <c:pt idx="2">
                  <c:v>A NEW physical health problem</c:v>
                </c:pt>
                <c:pt idx="3">
                  <c:v>Medication or vaccination side effects</c:v>
                </c:pt>
                <c:pt idx="4">
                  <c:v>Mental health problem</c:v>
                </c:pt>
                <c:pt idx="5">
                  <c:v>Cancer</c:v>
                </c:pt>
                <c:pt idx="6">
                  <c:v>Don't know/Prefer not to say</c:v>
                </c:pt>
              </c:strCache>
            </c:strRef>
          </c:cat>
          <c:val>
            <c:numRef>
              <c:f>Sheet1!$B$2:$B$8</c:f>
              <c:numCache>
                <c:formatCode>0%</c:formatCode>
                <c:ptCount val="7"/>
                <c:pt idx="0">
                  <c:v>0.3</c:v>
                </c:pt>
                <c:pt idx="1">
                  <c:v>0.25</c:v>
                </c:pt>
                <c:pt idx="2">
                  <c:v>0.2</c:v>
                </c:pt>
                <c:pt idx="3">
                  <c:v>0.1</c:v>
                </c:pt>
                <c:pt idx="4">
                  <c:v>0.09</c:v>
                </c:pt>
                <c:pt idx="5">
                  <c:v>0.09</c:v>
                </c:pt>
                <c:pt idx="6">
                  <c:v>0.35</c:v>
                </c:pt>
              </c:numCache>
            </c:numRef>
          </c:val>
          <c:extLst>
            <c:ext xmlns:c16="http://schemas.microsoft.com/office/drawing/2014/chart" uri="{C3380CC4-5D6E-409C-BE32-E72D297353CC}">
              <c16:uniqueId val="{0000000A-5F5C-40B8-BAAF-8C495B48518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07CE-4F4F-AEB9-14CF283737A5}"/>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2817-483D-9BE5-AB473D7E9DFC}"/>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2817-483D-9BE5-AB473D7E9DFC}"/>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2817-483D-9BE5-AB473D7E9DFC}"/>
              </c:ext>
            </c:extLst>
          </c:dPt>
          <c:dPt>
            <c:idx val="6"/>
            <c:invertIfNegative val="0"/>
            <c:bubble3D val="0"/>
            <c:spPr>
              <a:solidFill>
                <a:schemeClr val="bg2"/>
              </a:solidFill>
              <a:ln>
                <a:noFill/>
              </a:ln>
              <a:effectLst/>
            </c:spPr>
            <c:extLst>
              <c:ext xmlns:c16="http://schemas.microsoft.com/office/drawing/2014/chart" uri="{C3380CC4-5D6E-409C-BE32-E72D297353CC}">
                <c16:uniqueId val="{00000009-2817-483D-9BE5-AB473D7E9DF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 NEW physical health problem</c:v>
                </c:pt>
                <c:pt idx="1">
                  <c:v>External and lifestyle factors</c:v>
                </c:pt>
                <c:pt idx="2">
                  <c:v>An EXISTING physical health problem that you already know you have</c:v>
                </c:pt>
                <c:pt idx="3">
                  <c:v>Mental health problem</c:v>
                </c:pt>
                <c:pt idx="4">
                  <c:v>Medication or vaccination side effects</c:v>
                </c:pt>
                <c:pt idx="5">
                  <c:v>Cancer</c:v>
                </c:pt>
                <c:pt idx="6">
                  <c:v>Don't know/Prefer not to say</c:v>
                </c:pt>
              </c:strCache>
            </c:strRef>
          </c:cat>
          <c:val>
            <c:numRef>
              <c:f>Sheet1!$B$2:$B$8</c:f>
              <c:numCache>
                <c:formatCode>0%</c:formatCode>
                <c:ptCount val="7"/>
                <c:pt idx="0">
                  <c:v>0.27</c:v>
                </c:pt>
                <c:pt idx="1">
                  <c:v>0.27</c:v>
                </c:pt>
                <c:pt idx="2">
                  <c:v>0.25</c:v>
                </c:pt>
                <c:pt idx="3">
                  <c:v>0.18</c:v>
                </c:pt>
                <c:pt idx="4">
                  <c:v>0.11</c:v>
                </c:pt>
                <c:pt idx="5">
                  <c:v>0.1</c:v>
                </c:pt>
                <c:pt idx="6">
                  <c:v>0.24</c:v>
                </c:pt>
              </c:numCache>
            </c:numRef>
          </c:val>
          <c:extLst>
            <c:ext xmlns:c16="http://schemas.microsoft.com/office/drawing/2014/chart" uri="{C3380CC4-5D6E-409C-BE32-E72D297353CC}">
              <c16:uniqueId val="{0000000A-2817-483D-9BE5-AB473D7E9DF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59534534923493E-2"/>
          <c:y val="0.11609054961008447"/>
          <c:w val="0.97368093093015307"/>
          <c:h val="0.67638319765857824"/>
        </c:manualLayout>
      </c:layout>
      <c:barChart>
        <c:barDir val="col"/>
        <c:grouping val="clustered"/>
        <c:varyColors val="0"/>
        <c:ser>
          <c:idx val="0"/>
          <c:order val="0"/>
          <c:tx>
            <c:strRef>
              <c:f>Sheet1!$B$8</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Sheet1!$B$9:$B$14</c:f>
              <c:numCache>
                <c:formatCode>0%</c:formatCode>
                <c:ptCount val="6"/>
                <c:pt idx="0">
                  <c:v>0.15</c:v>
                </c:pt>
                <c:pt idx="1">
                  <c:v>0.24</c:v>
                </c:pt>
                <c:pt idx="2">
                  <c:v>0.36</c:v>
                </c:pt>
                <c:pt idx="3">
                  <c:v>0.5</c:v>
                </c:pt>
                <c:pt idx="4">
                  <c:v>0.19</c:v>
                </c:pt>
                <c:pt idx="5">
                  <c:v>0.02</c:v>
                </c:pt>
              </c:numCache>
            </c:numRef>
          </c:val>
          <c:extLst>
            <c:ext xmlns:c16="http://schemas.microsoft.com/office/drawing/2014/chart" uri="{C3380CC4-5D6E-409C-BE32-E72D297353CC}">
              <c16:uniqueId val="{00000000-C2E6-41E5-B9DE-AB1D1AF76019}"/>
            </c:ext>
          </c:extLst>
        </c:ser>
        <c:ser>
          <c:idx val="1"/>
          <c:order val="1"/>
          <c:tx>
            <c:strRef>
              <c:f>Sheet1!$C$8</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Sheet1!$C$9:$C$14</c:f>
              <c:numCache>
                <c:formatCode>0%</c:formatCode>
                <c:ptCount val="6"/>
                <c:pt idx="0">
                  <c:v>0.12</c:v>
                </c:pt>
                <c:pt idx="1">
                  <c:v>0.24</c:v>
                </c:pt>
                <c:pt idx="2">
                  <c:v>0.31</c:v>
                </c:pt>
                <c:pt idx="3">
                  <c:v>0.47</c:v>
                </c:pt>
                <c:pt idx="4">
                  <c:v>0.18</c:v>
                </c:pt>
                <c:pt idx="5">
                  <c:v>0.02</c:v>
                </c:pt>
              </c:numCache>
            </c:numRef>
          </c:val>
          <c:extLst>
            <c:ext xmlns:c16="http://schemas.microsoft.com/office/drawing/2014/chart" uri="{C3380CC4-5D6E-409C-BE32-E72D297353CC}">
              <c16:uniqueId val="{00000001-C2E6-41E5-B9DE-AB1D1AF76019}"/>
            </c:ext>
          </c:extLst>
        </c:ser>
        <c:ser>
          <c:idx val="2"/>
          <c:order val="2"/>
          <c:tx>
            <c:strRef>
              <c:f>Sheet1!$D$8</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Sheet1!$D$9:$D$14</c:f>
              <c:numCache>
                <c:formatCode>0%</c:formatCode>
                <c:ptCount val="6"/>
                <c:pt idx="0">
                  <c:v>0.18</c:v>
                </c:pt>
                <c:pt idx="1">
                  <c:v>0.2</c:v>
                </c:pt>
                <c:pt idx="2">
                  <c:v>0.26</c:v>
                </c:pt>
                <c:pt idx="3">
                  <c:v>0.37</c:v>
                </c:pt>
                <c:pt idx="4">
                  <c:v>0.1</c:v>
                </c:pt>
                <c:pt idx="5">
                  <c:v>0.02</c:v>
                </c:pt>
              </c:numCache>
            </c:numRef>
          </c:val>
          <c:extLst>
            <c:ext xmlns:c16="http://schemas.microsoft.com/office/drawing/2014/chart" uri="{C3380CC4-5D6E-409C-BE32-E72D297353CC}">
              <c16:uniqueId val="{00000002-C2E6-41E5-B9DE-AB1D1AF76019}"/>
            </c:ext>
          </c:extLst>
        </c:ser>
        <c:ser>
          <c:idx val="3"/>
          <c:order val="3"/>
          <c:tx>
            <c:strRef>
              <c:f>Sheet1!$E$8</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Sheet1!$E$9:$E$14</c:f>
              <c:numCache>
                <c:formatCode>0%</c:formatCode>
                <c:ptCount val="6"/>
                <c:pt idx="0">
                  <c:v>0.11</c:v>
                </c:pt>
                <c:pt idx="1">
                  <c:v>0.1</c:v>
                </c:pt>
                <c:pt idx="2">
                  <c:v>0.3</c:v>
                </c:pt>
                <c:pt idx="3">
                  <c:v>0.39</c:v>
                </c:pt>
                <c:pt idx="4">
                  <c:v>0.14000000000000001</c:v>
                </c:pt>
                <c:pt idx="5">
                  <c:v>7.0000000000000007E-2</c:v>
                </c:pt>
              </c:numCache>
            </c:numRef>
          </c:val>
          <c:extLst>
            <c:ext xmlns:c16="http://schemas.microsoft.com/office/drawing/2014/chart" uri="{C3380CC4-5D6E-409C-BE32-E72D297353CC}">
              <c16:uniqueId val="{00000003-C2E6-41E5-B9DE-AB1D1AF76019}"/>
            </c:ext>
          </c:extLst>
        </c:ser>
        <c:ser>
          <c:idx val="4"/>
          <c:order val="4"/>
          <c:tx>
            <c:strRef>
              <c:f>Sheet1!$F$8</c:f>
              <c:strCache>
                <c:ptCount val="1"/>
                <c:pt idx="0">
                  <c:v>Oral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Sheet1!$F$9:$F$14</c:f>
              <c:numCache>
                <c:formatCode>0%</c:formatCode>
                <c:ptCount val="6"/>
                <c:pt idx="0">
                  <c:v>0.17</c:v>
                </c:pt>
                <c:pt idx="1">
                  <c:v>0.25</c:v>
                </c:pt>
                <c:pt idx="2">
                  <c:v>0.22</c:v>
                </c:pt>
                <c:pt idx="3">
                  <c:v>0.3</c:v>
                </c:pt>
                <c:pt idx="4">
                  <c:v>0.09</c:v>
                </c:pt>
                <c:pt idx="5">
                  <c:v>0.01</c:v>
                </c:pt>
              </c:numCache>
            </c:numRef>
          </c:val>
          <c:extLst>
            <c:ext xmlns:c16="http://schemas.microsoft.com/office/drawing/2014/chart" uri="{C3380CC4-5D6E-409C-BE32-E72D297353CC}">
              <c16:uniqueId val="{00000004-C2E6-41E5-B9DE-AB1D1AF76019}"/>
            </c:ext>
          </c:extLst>
        </c:ser>
        <c:dLbls>
          <c:dLblPos val="ctr"/>
          <c:showLegendKey val="0"/>
          <c:showVal val="1"/>
          <c:showCatName val="0"/>
          <c:showSerName val="0"/>
          <c:showPercent val="0"/>
          <c:showBubbleSize val="0"/>
        </c:dLbls>
        <c:gapWidth val="150"/>
        <c:axId val="634683423"/>
        <c:axId val="639381647"/>
      </c:barChart>
      <c:catAx>
        <c:axId val="63468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9381647"/>
        <c:crosses val="autoZero"/>
        <c:auto val="1"/>
        <c:lblAlgn val="ctr"/>
        <c:lblOffset val="100"/>
        <c:noMultiLvlLbl val="0"/>
      </c:catAx>
      <c:valAx>
        <c:axId val="639381647"/>
        <c:scaling>
          <c:orientation val="minMax"/>
        </c:scaling>
        <c:delete val="1"/>
        <c:axPos val="l"/>
        <c:numFmt formatCode="0%" sourceLinked="1"/>
        <c:majorTickMark val="none"/>
        <c:minorTickMark val="none"/>
        <c:tickLblPos val="nextTo"/>
        <c:crossAx val="634683423"/>
        <c:crosses val="autoZero"/>
        <c:crossBetween val="between"/>
      </c:valAx>
      <c:spPr>
        <a:noFill/>
        <a:ln>
          <a:noFill/>
        </a:ln>
        <a:effectLst/>
      </c:spPr>
    </c:plotArea>
    <c:legend>
      <c:legendPos val="b"/>
      <c:layout>
        <c:manualLayout>
          <c:xMode val="edge"/>
          <c:yMode val="edge"/>
          <c:x val="1.848542517966249E-2"/>
          <c:y val="0.86507008392665796"/>
          <c:w val="0.96183282831931827"/>
          <c:h val="0.116090549610084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81670309381089"/>
          <c:y val="0"/>
          <c:w val="0.65670598404600944"/>
          <c:h val="0.94039807306418277"/>
        </c:manualLayout>
      </c:layout>
      <c:barChart>
        <c:barDir val="bar"/>
        <c:grouping val="clustered"/>
        <c:varyColors val="0"/>
        <c:ser>
          <c:idx val="0"/>
          <c:order val="0"/>
          <c:tx>
            <c:strRef>
              <c:f>Sheet1!$B$1</c:f>
              <c:strCache>
                <c:ptCount val="1"/>
                <c:pt idx="0">
                  <c:v>Oral cancer symptom</c:v>
                </c:pt>
              </c:strCache>
            </c:strRef>
          </c:tx>
          <c:spPr>
            <a:solidFill>
              <a:schemeClr val="accent5">
                <a:lumMod val="20000"/>
                <a:lumOff val="8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120E-4AD2-8BF1-F8BAD8027C1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Sheet1!$A$3:$A$13</c:f>
              <c:strCache>
                <c:ptCount val="11"/>
                <c:pt idx="0">
                  <c:v>Went to a walk-in service </c:v>
                </c:pt>
                <c:pt idx="1">
                  <c:v>Called 999</c:v>
                </c:pt>
                <c:pt idx="2">
                  <c:v>Visited a mobile unit </c:v>
                </c:pt>
                <c:pt idx="3">
                  <c:v>Spoke to my community pharmacist</c:v>
                </c:pt>
                <c:pt idx="4">
                  <c:v>Went to A&amp;E</c:v>
                </c:pt>
                <c:pt idx="5">
                  <c:v>Went for private healthcare</c:v>
                </c:pt>
                <c:pt idx="6">
                  <c:v>Called NHS 111</c:v>
                </c:pt>
                <c:pt idx="8">
                  <c:v>Did not contact a healthcare professional</c:v>
                </c:pt>
                <c:pt idx="9">
                  <c:v>Tried to contact GP, 
but unable to discuss symptom with anyone</c:v>
                </c:pt>
                <c:pt idx="10">
                  <c:v>Successfully contacted GP and discussed symptom</c:v>
                </c:pt>
              </c:strCache>
            </c:strRef>
          </c:cat>
          <c:val>
            <c:numRef>
              <c:f>Sheet1!$B$3:$B$13</c:f>
              <c:numCache>
                <c:formatCode>0%</c:formatCode>
                <c:ptCount val="11"/>
                <c:pt idx="0">
                  <c:v>0.01</c:v>
                </c:pt>
                <c:pt idx="1">
                  <c:v>0.03</c:v>
                </c:pt>
                <c:pt idx="2">
                  <c:v>0.02</c:v>
                </c:pt>
                <c:pt idx="3">
                  <c:v>0.02</c:v>
                </c:pt>
                <c:pt idx="4">
                  <c:v>7.0000000000000007E-2</c:v>
                </c:pt>
                <c:pt idx="5">
                  <c:v>0.04</c:v>
                </c:pt>
                <c:pt idx="6">
                  <c:v>0.09</c:v>
                </c:pt>
                <c:pt idx="8">
                  <c:v>0.19</c:v>
                </c:pt>
                <c:pt idx="9">
                  <c:v>0.05</c:v>
                </c:pt>
                <c:pt idx="10">
                  <c:v>0.56999999999999995</c:v>
                </c:pt>
              </c:numCache>
            </c:numRef>
          </c:val>
          <c:extLst>
            <c:ext xmlns:c16="http://schemas.microsoft.com/office/drawing/2014/chart" uri="{C3380CC4-5D6E-409C-BE32-E72D297353CC}">
              <c16:uniqueId val="{00000000-1AE7-4465-BE3F-DCCF26C0FAC5}"/>
            </c:ext>
          </c:extLst>
        </c:ser>
        <c:ser>
          <c:idx val="1"/>
          <c:order val="1"/>
          <c:tx>
            <c:strRef>
              <c:f>Sheet1!$C$1</c:f>
              <c:strCache>
                <c:ptCount val="1"/>
                <c:pt idx="0">
                  <c:v>Lung-specific cancer symptom</c:v>
                </c:pt>
              </c:strCache>
            </c:strRef>
          </c:tx>
          <c:spPr>
            <a:solidFill>
              <a:schemeClr val="accent1">
                <a:lumMod val="20000"/>
                <a:lumOff val="8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120E-4AD2-8BF1-F8BAD8027C1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Sheet1!$A$3:$A$13</c:f>
              <c:strCache>
                <c:ptCount val="11"/>
                <c:pt idx="0">
                  <c:v>Went to a walk-in service </c:v>
                </c:pt>
                <c:pt idx="1">
                  <c:v>Called 999</c:v>
                </c:pt>
                <c:pt idx="2">
                  <c:v>Visited a mobile unit </c:v>
                </c:pt>
                <c:pt idx="3">
                  <c:v>Spoke to my community pharmacist</c:v>
                </c:pt>
                <c:pt idx="4">
                  <c:v>Went to A&amp;E</c:v>
                </c:pt>
                <c:pt idx="5">
                  <c:v>Went for private healthcare</c:v>
                </c:pt>
                <c:pt idx="6">
                  <c:v>Called NHS 111</c:v>
                </c:pt>
                <c:pt idx="8">
                  <c:v>Did not contact a healthcare professional</c:v>
                </c:pt>
                <c:pt idx="9">
                  <c:v>Tried to contact GP, 
but unable to discuss symptom with anyone</c:v>
                </c:pt>
                <c:pt idx="10">
                  <c:v>Successfully contacted GP and discussed symptom</c:v>
                </c:pt>
              </c:strCache>
            </c:strRef>
          </c:cat>
          <c:val>
            <c:numRef>
              <c:f>Sheet1!$C$3:$C$13</c:f>
              <c:numCache>
                <c:formatCode>0%</c:formatCode>
                <c:ptCount val="11"/>
                <c:pt idx="0">
                  <c:v>0.01</c:v>
                </c:pt>
                <c:pt idx="1">
                  <c:v>0.01</c:v>
                </c:pt>
                <c:pt idx="2">
                  <c:v>0.01</c:v>
                </c:pt>
                <c:pt idx="3">
                  <c:v>0.02</c:v>
                </c:pt>
                <c:pt idx="4">
                  <c:v>0.04</c:v>
                </c:pt>
                <c:pt idx="5">
                  <c:v>0.01</c:v>
                </c:pt>
                <c:pt idx="6">
                  <c:v>0.03</c:v>
                </c:pt>
                <c:pt idx="8">
                  <c:v>0.25</c:v>
                </c:pt>
                <c:pt idx="9">
                  <c:v>0.08</c:v>
                </c:pt>
                <c:pt idx="10">
                  <c:v>0.45</c:v>
                </c:pt>
              </c:numCache>
            </c:numRef>
          </c:val>
          <c:extLst>
            <c:ext xmlns:c16="http://schemas.microsoft.com/office/drawing/2014/chart" uri="{C3380CC4-5D6E-409C-BE32-E72D297353CC}">
              <c16:uniqueId val="{00000001-1AE7-4465-BE3F-DCCF26C0FAC5}"/>
            </c:ext>
          </c:extLst>
        </c:ser>
        <c:ser>
          <c:idx val="2"/>
          <c:order val="2"/>
          <c:tx>
            <c:strRef>
              <c:f>Sheet1!$D$1</c:f>
              <c:strCache>
                <c:ptCount val="1"/>
                <c:pt idx="0">
                  <c:v>Red-flag cancer symptom</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120E-4AD2-8BF1-F8BAD8027C1C}"/>
                </c:ext>
              </c:extLst>
            </c:dLbl>
            <c:dLbl>
              <c:idx val="1"/>
              <c:delete val="1"/>
              <c:extLst>
                <c:ext xmlns:c15="http://schemas.microsoft.com/office/drawing/2012/chart" uri="{CE6537A1-D6FC-4f65-9D91-7224C49458BB}"/>
                <c:ext xmlns:c16="http://schemas.microsoft.com/office/drawing/2014/chart" uri="{C3380CC4-5D6E-409C-BE32-E72D297353CC}">
                  <c16:uniqueId val="{00000000-120E-4AD2-8BF1-F8BAD8027C1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Sheet1!$A$3:$A$13</c:f>
              <c:strCache>
                <c:ptCount val="11"/>
                <c:pt idx="0">
                  <c:v>Went to a walk-in service </c:v>
                </c:pt>
                <c:pt idx="1">
                  <c:v>Called 999</c:v>
                </c:pt>
                <c:pt idx="2">
                  <c:v>Visited a mobile unit </c:v>
                </c:pt>
                <c:pt idx="3">
                  <c:v>Spoke to my community pharmacist</c:v>
                </c:pt>
                <c:pt idx="4">
                  <c:v>Went to A&amp;E</c:v>
                </c:pt>
                <c:pt idx="5">
                  <c:v>Went for private healthcare</c:v>
                </c:pt>
                <c:pt idx="6">
                  <c:v>Called NHS 111</c:v>
                </c:pt>
                <c:pt idx="8">
                  <c:v>Did not contact a healthcare professional</c:v>
                </c:pt>
                <c:pt idx="9">
                  <c:v>Tried to contact GP, 
but unable to discuss symptom with anyone</c:v>
                </c:pt>
                <c:pt idx="10">
                  <c:v>Successfully contacted GP and discussed symptom</c:v>
                </c:pt>
              </c:strCache>
            </c:strRef>
          </c:cat>
          <c:val>
            <c:numRef>
              <c:f>Sheet1!$D$3:$D$13</c:f>
              <c:numCache>
                <c:formatCode>0%</c:formatCode>
                <c:ptCount val="11"/>
                <c:pt idx="0">
                  <c:v>0.01</c:v>
                </c:pt>
                <c:pt idx="1">
                  <c:v>0</c:v>
                </c:pt>
                <c:pt idx="2">
                  <c:v>0.02</c:v>
                </c:pt>
                <c:pt idx="3">
                  <c:v>0.03</c:v>
                </c:pt>
                <c:pt idx="4">
                  <c:v>0.05</c:v>
                </c:pt>
                <c:pt idx="5">
                  <c:v>0.05</c:v>
                </c:pt>
                <c:pt idx="6">
                  <c:v>0.04</c:v>
                </c:pt>
                <c:pt idx="8">
                  <c:v>0.18</c:v>
                </c:pt>
                <c:pt idx="9">
                  <c:v>0.09</c:v>
                </c:pt>
                <c:pt idx="10">
                  <c:v>0.56999999999999995</c:v>
                </c:pt>
              </c:numCache>
            </c:numRef>
          </c:val>
          <c:extLst>
            <c:ext xmlns:c16="http://schemas.microsoft.com/office/drawing/2014/chart" uri="{C3380CC4-5D6E-409C-BE32-E72D297353CC}">
              <c16:uniqueId val="{00000002-1AE7-4465-BE3F-DCCF26C0FAC5}"/>
            </c:ext>
          </c:extLst>
        </c:ser>
        <c:ser>
          <c:idx val="3"/>
          <c:order val="3"/>
          <c:tx>
            <c:strRef>
              <c:f>Sheet1!$E$1</c:f>
              <c:strCache>
                <c:ptCount val="1"/>
                <c:pt idx="0">
                  <c:v>Non-specific cancer symptom</c:v>
                </c:pt>
              </c:strCache>
            </c:strRef>
          </c:tx>
          <c:spPr>
            <a:solidFill>
              <a:schemeClr val="accent3"/>
            </a:solidFill>
            <a:ln>
              <a:noFill/>
            </a:ln>
            <a:effectLst/>
          </c:spPr>
          <c:invertIfNegative val="0"/>
          <c:dLbls>
            <c:dLbl>
              <c:idx val="0"/>
              <c:layout>
                <c:manualLayout>
                  <c:x val="-1.1343011691072867E-3"/>
                  <c:y val="8.06630203876303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0E-4AD2-8BF1-F8BAD8027C1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Sheet1!$A$3:$A$13</c:f>
              <c:strCache>
                <c:ptCount val="11"/>
                <c:pt idx="0">
                  <c:v>Went to a walk-in service </c:v>
                </c:pt>
                <c:pt idx="1">
                  <c:v>Called 999</c:v>
                </c:pt>
                <c:pt idx="2">
                  <c:v>Visited a mobile unit </c:v>
                </c:pt>
                <c:pt idx="3">
                  <c:v>Spoke to my community pharmacist</c:v>
                </c:pt>
                <c:pt idx="4">
                  <c:v>Went to A&amp;E</c:v>
                </c:pt>
                <c:pt idx="5">
                  <c:v>Went for private healthcare</c:v>
                </c:pt>
                <c:pt idx="6">
                  <c:v>Called NHS 111</c:v>
                </c:pt>
                <c:pt idx="8">
                  <c:v>Did not contact a healthcare professional</c:v>
                </c:pt>
                <c:pt idx="9">
                  <c:v>Tried to contact GP, 
but unable to discuss symptom with anyone</c:v>
                </c:pt>
                <c:pt idx="10">
                  <c:v>Successfully contacted GP and discussed symptom</c:v>
                </c:pt>
              </c:strCache>
            </c:strRef>
          </c:cat>
          <c:val>
            <c:numRef>
              <c:f>Sheet1!$E$3:$E$13</c:f>
              <c:numCache>
                <c:formatCode>0%</c:formatCode>
                <c:ptCount val="11"/>
                <c:pt idx="0">
                  <c:v>0.01</c:v>
                </c:pt>
                <c:pt idx="1">
                  <c:v>0.01</c:v>
                </c:pt>
                <c:pt idx="2">
                  <c:v>0.01</c:v>
                </c:pt>
                <c:pt idx="3">
                  <c:v>0.02</c:v>
                </c:pt>
                <c:pt idx="4">
                  <c:v>0.04</c:v>
                </c:pt>
                <c:pt idx="5">
                  <c:v>0.04</c:v>
                </c:pt>
                <c:pt idx="6">
                  <c:v>0.05</c:v>
                </c:pt>
                <c:pt idx="8">
                  <c:v>0.33</c:v>
                </c:pt>
                <c:pt idx="9">
                  <c:v>0.08</c:v>
                </c:pt>
                <c:pt idx="10">
                  <c:v>0.53</c:v>
                </c:pt>
              </c:numCache>
            </c:numRef>
          </c:val>
          <c:extLst>
            <c:ext xmlns:c16="http://schemas.microsoft.com/office/drawing/2014/chart" uri="{C3380CC4-5D6E-409C-BE32-E72D297353CC}">
              <c16:uniqueId val="{00000003-1AE7-4465-BE3F-DCCF26C0FAC5}"/>
            </c:ext>
          </c:extLst>
        </c:ser>
        <c:ser>
          <c:idx val="4"/>
          <c:order val="4"/>
          <c:tx>
            <c:strRef>
              <c:f>Sheet1!$F$1</c:f>
              <c:strCache>
                <c:ptCount val="1"/>
                <c:pt idx="0">
                  <c:v>Any potential cancer symptom</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120E-4AD2-8BF1-F8BAD8027C1C}"/>
                </c:ext>
              </c:extLst>
            </c:dLbl>
            <c:dLbl>
              <c:idx val="8"/>
              <c:layout>
                <c:manualLayout>
                  <c:x val="-1.1343011691072452E-3"/>
                  <c:y val="-5.3775346925087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C6-49C3-AA80-CCF9AC7FA0BA}"/>
                </c:ext>
              </c:extLst>
            </c:dLbl>
            <c:dLbl>
              <c:idx val="10"/>
              <c:layout>
                <c:manualLayout>
                  <c:x val="-4.53720467642898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79-4533-95AB-C51B5272FF6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Sheet1!$A$3:$A$13</c:f>
              <c:strCache>
                <c:ptCount val="11"/>
                <c:pt idx="0">
                  <c:v>Went to a walk-in service </c:v>
                </c:pt>
                <c:pt idx="1">
                  <c:v>Called 999</c:v>
                </c:pt>
                <c:pt idx="2">
                  <c:v>Visited a mobile unit </c:v>
                </c:pt>
                <c:pt idx="3">
                  <c:v>Spoke to my community pharmacist</c:v>
                </c:pt>
                <c:pt idx="4">
                  <c:v>Went to A&amp;E</c:v>
                </c:pt>
                <c:pt idx="5">
                  <c:v>Went for private healthcare</c:v>
                </c:pt>
                <c:pt idx="6">
                  <c:v>Called NHS 111</c:v>
                </c:pt>
                <c:pt idx="8">
                  <c:v>Did not contact a healthcare professional</c:v>
                </c:pt>
                <c:pt idx="9">
                  <c:v>Tried to contact GP, 
but unable to discuss symptom with anyone</c:v>
                </c:pt>
                <c:pt idx="10">
                  <c:v>Successfully contacted GP and discussed symptom</c:v>
                </c:pt>
              </c:strCache>
            </c:strRef>
          </c:cat>
          <c:val>
            <c:numRef>
              <c:f>Sheet1!$F$3:$F$13</c:f>
              <c:numCache>
                <c:formatCode>0%</c:formatCode>
                <c:ptCount val="11"/>
                <c:pt idx="0">
                  <c:v>0.01</c:v>
                </c:pt>
                <c:pt idx="1">
                  <c:v>0.01</c:v>
                </c:pt>
                <c:pt idx="2">
                  <c:v>0.02</c:v>
                </c:pt>
                <c:pt idx="3">
                  <c:v>0.03</c:v>
                </c:pt>
                <c:pt idx="4">
                  <c:v>0.04</c:v>
                </c:pt>
                <c:pt idx="5">
                  <c:v>0.04</c:v>
                </c:pt>
                <c:pt idx="6">
                  <c:v>0.06</c:v>
                </c:pt>
                <c:pt idx="8">
                  <c:v>0.25</c:v>
                </c:pt>
                <c:pt idx="9">
                  <c:v>0.09</c:v>
                </c:pt>
                <c:pt idx="10">
                  <c:v>0.57999999999999996</c:v>
                </c:pt>
              </c:numCache>
            </c:numRef>
          </c:val>
          <c:extLst>
            <c:ext xmlns:c16="http://schemas.microsoft.com/office/drawing/2014/chart" uri="{C3380CC4-5D6E-409C-BE32-E72D297353CC}">
              <c16:uniqueId val="{00000004-1AE7-4465-BE3F-DCCF26C0FAC5}"/>
            </c:ext>
          </c:extLst>
        </c:ser>
        <c:dLbls>
          <c:showLegendKey val="0"/>
          <c:showVal val="0"/>
          <c:showCatName val="0"/>
          <c:showSerName val="0"/>
          <c:showPercent val="0"/>
          <c:showBubbleSize val="0"/>
        </c:dLbls>
        <c:gapWidth val="50"/>
        <c:axId val="803270863"/>
        <c:axId val="803271343"/>
      </c:barChart>
      <c:catAx>
        <c:axId val="803270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3271343"/>
        <c:crosses val="autoZero"/>
        <c:auto val="1"/>
        <c:lblAlgn val="ctr"/>
        <c:lblOffset val="100"/>
        <c:noMultiLvlLbl val="0"/>
      </c:catAx>
      <c:valAx>
        <c:axId val="803271343"/>
        <c:scaling>
          <c:orientation val="minMax"/>
        </c:scaling>
        <c:delete val="1"/>
        <c:axPos val="b"/>
        <c:numFmt formatCode="0%" sourceLinked="1"/>
        <c:majorTickMark val="none"/>
        <c:minorTickMark val="none"/>
        <c:tickLblPos val="nextTo"/>
        <c:crossAx val="803270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79035959891693"/>
          <c:y val="4.0664647408318759E-2"/>
          <c:w val="0.67800406675071012"/>
          <c:h val="0.80879811875629104"/>
        </c:manualLayout>
      </c:layout>
      <c:barChart>
        <c:barDir val="bar"/>
        <c:grouping val="percentStacked"/>
        <c:varyColors val="0"/>
        <c:ser>
          <c:idx val="2"/>
          <c:order val="0"/>
          <c:tx>
            <c:strRef>
              <c:f>Sheet1!$B$1</c:f>
              <c:strCache>
                <c:ptCount val="1"/>
                <c:pt idx="0">
                  <c:v>Contacted GP within 6 months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Sheet1!$B$2:$B$6</c:f>
              <c:numCache>
                <c:formatCode>0%</c:formatCode>
                <c:ptCount val="5"/>
                <c:pt idx="0">
                  <c:v>0.61</c:v>
                </c:pt>
                <c:pt idx="1">
                  <c:v>0.49</c:v>
                </c:pt>
                <c:pt idx="2">
                  <c:v>0.59</c:v>
                </c:pt>
                <c:pt idx="3">
                  <c:v>0.52</c:v>
                </c:pt>
                <c:pt idx="4">
                  <c:v>0.57999999999999996</c:v>
                </c:pt>
              </c:numCache>
            </c:numRef>
          </c:val>
          <c:extLst>
            <c:ext xmlns:c16="http://schemas.microsoft.com/office/drawing/2014/chart" uri="{C3380CC4-5D6E-409C-BE32-E72D297353CC}">
              <c16:uniqueId val="{00000000-D488-4553-A8E4-C8B3F010E4DC}"/>
            </c:ext>
          </c:extLst>
        </c:ser>
        <c:ser>
          <c:idx val="0"/>
          <c:order val="1"/>
          <c:tx>
            <c:strRef>
              <c:f>Sheet1!$C$1</c:f>
              <c:strCache>
                <c:ptCount val="1"/>
                <c:pt idx="0">
                  <c:v>Did not contact GP within 6 months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Sheet1!$C$2:$C$6</c:f>
              <c:numCache>
                <c:formatCode>0%</c:formatCode>
                <c:ptCount val="5"/>
                <c:pt idx="0">
                  <c:v>0.25890000000000002</c:v>
                </c:pt>
                <c:pt idx="1">
                  <c:v>0.37880000000000003</c:v>
                </c:pt>
                <c:pt idx="2">
                  <c:v>0.3009</c:v>
                </c:pt>
                <c:pt idx="3">
                  <c:v>0.38140000000000002</c:v>
                </c:pt>
                <c:pt idx="4">
                  <c:v>0.34100000000000003</c:v>
                </c:pt>
              </c:numCache>
            </c:numRef>
          </c:val>
          <c:extLst>
            <c:ext xmlns:c16="http://schemas.microsoft.com/office/drawing/2014/chart" uri="{C3380CC4-5D6E-409C-BE32-E72D297353CC}">
              <c16:uniqueId val="{00000000-2571-4364-873B-A754228675CD}"/>
            </c:ext>
          </c:extLst>
        </c:ser>
        <c:ser>
          <c:idx val="1"/>
          <c:order val="2"/>
          <c:tx>
            <c:strRef>
              <c:f>Sheet1!$D$1</c:f>
              <c:strCache>
                <c:ptCount val="1"/>
                <c:pt idx="0">
                  <c:v>Don't know/prefer not to say</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Sheet1!$D$2:$D$6</c:f>
              <c:numCache>
                <c:formatCode>0%</c:formatCode>
                <c:ptCount val="5"/>
                <c:pt idx="0">
                  <c:v>0.13</c:v>
                </c:pt>
                <c:pt idx="1">
                  <c:v>0.14000000000000001</c:v>
                </c:pt>
                <c:pt idx="2">
                  <c:v>0.11</c:v>
                </c:pt>
                <c:pt idx="3">
                  <c:v>0.1</c:v>
                </c:pt>
                <c:pt idx="4">
                  <c:v>0.08</c:v>
                </c:pt>
              </c:numCache>
            </c:numRef>
          </c:val>
          <c:extLst>
            <c:ext xmlns:c16="http://schemas.microsoft.com/office/drawing/2014/chart" uri="{C3380CC4-5D6E-409C-BE32-E72D297353CC}">
              <c16:uniqueId val="{00000001-2571-4364-873B-A754228675CD}"/>
            </c:ext>
          </c:extLst>
        </c:ser>
        <c:dLbls>
          <c:showLegendKey val="0"/>
          <c:showVal val="0"/>
          <c:showCatName val="0"/>
          <c:showSerName val="0"/>
          <c:showPercent val="0"/>
          <c:showBubbleSize val="0"/>
        </c:dLbls>
        <c:gapWidth val="182"/>
        <c:overlap val="100"/>
        <c:axId val="525617328"/>
        <c:axId val="525618992"/>
      </c:barChart>
      <c:catAx>
        <c:axId val="52561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5618992"/>
        <c:crossesAt val="0"/>
        <c:auto val="1"/>
        <c:lblAlgn val="ctr"/>
        <c:lblOffset val="100"/>
        <c:noMultiLvlLbl val="0"/>
      </c:catAx>
      <c:valAx>
        <c:axId val="525618992"/>
        <c:scaling>
          <c:orientation val="minMax"/>
        </c:scaling>
        <c:delete val="1"/>
        <c:axPos val="b"/>
        <c:numFmt formatCode="0%" sourceLinked="0"/>
        <c:majorTickMark val="none"/>
        <c:minorTickMark val="none"/>
        <c:tickLblPos val="nextTo"/>
        <c:crossAx val="52561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All</c:v>
                </c:pt>
                <c:pt idx="2">
                  <c:v>Male</c:v>
                </c:pt>
                <c:pt idx="3">
                  <c:v>Female</c:v>
                </c:pt>
                <c:pt idx="5">
                  <c:v>18-29</c:v>
                </c:pt>
                <c:pt idx="6">
                  <c:v>30-49</c:v>
                </c:pt>
                <c:pt idx="7">
                  <c:v>50+</c:v>
                </c:pt>
                <c:pt idx="9">
                  <c:v>ABC1</c:v>
                </c:pt>
                <c:pt idx="10">
                  <c:v>C2DE</c:v>
                </c:pt>
                <c:pt idx="12">
                  <c:v>C2DE 50+</c:v>
                </c:pt>
                <c:pt idx="13">
                  <c:v>All not C2DE 50+</c:v>
                </c:pt>
                <c:pt idx="15">
                  <c:v>Living 
without a disability</c:v>
                </c:pt>
                <c:pt idx="16">
                  <c:v>Living 
with a disability </c:v>
                </c:pt>
                <c:pt idx="18">
                  <c:v>Urban</c:v>
                </c:pt>
                <c:pt idx="19">
                  <c:v>Town</c:v>
                </c:pt>
                <c:pt idx="20">
                  <c:v>Rural</c:v>
                </c:pt>
              </c:strCache>
            </c:strRef>
          </c:cat>
          <c:val>
            <c:numRef>
              <c:f>Sheet1!$B$2:$B$22</c:f>
              <c:numCache>
                <c:formatCode>General</c:formatCode>
                <c:ptCount val="21"/>
                <c:pt idx="0" formatCode="0%">
                  <c:v>0.57999999999999996</c:v>
                </c:pt>
                <c:pt idx="2" formatCode="0%">
                  <c:v>0.56999999999999995</c:v>
                </c:pt>
                <c:pt idx="3" formatCode="0%">
                  <c:v>0.59</c:v>
                </c:pt>
                <c:pt idx="5" formatCode="0%">
                  <c:v>0.57999999999999996</c:v>
                </c:pt>
                <c:pt idx="6" formatCode="0%">
                  <c:v>0.43</c:v>
                </c:pt>
                <c:pt idx="7" formatCode="0%">
                  <c:v>0.66</c:v>
                </c:pt>
                <c:pt idx="9" formatCode="0%">
                  <c:v>0.56999999999999995</c:v>
                </c:pt>
                <c:pt idx="10" formatCode="0%">
                  <c:v>0.59</c:v>
                </c:pt>
                <c:pt idx="12" formatCode="0%">
                  <c:v>0.62</c:v>
                </c:pt>
                <c:pt idx="13" formatCode="0%">
                  <c:v>0.56000000000000005</c:v>
                </c:pt>
                <c:pt idx="15" formatCode="0%">
                  <c:v>0.5</c:v>
                </c:pt>
                <c:pt idx="16" formatCode="0%">
                  <c:v>0.67</c:v>
                </c:pt>
                <c:pt idx="18" formatCode="0%">
                  <c:v>0.57999999999999996</c:v>
                </c:pt>
                <c:pt idx="19" formatCode="0%">
                  <c:v>0.61</c:v>
                </c:pt>
                <c:pt idx="20" formatCode="0%">
                  <c:v>0.56000000000000005</c:v>
                </c:pt>
              </c:numCache>
            </c:numRef>
          </c:val>
          <c:extLst>
            <c:ext xmlns:c16="http://schemas.microsoft.com/office/drawing/2014/chart" uri="{C3380CC4-5D6E-409C-BE32-E72D297353CC}">
              <c16:uniqueId val="{00000000-2974-4D54-BC9E-EF85F432B8A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c:v>
                </c:pt>
                <c:pt idx="1">
                  <c:v>Betsi Cadwaladr</c:v>
                </c:pt>
                <c:pt idx="2">
                  <c:v>Hywel Dda</c:v>
                </c:pt>
                <c:pt idx="3">
                  <c:v>Swansea Bay</c:v>
                </c:pt>
                <c:pt idx="4">
                  <c:v>Cwm Taf Morgannwg</c:v>
                </c:pt>
                <c:pt idx="5">
                  <c:v>Aneurin Bevan</c:v>
                </c:pt>
                <c:pt idx="6">
                  <c:v>Cardiff and Vale</c:v>
                </c:pt>
              </c:strCache>
            </c:strRef>
          </c:cat>
          <c:val>
            <c:numRef>
              <c:f>Sheet1!$B$2:$B$8</c:f>
              <c:numCache>
                <c:formatCode>0%</c:formatCode>
                <c:ptCount val="7"/>
                <c:pt idx="0">
                  <c:v>0.57999999999999996</c:v>
                </c:pt>
                <c:pt idx="1">
                  <c:v>0.56000000000000005</c:v>
                </c:pt>
                <c:pt idx="2">
                  <c:v>0.56999999999999995</c:v>
                </c:pt>
                <c:pt idx="3">
                  <c:v>0.59</c:v>
                </c:pt>
                <c:pt idx="4">
                  <c:v>0.65</c:v>
                </c:pt>
                <c:pt idx="5">
                  <c:v>0.55000000000000004</c:v>
                </c:pt>
                <c:pt idx="6">
                  <c:v>0.61</c:v>
                </c:pt>
              </c:numCache>
            </c:numRef>
          </c:val>
          <c:extLst>
            <c:ext xmlns:c16="http://schemas.microsoft.com/office/drawing/2014/chart" uri="{C3380CC4-5D6E-409C-BE32-E72D297353CC}">
              <c16:uniqueId val="{00000000-8480-4B57-956C-910981A4A83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57317668548512E-2"/>
          <c:y val="0.10001498944883329"/>
          <c:w val="0.93918553987499376"/>
          <c:h val="0.7127621104207118"/>
        </c:manualLayout>
      </c:layout>
      <c:barChart>
        <c:barDir val="col"/>
        <c:grouping val="percentStacked"/>
        <c:varyColors val="0"/>
        <c:ser>
          <c:idx val="4"/>
          <c:order val="0"/>
          <c:tx>
            <c:strRef>
              <c:f>Sheet1!$B$1</c:f>
              <c:strCache>
                <c:ptCount val="1"/>
                <c:pt idx="0">
                  <c:v>More than 1 month</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Sheet1!$B$2:$B$6</c:f>
              <c:numCache>
                <c:formatCode>0%</c:formatCode>
                <c:ptCount val="5"/>
                <c:pt idx="0">
                  <c:v>7.0000000000000007E-2</c:v>
                </c:pt>
                <c:pt idx="1">
                  <c:v>3.8300000000000001E-2</c:v>
                </c:pt>
                <c:pt idx="2">
                  <c:v>8.7099999999999997E-2</c:v>
                </c:pt>
                <c:pt idx="3">
                  <c:v>7.9200000000000007E-2</c:v>
                </c:pt>
                <c:pt idx="4">
                  <c:v>7.8399999999999997E-2</c:v>
                </c:pt>
              </c:numCache>
            </c:numRef>
          </c:val>
          <c:extLst>
            <c:ext xmlns:c16="http://schemas.microsoft.com/office/drawing/2014/chart" uri="{C3380CC4-5D6E-409C-BE32-E72D297353CC}">
              <c16:uniqueId val="{00000000-1A83-4A66-941A-551D2A812EDD}"/>
            </c:ext>
          </c:extLst>
        </c:ser>
        <c:ser>
          <c:idx val="3"/>
          <c:order val="1"/>
          <c:tx>
            <c:strRef>
              <c:f>Sheet1!$C$1</c:f>
              <c:strCache>
                <c:ptCount val="1"/>
                <c:pt idx="0">
                  <c:v>More than 2 weeks and up to 1 month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Sheet1!$C$2:$C$6</c:f>
              <c:numCache>
                <c:formatCode>0%</c:formatCode>
                <c:ptCount val="5"/>
                <c:pt idx="0">
                  <c:v>0.08</c:v>
                </c:pt>
                <c:pt idx="1">
                  <c:v>9.69E-2</c:v>
                </c:pt>
                <c:pt idx="2">
                  <c:v>8.5000000000000006E-2</c:v>
                </c:pt>
                <c:pt idx="3">
                  <c:v>3.78E-2</c:v>
                </c:pt>
                <c:pt idx="4">
                  <c:v>8.9200000000000002E-2</c:v>
                </c:pt>
              </c:numCache>
            </c:numRef>
          </c:val>
          <c:extLst>
            <c:ext xmlns:c16="http://schemas.microsoft.com/office/drawing/2014/chart" uri="{C3380CC4-5D6E-409C-BE32-E72D297353CC}">
              <c16:uniqueId val="{00000001-1A83-4A66-941A-551D2A812EDD}"/>
            </c:ext>
          </c:extLst>
        </c:ser>
        <c:ser>
          <c:idx val="2"/>
          <c:order val="2"/>
          <c:tx>
            <c:strRef>
              <c:f>Sheet1!$D$1</c:f>
              <c:strCache>
                <c:ptCount val="1"/>
                <c:pt idx="0">
                  <c:v>Between 2 days and up to 2 weeks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Sheet1!$D$2:$D$6</c:f>
              <c:numCache>
                <c:formatCode>0%</c:formatCode>
                <c:ptCount val="5"/>
                <c:pt idx="0">
                  <c:v>0.28000000000000003</c:v>
                </c:pt>
                <c:pt idx="1">
                  <c:v>0.31590000000000001</c:v>
                </c:pt>
                <c:pt idx="2">
                  <c:v>0.29239999999999999</c:v>
                </c:pt>
                <c:pt idx="3">
                  <c:v>0.27979999999999999</c:v>
                </c:pt>
                <c:pt idx="4">
                  <c:v>0.31419999999999998</c:v>
                </c:pt>
              </c:numCache>
            </c:numRef>
          </c:val>
          <c:extLst>
            <c:ext xmlns:c16="http://schemas.microsoft.com/office/drawing/2014/chart" uri="{C3380CC4-5D6E-409C-BE32-E72D297353CC}">
              <c16:uniqueId val="{00000002-1A83-4A66-941A-551D2A812EDD}"/>
            </c:ext>
          </c:extLst>
        </c:ser>
        <c:ser>
          <c:idx val="1"/>
          <c:order val="3"/>
          <c:tx>
            <c:strRef>
              <c:f>Sheet1!$E$1</c:f>
              <c:strCache>
                <c:ptCount val="1"/>
                <c:pt idx="0">
                  <c:v>On the next day</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Sheet1!$E$2:$E$6</c:f>
              <c:numCache>
                <c:formatCode>0%</c:formatCode>
                <c:ptCount val="5"/>
                <c:pt idx="0">
                  <c:v>0.1</c:v>
                </c:pt>
                <c:pt idx="1">
                  <c:v>0.1007</c:v>
                </c:pt>
                <c:pt idx="2">
                  <c:v>0.14280000000000001</c:v>
                </c:pt>
                <c:pt idx="3">
                  <c:v>6.7400000000000002E-2</c:v>
                </c:pt>
                <c:pt idx="4">
                  <c:v>9.4799999999999995E-2</c:v>
                </c:pt>
              </c:numCache>
            </c:numRef>
          </c:val>
          <c:extLst>
            <c:ext xmlns:c16="http://schemas.microsoft.com/office/drawing/2014/chart" uri="{C3380CC4-5D6E-409C-BE32-E72D297353CC}">
              <c16:uniqueId val="{00000003-1A83-4A66-941A-551D2A812EDD}"/>
            </c:ext>
          </c:extLst>
        </c:ser>
        <c:ser>
          <c:idx val="0"/>
          <c:order val="4"/>
          <c:tx>
            <c:strRef>
              <c:f>Sheet1!$F$1</c:f>
              <c:strCache>
                <c:ptCount val="1"/>
                <c:pt idx="0">
                  <c:v>On the same day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Sheet1!$F$2:$F$6</c:f>
              <c:numCache>
                <c:formatCode>0%</c:formatCode>
                <c:ptCount val="5"/>
                <c:pt idx="0">
                  <c:v>0.4</c:v>
                </c:pt>
                <c:pt idx="1">
                  <c:v>0.35899999999999999</c:v>
                </c:pt>
                <c:pt idx="2">
                  <c:v>0.32600000000000001</c:v>
                </c:pt>
                <c:pt idx="3">
                  <c:v>0.42949999999999999</c:v>
                </c:pt>
                <c:pt idx="4">
                  <c:v>0.33429999999999999</c:v>
                </c:pt>
              </c:numCache>
            </c:numRef>
          </c:val>
          <c:extLst>
            <c:ext xmlns:c16="http://schemas.microsoft.com/office/drawing/2014/chart" uri="{C3380CC4-5D6E-409C-BE32-E72D297353CC}">
              <c16:uniqueId val="{00000004-1A83-4A66-941A-551D2A812EDD}"/>
            </c:ext>
          </c:extLst>
        </c:ser>
        <c:dLbls>
          <c:showLegendKey val="0"/>
          <c:showVal val="0"/>
          <c:showCatName val="0"/>
          <c:showSerName val="0"/>
          <c:showPercent val="0"/>
          <c:showBubbleSize val="0"/>
        </c:dLbls>
        <c:gapWidth val="182"/>
        <c:overlap val="100"/>
        <c:axId val="295719760"/>
        <c:axId val="295717680"/>
      </c:barChart>
      <c:catAx>
        <c:axId val="2957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5717680"/>
        <c:crosses val="autoZero"/>
        <c:auto val="1"/>
        <c:lblAlgn val="ctr"/>
        <c:lblOffset val="100"/>
        <c:noMultiLvlLbl val="0"/>
      </c:catAx>
      <c:valAx>
        <c:axId val="295717680"/>
        <c:scaling>
          <c:orientation val="minMax"/>
        </c:scaling>
        <c:delete val="1"/>
        <c:axPos val="l"/>
        <c:numFmt formatCode="0%" sourceLinked="0"/>
        <c:majorTickMark val="none"/>
        <c:minorTickMark val="none"/>
        <c:tickLblPos val="nextTo"/>
        <c:crossAx val="29571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41A6-45A0-B833-4C8DF1067F06}"/>
              </c:ext>
            </c:extLst>
          </c:dPt>
          <c:dPt>
            <c:idx val="2"/>
            <c:invertIfNegative val="0"/>
            <c:bubble3D val="0"/>
            <c:spPr>
              <a:solidFill>
                <a:schemeClr val="bg2"/>
              </a:solidFill>
              <a:ln>
                <a:noFill/>
              </a:ln>
              <a:effectLst/>
            </c:spPr>
            <c:extLst>
              <c:ext xmlns:c16="http://schemas.microsoft.com/office/drawing/2014/chart" uri="{C3380CC4-5D6E-409C-BE32-E72D297353CC}">
                <c16:uniqueId val="{00000002-41A6-45A0-B833-4C8DF1067F06}"/>
              </c:ext>
            </c:extLst>
          </c:dPt>
          <c:dPt>
            <c:idx val="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5-41A6-45A0-B833-4C8DF1067F06}"/>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41A6-45A0-B833-4C8DF1067F06}"/>
              </c:ext>
            </c:extLst>
          </c:dPt>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41A6-45A0-B833-4C8DF1067F0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Prefer not to say</c:v>
                </c:pt>
                <c:pt idx="2">
                  <c:v>Don't know/not sure</c:v>
                </c:pt>
                <c:pt idx="4">
                  <c:v>Never been a smoker (i.e. smoked less than 100 cigarettes in your lifetime)</c:v>
                </c:pt>
                <c:pt idx="6">
                  <c:v>Used to smoke cigarettes, but stopped smoking completely more than a year ago</c:v>
                </c:pt>
                <c:pt idx="8">
                  <c:v>Used to smoke cigarettes, but stopped smoking completely in the last year</c:v>
                </c:pt>
                <c:pt idx="10">
                  <c:v>Do not smoke cigarettes at all, but I do smoke tobacco of some kind (e.g. pipe, cigar or shisha)</c:v>
                </c:pt>
                <c:pt idx="12">
                  <c:v>Smoke cigarettes, but not every day</c:v>
                </c:pt>
                <c:pt idx="14">
                  <c:v>Smoke cigarettes every day</c:v>
                </c:pt>
              </c:strCache>
            </c:strRef>
          </c:cat>
          <c:val>
            <c:numRef>
              <c:f>Sheet1!$B$3:$B$17</c:f>
              <c:numCache>
                <c:formatCode>General</c:formatCode>
                <c:ptCount val="15"/>
                <c:pt idx="0" formatCode="0%">
                  <c:v>0.01</c:v>
                </c:pt>
                <c:pt idx="2" formatCode="0%">
                  <c:v>0.01</c:v>
                </c:pt>
                <c:pt idx="4" formatCode="0%">
                  <c:v>0.55000000000000004</c:v>
                </c:pt>
                <c:pt idx="6" formatCode="0%">
                  <c:v>0.28999999999999998</c:v>
                </c:pt>
                <c:pt idx="8" formatCode="0%">
                  <c:v>0.02</c:v>
                </c:pt>
                <c:pt idx="10" formatCode="0%">
                  <c:v>0.01</c:v>
                </c:pt>
                <c:pt idx="12" formatCode="0%">
                  <c:v>0.02</c:v>
                </c:pt>
                <c:pt idx="14" formatCode="0%">
                  <c:v>0.09</c:v>
                </c:pt>
              </c:numCache>
            </c:numRef>
          </c:val>
          <c:extLst>
            <c:ext xmlns:c16="http://schemas.microsoft.com/office/drawing/2014/chart" uri="{C3380CC4-5D6E-409C-BE32-E72D297353CC}">
              <c16:uniqueId val="{00000000-41A6-45A0-B833-4C8DF1067F06}"/>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99529714944611"/>
          <c:y val="3.3956566020423927E-2"/>
          <c:w val="0.59343522507799729"/>
          <c:h val="0.85491270820293763"/>
        </c:manualLayout>
      </c:layout>
      <c:barChart>
        <c:barDir val="bar"/>
        <c:grouping val="percentStacked"/>
        <c:varyColors val="0"/>
        <c:ser>
          <c:idx val="0"/>
          <c:order val="0"/>
          <c:tx>
            <c:strRef>
              <c:f>Sheet1!$B$1</c:f>
              <c:strCache>
                <c:ptCount val="1"/>
                <c:pt idx="0">
                  <c:v>Recontacted doctor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Sheet1!$B$3:$B$7</c:f>
              <c:numCache>
                <c:formatCode>0%</c:formatCode>
                <c:ptCount val="5"/>
                <c:pt idx="0">
                  <c:v>0.57999999999999996</c:v>
                </c:pt>
                <c:pt idx="1">
                  <c:v>0.55000000000000004</c:v>
                </c:pt>
                <c:pt idx="2">
                  <c:v>0.49</c:v>
                </c:pt>
                <c:pt idx="3">
                  <c:v>0.54</c:v>
                </c:pt>
                <c:pt idx="4">
                  <c:v>0.52</c:v>
                </c:pt>
              </c:numCache>
            </c:numRef>
          </c:val>
          <c:extLst>
            <c:ext xmlns:c16="http://schemas.microsoft.com/office/drawing/2014/chart" uri="{C3380CC4-5D6E-409C-BE32-E72D297353CC}">
              <c16:uniqueId val="{00000000-858D-45FE-BB3B-6DAAB3823D45}"/>
            </c:ext>
          </c:extLst>
        </c:ser>
        <c:ser>
          <c:idx val="1"/>
          <c:order val="1"/>
          <c:tx>
            <c:strRef>
              <c:f>Sheet1!$C$1</c:f>
              <c:strCache>
                <c:ptCount val="1"/>
                <c:pt idx="0">
                  <c:v>Did not recontact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Sheet1!$C$3:$C$7</c:f>
              <c:numCache>
                <c:formatCode>0%</c:formatCode>
                <c:ptCount val="5"/>
                <c:pt idx="0">
                  <c:v>0.35049999999999998</c:v>
                </c:pt>
                <c:pt idx="1">
                  <c:v>0.38869999999999999</c:v>
                </c:pt>
                <c:pt idx="2">
                  <c:v>0.40539999999999998</c:v>
                </c:pt>
                <c:pt idx="3">
                  <c:v>0.38979999999999998</c:v>
                </c:pt>
                <c:pt idx="4">
                  <c:v>0.39979999999999999</c:v>
                </c:pt>
              </c:numCache>
            </c:numRef>
          </c:val>
          <c:extLst>
            <c:ext xmlns:c16="http://schemas.microsoft.com/office/drawing/2014/chart" uri="{C3380CC4-5D6E-409C-BE32-E72D297353CC}">
              <c16:uniqueId val="{00000001-858D-45FE-BB3B-6DAAB3823D45}"/>
            </c:ext>
          </c:extLst>
        </c:ser>
        <c:ser>
          <c:idx val="2"/>
          <c:order val="2"/>
          <c:tx>
            <c:strRef>
              <c:f>Sheet1!$D$1</c:f>
              <c:strCache>
                <c:ptCount val="1"/>
                <c:pt idx="0">
                  <c:v>Don’t know / Prefer not to say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Sheet1!$D$3:$D$7</c:f>
              <c:numCache>
                <c:formatCode>0%</c:formatCode>
                <c:ptCount val="5"/>
                <c:pt idx="0">
                  <c:v>6.7299999999999999E-2</c:v>
                </c:pt>
                <c:pt idx="1">
                  <c:v>5.7200000000000001E-2</c:v>
                </c:pt>
                <c:pt idx="2">
                  <c:v>0.1021</c:v>
                </c:pt>
                <c:pt idx="3">
                  <c:v>7.4499999999999997E-2</c:v>
                </c:pt>
                <c:pt idx="4">
                  <c:v>7.8600000000000003E-2</c:v>
                </c:pt>
              </c:numCache>
            </c:numRef>
          </c:val>
          <c:extLst>
            <c:ext xmlns:c16="http://schemas.microsoft.com/office/drawing/2014/chart" uri="{C3380CC4-5D6E-409C-BE32-E72D297353CC}">
              <c16:uniqueId val="{00000000-17B4-4601-BE9D-C8F57B59AA9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All</c:v>
                </c:pt>
                <c:pt idx="2">
                  <c:v>Male</c:v>
                </c:pt>
                <c:pt idx="3">
                  <c:v>Female</c:v>
                </c:pt>
                <c:pt idx="5">
                  <c:v>30-49</c:v>
                </c:pt>
                <c:pt idx="6">
                  <c:v>50+</c:v>
                </c:pt>
                <c:pt idx="8">
                  <c:v>ABC1</c:v>
                </c:pt>
                <c:pt idx="9">
                  <c:v>C2DE</c:v>
                </c:pt>
                <c:pt idx="11">
                  <c:v>50+ C2DE</c:v>
                </c:pt>
                <c:pt idx="12">
                  <c:v>All who are not 50+ C2DE</c:v>
                </c:pt>
                <c:pt idx="14">
                  <c:v>Living 
without a disability</c:v>
                </c:pt>
                <c:pt idx="15">
                  <c:v>Living 
with a disability </c:v>
                </c:pt>
              </c:strCache>
            </c:strRef>
          </c:cat>
          <c:val>
            <c:numRef>
              <c:f>Sheet1!$B$2:$B$17</c:f>
              <c:numCache>
                <c:formatCode>General</c:formatCode>
                <c:ptCount val="16"/>
                <c:pt idx="0" formatCode="0%">
                  <c:v>0.52</c:v>
                </c:pt>
                <c:pt idx="2" formatCode="0%">
                  <c:v>0.47</c:v>
                </c:pt>
                <c:pt idx="3" formatCode="0%">
                  <c:v>0.56000000000000005</c:v>
                </c:pt>
                <c:pt idx="5" formatCode="0%">
                  <c:v>0.4</c:v>
                </c:pt>
                <c:pt idx="6" formatCode="0%">
                  <c:v>0.55000000000000004</c:v>
                </c:pt>
                <c:pt idx="8" formatCode="0%">
                  <c:v>0.41</c:v>
                </c:pt>
                <c:pt idx="9" formatCode="0%">
                  <c:v>0.61</c:v>
                </c:pt>
                <c:pt idx="11" formatCode="0%">
                  <c:v>0.63</c:v>
                </c:pt>
                <c:pt idx="12" formatCode="0%">
                  <c:v>0.45</c:v>
                </c:pt>
                <c:pt idx="14" formatCode="0%">
                  <c:v>0.43</c:v>
                </c:pt>
                <c:pt idx="15" formatCode="0%">
                  <c:v>0.57999999999999996</c:v>
                </c:pt>
              </c:numCache>
            </c:numRef>
          </c:val>
          <c:extLst>
            <c:ext xmlns:c16="http://schemas.microsoft.com/office/drawing/2014/chart" uri="{C3380CC4-5D6E-409C-BE32-E72D297353CC}">
              <c16:uniqueId val="{00000000-B54B-46B4-BCB9-F736275EF453}"/>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6351365943202"/>
          <c:y val="2.451582406799634E-2"/>
          <c:w val="0.82334593096497855"/>
          <c:h val="0.91262565051514766"/>
        </c:manualLayout>
      </c:layout>
      <c:barChart>
        <c:barDir val="bar"/>
        <c:grouping val="clustered"/>
        <c:varyColors val="0"/>
        <c:ser>
          <c:idx val="4"/>
          <c:order val="0"/>
          <c:tx>
            <c:strRef>
              <c:f>Sheet1!$F$1</c:f>
              <c:strCache>
                <c:ptCount val="1"/>
                <c:pt idx="0">
                  <c:v>Any potential oral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Sheet1!$F$2:$F$7</c:f>
              <c:numCache>
                <c:formatCode>0%</c:formatCode>
                <c:ptCount val="6"/>
                <c:pt idx="0">
                  <c:v>0.35049999999999998</c:v>
                </c:pt>
                <c:pt idx="1">
                  <c:v>3.15E-2</c:v>
                </c:pt>
                <c:pt idx="2">
                  <c:v>0.13489999999999999</c:v>
                </c:pt>
                <c:pt idx="3">
                  <c:v>8.1299999999999997E-2</c:v>
                </c:pt>
                <c:pt idx="4">
                  <c:v>0.19500000000000001</c:v>
                </c:pt>
                <c:pt idx="5">
                  <c:v>0.13950000000000001</c:v>
                </c:pt>
              </c:numCache>
            </c:numRef>
          </c:val>
          <c:extLst>
            <c:ext xmlns:c16="http://schemas.microsoft.com/office/drawing/2014/chart" uri="{C3380CC4-5D6E-409C-BE32-E72D297353CC}">
              <c16:uniqueId val="{00000000-0EA8-441C-A99D-FB3A441A5230}"/>
            </c:ext>
          </c:extLst>
        </c:ser>
        <c:ser>
          <c:idx val="3"/>
          <c:order val="1"/>
          <c:tx>
            <c:strRef>
              <c:f>Sheet1!$E$1</c:f>
              <c:strCache>
                <c:ptCount val="1"/>
                <c:pt idx="0">
                  <c:v>Any potential lung-specific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Sheet1!$E$2:$E$7</c:f>
              <c:numCache>
                <c:formatCode>0%</c:formatCode>
                <c:ptCount val="6"/>
                <c:pt idx="0">
                  <c:v>0.38869999999999999</c:v>
                </c:pt>
                <c:pt idx="1">
                  <c:v>3.3399999999999999E-2</c:v>
                </c:pt>
                <c:pt idx="2">
                  <c:v>0.13120000000000001</c:v>
                </c:pt>
                <c:pt idx="3">
                  <c:v>9.7600000000000006E-2</c:v>
                </c:pt>
                <c:pt idx="4">
                  <c:v>0.21010000000000001</c:v>
                </c:pt>
                <c:pt idx="5">
                  <c:v>8.1799999999999998E-2</c:v>
                </c:pt>
              </c:numCache>
            </c:numRef>
          </c:val>
          <c:extLst>
            <c:ext xmlns:c16="http://schemas.microsoft.com/office/drawing/2014/chart" uri="{C3380CC4-5D6E-409C-BE32-E72D297353CC}">
              <c16:uniqueId val="{00000001-0EA8-441C-A99D-FB3A441A5230}"/>
            </c:ext>
          </c:extLst>
        </c:ser>
        <c:ser>
          <c:idx val="2"/>
          <c:order val="2"/>
          <c:tx>
            <c:strRef>
              <c:f>Sheet1!$D$1</c:f>
              <c:strCache>
                <c:ptCount val="1"/>
                <c:pt idx="0">
                  <c:v>Any potential red-flag cancer symptom</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Sheet1!$D$2:$D$7</c:f>
              <c:numCache>
                <c:formatCode>0%</c:formatCode>
                <c:ptCount val="6"/>
                <c:pt idx="0">
                  <c:v>0.40539999999999998</c:v>
                </c:pt>
                <c:pt idx="1">
                  <c:v>4.7899999999999998E-2</c:v>
                </c:pt>
                <c:pt idx="2">
                  <c:v>0.11260000000000001</c:v>
                </c:pt>
                <c:pt idx="3">
                  <c:v>0.12590000000000001</c:v>
                </c:pt>
                <c:pt idx="4">
                  <c:v>7.6100000000000001E-2</c:v>
                </c:pt>
                <c:pt idx="5">
                  <c:v>0.13009999999999999</c:v>
                </c:pt>
              </c:numCache>
            </c:numRef>
          </c:val>
          <c:extLst>
            <c:ext xmlns:c16="http://schemas.microsoft.com/office/drawing/2014/chart" uri="{C3380CC4-5D6E-409C-BE32-E72D297353CC}">
              <c16:uniqueId val="{00000002-0EA8-441C-A99D-FB3A441A5230}"/>
            </c:ext>
          </c:extLst>
        </c:ser>
        <c:ser>
          <c:idx val="1"/>
          <c:order val="3"/>
          <c:tx>
            <c:strRef>
              <c:f>Sheet1!$C$1</c:f>
              <c:strCache>
                <c:ptCount val="1"/>
                <c:pt idx="0">
                  <c:v>Any potential non-specific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Sheet1!$C$2:$C$7</c:f>
              <c:numCache>
                <c:formatCode>0%</c:formatCode>
                <c:ptCount val="6"/>
                <c:pt idx="0">
                  <c:v>0.38979999999999998</c:v>
                </c:pt>
                <c:pt idx="1">
                  <c:v>3.6400000000000002E-2</c:v>
                </c:pt>
                <c:pt idx="2">
                  <c:v>0.1636</c:v>
                </c:pt>
                <c:pt idx="3">
                  <c:v>8.5800000000000001E-2</c:v>
                </c:pt>
                <c:pt idx="4">
                  <c:v>0.13639999999999999</c:v>
                </c:pt>
                <c:pt idx="5">
                  <c:v>0.1135</c:v>
                </c:pt>
              </c:numCache>
            </c:numRef>
          </c:val>
          <c:extLst>
            <c:ext xmlns:c16="http://schemas.microsoft.com/office/drawing/2014/chart" uri="{C3380CC4-5D6E-409C-BE32-E72D297353CC}">
              <c16:uniqueId val="{00000003-0EA8-441C-A99D-FB3A441A5230}"/>
            </c:ext>
          </c:extLst>
        </c:ser>
        <c:ser>
          <c:idx val="0"/>
          <c:order val="4"/>
          <c:tx>
            <c:strRef>
              <c:f>Sheet1!$B$1</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Sheet1!$B$2:$B$7</c:f>
              <c:numCache>
                <c:formatCode>0%</c:formatCode>
                <c:ptCount val="6"/>
                <c:pt idx="0">
                  <c:v>0.39979999999999999</c:v>
                </c:pt>
                <c:pt idx="1">
                  <c:v>3.6799999999999999E-2</c:v>
                </c:pt>
                <c:pt idx="2">
                  <c:v>0.12790000000000001</c:v>
                </c:pt>
                <c:pt idx="3">
                  <c:v>0.1008</c:v>
                </c:pt>
                <c:pt idx="4">
                  <c:v>0.1323</c:v>
                </c:pt>
                <c:pt idx="5">
                  <c:v>0.12379999999999999</c:v>
                </c:pt>
              </c:numCache>
            </c:numRef>
          </c:val>
          <c:extLst>
            <c:ext xmlns:c16="http://schemas.microsoft.com/office/drawing/2014/chart" uri="{C3380CC4-5D6E-409C-BE32-E72D297353CC}">
              <c16:uniqueId val="{00000004-0EA8-441C-A99D-FB3A441A5230}"/>
            </c:ext>
          </c:extLst>
        </c:ser>
        <c:dLbls>
          <c:showLegendKey val="0"/>
          <c:showVal val="0"/>
          <c:showCatName val="0"/>
          <c:showSerName val="0"/>
          <c:showPercent val="0"/>
          <c:showBubbleSize val="0"/>
        </c:dLbls>
        <c:gapWidth val="182"/>
        <c:axId val="264095504"/>
        <c:axId val="264116720"/>
      </c:barChart>
      <c:catAx>
        <c:axId val="264095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4116720"/>
        <c:crosses val="autoZero"/>
        <c:auto val="1"/>
        <c:lblAlgn val="ctr"/>
        <c:lblOffset val="100"/>
        <c:noMultiLvlLbl val="0"/>
      </c:catAx>
      <c:valAx>
        <c:axId val="264116720"/>
        <c:scaling>
          <c:orientation val="minMax"/>
        </c:scaling>
        <c:delete val="1"/>
        <c:axPos val="b"/>
        <c:numFmt formatCode="0%" sourceLinked="1"/>
        <c:majorTickMark val="none"/>
        <c:minorTickMark val="none"/>
        <c:tickLblPos val="nextTo"/>
        <c:crossAx val="264095504"/>
        <c:crosses val="autoZero"/>
        <c:crossBetween val="between"/>
      </c:valAx>
      <c:spPr>
        <a:noFill/>
        <a:ln>
          <a:noFill/>
        </a:ln>
        <a:effectLst/>
      </c:spPr>
    </c:plotArea>
    <c:legend>
      <c:legendPos val="r"/>
      <c:layout>
        <c:manualLayout>
          <c:xMode val="edge"/>
          <c:yMode val="edge"/>
          <c:x val="0.70303241134254868"/>
          <c:y val="0.10948403517541286"/>
          <c:w val="0.23028995086710802"/>
          <c:h val="0.610672710545590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0858854712527"/>
          <c:y val="2.5842465821008929E-2"/>
          <c:w val="0.60714495776277844"/>
          <c:h val="0.93712420153337872"/>
        </c:manualLayout>
      </c:layout>
      <c:barChart>
        <c:barDir val="bar"/>
        <c:grouping val="clustered"/>
        <c:varyColors val="0"/>
        <c:ser>
          <c:idx val="1"/>
          <c:order val="0"/>
          <c:tx>
            <c:strRef>
              <c:f>Sheet1!$B$1</c:f>
              <c:strCache>
                <c:ptCount val="1"/>
                <c:pt idx="0">
                  <c:v>Mar-22</c:v>
                </c:pt>
              </c:strCache>
            </c:strRef>
          </c:tx>
          <c:spPr>
            <a:solidFill>
              <a:schemeClr val="accent1"/>
            </a:solidFill>
            <a:ln>
              <a:noFill/>
            </a:ln>
            <a:effectLst/>
          </c:spPr>
          <c:invertIfNegative val="0"/>
          <c:dPt>
            <c:idx val="10"/>
            <c:invertIfNegative val="0"/>
            <c:bubble3D val="0"/>
            <c:spPr>
              <a:solidFill>
                <a:schemeClr val="accent1"/>
              </a:solidFill>
              <a:ln>
                <a:noFill/>
              </a:ln>
              <a:effectLst/>
            </c:spPr>
            <c:extLst>
              <c:ext xmlns:c16="http://schemas.microsoft.com/office/drawing/2014/chart" uri="{C3380CC4-5D6E-409C-BE32-E72D297353CC}">
                <c16:uniqueId val="{00000001-7976-48E8-BABB-309DADF969B3}"/>
              </c:ext>
            </c:extLst>
          </c:dPt>
          <c:dLbls>
            <c:dLbl>
              <c:idx val="8"/>
              <c:layout>
                <c:manualLayout>
                  <c:x val="-8.2159828762307445E-17"/>
                  <c:y val="-4.136791879129711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F6-4636-8DDA-9A6B4FDC14AE}"/>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Prefer not to say</c:v>
                </c:pt>
                <c:pt idx="1">
                  <c:v>Don't know/not sure</c:v>
                </c:pt>
                <c:pt idx="2">
                  <c:v>Someone else</c:v>
                </c:pt>
                <c:pt idx="3">
                  <c:v>Healthcare assistant</c:v>
                </c:pt>
                <c:pt idx="4">
                  <c:v>General practice physiotherapist</c:v>
                </c:pt>
                <c:pt idx="5">
                  <c:v>Physician associate</c:v>
                </c:pt>
                <c:pt idx="6">
                  <c:v>General practice dietician</c:v>
                </c:pt>
                <c:pt idx="7">
                  <c:v>General practice paramedic</c:v>
                </c:pt>
                <c:pt idx="8">
                  <c:v>General practice pharmacist</c:v>
                </c:pt>
                <c:pt idx="9">
                  <c:v>Nurse or advanced nurse practitioner</c:v>
                </c:pt>
                <c:pt idx="10">
                  <c:v>GP or doctor</c:v>
                </c:pt>
              </c:strCache>
            </c:strRef>
          </c:cat>
          <c:val>
            <c:numRef>
              <c:f>Sheet1!$B$2:$B$12</c:f>
              <c:numCache>
                <c:formatCode>0%</c:formatCode>
                <c:ptCount val="11"/>
                <c:pt idx="0">
                  <c:v>1.1999999999999999E-3</c:v>
                </c:pt>
                <c:pt idx="1">
                  <c:v>0.02</c:v>
                </c:pt>
                <c:pt idx="2">
                  <c:v>0.02</c:v>
                </c:pt>
                <c:pt idx="3">
                  <c:v>0</c:v>
                </c:pt>
                <c:pt idx="4">
                  <c:v>0</c:v>
                </c:pt>
                <c:pt idx="5">
                  <c:v>0.01</c:v>
                </c:pt>
                <c:pt idx="6">
                  <c:v>0.01</c:v>
                </c:pt>
                <c:pt idx="7">
                  <c:v>0.01</c:v>
                </c:pt>
                <c:pt idx="8">
                  <c:v>0.01</c:v>
                </c:pt>
                <c:pt idx="9">
                  <c:v>0.13</c:v>
                </c:pt>
                <c:pt idx="10">
                  <c:v>0.8</c:v>
                </c:pt>
              </c:numCache>
            </c:numRef>
          </c:val>
          <c:extLst>
            <c:ext xmlns:c16="http://schemas.microsoft.com/office/drawing/2014/chart" uri="{C3380CC4-5D6E-409C-BE32-E72D297353CC}">
              <c16:uniqueId val="{00000003-6C34-4B8F-A2DB-5B0693BC1E22}"/>
            </c:ext>
          </c:extLst>
        </c:ser>
        <c:dLbls>
          <c:showLegendKey val="0"/>
          <c:showVal val="0"/>
          <c:showCatName val="0"/>
          <c:showSerName val="0"/>
          <c:showPercent val="0"/>
          <c:showBubbleSize val="0"/>
        </c:dLbls>
        <c:gapWidth val="118"/>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86236675882905"/>
          <c:y val="5.039147694861866E-2"/>
          <c:w val="0.60905034785414813"/>
          <c:h val="0.81751270445622115"/>
        </c:manualLayout>
      </c:layout>
      <c:barChart>
        <c:barDir val="bar"/>
        <c:grouping val="clustered"/>
        <c:varyColors val="0"/>
        <c:ser>
          <c:idx val="1"/>
          <c:order val="0"/>
          <c:tx>
            <c:strRef>
              <c:f>Sheet1!$B$1</c:f>
              <c:strCache>
                <c:ptCount val="1"/>
                <c:pt idx="0">
                  <c:v>All who didn't make an appointment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Sheet1!$B$2:$B$7</c:f>
              <c:numCache>
                <c:formatCode>0%</c:formatCode>
                <c:ptCount val="6"/>
                <c:pt idx="0">
                  <c:v>0</c:v>
                </c:pt>
                <c:pt idx="1">
                  <c:v>0.02</c:v>
                </c:pt>
                <c:pt idx="2">
                  <c:v>0.17</c:v>
                </c:pt>
                <c:pt idx="3">
                  <c:v>0.16</c:v>
                </c:pt>
                <c:pt idx="4">
                  <c:v>0.42</c:v>
                </c:pt>
                <c:pt idx="5">
                  <c:v>0.22</c:v>
                </c:pt>
              </c:numCache>
            </c:numRef>
          </c:val>
          <c:extLst>
            <c:ext xmlns:c16="http://schemas.microsoft.com/office/drawing/2014/chart" uri="{C3380CC4-5D6E-409C-BE32-E72D297353CC}">
              <c16:uniqueId val="{00000000-461C-4C5A-A408-6D4B9A7E2EC5}"/>
            </c:ext>
          </c:extLst>
        </c:ser>
        <c:ser>
          <c:idx val="0"/>
          <c:order val="1"/>
          <c:tx>
            <c:strRef>
              <c:f>Sheet1!$C$1</c:f>
              <c:strCache>
                <c:ptCount val="1"/>
                <c:pt idx="0">
                  <c:v>All who made an appointment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Sheet1!$C$2:$C$7</c:f>
              <c:numCache>
                <c:formatCode>0%</c:formatCode>
                <c:ptCount val="6"/>
                <c:pt idx="0">
                  <c:v>0</c:v>
                </c:pt>
                <c:pt idx="1">
                  <c:v>0.03</c:v>
                </c:pt>
                <c:pt idx="2">
                  <c:v>0.09</c:v>
                </c:pt>
                <c:pt idx="3">
                  <c:v>0.06</c:v>
                </c:pt>
                <c:pt idx="4">
                  <c:v>0.28999999999999998</c:v>
                </c:pt>
                <c:pt idx="5">
                  <c:v>0.53</c:v>
                </c:pt>
              </c:numCache>
            </c:numRef>
          </c:val>
          <c:extLst>
            <c:ext xmlns:c16="http://schemas.microsoft.com/office/drawing/2014/chart" uri="{C3380CC4-5D6E-409C-BE32-E72D297353CC}">
              <c16:uniqueId val="{00000008-5132-45E3-8B9C-F24D7DA97C91}"/>
            </c:ext>
          </c:extLst>
        </c:ser>
        <c:ser>
          <c:idx val="2"/>
          <c:order val="2"/>
          <c:tx>
            <c:strRef>
              <c:f>Sheet1!$D$1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Sheet1!$D$2:$D$7</c:f>
              <c:numCache>
                <c:formatCode>0%</c:formatCode>
                <c:ptCount val="6"/>
                <c:pt idx="0">
                  <c:v>0</c:v>
                </c:pt>
                <c:pt idx="1">
                  <c:v>0.03</c:v>
                </c:pt>
                <c:pt idx="2">
                  <c:v>0.11</c:v>
                </c:pt>
                <c:pt idx="3">
                  <c:v>0.08</c:v>
                </c:pt>
                <c:pt idx="4">
                  <c:v>0.31</c:v>
                </c:pt>
                <c:pt idx="5">
                  <c:v>0.47</c:v>
                </c:pt>
              </c:numCache>
            </c:numRef>
          </c:val>
          <c:extLst>
            <c:ext xmlns:c16="http://schemas.microsoft.com/office/drawing/2014/chart" uri="{C3380CC4-5D6E-409C-BE32-E72D297353CC}">
              <c16:uniqueId val="{00000009-5132-45E3-8B9C-F24D7DA97C91}"/>
            </c:ext>
          </c:extLst>
        </c:ser>
        <c:dLbls>
          <c:dLblPos val="outEnd"/>
          <c:showLegendKey val="0"/>
          <c:showVal val="1"/>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legend>
      <c:legendPos val="b"/>
      <c:layout>
        <c:manualLayout>
          <c:xMode val="edge"/>
          <c:yMode val="edge"/>
          <c:x val="0.11018871890659014"/>
          <c:y val="0.90303951470244936"/>
          <c:w val="0.78624675580903014"/>
          <c:h val="4.97172570381496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F42-453E-9CD3-217FA3F3C14C}"/>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0340-493C-B064-E2DC731DD406}"/>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9F42-453E-9CD3-217FA3F3C14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Other</c:v>
                </c:pt>
                <c:pt idx="1">
                  <c:v>I didn't get a response from the GP surgery/practice after completing the online request form</c:v>
                </c:pt>
                <c:pt idx="2">
                  <c:v>I could not get an appointment at a convenient day or time</c:v>
                </c:pt>
                <c:pt idx="3">
                  <c:v>I requested a call back when I reached the front of the queue but wasn't called back</c:v>
                </c:pt>
                <c:pt idx="4">
                  <c:v>I could not get through to my GP surgery/practice on the phone </c:v>
                </c:pt>
                <c:pt idx="5">
                  <c:v>There were no appointments available</c:v>
                </c:pt>
              </c:strCache>
            </c:strRef>
          </c:cat>
          <c:val>
            <c:numRef>
              <c:f>Sheet1!$B$4:$B$9</c:f>
              <c:numCache>
                <c:formatCode>0%</c:formatCode>
                <c:ptCount val="6"/>
                <c:pt idx="0">
                  <c:v>0.13</c:v>
                </c:pt>
                <c:pt idx="1">
                  <c:v>0.04</c:v>
                </c:pt>
                <c:pt idx="2">
                  <c:v>0.05</c:v>
                </c:pt>
                <c:pt idx="3">
                  <c:v>7.0000000000000007E-2</c:v>
                </c:pt>
                <c:pt idx="4">
                  <c:v>0.24</c:v>
                </c:pt>
                <c:pt idx="5">
                  <c:v>0.45</c:v>
                </c:pt>
              </c:numCache>
            </c:numRef>
          </c:val>
          <c:extLst>
            <c:ext xmlns:c16="http://schemas.microsoft.com/office/drawing/2014/chart" uri="{C3380CC4-5D6E-409C-BE32-E72D297353CC}">
              <c16:uniqueId val="{00000008-9F42-453E-9CD3-217FA3F3C14C}"/>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8158678909"/>
          <c:y val="6.9427259257255181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F41-4DC3-9848-706C09665193}"/>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3-FD9E-4F41-8117-223D65337D54}"/>
              </c:ext>
            </c:extLst>
          </c:dPt>
          <c:dPt>
            <c:idx val="9"/>
            <c:invertIfNegative val="0"/>
            <c:bubble3D val="0"/>
            <c:spPr>
              <a:solidFill>
                <a:schemeClr val="accent4"/>
              </a:solidFill>
              <a:ln>
                <a:noFill/>
              </a:ln>
              <a:effectLst/>
            </c:spPr>
            <c:extLst>
              <c:ext xmlns:c16="http://schemas.microsoft.com/office/drawing/2014/chart" uri="{C3380CC4-5D6E-409C-BE32-E72D297353CC}">
                <c16:uniqueId val="{00000005-FD9E-4F41-8117-223D65337D54}"/>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7-FD9E-4F41-8117-223D65337D54}"/>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9-FD9E-4F41-8117-223D65337D5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Nothing – I took no further action</c:v>
                </c:pt>
                <c:pt idx="1">
                  <c:v>Other</c:v>
                </c:pt>
                <c:pt idx="2">
                  <c:v>Called 999</c:v>
                </c:pt>
                <c:pt idx="3">
                  <c:v>Visited a mobile unit </c:v>
                </c:pt>
                <c:pt idx="4">
                  <c:v>Went to a walk-in service </c:v>
                </c:pt>
                <c:pt idx="5">
                  <c:v>Went to A&amp;E</c:v>
                </c:pt>
                <c:pt idx="6">
                  <c:v>Went for private healthcare</c:v>
                </c:pt>
                <c:pt idx="7">
                  <c:v>Went to a community pharmacy</c:v>
                </c:pt>
                <c:pt idx="8">
                  <c:v>Looked for information using a phone app</c:v>
                </c:pt>
                <c:pt idx="9">
                  <c:v>Called NHS 111</c:v>
                </c:pt>
                <c:pt idx="10">
                  <c:v>Spoke to a family member or friend about my health concern</c:v>
                </c:pt>
                <c:pt idx="11">
                  <c:v>Looked for information about my health concern online</c:v>
                </c:pt>
              </c:strCache>
            </c:strRef>
          </c:cat>
          <c:val>
            <c:numRef>
              <c:f>Sheet1!$B$4:$B$15</c:f>
              <c:numCache>
                <c:formatCode>0%</c:formatCode>
                <c:ptCount val="12"/>
                <c:pt idx="0">
                  <c:v>0.31</c:v>
                </c:pt>
                <c:pt idx="1">
                  <c:v>7.0000000000000007E-2</c:v>
                </c:pt>
                <c:pt idx="2">
                  <c:v>0.01</c:v>
                </c:pt>
                <c:pt idx="3">
                  <c:v>0.02</c:v>
                </c:pt>
                <c:pt idx="4">
                  <c:v>0.04</c:v>
                </c:pt>
                <c:pt idx="5">
                  <c:v>0.08</c:v>
                </c:pt>
                <c:pt idx="6">
                  <c:v>0.09</c:v>
                </c:pt>
                <c:pt idx="7">
                  <c:v>0.09</c:v>
                </c:pt>
                <c:pt idx="8">
                  <c:v>0.09</c:v>
                </c:pt>
                <c:pt idx="9">
                  <c:v>0.09</c:v>
                </c:pt>
                <c:pt idx="10">
                  <c:v>0.17</c:v>
                </c:pt>
                <c:pt idx="11">
                  <c:v>0.23</c:v>
                </c:pt>
              </c:numCache>
            </c:numRef>
          </c:val>
          <c:extLst>
            <c:ext xmlns:c16="http://schemas.microsoft.com/office/drawing/2014/chart" uri="{C3380CC4-5D6E-409C-BE32-E72D297353CC}">
              <c16:uniqueId val="{0000000A-3F41-4DC3-9848-706C09665193}"/>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max val="0.5"/>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305432882632497"/>
          <c:y val="3.3956600207823144E-2"/>
          <c:w val="0.45089269488598888"/>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looked up my symptom online and it said it might be serious</c:v>
                </c:pt>
                <c:pt idx="1">
                  <c:v>I had a symptom that I thought might be a sign of cancer</c:v>
                </c:pt>
                <c:pt idx="2">
                  <c:v>I was attending an appointment for an existing problem/condition, so I asked about this whilst I was there</c:v>
                </c:pt>
                <c:pt idx="3">
                  <c:v>My friends, family or my carer encouraged me to go</c:v>
                </c:pt>
                <c:pt idx="4">
                  <c:v>I tried treating or managing the symptom myself but it didn't help</c:v>
                </c:pt>
                <c:pt idx="5">
                  <c:v>I had a symptom, but I didn't know what was causing it</c:v>
                </c:pt>
                <c:pt idx="6">
                  <c:v>I had a symptom that was unusual for me, or I had a feeling that something wasn't right</c:v>
                </c:pt>
                <c:pt idx="7">
                  <c:v>I had a symptom that was painful or "bothersome"</c:v>
                </c:pt>
                <c:pt idx="8">
                  <c:v>I had a symptom that didn't go away or was getting worse</c:v>
                </c:pt>
              </c:strCache>
            </c:strRef>
          </c:cat>
          <c:val>
            <c:numRef>
              <c:f>Sheet1!$B$2:$B$10</c:f>
              <c:numCache>
                <c:formatCode>0%</c:formatCode>
                <c:ptCount val="9"/>
                <c:pt idx="0">
                  <c:v>0.28999999999999998</c:v>
                </c:pt>
                <c:pt idx="1">
                  <c:v>0.3</c:v>
                </c:pt>
                <c:pt idx="2">
                  <c:v>0.3</c:v>
                </c:pt>
                <c:pt idx="3">
                  <c:v>0.38</c:v>
                </c:pt>
                <c:pt idx="4">
                  <c:v>0.48</c:v>
                </c:pt>
                <c:pt idx="5">
                  <c:v>0.53</c:v>
                </c:pt>
                <c:pt idx="6">
                  <c:v>0.55000000000000004</c:v>
                </c:pt>
                <c:pt idx="7">
                  <c:v>0.61</c:v>
                </c:pt>
                <c:pt idx="8">
                  <c:v>0.7</c:v>
                </c:pt>
              </c:numCache>
            </c:numRef>
          </c:val>
          <c:extLst>
            <c:ext xmlns:c16="http://schemas.microsoft.com/office/drawing/2014/chart" uri="{C3380CC4-5D6E-409C-BE32-E72D297353CC}">
              <c16:uniqueId val="{00000000-5A27-42B5-8418-BFCB37DC394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looked up my symptom online and it said it might be serious</c:v>
                </c:pt>
                <c:pt idx="1">
                  <c:v>I had a symptom that I thought might be a sign of cancer</c:v>
                </c:pt>
                <c:pt idx="2">
                  <c:v>I was attending an appointment for an existing problem/condition, so I asked about this whilst I was there</c:v>
                </c:pt>
                <c:pt idx="3">
                  <c:v>My friends, family or my carer encouraged me to go</c:v>
                </c:pt>
                <c:pt idx="4">
                  <c:v>I tried treating or managing the symptom myself but it didn't help</c:v>
                </c:pt>
                <c:pt idx="5">
                  <c:v>I had a symptom, but I didn't know what was causing it</c:v>
                </c:pt>
                <c:pt idx="6">
                  <c:v>I had a symptom that was unusual for me, or I had a feeling that something wasn't right</c:v>
                </c:pt>
                <c:pt idx="7">
                  <c:v>I had a symptom that was painful or "bothersome"</c:v>
                </c:pt>
                <c:pt idx="8">
                  <c:v>I had a symptom that didn't go away or was getting worse</c:v>
                </c:pt>
              </c:strCache>
            </c:strRef>
          </c:cat>
          <c:val>
            <c:numRef>
              <c:f>Sheet1!$C$2:$C$10</c:f>
              <c:numCache>
                <c:formatCode>0%</c:formatCode>
                <c:ptCount val="9"/>
                <c:pt idx="0">
                  <c:v>0.62</c:v>
                </c:pt>
                <c:pt idx="1">
                  <c:v>0.62</c:v>
                </c:pt>
                <c:pt idx="2">
                  <c:v>0.63</c:v>
                </c:pt>
                <c:pt idx="3">
                  <c:v>0.56000000000000005</c:v>
                </c:pt>
                <c:pt idx="4">
                  <c:v>0.45</c:v>
                </c:pt>
                <c:pt idx="5">
                  <c:v>0.4</c:v>
                </c:pt>
                <c:pt idx="6">
                  <c:v>0.37</c:v>
                </c:pt>
                <c:pt idx="7">
                  <c:v>0.32</c:v>
                </c:pt>
                <c:pt idx="8">
                  <c:v>0.23</c:v>
                </c:pt>
              </c:numCache>
            </c:numRef>
          </c:val>
          <c:extLst>
            <c:ext xmlns:c16="http://schemas.microsoft.com/office/drawing/2014/chart" uri="{C3380CC4-5D6E-409C-BE32-E72D297353CC}">
              <c16:uniqueId val="{00000000-C4BB-42D7-87BC-7A68B0281169}"/>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worried about wasting the healthcare professional's time</c:v>
                </c:pt>
                <c:pt idx="1">
                  <c:v>I didn't want to talk to a receptionist/administrative person about my symptom(s)</c:v>
                </c:pt>
                <c:pt idx="2">
                  <c:v>I had too many other things to worry about</c:v>
                </c:pt>
                <c:pt idx="3">
                  <c:v>I thought the symptom was related to an existing illness, condition or life change</c:v>
                </c:pt>
                <c:pt idx="4">
                  <c:v>I didn't want to be seen as someone who makes a fuss</c:v>
                </c:pt>
                <c:pt idx="5">
                  <c:v>I thought my symptom was unlikely to be anything serious</c:v>
                </c:pt>
                <c:pt idx="6">
                  <c:v>I decided I could manage the symptom(s) myself</c:v>
                </c:pt>
                <c:pt idx="7">
                  <c:v>I found it difficult to get an appointment with a particular healthcare professional</c:v>
                </c:pt>
                <c:pt idx="8">
                  <c:v>I found it difficult to get an appointment</c:v>
                </c:pt>
                <c:pt idx="9">
                  <c:v>I thought it would be difficult to get an appointment</c:v>
                </c:pt>
              </c:strCache>
            </c:strRef>
          </c:cat>
          <c:val>
            <c:numRef>
              <c:f>Sheet1!$B$13:$B$22</c:f>
              <c:numCache>
                <c:formatCode>0%</c:formatCode>
                <c:ptCount val="10"/>
                <c:pt idx="0">
                  <c:v>0.38</c:v>
                </c:pt>
                <c:pt idx="1">
                  <c:v>0.39</c:v>
                </c:pt>
                <c:pt idx="2">
                  <c:v>0.4</c:v>
                </c:pt>
                <c:pt idx="3">
                  <c:v>0.41</c:v>
                </c:pt>
                <c:pt idx="4">
                  <c:v>0.44</c:v>
                </c:pt>
                <c:pt idx="5">
                  <c:v>0.44</c:v>
                </c:pt>
                <c:pt idx="6">
                  <c:v>0.45</c:v>
                </c:pt>
                <c:pt idx="7">
                  <c:v>0.48</c:v>
                </c:pt>
                <c:pt idx="8">
                  <c:v>0.51</c:v>
                </c:pt>
                <c:pt idx="9">
                  <c:v>0.56999999999999995</c:v>
                </c:pt>
              </c:numCache>
            </c:numRef>
          </c:val>
          <c:extLst>
            <c:ext xmlns:c16="http://schemas.microsoft.com/office/drawing/2014/chart" uri="{C3380CC4-5D6E-409C-BE32-E72D297353CC}">
              <c16:uniqueId val="{00000000-F34C-4EBA-B44D-480203A1EEB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worried about wasting the healthcare professional's time</c:v>
                </c:pt>
                <c:pt idx="1">
                  <c:v>I didn't want to talk to a receptionist/administrative person about my symptom(s)</c:v>
                </c:pt>
                <c:pt idx="2">
                  <c:v>I had too many other things to worry about</c:v>
                </c:pt>
                <c:pt idx="3">
                  <c:v>I thought the symptom was related to an existing illness, condition or life change</c:v>
                </c:pt>
                <c:pt idx="4">
                  <c:v>I didn't want to be seen as someone who makes a fuss</c:v>
                </c:pt>
                <c:pt idx="5">
                  <c:v>I thought my symptom was unlikely to be anything serious</c:v>
                </c:pt>
                <c:pt idx="6">
                  <c:v>I decided I could manage the symptom(s) myself</c:v>
                </c:pt>
                <c:pt idx="7">
                  <c:v>I found it difficult to get an appointment with a particular healthcare professional</c:v>
                </c:pt>
                <c:pt idx="8">
                  <c:v>I found it difficult to get an appointment</c:v>
                </c:pt>
                <c:pt idx="9">
                  <c:v>I thought it would be difficult to get an appointment</c:v>
                </c:pt>
              </c:strCache>
            </c:strRef>
          </c:cat>
          <c:val>
            <c:numRef>
              <c:f>Sheet1!$C$13:$C$22</c:f>
              <c:numCache>
                <c:formatCode>0%</c:formatCode>
                <c:ptCount val="10"/>
                <c:pt idx="0">
                  <c:v>0.56999999999999995</c:v>
                </c:pt>
                <c:pt idx="1">
                  <c:v>0.56999999999999995</c:v>
                </c:pt>
                <c:pt idx="2">
                  <c:v>0.55000000000000004</c:v>
                </c:pt>
                <c:pt idx="3">
                  <c:v>0.48</c:v>
                </c:pt>
                <c:pt idx="4">
                  <c:v>0.52</c:v>
                </c:pt>
                <c:pt idx="5">
                  <c:v>0.45</c:v>
                </c:pt>
                <c:pt idx="6">
                  <c:v>0.47</c:v>
                </c:pt>
                <c:pt idx="7">
                  <c:v>0.46</c:v>
                </c:pt>
                <c:pt idx="8">
                  <c:v>0.43</c:v>
                </c:pt>
                <c:pt idx="9">
                  <c:v>0.38</c:v>
                </c:pt>
              </c:numCache>
            </c:numRef>
          </c:val>
          <c:extLst>
            <c:ext xmlns:c16="http://schemas.microsoft.com/office/drawing/2014/chart" uri="{C3380CC4-5D6E-409C-BE32-E72D297353CC}">
              <c16:uniqueId val="{00000002-F34C-4EBA-B44D-480203A1EEBE}"/>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10201335283456E-2"/>
          <c:y val="0.148043041051373"/>
          <c:w val="0.93812111303609136"/>
          <c:h val="0.49105193300509548"/>
        </c:manualLayout>
      </c:layout>
      <c:barChart>
        <c:barDir val="col"/>
        <c:grouping val="stacked"/>
        <c:varyColors val="0"/>
        <c:ser>
          <c:idx val="0"/>
          <c:order val="0"/>
          <c:tx>
            <c:strRef>
              <c:f>Sheet1!$B$1</c:f>
              <c:strCache>
                <c:ptCount val="1"/>
                <c:pt idx="0">
                  <c:v>Don't know/PNTS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Sheet1!$B$2:$B$3</c:f>
              <c:numCache>
                <c:formatCode>0%</c:formatCode>
                <c:ptCount val="2"/>
                <c:pt idx="0">
                  <c:v>7.0000000000000007E-2</c:v>
                </c:pt>
                <c:pt idx="1">
                  <c:v>0.08</c:v>
                </c:pt>
              </c:numCache>
            </c:numRef>
          </c:val>
          <c:extLst>
            <c:ext xmlns:c16="http://schemas.microsoft.com/office/drawing/2014/chart" uri="{C3380CC4-5D6E-409C-BE32-E72D297353CC}">
              <c16:uniqueId val="{00000000-01FC-48ED-B3B4-216B06521484}"/>
            </c:ext>
          </c:extLst>
        </c:ser>
        <c:ser>
          <c:idx val="1"/>
          <c:order val="1"/>
          <c:tx>
            <c:strRef>
              <c:f>Sheet1!$C$1</c:f>
              <c:strCache>
                <c:ptCount val="1"/>
                <c:pt idx="0">
                  <c:v>Strongly 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Sheet1!$C$2:$C$3</c:f>
              <c:numCache>
                <c:formatCode>0%</c:formatCode>
                <c:ptCount val="2"/>
                <c:pt idx="0">
                  <c:v>0.03</c:v>
                </c:pt>
                <c:pt idx="1">
                  <c:v>0.03</c:v>
                </c:pt>
              </c:numCache>
            </c:numRef>
          </c:val>
          <c:extLst>
            <c:ext xmlns:c16="http://schemas.microsoft.com/office/drawing/2014/chart" uri="{C3380CC4-5D6E-409C-BE32-E72D297353CC}">
              <c16:uniqueId val="{00000001-01FC-48ED-B3B4-216B06521484}"/>
            </c:ext>
          </c:extLst>
        </c:ser>
        <c:ser>
          <c:idx val="2"/>
          <c:order val="2"/>
          <c:tx>
            <c:strRef>
              <c:f>Sheet1!$D$1</c:f>
              <c:strCache>
                <c:ptCount val="1"/>
                <c:pt idx="0">
                  <c:v>Tend to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Sheet1!$D$2:$D$3</c:f>
              <c:numCache>
                <c:formatCode>0%</c:formatCode>
                <c:ptCount val="2"/>
                <c:pt idx="0">
                  <c:v>0.06</c:v>
                </c:pt>
                <c:pt idx="1">
                  <c:v>0.08</c:v>
                </c:pt>
              </c:numCache>
            </c:numRef>
          </c:val>
          <c:extLst>
            <c:ext xmlns:c16="http://schemas.microsoft.com/office/drawing/2014/chart" uri="{C3380CC4-5D6E-409C-BE32-E72D297353CC}">
              <c16:uniqueId val="{00000002-01FC-48ED-B3B4-216B06521484}"/>
            </c:ext>
          </c:extLst>
        </c:ser>
        <c:ser>
          <c:idx val="3"/>
          <c:order val="3"/>
          <c:tx>
            <c:strRef>
              <c:f>Sheet1!$E$1</c:f>
              <c:strCache>
                <c:ptCount val="1"/>
                <c:pt idx="0">
                  <c:v>Tend to agree</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Sheet1!$E$2:$E$3</c:f>
              <c:numCache>
                <c:formatCode>0%</c:formatCode>
                <c:ptCount val="2"/>
                <c:pt idx="0">
                  <c:v>0.32</c:v>
                </c:pt>
                <c:pt idx="1">
                  <c:v>0.3</c:v>
                </c:pt>
              </c:numCache>
            </c:numRef>
          </c:val>
          <c:extLst>
            <c:ext xmlns:c16="http://schemas.microsoft.com/office/drawing/2014/chart" uri="{C3380CC4-5D6E-409C-BE32-E72D297353CC}">
              <c16:uniqueId val="{00000003-01FC-48ED-B3B4-216B06521484}"/>
            </c:ext>
          </c:extLst>
        </c:ser>
        <c:ser>
          <c:idx val="4"/>
          <c:order val="4"/>
          <c:tx>
            <c:strRef>
              <c:f>Sheet1!$F$1</c:f>
              <c:strCache>
                <c:ptCount val="1"/>
                <c:pt idx="0">
                  <c:v>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Sheet1!$F$2:$F$3</c:f>
              <c:numCache>
                <c:formatCode>0%</c:formatCode>
                <c:ptCount val="2"/>
                <c:pt idx="0">
                  <c:v>0.52</c:v>
                </c:pt>
                <c:pt idx="1">
                  <c:v>0.51</c:v>
                </c:pt>
              </c:numCache>
            </c:numRef>
          </c:val>
          <c:extLst>
            <c:ext xmlns:c16="http://schemas.microsoft.com/office/drawing/2014/chart" uri="{C3380CC4-5D6E-409C-BE32-E72D297353CC}">
              <c16:uniqueId val="{00000004-01FC-48ED-B3B4-216B06521484}"/>
            </c:ext>
          </c:extLst>
        </c:ser>
        <c:dLbls>
          <c:showLegendKey val="0"/>
          <c:showVal val="0"/>
          <c:showCatName val="0"/>
          <c:showSerName val="0"/>
          <c:showPercent val="0"/>
          <c:showBubbleSize val="0"/>
        </c:dLbls>
        <c:gapWidth val="150"/>
        <c:overlap val="100"/>
        <c:axId val="2048388271"/>
        <c:axId val="245403840"/>
      </c:barChart>
      <c:catAx>
        <c:axId val="204838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5403840"/>
        <c:crosses val="autoZero"/>
        <c:auto val="0"/>
        <c:lblAlgn val="ctr"/>
        <c:lblOffset val="100"/>
        <c:noMultiLvlLbl val="0"/>
      </c:catAx>
      <c:valAx>
        <c:axId val="245403840"/>
        <c:scaling>
          <c:orientation val="minMax"/>
          <c:max val="1"/>
        </c:scaling>
        <c:delete val="1"/>
        <c:axPos val="l"/>
        <c:numFmt formatCode="0%" sourceLinked="1"/>
        <c:majorTickMark val="none"/>
        <c:minorTickMark val="none"/>
        <c:tickLblPos val="nextTo"/>
        <c:crossAx val="2048388271"/>
        <c:crosses val="autoZero"/>
        <c:crossBetween val="between"/>
      </c:valAx>
      <c:spPr>
        <a:noFill/>
        <a:ln>
          <a:noFill/>
        </a:ln>
        <a:effectLst/>
      </c:spPr>
    </c:plotArea>
    <c:legend>
      <c:legendPos val="b"/>
      <c:layout>
        <c:manualLayout>
          <c:xMode val="edge"/>
          <c:yMode val="edge"/>
          <c:x val="4.077168640063674E-2"/>
          <c:y val="0.73579322484423437"/>
          <c:w val="0.95922835619806313"/>
          <c:h val="0.163164139436110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485F82"/>
              </a:solidFill>
              <a:ln>
                <a:noFill/>
              </a:ln>
              <a:effectLst/>
            </c:spPr>
            <c:extLst>
              <c:ext xmlns:c16="http://schemas.microsoft.com/office/drawing/2014/chart" uri="{C3380CC4-5D6E-409C-BE32-E72D297353CC}">
                <c16:uniqueId val="{00000001-4FD5-4A61-9FDD-EF00C3BE0D82}"/>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D5-4A61-9FDD-EF00C3BE0D82}"/>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None/Prefer not to say</c:v>
                </c:pt>
                <c:pt idx="1">
                  <c:v>Smoke and drink over 14 units</c:v>
                </c:pt>
                <c:pt idx="2">
                  <c:v>Smoke and overweight/obese</c:v>
                </c:pt>
                <c:pt idx="3">
                  <c:v>Overweight/obese and drink over 14 units</c:v>
                </c:pt>
              </c:strCache>
            </c:strRef>
          </c:cat>
          <c:val>
            <c:numRef>
              <c:f>Sheet1!$B$2:$B$5</c:f>
              <c:numCache>
                <c:formatCode>0%</c:formatCode>
                <c:ptCount val="4"/>
                <c:pt idx="0">
                  <c:v>0.85</c:v>
                </c:pt>
                <c:pt idx="1">
                  <c:v>0.01</c:v>
                </c:pt>
                <c:pt idx="2">
                  <c:v>0.05</c:v>
                </c:pt>
                <c:pt idx="3">
                  <c:v>0.09</c:v>
                </c:pt>
              </c:numCache>
            </c:numRef>
          </c:val>
          <c:extLst>
            <c:ext xmlns:c16="http://schemas.microsoft.com/office/drawing/2014/chart" uri="{C3380CC4-5D6E-409C-BE32-E72D297353CC}">
              <c16:uniqueId val="{00000002-C27C-4733-8D77-F2823A659840}"/>
            </c:ext>
          </c:extLst>
        </c:ser>
        <c:dLbls>
          <c:showLegendKey val="0"/>
          <c:showVal val="0"/>
          <c:showCatName val="0"/>
          <c:showSerName val="0"/>
          <c:showPercent val="0"/>
          <c:showBubbleSize val="0"/>
        </c:dLbls>
        <c:gapWidth val="50"/>
        <c:axId val="182452383"/>
        <c:axId val="182458207"/>
      </c:barChart>
      <c:catAx>
        <c:axId val="1824523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97" b="0" i="0" u="none" strike="noStrike" kern="1200" baseline="0">
                <a:solidFill>
                  <a:schemeClr val="tx1"/>
                </a:solidFill>
                <a:latin typeface="+mn-lt"/>
                <a:ea typeface="+mn-ea"/>
                <a:cs typeface="+mn-cs"/>
              </a:defRPr>
            </a:pPr>
            <a:endParaRPr lang="en-US"/>
          </a:p>
        </c:txPr>
        <c:crossAx val="182458207"/>
        <c:crosses val="autoZero"/>
        <c:auto val="1"/>
        <c:lblAlgn val="ctr"/>
        <c:lblOffset val="100"/>
        <c:noMultiLvlLbl val="0"/>
      </c:catAx>
      <c:valAx>
        <c:axId val="182458207"/>
        <c:scaling>
          <c:orientation val="minMax"/>
        </c:scaling>
        <c:delete val="1"/>
        <c:axPos val="b"/>
        <c:numFmt formatCode="0%" sourceLinked="1"/>
        <c:majorTickMark val="out"/>
        <c:minorTickMark val="none"/>
        <c:tickLblPos val="nextTo"/>
        <c:crossAx val="182452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18-29</c:v>
                </c:pt>
                <c:pt idx="6">
                  <c:v>30-49</c:v>
                </c:pt>
                <c:pt idx="7">
                  <c:v>50+</c:v>
                </c:pt>
                <c:pt idx="9">
                  <c:v>White</c:v>
                </c:pt>
                <c:pt idx="10">
                  <c:v>Ethnic minority</c:v>
                </c:pt>
                <c:pt idx="12">
                  <c:v>ABC1</c:v>
                </c:pt>
                <c:pt idx="13">
                  <c:v>C2DE</c:v>
                </c:pt>
                <c:pt idx="15">
                  <c:v>C2DE 50+</c:v>
                </c:pt>
                <c:pt idx="16">
                  <c:v>All not C2DE 50+</c:v>
                </c:pt>
                <c:pt idx="18">
                  <c:v>Living 
with a disability </c:v>
                </c:pt>
                <c:pt idx="19">
                  <c:v>Living 
without a disability </c:v>
                </c:pt>
                <c:pt idx="21">
                  <c:v>Urban</c:v>
                </c:pt>
                <c:pt idx="22">
                  <c:v>Town</c:v>
                </c:pt>
                <c:pt idx="23">
                  <c:v>Rural</c:v>
                </c:pt>
              </c:strCache>
            </c:strRef>
          </c:cat>
          <c:val>
            <c:numRef>
              <c:f>Sheet1!$B$2:$B$25</c:f>
              <c:numCache>
                <c:formatCode>General</c:formatCode>
                <c:ptCount val="24"/>
                <c:pt idx="0" formatCode="0%">
                  <c:v>0.84</c:v>
                </c:pt>
                <c:pt idx="2" formatCode="0%">
                  <c:v>0.81</c:v>
                </c:pt>
                <c:pt idx="3" formatCode="0%">
                  <c:v>0.87</c:v>
                </c:pt>
                <c:pt idx="5" formatCode="0%">
                  <c:v>0.86</c:v>
                </c:pt>
                <c:pt idx="6" formatCode="0%">
                  <c:v>0.82</c:v>
                </c:pt>
                <c:pt idx="7" formatCode="0%">
                  <c:v>0.85</c:v>
                </c:pt>
                <c:pt idx="9" formatCode="0%">
                  <c:v>0.84</c:v>
                </c:pt>
                <c:pt idx="10" formatCode="0%">
                  <c:v>0.76</c:v>
                </c:pt>
                <c:pt idx="12" formatCode="0%">
                  <c:v>0.84</c:v>
                </c:pt>
                <c:pt idx="13" formatCode="0%">
                  <c:v>0.84</c:v>
                </c:pt>
                <c:pt idx="15" formatCode="0%">
                  <c:v>0.86</c:v>
                </c:pt>
                <c:pt idx="16" formatCode="0%">
                  <c:v>0.83</c:v>
                </c:pt>
                <c:pt idx="18" formatCode="0%">
                  <c:v>0.86</c:v>
                </c:pt>
                <c:pt idx="19" formatCode="0%">
                  <c:v>0.83</c:v>
                </c:pt>
                <c:pt idx="21" formatCode="0%">
                  <c:v>0.84</c:v>
                </c:pt>
                <c:pt idx="22" formatCode="0%">
                  <c:v>0.83</c:v>
                </c:pt>
                <c:pt idx="23" formatCode="0%">
                  <c:v>0.83</c:v>
                </c:pt>
              </c:numCache>
            </c:numRef>
          </c:val>
          <c:extLst>
            <c:ext xmlns:c16="http://schemas.microsoft.com/office/drawing/2014/chart" uri="{C3380CC4-5D6E-409C-BE32-E72D297353CC}">
              <c16:uniqueId val="{00000000-27B4-466D-9672-ABC1F2F008F6}"/>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4616189274220809"/>
          <c:w val="0.96848579747406838"/>
          <c:h val="0.5131737113804145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c:v>
                </c:pt>
                <c:pt idx="1">
                  <c:v>Betsi Cadwaladr</c:v>
                </c:pt>
                <c:pt idx="2">
                  <c:v>Hywel Dda</c:v>
                </c:pt>
                <c:pt idx="3">
                  <c:v>Swansea Bay</c:v>
                </c:pt>
                <c:pt idx="4">
                  <c:v>Cwm Taf Morgannwg</c:v>
                </c:pt>
                <c:pt idx="5">
                  <c:v>Aneurin Bevan</c:v>
                </c:pt>
                <c:pt idx="6">
                  <c:v>Cardiff and Vale</c:v>
                </c:pt>
              </c:strCache>
            </c:strRef>
          </c:cat>
          <c:val>
            <c:numRef>
              <c:f>Sheet1!$B$2:$B$8</c:f>
              <c:numCache>
                <c:formatCode>0%</c:formatCode>
                <c:ptCount val="7"/>
                <c:pt idx="0">
                  <c:v>0.84</c:v>
                </c:pt>
                <c:pt idx="1">
                  <c:v>0.82</c:v>
                </c:pt>
                <c:pt idx="2">
                  <c:v>0.83</c:v>
                </c:pt>
                <c:pt idx="3">
                  <c:v>0.84</c:v>
                </c:pt>
                <c:pt idx="4">
                  <c:v>0.9</c:v>
                </c:pt>
                <c:pt idx="5">
                  <c:v>0.85</c:v>
                </c:pt>
                <c:pt idx="6">
                  <c:v>0.82</c:v>
                </c:pt>
              </c:numCache>
            </c:numRef>
          </c:val>
          <c:extLst>
            <c:ext xmlns:c16="http://schemas.microsoft.com/office/drawing/2014/chart" uri="{C3380CC4-5D6E-409C-BE32-E72D297353CC}">
              <c16:uniqueId val="{00000000-8480-4B57-956C-910981A4A83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18-29</c:v>
                </c:pt>
                <c:pt idx="6">
                  <c:v>30-49</c:v>
                </c:pt>
                <c:pt idx="7">
                  <c:v>50+</c:v>
                </c:pt>
                <c:pt idx="9">
                  <c:v>White</c:v>
                </c:pt>
                <c:pt idx="10">
                  <c:v>Ethnic minority</c:v>
                </c:pt>
                <c:pt idx="12">
                  <c:v>ABC1</c:v>
                </c:pt>
                <c:pt idx="13">
                  <c:v>C2DE</c:v>
                </c:pt>
                <c:pt idx="15">
                  <c:v>C2DE 50+</c:v>
                </c:pt>
                <c:pt idx="16">
                  <c:v>All not C2DE 50+</c:v>
                </c:pt>
                <c:pt idx="18">
                  <c:v>Living 
with a disability </c:v>
                </c:pt>
                <c:pt idx="19">
                  <c:v>Living 
without a disability </c:v>
                </c:pt>
                <c:pt idx="21">
                  <c:v>Urban</c:v>
                </c:pt>
                <c:pt idx="22">
                  <c:v>Town</c:v>
                </c:pt>
                <c:pt idx="23">
                  <c:v>Rural</c:v>
                </c:pt>
              </c:strCache>
            </c:strRef>
          </c:cat>
          <c:val>
            <c:numRef>
              <c:f>Sheet1!$B$2:$B$25</c:f>
              <c:numCache>
                <c:formatCode>General</c:formatCode>
                <c:ptCount val="24"/>
                <c:pt idx="0" formatCode="0%">
                  <c:v>0.81</c:v>
                </c:pt>
                <c:pt idx="2" formatCode="0%">
                  <c:v>0.79</c:v>
                </c:pt>
                <c:pt idx="3" formatCode="0%">
                  <c:v>0.84</c:v>
                </c:pt>
                <c:pt idx="5" formatCode="0%">
                  <c:v>0.82</c:v>
                </c:pt>
                <c:pt idx="6" formatCode="0%">
                  <c:v>0.8</c:v>
                </c:pt>
                <c:pt idx="7" formatCode="0%">
                  <c:v>0.82</c:v>
                </c:pt>
                <c:pt idx="9" formatCode="0%">
                  <c:v>0.81</c:v>
                </c:pt>
                <c:pt idx="10" formatCode="0%">
                  <c:v>0.79</c:v>
                </c:pt>
                <c:pt idx="12" formatCode="0%">
                  <c:v>0.81</c:v>
                </c:pt>
                <c:pt idx="13" formatCode="0%">
                  <c:v>0.81</c:v>
                </c:pt>
                <c:pt idx="15" formatCode="0%">
                  <c:v>0.82</c:v>
                </c:pt>
                <c:pt idx="16" formatCode="0%">
                  <c:v>0.81</c:v>
                </c:pt>
                <c:pt idx="18" formatCode="0%">
                  <c:v>0.82</c:v>
                </c:pt>
                <c:pt idx="19" formatCode="0%">
                  <c:v>0.81</c:v>
                </c:pt>
                <c:pt idx="21" formatCode="0%">
                  <c:v>0.82</c:v>
                </c:pt>
                <c:pt idx="22" formatCode="0%">
                  <c:v>0.81</c:v>
                </c:pt>
                <c:pt idx="23" formatCode="0%">
                  <c:v>0.79</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4616189274220809"/>
          <c:w val="0.96848579747406838"/>
          <c:h val="0.5131737113804145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c:v>
                </c:pt>
                <c:pt idx="1">
                  <c:v>Betsi Cadwaladr</c:v>
                </c:pt>
                <c:pt idx="2">
                  <c:v>Hywel Dda</c:v>
                </c:pt>
                <c:pt idx="3">
                  <c:v>Swansea Bay</c:v>
                </c:pt>
                <c:pt idx="4">
                  <c:v>Cwm Taf Morgannwg</c:v>
                </c:pt>
                <c:pt idx="5">
                  <c:v>Aneurin Bevan</c:v>
                </c:pt>
                <c:pt idx="6">
                  <c:v>Cardiff and Vale</c:v>
                </c:pt>
              </c:strCache>
            </c:strRef>
          </c:cat>
          <c:val>
            <c:numRef>
              <c:f>Sheet1!$B$2:$B$8</c:f>
              <c:numCache>
                <c:formatCode>0%</c:formatCode>
                <c:ptCount val="7"/>
                <c:pt idx="0">
                  <c:v>0.81</c:v>
                </c:pt>
                <c:pt idx="1">
                  <c:v>0.84</c:v>
                </c:pt>
                <c:pt idx="2">
                  <c:v>0.78</c:v>
                </c:pt>
                <c:pt idx="3">
                  <c:v>0.81</c:v>
                </c:pt>
                <c:pt idx="4">
                  <c:v>0.82</c:v>
                </c:pt>
                <c:pt idx="5">
                  <c:v>0.8</c:v>
                </c:pt>
                <c:pt idx="6">
                  <c:v>0.82</c:v>
                </c:pt>
              </c:numCache>
            </c:numRef>
          </c:val>
          <c:extLst>
            <c:ext xmlns:c16="http://schemas.microsoft.com/office/drawing/2014/chart" uri="{C3380CC4-5D6E-409C-BE32-E72D297353CC}">
              <c16:uniqueId val="{00000000-8480-4B57-956C-910981A4A83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 could take someone with me</c:v>
                </c:pt>
                <c:pt idx="1">
                  <c:v>If there were processes in place to reduce the spread of infections or illnesses</c:v>
                </c:pt>
                <c:pt idx="2">
                  <c:v>If it was easier to get to and from the hospital (e.g. accessible by public transport or free parking)</c:v>
                </c:pt>
                <c:pt idx="3">
                  <c:v>If I was given more notice of the appointment so I could make sure I was available to go</c:v>
                </c:pt>
                <c:pt idx="4">
                  <c:v>If I could choose or change the day/time of the test</c:v>
                </c:pt>
                <c:pt idx="5">
                  <c:v>If I received reminders about my appointment so I don't forget</c:v>
                </c:pt>
                <c:pt idx="6">
                  <c:v>If I could ask questions about the test and discuss my options with someone</c:v>
                </c:pt>
                <c:pt idx="7">
                  <c:v>If I was given information about what the test involved</c:v>
                </c:pt>
                <c:pt idx="8">
                  <c:v>If I was given a specific day/time to go for the test</c:v>
                </c:pt>
                <c:pt idx="9">
                  <c:v>If I thought the test was important</c:v>
                </c:pt>
              </c:strCache>
            </c:strRef>
          </c:cat>
          <c:val>
            <c:numRef>
              <c:f>Sheet1!$B$10:$B$19</c:f>
              <c:numCache>
                <c:formatCode>0%</c:formatCode>
                <c:ptCount val="10"/>
                <c:pt idx="0">
                  <c:v>0.46</c:v>
                </c:pt>
                <c:pt idx="1">
                  <c:v>0.53</c:v>
                </c:pt>
                <c:pt idx="2">
                  <c:v>0.6</c:v>
                </c:pt>
                <c:pt idx="3">
                  <c:v>0.65</c:v>
                </c:pt>
                <c:pt idx="4">
                  <c:v>0.68</c:v>
                </c:pt>
                <c:pt idx="5">
                  <c:v>0.71</c:v>
                </c:pt>
                <c:pt idx="6">
                  <c:v>0.71</c:v>
                </c:pt>
                <c:pt idx="7">
                  <c:v>0.76</c:v>
                </c:pt>
                <c:pt idx="8">
                  <c:v>0.76</c:v>
                </c:pt>
                <c:pt idx="9">
                  <c:v>0.87</c:v>
                </c:pt>
              </c:numCache>
            </c:numRef>
          </c:val>
          <c:extLst>
            <c:ext xmlns:c16="http://schemas.microsoft.com/office/drawing/2014/chart" uri="{C3380CC4-5D6E-409C-BE32-E72D297353CC}">
              <c16:uniqueId val="{00000000-48EF-4CF0-8350-15A93C8AF0E0}"/>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 could take someone with me</c:v>
                </c:pt>
                <c:pt idx="1">
                  <c:v>If there were processes in place to reduce the spread of infections or illnesses</c:v>
                </c:pt>
                <c:pt idx="2">
                  <c:v>If it was easier to get to and from the hospital (e.g. accessible by public transport or free parking)</c:v>
                </c:pt>
                <c:pt idx="3">
                  <c:v>If I was given more notice of the appointment so I could make sure I was available to go</c:v>
                </c:pt>
                <c:pt idx="4">
                  <c:v>If I could choose or change the day/time of the test</c:v>
                </c:pt>
                <c:pt idx="5">
                  <c:v>If I received reminders about my appointment so I don't forget</c:v>
                </c:pt>
                <c:pt idx="6">
                  <c:v>If I could ask questions about the test and discuss my options with someone</c:v>
                </c:pt>
                <c:pt idx="7">
                  <c:v>If I was given information about what the test involved</c:v>
                </c:pt>
                <c:pt idx="8">
                  <c:v>If I was given a specific day/time to go for the test</c:v>
                </c:pt>
                <c:pt idx="9">
                  <c:v>If I thought the test was important</c:v>
                </c:pt>
              </c:strCache>
            </c:strRef>
          </c:cat>
          <c:val>
            <c:numRef>
              <c:f>Sheet1!$C$10:$C$19</c:f>
              <c:numCache>
                <c:formatCode>0%</c:formatCode>
                <c:ptCount val="10"/>
                <c:pt idx="0">
                  <c:v>0.48</c:v>
                </c:pt>
                <c:pt idx="1">
                  <c:v>0.39</c:v>
                </c:pt>
                <c:pt idx="2">
                  <c:v>0.35</c:v>
                </c:pt>
                <c:pt idx="3">
                  <c:v>0.28999999999999998</c:v>
                </c:pt>
                <c:pt idx="4">
                  <c:v>0.27</c:v>
                </c:pt>
                <c:pt idx="5">
                  <c:v>0.24</c:v>
                </c:pt>
                <c:pt idx="6">
                  <c:v>0.23</c:v>
                </c:pt>
                <c:pt idx="7">
                  <c:v>0.19</c:v>
                </c:pt>
                <c:pt idx="8">
                  <c:v>0.18</c:v>
                </c:pt>
                <c:pt idx="9">
                  <c:v>0.09</c:v>
                </c:pt>
              </c:numCache>
            </c:numRef>
          </c:val>
          <c:extLst>
            <c:ext xmlns:c16="http://schemas.microsoft.com/office/drawing/2014/chart" uri="{C3380CC4-5D6E-409C-BE32-E72D297353CC}">
              <c16:uniqueId val="{00000001-48EF-4CF0-8350-15A93C8AF0E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E12-4154-ACA9-4073B3F298DF}"/>
              </c:ext>
            </c:extLst>
          </c:dPt>
          <c:dPt>
            <c:idx val="1"/>
            <c:invertIfNegative val="0"/>
            <c:bubble3D val="0"/>
            <c:spPr>
              <a:solidFill>
                <a:schemeClr val="bg2"/>
              </a:solidFill>
              <a:ln>
                <a:noFill/>
              </a:ln>
              <a:effectLst/>
            </c:spPr>
            <c:extLst>
              <c:ext xmlns:c16="http://schemas.microsoft.com/office/drawing/2014/chart" uri="{C3380CC4-5D6E-409C-BE32-E72D297353CC}">
                <c16:uniqueId val="{00000000-3E12-4154-ACA9-4073B3F298DF}"/>
              </c:ext>
            </c:extLst>
          </c:dPt>
          <c:dPt>
            <c:idx val="2"/>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C5A1-4F35-8D71-7A68BD6291B1}"/>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No</c:v>
                </c:pt>
                <c:pt idx="3">
                  <c:v>Yes, in another way</c:v>
                </c:pt>
                <c:pt idx="4">
                  <c:v>Yes, by video call (you could hear and see each other)</c:v>
                </c:pt>
                <c:pt idx="5">
                  <c:v>Yes, using online messaging (e.g. by online form, email, smartphone App, text/WhatsApp)</c:v>
                </c:pt>
                <c:pt idx="6">
                  <c:v>Yes, by phone call (you could hear each other only)</c:v>
                </c:pt>
              </c:strCache>
            </c:strRef>
          </c:cat>
          <c:val>
            <c:numRef>
              <c:f>Sheet1!$B$3:$B$9</c:f>
              <c:numCache>
                <c:formatCode>0%</c:formatCode>
                <c:ptCount val="7"/>
                <c:pt idx="0">
                  <c:v>0.01</c:v>
                </c:pt>
                <c:pt idx="1">
                  <c:v>0.02</c:v>
                </c:pt>
                <c:pt idx="2">
                  <c:v>0.6</c:v>
                </c:pt>
                <c:pt idx="3">
                  <c:v>0.01</c:v>
                </c:pt>
                <c:pt idx="4">
                  <c:v>0.03</c:v>
                </c:pt>
                <c:pt idx="5">
                  <c:v>0.04</c:v>
                </c:pt>
                <c:pt idx="6">
                  <c:v>0.33</c:v>
                </c:pt>
              </c:numCache>
            </c:numRef>
          </c:val>
          <c:extLst>
            <c:ext xmlns:c16="http://schemas.microsoft.com/office/drawing/2014/chart" uri="{C3380CC4-5D6E-409C-BE32-E72D297353CC}">
              <c16:uniqueId val="{00000000-8927-418F-92C4-B32E5847D87F}"/>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 </c:v>
                </c:pt>
                <c:pt idx="3">
                  <c:v>Female </c:v>
                </c:pt>
                <c:pt idx="5">
                  <c:v>18-29</c:v>
                </c:pt>
                <c:pt idx="6">
                  <c:v>30-49</c:v>
                </c:pt>
                <c:pt idx="7">
                  <c:v>50+</c:v>
                </c:pt>
                <c:pt idx="9">
                  <c:v>White</c:v>
                </c:pt>
                <c:pt idx="10">
                  <c:v>Ethnic minority</c:v>
                </c:pt>
                <c:pt idx="12">
                  <c:v>ABC1</c:v>
                </c:pt>
                <c:pt idx="13">
                  <c:v>C2DE</c:v>
                </c:pt>
                <c:pt idx="15">
                  <c:v>C2DE 50+</c:v>
                </c:pt>
                <c:pt idx="16">
                  <c:v>Not C2DE 50+</c:v>
                </c:pt>
                <c:pt idx="18">
                  <c:v>Living 
with a disability </c:v>
                </c:pt>
                <c:pt idx="19">
                  <c:v>Living 
without a disability </c:v>
                </c:pt>
                <c:pt idx="21">
                  <c:v>Urban</c:v>
                </c:pt>
                <c:pt idx="22">
                  <c:v>Town</c:v>
                </c:pt>
                <c:pt idx="23">
                  <c:v>Rural</c:v>
                </c:pt>
              </c:strCache>
            </c:strRef>
          </c:cat>
          <c:val>
            <c:numRef>
              <c:f>Sheet1!$B$2:$B$25</c:f>
              <c:numCache>
                <c:formatCode>General</c:formatCode>
                <c:ptCount val="24"/>
                <c:pt idx="0" formatCode="0%">
                  <c:v>0.38</c:v>
                </c:pt>
                <c:pt idx="2" formatCode="0%">
                  <c:v>0.34</c:v>
                </c:pt>
                <c:pt idx="3" formatCode="0%">
                  <c:v>0.42</c:v>
                </c:pt>
                <c:pt idx="5" formatCode="0%">
                  <c:v>0.31</c:v>
                </c:pt>
                <c:pt idx="6" formatCode="0%">
                  <c:v>0.32</c:v>
                </c:pt>
                <c:pt idx="7" formatCode="0%">
                  <c:v>0.43</c:v>
                </c:pt>
                <c:pt idx="9" formatCode="0%">
                  <c:v>0.38</c:v>
                </c:pt>
                <c:pt idx="10" formatCode="0%">
                  <c:v>0.42</c:v>
                </c:pt>
                <c:pt idx="12" formatCode="0%">
                  <c:v>0.35</c:v>
                </c:pt>
                <c:pt idx="13" formatCode="0%">
                  <c:v>0.41</c:v>
                </c:pt>
                <c:pt idx="15" formatCode="0%">
                  <c:v>0.47</c:v>
                </c:pt>
                <c:pt idx="16" formatCode="0%">
                  <c:v>0.34</c:v>
                </c:pt>
                <c:pt idx="18" formatCode="0%">
                  <c:v>0.52</c:v>
                </c:pt>
                <c:pt idx="19" formatCode="0%">
                  <c:v>0.3</c:v>
                </c:pt>
                <c:pt idx="21" formatCode="0%">
                  <c:v>0.37</c:v>
                </c:pt>
                <c:pt idx="22" formatCode="0%">
                  <c:v>0.4</c:v>
                </c:pt>
                <c:pt idx="23" formatCode="0%">
                  <c:v>0.4</c:v>
                </c:pt>
              </c:numCache>
            </c:numRef>
          </c:val>
          <c:extLst>
            <c:ext xmlns:c16="http://schemas.microsoft.com/office/drawing/2014/chart" uri="{C3380CC4-5D6E-409C-BE32-E72D297353CC}">
              <c16:uniqueId val="{00000000-06CB-4960-B610-362AAFAAED3E}"/>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4616189274220809"/>
          <c:w val="0.96848579747406838"/>
          <c:h val="0.5131737113804145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All</c:v>
                </c:pt>
                <c:pt idx="1">
                  <c:v>Betsi Cadwaladr</c:v>
                </c:pt>
                <c:pt idx="2">
                  <c:v>Hywel Dda</c:v>
                </c:pt>
                <c:pt idx="3">
                  <c:v>Swansea Bay</c:v>
                </c:pt>
                <c:pt idx="4">
                  <c:v>Cwm Taf Morgannwg</c:v>
                </c:pt>
                <c:pt idx="5">
                  <c:v>Aneurin Bevan</c:v>
                </c:pt>
              </c:strCache>
            </c:strRef>
          </c:cat>
          <c:val>
            <c:numRef>
              <c:f>Sheet1!$B$2:$B$7</c:f>
              <c:numCache>
                <c:formatCode>0%</c:formatCode>
                <c:ptCount val="6"/>
                <c:pt idx="0">
                  <c:v>0.38</c:v>
                </c:pt>
                <c:pt idx="1">
                  <c:v>0.4</c:v>
                </c:pt>
                <c:pt idx="2">
                  <c:v>0.34</c:v>
                </c:pt>
                <c:pt idx="3">
                  <c:v>0.44</c:v>
                </c:pt>
                <c:pt idx="4">
                  <c:v>0.43</c:v>
                </c:pt>
                <c:pt idx="5">
                  <c:v>0.28999999999999998</c:v>
                </c:pt>
              </c:numCache>
            </c:numRef>
          </c:val>
          <c:extLst>
            <c:ext xmlns:c16="http://schemas.microsoft.com/office/drawing/2014/chart" uri="{C3380CC4-5D6E-409C-BE32-E72D297353CC}">
              <c16:uniqueId val="{00000000-8480-4B57-956C-910981A4A83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98551790504514E-2"/>
          <c:y val="2.8517234452901857E-2"/>
          <c:w val="0.95950844880575958"/>
          <c:h val="0.76050708011281143"/>
        </c:manualLayout>
      </c:layout>
      <c:barChart>
        <c:barDir val="col"/>
        <c:grouping val="clustered"/>
        <c:varyColors val="0"/>
        <c:ser>
          <c:idx val="0"/>
          <c:order val="0"/>
          <c:tx>
            <c:strRef>
              <c:f>Sheet1!$B$1</c:f>
              <c:strCache>
                <c:ptCount val="1"/>
                <c:pt idx="0">
                  <c:v>Nov-24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felt comfortable discussing my health concern through a remote consultation</c:v>
                </c:pt>
                <c:pt idx="1">
                  <c:v>The remote consultation made discussing my health concern with a healthcare professional quicker</c:v>
                </c:pt>
                <c:pt idx="2">
                  <c:v>The remote consultation allowed my concerns to be adequately addressed</c:v>
                </c:pt>
                <c:pt idx="3">
                  <c:v>The remote consultation made discussing my health concern with a healthcare professional easier</c:v>
                </c:pt>
                <c:pt idx="4">
                  <c:v>The remote consultation was not helpful because I needed to see the doctor in person anyway</c:v>
                </c:pt>
              </c:strCache>
            </c:strRef>
          </c:cat>
          <c:val>
            <c:numRef>
              <c:f>Sheet1!$B$2:$B$6</c:f>
              <c:numCache>
                <c:formatCode>0%</c:formatCode>
                <c:ptCount val="5"/>
                <c:pt idx="0">
                  <c:v>0.75</c:v>
                </c:pt>
                <c:pt idx="1">
                  <c:v>0.74</c:v>
                </c:pt>
                <c:pt idx="2">
                  <c:v>0.66</c:v>
                </c:pt>
                <c:pt idx="3">
                  <c:v>0.54</c:v>
                </c:pt>
                <c:pt idx="4">
                  <c:v>0.36</c:v>
                </c:pt>
              </c:numCache>
            </c:numRef>
          </c:val>
          <c:extLst>
            <c:ext xmlns:c16="http://schemas.microsoft.com/office/drawing/2014/chart" uri="{C3380CC4-5D6E-409C-BE32-E72D297353CC}">
              <c16:uniqueId val="{00000000-4FEB-4AB9-B895-29D21A328915}"/>
            </c:ext>
          </c:extLst>
        </c:ser>
        <c:dLbls>
          <c:showLegendKey val="0"/>
          <c:showVal val="0"/>
          <c:showCatName val="0"/>
          <c:showSerName val="0"/>
          <c:showPercent val="0"/>
          <c:showBubbleSize val="0"/>
        </c:dLbls>
        <c:gapWidth val="219"/>
        <c:overlap val="-27"/>
        <c:axId val="293757136"/>
        <c:axId val="293773776"/>
      </c:barChart>
      <c:catAx>
        <c:axId val="29375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3773776"/>
        <c:crosses val="autoZero"/>
        <c:auto val="1"/>
        <c:lblAlgn val="ctr"/>
        <c:lblOffset val="100"/>
        <c:noMultiLvlLbl val="0"/>
      </c:catAx>
      <c:valAx>
        <c:axId val="293773776"/>
        <c:scaling>
          <c:orientation val="minMax"/>
          <c:max val="1"/>
        </c:scaling>
        <c:delete val="1"/>
        <c:axPos val="l"/>
        <c:numFmt formatCode="0%" sourceLinked="1"/>
        <c:majorTickMark val="out"/>
        <c:minorTickMark val="none"/>
        <c:tickLblPos val="nextTo"/>
        <c:crossAx val="293757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E167-453D-988F-E978E235081C}"/>
              </c:ext>
            </c:extLst>
          </c:dPt>
          <c:dPt>
            <c:idx val="1"/>
            <c:invertIfNegative val="0"/>
            <c:bubble3D val="0"/>
            <c:spPr>
              <a:solidFill>
                <a:schemeClr val="bg2"/>
              </a:solidFill>
              <a:ln>
                <a:noFill/>
              </a:ln>
              <a:effectLst/>
            </c:spPr>
            <c:extLst>
              <c:ext xmlns:c16="http://schemas.microsoft.com/office/drawing/2014/chart" uri="{C3380CC4-5D6E-409C-BE32-E72D297353CC}">
                <c16:uniqueId val="{00000003-E167-453D-988F-E978E235081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I have been invited but have never had a test</c:v>
                </c:pt>
                <c:pt idx="3">
                  <c:v>I have never been invited to have a test</c:v>
                </c:pt>
                <c:pt idx="4">
                  <c:v>More than 5 years ago</c:v>
                </c:pt>
                <c:pt idx="5">
                  <c:v>Within the last 3-5 years</c:v>
                </c:pt>
                <c:pt idx="6">
                  <c:v>Within the last 3 years</c:v>
                </c:pt>
              </c:strCache>
            </c:strRef>
          </c:cat>
          <c:val>
            <c:numRef>
              <c:f>Sheet1!$B$3:$B$9</c:f>
              <c:numCache>
                <c:formatCode>0%</c:formatCode>
                <c:ptCount val="7"/>
                <c:pt idx="0">
                  <c:v>0.04</c:v>
                </c:pt>
                <c:pt idx="1">
                  <c:v>0.06</c:v>
                </c:pt>
                <c:pt idx="2">
                  <c:v>0.06</c:v>
                </c:pt>
                <c:pt idx="3">
                  <c:v>0.02</c:v>
                </c:pt>
                <c:pt idx="4">
                  <c:v>0.31</c:v>
                </c:pt>
                <c:pt idx="5">
                  <c:v>0.16</c:v>
                </c:pt>
                <c:pt idx="6">
                  <c:v>0.37</c:v>
                </c:pt>
              </c:numCache>
            </c:numRef>
          </c:val>
          <c:extLst>
            <c:ext xmlns:c16="http://schemas.microsoft.com/office/drawing/2014/chart" uri="{C3380CC4-5D6E-409C-BE32-E72D297353CC}">
              <c16:uniqueId val="{00000004-E167-453D-988F-E978E235081C}"/>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10" baseline="0">
                <a:solidFill>
                  <a:schemeClr val="tx1"/>
                </a:solidFill>
                <a:latin typeface="+mn-lt"/>
                <a:ea typeface="+mn-ea"/>
                <a:cs typeface="+mn-cs"/>
              </a:rPr>
              <a:t>Current behaviours</a:t>
            </a:r>
          </a:p>
        </c:rich>
      </c:tx>
      <c:layout>
        <c:manualLayout>
          <c:xMode val="edge"/>
          <c:yMode val="edge"/>
          <c:x val="0.384109358984282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320796217022416E-2"/>
          <c:y val="0.11919207578618511"/>
          <c:w val="0.94875981992559377"/>
          <c:h val="0.69746381369221944"/>
        </c:manualLayout>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Increase physical activity</c:v>
                </c:pt>
                <c:pt idx="1">
                  <c:v>Reduce amount you smoke*</c:v>
                </c:pt>
                <c:pt idx="2">
                  <c:v>Lose weight</c:v>
                </c:pt>
                <c:pt idx="3">
                  <c:v>Eat more wholegrain foods</c:v>
                </c:pt>
                <c:pt idx="4">
                  <c:v>Eat less processed meat</c:v>
                </c:pt>
                <c:pt idx="5">
                  <c:v>Reduce your exposure to the sun</c:v>
                </c:pt>
                <c:pt idx="6">
                  <c:v>Stop smoking completely*</c:v>
                </c:pt>
                <c:pt idx="7">
                  <c:v>Drink less alcohol</c:v>
                </c:pt>
              </c:strCache>
            </c:strRef>
          </c:cat>
          <c:val>
            <c:numRef>
              <c:f>Sheet1!$B$2:$B$9</c:f>
              <c:numCache>
                <c:formatCode>0%</c:formatCode>
                <c:ptCount val="8"/>
                <c:pt idx="0">
                  <c:v>0.62</c:v>
                </c:pt>
                <c:pt idx="1">
                  <c:v>0.57999999999999996</c:v>
                </c:pt>
                <c:pt idx="2">
                  <c:v>0.51</c:v>
                </c:pt>
                <c:pt idx="3">
                  <c:v>0.47</c:v>
                </c:pt>
                <c:pt idx="4">
                  <c:v>0.41</c:v>
                </c:pt>
                <c:pt idx="5">
                  <c:v>0.4</c:v>
                </c:pt>
                <c:pt idx="6">
                  <c:v>0.28999999999999998</c:v>
                </c:pt>
                <c:pt idx="7">
                  <c:v>0.28000000000000003</c:v>
                </c:pt>
              </c:numCache>
            </c:numRef>
          </c:val>
          <c:extLst>
            <c:ext xmlns:c16="http://schemas.microsoft.com/office/drawing/2014/chart" uri="{C3380CC4-5D6E-409C-BE32-E72D297353CC}">
              <c16:uniqueId val="{00000000-FE91-4C98-B757-8D4D4F83E823}"/>
            </c:ext>
          </c:extLst>
        </c:ser>
        <c:dLbls>
          <c:dLblPos val="outEnd"/>
          <c:showLegendKey val="0"/>
          <c:showVal val="1"/>
          <c:showCatName val="0"/>
          <c:showSerName val="0"/>
          <c:showPercent val="0"/>
          <c:showBubbleSize val="0"/>
        </c:dLbls>
        <c:gapWidth val="100"/>
        <c:overlap val="-27"/>
        <c:axId val="245949327"/>
        <c:axId val="506490864"/>
      </c:barChart>
      <c:catAx>
        <c:axId val="24594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6490864"/>
        <c:crosses val="autoZero"/>
        <c:auto val="1"/>
        <c:lblAlgn val="ctr"/>
        <c:lblOffset val="100"/>
        <c:noMultiLvlLbl val="0"/>
      </c:catAx>
      <c:valAx>
        <c:axId val="506490864"/>
        <c:scaling>
          <c:orientation val="minMax"/>
          <c:max val="1"/>
        </c:scaling>
        <c:delete val="1"/>
        <c:axPos val="l"/>
        <c:numFmt formatCode="0%" sourceLinked="1"/>
        <c:majorTickMark val="out"/>
        <c:minorTickMark val="none"/>
        <c:tickLblPos val="nextTo"/>
        <c:crossAx val="2459493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0591-469C-82B4-DDD2C5E51D23}"/>
              </c:ext>
            </c:extLst>
          </c:dPt>
          <c:dPt>
            <c:idx val="1"/>
            <c:invertIfNegative val="0"/>
            <c:bubble3D val="0"/>
            <c:spPr>
              <a:solidFill>
                <a:schemeClr val="bg2"/>
              </a:solidFill>
              <a:ln>
                <a:noFill/>
              </a:ln>
              <a:effectLst/>
            </c:spPr>
            <c:extLst>
              <c:ext xmlns:c16="http://schemas.microsoft.com/office/drawing/2014/chart" uri="{C3380CC4-5D6E-409C-BE32-E72D297353CC}">
                <c16:uniqueId val="{00000003-0591-469C-82B4-DDD2C5E51D2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Overdue</c:v>
                </c:pt>
                <c:pt idx="5">
                  <c:v>Up to date</c:v>
                </c:pt>
              </c:strCache>
            </c:strRef>
          </c:cat>
          <c:val>
            <c:numRef>
              <c:f>Sheet1!$B$3:$B$8</c:f>
              <c:numCache>
                <c:formatCode>0%</c:formatCode>
                <c:ptCount val="6"/>
                <c:pt idx="0">
                  <c:v>0.04</c:v>
                </c:pt>
                <c:pt idx="1">
                  <c:v>0.06</c:v>
                </c:pt>
                <c:pt idx="2">
                  <c:v>0.06</c:v>
                </c:pt>
                <c:pt idx="3">
                  <c:v>0.02</c:v>
                </c:pt>
                <c:pt idx="4">
                  <c:v>0.31</c:v>
                </c:pt>
                <c:pt idx="5">
                  <c:v>0.52</c:v>
                </c:pt>
              </c:numCache>
            </c:numRef>
          </c:val>
          <c:extLst>
            <c:ext xmlns:c16="http://schemas.microsoft.com/office/drawing/2014/chart" uri="{C3380CC4-5D6E-409C-BE32-E72D297353CC}">
              <c16:uniqueId val="{00000004-0591-469C-82B4-DDD2C5E51D23}"/>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Sheet1!$A$2:$A$31</c:f>
              <c:strCache>
                <c:ptCount val="23"/>
                <c:pt idx="0">
                  <c:v>All</c:v>
                </c:pt>
                <c:pt idx="2">
                  <c:v>30-49</c:v>
                </c:pt>
                <c:pt idx="3">
                  <c:v>50+</c:v>
                </c:pt>
                <c:pt idx="5">
                  <c:v>ABC1</c:v>
                </c:pt>
                <c:pt idx="6">
                  <c:v>C2DE</c:v>
                </c:pt>
                <c:pt idx="8">
                  <c:v>50+ C2DE</c:v>
                </c:pt>
                <c:pt idx="9">
                  <c:v>Not C2DE 50+</c:v>
                </c:pt>
                <c:pt idx="11">
                  <c:v>Living 
without a disability</c:v>
                </c:pt>
                <c:pt idx="12">
                  <c:v>Living 
with a disability </c:v>
                </c:pt>
                <c:pt idx="14">
                  <c:v>Urban</c:v>
                </c:pt>
                <c:pt idx="15">
                  <c:v>Town</c:v>
                </c:pt>
                <c:pt idx="16">
                  <c:v>Rural</c:v>
                </c:pt>
                <c:pt idx="18">
                  <c:v>Betsi Cadwaladr</c:v>
                </c:pt>
                <c:pt idx="19">
                  <c:v>Hywel Dda</c:v>
                </c:pt>
                <c:pt idx="20">
                  <c:v>Cwm Taf Morgannwg</c:v>
                </c:pt>
                <c:pt idx="21">
                  <c:v>Aneurin Bevan</c:v>
                </c:pt>
                <c:pt idx="22">
                  <c:v>Cardiff and Vale</c:v>
                </c:pt>
              </c:strCache>
            </c:strRef>
          </c:cat>
          <c:val>
            <c:numRef>
              <c:f>Sheet1!$B$2:$B$31</c:f>
              <c:numCache>
                <c:formatCode>General</c:formatCode>
                <c:ptCount val="23"/>
                <c:pt idx="0" formatCode="0%">
                  <c:v>0.52</c:v>
                </c:pt>
                <c:pt idx="2" formatCode="0%">
                  <c:v>0.74</c:v>
                </c:pt>
                <c:pt idx="3" formatCode="0%">
                  <c:v>0.42</c:v>
                </c:pt>
                <c:pt idx="5" formatCode="0%">
                  <c:v>0.57999999999999996</c:v>
                </c:pt>
                <c:pt idx="6" formatCode="0%">
                  <c:v>0.49</c:v>
                </c:pt>
                <c:pt idx="8" formatCode="0%">
                  <c:v>0.41</c:v>
                </c:pt>
                <c:pt idx="9" formatCode="0%">
                  <c:v>0.6</c:v>
                </c:pt>
                <c:pt idx="11" formatCode="0%">
                  <c:v>0.59</c:v>
                </c:pt>
                <c:pt idx="12" formatCode="0%">
                  <c:v>0.43</c:v>
                </c:pt>
                <c:pt idx="14" formatCode="0%">
                  <c:v>0.55000000000000004</c:v>
                </c:pt>
                <c:pt idx="15" formatCode="0%">
                  <c:v>0.53</c:v>
                </c:pt>
                <c:pt idx="16" formatCode="0%">
                  <c:v>0.43</c:v>
                </c:pt>
                <c:pt idx="18" formatCode="0%">
                  <c:v>0.55000000000000004</c:v>
                </c:pt>
                <c:pt idx="19" formatCode="0%">
                  <c:v>0.44</c:v>
                </c:pt>
                <c:pt idx="20" formatCode="0%">
                  <c:v>0.49</c:v>
                </c:pt>
                <c:pt idx="21" formatCode="0%">
                  <c:v>0.6</c:v>
                </c:pt>
                <c:pt idx="22" formatCode="0%">
                  <c:v>0.52</c:v>
                </c:pt>
              </c:numCache>
            </c:numRef>
          </c:val>
          <c:extLst>
            <c:ext xmlns:c16="http://schemas.microsoft.com/office/drawing/2014/chart" uri="{C3380CC4-5D6E-409C-BE32-E72D297353CC}">
              <c16:uniqueId val="{00000000-2394-4F07-B222-6EC916F882D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Sheet1!$B$2:$B$4</c:f>
              <c:numCache>
                <c:formatCode>0%</c:formatCode>
                <c:ptCount val="3"/>
                <c:pt idx="0">
                  <c:v>0.43</c:v>
                </c:pt>
                <c:pt idx="1">
                  <c:v>0.72</c:v>
                </c:pt>
                <c:pt idx="2">
                  <c:v>0.12</c:v>
                </c:pt>
              </c:numCache>
            </c:numRef>
          </c:val>
          <c:extLst>
            <c:ext xmlns:c16="http://schemas.microsoft.com/office/drawing/2014/chart" uri="{C3380CC4-5D6E-409C-BE32-E72D297353CC}">
              <c16:uniqueId val="{00000000-0592-4E9F-B0D6-C52CC6E3695B}"/>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Sheet1!$C$2:$C$4</c:f>
              <c:numCache>
                <c:formatCode>0%</c:formatCode>
                <c:ptCount val="3"/>
                <c:pt idx="0">
                  <c:v>0.12</c:v>
                </c:pt>
                <c:pt idx="1">
                  <c:v>0.12</c:v>
                </c:pt>
                <c:pt idx="2">
                  <c:v>0.08</c:v>
                </c:pt>
              </c:numCache>
            </c:numRef>
          </c:val>
          <c:extLst>
            <c:ext xmlns:c16="http://schemas.microsoft.com/office/drawing/2014/chart" uri="{C3380CC4-5D6E-409C-BE32-E72D297353CC}">
              <c16:uniqueId val="{00000001-0592-4E9F-B0D6-C52CC6E3695B}"/>
            </c:ext>
          </c:extLst>
        </c:ser>
        <c:ser>
          <c:idx val="3"/>
          <c:order val="2"/>
          <c:tx>
            <c:strRef>
              <c:f>Sheet1!$D$1</c:f>
              <c:strCache>
                <c:ptCount val="1"/>
                <c:pt idx="0">
                  <c:v>No, probably not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Sheet1!$D$2:$D$4</c:f>
              <c:numCache>
                <c:formatCode>0%</c:formatCode>
                <c:ptCount val="3"/>
                <c:pt idx="0">
                  <c:v>0.08</c:v>
                </c:pt>
                <c:pt idx="1">
                  <c:v>0.02</c:v>
                </c:pt>
                <c:pt idx="2">
                  <c:v>0.17</c:v>
                </c:pt>
              </c:numCache>
            </c:numRef>
          </c:val>
          <c:extLst>
            <c:ext xmlns:c16="http://schemas.microsoft.com/office/drawing/2014/chart" uri="{C3380CC4-5D6E-409C-BE32-E72D297353CC}">
              <c16:uniqueId val="{00000002-0592-4E9F-B0D6-C52CC6E3695B}"/>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4659-4EA6-B788-D58F91051C9B}"/>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Sheet1!$E$2:$E$4</c:f>
              <c:numCache>
                <c:formatCode>0%</c:formatCode>
                <c:ptCount val="3"/>
                <c:pt idx="0">
                  <c:v>0.04</c:v>
                </c:pt>
                <c:pt idx="1">
                  <c:v>0</c:v>
                </c:pt>
                <c:pt idx="2">
                  <c:v>0.06</c:v>
                </c:pt>
              </c:numCache>
            </c:numRef>
          </c:val>
          <c:extLst>
            <c:ext xmlns:c16="http://schemas.microsoft.com/office/drawing/2014/chart" uri="{C3380CC4-5D6E-409C-BE32-E72D297353CC}">
              <c16:uniqueId val="{00000003-0592-4E9F-B0D6-C52CC6E3695B}"/>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Sheet1!$F$2:$F$4</c:f>
              <c:numCache>
                <c:formatCode>0%</c:formatCode>
                <c:ptCount val="3"/>
                <c:pt idx="0">
                  <c:v>0.26</c:v>
                </c:pt>
                <c:pt idx="1">
                  <c:v>0.12</c:v>
                </c:pt>
                <c:pt idx="2">
                  <c:v>0.52</c:v>
                </c:pt>
              </c:numCache>
            </c:numRef>
          </c:val>
          <c:extLst>
            <c:ext xmlns:c16="http://schemas.microsoft.com/office/drawing/2014/chart" uri="{C3380CC4-5D6E-409C-BE32-E72D297353CC}">
              <c16:uniqueId val="{00000004-0592-4E9F-B0D6-C52CC6E3695B}"/>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Sheet1!$A$2:$A$4</c:f>
              <c:strCache>
                <c:ptCount val="3"/>
                <c:pt idx="0">
                  <c:v>All</c:v>
                </c:pt>
                <c:pt idx="1">
                  <c:v>All up to date</c:v>
                </c:pt>
                <c:pt idx="2">
                  <c:v>All overdue</c:v>
                </c:pt>
              </c:strCache>
            </c:strRef>
          </c:cat>
          <c:val>
            <c:numRef>
              <c:f>Sheet1!$G$2:$G$4</c:f>
              <c:numCache>
                <c:formatCode>0%</c:formatCode>
                <c:ptCount val="3"/>
                <c:pt idx="0">
                  <c:v>7.0000000000000007E-2</c:v>
                </c:pt>
                <c:pt idx="1">
                  <c:v>0.02</c:v>
                </c:pt>
                <c:pt idx="2">
                  <c:v>0.05</c:v>
                </c:pt>
              </c:numCache>
            </c:numRef>
          </c:val>
          <c:extLst>
            <c:ext xmlns:c16="http://schemas.microsoft.com/office/drawing/2014/chart" uri="{C3380CC4-5D6E-409C-BE32-E72D297353CC}">
              <c16:uniqueId val="{00000000-FAFD-46BF-8E05-9C1A941E4006}"/>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3316130837918865"/>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Sheet1!$A$2:$A$31</c:f>
              <c:strCache>
                <c:ptCount val="23"/>
                <c:pt idx="0">
                  <c:v>All</c:v>
                </c:pt>
                <c:pt idx="2">
                  <c:v>30-49</c:v>
                </c:pt>
                <c:pt idx="3">
                  <c:v>50+</c:v>
                </c:pt>
                <c:pt idx="5">
                  <c:v>ABC1</c:v>
                </c:pt>
                <c:pt idx="6">
                  <c:v>C2DE</c:v>
                </c:pt>
                <c:pt idx="8">
                  <c:v>50+ C2DE</c:v>
                </c:pt>
                <c:pt idx="9">
                  <c:v>Not C2DE 50+</c:v>
                </c:pt>
                <c:pt idx="11">
                  <c:v>Living 
without a disability</c:v>
                </c:pt>
                <c:pt idx="12">
                  <c:v>Living 
with a disability </c:v>
                </c:pt>
                <c:pt idx="14">
                  <c:v>Urban</c:v>
                </c:pt>
                <c:pt idx="15">
                  <c:v>Town</c:v>
                </c:pt>
                <c:pt idx="16">
                  <c:v>Rural</c:v>
                </c:pt>
                <c:pt idx="18">
                  <c:v>Betsi Cadwaladr</c:v>
                </c:pt>
                <c:pt idx="19">
                  <c:v>Hywel Dda</c:v>
                </c:pt>
                <c:pt idx="20">
                  <c:v>Cwm Taf Morgannwg</c:v>
                </c:pt>
                <c:pt idx="21">
                  <c:v>Aneurin Bevan</c:v>
                </c:pt>
                <c:pt idx="22">
                  <c:v>Cardiff and Vale</c:v>
                </c:pt>
              </c:strCache>
            </c:strRef>
          </c:cat>
          <c:val>
            <c:numRef>
              <c:f>Sheet1!$B$2:$B$31</c:f>
              <c:numCache>
                <c:formatCode>General</c:formatCode>
                <c:ptCount val="23"/>
                <c:pt idx="0" formatCode="0%">
                  <c:v>0.55000000000000004</c:v>
                </c:pt>
                <c:pt idx="2" formatCode="0%">
                  <c:v>0.75</c:v>
                </c:pt>
                <c:pt idx="3" formatCode="0%">
                  <c:v>0.42</c:v>
                </c:pt>
                <c:pt idx="5" formatCode="0%">
                  <c:v>0.6</c:v>
                </c:pt>
                <c:pt idx="6" formatCode="0%">
                  <c:v>0.52</c:v>
                </c:pt>
                <c:pt idx="8" formatCode="0%">
                  <c:v>0.42</c:v>
                </c:pt>
                <c:pt idx="9" formatCode="0%">
                  <c:v>0.64</c:v>
                </c:pt>
                <c:pt idx="11" formatCode="0%">
                  <c:v>0.57999999999999996</c:v>
                </c:pt>
                <c:pt idx="12" formatCode="0%">
                  <c:v>0.5</c:v>
                </c:pt>
                <c:pt idx="14" formatCode="0%">
                  <c:v>0.59</c:v>
                </c:pt>
                <c:pt idx="15" formatCode="0%">
                  <c:v>0.57999999999999996</c:v>
                </c:pt>
                <c:pt idx="16" formatCode="0%">
                  <c:v>0.41</c:v>
                </c:pt>
                <c:pt idx="18" formatCode="0%">
                  <c:v>0.57999999999999996</c:v>
                </c:pt>
                <c:pt idx="19" formatCode="0%">
                  <c:v>0.47</c:v>
                </c:pt>
                <c:pt idx="20" formatCode="0%">
                  <c:v>0.5</c:v>
                </c:pt>
                <c:pt idx="21" formatCode="0%">
                  <c:v>0.59</c:v>
                </c:pt>
                <c:pt idx="22" formatCode="0%">
                  <c:v>0.6</c:v>
                </c:pt>
              </c:numCache>
            </c:numRef>
          </c:val>
          <c:extLst>
            <c:ext xmlns:c16="http://schemas.microsoft.com/office/drawing/2014/chart" uri="{C3380CC4-5D6E-409C-BE32-E72D297353CC}">
              <c16:uniqueId val="{00000000-4726-404F-816F-B51578BBD706}"/>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48535396002813E-4"/>
          <c:y val="8.0410577407633341E-2"/>
          <c:w val="0.99452618033948736"/>
          <c:h val="0.55446304007638647"/>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dLbl>
              <c:idx val="1"/>
              <c:layout>
                <c:manualLayout>
                  <c:x val="-3.3526257439243337E-3"/>
                  <c:y val="-2.69474577619818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60-4498-BEAF-1E673E7C08F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have found cervical screening painful when I have been before</c:v>
                </c:pt>
                <c:pt idx="1">
                  <c:v>I was worried that cervical screening might be painful</c:v>
                </c:pt>
                <c:pt idx="2">
                  <c:v>I didn't want a man to carry out the screening test</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was too busy to go for cervical screening</c:v>
                </c:pt>
                <c:pt idx="8">
                  <c:v>I had other more important things to worry about than cervical screening</c:v>
                </c:pt>
                <c:pt idx="9">
                  <c:v>I don't think that I am at risk of cervical cancer</c:v>
                </c:pt>
              </c:strCache>
            </c:strRef>
          </c:cat>
          <c:val>
            <c:numRef>
              <c:f>Sheet1!$B$2:$B$11</c:f>
              <c:numCache>
                <c:formatCode>0%</c:formatCode>
                <c:ptCount val="10"/>
                <c:pt idx="0">
                  <c:v>0.43</c:v>
                </c:pt>
                <c:pt idx="1">
                  <c:v>0.43</c:v>
                </c:pt>
                <c:pt idx="2">
                  <c:v>0.38</c:v>
                </c:pt>
                <c:pt idx="3">
                  <c:v>0.25</c:v>
                </c:pt>
                <c:pt idx="4">
                  <c:v>0.22</c:v>
                </c:pt>
                <c:pt idx="5">
                  <c:v>0.21</c:v>
                </c:pt>
                <c:pt idx="6">
                  <c:v>0.18</c:v>
                </c:pt>
                <c:pt idx="7">
                  <c:v>0.15</c:v>
                </c:pt>
                <c:pt idx="8">
                  <c:v>0.14000000000000001</c:v>
                </c:pt>
                <c:pt idx="9">
                  <c:v>0.14000000000000001</c:v>
                </c:pt>
              </c:numCache>
            </c:numRef>
          </c:val>
          <c:extLst>
            <c:ext xmlns:c16="http://schemas.microsoft.com/office/drawing/2014/chart" uri="{C3380CC4-5D6E-409C-BE32-E72D297353CC}">
              <c16:uniqueId val="{00000000-BD85-4EA7-A49E-59F569FDBDD2}"/>
            </c:ext>
          </c:extLst>
        </c:ser>
        <c:ser>
          <c:idx val="1"/>
          <c:order val="1"/>
          <c:tx>
            <c:strRef>
              <c:f>Sheet1!$C$1</c:f>
              <c:strCache>
                <c:ptCount val="1"/>
                <c:pt idx="0">
                  <c:v>Up to date</c:v>
                </c:pt>
              </c:strCache>
            </c:strRef>
          </c:tx>
          <c:spPr>
            <a:solidFill>
              <a:schemeClr val="accent3"/>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60-4498-BEAF-1E673E7C08F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cervical screening painful when I have been before</c:v>
                </c:pt>
                <c:pt idx="1">
                  <c:v>I was worried that cervical screening might be painful</c:v>
                </c:pt>
                <c:pt idx="2">
                  <c:v>I didn't want a man to carry out the screening test</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was too busy to go for cervical screening</c:v>
                </c:pt>
                <c:pt idx="8">
                  <c:v>I had other more important things to worry about than cervical screening</c:v>
                </c:pt>
                <c:pt idx="9">
                  <c:v>I don't think that I am at risk of cervical cancer</c:v>
                </c:pt>
              </c:strCache>
            </c:strRef>
          </c:cat>
          <c:val>
            <c:numRef>
              <c:f>Sheet1!$C$2:$C$11</c:f>
              <c:numCache>
                <c:formatCode>0%</c:formatCode>
                <c:ptCount val="10"/>
                <c:pt idx="0">
                  <c:v>0.43</c:v>
                </c:pt>
                <c:pt idx="1">
                  <c:v>0.39</c:v>
                </c:pt>
                <c:pt idx="2">
                  <c:v>0.39</c:v>
                </c:pt>
                <c:pt idx="3">
                  <c:v>0.2</c:v>
                </c:pt>
                <c:pt idx="4">
                  <c:v>0.14000000000000001</c:v>
                </c:pt>
                <c:pt idx="5">
                  <c:v>0.21</c:v>
                </c:pt>
                <c:pt idx="6">
                  <c:v>0.17</c:v>
                </c:pt>
                <c:pt idx="7">
                  <c:v>0.16</c:v>
                </c:pt>
                <c:pt idx="8">
                  <c:v>0.13</c:v>
                </c:pt>
                <c:pt idx="9">
                  <c:v>0.1</c:v>
                </c:pt>
              </c:numCache>
            </c:numRef>
          </c:val>
          <c:extLst>
            <c:ext xmlns:c16="http://schemas.microsoft.com/office/drawing/2014/chart" uri="{C3380CC4-5D6E-409C-BE32-E72D297353CC}">
              <c16:uniqueId val="{00000000-EFD9-4F0F-9A66-83E06D540E5C}"/>
            </c:ext>
          </c:extLst>
        </c:ser>
        <c:ser>
          <c:idx val="2"/>
          <c:order val="2"/>
          <c:tx>
            <c:strRef>
              <c:f>Sheet1!$D$1</c:f>
              <c:strCache>
                <c:ptCount val="1"/>
                <c:pt idx="0">
                  <c:v>Overdue</c:v>
                </c:pt>
              </c:strCache>
            </c:strRef>
          </c:tx>
          <c:spPr>
            <a:solidFill>
              <a:schemeClr val="accent2"/>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60-4498-BEAF-1E673E7C08F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cervical screening painful when I have been before</c:v>
                </c:pt>
                <c:pt idx="1">
                  <c:v>I was worried that cervical screening might be painful</c:v>
                </c:pt>
                <c:pt idx="2">
                  <c:v>I didn't want a man to carry out the screening test</c:v>
                </c:pt>
                <c:pt idx="3">
                  <c:v>I was too embarrassed to go for cervical screening.</c:v>
                </c:pt>
                <c:pt idx="4">
                  <c:v>I worried that I would find being at the appointment physically uncomfortable or difficult.</c:v>
                </c:pt>
                <c:pt idx="5">
                  <c:v>I was too frightened of what the test might find</c:v>
                </c:pt>
                <c:pt idx="6">
                  <c:v>I didn't have any symptoms of cervical cancer</c:v>
                </c:pt>
                <c:pt idx="7">
                  <c:v>I was too busy to go for cervical screening</c:v>
                </c:pt>
                <c:pt idx="8">
                  <c:v>I had other more important things to worry about than cervical screening</c:v>
                </c:pt>
                <c:pt idx="9">
                  <c:v>I don't think that I am at risk of cervical cancer</c:v>
                </c:pt>
              </c:strCache>
            </c:strRef>
          </c:cat>
          <c:val>
            <c:numRef>
              <c:f>Sheet1!$D$2:$D$11</c:f>
              <c:numCache>
                <c:formatCode>0%</c:formatCode>
                <c:ptCount val="10"/>
                <c:pt idx="0">
                  <c:v>0.51</c:v>
                </c:pt>
                <c:pt idx="1">
                  <c:v>0.42</c:v>
                </c:pt>
                <c:pt idx="2">
                  <c:v>0.32</c:v>
                </c:pt>
                <c:pt idx="3">
                  <c:v>0.28999999999999998</c:v>
                </c:pt>
                <c:pt idx="4">
                  <c:v>0.27</c:v>
                </c:pt>
                <c:pt idx="5">
                  <c:v>0.17</c:v>
                </c:pt>
                <c:pt idx="6">
                  <c:v>0.15</c:v>
                </c:pt>
                <c:pt idx="7">
                  <c:v>0.09</c:v>
                </c:pt>
                <c:pt idx="8">
                  <c:v>0.12</c:v>
                </c:pt>
                <c:pt idx="9">
                  <c:v>0.17</c:v>
                </c:pt>
              </c:numCache>
            </c:numRef>
          </c:val>
          <c:extLst>
            <c:ext xmlns:c16="http://schemas.microsoft.com/office/drawing/2014/chart" uri="{C3380CC4-5D6E-409C-BE32-E72D297353CC}">
              <c16:uniqueId val="{00000001-EFD9-4F0F-9A66-83E06D540E5C}"/>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8907347182918062"/>
          <c:y val="0.94816285176245918"/>
          <c:w val="0.33219628576585103"/>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522-449A-88AD-A63759833BC0}"/>
              </c:ext>
            </c:extLst>
          </c:dPt>
          <c:dPt>
            <c:idx val="1"/>
            <c:invertIfNegative val="0"/>
            <c:bubble3D val="0"/>
            <c:spPr>
              <a:solidFill>
                <a:schemeClr val="bg2"/>
              </a:solidFill>
              <a:ln>
                <a:noFill/>
              </a:ln>
              <a:effectLst/>
            </c:spPr>
            <c:extLst>
              <c:ext xmlns:c16="http://schemas.microsoft.com/office/drawing/2014/chart" uri="{C3380CC4-5D6E-409C-BE32-E72D297353CC}">
                <c16:uniqueId val="{00000003-5522-449A-88AD-A63759833BC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never completed the kit</c:v>
                </c:pt>
                <c:pt idx="3">
                  <c:v>I have never been invited to have a test</c:v>
                </c:pt>
                <c:pt idx="4">
                  <c:v>Overdue</c:v>
                </c:pt>
                <c:pt idx="5">
                  <c:v>Up to date</c:v>
                </c:pt>
              </c:strCache>
            </c:strRef>
          </c:cat>
          <c:val>
            <c:numRef>
              <c:f>Sheet1!$B$3:$B$8</c:f>
              <c:numCache>
                <c:formatCode>0%</c:formatCode>
                <c:ptCount val="6"/>
                <c:pt idx="0">
                  <c:v>0.01</c:v>
                </c:pt>
                <c:pt idx="1">
                  <c:v>0.04</c:v>
                </c:pt>
                <c:pt idx="2">
                  <c:v>0.14000000000000001</c:v>
                </c:pt>
                <c:pt idx="3">
                  <c:v>7.0000000000000007E-2</c:v>
                </c:pt>
                <c:pt idx="4">
                  <c:v>0.05</c:v>
                </c:pt>
                <c:pt idx="5">
                  <c:v>0.69</c:v>
                </c:pt>
              </c:numCache>
            </c:numRef>
          </c:val>
          <c:extLst>
            <c:ext xmlns:c16="http://schemas.microsoft.com/office/drawing/2014/chart" uri="{C3380CC4-5D6E-409C-BE32-E72D297353CC}">
              <c16:uniqueId val="{00000004-5522-449A-88AD-A63759833BC0}"/>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BB0-4AF3-9D99-DB4C90387CF6}"/>
              </c:ext>
            </c:extLst>
          </c:dPt>
          <c:dPt>
            <c:idx val="1"/>
            <c:invertIfNegative val="0"/>
            <c:bubble3D val="0"/>
            <c:spPr>
              <a:solidFill>
                <a:schemeClr val="bg2"/>
              </a:solidFill>
              <a:ln>
                <a:noFill/>
              </a:ln>
              <a:effectLst/>
            </c:spPr>
            <c:extLst>
              <c:ext xmlns:c16="http://schemas.microsoft.com/office/drawing/2014/chart" uri="{C3380CC4-5D6E-409C-BE32-E72D297353CC}">
                <c16:uniqueId val="{00000003-4BB0-4AF3-9D99-DB4C90387CF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have never completed the kit</c:v>
                </c:pt>
                <c:pt idx="3">
                  <c:v>I have never been sent a kit</c:v>
                </c:pt>
                <c:pt idx="4">
                  <c:v>More than 2 years ago</c:v>
                </c:pt>
                <c:pt idx="5">
                  <c:v>Within the last 2 years</c:v>
                </c:pt>
              </c:strCache>
            </c:strRef>
          </c:cat>
          <c:val>
            <c:numRef>
              <c:f>Sheet1!$B$3:$B$8</c:f>
              <c:numCache>
                <c:formatCode>0%</c:formatCode>
                <c:ptCount val="6"/>
                <c:pt idx="0">
                  <c:v>0.01</c:v>
                </c:pt>
                <c:pt idx="1">
                  <c:v>0.04</c:v>
                </c:pt>
                <c:pt idx="2">
                  <c:v>0.14000000000000001</c:v>
                </c:pt>
                <c:pt idx="3">
                  <c:v>7.0000000000000007E-2</c:v>
                </c:pt>
                <c:pt idx="4">
                  <c:v>0.1</c:v>
                </c:pt>
                <c:pt idx="5">
                  <c:v>0.64</c:v>
                </c:pt>
              </c:numCache>
            </c:numRef>
          </c:val>
          <c:extLst>
            <c:ext xmlns:c16="http://schemas.microsoft.com/office/drawing/2014/chart" uri="{C3380CC4-5D6E-409C-BE32-E72D297353CC}">
              <c16:uniqueId val="{00000004-4BB0-4AF3-9D99-DB4C90387CF6}"/>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1"/>
                <c:pt idx="0">
                  <c:v>All</c:v>
                </c:pt>
                <c:pt idx="2">
                  <c:v>Male</c:v>
                </c:pt>
                <c:pt idx="3">
                  <c:v>Female</c:v>
                </c:pt>
                <c:pt idx="5">
                  <c:v>ABC1</c:v>
                </c:pt>
                <c:pt idx="6">
                  <c:v>C2DE</c:v>
                </c:pt>
                <c:pt idx="8">
                  <c:v>Living 
without a disability</c:v>
                </c:pt>
                <c:pt idx="9">
                  <c:v>Living 
with a disability </c:v>
                </c:pt>
                <c:pt idx="11">
                  <c:v>Urban</c:v>
                </c:pt>
                <c:pt idx="12">
                  <c:v>Town</c:v>
                </c:pt>
                <c:pt idx="13">
                  <c:v>Rural</c:v>
                </c:pt>
                <c:pt idx="15">
                  <c:v>Betsi Cadwaladr</c:v>
                </c:pt>
                <c:pt idx="16">
                  <c:v>Hywel Dda</c:v>
                </c:pt>
                <c:pt idx="17">
                  <c:v>Swansea Bay</c:v>
                </c:pt>
                <c:pt idx="18">
                  <c:v>Cwm Taf Morgannwg</c:v>
                </c:pt>
                <c:pt idx="19">
                  <c:v>Aneurin Bevan</c:v>
                </c:pt>
                <c:pt idx="20">
                  <c:v>Cardiff and Vale</c:v>
                </c:pt>
              </c:strCache>
            </c:strRef>
          </c:cat>
          <c:val>
            <c:numRef>
              <c:f>Sheet1!$B$2:$B$30</c:f>
              <c:numCache>
                <c:formatCode>General</c:formatCode>
                <c:ptCount val="21"/>
                <c:pt idx="0" formatCode="0%">
                  <c:v>0.69</c:v>
                </c:pt>
                <c:pt idx="2" formatCode="0%">
                  <c:v>0.73</c:v>
                </c:pt>
                <c:pt idx="3" formatCode="0%">
                  <c:v>0.66</c:v>
                </c:pt>
                <c:pt idx="5" formatCode="0%">
                  <c:v>0.73</c:v>
                </c:pt>
                <c:pt idx="6" formatCode="0%">
                  <c:v>0.67</c:v>
                </c:pt>
                <c:pt idx="8" formatCode="0%">
                  <c:v>0.67</c:v>
                </c:pt>
                <c:pt idx="9" formatCode="0%">
                  <c:v>0.72</c:v>
                </c:pt>
                <c:pt idx="11" formatCode="0%">
                  <c:v>0.7</c:v>
                </c:pt>
                <c:pt idx="12" formatCode="0%">
                  <c:v>0.66</c:v>
                </c:pt>
                <c:pt idx="13" formatCode="0%">
                  <c:v>0.7</c:v>
                </c:pt>
                <c:pt idx="15" formatCode="0%">
                  <c:v>0.64</c:v>
                </c:pt>
                <c:pt idx="16" formatCode="0%">
                  <c:v>0.62</c:v>
                </c:pt>
                <c:pt idx="17" formatCode="0%">
                  <c:v>0.69</c:v>
                </c:pt>
                <c:pt idx="18" formatCode="0%">
                  <c:v>0.71</c:v>
                </c:pt>
                <c:pt idx="19" formatCode="0%">
                  <c:v>0.71</c:v>
                </c:pt>
                <c:pt idx="20" formatCode="0%">
                  <c:v>0.78</c:v>
                </c:pt>
              </c:numCache>
            </c:numRef>
          </c:val>
          <c:extLst>
            <c:ext xmlns:c16="http://schemas.microsoft.com/office/drawing/2014/chart" uri="{C3380CC4-5D6E-409C-BE32-E72D297353CC}">
              <c16:uniqueId val="{00000000-C4A0-435E-A627-B745A9508D27}"/>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Sheet1!$B$2:$B$4</c:f>
              <c:numCache>
                <c:formatCode>0%</c:formatCode>
                <c:ptCount val="3"/>
                <c:pt idx="0">
                  <c:v>0.74</c:v>
                </c:pt>
                <c:pt idx="1">
                  <c:v>0.9</c:v>
                </c:pt>
                <c:pt idx="2">
                  <c:v>0.23</c:v>
                </c:pt>
              </c:numCache>
            </c:numRef>
          </c:val>
          <c:extLst>
            <c:ext xmlns:c16="http://schemas.microsoft.com/office/drawing/2014/chart" uri="{C3380CC4-5D6E-409C-BE32-E72D297353CC}">
              <c16:uniqueId val="{00000000-82AE-4167-8FAE-D541325831BD}"/>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AE-4167-8FAE-D541325831BD}"/>
                </c:ext>
              </c:extLst>
            </c:dLbl>
            <c:dLbl>
              <c:idx val="1"/>
              <c:layout>
                <c:manualLayout>
                  <c:x val="0"/>
                  <c:y val="5.85927678070109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Sheet1!$C$2:$C$4</c:f>
              <c:numCache>
                <c:formatCode>0%</c:formatCode>
                <c:ptCount val="3"/>
                <c:pt idx="0">
                  <c:v>0.08</c:v>
                </c:pt>
                <c:pt idx="1">
                  <c:v>0.03</c:v>
                </c:pt>
                <c:pt idx="2">
                  <c:v>0.2</c:v>
                </c:pt>
              </c:numCache>
            </c:numRef>
          </c:val>
          <c:extLst>
            <c:ext xmlns:c16="http://schemas.microsoft.com/office/drawing/2014/chart" uri="{C3380CC4-5D6E-409C-BE32-E72D297353CC}">
              <c16:uniqueId val="{00000001-82AE-4167-8FAE-D541325831BD}"/>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AE-4167-8FAE-D541325831BD}"/>
                </c:ext>
              </c:extLst>
            </c:dLbl>
            <c:dLbl>
              <c:idx val="1"/>
              <c:delete val="1"/>
              <c:extLst>
                <c:ext xmlns:c15="http://schemas.microsoft.com/office/drawing/2012/chart" uri="{CE6537A1-D6FC-4f65-9D91-7224C49458BB}"/>
                <c:ext xmlns:c16="http://schemas.microsoft.com/office/drawing/2014/chart" uri="{C3380CC4-5D6E-409C-BE32-E72D297353CC}">
                  <c16:uniqueId val="{00000002-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Sheet1!$D$2:$D$4</c:f>
              <c:numCache>
                <c:formatCode>0%</c:formatCode>
                <c:ptCount val="3"/>
                <c:pt idx="0">
                  <c:v>0.05</c:v>
                </c:pt>
                <c:pt idx="1">
                  <c:v>0</c:v>
                </c:pt>
                <c:pt idx="2">
                  <c:v>0.21</c:v>
                </c:pt>
              </c:numCache>
            </c:numRef>
          </c:val>
          <c:extLst>
            <c:ext xmlns:c16="http://schemas.microsoft.com/office/drawing/2014/chart" uri="{C3380CC4-5D6E-409C-BE32-E72D297353CC}">
              <c16:uniqueId val="{00000002-82AE-4167-8FAE-D541325831BD}"/>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Sheet1!$E$2:$E$4</c:f>
              <c:numCache>
                <c:formatCode>0%</c:formatCode>
                <c:ptCount val="3"/>
                <c:pt idx="0">
                  <c:v>0.03</c:v>
                </c:pt>
                <c:pt idx="1">
                  <c:v>0.01</c:v>
                </c:pt>
                <c:pt idx="2">
                  <c:v>0.15</c:v>
                </c:pt>
              </c:numCache>
            </c:numRef>
          </c:val>
          <c:extLst>
            <c:ext xmlns:c16="http://schemas.microsoft.com/office/drawing/2014/chart" uri="{C3380CC4-5D6E-409C-BE32-E72D297353CC}">
              <c16:uniqueId val="{00000003-82AE-4167-8FAE-D541325831BD}"/>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Sheet1!$F$2:$F$4</c:f>
              <c:numCache>
                <c:formatCode>0%</c:formatCode>
                <c:ptCount val="3"/>
                <c:pt idx="0">
                  <c:v>0.06</c:v>
                </c:pt>
                <c:pt idx="1">
                  <c:v>0.06</c:v>
                </c:pt>
                <c:pt idx="2">
                  <c:v>0.03</c:v>
                </c:pt>
              </c:numCache>
            </c:numRef>
          </c:val>
          <c:extLst>
            <c:ext xmlns:c16="http://schemas.microsoft.com/office/drawing/2014/chart" uri="{C3380CC4-5D6E-409C-BE32-E72D297353CC}">
              <c16:uniqueId val="{00000004-82AE-4167-8FAE-D541325831BD}"/>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Sheet1!$A$2:$A$4</c:f>
              <c:strCache>
                <c:ptCount val="3"/>
                <c:pt idx="0">
                  <c:v>All</c:v>
                </c:pt>
                <c:pt idx="1">
                  <c:v>All up to date</c:v>
                </c:pt>
                <c:pt idx="2">
                  <c:v>Never completed</c:v>
                </c:pt>
              </c:strCache>
            </c:strRef>
          </c:cat>
          <c:val>
            <c:numRef>
              <c:f>Sheet1!$G$2:$G$4</c:f>
              <c:numCache>
                <c:formatCode>0%</c:formatCode>
                <c:ptCount val="3"/>
                <c:pt idx="0">
                  <c:v>0.05</c:v>
                </c:pt>
                <c:pt idx="1">
                  <c:v>0.01</c:v>
                </c:pt>
                <c:pt idx="2">
                  <c:v>0.19</c:v>
                </c:pt>
              </c:numCache>
            </c:numRef>
          </c:val>
          <c:extLst>
            <c:ext xmlns:c16="http://schemas.microsoft.com/office/drawing/2014/chart" uri="{C3380CC4-5D6E-409C-BE32-E72D297353CC}">
              <c16:uniqueId val="{00000005-82AE-4167-8FAE-D541325831BD}"/>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7308737288944938"/>
          <c:w val="0.90058267771738443"/>
          <c:h val="0.10986859072398053"/>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1"/>
                <c:pt idx="0">
                  <c:v>All</c:v>
                </c:pt>
                <c:pt idx="2">
                  <c:v>Male</c:v>
                </c:pt>
                <c:pt idx="3">
                  <c:v>Female</c:v>
                </c:pt>
                <c:pt idx="5">
                  <c:v>ABC1</c:v>
                </c:pt>
                <c:pt idx="6">
                  <c:v>C2DE</c:v>
                </c:pt>
                <c:pt idx="8">
                  <c:v>Living 
without a disability</c:v>
                </c:pt>
                <c:pt idx="9">
                  <c:v>Living 
with a disability </c:v>
                </c:pt>
                <c:pt idx="11">
                  <c:v>Urban</c:v>
                </c:pt>
                <c:pt idx="12">
                  <c:v>Town</c:v>
                </c:pt>
                <c:pt idx="13">
                  <c:v>Rural</c:v>
                </c:pt>
                <c:pt idx="15">
                  <c:v>Betsi Cadwaladr</c:v>
                </c:pt>
                <c:pt idx="16">
                  <c:v>Hywel Dda</c:v>
                </c:pt>
                <c:pt idx="17">
                  <c:v>Swansea Bay</c:v>
                </c:pt>
                <c:pt idx="18">
                  <c:v>Cwm Taf Morgannwg</c:v>
                </c:pt>
                <c:pt idx="19">
                  <c:v>Aneurin Bevan</c:v>
                </c:pt>
                <c:pt idx="20">
                  <c:v>Cardiff and Vale</c:v>
                </c:pt>
              </c:strCache>
            </c:strRef>
          </c:cat>
          <c:val>
            <c:numRef>
              <c:f>Sheet1!$B$2:$B$30</c:f>
              <c:numCache>
                <c:formatCode>General</c:formatCode>
                <c:ptCount val="21"/>
                <c:pt idx="0" formatCode="0%">
                  <c:v>0.82</c:v>
                </c:pt>
                <c:pt idx="2" formatCode="0%">
                  <c:v>0.83</c:v>
                </c:pt>
                <c:pt idx="3" formatCode="0%">
                  <c:v>0.79</c:v>
                </c:pt>
                <c:pt idx="5" formatCode="0%">
                  <c:v>0.82</c:v>
                </c:pt>
                <c:pt idx="6" formatCode="0%">
                  <c:v>0.81</c:v>
                </c:pt>
                <c:pt idx="8" formatCode="0%">
                  <c:v>0.83</c:v>
                </c:pt>
                <c:pt idx="9" formatCode="0%">
                  <c:v>0.79</c:v>
                </c:pt>
                <c:pt idx="11" formatCode="0%">
                  <c:v>0.82</c:v>
                </c:pt>
                <c:pt idx="12" formatCode="0%">
                  <c:v>0.78</c:v>
                </c:pt>
                <c:pt idx="13" formatCode="0%">
                  <c:v>0.82</c:v>
                </c:pt>
                <c:pt idx="15" formatCode="0%">
                  <c:v>0.72</c:v>
                </c:pt>
                <c:pt idx="16" formatCode="0%">
                  <c:v>0.82</c:v>
                </c:pt>
                <c:pt idx="17" formatCode="0%">
                  <c:v>0.88</c:v>
                </c:pt>
                <c:pt idx="18" formatCode="0%">
                  <c:v>0.87</c:v>
                </c:pt>
                <c:pt idx="19" formatCode="0%">
                  <c:v>0.81</c:v>
                </c:pt>
                <c:pt idx="20" formatCode="0%">
                  <c:v>0.89</c:v>
                </c:pt>
              </c:numCache>
            </c:numRef>
          </c:val>
          <c:extLst>
            <c:ext xmlns:c16="http://schemas.microsoft.com/office/drawing/2014/chart" uri="{C3380CC4-5D6E-409C-BE32-E72D297353CC}">
              <c16:uniqueId val="{00000000-25CF-4303-8559-EE3E73C0A6AF}"/>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84914195447696E-3"/>
          <c:y val="2.5630803340970468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E65F-458D-854A-C1B2105CDC9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E65F-458D-854A-C1B2105CDC9C}"/>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5-CF26-45D2-B2CD-D9A6BCE9B025}"/>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6382-4672-8875-5640BC17932F}"/>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6-6382-4672-8875-5640BC17932F}"/>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8-6382-4672-8875-5640BC17932F}"/>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9-6382-4672-8875-5640BC17932F}"/>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Lbls>
            <c:dLbl>
              <c:idx val="0"/>
              <c:layout>
                <c:manualLayout>
                  <c:x val="-2.6121769276166532E-1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7FF-4B07-936B-A4A6C6C45B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Smoking</c:v>
                </c:pt>
                <c:pt idx="1">
                  <c:v>Drinking alcohol</c:v>
                </c:pt>
                <c:pt idx="2">
                  <c:v>Family history/ having a close relative with cancer</c:v>
                </c:pt>
                <c:pt idx="3">
                  <c:v>Poor diet</c:v>
                </c:pt>
                <c:pt idx="4">
                  <c:v>Sunburn/ too much sun exposure</c:v>
                </c:pt>
                <c:pt idx="5">
                  <c:v>Occupational exposures</c:v>
                </c:pt>
                <c:pt idx="6">
                  <c:v>Being obese</c:v>
                </c:pt>
                <c:pt idx="7">
                  <c:v>Diet (unspecified)</c:v>
                </c:pt>
                <c:pt idx="8">
                  <c:v>Eating processed/ ultra processed food</c:v>
                </c:pt>
                <c:pt idx="9">
                  <c:v>Not doing enough physical activity</c:v>
                </c:pt>
                <c:pt idx="10">
                  <c:v>Outdoor pollution</c:v>
                </c:pt>
                <c:pt idx="11">
                  <c:v>Radiation</c:v>
                </c:pt>
                <c:pt idx="12">
                  <c:v>Being overweight</c:v>
                </c:pt>
                <c:pt idx="13">
                  <c:v>Lifestyle (unspecified)</c:v>
                </c:pt>
                <c:pt idx="14">
                  <c:v>Stress</c:v>
                </c:pt>
              </c:strCache>
            </c:strRef>
          </c:cat>
          <c:val>
            <c:numRef>
              <c:f>Sheet1!$B$2:$B$16</c:f>
              <c:numCache>
                <c:formatCode>0%</c:formatCode>
                <c:ptCount val="15"/>
                <c:pt idx="0">
                  <c:v>0.83</c:v>
                </c:pt>
                <c:pt idx="1">
                  <c:v>0.49</c:v>
                </c:pt>
                <c:pt idx="2">
                  <c:v>0.4</c:v>
                </c:pt>
                <c:pt idx="3">
                  <c:v>0.23</c:v>
                </c:pt>
                <c:pt idx="4">
                  <c:v>0.2</c:v>
                </c:pt>
                <c:pt idx="5">
                  <c:v>0.16</c:v>
                </c:pt>
                <c:pt idx="6">
                  <c:v>0.16</c:v>
                </c:pt>
                <c:pt idx="7">
                  <c:v>0.12</c:v>
                </c:pt>
                <c:pt idx="8">
                  <c:v>0.12</c:v>
                </c:pt>
                <c:pt idx="9">
                  <c:v>0.12</c:v>
                </c:pt>
                <c:pt idx="10">
                  <c:v>0.1</c:v>
                </c:pt>
                <c:pt idx="11">
                  <c:v>0.1</c:v>
                </c:pt>
                <c:pt idx="12">
                  <c:v>7.0000000000000007E-2</c:v>
                </c:pt>
                <c:pt idx="13">
                  <c:v>7.0000000000000007E-2</c:v>
                </c:pt>
                <c:pt idx="14">
                  <c:v>7.0000000000000007E-2</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47873267036664E-2"/>
          <c:y val="4.8073628093255182E-2"/>
          <c:w val="0.92079818099436395"/>
          <c:h val="0.48428485796886189"/>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recently completed a poo test kit for potential bowel cancer symptoms, so I didn't think I would need to do one again so soon</c:v>
                </c:pt>
                <c:pt idx="7">
                  <c:v>I found it too difficult to complete the poo test kit</c:v>
                </c:pt>
                <c:pt idx="8">
                  <c:v>I had other more important things to worry about than bowel cancer screening</c:v>
                </c:pt>
                <c:pt idx="9">
                  <c:v>I don't think that I am at risk of developing bowel cancer</c:v>
                </c:pt>
              </c:strCache>
            </c:strRef>
          </c:cat>
          <c:val>
            <c:numRef>
              <c:f>Sheet1!$B$2:$B$11</c:f>
              <c:numCache>
                <c:formatCode>0%</c:formatCode>
                <c:ptCount val="10"/>
                <c:pt idx="0">
                  <c:v>0.13</c:v>
                </c:pt>
                <c:pt idx="1">
                  <c:v>0.13</c:v>
                </c:pt>
                <c:pt idx="2">
                  <c:v>0.11</c:v>
                </c:pt>
                <c:pt idx="3">
                  <c:v>0.11</c:v>
                </c:pt>
                <c:pt idx="4">
                  <c:v>0.1</c:v>
                </c:pt>
                <c:pt idx="5">
                  <c:v>0.08</c:v>
                </c:pt>
                <c:pt idx="6">
                  <c:v>0.08</c:v>
                </c:pt>
                <c:pt idx="7">
                  <c:v>7.0000000000000007E-2</c:v>
                </c:pt>
                <c:pt idx="8">
                  <c:v>0.06</c:v>
                </c:pt>
                <c:pt idx="9">
                  <c:v>0.05</c:v>
                </c:pt>
              </c:numCache>
            </c:numRef>
          </c:val>
          <c:extLst>
            <c:ext xmlns:c16="http://schemas.microsoft.com/office/drawing/2014/chart" uri="{C3380CC4-5D6E-409C-BE32-E72D297353CC}">
              <c16:uniqueId val="{00000000-C3C8-4964-B63B-725519AC4536}"/>
            </c:ext>
          </c:extLst>
        </c:ser>
        <c:ser>
          <c:idx val="1"/>
          <c:order val="1"/>
          <c:tx>
            <c:strRef>
              <c:f>Sheet1!$C$1</c:f>
              <c:strCache>
                <c:ptCount val="1"/>
                <c:pt idx="0">
                  <c:v>Up to date</c:v>
                </c:pt>
              </c:strCache>
            </c:strRef>
          </c:tx>
          <c:spPr>
            <a:solidFill>
              <a:schemeClr val="accent3"/>
            </a:solidFill>
            <a:ln>
              <a:noFill/>
            </a:ln>
            <a:effectLst/>
          </c:spPr>
          <c:invertIfNegative val="0"/>
          <c:dLbls>
            <c:dLbl>
              <c:idx val="2"/>
              <c:layout>
                <c:manualLayout>
                  <c:x val="-4.0260055350959424E-17"/>
                  <c:y val="5.3894915523963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7A-4C7D-89BC-77F906E7096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recently completed a poo test kit for potential bowel cancer symptoms, so I didn't think I would need to do one again so soon</c:v>
                </c:pt>
                <c:pt idx="7">
                  <c:v>I found it too difficult to complete the poo test kit</c:v>
                </c:pt>
                <c:pt idx="8">
                  <c:v>I had other more important things to worry about than bowel cancer screening</c:v>
                </c:pt>
                <c:pt idx="9">
                  <c:v>I don't think that I am at risk of developing bowel cancer</c:v>
                </c:pt>
              </c:strCache>
            </c:strRef>
          </c:cat>
          <c:val>
            <c:numRef>
              <c:f>Sheet1!$C$2:$C$11</c:f>
              <c:numCache>
                <c:formatCode>0%</c:formatCode>
                <c:ptCount val="10"/>
                <c:pt idx="0">
                  <c:v>7.0000000000000007E-2</c:v>
                </c:pt>
                <c:pt idx="1">
                  <c:v>0.09</c:v>
                </c:pt>
                <c:pt idx="2">
                  <c:v>0.08</c:v>
                </c:pt>
                <c:pt idx="3">
                  <c:v>0.05</c:v>
                </c:pt>
                <c:pt idx="4">
                  <c:v>0.03</c:v>
                </c:pt>
                <c:pt idx="5">
                  <c:v>0.03</c:v>
                </c:pt>
                <c:pt idx="6">
                  <c:v>0.08</c:v>
                </c:pt>
                <c:pt idx="7">
                  <c:v>0.03</c:v>
                </c:pt>
                <c:pt idx="8">
                  <c:v>0.03</c:v>
                </c:pt>
                <c:pt idx="9">
                  <c:v>0.04</c:v>
                </c:pt>
              </c:numCache>
            </c:numRef>
          </c:val>
          <c:extLst>
            <c:ext xmlns:c16="http://schemas.microsoft.com/office/drawing/2014/chart" uri="{C3380CC4-5D6E-409C-BE32-E72D297353CC}">
              <c16:uniqueId val="{00000002-C3C8-4964-B63B-725519AC4536}"/>
            </c:ext>
          </c:extLst>
        </c:ser>
        <c:ser>
          <c:idx val="2"/>
          <c:order val="2"/>
          <c:tx>
            <c:strRef>
              <c:f>Sheet1!$D$1</c:f>
              <c:strCache>
                <c:ptCount val="1"/>
                <c:pt idx="0">
                  <c:v>Never completed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recently completed a poo test kit for potential bowel cancer symptoms, so I didn't think I would need to do one again so soon</c:v>
                </c:pt>
                <c:pt idx="7">
                  <c:v>I found it too difficult to complete the poo test kit</c:v>
                </c:pt>
                <c:pt idx="8">
                  <c:v>I had other more important things to worry about than bowel cancer screening</c:v>
                </c:pt>
                <c:pt idx="9">
                  <c:v>I don't think that I am at risk of developing bowel cancer</c:v>
                </c:pt>
              </c:strCache>
            </c:strRef>
          </c:cat>
          <c:val>
            <c:numRef>
              <c:f>Sheet1!$D$2:$D$11</c:f>
              <c:numCache>
                <c:formatCode>0%</c:formatCode>
                <c:ptCount val="10"/>
                <c:pt idx="0">
                  <c:v>0.39</c:v>
                </c:pt>
                <c:pt idx="1">
                  <c:v>0.33</c:v>
                </c:pt>
                <c:pt idx="2">
                  <c:v>0.26</c:v>
                </c:pt>
                <c:pt idx="3">
                  <c:v>0.33</c:v>
                </c:pt>
                <c:pt idx="4">
                  <c:v>0.33</c:v>
                </c:pt>
                <c:pt idx="5">
                  <c:v>0.33</c:v>
                </c:pt>
                <c:pt idx="6">
                  <c:v>0.03</c:v>
                </c:pt>
                <c:pt idx="7">
                  <c:v>0.19</c:v>
                </c:pt>
                <c:pt idx="8">
                  <c:v>0.26</c:v>
                </c:pt>
                <c:pt idx="9">
                  <c:v>0.11</c:v>
                </c:pt>
              </c:numCache>
            </c:numRef>
          </c:val>
          <c:extLst>
            <c:ext xmlns:c16="http://schemas.microsoft.com/office/drawing/2014/chart" uri="{C3380CC4-5D6E-409C-BE32-E72D297353CC}">
              <c16:uniqueId val="{00000000-37DB-40BC-92F6-43C261DC7CCE}"/>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5613303609138069"/>
          <c:y val="0.92391013977667535"/>
          <c:w val="0.26143519100907936"/>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EE6-4CAF-B3BB-48FCC9E342E7}"/>
              </c:ext>
            </c:extLst>
          </c:dPt>
          <c:dPt>
            <c:idx val="1"/>
            <c:invertIfNegative val="0"/>
            <c:bubble3D val="0"/>
            <c:spPr>
              <a:solidFill>
                <a:schemeClr val="bg2"/>
              </a:solidFill>
              <a:ln>
                <a:noFill/>
              </a:ln>
              <a:effectLst/>
            </c:spPr>
            <c:extLst>
              <c:ext xmlns:c16="http://schemas.microsoft.com/office/drawing/2014/chart" uri="{C3380CC4-5D6E-409C-BE32-E72D297353CC}">
                <c16:uniqueId val="{00000003-4EE6-4CAF-B3BB-48FCC9E342E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 due</c:v>
                </c:pt>
                <c:pt idx="5">
                  <c:v>Up to date</c:v>
                </c:pt>
              </c:strCache>
            </c:strRef>
          </c:cat>
          <c:val>
            <c:numRef>
              <c:f>Sheet1!$B$3:$B$8</c:f>
              <c:numCache>
                <c:formatCode>0%</c:formatCode>
                <c:ptCount val="6"/>
                <c:pt idx="0">
                  <c:v>0.02</c:v>
                </c:pt>
                <c:pt idx="1">
                  <c:v>0.04</c:v>
                </c:pt>
                <c:pt idx="2">
                  <c:v>0.06</c:v>
                </c:pt>
                <c:pt idx="3">
                  <c:v>7.0000000000000007E-2</c:v>
                </c:pt>
                <c:pt idx="4">
                  <c:v>0.1</c:v>
                </c:pt>
                <c:pt idx="5">
                  <c:v>0.7</c:v>
                </c:pt>
              </c:numCache>
            </c:numRef>
          </c:val>
          <c:extLst>
            <c:ext xmlns:c16="http://schemas.microsoft.com/office/drawing/2014/chart" uri="{C3380CC4-5D6E-409C-BE32-E72D297353CC}">
              <c16:uniqueId val="{00000004-4EE6-4CAF-B3BB-48FCC9E342E7}"/>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D4C-4F4D-974A-5BF9D3B4787E}"/>
              </c:ext>
            </c:extLst>
          </c:dPt>
          <c:dPt>
            <c:idx val="1"/>
            <c:invertIfNegative val="0"/>
            <c:bubble3D val="0"/>
            <c:spPr>
              <a:solidFill>
                <a:schemeClr val="bg2"/>
              </a:solidFill>
              <a:ln>
                <a:noFill/>
              </a:ln>
              <a:effectLst/>
            </c:spPr>
            <c:extLst>
              <c:ext xmlns:c16="http://schemas.microsoft.com/office/drawing/2014/chart" uri="{C3380CC4-5D6E-409C-BE32-E72D297353CC}">
                <c16:uniqueId val="{00000003-5D4C-4F4D-974A-5BF9D3B4787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More than 3 years ago</c:v>
                </c:pt>
                <c:pt idx="5">
                  <c:v>Within last 3 years</c:v>
                </c:pt>
              </c:strCache>
            </c:strRef>
          </c:cat>
          <c:val>
            <c:numRef>
              <c:f>Sheet1!$B$3:$B$8</c:f>
              <c:numCache>
                <c:formatCode>0%</c:formatCode>
                <c:ptCount val="6"/>
                <c:pt idx="0">
                  <c:v>0.02</c:v>
                </c:pt>
                <c:pt idx="1">
                  <c:v>0.04</c:v>
                </c:pt>
                <c:pt idx="2">
                  <c:v>0.06</c:v>
                </c:pt>
                <c:pt idx="3">
                  <c:v>7.0000000000000007E-2</c:v>
                </c:pt>
                <c:pt idx="4">
                  <c:v>0.24</c:v>
                </c:pt>
                <c:pt idx="5">
                  <c:v>0.56000000000000005</c:v>
                </c:pt>
              </c:numCache>
            </c:numRef>
          </c:val>
          <c:extLst>
            <c:ext xmlns:c16="http://schemas.microsoft.com/office/drawing/2014/chart" uri="{C3380CC4-5D6E-409C-BE32-E72D297353CC}">
              <c16:uniqueId val="{00000004-5D4C-4F4D-974A-5BF9D3B4787E}"/>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1"/>
                <c:pt idx="0">
                  <c:v>All</c:v>
                </c:pt>
                <c:pt idx="2">
                  <c:v>ABC1</c:v>
                </c:pt>
                <c:pt idx="3">
                  <c:v>C2DE</c:v>
                </c:pt>
                <c:pt idx="5">
                  <c:v>Living 
with a disability </c:v>
                </c:pt>
                <c:pt idx="6">
                  <c:v>Living 
without a disability </c:v>
                </c:pt>
                <c:pt idx="8">
                  <c:v>Urban</c:v>
                </c:pt>
                <c:pt idx="9">
                  <c:v>Town</c:v>
                </c:pt>
                <c:pt idx="10">
                  <c:v>Rural</c:v>
                </c:pt>
              </c:strCache>
            </c:strRef>
          </c:cat>
          <c:val>
            <c:numRef>
              <c:f>Sheet1!$B$2:$B$16</c:f>
              <c:numCache>
                <c:formatCode>General</c:formatCode>
                <c:ptCount val="11"/>
                <c:pt idx="0" formatCode="0%">
                  <c:v>0.7</c:v>
                </c:pt>
                <c:pt idx="2" formatCode="0%">
                  <c:v>0.8</c:v>
                </c:pt>
                <c:pt idx="3" formatCode="0%">
                  <c:v>0.66</c:v>
                </c:pt>
                <c:pt idx="5" formatCode="0%">
                  <c:v>0.64</c:v>
                </c:pt>
                <c:pt idx="6" formatCode="0%">
                  <c:v>0.77</c:v>
                </c:pt>
                <c:pt idx="8" formatCode="0%">
                  <c:v>0.72</c:v>
                </c:pt>
                <c:pt idx="9" formatCode="0%">
                  <c:v>0.64</c:v>
                </c:pt>
                <c:pt idx="10" formatCode="0%">
                  <c:v>0.71</c:v>
                </c:pt>
              </c:numCache>
            </c:numRef>
          </c:val>
          <c:extLst>
            <c:ext xmlns:c16="http://schemas.microsoft.com/office/drawing/2014/chart" uri="{C3380CC4-5D6E-409C-BE32-E72D297353CC}">
              <c16:uniqueId val="{00000001-62EE-4FD5-90C0-C9D57AE9251D}"/>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Sheet1!$B$2:$B$3</c:f>
              <c:numCache>
                <c:formatCode>0%</c:formatCode>
                <c:ptCount val="2"/>
                <c:pt idx="0">
                  <c:v>0.57999999999999996</c:v>
                </c:pt>
                <c:pt idx="1">
                  <c:v>0.71</c:v>
                </c:pt>
              </c:numCache>
            </c:numRef>
          </c:val>
          <c:extLst>
            <c:ext xmlns:c16="http://schemas.microsoft.com/office/drawing/2014/chart" uri="{C3380CC4-5D6E-409C-BE32-E72D297353CC}">
              <c16:uniqueId val="{00000000-A5A4-4BD1-8451-68096B61DE84}"/>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5A4-4BD1-8451-68096B61DE8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Sheet1!$C$2:$C$3</c:f>
              <c:numCache>
                <c:formatCode>0%</c:formatCode>
                <c:ptCount val="2"/>
                <c:pt idx="0">
                  <c:v>0.08</c:v>
                </c:pt>
                <c:pt idx="1">
                  <c:v>0.05</c:v>
                </c:pt>
              </c:numCache>
            </c:numRef>
          </c:val>
          <c:extLst>
            <c:ext xmlns:c16="http://schemas.microsoft.com/office/drawing/2014/chart" uri="{C3380CC4-5D6E-409C-BE32-E72D297353CC}">
              <c16:uniqueId val="{00000002-A5A4-4BD1-8451-68096B61DE84}"/>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A4-4BD1-8451-68096B61DE84}"/>
                </c:ext>
              </c:extLst>
            </c:dLbl>
            <c:dLbl>
              <c:idx val="1"/>
              <c:delete val="1"/>
              <c:extLst>
                <c:ext xmlns:c15="http://schemas.microsoft.com/office/drawing/2012/chart" uri="{CE6537A1-D6FC-4f65-9D91-7224C49458BB}"/>
                <c:ext xmlns:c16="http://schemas.microsoft.com/office/drawing/2014/chart" uri="{C3380CC4-5D6E-409C-BE32-E72D297353CC}">
                  <c16:uniqueId val="{00000001-FC0B-43D7-873C-A532A7C78236}"/>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Sheet1!$D$2:$D$3</c:f>
              <c:numCache>
                <c:formatCode>0%</c:formatCode>
                <c:ptCount val="2"/>
                <c:pt idx="0">
                  <c:v>0.06</c:v>
                </c:pt>
                <c:pt idx="1">
                  <c:v>0</c:v>
                </c:pt>
              </c:numCache>
            </c:numRef>
          </c:val>
          <c:extLst>
            <c:ext xmlns:c16="http://schemas.microsoft.com/office/drawing/2014/chart" uri="{C3380CC4-5D6E-409C-BE32-E72D297353CC}">
              <c16:uniqueId val="{00000004-A5A4-4BD1-8451-68096B61DE84}"/>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layout>
                <c:manualLayout>
                  <c:x val="-2.2468035901799231E-3"/>
                  <c:y val="-2.34371071228044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0B-43D7-873C-A532A7C78236}"/>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Sheet1!$E$2:$E$3</c:f>
              <c:numCache>
                <c:formatCode>0%</c:formatCode>
                <c:ptCount val="2"/>
                <c:pt idx="0">
                  <c:v>0.02</c:v>
                </c:pt>
                <c:pt idx="1">
                  <c:v>0.01</c:v>
                </c:pt>
              </c:numCache>
            </c:numRef>
          </c:val>
          <c:extLst>
            <c:ext xmlns:c16="http://schemas.microsoft.com/office/drawing/2014/chart" uri="{C3380CC4-5D6E-409C-BE32-E72D297353CC}">
              <c16:uniqueId val="{00000005-A5A4-4BD1-8451-68096B61DE84}"/>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Sheet1!$F$2:$F$3</c:f>
              <c:numCache>
                <c:formatCode>0%</c:formatCode>
                <c:ptCount val="2"/>
                <c:pt idx="0">
                  <c:v>0.2</c:v>
                </c:pt>
                <c:pt idx="1">
                  <c:v>0.23</c:v>
                </c:pt>
              </c:numCache>
            </c:numRef>
          </c:val>
          <c:extLst>
            <c:ext xmlns:c16="http://schemas.microsoft.com/office/drawing/2014/chart" uri="{C3380CC4-5D6E-409C-BE32-E72D297353CC}">
              <c16:uniqueId val="{00000006-A5A4-4BD1-8451-68096B61DE84}"/>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Sheet1!$A$2:$A$3</c:f>
              <c:strCache>
                <c:ptCount val="2"/>
                <c:pt idx="0">
                  <c:v>All</c:v>
                </c:pt>
                <c:pt idx="1">
                  <c:v>All up to date</c:v>
                </c:pt>
              </c:strCache>
            </c:strRef>
          </c:cat>
          <c:val>
            <c:numRef>
              <c:f>Sheet1!$G$2:$G$3</c:f>
              <c:numCache>
                <c:formatCode>0%</c:formatCode>
                <c:ptCount val="2"/>
                <c:pt idx="0">
                  <c:v>0.06</c:v>
                </c:pt>
                <c:pt idx="1">
                  <c:v>0</c:v>
                </c:pt>
              </c:numCache>
            </c:numRef>
          </c:val>
          <c:extLst>
            <c:ext xmlns:c16="http://schemas.microsoft.com/office/drawing/2014/chart" uri="{C3380CC4-5D6E-409C-BE32-E72D297353CC}">
              <c16:uniqueId val="{00000007-A5A4-4BD1-8451-68096B61DE84}"/>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1"/>
                <c:pt idx="0">
                  <c:v>All</c:v>
                </c:pt>
                <c:pt idx="2">
                  <c:v>ABC1</c:v>
                </c:pt>
                <c:pt idx="3">
                  <c:v>C2DE</c:v>
                </c:pt>
                <c:pt idx="5">
                  <c:v>Living 
with a disability </c:v>
                </c:pt>
                <c:pt idx="6">
                  <c:v>Living 
without a disability </c:v>
                </c:pt>
                <c:pt idx="8">
                  <c:v>Urban</c:v>
                </c:pt>
                <c:pt idx="9">
                  <c:v>Town</c:v>
                </c:pt>
                <c:pt idx="10">
                  <c:v>Rural</c:v>
                </c:pt>
              </c:strCache>
            </c:strRef>
          </c:cat>
          <c:val>
            <c:numRef>
              <c:f>Sheet1!$B$2:$B$16</c:f>
              <c:numCache>
                <c:formatCode>General</c:formatCode>
                <c:ptCount val="11"/>
                <c:pt idx="0" formatCode="0%">
                  <c:v>0.66</c:v>
                </c:pt>
                <c:pt idx="2" formatCode="0%">
                  <c:v>0.64</c:v>
                </c:pt>
                <c:pt idx="3" formatCode="0%">
                  <c:v>0.67</c:v>
                </c:pt>
                <c:pt idx="5" formatCode="0%">
                  <c:v>0.64</c:v>
                </c:pt>
                <c:pt idx="6" formatCode="0%">
                  <c:v>0.67</c:v>
                </c:pt>
                <c:pt idx="8" formatCode="0%">
                  <c:v>0.67</c:v>
                </c:pt>
                <c:pt idx="9" formatCode="0%">
                  <c:v>0.54</c:v>
                </c:pt>
                <c:pt idx="10" formatCode="0%">
                  <c:v>0.72</c:v>
                </c:pt>
              </c:numCache>
            </c:numRef>
          </c:val>
          <c:extLst>
            <c:ext xmlns:c16="http://schemas.microsoft.com/office/drawing/2014/chart" uri="{C3380CC4-5D6E-409C-BE32-E72D297353CC}">
              <c16:uniqueId val="{00000000-DDB4-44C5-9251-A8B9A59025C9}"/>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97449105529112E-2"/>
          <c:y val="4.8073628093255182E-2"/>
          <c:w val="0.94439906850354927"/>
          <c:h val="0.54162968464047956"/>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was worried that breast screening might be painful</c:v>
                </c:pt>
                <c:pt idx="2">
                  <c:v>I didn't want a man to carry out the screening test</c:v>
                </c:pt>
                <c:pt idx="3">
                  <c:v>I worried that I would find being at the appointment physically uncomfortable or difficult</c:v>
                </c:pt>
                <c:pt idx="4">
                  <c:v>I decided that the harms of taking part outweigh the benefits</c:v>
                </c:pt>
                <c:pt idx="5">
                  <c:v>I was too frightened of what the test might find</c:v>
                </c:pt>
                <c:pt idx="6">
                  <c:v>The appointment was too far away from my home</c:v>
                </c:pt>
                <c:pt idx="7">
                  <c:v>I didn't have any symptoms of breast cancer</c:v>
                </c:pt>
                <c:pt idx="8">
                  <c:v>I found it difficult to get an appointment at a convenient time</c:v>
                </c:pt>
                <c:pt idx="9">
                  <c:v>I don't think that I am at risk of breast cancer</c:v>
                </c:pt>
              </c:strCache>
            </c:strRef>
          </c:cat>
          <c:val>
            <c:numRef>
              <c:f>Sheet1!$B$2:$B$11</c:f>
              <c:numCache>
                <c:formatCode>0%</c:formatCode>
                <c:ptCount val="10"/>
                <c:pt idx="0">
                  <c:v>0.38</c:v>
                </c:pt>
                <c:pt idx="1">
                  <c:v>0.31</c:v>
                </c:pt>
                <c:pt idx="2">
                  <c:v>0.24</c:v>
                </c:pt>
                <c:pt idx="3">
                  <c:v>0.15</c:v>
                </c:pt>
                <c:pt idx="4">
                  <c:v>0.12</c:v>
                </c:pt>
                <c:pt idx="5">
                  <c:v>0.1</c:v>
                </c:pt>
                <c:pt idx="6">
                  <c:v>0.1</c:v>
                </c:pt>
                <c:pt idx="7">
                  <c:v>0.09</c:v>
                </c:pt>
                <c:pt idx="8">
                  <c:v>0.09</c:v>
                </c:pt>
                <c:pt idx="9">
                  <c:v>7.0000000000000007E-2</c:v>
                </c:pt>
              </c:numCache>
            </c:numRef>
          </c:val>
          <c:extLst>
            <c:ext xmlns:c16="http://schemas.microsoft.com/office/drawing/2014/chart" uri="{C3380CC4-5D6E-409C-BE32-E72D297353CC}">
              <c16:uniqueId val="{00000000-3148-45E3-95F8-9A5CDA698514}"/>
            </c:ext>
          </c:extLst>
        </c:ser>
        <c:ser>
          <c:idx val="1"/>
          <c:order val="1"/>
          <c:tx>
            <c:strRef>
              <c:f>Sheet1!$C$1</c:f>
              <c:strCache>
                <c:ptCount val="1"/>
                <c:pt idx="0">
                  <c:v>Up to date</c:v>
                </c:pt>
              </c:strCache>
            </c:strRef>
          </c:tx>
          <c:spPr>
            <a:solidFill>
              <a:schemeClr val="accent3"/>
            </a:solidFill>
            <a:ln>
              <a:noFill/>
            </a:ln>
            <a:effectLst/>
          </c:spPr>
          <c:invertIfNegative val="0"/>
          <c:dLbls>
            <c:dLbl>
              <c:idx val="1"/>
              <c:layout>
                <c:manualLayout>
                  <c:x val="3.2940425813362661E-3"/>
                  <c:y val="2.69474577619818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3C-4061-BCA5-F1E6E32DA6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was worried that breast screening might be painful</c:v>
                </c:pt>
                <c:pt idx="2">
                  <c:v>I didn't want a man to carry out the screening test</c:v>
                </c:pt>
                <c:pt idx="3">
                  <c:v>I worried that I would find being at the appointment physically uncomfortable or difficult</c:v>
                </c:pt>
                <c:pt idx="4">
                  <c:v>I decided that the harms of taking part outweigh the benefits</c:v>
                </c:pt>
                <c:pt idx="5">
                  <c:v>I was too frightened of what the test might find</c:v>
                </c:pt>
                <c:pt idx="6">
                  <c:v>The appointment was too far away from my home</c:v>
                </c:pt>
                <c:pt idx="7">
                  <c:v>I didn't have any symptoms of breast cancer</c:v>
                </c:pt>
                <c:pt idx="8">
                  <c:v>I found it difficult to get an appointment at a convenient time</c:v>
                </c:pt>
                <c:pt idx="9">
                  <c:v>I don't think that I am at risk of breast cancer</c:v>
                </c:pt>
              </c:strCache>
            </c:strRef>
          </c:cat>
          <c:val>
            <c:numRef>
              <c:f>Sheet1!$C$2:$C$11</c:f>
              <c:numCache>
                <c:formatCode>0%</c:formatCode>
                <c:ptCount val="10"/>
                <c:pt idx="0">
                  <c:v>0.37</c:v>
                </c:pt>
                <c:pt idx="1">
                  <c:v>0.26</c:v>
                </c:pt>
                <c:pt idx="2">
                  <c:v>0.21</c:v>
                </c:pt>
                <c:pt idx="3">
                  <c:v>0.12</c:v>
                </c:pt>
                <c:pt idx="4">
                  <c:v>7.0000000000000007E-2</c:v>
                </c:pt>
                <c:pt idx="5">
                  <c:v>0.09</c:v>
                </c:pt>
                <c:pt idx="6">
                  <c:v>0.06</c:v>
                </c:pt>
                <c:pt idx="7">
                  <c:v>7.0000000000000007E-2</c:v>
                </c:pt>
                <c:pt idx="8">
                  <c:v>0.05</c:v>
                </c:pt>
                <c:pt idx="9">
                  <c:v>7.0000000000000007E-2</c:v>
                </c:pt>
              </c:numCache>
            </c:numRef>
          </c:val>
          <c:extLst>
            <c:ext xmlns:c16="http://schemas.microsoft.com/office/drawing/2014/chart" uri="{C3380CC4-5D6E-409C-BE32-E72D297353CC}">
              <c16:uniqueId val="{00000002-3148-45E3-95F8-9A5CDA698514}"/>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263915492677672"/>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Prompted awareness of risk factors (Top 3)</a:t>
            </a:r>
          </a:p>
        </c:rich>
      </c:tx>
      <c:layout>
        <c:manualLayout>
          <c:xMode val="edge"/>
          <c:yMode val="edge"/>
          <c:x val="0.1567772215269086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5.2703243415446036E-2"/>
          <c:w val="0.57206315586791179"/>
          <c:h val="0.91757561133010435"/>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D634-4DF4-BCE5-E14A82896BDA}"/>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Unexplained lump</c:v>
                </c:pt>
                <c:pt idx="2">
                  <c:v>Change of a mole</c:v>
                </c:pt>
                <c:pt idx="4">
                  <c:v>Second hand smoke</c:v>
                </c:pt>
                <c:pt idx="5">
                  <c:v>Sun exposure</c:v>
                </c:pt>
                <c:pt idx="6">
                  <c:v>Smoking</c:v>
                </c:pt>
              </c:strCache>
            </c:strRef>
          </c:cat>
          <c:val>
            <c:numRef>
              <c:f>Sheet1!$F$2:$F$8</c:f>
              <c:numCache>
                <c:formatCode>0%</c:formatCode>
                <c:ptCount val="7"/>
                <c:pt idx="0">
                  <c:v>0.93</c:v>
                </c:pt>
                <c:pt idx="1">
                  <c:v>0.94</c:v>
                </c:pt>
                <c:pt idx="2">
                  <c:v>0.95</c:v>
                </c:pt>
                <c:pt idx="4">
                  <c:v>0.87</c:v>
                </c:pt>
                <c:pt idx="5">
                  <c:v>0.93</c:v>
                </c:pt>
                <c:pt idx="6">
                  <c:v>0.98</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Scotland </c:v>
                </c:pt>
              </c:strCache>
            </c:strRef>
          </c:tx>
          <c:spPr>
            <a:solidFill>
              <a:schemeClr val="accent3"/>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83F4-4D22-BB0C-7435DF7DF041}"/>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83F4-4D22-BB0C-7435DF7DF041}"/>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Unexplained lump</c:v>
                </c:pt>
                <c:pt idx="2">
                  <c:v>Change of a mole</c:v>
                </c:pt>
                <c:pt idx="4">
                  <c:v>Second hand smoke</c:v>
                </c:pt>
                <c:pt idx="5">
                  <c:v>Sun exposure</c:v>
                </c:pt>
                <c:pt idx="6">
                  <c:v>Smoking</c:v>
                </c:pt>
              </c:strCache>
            </c:strRef>
          </c:cat>
          <c:val>
            <c:numRef>
              <c:f>Sheet1!$G$2:$G$8</c:f>
              <c:numCache>
                <c:formatCode>0%</c:formatCode>
                <c:ptCount val="7"/>
                <c:pt idx="0">
                  <c:v>0.94</c:v>
                </c:pt>
                <c:pt idx="1">
                  <c:v>0.95</c:v>
                </c:pt>
                <c:pt idx="2">
                  <c:v>0.94</c:v>
                </c:pt>
                <c:pt idx="4">
                  <c:v>0.9</c:v>
                </c:pt>
                <c:pt idx="5">
                  <c:v>0.94</c:v>
                </c:pt>
                <c:pt idx="6">
                  <c:v>0.97</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634-4DF4-BCE5-E14A82896BDA}"/>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634-4DF4-BCE5-E14A82896BDA}"/>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634-4DF4-BCE5-E14A82896BDA}"/>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D634-4DF4-BCE5-E14A82896BDA}"/>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634-4DF4-BCE5-E14A82896BDA}"/>
                </c:ext>
              </c:extLst>
            </c:dLbl>
            <c:dLbl>
              <c:idx val="6"/>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Unexplained lump</c:v>
                </c:pt>
                <c:pt idx="2">
                  <c:v>Change of a mole</c:v>
                </c:pt>
                <c:pt idx="4">
                  <c:v>Second hand smoke</c:v>
                </c:pt>
                <c:pt idx="5">
                  <c:v>Sun exposure</c:v>
                </c:pt>
                <c:pt idx="6">
                  <c:v>Smoking</c:v>
                </c:pt>
              </c:strCache>
            </c:strRef>
          </c:cat>
          <c:val>
            <c:numRef>
              <c:f>Sheet1!$H$2:$H$8</c:f>
              <c:numCache>
                <c:formatCode>0%</c:formatCode>
                <c:ptCount val="7"/>
                <c:pt idx="0">
                  <c:v>0.9</c:v>
                </c:pt>
                <c:pt idx="1">
                  <c:v>0.92</c:v>
                </c:pt>
                <c:pt idx="2">
                  <c:v>0.92</c:v>
                </c:pt>
                <c:pt idx="4">
                  <c:v>0.86</c:v>
                </c:pt>
                <c:pt idx="5">
                  <c:v>0.91</c:v>
                </c:pt>
                <c:pt idx="6">
                  <c:v>0.96</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Wales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Unexplained lump</c:v>
                </c:pt>
                <c:pt idx="2">
                  <c:v>Change of a mole</c:v>
                </c:pt>
                <c:pt idx="4">
                  <c:v>Second hand smoke</c:v>
                </c:pt>
                <c:pt idx="5">
                  <c:v>Sun exposure</c:v>
                </c:pt>
                <c:pt idx="6">
                  <c:v>Smoking</c:v>
                </c:pt>
              </c:strCache>
            </c:strRef>
          </c:cat>
          <c:val>
            <c:numRef>
              <c:f>Sheet1!$I$2:$I$8</c:f>
              <c:numCache>
                <c:formatCode>0%</c:formatCode>
                <c:ptCount val="7"/>
                <c:pt idx="0">
                  <c:v>0.94</c:v>
                </c:pt>
                <c:pt idx="1">
                  <c:v>0.94</c:v>
                </c:pt>
                <c:pt idx="2">
                  <c:v>0.96</c:v>
                </c:pt>
                <c:pt idx="4">
                  <c:v>0.88</c:v>
                </c:pt>
                <c:pt idx="5">
                  <c:v>0.96</c:v>
                </c:pt>
                <c:pt idx="6">
                  <c:v>0.98</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Northern Ireland </c:v>
                </c:pt>
              </c:strCache>
            </c:strRef>
          </c:tx>
          <c:spPr>
            <a:solidFill>
              <a:schemeClr val="accent4">
                <a:lumMod val="20000"/>
                <a:lumOff val="80000"/>
              </a:schemeClr>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69DC-4D6E-8E2C-B26BA7D2396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Sheet1!$B$4:$B$5</c:f>
              <c:numCache>
                <c:formatCode>0%</c:formatCode>
                <c:ptCount val="2"/>
                <c:pt idx="0">
                  <c:v>0.33979999999999999</c:v>
                </c:pt>
                <c:pt idx="1">
                  <c:v>0.61</c:v>
                </c:pt>
              </c:numCache>
            </c:numRef>
          </c:val>
          <c:extLst>
            <c:ext xmlns:c16="http://schemas.microsoft.com/office/drawing/2014/chart" uri="{C3380CC4-5D6E-409C-BE32-E72D297353CC}">
              <c16:uniqueId val="{00000001-69DC-4D6E-8E2C-B26BA7D2396F}"/>
            </c:ext>
          </c:extLst>
        </c:ser>
        <c:ser>
          <c:idx val="2"/>
          <c:order val="1"/>
          <c:tx>
            <c:strRef>
              <c:f>Sheet1!$C$1</c:f>
              <c:strCache>
                <c:ptCount val="1"/>
                <c:pt idx="0">
                  <c:v>Scotland</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69DC-4D6E-8E2C-B26BA7D2396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Sheet1!$C$4:$C$5</c:f>
              <c:numCache>
                <c:formatCode>0%</c:formatCode>
                <c:ptCount val="2"/>
                <c:pt idx="0">
                  <c:v>0.32200000000000001</c:v>
                </c:pt>
                <c:pt idx="1">
                  <c:v>0.6</c:v>
                </c:pt>
              </c:numCache>
            </c:numRef>
          </c:val>
          <c:extLst>
            <c:ext xmlns:c16="http://schemas.microsoft.com/office/drawing/2014/chart" uri="{C3380CC4-5D6E-409C-BE32-E72D297353CC}">
              <c16:uniqueId val="{00000003-69DC-4D6E-8E2C-B26BA7D2396F}"/>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Sheet1!$D$4:$D$5</c:f>
              <c:numCache>
                <c:formatCode>0%</c:formatCode>
                <c:ptCount val="2"/>
                <c:pt idx="0">
                  <c:v>0.33479999999999999</c:v>
                </c:pt>
                <c:pt idx="1">
                  <c:v>0.6</c:v>
                </c:pt>
              </c:numCache>
            </c:numRef>
          </c:val>
          <c:extLst>
            <c:ext xmlns:c16="http://schemas.microsoft.com/office/drawing/2014/chart" uri="{C3380CC4-5D6E-409C-BE32-E72D297353CC}">
              <c16:uniqueId val="{00000004-69DC-4D6E-8E2C-B26BA7D2396F}"/>
            </c:ext>
          </c:extLst>
        </c:ser>
        <c:ser>
          <c:idx val="3"/>
          <c:order val="3"/>
          <c:tx>
            <c:strRef>
              <c:f>Sheet1!$E$1</c:f>
              <c:strCache>
                <c:ptCount val="1"/>
                <c:pt idx="0">
                  <c:v>Wales</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Sheet1!$E$4:$E$5</c:f>
              <c:numCache>
                <c:formatCode>0%</c:formatCode>
                <c:ptCount val="2"/>
                <c:pt idx="0">
                  <c:v>0.34100000000000003</c:v>
                </c:pt>
                <c:pt idx="1">
                  <c:v>0.57999999999999996</c:v>
                </c:pt>
              </c:numCache>
            </c:numRef>
          </c:val>
          <c:extLst>
            <c:ext xmlns:c16="http://schemas.microsoft.com/office/drawing/2014/chart" uri="{C3380CC4-5D6E-409C-BE32-E72D297353CC}">
              <c16:uniqueId val="{00000005-69DC-4D6E-8E2C-B26BA7D2396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1.8722553704677298E-4"/>
          <c:w val="0.46640186904770409"/>
          <c:h val="0.96377282698940048"/>
        </c:manualLayout>
      </c:layout>
      <c:barChart>
        <c:barDir val="bar"/>
        <c:grouping val="clustered"/>
        <c:varyColors val="0"/>
        <c:ser>
          <c:idx val="1"/>
          <c:order val="0"/>
          <c:tx>
            <c:strRef>
              <c:f>Sheet1!$B$1</c:f>
              <c:strCache>
                <c:ptCount val="1"/>
                <c:pt idx="0">
                  <c:v>Northern Ireland</c:v>
                </c:pt>
              </c:strCache>
            </c:strRef>
          </c:tx>
          <c:spPr>
            <a:solidFill>
              <a:schemeClr val="accent4">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1FA-4E7E-B5DC-D492B6B1B9E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Sheet1!$B$3</c:f>
              <c:numCache>
                <c:formatCode>0%</c:formatCode>
                <c:ptCount val="1"/>
                <c:pt idx="0">
                  <c:v>0.77</c:v>
                </c:pt>
              </c:numCache>
            </c:numRef>
          </c:val>
          <c:extLst>
            <c:ext xmlns:c16="http://schemas.microsoft.com/office/drawing/2014/chart" uri="{C3380CC4-5D6E-409C-BE32-E72D297353CC}">
              <c16:uniqueId val="{00000001-51FA-4E7E-B5DC-D492B6B1B9EF}"/>
            </c:ext>
          </c:extLst>
        </c:ser>
        <c:ser>
          <c:idx val="2"/>
          <c:order val="1"/>
          <c:tx>
            <c:strRef>
              <c:f>Sheet1!$C$1</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Sheet1!$C$3</c:f>
              <c:numCache>
                <c:formatCode>0%</c:formatCode>
                <c:ptCount val="1"/>
                <c:pt idx="0">
                  <c:v>0.8</c:v>
                </c:pt>
              </c:numCache>
            </c:numRef>
          </c:val>
          <c:extLst>
            <c:ext xmlns:c16="http://schemas.microsoft.com/office/drawing/2014/chart" uri="{C3380CC4-5D6E-409C-BE32-E72D297353CC}">
              <c16:uniqueId val="{00000003-51FA-4E7E-B5DC-D492B6B1B9EF}"/>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Sheet1!$D$3</c:f>
              <c:numCache>
                <c:formatCode>0%</c:formatCode>
                <c:ptCount val="1"/>
                <c:pt idx="0">
                  <c:v>0.78</c:v>
                </c:pt>
              </c:numCache>
            </c:numRef>
          </c:val>
          <c:extLst>
            <c:ext xmlns:c16="http://schemas.microsoft.com/office/drawing/2014/chart" uri="{C3380CC4-5D6E-409C-BE32-E72D297353CC}">
              <c16:uniqueId val="{00000004-51FA-4E7E-B5DC-D492B6B1B9EF}"/>
            </c:ext>
          </c:extLst>
        </c:ser>
        <c:ser>
          <c:idx val="3"/>
          <c:order val="3"/>
          <c:tx>
            <c:strRef>
              <c:f>Sheet1!$E$1</c:f>
              <c:strCache>
                <c:ptCount val="1"/>
                <c:pt idx="0">
                  <c:v>Wales</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Sheet1!$E$3</c:f>
              <c:numCache>
                <c:formatCode>0%</c:formatCode>
                <c:ptCount val="1"/>
                <c:pt idx="0">
                  <c:v>0.82</c:v>
                </c:pt>
              </c:numCache>
            </c:numRef>
          </c:val>
          <c:extLst>
            <c:ext xmlns:c16="http://schemas.microsoft.com/office/drawing/2014/chart" uri="{C3380CC4-5D6E-409C-BE32-E72D297353CC}">
              <c16:uniqueId val="{00000005-51FA-4E7E-B5DC-D492B6B1B9E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70326336423006E-2"/>
          <c:y val="0.14312492877592264"/>
          <c:w val="0.97469984819908917"/>
          <c:h val="0.6179699433158713"/>
        </c:manualLayout>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4"/>
            <c:invertIfNegative val="0"/>
            <c:bubble3D val="0"/>
            <c:spPr>
              <a:solidFill>
                <a:schemeClr val="accent1"/>
              </a:solidFill>
              <a:ln>
                <a:noFill/>
              </a:ln>
              <a:effectLst/>
            </c:spPr>
            <c:extLst>
              <c:ext xmlns:c16="http://schemas.microsoft.com/office/drawing/2014/chart" uri="{C3380CC4-5D6E-409C-BE32-E72D297353CC}">
                <c16:uniqueId val="{00000001-CA7D-4352-9FE9-56C6BB7C3180}"/>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E3DF-4F1C-8D72-2F830FF4EC99}"/>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8-E3DF-4F1C-8D72-2F830FF4EC99}"/>
              </c:ext>
            </c:extLst>
          </c:dPt>
          <c:dPt>
            <c:idx val="8"/>
            <c:invertIfNegative val="0"/>
            <c:bubble3D val="0"/>
            <c:spPr>
              <a:solidFill>
                <a:schemeClr val="accent6"/>
              </a:solidFill>
              <a:ln>
                <a:noFill/>
              </a:ln>
              <a:effectLst/>
            </c:spPr>
            <c:extLst>
              <c:ext xmlns:c16="http://schemas.microsoft.com/office/drawing/2014/chart" uri="{C3380CC4-5D6E-409C-BE32-E72D297353CC}">
                <c16:uniqueId val="{00000007-CA7D-4352-9FE9-56C6BB7C3180}"/>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3-B93C-48BB-A44E-240306D0DDF8}"/>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5-B93C-48BB-A44E-240306D0DDF8}"/>
              </c:ext>
            </c:extLst>
          </c:dPt>
          <c:dPt>
            <c:idx val="15"/>
            <c:invertIfNegative val="0"/>
            <c:bubble3D val="0"/>
            <c:spPr>
              <a:solidFill>
                <a:schemeClr val="accent3"/>
              </a:solidFill>
              <a:ln>
                <a:noFill/>
              </a:ln>
              <a:effectLst/>
            </c:spPr>
            <c:extLst>
              <c:ext xmlns:c16="http://schemas.microsoft.com/office/drawing/2014/chart" uri="{C3380CC4-5D6E-409C-BE32-E72D297353CC}">
                <c16:uniqueId val="{00000007-B93C-48BB-A44E-240306D0DDF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Smoking</c:v>
                </c:pt>
                <c:pt idx="1">
                  <c:v>Too much exposure to sun</c:v>
                </c:pt>
                <c:pt idx="2">
                  <c:v>Exposure to another person's smoking</c:v>
                </c:pt>
                <c:pt idx="3">
                  <c:v>Air pollution</c:v>
                </c:pt>
                <c:pt idx="4">
                  <c:v>Having a close relative with cancer</c:v>
                </c:pt>
                <c:pt idx="5">
                  <c:v>Drinking alcohol</c:v>
                </c:pt>
                <c:pt idx="6">
                  <c:v>Eating ultra-processed foods</c:v>
                </c:pt>
                <c:pt idx="7">
                  <c:v>Being obese</c:v>
                </c:pt>
                <c:pt idx="8">
                  <c:v>Using e-cigarettes/vapes</c:v>
                </c:pt>
                <c:pt idx="9">
                  <c:v>Being overweight</c:v>
                </c:pt>
                <c:pt idx="10">
                  <c:v>Eating processed meat</c:v>
                </c:pt>
                <c:pt idx="11">
                  <c:v>Infection with HPV</c:v>
                </c:pt>
                <c:pt idx="12">
                  <c:v>Being older</c:v>
                </c:pt>
                <c:pt idx="13">
                  <c:v>Not doing enough physical activity</c:v>
                </c:pt>
                <c:pt idx="14">
                  <c:v>Not eating enough fibre</c:v>
                </c:pt>
                <c:pt idx="15">
                  <c:v>Feeling stressed</c:v>
                </c:pt>
              </c:strCache>
            </c:strRef>
          </c:cat>
          <c:val>
            <c:numRef>
              <c:f>Sheet1!$B$2:$B$17</c:f>
              <c:numCache>
                <c:formatCode>0%</c:formatCode>
                <c:ptCount val="16"/>
                <c:pt idx="0">
                  <c:v>0.98</c:v>
                </c:pt>
                <c:pt idx="1">
                  <c:v>0.96</c:v>
                </c:pt>
                <c:pt idx="2">
                  <c:v>0.88</c:v>
                </c:pt>
                <c:pt idx="3">
                  <c:v>0.79</c:v>
                </c:pt>
                <c:pt idx="4">
                  <c:v>0.77</c:v>
                </c:pt>
                <c:pt idx="5">
                  <c:v>0.75</c:v>
                </c:pt>
                <c:pt idx="6">
                  <c:v>0.73</c:v>
                </c:pt>
                <c:pt idx="7">
                  <c:v>0.72</c:v>
                </c:pt>
                <c:pt idx="8">
                  <c:v>0.71</c:v>
                </c:pt>
                <c:pt idx="9">
                  <c:v>0.68</c:v>
                </c:pt>
                <c:pt idx="10">
                  <c:v>0.65</c:v>
                </c:pt>
                <c:pt idx="11">
                  <c:v>0.64</c:v>
                </c:pt>
                <c:pt idx="12">
                  <c:v>0.64</c:v>
                </c:pt>
                <c:pt idx="13">
                  <c:v>0.47</c:v>
                </c:pt>
                <c:pt idx="14">
                  <c:v>0.44</c:v>
                </c:pt>
                <c:pt idx="15">
                  <c:v>0.4</c:v>
                </c:pt>
              </c:numCache>
            </c:numRef>
          </c:val>
          <c:extLst>
            <c:ext xmlns:c16="http://schemas.microsoft.com/office/drawing/2014/chart" uri="{C3380CC4-5D6E-409C-BE32-E72D297353CC}">
              <c16:uniqueId val="{0000000C-9FE0-496C-AECC-706152B3D80C}"/>
            </c:ext>
          </c:extLst>
        </c:ser>
        <c:dLbls>
          <c:showLegendKey val="0"/>
          <c:showVal val="0"/>
          <c:showCatName val="0"/>
          <c:showSerName val="0"/>
          <c:showPercent val="0"/>
          <c:showBubbleSize val="0"/>
        </c:dLbls>
        <c:gapWidth val="50"/>
        <c:overlap val="-27"/>
        <c:axId val="1665401696"/>
        <c:axId val="1665402944"/>
      </c:barChart>
      <c:catAx>
        <c:axId val="1665401696"/>
        <c:scaling>
          <c:orientation val="minMax"/>
        </c:scaling>
        <c:delete val="1"/>
        <c:axPos val="b"/>
        <c:numFmt formatCode="General" sourceLinked="1"/>
        <c:majorTickMark val="none"/>
        <c:minorTickMark val="none"/>
        <c:tickLblPos val="nextTo"/>
        <c:crossAx val="1665402944"/>
        <c:crosses val="autoZero"/>
        <c:auto val="1"/>
        <c:lblAlgn val="ctr"/>
        <c:lblOffset val="100"/>
        <c:noMultiLvlLbl val="0"/>
      </c:catAx>
      <c:valAx>
        <c:axId val="1665402944"/>
        <c:scaling>
          <c:orientation val="minMax"/>
        </c:scaling>
        <c:delete val="1"/>
        <c:axPos val="l"/>
        <c:numFmt formatCode="0%" sourceLinked="1"/>
        <c:majorTickMark val="none"/>
        <c:minorTickMark val="none"/>
        <c:tickLblPos val="nextTo"/>
        <c:crossAx val="166540169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Northern Ireland </c:v>
                </c:pt>
              </c:strCache>
            </c:strRef>
          </c:tx>
          <c:spPr>
            <a:solidFill>
              <a:schemeClr val="accent4">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C2A8-4DAD-8627-23BA2560E34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Sheet1!$B$5:$B$6</c:f>
              <c:numCache>
                <c:formatCode>0%</c:formatCode>
                <c:ptCount val="2"/>
                <c:pt idx="0">
                  <c:v>0.89</c:v>
                </c:pt>
                <c:pt idx="1">
                  <c:v>0.8</c:v>
                </c:pt>
              </c:numCache>
            </c:numRef>
          </c:val>
          <c:extLst>
            <c:ext xmlns:c16="http://schemas.microsoft.com/office/drawing/2014/chart" uri="{C3380CC4-5D6E-409C-BE32-E72D297353CC}">
              <c16:uniqueId val="{00000002-C2A8-4DAD-8627-23BA2560E340}"/>
            </c:ext>
          </c:extLst>
        </c:ser>
        <c:ser>
          <c:idx val="2"/>
          <c:order val="1"/>
          <c:tx>
            <c:strRef>
              <c:f>Sheet1!$C$1</c:f>
              <c:strCache>
                <c:ptCount val="1"/>
                <c:pt idx="0">
                  <c:v>Scotland</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C2A8-4DAD-8627-23BA2560E340}"/>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C2A8-4DAD-8627-23BA2560E34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Sheet1!$C$5:$C$6</c:f>
              <c:numCache>
                <c:formatCode>0%</c:formatCode>
                <c:ptCount val="2"/>
                <c:pt idx="0">
                  <c:v>0.92</c:v>
                </c:pt>
                <c:pt idx="1">
                  <c:v>0.83</c:v>
                </c:pt>
              </c:numCache>
            </c:numRef>
          </c:val>
          <c:extLst>
            <c:ext xmlns:c16="http://schemas.microsoft.com/office/drawing/2014/chart" uri="{C3380CC4-5D6E-409C-BE32-E72D297353CC}">
              <c16:uniqueId val="{00000005-C2A8-4DAD-8627-23BA2560E340}"/>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Sheet1!$D$5:$D$6</c:f>
              <c:numCache>
                <c:formatCode>0%</c:formatCode>
                <c:ptCount val="2"/>
                <c:pt idx="0">
                  <c:v>0.88</c:v>
                </c:pt>
                <c:pt idx="1">
                  <c:v>0.78</c:v>
                </c:pt>
              </c:numCache>
            </c:numRef>
          </c:val>
          <c:extLst>
            <c:ext xmlns:c16="http://schemas.microsoft.com/office/drawing/2014/chart" uri="{C3380CC4-5D6E-409C-BE32-E72D297353CC}">
              <c16:uniqueId val="{00000007-C2A8-4DAD-8627-23BA2560E340}"/>
            </c:ext>
          </c:extLst>
        </c:ser>
        <c:ser>
          <c:idx val="3"/>
          <c:order val="3"/>
          <c:tx>
            <c:strRef>
              <c:f>Sheet1!$E$1</c:f>
              <c:strCache>
                <c:ptCount val="1"/>
                <c:pt idx="0">
                  <c:v>Wales</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Sheet1!$E$5:$E$6</c:f>
              <c:numCache>
                <c:formatCode>0%</c:formatCode>
                <c:ptCount val="2"/>
                <c:pt idx="0">
                  <c:v>0.86</c:v>
                </c:pt>
                <c:pt idx="1">
                  <c:v>0.78</c:v>
                </c:pt>
              </c:numCache>
            </c:numRef>
          </c:val>
          <c:extLst>
            <c:ext xmlns:c16="http://schemas.microsoft.com/office/drawing/2014/chart" uri="{C3380CC4-5D6E-409C-BE32-E72D297353CC}">
              <c16:uniqueId val="{00000008-C2A8-4DAD-8627-23BA2560E34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Barriers to seeking help generally </a:t>
            </a:r>
          </a:p>
          <a:p>
            <a:pPr>
              <a:defRPr/>
            </a:pPr>
            <a:r>
              <a:rPr lang="en-GB" sz="1200" b="1">
                <a:latin typeface="Arial" panose="020B0604020202020204" pitchFamily="34" charset="0"/>
                <a:cs typeface="Arial" panose="020B0604020202020204" pitchFamily="34" charset="0"/>
              </a:rPr>
              <a:t>(Top 3)</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5686528343452572"/>
          <c:w val="0.57206315586791179"/>
          <c:h val="0.81341367476944604"/>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E72D-4013-BDC3-FBE1B3263B57}"/>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difficult to get an appointment with a particular HCP</c:v>
                </c:pt>
                <c:pt idx="1">
                  <c:v>I found it difficult to get an appointment</c:v>
                </c:pt>
                <c:pt idx="2">
                  <c:v>I thought it would be difficult to get an appointment</c:v>
                </c:pt>
              </c:strCache>
            </c:strRef>
          </c:cat>
          <c:val>
            <c:numRef>
              <c:f>Sheet1!$F$2:$F$4</c:f>
              <c:numCache>
                <c:formatCode>0%</c:formatCode>
                <c:ptCount val="3"/>
                <c:pt idx="0">
                  <c:v>0.49</c:v>
                </c:pt>
                <c:pt idx="1">
                  <c:v>0.56999999999999995</c:v>
                </c:pt>
                <c:pt idx="2">
                  <c:v>0.62</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Scotland </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72D-4013-BDC3-FBE1B3263B57}"/>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72D-4013-BDC3-FBE1B3263B57}"/>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difficult to get an appointment with a particular HCP</c:v>
                </c:pt>
                <c:pt idx="1">
                  <c:v>I found it difficult to get an appointment</c:v>
                </c:pt>
                <c:pt idx="2">
                  <c:v>I thought it would be difficult to get an appointment</c:v>
                </c:pt>
              </c:strCache>
            </c:strRef>
          </c:cat>
          <c:val>
            <c:numRef>
              <c:f>Sheet1!$G$2:$G$4</c:f>
              <c:numCache>
                <c:formatCode>0%</c:formatCode>
                <c:ptCount val="3"/>
                <c:pt idx="0">
                  <c:v>0.4</c:v>
                </c:pt>
                <c:pt idx="1">
                  <c:v>0.41</c:v>
                </c:pt>
                <c:pt idx="2">
                  <c:v>0.48</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634-4DF4-BCE5-E14A82896BDA}"/>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634-4DF4-BCE5-E14A82896BDA}"/>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difficult to get an appointment with a particular HCP</c:v>
                </c:pt>
                <c:pt idx="1">
                  <c:v>I found it difficult to get an appointment</c:v>
                </c:pt>
                <c:pt idx="2">
                  <c:v>I thought it would be difficult to get an appointment</c:v>
                </c:pt>
              </c:strCache>
            </c:strRef>
          </c:cat>
          <c:val>
            <c:numRef>
              <c:f>Sheet1!$H$2:$H$4</c:f>
              <c:numCache>
                <c:formatCode>0%</c:formatCode>
                <c:ptCount val="3"/>
                <c:pt idx="0">
                  <c:v>0.42</c:v>
                </c:pt>
                <c:pt idx="1">
                  <c:v>0.47</c:v>
                </c:pt>
                <c:pt idx="2">
                  <c:v>0.54</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Wales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difficult to get an appointment with a particular HCP</c:v>
                </c:pt>
                <c:pt idx="1">
                  <c:v>I found it difficult to get an appointment</c:v>
                </c:pt>
                <c:pt idx="2">
                  <c:v>I thought it would be difficult to get an appointment</c:v>
                </c:pt>
              </c:strCache>
            </c:strRef>
          </c:cat>
          <c:val>
            <c:numRef>
              <c:f>Sheet1!$I$2:$I$4</c:f>
              <c:numCache>
                <c:formatCode>0%</c:formatCode>
                <c:ptCount val="3"/>
                <c:pt idx="0">
                  <c:v>0.48</c:v>
                </c:pt>
                <c:pt idx="1">
                  <c:v>0.51</c:v>
                </c:pt>
                <c:pt idx="2">
                  <c:v>0.56999999999999995</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Cervical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A808-4CA4-9681-66AD0B1A56D0}"/>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A808-4CA4-9681-66AD0B1A56D0}"/>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Found it painful before</c:v>
                </c:pt>
                <c:pt idx="2">
                  <c:v>Worried it would be painful</c:v>
                </c:pt>
              </c:strCache>
            </c:strRef>
          </c:cat>
          <c:val>
            <c:numRef>
              <c:f>Sheet1!$F$2:$F$4</c:f>
              <c:numCache>
                <c:formatCode>0%</c:formatCode>
                <c:ptCount val="3"/>
                <c:pt idx="0">
                  <c:v>0.42</c:v>
                </c:pt>
                <c:pt idx="1">
                  <c:v>0.41</c:v>
                </c:pt>
                <c:pt idx="2">
                  <c:v>0.39</c:v>
                </c:pt>
              </c:numCache>
            </c:numRef>
          </c:val>
          <c:extLst>
            <c:ext xmlns:c16="http://schemas.microsoft.com/office/drawing/2014/chart" uri="{C3380CC4-5D6E-409C-BE32-E72D297353CC}">
              <c16:uniqueId val="{00000002-A808-4CA4-9681-66AD0B1A56D0}"/>
            </c:ext>
          </c:extLst>
        </c:ser>
        <c:ser>
          <c:idx val="2"/>
          <c:order val="1"/>
          <c:tx>
            <c:strRef>
              <c:f>Sheet1!$G$1</c:f>
              <c:strCache>
                <c:ptCount val="1"/>
                <c:pt idx="0">
                  <c:v>Scotland </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A808-4CA4-9681-66AD0B1A56D0}"/>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Found it painful before</c:v>
                </c:pt>
                <c:pt idx="2">
                  <c:v>Worried it would be painful</c:v>
                </c:pt>
              </c:strCache>
            </c:strRef>
          </c:cat>
          <c:val>
            <c:numRef>
              <c:f>Sheet1!$G$2:$G$4</c:f>
              <c:numCache>
                <c:formatCode>0%</c:formatCode>
                <c:ptCount val="3"/>
                <c:pt idx="0">
                  <c:v>0.38</c:v>
                </c:pt>
                <c:pt idx="1">
                  <c:v>0.39</c:v>
                </c:pt>
                <c:pt idx="2">
                  <c:v>0.37</c:v>
                </c:pt>
              </c:numCache>
            </c:numRef>
          </c:val>
          <c:extLst>
            <c:ext xmlns:c16="http://schemas.microsoft.com/office/drawing/2014/chart" uri="{C3380CC4-5D6E-409C-BE32-E72D297353CC}">
              <c16:uniqueId val="{00000006-A808-4CA4-9681-66AD0B1A56D0}"/>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A808-4CA4-9681-66AD0B1A56D0}"/>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Found it painful before</c:v>
                </c:pt>
                <c:pt idx="2">
                  <c:v>Worried it would be painful</c:v>
                </c:pt>
              </c:strCache>
            </c:strRef>
          </c:cat>
          <c:val>
            <c:numRef>
              <c:f>Sheet1!$H$2:$H$4</c:f>
              <c:numCache>
                <c:formatCode>0%</c:formatCode>
                <c:ptCount val="3"/>
                <c:pt idx="0">
                  <c:v>0.44</c:v>
                </c:pt>
                <c:pt idx="1">
                  <c:v>0.4</c:v>
                </c:pt>
                <c:pt idx="2">
                  <c:v>0.38</c:v>
                </c:pt>
              </c:numCache>
            </c:numRef>
          </c:val>
          <c:extLst>
            <c:ext xmlns:c16="http://schemas.microsoft.com/office/drawing/2014/chart" uri="{C3380CC4-5D6E-409C-BE32-E72D297353CC}">
              <c16:uniqueId val="{0000000A-A808-4CA4-9681-66AD0B1A56D0}"/>
            </c:ext>
          </c:extLst>
        </c:ser>
        <c:ser>
          <c:idx val="3"/>
          <c:order val="3"/>
          <c:tx>
            <c:strRef>
              <c:f>Sheet1!$I$1</c:f>
              <c:strCache>
                <c:ptCount val="1"/>
                <c:pt idx="0">
                  <c:v>Wales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Found it painful before</c:v>
                </c:pt>
                <c:pt idx="2">
                  <c:v>Worried it would be painful</c:v>
                </c:pt>
              </c:strCache>
            </c:strRef>
          </c:cat>
          <c:val>
            <c:numRef>
              <c:f>Sheet1!$I$2:$I$4</c:f>
              <c:numCache>
                <c:formatCode>0%</c:formatCode>
                <c:ptCount val="3"/>
                <c:pt idx="0">
                  <c:v>0.38</c:v>
                </c:pt>
                <c:pt idx="1">
                  <c:v>0.43</c:v>
                </c:pt>
                <c:pt idx="2">
                  <c:v>0.43</c:v>
                </c:pt>
              </c:numCache>
            </c:numRef>
          </c:val>
          <c:extLst>
            <c:ext xmlns:c16="http://schemas.microsoft.com/office/drawing/2014/chart" uri="{C3380CC4-5D6E-409C-BE32-E72D297353CC}">
              <c16:uniqueId val="{0000000B-A808-4CA4-9681-66AD0B1A56D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Bowel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1354991578249362"/>
          <c:y val="0.1620025880137444"/>
          <c:w val="0.53711967415414485"/>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23B0-4B31-8323-E144D68A236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too messy</c:v>
                </c:pt>
                <c:pt idx="1">
                  <c:v>Frightened of results</c:v>
                </c:pt>
                <c:pt idx="2">
                  <c:v>No symptoms</c:v>
                </c:pt>
              </c:strCache>
            </c:strRef>
          </c:cat>
          <c:val>
            <c:numRef>
              <c:f>Sheet1!$F$2:$F$4</c:f>
              <c:numCache>
                <c:formatCode>0%</c:formatCode>
                <c:ptCount val="3"/>
                <c:pt idx="0">
                  <c:v>0.1</c:v>
                </c:pt>
                <c:pt idx="1">
                  <c:v>0.13</c:v>
                </c:pt>
                <c:pt idx="2">
                  <c:v>7.0000000000000007E-2</c:v>
                </c:pt>
              </c:numCache>
            </c:numRef>
          </c:val>
          <c:extLst>
            <c:ext xmlns:c16="http://schemas.microsoft.com/office/drawing/2014/chart" uri="{C3380CC4-5D6E-409C-BE32-E72D297353CC}">
              <c16:uniqueId val="{00000002-23B0-4B31-8323-E144D68A236A}"/>
            </c:ext>
          </c:extLst>
        </c:ser>
        <c:ser>
          <c:idx val="2"/>
          <c:order val="1"/>
          <c:tx>
            <c:strRef>
              <c:f>Sheet1!$G$1</c:f>
              <c:strCache>
                <c:ptCount val="1"/>
                <c:pt idx="0">
                  <c:v>Scotland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too messy</c:v>
                </c:pt>
                <c:pt idx="1">
                  <c:v>Frightened of results</c:v>
                </c:pt>
                <c:pt idx="2">
                  <c:v>No symptoms</c:v>
                </c:pt>
              </c:strCache>
            </c:strRef>
          </c:cat>
          <c:val>
            <c:numRef>
              <c:f>Sheet1!$G$2:$G$4</c:f>
              <c:numCache>
                <c:formatCode>0%</c:formatCode>
                <c:ptCount val="3"/>
                <c:pt idx="0">
                  <c:v>0.1</c:v>
                </c:pt>
                <c:pt idx="1">
                  <c:v>0.11</c:v>
                </c:pt>
                <c:pt idx="2">
                  <c:v>0.12</c:v>
                </c:pt>
              </c:numCache>
            </c:numRef>
          </c:val>
          <c:extLst>
            <c:ext xmlns:c16="http://schemas.microsoft.com/office/drawing/2014/chart" uri="{C3380CC4-5D6E-409C-BE32-E72D297353CC}">
              <c16:uniqueId val="{00000006-23B0-4B31-8323-E144D68A236A}"/>
            </c:ext>
          </c:extLst>
        </c:ser>
        <c:ser>
          <c:idx val="0"/>
          <c:order val="2"/>
          <c:tx>
            <c:strRef>
              <c:f>Sheet1!$H$1</c:f>
              <c:strCache>
                <c:ptCount val="1"/>
                <c:pt idx="0">
                  <c:v>England</c:v>
                </c:pt>
              </c:strCache>
            </c:strRef>
          </c:tx>
          <c:spPr>
            <a:solidFill>
              <a:schemeClr val="accent2"/>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23B0-4B31-8323-E144D68A236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too messy</c:v>
                </c:pt>
                <c:pt idx="1">
                  <c:v>Frightened of results</c:v>
                </c:pt>
                <c:pt idx="2">
                  <c:v>No symptoms</c:v>
                </c:pt>
              </c:strCache>
            </c:strRef>
          </c:cat>
          <c:val>
            <c:numRef>
              <c:f>Sheet1!$H$2:$H$4</c:f>
              <c:numCache>
                <c:formatCode>0%</c:formatCode>
                <c:ptCount val="3"/>
                <c:pt idx="0">
                  <c:v>0.12</c:v>
                </c:pt>
                <c:pt idx="1">
                  <c:v>0.11</c:v>
                </c:pt>
                <c:pt idx="2">
                  <c:v>0.1</c:v>
                </c:pt>
              </c:numCache>
            </c:numRef>
          </c:val>
          <c:extLst>
            <c:ext xmlns:c16="http://schemas.microsoft.com/office/drawing/2014/chart" uri="{C3380CC4-5D6E-409C-BE32-E72D297353CC}">
              <c16:uniqueId val="{0000000A-23B0-4B31-8323-E144D68A236A}"/>
            </c:ext>
          </c:extLst>
        </c:ser>
        <c:ser>
          <c:idx val="3"/>
          <c:order val="3"/>
          <c:tx>
            <c:strRef>
              <c:f>Sheet1!$I$1</c:f>
              <c:strCache>
                <c:ptCount val="1"/>
                <c:pt idx="0">
                  <c:v>Wales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found it too messy</c:v>
                </c:pt>
                <c:pt idx="1">
                  <c:v>Frightened of results</c:v>
                </c:pt>
                <c:pt idx="2">
                  <c:v>No symptoms</c:v>
                </c:pt>
              </c:strCache>
            </c:strRef>
          </c:cat>
          <c:val>
            <c:numRef>
              <c:f>Sheet1!$I$2:$I$4</c:f>
              <c:numCache>
                <c:formatCode>0%</c:formatCode>
                <c:ptCount val="3"/>
                <c:pt idx="0">
                  <c:v>0.11</c:v>
                </c:pt>
                <c:pt idx="1">
                  <c:v>0.13</c:v>
                </c:pt>
                <c:pt idx="2">
                  <c:v>0.13</c:v>
                </c:pt>
              </c:numCache>
            </c:numRef>
          </c:val>
          <c:extLst>
            <c:ext xmlns:c16="http://schemas.microsoft.com/office/drawing/2014/chart" uri="{C3380CC4-5D6E-409C-BE32-E72D297353CC}">
              <c16:uniqueId val="{0000000B-23B0-4B31-8323-E144D68A236A}"/>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Breast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BC63-458C-B4B2-68E60895778F}"/>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C63-458C-B4B2-68E60895778F}"/>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Sheet1!$F$2:$F$4</c:f>
              <c:numCache>
                <c:formatCode>0%</c:formatCode>
                <c:ptCount val="3"/>
                <c:pt idx="0">
                  <c:v>0.32</c:v>
                </c:pt>
                <c:pt idx="1">
                  <c:v>0.27</c:v>
                </c:pt>
                <c:pt idx="2">
                  <c:v>0.33</c:v>
                </c:pt>
              </c:numCache>
            </c:numRef>
          </c:val>
          <c:extLst>
            <c:ext xmlns:c16="http://schemas.microsoft.com/office/drawing/2014/chart" uri="{C3380CC4-5D6E-409C-BE32-E72D297353CC}">
              <c16:uniqueId val="{00000002-BC63-458C-B4B2-68E60895778F}"/>
            </c:ext>
          </c:extLst>
        </c:ser>
        <c:ser>
          <c:idx val="2"/>
          <c:order val="1"/>
          <c:tx>
            <c:strRef>
              <c:f>Sheet1!$G$1</c:f>
              <c:strCache>
                <c:ptCount val="1"/>
                <c:pt idx="0">
                  <c:v>Scotland </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BC63-458C-B4B2-68E60895778F}"/>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Sheet1!$G$2:$G$4</c:f>
              <c:numCache>
                <c:formatCode>0%</c:formatCode>
                <c:ptCount val="3"/>
                <c:pt idx="0">
                  <c:v>0.21</c:v>
                </c:pt>
                <c:pt idx="1">
                  <c:v>0.24</c:v>
                </c:pt>
                <c:pt idx="2">
                  <c:v>0.33</c:v>
                </c:pt>
              </c:numCache>
            </c:numRef>
          </c:val>
          <c:extLst>
            <c:ext xmlns:c16="http://schemas.microsoft.com/office/drawing/2014/chart" uri="{C3380CC4-5D6E-409C-BE32-E72D297353CC}">
              <c16:uniqueId val="{00000006-BC63-458C-B4B2-68E60895778F}"/>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BC63-458C-B4B2-68E60895778F}"/>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BC63-458C-B4B2-68E60895778F}"/>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Sheet1!$H$2:$H$4</c:f>
              <c:numCache>
                <c:formatCode>0%</c:formatCode>
                <c:ptCount val="3"/>
                <c:pt idx="0">
                  <c:v>0.3</c:v>
                </c:pt>
                <c:pt idx="1">
                  <c:v>0.24</c:v>
                </c:pt>
                <c:pt idx="2">
                  <c:v>0.31</c:v>
                </c:pt>
              </c:numCache>
            </c:numRef>
          </c:val>
          <c:extLst>
            <c:ext xmlns:c16="http://schemas.microsoft.com/office/drawing/2014/chart" uri="{C3380CC4-5D6E-409C-BE32-E72D297353CC}">
              <c16:uniqueId val="{0000000A-BC63-458C-B4B2-68E60895778F}"/>
            </c:ext>
          </c:extLst>
        </c:ser>
        <c:ser>
          <c:idx val="3"/>
          <c:order val="3"/>
          <c:tx>
            <c:strRef>
              <c:f>Sheet1!$I$1</c:f>
              <c:strCache>
                <c:ptCount val="1"/>
                <c:pt idx="0">
                  <c:v>Wales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Sheet1!$I$2:$I$4</c:f>
              <c:numCache>
                <c:formatCode>0%</c:formatCode>
                <c:ptCount val="3"/>
                <c:pt idx="0">
                  <c:v>0.24</c:v>
                </c:pt>
                <c:pt idx="1">
                  <c:v>0.31</c:v>
                </c:pt>
                <c:pt idx="2">
                  <c:v>0.38</c:v>
                </c:pt>
              </c:numCache>
            </c:numRef>
          </c:val>
          <c:extLst>
            <c:ext xmlns:c16="http://schemas.microsoft.com/office/drawing/2014/chart" uri="{C3380CC4-5D6E-409C-BE32-E72D297353CC}">
              <c16:uniqueId val="{0000000B-BC63-458C-B4B2-68E60895778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cervical</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Wales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0.55000000000000004</c:v>
                </c:pt>
              </c:numCache>
            </c:numRef>
          </c:val>
          <c:extLst>
            <c:ext xmlns:c16="http://schemas.microsoft.com/office/drawing/2014/chart" uri="{C3380CC4-5D6E-409C-BE32-E72D297353CC}">
              <c16:uniqueId val="{00000000-1A91-412B-9356-D4A36B499963}"/>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0.62</c:v>
                </c:pt>
              </c:numCache>
            </c:numRef>
          </c:val>
          <c:extLst>
            <c:ext xmlns:c16="http://schemas.microsoft.com/office/drawing/2014/chart" uri="{C3380CC4-5D6E-409C-BE32-E72D297353CC}">
              <c16:uniqueId val="{00000001-1A91-412B-9356-D4A36B499963}"/>
            </c:ext>
          </c:extLst>
        </c:ser>
        <c:ser>
          <c:idx val="2"/>
          <c:order val="2"/>
          <c:tx>
            <c:strRef>
              <c:f>Sheet1!$D$1</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0.61</c:v>
                </c:pt>
              </c:numCache>
            </c:numRef>
          </c:val>
          <c:extLst>
            <c:ext xmlns:c16="http://schemas.microsoft.com/office/drawing/2014/chart" uri="{C3380CC4-5D6E-409C-BE32-E72D297353CC}">
              <c16:uniqueId val="{00000002-1A91-412B-9356-D4A36B499963}"/>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0.67</c:v>
                </c:pt>
              </c:numCache>
            </c:numRef>
          </c:val>
          <c:extLst>
            <c:ext xmlns:c16="http://schemas.microsoft.com/office/drawing/2014/chart" uri="{C3380CC4-5D6E-409C-BE32-E72D297353CC}">
              <c16:uniqueId val="{00000003-1A91-412B-9356-D4A36B499963}"/>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bowel</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8349592813365798"/>
          <c:w val="0.96221809530113589"/>
          <c:h val="0.55945820390115586"/>
        </c:manualLayout>
      </c:layout>
      <c:barChart>
        <c:barDir val="col"/>
        <c:grouping val="clustered"/>
        <c:varyColors val="0"/>
        <c:ser>
          <c:idx val="0"/>
          <c:order val="0"/>
          <c:tx>
            <c:strRef>
              <c:f>Sheet1!$B$1</c:f>
              <c:strCache>
                <c:ptCount val="1"/>
                <c:pt idx="0">
                  <c:v>Wales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0.81</c:v>
                </c:pt>
              </c:numCache>
            </c:numRef>
          </c:val>
          <c:extLst>
            <c:ext xmlns:c16="http://schemas.microsoft.com/office/drawing/2014/chart" uri="{C3380CC4-5D6E-409C-BE32-E72D297353CC}">
              <c16:uniqueId val="{00000000-5859-44D7-B65B-9E2662B5D7EF}"/>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0.85</c:v>
                </c:pt>
              </c:numCache>
            </c:numRef>
          </c:val>
          <c:extLst>
            <c:ext xmlns:c16="http://schemas.microsoft.com/office/drawing/2014/chart" uri="{C3380CC4-5D6E-409C-BE32-E72D297353CC}">
              <c16:uniqueId val="{00000001-5859-44D7-B65B-9E2662B5D7EF}"/>
            </c:ext>
          </c:extLst>
        </c:ser>
        <c:ser>
          <c:idx val="2"/>
          <c:order val="2"/>
          <c:tx>
            <c:strRef>
              <c:f>Sheet1!$D$1</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0.85</c:v>
                </c:pt>
              </c:numCache>
            </c:numRef>
          </c:val>
          <c:extLst>
            <c:ext xmlns:c16="http://schemas.microsoft.com/office/drawing/2014/chart" uri="{C3380CC4-5D6E-409C-BE32-E72D297353CC}">
              <c16:uniqueId val="{00000002-5859-44D7-B65B-9E2662B5D7EF}"/>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0.88</c:v>
                </c:pt>
              </c:numCache>
            </c:numRef>
          </c:val>
          <c:extLst>
            <c:ext xmlns:c16="http://schemas.microsoft.com/office/drawing/2014/chart" uri="{C3380CC4-5D6E-409C-BE32-E72D297353CC}">
              <c16:uniqueId val="{00000003-5859-44D7-B65B-9E2662B5D7EF}"/>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breast</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Wales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0.66</c:v>
                </c:pt>
              </c:numCache>
            </c:numRef>
          </c:val>
          <c:extLst>
            <c:ext xmlns:c16="http://schemas.microsoft.com/office/drawing/2014/chart" uri="{C3380CC4-5D6E-409C-BE32-E72D297353CC}">
              <c16:uniqueId val="{00000000-B4C5-4C24-A721-319275CAE060}"/>
            </c:ext>
          </c:extLst>
        </c:ser>
        <c:ser>
          <c:idx val="1"/>
          <c:order val="1"/>
          <c:tx>
            <c:strRef>
              <c:f>Sheet1!$C$1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B4C5-4C24-A721-319275CAE06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0.7</c:v>
                </c:pt>
              </c:numCache>
            </c:numRef>
          </c:val>
          <c:extLst>
            <c:ext xmlns:c16="http://schemas.microsoft.com/office/drawing/2014/chart" uri="{C3380CC4-5D6E-409C-BE32-E72D297353CC}">
              <c16:uniqueId val="{00000001-B4C5-4C24-A721-319275CAE060}"/>
            </c:ext>
          </c:extLst>
        </c:ser>
        <c:ser>
          <c:idx val="2"/>
          <c:order val="2"/>
          <c:tx>
            <c:strRef>
              <c:f>Sheet1!$D$1</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0.75</c:v>
                </c:pt>
              </c:numCache>
            </c:numRef>
          </c:val>
          <c:extLst>
            <c:ext xmlns:c16="http://schemas.microsoft.com/office/drawing/2014/chart" uri="{C3380CC4-5D6E-409C-BE32-E72D297353CC}">
              <c16:uniqueId val="{00000002-B4C5-4C24-A721-319275CAE060}"/>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0.79</c:v>
                </c:pt>
              </c:numCache>
            </c:numRef>
          </c:val>
          <c:extLst>
            <c:ext xmlns:c16="http://schemas.microsoft.com/office/drawing/2014/chart" uri="{C3380CC4-5D6E-409C-BE32-E72D297353CC}">
              <c16:uniqueId val="{00000003-B4C5-4C24-A721-319275CAE060}"/>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82358009621597E-3"/>
          <c:y val="7.351557142676611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F3F-4580-BC5B-D1C263D9464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DF3F-4580-BC5B-D1C263D94643}"/>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DF3F-4580-BC5B-D1C263D94643}"/>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0E56-40ED-9390-2FC0D60A9B4D}"/>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2-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B-0E56-40ED-9390-2FC0D60A9B4D}"/>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7-6382-4672-8875-5640BC17932F}"/>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F-8F09-4DF9-B118-C50FF4BA5D06}"/>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3-0E56-40ED-9390-2FC0D60A9B4D}"/>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15-0E56-40ED-9390-2FC0D60A9B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Change in the appearance of a mole</c:v>
                </c:pt>
                <c:pt idx="1">
                  <c:v>Unexplained lump or swelling</c:v>
                </c:pt>
                <c:pt idx="2">
                  <c:v>Blood in poo/pee</c:v>
                </c:pt>
                <c:pt idx="3">
                  <c:v>Coughing up blood</c:v>
                </c:pt>
                <c:pt idx="4">
                  <c:v>Losing weight without trying to</c:v>
                </c:pt>
                <c:pt idx="5">
                  <c:v>Persistent cough</c:v>
                </c:pt>
                <c:pt idx="6">
                  <c:v>Change in bowel habits</c:v>
                </c:pt>
                <c:pt idx="7">
                  <c:v>Persistent unexplained pain</c:v>
                </c:pt>
                <c:pt idx="8">
                  <c:v>Persistent difficulty swallowing</c:v>
                </c:pt>
                <c:pt idx="9">
                  <c:v>Ulcer in mouth (doesn't heal)</c:v>
                </c:pt>
                <c:pt idx="10">
                  <c:v>Sore that does not heal</c:v>
                </c:pt>
                <c:pt idx="11">
                  <c:v>Persistent hoarseness</c:v>
                </c:pt>
                <c:pt idx="12">
                  <c:v>Tired all the time</c:v>
                </c:pt>
                <c:pt idx="13">
                  <c:v>Change in bladder habits</c:v>
                </c:pt>
                <c:pt idx="14">
                  <c:v>Unexplained bleeding</c:v>
                </c:pt>
                <c:pt idx="15">
                  <c:v>Breathlessness</c:v>
                </c:pt>
                <c:pt idx="16">
                  <c:v>Red/white patches in mouth</c:v>
                </c:pt>
                <c:pt idx="17">
                  <c:v>Not hungry as usual</c:v>
                </c:pt>
              </c:strCache>
            </c:strRef>
          </c:cat>
          <c:val>
            <c:numRef>
              <c:f>Sheet1!$B$2:$B$19</c:f>
              <c:numCache>
                <c:formatCode>0%</c:formatCode>
                <c:ptCount val="18"/>
                <c:pt idx="0">
                  <c:v>0.96</c:v>
                </c:pt>
                <c:pt idx="1">
                  <c:v>0.94</c:v>
                </c:pt>
                <c:pt idx="2">
                  <c:v>0.94</c:v>
                </c:pt>
                <c:pt idx="3">
                  <c:v>0.92</c:v>
                </c:pt>
                <c:pt idx="4">
                  <c:v>0.89</c:v>
                </c:pt>
                <c:pt idx="5">
                  <c:v>0.81</c:v>
                </c:pt>
                <c:pt idx="6">
                  <c:v>0.8</c:v>
                </c:pt>
                <c:pt idx="7">
                  <c:v>0.78</c:v>
                </c:pt>
                <c:pt idx="8">
                  <c:v>0.77</c:v>
                </c:pt>
                <c:pt idx="9">
                  <c:v>0.76</c:v>
                </c:pt>
                <c:pt idx="10">
                  <c:v>0.72</c:v>
                </c:pt>
                <c:pt idx="11">
                  <c:v>0.72</c:v>
                </c:pt>
                <c:pt idx="12">
                  <c:v>0.71</c:v>
                </c:pt>
                <c:pt idx="13">
                  <c:v>0.71</c:v>
                </c:pt>
                <c:pt idx="14">
                  <c:v>0.69</c:v>
                </c:pt>
                <c:pt idx="15">
                  <c:v>0.65</c:v>
                </c:pt>
                <c:pt idx="16">
                  <c:v>0.6</c:v>
                </c:pt>
                <c:pt idx="17">
                  <c:v>0.53</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8D5A-413F-BBC0-9D9691DED46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8D5A-413F-BBC0-9D9691DED466}"/>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8D5A-413F-BBC0-9D9691DED466}"/>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8D5A-413F-BBC0-9D9691DED46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Non-specific cancer symptom</c:v>
                </c:pt>
                <c:pt idx="2">
                  <c:v>Red-flag cancer symptom</c:v>
                </c:pt>
                <c:pt idx="3">
                  <c:v>Lung-specific cancer symptom</c:v>
                </c:pt>
                <c:pt idx="4">
                  <c:v>Oral cancer symptom</c:v>
                </c:pt>
              </c:strCache>
            </c:strRef>
          </c:cat>
          <c:val>
            <c:numRef>
              <c:f>Sheet1!$B$2:$B$6</c:f>
              <c:numCache>
                <c:formatCode>0%</c:formatCode>
                <c:ptCount val="5"/>
                <c:pt idx="0">
                  <c:v>0.45</c:v>
                </c:pt>
                <c:pt idx="1">
                  <c:v>0.32</c:v>
                </c:pt>
                <c:pt idx="2">
                  <c:v>0.2</c:v>
                </c:pt>
                <c:pt idx="3">
                  <c:v>0.15</c:v>
                </c:pt>
                <c:pt idx="4">
                  <c:v>0.15</c:v>
                </c:pt>
              </c:numCache>
            </c:numRef>
          </c:val>
          <c:extLst>
            <c:ext xmlns:c16="http://schemas.microsoft.com/office/drawing/2014/chart" uri="{C3380CC4-5D6E-409C-BE32-E72D297353CC}">
              <c16:uniqueId val="{00000000-8D5A-413F-BBC0-9D9691DED466}"/>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none"/>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9EE1-40FC-AEAB-DC36297D9FC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9EE1-40FC-AEAB-DC36297D9FC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9EE1-40FC-AEAB-DC36297D9FC2}"/>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7-ACCD-4BC0-BD1C-6A9067C83284}"/>
              </c:ext>
            </c:extLst>
          </c:dPt>
          <c:dPt>
            <c:idx val="6"/>
            <c:invertIfNegative val="0"/>
            <c:bubble3D val="0"/>
            <c:spPr>
              <a:solidFill>
                <a:schemeClr val="bg2"/>
              </a:solidFill>
              <a:ln>
                <a:noFill/>
              </a:ln>
              <a:effectLst/>
            </c:spPr>
            <c:extLst>
              <c:ext xmlns:c16="http://schemas.microsoft.com/office/drawing/2014/chart" uri="{C3380CC4-5D6E-409C-BE32-E72D297353CC}">
                <c16:uniqueId val="{00000009-9EE1-40FC-AEAB-DC36297D9FC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Mental health problem</c:v>
                </c:pt>
                <c:pt idx="3">
                  <c:v>A NEW physical health problem</c:v>
                </c:pt>
                <c:pt idx="4">
                  <c:v>Cancer</c:v>
                </c:pt>
                <c:pt idx="5">
                  <c:v>Medication or vaccination side effects</c:v>
                </c:pt>
                <c:pt idx="6">
                  <c:v>Don't know/Prefer not to say</c:v>
                </c:pt>
              </c:strCache>
            </c:strRef>
          </c:cat>
          <c:val>
            <c:numRef>
              <c:f>Sheet1!$B$2:$B$8</c:f>
              <c:numCache>
                <c:formatCode>0%</c:formatCode>
                <c:ptCount val="7"/>
                <c:pt idx="0">
                  <c:v>0.41</c:v>
                </c:pt>
                <c:pt idx="1">
                  <c:v>0.28999999999999998</c:v>
                </c:pt>
                <c:pt idx="2">
                  <c:v>0.24</c:v>
                </c:pt>
                <c:pt idx="3">
                  <c:v>0.22</c:v>
                </c:pt>
                <c:pt idx="4">
                  <c:v>0.18</c:v>
                </c:pt>
                <c:pt idx="5">
                  <c:v>0.14000000000000001</c:v>
                </c:pt>
                <c:pt idx="6">
                  <c:v>0.2</c:v>
                </c:pt>
              </c:numCache>
            </c:numRef>
          </c:val>
          <c:extLst>
            <c:ext xmlns:c16="http://schemas.microsoft.com/office/drawing/2014/chart" uri="{C3380CC4-5D6E-409C-BE32-E72D297353CC}">
              <c16:uniqueId val="{00000008-9EE1-40FC-AEAB-DC36297D9FC2}"/>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0.60814</cdr:x>
      <cdr:y>0.67833</cdr:y>
    </cdr:from>
    <cdr:to>
      <cdr:x>0.66283</cdr:x>
      <cdr:y>0.75054</cdr:y>
    </cdr:to>
    <cdr:sp macro="" textlink="">
      <cdr:nvSpPr>
        <cdr:cNvPr id="2" name="Rectangle 1">
          <a:extLst xmlns:a="http://schemas.openxmlformats.org/drawingml/2006/main">
            <a:ext uri="{FF2B5EF4-FFF2-40B4-BE49-F238E27FC236}">
              <a16:creationId xmlns:a16="http://schemas.microsoft.com/office/drawing/2014/main" id="{669D42BD-753D-F5B2-01E4-2279DACA27AD}"/>
            </a:ext>
          </a:extLst>
        </cdr:cNvPr>
        <cdr:cNvSpPr/>
      </cdr:nvSpPr>
      <cdr:spPr>
        <a:xfrm xmlns:a="http://schemas.openxmlformats.org/drawingml/2006/main">
          <a:off x="6775291" y="2657774"/>
          <a:ext cx="609303" cy="28292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C2DE 50+</a:t>
          </a:r>
        </a:p>
      </cdr:txBody>
    </cdr:sp>
  </cdr:relSizeAnchor>
</c:userShapes>
</file>

<file path=ppt/drawings/drawing2.xml><?xml version="1.0" encoding="utf-8"?>
<c:userShapes xmlns:c="http://schemas.openxmlformats.org/drawingml/2006/chart">
  <cdr:relSizeAnchor xmlns:cdr="http://schemas.openxmlformats.org/drawingml/2006/chartDrawing">
    <cdr:from>
      <cdr:x>0.6087</cdr:x>
      <cdr:y>0.69077</cdr:y>
    </cdr:from>
    <cdr:to>
      <cdr:x>0.66339</cdr:x>
      <cdr:y>0.76298</cdr:y>
    </cdr:to>
    <cdr:sp macro="" textlink="">
      <cdr:nvSpPr>
        <cdr:cNvPr id="2" name="Rectangle 1">
          <a:extLst xmlns:a="http://schemas.openxmlformats.org/drawingml/2006/main">
            <a:ext uri="{FF2B5EF4-FFF2-40B4-BE49-F238E27FC236}">
              <a16:creationId xmlns:a16="http://schemas.microsoft.com/office/drawing/2014/main" id="{669D42BD-753D-F5B2-01E4-2279DACA27AD}"/>
            </a:ext>
          </a:extLst>
        </cdr:cNvPr>
        <cdr:cNvSpPr/>
      </cdr:nvSpPr>
      <cdr:spPr>
        <a:xfrm xmlns:a="http://schemas.openxmlformats.org/drawingml/2006/main">
          <a:off x="6781600" y="2706507"/>
          <a:ext cx="609303" cy="28292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C2DE 50+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268CD-6134-7E48-9DE7-FEB4FB24A965}" type="datetimeFigureOut">
              <a:rPr lang="en-US" smtClean="0"/>
              <a:t>6/26/2026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38833-6303-A84B-BCE8-C8F834FB8639}" type="slidenum">
              <a:rPr lang="en-US" smtClean="0"/>
              <a:t>‹#›</a:t>
            </a:fld>
            <a:endParaRPr lang="en-US"/>
          </a:p>
        </p:txBody>
      </p:sp>
    </p:spTree>
    <p:extLst>
      <p:ext uri="{BB962C8B-B14F-4D97-AF65-F5344CB8AC3E}">
        <p14:creationId xmlns:p14="http://schemas.microsoft.com/office/powerpoint/2010/main" val="115847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5328-23E5-4CC4-A740-530835B6CB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a:t>Key findings:</a:t>
            </a:r>
          </a:p>
          <a:p>
            <a:pPr marL="171450" indent="-171450">
              <a:buFont typeface="Arial" panose="020B0604020202020204" pitchFamily="34" charset="0"/>
              <a:buChar char="•"/>
            </a:pPr>
            <a:r>
              <a:rPr lang="en-GB" b="0" u="none"/>
              <a:t>Almost all respondents (99%) recognised any of the main preventable risk factors</a:t>
            </a:r>
          </a:p>
          <a:p>
            <a:pPr marL="171450" indent="-171450">
              <a:buFont typeface="Arial" panose="020B0604020202020204" pitchFamily="34" charset="0"/>
              <a:buChar char="•"/>
            </a:pPr>
            <a:r>
              <a:rPr lang="en-GB" b="0" u="none"/>
              <a:t>Of the listed risk factors, smoking was the most commonly identified by almost all respondents (98%), though a similar proportion (96%) also identified too much exposure to the sun, and a further 88% identified second hand smoke</a:t>
            </a:r>
          </a:p>
          <a:p>
            <a:pPr marL="171450" indent="-171450">
              <a:buFont typeface="Arial" panose="020B0604020202020204" pitchFamily="34" charset="0"/>
              <a:buChar char="•"/>
            </a:pPr>
            <a:r>
              <a:rPr lang="en-GB" b="0" u="none"/>
              <a:t>A majority recognise all correct potential risk factors except not doing enough exercise (47%) or eating enough fibre (44%) </a:t>
            </a:r>
          </a:p>
          <a:p>
            <a:pPr marL="171450" indent="-171450">
              <a:buFont typeface="Arial" panose="020B0604020202020204" pitchFamily="34" charset="0"/>
              <a:buChar char="•"/>
            </a:pPr>
            <a:r>
              <a:rPr lang="en-GB" b="0" u="none"/>
              <a:t>However, more than 7 in 10 incorrectly identified eating ultra-processed foods (73%) and using e-cigarettes/vapes (71%), while 4 in 10 identified feeling stressed (40%) incorrectly as a potential risk factor of cancer</a:t>
            </a:r>
          </a:p>
          <a:p>
            <a:endParaRPr lang="en-GB" b="1"/>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20</a:t>
            </a:fld>
            <a:endParaRPr lang="en-US"/>
          </a:p>
        </p:txBody>
      </p:sp>
    </p:spTree>
    <p:extLst>
      <p:ext uri="{BB962C8B-B14F-4D97-AF65-F5344CB8AC3E}">
        <p14:creationId xmlns:p14="http://schemas.microsoft.com/office/powerpoint/2010/main" val="1271832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a:t>Key findings:</a:t>
            </a:r>
          </a:p>
          <a:p>
            <a:pPr marL="171450" indent="-171450">
              <a:buFont typeface="Arial" panose="020B0604020202020204" pitchFamily="34" charset="0"/>
              <a:buChar char="•"/>
            </a:pPr>
            <a:r>
              <a:rPr lang="en-GB" b="0" u="none"/>
              <a:t>All types of symptoms are recognised by the vast majority (95%+), with potential red-flag symptoms seeing the highest rates of recognition</a:t>
            </a:r>
          </a:p>
          <a:p>
            <a:pPr marL="171450" indent="-171450">
              <a:buFont typeface="Arial" panose="020B0604020202020204" pitchFamily="34" charset="0"/>
              <a:buChar char="•"/>
            </a:pPr>
            <a:r>
              <a:rPr lang="en-GB" b="0" u="none"/>
              <a:t>The most common symptoms to recognise were unexpected moles or lumps as well as bleeding, recognised by over 90%</a:t>
            </a:r>
          </a:p>
          <a:p>
            <a:pPr marL="171450" indent="-171450">
              <a:buFont typeface="Arial" panose="020B0604020202020204" pitchFamily="34" charset="0"/>
              <a:buChar char="•"/>
            </a:pPr>
            <a:r>
              <a:rPr lang="en-GB" b="0" u="none"/>
              <a:t>A majority recognise all symptoms listed as potential signs of cancer</a:t>
            </a:r>
          </a:p>
          <a:p>
            <a:endParaRPr lang="en-GB" b="1"/>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22</a:t>
            </a:fld>
            <a:endParaRPr lang="en-US"/>
          </a:p>
        </p:txBody>
      </p:sp>
    </p:spTree>
    <p:extLst>
      <p:ext uri="{BB962C8B-B14F-4D97-AF65-F5344CB8AC3E}">
        <p14:creationId xmlns:p14="http://schemas.microsoft.com/office/powerpoint/2010/main" val="2742239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a:t>Key findings:</a:t>
            </a:r>
          </a:p>
          <a:p>
            <a:pPr marL="171450" indent="-171450">
              <a:buFont typeface="Arial" panose="020B0604020202020204" pitchFamily="34" charset="0"/>
              <a:buChar char="•"/>
            </a:pPr>
            <a:r>
              <a:rPr lang="en-GB" b="0"/>
              <a:t>Just under half (45%) reported experiencing any potential cancer symptom, followed by around one in three (32%) who reported experiencing any potential non-specific cancer symptom</a:t>
            </a:r>
          </a:p>
          <a:p>
            <a:pPr marL="171450" indent="-171450">
              <a:buFont typeface="Arial" panose="020B0604020202020204" pitchFamily="34" charset="0"/>
              <a:buChar char="•"/>
            </a:pPr>
            <a:r>
              <a:rPr lang="en-GB" b="0"/>
              <a:t>1 in 5 (20%) reported experiencing any potential red-flag symptom, while 15% said the same of any potential lung-specific or oral cancer symptom</a:t>
            </a:r>
          </a:p>
          <a:p>
            <a:pPr marL="171450" indent="-171450">
              <a:buFont typeface="Arial" panose="020B0604020202020204" pitchFamily="34" charset="0"/>
              <a:buChar char="•"/>
            </a:pPr>
            <a:r>
              <a:rPr lang="en-GB" b="0"/>
              <a:t>Those living with a disability or mental health condition were more likely to report experiencing all symptom types (though there was no difference across mental health diagnosis for potential oral cancer symptoms)</a:t>
            </a:r>
          </a:p>
          <a:p>
            <a:pPr marL="171450" indent="-171450">
              <a:buFont typeface="Arial" panose="020B0604020202020204" pitchFamily="34" charset="0"/>
              <a:buChar char="•"/>
            </a:pPr>
            <a:r>
              <a:rPr lang="en-GB" b="0"/>
              <a:t>Those living in lower social grades who also have a mental health condition were also more likely to report experiencing all symptom types</a:t>
            </a:r>
          </a:p>
          <a:p>
            <a:endParaRPr lang="en-GB" b="1"/>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24</a:t>
            </a:fld>
            <a:endParaRPr lang="en-US"/>
          </a:p>
        </p:txBody>
      </p:sp>
    </p:spTree>
    <p:extLst>
      <p:ext uri="{BB962C8B-B14F-4D97-AF65-F5344CB8AC3E}">
        <p14:creationId xmlns:p14="http://schemas.microsoft.com/office/powerpoint/2010/main" val="257742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sng" strike="noStrike">
                <a:solidFill>
                  <a:srgbClr val="000000"/>
                </a:solidFill>
                <a:effectLst/>
                <a:latin typeface="Aptos Narrow"/>
              </a:rPr>
              <a:t>Key findings:</a:t>
            </a:r>
          </a:p>
          <a:p>
            <a:pPr marL="285750" indent="-285750">
              <a:buFont typeface="Arial" panose="020B0604020202020204" pitchFamily="34" charset="0"/>
              <a:buChar char="•"/>
            </a:pPr>
            <a:r>
              <a:rPr lang="en-GB" sz="1800" b="0" i="0" u="none" strike="noStrike">
                <a:solidFill>
                  <a:srgbClr val="000000"/>
                </a:solidFill>
                <a:effectLst/>
                <a:latin typeface="Aptos Narrow"/>
              </a:rPr>
              <a:t>External &amp; lifestyle factors were the most commonly attributed cause of any potential cancer symptoms, with 4 in 10 citing this</a:t>
            </a:r>
          </a:p>
          <a:p>
            <a:pPr marL="285750" indent="-285750">
              <a:buFont typeface="Arial" panose="020B0604020202020204" pitchFamily="34" charset="0"/>
              <a:buChar char="•"/>
            </a:pPr>
            <a:r>
              <a:rPr lang="en-GB" sz="1800" b="0" i="0" u="none" strike="noStrike">
                <a:solidFill>
                  <a:srgbClr val="000000"/>
                </a:solidFill>
                <a:effectLst/>
                <a:latin typeface="Aptos Narrow"/>
              </a:rPr>
              <a:t>This was followed by an existing physical health problem (29%) or a mental health problem (24%)</a:t>
            </a:r>
          </a:p>
          <a:p>
            <a:pPr marL="285750" indent="-285750">
              <a:buFont typeface="Arial" panose="020B0604020202020204" pitchFamily="34" charset="0"/>
              <a:buChar char="•"/>
            </a:pPr>
            <a:r>
              <a:rPr lang="en-GB" sz="1800" b="0" i="0" u="none" strike="noStrike">
                <a:solidFill>
                  <a:srgbClr val="000000"/>
                </a:solidFill>
                <a:effectLst/>
                <a:latin typeface="Aptos Narrow"/>
              </a:rPr>
              <a:t>Around 1 in 5 cited a new physical health problem</a:t>
            </a:r>
          </a:p>
          <a:p>
            <a:pPr marL="285750" indent="-285750">
              <a:buFont typeface="Arial" panose="020B0604020202020204" pitchFamily="34" charset="0"/>
              <a:buChar char="•"/>
            </a:pPr>
            <a:r>
              <a:rPr lang="en-GB" sz="1800" b="0" i="0" u="none" strike="noStrike">
                <a:solidFill>
                  <a:srgbClr val="000000"/>
                </a:solidFill>
                <a:effectLst/>
                <a:latin typeface="Aptos Narrow"/>
              </a:rPr>
              <a:t>18% cited cancer</a:t>
            </a:r>
          </a:p>
          <a:p>
            <a:pPr marL="285750" indent="-285750">
              <a:buFont typeface="Arial" panose="020B0604020202020204" pitchFamily="34" charset="0"/>
              <a:buChar char="•"/>
            </a:pPr>
            <a:r>
              <a:rPr lang="en-US" sz="1800" b="0" i="0" u="none" strike="noStrike">
                <a:solidFill>
                  <a:srgbClr val="000000"/>
                </a:solidFill>
                <a:effectLst/>
                <a:latin typeface="Aptos Narrow"/>
              </a:rPr>
              <a:t>A relatively high proportion did not know the cause, with 1 in 5 (20%) who said this</a:t>
            </a:r>
          </a:p>
          <a:p>
            <a:pPr marL="285750" indent="-285750">
              <a:buFont typeface="Arial" panose="020B0604020202020204" pitchFamily="34" charset="0"/>
              <a:buChar char="•"/>
            </a:pPr>
            <a:r>
              <a:rPr lang="en-US" sz="1800" b="0" i="0" u="none" strike="noStrike">
                <a:solidFill>
                  <a:srgbClr val="000000"/>
                </a:solidFill>
                <a:effectLst/>
                <a:latin typeface="Aptos Narrow"/>
              </a:rPr>
              <a:t>Those living with a disability were more likely to select an existing health problem (43% vs 15% no disability) and medication (20% vs 8%)</a:t>
            </a:r>
          </a:p>
          <a:p>
            <a:pPr marL="285750" indent="-285750">
              <a:buFont typeface="Arial" panose="020B0604020202020204" pitchFamily="34" charset="0"/>
              <a:buChar char="•"/>
            </a:pPr>
            <a:r>
              <a:rPr lang="en-US" sz="1800" b="0" i="0" u="none" strike="noStrike">
                <a:solidFill>
                  <a:srgbClr val="000000"/>
                </a:solidFill>
                <a:effectLst/>
                <a:latin typeface="Aptos Narrow"/>
              </a:rPr>
              <a:t>Those with a mental health diagnosis were more likely to select lifestyle factors (51% vs 33% no diagnosis), mental health problem (41% vs 11%) and existing physical health problem (38% vs 21%)</a:t>
            </a:r>
            <a:endParaRPr lang="en-GB" sz="1800" b="0" i="0" u="none" strike="noStrike">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25</a:t>
            </a:fld>
            <a:endParaRPr lang="en-US"/>
          </a:p>
        </p:txBody>
      </p:sp>
    </p:spTree>
    <p:extLst>
      <p:ext uri="{BB962C8B-B14F-4D97-AF65-F5344CB8AC3E}">
        <p14:creationId xmlns:p14="http://schemas.microsoft.com/office/powerpoint/2010/main" val="3661716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a:solidFill>
                  <a:srgbClr val="000000"/>
                </a:solidFill>
                <a:effectLst/>
                <a:latin typeface="Aptos Narrow"/>
              </a:rPr>
              <a:t>Similar trend to those who report that they experienced any cancer symptom</a:t>
            </a:r>
          </a:p>
          <a:p>
            <a:pPr marL="285750" indent="-285750">
              <a:buFont typeface="Arial" panose="020B0604020202020204" pitchFamily="34" charset="0"/>
              <a:buChar char="•"/>
            </a:pPr>
            <a:r>
              <a:rPr lang="en-US" sz="1800" b="0" i="0" u="none" strike="noStrike">
                <a:solidFill>
                  <a:srgbClr val="000000"/>
                </a:solidFill>
                <a:effectLst/>
                <a:latin typeface="Aptos Narrow"/>
              </a:rPr>
              <a:t>Higher proportion who attributed any potential non-specific cancer symptom to mental health problems, moving up to 2nd most commonly attributed compared to those who experienced any potential cancer symptoms</a:t>
            </a:r>
          </a:p>
          <a:p>
            <a:pPr marL="285750" indent="-285750">
              <a:buFont typeface="Arial" panose="020B0604020202020204" pitchFamily="34" charset="0"/>
              <a:buChar char="•"/>
            </a:pPr>
            <a:r>
              <a:rPr lang="en-US" sz="1800" b="0" i="0" u="none" strike="noStrike">
                <a:solidFill>
                  <a:srgbClr val="000000"/>
                </a:solidFill>
                <a:effectLst/>
                <a:latin typeface="Aptos Narrow"/>
              </a:rPr>
              <a:t>Also a lower proportion who attributed any potential non-specific cancer symptom to cancer compared to any potential cancer symptoms (18% vs 12%)</a:t>
            </a:r>
          </a:p>
          <a:p>
            <a:pPr marL="285750" indent="-285750">
              <a:buFont typeface="Arial" panose="020B0604020202020204" pitchFamily="34" charset="0"/>
              <a:buChar char="•"/>
            </a:pPr>
            <a:r>
              <a:rPr lang="en-US" sz="1800" b="0" i="0" u="none" strike="noStrike">
                <a:solidFill>
                  <a:srgbClr val="000000"/>
                </a:solidFill>
                <a:effectLst/>
                <a:latin typeface="Aptos Narrow"/>
              </a:rPr>
              <a:t>A relatively high proportion also did not know the cause, with around 1 in 5 (18%) who said this</a:t>
            </a:r>
          </a:p>
          <a:p>
            <a:pPr marL="285750" indent="-285750">
              <a:buFont typeface="Arial" panose="020B0604020202020204" pitchFamily="34" charset="0"/>
              <a:buChar char="•"/>
            </a:pPr>
            <a:r>
              <a:rPr lang="en-US" sz="1800" b="0" i="0" u="none" strike="noStrike">
                <a:solidFill>
                  <a:srgbClr val="000000"/>
                </a:solidFill>
                <a:effectLst/>
                <a:latin typeface="Aptos Narrow"/>
              </a:rPr>
              <a:t>Those living with a disability were more likely to select an existing health problem (35% vs 15% no disability).</a:t>
            </a:r>
          </a:p>
          <a:p>
            <a:pPr marL="285750" indent="-285750">
              <a:buFont typeface="Arial" panose="020B0604020202020204" pitchFamily="34" charset="0"/>
              <a:buChar char="•"/>
            </a:pPr>
            <a:r>
              <a:rPr lang="en-US" sz="1800" b="0" i="0" u="none" strike="noStrike">
                <a:solidFill>
                  <a:srgbClr val="000000"/>
                </a:solidFill>
                <a:effectLst/>
                <a:latin typeface="Aptos Narrow"/>
              </a:rPr>
              <a:t>Those with a mental health diagnosis were more likely to select mental health (46% vs 15% no diagnosis) and existing physical health problem (39% vs 16%).</a:t>
            </a:r>
          </a:p>
          <a:p>
            <a:pPr marL="285750" indent="-285750">
              <a:buFont typeface="Arial" panose="020B0604020202020204" pitchFamily="34" charset="0"/>
              <a:buChar char="•"/>
            </a:pPr>
            <a:endParaRPr lang="en-US" sz="1800" b="0" i="0" u="none" strike="noStrike">
              <a:solidFill>
                <a:srgbClr val="000000"/>
              </a:solidFill>
              <a:effectLst/>
              <a:latin typeface="Aptos Narrow"/>
            </a:endParaRPr>
          </a:p>
          <a:p>
            <a:pPr marL="285750" indent="-285750">
              <a:buFont typeface="Arial" panose="020B0604020202020204" pitchFamily="34" charset="0"/>
              <a:buChar char="•"/>
            </a:pPr>
            <a:endParaRPr lang="en-US" sz="1800" b="0" i="0" u="none" strike="noStrike">
              <a:solidFill>
                <a:srgbClr val="000000"/>
              </a:solidFill>
              <a:effectLst/>
              <a:latin typeface="Aptos Narrow"/>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26</a:t>
            </a:fld>
            <a:endParaRPr lang="en-US"/>
          </a:p>
        </p:txBody>
      </p:sp>
    </p:spTree>
    <p:extLst>
      <p:ext uri="{BB962C8B-B14F-4D97-AF65-F5344CB8AC3E}">
        <p14:creationId xmlns:p14="http://schemas.microsoft.com/office/powerpoint/2010/main" val="2813968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a:solidFill>
                  <a:srgbClr val="000000"/>
                </a:solidFill>
                <a:effectLst/>
                <a:latin typeface="Aptos Narrow"/>
              </a:rPr>
              <a:t>1 in 3 respondents did not know the cause of their potential red-flag cancer symptom, which was the most selected response</a:t>
            </a:r>
          </a:p>
          <a:p>
            <a:pPr marL="285750" indent="-285750">
              <a:buFont typeface="Arial" panose="020B0604020202020204" pitchFamily="34" charset="0"/>
              <a:buChar char="•"/>
            </a:pPr>
            <a:r>
              <a:rPr lang="en-US" sz="1800" b="0" i="0" u="none" strike="noStrike">
                <a:solidFill>
                  <a:srgbClr val="000000"/>
                </a:solidFill>
                <a:effectLst/>
                <a:latin typeface="Aptos Narrow"/>
              </a:rPr>
              <a:t>Of those who did select a cause, cancer and lifestyle factors were the most commonly selected, with around 1 in 4 who selected these</a:t>
            </a:r>
          </a:p>
          <a:p>
            <a:pPr marL="285750" indent="-285750">
              <a:buFont typeface="Arial" panose="020B0604020202020204" pitchFamily="34" charset="0"/>
              <a:buChar char="•"/>
            </a:pPr>
            <a:r>
              <a:rPr lang="en-US" sz="1800" b="0" i="0" u="none" strike="noStrike">
                <a:solidFill>
                  <a:srgbClr val="000000"/>
                </a:solidFill>
                <a:effectLst/>
                <a:latin typeface="Aptos Narrow"/>
              </a:rPr>
              <a:t>This was followed by either an existing (16%) or new (14%) physical health problem</a:t>
            </a:r>
          </a:p>
          <a:p>
            <a:pPr marL="285750" indent="-285750">
              <a:buFont typeface="Arial" panose="020B0604020202020204" pitchFamily="34" charset="0"/>
              <a:buChar char="•"/>
            </a:pPr>
            <a:r>
              <a:rPr lang="en-US" sz="1800" b="0" i="0" u="none" strike="noStrike">
                <a:solidFill>
                  <a:srgbClr val="000000"/>
                </a:solidFill>
                <a:effectLst/>
                <a:latin typeface="Aptos Narrow"/>
              </a:rPr>
              <a:t>Around 1 in 10 attributed the symptom to mental health problems or medication</a:t>
            </a:r>
          </a:p>
          <a:p>
            <a:pPr marL="285750" indent="-285750">
              <a:buFont typeface="Arial" panose="020B0604020202020204" pitchFamily="34" charset="0"/>
              <a:buChar char="•"/>
            </a:pPr>
            <a:r>
              <a:rPr lang="en-US" sz="1800" b="0" i="0" u="none" strike="noStrike">
                <a:solidFill>
                  <a:srgbClr val="000000"/>
                </a:solidFill>
                <a:effectLst/>
                <a:latin typeface="Aptos Narrow"/>
              </a:rPr>
              <a:t>Those living with a disability were more likely to select an existing health problem (27% vs 5% no disability).</a:t>
            </a:r>
          </a:p>
          <a:p>
            <a:pPr marL="285750" indent="-285750">
              <a:buFont typeface="Arial" panose="020B0604020202020204" pitchFamily="34" charset="0"/>
              <a:buChar char="•"/>
            </a:pPr>
            <a:endParaRPr lang="en-US" sz="1800" b="0" i="0" u="none" strike="noStrike">
              <a:solidFill>
                <a:srgbClr val="000000"/>
              </a:solidFill>
              <a:effectLst/>
              <a:latin typeface="Aptos Narrow"/>
            </a:endParaRPr>
          </a:p>
          <a:p>
            <a:endParaRPr lang="en-US" sz="1800" b="1" i="0" u="none" strike="noStrike">
              <a:solidFill>
                <a:srgbClr val="000000"/>
              </a:solidFill>
              <a:effectLst/>
              <a:latin typeface="Aptos Narrow"/>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27</a:t>
            </a:fld>
            <a:endParaRPr lang="en-US"/>
          </a:p>
        </p:txBody>
      </p:sp>
    </p:spTree>
    <p:extLst>
      <p:ext uri="{BB962C8B-B14F-4D97-AF65-F5344CB8AC3E}">
        <p14:creationId xmlns:p14="http://schemas.microsoft.com/office/powerpoint/2010/main" val="2698329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a:solidFill>
                  <a:srgbClr val="000000"/>
                </a:solidFill>
                <a:effectLst/>
                <a:latin typeface="Aptos Narrow"/>
              </a:rPr>
              <a:t>Similar to red-flag symptoms, the most commonly selected response was those who do not know, with over a third (35%) citing this</a:t>
            </a:r>
          </a:p>
          <a:p>
            <a:pPr marL="285750" indent="-285750">
              <a:buFont typeface="Arial" panose="020B0604020202020204" pitchFamily="34" charset="0"/>
              <a:buChar char="•"/>
            </a:pPr>
            <a:r>
              <a:rPr lang="en-US" sz="1800" b="0" i="0" u="none" strike="noStrike">
                <a:solidFill>
                  <a:srgbClr val="000000"/>
                </a:solidFill>
                <a:effectLst/>
                <a:latin typeface="Aptos Narrow"/>
              </a:rPr>
              <a:t>The most commonly cited cause for potential lung-specific cancer symptoms was existing health problems, with 3 in 10 citing this</a:t>
            </a:r>
          </a:p>
          <a:p>
            <a:pPr marL="285750" indent="-285750">
              <a:buFont typeface="Arial" panose="020B0604020202020204" pitchFamily="34" charset="0"/>
              <a:buChar char="•"/>
            </a:pPr>
            <a:r>
              <a:rPr lang="en-US" sz="1800" b="0" i="0" u="none" strike="noStrike">
                <a:solidFill>
                  <a:srgbClr val="000000"/>
                </a:solidFill>
                <a:effectLst/>
                <a:latin typeface="Aptos Narrow"/>
              </a:rPr>
              <a:t>The next most commonly cited causes were external/lifestyle factors (25%) and a new physical health problem (20%)</a:t>
            </a:r>
          </a:p>
          <a:p>
            <a:pPr marL="285750" indent="-285750">
              <a:buFont typeface="Arial" panose="020B0604020202020204" pitchFamily="34" charset="0"/>
              <a:buChar char="•"/>
            </a:pPr>
            <a:r>
              <a:rPr lang="en-US" sz="1800" b="0" i="0" u="none" strike="noStrike">
                <a:solidFill>
                  <a:srgbClr val="000000"/>
                </a:solidFill>
                <a:effectLst/>
                <a:latin typeface="Aptos Narrow"/>
              </a:rPr>
              <a:t>Around 1 in 10 cited medication, mental health problems or cancer</a:t>
            </a:r>
          </a:p>
          <a:p>
            <a:pPr marL="285750" indent="-285750">
              <a:buFont typeface="Arial" panose="020B0604020202020204" pitchFamily="34" charset="0"/>
              <a:buChar char="•"/>
            </a:pPr>
            <a:r>
              <a:rPr lang="en-US" sz="1800" b="0" i="0" u="none" strike="noStrike">
                <a:solidFill>
                  <a:srgbClr val="000000"/>
                </a:solidFill>
                <a:effectLst/>
                <a:latin typeface="Aptos Narrow"/>
              </a:rPr>
              <a:t>Those with a mental health diagnosis were more likely to select a mental health problem (20% vs 2% no diagnosis).</a:t>
            </a:r>
          </a:p>
          <a:p>
            <a:pPr marL="285750" indent="-285750">
              <a:buFont typeface="Arial" panose="020B0604020202020204" pitchFamily="34" charset="0"/>
              <a:buChar char="•"/>
            </a:pPr>
            <a:endParaRPr lang="en-US" sz="1800" b="1" i="0" u="none" strike="noStrike">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28</a:t>
            </a:fld>
            <a:endParaRPr lang="en-US"/>
          </a:p>
        </p:txBody>
      </p:sp>
    </p:spTree>
    <p:extLst>
      <p:ext uri="{BB962C8B-B14F-4D97-AF65-F5344CB8AC3E}">
        <p14:creationId xmlns:p14="http://schemas.microsoft.com/office/powerpoint/2010/main" val="308979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endParaRPr lang="en-US" sz="1800" b="0" i="0" u="none" strike="noStrike">
              <a:solidFill>
                <a:srgbClr val="000000"/>
              </a:solidFill>
              <a:effectLst/>
              <a:latin typeface="Aptos Narrow"/>
            </a:endParaRPr>
          </a:p>
          <a:p>
            <a:pPr marL="285750" indent="-285750">
              <a:buFont typeface="Arial" panose="020B0604020202020204" pitchFamily="34" charset="0"/>
              <a:buChar char="•"/>
            </a:pPr>
            <a:r>
              <a:rPr lang="en-US" sz="1800" b="0" i="0" u="none" strike="noStrike">
                <a:solidFill>
                  <a:srgbClr val="000000"/>
                </a:solidFill>
                <a:effectLst/>
                <a:latin typeface="Aptos Narrow"/>
              </a:rPr>
              <a:t>The most commonly attributed causes of potential oral cancer symptoms were new or existing physical health problems and lifestyle factors, with around 1 in 4 who cited these</a:t>
            </a:r>
          </a:p>
          <a:p>
            <a:pPr marL="285750" indent="-285750">
              <a:buFont typeface="Arial" panose="020B0604020202020204" pitchFamily="34" charset="0"/>
              <a:buChar char="•"/>
            </a:pPr>
            <a:r>
              <a:rPr lang="en-US" sz="1800" b="0" i="0" u="none" strike="noStrike">
                <a:solidFill>
                  <a:srgbClr val="000000"/>
                </a:solidFill>
                <a:effectLst/>
                <a:latin typeface="Aptos Narrow"/>
              </a:rPr>
              <a:t>18% attributed their symptoms to mental health problems, while around 1 in attributed them to medication (11%) or cancer (10%)</a:t>
            </a:r>
          </a:p>
          <a:p>
            <a:pPr marL="285750" indent="-285750">
              <a:buFont typeface="Arial" panose="020B0604020202020204" pitchFamily="34" charset="0"/>
              <a:buChar char="•"/>
            </a:pPr>
            <a:r>
              <a:rPr lang="en-US" sz="1800" b="0" i="0" u="none" strike="noStrike">
                <a:solidFill>
                  <a:srgbClr val="000000"/>
                </a:solidFill>
                <a:effectLst/>
                <a:latin typeface="Aptos Narrow"/>
              </a:rPr>
              <a:t>This also saw a high proportion who were unsure of what caused their potential oral cancer symptoms (24%)</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29</a:t>
            </a:fld>
            <a:endParaRPr lang="en-US"/>
          </a:p>
        </p:txBody>
      </p:sp>
    </p:spTree>
    <p:extLst>
      <p:ext uri="{BB962C8B-B14F-4D97-AF65-F5344CB8AC3E}">
        <p14:creationId xmlns:p14="http://schemas.microsoft.com/office/powerpoint/2010/main" val="779226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7B43-BDFD-B15C-4430-B13A99B16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D92A5-19E8-913D-B0FE-75A1CADC4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D2347-BC1D-65F9-C923-020D0BB51FC0}"/>
              </a:ext>
            </a:extLst>
          </p:cNvPr>
          <p:cNvSpPr>
            <a:spLocks noGrp="1"/>
          </p:cNvSpPr>
          <p:nvPr>
            <p:ph type="body" idx="1"/>
          </p:nvPr>
        </p:nvSpPr>
        <p:spPr/>
        <p:txBody>
          <a:bodyPr/>
          <a:lstStyle/>
          <a:p>
            <a:r>
              <a:rPr lang="en-US" b="0" u="sng"/>
              <a:t>Key findings:</a:t>
            </a:r>
          </a:p>
          <a:p>
            <a:pPr marL="171450" indent="-171450">
              <a:buFont typeface="Arial" panose="020B0604020202020204" pitchFamily="34" charset="0"/>
              <a:buChar char="•"/>
            </a:pPr>
            <a:r>
              <a:rPr lang="en-US" b="0" u="none"/>
              <a:t>Overall concern regarding the seriousness of symptoms are highest among oral cancer symptoms, with 4 in 10 (40%) who said this</a:t>
            </a:r>
          </a:p>
          <a:p>
            <a:pPr marL="171450" indent="-171450">
              <a:buFont typeface="Arial" panose="020B0604020202020204" pitchFamily="34" charset="0"/>
              <a:buChar char="•"/>
            </a:pPr>
            <a:r>
              <a:rPr lang="en-US" b="0" u="none"/>
              <a:t>Around a third reported concern regarding any cancer symptoms (35%), as well as non-specific (33%) and red-flag symptoms (36%)</a:t>
            </a:r>
          </a:p>
          <a:p>
            <a:pPr marL="171450" indent="-171450">
              <a:buFont typeface="Arial" panose="020B0604020202020204" pitchFamily="34" charset="0"/>
              <a:buChar char="•"/>
            </a:pPr>
            <a:r>
              <a:rPr lang="en-US" b="0" u="none"/>
              <a:t>Reported concern was lowest among those who say they experienced lung-specific cancer symptoms (19%)</a:t>
            </a:r>
          </a:p>
          <a:p>
            <a:pPr marL="171450" indent="-171450">
              <a:buFont typeface="Arial" panose="020B0604020202020204" pitchFamily="34" charset="0"/>
              <a:buChar char="•"/>
            </a:pPr>
            <a:r>
              <a:rPr lang="en-US" b="0" u="none"/>
              <a:t>Concern was highest among those who say they are a little bit concerned across all symptom types</a:t>
            </a:r>
          </a:p>
          <a:p>
            <a:pPr marL="171450" indent="-171450">
              <a:buFont typeface="Arial" panose="020B0604020202020204" pitchFamily="34" charset="0"/>
              <a:buChar char="•"/>
            </a:pPr>
            <a:r>
              <a:rPr lang="en-US" b="0" u="none"/>
              <a:t>Of those subgroups with sufficient base size for comparison, there were no significant differences</a:t>
            </a:r>
          </a:p>
          <a:p>
            <a:pPr marL="171450" indent="-17145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E14EC256-4700-CE9C-7921-EA4F99F94206}"/>
              </a:ext>
            </a:extLst>
          </p:cNvPr>
          <p:cNvSpPr>
            <a:spLocks noGrp="1"/>
          </p:cNvSpPr>
          <p:nvPr>
            <p:ph type="sldNum" sz="quarter" idx="5"/>
          </p:nvPr>
        </p:nvSpPr>
        <p:spPr/>
        <p:txBody>
          <a:bodyPr/>
          <a:lstStyle/>
          <a:p>
            <a:fld id="{F5B38833-6303-A84B-BCE8-C8F834FB8639}" type="slidenum">
              <a:rPr lang="en-US" smtClean="0"/>
              <a:t>30</a:t>
            </a:fld>
            <a:endParaRPr lang="en-US"/>
          </a:p>
        </p:txBody>
      </p:sp>
    </p:spTree>
    <p:extLst>
      <p:ext uri="{BB962C8B-B14F-4D97-AF65-F5344CB8AC3E}">
        <p14:creationId xmlns:p14="http://schemas.microsoft.com/office/powerpoint/2010/main" val="1984225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Key findings:</a:t>
            </a:r>
          </a:p>
          <a:p>
            <a:pPr marL="171450" indent="-171450">
              <a:buFont typeface="Arial" panose="020B0604020202020204" pitchFamily="34" charset="0"/>
              <a:buChar char="•"/>
            </a:pPr>
            <a:r>
              <a:rPr lang="en-GB" u="none"/>
              <a:t>Of those who experienced a symptom, around half reported that they successfully contacted their GP; this was highest among those with any potential cancer symptom (58%), a red-flag and oral cancer symptom (both 57%); those who experienced non-specific and lung related symptoms also had comparable rates of successfully contacting their GP</a:t>
            </a:r>
          </a:p>
          <a:p>
            <a:pPr marL="171450" indent="-171450">
              <a:buFont typeface="Arial" panose="020B0604020202020204" pitchFamily="34" charset="0"/>
              <a:buChar char="•"/>
            </a:pPr>
            <a:r>
              <a:rPr lang="en-GB" u="none"/>
              <a:t>However, around 1 in 3 (33%) who experienced any non-specific potential cancer symptom did not contact a healthcare professional; this proportion dropped to 1 in 4 for any and lung-specific symptoms (both 25%), and dropped further to just below 2 in 10 for red-flag (18%) and oral (19%) cancer symptoms. </a:t>
            </a:r>
          </a:p>
          <a:p>
            <a:pPr marL="171450" indent="-171450">
              <a:buFont typeface="Arial" panose="020B0604020202020204" pitchFamily="34" charset="0"/>
              <a:buChar char="•"/>
            </a:pPr>
            <a:r>
              <a:rPr lang="en-GB" u="none"/>
              <a:t>A majority tried to contact the GP (regardless of if they were successful or not) across all symptom types; this was highest among those who experienced any red-flag (65%) and any cancer symptoms (64%), closely followed by oral (60%), non-specific (57%) an lung related symptoms (52%) </a:t>
            </a:r>
          </a:p>
          <a:p>
            <a:pPr marL="171450" indent="-171450">
              <a:buFont typeface="Arial" panose="020B0604020202020204" pitchFamily="34" charset="0"/>
              <a:buChar char="•"/>
            </a:pPr>
            <a:r>
              <a:rPr lang="en-GB" u="none"/>
              <a:t>Around 1 in 10 say they tried to contact the GP were unsuccessful , though this drops to 5% for oral cancer symptoms</a:t>
            </a:r>
          </a:p>
          <a:p>
            <a:pPr marL="171450" indent="-171450">
              <a:buFont typeface="Arial" panose="020B0604020202020204" pitchFamily="34" charset="0"/>
              <a:buChar char="•"/>
            </a:pPr>
            <a:r>
              <a:rPr lang="en-GB" u="none"/>
              <a:t>Outside going to the GP, the most common action taken was calling the NHS 111, particularly for those with lung-specific symptoms (9%)</a:t>
            </a:r>
            <a:endParaRPr lang="en-GB" b="1" u="sng"/>
          </a:p>
          <a:p>
            <a:pPr marL="0" indent="0">
              <a:buFont typeface="Arial" panose="020B0604020202020204" pitchFamily="34" charset="0"/>
              <a:buNone/>
            </a:pPr>
            <a:endParaRPr lang="en-GB" b="0" u="none"/>
          </a:p>
        </p:txBody>
      </p:sp>
      <p:sp>
        <p:nvSpPr>
          <p:cNvPr id="4" name="Slide Number Placeholder 3"/>
          <p:cNvSpPr>
            <a:spLocks noGrp="1"/>
          </p:cNvSpPr>
          <p:nvPr>
            <p:ph type="sldNum" sz="quarter" idx="5"/>
          </p:nvPr>
        </p:nvSpPr>
        <p:spPr/>
        <p:txBody>
          <a:bodyPr/>
          <a:lstStyle/>
          <a:p>
            <a:fld id="{F5B38833-6303-A84B-BCE8-C8F834FB8639}" type="slidenum">
              <a:rPr lang="en-US" smtClean="0"/>
              <a:t>32</a:t>
            </a:fld>
            <a:endParaRPr lang="en-US"/>
          </a:p>
        </p:txBody>
      </p:sp>
    </p:spTree>
    <p:extLst>
      <p:ext uri="{BB962C8B-B14F-4D97-AF65-F5344CB8AC3E}">
        <p14:creationId xmlns:p14="http://schemas.microsoft.com/office/powerpoint/2010/main" val="104385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8ABCC-C029-48BF-94EB-20BD7CAA78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6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a:t>Key findings:</a:t>
            </a:r>
          </a:p>
          <a:p>
            <a:pPr marL="171450" indent="-171450">
              <a:buFont typeface="Arial" panose="020B0604020202020204" pitchFamily="34" charset="0"/>
              <a:buChar char="•"/>
            </a:pPr>
            <a:r>
              <a:rPr lang="en-GB" b="0" u="none"/>
              <a:t>Around 6 in 10 (58%) of those who experienced any potential cancer symptom reported contacting their GP within 6 months, while just over a third said they did not however, oral cancer symptom was the symptom type that saw the highest proportion who contacted their GP within 6 months (61%), followed by red-flag (59%) and any cancer symptom (58%)</a:t>
            </a:r>
          </a:p>
          <a:p>
            <a:pPr marL="171450" indent="-171450">
              <a:buFont typeface="Arial" panose="020B0604020202020204" pitchFamily="34" charset="0"/>
              <a:buChar char="•"/>
            </a:pPr>
            <a:r>
              <a:rPr lang="en-GB" b="0" u="none"/>
              <a:t>The symptom type with the highest proportion who did NOT contact their GP was any potential lung cancer symptom or non-specific cancer symptom (both 38%)</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33</a:t>
            </a:fld>
            <a:endParaRPr lang="en-US"/>
          </a:p>
        </p:txBody>
      </p:sp>
    </p:spTree>
    <p:extLst>
      <p:ext uri="{BB962C8B-B14F-4D97-AF65-F5344CB8AC3E}">
        <p14:creationId xmlns:p14="http://schemas.microsoft.com/office/powerpoint/2010/main" val="629568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Key findings:</a:t>
            </a:r>
          </a:p>
          <a:p>
            <a:pPr marL="171450" indent="-171450">
              <a:buFont typeface="Arial" panose="020B0604020202020204" pitchFamily="34" charset="0"/>
              <a:buChar char="•"/>
            </a:pPr>
            <a:r>
              <a:rPr lang="en-GB"/>
              <a:t>Older respondents more commonly report that they contacted their GP within 6 months (66%) compared to those aged 30-49 (43%)</a:t>
            </a:r>
          </a:p>
          <a:p>
            <a:pPr marL="171450" indent="-171450">
              <a:buFont typeface="Arial" panose="020B0604020202020204" pitchFamily="34" charset="0"/>
              <a:buChar char="•"/>
            </a:pPr>
            <a:r>
              <a:rPr lang="en-GB"/>
              <a:t>Likelihood was also higher among those living with a disability (67%) </a:t>
            </a:r>
          </a:p>
          <a:p>
            <a:pPr marL="0" indent="0">
              <a:buFont typeface="Arial" panose="020B0604020202020204" pitchFamily="34" charset="0"/>
              <a:buNone/>
            </a:pPr>
            <a:r>
              <a:rPr lang="en-GB" sz="1200">
                <a:solidFill>
                  <a:schemeClr val="tx1">
                    <a:lumMod val="50000"/>
                  </a:schemeClr>
                </a:solidFill>
              </a:rPr>
              <a:t>*Only those subgroups with a sufficient base size for comparison included</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34</a:t>
            </a:fld>
            <a:endParaRPr lang="en-US"/>
          </a:p>
        </p:txBody>
      </p:sp>
    </p:spTree>
    <p:extLst>
      <p:ext uri="{BB962C8B-B14F-4D97-AF65-F5344CB8AC3E}">
        <p14:creationId xmlns:p14="http://schemas.microsoft.com/office/powerpoint/2010/main" val="2043728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6E8D-A32A-12A1-E6B7-0B4D99F07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2E123-79FC-BC96-6635-C79661111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57C72-842C-2237-DB8A-0ADC18CC9C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65% of those living in the Cwm Taf Morgannwg Health board reported the same. Compared to average, there were no differences but this was significantly higher than all other health boards with the exception of Cardiff and Vale</a:t>
            </a:r>
          </a:p>
          <a:p>
            <a:endParaRPr lang="en-GB"/>
          </a:p>
        </p:txBody>
      </p:sp>
      <p:sp>
        <p:nvSpPr>
          <p:cNvPr id="4" name="Slide Number Placeholder 3">
            <a:extLst>
              <a:ext uri="{FF2B5EF4-FFF2-40B4-BE49-F238E27FC236}">
                <a16:creationId xmlns:a16="http://schemas.microsoft.com/office/drawing/2014/main" id="{E6F4404D-E7B2-29CB-930F-540C01CEF98B}"/>
              </a:ext>
            </a:extLst>
          </p:cNvPr>
          <p:cNvSpPr>
            <a:spLocks noGrp="1"/>
          </p:cNvSpPr>
          <p:nvPr>
            <p:ph type="sldNum" sz="quarter" idx="5"/>
          </p:nvPr>
        </p:nvSpPr>
        <p:spPr/>
        <p:txBody>
          <a:bodyPr/>
          <a:lstStyle/>
          <a:p>
            <a:fld id="{F5B38833-6303-A84B-BCE8-C8F834FB8639}" type="slidenum">
              <a:rPr lang="en-US" smtClean="0"/>
              <a:t>35</a:t>
            </a:fld>
            <a:endParaRPr lang="en-US"/>
          </a:p>
        </p:txBody>
      </p:sp>
    </p:spTree>
    <p:extLst>
      <p:ext uri="{BB962C8B-B14F-4D97-AF65-F5344CB8AC3E}">
        <p14:creationId xmlns:p14="http://schemas.microsoft.com/office/powerpoint/2010/main" val="1689053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A strong majority said they spoke to a healthcare professional (HCP) about their symptom within 2 weeks of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More than 8 in 10 said they spoke to a HCP within a month of contacting their GP across all symptom types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Of those who spoke to a HCP within 2 weeks, at least a third said this took place on the same day, while around 1 in 10 said this took place the next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Slightly fewer said this took more than a month to speak to a HCP after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a:t>Of those subgroups with sufficient base size for comparison, there were no significant differences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u="none"/>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36</a:t>
            </a:fld>
            <a:endParaRPr lang="en-US"/>
          </a:p>
        </p:txBody>
      </p:sp>
    </p:spTree>
    <p:extLst>
      <p:ext uri="{BB962C8B-B14F-4D97-AF65-F5344CB8AC3E}">
        <p14:creationId xmlns:p14="http://schemas.microsoft.com/office/powerpoint/2010/main" val="637575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a:t>Key findings:</a:t>
            </a:r>
          </a:p>
          <a:p>
            <a:pPr marL="171450" indent="-171450">
              <a:buFont typeface="Arial" panose="020B0604020202020204" pitchFamily="34" charset="0"/>
              <a:buChar char="•"/>
            </a:pPr>
            <a:r>
              <a:rPr lang="en-US" b="0" u="none"/>
              <a:t>Over half of those who experienced potential symptoms reported recontacting their GP</a:t>
            </a:r>
          </a:p>
          <a:p>
            <a:pPr marL="171450" indent="-171450">
              <a:buFont typeface="Arial" panose="020B0604020202020204" pitchFamily="34" charset="0"/>
              <a:buChar char="•"/>
            </a:pPr>
            <a:r>
              <a:rPr lang="en-US" b="0" u="none"/>
              <a:t>Those who experienced oral cancer symptoms more commonly reported recontacting their doctor, while those with red flag symptoms were the least likely to report recontacting them, although this is due to a higher proportion of those who reported DK/PNTS rather than not recontacting at all</a:t>
            </a:r>
          </a:p>
          <a:p>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38</a:t>
            </a:fld>
            <a:endParaRPr lang="en-US"/>
          </a:p>
        </p:txBody>
      </p:sp>
    </p:spTree>
    <p:extLst>
      <p:ext uri="{BB962C8B-B14F-4D97-AF65-F5344CB8AC3E}">
        <p14:creationId xmlns:p14="http://schemas.microsoft.com/office/powerpoint/2010/main" val="13609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Base size too small for analysis for 18-29s, ethnicity, urban/rural and Health Boards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Older respondents, those from a lower social grade and those with a disability more commonly report that they recontacted their doctor</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 difference between males and females was underpowered and so we can’t be confident if there is a statistically significant difference</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39</a:t>
            </a:fld>
            <a:endParaRPr lang="en-US"/>
          </a:p>
        </p:txBody>
      </p:sp>
    </p:spTree>
    <p:extLst>
      <p:ext uri="{BB962C8B-B14F-4D97-AF65-F5344CB8AC3E}">
        <p14:creationId xmlns:p14="http://schemas.microsoft.com/office/powerpoint/2010/main" val="2912332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At an overall level, one in ten of those </a:t>
            </a:r>
            <a:r>
              <a:rPr lang="en-GB" sz="1800" spc="10" err="1">
                <a:latin typeface="+mn-lt"/>
                <a:ea typeface="+mn-ea"/>
                <a:cs typeface="+mn-cs"/>
              </a:rPr>
              <a:t>those</a:t>
            </a:r>
            <a:r>
              <a:rPr lang="en-GB" sz="1800" spc="10">
                <a:latin typeface="+mn-lt"/>
                <a:ea typeface="+mn-ea"/>
                <a:cs typeface="+mn-cs"/>
              </a:rPr>
              <a:t> who experienced any potential cancer symptom recontacted their doctor within a week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And this was largely consistent across symptom types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A minority report waiting more than 6 months, especially for lung and oral-specific symptoms</a:t>
            </a:r>
            <a:endParaRPr lang="en-US" sz="1800" b="1" i="0" u="sng" strike="noStrike">
              <a:solidFill>
                <a:srgbClr val="000000"/>
              </a:solidFill>
              <a:effectLst/>
              <a:latin typeface="Calibri" panose="020F0502020204030204" pitchFamily="34" charset="0"/>
            </a:endParaRPr>
          </a:p>
          <a:p>
            <a:endParaRPr lang="en-US" sz="1800" b="1" i="0" u="sng" strike="noStrike">
              <a:solidFill>
                <a:srgbClr val="000000"/>
              </a:solidFill>
              <a:effectLst/>
              <a:latin typeface="Calibri" panose="020F0502020204030204" pitchFamily="34" charset="0"/>
            </a:endParaRPr>
          </a:p>
          <a:p>
            <a:endParaRPr lang="en-US" sz="1800" b="0"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40</a:t>
            </a:fld>
            <a:endParaRPr lang="en-US"/>
          </a:p>
        </p:txBody>
      </p:sp>
    </p:spTree>
    <p:extLst>
      <p:ext uri="{BB962C8B-B14F-4D97-AF65-F5344CB8AC3E}">
        <p14:creationId xmlns:p14="http://schemas.microsoft.com/office/powerpoint/2010/main" val="2553241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More than half tried to contact their GP about any symptoms in the last 12 months. </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Of this group, 8 in 10 were able to make an appointment. </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Most commonly this was with a GP or doctor, following by a nurse or advanced nurse practitioner, with 8 in 10 (80%) saying this, followed by 13% who discussed their symptom with a nurse</a:t>
            </a:r>
          </a:p>
          <a:p>
            <a:endParaRPr lang="en-US" sz="1800" b="1" i="0" u="none" strike="noStrike">
              <a:solidFill>
                <a:srgbClr val="000000"/>
              </a:solidFill>
              <a:effectLst/>
              <a:latin typeface="Calibri" panose="020F0502020204030204" pitchFamily="34" charset="0"/>
            </a:endParaRPr>
          </a:p>
          <a:p>
            <a:endParaRPr lang="en-US" sz="1800" b="1" i="0" u="none" strike="noStrike">
              <a:solidFill>
                <a:srgbClr val="000000"/>
              </a:solidFill>
              <a:effectLst/>
              <a:latin typeface="Calibri" panose="020F0502020204030204" pitchFamily="34" charset="0"/>
            </a:endParaRPr>
          </a:p>
          <a:p>
            <a:endParaRPr lang="en-US" sz="1800" b="1"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42</a:t>
            </a:fld>
            <a:endParaRPr lang="en-US"/>
          </a:p>
        </p:txBody>
      </p:sp>
    </p:spTree>
    <p:extLst>
      <p:ext uri="{BB962C8B-B14F-4D97-AF65-F5344CB8AC3E}">
        <p14:creationId xmlns:p14="http://schemas.microsoft.com/office/powerpoint/2010/main" val="25695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Just under half (47%) contacted the GP practice once to try and make an appointment, although 50% reported contacting them more than once.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Of those who made an appointment, just over half (53%) contacted the GP once, followed by 3 in 10 (29%) who had to contact them 2-3 times.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Of those who didn’t make an appointment, three-quarters (76%) tried more than once.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in the most deprived IMD deciles (1-2) more commonly reported contacting their GP more than once.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There were no other significant differences by key subgroups.</a:t>
            </a:r>
          </a:p>
          <a:p>
            <a:endParaRPr lang="en-GB"/>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43</a:t>
            </a:fld>
            <a:endParaRPr lang="en-US"/>
          </a:p>
        </p:txBody>
      </p:sp>
    </p:spTree>
    <p:extLst>
      <p:ext uri="{BB962C8B-B14F-4D97-AF65-F5344CB8AC3E}">
        <p14:creationId xmlns:p14="http://schemas.microsoft.com/office/powerpoint/2010/main" val="3816590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Lack of available appointments was the most common reason for not making an appointment, cited by nearly half, followed by a quarter (24%) who cited not being able to get through on the phone </a:t>
            </a:r>
            <a:br>
              <a:rPr lang="en-GB" sz="1200" spc="10">
                <a:latin typeface="+mn-lt"/>
                <a:ea typeface="+mn-ea"/>
                <a:cs typeface="+mn-cs"/>
              </a:rPr>
            </a:br>
            <a:endParaRPr lang="en-GB" sz="1200" spc="1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*Demographic analysis not available due to low base size</a:t>
            </a:r>
            <a:endParaRPr lang="en-GB" sz="1200" spc="1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spc="1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44</a:t>
            </a:fld>
            <a:endParaRPr lang="en-US"/>
          </a:p>
        </p:txBody>
      </p:sp>
    </p:spTree>
    <p:extLst>
      <p:ext uri="{BB962C8B-B14F-4D97-AF65-F5344CB8AC3E}">
        <p14:creationId xmlns:p14="http://schemas.microsoft.com/office/powerpoint/2010/main" val="3099027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7</a:t>
            </a:fld>
            <a:endParaRPr lang="en-US"/>
          </a:p>
        </p:txBody>
      </p:sp>
    </p:spTree>
    <p:extLst>
      <p:ext uri="{BB962C8B-B14F-4D97-AF65-F5344CB8AC3E}">
        <p14:creationId xmlns:p14="http://schemas.microsoft.com/office/powerpoint/2010/main" val="395839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Respondents were most likely to take no further action after being unable to make an appointment, with 3 in 10 (31%) saying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Of those who did, the most common action taken was to look for information online (23%), followed by speaking to family/friends (17%)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Around 1 in 10 looked for information using a phone app, went to community pharmacy, private healthcare or </a:t>
            </a:r>
            <a:r>
              <a:rPr lang="en-GB" sz="1200" spc="10" dirty="0" err="1">
                <a:latin typeface="+mn-lt"/>
                <a:ea typeface="+mn-ea"/>
                <a:cs typeface="+mn-cs"/>
              </a:rPr>
              <a:t>A&amp;E</a:t>
            </a:r>
            <a:r>
              <a:rPr lang="en-GB" sz="1200" spc="10" dirty="0">
                <a:latin typeface="+mn-lt"/>
                <a:ea typeface="+mn-ea"/>
                <a:cs typeface="+mn-cs"/>
              </a:rPr>
              <a:t> (all 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*Demographic analysis not available due to low base size</a:t>
            </a: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45</a:t>
            </a:fld>
            <a:endParaRPr lang="en-US"/>
          </a:p>
        </p:txBody>
      </p:sp>
    </p:spTree>
    <p:extLst>
      <p:ext uri="{BB962C8B-B14F-4D97-AF65-F5344CB8AC3E}">
        <p14:creationId xmlns:p14="http://schemas.microsoft.com/office/powerpoint/2010/main" val="959091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a:t>
            </a:r>
            <a:r>
              <a:rPr lang="en-GB" sz="1200"/>
              <a:t>N.B Powys, ethnicity is not shown due to low base size</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Three in 10 thought their symptom could be a symptom of cancer.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Worsening, or painful and bothersome symptoms were the most influential drivers for seeking medical assistance.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trike="noStrike" spc="10">
                <a:solidFill>
                  <a:srgbClr val="FF0000"/>
                </a:solidFill>
                <a:latin typeface="+mn-lt"/>
                <a:ea typeface="+mn-ea"/>
                <a:cs typeface="+mn-cs"/>
              </a:rPr>
              <a:t>On average, respondents identified just under 5 prompts as influential</a:t>
            </a:r>
            <a:endParaRPr lang="en-GB" b="1" u="sng"/>
          </a:p>
        </p:txBody>
      </p:sp>
      <p:sp>
        <p:nvSpPr>
          <p:cNvPr id="4" name="Slide Number Placeholder 3"/>
          <p:cNvSpPr>
            <a:spLocks noGrp="1"/>
          </p:cNvSpPr>
          <p:nvPr>
            <p:ph type="sldNum" sz="quarter" idx="5"/>
          </p:nvPr>
        </p:nvSpPr>
        <p:spPr/>
        <p:txBody>
          <a:bodyPr/>
          <a:lstStyle/>
          <a:p>
            <a:fld id="{F5B38833-6303-A84B-BCE8-C8F834FB8639}" type="slidenum">
              <a:rPr lang="en-US" smtClean="0"/>
              <a:t>46</a:t>
            </a:fld>
            <a:endParaRPr lang="en-US"/>
          </a:p>
        </p:txBody>
      </p:sp>
    </p:spTree>
    <p:extLst>
      <p:ext uri="{BB962C8B-B14F-4D97-AF65-F5344CB8AC3E}">
        <p14:creationId xmlns:p14="http://schemas.microsoft.com/office/powerpoint/2010/main" val="3205220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*social grade has been excluded due to no significant differences. Insufficient base size for analysis by ethnicity</a:t>
            </a:r>
          </a:p>
        </p:txBody>
      </p:sp>
      <p:sp>
        <p:nvSpPr>
          <p:cNvPr id="4" name="Slide Number Placeholder 3"/>
          <p:cNvSpPr>
            <a:spLocks noGrp="1"/>
          </p:cNvSpPr>
          <p:nvPr>
            <p:ph type="sldNum" sz="quarter" idx="5"/>
          </p:nvPr>
        </p:nvSpPr>
        <p:spPr/>
        <p:txBody>
          <a:bodyPr/>
          <a:lstStyle/>
          <a:p>
            <a:fld id="{F5B38833-6303-A84B-BCE8-C8F834FB8639}" type="slidenum">
              <a:rPr lang="en-US" smtClean="0"/>
              <a:t>47</a:t>
            </a:fld>
            <a:endParaRPr lang="en-US"/>
          </a:p>
        </p:txBody>
      </p:sp>
    </p:spTree>
    <p:extLst>
      <p:ext uri="{BB962C8B-B14F-4D97-AF65-F5344CB8AC3E}">
        <p14:creationId xmlns:p14="http://schemas.microsoft.com/office/powerpoint/2010/main" val="1706395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a:t>*Powys is not shown due to low base size</a:t>
            </a:r>
            <a:endParaRPr lang="en-US"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Perceptions around difficulty to get an appointment were the most influential barriers for respondents.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Following access of appointments, the next most commonly stated were deciding to manage symptoms themselves. On average, respondents identified 8 barriers as influential. </a:t>
            </a:r>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48</a:t>
            </a:fld>
            <a:endParaRPr lang="en-US"/>
          </a:p>
        </p:txBody>
      </p:sp>
    </p:spTree>
    <p:extLst>
      <p:ext uri="{BB962C8B-B14F-4D97-AF65-F5344CB8AC3E}">
        <p14:creationId xmlns:p14="http://schemas.microsoft.com/office/powerpoint/2010/main" val="1323079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49</a:t>
            </a:fld>
            <a:endParaRPr lang="en-US"/>
          </a:p>
        </p:txBody>
      </p:sp>
    </p:spTree>
    <p:extLst>
      <p:ext uri="{BB962C8B-B14F-4D97-AF65-F5344CB8AC3E}">
        <p14:creationId xmlns:p14="http://schemas.microsoft.com/office/powerpoint/2010/main" val="1587187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84% agreed that they don’t think the NHS has enough staff or equipment to adequately </a:t>
            </a:r>
            <a:r>
              <a:rPr lang="en-GB" sz="1800" u="sng" spc="10">
                <a:latin typeface="+mn-lt"/>
                <a:ea typeface="+mn-ea"/>
                <a:cs typeface="+mn-cs"/>
              </a:rPr>
              <a:t>diagnose</a:t>
            </a:r>
            <a:r>
              <a:rPr lang="en-GB" sz="1800" spc="10">
                <a:latin typeface="+mn-lt"/>
                <a:ea typeface="+mn-ea"/>
                <a:cs typeface="+mn-cs"/>
              </a:rPr>
              <a:t> cancer,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81% agreed that they don’t think the NHS has enough staff or equipment to </a:t>
            </a:r>
            <a:r>
              <a:rPr lang="en-GB" sz="1800" u="sng" spc="10">
                <a:latin typeface="+mn-lt"/>
                <a:ea typeface="+mn-ea"/>
                <a:cs typeface="+mn-cs"/>
              </a:rPr>
              <a:t>treat</a:t>
            </a:r>
            <a:r>
              <a:rPr lang="en-GB" sz="1800" spc="10">
                <a:latin typeface="+mn-lt"/>
                <a:ea typeface="+mn-ea"/>
                <a:cs typeface="+mn-cs"/>
              </a:rPr>
              <a: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Half of respondents strongly agree with these statements (52% and 51%)</a:t>
            </a:r>
          </a:p>
          <a:p>
            <a:endParaRPr lang="en-US" sz="1800" b="1" i="0" u="sng" strike="noStrike">
              <a:solidFill>
                <a:srgbClr val="000000"/>
              </a:solidFill>
              <a:effectLst/>
              <a:latin typeface="Calibri" panose="020F0502020204030204" pitchFamily="34" charset="0"/>
            </a:endParaRPr>
          </a:p>
          <a:p>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50</a:t>
            </a:fld>
            <a:endParaRPr lang="en-US"/>
          </a:p>
        </p:txBody>
      </p:sp>
    </p:spTree>
    <p:extLst>
      <p:ext uri="{BB962C8B-B14F-4D97-AF65-F5344CB8AC3E}">
        <p14:creationId xmlns:p14="http://schemas.microsoft.com/office/powerpoint/2010/main" val="3175981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a:t>Key findings:</a:t>
            </a:r>
            <a:endParaRPr lang="en-US" sz="1800" b="1" i="0" u="sng" strike="noStrike">
              <a:solidFill>
                <a:srgbClr val="000000"/>
              </a:solidFill>
              <a:effectLst/>
              <a:latin typeface="Calibri" panose="020F0502020204030204" pitchFamily="34" charset="0"/>
            </a:endParaRPr>
          </a:p>
          <a:p>
            <a:pPr marL="285750" indent="-285750">
              <a:lnSpc>
                <a:spcPct val="113000"/>
              </a:lnSpc>
              <a:spcBef>
                <a:spcPts val="0"/>
              </a:spcBef>
              <a:buFont typeface="Arial" panose="020B0604020202020204" pitchFamily="34" charset="0"/>
              <a:buChar char="•"/>
            </a:pPr>
            <a:r>
              <a:rPr lang="en-GB" sz="1800" spc="10">
                <a:latin typeface="+mn-lt"/>
                <a:ea typeface="+mn-ea"/>
                <a:cs typeface="+mn-cs"/>
              </a:rPr>
              <a:t>White respondents, young adults and females were more likely that their opposing subgroups to think that the NHS doesn’t have enough staff or equipment to see all those who need to be diagnosed with cancer.</a:t>
            </a:r>
          </a:p>
          <a:p>
            <a:pPr marL="285750" indent="-285750">
              <a:buFont typeface="Arial" panose="020B0604020202020204" pitchFamily="34" charset="0"/>
              <a:buChar char="•"/>
            </a:pPr>
            <a:r>
              <a:rPr lang="en-US" sz="1800" b="0" i="0" u="none" strike="noStrike">
                <a:solidFill>
                  <a:srgbClr val="000000"/>
                </a:solidFill>
                <a:effectLst/>
                <a:latin typeface="Calibri" panose="020F0502020204030204" pitchFamily="34" charset="0"/>
              </a:rPr>
              <a:t>There were no differences by social grade, nor a statistically significant difference by disability status</a:t>
            </a:r>
          </a:p>
          <a:p>
            <a:pPr marL="285750" indent="-285750">
              <a:buFont typeface="Arial" panose="020B0604020202020204" pitchFamily="34" charset="0"/>
              <a:buChar char="•"/>
            </a:pPr>
            <a:r>
              <a:rPr lang="en-US" sz="1800" b="0" i="0" u="none" strike="noStrike">
                <a:solidFill>
                  <a:srgbClr val="000000"/>
                </a:solidFill>
                <a:effectLst/>
                <a:latin typeface="Calibri" panose="020F0502020204030204" pitchFamily="34" charset="0"/>
              </a:rPr>
              <a:t>Those from a white background were more likely to agree compared to those from an ethnic minority background</a:t>
            </a:r>
          </a:p>
          <a:p>
            <a:pPr marL="285750" indent="-285750">
              <a:buFont typeface="Arial" panose="020B0604020202020204" pitchFamily="34" charset="0"/>
              <a:buChar char="•"/>
            </a:pPr>
            <a:r>
              <a:rPr lang="en-US" sz="1800" b="0" i="0" u="none" strike="noStrike">
                <a:solidFill>
                  <a:srgbClr val="000000"/>
                </a:solidFill>
                <a:effectLst/>
                <a:latin typeface="Calibri" panose="020F0502020204030204" pitchFamily="34" charset="0"/>
              </a:rPr>
              <a:t>Females were more likely to agree than males</a:t>
            </a:r>
          </a:p>
          <a:p>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51</a:t>
            </a:fld>
            <a:endParaRPr lang="en-US"/>
          </a:p>
        </p:txBody>
      </p:sp>
    </p:spTree>
    <p:extLst>
      <p:ext uri="{BB962C8B-B14F-4D97-AF65-F5344CB8AC3E}">
        <p14:creationId xmlns:p14="http://schemas.microsoft.com/office/powerpoint/2010/main" val="959794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1387C-5ACC-39FD-51BF-BD7F1281D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FF1C2-7A77-D315-DA94-73B7F6E0C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EB6A6-0832-1F7D-9859-B52B376570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a:t>*Powys is not shown due to low base size</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90% of those living in the Cwm Taf Morgannwg Health board agree in regards to diagnosis. Compared to average, there were no differences but this was significantly higher than all other health boards</a:t>
            </a:r>
            <a:endParaRPr lang="en-GB"/>
          </a:p>
        </p:txBody>
      </p:sp>
      <p:sp>
        <p:nvSpPr>
          <p:cNvPr id="4" name="Slide Number Placeholder 3">
            <a:extLst>
              <a:ext uri="{FF2B5EF4-FFF2-40B4-BE49-F238E27FC236}">
                <a16:creationId xmlns:a16="http://schemas.microsoft.com/office/drawing/2014/main" id="{B6392085-97D8-2FD0-36AE-43D854F576EC}"/>
              </a:ext>
            </a:extLst>
          </p:cNvPr>
          <p:cNvSpPr>
            <a:spLocks noGrp="1"/>
          </p:cNvSpPr>
          <p:nvPr>
            <p:ph type="sldNum" sz="quarter" idx="5"/>
          </p:nvPr>
        </p:nvSpPr>
        <p:spPr/>
        <p:txBody>
          <a:bodyPr/>
          <a:lstStyle/>
          <a:p>
            <a:fld id="{F5B38833-6303-A84B-BCE8-C8F834FB8639}" type="slidenum">
              <a:rPr lang="en-US" smtClean="0"/>
              <a:t>52</a:t>
            </a:fld>
            <a:endParaRPr lang="en-US"/>
          </a:p>
        </p:txBody>
      </p:sp>
    </p:spTree>
    <p:extLst>
      <p:ext uri="{BB962C8B-B14F-4D97-AF65-F5344CB8AC3E}">
        <p14:creationId xmlns:p14="http://schemas.microsoft.com/office/powerpoint/2010/main" val="3030924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8 in 10 agreed that the NHS does not have enough staff or equipment to see all the people with cancer that need to be treated</a:t>
            </a:r>
          </a:p>
          <a:p>
            <a:pPr marL="285750" indent="-285750">
              <a:buFont typeface="Arial" panose="020B0604020202020204" pitchFamily="34" charset="0"/>
              <a:buChar char="•"/>
            </a:pPr>
            <a:r>
              <a:rPr lang="en-US" sz="1800" b="0" i="0" u="none" strike="noStrike">
                <a:solidFill>
                  <a:srgbClr val="000000"/>
                </a:solidFill>
                <a:effectLst/>
                <a:latin typeface="Calibri" panose="020F0502020204030204" pitchFamily="34" charset="0"/>
              </a:rPr>
              <a:t>There was no statistically significant difference between white respondents and ethnic minority groups, by social grade or by age</a:t>
            </a:r>
          </a:p>
          <a:p>
            <a:pPr marL="285750" indent="-285750">
              <a:buFont typeface="Arial" panose="020B0604020202020204" pitchFamily="34" charset="0"/>
              <a:buChar char="•"/>
            </a:pPr>
            <a:r>
              <a:rPr lang="en-US" sz="1800" b="0" i="0" u="none" strike="noStrike">
                <a:solidFill>
                  <a:srgbClr val="000000"/>
                </a:solidFill>
                <a:effectLst/>
                <a:latin typeface="Calibri" panose="020F0502020204030204" pitchFamily="34" charset="0"/>
              </a:rPr>
              <a:t>Females are more likely to agree than males</a:t>
            </a:r>
          </a:p>
          <a:p>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53</a:t>
            </a:fld>
            <a:endParaRPr lang="en-US"/>
          </a:p>
        </p:txBody>
      </p:sp>
    </p:spTree>
    <p:extLst>
      <p:ext uri="{BB962C8B-B14F-4D97-AF65-F5344CB8AC3E}">
        <p14:creationId xmlns:p14="http://schemas.microsoft.com/office/powerpoint/2010/main" val="95378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3D92D-64C2-6481-FEE7-650DB5094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30053-D526-9486-0FC0-38C11B641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C275D-9E40-220C-A809-1B0D3BF54D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a:t>*Powys is not shown due to low base size</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Agreement in regards to treatment was broadly consistent across the Wales Health Boards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Compared to average, there were no differences but those under the Betsi Cadwaladr board were more likely to agree than those in Hywel Dda and Aneurin Bevan</a:t>
            </a:r>
            <a:endParaRPr lang="en-GB"/>
          </a:p>
        </p:txBody>
      </p:sp>
      <p:sp>
        <p:nvSpPr>
          <p:cNvPr id="4" name="Slide Number Placeholder 3">
            <a:extLst>
              <a:ext uri="{FF2B5EF4-FFF2-40B4-BE49-F238E27FC236}">
                <a16:creationId xmlns:a16="http://schemas.microsoft.com/office/drawing/2014/main" id="{15B7BC74-0772-F072-407F-09E9AF820685}"/>
              </a:ext>
            </a:extLst>
          </p:cNvPr>
          <p:cNvSpPr>
            <a:spLocks noGrp="1"/>
          </p:cNvSpPr>
          <p:nvPr>
            <p:ph type="sldNum" sz="quarter" idx="5"/>
          </p:nvPr>
        </p:nvSpPr>
        <p:spPr/>
        <p:txBody>
          <a:bodyPr/>
          <a:lstStyle/>
          <a:p>
            <a:fld id="{F5B38833-6303-A84B-BCE8-C8F834FB8639}" type="slidenum">
              <a:rPr lang="en-US" smtClean="0"/>
              <a:t>54</a:t>
            </a:fld>
            <a:endParaRPr lang="en-US"/>
          </a:p>
        </p:txBody>
      </p:sp>
    </p:spTree>
    <p:extLst>
      <p:ext uri="{BB962C8B-B14F-4D97-AF65-F5344CB8AC3E}">
        <p14:creationId xmlns:p14="http://schemas.microsoft.com/office/powerpoint/2010/main" val="188838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8</a:t>
            </a:fld>
            <a:endParaRPr lang="en-US"/>
          </a:p>
        </p:txBody>
      </p:sp>
    </p:spTree>
    <p:extLst>
      <p:ext uri="{BB962C8B-B14F-4D97-AF65-F5344CB8AC3E}">
        <p14:creationId xmlns:p14="http://schemas.microsoft.com/office/powerpoint/2010/main" val="3543923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a:t>
            </a:r>
            <a:r>
              <a:rPr lang="en-GB" sz="1200" u="none"/>
              <a:t>N.B Powys is not shown due to low base size</a:t>
            </a:r>
            <a:endParaRPr lang="en-US" sz="120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The most influential factor for going for a test was perceived importance, with almost 9 in 10 who selected this. 3 in 4 identified being given more information about the test, and specific day/time for it as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Access is still important though, with 71% who identified receiving reminders and 68% who identified being able to choose or change the time as being influential</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55</a:t>
            </a:fld>
            <a:endParaRPr lang="en-US"/>
          </a:p>
        </p:txBody>
      </p:sp>
    </p:spTree>
    <p:extLst>
      <p:ext uri="{BB962C8B-B14F-4D97-AF65-F5344CB8AC3E}">
        <p14:creationId xmlns:p14="http://schemas.microsoft.com/office/powerpoint/2010/main" val="1058418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56</a:t>
            </a:fld>
            <a:endParaRPr lang="en-US"/>
          </a:p>
        </p:txBody>
      </p:sp>
    </p:spTree>
    <p:extLst>
      <p:ext uri="{BB962C8B-B14F-4D97-AF65-F5344CB8AC3E}">
        <p14:creationId xmlns:p14="http://schemas.microsoft.com/office/powerpoint/2010/main" val="4187315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The majority reported not receiving a remote consultation (60%)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Just under 2 in 5 reported receiving healthcare remotely in the past 12 months (38%), with most of this being via a phone call (33%)</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57</a:t>
            </a:fld>
            <a:endParaRPr lang="en-US"/>
          </a:p>
        </p:txBody>
      </p:sp>
    </p:spTree>
    <p:extLst>
      <p:ext uri="{BB962C8B-B14F-4D97-AF65-F5344CB8AC3E}">
        <p14:creationId xmlns:p14="http://schemas.microsoft.com/office/powerpoint/2010/main" val="3396203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sz="1800" u="sng"/>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sz="1800" u="sng"/>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solidFill>
                  <a:schemeClr val="accent1"/>
                </a:solidFill>
                <a:latin typeface="+mn-lt"/>
                <a:ea typeface="+mn-ea"/>
                <a:cs typeface="+mn-cs"/>
              </a:rPr>
              <a:t>Those with a disability or mental health condition were more likely to report receiving a remote consultation in the past 12 months. </a:t>
            </a:r>
          </a:p>
          <a:p>
            <a:pPr marL="285750" indent="-285750">
              <a:lnSpc>
                <a:spcPct val="113000"/>
              </a:lnSpc>
              <a:spcBef>
                <a:spcPts val="0"/>
              </a:spcBef>
              <a:buFont typeface="Arial" panose="020B0604020202020204" pitchFamily="34" charset="0"/>
              <a:buChar char="•"/>
            </a:pPr>
            <a:r>
              <a:rPr lang="en-GB" sz="1800" spc="10">
                <a:solidFill>
                  <a:schemeClr val="accent1"/>
                </a:solidFill>
                <a:latin typeface="+mn-lt"/>
                <a:ea typeface="+mn-ea"/>
                <a:cs typeface="+mn-cs"/>
              </a:rPr>
              <a:t>IMD 1-2 respondents were less likely to have received a remote consultation, while those aged 50+, those ethnic minorities and females were more likely to have received a remote consultation compared to their opposing subgroup.</a:t>
            </a:r>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58</a:t>
            </a:fld>
            <a:endParaRPr lang="en-US"/>
          </a:p>
        </p:txBody>
      </p:sp>
    </p:spTree>
    <p:extLst>
      <p:ext uri="{BB962C8B-B14F-4D97-AF65-F5344CB8AC3E}">
        <p14:creationId xmlns:p14="http://schemas.microsoft.com/office/powerpoint/2010/main" val="1412955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97549-D373-4B38-035F-C0E68BFD5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5803F-7E22-C4F3-1E31-6664719F6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D93FE-F320-C0BF-1FCD-36CBC79F14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a:t>*Powys is not shown due to low base size</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Those covered by the Aneurin Bevan Health Board were less likely than average to report receiving a remote consultation</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44% in Swansea Bay report receiving one, significantly higher than Hywel Dda, Cardiff and Vale, Betsi Cadwaladr and Aneurin Bevan</a:t>
            </a:r>
          </a:p>
        </p:txBody>
      </p:sp>
      <p:sp>
        <p:nvSpPr>
          <p:cNvPr id="4" name="Slide Number Placeholder 3">
            <a:extLst>
              <a:ext uri="{FF2B5EF4-FFF2-40B4-BE49-F238E27FC236}">
                <a16:creationId xmlns:a16="http://schemas.microsoft.com/office/drawing/2014/main" id="{41662E79-E214-19A4-C778-C7C2B452163C}"/>
              </a:ext>
            </a:extLst>
          </p:cNvPr>
          <p:cNvSpPr>
            <a:spLocks noGrp="1"/>
          </p:cNvSpPr>
          <p:nvPr>
            <p:ph type="sldNum" sz="quarter" idx="5"/>
          </p:nvPr>
        </p:nvSpPr>
        <p:spPr/>
        <p:txBody>
          <a:bodyPr/>
          <a:lstStyle/>
          <a:p>
            <a:fld id="{F5B38833-6303-A84B-BCE8-C8F834FB8639}" type="slidenum">
              <a:rPr lang="en-US" smtClean="0"/>
              <a:t>59</a:t>
            </a:fld>
            <a:endParaRPr lang="en-US"/>
          </a:p>
        </p:txBody>
      </p:sp>
    </p:spTree>
    <p:extLst>
      <p:ext uri="{BB962C8B-B14F-4D97-AF65-F5344CB8AC3E}">
        <p14:creationId xmlns:p14="http://schemas.microsoft.com/office/powerpoint/2010/main" val="1348055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Overall, there were generally positive perceptions regarding remote consultations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A majority agreed they were comfortable discussing their health concern and that it allowed their concerns to be quickly and adequately addressed.</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 minority agreed that the remote consultation was not helpful because they needed to see a doctor in person (36%)</a:t>
            </a:r>
          </a:p>
          <a:p>
            <a:pPr marL="171450" indent="-171450">
              <a:lnSpc>
                <a:spcPct val="113000"/>
              </a:lnSpc>
              <a:spcBef>
                <a:spcPts val="0"/>
              </a:spcBef>
              <a:buFont typeface="Arial" panose="020B0604020202020204" pitchFamily="34" charset="0"/>
              <a:buChar char="•"/>
            </a:pPr>
            <a:endParaRPr lang="en-GB" sz="1200" spc="10">
              <a:latin typeface="+mn-lt"/>
              <a:ea typeface="+mn-ea"/>
              <a:cs typeface="+mn-cs"/>
            </a:endParaRPr>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none"/>
              <a:t>*Demographic analysis not available due to low base size</a:t>
            </a:r>
            <a:endParaRPr lang="en-GB" sz="1200" spc="10">
              <a:latin typeface="+mn-lt"/>
              <a:ea typeface="+mn-ea"/>
              <a:cs typeface="+mn-cs"/>
            </a:endParaRPr>
          </a:p>
          <a:p>
            <a:pPr marL="171450" indent="-171450">
              <a:lnSpc>
                <a:spcPct val="113000"/>
              </a:lnSpc>
              <a:spcBef>
                <a:spcPts val="0"/>
              </a:spcBef>
              <a:buFont typeface="Arial" panose="020B0604020202020204" pitchFamily="34" charset="0"/>
              <a:buChar char="•"/>
            </a:pPr>
            <a:endParaRPr lang="en-GB" sz="1200" spc="10">
              <a:latin typeface="+mn-lt"/>
              <a:ea typeface="+mn-ea"/>
              <a:cs typeface="+mn-cs"/>
            </a:endParaRPr>
          </a:p>
          <a:p>
            <a:endParaRPr lang="en-US" b="1" u="sng"/>
          </a:p>
          <a:p>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60</a:t>
            </a:fld>
            <a:endParaRPr lang="en-US"/>
          </a:p>
        </p:txBody>
      </p:sp>
    </p:spTree>
    <p:extLst>
      <p:ext uri="{BB962C8B-B14F-4D97-AF65-F5344CB8AC3E}">
        <p14:creationId xmlns:p14="http://schemas.microsoft.com/office/powerpoint/2010/main" val="5949579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eligible, most commonly reported that they attended a cervical screening in the last 3 years (37%), although three in ten reported attending more than 5 years ago (31%)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Half being categorised as being up to date with their screening (based on age and location); while 31% are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A minority (6%) report never attending at all</a:t>
            </a:r>
          </a:p>
          <a:p>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62</a:t>
            </a:fld>
            <a:endParaRPr lang="en-US"/>
          </a:p>
        </p:txBody>
      </p:sp>
    </p:spTree>
    <p:extLst>
      <p:ext uri="{BB962C8B-B14F-4D97-AF65-F5344CB8AC3E}">
        <p14:creationId xmlns:p14="http://schemas.microsoft.com/office/powerpoint/2010/main" val="1734291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none"/>
              <a:t>Base size too small for analysis among: 25-29s, ethnic minority audiences, Powys Health Board, Swansea Bay Health Board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Please note, due to number of audiences for the health boards, this has been compared against the overall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aged 30-49 were most likely to be categorised as being up to date with cervical screening.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Although there was no difference compared to the overall level, those covered by Betsi Cadwaladr and Aneurin Bevan Health Boards were more likely to be u to date compared to Hywel Dda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in urban areas were most likely to be up to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Those with no disability were most likely to be categorised as up to date</a:t>
            </a:r>
          </a:p>
        </p:txBody>
      </p:sp>
      <p:sp>
        <p:nvSpPr>
          <p:cNvPr id="4" name="Slide Number Placeholder 3"/>
          <p:cNvSpPr>
            <a:spLocks noGrp="1"/>
          </p:cNvSpPr>
          <p:nvPr>
            <p:ph type="sldNum" sz="quarter" idx="5"/>
          </p:nvPr>
        </p:nvSpPr>
        <p:spPr/>
        <p:txBody>
          <a:bodyPr/>
          <a:lstStyle/>
          <a:p>
            <a:fld id="{F5B38833-6303-A84B-BCE8-C8F834FB8639}" type="slidenum">
              <a:rPr lang="en-US" smtClean="0"/>
              <a:t>63</a:t>
            </a:fld>
            <a:endParaRPr lang="en-US"/>
          </a:p>
        </p:txBody>
      </p:sp>
    </p:spTree>
    <p:extLst>
      <p:ext uri="{BB962C8B-B14F-4D97-AF65-F5344CB8AC3E}">
        <p14:creationId xmlns:p14="http://schemas.microsoft.com/office/powerpoint/2010/main" val="1063498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a:t>Base size is too small for analysis among those who have never attended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Over half report intention to attend their next screening, with those who are overdue being the least likely to have reported intention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This is in part due to higher proportions reporting they are not eligible to be invited in the future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7 in 10 of those who are up to date report that they definitely will (72%), compared to 12% of those who are overdue</a:t>
            </a:r>
          </a:p>
          <a:p>
            <a:endParaRPr lang="en-US" sz="1800" b="1" i="0" u="none" strike="noStrike">
              <a:solidFill>
                <a:srgbClr val="000000"/>
              </a:solidFill>
              <a:effectLst/>
              <a:latin typeface="Calibri" panose="020F0502020204030204" pitchFamily="34" charset="0"/>
            </a:endParaRPr>
          </a:p>
          <a:p>
            <a:endParaRPr lang="en-US" sz="1800" b="0"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64</a:t>
            </a:fld>
            <a:endParaRPr lang="en-US"/>
          </a:p>
        </p:txBody>
      </p:sp>
    </p:spTree>
    <p:extLst>
      <p:ext uri="{BB962C8B-B14F-4D97-AF65-F5344CB8AC3E}">
        <p14:creationId xmlns:p14="http://schemas.microsoft.com/office/powerpoint/2010/main" val="1777443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none"/>
              <a:t>*Base size too small for analysis among: 25-29s, ethnic minority audiences, Powys Health Board, Swansea Bay Health Board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Please note, due to number of audiences for the health boards, this has been compared against the overall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Younger respondents were more likely to report intention to attend (aged 30-49)</a:t>
            </a:r>
          </a:p>
          <a:p>
            <a:pPr marL="171450" indent="-171450">
              <a:buFont typeface="Arial" panose="020B0604020202020204" pitchFamily="34" charset="0"/>
              <a:buChar char="•"/>
            </a:pPr>
            <a:r>
              <a:rPr lang="en-US"/>
              <a:t>Those aged 50+ and in lower social grades were less likely to report intention</a:t>
            </a:r>
          </a:p>
          <a:p>
            <a:pPr marL="171450" indent="-171450">
              <a:buFont typeface="Arial" panose="020B0604020202020204" pitchFamily="34" charset="0"/>
              <a:buChar char="•"/>
            </a:pPr>
            <a:r>
              <a:rPr lang="en-US"/>
              <a:t>Those living in urban areas and towns are more likely to report intention</a:t>
            </a:r>
          </a:p>
          <a:p>
            <a:pPr marL="171450" indent="-171450">
              <a:buFont typeface="Arial" panose="020B0604020202020204" pitchFamily="34" charset="0"/>
              <a:buChar char="•"/>
            </a:pPr>
            <a:r>
              <a:rPr lang="en-US"/>
              <a:t>Although there is no difference compared to an overall level, those covered by the Betsi Cadwaladr, Aneurin Bevan and Cardiff and Vale Health Boards report higher intention than Hywel Dda</a:t>
            </a:r>
          </a:p>
        </p:txBody>
      </p:sp>
      <p:sp>
        <p:nvSpPr>
          <p:cNvPr id="4" name="Slide Number Placeholder 3"/>
          <p:cNvSpPr>
            <a:spLocks noGrp="1"/>
          </p:cNvSpPr>
          <p:nvPr>
            <p:ph type="sldNum" sz="quarter" idx="5"/>
          </p:nvPr>
        </p:nvSpPr>
        <p:spPr/>
        <p:txBody>
          <a:bodyPr/>
          <a:lstStyle/>
          <a:p>
            <a:fld id="{F5B38833-6303-A84B-BCE8-C8F834FB8639}" type="slidenum">
              <a:rPr lang="en-US" smtClean="0"/>
              <a:t>65</a:t>
            </a:fld>
            <a:endParaRPr lang="en-US"/>
          </a:p>
        </p:txBody>
      </p:sp>
    </p:spTree>
    <p:extLst>
      <p:ext uri="{BB962C8B-B14F-4D97-AF65-F5344CB8AC3E}">
        <p14:creationId xmlns:p14="http://schemas.microsoft.com/office/powerpoint/2010/main" val="395468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10</a:t>
            </a:fld>
            <a:endParaRPr lang="en-US"/>
          </a:p>
        </p:txBody>
      </p:sp>
    </p:spTree>
    <p:extLst>
      <p:ext uri="{BB962C8B-B14F-4D97-AF65-F5344CB8AC3E}">
        <p14:creationId xmlns:p14="http://schemas.microsoft.com/office/powerpoint/2010/main" val="3038975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*Insufficient sample size to cut the data by those who had ‘never attended’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Concerns around pain were most commonly referenced as barriers. </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Those who were up to date were less likely to be concerned about physical discomfort.</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There are no statistically significant differences when comparing those who are overdue to average, possibly due to lower base sizes and underpowering</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66</a:t>
            </a:fld>
            <a:endParaRPr lang="en-US"/>
          </a:p>
        </p:txBody>
      </p:sp>
    </p:spTree>
    <p:extLst>
      <p:ext uri="{BB962C8B-B14F-4D97-AF65-F5344CB8AC3E}">
        <p14:creationId xmlns:p14="http://schemas.microsoft.com/office/powerpoint/2010/main" val="4285571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none"/>
              <a:t>*Base size too small for analysis among: 25-29s, ethnic minority audiences</a:t>
            </a:r>
            <a:endParaRPr lang="en-GB"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67</a:t>
            </a:fld>
            <a:endParaRPr lang="en-US"/>
          </a:p>
        </p:txBody>
      </p:sp>
    </p:spTree>
    <p:extLst>
      <p:ext uri="{BB962C8B-B14F-4D97-AF65-F5344CB8AC3E}">
        <p14:creationId xmlns:p14="http://schemas.microsoft.com/office/powerpoint/2010/main" val="21821881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eligible, most commonly reported that they completed bowel screening in the last 2 years, although 10% reported completing it more than 2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Three quarters were categorised as being up to date with their screening (based on age and location); while 5% are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One in ten (14%) report never completing it at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68</a:t>
            </a:fld>
            <a:endParaRPr lang="en-US"/>
          </a:p>
        </p:txBody>
      </p:sp>
    </p:spTree>
    <p:extLst>
      <p:ext uri="{BB962C8B-B14F-4D97-AF65-F5344CB8AC3E}">
        <p14:creationId xmlns:p14="http://schemas.microsoft.com/office/powerpoint/2010/main" val="151705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Age, and C2DE 50+ excluded given audience profile (50+) of the question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Please note, due to number of audiences for the health boards, this has been compared against the overall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 proportion who were up to date with bowel screening was largely consistent across key audiences (largely due to lower base sizes so lower significant confidence). </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Although there are no differences compared to the overall level, those covered by the Betsi Cadwaladr and Hywel Dda Health Boards were less likely to be up to date compared to others</a:t>
            </a:r>
          </a:p>
        </p:txBody>
      </p:sp>
      <p:sp>
        <p:nvSpPr>
          <p:cNvPr id="4" name="Slide Number Placeholder 3"/>
          <p:cNvSpPr>
            <a:spLocks noGrp="1"/>
          </p:cNvSpPr>
          <p:nvPr>
            <p:ph type="sldNum" sz="quarter" idx="5"/>
          </p:nvPr>
        </p:nvSpPr>
        <p:spPr/>
        <p:txBody>
          <a:bodyPr/>
          <a:lstStyle/>
          <a:p>
            <a:fld id="{F5B38833-6303-A84B-BCE8-C8F834FB8639}" type="slidenum">
              <a:rPr lang="en-US" smtClean="0"/>
              <a:t>69</a:t>
            </a:fld>
            <a:endParaRPr lang="en-US"/>
          </a:p>
        </p:txBody>
      </p:sp>
    </p:spTree>
    <p:extLst>
      <p:ext uri="{BB962C8B-B14F-4D97-AF65-F5344CB8AC3E}">
        <p14:creationId xmlns:p14="http://schemas.microsoft.com/office/powerpoint/2010/main" val="39006955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*Insufficient base size for analysis by those who were overdue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endParaRPr lang="en-US" sz="1200" b="1" i="0" u="sng" strike="noStrike">
              <a:solidFill>
                <a:srgbClr val="000000"/>
              </a:solidFill>
              <a:effectLst/>
              <a:latin typeface="Calibri" panose="020F0502020204030204" pitchFamily="34" charset="0"/>
            </a:endParaRPr>
          </a:p>
          <a:p>
            <a:pPr marL="171450" indent="-171450">
              <a:lnSpc>
                <a:spcPct val="113000"/>
              </a:lnSpc>
              <a:spcBef>
                <a:spcPts val="0"/>
              </a:spcBef>
              <a:buFont typeface="Arial" panose="020B0604020202020204" pitchFamily="34" charset="0"/>
              <a:buChar char="•"/>
            </a:pPr>
            <a:r>
              <a:rPr lang="en-GB" sz="1200" spc="10">
                <a:latin typeface="+mn-lt"/>
                <a:ea typeface="+mn-ea"/>
                <a:cs typeface="+mn-cs"/>
              </a:rPr>
              <a:t>Intention to complete the kit next time was high across all eligible adults (82%), and increased further among those who were up to date with their screening (93%).</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9 in 10 of those who were up to date reported they would definitely complete it, while a smaller proportion than the overall level (3%) reported that they probably would </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4 in 10 of those who have never completed a kit report that they are likely to complete the next one they are sent, with significantly fewer reporting that they definitely will (23%)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a:latin typeface="+mn-lt"/>
              <a:ea typeface="+mn-ea"/>
              <a:cs typeface="+mn-cs"/>
            </a:endParaRPr>
          </a:p>
          <a:p>
            <a:endParaRPr lang="en-US" sz="1200" b="1" i="0" u="sng" strike="noStrike">
              <a:solidFill>
                <a:srgbClr val="00000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70</a:t>
            </a:fld>
            <a:endParaRPr lang="en-US"/>
          </a:p>
        </p:txBody>
      </p:sp>
    </p:spTree>
    <p:extLst>
      <p:ext uri="{BB962C8B-B14F-4D97-AF65-F5344CB8AC3E}">
        <p14:creationId xmlns:p14="http://schemas.microsoft.com/office/powerpoint/2010/main" val="4119381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Age, and C2DE 50+ excluded given audience profile (50+) of the question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Please note, due to number of audiences for the health boards, this has been compared against the overall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Although there are no significant differences compared to the overall level - Similar to the findings regarding up to date screening, those covered by the Betsi Cadwaladr Health Board reported lower intention than all other Health Boards (72%).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71</a:t>
            </a:fld>
            <a:endParaRPr lang="en-US"/>
          </a:p>
        </p:txBody>
      </p:sp>
    </p:spTree>
    <p:extLst>
      <p:ext uri="{BB962C8B-B14F-4D97-AF65-F5344CB8AC3E}">
        <p14:creationId xmlns:p14="http://schemas.microsoft.com/office/powerpoint/2010/main" val="290490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*Insufficient base size for analysis by those who were overdue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Not having any symptoms was most commonly identified as a barrier to complete their screening, followed by being frightened of what it might find</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Being unsure on how to complete the kit is identified by 1 in 10</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Those who were up to date generally less likely to identify barriers, with the exception of recently completing one so not thinking they’d need to do it again so soon, or not thinking they are at risk</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 inverse was true for those who have never attended: they were more likely to select nearly all barriers with the exception of not thinking they were at risk, or recently completing a kit</a:t>
            </a:r>
          </a:p>
          <a:p>
            <a:endParaRPr lang="en-GB" b="1" u="sng"/>
          </a:p>
        </p:txBody>
      </p:sp>
      <p:sp>
        <p:nvSpPr>
          <p:cNvPr id="4" name="Slide Number Placeholder 3"/>
          <p:cNvSpPr>
            <a:spLocks noGrp="1"/>
          </p:cNvSpPr>
          <p:nvPr>
            <p:ph type="sldNum" sz="quarter" idx="5"/>
          </p:nvPr>
        </p:nvSpPr>
        <p:spPr/>
        <p:txBody>
          <a:bodyPr/>
          <a:lstStyle/>
          <a:p>
            <a:fld id="{F5B38833-6303-A84B-BCE8-C8F834FB8639}" type="slidenum">
              <a:rPr lang="en-US" smtClean="0"/>
              <a:t>72</a:t>
            </a:fld>
            <a:endParaRPr lang="en-US"/>
          </a:p>
        </p:txBody>
      </p:sp>
    </p:spTree>
    <p:extLst>
      <p:ext uri="{BB962C8B-B14F-4D97-AF65-F5344CB8AC3E}">
        <p14:creationId xmlns:p14="http://schemas.microsoft.com/office/powerpoint/2010/main" val="913479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Age, and C2DE 50+ excluded given audience profile (50+) of the question. There was no significant difference by social grade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p:txBody>
      </p:sp>
      <p:sp>
        <p:nvSpPr>
          <p:cNvPr id="4" name="Slide Number Placeholder 3"/>
          <p:cNvSpPr>
            <a:spLocks noGrp="1"/>
          </p:cNvSpPr>
          <p:nvPr>
            <p:ph type="sldNum" sz="quarter" idx="5"/>
          </p:nvPr>
        </p:nvSpPr>
        <p:spPr/>
        <p:txBody>
          <a:bodyPr/>
          <a:lstStyle/>
          <a:p>
            <a:fld id="{F5B38833-6303-A84B-BCE8-C8F834FB8639}" type="slidenum">
              <a:rPr lang="en-US" smtClean="0"/>
              <a:t>73</a:t>
            </a:fld>
            <a:endParaRPr lang="en-US"/>
          </a:p>
        </p:txBody>
      </p:sp>
    </p:spTree>
    <p:extLst>
      <p:ext uri="{BB962C8B-B14F-4D97-AF65-F5344CB8AC3E}">
        <p14:creationId xmlns:p14="http://schemas.microsoft.com/office/powerpoint/2010/main" val="4231755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More than half reported attending breast screening in the last 3 years, with 7 in 10 categorised as being up to date</a:t>
            </a:r>
          </a:p>
          <a:p>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74</a:t>
            </a:fld>
            <a:endParaRPr lang="en-US"/>
          </a:p>
        </p:txBody>
      </p:sp>
    </p:spTree>
    <p:extLst>
      <p:ext uri="{BB962C8B-B14F-4D97-AF65-F5344CB8AC3E}">
        <p14:creationId xmlns:p14="http://schemas.microsoft.com/office/powerpoint/2010/main" val="4099628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health board. Age, sex at birth and C2DE 50+ excluded given audience profile of the question</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in higher social grades were more likely to be categorised as being up to date with their screening (80%).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living with a disability were the least likely (64%)</a:t>
            </a:r>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75</a:t>
            </a:fld>
            <a:endParaRPr lang="en-US"/>
          </a:p>
        </p:txBody>
      </p:sp>
    </p:spTree>
    <p:extLst>
      <p:ext uri="{BB962C8B-B14F-4D97-AF65-F5344CB8AC3E}">
        <p14:creationId xmlns:p14="http://schemas.microsoft.com/office/powerpoint/2010/main" val="219724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Around 1 in 8 (12%) respondents currently smoke; most of those who smoke said they smoke cigarettes, with 9% doing every day and 3% smoking but not daily.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Around 3 in 10 (31%) used to smoke cigarettes, most of whom (29%) stopped smoking over a year ago.</a:t>
            </a:r>
            <a:endParaRPr lang="en-GB" sz="1200" spc="1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When asked how many units of alcohol respondents’ consumed last week, they were given a picture indicating how many units each drink was considered. The average number of units consumed was around 6.95, with just under half (43%) who said 0 units, and a similar proportion (42%) said between 1 and 14 units</a:t>
            </a:r>
            <a:r>
              <a:rPr lang="en-GB" sz="1200">
                <a:solidFill>
                  <a:schemeClr val="tx1"/>
                </a:solidFill>
              </a:rPr>
              <a:t>.</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14</a:t>
            </a:fld>
            <a:endParaRPr lang="en-US"/>
          </a:p>
        </p:txBody>
      </p:sp>
    </p:spTree>
    <p:extLst>
      <p:ext uri="{BB962C8B-B14F-4D97-AF65-F5344CB8AC3E}">
        <p14:creationId xmlns:p14="http://schemas.microsoft.com/office/powerpoint/2010/main" val="4210306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*Insufficient base size for analysis by those who were overdue or never attended screening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At an overall level, 2 in 3 (66%) reported intention to attend their next breast screening</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With those who were up to date being more likely to say this (74%) – this is driven by significantly more reporting they definitely will attend</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76</a:t>
            </a:fld>
            <a:endParaRPr lang="en-US"/>
          </a:p>
        </p:txBody>
      </p:sp>
    </p:spTree>
    <p:extLst>
      <p:ext uri="{BB962C8B-B14F-4D97-AF65-F5344CB8AC3E}">
        <p14:creationId xmlns:p14="http://schemas.microsoft.com/office/powerpoint/2010/main" val="343290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health board. Age, sex at birth and C2DE 50+ excluded given audience profile of the question</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There were no significant differences across subgroup when looking at intention to attend their next screening</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Due to low base size when looking at respondents living in rural and town areas, the analysis is underpowered and so we cannot be confident there is a difference between the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77</a:t>
            </a:fld>
            <a:endParaRPr lang="en-US"/>
          </a:p>
        </p:txBody>
      </p:sp>
    </p:spTree>
    <p:extLst>
      <p:ext uri="{BB962C8B-B14F-4D97-AF65-F5344CB8AC3E}">
        <p14:creationId xmlns:p14="http://schemas.microsoft.com/office/powerpoint/2010/main" val="20751064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a:t>*Insufficient base size for analysis by those who were overdue or never attended screening</a:t>
            </a:r>
            <a:endParaRPr lang="en-GB" sz="18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Past experience, and general concerns, of pain were the most commonly identified barrier.</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Those who were up to date with their screening were less likely to state that they decided the harms outweighed the benefits, or that the appointment was far from home</a:t>
            </a:r>
          </a:p>
          <a:p>
            <a:endParaRPr lang="en-US" sz="1800" b="1"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78</a:t>
            </a:fld>
            <a:endParaRPr lang="en-US"/>
          </a:p>
        </p:txBody>
      </p:sp>
    </p:spTree>
    <p:extLst>
      <p:ext uri="{BB962C8B-B14F-4D97-AF65-F5344CB8AC3E}">
        <p14:creationId xmlns:p14="http://schemas.microsoft.com/office/powerpoint/2010/main" val="19558201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health board. Age, sex at birth and C2DE 50+ excluded given audience profile of the question. There were no significant differences comparing urban and rural status </a:t>
            </a:r>
            <a:endParaRPr lang="en-GB"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79</a:t>
            </a:fld>
            <a:endParaRPr lang="en-US"/>
          </a:p>
        </p:txBody>
      </p:sp>
    </p:spTree>
    <p:extLst>
      <p:ext uri="{BB962C8B-B14F-4D97-AF65-F5344CB8AC3E}">
        <p14:creationId xmlns:p14="http://schemas.microsoft.com/office/powerpoint/2010/main" val="25148447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84</a:t>
            </a:fld>
            <a:endParaRPr lang="en-US"/>
          </a:p>
        </p:txBody>
      </p:sp>
    </p:spTree>
    <p:extLst>
      <p:ext uri="{BB962C8B-B14F-4D97-AF65-F5344CB8AC3E}">
        <p14:creationId xmlns:p14="http://schemas.microsoft.com/office/powerpoint/2010/main" val="369073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Key findings:</a:t>
            </a:r>
          </a:p>
          <a:p>
            <a:pPr marL="171450" indent="-171450">
              <a:buFont typeface="Arial" panose="020B0604020202020204" pitchFamily="34" charset="0"/>
              <a:buChar char="•"/>
            </a:pPr>
            <a:r>
              <a:rPr lang="en-GB" u="none"/>
              <a:t>9% of respondents said they are overweight/obese and also drink over 14 units per week, and 5% said they currently smoke and are overweight/obese. Just 1% smoke and drink over 14 units per week</a:t>
            </a:r>
          </a:p>
          <a:p>
            <a:pPr marL="171450" indent="-171450">
              <a:buFont typeface="Arial" panose="020B0604020202020204" pitchFamily="34" charset="0"/>
              <a:buChar char="•"/>
            </a:pPr>
            <a:r>
              <a:rPr lang="en-GB" u="none"/>
              <a:t>Young adults were less likely to be overweight /obese and drink over 14 units compared to older age groups</a:t>
            </a:r>
          </a:p>
          <a:p>
            <a:pPr marL="171450" indent="-171450">
              <a:buFont typeface="Arial" panose="020B0604020202020204" pitchFamily="34" charset="0"/>
              <a:buChar char="•"/>
            </a:pPr>
            <a:r>
              <a:rPr lang="en-GB" u="none"/>
              <a:t>There were no other significant differences across key subgroups</a:t>
            </a:r>
          </a:p>
        </p:txBody>
      </p:sp>
      <p:sp>
        <p:nvSpPr>
          <p:cNvPr id="4" name="Slide Number Placeholder 3"/>
          <p:cNvSpPr>
            <a:spLocks noGrp="1"/>
          </p:cNvSpPr>
          <p:nvPr>
            <p:ph type="sldNum" sz="quarter" idx="5"/>
          </p:nvPr>
        </p:nvSpPr>
        <p:spPr/>
        <p:txBody>
          <a:bodyPr/>
          <a:lstStyle/>
          <a:p>
            <a:fld id="{F5B38833-6303-A84B-BCE8-C8F834FB8639}" type="slidenum">
              <a:rPr lang="en-US" smtClean="0"/>
              <a:t>15</a:t>
            </a:fld>
            <a:endParaRPr lang="en-US"/>
          </a:p>
        </p:txBody>
      </p:sp>
    </p:spTree>
    <p:extLst>
      <p:ext uri="{BB962C8B-B14F-4D97-AF65-F5344CB8AC3E}">
        <p14:creationId xmlns:p14="http://schemas.microsoft.com/office/powerpoint/2010/main" val="71201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Key findings:</a:t>
            </a:r>
          </a:p>
          <a:p>
            <a:pPr marL="171450" indent="-171450">
              <a:buFont typeface="Arial" panose="020B0604020202020204" pitchFamily="34" charset="0"/>
              <a:buChar char="•"/>
            </a:pPr>
            <a:r>
              <a:rPr lang="en-GB"/>
              <a:t>The most common healthy behaviours adults in Wales were trying to take part in was increased exercise, with more than 6 in 10 saying this (62%)</a:t>
            </a:r>
          </a:p>
          <a:p>
            <a:pPr marL="171450" indent="-171450">
              <a:buFont typeface="Arial" panose="020B0604020202020204" pitchFamily="34" charset="0"/>
              <a:buChar char="•"/>
            </a:pPr>
            <a:r>
              <a:rPr lang="en-GB"/>
              <a:t>This was closely followed by smokers attempting to reduce the amount they smoke (58%)</a:t>
            </a:r>
          </a:p>
          <a:p>
            <a:pPr marL="171450" indent="-171450">
              <a:buFont typeface="Arial" panose="020B0604020202020204" pitchFamily="34" charset="0"/>
              <a:buChar char="•"/>
            </a:pPr>
            <a:r>
              <a:rPr lang="en-GB"/>
              <a:t>Around half said they were trying to lose weight (51%), while a similar proportion (47%) said they were eating more wholegrains</a:t>
            </a:r>
          </a:p>
          <a:p>
            <a:pPr marL="171450" indent="-171450">
              <a:buFont typeface="Arial" panose="020B0604020202020204" pitchFamily="34" charset="0"/>
              <a:buChar char="•"/>
            </a:pPr>
            <a:r>
              <a:rPr lang="en-GB"/>
              <a:t>Around 4 in 10 also said they were trying to eat less processed meat (41%) or reduce their sun exposure (40%)</a:t>
            </a:r>
          </a:p>
          <a:p>
            <a:pPr marL="171450" indent="-171450">
              <a:buFont typeface="Arial" panose="020B0604020202020204" pitchFamily="34" charset="0"/>
              <a:buChar char="•"/>
            </a:pPr>
            <a:r>
              <a:rPr lang="en-GB"/>
              <a:t>The least commonly selected activity was drinking less alcohol, with just over 1 in 4 saying they were trying to do this (28%)</a:t>
            </a:r>
          </a:p>
          <a:p>
            <a:endParaRPr lang="en-GB"/>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16</a:t>
            </a:fld>
            <a:endParaRPr lang="en-US"/>
          </a:p>
        </p:txBody>
      </p:sp>
    </p:spTree>
    <p:extLst>
      <p:ext uri="{BB962C8B-B14F-4D97-AF65-F5344CB8AC3E}">
        <p14:creationId xmlns:p14="http://schemas.microsoft.com/office/powerpoint/2010/main" val="323619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sng"/>
              <a:t>Key findings:</a:t>
            </a:r>
          </a:p>
          <a:p>
            <a:pPr marL="171450" indent="-171450">
              <a:buFont typeface="Arial" panose="020B0604020202020204" pitchFamily="34" charset="0"/>
              <a:buChar char="•"/>
            </a:pPr>
            <a:r>
              <a:rPr lang="en-GB" b="0" u="none"/>
              <a:t>Respondents were asked to spontaneously identify what factors they believe cause cancer</a:t>
            </a:r>
          </a:p>
          <a:p>
            <a:pPr marL="171450" indent="-171450">
              <a:buFont typeface="Arial" panose="020B0604020202020204" pitchFamily="34" charset="0"/>
              <a:buChar char="•"/>
            </a:pPr>
            <a:r>
              <a:rPr lang="en-GB" b="0" u="none"/>
              <a:t>A strong majority listed smoking (83%), which was followed by about half who identified drinking alcohol (49%), and four in ten who cited a family history of cancer (40%)</a:t>
            </a:r>
          </a:p>
          <a:p>
            <a:pPr marL="171450" indent="-171450">
              <a:buFont typeface="Arial" panose="020B0604020202020204" pitchFamily="34" charset="0"/>
              <a:buChar char="•"/>
            </a:pPr>
            <a:r>
              <a:rPr lang="en-GB" b="0" u="none"/>
              <a:t>Just below a quarter listed a poor diet (23%), and a further 12% cited diet generally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1 in 5 identified too much sun exposure (20%), while 16% identified occupational exposures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a:t>16% cited being obese, and a further 7% listed being overweight</a:t>
            </a:r>
          </a:p>
        </p:txBody>
      </p:sp>
      <p:sp>
        <p:nvSpPr>
          <p:cNvPr id="4" name="Slide Number Placeholder 3"/>
          <p:cNvSpPr>
            <a:spLocks noGrp="1"/>
          </p:cNvSpPr>
          <p:nvPr>
            <p:ph type="sldNum" sz="quarter" idx="5"/>
          </p:nvPr>
        </p:nvSpPr>
        <p:spPr/>
        <p:txBody>
          <a:bodyPr/>
          <a:lstStyle/>
          <a:p>
            <a:fld id="{F5B38833-6303-A84B-BCE8-C8F834FB8639}" type="slidenum">
              <a:rPr lang="en-US" smtClean="0"/>
              <a:t>19</a:t>
            </a:fld>
            <a:endParaRPr lang="en-US"/>
          </a:p>
        </p:txBody>
      </p:sp>
    </p:spTree>
    <p:extLst>
      <p:ext uri="{BB962C8B-B14F-4D97-AF65-F5344CB8AC3E}">
        <p14:creationId xmlns:p14="http://schemas.microsoft.com/office/powerpoint/2010/main" val="1177116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om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D36BC33-DF16-0678-6165-C8D0790837C6}"/>
              </a:ext>
            </a:extLst>
          </p:cNvPr>
          <p:cNvSpPr/>
          <p:nvPr userDrawn="1"/>
        </p:nvSpPr>
        <p:spPr>
          <a:xfrm>
            <a:off x="7026436" y="1213371"/>
            <a:ext cx="3208033" cy="320803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78893D76-3983-A367-9AD8-022C0FC346BC}"/>
              </a:ext>
            </a:extLst>
          </p:cNvPr>
          <p:cNvSpPr>
            <a:spLocks noGrp="1"/>
          </p:cNvSpPr>
          <p:nvPr>
            <p:ph type="pic" sz="quarter" idx="15"/>
          </p:nvPr>
        </p:nvSpPr>
        <p:spPr>
          <a:xfrm>
            <a:off x="273051" y="273049"/>
            <a:ext cx="7227679" cy="6307133"/>
          </a:xfrm>
          <a:custGeom>
            <a:avLst/>
            <a:gdLst>
              <a:gd name="connsiteX0" fmla="*/ 0 w 7227679"/>
              <a:gd name="connsiteY0" fmla="*/ 0 h 6307133"/>
              <a:gd name="connsiteX1" fmla="*/ 7227679 w 7227679"/>
              <a:gd name="connsiteY1" fmla="*/ 0 h 6307133"/>
              <a:gd name="connsiteX2" fmla="*/ 7227679 w 7227679"/>
              <a:gd name="connsiteY2" fmla="*/ 1406049 h 6307133"/>
              <a:gd name="connsiteX3" fmla="*/ 7223191 w 7227679"/>
              <a:gd name="connsiteY3" fmla="*/ 1410128 h 6307133"/>
              <a:gd name="connsiteX4" fmla="*/ 6753385 w 7227679"/>
              <a:gd name="connsiteY4" fmla="*/ 2544339 h 6307133"/>
              <a:gd name="connsiteX5" fmla="*/ 7223191 w 7227679"/>
              <a:gd name="connsiteY5" fmla="*/ 3678550 h 6307133"/>
              <a:gd name="connsiteX6" fmla="*/ 7227679 w 7227679"/>
              <a:gd name="connsiteY6" fmla="*/ 3682630 h 6307133"/>
              <a:gd name="connsiteX7" fmla="*/ 7227679 w 7227679"/>
              <a:gd name="connsiteY7" fmla="*/ 6307133 h 6307133"/>
              <a:gd name="connsiteX8" fmla="*/ 0 w 7227679"/>
              <a:gd name="connsiteY8" fmla="*/ 6307133 h 63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79" h="6307133">
                <a:moveTo>
                  <a:pt x="0" y="0"/>
                </a:moveTo>
                <a:lnTo>
                  <a:pt x="7227679" y="0"/>
                </a:lnTo>
                <a:lnTo>
                  <a:pt x="7227679" y="1406049"/>
                </a:lnTo>
                <a:lnTo>
                  <a:pt x="7223191" y="1410128"/>
                </a:lnTo>
                <a:cubicBezTo>
                  <a:pt x="6932921" y="1700398"/>
                  <a:pt x="6753385" y="2101402"/>
                  <a:pt x="6753385" y="2544339"/>
                </a:cubicBezTo>
                <a:cubicBezTo>
                  <a:pt x="6753385" y="2987276"/>
                  <a:pt x="6932921" y="3388280"/>
                  <a:pt x="7223191" y="3678550"/>
                </a:cubicBezTo>
                <a:lnTo>
                  <a:pt x="7227679" y="3682630"/>
                </a:lnTo>
                <a:lnTo>
                  <a:pt x="7227679" y="6307133"/>
                </a:lnTo>
                <a:lnTo>
                  <a:pt x="0" y="6307133"/>
                </a:lnTo>
                <a:close/>
              </a:path>
            </a:pathLst>
          </a:custGeom>
          <a:blipFill dpi="0" rotWithShape="1">
            <a:blip r:embed="rId2"/>
            <a:srcRect/>
            <a:stretch>
              <a:fillRect l="-21000" r="-1000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94648" y="4604222"/>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055636"/>
            <a:ext cx="2397873" cy="1563238"/>
          </a:xfrm>
          <a:prstGeom prst="rect">
            <a:avLst/>
          </a:prstGeom>
        </p:spPr>
        <p:txBody>
          <a:bodyPr/>
          <a:lstStyle>
            <a:lvl1pPr>
              <a:lnSpc>
                <a:spcPct val="113000"/>
              </a:lnSpc>
              <a:defRPr sz="2800" b="0" i="0" spc="20" baseline="0">
                <a:solidFill>
                  <a:schemeClr val="bg1"/>
                </a:solidFill>
                <a:latin typeface="Arial" panose="020B0604020202020204" pitchFamily="34" charset="0"/>
              </a:defRPr>
            </a:lvl1pPr>
          </a:lstStyle>
          <a:p>
            <a:r>
              <a:rPr lang="en-GB"/>
              <a:t>Impactful moment/ statement</a:t>
            </a:r>
            <a:endParaRPr lang="en-US"/>
          </a:p>
        </p:txBody>
      </p:sp>
      <p:sp>
        <p:nvSpPr>
          <p:cNvPr id="3" name="Text Placeholder 2">
            <a:extLst>
              <a:ext uri="{FF2B5EF4-FFF2-40B4-BE49-F238E27FC236}">
                <a16:creationId xmlns:a16="http://schemas.microsoft.com/office/drawing/2014/main" id="{9CAD96F7-AF72-6B6C-FE4A-0922E622D59D}"/>
              </a:ext>
            </a:extLst>
          </p:cNvPr>
          <p:cNvSpPr>
            <a:spLocks noGrp="1"/>
          </p:cNvSpPr>
          <p:nvPr>
            <p:ph type="body" sz="quarter" idx="22" hasCustomPrompt="1"/>
          </p:nvPr>
        </p:nvSpPr>
        <p:spPr>
          <a:xfrm>
            <a:off x="7894648" y="502389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cxnSp>
        <p:nvCxnSpPr>
          <p:cNvPr id="5" name="Straight Connector 4">
            <a:extLst>
              <a:ext uri="{FF2B5EF4-FFF2-40B4-BE49-F238E27FC236}">
                <a16:creationId xmlns:a16="http://schemas.microsoft.com/office/drawing/2014/main" id="{C3115A32-A13F-969B-2F42-AEC7BE2F6B94}"/>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182F3F8-55C3-4CD7-AB50-93B5CC70F35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pic>
        <p:nvPicPr>
          <p:cNvPr id="9" name="Picture 8" descr="A black background with a black square&#10;&#10;Description automatically generated">
            <a:extLst>
              <a:ext uri="{FF2B5EF4-FFF2-40B4-BE49-F238E27FC236}">
                <a16:creationId xmlns:a16="http://schemas.microsoft.com/office/drawing/2014/main" id="{69F846FB-2C46-FE70-D230-E75AC5F0ED8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162344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rting soon slide 5">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5029200" y="1527472"/>
            <a:ext cx="6889199" cy="5052709"/>
          </a:xfrm>
          <a:prstGeom prst="rect">
            <a:avLst/>
          </a:prstGeom>
          <a:blipFill dpi="0" rotWithShape="1">
            <a:blip r:embed="rId2"/>
            <a:srcRect/>
            <a:stretch>
              <a:fillRect l="-4000"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2" name="Text Placeholder 2">
            <a:extLst>
              <a:ext uri="{FF2B5EF4-FFF2-40B4-BE49-F238E27FC236}">
                <a16:creationId xmlns:a16="http://schemas.microsoft.com/office/drawing/2014/main" id="{85546E0E-9150-30A4-66BA-A53AA755A187}"/>
              </a:ext>
            </a:extLst>
          </p:cNvPr>
          <p:cNvSpPr>
            <a:spLocks noGrp="1"/>
          </p:cNvSpPr>
          <p:nvPr>
            <p:ph type="body" sz="quarter" idx="10" hasCustomPrompt="1"/>
          </p:nvPr>
        </p:nvSpPr>
        <p:spPr>
          <a:xfrm>
            <a:off x="289560" y="3981577"/>
            <a:ext cx="4251267"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a:t>
            </a:r>
          </a:p>
        </p:txBody>
      </p:sp>
      <p:sp>
        <p:nvSpPr>
          <p:cNvPr id="13" name="Text Placeholder 2">
            <a:extLst>
              <a:ext uri="{FF2B5EF4-FFF2-40B4-BE49-F238E27FC236}">
                <a16:creationId xmlns:a16="http://schemas.microsoft.com/office/drawing/2014/main" id="{D4A25683-DFBB-6D16-D35D-BE538A301B91}"/>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5" name="Text Placeholder 2">
            <a:extLst>
              <a:ext uri="{FF2B5EF4-FFF2-40B4-BE49-F238E27FC236}">
                <a16:creationId xmlns:a16="http://schemas.microsoft.com/office/drawing/2014/main" id="{D6918BC6-8707-6EDB-0176-325EAD0087E8}"/>
              </a:ext>
            </a:extLst>
          </p:cNvPr>
          <p:cNvSpPr>
            <a:spLocks noGrp="1"/>
          </p:cNvSpPr>
          <p:nvPr>
            <p:ph type="body" sz="quarter" idx="23" hasCustomPrompt="1"/>
          </p:nvPr>
        </p:nvSpPr>
        <p:spPr>
          <a:xfrm>
            <a:off x="289560" y="6115537"/>
            <a:ext cx="3714392"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26" name="Straight Connector 25">
            <a:extLst>
              <a:ext uri="{FF2B5EF4-FFF2-40B4-BE49-F238E27FC236}">
                <a16:creationId xmlns:a16="http://schemas.microsoft.com/office/drawing/2014/main" id="{BA62297D-3112-D12E-38EC-130833FFB435}"/>
              </a:ext>
            </a:extLst>
          </p:cNvPr>
          <p:cNvCxnSpPr>
            <a:cxnSpLocks/>
          </p:cNvCxnSpPr>
          <p:nvPr userDrawn="1"/>
        </p:nvCxnSpPr>
        <p:spPr>
          <a:xfrm flipH="1">
            <a:off x="5029200" y="475065"/>
            <a:ext cx="7162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15EB57C-BB53-24F2-CB96-622E8AA2747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55423D6F-85DC-0EB4-C9C0-B8F55EC6921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12557" y="471283"/>
            <a:ext cx="2134847" cy="698908"/>
          </a:xfrm>
          <a:prstGeom prst="rect">
            <a:avLst/>
          </a:prstGeom>
        </p:spPr>
      </p:pic>
    </p:spTree>
    <p:extLst>
      <p:ext uri="{BB962C8B-B14F-4D97-AF65-F5344CB8AC3E}">
        <p14:creationId xmlns:p14="http://schemas.microsoft.com/office/powerpoint/2010/main" val="401489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l="-10000" t="-10000" r="-10000" b="-2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2" name="Text Placeholder 2">
            <a:extLst>
              <a:ext uri="{FF2B5EF4-FFF2-40B4-BE49-F238E27FC236}">
                <a16:creationId xmlns:a16="http://schemas.microsoft.com/office/drawing/2014/main" id="{C0F117E4-7D27-1CCA-C3F3-8917A6927DB2}"/>
              </a:ext>
            </a:extLst>
          </p:cNvPr>
          <p:cNvSpPr>
            <a:spLocks noGrp="1"/>
          </p:cNvSpPr>
          <p:nvPr>
            <p:ph type="body" sz="quarter" idx="10" hasCustomPrompt="1"/>
          </p:nvPr>
        </p:nvSpPr>
        <p:spPr>
          <a:xfrm>
            <a:off x="641251" y="1022115"/>
            <a:ext cx="5375542" cy="592929"/>
          </a:xfrm>
          <a:prstGeom prst="rect">
            <a:avLst/>
          </a:prstGeom>
        </p:spPr>
        <p:txBody>
          <a:bodyPr/>
          <a:lstStyle>
            <a:lvl1pPr marL="0" indent="0">
              <a:lnSpc>
                <a:spcPct val="113000"/>
              </a:lnSpc>
              <a:spcBef>
                <a:spcPts val="0"/>
              </a:spcBef>
              <a:buNone/>
              <a:defRPr sz="4000" b="0" i="0" spc="10" baseline="0">
                <a:solidFill>
                  <a:schemeClr val="tx1"/>
                </a:solidFill>
                <a:latin typeface="Arial" panose="020B0604020202020204" pitchFamily="34" charset="0"/>
              </a:defRPr>
            </a:lvl1pPr>
          </a:lstStyle>
          <a:p>
            <a:pPr lvl="0"/>
            <a:r>
              <a:rPr lang="en-GB"/>
              <a:t>This is a </a:t>
            </a:r>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41250" y="1611198"/>
            <a:ext cx="5965611" cy="916717"/>
          </a:xfrm>
          <a:prstGeom prst="rect">
            <a:avLst/>
          </a:prstGeom>
        </p:spPr>
        <p:txBody>
          <a:bodyPr/>
          <a:lstStyle>
            <a:lvl1pPr marL="0" indent="0">
              <a:lnSpc>
                <a:spcPct val="113000"/>
              </a:lnSpc>
              <a:spcBef>
                <a:spcPts val="0"/>
              </a:spcBef>
              <a:buNone/>
              <a:defRPr sz="6600" b="0" i="0" spc="10" baseline="0">
                <a:solidFill>
                  <a:schemeClr val="tx1"/>
                </a:solidFill>
                <a:latin typeface="Arial" panose="020B0604020202020204" pitchFamily="34" charset="0"/>
              </a:defRPr>
            </a:lvl1pPr>
          </a:lstStyle>
          <a:p>
            <a:pPr lvl="0"/>
            <a:r>
              <a:rPr lang="en-GB"/>
              <a:t>section break</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220223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image slide">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501B259-B8E8-0703-302D-FB797A331AFC}"/>
              </a:ext>
            </a:extLst>
          </p:cNvPr>
          <p:cNvSpPr/>
          <p:nvPr userDrawn="1"/>
        </p:nvSpPr>
        <p:spPr>
          <a:xfrm>
            <a:off x="273601" y="1530584"/>
            <a:ext cx="3765176" cy="376517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B3729286-32CD-53B5-C94C-9F54678844E6}"/>
              </a:ext>
            </a:extLst>
          </p:cNvPr>
          <p:cNvSpPr>
            <a:spLocks noGrp="1"/>
          </p:cNvSpPr>
          <p:nvPr>
            <p:ph type="pic" sz="quarter" idx="17"/>
          </p:nvPr>
        </p:nvSpPr>
        <p:spPr>
          <a:xfrm>
            <a:off x="1080655" y="273050"/>
            <a:ext cx="10822420" cy="6280150"/>
          </a:xfrm>
          <a:custGeom>
            <a:avLst/>
            <a:gdLst>
              <a:gd name="connsiteX0" fmla="*/ 0 w 10822420"/>
              <a:gd name="connsiteY0" fmla="*/ 0 h 6280150"/>
              <a:gd name="connsiteX1" fmla="*/ 10822420 w 10822420"/>
              <a:gd name="connsiteY1" fmla="*/ 0 h 6280150"/>
              <a:gd name="connsiteX2" fmla="*/ 10822420 w 10822420"/>
              <a:gd name="connsiteY2" fmla="*/ 6280150 h 6280150"/>
              <a:gd name="connsiteX3" fmla="*/ 0 w 10822420"/>
              <a:gd name="connsiteY3" fmla="*/ 6280150 h 6280150"/>
              <a:gd name="connsiteX4" fmla="*/ 0 w 10822420"/>
              <a:gd name="connsiteY4" fmla="*/ 4684024 h 6280150"/>
              <a:gd name="connsiteX5" fmla="*/ 22961 w 10822420"/>
              <a:gd name="connsiteY5" fmla="*/ 4701194 h 6280150"/>
              <a:gd name="connsiteX6" fmla="*/ 1075534 w 10822420"/>
              <a:gd name="connsiteY6" fmla="*/ 5022710 h 6280150"/>
              <a:gd name="connsiteX7" fmla="*/ 2958122 w 10822420"/>
              <a:gd name="connsiteY7" fmla="*/ 3140122 h 6280150"/>
              <a:gd name="connsiteX8" fmla="*/ 1075534 w 10822420"/>
              <a:gd name="connsiteY8" fmla="*/ 1257534 h 6280150"/>
              <a:gd name="connsiteX9" fmla="*/ 22961 w 10822420"/>
              <a:gd name="connsiteY9" fmla="*/ 1579051 h 6280150"/>
              <a:gd name="connsiteX10" fmla="*/ 0 w 10822420"/>
              <a:gd name="connsiteY10" fmla="*/ 1596221 h 628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420" h="6280150">
                <a:moveTo>
                  <a:pt x="0" y="0"/>
                </a:moveTo>
                <a:lnTo>
                  <a:pt x="10822420" y="0"/>
                </a:lnTo>
                <a:lnTo>
                  <a:pt x="10822420" y="6280150"/>
                </a:lnTo>
                <a:lnTo>
                  <a:pt x="0" y="6280150"/>
                </a:lnTo>
                <a:lnTo>
                  <a:pt x="0" y="4684024"/>
                </a:lnTo>
                <a:lnTo>
                  <a:pt x="22961" y="4701194"/>
                </a:lnTo>
                <a:cubicBezTo>
                  <a:pt x="323424" y="4904183"/>
                  <a:pt x="685637" y="5022710"/>
                  <a:pt x="1075534" y="5022710"/>
                </a:cubicBezTo>
                <a:cubicBezTo>
                  <a:pt x="2115259" y="5022710"/>
                  <a:pt x="2958122" y="4179847"/>
                  <a:pt x="2958122" y="3140122"/>
                </a:cubicBezTo>
                <a:cubicBezTo>
                  <a:pt x="2958122" y="2100397"/>
                  <a:pt x="2115259" y="1257534"/>
                  <a:pt x="1075534" y="1257534"/>
                </a:cubicBezTo>
                <a:cubicBezTo>
                  <a:pt x="685637" y="1257534"/>
                  <a:pt x="323424" y="1376062"/>
                  <a:pt x="22961" y="1579051"/>
                </a:cubicBezTo>
                <a:lnTo>
                  <a:pt x="0" y="1596221"/>
                </a:lnTo>
                <a:close/>
              </a:path>
            </a:pathLst>
          </a:custGeom>
          <a:blipFill>
            <a:blip r:embed="rId2"/>
            <a:stretch>
              <a:fillRect t="-11336" b="-11336"/>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Text Placeholder 2">
            <a:extLst>
              <a:ext uri="{FF2B5EF4-FFF2-40B4-BE49-F238E27FC236}">
                <a16:creationId xmlns:a16="http://schemas.microsoft.com/office/drawing/2014/main" id="{8CD80DA2-3A5B-593A-9B3A-2F58EEE48B67}"/>
              </a:ext>
            </a:extLst>
          </p:cNvPr>
          <p:cNvSpPr>
            <a:spLocks noGrp="1"/>
          </p:cNvSpPr>
          <p:nvPr>
            <p:ph type="body" sz="quarter" idx="14" hasCustomPrompt="1"/>
          </p:nvPr>
        </p:nvSpPr>
        <p:spPr>
          <a:xfrm>
            <a:off x="972738" y="2196936"/>
            <a:ext cx="2892679" cy="1570471"/>
          </a:xfrm>
          <a:prstGeom prst="rect">
            <a:avLst/>
          </a:prstGeom>
        </p:spPr>
        <p:txBody>
          <a:bodyPr/>
          <a:lstStyle>
            <a:lvl1pPr marL="0" indent="0">
              <a:lnSpc>
                <a:spcPct val="113000"/>
              </a:lnSpc>
              <a:buNone/>
              <a:defRPr sz="2200" b="0" i="0" spc="10" baseline="0">
                <a:solidFill>
                  <a:schemeClr val="bg1"/>
                </a:solidFill>
                <a:latin typeface="Arial" panose="020B0604020202020204" pitchFamily="34" charset="0"/>
              </a:defRPr>
            </a:lvl1pPr>
          </a:lstStyle>
          <a:p>
            <a:pPr lvl="0"/>
            <a:r>
              <a:rPr lang="en-GB"/>
              <a:t>“[Insert an impactful quote here about the work we do.]”</a:t>
            </a:r>
          </a:p>
        </p:txBody>
      </p:sp>
      <p:sp>
        <p:nvSpPr>
          <p:cNvPr id="10" name="Text Placeholder 2">
            <a:extLst>
              <a:ext uri="{FF2B5EF4-FFF2-40B4-BE49-F238E27FC236}">
                <a16:creationId xmlns:a16="http://schemas.microsoft.com/office/drawing/2014/main" id="{9E651C70-73FA-545F-D0A4-30061398EBFB}"/>
              </a:ext>
            </a:extLst>
          </p:cNvPr>
          <p:cNvSpPr>
            <a:spLocks noGrp="1"/>
          </p:cNvSpPr>
          <p:nvPr>
            <p:ph type="body" sz="quarter" idx="15" hasCustomPrompt="1"/>
          </p:nvPr>
        </p:nvSpPr>
        <p:spPr>
          <a:xfrm>
            <a:off x="972740" y="3880512"/>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
        <p:nvSpPr>
          <p:cNvPr id="12" name="Slide Number Placeholder 8">
            <a:extLst>
              <a:ext uri="{FF2B5EF4-FFF2-40B4-BE49-F238E27FC236}">
                <a16:creationId xmlns:a16="http://schemas.microsoft.com/office/drawing/2014/main" id="{A23CBF5F-8A72-7292-0913-24CB5CE50572}"/>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15" name="Text Placeholder 2">
            <a:extLst>
              <a:ext uri="{FF2B5EF4-FFF2-40B4-BE49-F238E27FC236}">
                <a16:creationId xmlns:a16="http://schemas.microsoft.com/office/drawing/2014/main" id="{2F89C155-BA3F-8608-FD26-5F1680FCA27E}"/>
              </a:ext>
            </a:extLst>
          </p:cNvPr>
          <p:cNvSpPr>
            <a:spLocks noGrp="1"/>
          </p:cNvSpPr>
          <p:nvPr>
            <p:ph type="body" sz="quarter" idx="16"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Tree>
    <p:extLst>
      <p:ext uri="{BB962C8B-B14F-4D97-AF65-F5344CB8AC3E}">
        <p14:creationId xmlns:p14="http://schemas.microsoft.com/office/powerpoint/2010/main" val="37557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3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54684" y="4211392"/>
            <a:ext cx="6982488" cy="1960766"/>
          </a:xfrm>
          <a:prstGeom prst="rect">
            <a:avLst/>
          </a:prstGeom>
        </p:spPr>
        <p:txBody>
          <a:bodyPr anchor="b"/>
          <a:lstStyle>
            <a:lvl1pPr marL="0" indent="0">
              <a:lnSpc>
                <a:spcPct val="110000"/>
              </a:lnSpc>
              <a:spcBef>
                <a:spcPts val="0"/>
              </a:spcBef>
              <a:buNone/>
              <a:defRPr sz="5400" b="0" i="0" spc="10" baseline="0">
                <a:solidFill>
                  <a:schemeClr val="bg1"/>
                </a:solidFill>
                <a:latin typeface="Arial" panose="020B0604020202020204" pitchFamily="34" charset="0"/>
              </a:defRPr>
            </a:lvl1pPr>
          </a:lstStyle>
          <a:p>
            <a:pPr lvl="0"/>
            <a:r>
              <a:rPr lang="en-GB"/>
              <a:t>A big bold statement here</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1652661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 mom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13000" b="-1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Text Placeholder 2">
            <a:extLst>
              <a:ext uri="{FF2B5EF4-FFF2-40B4-BE49-F238E27FC236}">
                <a16:creationId xmlns:a16="http://schemas.microsoft.com/office/drawing/2014/main" id="{0CEEC976-EC72-A22C-D35A-8E69DFC0D559}"/>
              </a:ext>
            </a:extLst>
          </p:cNvPr>
          <p:cNvSpPr>
            <a:spLocks noGrp="1"/>
          </p:cNvSpPr>
          <p:nvPr>
            <p:ph type="body" sz="quarter" idx="16" hasCustomPrompt="1"/>
          </p:nvPr>
        </p:nvSpPr>
        <p:spPr>
          <a:xfrm>
            <a:off x="9715881" y="4728589"/>
            <a:ext cx="1891918" cy="365125"/>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5" name="Text Placeholder 2">
            <a:extLst>
              <a:ext uri="{FF2B5EF4-FFF2-40B4-BE49-F238E27FC236}">
                <a16:creationId xmlns:a16="http://schemas.microsoft.com/office/drawing/2014/main" id="{F9AAD091-8457-7AF5-F2CA-9FE9FF6B1F3A}"/>
              </a:ext>
            </a:extLst>
          </p:cNvPr>
          <p:cNvSpPr>
            <a:spLocks noGrp="1"/>
          </p:cNvSpPr>
          <p:nvPr>
            <p:ph type="body" sz="quarter" idx="17" hasCustomPrompt="1"/>
          </p:nvPr>
        </p:nvSpPr>
        <p:spPr>
          <a:xfrm>
            <a:off x="9715882" y="5147876"/>
            <a:ext cx="1891918" cy="1100524"/>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[Significant moment. Big or small]</a:t>
            </a:r>
          </a:p>
        </p:txBody>
      </p:sp>
    </p:spTree>
    <p:extLst>
      <p:ext uri="{BB962C8B-B14F-4D97-AF65-F5344CB8AC3E}">
        <p14:creationId xmlns:p14="http://schemas.microsoft.com/office/powerpoint/2010/main" val="102253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ld statement full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59705B-88C8-0C14-BCD4-3D92B0973896}"/>
              </a:ext>
            </a:extLst>
          </p:cNvPr>
          <p:cNvSpPr/>
          <p:nvPr userDrawn="1"/>
        </p:nvSpPr>
        <p:spPr>
          <a:xfrm>
            <a:off x="272416" y="941388"/>
            <a:ext cx="11630024" cy="564743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700582"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29721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anim calcmode="lin" valueType="num">
                      <p:cBhvr>
                        <p:cTn dur="500" fill="hold"/>
                        <p:tgtEl>
                          <p:spTgt spid="2"/>
                        </p:tgtEl>
                        <p:attrNameLst>
                          <p:attrName>ppt_x</p:attrName>
                        </p:attrNameLst>
                      </p:cBhvr>
                      <p:tavLst>
                        <p:tav tm="0">
                          <p:val>
                            <p:strVal val="#ppt_x"/>
                          </p:val>
                        </p:tav>
                        <p:tav tm="100000">
                          <p:val>
                            <p:strVal val="#ppt_x"/>
                          </p:val>
                        </p:tav>
                      </p:tavLst>
                    </p:anim>
                    <p:anim calcmode="lin" valueType="num">
                      <p:cBhvr>
                        <p:cTn dur="500" fill="hold"/>
                        <p:tgtEl>
                          <p:spTgt spid="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line statemen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6A90A2-998B-56B1-D664-00C745949F69}"/>
              </a:ext>
            </a:extLst>
          </p:cNvPr>
          <p:cNvSpPr/>
          <p:nvPr userDrawn="1"/>
        </p:nvSpPr>
        <p:spPr>
          <a:xfrm>
            <a:off x="272416" y="941388"/>
            <a:ext cx="11630024" cy="564743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Text Placeholder 2">
            <a:extLst>
              <a:ext uri="{FF2B5EF4-FFF2-40B4-BE49-F238E27FC236}">
                <a16:creationId xmlns:a16="http://schemas.microsoft.com/office/drawing/2014/main" id="{96922302-7BBD-C1AA-F63F-7E88DD401DD5}"/>
              </a:ext>
            </a:extLst>
          </p:cNvPr>
          <p:cNvSpPr>
            <a:spLocks noGrp="1"/>
          </p:cNvSpPr>
          <p:nvPr>
            <p:ph type="body" sz="quarter" idx="10" hasCustomPrompt="1"/>
          </p:nvPr>
        </p:nvSpPr>
        <p:spPr>
          <a:xfrm>
            <a:off x="823948" y="1904002"/>
            <a:ext cx="6285189"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cxnSp>
        <p:nvCxnSpPr>
          <p:cNvPr id="4" name="Straight Connector 3">
            <a:extLst>
              <a:ext uri="{FF2B5EF4-FFF2-40B4-BE49-F238E27FC236}">
                <a16:creationId xmlns:a16="http://schemas.microsoft.com/office/drawing/2014/main" id="{BB0E0581-574E-807B-D6DE-01524D276348}"/>
              </a:ext>
            </a:extLst>
          </p:cNvPr>
          <p:cNvCxnSpPr>
            <a:cxnSpLocks/>
          </p:cNvCxnSpPr>
          <p:nvPr userDrawn="1"/>
        </p:nvCxnSpPr>
        <p:spPr>
          <a:xfrm flipH="1">
            <a:off x="938150" y="1694358"/>
            <a:ext cx="109642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A49B38-CC85-1025-1C96-2C8CAE642ECC}"/>
              </a:ext>
            </a:extLst>
          </p:cNvPr>
          <p:cNvSpPr/>
          <p:nvPr userDrawn="1"/>
        </p:nvSpPr>
        <p:spPr>
          <a:xfrm>
            <a:off x="272416" y="941388"/>
            <a:ext cx="11630024" cy="5647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2" name="Text Placeholder 2">
            <a:extLst>
              <a:ext uri="{FF2B5EF4-FFF2-40B4-BE49-F238E27FC236}">
                <a16:creationId xmlns:a16="http://schemas.microsoft.com/office/drawing/2014/main" id="{E0AAA75E-14CE-A79A-26B2-DF156D7A8F56}"/>
              </a:ext>
            </a:extLst>
          </p:cNvPr>
          <p:cNvSpPr>
            <a:spLocks noGrp="1"/>
          </p:cNvSpPr>
          <p:nvPr>
            <p:ph type="body" sz="quarter" idx="10" hasCustomPrompt="1"/>
          </p:nvPr>
        </p:nvSpPr>
        <p:spPr>
          <a:xfrm>
            <a:off x="728946" y="1352677"/>
            <a:ext cx="7758231" cy="3302450"/>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“[Insert an impactful quote about the work that Cancer Research UK is doing.]”</a:t>
            </a:r>
          </a:p>
        </p:txBody>
      </p:sp>
      <p:sp>
        <p:nvSpPr>
          <p:cNvPr id="5" name="Text Placeholder 2">
            <a:extLst>
              <a:ext uri="{FF2B5EF4-FFF2-40B4-BE49-F238E27FC236}">
                <a16:creationId xmlns:a16="http://schemas.microsoft.com/office/drawing/2014/main" id="{588D1FEB-A633-7BBB-B14C-519435E38872}"/>
              </a:ext>
            </a:extLst>
          </p:cNvPr>
          <p:cNvSpPr>
            <a:spLocks noGrp="1"/>
          </p:cNvSpPr>
          <p:nvPr>
            <p:ph type="body" sz="quarter" idx="16" hasCustomPrompt="1"/>
          </p:nvPr>
        </p:nvSpPr>
        <p:spPr>
          <a:xfrm>
            <a:off x="728946" y="4925280"/>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Tree>
    <p:extLst>
      <p:ext uri="{BB962C8B-B14F-4D97-AF65-F5344CB8AC3E}">
        <p14:creationId xmlns:p14="http://schemas.microsoft.com/office/powerpoint/2010/main" val="3866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5" grpId="0">
        <p:tmplLst>
          <p:tmpl>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mom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Oval 2">
            <a:extLst>
              <a:ext uri="{FF2B5EF4-FFF2-40B4-BE49-F238E27FC236}">
                <a16:creationId xmlns:a16="http://schemas.microsoft.com/office/drawing/2014/main" id="{AAFFBEE9-F6E1-26CC-2F77-4DFF29CB4A24}"/>
              </a:ext>
            </a:extLst>
          </p:cNvPr>
          <p:cNvSpPr/>
          <p:nvPr userDrawn="1"/>
        </p:nvSpPr>
        <p:spPr>
          <a:xfrm>
            <a:off x="3408229" y="1055000"/>
            <a:ext cx="5375542" cy="5375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28AA6A4B-7313-A1D3-8BAD-9C3A2528AAF3}"/>
              </a:ext>
            </a:extLst>
          </p:cNvPr>
          <p:cNvSpPr>
            <a:spLocks noGrp="1"/>
          </p:cNvSpPr>
          <p:nvPr>
            <p:ph type="body" sz="quarter" idx="16" hasCustomPrompt="1"/>
          </p:nvPr>
        </p:nvSpPr>
        <p:spPr>
          <a:xfrm>
            <a:off x="4250464" y="2123166"/>
            <a:ext cx="4105818" cy="2242162"/>
          </a:xfrm>
          <a:prstGeom prst="rect">
            <a:avLst/>
          </a:prstGeom>
        </p:spPr>
        <p:txBody>
          <a:bodyPr/>
          <a:lstStyle>
            <a:lvl1pPr marL="0" indent="0">
              <a:lnSpc>
                <a:spcPct val="113000"/>
              </a:lnSpc>
              <a:buNone/>
              <a:defRPr sz="3200" b="0" i="0" spc="10" baseline="0">
                <a:solidFill>
                  <a:schemeClr val="bg1"/>
                </a:solidFill>
                <a:latin typeface="Arial" panose="020B0604020202020204" pitchFamily="34" charset="0"/>
              </a:defRPr>
            </a:lvl1pPr>
          </a:lstStyle>
          <a:p>
            <a:pPr lvl="0"/>
            <a:r>
              <a:rPr lang="en-GB"/>
              <a:t>“[Insert an impactful quote about the work that we do.]”</a:t>
            </a:r>
          </a:p>
        </p:txBody>
      </p:sp>
      <p:sp>
        <p:nvSpPr>
          <p:cNvPr id="6" name="Text Placeholder 2">
            <a:extLst>
              <a:ext uri="{FF2B5EF4-FFF2-40B4-BE49-F238E27FC236}">
                <a16:creationId xmlns:a16="http://schemas.microsoft.com/office/drawing/2014/main" id="{B6BBE4F1-8034-B2DB-8BA1-85DF50D24963}"/>
              </a:ext>
            </a:extLst>
          </p:cNvPr>
          <p:cNvSpPr>
            <a:spLocks noGrp="1"/>
          </p:cNvSpPr>
          <p:nvPr>
            <p:ph type="body" sz="quarter" idx="17" hasCustomPrompt="1"/>
          </p:nvPr>
        </p:nvSpPr>
        <p:spPr>
          <a:xfrm>
            <a:off x="4250465" y="4438373"/>
            <a:ext cx="2052964" cy="995121"/>
          </a:xfrm>
          <a:prstGeom prst="rect">
            <a:avLst/>
          </a:prstGeom>
        </p:spPr>
        <p:txBody>
          <a:bodyPr/>
          <a:lstStyle>
            <a:lvl1pPr marL="0" indent="0">
              <a:lnSpc>
                <a:spcPct val="113000"/>
              </a:lnSpc>
              <a:spcBef>
                <a:spcPts val="0"/>
              </a:spcBef>
              <a:buNone/>
              <a:defRPr sz="1800" b="0" i="0" spc="10" baseline="0">
                <a:solidFill>
                  <a:schemeClr val="bg1"/>
                </a:solidFill>
                <a:latin typeface="Arial" panose="020B0604020202020204" pitchFamily="34" charset="0"/>
              </a:defRPr>
            </a:lvl1pPr>
          </a:lstStyle>
          <a:p>
            <a:pPr lvl="0"/>
            <a:r>
              <a:rPr lang="en-GB"/>
              <a:t>[Name, </a:t>
            </a:r>
            <a:br>
              <a:rPr lang="en-GB"/>
            </a:br>
            <a:r>
              <a:rPr lang="en-GB"/>
              <a:t>Location </a:t>
            </a:r>
            <a:br>
              <a:rPr lang="en-GB"/>
            </a:br>
            <a:r>
              <a:rPr lang="en-GB"/>
              <a:t>Date]</a:t>
            </a:r>
          </a:p>
        </p:txBody>
      </p:sp>
    </p:spTree>
    <p:extLst>
      <p:ext uri="{BB962C8B-B14F-4D97-AF65-F5344CB8AC3E}">
        <p14:creationId xmlns:p14="http://schemas.microsoft.com/office/powerpoint/2010/main" val="32413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p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2386941"/>
            <a:ext cx="10921320" cy="3776354"/>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 </a:t>
            </a:r>
            <a:r>
              <a:rPr lang="en-GB" err="1"/>
              <a:t>metus</a:t>
            </a:r>
            <a:r>
              <a:rPr lang="en-GB"/>
              <a:t>. Ut </a:t>
            </a:r>
            <a:r>
              <a:rPr lang="en-GB" err="1"/>
              <a:t>venenatis</a:t>
            </a:r>
            <a:r>
              <a:rPr lang="en-GB"/>
              <a:t> </a:t>
            </a:r>
            <a:r>
              <a:rPr lang="en-GB" err="1"/>
              <a:t>consectetur</a:t>
            </a:r>
            <a:r>
              <a:rPr lang="en-GB"/>
              <a:t> ligula, </a:t>
            </a:r>
            <a:r>
              <a:rPr lang="en-GB" err="1"/>
              <a:t>ut</a:t>
            </a:r>
            <a:r>
              <a:rPr lang="en-GB"/>
              <a:t> </a:t>
            </a:r>
            <a:r>
              <a:rPr lang="en-GB" err="1"/>
              <a:t>posuere</a:t>
            </a:r>
            <a:r>
              <a:rPr lang="en-GB"/>
              <a:t> libero </a:t>
            </a:r>
            <a:r>
              <a:rPr lang="en-GB" err="1"/>
              <a:t>vehicula</a:t>
            </a:r>
            <a:r>
              <a:rPr lang="en-GB"/>
              <a:t> sit </a:t>
            </a:r>
            <a:r>
              <a:rPr lang="en-GB" err="1"/>
              <a:t>amet</a:t>
            </a:r>
            <a:r>
              <a:rPr lang="en-GB"/>
              <a:t>. </a:t>
            </a:r>
            <a:r>
              <a:rPr lang="en-GB" err="1"/>
              <a:t>Nulla</a:t>
            </a:r>
            <a:r>
              <a:rPr lang="en-GB"/>
              <a:t> </a:t>
            </a:r>
            <a:r>
              <a:rPr lang="en-GB" err="1"/>
              <a:t>diam</a:t>
            </a:r>
            <a:r>
              <a:rPr lang="en-GB"/>
              <a:t> eros, </a:t>
            </a:r>
            <a:r>
              <a:rPr lang="en-GB" err="1"/>
              <a:t>tempor</a:t>
            </a:r>
            <a:r>
              <a:rPr lang="en-GB"/>
              <a:t> </a:t>
            </a:r>
            <a:r>
              <a:rPr lang="en-GB" err="1"/>
              <a:t>eu</a:t>
            </a:r>
            <a:r>
              <a:rPr lang="en-GB"/>
              <a:t> ligula in, </a:t>
            </a:r>
            <a:r>
              <a:rPr lang="en-GB" err="1"/>
              <a:t>consequat</a:t>
            </a:r>
            <a:r>
              <a:rPr lang="en-GB"/>
              <a:t> vestibulum ante.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9">
            <a:extLst>
              <a:ext uri="{FF2B5EF4-FFF2-40B4-BE49-F238E27FC236}">
                <a16:creationId xmlns:a16="http://schemas.microsoft.com/office/drawing/2014/main" id="{1908E9A0-2AE5-FCE9-9FB6-6D765EFFD9A5}"/>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7663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moment">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273051" y="273049"/>
            <a:ext cx="7227679" cy="6307133"/>
          </a:xfrm>
          <a:prstGeom prst="rect">
            <a:avLst/>
          </a:prstGeom>
          <a:blipFill dpi="0" rotWithShape="1">
            <a:blip r:embed="rId2"/>
            <a:srcRect/>
            <a:stretch>
              <a:fillRect l="-21178"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59677" y="3429000"/>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59677" y="1992130"/>
            <a:ext cx="3632668" cy="1425107"/>
          </a:xfrm>
          <a:prstGeom prst="rect">
            <a:avLst/>
          </a:prstGeom>
        </p:spPr>
        <p:txBody>
          <a:bodyPr/>
          <a:lstStyle>
            <a:lvl1pPr>
              <a:lnSpc>
                <a:spcPct val="113000"/>
              </a:lnSpc>
              <a:defRPr sz="3600" b="0" i="0" spc="20" baseline="0">
                <a:solidFill>
                  <a:schemeClr val="tx1"/>
                </a:solidFill>
                <a:latin typeface="Arial" panose="020B0604020202020204" pitchFamily="34" charset="0"/>
              </a:defRPr>
            </a:lvl1pPr>
          </a:lstStyle>
          <a:p>
            <a:r>
              <a:rPr lang="en-GB"/>
              <a:t>Descriptive heading</a:t>
            </a:r>
            <a:endParaRPr lang="en-US"/>
          </a:p>
        </p:txBody>
      </p:sp>
      <p:cxnSp>
        <p:nvCxnSpPr>
          <p:cNvPr id="9" name="Straight Connector 8">
            <a:extLst>
              <a:ext uri="{FF2B5EF4-FFF2-40B4-BE49-F238E27FC236}">
                <a16:creationId xmlns:a16="http://schemas.microsoft.com/office/drawing/2014/main" id="{EB4FDC4A-B61A-93A0-17B5-30CD8E1283A5}"/>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BF470EA-916A-913F-62CA-C9C2838F920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sp>
        <p:nvSpPr>
          <p:cNvPr id="7" name="Text Placeholder 2">
            <a:extLst>
              <a:ext uri="{FF2B5EF4-FFF2-40B4-BE49-F238E27FC236}">
                <a16:creationId xmlns:a16="http://schemas.microsoft.com/office/drawing/2014/main" id="{8AAA093A-90B5-5C8F-5C69-C10D57D352C7}"/>
              </a:ext>
            </a:extLst>
          </p:cNvPr>
          <p:cNvSpPr>
            <a:spLocks noGrp="1"/>
          </p:cNvSpPr>
          <p:nvPr>
            <p:ph type="body" sz="quarter" idx="22" hasCustomPrompt="1"/>
          </p:nvPr>
        </p:nvSpPr>
        <p:spPr>
          <a:xfrm>
            <a:off x="8144822" y="4860448"/>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pic>
        <p:nvPicPr>
          <p:cNvPr id="3" name="Picture 2" descr="A black background with a black square&#10;&#10;Description automatically generated">
            <a:extLst>
              <a:ext uri="{FF2B5EF4-FFF2-40B4-BE49-F238E27FC236}">
                <a16:creationId xmlns:a16="http://schemas.microsoft.com/office/drawing/2014/main" id="{ED92F226-1355-F2DE-E01D-DA2FA0F7D20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350508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931831"/>
            <a:ext cx="9127572"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4275786"/>
            <a:ext cx="9127573"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Slide Number Placeholder 9">
            <a:extLst>
              <a:ext uri="{FF2B5EF4-FFF2-40B4-BE49-F238E27FC236}">
                <a16:creationId xmlns:a16="http://schemas.microsoft.com/office/drawing/2014/main" id="{DA132325-2F49-1EC5-24F6-6116E82F1F8C}"/>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097985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733573" y="2716446"/>
            <a:ext cx="7168865" cy="3037472"/>
          </a:xfrm>
          <a:prstGeom prst="rect">
            <a:avLst/>
          </a:prstGeom>
        </p:spPr>
        <p:txBody>
          <a:bodyPr/>
          <a:lstStyle>
            <a:lvl1pPr marL="0" indent="0">
              <a:lnSpc>
                <a:spcPct val="110000"/>
              </a:lnSpc>
              <a:spcBef>
                <a:spcPts val="0"/>
              </a:spcBef>
              <a:buNone/>
              <a:defRPr sz="4400" b="0" i="0" spc="10" baseline="0">
                <a:solidFill>
                  <a:schemeClr val="tx1"/>
                </a:solidFill>
                <a:latin typeface="Arial" panose="020B0604020202020204" pitchFamily="34" charset="0"/>
              </a:defRPr>
            </a:lvl1pPr>
          </a:lstStyle>
          <a:p>
            <a:pPr lvl="0"/>
            <a:r>
              <a:rPr lang="en-GB"/>
              <a:t>A world where everybody lives longer, better lives, free from the fear of cancer.</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289559" y="1523222"/>
            <a:ext cx="3765176" cy="376517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219200" y="2716446"/>
            <a:ext cx="2541431" cy="1425107"/>
          </a:xfrm>
          <a:prstGeom prst="rect">
            <a:avLst/>
          </a:prstGeom>
        </p:spPr>
        <p:txBody>
          <a:bodyPr/>
          <a:lstStyle>
            <a:lvl1pPr>
              <a:lnSpc>
                <a:spcPct val="113000"/>
              </a:lnSpc>
              <a:defRPr sz="4400" b="0" i="0" spc="20" baseline="0">
                <a:solidFill>
                  <a:schemeClr val="bg1"/>
                </a:solidFill>
                <a:latin typeface="Arial" panose="020B0604020202020204" pitchFamily="34" charset="0"/>
              </a:defRPr>
            </a:lvl1pPr>
          </a:lstStyle>
          <a:p>
            <a:r>
              <a:rPr lang="en-GB"/>
              <a:t>A key moment</a:t>
            </a:r>
            <a:endParaRPr lang="en-US"/>
          </a:p>
        </p:txBody>
      </p:sp>
      <p:sp>
        <p:nvSpPr>
          <p:cNvPr id="3" name="Slide Number Placeholder 9">
            <a:extLst>
              <a:ext uri="{FF2B5EF4-FFF2-40B4-BE49-F238E27FC236}">
                <a16:creationId xmlns:a16="http://schemas.microsoft.com/office/drawing/2014/main" id="{910C568D-6AB7-1321-47C3-121AF5B265A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90914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ld statement 3">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612178" y="1931831"/>
            <a:ext cx="6927504"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4612177" y="4275786"/>
            <a:ext cx="6927505"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cxnSp>
        <p:nvCxnSpPr>
          <p:cNvPr id="7" name="Straight Connector 6">
            <a:extLst>
              <a:ext uri="{FF2B5EF4-FFF2-40B4-BE49-F238E27FC236}">
                <a16:creationId xmlns:a16="http://schemas.microsoft.com/office/drawing/2014/main" id="{5356384B-11C5-D8D3-642B-DE3E6AE313E0}"/>
              </a:ext>
            </a:extLst>
          </p:cNvPr>
          <p:cNvCxnSpPr>
            <a:cxnSpLocks/>
          </p:cNvCxnSpPr>
          <p:nvPr userDrawn="1"/>
        </p:nvCxnSpPr>
        <p:spPr>
          <a:xfrm flipH="1">
            <a:off x="4705695" y="4009130"/>
            <a:ext cx="74863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9">
            <a:extLst>
              <a:ext uri="{FF2B5EF4-FFF2-40B4-BE49-F238E27FC236}">
                <a16:creationId xmlns:a16="http://schemas.microsoft.com/office/drawing/2014/main" id="{2238428F-5295-30FA-0582-7B5D6B621866}"/>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193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
                                            <p:txEl>
                                              <p:pRg st="0" end="0"/>
                                            </p:txEl>
                                          </p:spTgt>
                                        </p:tgtEl>
                                      </p:cBhvr>
                                    </p:animEffect>
                                    <p:set>
                                      <p:cBhvr>
                                        <p:cTn id="18" dur="1" fill="hold">
                                          <p:stCondLst>
                                            <p:cond delay="499"/>
                                          </p:stCondLst>
                                        </p:cTn>
                                        <p:tgtEl>
                                          <p:spTgt spid="2">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nodeType="click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1+ppt_w/2"/>
                                          </p:val>
                                        </p:tav>
                                      </p:tavLst>
                                    </p:anim>
                                    <p:anim calcmode="lin" valueType="num">
                                      <p:cBhvr additive="base">
                                        <p:cTn id="26" dur="500"/>
                                        <p:tgtEl>
                                          <p:spTgt spid="7"/>
                                        </p:tgtEl>
                                        <p:attrNameLst>
                                          <p:attrName>ppt_y</p:attrName>
                                        </p:attrNameLst>
                                      </p:cBhvr>
                                      <p:tavLst>
                                        <p:tav tm="0">
                                          <p:val>
                                            <p:strVal val="ppt_y"/>
                                          </p:val>
                                        </p:tav>
                                        <p:tav tm="100000">
                                          <p:val>
                                            <p:strVal val="ppt_y"/>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 grpId="1" build="p">
        <p:tmplLst>
          <p:tmpl lvl="1">
            <p:tnLst>
              <p:par>
                <p:cTn presetID="10" presetClass="exit" presetSubtype="0" fill="hold" nodeType="clickEffect">
                  <p:stCondLst>
                    <p:cond delay="0"/>
                  </p:stCondLst>
                  <p:childTnLst>
                    <p:animEffect transition="out" filter="fade">
                      <p:cBhvr>
                        <p:cTn dur="500"/>
                        <p:tgtEl>
                          <p:spTgt spid="2"/>
                        </p:tgtEl>
                      </p:cBhvr>
                    </p:animEffect>
                    <p:set>
                      <p:cBhvr>
                        <p:cTn dur="1" fill="hold">
                          <p:stCondLst>
                            <p:cond delay="499"/>
                          </p:stCondLst>
                        </p:cTn>
                        <p:tgtEl>
                          <p:spTgt spid="2"/>
                        </p:tgtEl>
                        <p:attrNameLst>
                          <p:attrName>style.visibility</p:attrName>
                        </p:attrNameLst>
                      </p:cBhvr>
                      <p:to>
                        <p:strVal val="hidden"/>
                      </p:to>
                    </p:se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3" grpId="1" build="p">
        <p:tmplLst>
          <p:tmpl lvl="1">
            <p:tnLst>
              <p:par>
                <p:cTn presetID="10" presetClass="exit" presetSubtype="0" fill="hold" nodeType="withEffect">
                  <p:stCondLst>
                    <p:cond delay="0"/>
                  </p:stCondLst>
                  <p:childTnLst>
                    <p:animEffect transition="out" filter="fade">
                      <p:cBhvr>
                        <p:cTn dur="500"/>
                        <p:tgtEl>
                          <p:spTgt spid="3"/>
                        </p:tgtEl>
                      </p:cBhvr>
                    </p:animEffect>
                    <p:set>
                      <p:cBhvr>
                        <p:cTn dur="1" fill="hold">
                          <p:stCondLst>
                            <p:cond delay="499"/>
                          </p:stCondLst>
                        </p:cTn>
                        <p:tgtEl>
                          <p:spTgt spid="3"/>
                        </p:tgtEl>
                        <p:attrNameLst>
                          <p:attrName>style.visibility</p:attrName>
                        </p:attrNameLst>
                      </p:cBhvr>
                      <p:to>
                        <p:strVal val="hidden"/>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ld statement 4">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4733573" y="987136"/>
            <a:ext cx="5486840" cy="5486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195833" y="3218196"/>
            <a:ext cx="3054049" cy="712553"/>
          </a:xfrm>
          <a:prstGeom prst="rect">
            <a:avLst/>
          </a:prstGeom>
        </p:spPr>
        <p:txBody>
          <a:bodyPr/>
          <a:lstStyle>
            <a:lvl1pPr algn="r">
              <a:lnSpc>
                <a:spcPct val="113000"/>
              </a:lnSpc>
              <a:defRPr sz="4400" b="0" i="0" spc="20" baseline="0">
                <a:solidFill>
                  <a:schemeClr val="tx1"/>
                </a:solidFill>
                <a:latin typeface="Arial" panose="020B0604020202020204" pitchFamily="34" charset="0"/>
              </a:defRPr>
            </a:lvl1pPr>
          </a:lstStyle>
          <a:p>
            <a:r>
              <a:rPr lang="en-GB"/>
              <a:t>Our vision</a:t>
            </a:r>
            <a:endParaRPr lang="en-US"/>
          </a:p>
        </p:txBody>
      </p:sp>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5835338" y="2055736"/>
            <a:ext cx="3786644" cy="3357927"/>
          </a:xfrm>
          <a:prstGeom prst="rect">
            <a:avLst/>
          </a:prstGeom>
        </p:spPr>
        <p:txBody>
          <a:bodyPr/>
          <a:lstStyle>
            <a:lvl1pPr marL="0" indent="0">
              <a:lnSpc>
                <a:spcPct val="100000"/>
              </a:lnSpc>
              <a:spcBef>
                <a:spcPts val="0"/>
              </a:spcBef>
              <a:buNone/>
              <a:defRPr sz="3600" b="0" i="0" spc="10" baseline="0">
                <a:solidFill>
                  <a:schemeClr val="bg1"/>
                </a:solidFill>
                <a:latin typeface="Arial" panose="020B0604020202020204" pitchFamily="34" charset="0"/>
              </a:defRPr>
            </a:lvl1pPr>
          </a:lstStyle>
          <a:p>
            <a:pPr lvl="0"/>
            <a:r>
              <a:rPr lang="en-GB"/>
              <a:t>A world where everybody lives longer, better lives, free from the fear of cancer</a:t>
            </a:r>
          </a:p>
        </p:txBody>
      </p:sp>
      <p:cxnSp>
        <p:nvCxnSpPr>
          <p:cNvPr id="10" name="Straight Connector 9">
            <a:extLst>
              <a:ext uri="{FF2B5EF4-FFF2-40B4-BE49-F238E27FC236}">
                <a16:creationId xmlns:a16="http://schemas.microsoft.com/office/drawing/2014/main" id="{1CADFDBC-CA0C-ADAF-BC06-8168624FF185}"/>
              </a:ext>
            </a:extLst>
          </p:cNvPr>
          <p:cNvCxnSpPr>
            <a:cxnSpLocks/>
          </p:cNvCxnSpPr>
          <p:nvPr userDrawn="1"/>
        </p:nvCxnSpPr>
        <p:spPr>
          <a:xfrm flipH="1">
            <a:off x="0" y="4009130"/>
            <a:ext cx="412519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9">
            <a:extLst>
              <a:ext uri="{FF2B5EF4-FFF2-40B4-BE49-F238E27FC236}">
                <a16:creationId xmlns:a16="http://schemas.microsoft.com/office/drawing/2014/main" id="{1903B966-4842-202F-B06F-C9472BF3581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514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pic>
        <p:nvPicPr>
          <p:cNvPr id="29" name="Picture 28" descr="A picture containing graphics, star, creativity, art&#10;&#10;Description automatically generated">
            <a:extLst>
              <a:ext uri="{FF2B5EF4-FFF2-40B4-BE49-F238E27FC236}">
                <a16:creationId xmlns:a16="http://schemas.microsoft.com/office/drawing/2014/main" id="{A35EEC82-C9DB-33C8-C694-2124A8C9B8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63597" y="1352677"/>
            <a:ext cx="1306520" cy="1306520"/>
          </a:xfrm>
          <a:prstGeom prst="rect">
            <a:avLst/>
          </a:prstGeom>
        </p:spPr>
      </p:pic>
      <p:pic>
        <p:nvPicPr>
          <p:cNvPr id="31" name="Picture 30" descr="A blue circle with pink ribbons and a check mark&#10;&#10;Description automatically generated with medium confidence">
            <a:extLst>
              <a:ext uri="{FF2B5EF4-FFF2-40B4-BE49-F238E27FC236}">
                <a16:creationId xmlns:a16="http://schemas.microsoft.com/office/drawing/2014/main" id="{29176CAD-8698-7B61-6D14-A85360B2D3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52352" y="1352677"/>
            <a:ext cx="1306520" cy="1306520"/>
          </a:xfrm>
          <a:prstGeom prst="rect">
            <a:avLst/>
          </a:prstGeom>
        </p:spPr>
      </p:pic>
      <p:pic>
        <p:nvPicPr>
          <p:cNvPr id="33" name="Picture 32" descr="A picture containing heart, graphics, creativity&#10;&#10;Description automatically generated">
            <a:extLst>
              <a:ext uri="{FF2B5EF4-FFF2-40B4-BE49-F238E27FC236}">
                <a16:creationId xmlns:a16="http://schemas.microsoft.com/office/drawing/2014/main" id="{BCF384D2-3B58-3F03-C2B6-422965A18F3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263597" y="4037539"/>
            <a:ext cx="1306520" cy="1306520"/>
          </a:xfrm>
          <a:prstGeom prst="rect">
            <a:avLst/>
          </a:prstGeom>
        </p:spPr>
      </p:pic>
      <p:pic>
        <p:nvPicPr>
          <p:cNvPr id="35" name="Picture 34" descr="A picture containing graphics, graphic design, creativity, design&#10;&#10;Description automatically generated">
            <a:extLst>
              <a:ext uri="{FF2B5EF4-FFF2-40B4-BE49-F238E27FC236}">
                <a16:creationId xmlns:a16="http://schemas.microsoft.com/office/drawing/2014/main" id="{CCA3DF9A-E244-BB70-0A86-EEF04BC44E4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852352" y="4037539"/>
            <a:ext cx="1306520" cy="1306520"/>
          </a:xfrm>
          <a:prstGeom prst="rect">
            <a:avLst/>
          </a:prstGeom>
        </p:spPr>
      </p:pic>
      <p:sp>
        <p:nvSpPr>
          <p:cNvPr id="38" name="TextBox 37">
            <a:extLst>
              <a:ext uri="{FF2B5EF4-FFF2-40B4-BE49-F238E27FC236}">
                <a16:creationId xmlns:a16="http://schemas.microsoft.com/office/drawing/2014/main" id="{7C834CD3-859B-603D-AB37-2AE2B34B4FF3}"/>
              </a:ext>
            </a:extLst>
          </p:cNvPr>
          <p:cNvSpPr txBox="1"/>
          <p:nvPr userDrawn="1"/>
        </p:nvSpPr>
        <p:spPr>
          <a:xfrm>
            <a:off x="289558" y="1352677"/>
            <a:ext cx="3605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0" i="0">
                <a:latin typeface="Arial" panose="020B0604020202020204" pitchFamily="34" charset="0"/>
              </a:rPr>
              <a:t>Our values</a:t>
            </a:r>
          </a:p>
        </p:txBody>
      </p:sp>
      <p:sp>
        <p:nvSpPr>
          <p:cNvPr id="40" name="TextBox 39">
            <a:extLst>
              <a:ext uri="{FF2B5EF4-FFF2-40B4-BE49-F238E27FC236}">
                <a16:creationId xmlns:a16="http://schemas.microsoft.com/office/drawing/2014/main" id="{EA4666BB-072E-24E8-BB35-22A4BB32A3FD}"/>
              </a:ext>
            </a:extLst>
          </p:cNvPr>
          <p:cNvSpPr txBox="1"/>
          <p:nvPr userDrawn="1"/>
        </p:nvSpPr>
        <p:spPr>
          <a:xfrm>
            <a:off x="5286568" y="2717552"/>
            <a:ext cx="3010329"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Bold</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with ambition, courage and determination</a:t>
            </a:r>
          </a:p>
        </p:txBody>
      </p:sp>
      <p:sp>
        <p:nvSpPr>
          <p:cNvPr id="41" name="TextBox 40">
            <a:extLst>
              <a:ext uri="{FF2B5EF4-FFF2-40B4-BE49-F238E27FC236}">
                <a16:creationId xmlns:a16="http://schemas.microsoft.com/office/drawing/2014/main" id="{AE95BB68-6DC4-07B4-4CBB-49FD2898A656}"/>
              </a:ext>
            </a:extLst>
          </p:cNvPr>
          <p:cNvSpPr txBox="1"/>
          <p:nvPr userDrawn="1"/>
        </p:nvSpPr>
        <p:spPr>
          <a:xfrm>
            <a:off x="8936576" y="2717552"/>
            <a:ext cx="2389791"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Credible</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with rigour and professionalism</a:t>
            </a:r>
          </a:p>
        </p:txBody>
      </p:sp>
      <p:sp>
        <p:nvSpPr>
          <p:cNvPr id="42" name="TextBox 41">
            <a:extLst>
              <a:ext uri="{FF2B5EF4-FFF2-40B4-BE49-F238E27FC236}">
                <a16:creationId xmlns:a16="http://schemas.microsoft.com/office/drawing/2014/main" id="{7EC9FB53-FDAD-4974-B4AD-48561FDDDE60}"/>
              </a:ext>
            </a:extLst>
          </p:cNvPr>
          <p:cNvSpPr txBox="1"/>
          <p:nvPr userDrawn="1"/>
        </p:nvSpPr>
        <p:spPr>
          <a:xfrm>
            <a:off x="5286568" y="5272809"/>
            <a:ext cx="3010329"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Human</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to have a positive impact on people</a:t>
            </a:r>
          </a:p>
        </p:txBody>
      </p:sp>
      <p:sp>
        <p:nvSpPr>
          <p:cNvPr id="43" name="TextBox 42">
            <a:extLst>
              <a:ext uri="{FF2B5EF4-FFF2-40B4-BE49-F238E27FC236}">
                <a16:creationId xmlns:a16="http://schemas.microsoft.com/office/drawing/2014/main" id="{4EBF3F91-09E7-3D79-D197-01C8C69C5047}"/>
              </a:ext>
            </a:extLst>
          </p:cNvPr>
          <p:cNvSpPr txBox="1"/>
          <p:nvPr userDrawn="1"/>
        </p:nvSpPr>
        <p:spPr>
          <a:xfrm>
            <a:off x="8936577" y="5272809"/>
            <a:ext cx="2389790"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Together</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inclusively and collaboratively</a:t>
            </a:r>
          </a:p>
        </p:txBody>
      </p:sp>
      <p:sp>
        <p:nvSpPr>
          <p:cNvPr id="3" name="Slide Number Placeholder 9">
            <a:extLst>
              <a:ext uri="{FF2B5EF4-FFF2-40B4-BE49-F238E27FC236}">
                <a16:creationId xmlns:a16="http://schemas.microsoft.com/office/drawing/2014/main" id="{252D2EB1-F99B-948E-3DBC-B47F96C3340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4759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 statement">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A96FD74C-63BB-80E8-16C5-DD9AF5016B83}"/>
              </a:ext>
            </a:extLst>
          </p:cNvPr>
          <p:cNvSpPr>
            <a:spLocks noGrp="1"/>
          </p:cNvSpPr>
          <p:nvPr>
            <p:ph type="pic" sz="quarter" idx="15"/>
          </p:nvPr>
        </p:nvSpPr>
        <p:spPr>
          <a:xfrm>
            <a:off x="273051" y="273050"/>
            <a:ext cx="5063448" cy="6280150"/>
          </a:xfrm>
          <a:prstGeom prst="rect">
            <a:avLst/>
          </a:prstGeom>
          <a:blipFill dpi="0" rotWithShape="1">
            <a:blip r:embed="rId2"/>
            <a:srcRect/>
            <a:stretch>
              <a:fillRect l="-40000" r="-3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3" name="Text Placeholder 2">
            <a:extLst>
              <a:ext uri="{FF2B5EF4-FFF2-40B4-BE49-F238E27FC236}">
                <a16:creationId xmlns:a16="http://schemas.microsoft.com/office/drawing/2014/main" id="{927464AB-AE50-EBD2-B105-B495BC24AB9A}"/>
              </a:ext>
            </a:extLst>
          </p:cNvPr>
          <p:cNvSpPr>
            <a:spLocks noGrp="1"/>
          </p:cNvSpPr>
          <p:nvPr>
            <p:ph type="body" sz="quarter" idx="10" hasCustomPrompt="1"/>
          </p:nvPr>
        </p:nvSpPr>
        <p:spPr>
          <a:xfrm>
            <a:off x="5835336" y="2461949"/>
            <a:ext cx="6077263" cy="3227412"/>
          </a:xfrm>
          <a:prstGeom prst="rect">
            <a:avLst/>
          </a:prstGeom>
        </p:spPr>
        <p:txBody>
          <a:bodyPr/>
          <a:lstStyle>
            <a:lvl1pPr marL="0" indent="0">
              <a:lnSpc>
                <a:spcPct val="110000"/>
              </a:lnSpc>
              <a:spcBef>
                <a:spcPts val="0"/>
              </a:spcBef>
              <a:buNone/>
              <a:defRPr sz="5400" b="0" i="0" spc="10" baseline="0">
                <a:solidFill>
                  <a:schemeClr val="tx1"/>
                </a:solidFill>
                <a:latin typeface="Arial" panose="020B0604020202020204" pitchFamily="34" charset="0"/>
              </a:defRPr>
            </a:lvl1pPr>
          </a:lstStyle>
          <a:p>
            <a:pPr lvl="0"/>
            <a:r>
              <a:rPr lang="en-GB"/>
              <a:t>Brand statement one goes here</a:t>
            </a:r>
          </a:p>
        </p:txBody>
      </p:sp>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cxnSp>
        <p:nvCxnSpPr>
          <p:cNvPr id="5" name="Straight Connector 4">
            <a:extLst>
              <a:ext uri="{FF2B5EF4-FFF2-40B4-BE49-F238E27FC236}">
                <a16:creationId xmlns:a16="http://schemas.microsoft.com/office/drawing/2014/main" id="{38261482-6F94-6656-13F5-1F3505F716F2}"/>
              </a:ext>
            </a:extLst>
          </p:cNvPr>
          <p:cNvCxnSpPr>
            <a:cxnSpLocks/>
          </p:cNvCxnSpPr>
          <p:nvPr userDrawn="1"/>
        </p:nvCxnSpPr>
        <p:spPr>
          <a:xfrm flipH="1">
            <a:off x="5899732" y="2268541"/>
            <a:ext cx="63566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96106EB3-A401-94B6-3E8B-54D2E4A263C1}"/>
              </a:ext>
            </a:extLst>
          </p:cNvPr>
          <p:cNvSpPr>
            <a:spLocks noGrp="1"/>
          </p:cNvSpPr>
          <p:nvPr>
            <p:ph type="body" sz="quarter" idx="14" hasCustomPrompt="1"/>
          </p:nvPr>
        </p:nvSpPr>
        <p:spPr>
          <a:xfrm>
            <a:off x="5835337" y="1633937"/>
            <a:ext cx="5375542" cy="402388"/>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impact</a:t>
            </a:r>
          </a:p>
        </p:txBody>
      </p:sp>
      <p:sp>
        <p:nvSpPr>
          <p:cNvPr id="6" name="Slide Number Placeholder 9">
            <a:extLst>
              <a:ext uri="{FF2B5EF4-FFF2-40B4-BE49-F238E27FC236}">
                <a16:creationId xmlns:a16="http://schemas.microsoft.com/office/drawing/2014/main" id="{62E94611-0FEB-FECC-0492-DB0F1E47629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460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s + top tip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7150332" cy="3776354"/>
          </a:xfrm>
          <a:prstGeom prst="rect">
            <a:avLst/>
          </a:prstGeom>
        </p:spPr>
        <p:txBody>
          <a:bodyPr/>
          <a:lstStyle>
            <a:lvl1pPr marL="457200" indent="-45720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body copy. </a:t>
            </a:r>
          </a:p>
          <a:p>
            <a:pPr marL="685800" marR="0" lvl="1"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1143000" marR="0" lvl="2"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57200" marR="0" lvl="0"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628650" marR="0" lvl="1"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00050" marR="0" lvl="0" indent="-457200" algn="l" defTabSz="914400" rtl="0" eaLnBrk="1" fontAlgn="auto" latinLnBrk="0" hangingPunct="1">
              <a:lnSpc>
                <a:spcPct val="113000"/>
              </a:lnSpc>
              <a:spcBef>
                <a:spcPts val="0"/>
              </a:spcBef>
              <a:spcAft>
                <a:spcPts val="0"/>
              </a:spcAft>
              <a:buClrTx/>
              <a:buSzTx/>
              <a:tabLst/>
              <a:defRPr/>
            </a:pPr>
            <a:endParaRPr lang="en-GB"/>
          </a:p>
          <a:p>
            <a:pPr marL="628650" marR="0" lvl="1" indent="-457200" algn="l" defTabSz="914400" rtl="0" eaLnBrk="1" fontAlgn="auto" latinLnBrk="0" hangingPunct="1">
              <a:lnSpc>
                <a:spcPct val="113000"/>
              </a:lnSpc>
              <a:spcBef>
                <a:spcPts val="0"/>
              </a:spcBef>
              <a:spcAft>
                <a:spcPts val="0"/>
              </a:spcAft>
              <a:buClrTx/>
              <a:buSzTx/>
              <a:tabLst/>
              <a:defRPr/>
            </a:pP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10047037" y="337519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10047037" y="429230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10047037" y="5315327"/>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8914428" y="2405534"/>
            <a:ext cx="32775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4B6C4424-5D12-2223-4470-036BEE23BEE2}"/>
              </a:ext>
            </a:extLst>
          </p:cNvPr>
          <p:cNvSpPr>
            <a:spLocks noGrp="1"/>
          </p:cNvSpPr>
          <p:nvPr>
            <p:ph type="body" sz="quarter" idx="32" hasCustomPrompt="1"/>
          </p:nvPr>
        </p:nvSpPr>
        <p:spPr>
          <a:xfrm>
            <a:off x="8823602" y="329002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9" name="Text Placeholder 2">
            <a:extLst>
              <a:ext uri="{FF2B5EF4-FFF2-40B4-BE49-F238E27FC236}">
                <a16:creationId xmlns:a16="http://schemas.microsoft.com/office/drawing/2014/main" id="{E3F24BFD-0086-7012-E7C9-C08631CE7CD5}"/>
              </a:ext>
            </a:extLst>
          </p:cNvPr>
          <p:cNvSpPr>
            <a:spLocks noGrp="1"/>
          </p:cNvSpPr>
          <p:nvPr>
            <p:ph type="body" sz="quarter" idx="33" hasCustomPrompt="1"/>
          </p:nvPr>
        </p:nvSpPr>
        <p:spPr>
          <a:xfrm>
            <a:off x="8823602" y="423950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E5AA1DFC-B17C-78F6-A32E-76D1110B615F}"/>
              </a:ext>
            </a:extLst>
          </p:cNvPr>
          <p:cNvSpPr>
            <a:spLocks noGrp="1"/>
          </p:cNvSpPr>
          <p:nvPr>
            <p:ph type="body" sz="quarter" idx="34" hasCustomPrompt="1"/>
          </p:nvPr>
        </p:nvSpPr>
        <p:spPr>
          <a:xfrm>
            <a:off x="8823602" y="518898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15" name="Text Placeholder 2">
            <a:extLst>
              <a:ext uri="{FF2B5EF4-FFF2-40B4-BE49-F238E27FC236}">
                <a16:creationId xmlns:a16="http://schemas.microsoft.com/office/drawing/2014/main" id="{999549DE-3291-0C98-F8AB-12E8DE6D4126}"/>
              </a:ext>
            </a:extLst>
          </p:cNvPr>
          <p:cNvSpPr>
            <a:spLocks noGrp="1"/>
          </p:cNvSpPr>
          <p:nvPr>
            <p:ph type="body" sz="quarter" idx="35" hasCustomPrompt="1"/>
          </p:nvPr>
        </p:nvSpPr>
        <p:spPr>
          <a:xfrm>
            <a:off x="8823602" y="2522393"/>
            <a:ext cx="2178432" cy="569080"/>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top tips</a:t>
            </a:r>
          </a:p>
        </p:txBody>
      </p:sp>
      <p:sp>
        <p:nvSpPr>
          <p:cNvPr id="7" name="Slide Number Placeholder 9">
            <a:extLst>
              <a:ext uri="{FF2B5EF4-FFF2-40B4-BE49-F238E27FC236}">
                <a16:creationId xmlns:a16="http://schemas.microsoft.com/office/drawing/2014/main" id="{E2489DD5-8811-6461-8E9A-F6D0F4F5C8E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845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number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6526876"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4" name="Text Placeholder 2">
            <a:extLst>
              <a:ext uri="{FF2B5EF4-FFF2-40B4-BE49-F238E27FC236}">
                <a16:creationId xmlns:a16="http://schemas.microsoft.com/office/drawing/2014/main" id="{3898134F-0D7B-D662-B750-1F85304C92AA}"/>
              </a:ext>
            </a:extLst>
          </p:cNvPr>
          <p:cNvSpPr>
            <a:spLocks noGrp="1"/>
          </p:cNvSpPr>
          <p:nvPr>
            <p:ph type="body" sz="quarter" idx="13" hasCustomPrompt="1"/>
          </p:nvPr>
        </p:nvSpPr>
        <p:spPr>
          <a:xfrm>
            <a:off x="289560" y="2386941"/>
            <a:ext cx="7150332" cy="1551214"/>
          </a:xfrm>
          <a:prstGeom prst="rect">
            <a:avLst/>
          </a:prstGeom>
        </p:spPr>
        <p:txBody>
          <a:bodyPr/>
          <a:lstStyle>
            <a:lvl1pPr marL="0" indent="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marL="171450" indent="0">
              <a:buFont typeface="Arial" panose="020B0604020202020204" pitchFamily="34" charset="0"/>
              <a:buChar char="•"/>
              <a:defRPr sz="2400" b="0" i="0">
                <a:latin typeface="Arial" panose="020B0604020202020204" pitchFamily="34" charset="0"/>
                <a:cs typeface="Arial" panose="020B0604020202020204" pitchFamily="34" charset="0"/>
              </a:defRPr>
            </a:lvl2pPr>
            <a:lvl3pPr marL="1200150" indent="-514350">
              <a:buFont typeface="Arial" panose="020B0604020202020204" pitchFamily="34" charset="0"/>
              <a:buChar char="•"/>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bulleted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7" name="Text Placeholder 2">
            <a:extLst>
              <a:ext uri="{FF2B5EF4-FFF2-40B4-BE49-F238E27FC236}">
                <a16:creationId xmlns:a16="http://schemas.microsoft.com/office/drawing/2014/main" id="{C424AA1C-3125-CCE4-0C88-D12DA855309C}"/>
              </a:ext>
            </a:extLst>
          </p:cNvPr>
          <p:cNvSpPr>
            <a:spLocks noGrp="1"/>
          </p:cNvSpPr>
          <p:nvPr>
            <p:ph type="body" sz="quarter" idx="16" hasCustomPrompt="1"/>
          </p:nvPr>
        </p:nvSpPr>
        <p:spPr>
          <a:xfrm>
            <a:off x="289560" y="4091050"/>
            <a:ext cx="7150332" cy="1821377"/>
          </a:xfrm>
          <a:prstGeom prst="rect">
            <a:avLst/>
          </a:prstGeom>
        </p:spPr>
        <p:txBody>
          <a:bodyPr/>
          <a:lstStyle>
            <a:lvl1pPr marL="0" indent="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marL="171450" indent="0">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numbered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8" name="Slide Number Placeholder 9">
            <a:extLst>
              <a:ext uri="{FF2B5EF4-FFF2-40B4-BE49-F238E27FC236}">
                <a16:creationId xmlns:a16="http://schemas.microsoft.com/office/drawing/2014/main" id="{095DC58D-4E38-E2DD-DE1E-E210675C355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45586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ips v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6096000"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6096000"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6096000"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5044007" y="1508344"/>
            <a:ext cx="714799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3A22E0A5-FF35-4F26-3EA8-C1D9DBD0A2FA}"/>
              </a:ext>
            </a:extLst>
          </p:cNvPr>
          <p:cNvSpPr>
            <a:spLocks noGrp="1"/>
          </p:cNvSpPr>
          <p:nvPr>
            <p:ph type="body" sz="quarter" idx="27" hasCustomPrompt="1"/>
          </p:nvPr>
        </p:nvSpPr>
        <p:spPr>
          <a:xfrm>
            <a:off x="9930369"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20" name="Text Placeholder 2">
            <a:extLst>
              <a:ext uri="{FF2B5EF4-FFF2-40B4-BE49-F238E27FC236}">
                <a16:creationId xmlns:a16="http://schemas.microsoft.com/office/drawing/2014/main" id="{47DF3990-7E9F-1BEA-66AB-DD91AC6FBDC0}"/>
              </a:ext>
            </a:extLst>
          </p:cNvPr>
          <p:cNvSpPr>
            <a:spLocks noGrp="1"/>
          </p:cNvSpPr>
          <p:nvPr>
            <p:ph type="body" sz="quarter" idx="28" hasCustomPrompt="1"/>
          </p:nvPr>
        </p:nvSpPr>
        <p:spPr>
          <a:xfrm>
            <a:off x="9930369"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22" name="Text Placeholder 2">
            <a:extLst>
              <a:ext uri="{FF2B5EF4-FFF2-40B4-BE49-F238E27FC236}">
                <a16:creationId xmlns:a16="http://schemas.microsoft.com/office/drawing/2014/main" id="{AAFC7DF1-BC74-4541-012C-EBC424482577}"/>
              </a:ext>
            </a:extLst>
          </p:cNvPr>
          <p:cNvSpPr>
            <a:spLocks noGrp="1"/>
          </p:cNvSpPr>
          <p:nvPr>
            <p:ph type="body" sz="quarter" idx="29" hasCustomPrompt="1"/>
          </p:nvPr>
        </p:nvSpPr>
        <p:spPr>
          <a:xfrm>
            <a:off x="9930369"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sp>
        <p:nvSpPr>
          <p:cNvPr id="24" name="Picture Placeholder 14">
            <a:extLst>
              <a:ext uri="{FF2B5EF4-FFF2-40B4-BE49-F238E27FC236}">
                <a16:creationId xmlns:a16="http://schemas.microsoft.com/office/drawing/2014/main" id="{12733FEA-3EDA-E040-843C-BD4DAED2DD67}"/>
              </a:ext>
            </a:extLst>
          </p:cNvPr>
          <p:cNvSpPr>
            <a:spLocks noGrp="1"/>
          </p:cNvSpPr>
          <p:nvPr>
            <p:ph type="pic" sz="quarter" idx="30"/>
          </p:nvPr>
        </p:nvSpPr>
        <p:spPr>
          <a:xfrm>
            <a:off x="273052" y="904010"/>
            <a:ext cx="4361294" cy="5649190"/>
          </a:xfrm>
          <a:prstGeom prst="rect">
            <a:avLst/>
          </a:prstGeom>
          <a:blipFill dpi="0" rotWithShape="1">
            <a:blip r:embed="rId2"/>
            <a:srcRect/>
            <a:stretch>
              <a:fillRect l="-50000" r="-5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2" name="Text Placeholder 2">
            <a:extLst>
              <a:ext uri="{FF2B5EF4-FFF2-40B4-BE49-F238E27FC236}">
                <a16:creationId xmlns:a16="http://schemas.microsoft.com/office/drawing/2014/main" id="{DF0C419C-01A8-BFBE-F218-0B171351976C}"/>
              </a:ext>
            </a:extLst>
          </p:cNvPr>
          <p:cNvSpPr>
            <a:spLocks noGrp="1"/>
          </p:cNvSpPr>
          <p:nvPr>
            <p:ph type="body" sz="quarter" idx="31" hasCustomPrompt="1"/>
          </p:nvPr>
        </p:nvSpPr>
        <p:spPr>
          <a:xfrm>
            <a:off x="4958281" y="1667245"/>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Our top tips</a:t>
            </a:r>
          </a:p>
        </p:txBody>
      </p:sp>
      <p:sp>
        <p:nvSpPr>
          <p:cNvPr id="3" name="Text Placeholder 2">
            <a:extLst>
              <a:ext uri="{FF2B5EF4-FFF2-40B4-BE49-F238E27FC236}">
                <a16:creationId xmlns:a16="http://schemas.microsoft.com/office/drawing/2014/main" id="{1ACF75BC-E125-D723-88F9-89EF3E40FEAB}"/>
              </a:ext>
            </a:extLst>
          </p:cNvPr>
          <p:cNvSpPr>
            <a:spLocks noGrp="1"/>
          </p:cNvSpPr>
          <p:nvPr>
            <p:ph type="body" sz="quarter" idx="32" hasCustomPrompt="1"/>
          </p:nvPr>
        </p:nvSpPr>
        <p:spPr>
          <a:xfrm>
            <a:off x="4958281"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7" name="Text Placeholder 2">
            <a:extLst>
              <a:ext uri="{FF2B5EF4-FFF2-40B4-BE49-F238E27FC236}">
                <a16:creationId xmlns:a16="http://schemas.microsoft.com/office/drawing/2014/main" id="{3B86C8E2-1A43-2E9C-E70E-058C709FCDAE}"/>
              </a:ext>
            </a:extLst>
          </p:cNvPr>
          <p:cNvSpPr>
            <a:spLocks noGrp="1"/>
          </p:cNvSpPr>
          <p:nvPr>
            <p:ph type="body" sz="quarter" idx="33" hasCustomPrompt="1"/>
          </p:nvPr>
        </p:nvSpPr>
        <p:spPr>
          <a:xfrm>
            <a:off x="4958281"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9" name="Text Placeholder 2">
            <a:extLst>
              <a:ext uri="{FF2B5EF4-FFF2-40B4-BE49-F238E27FC236}">
                <a16:creationId xmlns:a16="http://schemas.microsoft.com/office/drawing/2014/main" id="{D1DBD65D-6340-E42B-6284-FFC1FE749AB2}"/>
              </a:ext>
            </a:extLst>
          </p:cNvPr>
          <p:cNvSpPr>
            <a:spLocks noGrp="1"/>
          </p:cNvSpPr>
          <p:nvPr>
            <p:ph type="body" sz="quarter" idx="34" hasCustomPrompt="1"/>
          </p:nvPr>
        </p:nvSpPr>
        <p:spPr>
          <a:xfrm>
            <a:off x="4958281"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10" name="Text Placeholder 2">
            <a:extLst>
              <a:ext uri="{FF2B5EF4-FFF2-40B4-BE49-F238E27FC236}">
                <a16:creationId xmlns:a16="http://schemas.microsoft.com/office/drawing/2014/main" id="{511279C5-355B-04BE-87C9-D3A3A72E56E4}"/>
              </a:ext>
            </a:extLst>
          </p:cNvPr>
          <p:cNvSpPr>
            <a:spLocks noGrp="1"/>
          </p:cNvSpPr>
          <p:nvPr>
            <p:ph type="body" sz="quarter" idx="35" hasCustomPrompt="1"/>
          </p:nvPr>
        </p:nvSpPr>
        <p:spPr>
          <a:xfrm>
            <a:off x="8742005"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865414C1-3EA5-8F09-7ECA-0C51CD9A7EEA}"/>
              </a:ext>
            </a:extLst>
          </p:cNvPr>
          <p:cNvSpPr>
            <a:spLocks noGrp="1"/>
          </p:cNvSpPr>
          <p:nvPr>
            <p:ph type="body" sz="quarter" idx="36" hasCustomPrompt="1"/>
          </p:nvPr>
        </p:nvSpPr>
        <p:spPr>
          <a:xfrm>
            <a:off x="8742005"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13" name="Text Placeholder 2">
            <a:extLst>
              <a:ext uri="{FF2B5EF4-FFF2-40B4-BE49-F238E27FC236}">
                <a16:creationId xmlns:a16="http://schemas.microsoft.com/office/drawing/2014/main" id="{B012F07E-EBB9-FF77-C570-CDEE72274D7B}"/>
              </a:ext>
            </a:extLst>
          </p:cNvPr>
          <p:cNvSpPr>
            <a:spLocks noGrp="1"/>
          </p:cNvSpPr>
          <p:nvPr>
            <p:ph type="body" sz="quarter" idx="37" hasCustomPrompt="1"/>
          </p:nvPr>
        </p:nvSpPr>
        <p:spPr>
          <a:xfrm>
            <a:off x="8742005"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sp>
        <p:nvSpPr>
          <p:cNvPr id="4" name="Slide Number Placeholder 9">
            <a:extLst>
              <a:ext uri="{FF2B5EF4-FFF2-40B4-BE49-F238E27FC236}">
                <a16:creationId xmlns:a16="http://schemas.microsoft.com/office/drawing/2014/main" id="{EECCFBFC-7F71-944B-C841-0DACB7EDF33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796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fade">
                                      <p:cBhvr>
                                        <p:cTn id="42" dur="500"/>
                                        <p:tgtEl>
                                          <p:spTgt spid="2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500"/>
                                        <p:tgtEl>
                                          <p:spTgt spid="13">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fade">
                                      <p:cBhvr>
                                        <p:cTn id="6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 imag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5375542" cy="3776354"/>
          </a:xfrm>
          <a:prstGeom prst="rect">
            <a:avLst/>
          </a:prstGeom>
        </p:spPr>
        <p:txBody>
          <a:bodyPr/>
          <a:lstStyle>
            <a:lvl1pPr marL="342900" indent="-34290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marL="342900" marR="0" lvl="0" indent="-342900" algn="l" defTabSz="914400" rtl="0" eaLnBrk="1" fontAlgn="auto" latinLnBrk="0" hangingPunct="1">
              <a:lnSpc>
                <a:spcPct val="113000"/>
              </a:lnSpc>
              <a:spcBef>
                <a:spcPts val="0"/>
              </a:spcBef>
              <a:spcAft>
                <a:spcPts val="0"/>
              </a:spcAft>
              <a:buClrTx/>
              <a:buSzTx/>
              <a:tabLst/>
              <a:defRPr/>
            </a:pPr>
            <a:r>
              <a:rPr lang="en-GB"/>
              <a:t>This is body copy</a:t>
            </a:r>
          </a:p>
          <a:p>
            <a:pPr marL="342900" marR="0" lvl="0" indent="-3429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GB"/>
          </a:p>
          <a:p>
            <a:pPr marL="342900" marR="0" lvl="0" indent="-342900" algn="l" defTabSz="914400" rtl="0" eaLnBrk="1" fontAlgn="auto" latinLnBrk="0" hangingPunct="1">
              <a:lnSpc>
                <a:spcPct val="113000"/>
              </a:lnSpc>
              <a:spcBef>
                <a:spcPts val="0"/>
              </a:spcBef>
              <a:spcAft>
                <a:spcPts val="0"/>
              </a:spcAft>
              <a:buClrTx/>
              <a:buSzTx/>
              <a:tabLst/>
              <a:defRPr/>
            </a:pPr>
            <a:r>
              <a:rPr lang="en-GB"/>
              <a:t>Duis </a:t>
            </a:r>
            <a:r>
              <a:rPr lang="en-GB" err="1"/>
              <a:t>eu</a:t>
            </a:r>
            <a:r>
              <a:rPr lang="en-GB"/>
              <a:t> </a:t>
            </a:r>
            <a:r>
              <a:rPr lang="en-GB" err="1"/>
              <a:t>risus</a:t>
            </a:r>
            <a:r>
              <a:rPr lang="en-GB"/>
              <a:t> </a:t>
            </a:r>
            <a:r>
              <a:rPr lang="en-GB" err="1"/>
              <a:t>diam</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6096000" y="941388"/>
            <a:ext cx="5807075" cy="5643562"/>
          </a:xfrm>
          <a:prstGeom prst="rect">
            <a:avLst/>
          </a:prstGeom>
          <a:blipFill dpi="0" rotWithShape="1">
            <a:blip r:embed="rId2"/>
            <a:srcRect/>
            <a:stretch>
              <a:fillRect l="-20000" r="-2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Slide Number Placeholder 9">
            <a:extLst>
              <a:ext uri="{FF2B5EF4-FFF2-40B4-BE49-F238E27FC236}">
                <a16:creationId xmlns:a16="http://schemas.microsoft.com/office/drawing/2014/main" id="{0C501585-4160-5EC2-1967-E2293A1A33D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74739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accent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sp>
        <p:nvSpPr>
          <p:cNvPr id="5" name="Text Placeholder 2">
            <a:extLst>
              <a:ext uri="{FF2B5EF4-FFF2-40B4-BE49-F238E27FC236}">
                <a16:creationId xmlns:a16="http://schemas.microsoft.com/office/drawing/2014/main" id="{1C992333-24D7-75A5-9B63-BBF569124F18}"/>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3" name="Slide Number Placeholder 8">
            <a:extLst>
              <a:ext uri="{FF2B5EF4-FFF2-40B4-BE49-F238E27FC236}">
                <a16:creationId xmlns:a16="http://schemas.microsoft.com/office/drawing/2014/main" id="{1957FD03-1A53-220B-F9D0-AD0848E7C91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pic>
        <p:nvPicPr>
          <p:cNvPr id="4" name="Picture 3">
            <a:extLst>
              <a:ext uri="{FF2B5EF4-FFF2-40B4-BE49-F238E27FC236}">
                <a16:creationId xmlns:a16="http://schemas.microsoft.com/office/drawing/2014/main" id="{CE3DC651-A263-D1EE-3F90-E5708588FC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98486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llustration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Text Placeholder 2">
            <a:extLst>
              <a:ext uri="{FF2B5EF4-FFF2-40B4-BE49-F238E27FC236}">
                <a16:creationId xmlns:a16="http://schemas.microsoft.com/office/drawing/2014/main" id="{80E54262-7BCA-9DD0-FA91-5B794DD10272}"/>
              </a:ext>
            </a:extLst>
          </p:cNvPr>
          <p:cNvSpPr>
            <a:spLocks noGrp="1"/>
          </p:cNvSpPr>
          <p:nvPr>
            <p:ph type="body" sz="quarter" idx="29" hasCustomPrompt="1"/>
          </p:nvPr>
        </p:nvSpPr>
        <p:spPr>
          <a:xfrm>
            <a:off x="289560" y="2384114"/>
            <a:ext cx="5166552" cy="3610286"/>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p>
        </p:txBody>
      </p:sp>
      <p:sp>
        <p:nvSpPr>
          <p:cNvPr id="3" name="Slide Number Placeholder 9">
            <a:extLst>
              <a:ext uri="{FF2B5EF4-FFF2-40B4-BE49-F238E27FC236}">
                <a16:creationId xmlns:a16="http://schemas.microsoft.com/office/drawing/2014/main" id="{B78F4A17-6E89-7D6B-33A0-3E1E233DA567}"/>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210386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2027218"/>
            <a:ext cx="516655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Partnership slide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5835338" y="941387"/>
            <a:ext cx="3823818" cy="2716213"/>
          </a:xfrm>
          <a:prstGeom prst="rect">
            <a:avLst/>
          </a:prstGeom>
          <a:blipFill dpi="0" rotWithShape="1">
            <a:blip r:embed="rId2" cstate="hqprint">
              <a:extLst>
                <a:ext uri="{28A0092B-C50C-407E-A947-70E740481C1C}">
                  <a14:useLocalDpi xmlns:a14="http://schemas.microsoft.com/office/drawing/2010/main"/>
                </a:ext>
              </a:extLst>
            </a:blip>
            <a:srcRect/>
            <a:stretch>
              <a:fillRect l="-3000" t="298" r="-7000" b="-10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4" name="Picture Placeholder 7">
            <a:extLst>
              <a:ext uri="{FF2B5EF4-FFF2-40B4-BE49-F238E27FC236}">
                <a16:creationId xmlns:a16="http://schemas.microsoft.com/office/drawing/2014/main" id="{9C2AFDF7-388C-E747-8E30-28BCB10B31A4}"/>
              </a:ext>
            </a:extLst>
          </p:cNvPr>
          <p:cNvSpPr>
            <a:spLocks noGrp="1"/>
          </p:cNvSpPr>
          <p:nvPr>
            <p:ph type="pic" sz="quarter" idx="17" hasCustomPrompt="1"/>
          </p:nvPr>
        </p:nvSpPr>
        <p:spPr>
          <a:xfrm>
            <a:off x="301255" y="941388"/>
            <a:ext cx="3332593" cy="862488"/>
          </a:xfrm>
          <a:prstGeom prst="rect">
            <a:avLst/>
          </a:prstGeom>
          <a:solidFill>
            <a:schemeClr val="bg1">
              <a:lumMod val="95000"/>
            </a:schemeClr>
          </a:solidFill>
        </p:spPr>
        <p:txBody>
          <a:bodyPr/>
          <a:lstStyle>
            <a:lvl1pPr marL="0" indent="0">
              <a:buNone/>
              <a:defRPr sz="2400">
                <a:latin typeface="Arial" panose="020B0604020202020204" pitchFamily="34" charset="0"/>
                <a:cs typeface="Arial" panose="020B0604020202020204" pitchFamily="34" charset="0"/>
              </a:defRPr>
            </a:lvl1pPr>
          </a:lstStyle>
          <a:p>
            <a:r>
              <a:rPr lang="en-US"/>
              <a:t>Partnership logo</a:t>
            </a:r>
          </a:p>
        </p:txBody>
      </p:sp>
      <p:sp>
        <p:nvSpPr>
          <p:cNvPr id="10" name="Picture Placeholder 7">
            <a:extLst>
              <a:ext uri="{FF2B5EF4-FFF2-40B4-BE49-F238E27FC236}">
                <a16:creationId xmlns:a16="http://schemas.microsoft.com/office/drawing/2014/main" id="{80D43CEC-B1F5-3DF5-3439-37138392877F}"/>
              </a:ext>
            </a:extLst>
          </p:cNvPr>
          <p:cNvSpPr>
            <a:spLocks noGrp="1"/>
          </p:cNvSpPr>
          <p:nvPr>
            <p:ph type="pic" sz="quarter" idx="18"/>
          </p:nvPr>
        </p:nvSpPr>
        <p:spPr>
          <a:xfrm>
            <a:off x="5835338" y="3798887"/>
            <a:ext cx="2571750" cy="2716213"/>
          </a:xfrm>
          <a:prstGeom prst="rect">
            <a:avLst/>
          </a:prstGeom>
          <a:blipFill dpi="0" rotWithShape="1">
            <a:blip r:embed="rId3"/>
            <a:srcRect/>
            <a:stretch>
              <a:fillRect l="-24000" r="-24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24" name="Text Placeholder 2">
            <a:extLst>
              <a:ext uri="{FF2B5EF4-FFF2-40B4-BE49-F238E27FC236}">
                <a16:creationId xmlns:a16="http://schemas.microsoft.com/office/drawing/2014/main" id="{6BDCE02D-657E-2A87-0BF4-5DDF7772F56B}"/>
              </a:ext>
            </a:extLst>
          </p:cNvPr>
          <p:cNvSpPr>
            <a:spLocks noGrp="1"/>
          </p:cNvSpPr>
          <p:nvPr>
            <p:ph type="body" sz="quarter" idx="29" hasCustomPrompt="1"/>
          </p:nvPr>
        </p:nvSpPr>
        <p:spPr>
          <a:xfrm>
            <a:off x="289560" y="2904814"/>
            <a:ext cx="5166552" cy="361028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a:t>
            </a:r>
          </a:p>
        </p:txBody>
      </p:sp>
      <p:sp>
        <p:nvSpPr>
          <p:cNvPr id="27" name="Text Placeholder 26">
            <a:extLst>
              <a:ext uri="{FF2B5EF4-FFF2-40B4-BE49-F238E27FC236}">
                <a16:creationId xmlns:a16="http://schemas.microsoft.com/office/drawing/2014/main" id="{CDD5D9FE-19CD-C6C4-2612-48F25CDB5D2A}"/>
              </a:ext>
            </a:extLst>
          </p:cNvPr>
          <p:cNvSpPr>
            <a:spLocks noGrp="1"/>
          </p:cNvSpPr>
          <p:nvPr>
            <p:ph type="body" sz="quarter" idx="30" hasCustomPrompt="1"/>
          </p:nvPr>
        </p:nvSpPr>
        <p:spPr>
          <a:xfrm>
            <a:off x="8535986" y="3913082"/>
            <a:ext cx="3376613" cy="431746"/>
          </a:xfrm>
          <a:prstGeom prst="rect">
            <a:avLst/>
          </a:prstGeom>
        </p:spPr>
        <p:txBody>
          <a:bodyPr/>
          <a:lstStyle>
            <a:lvl1pPr marL="0" indent="0">
              <a:buNone/>
              <a:defRPr sz="2400" b="0" i="0">
                <a:solidFill>
                  <a:schemeClr val="tx1"/>
                </a:solidFill>
                <a:latin typeface="Arial" panose="020B0604020202020204" pitchFamily="34" charset="0"/>
                <a:cs typeface="Arial" panose="020B0604020202020204" pitchFamily="34" charset="0"/>
              </a:defRPr>
            </a:lvl1pPr>
          </a:lstStyle>
          <a:p>
            <a:pPr lvl="0"/>
            <a:r>
              <a:rPr lang="en-US"/>
              <a:t>Since [date], we’ve</a:t>
            </a:r>
          </a:p>
        </p:txBody>
      </p:sp>
      <p:sp>
        <p:nvSpPr>
          <p:cNvPr id="33" name="Picture Placeholder 7">
            <a:extLst>
              <a:ext uri="{FF2B5EF4-FFF2-40B4-BE49-F238E27FC236}">
                <a16:creationId xmlns:a16="http://schemas.microsoft.com/office/drawing/2014/main" id="{35640F48-8904-1588-C3B0-A7700F3C6F1E}"/>
              </a:ext>
            </a:extLst>
          </p:cNvPr>
          <p:cNvSpPr>
            <a:spLocks noGrp="1"/>
          </p:cNvSpPr>
          <p:nvPr>
            <p:ph type="pic" sz="quarter" idx="34"/>
          </p:nvPr>
        </p:nvSpPr>
        <p:spPr>
          <a:xfrm>
            <a:off x="9804315" y="941387"/>
            <a:ext cx="2098124" cy="2716213"/>
          </a:xfrm>
          <a:prstGeom prst="rect">
            <a:avLst/>
          </a:prstGeom>
          <a:blipFill>
            <a:blip r:embed="rId4"/>
            <a:stretch>
              <a:fillRect l="-43513" t="299" r="-112144" b="-2621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46" name="Text Placeholder 26">
            <a:extLst>
              <a:ext uri="{FF2B5EF4-FFF2-40B4-BE49-F238E27FC236}">
                <a16:creationId xmlns:a16="http://schemas.microsoft.com/office/drawing/2014/main" id="{760078A7-F040-8ADE-4B0E-9F09F3E84F38}"/>
              </a:ext>
            </a:extLst>
          </p:cNvPr>
          <p:cNvSpPr>
            <a:spLocks noGrp="1"/>
          </p:cNvSpPr>
          <p:nvPr>
            <p:ph type="body" sz="quarter" idx="35" hasCustomPrompt="1"/>
          </p:nvPr>
        </p:nvSpPr>
        <p:spPr>
          <a:xfrm>
            <a:off x="8571612" y="4939309"/>
            <a:ext cx="1175469" cy="476821"/>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a:t>
            </a:r>
            <a:r>
              <a:rPr lang="en-US" err="1"/>
              <a:t>Xm</a:t>
            </a:r>
            <a:endParaRPr lang="en-US"/>
          </a:p>
        </p:txBody>
      </p:sp>
      <p:sp>
        <p:nvSpPr>
          <p:cNvPr id="49" name="Text Placeholder 26">
            <a:extLst>
              <a:ext uri="{FF2B5EF4-FFF2-40B4-BE49-F238E27FC236}">
                <a16:creationId xmlns:a16="http://schemas.microsoft.com/office/drawing/2014/main" id="{07B9AB60-283B-C3B5-AE3E-2B759AA7BD3D}"/>
              </a:ext>
            </a:extLst>
          </p:cNvPr>
          <p:cNvSpPr>
            <a:spLocks noGrp="1"/>
          </p:cNvSpPr>
          <p:nvPr>
            <p:ph type="body" sz="quarter" idx="37" hasCustomPrompt="1"/>
          </p:nvPr>
        </p:nvSpPr>
        <p:spPr>
          <a:xfrm>
            <a:off x="8571612" y="5929757"/>
            <a:ext cx="712652" cy="404276"/>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XX</a:t>
            </a:r>
          </a:p>
        </p:txBody>
      </p:sp>
      <p:sp>
        <p:nvSpPr>
          <p:cNvPr id="50" name="Text Placeholder 26">
            <a:extLst>
              <a:ext uri="{FF2B5EF4-FFF2-40B4-BE49-F238E27FC236}">
                <a16:creationId xmlns:a16="http://schemas.microsoft.com/office/drawing/2014/main" id="{2E11F6AF-CBB3-7F25-E069-22FF4964246C}"/>
              </a:ext>
            </a:extLst>
          </p:cNvPr>
          <p:cNvSpPr>
            <a:spLocks noGrp="1"/>
          </p:cNvSpPr>
          <p:nvPr>
            <p:ph type="body" sz="quarter" idx="38" hasCustomPrompt="1"/>
          </p:nvPr>
        </p:nvSpPr>
        <p:spPr>
          <a:xfrm>
            <a:off x="8588240" y="4566943"/>
            <a:ext cx="2325184"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raised a total of</a:t>
            </a:r>
          </a:p>
        </p:txBody>
      </p:sp>
      <p:cxnSp>
        <p:nvCxnSpPr>
          <p:cNvPr id="52" name="Straight Connector 51">
            <a:extLst>
              <a:ext uri="{FF2B5EF4-FFF2-40B4-BE49-F238E27FC236}">
                <a16:creationId xmlns:a16="http://schemas.microsoft.com/office/drawing/2014/main" id="{3C157BA9-40EE-9896-4CB8-C651CCAE6BDF}"/>
              </a:ext>
            </a:extLst>
          </p:cNvPr>
          <p:cNvCxnSpPr>
            <a:cxnSpLocks/>
          </p:cNvCxnSpPr>
          <p:nvPr userDrawn="1"/>
        </p:nvCxnSpPr>
        <p:spPr>
          <a:xfrm flipH="1">
            <a:off x="8628089" y="4387272"/>
            <a:ext cx="35639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3B94C078-31FE-B976-AA96-D5B6AB7002BD}"/>
              </a:ext>
            </a:extLst>
          </p:cNvPr>
          <p:cNvSpPr>
            <a:spLocks noGrp="1"/>
          </p:cNvSpPr>
          <p:nvPr>
            <p:ph type="body" sz="quarter" idx="40" hasCustomPrompt="1"/>
          </p:nvPr>
        </p:nvSpPr>
        <p:spPr>
          <a:xfrm>
            <a:off x="8585019" y="5557391"/>
            <a:ext cx="3200811"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hosted a number of events</a:t>
            </a:r>
          </a:p>
        </p:txBody>
      </p:sp>
      <p:sp>
        <p:nvSpPr>
          <p:cNvPr id="3" name="Slide Number Placeholder 9">
            <a:extLst>
              <a:ext uri="{FF2B5EF4-FFF2-40B4-BE49-F238E27FC236}">
                <a16:creationId xmlns:a16="http://schemas.microsoft.com/office/drawing/2014/main" id="{1B11A950-BB41-661B-B449-25BA1BE923F0}"/>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9153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500"/>
                                        <p:tgtEl>
                                          <p:spTgt spid="5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xEl>
                                              <p:pRg st="0" end="0"/>
                                            </p:txEl>
                                          </p:spTgt>
                                        </p:tgtEl>
                                        <p:attrNameLst>
                                          <p:attrName>style.visibility</p:attrName>
                                        </p:attrNameLst>
                                      </p:cBhvr>
                                      <p:to>
                                        <p:strVal val="visible"/>
                                      </p:to>
                                    </p:set>
                                    <p:animEffect transition="in" filter="fade">
                                      <p:cBhvr>
                                        <p:cTn id="21" dur="500"/>
                                        <p:tgtEl>
                                          <p:spTgt spid="4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fade">
                                      <p:cBhvr>
                                        <p:cTn id="2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click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352677"/>
            <a:ext cx="3874067" cy="1185674"/>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[A case study about someone]</a:t>
            </a:r>
          </a:p>
        </p:txBody>
      </p:sp>
      <p:sp>
        <p:nvSpPr>
          <p:cNvPr id="11" name="Text Placeholder 2">
            <a:extLst>
              <a:ext uri="{FF2B5EF4-FFF2-40B4-BE49-F238E27FC236}">
                <a16:creationId xmlns:a16="http://schemas.microsoft.com/office/drawing/2014/main" id="{5CF73FF1-B95E-CA90-B4E5-86169052BB6D}"/>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695699"/>
            <a:ext cx="3874067" cy="3888696"/>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sz="1800"/>
              <a:t>Insert short case study copy. </a:t>
            </a:r>
            <a:r>
              <a:rPr lang="en-GB" sz="1800">
                <a:solidFill>
                  <a:srgbClr val="000000"/>
                </a:solidFill>
                <a:effectLst/>
              </a:rPr>
              <a:t>Lorem ipsum </a:t>
            </a:r>
            <a:r>
              <a:rPr lang="en-GB" sz="1800" err="1">
                <a:solidFill>
                  <a:srgbClr val="000000"/>
                </a:solidFill>
                <a:effectLst/>
              </a:rPr>
              <a:t>dolor</a:t>
            </a:r>
            <a:r>
              <a:rPr lang="en-GB" sz="1800">
                <a:solidFill>
                  <a:srgbClr val="000000"/>
                </a:solidFill>
                <a:effectLst/>
              </a:rPr>
              <a:t>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consectetur</a:t>
            </a:r>
            <a:r>
              <a:rPr lang="en-GB" sz="1800">
                <a:solidFill>
                  <a:srgbClr val="000000"/>
                </a:solidFill>
                <a:effectLst/>
              </a:rPr>
              <a:t> </a:t>
            </a:r>
            <a:r>
              <a:rPr lang="en-GB" sz="1800" err="1">
                <a:solidFill>
                  <a:srgbClr val="000000"/>
                </a:solidFill>
                <a:effectLst/>
              </a:rPr>
              <a:t>adipiscing</a:t>
            </a:r>
            <a:r>
              <a:rPr lang="en-GB" sz="1800">
                <a:solidFill>
                  <a:srgbClr val="000000"/>
                </a:solidFill>
                <a:effectLst/>
              </a:rPr>
              <a:t> </a:t>
            </a:r>
            <a:r>
              <a:rPr lang="en-GB" sz="1800" err="1">
                <a:solidFill>
                  <a:srgbClr val="000000"/>
                </a:solidFill>
                <a:effectLst/>
              </a:rPr>
              <a:t>elit</a:t>
            </a:r>
            <a:r>
              <a:rPr lang="en-GB" sz="1800">
                <a:solidFill>
                  <a:srgbClr val="000000"/>
                </a:solidFill>
                <a:effectLst/>
              </a:rPr>
              <a:t>. </a:t>
            </a:r>
            <a:r>
              <a:rPr lang="en-GB" sz="1800" err="1">
                <a:solidFill>
                  <a:srgbClr val="000000"/>
                </a:solidFill>
                <a:effectLst/>
              </a:rPr>
              <a:t>Aliquam</a:t>
            </a:r>
            <a:r>
              <a:rPr lang="en-GB" sz="1800">
                <a:solidFill>
                  <a:srgbClr val="000000"/>
                </a:solidFill>
                <a:effectLst/>
              </a:rPr>
              <a:t> id porta </a:t>
            </a:r>
            <a:r>
              <a:rPr lang="en-GB" sz="1800" err="1">
                <a:solidFill>
                  <a:srgbClr val="000000"/>
                </a:solidFill>
                <a:effectLst/>
              </a:rPr>
              <a:t>velit</a:t>
            </a:r>
            <a:r>
              <a:rPr lang="en-GB" sz="1800">
                <a:solidFill>
                  <a:srgbClr val="000000"/>
                </a:solidFill>
                <a:effectLst/>
              </a:rPr>
              <a:t>. </a:t>
            </a:r>
            <a:r>
              <a:rPr lang="en-GB" sz="1800" err="1">
                <a:solidFill>
                  <a:srgbClr val="000000"/>
                </a:solidFill>
                <a:effectLst/>
              </a:rPr>
              <a:t>Suspendisse</a:t>
            </a:r>
            <a:r>
              <a:rPr lang="en-GB" sz="1800">
                <a:solidFill>
                  <a:srgbClr val="000000"/>
                </a:solidFill>
                <a:effectLst/>
              </a:rPr>
              <a:t> </a:t>
            </a:r>
            <a:r>
              <a:rPr lang="en-GB" sz="1800" err="1">
                <a:solidFill>
                  <a:srgbClr val="000000"/>
                </a:solidFill>
                <a:effectLst/>
              </a:rPr>
              <a:t>potenti</a:t>
            </a:r>
            <a:r>
              <a:rPr lang="en-GB" sz="1800">
                <a:solidFill>
                  <a:srgbClr val="000000"/>
                </a:solidFill>
                <a:effectLst/>
              </a:rPr>
              <a:t>. Ut et </a:t>
            </a:r>
            <a:r>
              <a:rPr lang="en-GB" sz="1800" err="1">
                <a:solidFill>
                  <a:srgbClr val="000000"/>
                </a:solidFill>
                <a:effectLst/>
              </a:rPr>
              <a:t>augue</a:t>
            </a:r>
            <a:r>
              <a:rPr lang="en-GB" sz="1800">
                <a:solidFill>
                  <a:srgbClr val="000000"/>
                </a:solidFill>
                <a:effectLst/>
              </a:rPr>
              <a:t> </a:t>
            </a:r>
            <a:r>
              <a:rPr lang="en-GB" sz="1800" err="1">
                <a:solidFill>
                  <a:srgbClr val="000000"/>
                </a:solidFill>
                <a:effectLst/>
              </a:rPr>
              <a:t>iaculis</a:t>
            </a:r>
            <a:r>
              <a:rPr lang="en-GB" sz="1800">
                <a:solidFill>
                  <a:srgbClr val="000000"/>
                </a:solidFill>
                <a:effectLst/>
              </a:rPr>
              <a:t>, semper </a:t>
            </a:r>
            <a:r>
              <a:rPr lang="en-GB" sz="1800" err="1">
                <a:solidFill>
                  <a:srgbClr val="000000"/>
                </a:solidFill>
                <a:effectLst/>
              </a:rPr>
              <a:t>erat</a:t>
            </a:r>
            <a:r>
              <a:rPr lang="en-GB" sz="1800">
                <a:solidFill>
                  <a:srgbClr val="000000"/>
                </a:solidFill>
                <a:effectLst/>
              </a:rPr>
              <a:t> </a:t>
            </a:r>
            <a:r>
              <a:rPr lang="en-GB" sz="1800" err="1">
                <a:solidFill>
                  <a:srgbClr val="000000"/>
                </a:solidFill>
                <a:effectLst/>
              </a:rPr>
              <a:t>vel</a:t>
            </a:r>
            <a:r>
              <a:rPr lang="en-GB" sz="1800">
                <a:solidFill>
                  <a:srgbClr val="000000"/>
                </a:solidFill>
                <a:effectLst/>
              </a:rPr>
              <a:t>, </a:t>
            </a:r>
            <a:r>
              <a:rPr lang="en-GB" sz="1800" err="1">
                <a:solidFill>
                  <a:srgbClr val="000000"/>
                </a:solidFill>
                <a:effectLst/>
              </a:rPr>
              <a:t>tincidunt</a:t>
            </a:r>
            <a:r>
              <a:rPr lang="en-GB" sz="1800">
                <a:solidFill>
                  <a:srgbClr val="000000"/>
                </a:solidFill>
                <a:effectLst/>
              </a:rPr>
              <a:t> </a:t>
            </a:r>
            <a:r>
              <a:rPr lang="en-GB" sz="1800" err="1">
                <a:solidFill>
                  <a:srgbClr val="000000"/>
                </a:solidFill>
                <a:effectLst/>
              </a:rPr>
              <a:t>augue</a:t>
            </a:r>
            <a:r>
              <a:rPr lang="en-GB" sz="1800">
                <a:solidFill>
                  <a:srgbClr val="000000"/>
                </a:solidFill>
                <a:effectLst/>
              </a:rPr>
              <a:t>. In </a:t>
            </a:r>
            <a:r>
              <a:rPr lang="en-GB" sz="1800" err="1">
                <a:solidFill>
                  <a:srgbClr val="000000"/>
                </a:solidFill>
                <a:effectLst/>
              </a:rPr>
              <a:t>ut</a:t>
            </a:r>
            <a:r>
              <a:rPr lang="en-GB" sz="1800">
                <a:solidFill>
                  <a:srgbClr val="000000"/>
                </a:solidFill>
                <a:effectLst/>
              </a:rPr>
              <a:t> eros id </a:t>
            </a:r>
            <a:r>
              <a:rPr lang="en-GB" sz="1800" err="1">
                <a:solidFill>
                  <a:srgbClr val="000000"/>
                </a:solidFill>
                <a:effectLst/>
              </a:rPr>
              <a:t>est</a:t>
            </a:r>
            <a:r>
              <a:rPr lang="en-GB" sz="1800">
                <a:solidFill>
                  <a:srgbClr val="000000"/>
                </a:solidFill>
                <a:effectLst/>
              </a:rPr>
              <a:t> </a:t>
            </a:r>
            <a:r>
              <a:rPr lang="en-GB" sz="1800" err="1">
                <a:solidFill>
                  <a:srgbClr val="000000"/>
                </a:solidFill>
                <a:effectLst/>
              </a:rPr>
              <a:t>dapibus</a:t>
            </a:r>
            <a:r>
              <a:rPr lang="en-GB" sz="1800">
                <a:solidFill>
                  <a:srgbClr val="000000"/>
                </a:solidFill>
                <a:effectLst/>
              </a:rPr>
              <a:t> pulvinar in ac </a:t>
            </a:r>
            <a:r>
              <a:rPr lang="en-GB" sz="1800" err="1">
                <a:solidFill>
                  <a:srgbClr val="000000"/>
                </a:solidFill>
                <a:effectLst/>
              </a:rPr>
              <a:t>felis</a:t>
            </a:r>
            <a:r>
              <a:rPr lang="en-GB" sz="1800">
                <a:solidFill>
                  <a:srgbClr val="000000"/>
                </a:solidFill>
                <a:effectLst/>
              </a:rPr>
              <a:t>. Nam </a:t>
            </a:r>
            <a:r>
              <a:rPr lang="en-GB" sz="1800" err="1">
                <a:solidFill>
                  <a:srgbClr val="000000"/>
                </a:solidFill>
                <a:effectLst/>
              </a:rPr>
              <a:t>ullamcorper</a:t>
            </a:r>
            <a:r>
              <a:rPr lang="en-GB" sz="1800">
                <a:solidFill>
                  <a:srgbClr val="000000"/>
                </a:solidFill>
                <a:effectLst/>
              </a:rPr>
              <a:t> </a:t>
            </a:r>
            <a:r>
              <a:rPr lang="en-GB" sz="1800" err="1">
                <a:solidFill>
                  <a:srgbClr val="000000"/>
                </a:solidFill>
                <a:effectLst/>
              </a:rPr>
              <a:t>porttitor</a:t>
            </a:r>
            <a:r>
              <a:rPr lang="en-GB" sz="1800">
                <a:solidFill>
                  <a:srgbClr val="000000"/>
                </a:solidFill>
                <a:effectLst/>
              </a:rPr>
              <a:t> libero </a:t>
            </a:r>
            <a:r>
              <a:rPr lang="en-GB" sz="1800" err="1">
                <a:solidFill>
                  <a:srgbClr val="000000"/>
                </a:solidFill>
                <a:effectLst/>
              </a:rPr>
              <a:t>ut</a:t>
            </a:r>
            <a:r>
              <a:rPr lang="en-GB" sz="1800">
                <a:solidFill>
                  <a:srgbClr val="000000"/>
                </a:solidFill>
                <a:effectLst/>
              </a:rPr>
              <a:t> </a:t>
            </a:r>
            <a:r>
              <a:rPr lang="en-GB" sz="1800" err="1">
                <a:solidFill>
                  <a:srgbClr val="000000"/>
                </a:solidFill>
                <a:effectLst/>
              </a:rPr>
              <a:t>condimentum</a:t>
            </a:r>
            <a:r>
              <a:rPr lang="en-GB" sz="1800">
                <a:solidFill>
                  <a:srgbClr val="000000"/>
                </a:solidFill>
                <a:effectLst/>
              </a:rPr>
              <a:t>. Nam fermentum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orci</a:t>
            </a:r>
            <a:r>
              <a:rPr lang="en-GB" sz="1800">
                <a:solidFill>
                  <a:srgbClr val="000000"/>
                </a:solidFill>
                <a:effectLst/>
              </a:rPr>
              <a:t> id </a:t>
            </a:r>
            <a:r>
              <a:rPr lang="en-GB" sz="1800" err="1">
                <a:solidFill>
                  <a:srgbClr val="000000"/>
                </a:solidFill>
                <a:effectLst/>
              </a:rPr>
              <a:t>accumsan</a:t>
            </a:r>
            <a:r>
              <a:rPr lang="en-GB" sz="1800">
                <a:solidFill>
                  <a:srgbClr val="000000"/>
                </a:solidFill>
                <a:effectLst/>
              </a:rPr>
              <a:t>. </a:t>
            </a:r>
            <a:endParaRPr lang="en-US" sz="1800"/>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a:p>
        </p:txBody>
      </p:sp>
      <p:sp>
        <p:nvSpPr>
          <p:cNvPr id="4" name="Picture Placeholder 14">
            <a:extLst>
              <a:ext uri="{FF2B5EF4-FFF2-40B4-BE49-F238E27FC236}">
                <a16:creationId xmlns:a16="http://schemas.microsoft.com/office/drawing/2014/main" id="{9C6DED80-0930-A09E-C6AC-8D86D923B97D}"/>
              </a:ext>
            </a:extLst>
          </p:cNvPr>
          <p:cNvSpPr>
            <a:spLocks noGrp="1"/>
          </p:cNvSpPr>
          <p:nvPr>
            <p:ph type="pic" sz="quarter" idx="15"/>
          </p:nvPr>
        </p:nvSpPr>
        <p:spPr>
          <a:xfrm>
            <a:off x="273051" y="273049"/>
            <a:ext cx="7380816" cy="6307133"/>
          </a:xfrm>
          <a:prstGeom prst="rect">
            <a:avLst/>
          </a:prstGeom>
          <a:blipFill dpi="0" rotWithShape="1">
            <a:blip r:embed="rId2"/>
            <a:srcRect/>
            <a:stretch>
              <a:fillRect l="-11594" r="-16586"/>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5" name="Slide Number Placeholder 9">
            <a:extLst>
              <a:ext uri="{FF2B5EF4-FFF2-40B4-BE49-F238E27FC236}">
                <a16:creationId xmlns:a16="http://schemas.microsoft.com/office/drawing/2014/main" id="{AC1D27A2-DEA5-5E5E-06BC-4F49976C86DA}"/>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78679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AF6FD62-95E3-8250-6256-E5E0C5F4A9BA}"/>
              </a:ext>
            </a:extLst>
          </p:cNvPr>
          <p:cNvCxnSpPr>
            <a:cxnSpLocks/>
          </p:cNvCxnSpPr>
          <p:nvPr userDrawn="1"/>
        </p:nvCxnSpPr>
        <p:spPr>
          <a:xfrm flipH="1">
            <a:off x="0" y="4423832"/>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E66A2CB5-E5F0-F348-8BF4-78D9292206DA}"/>
              </a:ext>
            </a:extLst>
          </p:cNvPr>
          <p:cNvSpPr/>
          <p:nvPr userDrawn="1"/>
        </p:nvSpPr>
        <p:spPr>
          <a:xfrm>
            <a:off x="7790213" y="2919177"/>
            <a:ext cx="3009310" cy="300931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E7637A5-A631-18B3-079A-6F31B62A9007}"/>
              </a:ext>
            </a:extLst>
          </p:cNvPr>
          <p:cNvSpPr/>
          <p:nvPr userDrawn="1"/>
        </p:nvSpPr>
        <p:spPr>
          <a:xfrm>
            <a:off x="237518" y="3855308"/>
            <a:ext cx="1137049" cy="113704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9EB36E12-0786-69A4-0C6B-1C073D892137}"/>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8" name="Text Placeholder 2">
            <a:extLst>
              <a:ext uri="{FF2B5EF4-FFF2-40B4-BE49-F238E27FC236}">
                <a16:creationId xmlns:a16="http://schemas.microsoft.com/office/drawing/2014/main" id="{32066E7C-0D5A-75AC-6202-FB2853C00310}"/>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25" name="Text Placeholder 2">
            <a:extLst>
              <a:ext uri="{FF2B5EF4-FFF2-40B4-BE49-F238E27FC236}">
                <a16:creationId xmlns:a16="http://schemas.microsoft.com/office/drawing/2014/main" id="{FA4841E6-2369-55FA-7205-0D7A06C7C0FE}"/>
              </a:ext>
            </a:extLst>
          </p:cNvPr>
          <p:cNvSpPr>
            <a:spLocks noGrp="1"/>
          </p:cNvSpPr>
          <p:nvPr>
            <p:ph type="body" sz="quarter" idx="22" hasCustomPrompt="1"/>
          </p:nvPr>
        </p:nvSpPr>
        <p:spPr>
          <a:xfrm>
            <a:off x="8477501" y="3836680"/>
            <a:ext cx="1972784" cy="296364"/>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26" name="Text Placeholder 2">
            <a:extLst>
              <a:ext uri="{FF2B5EF4-FFF2-40B4-BE49-F238E27FC236}">
                <a16:creationId xmlns:a16="http://schemas.microsoft.com/office/drawing/2014/main" id="{BA9E0337-6CF9-280D-70C4-5F972A22B809}"/>
              </a:ext>
            </a:extLst>
          </p:cNvPr>
          <p:cNvSpPr>
            <a:spLocks noGrp="1"/>
          </p:cNvSpPr>
          <p:nvPr>
            <p:ph type="body" sz="quarter" idx="23" hasCustomPrompt="1"/>
          </p:nvPr>
        </p:nvSpPr>
        <p:spPr>
          <a:xfrm>
            <a:off x="8477501" y="4253943"/>
            <a:ext cx="1972784" cy="879661"/>
          </a:xfrm>
          <a:prstGeom prst="rect">
            <a:avLst/>
          </a:prstGeom>
        </p:spPr>
        <p:txBody>
          <a:bodyPr/>
          <a:lstStyle>
            <a:lvl1pPr marL="0" indent="0">
              <a:lnSpc>
                <a:spcPct val="113000"/>
              </a:lnSpc>
              <a:buNone/>
              <a:defRPr sz="1800" b="0" i="0" spc="10" baseline="0">
                <a:solidFill>
                  <a:schemeClr val="bg1"/>
                </a:solidFill>
                <a:latin typeface="Arial" panose="020B0604020202020204" pitchFamily="34" charset="0"/>
              </a:defRPr>
            </a:lvl1pPr>
          </a:lstStyle>
          <a:p>
            <a:pPr lvl="0"/>
            <a:r>
              <a:rPr lang="en-GB"/>
              <a:t>[Moment to highlight]</a:t>
            </a:r>
          </a:p>
        </p:txBody>
      </p:sp>
      <p:sp>
        <p:nvSpPr>
          <p:cNvPr id="3" name="Slide Number Placeholder 9">
            <a:extLst>
              <a:ext uri="{FF2B5EF4-FFF2-40B4-BE49-F238E27FC236}">
                <a16:creationId xmlns:a16="http://schemas.microsoft.com/office/drawing/2014/main" id="{1E7F1E50-3136-35C3-0117-B0B0F09D6BB2}"/>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
        <p:nvSpPr>
          <p:cNvPr id="7" name="Text Placeholder 2">
            <a:extLst>
              <a:ext uri="{FF2B5EF4-FFF2-40B4-BE49-F238E27FC236}">
                <a16:creationId xmlns:a16="http://schemas.microsoft.com/office/drawing/2014/main" id="{20BF2506-0E4F-00F5-A91C-B50D9192BD45}"/>
              </a:ext>
            </a:extLst>
          </p:cNvPr>
          <p:cNvSpPr>
            <a:spLocks noGrp="1"/>
          </p:cNvSpPr>
          <p:nvPr>
            <p:ph type="body" sz="quarter" idx="18" hasCustomPrompt="1"/>
          </p:nvPr>
        </p:nvSpPr>
        <p:spPr>
          <a:xfrm>
            <a:off x="630918" y="5233330"/>
            <a:ext cx="1972784" cy="327551"/>
          </a:xfrm>
          <a:prstGeom prst="rect">
            <a:avLst/>
          </a:prstGeom>
        </p:spPr>
        <p:txBody>
          <a:bodyPr/>
          <a:lstStyle>
            <a:lvl1pPr marL="0" indent="0">
              <a:lnSpc>
                <a:spcPct val="113000"/>
              </a:lnSpc>
              <a:buNone/>
              <a:defRPr sz="2000" b="0" i="0" spc="10" baseline="0">
                <a:solidFill>
                  <a:schemeClr val="tx1"/>
                </a:solidFill>
                <a:latin typeface="Arial" panose="020B0604020202020204" pitchFamily="34" charset="0"/>
              </a:defRPr>
            </a:lvl1pPr>
          </a:lstStyle>
          <a:p>
            <a:pPr lvl="0"/>
            <a:r>
              <a:rPr lang="en-GB"/>
              <a:t>[Date]</a:t>
            </a:r>
          </a:p>
        </p:txBody>
      </p:sp>
      <p:sp>
        <p:nvSpPr>
          <p:cNvPr id="8" name="Text Placeholder 2">
            <a:extLst>
              <a:ext uri="{FF2B5EF4-FFF2-40B4-BE49-F238E27FC236}">
                <a16:creationId xmlns:a16="http://schemas.microsoft.com/office/drawing/2014/main" id="{ACD9B7FA-5F2F-5B9A-0CAA-8747A219E9B5}"/>
              </a:ext>
            </a:extLst>
          </p:cNvPr>
          <p:cNvSpPr>
            <a:spLocks noGrp="1"/>
          </p:cNvSpPr>
          <p:nvPr>
            <p:ph type="body" sz="quarter" idx="21" hasCustomPrompt="1"/>
          </p:nvPr>
        </p:nvSpPr>
        <p:spPr>
          <a:xfrm>
            <a:off x="630918" y="5650594"/>
            <a:ext cx="1972784" cy="763678"/>
          </a:xfrm>
          <a:prstGeom prst="rect">
            <a:avLst/>
          </a:prstGeom>
        </p:spPr>
        <p:txBody>
          <a:bodyPr/>
          <a:lstStyle>
            <a:lvl1pPr marL="0" indent="0">
              <a:lnSpc>
                <a:spcPct val="113000"/>
              </a:lnSpc>
              <a:buNone/>
              <a:defRPr sz="1800" b="0" i="0" spc="10" baseline="0">
                <a:solidFill>
                  <a:schemeClr val="tx1"/>
                </a:solidFill>
                <a:latin typeface="Arial" panose="020B0604020202020204" pitchFamily="34" charset="0"/>
              </a:defRPr>
            </a:lvl1pPr>
          </a:lstStyle>
          <a:p>
            <a:pPr lvl="0"/>
            <a:r>
              <a:rPr lang="en-GB"/>
              <a:t>[Moment to highlight]</a:t>
            </a:r>
          </a:p>
        </p:txBody>
      </p:sp>
      <p:sp>
        <p:nvSpPr>
          <p:cNvPr id="11" name="Picture Placeholder 10">
            <a:extLst>
              <a:ext uri="{FF2B5EF4-FFF2-40B4-BE49-F238E27FC236}">
                <a16:creationId xmlns:a16="http://schemas.microsoft.com/office/drawing/2014/main" id="{7C4D626B-A1C1-E6D2-9E82-DB4FC503E4A2}"/>
              </a:ext>
            </a:extLst>
          </p:cNvPr>
          <p:cNvSpPr>
            <a:spLocks noGrp="1"/>
          </p:cNvSpPr>
          <p:nvPr>
            <p:ph type="pic" sz="quarter" idx="24"/>
          </p:nvPr>
        </p:nvSpPr>
        <p:spPr>
          <a:xfrm>
            <a:off x="3408229" y="929513"/>
            <a:ext cx="5375542" cy="5647436"/>
          </a:xfrm>
          <a:custGeom>
            <a:avLst/>
            <a:gdLst>
              <a:gd name="connsiteX0" fmla="*/ 0 w 5375542"/>
              <a:gd name="connsiteY0" fmla="*/ 0 h 5647436"/>
              <a:gd name="connsiteX1" fmla="*/ 5375542 w 5375542"/>
              <a:gd name="connsiteY1" fmla="*/ 0 h 5647436"/>
              <a:gd name="connsiteX2" fmla="*/ 5375542 w 5375542"/>
              <a:gd name="connsiteY2" fmla="*/ 2076600 h 5647436"/>
              <a:gd name="connsiteX3" fmla="*/ 5290004 w 5375542"/>
              <a:gd name="connsiteY3" fmla="*/ 2107907 h 5647436"/>
              <a:gd name="connsiteX4" fmla="*/ 4371029 w 5375542"/>
              <a:gd name="connsiteY4" fmla="*/ 3494319 h 5647436"/>
              <a:gd name="connsiteX5" fmla="*/ 5290004 w 5375542"/>
              <a:gd name="connsiteY5" fmla="*/ 4880731 h 5647436"/>
              <a:gd name="connsiteX6" fmla="*/ 5375542 w 5375542"/>
              <a:gd name="connsiteY6" fmla="*/ 4912038 h 5647436"/>
              <a:gd name="connsiteX7" fmla="*/ 5375542 w 5375542"/>
              <a:gd name="connsiteY7" fmla="*/ 5647436 h 5647436"/>
              <a:gd name="connsiteX8" fmla="*/ 0 w 5375542"/>
              <a:gd name="connsiteY8" fmla="*/ 5647436 h 564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5542" h="5647436">
                <a:moveTo>
                  <a:pt x="0" y="0"/>
                </a:moveTo>
                <a:lnTo>
                  <a:pt x="5375542" y="0"/>
                </a:lnTo>
                <a:lnTo>
                  <a:pt x="5375542" y="2076600"/>
                </a:lnTo>
                <a:lnTo>
                  <a:pt x="5290004" y="2107907"/>
                </a:lnTo>
                <a:cubicBezTo>
                  <a:pt x="4749961" y="2336327"/>
                  <a:pt x="4371029" y="2871071"/>
                  <a:pt x="4371029" y="3494319"/>
                </a:cubicBezTo>
                <a:cubicBezTo>
                  <a:pt x="4371029" y="4117568"/>
                  <a:pt x="4749961" y="4652312"/>
                  <a:pt x="5290004" y="4880731"/>
                </a:cubicBezTo>
                <a:lnTo>
                  <a:pt x="5375542" y="4912038"/>
                </a:lnTo>
                <a:lnTo>
                  <a:pt x="5375542" y="5647436"/>
                </a:lnTo>
                <a:lnTo>
                  <a:pt x="0" y="5647436"/>
                </a:lnTo>
                <a:close/>
              </a:path>
            </a:pathLst>
          </a:custGeom>
          <a:blipFill dpi="0" rotWithShape="1">
            <a:blip r:embed="rId2"/>
            <a:srcRect/>
            <a:stretch>
              <a:fillRect l="-37197" r="-2039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325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500"/>
                                        <p:tgtEl>
                                          <p:spTgt spid="2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095897"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Agenda</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5091736" y="817618"/>
            <a:ext cx="2033103" cy="7651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Welcome &amp; introductions</a:t>
            </a:r>
          </a:p>
        </p:txBody>
      </p:sp>
      <p:sp>
        <p:nvSpPr>
          <p:cNvPr id="61" name="Text Placeholder 2">
            <a:extLst>
              <a:ext uri="{FF2B5EF4-FFF2-40B4-BE49-F238E27FC236}">
                <a16:creationId xmlns:a16="http://schemas.microsoft.com/office/drawing/2014/main" id="{78F160D5-88D5-C7F4-6D85-5F17D8396BB2}"/>
              </a:ext>
            </a:extLst>
          </p:cNvPr>
          <p:cNvSpPr>
            <a:spLocks noGrp="1"/>
          </p:cNvSpPr>
          <p:nvPr>
            <p:ph type="body" sz="quarter" idx="19" hasCustomPrompt="1"/>
          </p:nvPr>
        </p:nvSpPr>
        <p:spPr>
          <a:xfrm>
            <a:off x="5091736" y="2473330"/>
            <a:ext cx="2033103" cy="72571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Objectives</a:t>
            </a:r>
          </a:p>
        </p:txBody>
      </p:sp>
      <p:sp>
        <p:nvSpPr>
          <p:cNvPr id="64" name="Text Placeholder 2">
            <a:extLst>
              <a:ext uri="{FF2B5EF4-FFF2-40B4-BE49-F238E27FC236}">
                <a16:creationId xmlns:a16="http://schemas.microsoft.com/office/drawing/2014/main" id="{350E0D4C-694A-36C7-41AD-CB9C1D3DD530}"/>
              </a:ext>
            </a:extLst>
          </p:cNvPr>
          <p:cNvSpPr>
            <a:spLocks noGrp="1"/>
          </p:cNvSpPr>
          <p:nvPr>
            <p:ph type="body" sz="quarter" idx="21" hasCustomPrompt="1"/>
          </p:nvPr>
        </p:nvSpPr>
        <p:spPr>
          <a:xfrm>
            <a:off x="5091736" y="4170417"/>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67" name="Text Placeholder 2">
            <a:extLst>
              <a:ext uri="{FF2B5EF4-FFF2-40B4-BE49-F238E27FC236}">
                <a16:creationId xmlns:a16="http://schemas.microsoft.com/office/drawing/2014/main" id="{AC6279E7-851E-859B-68C1-468C88B5471C}"/>
              </a:ext>
            </a:extLst>
          </p:cNvPr>
          <p:cNvSpPr>
            <a:spLocks noGrp="1"/>
          </p:cNvSpPr>
          <p:nvPr>
            <p:ph type="body" sz="quarter" idx="23" hasCustomPrompt="1"/>
          </p:nvPr>
        </p:nvSpPr>
        <p:spPr>
          <a:xfrm>
            <a:off x="9032646" y="817618"/>
            <a:ext cx="2033103" cy="7651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2</a:t>
            </a:r>
          </a:p>
        </p:txBody>
      </p:sp>
      <p:sp>
        <p:nvSpPr>
          <p:cNvPr id="70" name="Text Placeholder 2">
            <a:extLst>
              <a:ext uri="{FF2B5EF4-FFF2-40B4-BE49-F238E27FC236}">
                <a16:creationId xmlns:a16="http://schemas.microsoft.com/office/drawing/2014/main" id="{AE82C10B-2651-B01B-6519-71C21699C299}"/>
              </a:ext>
            </a:extLst>
          </p:cNvPr>
          <p:cNvSpPr>
            <a:spLocks noGrp="1"/>
          </p:cNvSpPr>
          <p:nvPr>
            <p:ph type="body" sz="quarter" idx="25" hasCustomPrompt="1"/>
          </p:nvPr>
        </p:nvSpPr>
        <p:spPr>
          <a:xfrm>
            <a:off x="9032646" y="2473330"/>
            <a:ext cx="2033103" cy="725714"/>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3</a:t>
            </a:r>
          </a:p>
        </p:txBody>
      </p:sp>
      <p:sp>
        <p:nvSpPr>
          <p:cNvPr id="73" name="Text Placeholder 2">
            <a:extLst>
              <a:ext uri="{FF2B5EF4-FFF2-40B4-BE49-F238E27FC236}">
                <a16:creationId xmlns:a16="http://schemas.microsoft.com/office/drawing/2014/main" id="{747B1837-48B1-6619-1C3E-2C6AB8B7A304}"/>
              </a:ext>
            </a:extLst>
          </p:cNvPr>
          <p:cNvSpPr>
            <a:spLocks noGrp="1"/>
          </p:cNvSpPr>
          <p:nvPr>
            <p:ph type="body" sz="quarter" idx="27" hasCustomPrompt="1"/>
          </p:nvPr>
        </p:nvSpPr>
        <p:spPr>
          <a:xfrm>
            <a:off x="9032646" y="4170417"/>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3" name="Text Placeholder 2">
            <a:extLst>
              <a:ext uri="{FF2B5EF4-FFF2-40B4-BE49-F238E27FC236}">
                <a16:creationId xmlns:a16="http://schemas.microsoft.com/office/drawing/2014/main" id="{1BFD58AA-3DD6-A6FA-935A-2CF9EAFA8181}"/>
              </a:ext>
            </a:extLst>
          </p:cNvPr>
          <p:cNvSpPr>
            <a:spLocks noGrp="1"/>
          </p:cNvSpPr>
          <p:nvPr>
            <p:ph type="body" sz="quarter" idx="32" hasCustomPrompt="1"/>
          </p:nvPr>
        </p:nvSpPr>
        <p:spPr>
          <a:xfrm>
            <a:off x="3880594"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4" name="Text Placeholder 2">
            <a:extLst>
              <a:ext uri="{FF2B5EF4-FFF2-40B4-BE49-F238E27FC236}">
                <a16:creationId xmlns:a16="http://schemas.microsoft.com/office/drawing/2014/main" id="{EA3BCF47-A418-A097-AA19-6AF7DAA98FD6}"/>
              </a:ext>
            </a:extLst>
          </p:cNvPr>
          <p:cNvSpPr>
            <a:spLocks noGrp="1"/>
          </p:cNvSpPr>
          <p:nvPr>
            <p:ph type="body" sz="quarter" idx="33" hasCustomPrompt="1"/>
          </p:nvPr>
        </p:nvSpPr>
        <p:spPr>
          <a:xfrm>
            <a:off x="3880594"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5" name="Text Placeholder 2">
            <a:extLst>
              <a:ext uri="{FF2B5EF4-FFF2-40B4-BE49-F238E27FC236}">
                <a16:creationId xmlns:a16="http://schemas.microsoft.com/office/drawing/2014/main" id="{D47F2CA3-3687-9303-8B3B-0647090CD1BE}"/>
              </a:ext>
            </a:extLst>
          </p:cNvPr>
          <p:cNvSpPr>
            <a:spLocks noGrp="1"/>
          </p:cNvSpPr>
          <p:nvPr>
            <p:ph type="body" sz="quarter" idx="34" hasCustomPrompt="1"/>
          </p:nvPr>
        </p:nvSpPr>
        <p:spPr>
          <a:xfrm>
            <a:off x="3880594"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6" name="Text Placeholder 2">
            <a:extLst>
              <a:ext uri="{FF2B5EF4-FFF2-40B4-BE49-F238E27FC236}">
                <a16:creationId xmlns:a16="http://schemas.microsoft.com/office/drawing/2014/main" id="{5F61D7AF-158B-541D-4B14-67F86D6ABAAD}"/>
              </a:ext>
            </a:extLst>
          </p:cNvPr>
          <p:cNvSpPr>
            <a:spLocks noGrp="1"/>
          </p:cNvSpPr>
          <p:nvPr>
            <p:ph type="body" sz="quarter" idx="35" hasCustomPrompt="1"/>
          </p:nvPr>
        </p:nvSpPr>
        <p:spPr>
          <a:xfrm>
            <a:off x="7829546"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7" name="Text Placeholder 2">
            <a:extLst>
              <a:ext uri="{FF2B5EF4-FFF2-40B4-BE49-F238E27FC236}">
                <a16:creationId xmlns:a16="http://schemas.microsoft.com/office/drawing/2014/main" id="{94CBA714-92F2-B6B3-B899-223756AAA85E}"/>
              </a:ext>
            </a:extLst>
          </p:cNvPr>
          <p:cNvSpPr>
            <a:spLocks noGrp="1"/>
          </p:cNvSpPr>
          <p:nvPr>
            <p:ph type="body" sz="quarter" idx="36" hasCustomPrompt="1"/>
          </p:nvPr>
        </p:nvSpPr>
        <p:spPr>
          <a:xfrm>
            <a:off x="7829546"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8" name="Text Placeholder 2">
            <a:extLst>
              <a:ext uri="{FF2B5EF4-FFF2-40B4-BE49-F238E27FC236}">
                <a16:creationId xmlns:a16="http://schemas.microsoft.com/office/drawing/2014/main" id="{890A0160-C117-F164-22D5-6EB1955A132C}"/>
              </a:ext>
            </a:extLst>
          </p:cNvPr>
          <p:cNvSpPr>
            <a:spLocks noGrp="1"/>
          </p:cNvSpPr>
          <p:nvPr>
            <p:ph type="body" sz="quarter" idx="37" hasCustomPrompt="1"/>
          </p:nvPr>
        </p:nvSpPr>
        <p:spPr>
          <a:xfrm>
            <a:off x="7829546"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cxnSp>
        <p:nvCxnSpPr>
          <p:cNvPr id="9" name="Straight Connector 8">
            <a:extLst>
              <a:ext uri="{FF2B5EF4-FFF2-40B4-BE49-F238E27FC236}">
                <a16:creationId xmlns:a16="http://schemas.microsoft.com/office/drawing/2014/main" id="{8B928265-CECA-776B-C436-3D94A3E5D36D}"/>
              </a:ext>
            </a:extLst>
          </p:cNvPr>
          <p:cNvCxnSpPr>
            <a:cxnSpLocks/>
          </p:cNvCxnSpPr>
          <p:nvPr userDrawn="1"/>
        </p:nvCxnSpPr>
        <p:spPr>
          <a:xfrm flipH="1">
            <a:off x="3880594"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092A46-9B1E-3627-E990-AA0F90F2291A}"/>
              </a:ext>
            </a:extLst>
          </p:cNvPr>
          <p:cNvCxnSpPr>
            <a:cxnSpLocks/>
          </p:cNvCxnSpPr>
          <p:nvPr userDrawn="1"/>
        </p:nvCxnSpPr>
        <p:spPr>
          <a:xfrm flipH="1">
            <a:off x="3880594"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22AAC4-7B13-B5DF-D5AF-B0EDB2AD71BC}"/>
              </a:ext>
            </a:extLst>
          </p:cNvPr>
          <p:cNvCxnSpPr>
            <a:cxnSpLocks/>
          </p:cNvCxnSpPr>
          <p:nvPr userDrawn="1"/>
        </p:nvCxnSpPr>
        <p:spPr>
          <a:xfrm flipH="1">
            <a:off x="3880594"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633B43-09A8-9F05-3CE3-06DB9E4BCDD5}"/>
              </a:ext>
            </a:extLst>
          </p:cNvPr>
          <p:cNvCxnSpPr>
            <a:cxnSpLocks/>
          </p:cNvCxnSpPr>
          <p:nvPr userDrawn="1"/>
        </p:nvCxnSpPr>
        <p:spPr>
          <a:xfrm flipH="1">
            <a:off x="7829469"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5D9726-CBB2-EFE5-3687-8A66FA579CE2}"/>
              </a:ext>
            </a:extLst>
          </p:cNvPr>
          <p:cNvCxnSpPr>
            <a:cxnSpLocks/>
          </p:cNvCxnSpPr>
          <p:nvPr userDrawn="1"/>
        </p:nvCxnSpPr>
        <p:spPr>
          <a:xfrm flipH="1">
            <a:off x="7829469"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5D4B75-293C-E1AE-944B-65E7E31714DE}"/>
              </a:ext>
            </a:extLst>
          </p:cNvPr>
          <p:cNvCxnSpPr>
            <a:cxnSpLocks/>
          </p:cNvCxnSpPr>
          <p:nvPr userDrawn="1"/>
        </p:nvCxnSpPr>
        <p:spPr>
          <a:xfrm flipH="1">
            <a:off x="7829469"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1F14DB0-5D47-4220-520F-05EAF9EE864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
        <p:nvSpPr>
          <p:cNvPr id="2" name="Text Placeholder 2">
            <a:extLst>
              <a:ext uri="{FF2B5EF4-FFF2-40B4-BE49-F238E27FC236}">
                <a16:creationId xmlns:a16="http://schemas.microsoft.com/office/drawing/2014/main" id="{4CE8B44D-39BC-17FE-F923-CCA5EFEBD427}"/>
              </a:ext>
            </a:extLst>
          </p:cNvPr>
          <p:cNvSpPr>
            <a:spLocks noGrp="1"/>
          </p:cNvSpPr>
          <p:nvPr>
            <p:ph type="body" sz="quarter" idx="38" hasCustomPrompt="1"/>
          </p:nvPr>
        </p:nvSpPr>
        <p:spPr>
          <a:xfrm>
            <a:off x="5091736" y="5837846"/>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16" name="Text Placeholder 2">
            <a:extLst>
              <a:ext uri="{FF2B5EF4-FFF2-40B4-BE49-F238E27FC236}">
                <a16:creationId xmlns:a16="http://schemas.microsoft.com/office/drawing/2014/main" id="{87A70696-FBEC-4FC8-19DB-55456EE58445}"/>
              </a:ext>
            </a:extLst>
          </p:cNvPr>
          <p:cNvSpPr>
            <a:spLocks noGrp="1"/>
          </p:cNvSpPr>
          <p:nvPr>
            <p:ph type="body" sz="quarter" idx="39" hasCustomPrompt="1"/>
          </p:nvPr>
        </p:nvSpPr>
        <p:spPr>
          <a:xfrm>
            <a:off x="9032646" y="5837846"/>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17" name="Text Placeholder 2">
            <a:extLst>
              <a:ext uri="{FF2B5EF4-FFF2-40B4-BE49-F238E27FC236}">
                <a16:creationId xmlns:a16="http://schemas.microsoft.com/office/drawing/2014/main" id="{612F2C3D-507D-7CBA-ADAE-7573582DBFE5}"/>
              </a:ext>
            </a:extLst>
          </p:cNvPr>
          <p:cNvSpPr>
            <a:spLocks noGrp="1"/>
          </p:cNvSpPr>
          <p:nvPr>
            <p:ph type="body" sz="quarter" idx="40" hasCustomPrompt="1"/>
          </p:nvPr>
        </p:nvSpPr>
        <p:spPr>
          <a:xfrm>
            <a:off x="3880594"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07</a:t>
            </a:r>
          </a:p>
        </p:txBody>
      </p:sp>
      <p:sp>
        <p:nvSpPr>
          <p:cNvPr id="21" name="Text Placeholder 2">
            <a:extLst>
              <a:ext uri="{FF2B5EF4-FFF2-40B4-BE49-F238E27FC236}">
                <a16:creationId xmlns:a16="http://schemas.microsoft.com/office/drawing/2014/main" id="{ADB49D02-AFC4-4B27-2EB8-CFC17CC1DCE3}"/>
              </a:ext>
            </a:extLst>
          </p:cNvPr>
          <p:cNvSpPr>
            <a:spLocks noGrp="1"/>
          </p:cNvSpPr>
          <p:nvPr>
            <p:ph type="body" sz="quarter" idx="41" hasCustomPrompt="1"/>
          </p:nvPr>
        </p:nvSpPr>
        <p:spPr>
          <a:xfrm>
            <a:off x="7829546"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08</a:t>
            </a:r>
          </a:p>
        </p:txBody>
      </p:sp>
      <p:cxnSp>
        <p:nvCxnSpPr>
          <p:cNvPr id="23" name="Straight Connector 22">
            <a:extLst>
              <a:ext uri="{FF2B5EF4-FFF2-40B4-BE49-F238E27FC236}">
                <a16:creationId xmlns:a16="http://schemas.microsoft.com/office/drawing/2014/main" id="{2BF365B0-39D0-713D-C062-250C5B9AF36A}"/>
              </a:ext>
            </a:extLst>
          </p:cNvPr>
          <p:cNvCxnSpPr>
            <a:cxnSpLocks/>
          </p:cNvCxnSpPr>
          <p:nvPr userDrawn="1"/>
        </p:nvCxnSpPr>
        <p:spPr>
          <a:xfrm flipH="1">
            <a:off x="3880594"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1C83EC-DBA1-2B48-E7E0-E09166081E92}"/>
              </a:ext>
            </a:extLst>
          </p:cNvPr>
          <p:cNvCxnSpPr>
            <a:cxnSpLocks/>
          </p:cNvCxnSpPr>
          <p:nvPr userDrawn="1"/>
        </p:nvCxnSpPr>
        <p:spPr>
          <a:xfrm flipH="1">
            <a:off x="7829469"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7">
                                            <p:txEl>
                                              <p:pRg st="0" end="0"/>
                                            </p:txEl>
                                          </p:spTgt>
                                        </p:tgtEl>
                                        <p:attrNameLst>
                                          <p:attrName>style.visibility</p:attrName>
                                        </p:attrNameLst>
                                      </p:cBhvr>
                                      <p:to>
                                        <p:strVal val="visible"/>
                                      </p:to>
                                    </p:set>
                                    <p:animEffect transition="in" filter="fade">
                                      <p:cBhvr>
                                        <p:cTn id="18" dur="500"/>
                                        <p:tgtEl>
                                          <p:spTgt spid="6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xEl>
                                              <p:pRg st="0" end="0"/>
                                            </p:txEl>
                                          </p:spTgt>
                                        </p:tgtEl>
                                        <p:attrNameLst>
                                          <p:attrName>style.visibility</p:attrName>
                                        </p:attrNameLst>
                                      </p:cBhvr>
                                      <p:to>
                                        <p:strVal val="visible"/>
                                      </p:to>
                                    </p:set>
                                    <p:animEffect transition="in" filter="fade">
                                      <p:cBhvr>
                                        <p:cTn id="29" dur="500"/>
                                        <p:tgtEl>
                                          <p:spTgt spid="6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
                                            <p:txEl>
                                              <p:pRg st="0" end="0"/>
                                            </p:txEl>
                                          </p:spTgt>
                                        </p:tgtEl>
                                        <p:attrNameLst>
                                          <p:attrName>style.visibility</p:attrName>
                                        </p:attrNameLst>
                                      </p:cBhvr>
                                      <p:to>
                                        <p:strVal val="visible"/>
                                      </p:to>
                                    </p:set>
                                    <p:animEffect transition="in" filter="fade">
                                      <p:cBhvr>
                                        <p:cTn id="40" dur="500"/>
                                        <p:tgtEl>
                                          <p:spTgt spid="7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
                                            <p:txEl>
                                              <p:pRg st="0" end="0"/>
                                            </p:txEl>
                                          </p:spTgt>
                                        </p:tgtEl>
                                        <p:attrNameLst>
                                          <p:attrName>style.visibility</p:attrName>
                                        </p:attrNameLst>
                                      </p:cBhvr>
                                      <p:to>
                                        <p:strVal val="visible"/>
                                      </p:to>
                                    </p:set>
                                    <p:animEffect transition="in" filter="fade">
                                      <p:cBhvr>
                                        <p:cTn id="51" dur="500"/>
                                        <p:tgtEl>
                                          <p:spTgt spid="64">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xEl>
                                              <p:pRg st="0" end="0"/>
                                            </p:txEl>
                                          </p:spTgt>
                                        </p:tgtEl>
                                        <p:attrNameLst>
                                          <p:attrName>style.visibility</p:attrName>
                                        </p:attrNameLst>
                                      </p:cBhvr>
                                      <p:to>
                                        <p:strVal val="visible"/>
                                      </p:to>
                                    </p:set>
                                    <p:animEffect transition="in" filter="fade">
                                      <p:cBhvr>
                                        <p:cTn id="62" dur="500"/>
                                        <p:tgtEl>
                                          <p:spTgt spid="73">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Effect transition="in" filter="fade">
                                      <p:cBhvr>
                                        <p:cTn id="65" dur="500"/>
                                        <p:tgtEl>
                                          <p:spTgt spid="8">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fade">
                                      <p:cBhvr>
                                        <p:cTn id="73" dur="500"/>
                                        <p:tgtEl>
                                          <p:spTgt spid="2">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
                                            <p:txEl>
                                              <p:pRg st="0" end="0"/>
                                            </p:txEl>
                                          </p:spTgt>
                                        </p:tgtEl>
                                        <p:attrNameLst>
                                          <p:attrName>style.visibility</p:attrName>
                                        </p:attrNameLst>
                                      </p:cBhvr>
                                      <p:to>
                                        <p:strVal val="visible"/>
                                      </p:to>
                                    </p:set>
                                    <p:animEffect transition="in" filter="fade">
                                      <p:cBhvr>
                                        <p:cTn id="76" dur="500"/>
                                        <p:tgtEl>
                                          <p:spTgt spid="17">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xEl>
                                              <p:pRg st="0" end="0"/>
                                            </p:txEl>
                                          </p:spTgt>
                                        </p:tgtEl>
                                        <p:attrNameLst>
                                          <p:attrName>style.visibility</p:attrName>
                                        </p:attrNameLst>
                                      </p:cBhvr>
                                      <p:to>
                                        <p:strVal val="visible"/>
                                      </p:to>
                                    </p:set>
                                    <p:animEffect transition="in" filter="fade">
                                      <p:cBhvr>
                                        <p:cTn id="84" dur="500"/>
                                        <p:tgtEl>
                                          <p:spTgt spid="16">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Effect transition="in" filter="fade">
                                      <p:cBhvr>
                                        <p:cTn id="87" dur="500"/>
                                        <p:tgtEl>
                                          <p:spTgt spid="21">
                                            <p:txEl>
                                              <p:pRg st="0" end="0"/>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61" grpId="0" build="p">
        <p:tmplLst>
          <p:tmpl lvl="1">
            <p:tnLst>
              <p:par>
                <p:cTn presetID="10" presetClass="entr" presetSubtype="0" fill="hold" nodeType="click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4" grpId="0" build="p">
        <p:tmplLst>
          <p:tmpl lvl="1">
            <p:tnLst>
              <p:par>
                <p:cTn presetID="10"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7" grpId="0" build="p">
        <p:tmplLst>
          <p:tmpl lvl="1">
            <p:tnLst>
              <p:par>
                <p:cTn presetID="10" presetClass="entr" presetSubtype="0" fill="hold" nodeType="click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70" grpId="0" build="p">
        <p:tmplLst>
          <p:tmpl lvl="1">
            <p:tnLst>
              <p:par>
                <p:cTn presetID="10" presetClass="entr" presetSubtype="0" fill="hold" nodeType="click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3" grpId="0" build="p">
        <p:tmplLst>
          <p:tmpl lvl="1">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709961"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Subjects</a:t>
            </a:r>
          </a:p>
        </p:txBody>
      </p:sp>
      <p:sp>
        <p:nvSpPr>
          <p:cNvPr id="4" name="Picture Placeholder 7">
            <a:extLst>
              <a:ext uri="{FF2B5EF4-FFF2-40B4-BE49-F238E27FC236}">
                <a16:creationId xmlns:a16="http://schemas.microsoft.com/office/drawing/2014/main" id="{90521C44-7799-AC17-3B9A-01A6949686B2}"/>
              </a:ext>
            </a:extLst>
          </p:cNvPr>
          <p:cNvSpPr>
            <a:spLocks noGrp="1"/>
          </p:cNvSpPr>
          <p:nvPr>
            <p:ph type="pic" sz="quarter" idx="29"/>
          </p:nvPr>
        </p:nvSpPr>
        <p:spPr>
          <a:xfrm>
            <a:off x="4251449" y="1349638"/>
            <a:ext cx="2571750" cy="1666997"/>
          </a:xfrm>
          <a:prstGeom prst="rect">
            <a:avLst/>
          </a:prstGeom>
          <a:blipFill>
            <a:blip r:embed="rId2"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5" name="Picture Placeholder 7">
            <a:extLst>
              <a:ext uri="{FF2B5EF4-FFF2-40B4-BE49-F238E27FC236}">
                <a16:creationId xmlns:a16="http://schemas.microsoft.com/office/drawing/2014/main" id="{28AFB3BE-2F3C-9A62-44D6-A414A969D5CC}"/>
              </a:ext>
            </a:extLst>
          </p:cNvPr>
          <p:cNvSpPr>
            <a:spLocks noGrp="1"/>
          </p:cNvSpPr>
          <p:nvPr>
            <p:ph type="pic" sz="quarter" idx="30"/>
          </p:nvPr>
        </p:nvSpPr>
        <p:spPr>
          <a:xfrm>
            <a:off x="4251449" y="3139996"/>
            <a:ext cx="2571750" cy="1666997"/>
          </a:xfrm>
          <a:prstGeom prst="rect">
            <a:avLst/>
          </a:prstGeom>
          <a:blipFill>
            <a:blip r:embed="rId3"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6" name="Picture Placeholder 7">
            <a:extLst>
              <a:ext uri="{FF2B5EF4-FFF2-40B4-BE49-F238E27FC236}">
                <a16:creationId xmlns:a16="http://schemas.microsoft.com/office/drawing/2014/main" id="{D48C06D0-61B8-526E-6667-F96FF1C0554A}"/>
              </a:ext>
            </a:extLst>
          </p:cNvPr>
          <p:cNvSpPr>
            <a:spLocks noGrp="1"/>
          </p:cNvSpPr>
          <p:nvPr>
            <p:ph type="pic" sz="quarter" idx="31"/>
          </p:nvPr>
        </p:nvSpPr>
        <p:spPr>
          <a:xfrm>
            <a:off x="4251449" y="4930508"/>
            <a:ext cx="2571750" cy="1666997"/>
          </a:xfrm>
          <a:prstGeom prst="rect">
            <a:avLst/>
          </a:prstGeom>
          <a:blipFill>
            <a:blip r:embed="rId4"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15" name="Text Placeholder 2">
            <a:extLst>
              <a:ext uri="{FF2B5EF4-FFF2-40B4-BE49-F238E27FC236}">
                <a16:creationId xmlns:a16="http://schemas.microsoft.com/office/drawing/2014/main" id="{90F8467E-789F-6F49-CE49-91EB9AFA3813}"/>
              </a:ext>
            </a:extLst>
          </p:cNvPr>
          <p:cNvSpPr>
            <a:spLocks noGrp="1"/>
          </p:cNvSpPr>
          <p:nvPr>
            <p:ph type="body" sz="quarter" idx="36" hasCustomPrompt="1"/>
          </p:nvPr>
        </p:nvSpPr>
        <p:spPr>
          <a:xfrm>
            <a:off x="7075127" y="3178382"/>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2</a:t>
            </a:r>
          </a:p>
        </p:txBody>
      </p:sp>
      <p:sp>
        <p:nvSpPr>
          <p:cNvPr id="16" name="Text Placeholder 2">
            <a:extLst>
              <a:ext uri="{FF2B5EF4-FFF2-40B4-BE49-F238E27FC236}">
                <a16:creationId xmlns:a16="http://schemas.microsoft.com/office/drawing/2014/main" id="{AA73A6A2-D279-E821-D2D9-92EF707EAC59}"/>
              </a:ext>
            </a:extLst>
          </p:cNvPr>
          <p:cNvSpPr>
            <a:spLocks noGrp="1"/>
          </p:cNvSpPr>
          <p:nvPr>
            <p:ph type="body" sz="quarter" idx="37" hasCustomPrompt="1"/>
          </p:nvPr>
        </p:nvSpPr>
        <p:spPr>
          <a:xfrm>
            <a:off x="7075126" y="3472984"/>
            <a:ext cx="4827311"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17" name="Text Placeholder 2">
            <a:extLst>
              <a:ext uri="{FF2B5EF4-FFF2-40B4-BE49-F238E27FC236}">
                <a16:creationId xmlns:a16="http://schemas.microsoft.com/office/drawing/2014/main" id="{C68BB799-53B6-0105-04D7-172EF86E0CB4}"/>
              </a:ext>
            </a:extLst>
          </p:cNvPr>
          <p:cNvSpPr>
            <a:spLocks noGrp="1"/>
          </p:cNvSpPr>
          <p:nvPr>
            <p:ph type="body" sz="quarter" idx="38" hasCustomPrompt="1"/>
          </p:nvPr>
        </p:nvSpPr>
        <p:spPr>
          <a:xfrm>
            <a:off x="7075127" y="4965619"/>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3</a:t>
            </a:r>
          </a:p>
        </p:txBody>
      </p:sp>
      <p:sp>
        <p:nvSpPr>
          <p:cNvPr id="23" name="Text Placeholder 2">
            <a:extLst>
              <a:ext uri="{FF2B5EF4-FFF2-40B4-BE49-F238E27FC236}">
                <a16:creationId xmlns:a16="http://schemas.microsoft.com/office/drawing/2014/main" id="{97248A6B-68C9-4B7B-C80D-0207EEF6EF56}"/>
              </a:ext>
            </a:extLst>
          </p:cNvPr>
          <p:cNvSpPr>
            <a:spLocks noGrp="1"/>
          </p:cNvSpPr>
          <p:nvPr>
            <p:ph type="body" sz="quarter" idx="39" hasCustomPrompt="1"/>
          </p:nvPr>
        </p:nvSpPr>
        <p:spPr>
          <a:xfrm>
            <a:off x="7075127" y="5260221"/>
            <a:ext cx="4827310"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24" name="Text Placeholder 2">
            <a:extLst>
              <a:ext uri="{FF2B5EF4-FFF2-40B4-BE49-F238E27FC236}">
                <a16:creationId xmlns:a16="http://schemas.microsoft.com/office/drawing/2014/main" id="{16BF32D5-1305-27B2-FF79-EFA3D79E6A70}"/>
              </a:ext>
            </a:extLst>
          </p:cNvPr>
          <p:cNvSpPr>
            <a:spLocks noGrp="1"/>
          </p:cNvSpPr>
          <p:nvPr>
            <p:ph type="body" sz="quarter" idx="40" hasCustomPrompt="1"/>
          </p:nvPr>
        </p:nvSpPr>
        <p:spPr>
          <a:xfrm>
            <a:off x="7075127" y="1370363"/>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1</a:t>
            </a:r>
          </a:p>
        </p:txBody>
      </p:sp>
      <p:sp>
        <p:nvSpPr>
          <p:cNvPr id="25" name="Text Placeholder 2">
            <a:extLst>
              <a:ext uri="{FF2B5EF4-FFF2-40B4-BE49-F238E27FC236}">
                <a16:creationId xmlns:a16="http://schemas.microsoft.com/office/drawing/2014/main" id="{E8B0BA15-4447-C8C0-BAE5-3EE5A9659F05}"/>
              </a:ext>
            </a:extLst>
          </p:cNvPr>
          <p:cNvSpPr>
            <a:spLocks noGrp="1"/>
          </p:cNvSpPr>
          <p:nvPr>
            <p:ph type="body" sz="quarter" idx="41" hasCustomPrompt="1"/>
          </p:nvPr>
        </p:nvSpPr>
        <p:spPr>
          <a:xfrm>
            <a:off x="7075127" y="1664965"/>
            <a:ext cx="4827312"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3" name="Slide Number Placeholder 9">
            <a:extLst>
              <a:ext uri="{FF2B5EF4-FFF2-40B4-BE49-F238E27FC236}">
                <a16:creationId xmlns:a16="http://schemas.microsoft.com/office/drawing/2014/main" id="{DCA9C067-830C-0CC0-A7AD-8E06EA71A55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4166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Objectiv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3704319"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Objectives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464272"/>
            <a:ext cx="2318558"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First objective here</a:t>
            </a:r>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15541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2</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155417" y="4464273"/>
            <a:ext cx="2509684"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Second objective here</a:t>
            </a:r>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155605"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3</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155606"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Third objective here</a:t>
            </a:r>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105634"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4</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105635"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Fourth objective here</a:t>
            </a:r>
          </a:p>
        </p:txBody>
      </p:sp>
      <p:sp>
        <p:nvSpPr>
          <p:cNvPr id="2" name="Slide Number Placeholder 9">
            <a:extLst>
              <a:ext uri="{FF2B5EF4-FFF2-40B4-BE49-F238E27FC236}">
                <a16:creationId xmlns:a16="http://schemas.microsoft.com/office/drawing/2014/main" id="{09668543-B730-F744-13D9-CF5D4435282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3431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4" grpId="0" build="p">
        <p:tmplLst>
          <p:tmpl lvl="1">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Them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7178442"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Themes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10" name="Text Placeholder 2">
            <a:extLst>
              <a:ext uri="{FF2B5EF4-FFF2-40B4-BE49-F238E27FC236}">
                <a16:creationId xmlns:a16="http://schemas.microsoft.com/office/drawing/2014/main" id="{EB57BD08-DDB8-CB51-E34B-670FF42A0845}"/>
              </a:ext>
            </a:extLst>
          </p:cNvPr>
          <p:cNvSpPr>
            <a:spLocks noGrp="1"/>
          </p:cNvSpPr>
          <p:nvPr>
            <p:ph type="body" sz="quarter" idx="20" hasCustomPrompt="1"/>
          </p:nvPr>
        </p:nvSpPr>
        <p:spPr>
          <a:xfrm>
            <a:off x="5084304"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3</a:t>
            </a:r>
          </a:p>
        </p:txBody>
      </p:sp>
      <p:sp>
        <p:nvSpPr>
          <p:cNvPr id="11" name="Text Placeholder 2">
            <a:extLst>
              <a:ext uri="{FF2B5EF4-FFF2-40B4-BE49-F238E27FC236}">
                <a16:creationId xmlns:a16="http://schemas.microsoft.com/office/drawing/2014/main" id="{A08E9AEF-31AD-4BCC-4E3F-D8617D478606}"/>
              </a:ext>
            </a:extLst>
          </p:cNvPr>
          <p:cNvSpPr>
            <a:spLocks noGrp="1"/>
          </p:cNvSpPr>
          <p:nvPr>
            <p:ph type="body" sz="quarter" idx="21" hasCustomPrompt="1"/>
          </p:nvPr>
        </p:nvSpPr>
        <p:spPr>
          <a:xfrm>
            <a:off x="5084305"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8" name="Text Placeholder 2">
            <a:extLst>
              <a:ext uri="{FF2B5EF4-FFF2-40B4-BE49-F238E27FC236}">
                <a16:creationId xmlns:a16="http://schemas.microsoft.com/office/drawing/2014/main" id="{2A5EEC56-FBB6-A471-DAE4-367D4B018150}"/>
              </a:ext>
            </a:extLst>
          </p:cNvPr>
          <p:cNvSpPr>
            <a:spLocks noGrp="1"/>
          </p:cNvSpPr>
          <p:nvPr>
            <p:ph type="body" sz="quarter" idx="24" hasCustomPrompt="1"/>
          </p:nvPr>
        </p:nvSpPr>
        <p:spPr>
          <a:xfrm>
            <a:off x="987904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5</a:t>
            </a:r>
          </a:p>
        </p:txBody>
      </p:sp>
      <p:sp>
        <p:nvSpPr>
          <p:cNvPr id="29" name="Text Placeholder 2">
            <a:extLst>
              <a:ext uri="{FF2B5EF4-FFF2-40B4-BE49-F238E27FC236}">
                <a16:creationId xmlns:a16="http://schemas.microsoft.com/office/drawing/2014/main" id="{3075CDF3-BCA0-7446-83BF-5EE1B069361A}"/>
              </a:ext>
            </a:extLst>
          </p:cNvPr>
          <p:cNvSpPr>
            <a:spLocks noGrp="1"/>
          </p:cNvSpPr>
          <p:nvPr>
            <p:ph type="body" sz="quarter" idx="25" hasCustomPrompt="1"/>
          </p:nvPr>
        </p:nvSpPr>
        <p:spPr>
          <a:xfrm>
            <a:off x="987905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1" name="Text Placeholder 2">
            <a:extLst>
              <a:ext uri="{FF2B5EF4-FFF2-40B4-BE49-F238E27FC236}">
                <a16:creationId xmlns:a16="http://schemas.microsoft.com/office/drawing/2014/main" id="{DA02A9BF-DACB-0E6A-357A-4034D5A13C7C}"/>
              </a:ext>
            </a:extLst>
          </p:cNvPr>
          <p:cNvSpPr>
            <a:spLocks noGrp="1"/>
          </p:cNvSpPr>
          <p:nvPr>
            <p:ph type="body" sz="quarter" idx="26" hasCustomPrompt="1"/>
          </p:nvPr>
        </p:nvSpPr>
        <p:spPr>
          <a:xfrm>
            <a:off x="2686931"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2</a:t>
            </a:r>
          </a:p>
        </p:txBody>
      </p:sp>
      <p:sp>
        <p:nvSpPr>
          <p:cNvPr id="32" name="Text Placeholder 2">
            <a:extLst>
              <a:ext uri="{FF2B5EF4-FFF2-40B4-BE49-F238E27FC236}">
                <a16:creationId xmlns:a16="http://schemas.microsoft.com/office/drawing/2014/main" id="{6F298A63-0E9E-218E-BB34-E54F4866B6E2}"/>
              </a:ext>
            </a:extLst>
          </p:cNvPr>
          <p:cNvSpPr>
            <a:spLocks noGrp="1"/>
          </p:cNvSpPr>
          <p:nvPr>
            <p:ph type="body" sz="quarter" idx="27" hasCustomPrompt="1"/>
          </p:nvPr>
        </p:nvSpPr>
        <p:spPr>
          <a:xfrm>
            <a:off x="2686932"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4" name="Text Placeholder 2">
            <a:extLst>
              <a:ext uri="{FF2B5EF4-FFF2-40B4-BE49-F238E27FC236}">
                <a16:creationId xmlns:a16="http://schemas.microsoft.com/office/drawing/2014/main" id="{E2661510-D907-0BB3-6FA7-D215891F0FE2}"/>
              </a:ext>
            </a:extLst>
          </p:cNvPr>
          <p:cNvSpPr>
            <a:spLocks noGrp="1"/>
          </p:cNvSpPr>
          <p:nvPr>
            <p:ph type="body" sz="quarter" idx="28" hasCustomPrompt="1"/>
          </p:nvPr>
        </p:nvSpPr>
        <p:spPr>
          <a:xfrm>
            <a:off x="7468002"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4</a:t>
            </a:r>
          </a:p>
        </p:txBody>
      </p:sp>
      <p:sp>
        <p:nvSpPr>
          <p:cNvPr id="35" name="Text Placeholder 2">
            <a:extLst>
              <a:ext uri="{FF2B5EF4-FFF2-40B4-BE49-F238E27FC236}">
                <a16:creationId xmlns:a16="http://schemas.microsoft.com/office/drawing/2014/main" id="{2EB84434-8F21-7F0D-B51F-6D30ECBD90FD}"/>
              </a:ext>
            </a:extLst>
          </p:cNvPr>
          <p:cNvSpPr>
            <a:spLocks noGrp="1"/>
          </p:cNvSpPr>
          <p:nvPr>
            <p:ph type="body" sz="quarter" idx="29" hasCustomPrompt="1"/>
          </p:nvPr>
        </p:nvSpPr>
        <p:spPr>
          <a:xfrm>
            <a:off x="7468003"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 name="Slide Number Placeholder 9">
            <a:extLst>
              <a:ext uri="{FF2B5EF4-FFF2-40B4-BE49-F238E27FC236}">
                <a16:creationId xmlns:a16="http://schemas.microsoft.com/office/drawing/2014/main" id="{22BDA68F-E8EB-07C5-6141-A96F1DFB84A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5150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500"/>
                                        <p:tgtEl>
                                          <p:spTgt spid="3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fade">
                                      <p:cBhvr>
                                        <p:cTn id="39" dur="500"/>
                                        <p:tgtEl>
                                          <p:spTgt spid="2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44B45C9-7C3E-9DCA-37E2-5EDC1E358847}"/>
              </a:ext>
            </a:extLst>
          </p:cNvPr>
          <p:cNvCxnSpPr>
            <a:cxnSpLocks/>
          </p:cNvCxnSpPr>
          <p:nvPr userDrawn="1"/>
        </p:nvCxnSpPr>
        <p:spPr>
          <a:xfrm flipH="1">
            <a:off x="676267" y="3482744"/>
            <a:ext cx="115157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BC1699C-CA42-E373-61D8-79A087355B17}"/>
              </a:ext>
            </a:extLst>
          </p:cNvPr>
          <p:cNvSpPr/>
          <p:nvPr userDrawn="1"/>
        </p:nvSpPr>
        <p:spPr>
          <a:xfrm>
            <a:off x="289559"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6807805"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 year of discoveries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637630"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637631" y="4464272"/>
            <a:ext cx="2360846" cy="185554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2" name="Oval 1">
            <a:extLst>
              <a:ext uri="{FF2B5EF4-FFF2-40B4-BE49-F238E27FC236}">
                <a16:creationId xmlns:a16="http://schemas.microsoft.com/office/drawing/2014/main" id="{5FF01DCF-8A55-2F77-C843-B8077DD430F9}"/>
              </a:ext>
            </a:extLst>
          </p:cNvPr>
          <p:cNvSpPr/>
          <p:nvPr userDrawn="1"/>
        </p:nvSpPr>
        <p:spPr>
          <a:xfrm>
            <a:off x="3155416" y="3008391"/>
            <a:ext cx="941760" cy="941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503487"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503488" y="4464272"/>
            <a:ext cx="2360846" cy="185553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3" name="Oval 12">
            <a:extLst>
              <a:ext uri="{FF2B5EF4-FFF2-40B4-BE49-F238E27FC236}">
                <a16:creationId xmlns:a16="http://schemas.microsoft.com/office/drawing/2014/main" id="{75A2D734-75D1-DF8E-1327-A95C45526726}"/>
              </a:ext>
            </a:extLst>
          </p:cNvPr>
          <p:cNvSpPr/>
          <p:nvPr userDrawn="1"/>
        </p:nvSpPr>
        <p:spPr>
          <a:xfrm>
            <a:off x="6155605" y="3008391"/>
            <a:ext cx="941760" cy="941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50367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503677" y="4464272"/>
            <a:ext cx="2360846" cy="1862489"/>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6" name="Oval 15">
            <a:extLst>
              <a:ext uri="{FF2B5EF4-FFF2-40B4-BE49-F238E27FC236}">
                <a16:creationId xmlns:a16="http://schemas.microsoft.com/office/drawing/2014/main" id="{A5B4DDC6-F619-9708-3C8D-F9743A64C434}"/>
              </a:ext>
            </a:extLst>
          </p:cNvPr>
          <p:cNvSpPr/>
          <p:nvPr userDrawn="1"/>
        </p:nvSpPr>
        <p:spPr>
          <a:xfrm>
            <a:off x="9105634"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453705" y="4169671"/>
            <a:ext cx="171853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453706" y="4464272"/>
            <a:ext cx="2360846" cy="186248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7" name="Slide Number Placeholder 9">
            <a:extLst>
              <a:ext uri="{FF2B5EF4-FFF2-40B4-BE49-F238E27FC236}">
                <a16:creationId xmlns:a16="http://schemas.microsoft.com/office/drawing/2014/main" id="{FA3CBC69-8E77-C91B-96E1-986D84D47A0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942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fade">
                                      <p:cBhvr>
                                        <p:cTn id="5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animBg="1"/>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417225"/>
            <a:ext cx="3874067" cy="1185674"/>
          </a:xfrm>
          <a:prstGeom prst="rect">
            <a:avLst/>
          </a:prstGeom>
        </p:spPr>
        <p:txBody>
          <a:bodyPr/>
          <a:lstStyle>
            <a:lvl1pPr marL="0" indent="0">
              <a:lnSpc>
                <a:spcPct val="113000"/>
              </a:lnSpc>
              <a:spcBef>
                <a:spcPts val="0"/>
              </a:spcBef>
              <a:buNone/>
              <a:defRPr sz="3600" b="0" i="0" spc="10" baseline="0">
                <a:solidFill>
                  <a:schemeClr val="tx1"/>
                </a:solidFill>
                <a:latin typeface="Arial" panose="020B0604020202020204" pitchFamily="34" charset="0"/>
              </a:defRPr>
            </a:lvl1pPr>
          </a:lstStyle>
          <a:p>
            <a:pPr lvl="0"/>
            <a:r>
              <a:rPr lang="en-GB"/>
              <a:t>[Event name goes here]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893807"/>
            <a:ext cx="3874067" cy="825251"/>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r>
              <a:rPr lang="en-US"/>
              <a:t>Join us for [</a:t>
            </a:r>
            <a:r>
              <a:rPr lang="en-US" err="1"/>
              <a:t>eg</a:t>
            </a:r>
            <a:r>
              <a:rPr lang="en-US"/>
              <a:t> an evening of celebrating great partnerships].</a:t>
            </a:r>
          </a:p>
        </p:txBody>
      </p:sp>
      <p:sp>
        <p:nvSpPr>
          <p:cNvPr id="3" name="Text Placeholder 2">
            <a:extLst>
              <a:ext uri="{FF2B5EF4-FFF2-40B4-BE49-F238E27FC236}">
                <a16:creationId xmlns:a16="http://schemas.microsoft.com/office/drawing/2014/main" id="{B7B7EBD1-40BE-6F4B-CCBE-6BFE46AB6D30}"/>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Picture Placeholder 14">
            <a:extLst>
              <a:ext uri="{FF2B5EF4-FFF2-40B4-BE49-F238E27FC236}">
                <a16:creationId xmlns:a16="http://schemas.microsoft.com/office/drawing/2014/main" id="{B7F08B0F-B95A-FF3F-408C-C26D5875C1FA}"/>
              </a:ext>
            </a:extLst>
          </p:cNvPr>
          <p:cNvSpPr>
            <a:spLocks noGrp="1"/>
          </p:cNvSpPr>
          <p:nvPr>
            <p:ph type="pic" sz="quarter" idx="15"/>
          </p:nvPr>
        </p:nvSpPr>
        <p:spPr>
          <a:xfrm>
            <a:off x="273051" y="273049"/>
            <a:ext cx="7380816" cy="6307133"/>
          </a:xfrm>
          <a:prstGeom prst="rect">
            <a:avLst/>
          </a:prstGeom>
          <a:blipFill dpi="0" rotWithShape="1">
            <a:blip r:embed="rId2" cstate="hqprint">
              <a:extLst>
                <a:ext uri="{28A0092B-C50C-407E-A947-70E740481C1C}">
                  <a14:useLocalDpi xmlns:a14="http://schemas.microsoft.com/office/drawing/2010/main"/>
                </a:ext>
              </a:extLst>
            </a:blip>
            <a:srcRect/>
            <a:stretch>
              <a:fillRect r="-16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Slide Number Placeholder 9">
            <a:extLst>
              <a:ext uri="{FF2B5EF4-FFF2-40B4-BE49-F238E27FC236}">
                <a16:creationId xmlns:a16="http://schemas.microsoft.com/office/drawing/2014/main" id="{FC3F8FF3-C74B-819C-EF29-75D5B11A1E5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8" name="Picture 7">
            <a:extLst>
              <a:ext uri="{FF2B5EF4-FFF2-40B4-BE49-F238E27FC236}">
                <a16:creationId xmlns:a16="http://schemas.microsoft.com/office/drawing/2014/main" id="{EA9777E7-7446-D39D-A164-EBDC12C892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14726" y="5586411"/>
            <a:ext cx="2397874" cy="993771"/>
          </a:xfrm>
          <a:prstGeom prst="rect">
            <a:avLst/>
          </a:prstGeom>
        </p:spPr>
      </p:pic>
      <p:sp>
        <p:nvSpPr>
          <p:cNvPr id="9" name="Text Placeholder 2">
            <a:extLst>
              <a:ext uri="{FF2B5EF4-FFF2-40B4-BE49-F238E27FC236}">
                <a16:creationId xmlns:a16="http://schemas.microsoft.com/office/drawing/2014/main" id="{B7EE9103-1D80-85D4-DE4F-23BCD3767BF7}"/>
              </a:ext>
            </a:extLst>
          </p:cNvPr>
          <p:cNvSpPr>
            <a:spLocks noGrp="1"/>
          </p:cNvSpPr>
          <p:nvPr>
            <p:ph type="body" sz="quarter" idx="18" hasCustomPrompt="1"/>
          </p:nvPr>
        </p:nvSpPr>
        <p:spPr>
          <a:xfrm>
            <a:off x="8044332" y="4223972"/>
            <a:ext cx="3874067" cy="825251"/>
          </a:xfrm>
          <a:prstGeom prst="rect">
            <a:avLst/>
          </a:prstGeom>
        </p:spPr>
        <p:txBody>
          <a:bodyPr/>
          <a:lstStyle>
            <a:lvl1pPr marL="0" indent="0">
              <a:lnSpc>
                <a:spcPct val="113000"/>
              </a:lnSpc>
              <a:spcBef>
                <a:spcPts val="0"/>
              </a:spcBef>
              <a:buNone/>
              <a:defRPr sz="1600" b="0" i="0" spc="10" baseline="0">
                <a:solidFill>
                  <a:schemeClr val="tx1"/>
                </a:solidFill>
                <a:latin typeface="Arial" panose="020B0604020202020204" pitchFamily="34" charset="0"/>
                <a:cs typeface="Arial" panose="020B0604020202020204" pitchFamily="34" charset="0"/>
              </a:defRPr>
            </a:lvl1pPr>
          </a:lstStyle>
          <a:p>
            <a:r>
              <a:rPr lang="en-US"/>
              <a:t>Kindly RSVP to</a:t>
            </a:r>
            <a:br>
              <a:rPr lang="en-US"/>
            </a:br>
            <a:r>
              <a:rPr lang="en-US"/>
              <a:t>name.surname@cancer.org.uk</a:t>
            </a:r>
          </a:p>
        </p:txBody>
      </p:sp>
    </p:spTree>
    <p:extLst>
      <p:ext uri="{BB962C8B-B14F-4D97-AF65-F5344CB8AC3E}">
        <p14:creationId xmlns:p14="http://schemas.microsoft.com/office/powerpoint/2010/main" val="342937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chemeClr val="accent2"/>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8B785B4C-D529-50B1-7BCE-693F97B0D0D1}"/>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6" name="Text Placeholder 2">
            <a:extLst>
              <a:ext uri="{FF2B5EF4-FFF2-40B4-BE49-F238E27FC236}">
                <a16:creationId xmlns:a16="http://schemas.microsoft.com/office/drawing/2014/main" id="{9DD5B62A-7176-5080-67BB-C1F8D5FDD53F}"/>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617EF8F5-8D02-5621-8D65-75EC68DD8D3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155995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D2D57A20-14D8-25B2-45A5-C97E3BC2399E}"/>
              </a:ext>
            </a:extLst>
          </p:cNvPr>
          <p:cNvSpPr/>
          <p:nvPr userDrawn="1"/>
        </p:nvSpPr>
        <p:spPr>
          <a:xfrm>
            <a:off x="7026436" y="1523222"/>
            <a:ext cx="3765176" cy="37651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F997289F-A698-3E2B-4A64-849A1077E575}"/>
              </a:ext>
            </a:extLst>
          </p:cNvPr>
          <p:cNvSpPr>
            <a:spLocks noGrp="1"/>
          </p:cNvSpPr>
          <p:nvPr>
            <p:ph type="pic" sz="quarter" idx="12"/>
          </p:nvPr>
        </p:nvSpPr>
        <p:spPr>
          <a:xfrm>
            <a:off x="273050" y="273050"/>
            <a:ext cx="7380000" cy="6307138"/>
          </a:xfrm>
          <a:custGeom>
            <a:avLst/>
            <a:gdLst>
              <a:gd name="connsiteX0" fmla="*/ 0 w 7380000"/>
              <a:gd name="connsiteY0" fmla="*/ 0 h 6307138"/>
              <a:gd name="connsiteX1" fmla="*/ 7380000 w 7380000"/>
              <a:gd name="connsiteY1" fmla="*/ 0 h 6307138"/>
              <a:gd name="connsiteX2" fmla="*/ 7380000 w 7380000"/>
              <a:gd name="connsiteY2" fmla="*/ 1733208 h 6307138"/>
              <a:gd name="connsiteX3" fmla="*/ 7304784 w 7380000"/>
              <a:gd name="connsiteY3" fmla="*/ 1801569 h 6307138"/>
              <a:gd name="connsiteX4" fmla="*/ 6753386 w 7380000"/>
              <a:gd name="connsiteY4" fmla="*/ 3132760 h 6307138"/>
              <a:gd name="connsiteX5" fmla="*/ 7304784 w 7380000"/>
              <a:gd name="connsiteY5" fmla="*/ 4463951 h 6307138"/>
              <a:gd name="connsiteX6" fmla="*/ 7380000 w 7380000"/>
              <a:gd name="connsiteY6" fmla="*/ 4532313 h 6307138"/>
              <a:gd name="connsiteX7" fmla="*/ 7380000 w 7380000"/>
              <a:gd name="connsiteY7" fmla="*/ 6307138 h 6307138"/>
              <a:gd name="connsiteX8" fmla="*/ 0 w 7380000"/>
              <a:gd name="connsiteY8" fmla="*/ 6307138 h 63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000" h="6307138">
                <a:moveTo>
                  <a:pt x="0" y="0"/>
                </a:moveTo>
                <a:lnTo>
                  <a:pt x="7380000" y="0"/>
                </a:lnTo>
                <a:lnTo>
                  <a:pt x="7380000" y="1733208"/>
                </a:lnTo>
                <a:lnTo>
                  <a:pt x="7304784" y="1801569"/>
                </a:lnTo>
                <a:cubicBezTo>
                  <a:pt x="6964102" y="2142251"/>
                  <a:pt x="6753386" y="2612898"/>
                  <a:pt x="6753386" y="3132760"/>
                </a:cubicBezTo>
                <a:cubicBezTo>
                  <a:pt x="6753386" y="3652623"/>
                  <a:pt x="6964102" y="4123270"/>
                  <a:pt x="7304784" y="4463951"/>
                </a:cubicBezTo>
                <a:lnTo>
                  <a:pt x="7380000" y="4532313"/>
                </a:lnTo>
                <a:lnTo>
                  <a:pt x="7380000" y="6307138"/>
                </a:lnTo>
                <a:lnTo>
                  <a:pt x="0" y="6307138"/>
                </a:lnTo>
                <a:close/>
              </a:path>
            </a:pathLst>
          </a:custGeom>
          <a:blipFill>
            <a:blip r:embed="rId2" cstate="hqprint">
              <a:extLst>
                <a:ext uri="{28A0092B-C50C-407E-A947-70E740481C1C}">
                  <a14:useLocalDpi xmlns:a14="http://schemas.microsoft.com/office/drawing/2010/main"/>
                </a:ext>
              </a:extLst>
            </a:blip>
            <a:stretch>
              <a:fillRect l="-13298" r="-13043"/>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568683"/>
            <a:ext cx="2857045" cy="1425107"/>
          </a:xfrm>
          <a:prstGeom prst="rect">
            <a:avLst/>
          </a:prstGeom>
        </p:spPr>
        <p:txBody>
          <a:bodyPr/>
          <a:lstStyle>
            <a:lvl1pPr>
              <a:lnSpc>
                <a:spcPct val="110000"/>
              </a:lnSpc>
              <a:defRPr sz="4400" b="1" i="0" spc="20" baseline="0">
                <a:solidFill>
                  <a:schemeClr val="bg1"/>
                </a:solidFill>
                <a:latin typeface="Arial" panose="020B0604020202020204" pitchFamily="34" charset="0"/>
              </a:defRPr>
            </a:lvl1pPr>
          </a:lstStyle>
          <a:p>
            <a:r>
              <a:rPr lang="en-GB"/>
              <a:t>Get involved</a:t>
            </a:r>
            <a:endParaRPr lang="en-US"/>
          </a:p>
        </p:txBody>
      </p:sp>
      <p:sp>
        <p:nvSpPr>
          <p:cNvPr id="6" name="Text Placeholder 2">
            <a:extLst>
              <a:ext uri="{FF2B5EF4-FFF2-40B4-BE49-F238E27FC236}">
                <a16:creationId xmlns:a16="http://schemas.microsoft.com/office/drawing/2014/main" id="{B890CF9D-9C84-BEA6-CD91-D12867E1D18E}"/>
              </a:ext>
            </a:extLst>
          </p:cNvPr>
          <p:cNvSpPr>
            <a:spLocks noGrp="1"/>
          </p:cNvSpPr>
          <p:nvPr>
            <p:ph type="body" sz="quarter" idx="17"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7" name="Text Placeholder 2">
            <a:extLst>
              <a:ext uri="{FF2B5EF4-FFF2-40B4-BE49-F238E27FC236}">
                <a16:creationId xmlns:a16="http://schemas.microsoft.com/office/drawing/2014/main" id="{E549FA1C-DF7A-74F0-E30E-2D2B6E705A73}"/>
              </a:ext>
            </a:extLst>
          </p:cNvPr>
          <p:cNvSpPr>
            <a:spLocks noGrp="1"/>
          </p:cNvSpPr>
          <p:nvPr>
            <p:ph type="body" sz="quarter" idx="19" hasCustomPrompt="1"/>
          </p:nvPr>
        </p:nvSpPr>
        <p:spPr>
          <a:xfrm>
            <a:off x="7819921" y="5645557"/>
            <a:ext cx="3874067" cy="527338"/>
          </a:xfrm>
          <a:prstGeom prst="rect">
            <a:avLst/>
          </a:prstGeom>
        </p:spPr>
        <p:txBody>
          <a:bodyPr/>
          <a:lstStyle>
            <a:lvl1pPr marL="0" indent="0">
              <a:lnSpc>
                <a:spcPct val="113000"/>
              </a:lnSpc>
              <a:spcBef>
                <a:spcPts val="0"/>
              </a:spcBef>
              <a:buNone/>
              <a:defRPr sz="2400" b="0" i="0" spc="10" baseline="30000">
                <a:solidFill>
                  <a:schemeClr val="tx1"/>
                </a:solidFill>
                <a:latin typeface="Arial" panose="020B0604020202020204" pitchFamily="34" charset="0"/>
                <a:cs typeface="Arial" panose="020B0604020202020204" pitchFamily="34" charset="0"/>
              </a:defRPr>
            </a:lvl1pPr>
          </a:lstStyle>
          <a:p>
            <a:pPr lvl="0"/>
            <a:r>
              <a:rPr lang="en-GB"/>
              <a:t>Find out more at cruk.org</a:t>
            </a:r>
          </a:p>
        </p:txBody>
      </p:sp>
      <p:sp>
        <p:nvSpPr>
          <p:cNvPr id="2" name="Slide Number Placeholder 9">
            <a:extLst>
              <a:ext uri="{FF2B5EF4-FFF2-40B4-BE49-F238E27FC236}">
                <a16:creationId xmlns:a16="http://schemas.microsoft.com/office/drawing/2014/main" id="{A67B5014-C346-9360-00E8-89EF967AC4F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022526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sp>
        <p:nvSpPr>
          <p:cNvPr id="5" name="Slide Number Placeholder 9">
            <a:extLst>
              <a:ext uri="{FF2B5EF4-FFF2-40B4-BE49-F238E27FC236}">
                <a16:creationId xmlns:a16="http://schemas.microsoft.com/office/drawing/2014/main" id="{5C0872BC-45AC-0073-1EC3-3A7C211DB60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8" name="Picture 7">
            <a:extLst>
              <a:ext uri="{FF2B5EF4-FFF2-40B4-BE49-F238E27FC236}">
                <a16:creationId xmlns:a16="http://schemas.microsoft.com/office/drawing/2014/main" id="{5B0A5F81-9DEF-3499-50F4-C21912E7685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680813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v2">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pic>
        <p:nvPicPr>
          <p:cNvPr id="5" name="Picture 4" descr="A black and white sign with white text&#10;&#10;Description automatically generated with low confidence">
            <a:extLst>
              <a:ext uri="{FF2B5EF4-FFF2-40B4-BE49-F238E27FC236}">
                <a16:creationId xmlns:a16="http://schemas.microsoft.com/office/drawing/2014/main" id="{F3DA9A6E-E8B2-2B4E-A80B-F3BFA9F592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9561" y="6039578"/>
            <a:ext cx="1795718" cy="548250"/>
          </a:xfrm>
          <a:prstGeom prst="rect">
            <a:avLst/>
          </a:prstGeom>
        </p:spPr>
      </p:pic>
      <p:sp>
        <p:nvSpPr>
          <p:cNvPr id="8" name="TextBox 7">
            <a:extLst>
              <a:ext uri="{FF2B5EF4-FFF2-40B4-BE49-F238E27FC236}">
                <a16:creationId xmlns:a16="http://schemas.microsoft.com/office/drawing/2014/main" id="{756913C4-7081-1C0E-522E-BE6A8D76BE73}"/>
              </a:ext>
            </a:extLst>
          </p:cNvPr>
          <p:cNvSpPr txBox="1"/>
          <p:nvPr userDrawn="1"/>
        </p:nvSpPr>
        <p:spPr>
          <a:xfrm>
            <a:off x="2364059" y="6130431"/>
            <a:ext cx="5597912" cy="453970"/>
          </a:xfrm>
          <a:prstGeom prst="rect">
            <a:avLst/>
          </a:prstGeom>
          <a:noFill/>
        </p:spPr>
        <p:txBody>
          <a:bodyPr wrap="square" rtlCol="0">
            <a:spAutoFit/>
          </a:bodyPr>
          <a:lstStyle/>
          <a:p>
            <a:pPr>
              <a:lnSpc>
                <a:spcPct val="120000"/>
              </a:lnSpc>
            </a:pPr>
            <a:r>
              <a:rPr lang="en-GB" sz="1000" b="0" i="0">
                <a:solidFill>
                  <a:schemeClr val="bg1"/>
                </a:solidFill>
                <a:latin typeface="Arial" panose="020B0604020202020204" pitchFamily="34" charset="0"/>
                <a:cs typeface="Arial" panose="020B0604020202020204" pitchFamily="34" charset="0"/>
              </a:rPr>
              <a:t>Registered charity in England and Wales (1089464), Scotland (SC041666), the Isle of Man (1103) and Jersey (247). Registered address: 2 Redman Place, London, E20 1JQ.</a:t>
            </a:r>
          </a:p>
        </p:txBody>
      </p:sp>
      <p:sp>
        <p:nvSpPr>
          <p:cNvPr id="9" name="Slide Number Placeholder 9">
            <a:extLst>
              <a:ext uri="{FF2B5EF4-FFF2-40B4-BE49-F238E27FC236}">
                <a16:creationId xmlns:a16="http://schemas.microsoft.com/office/drawing/2014/main" id="{C40A51F9-8E3C-D334-B47A-9EDA2D95511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10" name="Picture 9">
            <a:extLst>
              <a:ext uri="{FF2B5EF4-FFF2-40B4-BE49-F238E27FC236}">
                <a16:creationId xmlns:a16="http://schemas.microsoft.com/office/drawing/2014/main" id="{81D639D5-D3AC-88DD-B96C-4D27031223E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41927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857389246"/>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3599231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91640382"/>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4738485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39006126"/>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1AB85CE-6A0D-418A-8CD3-3B506378AEE4}"/>
              </a:ext>
            </a:extLst>
          </p:cNvPr>
          <p:cNvSpPr>
            <a:spLocks noGrp="1"/>
          </p:cNvSpPr>
          <p:nvPr>
            <p:ph type="pic" sz="quarter" idx="10" hasCustomPrompt="1"/>
          </p:nvPr>
        </p:nvSpPr>
        <p:spPr>
          <a:xfrm>
            <a:off x="7272445" y="0"/>
            <a:ext cx="4919555" cy="685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281 w 12281"/>
              <a:gd name="connsiteY0" fmla="*/ 0 h 10000"/>
              <a:gd name="connsiteX1" fmla="*/ 12281 w 12281"/>
              <a:gd name="connsiteY1" fmla="*/ 0 h 10000"/>
              <a:gd name="connsiteX2" fmla="*/ 12281 w 12281"/>
              <a:gd name="connsiteY2" fmla="*/ 10000 h 10000"/>
              <a:gd name="connsiteX3" fmla="*/ 2281 w 12281"/>
              <a:gd name="connsiteY3" fmla="*/ 10000 h 10000"/>
              <a:gd name="connsiteX4" fmla="*/ 2281 w 12281"/>
              <a:gd name="connsiteY4" fmla="*/ 0 h 10000"/>
              <a:gd name="connsiteX0" fmla="*/ 2718 w 12718"/>
              <a:gd name="connsiteY0" fmla="*/ 0 h 10000"/>
              <a:gd name="connsiteX1" fmla="*/ 12718 w 12718"/>
              <a:gd name="connsiteY1" fmla="*/ 0 h 10000"/>
              <a:gd name="connsiteX2" fmla="*/ 12718 w 12718"/>
              <a:gd name="connsiteY2" fmla="*/ 10000 h 10000"/>
              <a:gd name="connsiteX3" fmla="*/ 2718 w 12718"/>
              <a:gd name="connsiteY3" fmla="*/ 10000 h 10000"/>
              <a:gd name="connsiteX4" fmla="*/ 2718 w 12718"/>
              <a:gd name="connsiteY4" fmla="*/ 0 h 10000"/>
              <a:gd name="connsiteX0" fmla="*/ 2205 w 12205"/>
              <a:gd name="connsiteY0" fmla="*/ 0 h 10000"/>
              <a:gd name="connsiteX1" fmla="*/ 12205 w 12205"/>
              <a:gd name="connsiteY1" fmla="*/ 0 h 10000"/>
              <a:gd name="connsiteX2" fmla="*/ 12205 w 12205"/>
              <a:gd name="connsiteY2" fmla="*/ 10000 h 10000"/>
              <a:gd name="connsiteX3" fmla="*/ 2205 w 12205"/>
              <a:gd name="connsiteY3" fmla="*/ 10000 h 10000"/>
              <a:gd name="connsiteX4" fmla="*/ 2205 w 12205"/>
              <a:gd name="connsiteY4" fmla="*/ 0 h 10000"/>
              <a:gd name="connsiteX0" fmla="*/ 2264 w 12264"/>
              <a:gd name="connsiteY0" fmla="*/ 0 h 10000"/>
              <a:gd name="connsiteX1" fmla="*/ 12264 w 12264"/>
              <a:gd name="connsiteY1" fmla="*/ 0 h 10000"/>
              <a:gd name="connsiteX2" fmla="*/ 12264 w 12264"/>
              <a:gd name="connsiteY2" fmla="*/ 10000 h 10000"/>
              <a:gd name="connsiteX3" fmla="*/ 2264 w 12264"/>
              <a:gd name="connsiteY3" fmla="*/ 10000 h 10000"/>
              <a:gd name="connsiteX4" fmla="*/ 2264 w 12264"/>
              <a:gd name="connsiteY4" fmla="*/ 0 h 10000"/>
              <a:gd name="connsiteX0" fmla="*/ 2303 w 12303"/>
              <a:gd name="connsiteY0" fmla="*/ 0 h 10000"/>
              <a:gd name="connsiteX1" fmla="*/ 12303 w 12303"/>
              <a:gd name="connsiteY1" fmla="*/ 0 h 10000"/>
              <a:gd name="connsiteX2" fmla="*/ 12303 w 12303"/>
              <a:gd name="connsiteY2" fmla="*/ 10000 h 10000"/>
              <a:gd name="connsiteX3" fmla="*/ 2303 w 12303"/>
              <a:gd name="connsiteY3" fmla="*/ 10000 h 10000"/>
              <a:gd name="connsiteX4" fmla="*/ 2303 w 12303"/>
              <a:gd name="connsiteY4" fmla="*/ 0 h 10000"/>
              <a:gd name="connsiteX0" fmla="*/ 2273 w 12273"/>
              <a:gd name="connsiteY0" fmla="*/ 0 h 10000"/>
              <a:gd name="connsiteX1" fmla="*/ 12273 w 12273"/>
              <a:gd name="connsiteY1" fmla="*/ 0 h 10000"/>
              <a:gd name="connsiteX2" fmla="*/ 12273 w 12273"/>
              <a:gd name="connsiteY2" fmla="*/ 10000 h 10000"/>
              <a:gd name="connsiteX3" fmla="*/ 2273 w 12273"/>
              <a:gd name="connsiteY3" fmla="*/ 10000 h 10000"/>
              <a:gd name="connsiteX4" fmla="*/ 2273 w 1227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10000">
                <a:moveTo>
                  <a:pt x="2273" y="0"/>
                </a:moveTo>
                <a:lnTo>
                  <a:pt x="12273" y="0"/>
                </a:lnTo>
                <a:lnTo>
                  <a:pt x="12273" y="10000"/>
                </a:lnTo>
                <a:lnTo>
                  <a:pt x="2273" y="10000"/>
                </a:lnTo>
                <a:cubicBezTo>
                  <a:pt x="215" y="7508"/>
                  <a:pt x="-1596" y="4260"/>
                  <a:pt x="2273" y="0"/>
                </a:cubicBezTo>
                <a:close/>
              </a:path>
            </a:pathLst>
          </a:custGeom>
          <a:blipFill>
            <a:blip r:embed="rId3"/>
            <a:stretch>
              <a:fillRect/>
            </a:stretch>
          </a:blipFill>
          <a:ln w="28575">
            <a:noFill/>
          </a:ln>
        </p:spPr>
        <p:txBody>
          <a:bodyPr anchor="ctr" anchorCtr="0">
            <a:noAutofit/>
          </a:bodyPr>
          <a:lstStyle>
            <a:lvl1pPr marL="0" indent="0" algn="ctr">
              <a:buNone/>
              <a:defRPr b="1">
                <a:solidFill>
                  <a:schemeClr val="bg1"/>
                </a:solidFill>
              </a:defRPr>
            </a:lvl1pPr>
          </a:lstStyle>
          <a:p>
            <a:r>
              <a:rPr lang="en-GB"/>
              <a:t>Example image. Please replace.</a:t>
            </a:r>
          </a:p>
        </p:txBody>
      </p:sp>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1844824"/>
            <a:ext cx="5761039" cy="1495794"/>
          </a:xfrm>
        </p:spPr>
        <p:txBody>
          <a:bodyPr anchor="b"/>
          <a:lstStyle>
            <a:lvl1pPr algn="l">
              <a:defRPr sz="5400" b="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3728065"/>
            <a:ext cx="5761039" cy="276999"/>
          </a:xfrm>
        </p:spPr>
        <p:txBody>
          <a:bodyPr/>
          <a:lstStyle>
            <a:lvl1pPr marL="0" indent="0" algn="l">
              <a:spcBef>
                <a:spcPts val="6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76385198"/>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guide id="7" pos="5155">
          <p15:clr>
            <a:srgbClr val="FBAE40"/>
          </p15:clr>
        </p15:guide>
        <p15:guide id="8" pos="45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23468581"/>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bg>
      <p:bgPr>
        <a:solidFill>
          <a:schemeClr val="accent3"/>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4EBE151A-5853-25F9-DBB6-143B26477D3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6" name="Text Placeholder 2">
            <a:extLst>
              <a:ext uri="{FF2B5EF4-FFF2-40B4-BE49-F238E27FC236}">
                <a16:creationId xmlns:a16="http://schemas.microsoft.com/office/drawing/2014/main" id="{1BAB3B9C-CFDD-225B-2421-F41752DEAD3B}"/>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25D2A171-182E-253A-07F4-FD0B8CFF81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69883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71358810"/>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5996339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11308397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accent3"/>
                </a:solidFill>
              </a:defRPr>
            </a:lvl1pPr>
          </a:lstStyle>
          <a:p>
            <a:r>
              <a:rPr lang="en-US"/>
              <a:t>Click to edit Master title style</a:t>
            </a:r>
            <a:endParaRPr lang="en-GB"/>
          </a:p>
        </p:txBody>
      </p:sp>
    </p:spTree>
    <p:extLst>
      <p:ext uri="{BB962C8B-B14F-4D97-AF65-F5344CB8AC3E}">
        <p14:creationId xmlns:p14="http://schemas.microsoft.com/office/powerpoint/2010/main" val="39153063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095302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2931494279"/>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3BF9-E686-45D8-9BA8-4838328FAE1E}"/>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0951594B-2BB0-4059-A8A9-F6D66935456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387627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135501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with logo">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pic>
        <p:nvPicPr>
          <p:cNvPr id="5" name="Picture 4">
            <a:extLst>
              <a:ext uri="{FF2B5EF4-FFF2-40B4-BE49-F238E27FC236}">
                <a16:creationId xmlns:a16="http://schemas.microsoft.com/office/drawing/2014/main" id="{F4B8949C-64B8-498D-ADBD-F438F908BE1E}"/>
              </a:ext>
            </a:extLst>
          </p:cNvPr>
          <p:cNvPicPr>
            <a:picLocks noChangeAspect="1"/>
          </p:cNvPicPr>
          <p:nvPr userDrawn="1"/>
        </p:nvPicPr>
        <p:blipFill>
          <a:blip r:embed="rId2"/>
          <a:stretch>
            <a:fillRect/>
          </a:stretch>
        </p:blipFill>
        <p:spPr>
          <a:xfrm>
            <a:off x="9840416" y="5733256"/>
            <a:ext cx="2139305" cy="918896"/>
          </a:xfrm>
          <a:prstGeom prst="rect">
            <a:avLst/>
          </a:prstGeom>
        </p:spPr>
      </p:pic>
    </p:spTree>
    <p:extLst>
      <p:ext uri="{BB962C8B-B14F-4D97-AF65-F5344CB8AC3E}">
        <p14:creationId xmlns:p14="http://schemas.microsoft.com/office/powerpoint/2010/main" val="20919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ing soon slide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289560" y="3981577"/>
            <a:ext cx="6506096"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289560" y="6115537"/>
            <a:ext cx="6506096"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17" name="Straight Connector 16">
            <a:extLst>
              <a:ext uri="{FF2B5EF4-FFF2-40B4-BE49-F238E27FC236}">
                <a16:creationId xmlns:a16="http://schemas.microsoft.com/office/drawing/2014/main" id="{7F8C4BE4-D8EA-37F7-C463-A5DCCB494461}"/>
              </a:ext>
            </a:extLst>
          </p:cNvPr>
          <p:cNvCxnSpPr>
            <a:cxnSpLocks/>
          </p:cNvCxnSpPr>
          <p:nvPr userDrawn="1"/>
        </p:nvCxnSpPr>
        <p:spPr>
          <a:xfrm flipH="1">
            <a:off x="7974106" y="516576"/>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58AFDF7-475A-2EC2-AD9B-7AAD3EC871E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969891" cy="1230837"/>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281F9AA6-6AFC-0277-152D-88C4C0D49138}"/>
              </a:ext>
            </a:extLst>
          </p:cNvPr>
          <p:cNvPicPr>
            <a:picLocks noChangeAspect="1"/>
          </p:cNvPicPr>
          <p:nvPr userDrawn="1"/>
        </p:nvPicPr>
        <p:blipFill>
          <a:blip r:embed="rId3"/>
          <a:stretch>
            <a:fillRect/>
          </a:stretch>
        </p:blipFill>
        <p:spPr>
          <a:xfrm>
            <a:off x="7802212" y="499447"/>
            <a:ext cx="2775734" cy="908722"/>
          </a:xfrm>
          <a:prstGeom prst="rect">
            <a:avLst/>
          </a:prstGeom>
        </p:spPr>
      </p:pic>
    </p:spTree>
    <p:extLst>
      <p:ext uri="{BB962C8B-B14F-4D97-AF65-F5344CB8AC3E}">
        <p14:creationId xmlns:p14="http://schemas.microsoft.com/office/powerpoint/2010/main" val="177877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ing soon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E9A72C8B-464E-3938-3FE4-5052A700BC2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3" name="Picture 2">
            <a:extLst>
              <a:ext uri="{FF2B5EF4-FFF2-40B4-BE49-F238E27FC236}">
                <a16:creationId xmlns:a16="http://schemas.microsoft.com/office/drawing/2014/main" id="{2FB7F5BD-B441-8082-7DEE-54F3DEF3A16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F4759066-2F60-E0B0-4D83-A4D1EE2EA9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116072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ing soon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CFFB79-061A-38B9-365D-4E4080AB5D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337D396-BC2D-D428-FEDE-41255BA197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299249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ing soon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A6E51DB-3647-D7A1-D62A-ECF0A3BEE36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6" name="Picture 5">
            <a:extLst>
              <a:ext uri="{FF2B5EF4-FFF2-40B4-BE49-F238E27FC236}">
                <a16:creationId xmlns:a16="http://schemas.microsoft.com/office/drawing/2014/main" id="{264DFC33-F0C2-A1DD-594B-5C4E851514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E3B279E-9E3B-0671-F401-A8961C3EA0F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475197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2.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8F6E6A-0951-79A7-97C7-96C9E78FB5CA}"/>
              </a:ext>
            </a:extLst>
          </p:cNvPr>
          <p:cNvSpPr>
            <a:spLocks noGrp="1"/>
          </p:cNvSpPr>
          <p:nvPr>
            <p:ph type="sldNum" sz="quarter" idx="4"/>
          </p:nvPr>
        </p:nvSpPr>
        <p:spPr>
          <a:xfrm>
            <a:off x="11315699" y="273599"/>
            <a:ext cx="599439"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fld id="{F2EAE455-DFEF-2843-9236-89E9624B5507}" type="slidenum">
              <a:rPr lang="en-GB" smtClean="0"/>
              <a:pPr/>
              <a:t>‹#›</a:t>
            </a:fld>
            <a:endParaRPr lang="en-GB"/>
          </a:p>
        </p:txBody>
      </p:sp>
    </p:spTree>
    <p:extLst>
      <p:ext uri="{BB962C8B-B14F-4D97-AF65-F5344CB8AC3E}">
        <p14:creationId xmlns:p14="http://schemas.microsoft.com/office/powerpoint/2010/main" val="1623297765"/>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51" r:id="rId4"/>
    <p:sldLayoutId id="2147483652" r:id="rId5"/>
    <p:sldLayoutId id="2147483691" r:id="rId6"/>
    <p:sldLayoutId id="2147483693" r:id="rId7"/>
    <p:sldLayoutId id="2147483694" r:id="rId8"/>
    <p:sldLayoutId id="2147483695" r:id="rId9"/>
    <p:sldLayoutId id="2147483692" r:id="rId10"/>
    <p:sldLayoutId id="2147483654" r:id="rId11"/>
    <p:sldLayoutId id="2147483656" r:id="rId12"/>
    <p:sldLayoutId id="2147483678" r:id="rId13"/>
    <p:sldLayoutId id="2147483679" r:id="rId14"/>
    <p:sldLayoutId id="2147483683" r:id="rId15"/>
    <p:sldLayoutId id="2147483687" r:id="rId16"/>
    <p:sldLayoutId id="2147483688" r:id="rId17"/>
    <p:sldLayoutId id="2147483689" r:id="rId18"/>
    <p:sldLayoutId id="2147483653" r:id="rId19"/>
    <p:sldLayoutId id="2147483670" r:id="rId20"/>
    <p:sldLayoutId id="2147483671" r:id="rId21"/>
    <p:sldLayoutId id="2147483680" r:id="rId22"/>
    <p:sldLayoutId id="2147483681" r:id="rId23"/>
    <p:sldLayoutId id="2147483686" r:id="rId24"/>
    <p:sldLayoutId id="2147483664" r:id="rId25"/>
    <p:sldLayoutId id="2147483669" r:id="rId26"/>
    <p:sldLayoutId id="2147483676" r:id="rId27"/>
    <p:sldLayoutId id="2147483675" r:id="rId28"/>
    <p:sldLayoutId id="2147483665" r:id="rId29"/>
    <p:sldLayoutId id="2147483674" r:id="rId30"/>
    <p:sldLayoutId id="2147483667" r:id="rId31"/>
    <p:sldLayoutId id="2147483655" r:id="rId32"/>
    <p:sldLayoutId id="2147483690" r:id="rId33"/>
    <p:sldLayoutId id="2147483659" r:id="rId34"/>
    <p:sldLayoutId id="2147483668" r:id="rId35"/>
    <p:sldLayoutId id="2147483660" r:id="rId36"/>
    <p:sldLayoutId id="2147483673" r:id="rId37"/>
    <p:sldLayoutId id="2147483662" r:id="rId38"/>
    <p:sldLayoutId id="2147483696" r:id="rId39"/>
    <p:sldLayoutId id="2147483672" r:id="rId40"/>
    <p:sldLayoutId id="2147483661" r:id="rId41"/>
    <p:sldLayoutId id="2147483682" r:id="rId42"/>
    <p:sldLayoutId id="2147483774" r:id="rId43"/>
    <p:sldLayoutId id="2147483775" r:id="rId44"/>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25EF75-4D52-440A-A177-AD7D86E621B3}"/>
              </a:ext>
            </a:extLst>
          </p:cNvPr>
          <p:cNvSpPr>
            <a:spLocks noGrp="1"/>
          </p:cNvSpPr>
          <p:nvPr>
            <p:ph type="title"/>
          </p:nvPr>
        </p:nvSpPr>
        <p:spPr>
          <a:xfrm>
            <a:off x="766763" y="476672"/>
            <a:ext cx="10658475" cy="55399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60E384-7329-4F48-9513-487423506C14}"/>
              </a:ext>
            </a:extLst>
          </p:cNvPr>
          <p:cNvSpPr>
            <a:spLocks noGrp="1"/>
          </p:cNvSpPr>
          <p:nvPr>
            <p:ph type="body" idx="1"/>
          </p:nvPr>
        </p:nvSpPr>
        <p:spPr>
          <a:xfrm>
            <a:off x="766763" y="1772816"/>
            <a:ext cx="10658475" cy="166917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B240DCD-F5B7-4664-87EE-F1FFDD430D8C}"/>
              </a:ext>
            </a:extLst>
          </p:cNvPr>
          <p:cNvSpPr>
            <a:spLocks noGrp="1"/>
          </p:cNvSpPr>
          <p:nvPr>
            <p:ph type="sldNum" sz="quarter" idx="4"/>
          </p:nvPr>
        </p:nvSpPr>
        <p:spPr>
          <a:xfrm>
            <a:off x="11425237" y="6527928"/>
            <a:ext cx="766763" cy="330072"/>
          </a:xfrm>
          <a:prstGeom prst="rect">
            <a:avLst/>
          </a:prstGeom>
        </p:spPr>
        <p:txBody>
          <a:bodyPr vert="horz" wrap="square" lIns="72000" tIns="72000" rIns="72000" bIns="72000" rtlCol="0" anchor="b" anchorCtr="0">
            <a:spAutoFit/>
          </a:bodyPr>
          <a:lstStyle>
            <a:lvl1pPr algn="ctr">
              <a:defRPr sz="1200">
                <a:solidFill>
                  <a:srgbClr val="666666"/>
                </a:solidFill>
              </a:defRPr>
            </a:lvl1pPr>
          </a:lstStyle>
          <a:p>
            <a:fld id="{F90E331C-8DD5-41DE-A1D8-42719F204B7E}" type="slidenum">
              <a:rPr lang="en-GB" smtClean="0"/>
              <a:pPr/>
              <a:t>‹#›</a:t>
            </a:fld>
            <a:endParaRPr lang="en-GB"/>
          </a:p>
        </p:txBody>
      </p:sp>
    </p:spTree>
    <p:extLst>
      <p:ext uri="{BB962C8B-B14F-4D97-AF65-F5344CB8AC3E}">
        <p14:creationId xmlns:p14="http://schemas.microsoft.com/office/powerpoint/2010/main" val="362164616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l" defTabSz="914400" rtl="0" eaLnBrk="1" latinLnBrk="0" hangingPunct="1">
        <a:lnSpc>
          <a:spcPct val="90000"/>
        </a:lnSpc>
        <a:spcBef>
          <a:spcPct val="0"/>
        </a:spcBef>
        <a:buNone/>
        <a:defRPr sz="4000" b="1" kern="1200" cap="none" baseline="0">
          <a:solidFill>
            <a:schemeClr val="tx2"/>
          </a:solidFill>
          <a:latin typeface="+mj-lt"/>
          <a:ea typeface="+mj-ea"/>
          <a:cs typeface="+mj-cs"/>
        </a:defRPr>
      </a:lvl1pPr>
    </p:titleStyle>
    <p:body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83">
          <p15:clr>
            <a:srgbClr val="F26B43"/>
          </p15:clr>
        </p15:guide>
        <p15:guide id="3" pos="7197">
          <p15:clr>
            <a:srgbClr val="F26B43"/>
          </p15:clr>
        </p15:guide>
        <p15:guide id="4"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chart" Target="../charts/char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chart" Target="../charts/chart40.xml"/></Relationships>
</file>

<file path=ppt/slides/_rels/slide6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chart" Target="../charts/chart46.xml"/></Relationships>
</file>

<file path=ppt/slides/_rels/slide69.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chart" Target="../charts/chart52.xml"/></Relationships>
</file>

<file path=ppt/slides/_rels/slide75.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chart" Target="../charts/chart57.xml"/><Relationship Id="rId1" Type="http://schemas.openxmlformats.org/officeDocument/2006/relationships/slideLayout" Target="../slideLayouts/slideLayout19.xml"/><Relationship Id="rId5" Type="http://schemas.openxmlformats.org/officeDocument/2006/relationships/chart" Target="../charts/chart60.xml"/><Relationship Id="rId4" Type="http://schemas.openxmlformats.org/officeDocument/2006/relationships/chart" Target="../charts/chart59.xml"/></Relationships>
</file>

<file path=ppt/slides/_rels/slide82.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chart" Target="../charts/chart62.xml"/><Relationship Id="rId7" Type="http://schemas.openxmlformats.org/officeDocument/2006/relationships/chart" Target="../charts/chart66.xml"/><Relationship Id="rId2" Type="http://schemas.openxmlformats.org/officeDocument/2006/relationships/chart" Target="../charts/chart61.xml"/><Relationship Id="rId1" Type="http://schemas.openxmlformats.org/officeDocument/2006/relationships/slideLayout" Target="../slideLayouts/slideLayout19.xml"/><Relationship Id="rId6" Type="http://schemas.openxmlformats.org/officeDocument/2006/relationships/chart" Target="../charts/chart65.xml"/><Relationship Id="rId5" Type="http://schemas.openxmlformats.org/officeDocument/2006/relationships/chart" Target="../charts/chart64.xml"/><Relationship Id="rId4" Type="http://schemas.openxmlformats.org/officeDocument/2006/relationships/chart" Target="../charts/chart6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C4EE-80FC-5E31-7451-2082093BE051}"/>
              </a:ext>
            </a:extLst>
          </p:cNvPr>
          <p:cNvSpPr>
            <a:spLocks noGrp="1"/>
          </p:cNvSpPr>
          <p:nvPr>
            <p:ph type="title"/>
          </p:nvPr>
        </p:nvSpPr>
        <p:spPr>
          <a:xfrm>
            <a:off x="766763" y="476672"/>
            <a:ext cx="10658475" cy="553998"/>
          </a:xfrm>
        </p:spPr>
        <p:txBody>
          <a:bodyPr/>
          <a:lstStyle/>
          <a:p>
            <a:r>
              <a:rPr lang="en-GB" dirty="0">
                <a:solidFill>
                  <a:schemeClr val="accent6">
                    <a:lumMod val="10000"/>
                  </a:schemeClr>
                </a:solidFill>
                <a:latin typeface="+mn-lt"/>
                <a:ea typeface="+mj-lt"/>
                <a:cs typeface="Poppins" panose="00000500000000000000" pitchFamily="2" charset="0"/>
              </a:rPr>
              <a:t>How to use and cite this work</a:t>
            </a:r>
            <a:endParaRPr lang="en-US" dirty="0">
              <a:solidFill>
                <a:schemeClr val="accent6">
                  <a:lumMod val="10000"/>
                </a:schemeClr>
              </a:solidFill>
              <a:latin typeface="+mn-lt"/>
              <a:cs typeface="Poppins" panose="00000500000000000000" pitchFamily="2" charset="0"/>
            </a:endParaRPr>
          </a:p>
        </p:txBody>
      </p:sp>
      <p:sp>
        <p:nvSpPr>
          <p:cNvPr id="13" name="Text Placeholder 2">
            <a:extLst>
              <a:ext uri="{FF2B5EF4-FFF2-40B4-BE49-F238E27FC236}">
                <a16:creationId xmlns:a16="http://schemas.microsoft.com/office/drawing/2014/main" id="{3BE59E23-5916-4EFD-A911-0E2F6CB9E09B}"/>
              </a:ext>
            </a:extLst>
          </p:cNvPr>
          <p:cNvSpPr txBox="1">
            <a:spLocks/>
          </p:cNvSpPr>
          <p:nvPr/>
        </p:nvSpPr>
        <p:spPr>
          <a:xfrm>
            <a:off x="766762" y="880448"/>
            <a:ext cx="9523286" cy="5115246"/>
          </a:xfrm>
          <a:prstGeom prst="rect">
            <a:avLst/>
          </a:prstGeom>
        </p:spPr>
        <p:txBody>
          <a:bodyPr vert="horz" wrap="square" lIns="0" tIns="0" rIns="0" bIns="0" rtlCol="0">
            <a:spAutoFit/>
          </a:bodyPr>
          <a:lst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42" indent="-361942"/>
            <a:endParaRPr lang="en-GB" sz="1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ea typeface="+mj-lt"/>
              <a:cs typeface="Poppins" panose="00000500000000000000" pitchFamily="2" charset="0"/>
            </a:endParaRPr>
          </a:p>
          <a:p>
            <a:r>
              <a:rPr lang="en-GB" sz="2000" dirty="0">
                <a:solidFill>
                  <a:schemeClr val="accent6">
                    <a:lumMod val="10000"/>
                  </a:schemeClr>
                </a:solidFill>
                <a:cs typeface="Poppins" panose="00000500000000000000" pitchFamily="2" charset="0"/>
              </a:rPr>
              <a:t>This file has been made available in PowerPoint format so that the slide notes can be used to support interpretation of the results. Please do not edit any aspect of this file.</a:t>
            </a:r>
          </a:p>
          <a:p>
            <a:pPr marL="0" indent="0">
              <a:buNone/>
            </a:pPr>
            <a:endParaRPr lang="en-GB" sz="2000" dirty="0">
              <a:solidFill>
                <a:schemeClr val="accent6">
                  <a:lumMod val="10000"/>
                </a:schemeClr>
              </a:solidFill>
              <a:cs typeface="Poppins" panose="00000500000000000000" pitchFamily="2" charset="0"/>
            </a:endParaRPr>
          </a:p>
          <a:p>
            <a:r>
              <a:rPr lang="en-GB" sz="2000" dirty="0">
                <a:solidFill>
                  <a:schemeClr val="accent6">
                    <a:lumMod val="10000"/>
                  </a:schemeClr>
                </a:solidFill>
                <a:ea typeface="+mj-lt"/>
                <a:cs typeface="Poppins" panose="00000500000000000000" pitchFamily="2" charset="0"/>
              </a:rPr>
              <a:t>Please use the below reference when referring to any findings from the 2024 CAM+:</a:t>
            </a:r>
          </a:p>
          <a:p>
            <a:endParaRPr lang="en-GB" sz="2000" dirty="0">
              <a:solidFill>
                <a:schemeClr val="accent6">
                  <a:lumMod val="10000"/>
                </a:schemeClr>
              </a:solidFill>
              <a:ea typeface="+mj-lt"/>
              <a:cs typeface="Poppins" panose="00000500000000000000" pitchFamily="2" charset="0"/>
            </a:endParaRPr>
          </a:p>
          <a:p>
            <a:pPr marL="0" indent="0">
              <a:buFont typeface="Arial" panose="020B0604020202020204" pitchFamily="34" charset="0"/>
              <a:buNone/>
            </a:pPr>
            <a:r>
              <a:rPr lang="en-GB" sz="2800" b="1" dirty="0">
                <a:solidFill>
                  <a:schemeClr val="accent6">
                    <a:lumMod val="10000"/>
                  </a:schemeClr>
                </a:solidFill>
                <a:ea typeface="+mj-lt"/>
                <a:cs typeface="Poppins" panose="00000500000000000000" pitchFamily="2" charset="0"/>
              </a:rPr>
              <a:t>Whitelock, V., (2024) Cancer Research UK’s 2024 Cancer Awareness Measure ‘Plus’ (CAM+). </a:t>
            </a:r>
            <a:endParaRPr lang="en-GB" sz="2800" b="1"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p:txBody>
      </p:sp>
    </p:spTree>
    <p:extLst>
      <p:ext uri="{BB962C8B-B14F-4D97-AF65-F5344CB8AC3E}">
        <p14:creationId xmlns:p14="http://schemas.microsoft.com/office/powerpoint/2010/main" val="365634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C595-DED7-3D5E-2BB4-032DB677391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C4613E3-EECC-A670-37F2-52613B4096C5}"/>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F4BDC399-B9AB-2F6C-7977-C0C60AF9FB6B}"/>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98532D5F-BD16-265D-03D3-EDFCFDBA1B17}"/>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Key Findings</a:t>
            </a:r>
          </a:p>
        </p:txBody>
      </p:sp>
      <p:sp>
        <p:nvSpPr>
          <p:cNvPr id="11" name="Text Placeholder 5">
            <a:extLst>
              <a:ext uri="{FF2B5EF4-FFF2-40B4-BE49-F238E27FC236}">
                <a16:creationId xmlns:a16="http://schemas.microsoft.com/office/drawing/2014/main" id="{BD1DFAC6-0E89-8F98-EA75-DE990B18143D}"/>
              </a:ext>
            </a:extLst>
          </p:cNvPr>
          <p:cNvSpPr txBox="1">
            <a:spLocks/>
          </p:cNvSpPr>
          <p:nvPr/>
        </p:nvSpPr>
        <p:spPr>
          <a:xfrm>
            <a:off x="289559" y="1645865"/>
            <a:ext cx="11344253" cy="3776354"/>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2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a:latin typeface="+mn-lt"/>
              </a:rPr>
              <a:t>Seeking help</a:t>
            </a:r>
          </a:p>
          <a:p>
            <a:pPr marL="285750" indent="-285750">
              <a:buFont typeface="Arial" panose="020B0604020202020204" pitchFamily="34" charset="0"/>
              <a:buChar char="•"/>
            </a:pPr>
            <a:r>
              <a:rPr lang="en-US" sz="1400">
                <a:latin typeface="+mn-lt"/>
              </a:rPr>
              <a:t>After noticing their symptom, nearly 2 in 3 (64%) who reported experiencing any potential cancer symptom tried to contact their GP; most (58%) reported that they successfully contacted their GP, although 9% stated that they tried but were unable to discuss their symptom with anyone.</a:t>
            </a:r>
          </a:p>
          <a:p>
            <a:pPr marL="285750" indent="-285750">
              <a:buFont typeface="Arial" panose="020B0604020202020204" pitchFamily="34" charset="0"/>
              <a:buChar char="•"/>
            </a:pPr>
            <a:r>
              <a:rPr lang="en-US" sz="1400">
                <a:latin typeface="+mn-lt"/>
              </a:rPr>
              <a:t>6 in 10 (58%) of those who experienced any potential cancer symptom contacted their GP within 6 months, with those with a disability or those aged 50 and over being more likely to do so. </a:t>
            </a:r>
          </a:p>
          <a:p>
            <a:pPr marL="285750" indent="-285750">
              <a:buFont typeface="Arial" panose="020B0604020202020204" pitchFamily="34" charset="0"/>
              <a:buChar char="•"/>
            </a:pPr>
            <a:r>
              <a:rPr lang="en-US" sz="1400">
                <a:latin typeface="+mn-lt"/>
              </a:rPr>
              <a:t>More than three-quarters (78%) who experienced any potential cancer symptom stated that they discussed their symptom with their GP within 2 weeks of contacting them.</a:t>
            </a:r>
          </a:p>
          <a:p>
            <a:endParaRPr lang="en-GB" sz="1400" b="1">
              <a:latin typeface="+mn-lt"/>
            </a:endParaRPr>
          </a:p>
          <a:p>
            <a:r>
              <a:rPr lang="en-GB" sz="1400" b="1">
                <a:latin typeface="+mn-lt"/>
              </a:rPr>
              <a:t>Re-presentation </a:t>
            </a:r>
          </a:p>
          <a:p>
            <a:pPr marL="285750" indent="-285750">
              <a:buFont typeface="Arial" panose="020B0604020202020204" pitchFamily="34" charset="0"/>
              <a:buChar char="•"/>
            </a:pPr>
            <a:r>
              <a:rPr lang="en-GB" sz="1400"/>
              <a:t>Slightly over half (52%) of those who continued to experience any potential symptom recontacted their doctor. Recontact rates were highest for oral cancer symptoms (58%) and lowest for red-flag symptoms.</a:t>
            </a:r>
          </a:p>
          <a:p>
            <a:pPr marL="285750" indent="-285750">
              <a:buFont typeface="Arial" panose="020B0604020202020204" pitchFamily="34" charset="0"/>
              <a:buChar char="•"/>
            </a:pPr>
            <a:r>
              <a:rPr lang="en-US" sz="1400"/>
              <a:t>Those aged 50 and over, those living with a disability and those who were from a lower social grade were more likely to report recontacting their doctor.</a:t>
            </a:r>
          </a:p>
          <a:p>
            <a:pPr marL="285750" indent="-285750">
              <a:buFont typeface="Arial" panose="020B0604020202020204" pitchFamily="34" charset="0"/>
              <a:buChar char="•"/>
            </a:pPr>
            <a:r>
              <a:rPr lang="en-GB" sz="1400"/>
              <a:t>Just over one in ten (12%) recontacted their doctor about an ongoing symptom within a week. </a:t>
            </a:r>
            <a:endParaRPr lang="en-GB" sz="1400" b="1"/>
          </a:p>
          <a:p>
            <a:endParaRPr lang="en-GB" sz="1400" b="1">
              <a:latin typeface="+mn-lt"/>
            </a:endParaRPr>
          </a:p>
        </p:txBody>
      </p:sp>
    </p:spTree>
    <p:extLst>
      <p:ext uri="{BB962C8B-B14F-4D97-AF65-F5344CB8AC3E}">
        <p14:creationId xmlns:p14="http://schemas.microsoft.com/office/powerpoint/2010/main" val="296603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EA45-5FB5-3DFF-5987-6A01AE3E69B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C45A99C-1A70-C8A8-7336-89F2B3D1C7A3}"/>
              </a:ext>
            </a:extLst>
          </p:cNvPr>
          <p:cNvSpPr>
            <a:spLocks noGrp="1"/>
          </p:cNvSpPr>
          <p:nvPr>
            <p:ph type="body" sz="quarter" idx="13"/>
          </p:nvPr>
        </p:nvSpPr>
        <p:spPr>
          <a:xfrm>
            <a:off x="345649" y="1827295"/>
            <a:ext cx="11443405" cy="3776354"/>
          </a:xfrm>
        </p:spPr>
        <p:txBody>
          <a:bodyPr/>
          <a:lstStyle/>
          <a:p>
            <a:r>
              <a:rPr lang="en-GB" sz="1400" b="1">
                <a:latin typeface="+mn-lt"/>
              </a:rPr>
              <a:t>Barriers and motivators to help seeking</a:t>
            </a:r>
          </a:p>
          <a:p>
            <a:pPr marL="285750" indent="-285750">
              <a:buFont typeface="Arial" panose="020B0604020202020204" pitchFamily="34" charset="0"/>
              <a:buChar char="•"/>
            </a:pPr>
            <a:r>
              <a:rPr lang="en-GB" sz="1400" spc="10">
                <a:latin typeface="Arial" panose="020B0604020202020204" pitchFamily="34" charset="0"/>
                <a:cs typeface="Arial" panose="020B0604020202020204" pitchFamily="34" charset="0"/>
              </a:rPr>
              <a:t>More than half (55%) tried to contact their GP about any symptoms in the last 12 months. Of this group, over 8 in 10 (81%) were able to make an appointment. </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Just under half (4</a:t>
            </a:r>
            <a:r>
              <a:rPr lang="en-US" sz="1400"/>
              <a:t>7</a:t>
            </a:r>
            <a:r>
              <a:rPr lang="en-US" sz="1400">
                <a:latin typeface="Arial" panose="020B0604020202020204" pitchFamily="34" charset="0"/>
                <a:cs typeface="Arial" panose="020B0604020202020204" pitchFamily="34" charset="0"/>
              </a:rPr>
              <a:t>%) contacted the GP practice once to try and make an appointment, while </a:t>
            </a:r>
            <a:r>
              <a:rPr lang="en-US" sz="1400"/>
              <a:t>50</a:t>
            </a:r>
            <a:r>
              <a:rPr lang="en-US" sz="1400">
                <a:latin typeface="Arial" panose="020B0604020202020204" pitchFamily="34" charset="0"/>
                <a:cs typeface="Arial" panose="020B0604020202020204" pitchFamily="34" charset="0"/>
              </a:rPr>
              <a:t>% reported contacting them more than once</a:t>
            </a:r>
            <a:r>
              <a:rPr lang="en-US" sz="1400" b="1">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Of those who were not abl</a:t>
            </a:r>
            <a:r>
              <a:rPr lang="en-US" sz="1400"/>
              <a:t>e to make an appointment, 76% reported trying more than once.</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Lack of available appointments was the biggest barrier to making an appointment (45%), following by not being able to get through on the phone (24%).</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Worsening (70%), or painful and bothersome symptoms (61%) were the most influential drivers for seeking medical assistance. Only </a:t>
            </a:r>
            <a:r>
              <a:rPr lang="en-US" sz="1400"/>
              <a:t>three in ten </a:t>
            </a:r>
            <a:r>
              <a:rPr lang="en-US" sz="1400">
                <a:latin typeface="Arial" panose="020B0604020202020204" pitchFamily="34" charset="0"/>
                <a:cs typeface="Arial" panose="020B0604020202020204" pitchFamily="34" charset="0"/>
              </a:rPr>
              <a:t>(30%) identified that thinking their symptom was a symptom of cancer as being an influential driver.</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Comparatively, perceptions around difficulty getting an appointment were the most influential barriers for respondents (</a:t>
            </a:r>
            <a:r>
              <a:rPr lang="en-US" sz="1400"/>
              <a:t>57</a:t>
            </a:r>
            <a:r>
              <a:rPr lang="en-US" sz="1400">
                <a:latin typeface="Arial" panose="020B0604020202020204" pitchFamily="34" charset="0"/>
                <a:cs typeface="Arial" panose="020B0604020202020204" pitchFamily="34" charset="0"/>
              </a:rPr>
              <a:t>% thought it would be difficult, </a:t>
            </a:r>
            <a:r>
              <a:rPr lang="en-US" sz="1400"/>
              <a:t>51</a:t>
            </a:r>
            <a:r>
              <a:rPr lang="en-US" sz="1400">
                <a:latin typeface="Arial" panose="020B0604020202020204" pitchFamily="34" charset="0"/>
                <a:cs typeface="Arial" panose="020B0604020202020204" pitchFamily="34" charset="0"/>
              </a:rPr>
              <a:t>% found it difficult).</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Thinking specifically about attendance at tests, the most influential factor for going for a test was perceived importance (87%), while 3 in 4 (76%) identified being given a specific day/time to go for the test.</a:t>
            </a:r>
          </a:p>
          <a:p>
            <a:pPr marL="285750" indent="-285750">
              <a:buFont typeface="Arial" panose="020B0604020202020204" pitchFamily="34" charset="0"/>
              <a:buChar char="•"/>
            </a:pPr>
            <a:r>
              <a:rPr lang="en-US" sz="1400"/>
              <a:t>Two</a:t>
            </a:r>
            <a:r>
              <a:rPr lang="en-US" sz="1400">
                <a:latin typeface="Arial" panose="020B0604020202020204" pitchFamily="34" charset="0"/>
                <a:cs typeface="Arial" panose="020B0604020202020204" pitchFamily="34" charset="0"/>
              </a:rPr>
              <a:t> in five (38%) reported receiving healthcare remotely in the past 12 months, with phone call being the most commonly identified remote method (</a:t>
            </a:r>
            <a:r>
              <a:rPr lang="en-US" sz="1400"/>
              <a:t>33</a:t>
            </a:r>
            <a:r>
              <a:rPr lang="en-US" sz="140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Overall, there were generally positive perceptions regarding remote consultations: most agreed they were comfortable discussing their health concern (75%) and that it allowed their concerns to be quickly (74%) and adequately (66%) addressed.</a:t>
            </a:r>
          </a:p>
        </p:txBody>
      </p:sp>
      <p:sp>
        <p:nvSpPr>
          <p:cNvPr id="7" name="Text Placeholder 6">
            <a:extLst>
              <a:ext uri="{FF2B5EF4-FFF2-40B4-BE49-F238E27FC236}">
                <a16:creationId xmlns:a16="http://schemas.microsoft.com/office/drawing/2014/main" id="{209E6A73-720E-3982-BA73-0C8DF889EB17}"/>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B92CF1F6-5C80-DDEB-2DF9-3F2769B170EC}"/>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B4B725BD-5D12-DED0-3CCA-08D0D5220A54}"/>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Key Findings</a:t>
            </a:r>
          </a:p>
        </p:txBody>
      </p:sp>
    </p:spTree>
    <p:extLst>
      <p:ext uri="{BB962C8B-B14F-4D97-AF65-F5344CB8AC3E}">
        <p14:creationId xmlns:p14="http://schemas.microsoft.com/office/powerpoint/2010/main" val="316147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419C-3995-1F4E-E49E-650C20B86CF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F1B16C1-B358-6448-0FD9-DF00AFCEDA85}"/>
              </a:ext>
            </a:extLst>
          </p:cNvPr>
          <p:cNvSpPr>
            <a:spLocks noGrp="1"/>
          </p:cNvSpPr>
          <p:nvPr>
            <p:ph type="body" sz="quarter" idx="13"/>
          </p:nvPr>
        </p:nvSpPr>
        <p:spPr>
          <a:xfrm>
            <a:off x="473449" y="1538112"/>
            <a:ext cx="11245101" cy="3776354"/>
          </a:xfrm>
        </p:spPr>
        <p:txBody>
          <a:bodyPr/>
          <a:lstStyle/>
          <a:p>
            <a:r>
              <a:rPr lang="en-GB" sz="1400" b="1">
                <a:latin typeface="+mn-lt"/>
              </a:rPr>
              <a:t>Screening</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Those eligible for cervical screening most commonly reported that they attended a screening in the last 3 years (</a:t>
            </a:r>
            <a:r>
              <a:rPr lang="en-US" sz="1400"/>
              <a:t>37</a:t>
            </a:r>
            <a:r>
              <a:rPr lang="en-US" sz="1400">
                <a:latin typeface="Arial" panose="020B0604020202020204" pitchFamily="34" charset="0"/>
                <a:cs typeface="Arial" panose="020B0604020202020204" pitchFamily="34" charset="0"/>
              </a:rPr>
              <a:t>%), with over half being categorised as being up-to-date with their screening (52%).</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Just over half (55%) report intention to attend their next screening, with those who are overdue being the least likely to report being likely to attend (</a:t>
            </a:r>
            <a:r>
              <a:rPr lang="en-US" sz="1400"/>
              <a:t>20</a:t>
            </a:r>
            <a:r>
              <a:rPr lang="en-US" sz="140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sz="1400" spc="10">
                <a:latin typeface="+mn-lt"/>
                <a:ea typeface="+mn-ea"/>
                <a:cs typeface="+mn-cs"/>
              </a:rPr>
              <a:t>Concerns around pain were most commonly referenced as barriers (past experience of pain and worries about pain both 43%). Those who were up to date were less likely to be concerned about physical discomfort (14%).</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Those eligible for bowel cancer screening most commonly reported that they completed their kit in the last 2 years (</a:t>
            </a:r>
            <a:r>
              <a:rPr lang="en-US" sz="1400"/>
              <a:t>64</a:t>
            </a:r>
            <a:r>
              <a:rPr lang="en-US" sz="1400">
                <a:latin typeface="Arial" panose="020B0604020202020204" pitchFamily="34" charset="0"/>
                <a:cs typeface="Arial" panose="020B0604020202020204" pitchFamily="34" charset="0"/>
              </a:rPr>
              <a:t>%), with 2 in 3 (6</a:t>
            </a:r>
            <a:r>
              <a:rPr lang="en-US" sz="1400"/>
              <a:t>9</a:t>
            </a:r>
            <a:r>
              <a:rPr lang="en-US" sz="1400">
                <a:latin typeface="Arial" panose="020B0604020202020204" pitchFamily="34" charset="0"/>
                <a:cs typeface="Arial" panose="020B0604020202020204" pitchFamily="34" charset="0"/>
              </a:rPr>
              <a:t>%) being categorised as being up-to-date with their screening.</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8 in 10 (81%) intended to complete their next kit. Intention to complete their kit next time was highest among those up to date (93%) and lowest among those who had never completed (43%).</a:t>
            </a:r>
          </a:p>
          <a:p>
            <a:pPr marL="285750" indent="-285750">
              <a:buFont typeface="Arial" panose="020B0604020202020204" pitchFamily="34" charset="0"/>
              <a:buChar char="•"/>
            </a:pPr>
            <a:r>
              <a:rPr lang="en-US" sz="1400"/>
              <a:t>Not having any symptoms was most commonly reported at an overall level as a barrier for not completing their bowel screening (13%). This increased significantly among those who had never completed it (39%).</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The majority of those eligible for breast screening reported that they attended a breast screening in the past 3 years (56%), 7 in 10 (70%) being categorised as up-to-date.</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At an overall level, </a:t>
            </a:r>
            <a:r>
              <a:rPr lang="en-US" sz="1400"/>
              <a:t>2 in 3 (66%) </a:t>
            </a:r>
            <a:r>
              <a:rPr lang="en-US" sz="1400">
                <a:latin typeface="Arial" panose="020B0604020202020204" pitchFamily="34" charset="0"/>
                <a:cs typeface="Arial" panose="020B0604020202020204" pitchFamily="34" charset="0"/>
              </a:rPr>
              <a:t>reported intention to attend their next breast screening, with intention increasing among those who were up-to-date (76%)</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Past experience of pain was the most commonly identified barrier for breast screening (38%), followed by general concerns around pain (31%).</a:t>
            </a:r>
          </a:p>
          <a:p>
            <a:endParaRPr lang="en-US" sz="1400">
              <a:latin typeface="Arial" panose="020B0604020202020204" pitchFamily="34" charset="0"/>
              <a:cs typeface="Arial" panose="020B0604020202020204" pitchFamily="34" charset="0"/>
            </a:endParaRPr>
          </a:p>
          <a:p>
            <a:endParaRPr lang="en-GB" sz="1400" b="1">
              <a:latin typeface="+mn-lt"/>
            </a:endParaRPr>
          </a:p>
        </p:txBody>
      </p:sp>
      <p:sp>
        <p:nvSpPr>
          <p:cNvPr id="7" name="Text Placeholder 6">
            <a:extLst>
              <a:ext uri="{FF2B5EF4-FFF2-40B4-BE49-F238E27FC236}">
                <a16:creationId xmlns:a16="http://schemas.microsoft.com/office/drawing/2014/main" id="{52A4E1F3-07C1-1A6C-47FA-C7D063B9645E}"/>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5635528E-B6A8-4C47-975B-6601841CD1A1}"/>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76C9F4FB-082F-6163-0D04-6F48CA9ED32E}"/>
              </a:ext>
            </a:extLst>
          </p:cNvPr>
          <p:cNvSpPr>
            <a:spLocks noGrp="1"/>
          </p:cNvSpPr>
          <p:nvPr>
            <p:ph type="body" sz="quarter" idx="10"/>
          </p:nvPr>
        </p:nvSpPr>
        <p:spPr>
          <a:xfrm>
            <a:off x="345649" y="873226"/>
            <a:ext cx="5375542" cy="654253"/>
          </a:xfrm>
        </p:spPr>
        <p:txBody>
          <a:bodyPr/>
          <a:lstStyle/>
          <a:p>
            <a:r>
              <a:rPr lang="en-GB">
                <a:latin typeface="+mn-lt"/>
              </a:rPr>
              <a:t>Key Findings</a:t>
            </a:r>
          </a:p>
        </p:txBody>
      </p:sp>
    </p:spTree>
    <p:extLst>
      <p:ext uri="{BB962C8B-B14F-4D97-AF65-F5344CB8AC3E}">
        <p14:creationId xmlns:p14="http://schemas.microsoft.com/office/powerpoint/2010/main" val="367320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Current health</a:t>
            </a:r>
          </a:p>
        </p:txBody>
      </p:sp>
      <p:sp>
        <p:nvSpPr>
          <p:cNvPr id="5" name="Text Placeholder 3">
            <a:extLst>
              <a:ext uri="{FF2B5EF4-FFF2-40B4-BE49-F238E27FC236}">
                <a16:creationId xmlns:a16="http://schemas.microsoft.com/office/drawing/2014/main" id="{D767FF4F-0B91-70FA-16D4-D5A3F07B21B5}"/>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329156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20763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j-lt"/>
                <a:ea typeface="+mn-ea"/>
                <a:cs typeface="+mn-cs"/>
              </a:rPr>
              <a:t>The majority reported having never smoked, while just over 1 in 10 currently smoke. On average, respondents reported consuming 7 units of alcohol in the past week.</a:t>
            </a: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353825"/>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C1. Which of the following best applies to you? Please note: we are referring to cigarettes (including hand-rolled) and other kinds of tobacco that you inhale and NOT electronic/e-cigarettes. Please select one answer.</a:t>
            </a:r>
            <a:br>
              <a:rPr lang="en-US" sz="800"/>
            </a:br>
            <a:r>
              <a:rPr lang="en-US" sz="800"/>
              <a:t>C2_rec. Thinking about last week, how many units of alcohol did you drink in total? Please select one answer.</a:t>
            </a:r>
          </a:p>
          <a:p>
            <a:r>
              <a:rPr lang="en-US" sz="800"/>
              <a:t>Base: All in Wales (N=1,000)</a:t>
            </a:r>
          </a:p>
        </p:txBody>
      </p:sp>
      <p:sp>
        <p:nvSpPr>
          <p:cNvPr id="25" name="TextBox 24">
            <a:extLst>
              <a:ext uri="{FF2B5EF4-FFF2-40B4-BE49-F238E27FC236}">
                <a16:creationId xmlns:a16="http://schemas.microsoft.com/office/drawing/2014/main" id="{766CAE0D-CCAF-3EB2-2AB9-96C0025B0032}"/>
              </a:ext>
            </a:extLst>
          </p:cNvPr>
          <p:cNvSpPr txBox="1"/>
          <p:nvPr/>
        </p:nvSpPr>
        <p:spPr>
          <a:xfrm>
            <a:off x="2558351" y="1618344"/>
            <a:ext cx="2104008" cy="400110"/>
          </a:xfrm>
          <a:prstGeom prst="rect">
            <a:avLst/>
          </a:prstGeom>
          <a:noFill/>
        </p:spPr>
        <p:txBody>
          <a:bodyPr wrap="square" rtlCol="0">
            <a:spAutoFit/>
          </a:bodyPr>
          <a:lstStyle/>
          <a:p>
            <a:pPr algn="ctr"/>
            <a:r>
              <a:rPr lang="en-GB" sz="2000" b="1" spc="10"/>
              <a:t>Smoking</a:t>
            </a:r>
          </a:p>
        </p:txBody>
      </p:sp>
      <p:sp>
        <p:nvSpPr>
          <p:cNvPr id="27" name="TextBox 26">
            <a:extLst>
              <a:ext uri="{FF2B5EF4-FFF2-40B4-BE49-F238E27FC236}">
                <a16:creationId xmlns:a16="http://schemas.microsoft.com/office/drawing/2014/main" id="{6E97479A-B00B-A4BC-A0A9-5BB7F11326A7}"/>
              </a:ext>
            </a:extLst>
          </p:cNvPr>
          <p:cNvSpPr txBox="1"/>
          <p:nvPr/>
        </p:nvSpPr>
        <p:spPr>
          <a:xfrm>
            <a:off x="7815681" y="1647736"/>
            <a:ext cx="3125623" cy="707886"/>
          </a:xfrm>
          <a:prstGeom prst="rect">
            <a:avLst/>
          </a:prstGeom>
          <a:noFill/>
        </p:spPr>
        <p:txBody>
          <a:bodyPr wrap="square" rtlCol="0">
            <a:spAutoFit/>
          </a:bodyPr>
          <a:lstStyle/>
          <a:p>
            <a:pPr algn="ctr"/>
            <a:r>
              <a:rPr lang="en-GB" sz="2000" b="1" spc="10"/>
              <a:t>Alcohol consumed in the last week</a:t>
            </a:r>
          </a:p>
        </p:txBody>
      </p:sp>
      <p:graphicFrame>
        <p:nvGraphicFramePr>
          <p:cNvPr id="32" name="Chart 31">
            <a:extLst>
              <a:ext uri="{FF2B5EF4-FFF2-40B4-BE49-F238E27FC236}">
                <a16:creationId xmlns:a16="http://schemas.microsoft.com/office/drawing/2014/main" id="{F60972B7-3C7F-91DB-0E32-AF72AA5DEE91}"/>
              </a:ext>
            </a:extLst>
          </p:cNvPr>
          <p:cNvGraphicFramePr/>
          <p:nvPr>
            <p:extLst>
              <p:ext uri="{D42A27DB-BD31-4B8C-83A1-F6EECF244321}">
                <p14:modId xmlns:p14="http://schemas.microsoft.com/office/powerpoint/2010/main" val="4275684680"/>
              </p:ext>
            </p:extLst>
          </p:nvPr>
        </p:nvGraphicFramePr>
        <p:xfrm>
          <a:off x="7585137" y="2355622"/>
          <a:ext cx="3978430" cy="377500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37C3483-20FD-FE28-E67F-E8E4DFA8E88B}"/>
              </a:ext>
            </a:extLst>
          </p:cNvPr>
          <p:cNvCxnSpPr>
            <a:cxnSpLocks/>
          </p:cNvCxnSpPr>
          <p:nvPr/>
        </p:nvCxnSpPr>
        <p:spPr>
          <a:xfrm>
            <a:off x="6681150" y="2109814"/>
            <a:ext cx="0" cy="399400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061C17-A5EC-C69C-4E94-568D4B06C9E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257936" y="1329379"/>
            <a:ext cx="891042" cy="891042"/>
          </a:xfrm>
          <a:prstGeom prst="rect">
            <a:avLst/>
          </a:prstGeom>
        </p:spPr>
      </p:pic>
      <p:pic>
        <p:nvPicPr>
          <p:cNvPr id="5" name="Picture 4">
            <a:extLst>
              <a:ext uri="{FF2B5EF4-FFF2-40B4-BE49-F238E27FC236}">
                <a16:creationId xmlns:a16="http://schemas.microsoft.com/office/drawing/2014/main" id="{B81B1E47-5387-48CA-4833-CDC055723DA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672524" y="1362182"/>
            <a:ext cx="891042" cy="891042"/>
          </a:xfrm>
          <a:prstGeom prst="rect">
            <a:avLst/>
          </a:prstGeom>
        </p:spPr>
      </p:pic>
      <p:graphicFrame>
        <p:nvGraphicFramePr>
          <p:cNvPr id="11" name="Chart 10">
            <a:extLst>
              <a:ext uri="{FF2B5EF4-FFF2-40B4-BE49-F238E27FC236}">
                <a16:creationId xmlns:a16="http://schemas.microsoft.com/office/drawing/2014/main" id="{F8180B41-3B01-28DC-ADFD-F00CC8A7CEC1}"/>
              </a:ext>
            </a:extLst>
          </p:cNvPr>
          <p:cNvGraphicFramePr/>
          <p:nvPr>
            <p:extLst>
              <p:ext uri="{D42A27DB-BD31-4B8C-83A1-F6EECF244321}">
                <p14:modId xmlns:p14="http://schemas.microsoft.com/office/powerpoint/2010/main" val="375752946"/>
              </p:ext>
            </p:extLst>
          </p:nvPr>
        </p:nvGraphicFramePr>
        <p:xfrm>
          <a:off x="586802" y="2051958"/>
          <a:ext cx="5232542" cy="4256550"/>
        </p:xfrm>
        <a:graphic>
          <a:graphicData uri="http://schemas.openxmlformats.org/drawingml/2006/chart">
            <c:chart xmlns:c="http://schemas.openxmlformats.org/drawingml/2006/chart" xmlns:r="http://schemas.openxmlformats.org/officeDocument/2006/relationships" r:id="rId6"/>
          </a:graphicData>
        </a:graphic>
      </p:graphicFrame>
      <p:sp>
        <p:nvSpPr>
          <p:cNvPr id="14" name="Right Brace 13">
            <a:extLst>
              <a:ext uri="{FF2B5EF4-FFF2-40B4-BE49-F238E27FC236}">
                <a16:creationId xmlns:a16="http://schemas.microsoft.com/office/drawing/2014/main" id="{FD67A6D5-F017-EB3C-332A-521087166B85}"/>
              </a:ext>
            </a:extLst>
          </p:cNvPr>
          <p:cNvSpPr/>
          <p:nvPr/>
        </p:nvSpPr>
        <p:spPr>
          <a:xfrm>
            <a:off x="4345332" y="2253224"/>
            <a:ext cx="173716" cy="1260034"/>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Right Brace 14">
            <a:extLst>
              <a:ext uri="{FF2B5EF4-FFF2-40B4-BE49-F238E27FC236}">
                <a16:creationId xmlns:a16="http://schemas.microsoft.com/office/drawing/2014/main" id="{5D590030-CDB5-2F59-079F-487A229133B7}"/>
              </a:ext>
            </a:extLst>
          </p:cNvPr>
          <p:cNvSpPr/>
          <p:nvPr/>
        </p:nvSpPr>
        <p:spPr>
          <a:xfrm>
            <a:off x="4363930" y="3762009"/>
            <a:ext cx="173716" cy="812712"/>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AD7CDE9D-EBB7-27C2-AB3F-045423B0875F}"/>
              </a:ext>
            </a:extLst>
          </p:cNvPr>
          <p:cNvSpPr txBox="1"/>
          <p:nvPr/>
        </p:nvSpPr>
        <p:spPr>
          <a:xfrm>
            <a:off x="4484240" y="2682156"/>
            <a:ext cx="1703054" cy="553998"/>
          </a:xfrm>
          <a:prstGeom prst="rect">
            <a:avLst/>
          </a:prstGeom>
          <a:noFill/>
        </p:spPr>
        <p:txBody>
          <a:bodyPr wrap="square" rtlCol="0">
            <a:spAutoFit/>
          </a:bodyPr>
          <a:lstStyle/>
          <a:p>
            <a:pPr algn="ctr"/>
            <a:r>
              <a:rPr lang="en-GB" sz="1400">
                <a:solidFill>
                  <a:schemeClr val="accent1"/>
                </a:solidFill>
              </a:rPr>
              <a:t>Current smokers: </a:t>
            </a:r>
            <a:br>
              <a:rPr lang="en-GB" sz="1400">
                <a:solidFill>
                  <a:schemeClr val="accent1"/>
                </a:solidFill>
              </a:rPr>
            </a:br>
            <a:r>
              <a:rPr lang="en-GB" sz="1600" b="1">
                <a:solidFill>
                  <a:schemeClr val="accent1"/>
                </a:solidFill>
              </a:rPr>
              <a:t>12%</a:t>
            </a:r>
            <a:endParaRPr lang="en-GB" sz="1400" b="1">
              <a:solidFill>
                <a:schemeClr val="accent1"/>
              </a:solidFill>
            </a:endParaRPr>
          </a:p>
        </p:txBody>
      </p:sp>
      <p:sp>
        <p:nvSpPr>
          <p:cNvPr id="17" name="TextBox 16">
            <a:extLst>
              <a:ext uri="{FF2B5EF4-FFF2-40B4-BE49-F238E27FC236}">
                <a16:creationId xmlns:a16="http://schemas.microsoft.com/office/drawing/2014/main" id="{70FCDDC2-1C03-F9C4-3ACC-1601C3349E03}"/>
              </a:ext>
            </a:extLst>
          </p:cNvPr>
          <p:cNvSpPr txBox="1"/>
          <p:nvPr/>
        </p:nvSpPr>
        <p:spPr>
          <a:xfrm>
            <a:off x="4530442" y="3795512"/>
            <a:ext cx="1565558" cy="769441"/>
          </a:xfrm>
          <a:prstGeom prst="rect">
            <a:avLst/>
          </a:prstGeom>
          <a:noFill/>
        </p:spPr>
        <p:txBody>
          <a:bodyPr wrap="square" rtlCol="0">
            <a:spAutoFit/>
          </a:bodyPr>
          <a:lstStyle/>
          <a:p>
            <a:pPr algn="ctr"/>
            <a:r>
              <a:rPr lang="en-GB" sz="1400">
                <a:solidFill>
                  <a:schemeClr val="accent1"/>
                </a:solidFill>
              </a:rPr>
              <a:t>Used to smoke, not currently:</a:t>
            </a:r>
            <a:br>
              <a:rPr lang="en-GB" sz="1400">
                <a:solidFill>
                  <a:schemeClr val="accent1"/>
                </a:solidFill>
              </a:rPr>
            </a:br>
            <a:r>
              <a:rPr lang="en-GB" sz="1600" b="1">
                <a:solidFill>
                  <a:schemeClr val="accent1"/>
                </a:solidFill>
              </a:rPr>
              <a:t>31%</a:t>
            </a:r>
            <a:endParaRPr lang="en-GB" sz="1400" b="1">
              <a:solidFill>
                <a:schemeClr val="accent1"/>
              </a:solidFill>
            </a:endParaRPr>
          </a:p>
        </p:txBody>
      </p:sp>
      <p:grpSp>
        <p:nvGrpSpPr>
          <p:cNvPr id="21" name="Group 20">
            <a:extLst>
              <a:ext uri="{FF2B5EF4-FFF2-40B4-BE49-F238E27FC236}">
                <a16:creationId xmlns:a16="http://schemas.microsoft.com/office/drawing/2014/main" id="{810DD985-9254-47E4-23E8-57CAC726FFA4}"/>
              </a:ext>
            </a:extLst>
          </p:cNvPr>
          <p:cNvGrpSpPr/>
          <p:nvPr/>
        </p:nvGrpSpPr>
        <p:grpSpPr>
          <a:xfrm>
            <a:off x="10112982" y="5341451"/>
            <a:ext cx="1656644" cy="664224"/>
            <a:chOff x="10326076" y="4389291"/>
            <a:chExt cx="1280060" cy="713399"/>
          </a:xfrm>
        </p:grpSpPr>
        <p:sp>
          <p:nvSpPr>
            <p:cNvPr id="19" name="Rounded Rectangle 14">
              <a:extLst>
                <a:ext uri="{FF2B5EF4-FFF2-40B4-BE49-F238E27FC236}">
                  <a16:creationId xmlns:a16="http://schemas.microsoft.com/office/drawing/2014/main" id="{CA65D63D-06F8-3A24-6CE5-702952F8F0CE}"/>
                </a:ext>
              </a:extLst>
            </p:cNvPr>
            <p:cNvSpPr/>
            <p:nvPr/>
          </p:nvSpPr>
          <p:spPr>
            <a:xfrm>
              <a:off x="10326076" y="4389291"/>
              <a:ext cx="1280060" cy="713399"/>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20" name="TextBox 19">
              <a:extLst>
                <a:ext uri="{FF2B5EF4-FFF2-40B4-BE49-F238E27FC236}">
                  <a16:creationId xmlns:a16="http://schemas.microsoft.com/office/drawing/2014/main" id="{FAF7006E-38E1-3FAC-8AF1-2E37534403B6}"/>
                </a:ext>
              </a:extLst>
            </p:cNvPr>
            <p:cNvSpPr txBox="1"/>
            <p:nvPr/>
          </p:nvSpPr>
          <p:spPr>
            <a:xfrm>
              <a:off x="10532034" y="4462833"/>
              <a:ext cx="868143" cy="628068"/>
            </a:xfrm>
            <a:prstGeom prst="rect">
              <a:avLst/>
            </a:prstGeom>
            <a:noFill/>
          </p:spPr>
          <p:txBody>
            <a:bodyPr wrap="square" rtlCol="0">
              <a:spAutoFit/>
            </a:bodyPr>
            <a:lstStyle/>
            <a:p>
              <a:pPr algn="ctr"/>
              <a:r>
                <a:rPr lang="en-GB" sz="1600">
                  <a:solidFill>
                    <a:schemeClr val="accent1"/>
                  </a:solidFill>
                  <a:latin typeface="Arial Black" panose="020B0A04020102020204" pitchFamily="34" charset="0"/>
                </a:rPr>
                <a:t>Mean:</a:t>
              </a:r>
            </a:p>
            <a:p>
              <a:pPr algn="ctr"/>
              <a:r>
                <a:rPr lang="en-GB" sz="1600">
                  <a:solidFill>
                    <a:schemeClr val="accent1"/>
                  </a:solidFill>
                  <a:latin typeface="Arial Black" panose="020B0A04020102020204" pitchFamily="34" charset="0"/>
                </a:rPr>
                <a:t>6.95</a:t>
              </a:r>
            </a:p>
          </p:txBody>
        </p:sp>
      </p:grpSp>
    </p:spTree>
    <p:extLst>
      <p:ext uri="{BB962C8B-B14F-4D97-AF65-F5344CB8AC3E}">
        <p14:creationId xmlns:p14="http://schemas.microsoft.com/office/powerpoint/2010/main" val="47416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82449A41-CAA8-C426-FD6D-77D25C62BD42}"/>
              </a:ext>
            </a:extLst>
          </p:cNvPr>
          <p:cNvSpPr txBox="1">
            <a:spLocks/>
          </p:cNvSpPr>
          <p:nvPr/>
        </p:nvSpPr>
        <p:spPr>
          <a:xfrm>
            <a:off x="239011" y="6096538"/>
            <a:ext cx="11814142" cy="283464"/>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a:latin typeface="+mn-lt"/>
              </a:rPr>
              <a:t>C1. Which of the following best applies to you? Please note: we are referring to cigarettes (including hand-rolled) and other kinds of tobacco that you inhale and NOT electronic/e-cigarettes. </a:t>
            </a:r>
            <a:br>
              <a:rPr lang="en-US" sz="800">
                <a:latin typeface="+mn-lt"/>
              </a:rPr>
            </a:br>
            <a:r>
              <a:rPr lang="en-US" sz="800">
                <a:latin typeface="+mn-lt"/>
              </a:rPr>
              <a:t>Please select one answer.</a:t>
            </a:r>
            <a:br>
              <a:rPr lang="en-US" sz="800">
                <a:latin typeface="+mn-lt"/>
              </a:rPr>
            </a:br>
            <a:r>
              <a:rPr lang="en-US" sz="800">
                <a:latin typeface="+mn-lt"/>
              </a:rPr>
              <a:t>C2_rec. Thinking about last week, how many units of alcohol did you drink in total? Please select one answer / </a:t>
            </a:r>
            <a:r>
              <a:rPr lang="en-US" sz="800">
                <a:latin typeface="+mn-lt"/>
                <a:cs typeface="Arial" panose="020B0604020202020204" pitchFamily="34" charset="0"/>
              </a:rPr>
              <a:t>BMI</a:t>
            </a:r>
          </a:p>
          <a:p>
            <a:pPr algn="l"/>
            <a:r>
              <a:rPr lang="en-US" sz="800">
                <a:latin typeface="+mn-lt"/>
                <a:cs typeface="Arial" panose="020B0604020202020204" pitchFamily="34" charset="0"/>
              </a:rPr>
              <a:t>Base: All in Wales (N=1,000)</a:t>
            </a:r>
          </a:p>
          <a:p>
            <a:pPr algn="l"/>
            <a:r>
              <a:rPr lang="en-US" sz="800"/>
              <a:t>*</a:t>
            </a:r>
            <a:r>
              <a:rPr lang="en-GB" sz="800"/>
              <a:t>Base too low to compare across specific ethnic minority groups</a:t>
            </a:r>
            <a:endParaRPr lang="en-US" sz="800">
              <a:solidFill>
                <a:schemeClr val="accent2"/>
              </a:solidFill>
            </a:endParaRPr>
          </a:p>
          <a:p>
            <a:pPr algn="l"/>
            <a:endParaRPr lang="en-US" sz="800">
              <a:latin typeface="+mn-lt"/>
              <a:cs typeface="Arial" panose="020B0604020202020204" pitchFamily="34" charset="0"/>
            </a:endParaRPr>
          </a:p>
        </p:txBody>
      </p:sp>
      <p:graphicFrame>
        <p:nvGraphicFramePr>
          <p:cNvPr id="12" name="Chart Placeholder 9">
            <a:extLst>
              <a:ext uri="{FF2B5EF4-FFF2-40B4-BE49-F238E27FC236}">
                <a16:creationId xmlns:a16="http://schemas.microsoft.com/office/drawing/2014/main" id="{7E257E44-555B-49B3-28ED-F3E696EA0EC6}"/>
              </a:ext>
            </a:extLst>
          </p:cNvPr>
          <p:cNvGraphicFramePr>
            <a:graphicFrameLocks/>
          </p:cNvGraphicFramePr>
          <p:nvPr>
            <p:extLst>
              <p:ext uri="{D42A27DB-BD31-4B8C-83A1-F6EECF244321}">
                <p14:modId xmlns:p14="http://schemas.microsoft.com/office/powerpoint/2010/main" val="1481396080"/>
              </p:ext>
            </p:extLst>
          </p:nvPr>
        </p:nvGraphicFramePr>
        <p:xfrm>
          <a:off x="399263" y="1884589"/>
          <a:ext cx="3595291" cy="4148106"/>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Placeholder 7">
            <a:extLst>
              <a:ext uri="{FF2B5EF4-FFF2-40B4-BE49-F238E27FC236}">
                <a16:creationId xmlns:a16="http://schemas.microsoft.com/office/drawing/2014/main" id="{C06E34F7-9302-217F-DE9F-2BC3309D11BE}"/>
              </a:ext>
            </a:extLst>
          </p:cNvPr>
          <p:cNvSpPr txBox="1">
            <a:spLocks/>
          </p:cNvSpPr>
          <p:nvPr/>
        </p:nvSpPr>
        <p:spPr>
          <a:xfrm>
            <a:off x="788576" y="1601125"/>
            <a:ext cx="3205978" cy="425286"/>
          </a:xfrm>
          <a:prstGeom prst="rect">
            <a:avLst/>
          </a:prstGeom>
          <a:noFill/>
        </p:spPr>
        <p:txBody>
          <a:bodyPr/>
          <a:lstStyle>
            <a:lvl1pPr marL="0" indent="0" algn="l" defTabSz="685800" rtl="0" eaLnBrk="1" latinLnBrk="0" hangingPunct="1">
              <a:lnSpc>
                <a:spcPct val="100000"/>
              </a:lnSpc>
              <a:spcBef>
                <a:spcPts val="0"/>
              </a:spcBef>
              <a:buFont typeface="Arial"/>
              <a:buNone/>
              <a:defRPr sz="2400" b="0" i="0" kern="1200">
                <a:solidFill>
                  <a:schemeClr val="tx2"/>
                </a:solidFill>
                <a:latin typeface="+mn-lt"/>
                <a:ea typeface="Trebuchet MS" panose="020B0703020202090204" pitchFamily="34" charset="0"/>
                <a:cs typeface="Arial" panose="020B0604020202020204" pitchFamily="34" charset="0"/>
              </a:defRPr>
            </a:lvl1pPr>
            <a:lvl2pPr marL="342900" indent="0" algn="l" defTabSz="685800" rtl="0" eaLnBrk="1" latinLnBrk="0" hangingPunct="1">
              <a:lnSpc>
                <a:spcPct val="90000"/>
              </a:lnSpc>
              <a:spcBef>
                <a:spcPts val="375"/>
              </a:spcBef>
              <a:buFont typeface="Arial"/>
              <a:buNone/>
              <a:defRPr sz="15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2pPr>
            <a:lvl3pPr marL="685800" indent="0" algn="l" defTabSz="685800" rtl="0" eaLnBrk="1" latinLnBrk="0" hangingPunct="1">
              <a:lnSpc>
                <a:spcPct val="90000"/>
              </a:lnSpc>
              <a:spcBef>
                <a:spcPts val="375"/>
              </a:spcBef>
              <a:buFont typeface="Arial"/>
              <a:buNone/>
              <a:defRPr sz="12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3pPr>
            <a:lvl4pPr marL="1028700" indent="0" algn="l" defTabSz="685800" rtl="0" eaLnBrk="1" latinLnBrk="0" hangingPunct="1">
              <a:lnSpc>
                <a:spcPct val="90000"/>
              </a:lnSpc>
              <a:spcBef>
                <a:spcPts val="375"/>
              </a:spcBef>
              <a:buFont typeface="Arial"/>
              <a:buNone/>
              <a:defRPr sz="105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4pPr>
            <a:lvl5pPr marL="1371600" indent="0" algn="l" defTabSz="685800" rtl="0" eaLnBrk="1" latinLnBrk="0" hangingPunct="1">
              <a:lnSpc>
                <a:spcPct val="90000"/>
              </a:lnSpc>
              <a:spcBef>
                <a:spcPts val="375"/>
              </a:spcBef>
              <a:buFont typeface="Arial"/>
              <a:buNone/>
              <a:defRPr sz="9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GB" sz="1600" b="1" spc="10">
                <a:solidFill>
                  <a:schemeClr val="tx1"/>
                </a:solidFill>
                <a:ea typeface="+mn-ea"/>
                <a:cs typeface="+mn-cs"/>
              </a:rPr>
              <a:t>All risk factors</a:t>
            </a:r>
          </a:p>
        </p:txBody>
      </p:sp>
      <p:sp>
        <p:nvSpPr>
          <p:cNvPr id="2" name="Title 4">
            <a:extLst>
              <a:ext uri="{FF2B5EF4-FFF2-40B4-BE49-F238E27FC236}">
                <a16:creationId xmlns:a16="http://schemas.microsoft.com/office/drawing/2014/main" id="{7935B9D2-3B20-C0AD-5028-E0E1233BD2A9}"/>
              </a:ext>
            </a:extLst>
          </p:cNvPr>
          <p:cNvSpPr txBox="1">
            <a:spLocks/>
          </p:cNvSpPr>
          <p:nvPr/>
        </p:nvSpPr>
        <p:spPr>
          <a:xfrm>
            <a:off x="239011" y="20813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Nine percent of respondents were categorised as being are overweight/obese and reported that they drink 14 units or more a week, while five percent who stated they smoke and were categorised as overweight/obese</a:t>
            </a:r>
          </a:p>
        </p:txBody>
      </p:sp>
      <p:sp>
        <p:nvSpPr>
          <p:cNvPr id="3" name="Rectangle: Rounded Corners 2">
            <a:extLst>
              <a:ext uri="{FF2B5EF4-FFF2-40B4-BE49-F238E27FC236}">
                <a16:creationId xmlns:a16="http://schemas.microsoft.com/office/drawing/2014/main" id="{59FF3856-F551-A5D4-BFC5-161331E62BC4}"/>
              </a:ext>
            </a:extLst>
          </p:cNvPr>
          <p:cNvSpPr/>
          <p:nvPr/>
        </p:nvSpPr>
        <p:spPr>
          <a:xfrm>
            <a:off x="4383867" y="1884589"/>
            <a:ext cx="2336341" cy="3639911"/>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White: 10%</a:t>
            </a:r>
          </a:p>
          <a:p>
            <a:pPr algn="ctr"/>
            <a:r>
              <a:rPr lang="en-GB" sz="1400">
                <a:solidFill>
                  <a:schemeClr val="tx1"/>
                </a:solidFill>
              </a:rPr>
              <a:t>Net: Ethnic minority: 0%</a:t>
            </a:r>
          </a:p>
          <a:p>
            <a:pPr algn="ctr"/>
            <a:endParaRPr lang="en-GB" sz="1400">
              <a:solidFill>
                <a:schemeClr val="tx1"/>
              </a:solidFill>
            </a:endParaRPr>
          </a:p>
          <a:p>
            <a:pPr algn="ctr"/>
            <a:r>
              <a:rPr lang="en-GB" sz="1400">
                <a:solidFill>
                  <a:schemeClr val="tx1"/>
                </a:solidFill>
              </a:rPr>
              <a:t>18-29: 2%</a:t>
            </a:r>
          </a:p>
          <a:p>
            <a:pPr algn="ctr"/>
            <a:r>
              <a:rPr lang="en-GB" sz="1400">
                <a:solidFill>
                  <a:schemeClr val="tx1"/>
                </a:solidFill>
              </a:rPr>
              <a:t>30-49: 8%</a:t>
            </a:r>
          </a:p>
          <a:p>
            <a:pPr algn="ctr"/>
            <a:r>
              <a:rPr lang="en-GB" sz="1400">
                <a:solidFill>
                  <a:schemeClr val="tx1"/>
                </a:solidFill>
              </a:rPr>
              <a:t>50+: 12%</a:t>
            </a:r>
          </a:p>
          <a:p>
            <a:pPr algn="ctr"/>
            <a:endParaRPr lang="en-GB" sz="1400">
              <a:solidFill>
                <a:schemeClr val="tx1"/>
              </a:solidFill>
            </a:endParaRPr>
          </a:p>
          <a:p>
            <a:pPr algn="ctr"/>
            <a:r>
              <a:rPr lang="en-GB" sz="1400">
                <a:solidFill>
                  <a:schemeClr val="tx1"/>
                </a:solidFill>
              </a:rPr>
              <a:t>ABC1: 9%</a:t>
            </a:r>
          </a:p>
          <a:p>
            <a:pPr algn="ctr"/>
            <a:r>
              <a:rPr lang="en-GB" sz="1400">
                <a:solidFill>
                  <a:schemeClr val="tx1"/>
                </a:solidFill>
              </a:rPr>
              <a:t>C2DE: 9%</a:t>
            </a:r>
          </a:p>
          <a:p>
            <a:pPr algn="ctr"/>
            <a:endParaRPr lang="en-GB" sz="1400">
              <a:solidFill>
                <a:schemeClr val="tx1"/>
              </a:solidFill>
            </a:endParaRPr>
          </a:p>
          <a:p>
            <a:pPr algn="ctr"/>
            <a:r>
              <a:rPr lang="en-GB" sz="1400">
                <a:solidFill>
                  <a:schemeClr val="tx1"/>
                </a:solidFill>
              </a:rPr>
              <a:t>Male: 12%</a:t>
            </a:r>
          </a:p>
          <a:p>
            <a:pPr algn="ctr"/>
            <a:r>
              <a:rPr lang="en-GB" sz="1400">
                <a:solidFill>
                  <a:schemeClr val="tx1"/>
                </a:solidFill>
              </a:rPr>
              <a:t>Female: 7%</a:t>
            </a:r>
          </a:p>
        </p:txBody>
      </p:sp>
      <p:sp>
        <p:nvSpPr>
          <p:cNvPr id="4" name="Rectangle: Rounded Corners 3">
            <a:extLst>
              <a:ext uri="{FF2B5EF4-FFF2-40B4-BE49-F238E27FC236}">
                <a16:creationId xmlns:a16="http://schemas.microsoft.com/office/drawing/2014/main" id="{F85E715C-C3D5-7FD8-8658-9E4A53517D0E}"/>
              </a:ext>
            </a:extLst>
          </p:cNvPr>
          <p:cNvSpPr/>
          <p:nvPr/>
        </p:nvSpPr>
        <p:spPr>
          <a:xfrm>
            <a:off x="6947809" y="1901170"/>
            <a:ext cx="2336341" cy="3639911"/>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White: 5%</a:t>
            </a:r>
          </a:p>
          <a:p>
            <a:pPr algn="ctr"/>
            <a:r>
              <a:rPr lang="en-GB" sz="1400">
                <a:solidFill>
                  <a:schemeClr val="tx1"/>
                </a:solidFill>
              </a:rPr>
              <a:t>Net: Ethnic minority: 5%</a:t>
            </a:r>
          </a:p>
          <a:p>
            <a:pPr algn="ctr"/>
            <a:endParaRPr lang="en-GB" sz="1400">
              <a:solidFill>
                <a:schemeClr val="tx1"/>
              </a:solidFill>
            </a:endParaRPr>
          </a:p>
          <a:p>
            <a:pPr algn="ctr"/>
            <a:r>
              <a:rPr lang="en-GB" sz="1400">
                <a:solidFill>
                  <a:schemeClr val="tx1"/>
                </a:solidFill>
              </a:rPr>
              <a:t>18-29: 3%</a:t>
            </a:r>
          </a:p>
          <a:p>
            <a:pPr algn="ctr"/>
            <a:r>
              <a:rPr lang="en-GB" sz="1400">
                <a:solidFill>
                  <a:schemeClr val="tx1"/>
                </a:solidFill>
              </a:rPr>
              <a:t>30-49: 7%</a:t>
            </a:r>
          </a:p>
          <a:p>
            <a:pPr algn="ctr"/>
            <a:r>
              <a:rPr lang="en-GB" sz="1400">
                <a:solidFill>
                  <a:schemeClr val="tx1"/>
                </a:solidFill>
              </a:rPr>
              <a:t>50+: 4%</a:t>
            </a:r>
          </a:p>
          <a:p>
            <a:pPr algn="ctr"/>
            <a:endParaRPr lang="en-GB" sz="1400">
              <a:solidFill>
                <a:schemeClr val="tx1"/>
              </a:solidFill>
            </a:endParaRPr>
          </a:p>
          <a:p>
            <a:pPr algn="ctr"/>
            <a:r>
              <a:rPr lang="en-GB" sz="1400">
                <a:solidFill>
                  <a:schemeClr val="tx1"/>
                </a:solidFill>
              </a:rPr>
              <a:t>ABC1: 3%</a:t>
            </a:r>
          </a:p>
          <a:p>
            <a:pPr algn="ctr"/>
            <a:r>
              <a:rPr lang="en-GB" sz="1400">
                <a:solidFill>
                  <a:schemeClr val="tx1"/>
                </a:solidFill>
              </a:rPr>
              <a:t>C2DE: 6%</a:t>
            </a:r>
          </a:p>
          <a:p>
            <a:pPr algn="ctr"/>
            <a:endParaRPr lang="en-GB" sz="1400">
              <a:solidFill>
                <a:schemeClr val="tx1"/>
              </a:solidFill>
            </a:endParaRPr>
          </a:p>
          <a:p>
            <a:pPr algn="ctr"/>
            <a:r>
              <a:rPr lang="en-GB" sz="1400">
                <a:solidFill>
                  <a:schemeClr val="tx1"/>
                </a:solidFill>
              </a:rPr>
              <a:t>Male: 3%</a:t>
            </a:r>
          </a:p>
          <a:p>
            <a:pPr algn="ctr"/>
            <a:r>
              <a:rPr lang="en-GB" sz="1400">
                <a:solidFill>
                  <a:schemeClr val="tx1"/>
                </a:solidFill>
              </a:rPr>
              <a:t>Female: 6%</a:t>
            </a:r>
          </a:p>
        </p:txBody>
      </p:sp>
      <p:sp>
        <p:nvSpPr>
          <p:cNvPr id="5" name="Rectangle: Rounded Corners 4">
            <a:extLst>
              <a:ext uri="{FF2B5EF4-FFF2-40B4-BE49-F238E27FC236}">
                <a16:creationId xmlns:a16="http://schemas.microsoft.com/office/drawing/2014/main" id="{3792D0EF-D6E1-A766-C8B1-FC87D7E9F01D}"/>
              </a:ext>
            </a:extLst>
          </p:cNvPr>
          <p:cNvSpPr/>
          <p:nvPr/>
        </p:nvSpPr>
        <p:spPr>
          <a:xfrm>
            <a:off x="9511751" y="1884589"/>
            <a:ext cx="2397220" cy="3639911"/>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White: 1%</a:t>
            </a:r>
          </a:p>
          <a:p>
            <a:pPr algn="ctr"/>
            <a:r>
              <a:rPr lang="en-GB" sz="1400">
                <a:solidFill>
                  <a:schemeClr val="tx1"/>
                </a:solidFill>
              </a:rPr>
              <a:t>Net: Ethnic minority: 2%</a:t>
            </a:r>
          </a:p>
          <a:p>
            <a:pPr algn="ctr"/>
            <a:endParaRPr lang="en-GB" sz="1400">
              <a:solidFill>
                <a:schemeClr val="tx1"/>
              </a:solidFill>
            </a:endParaRPr>
          </a:p>
          <a:p>
            <a:pPr algn="ctr"/>
            <a:r>
              <a:rPr lang="en-GB" sz="1400">
                <a:solidFill>
                  <a:schemeClr val="tx1"/>
                </a:solidFill>
              </a:rPr>
              <a:t>18-29: 1%</a:t>
            </a:r>
          </a:p>
          <a:p>
            <a:pPr algn="ctr"/>
            <a:r>
              <a:rPr lang="en-GB" sz="1400">
                <a:solidFill>
                  <a:schemeClr val="tx1"/>
                </a:solidFill>
              </a:rPr>
              <a:t>30-49: 1%</a:t>
            </a:r>
          </a:p>
          <a:p>
            <a:pPr algn="ctr"/>
            <a:r>
              <a:rPr lang="en-GB" sz="1400">
                <a:solidFill>
                  <a:schemeClr val="tx1"/>
                </a:solidFill>
              </a:rPr>
              <a:t>50+: 1%</a:t>
            </a:r>
          </a:p>
          <a:p>
            <a:pPr algn="ctr"/>
            <a:endParaRPr lang="en-GB" sz="1400">
              <a:solidFill>
                <a:schemeClr val="tx1"/>
              </a:solidFill>
            </a:endParaRPr>
          </a:p>
          <a:p>
            <a:pPr algn="ctr"/>
            <a:r>
              <a:rPr lang="en-GB" sz="1400">
                <a:solidFill>
                  <a:schemeClr val="tx1"/>
                </a:solidFill>
              </a:rPr>
              <a:t>ABC1: 1%</a:t>
            </a:r>
          </a:p>
          <a:p>
            <a:pPr algn="ctr"/>
            <a:r>
              <a:rPr lang="en-GB" sz="1400">
                <a:solidFill>
                  <a:schemeClr val="tx1"/>
                </a:solidFill>
              </a:rPr>
              <a:t>C2DE: 1%</a:t>
            </a:r>
          </a:p>
          <a:p>
            <a:pPr algn="ctr"/>
            <a:endParaRPr lang="en-GB" sz="1400">
              <a:solidFill>
                <a:schemeClr val="tx1"/>
              </a:solidFill>
            </a:endParaRPr>
          </a:p>
          <a:p>
            <a:pPr algn="ctr"/>
            <a:r>
              <a:rPr lang="en-GB" sz="1400">
                <a:solidFill>
                  <a:schemeClr val="tx1"/>
                </a:solidFill>
              </a:rPr>
              <a:t>Male: 1%</a:t>
            </a:r>
          </a:p>
          <a:p>
            <a:pPr algn="ctr"/>
            <a:r>
              <a:rPr lang="en-GB" sz="1400">
                <a:solidFill>
                  <a:schemeClr val="tx1"/>
                </a:solidFill>
              </a:rPr>
              <a:t>Female: 0%</a:t>
            </a:r>
          </a:p>
        </p:txBody>
      </p:sp>
      <p:sp>
        <p:nvSpPr>
          <p:cNvPr id="32" name="Rectangle: Rounded Corners 31">
            <a:extLst>
              <a:ext uri="{FF2B5EF4-FFF2-40B4-BE49-F238E27FC236}">
                <a16:creationId xmlns:a16="http://schemas.microsoft.com/office/drawing/2014/main" id="{7D91C10B-D006-233A-AF82-D2038B6D9D48}"/>
              </a:ext>
            </a:extLst>
          </p:cNvPr>
          <p:cNvSpPr/>
          <p:nvPr/>
        </p:nvSpPr>
        <p:spPr>
          <a:xfrm>
            <a:off x="4591443" y="1513599"/>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Overweight/obese and drink over 14 units</a:t>
            </a:r>
          </a:p>
        </p:txBody>
      </p:sp>
      <p:sp>
        <p:nvSpPr>
          <p:cNvPr id="33" name="Rectangle: Rounded Corners 32">
            <a:extLst>
              <a:ext uri="{FF2B5EF4-FFF2-40B4-BE49-F238E27FC236}">
                <a16:creationId xmlns:a16="http://schemas.microsoft.com/office/drawing/2014/main" id="{6BEACBE9-E9F9-B4E9-462B-8A98BB1DD912}"/>
              </a:ext>
            </a:extLst>
          </p:cNvPr>
          <p:cNvSpPr/>
          <p:nvPr/>
        </p:nvSpPr>
        <p:spPr>
          <a:xfrm>
            <a:off x="7195897" y="1513599"/>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Smoke and overweight/obese</a:t>
            </a:r>
          </a:p>
        </p:txBody>
      </p:sp>
      <p:sp>
        <p:nvSpPr>
          <p:cNvPr id="34" name="Rectangle: Rounded Corners 33">
            <a:extLst>
              <a:ext uri="{FF2B5EF4-FFF2-40B4-BE49-F238E27FC236}">
                <a16:creationId xmlns:a16="http://schemas.microsoft.com/office/drawing/2014/main" id="{34121EB7-15A4-BBB5-2173-341F338D1D31}"/>
              </a:ext>
            </a:extLst>
          </p:cNvPr>
          <p:cNvSpPr/>
          <p:nvPr/>
        </p:nvSpPr>
        <p:spPr>
          <a:xfrm>
            <a:off x="9759698" y="1488821"/>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Smoke and drink over 14 units</a:t>
            </a:r>
          </a:p>
        </p:txBody>
      </p:sp>
      <p:sp>
        <p:nvSpPr>
          <p:cNvPr id="36" name="Isosceles Triangle 35">
            <a:extLst>
              <a:ext uri="{FF2B5EF4-FFF2-40B4-BE49-F238E27FC236}">
                <a16:creationId xmlns:a16="http://schemas.microsoft.com/office/drawing/2014/main" id="{CDAE35F2-711D-7435-EAA5-4D39CD01E6C9}"/>
              </a:ext>
            </a:extLst>
          </p:cNvPr>
          <p:cNvSpPr>
            <a:spLocks noChangeAspect="1"/>
          </p:cNvSpPr>
          <p:nvPr/>
        </p:nvSpPr>
        <p:spPr>
          <a:xfrm>
            <a:off x="10147117" y="64082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7" name="Isosceles Triangle 36">
            <a:extLst>
              <a:ext uri="{FF2B5EF4-FFF2-40B4-BE49-F238E27FC236}">
                <a16:creationId xmlns:a16="http://schemas.microsoft.com/office/drawing/2014/main" id="{DA20C029-061F-5745-ED82-7133A629B4CB}"/>
              </a:ext>
            </a:extLst>
          </p:cNvPr>
          <p:cNvSpPr>
            <a:spLocks noChangeAspect="1"/>
          </p:cNvSpPr>
          <p:nvPr/>
        </p:nvSpPr>
        <p:spPr>
          <a:xfrm rot="10800000">
            <a:off x="10147117" y="660034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9" name="Isosceles Triangle 18">
            <a:extLst>
              <a:ext uri="{FF2B5EF4-FFF2-40B4-BE49-F238E27FC236}">
                <a16:creationId xmlns:a16="http://schemas.microsoft.com/office/drawing/2014/main" id="{A0F0D08A-868E-A9F0-3787-96FAAA448B16}"/>
              </a:ext>
            </a:extLst>
          </p:cNvPr>
          <p:cNvSpPr>
            <a:spLocks noChangeAspect="1"/>
          </p:cNvSpPr>
          <p:nvPr/>
        </p:nvSpPr>
        <p:spPr>
          <a:xfrm rot="10800000">
            <a:off x="5963095" y="3075938"/>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7" name="Isosceles Triangle 6">
            <a:extLst>
              <a:ext uri="{FF2B5EF4-FFF2-40B4-BE49-F238E27FC236}">
                <a16:creationId xmlns:a16="http://schemas.microsoft.com/office/drawing/2014/main" id="{53B066AF-CE3D-26A4-1E30-5C8B4C8C6018}"/>
              </a:ext>
            </a:extLst>
          </p:cNvPr>
          <p:cNvSpPr>
            <a:spLocks noChangeAspect="1"/>
          </p:cNvSpPr>
          <p:nvPr/>
        </p:nvSpPr>
        <p:spPr>
          <a:xfrm>
            <a:off x="6063303" y="2430705"/>
            <a:ext cx="178865" cy="1463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 name="TextBox 5">
            <a:extLst>
              <a:ext uri="{FF2B5EF4-FFF2-40B4-BE49-F238E27FC236}">
                <a16:creationId xmlns:a16="http://schemas.microsoft.com/office/drawing/2014/main" id="{C0F7A907-782B-4610-E8CF-A8E277956435}"/>
              </a:ext>
            </a:extLst>
          </p:cNvPr>
          <p:cNvSpPr txBox="1"/>
          <p:nvPr/>
        </p:nvSpPr>
        <p:spPr>
          <a:xfrm>
            <a:off x="10250457" y="6407710"/>
            <a:ext cx="1688851" cy="307777"/>
          </a:xfrm>
          <a:prstGeom prst="rect">
            <a:avLst/>
          </a:prstGeom>
          <a:noFill/>
        </p:spPr>
        <p:txBody>
          <a:bodyPr wrap="square" lIns="0" tIns="0" rIns="0" bIns="0" rtlCol="0">
            <a:spAutoFit/>
          </a:bodyPr>
          <a:lstStyle/>
          <a:p>
            <a:pPr algn="ctr"/>
            <a:r>
              <a:rPr lang="en-US" sz="1000"/>
              <a:t>Show statistically significant differences between groups</a:t>
            </a:r>
            <a:endParaRPr lang="en-GB" sz="1000"/>
          </a:p>
        </p:txBody>
      </p:sp>
      <p:sp>
        <p:nvSpPr>
          <p:cNvPr id="8" name="Isosceles Triangle 7">
            <a:extLst>
              <a:ext uri="{FF2B5EF4-FFF2-40B4-BE49-F238E27FC236}">
                <a16:creationId xmlns:a16="http://schemas.microsoft.com/office/drawing/2014/main" id="{9EB07859-B691-076D-C027-3ED70452BFDF}"/>
              </a:ext>
            </a:extLst>
          </p:cNvPr>
          <p:cNvSpPr>
            <a:spLocks noChangeAspect="1"/>
          </p:cNvSpPr>
          <p:nvPr/>
        </p:nvSpPr>
        <p:spPr>
          <a:xfrm rot="10800000">
            <a:off x="6492457" y="2696804"/>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9" name="Isosceles Triangle 8">
            <a:extLst>
              <a:ext uri="{FF2B5EF4-FFF2-40B4-BE49-F238E27FC236}">
                <a16:creationId xmlns:a16="http://schemas.microsoft.com/office/drawing/2014/main" id="{B9148F91-2638-F6E3-6EBA-084FAE0D9A90}"/>
              </a:ext>
            </a:extLst>
          </p:cNvPr>
          <p:cNvSpPr>
            <a:spLocks noChangeAspect="1"/>
          </p:cNvSpPr>
          <p:nvPr/>
        </p:nvSpPr>
        <p:spPr>
          <a:xfrm>
            <a:off x="5956294" y="3523204"/>
            <a:ext cx="178865" cy="1463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1" name="Isosceles Triangle 10">
            <a:extLst>
              <a:ext uri="{FF2B5EF4-FFF2-40B4-BE49-F238E27FC236}">
                <a16:creationId xmlns:a16="http://schemas.microsoft.com/office/drawing/2014/main" id="{ED970775-5762-93EE-DE6E-732648BCCB7A}"/>
              </a:ext>
            </a:extLst>
          </p:cNvPr>
          <p:cNvSpPr>
            <a:spLocks noChangeAspect="1"/>
          </p:cNvSpPr>
          <p:nvPr/>
        </p:nvSpPr>
        <p:spPr>
          <a:xfrm>
            <a:off x="6006567" y="4565510"/>
            <a:ext cx="178865" cy="1463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 name="Isosceles Triangle 12">
            <a:extLst>
              <a:ext uri="{FF2B5EF4-FFF2-40B4-BE49-F238E27FC236}">
                <a16:creationId xmlns:a16="http://schemas.microsoft.com/office/drawing/2014/main" id="{053E269D-519B-F520-992A-B8EDD66BFA36}"/>
              </a:ext>
            </a:extLst>
          </p:cNvPr>
          <p:cNvSpPr>
            <a:spLocks noChangeAspect="1"/>
          </p:cNvSpPr>
          <p:nvPr/>
        </p:nvSpPr>
        <p:spPr>
          <a:xfrm rot="10800000">
            <a:off x="6006567" y="4851529"/>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86324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30911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When considering healthy behaviours, adults in Wales were most likely to state they are currently increasing the amount of physical activity they do, reducing the amount they smoke or trying to lose weight</a:t>
            </a:r>
            <a:endParaRPr lang="en-GB" sz="2200" spc="10">
              <a:latin typeface="+mn-lt"/>
              <a:ea typeface="+mn-ea"/>
              <a:cs typeface="+mn-cs"/>
            </a:endParaRP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265426"/>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C3. Are you currently trying to do any of the following? Please select one answer for each statement. </a:t>
            </a:r>
            <a:br>
              <a:rPr lang="en-US" sz="800"/>
            </a:br>
            <a:r>
              <a:rPr lang="en-US" sz="800"/>
              <a:t>Base</a:t>
            </a:r>
            <a:r>
              <a:rPr lang="en-US" sz="800">
                <a:latin typeface="+mn-lt"/>
                <a:cs typeface="Arial" panose="020B0604020202020204" pitchFamily="34" charset="0"/>
              </a:rPr>
              <a:t>: All in Wales (</a:t>
            </a:r>
            <a:r>
              <a:rPr lang="en-US" sz="800">
                <a:latin typeface="+mn-lt"/>
              </a:rPr>
              <a:t>N=1,000</a:t>
            </a:r>
            <a:r>
              <a:rPr lang="en-US" sz="800">
                <a:latin typeface="+mn-lt"/>
                <a:cs typeface="Arial" panose="020B0604020202020204" pitchFamily="34" charset="0"/>
              </a:rPr>
              <a:t>)</a:t>
            </a:r>
            <a:r>
              <a:rPr lang="en-US" sz="800"/>
              <a:t>; smokers (N=121); </a:t>
            </a:r>
          </a:p>
          <a:p>
            <a:r>
              <a:rPr lang="en-US" sz="800"/>
              <a:t>*Statements specific to smoking only shown to those who currently smoke</a:t>
            </a:r>
          </a:p>
        </p:txBody>
      </p:sp>
      <p:graphicFrame>
        <p:nvGraphicFramePr>
          <p:cNvPr id="42" name="Chart 41">
            <a:extLst>
              <a:ext uri="{FF2B5EF4-FFF2-40B4-BE49-F238E27FC236}">
                <a16:creationId xmlns:a16="http://schemas.microsoft.com/office/drawing/2014/main" id="{9507CE54-D68D-AFCC-2D4D-545E7E38A353}"/>
              </a:ext>
            </a:extLst>
          </p:cNvPr>
          <p:cNvGraphicFramePr/>
          <p:nvPr>
            <p:extLst>
              <p:ext uri="{D42A27DB-BD31-4B8C-83A1-F6EECF244321}">
                <p14:modId xmlns:p14="http://schemas.microsoft.com/office/powerpoint/2010/main" val="851881947"/>
              </p:ext>
            </p:extLst>
          </p:nvPr>
        </p:nvGraphicFramePr>
        <p:xfrm>
          <a:off x="766763" y="1977770"/>
          <a:ext cx="10658475" cy="4412097"/>
        </p:xfrm>
        <a:graphic>
          <a:graphicData uri="http://schemas.openxmlformats.org/drawingml/2006/chart">
            <c:chart xmlns:c="http://schemas.openxmlformats.org/drawingml/2006/chart" xmlns:r="http://schemas.openxmlformats.org/officeDocument/2006/relationships" r:id="rId3"/>
          </a:graphicData>
        </a:graphic>
      </p:graphicFrame>
      <p:sp>
        <p:nvSpPr>
          <p:cNvPr id="25" name="Speech Bubble: Rectangle with Corners Rounded 24">
            <a:extLst>
              <a:ext uri="{FF2B5EF4-FFF2-40B4-BE49-F238E27FC236}">
                <a16:creationId xmlns:a16="http://schemas.microsoft.com/office/drawing/2014/main" id="{01FD2B28-74C4-64D2-452B-265F8948CF5A}"/>
              </a:ext>
            </a:extLst>
          </p:cNvPr>
          <p:cNvSpPr/>
          <p:nvPr/>
        </p:nvSpPr>
        <p:spPr>
          <a:xfrm>
            <a:off x="8444494" y="2264734"/>
            <a:ext cx="3155627" cy="14567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to be trying to reduce their exposure to the sun compared to males (45% vs 34%). </a:t>
            </a:r>
          </a:p>
          <a:p>
            <a:pPr algn="ctr"/>
            <a:endParaRPr lang="en-US" sz="1200">
              <a:solidFill>
                <a:schemeClr val="tx1"/>
              </a:solidFill>
            </a:endParaRPr>
          </a:p>
          <a:p>
            <a:pPr algn="ctr"/>
            <a:r>
              <a:rPr lang="en-US" sz="1200"/>
              <a:t>Adults under 30 were least likely to be trying to eat less processed meat (28% vs 45% aged 50+).</a:t>
            </a:r>
            <a:endParaRPr lang="en-US" sz="1200">
              <a:solidFill>
                <a:schemeClr val="tx1"/>
              </a:solidFill>
            </a:endParaRPr>
          </a:p>
        </p:txBody>
      </p:sp>
    </p:spTree>
    <p:extLst>
      <p:ext uri="{BB962C8B-B14F-4D97-AF65-F5344CB8AC3E}">
        <p14:creationId xmlns:p14="http://schemas.microsoft.com/office/powerpoint/2010/main" val="130235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272DB18-53F1-8908-C582-7D59CB3F7D00}"/>
              </a:ext>
            </a:extLst>
          </p:cNvPr>
          <p:cNvSpPr txBox="1">
            <a:spLocks/>
          </p:cNvSpPr>
          <p:nvPr/>
        </p:nvSpPr>
        <p:spPr>
          <a:xfrm>
            <a:off x="284206" y="21282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Although increasing physical activity was most selected at an overall level, those aged 50+, white respondents and those limited by disability were less likely to report trying to do this compared to their opposing subgroups</a:t>
            </a:r>
            <a:endParaRPr lang="en-GB" sz="2200" spc="10">
              <a:latin typeface="+mn-lt"/>
              <a:ea typeface="+mn-ea"/>
              <a:cs typeface="+mn-cs"/>
            </a:endParaRPr>
          </a:p>
        </p:txBody>
      </p:sp>
      <p:sp>
        <p:nvSpPr>
          <p:cNvPr id="7" name="TextBox 6">
            <a:extLst>
              <a:ext uri="{FF2B5EF4-FFF2-40B4-BE49-F238E27FC236}">
                <a16:creationId xmlns:a16="http://schemas.microsoft.com/office/drawing/2014/main" id="{4548057E-27A5-E819-59BA-2DF262D41ACC}"/>
              </a:ext>
            </a:extLst>
          </p:cNvPr>
          <p:cNvSpPr txBox="1"/>
          <p:nvPr/>
        </p:nvSpPr>
        <p:spPr>
          <a:xfrm>
            <a:off x="3071073" y="1572620"/>
            <a:ext cx="604985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GB" sz="1800" b="1" i="0" u="none" strike="noStrike" kern="1200" spc="10" baseline="0">
                <a:solidFill>
                  <a:schemeClr val="tx1"/>
                </a:solidFill>
                <a:latin typeface="+mn-lt"/>
                <a:ea typeface="+mn-ea"/>
                <a:cs typeface="+mn-cs"/>
              </a:rPr>
              <a:t>Current behaviours</a:t>
            </a:r>
          </a:p>
        </p:txBody>
      </p:sp>
      <p:sp>
        <p:nvSpPr>
          <p:cNvPr id="8" name="Speech Bubble: Rectangle with Corners Rounded 7">
            <a:extLst>
              <a:ext uri="{FF2B5EF4-FFF2-40B4-BE49-F238E27FC236}">
                <a16:creationId xmlns:a16="http://schemas.microsoft.com/office/drawing/2014/main" id="{A60E1307-6487-0F57-AE1D-3A794AF1ED66}"/>
              </a:ext>
            </a:extLst>
          </p:cNvPr>
          <p:cNvSpPr/>
          <p:nvPr/>
        </p:nvSpPr>
        <p:spPr>
          <a:xfrm>
            <a:off x="436253" y="2265925"/>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t>18-29s were the least likely than those aged 30-49 and 50+ to be trying to lose weight (40% vs 57% and 50%), reduce their exposure to the sun (33% vs 39% and 43%), and eat less processed meat (28% vs 41% and 45%).</a:t>
            </a:r>
          </a:p>
          <a:p>
            <a:pPr algn="ctr"/>
            <a:endParaRPr lang="en-GB" sz="1200"/>
          </a:p>
          <a:p>
            <a:pPr algn="ctr"/>
            <a:r>
              <a:rPr lang="en-GB" sz="1200"/>
              <a:t>Those aged 50+ were less likely than 30-49s and 18-29s to be trying to increase how much physical activity they do (59% vs 66% and 65%)</a:t>
            </a:r>
          </a:p>
        </p:txBody>
      </p:sp>
      <p:sp>
        <p:nvSpPr>
          <p:cNvPr id="9" name="Speech Bubble: Rectangle with Corners Rounded 8">
            <a:extLst>
              <a:ext uri="{FF2B5EF4-FFF2-40B4-BE49-F238E27FC236}">
                <a16:creationId xmlns:a16="http://schemas.microsoft.com/office/drawing/2014/main" id="{A37ACF7E-5884-0BE8-D420-9F8EF364F345}"/>
              </a:ext>
            </a:extLst>
          </p:cNvPr>
          <p:cNvSpPr/>
          <p:nvPr/>
        </p:nvSpPr>
        <p:spPr>
          <a:xfrm>
            <a:off x="4310140" y="2253769"/>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an ethnic minority background were less likely than white respondents to be trying to lose weight (47% vs 51%), and less likely to be trying to eat more wholegrain foods (31% vs 48%).</a:t>
            </a:r>
          </a:p>
          <a:p>
            <a:pPr algn="ctr"/>
            <a:endParaRPr lang="en-US" sz="1200">
              <a:solidFill>
                <a:schemeClr val="tx1"/>
              </a:solidFill>
            </a:endParaRPr>
          </a:p>
          <a:p>
            <a:pPr algn="ctr"/>
            <a:r>
              <a:rPr lang="en-US" sz="1200">
                <a:solidFill>
                  <a:schemeClr val="tx1"/>
                </a:solidFill>
              </a:rPr>
              <a:t>However, those from an ethnic minority were more likely to be trying to increase the amount of physical activity they do compared to white respondents (71% vs 61%)</a:t>
            </a:r>
          </a:p>
        </p:txBody>
      </p:sp>
      <p:sp>
        <p:nvSpPr>
          <p:cNvPr id="10" name="Speech Bubble: Rectangle with Corners Rounded 9">
            <a:extLst>
              <a:ext uri="{FF2B5EF4-FFF2-40B4-BE49-F238E27FC236}">
                <a16:creationId xmlns:a16="http://schemas.microsoft.com/office/drawing/2014/main" id="{1D0EAAE1-0282-47B8-8C3C-0A9999C7F9C2}"/>
              </a:ext>
            </a:extLst>
          </p:cNvPr>
          <p:cNvSpPr/>
          <p:nvPr/>
        </p:nvSpPr>
        <p:spPr>
          <a:xfrm>
            <a:off x="8184027" y="222496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than males to be trying to reduce their exposure to the sun compared to males (45% vs 34%) and eat more wholegrain foods (50% vs 43%).</a:t>
            </a:r>
          </a:p>
        </p:txBody>
      </p:sp>
      <p:sp>
        <p:nvSpPr>
          <p:cNvPr id="11" name="Speech Bubble: Rectangle with Corners Rounded 10">
            <a:extLst>
              <a:ext uri="{FF2B5EF4-FFF2-40B4-BE49-F238E27FC236}">
                <a16:creationId xmlns:a16="http://schemas.microsoft.com/office/drawing/2014/main" id="{E4A00C55-36FD-2D18-4976-26E3CB95A1B6}"/>
              </a:ext>
            </a:extLst>
          </p:cNvPr>
          <p:cNvSpPr/>
          <p:nvPr/>
        </p:nvSpPr>
        <p:spPr>
          <a:xfrm>
            <a:off x="2458553" y="4413628"/>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who are limited by a disability were more likely to be trying to lose weight than those who are not at all limited (55% vs 48%), but less likely to be trying to increase how much physical activity they do (57% vs 65%)</a:t>
            </a:r>
          </a:p>
        </p:txBody>
      </p:sp>
      <p:sp>
        <p:nvSpPr>
          <p:cNvPr id="13" name="Speech Bubble: Rectangle with Corners Rounded 12">
            <a:extLst>
              <a:ext uri="{FF2B5EF4-FFF2-40B4-BE49-F238E27FC236}">
                <a16:creationId xmlns:a16="http://schemas.microsoft.com/office/drawing/2014/main" id="{C173D581-0F55-74E8-646F-40CE86B10546}"/>
              </a:ext>
            </a:extLst>
          </p:cNvPr>
          <p:cNvSpPr/>
          <p:nvPr/>
        </p:nvSpPr>
        <p:spPr>
          <a:xfrm>
            <a:off x="6472185" y="4413628"/>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in rural areas were the least likely to be trying to reduce their exposure to the sun, compared to those living in towns (34% vs 45%)</a:t>
            </a:r>
          </a:p>
        </p:txBody>
      </p:sp>
      <p:sp>
        <p:nvSpPr>
          <p:cNvPr id="14" name="Rectangle: Rounded Corners 13">
            <a:extLst>
              <a:ext uri="{FF2B5EF4-FFF2-40B4-BE49-F238E27FC236}">
                <a16:creationId xmlns:a16="http://schemas.microsoft.com/office/drawing/2014/main" id="{0BEE04F2-8FA7-6815-875C-779696FB3484}"/>
              </a:ext>
            </a:extLst>
          </p:cNvPr>
          <p:cNvSpPr/>
          <p:nvPr/>
        </p:nvSpPr>
        <p:spPr>
          <a:xfrm>
            <a:off x="1323126" y="213544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5" name="Rectangle: Rounded Corners 14">
            <a:extLst>
              <a:ext uri="{FF2B5EF4-FFF2-40B4-BE49-F238E27FC236}">
                <a16:creationId xmlns:a16="http://schemas.microsoft.com/office/drawing/2014/main" id="{F60D0D33-74CB-CA69-4FE4-2CFEFFF4880F}"/>
              </a:ext>
            </a:extLst>
          </p:cNvPr>
          <p:cNvSpPr/>
          <p:nvPr/>
        </p:nvSpPr>
        <p:spPr>
          <a:xfrm>
            <a:off x="5197013" y="21128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Ethnicity</a:t>
            </a:r>
          </a:p>
        </p:txBody>
      </p:sp>
      <p:sp>
        <p:nvSpPr>
          <p:cNvPr id="16" name="Rectangle: Rounded Corners 15">
            <a:extLst>
              <a:ext uri="{FF2B5EF4-FFF2-40B4-BE49-F238E27FC236}">
                <a16:creationId xmlns:a16="http://schemas.microsoft.com/office/drawing/2014/main" id="{3911B0E8-3C0D-2DC8-E5C8-72E60D5084C4}"/>
              </a:ext>
            </a:extLst>
          </p:cNvPr>
          <p:cNvSpPr/>
          <p:nvPr/>
        </p:nvSpPr>
        <p:spPr>
          <a:xfrm>
            <a:off x="9054826" y="213578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7" name="Rectangle: Rounded Corners 16">
            <a:extLst>
              <a:ext uri="{FF2B5EF4-FFF2-40B4-BE49-F238E27FC236}">
                <a16:creationId xmlns:a16="http://schemas.microsoft.com/office/drawing/2014/main" id="{E07937BE-791D-4924-94C3-2B26524F5BD5}"/>
              </a:ext>
            </a:extLst>
          </p:cNvPr>
          <p:cNvSpPr/>
          <p:nvPr/>
        </p:nvSpPr>
        <p:spPr>
          <a:xfrm>
            <a:off x="3342920" y="433164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9" name="Rectangle: Rounded Corners 18">
            <a:extLst>
              <a:ext uri="{FF2B5EF4-FFF2-40B4-BE49-F238E27FC236}">
                <a16:creationId xmlns:a16="http://schemas.microsoft.com/office/drawing/2014/main" id="{0424E597-937E-7233-36D1-766920494349}"/>
              </a:ext>
            </a:extLst>
          </p:cNvPr>
          <p:cNvSpPr/>
          <p:nvPr/>
        </p:nvSpPr>
        <p:spPr>
          <a:xfrm>
            <a:off x="7361564" y="43567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Urban/Town/Rural</a:t>
            </a:r>
          </a:p>
        </p:txBody>
      </p:sp>
      <p:sp>
        <p:nvSpPr>
          <p:cNvPr id="20" name="Footer Placeholder 5">
            <a:extLst>
              <a:ext uri="{FF2B5EF4-FFF2-40B4-BE49-F238E27FC236}">
                <a16:creationId xmlns:a16="http://schemas.microsoft.com/office/drawing/2014/main" id="{09DA066F-4A69-AE8C-5C6E-ACC04DDB0B1D}"/>
              </a:ext>
            </a:extLst>
          </p:cNvPr>
          <p:cNvSpPr txBox="1">
            <a:spLocks/>
          </p:cNvSpPr>
          <p:nvPr/>
        </p:nvSpPr>
        <p:spPr>
          <a:xfrm>
            <a:off x="284206" y="6421602"/>
            <a:ext cx="11241487"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C3. Are you currently trying to do any of the following? Please select one answer for each statement. Base</a:t>
            </a:r>
            <a:r>
              <a:rPr lang="en-US" sz="800">
                <a:latin typeface="+mn-lt"/>
                <a:cs typeface="Arial" panose="020B0604020202020204" pitchFamily="34" charset="0"/>
              </a:rPr>
              <a:t>: All (</a:t>
            </a:r>
            <a:r>
              <a:rPr lang="en-US" sz="800">
                <a:latin typeface="+mn-lt"/>
              </a:rPr>
              <a:t>N=1,000</a:t>
            </a:r>
            <a:r>
              <a:rPr lang="en-US" sz="800">
                <a:latin typeface="+mn-lt"/>
                <a:cs typeface="Arial" panose="020B0604020202020204" pitchFamily="34" charset="0"/>
              </a:rPr>
              <a:t>)</a:t>
            </a:r>
            <a:r>
              <a:rPr lang="en-US" sz="800"/>
              <a:t>;</a:t>
            </a:r>
          </a:p>
          <a:p>
            <a:r>
              <a:rPr lang="en-US" sz="800"/>
              <a:t>N.B. Statements specific to smoking only shown to those who currently smoke: Base: All smokers (N=121)</a:t>
            </a:r>
          </a:p>
          <a:p>
            <a:r>
              <a:rPr lang="en-US" sz="800"/>
              <a:t>*</a:t>
            </a:r>
            <a:r>
              <a:rPr lang="en-GB" sz="800"/>
              <a:t>Base too low to compare across specific ethnic minority groups</a:t>
            </a:r>
            <a:endParaRPr lang="en-US" sz="800">
              <a:solidFill>
                <a:schemeClr val="accent2"/>
              </a:solidFill>
            </a:endParaRPr>
          </a:p>
        </p:txBody>
      </p:sp>
    </p:spTree>
    <p:extLst>
      <p:ext uri="{BB962C8B-B14F-4D97-AF65-F5344CB8AC3E}">
        <p14:creationId xmlns:p14="http://schemas.microsoft.com/office/powerpoint/2010/main" val="132958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3B21BC-63C9-5DA2-E171-AAA91A546E28}"/>
              </a:ext>
            </a:extLst>
          </p:cNvPr>
          <p:cNvSpPr>
            <a:spLocks noGrp="1"/>
          </p:cNvSpPr>
          <p:nvPr>
            <p:ph type="body" sz="quarter" idx="13"/>
          </p:nvPr>
        </p:nvSpPr>
        <p:spPr/>
        <p:txBody>
          <a:bodyPr/>
          <a:lstStyle/>
          <a:p>
            <a:r>
              <a:rPr lang="en-GB">
                <a:latin typeface="+mn-lt"/>
              </a:rPr>
              <a:t>Cancer Awareness Measure+ 2024 – Wales</a:t>
            </a:r>
          </a:p>
        </p:txBody>
      </p:sp>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Awareness of cancer symptoms and risk factors</a:t>
            </a:r>
          </a:p>
        </p:txBody>
      </p:sp>
    </p:spTree>
    <p:extLst>
      <p:ext uri="{BB962C8B-B14F-4D97-AF65-F5344CB8AC3E}">
        <p14:creationId xmlns:p14="http://schemas.microsoft.com/office/powerpoint/2010/main" val="1308218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6962" y="1998469"/>
            <a:ext cx="11178076" cy="4409872"/>
            <a:chOff x="504780" y="890253"/>
            <a:chExt cx="11177504" cy="3872248"/>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2001214713"/>
                </p:ext>
              </p:extLst>
            </p:nvPr>
          </p:nvGraphicFramePr>
          <p:xfrm>
            <a:off x="541253" y="890253"/>
            <a:ext cx="11141031" cy="3872248"/>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504780" y="352632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When asked to spontaneously identify risk factors of cancer, a strong majority of respondents in Wales identified smoking, followed by drinking alcohol and having a family history of cancer</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12607" y="6278722"/>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A1. What things do you think could increase a person's chance of developing cancer? Please list as many things you can think of in the boxes below. There is no minimum or maximum number of answers you should give. Please type one answer in each box. Answers should be short and only use a few words.  </a:t>
            </a:r>
            <a:br>
              <a:rPr lang="en-US" sz="800"/>
            </a:br>
            <a:r>
              <a:rPr lang="en-US" sz="800"/>
              <a:t>Base: All in Wales (N=1,000)</a:t>
            </a:r>
          </a:p>
          <a:p>
            <a:r>
              <a:rPr lang="en-US" sz="800"/>
              <a:t>*Factors where less than 5% identified them not shown</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39240" y="1675347"/>
            <a:ext cx="9113520" cy="338554"/>
          </a:xfrm>
          <a:prstGeom prst="rect">
            <a:avLst/>
          </a:prstGeom>
          <a:noFill/>
        </p:spPr>
        <p:txBody>
          <a:bodyPr wrap="square" rtlCol="0">
            <a:spAutoFit/>
          </a:bodyPr>
          <a:lstStyle/>
          <a:p>
            <a:pPr algn="ctr"/>
            <a:r>
              <a:rPr lang="en-US" sz="1600" b="1" spc="10"/>
              <a:t>Risk factors identified - spontaneous</a:t>
            </a:r>
          </a:p>
        </p:txBody>
      </p:sp>
    </p:spTree>
    <p:extLst>
      <p:ext uri="{BB962C8B-B14F-4D97-AF65-F5344CB8AC3E}">
        <p14:creationId xmlns:p14="http://schemas.microsoft.com/office/powerpoint/2010/main" val="1762153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3A46B9-AC03-F4EB-5F49-F21C97AAAA5C}"/>
              </a:ext>
            </a:extLst>
          </p:cNvPr>
          <p:cNvSpPr>
            <a:spLocks noGrp="1"/>
          </p:cNvSpPr>
          <p:nvPr>
            <p:ph type="body" sz="quarter" idx="10"/>
          </p:nvPr>
        </p:nvSpPr>
        <p:spPr>
          <a:xfrm>
            <a:off x="538941" y="3721804"/>
            <a:ext cx="8593183" cy="2076323"/>
          </a:xfrm>
        </p:spPr>
        <p:txBody>
          <a:bodyPr/>
          <a:lstStyle/>
          <a:p>
            <a:r>
              <a:rPr lang="en-GB">
                <a:latin typeface="+mn-lt"/>
              </a:rPr>
              <a:t>Cancer Awareness Measure+ 2024: Wales</a:t>
            </a:r>
          </a:p>
        </p:txBody>
      </p:sp>
      <p:sp>
        <p:nvSpPr>
          <p:cNvPr id="7" name="Text Placeholder 6">
            <a:extLst>
              <a:ext uri="{FF2B5EF4-FFF2-40B4-BE49-F238E27FC236}">
                <a16:creationId xmlns:a16="http://schemas.microsoft.com/office/drawing/2014/main" id="{A4438FD2-DD47-EB2F-F4E7-3A0EFBDCB86B}"/>
              </a:ext>
            </a:extLst>
          </p:cNvPr>
          <p:cNvSpPr>
            <a:spLocks noGrp="1"/>
          </p:cNvSpPr>
          <p:nvPr>
            <p:ph type="body" sz="quarter" idx="22"/>
          </p:nvPr>
        </p:nvSpPr>
        <p:spPr/>
        <p:txBody>
          <a:bodyPr/>
          <a:lstStyle/>
          <a:p>
            <a:r>
              <a:rPr lang="en-GB">
                <a:latin typeface="+mn-lt"/>
              </a:rPr>
              <a:t>November 2024</a:t>
            </a:r>
          </a:p>
        </p:txBody>
      </p:sp>
    </p:spTree>
    <p:extLst>
      <p:ext uri="{BB962C8B-B14F-4D97-AF65-F5344CB8AC3E}">
        <p14:creationId xmlns:p14="http://schemas.microsoft.com/office/powerpoint/2010/main" val="189335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045B74F5-7853-0678-A16C-241F3C1D822B}"/>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However, when prompted, almost all respondents recognised the main preventable risk factors, with smoking remaining the most identified. </a:t>
            </a:r>
            <a:endParaRPr lang="en-GB" sz="2200" spc="10">
              <a:solidFill>
                <a:srgbClr val="FF0000"/>
              </a:solidFill>
              <a:latin typeface="+mn-lt"/>
              <a:ea typeface="+mn-ea"/>
              <a:cs typeface="+mn-cs"/>
            </a:endParaRPr>
          </a:p>
        </p:txBody>
      </p:sp>
      <p:sp>
        <p:nvSpPr>
          <p:cNvPr id="10" name="Footer Placeholder 5">
            <a:extLst>
              <a:ext uri="{FF2B5EF4-FFF2-40B4-BE49-F238E27FC236}">
                <a16:creationId xmlns:a16="http://schemas.microsoft.com/office/drawing/2014/main" id="{D605AD19-D8B6-7E5B-D95D-6082755F07BC}"/>
              </a:ext>
            </a:extLst>
          </p:cNvPr>
          <p:cNvSpPr txBox="1">
            <a:spLocks/>
          </p:cNvSpPr>
          <p:nvPr/>
        </p:nvSpPr>
        <p:spPr>
          <a:xfrm>
            <a:off x="373182" y="6399099"/>
            <a:ext cx="979824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A2. Which of the following, if any, do you think could increase a person's chance of developing cancer? You may have already mentioned some of these in the last question. Please select one answer for each option.</a:t>
            </a:r>
            <a:br>
              <a:rPr lang="en-US" sz="800"/>
            </a:br>
            <a:r>
              <a:rPr lang="en-US" sz="800"/>
              <a:t>Base: All in Wales (N=1,000)</a:t>
            </a:r>
          </a:p>
        </p:txBody>
      </p:sp>
      <p:sp>
        <p:nvSpPr>
          <p:cNvPr id="11" name="TextBox 10">
            <a:extLst>
              <a:ext uri="{FF2B5EF4-FFF2-40B4-BE49-F238E27FC236}">
                <a16:creationId xmlns:a16="http://schemas.microsoft.com/office/drawing/2014/main" id="{A23A1DBF-46C5-FF6C-E31A-E7F453FF84B1}"/>
              </a:ext>
            </a:extLst>
          </p:cNvPr>
          <p:cNvSpPr txBox="1"/>
          <p:nvPr/>
        </p:nvSpPr>
        <p:spPr>
          <a:xfrm>
            <a:off x="1539240" y="1628234"/>
            <a:ext cx="9113520" cy="338554"/>
          </a:xfrm>
          <a:prstGeom prst="rect">
            <a:avLst/>
          </a:prstGeom>
          <a:noFill/>
        </p:spPr>
        <p:txBody>
          <a:bodyPr wrap="square" rtlCol="0">
            <a:spAutoFit/>
          </a:bodyPr>
          <a:lstStyle/>
          <a:p>
            <a:pPr algn="ctr"/>
            <a:r>
              <a:rPr lang="en-US" sz="1600" b="1" spc="10"/>
              <a:t>Risk factors identified - prompted</a:t>
            </a:r>
          </a:p>
        </p:txBody>
      </p:sp>
      <p:graphicFrame>
        <p:nvGraphicFramePr>
          <p:cNvPr id="12" name="Chart Placeholder 4">
            <a:extLst>
              <a:ext uri="{FF2B5EF4-FFF2-40B4-BE49-F238E27FC236}">
                <a16:creationId xmlns:a16="http://schemas.microsoft.com/office/drawing/2014/main" id="{1AF35671-04B6-67E8-E214-28AEC408677D}"/>
              </a:ext>
            </a:extLst>
          </p:cNvPr>
          <p:cNvGraphicFramePr>
            <a:graphicFrameLocks/>
          </p:cNvGraphicFramePr>
          <p:nvPr>
            <p:extLst>
              <p:ext uri="{D42A27DB-BD31-4B8C-83A1-F6EECF244321}">
                <p14:modId xmlns:p14="http://schemas.microsoft.com/office/powerpoint/2010/main" val="2564459871"/>
              </p:ext>
            </p:extLst>
          </p:nvPr>
        </p:nvGraphicFramePr>
        <p:xfrm>
          <a:off x="284205" y="2012586"/>
          <a:ext cx="11801533" cy="429981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16ADD34-3B33-1A89-D6E3-95A86AED91B2}"/>
              </a:ext>
            </a:extLst>
          </p:cNvPr>
          <p:cNvSpPr txBox="1"/>
          <p:nvPr/>
        </p:nvSpPr>
        <p:spPr>
          <a:xfrm>
            <a:off x="10503149" y="6463770"/>
            <a:ext cx="1688851" cy="307777"/>
          </a:xfrm>
          <a:prstGeom prst="rect">
            <a:avLst/>
          </a:prstGeom>
          <a:noFill/>
        </p:spPr>
        <p:txBody>
          <a:bodyPr wrap="square" lIns="0" tIns="0" rIns="0" bIns="0" rtlCol="0">
            <a:spAutoFit/>
          </a:bodyPr>
          <a:lstStyle/>
          <a:p>
            <a:pPr algn="ctr"/>
            <a:r>
              <a:rPr lang="en-US" sz="1000"/>
              <a:t>Show statistically significant differences between waves</a:t>
            </a:r>
            <a:endParaRPr lang="en-GB" sz="1000"/>
          </a:p>
        </p:txBody>
      </p:sp>
      <p:sp>
        <p:nvSpPr>
          <p:cNvPr id="3" name="Isosceles Triangle 2">
            <a:extLst>
              <a:ext uri="{FF2B5EF4-FFF2-40B4-BE49-F238E27FC236}">
                <a16:creationId xmlns:a16="http://schemas.microsoft.com/office/drawing/2014/main" id="{F9D44865-CE4F-5E02-8258-AED93C36E21E}"/>
              </a:ext>
            </a:extLst>
          </p:cNvPr>
          <p:cNvSpPr>
            <a:spLocks noChangeAspect="1"/>
          </p:cNvSpPr>
          <p:nvPr/>
        </p:nvSpPr>
        <p:spPr>
          <a:xfrm>
            <a:off x="10337287"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Isosceles Triangle 3">
            <a:extLst>
              <a:ext uri="{FF2B5EF4-FFF2-40B4-BE49-F238E27FC236}">
                <a16:creationId xmlns:a16="http://schemas.microsoft.com/office/drawing/2014/main" id="{1DB99D74-78BC-303A-6AD2-118BC79B642C}"/>
              </a:ext>
            </a:extLst>
          </p:cNvPr>
          <p:cNvSpPr>
            <a:spLocks noChangeAspect="1"/>
          </p:cNvSpPr>
          <p:nvPr/>
        </p:nvSpPr>
        <p:spPr>
          <a:xfrm rot="10800000">
            <a:off x="10337287"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Box 5">
            <a:extLst>
              <a:ext uri="{FF2B5EF4-FFF2-40B4-BE49-F238E27FC236}">
                <a16:creationId xmlns:a16="http://schemas.microsoft.com/office/drawing/2014/main" id="{DE9CFD78-E703-A816-C809-5644D7DB7F34}"/>
              </a:ext>
            </a:extLst>
          </p:cNvPr>
          <p:cNvSpPr txBox="1"/>
          <p:nvPr/>
        </p:nvSpPr>
        <p:spPr>
          <a:xfrm>
            <a:off x="341820" y="5316515"/>
            <a:ext cx="923990" cy="246221"/>
          </a:xfrm>
          <a:prstGeom prst="rect">
            <a:avLst/>
          </a:prstGeom>
          <a:noFill/>
        </p:spPr>
        <p:txBody>
          <a:bodyPr wrap="square" rtlCol="0">
            <a:spAutoFit/>
          </a:bodyPr>
          <a:lstStyle/>
          <a:p>
            <a:pPr algn="ctr"/>
            <a:r>
              <a:rPr lang="en-GB" sz="1000"/>
              <a:t>Smoking</a:t>
            </a:r>
          </a:p>
        </p:txBody>
      </p:sp>
      <p:sp>
        <p:nvSpPr>
          <p:cNvPr id="7" name="TextBox 6">
            <a:extLst>
              <a:ext uri="{FF2B5EF4-FFF2-40B4-BE49-F238E27FC236}">
                <a16:creationId xmlns:a16="http://schemas.microsoft.com/office/drawing/2014/main" id="{ECBDF6D9-3AE4-CDEB-1C6A-4F0FA6C3FDB1}"/>
              </a:ext>
            </a:extLst>
          </p:cNvPr>
          <p:cNvSpPr txBox="1"/>
          <p:nvPr/>
        </p:nvSpPr>
        <p:spPr>
          <a:xfrm>
            <a:off x="1750743" y="5325818"/>
            <a:ext cx="1014040" cy="707886"/>
          </a:xfrm>
          <a:prstGeom prst="rect">
            <a:avLst/>
          </a:prstGeom>
          <a:noFill/>
        </p:spPr>
        <p:txBody>
          <a:bodyPr wrap="square" rtlCol="0">
            <a:spAutoFit/>
          </a:bodyPr>
          <a:lstStyle/>
          <a:p>
            <a:pPr algn="ctr"/>
            <a:r>
              <a:rPr lang="en-GB" sz="1000"/>
              <a:t>Exposure to another person’s smoking</a:t>
            </a:r>
          </a:p>
        </p:txBody>
      </p:sp>
      <p:sp>
        <p:nvSpPr>
          <p:cNvPr id="8" name="TextBox 7">
            <a:extLst>
              <a:ext uri="{FF2B5EF4-FFF2-40B4-BE49-F238E27FC236}">
                <a16:creationId xmlns:a16="http://schemas.microsoft.com/office/drawing/2014/main" id="{42E61FEB-68E1-5AC1-643C-8F6E313A592D}"/>
              </a:ext>
            </a:extLst>
          </p:cNvPr>
          <p:cNvSpPr txBox="1"/>
          <p:nvPr/>
        </p:nvSpPr>
        <p:spPr>
          <a:xfrm>
            <a:off x="2512754" y="5316515"/>
            <a:ext cx="850781" cy="400110"/>
          </a:xfrm>
          <a:prstGeom prst="rect">
            <a:avLst/>
          </a:prstGeom>
          <a:noFill/>
        </p:spPr>
        <p:txBody>
          <a:bodyPr wrap="square" rtlCol="0">
            <a:spAutoFit/>
          </a:bodyPr>
          <a:lstStyle/>
          <a:p>
            <a:pPr algn="ctr"/>
            <a:r>
              <a:rPr lang="en-GB" sz="1000"/>
              <a:t>Air </a:t>
            </a:r>
            <a:br>
              <a:rPr lang="en-GB" sz="1000"/>
            </a:br>
            <a:r>
              <a:rPr lang="en-GB" sz="1000"/>
              <a:t>pollution</a:t>
            </a:r>
          </a:p>
        </p:txBody>
      </p:sp>
      <p:sp>
        <p:nvSpPr>
          <p:cNvPr id="13" name="TextBox 12">
            <a:extLst>
              <a:ext uri="{FF2B5EF4-FFF2-40B4-BE49-F238E27FC236}">
                <a16:creationId xmlns:a16="http://schemas.microsoft.com/office/drawing/2014/main" id="{0655991C-3A01-1826-5CDE-D790D107AD93}"/>
              </a:ext>
            </a:extLst>
          </p:cNvPr>
          <p:cNvSpPr txBox="1"/>
          <p:nvPr/>
        </p:nvSpPr>
        <p:spPr>
          <a:xfrm>
            <a:off x="3239303" y="5307014"/>
            <a:ext cx="850781" cy="400110"/>
          </a:xfrm>
          <a:prstGeom prst="rect">
            <a:avLst/>
          </a:prstGeom>
          <a:noFill/>
        </p:spPr>
        <p:txBody>
          <a:bodyPr wrap="square" rtlCol="0">
            <a:spAutoFit/>
          </a:bodyPr>
          <a:lstStyle/>
          <a:p>
            <a:pPr algn="ctr"/>
            <a:r>
              <a:rPr lang="en-GB" sz="1000"/>
              <a:t>Drinking alcohol</a:t>
            </a:r>
          </a:p>
        </p:txBody>
      </p:sp>
      <p:sp>
        <p:nvSpPr>
          <p:cNvPr id="14" name="TextBox 13">
            <a:extLst>
              <a:ext uri="{FF2B5EF4-FFF2-40B4-BE49-F238E27FC236}">
                <a16:creationId xmlns:a16="http://schemas.microsoft.com/office/drawing/2014/main" id="{FF811400-E584-CFE8-5D77-7513AC7F94BB}"/>
              </a:ext>
            </a:extLst>
          </p:cNvPr>
          <p:cNvSpPr txBox="1"/>
          <p:nvPr/>
        </p:nvSpPr>
        <p:spPr>
          <a:xfrm>
            <a:off x="3975744" y="5303377"/>
            <a:ext cx="850781" cy="707886"/>
          </a:xfrm>
          <a:prstGeom prst="rect">
            <a:avLst/>
          </a:prstGeom>
          <a:noFill/>
        </p:spPr>
        <p:txBody>
          <a:bodyPr wrap="square" rtlCol="0">
            <a:spAutoFit/>
          </a:bodyPr>
          <a:lstStyle/>
          <a:p>
            <a:pPr algn="ctr"/>
            <a:r>
              <a:rPr lang="en-GB" sz="1000"/>
              <a:t>Having a close relative with cancer</a:t>
            </a:r>
          </a:p>
        </p:txBody>
      </p:sp>
      <p:sp>
        <p:nvSpPr>
          <p:cNvPr id="15" name="TextBox 14">
            <a:extLst>
              <a:ext uri="{FF2B5EF4-FFF2-40B4-BE49-F238E27FC236}">
                <a16:creationId xmlns:a16="http://schemas.microsoft.com/office/drawing/2014/main" id="{02E99408-4C16-6689-4A4C-97988A55A088}"/>
              </a:ext>
            </a:extLst>
          </p:cNvPr>
          <p:cNvSpPr txBox="1"/>
          <p:nvPr/>
        </p:nvSpPr>
        <p:spPr>
          <a:xfrm>
            <a:off x="4687490" y="5310171"/>
            <a:ext cx="850781" cy="707886"/>
          </a:xfrm>
          <a:prstGeom prst="rect">
            <a:avLst/>
          </a:prstGeom>
          <a:noFill/>
        </p:spPr>
        <p:txBody>
          <a:bodyPr wrap="square" rtlCol="0">
            <a:spAutoFit/>
          </a:bodyPr>
          <a:lstStyle/>
          <a:p>
            <a:pPr algn="ctr"/>
            <a:r>
              <a:rPr lang="en-GB" sz="1000"/>
              <a:t>Eating ultra-processed foods</a:t>
            </a:r>
          </a:p>
        </p:txBody>
      </p:sp>
      <p:sp>
        <p:nvSpPr>
          <p:cNvPr id="16" name="TextBox 15">
            <a:extLst>
              <a:ext uri="{FF2B5EF4-FFF2-40B4-BE49-F238E27FC236}">
                <a16:creationId xmlns:a16="http://schemas.microsoft.com/office/drawing/2014/main" id="{A3B9BD89-437B-A0B7-7937-45409D4DD65A}"/>
              </a:ext>
            </a:extLst>
          </p:cNvPr>
          <p:cNvSpPr txBox="1"/>
          <p:nvPr/>
        </p:nvSpPr>
        <p:spPr>
          <a:xfrm>
            <a:off x="6146940" y="5317488"/>
            <a:ext cx="850781" cy="553998"/>
          </a:xfrm>
          <a:prstGeom prst="rect">
            <a:avLst/>
          </a:prstGeom>
          <a:noFill/>
        </p:spPr>
        <p:txBody>
          <a:bodyPr wrap="square" rtlCol="0">
            <a:spAutoFit/>
          </a:bodyPr>
          <a:lstStyle/>
          <a:p>
            <a:pPr algn="ctr"/>
            <a:r>
              <a:rPr lang="en-GB" sz="1000"/>
              <a:t>Using e-cigarettes/</a:t>
            </a:r>
            <a:br>
              <a:rPr lang="en-GB" sz="1000"/>
            </a:br>
            <a:r>
              <a:rPr lang="en-GB" sz="1000"/>
              <a:t>vapes</a:t>
            </a:r>
          </a:p>
        </p:txBody>
      </p:sp>
      <p:sp>
        <p:nvSpPr>
          <p:cNvPr id="17" name="TextBox 16">
            <a:extLst>
              <a:ext uri="{FF2B5EF4-FFF2-40B4-BE49-F238E27FC236}">
                <a16:creationId xmlns:a16="http://schemas.microsoft.com/office/drawing/2014/main" id="{4AC040D7-36A5-64E8-2109-00519EDA6274}"/>
              </a:ext>
            </a:extLst>
          </p:cNvPr>
          <p:cNvSpPr txBox="1"/>
          <p:nvPr/>
        </p:nvSpPr>
        <p:spPr>
          <a:xfrm>
            <a:off x="5381536" y="5330543"/>
            <a:ext cx="932757" cy="400110"/>
          </a:xfrm>
          <a:prstGeom prst="rect">
            <a:avLst/>
          </a:prstGeom>
          <a:noFill/>
        </p:spPr>
        <p:txBody>
          <a:bodyPr wrap="square" rtlCol="0">
            <a:spAutoFit/>
          </a:bodyPr>
          <a:lstStyle/>
          <a:p>
            <a:pPr algn="ctr"/>
            <a:r>
              <a:rPr lang="en-GB" sz="1000"/>
              <a:t>Being </a:t>
            </a:r>
            <a:br>
              <a:rPr lang="en-GB" sz="1000"/>
            </a:br>
            <a:r>
              <a:rPr lang="en-GB" sz="1000"/>
              <a:t>obese</a:t>
            </a:r>
          </a:p>
        </p:txBody>
      </p:sp>
      <p:sp>
        <p:nvSpPr>
          <p:cNvPr id="18" name="TextBox 17">
            <a:extLst>
              <a:ext uri="{FF2B5EF4-FFF2-40B4-BE49-F238E27FC236}">
                <a16:creationId xmlns:a16="http://schemas.microsoft.com/office/drawing/2014/main" id="{CB9FA98F-3843-F060-BF90-DDF5516744FE}"/>
              </a:ext>
            </a:extLst>
          </p:cNvPr>
          <p:cNvSpPr txBox="1"/>
          <p:nvPr/>
        </p:nvSpPr>
        <p:spPr>
          <a:xfrm>
            <a:off x="6790949" y="5304570"/>
            <a:ext cx="932757" cy="400110"/>
          </a:xfrm>
          <a:prstGeom prst="rect">
            <a:avLst/>
          </a:prstGeom>
          <a:noFill/>
        </p:spPr>
        <p:txBody>
          <a:bodyPr wrap="square" rtlCol="0">
            <a:spAutoFit/>
          </a:bodyPr>
          <a:lstStyle/>
          <a:p>
            <a:pPr algn="ctr"/>
            <a:r>
              <a:rPr lang="en-GB" sz="1000"/>
              <a:t>Being overweight</a:t>
            </a:r>
          </a:p>
        </p:txBody>
      </p:sp>
      <p:sp>
        <p:nvSpPr>
          <p:cNvPr id="19" name="TextBox 18">
            <a:extLst>
              <a:ext uri="{FF2B5EF4-FFF2-40B4-BE49-F238E27FC236}">
                <a16:creationId xmlns:a16="http://schemas.microsoft.com/office/drawing/2014/main" id="{80B23290-A7E4-094D-1B7F-3E3D800355F8}"/>
              </a:ext>
            </a:extLst>
          </p:cNvPr>
          <p:cNvSpPr txBox="1"/>
          <p:nvPr/>
        </p:nvSpPr>
        <p:spPr>
          <a:xfrm>
            <a:off x="7595127" y="5304570"/>
            <a:ext cx="780276" cy="553998"/>
          </a:xfrm>
          <a:prstGeom prst="rect">
            <a:avLst/>
          </a:prstGeom>
          <a:noFill/>
        </p:spPr>
        <p:txBody>
          <a:bodyPr wrap="square" rtlCol="0">
            <a:spAutoFit/>
          </a:bodyPr>
          <a:lstStyle/>
          <a:p>
            <a:pPr algn="ctr"/>
            <a:r>
              <a:rPr lang="en-GB" sz="1000"/>
              <a:t>Eating processed meats</a:t>
            </a:r>
          </a:p>
        </p:txBody>
      </p:sp>
      <p:sp>
        <p:nvSpPr>
          <p:cNvPr id="20" name="TextBox 19">
            <a:extLst>
              <a:ext uri="{FF2B5EF4-FFF2-40B4-BE49-F238E27FC236}">
                <a16:creationId xmlns:a16="http://schemas.microsoft.com/office/drawing/2014/main" id="{D8CD3709-9EEF-E295-2EA6-E135998D59CE}"/>
              </a:ext>
            </a:extLst>
          </p:cNvPr>
          <p:cNvSpPr txBox="1"/>
          <p:nvPr/>
        </p:nvSpPr>
        <p:spPr>
          <a:xfrm>
            <a:off x="8321112" y="5319672"/>
            <a:ext cx="728822" cy="400110"/>
          </a:xfrm>
          <a:prstGeom prst="rect">
            <a:avLst/>
          </a:prstGeom>
          <a:noFill/>
        </p:spPr>
        <p:txBody>
          <a:bodyPr wrap="square" rtlCol="0">
            <a:spAutoFit/>
          </a:bodyPr>
          <a:lstStyle/>
          <a:p>
            <a:pPr algn="ctr"/>
            <a:r>
              <a:rPr lang="en-GB" sz="1000"/>
              <a:t>Being older</a:t>
            </a:r>
          </a:p>
        </p:txBody>
      </p:sp>
      <p:sp>
        <p:nvSpPr>
          <p:cNvPr id="21" name="TextBox 20">
            <a:extLst>
              <a:ext uri="{FF2B5EF4-FFF2-40B4-BE49-F238E27FC236}">
                <a16:creationId xmlns:a16="http://schemas.microsoft.com/office/drawing/2014/main" id="{1C44FC2E-9086-C5D8-C187-5D94C79B97B6}"/>
              </a:ext>
            </a:extLst>
          </p:cNvPr>
          <p:cNvSpPr txBox="1"/>
          <p:nvPr/>
        </p:nvSpPr>
        <p:spPr>
          <a:xfrm>
            <a:off x="9027740" y="5319672"/>
            <a:ext cx="728822" cy="400110"/>
          </a:xfrm>
          <a:prstGeom prst="rect">
            <a:avLst/>
          </a:prstGeom>
          <a:noFill/>
        </p:spPr>
        <p:txBody>
          <a:bodyPr wrap="square" rtlCol="0">
            <a:spAutoFit/>
          </a:bodyPr>
          <a:lstStyle/>
          <a:p>
            <a:pPr algn="ctr"/>
            <a:r>
              <a:rPr lang="en-GB" sz="1000"/>
              <a:t>Infection with HPV</a:t>
            </a:r>
          </a:p>
        </p:txBody>
      </p:sp>
      <p:sp>
        <p:nvSpPr>
          <p:cNvPr id="22" name="TextBox 21">
            <a:extLst>
              <a:ext uri="{FF2B5EF4-FFF2-40B4-BE49-F238E27FC236}">
                <a16:creationId xmlns:a16="http://schemas.microsoft.com/office/drawing/2014/main" id="{E0DF3B75-1617-9604-CB33-6B30D2A43DC5}"/>
              </a:ext>
            </a:extLst>
          </p:cNvPr>
          <p:cNvSpPr txBox="1"/>
          <p:nvPr/>
        </p:nvSpPr>
        <p:spPr>
          <a:xfrm>
            <a:off x="9796879" y="5327682"/>
            <a:ext cx="728822" cy="707886"/>
          </a:xfrm>
          <a:prstGeom prst="rect">
            <a:avLst/>
          </a:prstGeom>
          <a:noFill/>
        </p:spPr>
        <p:txBody>
          <a:bodyPr wrap="square" rtlCol="0">
            <a:spAutoFit/>
          </a:bodyPr>
          <a:lstStyle/>
          <a:p>
            <a:pPr algn="ctr"/>
            <a:r>
              <a:rPr lang="en-GB" sz="1000"/>
              <a:t>Not doing enough physical exercise</a:t>
            </a:r>
          </a:p>
        </p:txBody>
      </p:sp>
      <p:sp>
        <p:nvSpPr>
          <p:cNvPr id="23" name="TextBox 22">
            <a:extLst>
              <a:ext uri="{FF2B5EF4-FFF2-40B4-BE49-F238E27FC236}">
                <a16:creationId xmlns:a16="http://schemas.microsoft.com/office/drawing/2014/main" id="{FDAE768C-B41D-AF12-9F2C-928387F5D96F}"/>
              </a:ext>
            </a:extLst>
          </p:cNvPr>
          <p:cNvSpPr txBox="1"/>
          <p:nvPr/>
        </p:nvSpPr>
        <p:spPr>
          <a:xfrm>
            <a:off x="10447765" y="5321787"/>
            <a:ext cx="850781" cy="553998"/>
          </a:xfrm>
          <a:prstGeom prst="rect">
            <a:avLst/>
          </a:prstGeom>
          <a:noFill/>
        </p:spPr>
        <p:txBody>
          <a:bodyPr wrap="square" rtlCol="0">
            <a:spAutoFit/>
          </a:bodyPr>
          <a:lstStyle/>
          <a:p>
            <a:pPr algn="ctr"/>
            <a:r>
              <a:rPr lang="en-GB" sz="1000"/>
              <a:t>Not eating enough fibre</a:t>
            </a:r>
          </a:p>
        </p:txBody>
      </p:sp>
      <p:sp>
        <p:nvSpPr>
          <p:cNvPr id="24" name="TextBox 23">
            <a:extLst>
              <a:ext uri="{FF2B5EF4-FFF2-40B4-BE49-F238E27FC236}">
                <a16:creationId xmlns:a16="http://schemas.microsoft.com/office/drawing/2014/main" id="{88FDFC0B-3369-EF97-FE01-EBB533B1AF7B}"/>
              </a:ext>
            </a:extLst>
          </p:cNvPr>
          <p:cNvSpPr txBox="1"/>
          <p:nvPr/>
        </p:nvSpPr>
        <p:spPr>
          <a:xfrm>
            <a:off x="11123107" y="5327682"/>
            <a:ext cx="932757" cy="400110"/>
          </a:xfrm>
          <a:prstGeom prst="rect">
            <a:avLst/>
          </a:prstGeom>
          <a:noFill/>
        </p:spPr>
        <p:txBody>
          <a:bodyPr wrap="square" rtlCol="0">
            <a:spAutoFit/>
          </a:bodyPr>
          <a:lstStyle/>
          <a:p>
            <a:pPr algn="ctr"/>
            <a:r>
              <a:rPr lang="en-GB" sz="1000"/>
              <a:t>Feeling stressed</a:t>
            </a:r>
          </a:p>
        </p:txBody>
      </p:sp>
      <p:sp>
        <p:nvSpPr>
          <p:cNvPr id="25" name="TextBox 24">
            <a:extLst>
              <a:ext uri="{FF2B5EF4-FFF2-40B4-BE49-F238E27FC236}">
                <a16:creationId xmlns:a16="http://schemas.microsoft.com/office/drawing/2014/main" id="{390CBEF5-C5E8-5D4B-D650-AAE8544162D2}"/>
              </a:ext>
            </a:extLst>
          </p:cNvPr>
          <p:cNvSpPr txBox="1"/>
          <p:nvPr/>
        </p:nvSpPr>
        <p:spPr>
          <a:xfrm>
            <a:off x="1129983" y="5325818"/>
            <a:ext cx="753493" cy="553998"/>
          </a:xfrm>
          <a:prstGeom prst="rect">
            <a:avLst/>
          </a:prstGeom>
          <a:noFill/>
        </p:spPr>
        <p:txBody>
          <a:bodyPr wrap="square" rtlCol="0">
            <a:spAutoFit/>
          </a:bodyPr>
          <a:lstStyle/>
          <a:p>
            <a:pPr algn="ctr"/>
            <a:r>
              <a:rPr lang="en-GB" sz="1000"/>
              <a:t>Too much exposure to sun</a:t>
            </a:r>
          </a:p>
        </p:txBody>
      </p:sp>
      <p:sp>
        <p:nvSpPr>
          <p:cNvPr id="38" name="Rectangle: Rounded Corners 37">
            <a:extLst>
              <a:ext uri="{FF2B5EF4-FFF2-40B4-BE49-F238E27FC236}">
                <a16:creationId xmlns:a16="http://schemas.microsoft.com/office/drawing/2014/main" id="{18ADDB37-08CD-D85B-CEF3-2DB24D2CE19C}"/>
              </a:ext>
            </a:extLst>
          </p:cNvPr>
          <p:cNvSpPr/>
          <p:nvPr/>
        </p:nvSpPr>
        <p:spPr>
          <a:xfrm>
            <a:off x="6990547" y="2143837"/>
            <a:ext cx="4495834" cy="60384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4"/>
                </a:solidFill>
              </a:rPr>
              <a:t>Avg number of correct risk factors recognised</a:t>
            </a:r>
            <a:r>
              <a:rPr lang="en-US" sz="1400">
                <a:solidFill>
                  <a:schemeClr val="accent4"/>
                </a:solidFill>
              </a:rPr>
              <a:t>: </a:t>
            </a:r>
            <a:r>
              <a:rPr lang="en-US" b="1">
                <a:solidFill>
                  <a:schemeClr val="accent4"/>
                </a:solidFill>
              </a:rPr>
              <a:t>9 </a:t>
            </a:r>
            <a:endParaRPr lang="en-US" sz="1400" b="1">
              <a:solidFill>
                <a:schemeClr val="accent4"/>
              </a:solidFill>
            </a:endParaRPr>
          </a:p>
        </p:txBody>
      </p:sp>
      <p:sp>
        <p:nvSpPr>
          <p:cNvPr id="39" name="Rectangle: Rounded Corners 38">
            <a:extLst>
              <a:ext uri="{FF2B5EF4-FFF2-40B4-BE49-F238E27FC236}">
                <a16:creationId xmlns:a16="http://schemas.microsoft.com/office/drawing/2014/main" id="{CB2F001F-95EC-BDCC-DC84-D89267951503}"/>
              </a:ext>
            </a:extLst>
          </p:cNvPr>
          <p:cNvSpPr/>
          <p:nvPr/>
        </p:nvSpPr>
        <p:spPr>
          <a:xfrm>
            <a:off x="687233" y="2156754"/>
            <a:ext cx="6119044" cy="603849"/>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solidFill>
              </a:rPr>
              <a:t>99% </a:t>
            </a:r>
            <a:r>
              <a:rPr lang="en-US" sz="1200">
                <a:solidFill>
                  <a:schemeClr val="accent1"/>
                </a:solidFill>
              </a:rPr>
              <a:t>recognised any of the main preventable risk factors</a:t>
            </a:r>
            <a:r>
              <a:rPr lang="en-US" b="1">
                <a:solidFill>
                  <a:schemeClr val="accent1"/>
                </a:solidFill>
              </a:rPr>
              <a:t> </a:t>
            </a:r>
            <a:endParaRPr lang="en-US" sz="1400" b="1">
              <a:solidFill>
                <a:schemeClr val="accent1"/>
              </a:solidFill>
            </a:endParaRPr>
          </a:p>
        </p:txBody>
      </p:sp>
      <p:graphicFrame>
        <p:nvGraphicFramePr>
          <p:cNvPr id="5" name="Table 4">
            <a:extLst>
              <a:ext uri="{FF2B5EF4-FFF2-40B4-BE49-F238E27FC236}">
                <a16:creationId xmlns:a16="http://schemas.microsoft.com/office/drawing/2014/main" id="{B68B4F12-E326-6563-DAF8-6BF4811C8D75}"/>
              </a:ext>
            </a:extLst>
          </p:cNvPr>
          <p:cNvGraphicFramePr>
            <a:graphicFrameLocks noGrp="1"/>
          </p:cNvGraphicFramePr>
          <p:nvPr>
            <p:extLst>
              <p:ext uri="{D42A27DB-BD31-4B8C-83A1-F6EECF244321}">
                <p14:modId xmlns:p14="http://schemas.microsoft.com/office/powerpoint/2010/main" val="3064494551"/>
              </p:ext>
            </p:extLst>
          </p:nvPr>
        </p:nvGraphicFramePr>
        <p:xfrm>
          <a:off x="5112880" y="6075699"/>
          <a:ext cx="6050850" cy="243840"/>
        </p:xfrm>
        <a:graphic>
          <a:graphicData uri="http://schemas.openxmlformats.org/drawingml/2006/table">
            <a:tbl>
              <a:tblPr firstRow="1" bandRow="1">
                <a:tableStyleId>{5C22544A-7EE6-4342-B048-85BDC9FD1C3A}</a:tableStyleId>
              </a:tblPr>
              <a:tblGrid>
                <a:gridCol w="287795">
                  <a:extLst>
                    <a:ext uri="{9D8B030D-6E8A-4147-A177-3AD203B41FA5}">
                      <a16:colId xmlns:a16="http://schemas.microsoft.com/office/drawing/2014/main" val="3065272231"/>
                    </a:ext>
                  </a:extLst>
                </a:gridCol>
                <a:gridCol w="908925">
                  <a:extLst>
                    <a:ext uri="{9D8B030D-6E8A-4147-A177-3AD203B41FA5}">
                      <a16:colId xmlns:a16="http://schemas.microsoft.com/office/drawing/2014/main" val="2579451411"/>
                    </a:ext>
                  </a:extLst>
                </a:gridCol>
                <a:gridCol w="342900">
                  <a:extLst>
                    <a:ext uri="{9D8B030D-6E8A-4147-A177-3AD203B41FA5}">
                      <a16:colId xmlns:a16="http://schemas.microsoft.com/office/drawing/2014/main" val="1917508016"/>
                    </a:ext>
                  </a:extLst>
                </a:gridCol>
                <a:gridCol w="4511230">
                  <a:extLst>
                    <a:ext uri="{9D8B030D-6E8A-4147-A177-3AD203B41FA5}">
                      <a16:colId xmlns:a16="http://schemas.microsoft.com/office/drawing/2014/main" val="2995950866"/>
                    </a:ext>
                  </a:extLst>
                </a:gridCol>
              </a:tblGrid>
              <a:tr h="231063">
                <a:tc>
                  <a:txBody>
                    <a:bodyPr/>
                    <a:lstStyle/>
                    <a:p>
                      <a:endParaRPr lang="en-GB" sz="1000" b="0">
                        <a:solidFill>
                          <a:schemeClr val="tx1"/>
                        </a:solidFill>
                      </a:endParaRPr>
                    </a:p>
                  </a:txBody>
                  <a:tcPr>
                    <a:solidFill>
                      <a:schemeClr val="accent1"/>
                    </a:solidFill>
                  </a:tcPr>
                </a:tc>
                <a:tc>
                  <a:txBody>
                    <a:bodyPr/>
                    <a:lstStyle/>
                    <a:p>
                      <a:r>
                        <a:rPr lang="en-GB" sz="1000" b="0">
                          <a:solidFill>
                            <a:schemeClr val="tx1"/>
                          </a:solidFill>
                        </a:rPr>
                        <a:t>Correct</a:t>
                      </a:r>
                    </a:p>
                  </a:txBody>
                  <a:tcPr>
                    <a:solidFill>
                      <a:schemeClr val="bg1"/>
                    </a:solidFill>
                  </a:tcPr>
                </a:tc>
                <a:tc>
                  <a:txBody>
                    <a:bodyPr/>
                    <a:lstStyle/>
                    <a:p>
                      <a:endParaRPr lang="en-GB" sz="1000" b="0">
                        <a:solidFill>
                          <a:schemeClr val="tx1"/>
                        </a:solidFill>
                      </a:endParaRPr>
                    </a:p>
                  </a:txBody>
                  <a:tcPr>
                    <a:solidFill>
                      <a:schemeClr val="accent6"/>
                    </a:solidFill>
                  </a:tcPr>
                </a:tc>
                <a:tc>
                  <a:txBody>
                    <a:bodyPr/>
                    <a:lstStyle/>
                    <a:p>
                      <a:r>
                        <a:rPr lang="en-GB" sz="1000" b="0">
                          <a:solidFill>
                            <a:schemeClr val="tx1"/>
                          </a:solidFill>
                        </a:rPr>
                        <a:t>Incorrect</a:t>
                      </a:r>
                    </a:p>
                  </a:txBody>
                  <a:tcPr>
                    <a:solidFill>
                      <a:schemeClr val="bg1"/>
                    </a:solidFill>
                  </a:tcPr>
                </a:tc>
                <a:extLst>
                  <a:ext uri="{0D108BD9-81ED-4DB2-BD59-A6C34878D82A}">
                    <a16:rowId xmlns:a16="http://schemas.microsoft.com/office/drawing/2014/main" val="3137490094"/>
                  </a:ext>
                </a:extLst>
              </a:tr>
            </a:tbl>
          </a:graphicData>
        </a:graphic>
      </p:graphicFrame>
    </p:spTree>
    <p:extLst>
      <p:ext uri="{BB962C8B-B14F-4D97-AF65-F5344CB8AC3E}">
        <p14:creationId xmlns:p14="http://schemas.microsoft.com/office/powerpoint/2010/main" val="230227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E34F0CB-48D6-7BF0-2C0B-D82FF26D06D8}"/>
              </a:ext>
            </a:extLst>
          </p:cNvPr>
          <p:cNvSpPr txBox="1">
            <a:spLocks/>
          </p:cNvSpPr>
          <p:nvPr/>
        </p:nvSpPr>
        <p:spPr>
          <a:xfrm>
            <a:off x="284206" y="25187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aged 30-49 were the most likely to identify HPV while those aged 50+ from lower social grades were the least likely; adults under 30 were the most likely to incorrectly identify e-cigarettes</a:t>
            </a:r>
          </a:p>
        </p:txBody>
      </p:sp>
      <p:sp>
        <p:nvSpPr>
          <p:cNvPr id="13" name="Speech Bubble: Rectangle with Corners Rounded 12">
            <a:extLst>
              <a:ext uri="{FF2B5EF4-FFF2-40B4-BE49-F238E27FC236}">
                <a16:creationId xmlns:a16="http://schemas.microsoft.com/office/drawing/2014/main" id="{590535A3-492A-C67A-A035-EB0E0A9905C6}"/>
              </a:ext>
            </a:extLst>
          </p:cNvPr>
          <p:cNvSpPr/>
          <p:nvPr/>
        </p:nvSpPr>
        <p:spPr>
          <a:xfrm>
            <a:off x="4435218" y="2904830"/>
            <a:ext cx="3321563" cy="210652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than males to </a:t>
            </a:r>
            <a:r>
              <a:rPr lang="en-US" sz="1200" u="sng">
                <a:solidFill>
                  <a:schemeClr val="tx1"/>
                </a:solidFill>
              </a:rPr>
              <a:t>correctly</a:t>
            </a:r>
            <a:r>
              <a:rPr lang="en-US" sz="1200">
                <a:solidFill>
                  <a:schemeClr val="tx1"/>
                </a:solidFill>
              </a:rPr>
              <a:t> identify having a relative with cancer (83% vs 70%).</a:t>
            </a:r>
            <a:endParaRPr lang="en-US" sz="1200">
              <a:solidFill>
                <a:srgbClr val="FF0000"/>
              </a:solidFill>
            </a:endParaRPr>
          </a:p>
        </p:txBody>
      </p:sp>
      <p:sp>
        <p:nvSpPr>
          <p:cNvPr id="16" name="Rectangle: Rounded Corners 15">
            <a:extLst>
              <a:ext uri="{FF2B5EF4-FFF2-40B4-BE49-F238E27FC236}">
                <a16:creationId xmlns:a16="http://schemas.microsoft.com/office/drawing/2014/main" id="{3ABE327A-B5F9-A783-01F2-E283E846A5AC}"/>
              </a:ext>
            </a:extLst>
          </p:cNvPr>
          <p:cNvSpPr/>
          <p:nvPr/>
        </p:nvSpPr>
        <p:spPr>
          <a:xfrm>
            <a:off x="5020173" y="2787642"/>
            <a:ext cx="2118390" cy="23848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9" name="Speech Bubble: Rectangle with Corners Rounded 18">
            <a:extLst>
              <a:ext uri="{FF2B5EF4-FFF2-40B4-BE49-F238E27FC236}">
                <a16:creationId xmlns:a16="http://schemas.microsoft.com/office/drawing/2014/main" id="{B7ED0430-A41E-0872-296E-FFD35A51717A}"/>
              </a:ext>
            </a:extLst>
          </p:cNvPr>
          <p:cNvSpPr/>
          <p:nvPr/>
        </p:nvSpPr>
        <p:spPr>
          <a:xfrm>
            <a:off x="8341736" y="2913151"/>
            <a:ext cx="3321564" cy="210652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who are aged 50+ and also from lower social grades (C2DE) were less likely to </a:t>
            </a:r>
            <a:r>
              <a:rPr lang="en-US" sz="1200" u="sng">
                <a:solidFill>
                  <a:schemeClr val="tx1"/>
                </a:solidFill>
              </a:rPr>
              <a:t>correctly</a:t>
            </a:r>
            <a:r>
              <a:rPr lang="en-US" sz="1200">
                <a:solidFill>
                  <a:schemeClr val="tx1"/>
                </a:solidFill>
              </a:rPr>
              <a:t> identify infection with HPV (56% vs 68% not)</a:t>
            </a:r>
          </a:p>
        </p:txBody>
      </p:sp>
      <p:sp>
        <p:nvSpPr>
          <p:cNvPr id="20" name="Rectangle: Rounded Corners 19">
            <a:extLst>
              <a:ext uri="{FF2B5EF4-FFF2-40B4-BE49-F238E27FC236}">
                <a16:creationId xmlns:a16="http://schemas.microsoft.com/office/drawing/2014/main" id="{9F688B93-514C-C2CB-99C3-085607F3F4B1}"/>
              </a:ext>
            </a:extLst>
          </p:cNvPr>
          <p:cNvSpPr/>
          <p:nvPr/>
        </p:nvSpPr>
        <p:spPr>
          <a:xfrm>
            <a:off x="9035299" y="2784969"/>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C2DE 50+</a:t>
            </a:r>
          </a:p>
        </p:txBody>
      </p:sp>
      <p:sp>
        <p:nvSpPr>
          <p:cNvPr id="2" name="TextBox 1">
            <a:extLst>
              <a:ext uri="{FF2B5EF4-FFF2-40B4-BE49-F238E27FC236}">
                <a16:creationId xmlns:a16="http://schemas.microsoft.com/office/drawing/2014/main" id="{9F73B39F-B03E-C848-A1F5-4B1600B35B29}"/>
              </a:ext>
            </a:extLst>
          </p:cNvPr>
          <p:cNvSpPr txBox="1"/>
          <p:nvPr/>
        </p:nvSpPr>
        <p:spPr>
          <a:xfrm>
            <a:off x="1539240" y="1630624"/>
            <a:ext cx="9113520" cy="338554"/>
          </a:xfrm>
          <a:prstGeom prst="rect">
            <a:avLst/>
          </a:prstGeom>
          <a:noFill/>
        </p:spPr>
        <p:txBody>
          <a:bodyPr wrap="square" rtlCol="0">
            <a:spAutoFit/>
          </a:bodyPr>
          <a:lstStyle/>
          <a:p>
            <a:pPr algn="ctr"/>
            <a:r>
              <a:rPr lang="en-US" sz="1600" b="1" spc="10"/>
              <a:t>Risk factors identified</a:t>
            </a:r>
          </a:p>
        </p:txBody>
      </p:sp>
      <p:sp>
        <p:nvSpPr>
          <p:cNvPr id="5" name="Footer Placeholder 5">
            <a:extLst>
              <a:ext uri="{FF2B5EF4-FFF2-40B4-BE49-F238E27FC236}">
                <a16:creationId xmlns:a16="http://schemas.microsoft.com/office/drawing/2014/main" id="{FCCF84E9-F9A1-4F97-0445-705AC3F70DC1}"/>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A2. Which of the following, if any, do you think could increase a person's chance of developing cancer? You may have already mentioned some of these in the last question. Please select one answer for each option.</a:t>
            </a:r>
            <a:br>
              <a:rPr lang="en-US" sz="800"/>
            </a:br>
            <a:r>
              <a:rPr lang="en-US" sz="800"/>
              <a:t>Base: All in Wales (N=1,000)</a:t>
            </a:r>
          </a:p>
        </p:txBody>
      </p:sp>
      <p:sp>
        <p:nvSpPr>
          <p:cNvPr id="3" name="Speech Bubble: Rectangle with Corners Rounded 2">
            <a:extLst>
              <a:ext uri="{FF2B5EF4-FFF2-40B4-BE49-F238E27FC236}">
                <a16:creationId xmlns:a16="http://schemas.microsoft.com/office/drawing/2014/main" id="{6D79F798-E6F6-CB34-9DD3-B85F1F6F069F}"/>
              </a:ext>
            </a:extLst>
          </p:cNvPr>
          <p:cNvSpPr/>
          <p:nvPr/>
        </p:nvSpPr>
        <p:spPr>
          <a:xfrm>
            <a:off x="640337" y="2921472"/>
            <a:ext cx="3321562" cy="208988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aged 30-49 were more likely to </a:t>
            </a:r>
            <a:r>
              <a:rPr lang="en-US" sz="1200" u="sng">
                <a:solidFill>
                  <a:schemeClr val="tx1"/>
                </a:solidFill>
              </a:rPr>
              <a:t>correctly</a:t>
            </a:r>
            <a:r>
              <a:rPr lang="en-US" sz="1200">
                <a:solidFill>
                  <a:schemeClr val="tx1"/>
                </a:solidFill>
              </a:rPr>
              <a:t> identify infection with HPV (73% vs 58% aged 50+).</a:t>
            </a:r>
          </a:p>
          <a:p>
            <a:pPr algn="ctr"/>
            <a:endParaRPr lang="en-US" sz="1200">
              <a:solidFill>
                <a:schemeClr val="tx1"/>
              </a:solidFill>
            </a:endParaRPr>
          </a:p>
          <a:p>
            <a:pPr algn="ctr"/>
            <a:r>
              <a:rPr lang="en-US" sz="1200">
                <a:solidFill>
                  <a:schemeClr val="tx1"/>
                </a:solidFill>
              </a:rPr>
              <a:t>Younger respondents (aged 18-29) were more likely to </a:t>
            </a:r>
            <a:r>
              <a:rPr lang="en-US" sz="1200" u="sng">
                <a:solidFill>
                  <a:schemeClr val="tx1"/>
                </a:solidFill>
              </a:rPr>
              <a:t>incorrectly</a:t>
            </a:r>
            <a:r>
              <a:rPr lang="en-US" sz="1200">
                <a:solidFill>
                  <a:schemeClr val="tx1"/>
                </a:solidFill>
              </a:rPr>
              <a:t> identify using e-cigarettes (85% vs 64% aged 50+).</a:t>
            </a:r>
          </a:p>
        </p:txBody>
      </p:sp>
      <p:sp>
        <p:nvSpPr>
          <p:cNvPr id="4" name="Rectangle: Rounded Corners 3">
            <a:extLst>
              <a:ext uri="{FF2B5EF4-FFF2-40B4-BE49-F238E27FC236}">
                <a16:creationId xmlns:a16="http://schemas.microsoft.com/office/drawing/2014/main" id="{FBBA5373-F86F-E380-25B2-DD67C98481B8}"/>
              </a:ext>
            </a:extLst>
          </p:cNvPr>
          <p:cNvSpPr/>
          <p:nvPr/>
        </p:nvSpPr>
        <p:spPr>
          <a:xfrm>
            <a:off x="1333899" y="2810131"/>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Tree>
    <p:extLst>
      <p:ext uri="{BB962C8B-B14F-4D97-AF65-F5344CB8AC3E}">
        <p14:creationId xmlns:p14="http://schemas.microsoft.com/office/powerpoint/2010/main" val="3863230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7743" y="3063847"/>
            <a:ext cx="11141600" cy="3006982"/>
            <a:chOff x="541253" y="890253"/>
            <a:chExt cx="11141031" cy="4139724"/>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3974629050"/>
                </p:ext>
              </p:extLst>
            </p:nvPr>
          </p:nvGraphicFramePr>
          <p:xfrm>
            <a:off x="541253" y="890253"/>
            <a:ext cx="11141031" cy="4139724"/>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628958" y="390877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Looking at potential signs of cancer, all symptom types were recognised by almost all, with lung-specific symptoms seeing the lowest</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77391" y="6387339"/>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B2. Which of the following, if any, do you think could be potential signs or symptoms of cancer? You may have already mentioned some of these in the last question. Note: a “persistent” symptom is a symptom that doesn’t go away or keeps coming back Please select one answer for each symptom. </a:t>
            </a:r>
          </a:p>
          <a:p>
            <a:r>
              <a:rPr lang="en-US" sz="800"/>
              <a:t>Base: All in Wales (N=1,000)</a:t>
            </a:r>
          </a:p>
        </p:txBody>
      </p:sp>
      <p:sp>
        <p:nvSpPr>
          <p:cNvPr id="30" name="TextBox 29">
            <a:extLst>
              <a:ext uri="{FF2B5EF4-FFF2-40B4-BE49-F238E27FC236}">
                <a16:creationId xmlns:a16="http://schemas.microsoft.com/office/drawing/2014/main" id="{6D1EA253-0424-A0B6-A1A1-0FA730216391}"/>
              </a:ext>
            </a:extLst>
          </p:cNvPr>
          <p:cNvSpPr txBox="1"/>
          <p:nvPr/>
        </p:nvSpPr>
        <p:spPr>
          <a:xfrm>
            <a:off x="2718416" y="2262984"/>
            <a:ext cx="1797074" cy="677108"/>
          </a:xfrm>
          <a:prstGeom prst="rect">
            <a:avLst/>
          </a:prstGeom>
          <a:noFill/>
        </p:spPr>
        <p:txBody>
          <a:bodyPr wrap="square" rtlCol="0">
            <a:spAutoFit/>
          </a:bodyPr>
          <a:lstStyle/>
          <a:p>
            <a:pPr algn="ctr"/>
            <a:r>
              <a:rPr lang="en-GB" b="1">
                <a:solidFill>
                  <a:schemeClr val="accent3"/>
                </a:solidFill>
              </a:rPr>
              <a:t>97%</a:t>
            </a:r>
            <a:br>
              <a:rPr lang="en-GB">
                <a:solidFill>
                  <a:schemeClr val="accent3"/>
                </a:solidFill>
              </a:rPr>
            </a:br>
            <a:r>
              <a:rPr lang="en-GB" sz="1000">
                <a:solidFill>
                  <a:schemeClr val="accent3"/>
                </a:solidFill>
              </a:rPr>
              <a:t>recognised any potential non-specific symptom</a:t>
            </a:r>
            <a:endParaRPr lang="en-GB">
              <a:solidFill>
                <a:schemeClr val="accent3"/>
              </a:solidFill>
            </a:endParaRPr>
          </a:p>
        </p:txBody>
      </p:sp>
      <p:sp>
        <p:nvSpPr>
          <p:cNvPr id="33" name="TextBox 32">
            <a:extLst>
              <a:ext uri="{FF2B5EF4-FFF2-40B4-BE49-F238E27FC236}">
                <a16:creationId xmlns:a16="http://schemas.microsoft.com/office/drawing/2014/main" id="{F8EA1513-4A58-04C3-BC3E-9DA9A830C1EC}"/>
              </a:ext>
            </a:extLst>
          </p:cNvPr>
          <p:cNvSpPr txBox="1"/>
          <p:nvPr/>
        </p:nvSpPr>
        <p:spPr>
          <a:xfrm>
            <a:off x="5277819" y="2249682"/>
            <a:ext cx="1601448" cy="677108"/>
          </a:xfrm>
          <a:prstGeom prst="rect">
            <a:avLst/>
          </a:prstGeom>
          <a:noFill/>
        </p:spPr>
        <p:txBody>
          <a:bodyPr wrap="square" rtlCol="0">
            <a:spAutoFit/>
          </a:bodyPr>
          <a:lstStyle/>
          <a:p>
            <a:pPr algn="ctr"/>
            <a:r>
              <a:rPr lang="en-GB" b="1">
                <a:solidFill>
                  <a:schemeClr val="accent2"/>
                </a:solidFill>
              </a:rPr>
              <a:t>99%</a:t>
            </a:r>
            <a:br>
              <a:rPr lang="en-GB">
                <a:solidFill>
                  <a:schemeClr val="accent2"/>
                </a:solidFill>
              </a:rPr>
            </a:br>
            <a:r>
              <a:rPr lang="en-GB" sz="1000">
                <a:solidFill>
                  <a:schemeClr val="accent2"/>
                </a:solidFill>
              </a:rPr>
              <a:t>recognised any potential red-flag symptom</a:t>
            </a:r>
            <a:endParaRPr lang="en-GB">
              <a:solidFill>
                <a:schemeClr val="accent2"/>
              </a:solidFill>
            </a:endParaRPr>
          </a:p>
        </p:txBody>
      </p:sp>
      <p:sp>
        <p:nvSpPr>
          <p:cNvPr id="35" name="TextBox 34">
            <a:extLst>
              <a:ext uri="{FF2B5EF4-FFF2-40B4-BE49-F238E27FC236}">
                <a16:creationId xmlns:a16="http://schemas.microsoft.com/office/drawing/2014/main" id="{073838A4-B0C4-E131-2468-EFB406618C09}"/>
              </a:ext>
            </a:extLst>
          </p:cNvPr>
          <p:cNvSpPr txBox="1"/>
          <p:nvPr/>
        </p:nvSpPr>
        <p:spPr>
          <a:xfrm>
            <a:off x="7603304" y="2249682"/>
            <a:ext cx="1708630" cy="677108"/>
          </a:xfrm>
          <a:prstGeom prst="rect">
            <a:avLst/>
          </a:prstGeom>
          <a:noFill/>
        </p:spPr>
        <p:txBody>
          <a:bodyPr wrap="square" rtlCol="0">
            <a:spAutoFit/>
          </a:bodyPr>
          <a:lstStyle/>
          <a:p>
            <a:pPr algn="ctr"/>
            <a:r>
              <a:rPr lang="en-GB" b="1">
                <a:solidFill>
                  <a:schemeClr val="accent1">
                    <a:lumMod val="40000"/>
                    <a:lumOff val="60000"/>
                  </a:schemeClr>
                </a:solidFill>
              </a:rPr>
              <a:t>95%</a:t>
            </a:r>
            <a:br>
              <a:rPr lang="en-GB">
                <a:solidFill>
                  <a:schemeClr val="accent1">
                    <a:lumMod val="40000"/>
                    <a:lumOff val="60000"/>
                  </a:schemeClr>
                </a:solidFill>
              </a:rPr>
            </a:br>
            <a:r>
              <a:rPr lang="en-GB" sz="1000">
                <a:solidFill>
                  <a:schemeClr val="accent1">
                    <a:lumMod val="40000"/>
                    <a:lumOff val="60000"/>
                  </a:schemeClr>
                </a:solidFill>
              </a:rPr>
              <a:t>recognised any potential lung-specific symptom</a:t>
            </a:r>
            <a:endParaRPr lang="en-GB">
              <a:solidFill>
                <a:schemeClr val="accent1">
                  <a:lumMod val="40000"/>
                  <a:lumOff val="60000"/>
                </a:schemeClr>
              </a:solidFill>
            </a:endParaRPr>
          </a:p>
        </p:txBody>
      </p:sp>
      <p:sp>
        <p:nvSpPr>
          <p:cNvPr id="36" name="Rectangle: Rounded Corners 35">
            <a:extLst>
              <a:ext uri="{FF2B5EF4-FFF2-40B4-BE49-F238E27FC236}">
                <a16:creationId xmlns:a16="http://schemas.microsoft.com/office/drawing/2014/main" id="{1AE3DB13-17AC-5EF1-60A4-2FC3C7492594}"/>
              </a:ext>
            </a:extLst>
          </p:cNvPr>
          <p:cNvSpPr/>
          <p:nvPr/>
        </p:nvSpPr>
        <p:spPr>
          <a:xfrm>
            <a:off x="403632" y="2298287"/>
            <a:ext cx="2037681" cy="569462"/>
          </a:xfrm>
          <a:prstGeom prst="round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1"/>
                </a:solidFill>
              </a:rPr>
              <a:t>99% </a:t>
            </a:r>
            <a:br>
              <a:rPr lang="en-GB" sz="1100">
                <a:solidFill>
                  <a:schemeClr val="accent1"/>
                </a:solidFill>
              </a:rPr>
            </a:br>
            <a:r>
              <a:rPr lang="en-GB" sz="1000">
                <a:solidFill>
                  <a:schemeClr val="accent1"/>
                </a:solidFill>
              </a:rPr>
              <a:t>recognised ANY potential cancer symptom</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21783" y="1621211"/>
            <a:ext cx="9113520" cy="338554"/>
          </a:xfrm>
          <a:prstGeom prst="rect">
            <a:avLst/>
          </a:prstGeom>
          <a:noFill/>
        </p:spPr>
        <p:txBody>
          <a:bodyPr wrap="square" rtlCol="0">
            <a:spAutoFit/>
          </a:bodyPr>
          <a:lstStyle/>
          <a:p>
            <a:pPr algn="ctr"/>
            <a:r>
              <a:rPr lang="en-US" sz="1600" b="1" spc="10"/>
              <a:t>Symptoms recognised as potential signs of cancer - prompted</a:t>
            </a:r>
          </a:p>
        </p:txBody>
      </p:sp>
      <p:sp>
        <p:nvSpPr>
          <p:cNvPr id="3" name="TextBox 2">
            <a:extLst>
              <a:ext uri="{FF2B5EF4-FFF2-40B4-BE49-F238E27FC236}">
                <a16:creationId xmlns:a16="http://schemas.microsoft.com/office/drawing/2014/main" id="{17F9A7CE-8F5B-462A-0A01-EDAE87BD8799}"/>
              </a:ext>
            </a:extLst>
          </p:cNvPr>
          <p:cNvSpPr txBox="1"/>
          <p:nvPr/>
        </p:nvSpPr>
        <p:spPr>
          <a:xfrm>
            <a:off x="9733162" y="2249468"/>
            <a:ext cx="1633047" cy="677108"/>
          </a:xfrm>
          <a:prstGeom prst="rect">
            <a:avLst/>
          </a:prstGeom>
          <a:noFill/>
        </p:spPr>
        <p:txBody>
          <a:bodyPr wrap="square" rtlCol="0">
            <a:spAutoFit/>
          </a:bodyPr>
          <a:lstStyle/>
          <a:p>
            <a:pPr algn="ctr"/>
            <a:r>
              <a:rPr lang="en-GB" b="1">
                <a:solidFill>
                  <a:schemeClr val="accent2">
                    <a:lumMod val="40000"/>
                    <a:lumOff val="60000"/>
                  </a:schemeClr>
                </a:solidFill>
              </a:rPr>
              <a:t>97%</a:t>
            </a:r>
            <a:br>
              <a:rPr lang="en-GB">
                <a:solidFill>
                  <a:schemeClr val="accent2">
                    <a:lumMod val="40000"/>
                    <a:lumOff val="60000"/>
                  </a:schemeClr>
                </a:solidFill>
              </a:rPr>
            </a:br>
            <a:r>
              <a:rPr lang="en-GB" sz="1000">
                <a:solidFill>
                  <a:schemeClr val="accent2">
                    <a:lumMod val="40000"/>
                    <a:lumOff val="60000"/>
                  </a:schemeClr>
                </a:solidFill>
              </a:rPr>
              <a:t>recognised any potential oral symptom</a:t>
            </a:r>
            <a:endParaRPr lang="en-GB">
              <a:solidFill>
                <a:schemeClr val="accent2">
                  <a:lumMod val="40000"/>
                  <a:lumOff val="60000"/>
                </a:schemeClr>
              </a:solidFill>
            </a:endParaRPr>
          </a:p>
        </p:txBody>
      </p:sp>
      <p:sp>
        <p:nvSpPr>
          <p:cNvPr id="4" name="TextBox 3">
            <a:extLst>
              <a:ext uri="{FF2B5EF4-FFF2-40B4-BE49-F238E27FC236}">
                <a16:creationId xmlns:a16="http://schemas.microsoft.com/office/drawing/2014/main" id="{1B4591D8-E9F0-DF1B-2D71-D97D6B0C3F91}"/>
              </a:ext>
            </a:extLst>
          </p:cNvPr>
          <p:cNvSpPr txBox="1"/>
          <p:nvPr/>
        </p:nvSpPr>
        <p:spPr>
          <a:xfrm>
            <a:off x="357891" y="5260523"/>
            <a:ext cx="923990" cy="707886"/>
          </a:xfrm>
          <a:prstGeom prst="rect">
            <a:avLst/>
          </a:prstGeom>
          <a:noFill/>
        </p:spPr>
        <p:txBody>
          <a:bodyPr wrap="square" rtlCol="0">
            <a:spAutoFit/>
          </a:bodyPr>
          <a:lstStyle/>
          <a:p>
            <a:pPr algn="ctr"/>
            <a:r>
              <a:rPr lang="en-GB" sz="1000"/>
              <a:t>Change</a:t>
            </a:r>
            <a:br>
              <a:rPr lang="en-GB" sz="1000"/>
            </a:br>
            <a:r>
              <a:rPr lang="en-GB" sz="1000"/>
              <a:t> in appearance of mole</a:t>
            </a:r>
          </a:p>
        </p:txBody>
      </p:sp>
      <p:sp>
        <p:nvSpPr>
          <p:cNvPr id="5" name="TextBox 4">
            <a:extLst>
              <a:ext uri="{FF2B5EF4-FFF2-40B4-BE49-F238E27FC236}">
                <a16:creationId xmlns:a16="http://schemas.microsoft.com/office/drawing/2014/main" id="{ED0D56AB-42AE-1595-BFCE-526D1805786A}"/>
              </a:ext>
            </a:extLst>
          </p:cNvPr>
          <p:cNvSpPr txBox="1"/>
          <p:nvPr/>
        </p:nvSpPr>
        <p:spPr>
          <a:xfrm>
            <a:off x="924713" y="5260523"/>
            <a:ext cx="1014040" cy="553998"/>
          </a:xfrm>
          <a:prstGeom prst="rect">
            <a:avLst/>
          </a:prstGeom>
          <a:noFill/>
        </p:spPr>
        <p:txBody>
          <a:bodyPr wrap="square" rtlCol="0">
            <a:spAutoFit/>
          </a:bodyPr>
          <a:lstStyle/>
          <a:p>
            <a:pPr algn="ctr"/>
            <a:r>
              <a:rPr lang="en-GB" sz="1000"/>
              <a:t>Unexplained lump or swelling</a:t>
            </a:r>
          </a:p>
        </p:txBody>
      </p:sp>
      <p:sp>
        <p:nvSpPr>
          <p:cNvPr id="8" name="TextBox 7">
            <a:extLst>
              <a:ext uri="{FF2B5EF4-FFF2-40B4-BE49-F238E27FC236}">
                <a16:creationId xmlns:a16="http://schemas.microsoft.com/office/drawing/2014/main" id="{3BC1C96A-EDED-E586-8196-0F494CA1EF10}"/>
              </a:ext>
            </a:extLst>
          </p:cNvPr>
          <p:cNvSpPr txBox="1"/>
          <p:nvPr/>
        </p:nvSpPr>
        <p:spPr>
          <a:xfrm>
            <a:off x="1639048" y="5256415"/>
            <a:ext cx="850781" cy="415498"/>
          </a:xfrm>
          <a:prstGeom prst="rect">
            <a:avLst/>
          </a:prstGeom>
          <a:noFill/>
        </p:spPr>
        <p:txBody>
          <a:bodyPr wrap="square" rtlCol="0">
            <a:spAutoFit/>
          </a:bodyPr>
          <a:lstStyle/>
          <a:p>
            <a:pPr algn="ctr"/>
            <a:r>
              <a:rPr lang="en-GB" sz="1000"/>
              <a:t>Blood in poo or pee</a:t>
            </a:r>
          </a:p>
        </p:txBody>
      </p:sp>
      <p:sp>
        <p:nvSpPr>
          <p:cNvPr id="9" name="TextBox 8">
            <a:extLst>
              <a:ext uri="{FF2B5EF4-FFF2-40B4-BE49-F238E27FC236}">
                <a16:creationId xmlns:a16="http://schemas.microsoft.com/office/drawing/2014/main" id="{39E951F7-89BC-3626-AA61-153CCDEC5F2E}"/>
              </a:ext>
            </a:extLst>
          </p:cNvPr>
          <p:cNvSpPr txBox="1"/>
          <p:nvPr/>
        </p:nvSpPr>
        <p:spPr>
          <a:xfrm>
            <a:off x="2260927" y="5252308"/>
            <a:ext cx="850781" cy="415498"/>
          </a:xfrm>
          <a:prstGeom prst="rect">
            <a:avLst/>
          </a:prstGeom>
          <a:noFill/>
        </p:spPr>
        <p:txBody>
          <a:bodyPr wrap="square" rtlCol="0">
            <a:spAutoFit/>
          </a:bodyPr>
          <a:lstStyle/>
          <a:p>
            <a:pPr algn="ctr"/>
            <a:r>
              <a:rPr lang="en-GB" sz="1000"/>
              <a:t>Coughing up blood</a:t>
            </a:r>
          </a:p>
        </p:txBody>
      </p:sp>
      <p:sp>
        <p:nvSpPr>
          <p:cNvPr id="10" name="TextBox 9">
            <a:extLst>
              <a:ext uri="{FF2B5EF4-FFF2-40B4-BE49-F238E27FC236}">
                <a16:creationId xmlns:a16="http://schemas.microsoft.com/office/drawing/2014/main" id="{522879AE-0203-F186-20CA-0142884CF123}"/>
              </a:ext>
            </a:extLst>
          </p:cNvPr>
          <p:cNvSpPr txBox="1"/>
          <p:nvPr/>
        </p:nvSpPr>
        <p:spPr>
          <a:xfrm>
            <a:off x="2841156" y="5253637"/>
            <a:ext cx="850781" cy="707886"/>
          </a:xfrm>
          <a:prstGeom prst="rect">
            <a:avLst/>
          </a:prstGeom>
          <a:noFill/>
        </p:spPr>
        <p:txBody>
          <a:bodyPr wrap="square" rtlCol="0">
            <a:spAutoFit/>
          </a:bodyPr>
          <a:lstStyle/>
          <a:p>
            <a:pPr algn="ctr"/>
            <a:r>
              <a:rPr lang="en-GB" sz="1000"/>
              <a:t>Losing weight without trying to</a:t>
            </a:r>
          </a:p>
        </p:txBody>
      </p:sp>
      <p:sp>
        <p:nvSpPr>
          <p:cNvPr id="11" name="TextBox 10">
            <a:extLst>
              <a:ext uri="{FF2B5EF4-FFF2-40B4-BE49-F238E27FC236}">
                <a16:creationId xmlns:a16="http://schemas.microsoft.com/office/drawing/2014/main" id="{B408252B-E01F-C5D9-70BB-3F19C6D98E15}"/>
              </a:ext>
            </a:extLst>
          </p:cNvPr>
          <p:cNvSpPr txBox="1"/>
          <p:nvPr/>
        </p:nvSpPr>
        <p:spPr>
          <a:xfrm>
            <a:off x="3437324" y="5297652"/>
            <a:ext cx="850781" cy="415498"/>
          </a:xfrm>
          <a:prstGeom prst="rect">
            <a:avLst/>
          </a:prstGeom>
          <a:noFill/>
        </p:spPr>
        <p:txBody>
          <a:bodyPr wrap="square" rtlCol="0">
            <a:spAutoFit/>
          </a:bodyPr>
          <a:lstStyle/>
          <a:p>
            <a:pPr algn="ctr"/>
            <a:r>
              <a:rPr lang="en-GB" sz="1000"/>
              <a:t>Persistent cough</a:t>
            </a:r>
          </a:p>
        </p:txBody>
      </p:sp>
      <p:sp>
        <p:nvSpPr>
          <p:cNvPr id="12" name="TextBox 11">
            <a:extLst>
              <a:ext uri="{FF2B5EF4-FFF2-40B4-BE49-F238E27FC236}">
                <a16:creationId xmlns:a16="http://schemas.microsoft.com/office/drawing/2014/main" id="{77CE20A4-6412-8B26-0B89-F35B8D2C831E}"/>
              </a:ext>
            </a:extLst>
          </p:cNvPr>
          <p:cNvSpPr txBox="1"/>
          <p:nvPr/>
        </p:nvSpPr>
        <p:spPr>
          <a:xfrm>
            <a:off x="4058200" y="5300175"/>
            <a:ext cx="850781" cy="553998"/>
          </a:xfrm>
          <a:prstGeom prst="rect">
            <a:avLst/>
          </a:prstGeom>
          <a:noFill/>
        </p:spPr>
        <p:txBody>
          <a:bodyPr wrap="square" rtlCol="0">
            <a:spAutoFit/>
          </a:bodyPr>
          <a:lstStyle/>
          <a:p>
            <a:pPr algn="ctr"/>
            <a:r>
              <a:rPr lang="en-GB" sz="1000"/>
              <a:t>Change in bowel habits</a:t>
            </a:r>
          </a:p>
        </p:txBody>
      </p:sp>
      <p:sp>
        <p:nvSpPr>
          <p:cNvPr id="13" name="TextBox 12">
            <a:extLst>
              <a:ext uri="{FF2B5EF4-FFF2-40B4-BE49-F238E27FC236}">
                <a16:creationId xmlns:a16="http://schemas.microsoft.com/office/drawing/2014/main" id="{F9C5BAAE-09C2-F1EB-8955-1BF94EDEDB68}"/>
              </a:ext>
            </a:extLst>
          </p:cNvPr>
          <p:cNvSpPr txBox="1"/>
          <p:nvPr/>
        </p:nvSpPr>
        <p:spPr>
          <a:xfrm>
            <a:off x="4634987" y="5300309"/>
            <a:ext cx="932757" cy="553998"/>
          </a:xfrm>
          <a:prstGeom prst="rect">
            <a:avLst/>
          </a:prstGeom>
          <a:noFill/>
        </p:spPr>
        <p:txBody>
          <a:bodyPr wrap="square" rtlCol="0">
            <a:spAutoFit/>
          </a:bodyPr>
          <a:lstStyle/>
          <a:p>
            <a:pPr algn="ctr"/>
            <a:r>
              <a:rPr lang="en-GB" sz="1000"/>
              <a:t>Persistent unexplained pain</a:t>
            </a:r>
          </a:p>
        </p:txBody>
      </p:sp>
      <p:sp>
        <p:nvSpPr>
          <p:cNvPr id="14" name="TextBox 13">
            <a:extLst>
              <a:ext uri="{FF2B5EF4-FFF2-40B4-BE49-F238E27FC236}">
                <a16:creationId xmlns:a16="http://schemas.microsoft.com/office/drawing/2014/main" id="{0F5E5DB9-06BD-6283-3FDE-EDD4C2F5DBB8}"/>
              </a:ext>
            </a:extLst>
          </p:cNvPr>
          <p:cNvSpPr txBox="1"/>
          <p:nvPr/>
        </p:nvSpPr>
        <p:spPr>
          <a:xfrm>
            <a:off x="5260719" y="5300175"/>
            <a:ext cx="932757" cy="553998"/>
          </a:xfrm>
          <a:prstGeom prst="rect">
            <a:avLst/>
          </a:prstGeom>
          <a:noFill/>
        </p:spPr>
        <p:txBody>
          <a:bodyPr wrap="square" rtlCol="0">
            <a:spAutoFit/>
          </a:bodyPr>
          <a:lstStyle/>
          <a:p>
            <a:pPr algn="ctr"/>
            <a:r>
              <a:rPr lang="en-GB" sz="1000"/>
              <a:t>Persistent difficulty swallowing</a:t>
            </a:r>
          </a:p>
        </p:txBody>
      </p:sp>
      <p:sp>
        <p:nvSpPr>
          <p:cNvPr id="15" name="TextBox 14">
            <a:extLst>
              <a:ext uri="{FF2B5EF4-FFF2-40B4-BE49-F238E27FC236}">
                <a16:creationId xmlns:a16="http://schemas.microsoft.com/office/drawing/2014/main" id="{F6AFC077-0531-B66A-1417-CCEC6BE74160}"/>
              </a:ext>
            </a:extLst>
          </p:cNvPr>
          <p:cNvSpPr txBox="1"/>
          <p:nvPr/>
        </p:nvSpPr>
        <p:spPr>
          <a:xfrm>
            <a:off x="5982818" y="5297842"/>
            <a:ext cx="728822" cy="707886"/>
          </a:xfrm>
          <a:prstGeom prst="rect">
            <a:avLst/>
          </a:prstGeom>
          <a:noFill/>
        </p:spPr>
        <p:txBody>
          <a:bodyPr wrap="square" rtlCol="0">
            <a:spAutoFit/>
          </a:bodyPr>
          <a:lstStyle/>
          <a:p>
            <a:pPr algn="ctr"/>
            <a:r>
              <a:rPr lang="en-GB" sz="1000"/>
              <a:t>Ulcer in mouth (does not heal)</a:t>
            </a:r>
          </a:p>
        </p:txBody>
      </p:sp>
      <p:sp>
        <p:nvSpPr>
          <p:cNvPr id="18" name="TextBox 17">
            <a:extLst>
              <a:ext uri="{FF2B5EF4-FFF2-40B4-BE49-F238E27FC236}">
                <a16:creationId xmlns:a16="http://schemas.microsoft.com/office/drawing/2014/main" id="{A571D661-EA47-0C97-9CE9-2A32BC08B8F7}"/>
              </a:ext>
            </a:extLst>
          </p:cNvPr>
          <p:cNvSpPr txBox="1"/>
          <p:nvPr/>
        </p:nvSpPr>
        <p:spPr>
          <a:xfrm>
            <a:off x="6549124" y="5319380"/>
            <a:ext cx="728822" cy="553998"/>
          </a:xfrm>
          <a:prstGeom prst="rect">
            <a:avLst/>
          </a:prstGeom>
          <a:noFill/>
        </p:spPr>
        <p:txBody>
          <a:bodyPr wrap="square" rtlCol="0">
            <a:spAutoFit/>
          </a:bodyPr>
          <a:lstStyle/>
          <a:p>
            <a:pPr algn="ctr"/>
            <a:r>
              <a:rPr lang="en-GB" sz="1000"/>
              <a:t>Sore that does not heal</a:t>
            </a:r>
          </a:p>
        </p:txBody>
      </p:sp>
      <p:sp>
        <p:nvSpPr>
          <p:cNvPr id="20" name="TextBox 19">
            <a:extLst>
              <a:ext uri="{FF2B5EF4-FFF2-40B4-BE49-F238E27FC236}">
                <a16:creationId xmlns:a16="http://schemas.microsoft.com/office/drawing/2014/main" id="{2517DF62-FEC1-8AF7-32C1-0DC26C40FCC0}"/>
              </a:ext>
            </a:extLst>
          </p:cNvPr>
          <p:cNvSpPr txBox="1"/>
          <p:nvPr/>
        </p:nvSpPr>
        <p:spPr>
          <a:xfrm>
            <a:off x="8340782" y="5290425"/>
            <a:ext cx="728822" cy="707886"/>
          </a:xfrm>
          <a:prstGeom prst="rect">
            <a:avLst/>
          </a:prstGeom>
          <a:noFill/>
        </p:spPr>
        <p:txBody>
          <a:bodyPr wrap="square" rtlCol="0">
            <a:spAutoFit/>
          </a:bodyPr>
          <a:lstStyle/>
          <a:p>
            <a:pPr algn="ctr"/>
            <a:r>
              <a:rPr lang="en-GB" sz="1000"/>
              <a:t>Change in bladder habits</a:t>
            </a:r>
          </a:p>
        </p:txBody>
      </p:sp>
      <p:sp>
        <p:nvSpPr>
          <p:cNvPr id="21" name="TextBox 20">
            <a:extLst>
              <a:ext uri="{FF2B5EF4-FFF2-40B4-BE49-F238E27FC236}">
                <a16:creationId xmlns:a16="http://schemas.microsoft.com/office/drawing/2014/main" id="{69B82372-EA6A-1450-5FC2-7B167CEED4A8}"/>
              </a:ext>
            </a:extLst>
          </p:cNvPr>
          <p:cNvSpPr txBox="1"/>
          <p:nvPr/>
        </p:nvSpPr>
        <p:spPr>
          <a:xfrm>
            <a:off x="7762912" y="5297213"/>
            <a:ext cx="728822" cy="400110"/>
          </a:xfrm>
          <a:prstGeom prst="rect">
            <a:avLst/>
          </a:prstGeom>
          <a:noFill/>
        </p:spPr>
        <p:txBody>
          <a:bodyPr wrap="square" rtlCol="0">
            <a:spAutoFit/>
          </a:bodyPr>
          <a:lstStyle/>
          <a:p>
            <a:pPr algn="ctr"/>
            <a:r>
              <a:rPr lang="en-GB" sz="1000"/>
              <a:t>Tired all the time</a:t>
            </a:r>
          </a:p>
        </p:txBody>
      </p:sp>
      <p:sp>
        <p:nvSpPr>
          <p:cNvPr id="22" name="TextBox 21">
            <a:extLst>
              <a:ext uri="{FF2B5EF4-FFF2-40B4-BE49-F238E27FC236}">
                <a16:creationId xmlns:a16="http://schemas.microsoft.com/office/drawing/2014/main" id="{1EDA67C5-829E-60EA-5B93-01CCAD3B9D17}"/>
              </a:ext>
            </a:extLst>
          </p:cNvPr>
          <p:cNvSpPr txBox="1"/>
          <p:nvPr/>
        </p:nvSpPr>
        <p:spPr>
          <a:xfrm>
            <a:off x="7099392" y="5324818"/>
            <a:ext cx="850781" cy="400110"/>
          </a:xfrm>
          <a:prstGeom prst="rect">
            <a:avLst/>
          </a:prstGeom>
          <a:noFill/>
        </p:spPr>
        <p:txBody>
          <a:bodyPr wrap="square" rtlCol="0">
            <a:spAutoFit/>
          </a:bodyPr>
          <a:lstStyle/>
          <a:p>
            <a:pPr algn="ctr"/>
            <a:r>
              <a:rPr lang="en-GB" sz="1000"/>
              <a:t>Persistent hoarseness</a:t>
            </a:r>
          </a:p>
        </p:txBody>
      </p:sp>
      <p:sp>
        <p:nvSpPr>
          <p:cNvPr id="23" name="TextBox 22">
            <a:extLst>
              <a:ext uri="{FF2B5EF4-FFF2-40B4-BE49-F238E27FC236}">
                <a16:creationId xmlns:a16="http://schemas.microsoft.com/office/drawing/2014/main" id="{6FD59325-D662-CF18-20C0-D6D8E6C285FA}"/>
              </a:ext>
            </a:extLst>
          </p:cNvPr>
          <p:cNvSpPr txBox="1"/>
          <p:nvPr/>
        </p:nvSpPr>
        <p:spPr>
          <a:xfrm>
            <a:off x="8912895" y="5305008"/>
            <a:ext cx="932757" cy="1015663"/>
          </a:xfrm>
          <a:prstGeom prst="rect">
            <a:avLst/>
          </a:prstGeom>
          <a:noFill/>
        </p:spPr>
        <p:txBody>
          <a:bodyPr wrap="square" rtlCol="0">
            <a:spAutoFit/>
          </a:bodyPr>
          <a:lstStyle/>
          <a:p>
            <a:pPr algn="ctr"/>
            <a:r>
              <a:rPr lang="en-GB" sz="1000"/>
              <a:t>Unexplained bleeding (between periods, after sex or menopause)</a:t>
            </a:r>
          </a:p>
        </p:txBody>
      </p:sp>
      <p:sp>
        <p:nvSpPr>
          <p:cNvPr id="24" name="TextBox 23">
            <a:extLst>
              <a:ext uri="{FF2B5EF4-FFF2-40B4-BE49-F238E27FC236}">
                <a16:creationId xmlns:a16="http://schemas.microsoft.com/office/drawing/2014/main" id="{E9F758FA-875F-749F-2345-0B697D3B7BC8}"/>
              </a:ext>
            </a:extLst>
          </p:cNvPr>
          <p:cNvSpPr txBox="1"/>
          <p:nvPr/>
        </p:nvSpPr>
        <p:spPr>
          <a:xfrm>
            <a:off x="9627891" y="5297107"/>
            <a:ext cx="753493" cy="400110"/>
          </a:xfrm>
          <a:prstGeom prst="rect">
            <a:avLst/>
          </a:prstGeom>
          <a:noFill/>
        </p:spPr>
        <p:txBody>
          <a:bodyPr wrap="square" rtlCol="0">
            <a:spAutoFit/>
          </a:bodyPr>
          <a:lstStyle/>
          <a:p>
            <a:pPr algn="ctr"/>
            <a:r>
              <a:rPr lang="en-GB" sz="1000"/>
              <a:t>Breath-</a:t>
            </a:r>
            <a:br>
              <a:rPr lang="en-GB" sz="1000"/>
            </a:br>
            <a:r>
              <a:rPr lang="en-GB" sz="1000"/>
              <a:t>lessness</a:t>
            </a:r>
          </a:p>
        </p:txBody>
      </p:sp>
      <p:sp>
        <p:nvSpPr>
          <p:cNvPr id="25" name="TextBox 24">
            <a:extLst>
              <a:ext uri="{FF2B5EF4-FFF2-40B4-BE49-F238E27FC236}">
                <a16:creationId xmlns:a16="http://schemas.microsoft.com/office/drawing/2014/main" id="{BF46C4EC-3F51-3A09-2207-AD5E50259EA1}"/>
              </a:ext>
            </a:extLst>
          </p:cNvPr>
          <p:cNvSpPr txBox="1"/>
          <p:nvPr/>
        </p:nvSpPr>
        <p:spPr>
          <a:xfrm>
            <a:off x="10167010" y="5292601"/>
            <a:ext cx="753493" cy="707886"/>
          </a:xfrm>
          <a:prstGeom prst="rect">
            <a:avLst/>
          </a:prstGeom>
          <a:noFill/>
        </p:spPr>
        <p:txBody>
          <a:bodyPr wrap="square" rtlCol="0">
            <a:spAutoFit/>
          </a:bodyPr>
          <a:lstStyle/>
          <a:p>
            <a:pPr algn="ctr"/>
            <a:r>
              <a:rPr lang="en-GB" sz="1000"/>
              <a:t>Red or white patches in mouth</a:t>
            </a:r>
          </a:p>
        </p:txBody>
      </p:sp>
      <p:sp>
        <p:nvSpPr>
          <p:cNvPr id="26" name="TextBox 25">
            <a:extLst>
              <a:ext uri="{FF2B5EF4-FFF2-40B4-BE49-F238E27FC236}">
                <a16:creationId xmlns:a16="http://schemas.microsoft.com/office/drawing/2014/main" id="{1FC5CD1C-9DFB-826B-1189-19C7A9EBD6DD}"/>
              </a:ext>
            </a:extLst>
          </p:cNvPr>
          <p:cNvSpPr txBox="1"/>
          <p:nvPr/>
        </p:nvSpPr>
        <p:spPr>
          <a:xfrm>
            <a:off x="10769136" y="5274903"/>
            <a:ext cx="753493" cy="707886"/>
          </a:xfrm>
          <a:prstGeom prst="rect">
            <a:avLst/>
          </a:prstGeom>
          <a:noFill/>
        </p:spPr>
        <p:txBody>
          <a:bodyPr wrap="square" rtlCol="0">
            <a:spAutoFit/>
          </a:bodyPr>
          <a:lstStyle/>
          <a:p>
            <a:pPr algn="ctr"/>
            <a:r>
              <a:rPr lang="en-GB" sz="1000"/>
              <a:t>Not feeling hungry as usual</a:t>
            </a:r>
          </a:p>
        </p:txBody>
      </p:sp>
    </p:spTree>
    <p:extLst>
      <p:ext uri="{BB962C8B-B14F-4D97-AF65-F5344CB8AC3E}">
        <p14:creationId xmlns:p14="http://schemas.microsoft.com/office/powerpoint/2010/main" val="3803455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Experience and presentation of symptoms</a:t>
            </a:r>
          </a:p>
        </p:txBody>
      </p:sp>
      <p:sp>
        <p:nvSpPr>
          <p:cNvPr id="2" name="Text Placeholder 3">
            <a:extLst>
              <a:ext uri="{FF2B5EF4-FFF2-40B4-BE49-F238E27FC236}">
                <a16:creationId xmlns:a16="http://schemas.microsoft.com/office/drawing/2014/main" id="{1C15CA36-322A-30B7-C899-F22ED062A725}"/>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2467465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334091" y="27906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Just under half reported experiencing any potential cancer symptom in the past 12 months. Lung and oral cancer symptoms were the least commonly reported</a:t>
            </a:r>
            <a:endParaRPr lang="en-GB" sz="2200" spc="1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334091" y="6465662"/>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H1_rec. Which of the following health symptoms, if any, have you experienced in the last 12 months? Note: a “persistent” symptom is a symptom that doesn’t go away or keeps coming back. Please select all that apply. </a:t>
            </a:r>
            <a:br>
              <a:rPr lang="en-US" sz="800"/>
            </a:br>
            <a:r>
              <a:rPr lang="en-US" sz="800"/>
              <a:t>Base: All in Wales (N=1,000)</a:t>
            </a:r>
          </a:p>
        </p:txBody>
      </p:sp>
      <p:sp>
        <p:nvSpPr>
          <p:cNvPr id="20" name="Speech Bubble: Rectangle with Corners Rounded 19">
            <a:extLst>
              <a:ext uri="{FF2B5EF4-FFF2-40B4-BE49-F238E27FC236}">
                <a16:creationId xmlns:a16="http://schemas.microsoft.com/office/drawing/2014/main" id="{58168957-6C6B-1CE3-C842-4722C67E0976}"/>
              </a:ext>
            </a:extLst>
          </p:cNvPr>
          <p:cNvSpPr/>
          <p:nvPr/>
        </p:nvSpPr>
        <p:spPr>
          <a:xfrm>
            <a:off x="8147304" y="4732534"/>
            <a:ext cx="3627814" cy="119277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Respondents from lower social grades who also have a mental health condition were more likely to have reported experiencing all symptom types</a:t>
            </a:r>
          </a:p>
        </p:txBody>
      </p:sp>
      <p:sp>
        <p:nvSpPr>
          <p:cNvPr id="21" name="Speech Bubble: Rectangle with Corners Rounded 20">
            <a:extLst>
              <a:ext uri="{FF2B5EF4-FFF2-40B4-BE49-F238E27FC236}">
                <a16:creationId xmlns:a16="http://schemas.microsoft.com/office/drawing/2014/main" id="{F207855B-A61B-5E72-B9C5-6EE0D3D9B0A3}"/>
              </a:ext>
            </a:extLst>
          </p:cNvPr>
          <p:cNvSpPr/>
          <p:nvPr/>
        </p:nvSpPr>
        <p:spPr>
          <a:xfrm>
            <a:off x="8147304" y="1848538"/>
            <a:ext cx="3627814" cy="106839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than those without a disability to report experiencing all symptom types </a:t>
            </a:r>
          </a:p>
        </p:txBody>
      </p:sp>
      <p:graphicFrame>
        <p:nvGraphicFramePr>
          <p:cNvPr id="13" name="Chart 12">
            <a:extLst>
              <a:ext uri="{FF2B5EF4-FFF2-40B4-BE49-F238E27FC236}">
                <a16:creationId xmlns:a16="http://schemas.microsoft.com/office/drawing/2014/main" id="{A39CE6BB-99BA-71F4-F9BF-82A9850217D5}"/>
              </a:ext>
            </a:extLst>
          </p:cNvPr>
          <p:cNvGraphicFramePr/>
          <p:nvPr>
            <p:extLst>
              <p:ext uri="{D42A27DB-BD31-4B8C-83A1-F6EECF244321}">
                <p14:modId xmlns:p14="http://schemas.microsoft.com/office/powerpoint/2010/main" val="2288701116"/>
              </p:ext>
            </p:extLst>
          </p:nvPr>
        </p:nvGraphicFramePr>
        <p:xfrm>
          <a:off x="722742" y="1951857"/>
          <a:ext cx="6792987" cy="43391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59D684A-4054-0A24-4586-06316638744F}"/>
              </a:ext>
            </a:extLst>
          </p:cNvPr>
          <p:cNvSpPr txBox="1"/>
          <p:nvPr/>
        </p:nvSpPr>
        <p:spPr>
          <a:xfrm>
            <a:off x="1414130" y="1798916"/>
            <a:ext cx="5249993" cy="338554"/>
          </a:xfrm>
          <a:prstGeom prst="rect">
            <a:avLst/>
          </a:prstGeom>
          <a:noFill/>
        </p:spPr>
        <p:txBody>
          <a:bodyPr wrap="square" rtlCol="0">
            <a:spAutoFit/>
          </a:bodyPr>
          <a:lstStyle/>
          <a:p>
            <a:pPr algn="ctr"/>
            <a:r>
              <a:rPr lang="en-US" sz="1600" b="1" spc="10"/>
              <a:t>Potential symptoms experienced in past 12 months</a:t>
            </a:r>
          </a:p>
        </p:txBody>
      </p:sp>
      <p:sp>
        <p:nvSpPr>
          <p:cNvPr id="3" name="Speech Bubble: Rectangle with Corners Rounded 2">
            <a:extLst>
              <a:ext uri="{FF2B5EF4-FFF2-40B4-BE49-F238E27FC236}">
                <a16:creationId xmlns:a16="http://schemas.microsoft.com/office/drawing/2014/main" id="{F4B35492-01E5-151A-7F73-D6801859FF1E}"/>
              </a:ext>
            </a:extLst>
          </p:cNvPr>
          <p:cNvSpPr/>
          <p:nvPr/>
        </p:nvSpPr>
        <p:spPr>
          <a:xfrm>
            <a:off x="8147304" y="3269581"/>
            <a:ext cx="3627814" cy="119277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with a mental health condition were more likely than those without one to have reported experiencing all symptom types except potential oral cancer symptoms (where there was no difference)</a:t>
            </a:r>
          </a:p>
        </p:txBody>
      </p:sp>
    </p:spTree>
    <p:extLst>
      <p:ext uri="{BB962C8B-B14F-4D97-AF65-F5344CB8AC3E}">
        <p14:creationId xmlns:p14="http://schemas.microsoft.com/office/powerpoint/2010/main" val="2343936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When asked about causes of any potential cancer symptoms, symptoms were most commonly attributed to external and lifestyle factors, followed by an existing physical or mental health problem</a:t>
            </a:r>
            <a:endParaRPr lang="en-GB" sz="2200" spc="1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H3_rec1. What do you think caused this symptom? Please note, we want to know what </a:t>
            </a:r>
            <a:r>
              <a:rPr lang="en-US" sz="800" b="1"/>
              <a:t>you</a:t>
            </a:r>
            <a:r>
              <a:rPr lang="en-US" sz="800"/>
              <a:t> think caused the symptom, not what a healthcare professional said caused the symptom. Please select all that apply – Any potential cancer symptom</a:t>
            </a:r>
            <a:br>
              <a:rPr lang="en-US" sz="800"/>
            </a:br>
            <a:r>
              <a:rPr lang="en-US" sz="800"/>
              <a:t>Base: All in Wales who experienced any potential cancer symptom (N=454)</a:t>
            </a:r>
          </a:p>
        </p:txBody>
      </p:sp>
      <p:graphicFrame>
        <p:nvGraphicFramePr>
          <p:cNvPr id="6" name="Chart 5">
            <a:extLst>
              <a:ext uri="{FF2B5EF4-FFF2-40B4-BE49-F238E27FC236}">
                <a16:creationId xmlns:a16="http://schemas.microsoft.com/office/drawing/2014/main" id="{E451AC33-EDA2-F3B4-20BF-E3D6D6E1A5E3}"/>
              </a:ext>
            </a:extLst>
          </p:cNvPr>
          <p:cNvGraphicFramePr/>
          <p:nvPr>
            <p:extLst>
              <p:ext uri="{D42A27DB-BD31-4B8C-83A1-F6EECF244321}">
                <p14:modId xmlns:p14="http://schemas.microsoft.com/office/powerpoint/2010/main" val="2470398027"/>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50284EF-2DD9-C309-BFB0-19A71F067A91}"/>
              </a:ext>
            </a:extLst>
          </p:cNvPr>
          <p:cNvSpPr txBox="1"/>
          <p:nvPr/>
        </p:nvSpPr>
        <p:spPr>
          <a:xfrm>
            <a:off x="3471003" y="1546147"/>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cancer symptoms</a:t>
            </a:r>
            <a:endParaRPr lang="en-GB" sz="1600" b="1" i="0" u="none" strike="noStrike" kern="1200" spc="10" baseline="0">
              <a:solidFill>
                <a:schemeClr val="tx1"/>
              </a:solidFill>
              <a:ea typeface="+mn-ea"/>
              <a:cs typeface="+mn-cs"/>
            </a:endParaRPr>
          </a:p>
        </p:txBody>
      </p:sp>
      <p:sp>
        <p:nvSpPr>
          <p:cNvPr id="3" name="Speech Bubble: Rectangle with Corners Rounded 2">
            <a:extLst>
              <a:ext uri="{FF2B5EF4-FFF2-40B4-BE49-F238E27FC236}">
                <a16:creationId xmlns:a16="http://schemas.microsoft.com/office/drawing/2014/main" id="{3E2E98AD-179E-51D3-1657-071BC12801F8}"/>
              </a:ext>
            </a:extLst>
          </p:cNvPr>
          <p:cNvSpPr/>
          <p:nvPr/>
        </p:nvSpPr>
        <p:spPr>
          <a:xfrm>
            <a:off x="7724775" y="2305049"/>
            <a:ext cx="3879474" cy="151447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to select an existing health problem (43% vs 15% no disability) and medication (20% vs 8%).</a:t>
            </a:r>
            <a:br>
              <a:rPr lang="en-US" sz="1200">
                <a:solidFill>
                  <a:schemeClr val="tx1"/>
                </a:solidFill>
              </a:rPr>
            </a:br>
            <a:endParaRPr lang="en-US" sz="1200">
              <a:solidFill>
                <a:schemeClr val="tx1"/>
              </a:solidFill>
            </a:endParaRPr>
          </a:p>
          <a:p>
            <a:pPr algn="ctr"/>
            <a:r>
              <a:rPr lang="en-US" sz="1200">
                <a:solidFill>
                  <a:schemeClr val="tx1"/>
                </a:solidFill>
              </a:rPr>
              <a:t>Those with a mental health diagnosis were more likely to select lifestyle factors (51% vs 33% no diagnosis), mental health problem (41% vs 11%) and existing physical health problem (38% vs 21%).</a:t>
            </a:r>
          </a:p>
        </p:txBody>
      </p:sp>
    </p:spTree>
    <p:extLst>
      <p:ext uri="{BB962C8B-B14F-4D97-AF65-F5344CB8AC3E}">
        <p14:creationId xmlns:p14="http://schemas.microsoft.com/office/powerpoint/2010/main" val="3895517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241488"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A similar trend emerged among those who identified any potential non-specific cancer symptoms: lifestyle attribution remained the highest ranked over four in ten, however more respondents attributed this mental health problems compared to any cancer symptoms</a:t>
            </a:r>
            <a:endParaRPr lang="en-GB" sz="2200" spc="10">
              <a:latin typeface="+mn-lt"/>
              <a:ea typeface="+mn-ea"/>
              <a:cs typeface="+mn-cs"/>
            </a:endParaRPr>
          </a:p>
        </p:txBody>
      </p:sp>
      <p:sp>
        <p:nvSpPr>
          <p:cNvPr id="5" name="Footer Placeholder 5">
            <a:extLst>
              <a:ext uri="{FF2B5EF4-FFF2-40B4-BE49-F238E27FC236}">
                <a16:creationId xmlns:a16="http://schemas.microsoft.com/office/drawing/2014/main" id="{6E1904A0-D190-AB7A-5264-8ECB1C826CC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H3_rec2. What do you think caused this symptom? Please note, we want to know what </a:t>
            </a:r>
            <a:r>
              <a:rPr lang="en-US" sz="800" b="1"/>
              <a:t>you</a:t>
            </a:r>
            <a:r>
              <a:rPr lang="en-US" sz="800"/>
              <a:t> think caused the symptom, not what a healthcare professional said caused the symptom. Please select all that apply – Any potential non-specific cancer symptom</a:t>
            </a:r>
            <a:br>
              <a:rPr lang="en-US" sz="800"/>
            </a:br>
            <a:r>
              <a:rPr lang="en-US" sz="800"/>
              <a:t>Base: All in Wales who experienced any potential non-specific cancer symptom (N=325)</a:t>
            </a:r>
          </a:p>
        </p:txBody>
      </p:sp>
      <p:graphicFrame>
        <p:nvGraphicFramePr>
          <p:cNvPr id="6" name="Chart 5">
            <a:extLst>
              <a:ext uri="{FF2B5EF4-FFF2-40B4-BE49-F238E27FC236}">
                <a16:creationId xmlns:a16="http://schemas.microsoft.com/office/drawing/2014/main" id="{53639C67-E4BA-FF6F-7FE5-B921FC30B9B8}"/>
              </a:ext>
            </a:extLst>
          </p:cNvPr>
          <p:cNvGraphicFramePr/>
          <p:nvPr>
            <p:extLst>
              <p:ext uri="{D42A27DB-BD31-4B8C-83A1-F6EECF244321}">
                <p14:modId xmlns:p14="http://schemas.microsoft.com/office/powerpoint/2010/main" val="1414261277"/>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E7B2483-F416-F51B-DC17-878F47E93999}"/>
              </a:ext>
            </a:extLst>
          </p:cNvPr>
          <p:cNvSpPr txBox="1"/>
          <p:nvPr/>
        </p:nvSpPr>
        <p:spPr>
          <a:xfrm>
            <a:off x="3471003" y="1765009"/>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non-specific cancer symptoms</a:t>
            </a:r>
            <a:endParaRPr lang="en-GB" sz="1600" b="1" i="0" u="none" strike="noStrike" kern="1200" spc="10" baseline="0">
              <a:solidFill>
                <a:schemeClr val="tx1"/>
              </a:solidFill>
              <a:ea typeface="+mn-ea"/>
              <a:cs typeface="+mn-cs"/>
            </a:endParaRPr>
          </a:p>
        </p:txBody>
      </p:sp>
      <p:sp>
        <p:nvSpPr>
          <p:cNvPr id="3" name="Speech Bubble: Rectangle with Corners Rounded 2">
            <a:extLst>
              <a:ext uri="{FF2B5EF4-FFF2-40B4-BE49-F238E27FC236}">
                <a16:creationId xmlns:a16="http://schemas.microsoft.com/office/drawing/2014/main" id="{469B3353-50D3-F7FF-10FC-D64F23E3152A}"/>
              </a:ext>
            </a:extLst>
          </p:cNvPr>
          <p:cNvSpPr/>
          <p:nvPr/>
        </p:nvSpPr>
        <p:spPr>
          <a:xfrm>
            <a:off x="7754587" y="2494910"/>
            <a:ext cx="3897163" cy="151447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to select an existing health problem (35% vs 15% no disability).</a:t>
            </a:r>
            <a:br>
              <a:rPr lang="en-US" sz="1200">
                <a:solidFill>
                  <a:schemeClr val="tx1"/>
                </a:solidFill>
              </a:rPr>
            </a:br>
            <a:endParaRPr lang="en-US" sz="1200">
              <a:solidFill>
                <a:schemeClr val="tx1"/>
              </a:solidFill>
            </a:endParaRPr>
          </a:p>
          <a:p>
            <a:pPr algn="ctr"/>
            <a:r>
              <a:rPr lang="en-US" sz="1200">
                <a:solidFill>
                  <a:schemeClr val="tx1"/>
                </a:solidFill>
              </a:rPr>
              <a:t>Those with a mental health diagnosis were more likely to select mental health (46% vs 15% no diagnosis) and existing physical health problem (39% vs 16%).</a:t>
            </a:r>
          </a:p>
        </p:txBody>
      </p:sp>
    </p:spTree>
    <p:extLst>
      <p:ext uri="{BB962C8B-B14F-4D97-AF65-F5344CB8AC3E}">
        <p14:creationId xmlns:p14="http://schemas.microsoft.com/office/powerpoint/2010/main" val="960955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For red flag symptoms, many respondents were unsure/did not attribute their symptoms to any of the causes. Of those who selected a cause, cancer and lifestyle factors were the most commonly identified causes of potential red-flag cancer symptoms </a:t>
            </a:r>
            <a:endParaRPr lang="en-GB" sz="2200" spc="10">
              <a:latin typeface="+mn-lt"/>
              <a:ea typeface="+mn-ea"/>
              <a:cs typeface="+mn-cs"/>
            </a:endParaRPr>
          </a:p>
        </p:txBody>
      </p:sp>
      <p:sp>
        <p:nvSpPr>
          <p:cNvPr id="4" name="Footer Placeholder 5">
            <a:extLst>
              <a:ext uri="{FF2B5EF4-FFF2-40B4-BE49-F238E27FC236}">
                <a16:creationId xmlns:a16="http://schemas.microsoft.com/office/drawing/2014/main" id="{B746E187-688D-1512-C77A-667BA7CA1DF7}"/>
              </a:ext>
            </a:extLst>
          </p:cNvPr>
          <p:cNvSpPr txBox="1">
            <a:spLocks/>
          </p:cNvSpPr>
          <p:nvPr/>
        </p:nvSpPr>
        <p:spPr>
          <a:xfrm>
            <a:off x="284206" y="6421601"/>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H3_rec3. What do you think caused this symptom? Please note, we want to know what </a:t>
            </a:r>
            <a:r>
              <a:rPr lang="en-US" sz="800" b="1"/>
              <a:t>you</a:t>
            </a:r>
            <a:r>
              <a:rPr lang="en-US" sz="800"/>
              <a:t> think caused the symptom, not what a healthcare professional said caused the symptom. Please select all that apply – Any potential red-flag cancer symptom</a:t>
            </a:r>
            <a:br>
              <a:rPr lang="en-US" sz="800"/>
            </a:br>
            <a:r>
              <a:rPr lang="en-US" sz="800"/>
              <a:t>Base: All in Wales who experienced any potential red-flag cancer symptom (N=198)</a:t>
            </a:r>
          </a:p>
        </p:txBody>
      </p:sp>
      <p:graphicFrame>
        <p:nvGraphicFramePr>
          <p:cNvPr id="5" name="Chart 4">
            <a:extLst>
              <a:ext uri="{FF2B5EF4-FFF2-40B4-BE49-F238E27FC236}">
                <a16:creationId xmlns:a16="http://schemas.microsoft.com/office/drawing/2014/main" id="{532D1A1B-95C0-3D06-2A19-1352E4224410}"/>
              </a:ext>
            </a:extLst>
          </p:cNvPr>
          <p:cNvGraphicFramePr/>
          <p:nvPr>
            <p:extLst>
              <p:ext uri="{D42A27DB-BD31-4B8C-83A1-F6EECF244321}">
                <p14:modId xmlns:p14="http://schemas.microsoft.com/office/powerpoint/2010/main" val="395654492"/>
              </p:ext>
            </p:extLst>
          </p:nvPr>
        </p:nvGraphicFramePr>
        <p:xfrm>
          <a:off x="525483" y="1875199"/>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772540D-2BBF-AF6D-754E-C8DE2E6256D7}"/>
              </a:ext>
            </a:extLst>
          </p:cNvPr>
          <p:cNvSpPr txBox="1"/>
          <p:nvPr/>
        </p:nvSpPr>
        <p:spPr>
          <a:xfrm>
            <a:off x="3471002" y="1726028"/>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red-flag cancer symptoms</a:t>
            </a:r>
            <a:endParaRPr lang="en-GB" sz="1600" b="1" i="0" u="none" strike="noStrike" kern="1200" spc="10" baseline="0">
              <a:solidFill>
                <a:schemeClr val="tx1"/>
              </a:solidFill>
              <a:ea typeface="+mn-ea"/>
              <a:cs typeface="+mn-cs"/>
            </a:endParaRPr>
          </a:p>
        </p:txBody>
      </p:sp>
      <p:sp>
        <p:nvSpPr>
          <p:cNvPr id="3" name="Speech Bubble: Rectangle with Corners Rounded 2">
            <a:extLst>
              <a:ext uri="{FF2B5EF4-FFF2-40B4-BE49-F238E27FC236}">
                <a16:creationId xmlns:a16="http://schemas.microsoft.com/office/drawing/2014/main" id="{EB5A8618-562D-C750-C3D1-ABECCB521DDF}"/>
              </a:ext>
            </a:extLst>
          </p:cNvPr>
          <p:cNvSpPr/>
          <p:nvPr/>
        </p:nvSpPr>
        <p:spPr>
          <a:xfrm>
            <a:off x="9182515" y="2137169"/>
            <a:ext cx="2483999" cy="102166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to select an existing health problem (27% vs 5% no disability).</a:t>
            </a:r>
          </a:p>
        </p:txBody>
      </p:sp>
    </p:spTree>
    <p:extLst>
      <p:ext uri="{BB962C8B-B14F-4D97-AF65-F5344CB8AC3E}">
        <p14:creationId xmlns:p14="http://schemas.microsoft.com/office/powerpoint/2010/main" val="325637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Causes for potential lung cancer symptoms also saw high rates of uncertainty. Of those who did cite a cause, existing health problems was the most cited</a:t>
            </a:r>
            <a:endParaRPr lang="en-GB" sz="2200" spc="10">
              <a:latin typeface="+mn-lt"/>
              <a:ea typeface="+mn-ea"/>
              <a:cs typeface="+mn-cs"/>
            </a:endParaRPr>
          </a:p>
        </p:txBody>
      </p:sp>
      <p:sp>
        <p:nvSpPr>
          <p:cNvPr id="9" name="Footer Placeholder 5">
            <a:extLst>
              <a:ext uri="{FF2B5EF4-FFF2-40B4-BE49-F238E27FC236}">
                <a16:creationId xmlns:a16="http://schemas.microsoft.com/office/drawing/2014/main" id="{75509FEC-7774-98CC-6F39-42043B33D367}"/>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H3_rec4. What do you think caused this symptom? Please note, we want to know what </a:t>
            </a:r>
            <a:r>
              <a:rPr lang="en-US" sz="800" b="1"/>
              <a:t>you</a:t>
            </a:r>
            <a:r>
              <a:rPr lang="en-US" sz="800"/>
              <a:t> think caused the symptom, not what a healthcare professional said caused the symptom. Please select all that apply – Any potential lung-specific cancer symptom</a:t>
            </a:r>
            <a:br>
              <a:rPr lang="en-US" sz="800"/>
            </a:br>
            <a:r>
              <a:rPr lang="en-US" sz="800"/>
              <a:t>Base: All in Wales who experienced any potential lung-specific cancer symptom (N=147)</a:t>
            </a:r>
          </a:p>
        </p:txBody>
      </p:sp>
      <p:graphicFrame>
        <p:nvGraphicFramePr>
          <p:cNvPr id="10" name="Chart 9">
            <a:extLst>
              <a:ext uri="{FF2B5EF4-FFF2-40B4-BE49-F238E27FC236}">
                <a16:creationId xmlns:a16="http://schemas.microsoft.com/office/drawing/2014/main" id="{F65A65E9-8412-0A02-F205-817BF96C8E6D}"/>
              </a:ext>
            </a:extLst>
          </p:cNvPr>
          <p:cNvGraphicFramePr/>
          <p:nvPr>
            <p:extLst>
              <p:ext uri="{D42A27DB-BD31-4B8C-83A1-F6EECF244321}">
                <p14:modId xmlns:p14="http://schemas.microsoft.com/office/powerpoint/2010/main" val="711720134"/>
              </p:ext>
            </p:extLst>
          </p:nvPr>
        </p:nvGraphicFramePr>
        <p:xfrm>
          <a:off x="525483" y="183185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66FC17F-554D-0D62-3AE7-E0FA454A8CCA}"/>
              </a:ext>
            </a:extLst>
          </p:cNvPr>
          <p:cNvSpPr txBox="1"/>
          <p:nvPr/>
        </p:nvSpPr>
        <p:spPr>
          <a:xfrm>
            <a:off x="3471003" y="1855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lung-specific cancer symptoms</a:t>
            </a:r>
            <a:endParaRPr lang="en-GB" sz="1600" b="1" i="0" u="none" strike="noStrike" kern="1200" spc="10" baseline="0">
              <a:solidFill>
                <a:schemeClr val="tx1"/>
              </a:solidFill>
              <a:ea typeface="+mn-ea"/>
              <a:cs typeface="+mn-cs"/>
            </a:endParaRPr>
          </a:p>
        </p:txBody>
      </p:sp>
      <p:sp>
        <p:nvSpPr>
          <p:cNvPr id="3" name="Speech Bubble: Rectangle with Corners Rounded 2">
            <a:extLst>
              <a:ext uri="{FF2B5EF4-FFF2-40B4-BE49-F238E27FC236}">
                <a16:creationId xmlns:a16="http://schemas.microsoft.com/office/drawing/2014/main" id="{9CD7EDA5-AE2D-01B1-BE76-C4BFA6EA76EE}"/>
              </a:ext>
            </a:extLst>
          </p:cNvPr>
          <p:cNvSpPr/>
          <p:nvPr/>
        </p:nvSpPr>
        <p:spPr>
          <a:xfrm>
            <a:off x="9182515" y="2137169"/>
            <a:ext cx="2483999" cy="102166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with a mental health diagnosis were more likely to select a mental health problem (20% vs 2% no diagnosis).</a:t>
            </a:r>
          </a:p>
        </p:txBody>
      </p:sp>
    </p:spTree>
    <p:extLst>
      <p:ext uri="{BB962C8B-B14F-4D97-AF65-F5344CB8AC3E}">
        <p14:creationId xmlns:p14="http://schemas.microsoft.com/office/powerpoint/2010/main" val="4070987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Although there was also a high proportion who were unsure, around one in four of those who experienced potential oral cancer symptoms attributed these to lifestyle factors or new or existing physical health problems</a:t>
            </a:r>
            <a:endParaRPr lang="en-GB" sz="2200" spc="10">
              <a:latin typeface="+mn-lt"/>
              <a:ea typeface="+mn-ea"/>
              <a:cs typeface="+mn-cs"/>
            </a:endParaRPr>
          </a:p>
        </p:txBody>
      </p:sp>
      <p:sp>
        <p:nvSpPr>
          <p:cNvPr id="4" name="Footer Placeholder 5">
            <a:extLst>
              <a:ext uri="{FF2B5EF4-FFF2-40B4-BE49-F238E27FC236}">
                <a16:creationId xmlns:a16="http://schemas.microsoft.com/office/drawing/2014/main" id="{5CC420B6-D3E9-B442-4B0D-4A15E45D26BC}"/>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H3_rec5. What do you think caused this symptom? Please note, we want to know what </a:t>
            </a:r>
            <a:r>
              <a:rPr lang="en-US" sz="800" b="1"/>
              <a:t>you</a:t>
            </a:r>
            <a:r>
              <a:rPr lang="en-US" sz="800"/>
              <a:t> think caused the symptom, not what a healthcare professional said caused the symptom. Please select all that apply – Any potential oral cancer symptom</a:t>
            </a:r>
            <a:br>
              <a:rPr lang="en-US" sz="800"/>
            </a:br>
            <a:r>
              <a:rPr lang="en-US" sz="800"/>
              <a:t>Base: All in Wales who experienced any potential oral cancer symptom (N=148)</a:t>
            </a:r>
          </a:p>
        </p:txBody>
      </p:sp>
      <p:sp>
        <p:nvSpPr>
          <p:cNvPr id="5" name="TextBox 4">
            <a:extLst>
              <a:ext uri="{FF2B5EF4-FFF2-40B4-BE49-F238E27FC236}">
                <a16:creationId xmlns:a16="http://schemas.microsoft.com/office/drawing/2014/main" id="{ADECC65F-00F1-E0B8-75CC-7F918260FA53}"/>
              </a:ext>
            </a:extLst>
          </p:cNvPr>
          <p:cNvSpPr txBox="1"/>
          <p:nvPr/>
        </p:nvSpPr>
        <p:spPr>
          <a:xfrm>
            <a:off x="3471003" y="1866307"/>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oral cancer symptoms</a:t>
            </a:r>
            <a:endParaRPr lang="en-GB" sz="1600" b="1" i="0" u="none" strike="noStrike" kern="1200" spc="10" baseline="0">
              <a:solidFill>
                <a:schemeClr val="tx1"/>
              </a:solidFill>
              <a:ea typeface="+mn-ea"/>
              <a:cs typeface="+mn-cs"/>
            </a:endParaRPr>
          </a:p>
        </p:txBody>
      </p:sp>
      <p:graphicFrame>
        <p:nvGraphicFramePr>
          <p:cNvPr id="6" name="Chart 5">
            <a:extLst>
              <a:ext uri="{FF2B5EF4-FFF2-40B4-BE49-F238E27FC236}">
                <a16:creationId xmlns:a16="http://schemas.microsoft.com/office/drawing/2014/main" id="{7DB708B4-8A43-5BB4-6291-E152E1873C57}"/>
              </a:ext>
            </a:extLst>
          </p:cNvPr>
          <p:cNvGraphicFramePr/>
          <p:nvPr>
            <p:extLst>
              <p:ext uri="{D42A27DB-BD31-4B8C-83A1-F6EECF244321}">
                <p14:modId xmlns:p14="http://schemas.microsoft.com/office/powerpoint/2010/main" val="2536186645"/>
              </p:ext>
            </p:extLst>
          </p:nvPr>
        </p:nvGraphicFramePr>
        <p:xfrm>
          <a:off x="525483" y="1771937"/>
          <a:ext cx="11141032" cy="4152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4271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EB3B317E-ADE6-A322-D35F-4526559F0B22}"/>
              </a:ext>
            </a:extLst>
          </p:cNvPr>
          <p:cNvSpPr>
            <a:spLocks noGrp="1"/>
          </p:cNvSpPr>
          <p:nvPr>
            <p:ph type="body" sz="quarter" idx="15"/>
          </p:nvPr>
        </p:nvSpPr>
        <p:spPr/>
        <p:txBody>
          <a:bodyPr/>
          <a:lstStyle/>
          <a:p>
            <a:r>
              <a:rPr lang="en-GB">
                <a:latin typeface="+mn-lt"/>
              </a:rPr>
              <a:t>Agenda</a:t>
            </a:r>
          </a:p>
        </p:txBody>
      </p:sp>
      <p:sp>
        <p:nvSpPr>
          <p:cNvPr id="5" name="Text Placeholder 4">
            <a:extLst>
              <a:ext uri="{FF2B5EF4-FFF2-40B4-BE49-F238E27FC236}">
                <a16:creationId xmlns:a16="http://schemas.microsoft.com/office/drawing/2014/main" id="{03BDE19D-63BB-C81D-3DA5-7FD40A4E1B8A}"/>
              </a:ext>
            </a:extLst>
          </p:cNvPr>
          <p:cNvSpPr>
            <a:spLocks noGrp="1"/>
          </p:cNvSpPr>
          <p:nvPr>
            <p:ph type="body" sz="quarter" idx="10"/>
          </p:nvPr>
        </p:nvSpPr>
        <p:spPr/>
        <p:txBody>
          <a:bodyPr/>
          <a:lstStyle/>
          <a:p>
            <a:r>
              <a:rPr lang="en-US">
                <a:latin typeface="+mn-lt"/>
              </a:rPr>
              <a:t>Agenda</a:t>
            </a:r>
          </a:p>
        </p:txBody>
      </p:sp>
      <p:sp>
        <p:nvSpPr>
          <p:cNvPr id="7" name="Text Placeholder 6">
            <a:extLst>
              <a:ext uri="{FF2B5EF4-FFF2-40B4-BE49-F238E27FC236}">
                <a16:creationId xmlns:a16="http://schemas.microsoft.com/office/drawing/2014/main" id="{D5788FC6-4620-ED37-15AA-9AA0242E5267}"/>
              </a:ext>
            </a:extLst>
          </p:cNvPr>
          <p:cNvSpPr>
            <a:spLocks noGrp="1"/>
          </p:cNvSpPr>
          <p:nvPr>
            <p:ph type="body" sz="quarter" idx="17"/>
          </p:nvPr>
        </p:nvSpPr>
        <p:spPr/>
        <p:txBody>
          <a:bodyPr/>
          <a:lstStyle/>
          <a:p>
            <a:r>
              <a:rPr lang="en-US">
                <a:latin typeface="+mn-lt"/>
              </a:rPr>
              <a:t>Executive Summary</a:t>
            </a:r>
          </a:p>
        </p:txBody>
      </p:sp>
      <p:sp>
        <p:nvSpPr>
          <p:cNvPr id="9" name="Text Placeholder 8">
            <a:extLst>
              <a:ext uri="{FF2B5EF4-FFF2-40B4-BE49-F238E27FC236}">
                <a16:creationId xmlns:a16="http://schemas.microsoft.com/office/drawing/2014/main" id="{4AB2A7CA-9AAF-6461-10A1-ED9E174072A1}"/>
              </a:ext>
            </a:extLst>
          </p:cNvPr>
          <p:cNvSpPr>
            <a:spLocks noGrp="1"/>
          </p:cNvSpPr>
          <p:nvPr>
            <p:ph type="body" sz="quarter" idx="19"/>
          </p:nvPr>
        </p:nvSpPr>
        <p:spPr/>
        <p:txBody>
          <a:bodyPr/>
          <a:lstStyle/>
          <a:p>
            <a:r>
              <a:rPr lang="en-GB">
                <a:latin typeface="+mn-lt"/>
              </a:rPr>
              <a:t>Awareness of cancer symptoms and risk factors</a:t>
            </a:r>
            <a:endParaRPr lang="en-US">
              <a:latin typeface="+mn-lt"/>
            </a:endParaRPr>
          </a:p>
        </p:txBody>
      </p:sp>
      <p:sp>
        <p:nvSpPr>
          <p:cNvPr id="11" name="Text Placeholder 10">
            <a:extLst>
              <a:ext uri="{FF2B5EF4-FFF2-40B4-BE49-F238E27FC236}">
                <a16:creationId xmlns:a16="http://schemas.microsoft.com/office/drawing/2014/main" id="{ADD5095D-FFF0-F6A3-757D-C668C78DBCC5}"/>
              </a:ext>
            </a:extLst>
          </p:cNvPr>
          <p:cNvSpPr>
            <a:spLocks noGrp="1"/>
          </p:cNvSpPr>
          <p:nvPr>
            <p:ph type="body" sz="quarter" idx="21"/>
          </p:nvPr>
        </p:nvSpPr>
        <p:spPr/>
        <p:txBody>
          <a:bodyPr/>
          <a:lstStyle/>
          <a:p>
            <a:r>
              <a:rPr lang="en-US">
                <a:latin typeface="+mn-lt"/>
              </a:rPr>
              <a:t>Help seeking</a:t>
            </a:r>
          </a:p>
        </p:txBody>
      </p:sp>
      <p:sp>
        <p:nvSpPr>
          <p:cNvPr id="13" name="Text Placeholder 12">
            <a:extLst>
              <a:ext uri="{FF2B5EF4-FFF2-40B4-BE49-F238E27FC236}">
                <a16:creationId xmlns:a16="http://schemas.microsoft.com/office/drawing/2014/main" id="{1DCC0188-95B2-1F7E-9D50-E28B91100B13}"/>
              </a:ext>
            </a:extLst>
          </p:cNvPr>
          <p:cNvSpPr>
            <a:spLocks noGrp="1"/>
          </p:cNvSpPr>
          <p:nvPr>
            <p:ph type="body" sz="quarter" idx="23"/>
          </p:nvPr>
        </p:nvSpPr>
        <p:spPr/>
        <p:txBody>
          <a:bodyPr/>
          <a:lstStyle/>
          <a:p>
            <a:r>
              <a:rPr lang="en-US">
                <a:latin typeface="+mn-lt"/>
              </a:rPr>
              <a:t>Current health</a:t>
            </a:r>
          </a:p>
        </p:txBody>
      </p:sp>
      <p:sp>
        <p:nvSpPr>
          <p:cNvPr id="15" name="Text Placeholder 14">
            <a:extLst>
              <a:ext uri="{FF2B5EF4-FFF2-40B4-BE49-F238E27FC236}">
                <a16:creationId xmlns:a16="http://schemas.microsoft.com/office/drawing/2014/main" id="{FCF445E7-7153-02A2-D2A1-322554FCBE0E}"/>
              </a:ext>
            </a:extLst>
          </p:cNvPr>
          <p:cNvSpPr>
            <a:spLocks noGrp="1"/>
          </p:cNvSpPr>
          <p:nvPr>
            <p:ph type="body" sz="quarter" idx="25"/>
          </p:nvPr>
        </p:nvSpPr>
        <p:spPr/>
        <p:txBody>
          <a:bodyPr/>
          <a:lstStyle/>
          <a:p>
            <a:r>
              <a:rPr lang="en-GB">
                <a:latin typeface="+mn-lt"/>
              </a:rPr>
              <a:t>Experience and presentation of symptoms</a:t>
            </a:r>
            <a:endParaRPr lang="en-US">
              <a:latin typeface="+mn-lt"/>
            </a:endParaRPr>
          </a:p>
        </p:txBody>
      </p:sp>
      <p:sp>
        <p:nvSpPr>
          <p:cNvPr id="17" name="Text Placeholder 16">
            <a:extLst>
              <a:ext uri="{FF2B5EF4-FFF2-40B4-BE49-F238E27FC236}">
                <a16:creationId xmlns:a16="http://schemas.microsoft.com/office/drawing/2014/main" id="{F016FC77-5B81-2560-2784-6115C15D57D1}"/>
              </a:ext>
            </a:extLst>
          </p:cNvPr>
          <p:cNvSpPr>
            <a:spLocks noGrp="1"/>
          </p:cNvSpPr>
          <p:nvPr>
            <p:ph type="body" sz="quarter" idx="27"/>
          </p:nvPr>
        </p:nvSpPr>
        <p:spPr/>
        <p:txBody>
          <a:bodyPr/>
          <a:lstStyle/>
          <a:p>
            <a:r>
              <a:rPr lang="en-GB">
                <a:latin typeface="+mn-lt"/>
              </a:rPr>
              <a:t>Representation</a:t>
            </a:r>
            <a:endParaRPr lang="en-US">
              <a:latin typeface="+mn-lt"/>
            </a:endParaRPr>
          </a:p>
        </p:txBody>
      </p:sp>
      <p:sp>
        <p:nvSpPr>
          <p:cNvPr id="35" name="Text Placeholder 34">
            <a:extLst>
              <a:ext uri="{FF2B5EF4-FFF2-40B4-BE49-F238E27FC236}">
                <a16:creationId xmlns:a16="http://schemas.microsoft.com/office/drawing/2014/main" id="{D90F8C6F-B960-EC39-2A44-041E525298C7}"/>
              </a:ext>
            </a:extLst>
          </p:cNvPr>
          <p:cNvSpPr>
            <a:spLocks noGrp="1"/>
          </p:cNvSpPr>
          <p:nvPr>
            <p:ph type="body" sz="quarter" idx="32"/>
          </p:nvPr>
        </p:nvSpPr>
        <p:spPr/>
        <p:txBody>
          <a:bodyPr/>
          <a:lstStyle/>
          <a:p>
            <a:r>
              <a:rPr lang="en-GB">
                <a:latin typeface="+mn-lt"/>
              </a:rPr>
              <a:t>01</a:t>
            </a:r>
          </a:p>
        </p:txBody>
      </p:sp>
      <p:sp>
        <p:nvSpPr>
          <p:cNvPr id="37" name="Text Placeholder 36">
            <a:extLst>
              <a:ext uri="{FF2B5EF4-FFF2-40B4-BE49-F238E27FC236}">
                <a16:creationId xmlns:a16="http://schemas.microsoft.com/office/drawing/2014/main" id="{DFD20B75-7587-8EF7-2994-1FBCCA7261B7}"/>
              </a:ext>
            </a:extLst>
          </p:cNvPr>
          <p:cNvSpPr>
            <a:spLocks noGrp="1"/>
          </p:cNvSpPr>
          <p:nvPr>
            <p:ph type="body" sz="quarter" idx="33"/>
          </p:nvPr>
        </p:nvSpPr>
        <p:spPr/>
        <p:txBody>
          <a:bodyPr/>
          <a:lstStyle/>
          <a:p>
            <a:r>
              <a:rPr lang="en-GB">
                <a:latin typeface="+mn-lt"/>
              </a:rPr>
              <a:t>03</a:t>
            </a:r>
          </a:p>
        </p:txBody>
      </p:sp>
      <p:sp>
        <p:nvSpPr>
          <p:cNvPr id="39" name="Text Placeholder 38">
            <a:extLst>
              <a:ext uri="{FF2B5EF4-FFF2-40B4-BE49-F238E27FC236}">
                <a16:creationId xmlns:a16="http://schemas.microsoft.com/office/drawing/2014/main" id="{F53DF80C-22F8-3E98-73BF-269A203711E4}"/>
              </a:ext>
            </a:extLst>
          </p:cNvPr>
          <p:cNvSpPr>
            <a:spLocks noGrp="1"/>
          </p:cNvSpPr>
          <p:nvPr>
            <p:ph type="body" sz="quarter" idx="34"/>
          </p:nvPr>
        </p:nvSpPr>
        <p:spPr/>
        <p:txBody>
          <a:bodyPr/>
          <a:lstStyle/>
          <a:p>
            <a:r>
              <a:rPr lang="en-GB">
                <a:latin typeface="+mn-lt"/>
              </a:rPr>
              <a:t>05</a:t>
            </a:r>
          </a:p>
        </p:txBody>
      </p:sp>
      <p:sp>
        <p:nvSpPr>
          <p:cNvPr id="41" name="Text Placeholder 40">
            <a:extLst>
              <a:ext uri="{FF2B5EF4-FFF2-40B4-BE49-F238E27FC236}">
                <a16:creationId xmlns:a16="http://schemas.microsoft.com/office/drawing/2014/main" id="{7D96DD3A-FC84-5871-8609-2270F37A99AA}"/>
              </a:ext>
            </a:extLst>
          </p:cNvPr>
          <p:cNvSpPr>
            <a:spLocks noGrp="1"/>
          </p:cNvSpPr>
          <p:nvPr>
            <p:ph type="body" sz="quarter" idx="35"/>
          </p:nvPr>
        </p:nvSpPr>
        <p:spPr/>
        <p:txBody>
          <a:bodyPr/>
          <a:lstStyle/>
          <a:p>
            <a:r>
              <a:rPr lang="en-GB">
                <a:latin typeface="+mn-lt"/>
              </a:rPr>
              <a:t>02</a:t>
            </a:r>
          </a:p>
        </p:txBody>
      </p:sp>
      <p:sp>
        <p:nvSpPr>
          <p:cNvPr id="43" name="Text Placeholder 42">
            <a:extLst>
              <a:ext uri="{FF2B5EF4-FFF2-40B4-BE49-F238E27FC236}">
                <a16:creationId xmlns:a16="http://schemas.microsoft.com/office/drawing/2014/main" id="{27E9AFCD-1540-EF80-4291-6D06E90949EA}"/>
              </a:ext>
            </a:extLst>
          </p:cNvPr>
          <p:cNvSpPr>
            <a:spLocks noGrp="1"/>
          </p:cNvSpPr>
          <p:nvPr>
            <p:ph type="body" sz="quarter" idx="36"/>
          </p:nvPr>
        </p:nvSpPr>
        <p:spPr/>
        <p:txBody>
          <a:bodyPr/>
          <a:lstStyle/>
          <a:p>
            <a:r>
              <a:rPr lang="en-GB">
                <a:latin typeface="+mn-lt"/>
              </a:rPr>
              <a:t>04</a:t>
            </a:r>
          </a:p>
        </p:txBody>
      </p:sp>
      <p:sp>
        <p:nvSpPr>
          <p:cNvPr id="45" name="Text Placeholder 44">
            <a:extLst>
              <a:ext uri="{FF2B5EF4-FFF2-40B4-BE49-F238E27FC236}">
                <a16:creationId xmlns:a16="http://schemas.microsoft.com/office/drawing/2014/main" id="{E3EFECD0-BE72-060C-74DE-7C4C3DD92A22}"/>
              </a:ext>
            </a:extLst>
          </p:cNvPr>
          <p:cNvSpPr>
            <a:spLocks noGrp="1"/>
          </p:cNvSpPr>
          <p:nvPr>
            <p:ph type="body" sz="quarter" idx="37"/>
          </p:nvPr>
        </p:nvSpPr>
        <p:spPr/>
        <p:txBody>
          <a:bodyPr/>
          <a:lstStyle/>
          <a:p>
            <a:r>
              <a:rPr lang="en-GB">
                <a:latin typeface="+mn-lt"/>
              </a:rPr>
              <a:t>06</a:t>
            </a:r>
          </a:p>
        </p:txBody>
      </p:sp>
      <p:sp>
        <p:nvSpPr>
          <p:cNvPr id="3" name="Text Placeholder 2">
            <a:extLst>
              <a:ext uri="{FF2B5EF4-FFF2-40B4-BE49-F238E27FC236}">
                <a16:creationId xmlns:a16="http://schemas.microsoft.com/office/drawing/2014/main" id="{B14872F8-7280-FBE4-65A4-0124FAB93C4D}"/>
              </a:ext>
            </a:extLst>
          </p:cNvPr>
          <p:cNvSpPr>
            <a:spLocks noGrp="1"/>
          </p:cNvSpPr>
          <p:nvPr>
            <p:ph type="body" sz="quarter" idx="38"/>
          </p:nvPr>
        </p:nvSpPr>
        <p:spPr>
          <a:xfrm>
            <a:off x="5079448" y="5758571"/>
            <a:ext cx="2163181" cy="780010"/>
          </a:xfrm>
        </p:spPr>
        <p:txBody>
          <a:bodyPr/>
          <a:lstStyle/>
          <a:p>
            <a:r>
              <a:rPr lang="en-GB">
                <a:latin typeface="+mn-lt"/>
              </a:rPr>
              <a:t>Barriers and motivators to help seeking</a:t>
            </a:r>
          </a:p>
        </p:txBody>
      </p:sp>
      <p:sp>
        <p:nvSpPr>
          <p:cNvPr id="6" name="Text Placeholder 5">
            <a:extLst>
              <a:ext uri="{FF2B5EF4-FFF2-40B4-BE49-F238E27FC236}">
                <a16:creationId xmlns:a16="http://schemas.microsoft.com/office/drawing/2014/main" id="{6CA350AC-8D80-BAD7-E54B-FB5D184F6EF1}"/>
              </a:ext>
            </a:extLst>
          </p:cNvPr>
          <p:cNvSpPr>
            <a:spLocks noGrp="1"/>
          </p:cNvSpPr>
          <p:nvPr>
            <p:ph type="body" sz="quarter" idx="39"/>
          </p:nvPr>
        </p:nvSpPr>
        <p:spPr/>
        <p:txBody>
          <a:bodyPr/>
          <a:lstStyle/>
          <a:p>
            <a:r>
              <a:rPr lang="en-GB">
                <a:latin typeface="+mn-lt"/>
              </a:rPr>
              <a:t>Screening</a:t>
            </a:r>
          </a:p>
        </p:txBody>
      </p:sp>
      <p:sp>
        <p:nvSpPr>
          <p:cNvPr id="8" name="Text Placeholder 7">
            <a:extLst>
              <a:ext uri="{FF2B5EF4-FFF2-40B4-BE49-F238E27FC236}">
                <a16:creationId xmlns:a16="http://schemas.microsoft.com/office/drawing/2014/main" id="{48529816-BDB9-D3A4-04A2-A58C8A20DCF4}"/>
              </a:ext>
            </a:extLst>
          </p:cNvPr>
          <p:cNvSpPr>
            <a:spLocks noGrp="1"/>
          </p:cNvSpPr>
          <p:nvPr>
            <p:ph type="body" sz="quarter" idx="40"/>
          </p:nvPr>
        </p:nvSpPr>
        <p:spPr/>
        <p:txBody>
          <a:bodyPr/>
          <a:lstStyle/>
          <a:p>
            <a:r>
              <a:rPr lang="en-GB">
                <a:latin typeface="+mn-lt"/>
              </a:rPr>
              <a:t>07</a:t>
            </a:r>
          </a:p>
        </p:txBody>
      </p:sp>
      <p:sp>
        <p:nvSpPr>
          <p:cNvPr id="10" name="Text Placeholder 9">
            <a:extLst>
              <a:ext uri="{FF2B5EF4-FFF2-40B4-BE49-F238E27FC236}">
                <a16:creationId xmlns:a16="http://schemas.microsoft.com/office/drawing/2014/main" id="{BA1D3269-6A4D-DEA6-1F89-DD6B57D23862}"/>
              </a:ext>
            </a:extLst>
          </p:cNvPr>
          <p:cNvSpPr>
            <a:spLocks noGrp="1"/>
          </p:cNvSpPr>
          <p:nvPr>
            <p:ph type="body" sz="quarter" idx="41"/>
          </p:nvPr>
        </p:nvSpPr>
        <p:spPr/>
        <p:txBody>
          <a:bodyPr/>
          <a:lstStyle/>
          <a:p>
            <a:r>
              <a:rPr lang="en-GB">
                <a:latin typeface="+mn-lt"/>
              </a:rPr>
              <a:t>08</a:t>
            </a:r>
          </a:p>
        </p:txBody>
      </p:sp>
      <p:sp>
        <p:nvSpPr>
          <p:cNvPr id="14" name="Text Placeholder 13">
            <a:extLst>
              <a:ext uri="{FF2B5EF4-FFF2-40B4-BE49-F238E27FC236}">
                <a16:creationId xmlns:a16="http://schemas.microsoft.com/office/drawing/2014/main" id="{12BE0E59-93C9-C492-7075-EEDFDC5626AA}"/>
              </a:ext>
            </a:extLst>
          </p:cNvPr>
          <p:cNvSpPr>
            <a:spLocks noGrp="1"/>
          </p:cNvSpPr>
          <p:nvPr>
            <p:ph type="body" sz="quarter" idx="14"/>
          </p:nvPr>
        </p:nvSpPr>
        <p:spPr/>
        <p:txBody>
          <a:bodyPr/>
          <a:lstStyle/>
          <a:p>
            <a:r>
              <a:rPr lang="en-GB">
                <a:latin typeface="+mn-lt"/>
              </a:rPr>
              <a:t>Cancer Awareness Measure+ 2024 – Wales</a:t>
            </a:r>
          </a:p>
        </p:txBody>
      </p:sp>
    </p:spTree>
    <p:extLst>
      <p:ext uri="{BB962C8B-B14F-4D97-AF65-F5344CB8AC3E}">
        <p14:creationId xmlns:p14="http://schemas.microsoft.com/office/powerpoint/2010/main" val="4106191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3E74-D0E9-1323-BB8B-791207B3DC5E}"/>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6C9A067-BE3A-ABC8-0F63-EC75EBA6B5F6}"/>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Around a third of those who reported experiencing any potential cancer symptom felt  concerned about its seriousness, with concern highest among potential oral cancer symptoms</a:t>
            </a:r>
          </a:p>
        </p:txBody>
      </p:sp>
      <p:sp>
        <p:nvSpPr>
          <p:cNvPr id="16" name="Footer Placeholder 5">
            <a:extLst>
              <a:ext uri="{FF2B5EF4-FFF2-40B4-BE49-F238E27FC236}">
                <a16:creationId xmlns:a16="http://schemas.microsoft.com/office/drawing/2014/main" id="{6D8F6B51-E42C-238B-A42E-3424CB87738E}"/>
              </a:ext>
            </a:extLst>
          </p:cNvPr>
          <p:cNvSpPr txBox="1">
            <a:spLocks/>
          </p:cNvSpPr>
          <p:nvPr/>
        </p:nvSpPr>
        <p:spPr>
          <a:xfrm>
            <a:off x="284206" y="6366359"/>
            <a:ext cx="11383538" cy="4715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H2_rec. You said that you have experienced [symptom] in the last 6 months. We would now like to ask you a few more questions about this. How concerned have you been that this symptom might be serious? Please select one answer.</a:t>
            </a:r>
          </a:p>
          <a:p>
            <a:r>
              <a:rPr lang="en-US" sz="800"/>
              <a:t>Base: All in Wales who experienced…(Any cancer symptom: N=454; Any non-specific cancer symptom: N=325; Any red-flag cancer symptom: N=198; Any lung-specific cancer symptom: N=147; Any oral cancer symptom: N=148). </a:t>
            </a:r>
          </a:p>
          <a:p>
            <a:r>
              <a:rPr lang="en-US" sz="800"/>
              <a:t>Note – the results will not total 100% due to multiple questions on different symptoms being combined (e.g. if a respondent is quite concerned about one symptom, and very concerned about another, they will be counted twice)</a:t>
            </a:r>
          </a:p>
        </p:txBody>
      </p:sp>
      <p:sp>
        <p:nvSpPr>
          <p:cNvPr id="2" name="TextBox 1">
            <a:extLst>
              <a:ext uri="{FF2B5EF4-FFF2-40B4-BE49-F238E27FC236}">
                <a16:creationId xmlns:a16="http://schemas.microsoft.com/office/drawing/2014/main" id="{1A6DDF13-18A6-C529-7E93-0AEA4CE3C94B}"/>
              </a:ext>
            </a:extLst>
          </p:cNvPr>
          <p:cNvSpPr txBox="1"/>
          <p:nvPr/>
        </p:nvSpPr>
        <p:spPr>
          <a:xfrm>
            <a:off x="3046521" y="1551353"/>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Concern regarding symptoms</a:t>
            </a:r>
            <a:endParaRPr lang="en-GB" sz="1800" b="1" i="0" u="none" strike="noStrike" kern="1200" spc="10" baseline="0">
              <a:solidFill>
                <a:schemeClr val="tx1"/>
              </a:solidFill>
              <a:ea typeface="+mn-ea"/>
              <a:cs typeface="+mn-cs"/>
            </a:endParaRPr>
          </a:p>
        </p:txBody>
      </p:sp>
      <p:graphicFrame>
        <p:nvGraphicFramePr>
          <p:cNvPr id="9" name="Chart 8">
            <a:extLst>
              <a:ext uri="{FF2B5EF4-FFF2-40B4-BE49-F238E27FC236}">
                <a16:creationId xmlns:a16="http://schemas.microsoft.com/office/drawing/2014/main" id="{89F1BFF5-8D8E-C062-F798-2B0144AA0836}"/>
              </a:ext>
            </a:extLst>
          </p:cNvPr>
          <p:cNvGraphicFramePr/>
          <p:nvPr>
            <p:extLst>
              <p:ext uri="{D42A27DB-BD31-4B8C-83A1-F6EECF244321}">
                <p14:modId xmlns:p14="http://schemas.microsoft.com/office/powerpoint/2010/main" val="662380557"/>
              </p:ext>
            </p:extLst>
          </p:nvPr>
        </p:nvGraphicFramePr>
        <p:xfrm>
          <a:off x="668036" y="2217109"/>
          <a:ext cx="10615877" cy="4044722"/>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1431366F-12C7-6B3E-B48C-666DC47E3055}"/>
              </a:ext>
            </a:extLst>
          </p:cNvPr>
          <p:cNvSpPr/>
          <p:nvPr/>
        </p:nvSpPr>
        <p:spPr>
          <a:xfrm>
            <a:off x="8734351" y="1986469"/>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t>Total % concerned (Net: extremely/quite a bit)</a:t>
            </a:r>
            <a:b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0087"/>
                </a:solidFill>
                <a:effectLst/>
                <a:uLnTx/>
                <a:uFillTx/>
                <a:latin typeface="Arial" panose="020B0604020202020204"/>
                <a:ea typeface="+mn-ea"/>
                <a:cs typeface="+mn-cs"/>
              </a:rPr>
              <a:t>Any potential cancer symptom: </a:t>
            </a:r>
            <a:r>
              <a:rPr kumimoji="0" lang="en-GB" sz="1400" b="1" i="0" u="none" strike="noStrike" kern="1200" cap="none" spc="0" normalizeH="0" baseline="0" noProof="0">
                <a:ln>
                  <a:noFill/>
                </a:ln>
                <a:solidFill>
                  <a:srgbClr val="FF0087"/>
                </a:solidFill>
                <a:effectLst/>
                <a:uLnTx/>
                <a:uFillTx/>
                <a:latin typeface="Arial" panose="020B0604020202020204"/>
                <a:ea typeface="+mn-ea"/>
                <a:cs typeface="+mn-cs"/>
              </a:rPr>
              <a:t>35%</a:t>
            </a:r>
            <a:endParaRPr kumimoji="0" lang="en-GB" sz="1600" b="1" i="0" u="none" strike="noStrike" kern="1200" cap="none" spc="0" normalizeH="0" baseline="0" noProof="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7E"/>
                </a:solidFill>
                <a:effectLst/>
                <a:uLnTx/>
                <a:uFillTx/>
                <a:latin typeface="Arial" panose="020B0604020202020204"/>
                <a:ea typeface="+mn-ea"/>
                <a:cs typeface="+mn-cs"/>
              </a:rPr>
              <a:t>Any potential non-specific symptom: </a:t>
            </a:r>
            <a:r>
              <a:rPr kumimoji="0" lang="en-GB" sz="1400" b="1" i="0" u="none" strike="noStrike" kern="1200" cap="none" spc="0" normalizeH="0" baseline="0" noProof="0">
                <a:ln>
                  <a:noFill/>
                </a:ln>
                <a:solidFill>
                  <a:srgbClr val="00007E"/>
                </a:solidFill>
                <a:effectLst/>
                <a:uLnTx/>
                <a:uFillTx/>
                <a:latin typeface="Arial" panose="020B0604020202020204"/>
                <a:ea typeface="+mn-ea"/>
                <a:cs typeface="+mn-cs"/>
              </a:rPr>
              <a:t>3</a:t>
            </a:r>
            <a:r>
              <a:rPr lang="en-GB" sz="1400" b="1">
                <a:solidFill>
                  <a:srgbClr val="00007E"/>
                </a:solidFill>
                <a:latin typeface="Arial" panose="020B0604020202020204"/>
              </a:rPr>
              <a:t>3</a:t>
            </a:r>
            <a:r>
              <a:rPr kumimoji="0" lang="en-GB" sz="1400" b="1" i="0" u="none" strike="noStrike" kern="1200" cap="none" spc="0" normalizeH="0" baseline="0" noProof="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t>36%</a:t>
            </a:r>
            <a:b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19%</a:t>
            </a:r>
            <a:br>
              <a:rPr kumimoji="0" lang="en-GB" sz="1100" b="1" i="0" u="none" strike="noStrike" kern="1200" cap="none" spc="0" normalizeH="0" baseline="0" noProof="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Any potential oral cancer symptom: </a:t>
            </a:r>
            <a:r>
              <a:rPr kumimoji="0" lang="en-GB" sz="14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40%</a:t>
            </a:r>
            <a:endParaRPr kumimoji="0" lang="en-GB" sz="18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8899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Seeking help </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2438923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69983" y="18888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After noticing their symptom, nearly 2 in 3 tried to contact their GP, although slightly fewer (58%) were successful in contacting them</a:t>
            </a:r>
          </a:p>
        </p:txBody>
      </p:sp>
      <p:sp>
        <p:nvSpPr>
          <p:cNvPr id="8" name="TextBox 7">
            <a:extLst>
              <a:ext uri="{FF2B5EF4-FFF2-40B4-BE49-F238E27FC236}">
                <a16:creationId xmlns:a16="http://schemas.microsoft.com/office/drawing/2014/main" id="{D637A334-5547-113D-3CCA-B8D671014732}"/>
              </a:ext>
            </a:extLst>
          </p:cNvPr>
          <p:cNvSpPr txBox="1"/>
          <p:nvPr/>
        </p:nvSpPr>
        <p:spPr>
          <a:xfrm>
            <a:off x="2416621" y="1362420"/>
            <a:ext cx="7358758" cy="338554"/>
          </a:xfrm>
          <a:prstGeom prst="rect">
            <a:avLst/>
          </a:prstGeom>
          <a:noFill/>
        </p:spPr>
        <p:txBody>
          <a:bodyPr wrap="square" rtlCol="0">
            <a:spAutoFit/>
          </a:bodyPr>
          <a:lstStyle/>
          <a:p>
            <a:pPr algn="ctr"/>
            <a:r>
              <a:rPr lang="en-US" sz="1600" b="1" spc="10"/>
              <a:t>Actions taken after noticing symptom</a:t>
            </a:r>
          </a:p>
        </p:txBody>
      </p:sp>
      <p:sp>
        <p:nvSpPr>
          <p:cNvPr id="3" name="Footer Placeholder 5">
            <a:extLst>
              <a:ext uri="{FF2B5EF4-FFF2-40B4-BE49-F238E27FC236}">
                <a16:creationId xmlns:a16="http://schemas.microsoft.com/office/drawing/2014/main" id="{C8264695-A1C7-B1F8-A633-6D96D67DC467}"/>
              </a:ext>
            </a:extLst>
          </p:cNvPr>
          <p:cNvSpPr txBox="1">
            <a:spLocks/>
          </p:cNvSpPr>
          <p:nvPr/>
        </p:nvSpPr>
        <p:spPr>
          <a:xfrm>
            <a:off x="269983" y="6489476"/>
            <a:ext cx="11383538"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H4_rec. You said that you have experienced [symptom] in the last 12 months. We would now like to ask you a few more questions about this. Which of the following, if any, did you do after noticing the symptom? Please select all that apply.</a:t>
            </a:r>
          </a:p>
          <a:p>
            <a:r>
              <a:rPr lang="en-US" sz="800"/>
              <a:t>Base: All in Wales who experienced…(Any cancer symptom: N=454; Any non-specific cancer symptom: N=325; Any red-flag cancer symptom: N=198; Any lung-specific cancer symptom: N=147; Any oral cancer symptom: N=148).</a:t>
            </a:r>
          </a:p>
        </p:txBody>
      </p:sp>
      <p:graphicFrame>
        <p:nvGraphicFramePr>
          <p:cNvPr id="7" name="Chart 6">
            <a:extLst>
              <a:ext uri="{FF2B5EF4-FFF2-40B4-BE49-F238E27FC236}">
                <a16:creationId xmlns:a16="http://schemas.microsoft.com/office/drawing/2014/main" id="{7E33414B-33E8-20EF-561E-F551B8D8C706}"/>
              </a:ext>
            </a:extLst>
          </p:cNvPr>
          <p:cNvGraphicFramePr/>
          <p:nvPr>
            <p:extLst>
              <p:ext uri="{D42A27DB-BD31-4B8C-83A1-F6EECF244321}">
                <p14:modId xmlns:p14="http://schemas.microsoft.com/office/powerpoint/2010/main" val="885570062"/>
              </p:ext>
            </p:extLst>
          </p:nvPr>
        </p:nvGraphicFramePr>
        <p:xfrm>
          <a:off x="363591" y="1697523"/>
          <a:ext cx="11196321" cy="4723354"/>
        </p:xfrm>
        <a:graphic>
          <a:graphicData uri="http://schemas.openxmlformats.org/drawingml/2006/chart">
            <c:chart xmlns:c="http://schemas.openxmlformats.org/drawingml/2006/chart" xmlns:r="http://schemas.openxmlformats.org/officeDocument/2006/relationships" r:id="rId3"/>
          </a:graphicData>
        </a:graphic>
      </p:graphicFrame>
      <p:sp>
        <p:nvSpPr>
          <p:cNvPr id="12" name="Speech Bubble: Rectangle with Corners Rounded 11">
            <a:extLst>
              <a:ext uri="{FF2B5EF4-FFF2-40B4-BE49-F238E27FC236}">
                <a16:creationId xmlns:a16="http://schemas.microsoft.com/office/drawing/2014/main" id="{500EC94F-BFCB-488C-3923-F7F5F7825389}"/>
              </a:ext>
            </a:extLst>
          </p:cNvPr>
          <p:cNvSpPr/>
          <p:nvPr/>
        </p:nvSpPr>
        <p:spPr>
          <a:xfrm>
            <a:off x="8259104" y="3531904"/>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t>Total % who contacted GP (successfully or not)</a:t>
            </a:r>
            <a:b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0087"/>
                </a:solidFill>
                <a:effectLst/>
                <a:uLnTx/>
                <a:uFillTx/>
                <a:latin typeface="Arial" panose="020B0604020202020204"/>
                <a:ea typeface="+mn-ea"/>
                <a:cs typeface="+mn-cs"/>
              </a:rPr>
              <a:t>Any potential cancer symptom: </a:t>
            </a:r>
            <a:r>
              <a:rPr lang="en-GB" sz="1400" b="1">
                <a:solidFill>
                  <a:srgbClr val="FF0087"/>
                </a:solidFill>
                <a:latin typeface="Arial" panose="020B0604020202020204"/>
              </a:rPr>
              <a:t>64</a:t>
            </a:r>
            <a:r>
              <a:rPr kumimoji="0" lang="en-GB" sz="1400" b="1" i="0" u="none" strike="noStrike" kern="1200" cap="none" spc="0" normalizeH="0" baseline="0" noProof="0">
                <a:ln>
                  <a:noFill/>
                </a:ln>
                <a:solidFill>
                  <a:srgbClr val="FF0087"/>
                </a:solidFill>
                <a:effectLst/>
                <a:uLnTx/>
                <a:uFillTx/>
                <a:latin typeface="Arial" panose="020B0604020202020204"/>
                <a:ea typeface="+mn-ea"/>
                <a:cs typeface="+mn-cs"/>
              </a:rPr>
              <a:t>%</a:t>
            </a:r>
            <a:endParaRPr kumimoji="0" lang="en-GB" sz="1600" b="1" i="0" u="none" strike="noStrike" kern="1200" cap="none" spc="0" normalizeH="0" baseline="0" noProof="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7E"/>
                </a:solidFill>
                <a:effectLst/>
                <a:uLnTx/>
                <a:uFillTx/>
                <a:latin typeface="Arial" panose="020B0604020202020204"/>
                <a:ea typeface="+mn-ea"/>
                <a:cs typeface="+mn-cs"/>
              </a:rPr>
              <a:t>Any potential non-specific symptom: </a:t>
            </a:r>
            <a:r>
              <a:rPr kumimoji="0" lang="en-GB" sz="1400" b="1" i="0" u="none" strike="noStrike" kern="1200" cap="none" spc="0" normalizeH="0" baseline="0" noProof="0">
                <a:ln>
                  <a:noFill/>
                </a:ln>
                <a:solidFill>
                  <a:srgbClr val="00007E"/>
                </a:solidFill>
                <a:effectLst/>
                <a:uLnTx/>
                <a:uFillTx/>
                <a:latin typeface="Arial" panose="020B0604020202020204"/>
                <a:ea typeface="+mn-ea"/>
                <a:cs typeface="+mn-cs"/>
              </a:rPr>
              <a:t>57%</a:t>
            </a:r>
            <a:endParaRPr kumimoji="0" lang="en-GB" sz="1100" b="1" i="0" u="none" strike="noStrike" kern="1200" cap="none" spc="0" normalizeH="0" baseline="0" noProof="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t>65%</a:t>
            </a:r>
            <a:b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52%</a:t>
            </a:r>
            <a:br>
              <a:rPr kumimoji="0" lang="en-GB" sz="1100" b="1" i="0" u="none" strike="noStrike" kern="1200" cap="none" spc="0" normalizeH="0" baseline="0" noProof="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Any potential oral cancer symptom: </a:t>
            </a:r>
            <a:r>
              <a:rPr kumimoji="0" lang="en-GB" sz="14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60%</a:t>
            </a:r>
            <a:endParaRPr kumimoji="0" lang="en-GB" sz="18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435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Around 6 in 10 of those who experienced any potential cancer symptom contacted their GP within 6 months; across all symptoms, more reported contacting their GP within 6 months than those who didn’t</a:t>
            </a:r>
          </a:p>
        </p:txBody>
      </p:sp>
      <p:sp>
        <p:nvSpPr>
          <p:cNvPr id="8" name="TextBox 7">
            <a:extLst>
              <a:ext uri="{FF2B5EF4-FFF2-40B4-BE49-F238E27FC236}">
                <a16:creationId xmlns:a16="http://schemas.microsoft.com/office/drawing/2014/main" id="{D637A334-5547-113D-3CCA-B8D671014732}"/>
              </a:ext>
            </a:extLst>
          </p:cNvPr>
          <p:cNvSpPr txBox="1"/>
          <p:nvPr/>
        </p:nvSpPr>
        <p:spPr>
          <a:xfrm>
            <a:off x="2100262" y="1776735"/>
            <a:ext cx="7991475" cy="338554"/>
          </a:xfrm>
          <a:prstGeom prst="rect">
            <a:avLst/>
          </a:prstGeom>
          <a:noFill/>
        </p:spPr>
        <p:txBody>
          <a:bodyPr wrap="square" rtlCol="0">
            <a:spAutoFit/>
          </a:bodyPr>
          <a:lstStyle/>
          <a:p>
            <a:pPr algn="ctr"/>
            <a:r>
              <a:rPr lang="en-US" sz="1600" b="1" spc="10"/>
              <a:t>Proportion who contacted their GP within 6 months of noticing the symptom</a:t>
            </a:r>
          </a:p>
        </p:txBody>
      </p:sp>
      <p:graphicFrame>
        <p:nvGraphicFramePr>
          <p:cNvPr id="10" name="Chart 9">
            <a:extLst>
              <a:ext uri="{FF2B5EF4-FFF2-40B4-BE49-F238E27FC236}">
                <a16:creationId xmlns:a16="http://schemas.microsoft.com/office/drawing/2014/main" id="{50EE0BCF-366B-CF4F-B166-3CDE667668FD}"/>
              </a:ext>
            </a:extLst>
          </p:cNvPr>
          <p:cNvGraphicFramePr/>
          <p:nvPr>
            <p:extLst>
              <p:ext uri="{D42A27DB-BD31-4B8C-83A1-F6EECF244321}">
                <p14:modId xmlns:p14="http://schemas.microsoft.com/office/powerpoint/2010/main" val="344813676"/>
              </p:ext>
            </p:extLst>
          </p:nvPr>
        </p:nvGraphicFramePr>
        <p:xfrm>
          <a:off x="754581" y="2055468"/>
          <a:ext cx="10200281" cy="4133861"/>
        </p:xfrm>
        <a:graphic>
          <a:graphicData uri="http://schemas.openxmlformats.org/drawingml/2006/chart">
            <c:chart xmlns:c="http://schemas.openxmlformats.org/drawingml/2006/chart" xmlns:r="http://schemas.openxmlformats.org/officeDocument/2006/relationships" r:id="rId3"/>
          </a:graphicData>
        </a:graphic>
      </p:graphicFrame>
      <p:sp>
        <p:nvSpPr>
          <p:cNvPr id="11" name="Footer Placeholder 5">
            <a:extLst>
              <a:ext uri="{FF2B5EF4-FFF2-40B4-BE49-F238E27FC236}">
                <a16:creationId xmlns:a16="http://schemas.microsoft.com/office/drawing/2014/main" id="{BF2330A4-FA91-E2B5-1681-1006A47CB98D}"/>
              </a:ext>
            </a:extLst>
          </p:cNvPr>
          <p:cNvSpPr txBox="1">
            <a:spLocks/>
          </p:cNvSpPr>
          <p:nvPr/>
        </p:nvSpPr>
        <p:spPr>
          <a:xfrm>
            <a:off x="335360" y="6357468"/>
            <a:ext cx="11089878"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H5_rec. How long after you first noticed the symptom did you contact your GP surgery/practice? This includes if you called or tried to call the surgery/practice, or if you completed an online/e-consultation form to request an appointment. Please select one answer.</a:t>
            </a:r>
            <a:br>
              <a:rPr lang="en-US" sz="800"/>
            </a:br>
            <a:r>
              <a:rPr lang="en-US" sz="800"/>
              <a:t>Base: All in Wales who experienced…(Any cancer symptom: N=454; Any non-specific cancer symptom: N=325; Any red-flag cancer symptom: N=198; Any lung-specific cancer symptom: N=147; Any oral cancer symptom: N=148).</a:t>
            </a:r>
          </a:p>
        </p:txBody>
      </p:sp>
    </p:spTree>
    <p:extLst>
      <p:ext uri="{BB962C8B-B14F-4D97-AF65-F5344CB8AC3E}">
        <p14:creationId xmlns:p14="http://schemas.microsoft.com/office/powerpoint/2010/main" val="1952967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14177C9-A701-5CC4-5F88-C645C9FEB11A}"/>
              </a:ext>
            </a:extLst>
          </p:cNvPr>
          <p:cNvSpPr txBox="1"/>
          <p:nvPr/>
        </p:nvSpPr>
        <p:spPr>
          <a:xfrm>
            <a:off x="2224978" y="1557853"/>
            <a:ext cx="7742044" cy="584775"/>
          </a:xfrm>
          <a:prstGeom prst="rect">
            <a:avLst/>
          </a:prstGeom>
          <a:noFill/>
        </p:spPr>
        <p:txBody>
          <a:bodyPr wrap="square" rtlCol="0">
            <a:spAutoFit/>
          </a:bodyPr>
          <a:lstStyle/>
          <a:p>
            <a:pPr algn="ctr"/>
            <a:r>
              <a:rPr lang="en-US" sz="1600" b="1" spc="10"/>
              <a:t>Of those who experienced any potential cancer symptom and contacted their GP within 6 months</a:t>
            </a:r>
          </a:p>
        </p:txBody>
      </p:sp>
      <p:grpSp>
        <p:nvGrpSpPr>
          <p:cNvPr id="6" name="Group 5">
            <a:extLst>
              <a:ext uri="{FF2B5EF4-FFF2-40B4-BE49-F238E27FC236}">
                <a16:creationId xmlns:a16="http://schemas.microsoft.com/office/drawing/2014/main" id="{2243D784-833E-E549-68E3-896C1E31CB5D}"/>
              </a:ext>
            </a:extLst>
          </p:cNvPr>
          <p:cNvGrpSpPr/>
          <p:nvPr/>
        </p:nvGrpSpPr>
        <p:grpSpPr>
          <a:xfrm>
            <a:off x="443064" y="1728607"/>
            <a:ext cx="11595739" cy="4499757"/>
            <a:chOff x="541253" y="844389"/>
            <a:chExt cx="11219265" cy="3918112"/>
          </a:xfrm>
        </p:grpSpPr>
        <p:graphicFrame>
          <p:nvGraphicFramePr>
            <p:cNvPr id="7" name="Chart 6">
              <a:extLst>
                <a:ext uri="{FF2B5EF4-FFF2-40B4-BE49-F238E27FC236}">
                  <a16:creationId xmlns:a16="http://schemas.microsoft.com/office/drawing/2014/main" id="{F31619A2-812B-0867-DCA3-5CD33922F211}"/>
                </a:ext>
              </a:extLst>
            </p:cNvPr>
            <p:cNvGraphicFramePr/>
            <p:nvPr>
              <p:extLst>
                <p:ext uri="{D42A27DB-BD31-4B8C-83A1-F6EECF244321}">
                  <p14:modId xmlns:p14="http://schemas.microsoft.com/office/powerpoint/2010/main" val="400929723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Connector 20">
              <a:extLst>
                <a:ext uri="{FF2B5EF4-FFF2-40B4-BE49-F238E27FC236}">
                  <a16:creationId xmlns:a16="http://schemas.microsoft.com/office/drawing/2014/main" id="{4AD26E95-C7F1-F393-29D7-AD57DF38283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2" name="Isosceles Triangle 21">
              <a:extLst>
                <a:ext uri="{FF2B5EF4-FFF2-40B4-BE49-F238E27FC236}">
                  <a16:creationId xmlns:a16="http://schemas.microsoft.com/office/drawing/2014/main" id="{2200C55D-0D28-7701-4173-85D5A6BBF826}"/>
                </a:ext>
              </a:extLst>
            </p:cNvPr>
            <p:cNvSpPr>
              <a:spLocks noChangeAspect="1"/>
            </p:cNvSpPr>
            <p:nvPr/>
          </p:nvSpPr>
          <p:spPr>
            <a:xfrm>
              <a:off x="9039048" y="162202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Isosceles Triangle 22">
              <a:extLst>
                <a:ext uri="{FF2B5EF4-FFF2-40B4-BE49-F238E27FC236}">
                  <a16:creationId xmlns:a16="http://schemas.microsoft.com/office/drawing/2014/main" id="{89DD1FFB-B1B3-0261-B745-6A77AFDD6D76}"/>
                </a:ext>
              </a:extLst>
            </p:cNvPr>
            <p:cNvSpPr>
              <a:spLocks noChangeAspect="1"/>
            </p:cNvSpPr>
            <p:nvPr/>
          </p:nvSpPr>
          <p:spPr>
            <a:xfrm rot="10800000">
              <a:off x="8553009" y="200826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28" name="TextBox 27">
            <a:extLst>
              <a:ext uri="{FF2B5EF4-FFF2-40B4-BE49-F238E27FC236}">
                <a16:creationId xmlns:a16="http://schemas.microsoft.com/office/drawing/2014/main" id="{17C6E182-F21E-C396-659E-CBD386DE6CAE}"/>
              </a:ext>
            </a:extLst>
          </p:cNvPr>
          <p:cNvSpPr txBox="1"/>
          <p:nvPr/>
        </p:nvSpPr>
        <p:spPr>
          <a:xfrm>
            <a:off x="10348112" y="6365726"/>
            <a:ext cx="1688851" cy="307777"/>
          </a:xfrm>
          <a:prstGeom prst="rect">
            <a:avLst/>
          </a:prstGeom>
          <a:noFill/>
        </p:spPr>
        <p:txBody>
          <a:bodyPr wrap="square" lIns="0" tIns="0" rIns="0" bIns="0" rtlCol="0">
            <a:spAutoFit/>
          </a:bodyPr>
          <a:lstStyle/>
          <a:p>
            <a:pPr algn="ctr"/>
            <a:r>
              <a:rPr lang="en-US" sz="1000"/>
              <a:t>Show statistically significant differences between groups</a:t>
            </a:r>
            <a:endParaRPr lang="en-GB" sz="1000"/>
          </a:p>
        </p:txBody>
      </p:sp>
      <p:sp>
        <p:nvSpPr>
          <p:cNvPr id="29" name="Isosceles Triangle 28">
            <a:extLst>
              <a:ext uri="{FF2B5EF4-FFF2-40B4-BE49-F238E27FC236}">
                <a16:creationId xmlns:a16="http://schemas.microsoft.com/office/drawing/2014/main" id="{33BC089A-C4EE-8CF1-D123-839005F74673}"/>
              </a:ext>
            </a:extLst>
          </p:cNvPr>
          <p:cNvSpPr>
            <a:spLocks noChangeAspect="1"/>
          </p:cNvSpPr>
          <p:nvPr/>
        </p:nvSpPr>
        <p:spPr>
          <a:xfrm>
            <a:off x="10182250" y="63803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Isosceles Triangle 29">
            <a:extLst>
              <a:ext uri="{FF2B5EF4-FFF2-40B4-BE49-F238E27FC236}">
                <a16:creationId xmlns:a16="http://schemas.microsoft.com/office/drawing/2014/main" id="{63CB3151-A13A-2647-D082-07EF5659742A}"/>
              </a:ext>
            </a:extLst>
          </p:cNvPr>
          <p:cNvSpPr>
            <a:spLocks noChangeAspect="1"/>
          </p:cNvSpPr>
          <p:nvPr/>
        </p:nvSpPr>
        <p:spPr>
          <a:xfrm rot="10800000">
            <a:off x="10182250" y="65765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1" name="Footer Placeholder 5">
            <a:extLst>
              <a:ext uri="{FF2B5EF4-FFF2-40B4-BE49-F238E27FC236}">
                <a16:creationId xmlns:a16="http://schemas.microsoft.com/office/drawing/2014/main" id="{8810B0E4-FA0A-50CE-B377-BB371BD0DA8A}"/>
              </a:ext>
            </a:extLst>
          </p:cNvPr>
          <p:cNvSpPr txBox="1">
            <a:spLocks/>
          </p:cNvSpPr>
          <p:nvPr/>
        </p:nvSpPr>
        <p:spPr>
          <a:xfrm>
            <a:off x="280172" y="6247481"/>
            <a:ext cx="9618746" cy="571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a:br>
            <a:r>
              <a:rPr lang="en-US" sz="800"/>
              <a:t>Base: All in Wales who experienced any potential cancer symptom (All: N=454; Male: N=205; Female: N=247; 18-29: N=53; 30-49: N=141; 50+: N=260; ABC1: N=214; C2DE: N=240; C2DE 50+: N=155; No disability: N=214; Disability: N=227; Urban: N=294; Town: N=80; Rural: N=80)</a:t>
            </a:r>
          </a:p>
          <a:p>
            <a:endParaRPr lang="en-US" sz="800"/>
          </a:p>
        </p:txBody>
      </p:sp>
      <p:sp>
        <p:nvSpPr>
          <p:cNvPr id="35" name="Title 4">
            <a:extLst>
              <a:ext uri="{FF2B5EF4-FFF2-40B4-BE49-F238E27FC236}">
                <a16:creationId xmlns:a16="http://schemas.microsoft.com/office/drawing/2014/main" id="{251AF4C5-C196-5C12-D76D-2C312138196A}"/>
              </a:ext>
            </a:extLst>
          </p:cNvPr>
          <p:cNvSpPr txBox="1">
            <a:spLocks/>
          </p:cNvSpPr>
          <p:nvPr/>
        </p:nvSpPr>
        <p:spPr>
          <a:xfrm>
            <a:off x="360365" y="28454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Likelihood to contact their GP within 6 months increased for those aged 50+ and living with a disability</a:t>
            </a:r>
          </a:p>
        </p:txBody>
      </p:sp>
      <p:sp>
        <p:nvSpPr>
          <p:cNvPr id="2" name="Rectangle 1">
            <a:extLst>
              <a:ext uri="{FF2B5EF4-FFF2-40B4-BE49-F238E27FC236}">
                <a16:creationId xmlns:a16="http://schemas.microsoft.com/office/drawing/2014/main" id="{F3BA6347-6DD5-0F9B-6AAB-E498F6D99EEB}"/>
              </a:ext>
            </a:extLst>
          </p:cNvPr>
          <p:cNvSpPr/>
          <p:nvPr/>
        </p:nvSpPr>
        <p:spPr>
          <a:xfrm>
            <a:off x="8988088" y="4714281"/>
            <a:ext cx="818702" cy="3800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3" name="Rectangle 2">
            <a:extLst>
              <a:ext uri="{FF2B5EF4-FFF2-40B4-BE49-F238E27FC236}">
                <a16:creationId xmlns:a16="http://schemas.microsoft.com/office/drawing/2014/main" id="{1AC56837-79D2-5A63-EC23-130AC562041E}"/>
              </a:ext>
            </a:extLst>
          </p:cNvPr>
          <p:cNvSpPr/>
          <p:nvPr/>
        </p:nvSpPr>
        <p:spPr>
          <a:xfrm>
            <a:off x="8421163" y="4702546"/>
            <a:ext cx="776428" cy="5126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4" name="Rectangle 3">
            <a:extLst>
              <a:ext uri="{FF2B5EF4-FFF2-40B4-BE49-F238E27FC236}">
                <a16:creationId xmlns:a16="http://schemas.microsoft.com/office/drawing/2014/main" id="{0ED36C44-74F0-56CC-F766-8F8611B68B7A}"/>
              </a:ext>
            </a:extLst>
          </p:cNvPr>
          <p:cNvSpPr/>
          <p:nvPr/>
        </p:nvSpPr>
        <p:spPr>
          <a:xfrm>
            <a:off x="396983" y="4749247"/>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5" name="Rectangle 4">
            <a:extLst>
              <a:ext uri="{FF2B5EF4-FFF2-40B4-BE49-F238E27FC236}">
                <a16:creationId xmlns:a16="http://schemas.microsoft.com/office/drawing/2014/main" id="{19D24F66-45F0-98F2-6F59-B1371789A1FB}"/>
              </a:ext>
            </a:extLst>
          </p:cNvPr>
          <p:cNvSpPr/>
          <p:nvPr/>
        </p:nvSpPr>
        <p:spPr>
          <a:xfrm>
            <a:off x="3230103" y="4739493"/>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8" name="Rectangle 7">
            <a:extLst>
              <a:ext uri="{FF2B5EF4-FFF2-40B4-BE49-F238E27FC236}">
                <a16:creationId xmlns:a16="http://schemas.microsoft.com/office/drawing/2014/main" id="{6CEFCEFC-0047-C2E8-C00D-B8DE21CCDF18}"/>
              </a:ext>
            </a:extLst>
          </p:cNvPr>
          <p:cNvSpPr/>
          <p:nvPr/>
        </p:nvSpPr>
        <p:spPr>
          <a:xfrm>
            <a:off x="3776758" y="4733560"/>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9" name="Rectangle 8">
            <a:extLst>
              <a:ext uri="{FF2B5EF4-FFF2-40B4-BE49-F238E27FC236}">
                <a16:creationId xmlns:a16="http://schemas.microsoft.com/office/drawing/2014/main" id="{64237B30-FA52-1FBD-98F0-F0D15D02FDA5}"/>
              </a:ext>
            </a:extLst>
          </p:cNvPr>
          <p:cNvSpPr/>
          <p:nvPr/>
        </p:nvSpPr>
        <p:spPr>
          <a:xfrm>
            <a:off x="4358766" y="4723577"/>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14" name="Rectangle 13">
            <a:extLst>
              <a:ext uri="{FF2B5EF4-FFF2-40B4-BE49-F238E27FC236}">
                <a16:creationId xmlns:a16="http://schemas.microsoft.com/office/drawing/2014/main" id="{8ECF0284-5A30-30F3-B879-32B8A90B8477}"/>
              </a:ext>
            </a:extLst>
          </p:cNvPr>
          <p:cNvSpPr/>
          <p:nvPr/>
        </p:nvSpPr>
        <p:spPr>
          <a:xfrm>
            <a:off x="10029995" y="4737911"/>
            <a:ext cx="660651" cy="22094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15" name="Rectangle 14">
            <a:extLst>
              <a:ext uri="{FF2B5EF4-FFF2-40B4-BE49-F238E27FC236}">
                <a16:creationId xmlns:a16="http://schemas.microsoft.com/office/drawing/2014/main" id="{E21DBCBA-5028-911F-4D1E-9901449DB9A1}"/>
              </a:ext>
            </a:extLst>
          </p:cNvPr>
          <p:cNvSpPr/>
          <p:nvPr/>
        </p:nvSpPr>
        <p:spPr>
          <a:xfrm>
            <a:off x="10639194" y="4768258"/>
            <a:ext cx="577924" cy="17010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6" name="Rectangle 15">
            <a:extLst>
              <a:ext uri="{FF2B5EF4-FFF2-40B4-BE49-F238E27FC236}">
                <a16:creationId xmlns:a16="http://schemas.microsoft.com/office/drawing/2014/main" id="{29774451-1B67-C273-45A9-EF1AF443FFB1}"/>
              </a:ext>
            </a:extLst>
          </p:cNvPr>
          <p:cNvSpPr/>
          <p:nvPr/>
        </p:nvSpPr>
        <p:spPr>
          <a:xfrm>
            <a:off x="5348995" y="4732321"/>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7" name="Rectangle 16">
            <a:extLst>
              <a:ext uri="{FF2B5EF4-FFF2-40B4-BE49-F238E27FC236}">
                <a16:creationId xmlns:a16="http://schemas.microsoft.com/office/drawing/2014/main" id="{F6DDC30E-9D3D-AAA9-E57E-2AD10A5E344F}"/>
              </a:ext>
            </a:extLst>
          </p:cNvPr>
          <p:cNvSpPr/>
          <p:nvPr/>
        </p:nvSpPr>
        <p:spPr>
          <a:xfrm>
            <a:off x="5912203" y="4768258"/>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9" name="Rectangle 18">
            <a:extLst>
              <a:ext uri="{FF2B5EF4-FFF2-40B4-BE49-F238E27FC236}">
                <a16:creationId xmlns:a16="http://schemas.microsoft.com/office/drawing/2014/main" id="{ED028C01-521F-D238-DD27-9D54DF9655D5}"/>
              </a:ext>
            </a:extLst>
          </p:cNvPr>
          <p:cNvSpPr/>
          <p:nvPr/>
        </p:nvSpPr>
        <p:spPr>
          <a:xfrm>
            <a:off x="1570791" y="4755070"/>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0" name="Rectangle 19">
            <a:extLst>
              <a:ext uri="{FF2B5EF4-FFF2-40B4-BE49-F238E27FC236}">
                <a16:creationId xmlns:a16="http://schemas.microsoft.com/office/drawing/2014/main" id="{AC29971A-2573-82D2-3E68-656AAACD02C1}"/>
              </a:ext>
            </a:extLst>
          </p:cNvPr>
          <p:cNvSpPr/>
          <p:nvPr/>
        </p:nvSpPr>
        <p:spPr>
          <a:xfrm>
            <a:off x="2002072" y="4755251"/>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36" name="Rectangle 35">
            <a:extLst>
              <a:ext uri="{FF2B5EF4-FFF2-40B4-BE49-F238E27FC236}">
                <a16:creationId xmlns:a16="http://schemas.microsoft.com/office/drawing/2014/main" id="{E2DDBDE7-2EC9-C528-8852-73476E842EDC}"/>
              </a:ext>
            </a:extLst>
          </p:cNvPr>
          <p:cNvSpPr/>
          <p:nvPr/>
        </p:nvSpPr>
        <p:spPr>
          <a:xfrm>
            <a:off x="11151906" y="4697860"/>
            <a:ext cx="717545" cy="32815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12" name="Isosceles Triangle 11">
            <a:extLst>
              <a:ext uri="{FF2B5EF4-FFF2-40B4-BE49-F238E27FC236}">
                <a16:creationId xmlns:a16="http://schemas.microsoft.com/office/drawing/2014/main" id="{1561C26C-C4AE-423C-FED6-EAB3D73C2FB7}"/>
              </a:ext>
            </a:extLst>
          </p:cNvPr>
          <p:cNvSpPr>
            <a:spLocks noChangeAspect="1"/>
          </p:cNvSpPr>
          <p:nvPr/>
        </p:nvSpPr>
        <p:spPr>
          <a:xfrm>
            <a:off x="4461819" y="2628286"/>
            <a:ext cx="171428" cy="155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Isosceles Triangle 12">
            <a:extLst>
              <a:ext uri="{FF2B5EF4-FFF2-40B4-BE49-F238E27FC236}">
                <a16:creationId xmlns:a16="http://schemas.microsoft.com/office/drawing/2014/main" id="{C8136A44-D3DC-E807-5E22-D825CB0E23C1}"/>
              </a:ext>
            </a:extLst>
          </p:cNvPr>
          <p:cNvSpPr>
            <a:spLocks noChangeAspect="1"/>
          </p:cNvSpPr>
          <p:nvPr/>
        </p:nvSpPr>
        <p:spPr>
          <a:xfrm rot="10800000">
            <a:off x="3916171" y="3221162"/>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 name="Oval 24">
            <a:extLst>
              <a:ext uri="{FF2B5EF4-FFF2-40B4-BE49-F238E27FC236}">
                <a16:creationId xmlns:a16="http://schemas.microsoft.com/office/drawing/2014/main" id="{78A3BC61-79C4-BB87-8BBD-A9615C11FB6B}"/>
              </a:ext>
            </a:extLst>
          </p:cNvPr>
          <p:cNvSpPr/>
          <p:nvPr/>
        </p:nvSpPr>
        <p:spPr>
          <a:xfrm>
            <a:off x="3410388" y="498681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8994D64-11F1-56C0-E227-41C5B248514D}"/>
              </a:ext>
            </a:extLst>
          </p:cNvPr>
          <p:cNvSpPr/>
          <p:nvPr/>
        </p:nvSpPr>
        <p:spPr>
          <a:xfrm>
            <a:off x="6939172" y="4783545"/>
            <a:ext cx="621192" cy="2777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 50+</a:t>
            </a:r>
          </a:p>
        </p:txBody>
      </p:sp>
      <p:sp>
        <p:nvSpPr>
          <p:cNvPr id="11" name="Rectangle 10">
            <a:extLst>
              <a:ext uri="{FF2B5EF4-FFF2-40B4-BE49-F238E27FC236}">
                <a16:creationId xmlns:a16="http://schemas.microsoft.com/office/drawing/2014/main" id="{40CB49B8-AF81-E7D3-7863-B981397C1F84}"/>
              </a:ext>
            </a:extLst>
          </p:cNvPr>
          <p:cNvSpPr/>
          <p:nvPr/>
        </p:nvSpPr>
        <p:spPr>
          <a:xfrm>
            <a:off x="7501368" y="4958860"/>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1613102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1FF06-9A94-9388-0B39-6AF1FEF2F6D4}"/>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FBAD6AAD-9196-B16B-07D5-31060F270B27}"/>
              </a:ext>
            </a:extLst>
          </p:cNvPr>
          <p:cNvSpPr txBox="1">
            <a:spLocks/>
          </p:cNvSpPr>
          <p:nvPr/>
        </p:nvSpPr>
        <p:spPr>
          <a:xfrm>
            <a:off x="284206" y="6186695"/>
            <a:ext cx="9250212" cy="6713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a:br>
            <a:r>
              <a:rPr lang="en-US" sz="800"/>
              <a:t>Base: All in Wales who experienced any potential cancer symptom (All: N=454; Betsi Cadwaladr: N=82; Hywel Dda: N=64; Swansea Bay: N=53; Cwm Taf Morgannwg: N=68; Aneurin Bevan: N=85; Cardiff and Vale: N=87)</a:t>
            </a:r>
            <a:br>
              <a:rPr lang="en-US" sz="800">
                <a:solidFill>
                  <a:srgbClr val="FF0000"/>
                </a:solidFill>
              </a:rPr>
            </a:br>
            <a:r>
              <a:rPr lang="en-GB" sz="800"/>
              <a:t>N.B Powys is not shown due to low base size</a:t>
            </a:r>
          </a:p>
        </p:txBody>
      </p:sp>
      <p:sp>
        <p:nvSpPr>
          <p:cNvPr id="7" name="Title 4">
            <a:extLst>
              <a:ext uri="{FF2B5EF4-FFF2-40B4-BE49-F238E27FC236}">
                <a16:creationId xmlns:a16="http://schemas.microsoft.com/office/drawing/2014/main" id="{144918E9-BFA3-5130-24B0-9E7EC9571196}"/>
              </a:ext>
            </a:extLst>
          </p:cNvPr>
          <p:cNvSpPr txBox="1">
            <a:spLocks/>
          </p:cNvSpPr>
          <p:nvPr/>
        </p:nvSpPr>
        <p:spPr>
          <a:xfrm>
            <a:off x="284206" y="40496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This was also the case for those living in Cwm Taf Morgannwg, with 65% who said this</a:t>
            </a:r>
          </a:p>
        </p:txBody>
      </p:sp>
      <p:sp>
        <p:nvSpPr>
          <p:cNvPr id="19" name="Isosceles Triangle 18">
            <a:extLst>
              <a:ext uri="{FF2B5EF4-FFF2-40B4-BE49-F238E27FC236}">
                <a16:creationId xmlns:a16="http://schemas.microsoft.com/office/drawing/2014/main" id="{FDAE2E07-76DE-F055-3236-9D8AE0324DE8}"/>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B510B1A3-3546-EEE5-CEBB-F218578D493B}"/>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TextBox 33">
            <a:extLst>
              <a:ext uri="{FF2B5EF4-FFF2-40B4-BE49-F238E27FC236}">
                <a16:creationId xmlns:a16="http://schemas.microsoft.com/office/drawing/2014/main" id="{214177C9-A701-5CC4-5F88-C645C9FEB11A}"/>
              </a:ext>
            </a:extLst>
          </p:cNvPr>
          <p:cNvSpPr txBox="1"/>
          <p:nvPr/>
        </p:nvSpPr>
        <p:spPr>
          <a:xfrm>
            <a:off x="2165062" y="1554589"/>
            <a:ext cx="7742044" cy="584775"/>
          </a:xfrm>
          <a:prstGeom prst="rect">
            <a:avLst/>
          </a:prstGeom>
          <a:noFill/>
        </p:spPr>
        <p:txBody>
          <a:bodyPr wrap="square" rtlCol="0">
            <a:spAutoFit/>
          </a:bodyPr>
          <a:lstStyle/>
          <a:p>
            <a:pPr algn="ctr"/>
            <a:r>
              <a:rPr lang="en-US" sz="1600" b="1" spc="10"/>
              <a:t>Of those who experienced any potential cancer symptom and contacted their GP within 6 months</a:t>
            </a:r>
          </a:p>
        </p:txBody>
      </p:sp>
      <p:grpSp>
        <p:nvGrpSpPr>
          <p:cNvPr id="25" name="Group 24">
            <a:extLst>
              <a:ext uri="{FF2B5EF4-FFF2-40B4-BE49-F238E27FC236}">
                <a16:creationId xmlns:a16="http://schemas.microsoft.com/office/drawing/2014/main" id="{3384EFB4-91DB-0ED2-1712-61577D452985}"/>
              </a:ext>
            </a:extLst>
          </p:cNvPr>
          <p:cNvGrpSpPr/>
          <p:nvPr/>
        </p:nvGrpSpPr>
        <p:grpSpPr>
          <a:xfrm>
            <a:off x="410401" y="1583427"/>
            <a:ext cx="11595739" cy="4499757"/>
            <a:chOff x="541253" y="844389"/>
            <a:chExt cx="11219265" cy="3918112"/>
          </a:xfrm>
        </p:grpSpPr>
        <p:graphicFrame>
          <p:nvGraphicFramePr>
            <p:cNvPr id="26" name="Chart 25">
              <a:extLst>
                <a:ext uri="{FF2B5EF4-FFF2-40B4-BE49-F238E27FC236}">
                  <a16:creationId xmlns:a16="http://schemas.microsoft.com/office/drawing/2014/main" id="{18809D9A-EA01-5BE6-6CCE-DBBB54310887}"/>
                </a:ext>
              </a:extLst>
            </p:cNvPr>
            <p:cNvGraphicFramePr/>
            <p:nvPr>
              <p:extLst>
                <p:ext uri="{D42A27DB-BD31-4B8C-83A1-F6EECF244321}">
                  <p14:modId xmlns:p14="http://schemas.microsoft.com/office/powerpoint/2010/main" val="1902692763"/>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7" name="Straight Connector 26">
              <a:extLst>
                <a:ext uri="{FF2B5EF4-FFF2-40B4-BE49-F238E27FC236}">
                  <a16:creationId xmlns:a16="http://schemas.microsoft.com/office/drawing/2014/main" id="{B90AE251-B7D9-194E-9178-421335B1709B}"/>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29" name="Oval 28">
            <a:extLst>
              <a:ext uri="{FF2B5EF4-FFF2-40B4-BE49-F238E27FC236}">
                <a16:creationId xmlns:a16="http://schemas.microsoft.com/office/drawing/2014/main" id="{7BD5D0AF-2D60-E479-5148-6B0C2E91E679}"/>
              </a:ext>
            </a:extLst>
          </p:cNvPr>
          <p:cNvSpPr/>
          <p:nvPr/>
        </p:nvSpPr>
        <p:spPr>
          <a:xfrm>
            <a:off x="2821840" y="488011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13EACB5B-8D92-D1EB-D024-0B6466BA3F8D}"/>
              </a:ext>
            </a:extLst>
          </p:cNvPr>
          <p:cNvSpPr/>
          <p:nvPr/>
        </p:nvSpPr>
        <p:spPr>
          <a:xfrm>
            <a:off x="4442944" y="487635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93E43773-B69F-9EB0-BCCB-B766245D29CA}"/>
              </a:ext>
            </a:extLst>
          </p:cNvPr>
          <p:cNvSpPr/>
          <p:nvPr/>
        </p:nvSpPr>
        <p:spPr>
          <a:xfrm>
            <a:off x="6007167" y="488011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AD4D16A-D758-C0F0-DFF4-9697D55C30DF}"/>
              </a:ext>
            </a:extLst>
          </p:cNvPr>
          <p:cNvSpPr/>
          <p:nvPr/>
        </p:nvSpPr>
        <p:spPr>
          <a:xfrm>
            <a:off x="7620135" y="488011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5D7EA53-E4E0-1D7A-C523-4447E39AF57F}"/>
              </a:ext>
            </a:extLst>
          </p:cNvPr>
          <p:cNvSpPr/>
          <p:nvPr/>
        </p:nvSpPr>
        <p:spPr>
          <a:xfrm>
            <a:off x="9184358" y="488011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611E287-EE11-3B05-717D-5B1A481F34E8}"/>
              </a:ext>
            </a:extLst>
          </p:cNvPr>
          <p:cNvSpPr/>
          <p:nvPr/>
        </p:nvSpPr>
        <p:spPr>
          <a:xfrm>
            <a:off x="10862344" y="488011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5FFFD2A-1C6C-10CC-E5DA-D1A809FD4E24}"/>
              </a:ext>
            </a:extLst>
          </p:cNvPr>
          <p:cNvSpPr txBox="1"/>
          <p:nvPr/>
        </p:nvSpPr>
        <p:spPr>
          <a:xfrm>
            <a:off x="10348112" y="6365726"/>
            <a:ext cx="1688851"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Tree>
    <p:extLst>
      <p:ext uri="{BB962C8B-B14F-4D97-AF65-F5344CB8AC3E}">
        <p14:creationId xmlns:p14="http://schemas.microsoft.com/office/powerpoint/2010/main" val="28189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BC04981-0DB1-1176-D390-D94D4CDF4A53}"/>
              </a:ext>
            </a:extLst>
          </p:cNvPr>
          <p:cNvSpPr txBox="1">
            <a:spLocks/>
          </p:cNvSpPr>
          <p:nvPr/>
        </p:nvSpPr>
        <p:spPr>
          <a:xfrm>
            <a:off x="403627" y="6209360"/>
            <a:ext cx="10741955" cy="6253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H6_rec.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a:t>
            </a:r>
            <a:br>
              <a:rPr lang="en-US" sz="800"/>
            </a:br>
            <a:r>
              <a:rPr lang="en-US" sz="800"/>
              <a:t>Base: All in Wales who contacted their doctor (Any potential cancer symptom: N=301; Any potential non-specific cancer symptom: N=192; Any potential red-flag cancer symptom: N=133; Any potential lung-specific cancer symptom: N=79; Any potential oral cancer symptom: N=99)</a:t>
            </a:r>
            <a:br>
              <a:rPr lang="en-US" sz="800"/>
            </a:br>
            <a:r>
              <a:rPr lang="en-US" sz="800"/>
              <a:t>*Don’t know/Prefer not to say responses excluded.</a:t>
            </a:r>
          </a:p>
        </p:txBody>
      </p:sp>
      <p:graphicFrame>
        <p:nvGraphicFramePr>
          <p:cNvPr id="7" name="Chart 6">
            <a:extLst>
              <a:ext uri="{FF2B5EF4-FFF2-40B4-BE49-F238E27FC236}">
                <a16:creationId xmlns:a16="http://schemas.microsoft.com/office/drawing/2014/main" id="{739A82C4-0E34-31E3-00C9-27BCB5785286}"/>
              </a:ext>
            </a:extLst>
          </p:cNvPr>
          <p:cNvGraphicFramePr/>
          <p:nvPr>
            <p:extLst>
              <p:ext uri="{D42A27DB-BD31-4B8C-83A1-F6EECF244321}">
                <p14:modId xmlns:p14="http://schemas.microsoft.com/office/powerpoint/2010/main" val="3911055810"/>
              </p:ext>
            </p:extLst>
          </p:nvPr>
        </p:nvGraphicFramePr>
        <p:xfrm>
          <a:off x="284206" y="1961582"/>
          <a:ext cx="11409030" cy="42696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57E246C-547F-1080-9DC3-4A6E27D95672}"/>
              </a:ext>
            </a:extLst>
          </p:cNvPr>
          <p:cNvSpPr txBox="1"/>
          <p:nvPr/>
        </p:nvSpPr>
        <p:spPr>
          <a:xfrm>
            <a:off x="1245495" y="1502280"/>
            <a:ext cx="9701010" cy="338554"/>
          </a:xfrm>
          <a:prstGeom prst="rect">
            <a:avLst/>
          </a:prstGeom>
          <a:noFill/>
        </p:spPr>
        <p:txBody>
          <a:bodyPr wrap="square" rtlCol="0">
            <a:spAutoFit/>
          </a:bodyPr>
          <a:lstStyle/>
          <a:p>
            <a:pPr algn="ctr"/>
            <a:r>
              <a:rPr lang="en-US" sz="1600" b="1" spc="10"/>
              <a:t>How long after contacting your GP did you discuss the symptom with a healthcare professional</a:t>
            </a:r>
          </a:p>
        </p:txBody>
      </p:sp>
      <p:sp>
        <p:nvSpPr>
          <p:cNvPr id="11" name="Title 4">
            <a:extLst>
              <a:ext uri="{FF2B5EF4-FFF2-40B4-BE49-F238E27FC236}">
                <a16:creationId xmlns:a16="http://schemas.microsoft.com/office/drawing/2014/main" id="{A9CB2F6F-2C30-23C0-D72A-6652AB9F7EBC}"/>
              </a:ext>
            </a:extLst>
          </p:cNvPr>
          <p:cNvSpPr txBox="1">
            <a:spLocks/>
          </p:cNvSpPr>
          <p:nvPr/>
        </p:nvSpPr>
        <p:spPr>
          <a:xfrm>
            <a:off x="284206" y="154688"/>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Across all symptom types, a strong majority reported that they spoke to a healthcare professional within 2 weeks after contacting their GP, with at least a third who said this took place the same day</a:t>
            </a:r>
          </a:p>
        </p:txBody>
      </p:sp>
      <p:sp>
        <p:nvSpPr>
          <p:cNvPr id="15" name="Right Brace 14">
            <a:extLst>
              <a:ext uri="{FF2B5EF4-FFF2-40B4-BE49-F238E27FC236}">
                <a16:creationId xmlns:a16="http://schemas.microsoft.com/office/drawing/2014/main" id="{A6FBBED6-6144-24F3-2C30-7636CB5F7E05}"/>
              </a:ext>
            </a:extLst>
          </p:cNvPr>
          <p:cNvSpPr/>
          <p:nvPr/>
        </p:nvSpPr>
        <p:spPr>
          <a:xfrm>
            <a:off x="2420766" y="2388003"/>
            <a:ext cx="231506" cy="260510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E05AD4E7-B7E0-505B-BB2E-3A86585567E4}"/>
              </a:ext>
            </a:extLst>
          </p:cNvPr>
          <p:cNvSpPr txBox="1"/>
          <p:nvPr/>
        </p:nvSpPr>
        <p:spPr>
          <a:xfrm>
            <a:off x="2590800" y="3294143"/>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78%</a:t>
            </a:r>
            <a:endParaRPr lang="en-GB" sz="1100" b="1">
              <a:solidFill>
                <a:schemeClr val="accent1"/>
              </a:solidFill>
            </a:endParaRPr>
          </a:p>
        </p:txBody>
      </p:sp>
      <p:sp>
        <p:nvSpPr>
          <p:cNvPr id="19" name="TextBox 18">
            <a:extLst>
              <a:ext uri="{FF2B5EF4-FFF2-40B4-BE49-F238E27FC236}">
                <a16:creationId xmlns:a16="http://schemas.microsoft.com/office/drawing/2014/main" id="{90DE762B-1FF6-A6DF-A925-727EC804B703}"/>
              </a:ext>
            </a:extLst>
          </p:cNvPr>
          <p:cNvSpPr txBox="1"/>
          <p:nvPr/>
        </p:nvSpPr>
        <p:spPr>
          <a:xfrm>
            <a:off x="1557165"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86%</a:t>
            </a:r>
          </a:p>
        </p:txBody>
      </p:sp>
      <p:sp>
        <p:nvSpPr>
          <p:cNvPr id="20" name="Right Brace 19">
            <a:extLst>
              <a:ext uri="{FF2B5EF4-FFF2-40B4-BE49-F238E27FC236}">
                <a16:creationId xmlns:a16="http://schemas.microsoft.com/office/drawing/2014/main" id="{779AF7EA-563B-0D72-A5A2-BBD03C5A8464}"/>
              </a:ext>
            </a:extLst>
          </p:cNvPr>
          <p:cNvSpPr/>
          <p:nvPr/>
        </p:nvSpPr>
        <p:spPr>
          <a:xfrm>
            <a:off x="4566590" y="2388003"/>
            <a:ext cx="184826" cy="260510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F2CA7055-1A84-BBD3-44FB-CD7C956CB673}"/>
              </a:ext>
            </a:extLst>
          </p:cNvPr>
          <p:cNvSpPr txBox="1"/>
          <p:nvPr/>
        </p:nvSpPr>
        <p:spPr>
          <a:xfrm>
            <a:off x="4651607" y="3294143"/>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78%</a:t>
            </a:r>
            <a:endParaRPr lang="en-GB" sz="1100" b="1">
              <a:solidFill>
                <a:schemeClr val="accent1"/>
              </a:solidFill>
            </a:endParaRPr>
          </a:p>
        </p:txBody>
      </p:sp>
      <p:sp>
        <p:nvSpPr>
          <p:cNvPr id="30" name="TextBox 29">
            <a:extLst>
              <a:ext uri="{FF2B5EF4-FFF2-40B4-BE49-F238E27FC236}">
                <a16:creationId xmlns:a16="http://schemas.microsoft.com/office/drawing/2014/main" id="{6B3E6FF9-969B-9ADD-4A1E-28D51A937EE5}"/>
              </a:ext>
            </a:extLst>
          </p:cNvPr>
          <p:cNvSpPr txBox="1"/>
          <p:nvPr/>
        </p:nvSpPr>
        <p:spPr>
          <a:xfrm>
            <a:off x="3747211"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87%</a:t>
            </a:r>
          </a:p>
        </p:txBody>
      </p:sp>
      <p:sp>
        <p:nvSpPr>
          <p:cNvPr id="31" name="Right Brace 30">
            <a:extLst>
              <a:ext uri="{FF2B5EF4-FFF2-40B4-BE49-F238E27FC236}">
                <a16:creationId xmlns:a16="http://schemas.microsoft.com/office/drawing/2014/main" id="{5046DD77-720E-61EC-3B09-A3A300AE02A7}"/>
              </a:ext>
            </a:extLst>
          </p:cNvPr>
          <p:cNvSpPr/>
          <p:nvPr/>
        </p:nvSpPr>
        <p:spPr>
          <a:xfrm>
            <a:off x="6686024" y="2390550"/>
            <a:ext cx="170034" cy="24887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TextBox 31">
            <a:extLst>
              <a:ext uri="{FF2B5EF4-FFF2-40B4-BE49-F238E27FC236}">
                <a16:creationId xmlns:a16="http://schemas.microsoft.com/office/drawing/2014/main" id="{9A4C6C76-36C3-C036-4AD9-EFA298FF22C2}"/>
              </a:ext>
            </a:extLst>
          </p:cNvPr>
          <p:cNvSpPr txBox="1"/>
          <p:nvPr/>
        </p:nvSpPr>
        <p:spPr>
          <a:xfrm>
            <a:off x="6839654" y="3327171"/>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76%</a:t>
            </a:r>
            <a:endParaRPr lang="en-GB" sz="1100" b="1">
              <a:solidFill>
                <a:schemeClr val="accent1"/>
              </a:solidFill>
            </a:endParaRPr>
          </a:p>
        </p:txBody>
      </p:sp>
      <p:sp>
        <p:nvSpPr>
          <p:cNvPr id="33" name="TextBox 32">
            <a:extLst>
              <a:ext uri="{FF2B5EF4-FFF2-40B4-BE49-F238E27FC236}">
                <a16:creationId xmlns:a16="http://schemas.microsoft.com/office/drawing/2014/main" id="{5A2B6362-6ED8-600D-97F8-8F5606BB6A88}"/>
              </a:ext>
            </a:extLst>
          </p:cNvPr>
          <p:cNvSpPr txBox="1"/>
          <p:nvPr/>
        </p:nvSpPr>
        <p:spPr>
          <a:xfrm>
            <a:off x="5895099"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85%</a:t>
            </a:r>
          </a:p>
        </p:txBody>
      </p:sp>
      <p:sp>
        <p:nvSpPr>
          <p:cNvPr id="34" name="Right Brace 33">
            <a:extLst>
              <a:ext uri="{FF2B5EF4-FFF2-40B4-BE49-F238E27FC236}">
                <a16:creationId xmlns:a16="http://schemas.microsoft.com/office/drawing/2014/main" id="{52FEC7C0-F478-DD13-A9C1-24C6CF6E1DC2}"/>
              </a:ext>
            </a:extLst>
          </p:cNvPr>
          <p:cNvSpPr/>
          <p:nvPr/>
        </p:nvSpPr>
        <p:spPr>
          <a:xfrm>
            <a:off x="8862632" y="2388002"/>
            <a:ext cx="129985" cy="27013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0DE33581-DB1B-C84D-176F-67D57C37CB13}"/>
              </a:ext>
            </a:extLst>
          </p:cNvPr>
          <p:cNvSpPr txBox="1"/>
          <p:nvPr/>
        </p:nvSpPr>
        <p:spPr>
          <a:xfrm>
            <a:off x="8886229" y="3338574"/>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78%</a:t>
            </a:r>
            <a:endParaRPr lang="en-GB" sz="1100" b="1">
              <a:solidFill>
                <a:schemeClr val="accent1"/>
              </a:solidFill>
            </a:endParaRPr>
          </a:p>
        </p:txBody>
      </p:sp>
      <p:sp>
        <p:nvSpPr>
          <p:cNvPr id="36" name="TextBox 35">
            <a:extLst>
              <a:ext uri="{FF2B5EF4-FFF2-40B4-BE49-F238E27FC236}">
                <a16:creationId xmlns:a16="http://schemas.microsoft.com/office/drawing/2014/main" id="{2602617C-236C-F4EE-9B95-B43A269F3FCA}"/>
              </a:ext>
            </a:extLst>
          </p:cNvPr>
          <p:cNvSpPr txBox="1"/>
          <p:nvPr/>
        </p:nvSpPr>
        <p:spPr>
          <a:xfrm>
            <a:off x="7999741"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81%</a:t>
            </a:r>
          </a:p>
        </p:txBody>
      </p:sp>
      <p:sp>
        <p:nvSpPr>
          <p:cNvPr id="37" name="Right Brace 36">
            <a:extLst>
              <a:ext uri="{FF2B5EF4-FFF2-40B4-BE49-F238E27FC236}">
                <a16:creationId xmlns:a16="http://schemas.microsoft.com/office/drawing/2014/main" id="{7B16E7DD-1427-4789-80D3-4D41F07DFF23}"/>
              </a:ext>
            </a:extLst>
          </p:cNvPr>
          <p:cNvSpPr/>
          <p:nvPr/>
        </p:nvSpPr>
        <p:spPr>
          <a:xfrm>
            <a:off x="10991952" y="2390550"/>
            <a:ext cx="146490" cy="24862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TextBox 37">
            <a:extLst>
              <a:ext uri="{FF2B5EF4-FFF2-40B4-BE49-F238E27FC236}">
                <a16:creationId xmlns:a16="http://schemas.microsoft.com/office/drawing/2014/main" id="{A313468C-A26A-E6FC-B8D7-2CB7D7B617F3}"/>
              </a:ext>
            </a:extLst>
          </p:cNvPr>
          <p:cNvSpPr txBox="1"/>
          <p:nvPr/>
        </p:nvSpPr>
        <p:spPr>
          <a:xfrm>
            <a:off x="11145582" y="3327171"/>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74%</a:t>
            </a:r>
            <a:endParaRPr lang="en-GB" sz="1100" b="1">
              <a:solidFill>
                <a:schemeClr val="accent1"/>
              </a:solidFill>
            </a:endParaRPr>
          </a:p>
        </p:txBody>
      </p:sp>
      <p:sp>
        <p:nvSpPr>
          <p:cNvPr id="39" name="TextBox 38">
            <a:extLst>
              <a:ext uri="{FF2B5EF4-FFF2-40B4-BE49-F238E27FC236}">
                <a16:creationId xmlns:a16="http://schemas.microsoft.com/office/drawing/2014/main" id="{D1E2C9C5-9216-59CF-705D-B99936ACF9D6}"/>
              </a:ext>
            </a:extLst>
          </p:cNvPr>
          <p:cNvSpPr txBox="1"/>
          <p:nvPr/>
        </p:nvSpPr>
        <p:spPr>
          <a:xfrm>
            <a:off x="10181720" y="1835432"/>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83%</a:t>
            </a:r>
          </a:p>
        </p:txBody>
      </p:sp>
      <p:sp>
        <p:nvSpPr>
          <p:cNvPr id="2" name="Oval 1">
            <a:extLst>
              <a:ext uri="{FF2B5EF4-FFF2-40B4-BE49-F238E27FC236}">
                <a16:creationId xmlns:a16="http://schemas.microsoft.com/office/drawing/2014/main" id="{9B20C9D1-E4A8-BFBA-1349-63AC7B77ED79}"/>
              </a:ext>
            </a:extLst>
          </p:cNvPr>
          <p:cNvSpPr/>
          <p:nvPr/>
        </p:nvSpPr>
        <p:spPr>
          <a:xfrm>
            <a:off x="9037403" y="568069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F79AE88F-AAE7-3B47-1F3F-6D7C489BCE94}"/>
              </a:ext>
            </a:extLst>
          </p:cNvPr>
          <p:cNvSpPr/>
          <p:nvPr/>
        </p:nvSpPr>
        <p:spPr>
          <a:xfrm>
            <a:off x="10929863" y="567862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117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Re-presentation</a:t>
            </a:r>
          </a:p>
        </p:txBody>
      </p:sp>
      <p:sp>
        <p:nvSpPr>
          <p:cNvPr id="2" name="Text Placeholder 3">
            <a:extLst>
              <a:ext uri="{FF2B5EF4-FFF2-40B4-BE49-F238E27FC236}">
                <a16:creationId xmlns:a16="http://schemas.microsoft.com/office/drawing/2014/main" id="{A7681138-A89D-B2DB-B3DF-40F77BC49336}"/>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143325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5CA4EB-663A-9532-F39E-AF1601CCD335}"/>
              </a:ext>
            </a:extLst>
          </p:cNvPr>
          <p:cNvSpPr txBox="1">
            <a:spLocks/>
          </p:cNvSpPr>
          <p:nvPr/>
        </p:nvSpPr>
        <p:spPr>
          <a:xfrm>
            <a:off x="284206" y="6161942"/>
            <a:ext cx="8772897"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I2_rec. After how long did you contact your GP surgery/practice again about the symptom? </a:t>
            </a:r>
          </a:p>
          <a:p>
            <a:r>
              <a:rPr lang="en-US" sz="800"/>
              <a:t>Base: All  in Wales who continued to experience… any cancer symptom (N=231); Any non-specific cancer symptom (N=146); Any red-flag cancer symptom (N=91); Any lung-specific cancer symptom (N=56); Any oral cancer symptom (N=73)</a:t>
            </a:r>
          </a:p>
          <a:p>
            <a:r>
              <a:rPr lang="en-US" sz="800"/>
              <a:t>N.B. data does not add up to 100% as multiple symptoms were discussed </a:t>
            </a:r>
          </a:p>
          <a:p>
            <a:r>
              <a:rPr lang="en-US" sz="800"/>
              <a:t>*DK/PNTS not included in chart</a:t>
            </a:r>
          </a:p>
        </p:txBody>
      </p:sp>
      <p:sp>
        <p:nvSpPr>
          <p:cNvPr id="7" name="Title 4">
            <a:extLst>
              <a:ext uri="{FF2B5EF4-FFF2-40B4-BE49-F238E27FC236}">
                <a16:creationId xmlns:a16="http://schemas.microsoft.com/office/drawing/2014/main" id="{8967F546-9041-61F2-CBE1-4E7705676777}"/>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Close to half of those who continued to experience a potential cancer symptom recontacted their GP</a:t>
            </a:r>
          </a:p>
        </p:txBody>
      </p:sp>
      <p:sp>
        <p:nvSpPr>
          <p:cNvPr id="8" name="TextBox 7">
            <a:extLst>
              <a:ext uri="{FF2B5EF4-FFF2-40B4-BE49-F238E27FC236}">
                <a16:creationId xmlns:a16="http://schemas.microsoft.com/office/drawing/2014/main" id="{C7173F3A-001F-8130-E9E0-DEA2C61011D2}"/>
              </a:ext>
            </a:extLst>
          </p:cNvPr>
          <p:cNvSpPr txBox="1"/>
          <p:nvPr/>
        </p:nvSpPr>
        <p:spPr>
          <a:xfrm>
            <a:off x="1878841" y="1660522"/>
            <a:ext cx="9113520" cy="338554"/>
          </a:xfrm>
          <a:prstGeom prst="rect">
            <a:avLst/>
          </a:prstGeom>
          <a:noFill/>
        </p:spPr>
        <p:txBody>
          <a:bodyPr wrap="square" rtlCol="0">
            <a:spAutoFit/>
          </a:bodyPr>
          <a:lstStyle/>
          <a:p>
            <a:pPr algn="ctr"/>
            <a:r>
              <a:rPr lang="en-US" sz="1600" b="1" spc="10"/>
              <a:t>If respondents went back to their GP after still experiencing symptom</a:t>
            </a:r>
          </a:p>
        </p:txBody>
      </p:sp>
      <p:graphicFrame>
        <p:nvGraphicFramePr>
          <p:cNvPr id="3" name="Chart 2">
            <a:extLst>
              <a:ext uri="{FF2B5EF4-FFF2-40B4-BE49-F238E27FC236}">
                <a16:creationId xmlns:a16="http://schemas.microsoft.com/office/drawing/2014/main" id="{A43E919E-C9C0-A3E5-9DE1-F82FBA48CC3D}"/>
              </a:ext>
            </a:extLst>
          </p:cNvPr>
          <p:cNvGraphicFramePr/>
          <p:nvPr>
            <p:extLst>
              <p:ext uri="{D42A27DB-BD31-4B8C-83A1-F6EECF244321}">
                <p14:modId xmlns:p14="http://schemas.microsoft.com/office/powerpoint/2010/main" val="973530492"/>
              </p:ext>
            </p:extLst>
          </p:nvPr>
        </p:nvGraphicFramePr>
        <p:xfrm>
          <a:off x="861163" y="1999076"/>
          <a:ext cx="10321187"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91BD52A5-01BF-4CF3-9164-3B28B1C1F0E7}"/>
              </a:ext>
            </a:extLst>
          </p:cNvPr>
          <p:cNvSpPr/>
          <p:nvPr/>
        </p:nvSpPr>
        <p:spPr>
          <a:xfrm>
            <a:off x="1104652" y="525901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6BF00CC5-D7B1-C7BF-59E1-544F755107AD}"/>
              </a:ext>
            </a:extLst>
          </p:cNvPr>
          <p:cNvSpPr/>
          <p:nvPr/>
        </p:nvSpPr>
        <p:spPr>
          <a:xfrm>
            <a:off x="1255727" y="444737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F81456D-B05D-E5E9-D04C-D45D864D87FF}"/>
              </a:ext>
            </a:extLst>
          </p:cNvPr>
          <p:cNvSpPr/>
          <p:nvPr/>
        </p:nvSpPr>
        <p:spPr>
          <a:xfrm>
            <a:off x="901388" y="382686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3270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7ACF5A4-0EAB-9DDC-5970-FD514D9F6D74}"/>
              </a:ext>
            </a:extLst>
          </p:cNvPr>
          <p:cNvSpPr txBox="1">
            <a:spLocks/>
          </p:cNvSpPr>
          <p:nvPr/>
        </p:nvSpPr>
        <p:spPr>
          <a:xfrm>
            <a:off x="295538" y="6339013"/>
            <a:ext cx="9697994" cy="4756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I2_rec1. After how long did you contact your GP surgery/practice again about the symptom? </a:t>
            </a:r>
          </a:p>
          <a:p>
            <a:r>
              <a:rPr lang="en-US" sz="800"/>
              <a:t>Base: Any still experiencing any cancer symptom (All: N=1,549; Males: N= 97; Females: N= 133; 30-49: N= 57; 50+: N= 150; ABC1: N=105; C2DE: N=126; C2DE 50+: N=84; Not C2DE 50+ N=147; Not living with a disability: N= 92; Living with a disability: N=136) </a:t>
            </a:r>
          </a:p>
        </p:txBody>
      </p:sp>
      <p:sp>
        <p:nvSpPr>
          <p:cNvPr id="7" name="Title 4">
            <a:extLst>
              <a:ext uri="{FF2B5EF4-FFF2-40B4-BE49-F238E27FC236}">
                <a16:creationId xmlns:a16="http://schemas.microsoft.com/office/drawing/2014/main" id="{62923F77-57E6-BD51-483E-795693287C5F}"/>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Older respondents, those from a lower social grade, and those with a disability more commonly reported that they recontacted their doctor</a:t>
            </a:r>
          </a:p>
        </p:txBody>
      </p:sp>
      <p:sp>
        <p:nvSpPr>
          <p:cNvPr id="8" name="TextBox 7">
            <a:extLst>
              <a:ext uri="{FF2B5EF4-FFF2-40B4-BE49-F238E27FC236}">
                <a16:creationId xmlns:a16="http://schemas.microsoft.com/office/drawing/2014/main" id="{A98D6234-C747-0832-264D-501A0FBB9511}"/>
              </a:ext>
            </a:extLst>
          </p:cNvPr>
          <p:cNvSpPr txBox="1"/>
          <p:nvPr/>
        </p:nvSpPr>
        <p:spPr>
          <a:xfrm>
            <a:off x="1354793" y="1557278"/>
            <a:ext cx="9113520" cy="338554"/>
          </a:xfrm>
          <a:prstGeom prst="rect">
            <a:avLst/>
          </a:prstGeom>
          <a:noFill/>
        </p:spPr>
        <p:txBody>
          <a:bodyPr wrap="square" rtlCol="0">
            <a:spAutoFit/>
          </a:bodyPr>
          <a:lstStyle/>
          <a:p>
            <a:pPr algn="ctr"/>
            <a:r>
              <a:rPr lang="en-US" sz="1600" b="1" spc="10"/>
              <a:t>If respondents went back to their GP after still experiencing any potential cancer symptom</a:t>
            </a:r>
          </a:p>
        </p:txBody>
      </p:sp>
      <p:sp>
        <p:nvSpPr>
          <p:cNvPr id="18" name="TextBox 17">
            <a:extLst>
              <a:ext uri="{FF2B5EF4-FFF2-40B4-BE49-F238E27FC236}">
                <a16:creationId xmlns:a16="http://schemas.microsoft.com/office/drawing/2014/main" id="{C561C8E5-7AA5-E2C9-983F-CB3E720338C8}"/>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a:t>Show statistically significant differences between subgroups</a:t>
            </a:r>
            <a:endParaRPr lang="en-GB" sz="1000"/>
          </a:p>
        </p:txBody>
      </p:sp>
      <p:sp>
        <p:nvSpPr>
          <p:cNvPr id="19" name="Isosceles Triangle 18">
            <a:extLst>
              <a:ext uri="{FF2B5EF4-FFF2-40B4-BE49-F238E27FC236}">
                <a16:creationId xmlns:a16="http://schemas.microsoft.com/office/drawing/2014/main" id="{D5281956-FB47-FA14-4F21-EA6530A1D786}"/>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7DF02E94-B56C-C9F3-7A45-A6D3615DB5FA}"/>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9" name="Group 8">
            <a:extLst>
              <a:ext uri="{FF2B5EF4-FFF2-40B4-BE49-F238E27FC236}">
                <a16:creationId xmlns:a16="http://schemas.microsoft.com/office/drawing/2014/main" id="{10AD21CC-3B48-80CB-506F-FB7391AB7DEF}"/>
              </a:ext>
            </a:extLst>
          </p:cNvPr>
          <p:cNvGrpSpPr/>
          <p:nvPr/>
        </p:nvGrpSpPr>
        <p:grpSpPr>
          <a:xfrm>
            <a:off x="339779" y="1606605"/>
            <a:ext cx="11595739" cy="4499757"/>
            <a:chOff x="541253" y="844389"/>
            <a:chExt cx="11219265" cy="3918112"/>
          </a:xfrm>
        </p:grpSpPr>
        <p:graphicFrame>
          <p:nvGraphicFramePr>
            <p:cNvPr id="10" name="Chart 9">
              <a:extLst>
                <a:ext uri="{FF2B5EF4-FFF2-40B4-BE49-F238E27FC236}">
                  <a16:creationId xmlns:a16="http://schemas.microsoft.com/office/drawing/2014/main" id="{9272B0C6-77D1-AEC3-B226-193BC019487E}"/>
                </a:ext>
              </a:extLst>
            </p:cNvPr>
            <p:cNvGraphicFramePr/>
            <p:nvPr>
              <p:extLst>
                <p:ext uri="{D42A27DB-BD31-4B8C-83A1-F6EECF244321}">
                  <p14:modId xmlns:p14="http://schemas.microsoft.com/office/powerpoint/2010/main" val="1792375426"/>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A0950CCA-38C9-9ED4-EB01-A0F51525D51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2" name="Rectangle 11">
            <a:extLst>
              <a:ext uri="{FF2B5EF4-FFF2-40B4-BE49-F238E27FC236}">
                <a16:creationId xmlns:a16="http://schemas.microsoft.com/office/drawing/2014/main" id="{1F3ED582-7FFC-6515-3CAE-844A7F02402D}"/>
              </a:ext>
            </a:extLst>
          </p:cNvPr>
          <p:cNvSpPr/>
          <p:nvPr/>
        </p:nvSpPr>
        <p:spPr>
          <a:xfrm>
            <a:off x="10820830" y="466731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3" name="Rectangle 12">
            <a:extLst>
              <a:ext uri="{FF2B5EF4-FFF2-40B4-BE49-F238E27FC236}">
                <a16:creationId xmlns:a16="http://schemas.microsoft.com/office/drawing/2014/main" id="{FD2D62E7-7A5C-7A94-CCF2-E07370C06ACF}"/>
              </a:ext>
            </a:extLst>
          </p:cNvPr>
          <p:cNvSpPr/>
          <p:nvPr/>
        </p:nvSpPr>
        <p:spPr>
          <a:xfrm>
            <a:off x="10086147" y="4659213"/>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4" name="Rectangle 13">
            <a:extLst>
              <a:ext uri="{FF2B5EF4-FFF2-40B4-BE49-F238E27FC236}">
                <a16:creationId xmlns:a16="http://schemas.microsoft.com/office/drawing/2014/main" id="{98808E94-166B-633A-7B1C-39B4C9B844B2}"/>
              </a:ext>
            </a:extLst>
          </p:cNvPr>
          <p:cNvSpPr/>
          <p:nvPr/>
        </p:nvSpPr>
        <p:spPr>
          <a:xfrm>
            <a:off x="295538" y="4663323"/>
            <a:ext cx="858483" cy="159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6" name="Rectangle 15">
            <a:extLst>
              <a:ext uri="{FF2B5EF4-FFF2-40B4-BE49-F238E27FC236}">
                <a16:creationId xmlns:a16="http://schemas.microsoft.com/office/drawing/2014/main" id="{71D99E3D-D455-E246-A17E-C9536DD78ED3}"/>
              </a:ext>
            </a:extLst>
          </p:cNvPr>
          <p:cNvSpPr/>
          <p:nvPr/>
        </p:nvSpPr>
        <p:spPr>
          <a:xfrm>
            <a:off x="4032898" y="4648806"/>
            <a:ext cx="582001" cy="1607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17" name="Rectangle 16">
            <a:extLst>
              <a:ext uri="{FF2B5EF4-FFF2-40B4-BE49-F238E27FC236}">
                <a16:creationId xmlns:a16="http://schemas.microsoft.com/office/drawing/2014/main" id="{C62730A4-26C1-EA9B-3837-5511C10195EA}"/>
              </a:ext>
            </a:extLst>
          </p:cNvPr>
          <p:cNvSpPr/>
          <p:nvPr/>
        </p:nvSpPr>
        <p:spPr>
          <a:xfrm>
            <a:off x="4862122" y="4648806"/>
            <a:ext cx="449664" cy="1469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23" name="Rectangle 22">
            <a:extLst>
              <a:ext uri="{FF2B5EF4-FFF2-40B4-BE49-F238E27FC236}">
                <a16:creationId xmlns:a16="http://schemas.microsoft.com/office/drawing/2014/main" id="{83F94A7F-9CA4-10F2-7279-2F812C1BC27B}"/>
              </a:ext>
            </a:extLst>
          </p:cNvPr>
          <p:cNvSpPr/>
          <p:nvPr/>
        </p:nvSpPr>
        <p:spPr>
          <a:xfrm>
            <a:off x="6110488" y="4642410"/>
            <a:ext cx="599892" cy="183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4" name="Rectangle 23">
            <a:extLst>
              <a:ext uri="{FF2B5EF4-FFF2-40B4-BE49-F238E27FC236}">
                <a16:creationId xmlns:a16="http://schemas.microsoft.com/office/drawing/2014/main" id="{1BD61722-9A0F-586F-F880-6C91B982A6B4}"/>
              </a:ext>
            </a:extLst>
          </p:cNvPr>
          <p:cNvSpPr/>
          <p:nvPr/>
        </p:nvSpPr>
        <p:spPr>
          <a:xfrm>
            <a:off x="6804706" y="4673951"/>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5" name="Rectangle 24">
            <a:extLst>
              <a:ext uri="{FF2B5EF4-FFF2-40B4-BE49-F238E27FC236}">
                <a16:creationId xmlns:a16="http://schemas.microsoft.com/office/drawing/2014/main" id="{40B86920-FD4E-D258-7E6E-4A556DF75DD5}"/>
              </a:ext>
            </a:extLst>
          </p:cNvPr>
          <p:cNvSpPr/>
          <p:nvPr/>
        </p:nvSpPr>
        <p:spPr>
          <a:xfrm>
            <a:off x="1905075" y="4642410"/>
            <a:ext cx="543616" cy="155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6" name="Rectangle 25">
            <a:extLst>
              <a:ext uri="{FF2B5EF4-FFF2-40B4-BE49-F238E27FC236}">
                <a16:creationId xmlns:a16="http://schemas.microsoft.com/office/drawing/2014/main" id="{919ED4DF-B74C-A82E-EF54-74325F7F8B55}"/>
              </a:ext>
            </a:extLst>
          </p:cNvPr>
          <p:cNvSpPr/>
          <p:nvPr/>
        </p:nvSpPr>
        <p:spPr>
          <a:xfrm>
            <a:off x="2554871" y="4642410"/>
            <a:ext cx="788044" cy="1453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30" name="Rectangle 29">
            <a:extLst>
              <a:ext uri="{FF2B5EF4-FFF2-40B4-BE49-F238E27FC236}">
                <a16:creationId xmlns:a16="http://schemas.microsoft.com/office/drawing/2014/main" id="{7E5A5A9F-3ADB-4A08-24F3-41242114E4DB}"/>
              </a:ext>
            </a:extLst>
          </p:cNvPr>
          <p:cNvSpPr/>
          <p:nvPr/>
        </p:nvSpPr>
        <p:spPr>
          <a:xfrm>
            <a:off x="8208688" y="4777151"/>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31" name="Oval 30">
            <a:extLst>
              <a:ext uri="{FF2B5EF4-FFF2-40B4-BE49-F238E27FC236}">
                <a16:creationId xmlns:a16="http://schemas.microsoft.com/office/drawing/2014/main" id="{4626F619-9925-1043-CB26-EFDA67FB5CAC}"/>
              </a:ext>
            </a:extLst>
          </p:cNvPr>
          <p:cNvSpPr/>
          <p:nvPr/>
        </p:nvSpPr>
        <p:spPr>
          <a:xfrm>
            <a:off x="2063119" y="490693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53F1C31B-7E55-926A-2721-78783C2DB779}"/>
              </a:ext>
            </a:extLst>
          </p:cNvPr>
          <p:cNvSpPr/>
          <p:nvPr/>
        </p:nvSpPr>
        <p:spPr>
          <a:xfrm>
            <a:off x="4178499" y="494757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816C7F8-BAE9-A895-5B1F-D6A39DD171D4}"/>
              </a:ext>
            </a:extLst>
          </p:cNvPr>
          <p:cNvSpPr/>
          <p:nvPr/>
        </p:nvSpPr>
        <p:spPr>
          <a:xfrm>
            <a:off x="10354549" y="516651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1983DDEE-5E9E-5FD0-4D91-9D126BA43CE4}"/>
              </a:ext>
            </a:extLst>
          </p:cNvPr>
          <p:cNvSpPr/>
          <p:nvPr/>
        </p:nvSpPr>
        <p:spPr>
          <a:xfrm>
            <a:off x="8368670" y="508178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567367B8-DA3C-23C2-0704-7B638DAFABB4}"/>
              </a:ext>
            </a:extLst>
          </p:cNvPr>
          <p:cNvSpPr>
            <a:spLocks noChangeAspect="1"/>
          </p:cNvSpPr>
          <p:nvPr/>
        </p:nvSpPr>
        <p:spPr>
          <a:xfrm rot="10800000">
            <a:off x="10465484" y="309670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6" name="Isosceles Triangle 55">
            <a:extLst>
              <a:ext uri="{FF2B5EF4-FFF2-40B4-BE49-F238E27FC236}">
                <a16:creationId xmlns:a16="http://schemas.microsoft.com/office/drawing/2014/main" id="{6126A9AB-B481-22A1-AEBB-CD6B56B3B8B8}"/>
              </a:ext>
            </a:extLst>
          </p:cNvPr>
          <p:cNvSpPr>
            <a:spLocks noChangeAspect="1"/>
          </p:cNvSpPr>
          <p:nvPr/>
        </p:nvSpPr>
        <p:spPr>
          <a:xfrm>
            <a:off x="11130485" y="269563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7" name="Isosceles Triangle 56">
            <a:extLst>
              <a:ext uri="{FF2B5EF4-FFF2-40B4-BE49-F238E27FC236}">
                <a16:creationId xmlns:a16="http://schemas.microsoft.com/office/drawing/2014/main" id="{200C4B01-5F61-B544-A191-29102B5984B1}"/>
              </a:ext>
            </a:extLst>
          </p:cNvPr>
          <p:cNvSpPr>
            <a:spLocks noChangeAspect="1"/>
          </p:cNvSpPr>
          <p:nvPr/>
        </p:nvSpPr>
        <p:spPr>
          <a:xfrm>
            <a:off x="8399503" y="259660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8" name="Isosceles Triangle 57">
            <a:extLst>
              <a:ext uri="{FF2B5EF4-FFF2-40B4-BE49-F238E27FC236}">
                <a16:creationId xmlns:a16="http://schemas.microsoft.com/office/drawing/2014/main" id="{447A068D-6A61-3457-02E0-5F488CA3A056}"/>
              </a:ext>
            </a:extLst>
          </p:cNvPr>
          <p:cNvSpPr>
            <a:spLocks noChangeAspect="1"/>
          </p:cNvSpPr>
          <p:nvPr/>
        </p:nvSpPr>
        <p:spPr>
          <a:xfrm>
            <a:off x="6973766" y="263176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9" name="Isosceles Triangle 58">
            <a:extLst>
              <a:ext uri="{FF2B5EF4-FFF2-40B4-BE49-F238E27FC236}">
                <a16:creationId xmlns:a16="http://schemas.microsoft.com/office/drawing/2014/main" id="{68B6DEDD-5349-6465-DAF1-C8B2A5B3F53E}"/>
              </a:ext>
            </a:extLst>
          </p:cNvPr>
          <p:cNvSpPr>
            <a:spLocks noChangeAspect="1"/>
          </p:cNvSpPr>
          <p:nvPr/>
        </p:nvSpPr>
        <p:spPr>
          <a:xfrm rot="10800000">
            <a:off x="6254899" y="316457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0" name="Isosceles Triangle 59">
            <a:extLst>
              <a:ext uri="{FF2B5EF4-FFF2-40B4-BE49-F238E27FC236}">
                <a16:creationId xmlns:a16="http://schemas.microsoft.com/office/drawing/2014/main" id="{A0486522-3812-C503-36D3-01F36BD92237}"/>
              </a:ext>
            </a:extLst>
          </p:cNvPr>
          <p:cNvSpPr>
            <a:spLocks noChangeAspect="1"/>
          </p:cNvSpPr>
          <p:nvPr/>
        </p:nvSpPr>
        <p:spPr>
          <a:xfrm rot="10800000">
            <a:off x="4194535" y="321667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5" name="Isosceles Triangle 64">
            <a:extLst>
              <a:ext uri="{FF2B5EF4-FFF2-40B4-BE49-F238E27FC236}">
                <a16:creationId xmlns:a16="http://schemas.microsoft.com/office/drawing/2014/main" id="{4B2DB4B4-8A1A-A6E4-39F4-A194A4915ABC}"/>
              </a:ext>
            </a:extLst>
          </p:cNvPr>
          <p:cNvSpPr>
            <a:spLocks noChangeAspect="1"/>
          </p:cNvSpPr>
          <p:nvPr/>
        </p:nvSpPr>
        <p:spPr>
          <a:xfrm>
            <a:off x="4911932" y="282051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Rectangle 2">
            <a:extLst>
              <a:ext uri="{FF2B5EF4-FFF2-40B4-BE49-F238E27FC236}">
                <a16:creationId xmlns:a16="http://schemas.microsoft.com/office/drawing/2014/main" id="{95978E4B-1D8C-68E6-5235-20C68C7226B9}"/>
              </a:ext>
            </a:extLst>
          </p:cNvPr>
          <p:cNvSpPr/>
          <p:nvPr/>
        </p:nvSpPr>
        <p:spPr>
          <a:xfrm>
            <a:off x="8943371" y="4846045"/>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
        <p:nvSpPr>
          <p:cNvPr id="4" name="Isosceles Triangle 3">
            <a:extLst>
              <a:ext uri="{FF2B5EF4-FFF2-40B4-BE49-F238E27FC236}">
                <a16:creationId xmlns:a16="http://schemas.microsoft.com/office/drawing/2014/main" id="{BE279AEB-88A5-8ACD-5748-A8BDCDC96608}"/>
              </a:ext>
            </a:extLst>
          </p:cNvPr>
          <p:cNvSpPr>
            <a:spLocks noChangeAspect="1"/>
          </p:cNvSpPr>
          <p:nvPr/>
        </p:nvSpPr>
        <p:spPr>
          <a:xfrm rot="10800000">
            <a:off x="9076309" y="308591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312247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97BDB5-755A-C5A4-EE2E-6068C7C3389E}"/>
              </a:ext>
            </a:extLst>
          </p:cNvPr>
          <p:cNvSpPr>
            <a:spLocks noGrp="1"/>
          </p:cNvSpPr>
          <p:nvPr>
            <p:ph type="body" sz="quarter" idx="10"/>
          </p:nvPr>
        </p:nvSpPr>
        <p:spPr>
          <a:xfrm>
            <a:off x="289560" y="1352677"/>
            <a:ext cx="6077684" cy="1628029"/>
          </a:xfrm>
          <a:prstGeom prst="rect">
            <a:avLst/>
          </a:prstGeom>
        </p:spPr>
        <p:txBody>
          <a:bodyPr/>
          <a:lstStyle/>
          <a:p>
            <a:r>
              <a:rPr lang="en-US">
                <a:latin typeface="+mn-lt"/>
              </a:rPr>
              <a:t>Executive Summary</a:t>
            </a:r>
          </a:p>
        </p:txBody>
      </p:sp>
      <p:sp>
        <p:nvSpPr>
          <p:cNvPr id="7" name="Text Placeholder 3">
            <a:extLst>
              <a:ext uri="{FF2B5EF4-FFF2-40B4-BE49-F238E27FC236}">
                <a16:creationId xmlns:a16="http://schemas.microsoft.com/office/drawing/2014/main" id="{46892CB9-7826-74F0-08A8-AFA9B9237E79}"/>
              </a:ext>
            </a:extLst>
          </p:cNvPr>
          <p:cNvSpPr>
            <a:spLocks noGrp="1"/>
          </p:cNvSpPr>
          <p:nvPr>
            <p:ph type="body" sz="quarter" idx="13"/>
          </p:nvPr>
        </p:nvSpPr>
        <p:spPr>
          <a:xfrm>
            <a:off x="5835650" y="273050"/>
            <a:ext cx="5375275" cy="365125"/>
          </a:xfrm>
        </p:spPr>
        <p:txBody>
          <a:bodyPr/>
          <a:lstStyle/>
          <a:p>
            <a:r>
              <a:rPr lang="en-GB">
                <a:latin typeface="+mj-lt"/>
              </a:rPr>
              <a:t>Cancer Awareness Measure+ – November 2024</a:t>
            </a:r>
          </a:p>
        </p:txBody>
      </p:sp>
    </p:spTree>
    <p:extLst>
      <p:ext uri="{BB962C8B-B14F-4D97-AF65-F5344CB8AC3E}">
        <p14:creationId xmlns:p14="http://schemas.microsoft.com/office/powerpoint/2010/main" val="2856769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92F2041-274F-A200-FDF4-17A84CFF65D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At an overall level, just 1 in 10 recontacted their doctor within a week</a:t>
            </a:r>
          </a:p>
        </p:txBody>
      </p:sp>
      <p:sp>
        <p:nvSpPr>
          <p:cNvPr id="7" name="TextBox 6">
            <a:extLst>
              <a:ext uri="{FF2B5EF4-FFF2-40B4-BE49-F238E27FC236}">
                <a16:creationId xmlns:a16="http://schemas.microsoft.com/office/drawing/2014/main" id="{130E81EA-A2A7-4F05-B320-C75B3F3246FD}"/>
              </a:ext>
            </a:extLst>
          </p:cNvPr>
          <p:cNvSpPr txBox="1"/>
          <p:nvPr/>
        </p:nvSpPr>
        <p:spPr>
          <a:xfrm>
            <a:off x="1199926" y="1546140"/>
            <a:ext cx="9792148" cy="338554"/>
          </a:xfrm>
          <a:prstGeom prst="rect">
            <a:avLst/>
          </a:prstGeom>
          <a:noFill/>
        </p:spPr>
        <p:txBody>
          <a:bodyPr wrap="square" rtlCol="0">
            <a:spAutoFit/>
          </a:bodyPr>
          <a:lstStyle/>
          <a:p>
            <a:pPr algn="ctr"/>
            <a:r>
              <a:rPr lang="en-US" sz="1600" b="1" spc="10"/>
              <a:t>How long after noticing they were still experiencing the symptom, did they recontact their doctor</a:t>
            </a:r>
          </a:p>
        </p:txBody>
      </p:sp>
      <p:sp>
        <p:nvSpPr>
          <p:cNvPr id="8" name="Footer Placeholder 5">
            <a:extLst>
              <a:ext uri="{FF2B5EF4-FFF2-40B4-BE49-F238E27FC236}">
                <a16:creationId xmlns:a16="http://schemas.microsoft.com/office/drawing/2014/main" id="{E077AD10-7966-C0F6-BA9F-30F2E0AA76E3}"/>
              </a:ext>
            </a:extLst>
          </p:cNvPr>
          <p:cNvSpPr txBox="1">
            <a:spLocks/>
          </p:cNvSpPr>
          <p:nvPr/>
        </p:nvSpPr>
        <p:spPr>
          <a:xfrm>
            <a:off x="284206" y="6106411"/>
            <a:ext cx="868647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I2_rec. After how long did you contact your GP surgery/practice again about the symptom? </a:t>
            </a:r>
          </a:p>
          <a:p>
            <a:r>
              <a:rPr lang="en-US" sz="800"/>
              <a:t>Base: All  in Wales who continued to experience… any cancer symptom (N=231); Any non-specific cancer symptom (N=146); Any red-flag cancer symptom (N=91); Any lung-specific cancer symptom (N=56); Any oral cancer symptom (N=73)</a:t>
            </a:r>
          </a:p>
          <a:p>
            <a:r>
              <a:rPr lang="en-US" sz="800"/>
              <a:t>N.B. data does not add up to 100% as multiple symptoms were discussed </a:t>
            </a:r>
          </a:p>
          <a:p>
            <a:r>
              <a:rPr lang="en-US" sz="800"/>
              <a:t>*DK/PNTS not included in chare</a:t>
            </a:r>
          </a:p>
        </p:txBody>
      </p:sp>
      <p:graphicFrame>
        <p:nvGraphicFramePr>
          <p:cNvPr id="9" name="Chart 8">
            <a:extLst>
              <a:ext uri="{FF2B5EF4-FFF2-40B4-BE49-F238E27FC236}">
                <a16:creationId xmlns:a16="http://schemas.microsoft.com/office/drawing/2014/main" id="{1C7E469C-1A1A-1A42-6706-49BE83A781AC}"/>
              </a:ext>
            </a:extLst>
          </p:cNvPr>
          <p:cNvGraphicFramePr/>
          <p:nvPr>
            <p:extLst>
              <p:ext uri="{D42A27DB-BD31-4B8C-83A1-F6EECF244321}">
                <p14:modId xmlns:p14="http://schemas.microsoft.com/office/powerpoint/2010/main" val="3519375687"/>
              </p:ext>
            </p:extLst>
          </p:nvPr>
        </p:nvGraphicFramePr>
        <p:xfrm>
          <a:off x="572409" y="2002118"/>
          <a:ext cx="11047182" cy="426525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3BD131C3-A0BF-55B9-2826-70BE080E2DB2}"/>
              </a:ext>
            </a:extLst>
          </p:cNvPr>
          <p:cNvSpPr/>
          <p:nvPr/>
        </p:nvSpPr>
        <p:spPr>
          <a:xfrm>
            <a:off x="10992074" y="463787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E471C579-5296-B1C4-E1CE-5D43F1600AD8}"/>
              </a:ext>
            </a:extLst>
          </p:cNvPr>
          <p:cNvSpPr/>
          <p:nvPr/>
        </p:nvSpPr>
        <p:spPr>
          <a:xfrm>
            <a:off x="10992073" y="410382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26BC2AEF-E404-6FAD-7192-DC0C910D9991}"/>
              </a:ext>
            </a:extLst>
          </p:cNvPr>
          <p:cNvSpPr/>
          <p:nvPr/>
        </p:nvSpPr>
        <p:spPr>
          <a:xfrm>
            <a:off x="10992072" y="360720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2724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Barriers and motivators to help seeking</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2808561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022B9765-AB40-732B-DFB2-1D9469C540F3}"/>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More than half of adults tried to contact their GP about any symptoms in the last 12 months. Of this group, 8 in 10 were able to make an appointment, with most stating this was with a doctor</a:t>
            </a:r>
          </a:p>
        </p:txBody>
      </p:sp>
      <p:sp>
        <p:nvSpPr>
          <p:cNvPr id="12" name="Footer Placeholder 5">
            <a:extLst>
              <a:ext uri="{FF2B5EF4-FFF2-40B4-BE49-F238E27FC236}">
                <a16:creationId xmlns:a16="http://schemas.microsoft.com/office/drawing/2014/main" id="{80F01655-5B18-E914-7B3E-95BA2B664301}"/>
              </a:ext>
            </a:extLst>
          </p:cNvPr>
          <p:cNvSpPr txBox="1">
            <a:spLocks/>
          </p:cNvSpPr>
          <p:nvPr/>
        </p:nvSpPr>
        <p:spPr>
          <a:xfrm>
            <a:off x="284206" y="6339749"/>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F1. In the last 12 months, have you tried to contact your GP surgery/practice about any symptoms or health concerns that you had? Base: All in Wales (N=1,000) </a:t>
            </a:r>
          </a:p>
          <a:p>
            <a:r>
              <a:rPr lang="en-US" sz="800"/>
              <a:t>F2. Were you able to make an appointment? Base:  All in Wales who tried to contact GP in last 12 months (N=558)</a:t>
            </a:r>
          </a:p>
          <a:p>
            <a:r>
              <a:rPr lang="en-US" sz="800"/>
              <a:t>F4. Which healthcare professional did you discuss your symptom or health concern with at your GP surgery/practice? Base:  All in Wales who made an appointment with GP (N=455)</a:t>
            </a:r>
          </a:p>
          <a:p>
            <a:endParaRPr lang="en-US" sz="800"/>
          </a:p>
        </p:txBody>
      </p:sp>
      <p:sp>
        <p:nvSpPr>
          <p:cNvPr id="14" name="TextBox 13">
            <a:extLst>
              <a:ext uri="{FF2B5EF4-FFF2-40B4-BE49-F238E27FC236}">
                <a16:creationId xmlns:a16="http://schemas.microsoft.com/office/drawing/2014/main" id="{0DD0E7F3-CAD0-B3EB-CA17-E6A577E9FA23}"/>
              </a:ext>
            </a:extLst>
          </p:cNvPr>
          <p:cNvSpPr txBox="1"/>
          <p:nvPr/>
        </p:nvSpPr>
        <p:spPr>
          <a:xfrm>
            <a:off x="2068066" y="1480748"/>
            <a:ext cx="7742044" cy="338554"/>
          </a:xfrm>
          <a:prstGeom prst="rect">
            <a:avLst/>
          </a:prstGeom>
          <a:noFill/>
        </p:spPr>
        <p:txBody>
          <a:bodyPr wrap="square" rtlCol="0">
            <a:spAutoFit/>
          </a:bodyPr>
          <a:lstStyle/>
          <a:p>
            <a:pPr algn="ctr"/>
            <a:r>
              <a:rPr lang="en-US" sz="1600" b="1" spc="10"/>
              <a:t>HCP discussed symptom or health concern with</a:t>
            </a:r>
          </a:p>
        </p:txBody>
      </p:sp>
      <p:graphicFrame>
        <p:nvGraphicFramePr>
          <p:cNvPr id="3" name="Chart 2">
            <a:extLst>
              <a:ext uri="{FF2B5EF4-FFF2-40B4-BE49-F238E27FC236}">
                <a16:creationId xmlns:a16="http://schemas.microsoft.com/office/drawing/2014/main" id="{11A3B0DA-647E-26DB-460A-781FAE9DB806}"/>
              </a:ext>
            </a:extLst>
          </p:cNvPr>
          <p:cNvGraphicFramePr/>
          <p:nvPr>
            <p:extLst>
              <p:ext uri="{D42A27DB-BD31-4B8C-83A1-F6EECF244321}">
                <p14:modId xmlns:p14="http://schemas.microsoft.com/office/powerpoint/2010/main" val="1046368078"/>
              </p:ext>
            </p:extLst>
          </p:nvPr>
        </p:nvGraphicFramePr>
        <p:xfrm>
          <a:off x="4167964" y="1907072"/>
          <a:ext cx="7548792" cy="445917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4">
            <a:extLst>
              <a:ext uri="{FF2B5EF4-FFF2-40B4-BE49-F238E27FC236}">
                <a16:creationId xmlns:a16="http://schemas.microsoft.com/office/drawing/2014/main" id="{D4B5E170-4D9E-7EF2-DC13-7686C335AB03}"/>
              </a:ext>
            </a:extLst>
          </p:cNvPr>
          <p:cNvSpPr/>
          <p:nvPr/>
        </p:nvSpPr>
        <p:spPr>
          <a:xfrm>
            <a:off x="475245" y="2496000"/>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a:solidFill>
                <a:schemeClr val="tx1"/>
              </a:solidFill>
              <a:latin typeface="Arial Black" panose="020B0A04020102020204" pitchFamily="34" charset="0"/>
            </a:endParaRPr>
          </a:p>
        </p:txBody>
      </p:sp>
      <p:sp>
        <p:nvSpPr>
          <p:cNvPr id="9" name="Rounded Rectangle 14">
            <a:extLst>
              <a:ext uri="{FF2B5EF4-FFF2-40B4-BE49-F238E27FC236}">
                <a16:creationId xmlns:a16="http://schemas.microsoft.com/office/drawing/2014/main" id="{9DCF14E6-B19D-059F-D462-6ABE8B541591}"/>
              </a:ext>
            </a:extLst>
          </p:cNvPr>
          <p:cNvSpPr/>
          <p:nvPr/>
        </p:nvSpPr>
        <p:spPr>
          <a:xfrm>
            <a:off x="475244" y="4381507"/>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endParaRPr lang="en-US" sz="700">
              <a:solidFill>
                <a:schemeClr val="tx1"/>
              </a:solidFill>
              <a:latin typeface="+mj-lt"/>
            </a:endParaRPr>
          </a:p>
        </p:txBody>
      </p:sp>
      <p:sp>
        <p:nvSpPr>
          <p:cNvPr id="10" name="TextBox 9">
            <a:extLst>
              <a:ext uri="{FF2B5EF4-FFF2-40B4-BE49-F238E27FC236}">
                <a16:creationId xmlns:a16="http://schemas.microsoft.com/office/drawing/2014/main" id="{101D8F6A-46C1-DEEF-AF40-970D3F5D35ED}"/>
              </a:ext>
            </a:extLst>
          </p:cNvPr>
          <p:cNvSpPr txBox="1"/>
          <p:nvPr/>
        </p:nvSpPr>
        <p:spPr>
          <a:xfrm>
            <a:off x="765544" y="2727880"/>
            <a:ext cx="2402958" cy="1015663"/>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55%</a:t>
            </a:r>
          </a:p>
          <a:p>
            <a:pPr algn="ctr"/>
            <a:endParaRPr lang="en-GB" sz="800">
              <a:latin typeface="Arial Black" panose="020B0A04020102020204" pitchFamily="34" charset="0"/>
            </a:endParaRPr>
          </a:p>
          <a:p>
            <a:pPr algn="ctr"/>
            <a:r>
              <a:rPr lang="en-GB" sz="1200"/>
              <a:t>Tried to contact their GP about any symptoms in last 12 months</a:t>
            </a:r>
          </a:p>
        </p:txBody>
      </p:sp>
      <p:sp>
        <p:nvSpPr>
          <p:cNvPr id="13" name="TextBox 12">
            <a:extLst>
              <a:ext uri="{FF2B5EF4-FFF2-40B4-BE49-F238E27FC236}">
                <a16:creationId xmlns:a16="http://schemas.microsoft.com/office/drawing/2014/main" id="{D7F33AB7-48E0-D6A1-876E-036CA46AAB24}"/>
              </a:ext>
            </a:extLst>
          </p:cNvPr>
          <p:cNvSpPr txBox="1"/>
          <p:nvPr/>
        </p:nvSpPr>
        <p:spPr>
          <a:xfrm>
            <a:off x="765544" y="4445326"/>
            <a:ext cx="2402958" cy="1384995"/>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81%</a:t>
            </a:r>
          </a:p>
          <a:p>
            <a:pPr algn="ctr"/>
            <a:endParaRPr lang="en-GB" sz="800">
              <a:latin typeface="Arial Black" panose="020B0A04020102020204" pitchFamily="34" charset="0"/>
            </a:endParaRPr>
          </a:p>
          <a:p>
            <a:pPr algn="ctr"/>
            <a:r>
              <a:rPr lang="en-GB" sz="1200"/>
              <a:t>Of those who tried to contact their GP about any symptoms in last 12 months were able to make an appointment</a:t>
            </a:r>
          </a:p>
        </p:txBody>
      </p:sp>
    </p:spTree>
    <p:extLst>
      <p:ext uri="{BB962C8B-B14F-4D97-AF65-F5344CB8AC3E}">
        <p14:creationId xmlns:p14="http://schemas.microsoft.com/office/powerpoint/2010/main" val="2150532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Just under half contacted the GP practice only once to make an appointment, although 50% reported contacting them more than once.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413742" y="6448787"/>
            <a:ext cx="8977908" cy="1870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F3. How many times did you contact the GP surgery/practice to make an appointment? </a:t>
            </a:r>
          </a:p>
          <a:p>
            <a:r>
              <a:rPr lang="en-US" sz="800"/>
              <a:t>Base: All in Wales who did/did not make an appointment with GP after trying (N=555); all in Wales who made an appointment (N=455); all in Wales who did not make an appointment (N=100)</a:t>
            </a:r>
          </a:p>
        </p:txBody>
      </p:sp>
      <p:graphicFrame>
        <p:nvGraphicFramePr>
          <p:cNvPr id="3" name="Chart 2">
            <a:extLst>
              <a:ext uri="{FF2B5EF4-FFF2-40B4-BE49-F238E27FC236}">
                <a16:creationId xmlns:a16="http://schemas.microsoft.com/office/drawing/2014/main" id="{CCFFCC85-5AA7-34DB-4B07-72D855E31644}"/>
              </a:ext>
            </a:extLst>
          </p:cNvPr>
          <p:cNvGraphicFramePr/>
          <p:nvPr>
            <p:extLst>
              <p:ext uri="{D42A27DB-BD31-4B8C-83A1-F6EECF244321}">
                <p14:modId xmlns:p14="http://schemas.microsoft.com/office/powerpoint/2010/main" val="2351695574"/>
              </p:ext>
            </p:extLst>
          </p:nvPr>
        </p:nvGraphicFramePr>
        <p:xfrm>
          <a:off x="634913" y="1741094"/>
          <a:ext cx="7668707" cy="491382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03C628C-70AC-3045-A299-4EE4A27C807E}"/>
              </a:ext>
            </a:extLst>
          </p:cNvPr>
          <p:cNvSpPr txBox="1"/>
          <p:nvPr/>
        </p:nvSpPr>
        <p:spPr>
          <a:xfrm>
            <a:off x="2403825" y="1486752"/>
            <a:ext cx="7742044" cy="338554"/>
          </a:xfrm>
          <a:prstGeom prst="rect">
            <a:avLst/>
          </a:prstGeom>
          <a:noFill/>
        </p:spPr>
        <p:txBody>
          <a:bodyPr wrap="square" rtlCol="0">
            <a:spAutoFit/>
          </a:bodyPr>
          <a:lstStyle/>
          <a:p>
            <a:pPr algn="ctr"/>
            <a:r>
              <a:rPr lang="en-US" sz="1600" b="1" spc="10"/>
              <a:t>How many times GP practice was contacted</a:t>
            </a:r>
          </a:p>
        </p:txBody>
      </p:sp>
      <p:sp>
        <p:nvSpPr>
          <p:cNvPr id="27" name="TextBox 26">
            <a:extLst>
              <a:ext uri="{FF2B5EF4-FFF2-40B4-BE49-F238E27FC236}">
                <a16:creationId xmlns:a16="http://schemas.microsoft.com/office/drawing/2014/main" id="{6C50B9CA-1528-D7D4-49CA-2DB9C1FB11B4}"/>
              </a:ext>
            </a:extLst>
          </p:cNvPr>
          <p:cNvSpPr txBox="1"/>
          <p:nvPr/>
        </p:nvSpPr>
        <p:spPr>
          <a:xfrm>
            <a:off x="6186527" y="3512385"/>
            <a:ext cx="2338264" cy="954107"/>
          </a:xfrm>
          <a:prstGeom prst="rect">
            <a:avLst/>
          </a:prstGeom>
          <a:noFill/>
        </p:spPr>
        <p:txBody>
          <a:bodyPr wrap="square" rtlCol="0">
            <a:spAutoFit/>
          </a:bodyPr>
          <a:lstStyle/>
          <a:p>
            <a:pPr algn="ctr"/>
            <a:r>
              <a:rPr lang="en-GB" sz="3200" b="1" spc="10">
                <a:solidFill>
                  <a:schemeClr val="accent1"/>
                </a:solidFill>
              </a:rPr>
              <a:t>81% </a:t>
            </a:r>
          </a:p>
          <a:p>
            <a:pPr algn="ctr"/>
            <a:r>
              <a:rPr lang="en-GB" sz="1400" b="1" spc="10"/>
              <a:t>Made an appointment</a:t>
            </a:r>
            <a:br>
              <a:rPr lang="en-GB" sz="1000" b="1" spc="10"/>
            </a:br>
            <a:endParaRPr lang="en-GB" sz="1000" i="1" spc="10">
              <a:solidFill>
                <a:schemeClr val="accent4">
                  <a:lumMod val="75000"/>
                </a:schemeClr>
              </a:solidFill>
            </a:endParaRPr>
          </a:p>
        </p:txBody>
      </p:sp>
      <p:sp>
        <p:nvSpPr>
          <p:cNvPr id="28" name="TextBox 27">
            <a:extLst>
              <a:ext uri="{FF2B5EF4-FFF2-40B4-BE49-F238E27FC236}">
                <a16:creationId xmlns:a16="http://schemas.microsoft.com/office/drawing/2014/main" id="{EE63153E-D3D0-94A6-5812-BAA78E29CC7C}"/>
              </a:ext>
            </a:extLst>
          </p:cNvPr>
          <p:cNvSpPr txBox="1"/>
          <p:nvPr/>
        </p:nvSpPr>
        <p:spPr>
          <a:xfrm>
            <a:off x="6234584" y="4466492"/>
            <a:ext cx="2216888" cy="1231106"/>
          </a:xfrm>
          <a:prstGeom prst="rect">
            <a:avLst/>
          </a:prstGeom>
          <a:noFill/>
        </p:spPr>
        <p:txBody>
          <a:bodyPr wrap="square" rtlCol="0">
            <a:spAutoFit/>
          </a:bodyPr>
          <a:lstStyle/>
          <a:p>
            <a:pPr algn="ctr"/>
            <a:r>
              <a:rPr lang="en-GB" sz="1400" b="1" spc="10"/>
              <a:t>Of those who didn’t make an appointment…</a:t>
            </a:r>
          </a:p>
          <a:p>
            <a:pPr algn="ctr"/>
            <a:r>
              <a:rPr lang="en-GB" sz="3200" b="1" spc="10">
                <a:solidFill>
                  <a:schemeClr val="accent2"/>
                </a:solidFill>
              </a:rPr>
              <a:t>76%</a:t>
            </a:r>
            <a:r>
              <a:rPr lang="en-GB" sz="3200" b="1" spc="10">
                <a:solidFill>
                  <a:schemeClr val="accent1"/>
                </a:solidFill>
              </a:rPr>
              <a:t> </a:t>
            </a:r>
          </a:p>
          <a:p>
            <a:pPr algn="ctr"/>
            <a:r>
              <a:rPr lang="en-GB" sz="1400" b="1" spc="10"/>
              <a:t>Tried more than once</a:t>
            </a:r>
          </a:p>
        </p:txBody>
      </p:sp>
      <p:cxnSp>
        <p:nvCxnSpPr>
          <p:cNvPr id="29" name="Straight Connector 28">
            <a:extLst>
              <a:ext uri="{FF2B5EF4-FFF2-40B4-BE49-F238E27FC236}">
                <a16:creationId xmlns:a16="http://schemas.microsoft.com/office/drawing/2014/main" id="{5D82FE87-7472-E126-0254-4F2DDA9BB69D}"/>
              </a:ext>
            </a:extLst>
          </p:cNvPr>
          <p:cNvCxnSpPr>
            <a:cxnSpLocks/>
          </p:cNvCxnSpPr>
          <p:nvPr/>
        </p:nvCxnSpPr>
        <p:spPr>
          <a:xfrm>
            <a:off x="6077438" y="4360717"/>
            <a:ext cx="257371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Rectangle: Rounded Corners 8">
            <a:extLst>
              <a:ext uri="{FF2B5EF4-FFF2-40B4-BE49-F238E27FC236}">
                <a16:creationId xmlns:a16="http://schemas.microsoft.com/office/drawing/2014/main" id="{58EBD018-714A-713C-4D7D-03DA48DECFCF}"/>
              </a:ext>
            </a:extLst>
          </p:cNvPr>
          <p:cNvSpPr/>
          <p:nvPr/>
        </p:nvSpPr>
        <p:spPr>
          <a:xfrm>
            <a:off x="8916993" y="1983919"/>
            <a:ext cx="2457752" cy="1457650"/>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Those aged 18-29 (52%) and 30-49 (60%) were more likely than 50+ (45%) to report contacting more than once.</a:t>
            </a:r>
          </a:p>
        </p:txBody>
      </p:sp>
      <p:sp>
        <p:nvSpPr>
          <p:cNvPr id="7" name="Rectangle: Rounded Corners 6">
            <a:extLst>
              <a:ext uri="{FF2B5EF4-FFF2-40B4-BE49-F238E27FC236}">
                <a16:creationId xmlns:a16="http://schemas.microsoft.com/office/drawing/2014/main" id="{22C89CE2-05C9-CB23-3165-C5CC034D1D6A}"/>
              </a:ext>
            </a:extLst>
          </p:cNvPr>
          <p:cNvSpPr/>
          <p:nvPr/>
        </p:nvSpPr>
        <p:spPr>
          <a:xfrm>
            <a:off x="8967486" y="3600182"/>
            <a:ext cx="2457752" cy="179703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Those living in the most deprived deciles more commonly reported calling more than once (68%) compared to those in the least deprived deciles (44%). There was no differenced when looking at urban and rural status. </a:t>
            </a:r>
          </a:p>
        </p:txBody>
      </p:sp>
    </p:spTree>
    <p:extLst>
      <p:ext uri="{BB962C8B-B14F-4D97-AF65-F5344CB8AC3E}">
        <p14:creationId xmlns:p14="http://schemas.microsoft.com/office/powerpoint/2010/main" val="3925517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Lack of available appointments was the most common reason for not making an appointment, cited by nearly half, followed by not being able to get through on the phone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282"/>
            <a:ext cx="10761077"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F5. You said that you tried to contact your GP surgery/practice in the last 12 months but were unable to make an appointment. Which of the following BEST describes why you were unable to make an appointment?</a:t>
            </a:r>
          </a:p>
          <a:p>
            <a:r>
              <a:rPr lang="en-US" sz="800"/>
              <a:t>Base: All in Wales who tried but did not make an appointment (N=100)</a:t>
            </a:r>
          </a:p>
        </p:txBody>
      </p:sp>
      <p:sp>
        <p:nvSpPr>
          <p:cNvPr id="4" name="TextBox 3">
            <a:extLst>
              <a:ext uri="{FF2B5EF4-FFF2-40B4-BE49-F238E27FC236}">
                <a16:creationId xmlns:a16="http://schemas.microsoft.com/office/drawing/2014/main" id="{303C628C-70AC-3045-A299-4EE4A27C807E}"/>
              </a:ext>
            </a:extLst>
          </p:cNvPr>
          <p:cNvSpPr txBox="1"/>
          <p:nvPr/>
        </p:nvSpPr>
        <p:spPr>
          <a:xfrm>
            <a:off x="2224978" y="1363397"/>
            <a:ext cx="7742044" cy="338554"/>
          </a:xfrm>
          <a:prstGeom prst="rect">
            <a:avLst/>
          </a:prstGeom>
          <a:noFill/>
        </p:spPr>
        <p:txBody>
          <a:bodyPr wrap="square" rtlCol="0">
            <a:spAutoFit/>
          </a:bodyPr>
          <a:lstStyle/>
          <a:p>
            <a:pPr algn="ctr"/>
            <a:r>
              <a:rPr lang="en-US" sz="1600" b="1" spc="10"/>
              <a:t>Reason for not making an appointment</a:t>
            </a:r>
          </a:p>
        </p:txBody>
      </p:sp>
      <p:graphicFrame>
        <p:nvGraphicFramePr>
          <p:cNvPr id="3" name="Chart 2">
            <a:extLst>
              <a:ext uri="{FF2B5EF4-FFF2-40B4-BE49-F238E27FC236}">
                <a16:creationId xmlns:a16="http://schemas.microsoft.com/office/drawing/2014/main" id="{FBFB7BE5-A9A5-5F2F-4950-EE0048E4B850}"/>
              </a:ext>
            </a:extLst>
          </p:cNvPr>
          <p:cNvGraphicFramePr/>
          <p:nvPr>
            <p:extLst>
              <p:ext uri="{D42A27DB-BD31-4B8C-83A1-F6EECF244321}">
                <p14:modId xmlns:p14="http://schemas.microsoft.com/office/powerpoint/2010/main" val="3330807169"/>
              </p:ext>
            </p:extLst>
          </p:nvPr>
        </p:nvGraphicFramePr>
        <p:xfrm>
          <a:off x="1850413" y="1667998"/>
          <a:ext cx="7628661" cy="4746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1970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Although respondents were most likely to take no further action after being unable to make an appointment, of those who did, the most common action was to look for information online or speak to a friend or family member</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112756" y="6150916"/>
            <a:ext cx="11683004" cy="8647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F6. You said that you tried to contact your GP surgery/practice in the last 12 months but were unable to make an appointment. Which of the following, if any, did you do next?</a:t>
            </a:r>
          </a:p>
          <a:p>
            <a:r>
              <a:rPr lang="en-US" sz="1000" dirty="0"/>
              <a:t>Base: All in Wales who tried but did not make an appointment (N=100). </a:t>
            </a:r>
            <a:r>
              <a:rPr lang="en-GB" sz="1000" dirty="0">
                <a:solidFill>
                  <a:srgbClr val="FF0087"/>
                </a:solidFill>
              </a:rPr>
              <a:t>Important note</a:t>
            </a:r>
            <a:r>
              <a:rPr lang="en-GB" sz="1000" dirty="0"/>
              <a:t>: Due to a scripting error for this question (identified June 2026), figures include 3 double-coded responses where participants selected both ‘took no further action’ and another action. Results for F6 (‘Action after not making an appointment’) should therefore be interpreted with caution. Updated figures excluding these 3 double-coded cases will follow shortly, and this slide will be updated.</a:t>
            </a:r>
            <a:endParaRPr lang="en-US" sz="1000" dirty="0"/>
          </a:p>
        </p:txBody>
      </p:sp>
      <p:graphicFrame>
        <p:nvGraphicFramePr>
          <p:cNvPr id="8" name="Chart 7">
            <a:extLst>
              <a:ext uri="{FF2B5EF4-FFF2-40B4-BE49-F238E27FC236}">
                <a16:creationId xmlns:a16="http://schemas.microsoft.com/office/drawing/2014/main" id="{2A4AF01B-3137-9803-4452-A45621399A2C}"/>
              </a:ext>
            </a:extLst>
          </p:cNvPr>
          <p:cNvGraphicFramePr/>
          <p:nvPr>
            <p:extLst>
              <p:ext uri="{D42A27DB-BD31-4B8C-83A1-F6EECF244321}">
                <p14:modId xmlns:p14="http://schemas.microsoft.com/office/powerpoint/2010/main" val="2240353839"/>
              </p:ext>
            </p:extLst>
          </p:nvPr>
        </p:nvGraphicFramePr>
        <p:xfrm>
          <a:off x="1314381" y="1661485"/>
          <a:ext cx="9563237" cy="458324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499837C-117C-9AB5-F476-C7BB27E30B2D}"/>
              </a:ext>
            </a:extLst>
          </p:cNvPr>
          <p:cNvSpPr txBox="1"/>
          <p:nvPr/>
        </p:nvSpPr>
        <p:spPr>
          <a:xfrm>
            <a:off x="2224977" y="1492208"/>
            <a:ext cx="7742044" cy="338554"/>
          </a:xfrm>
          <a:prstGeom prst="rect">
            <a:avLst/>
          </a:prstGeom>
          <a:noFill/>
        </p:spPr>
        <p:txBody>
          <a:bodyPr wrap="square" rtlCol="0">
            <a:spAutoFit/>
          </a:bodyPr>
          <a:lstStyle/>
          <a:p>
            <a:pPr algn="ctr"/>
            <a:r>
              <a:rPr lang="en-US" sz="1600" b="1" spc="10"/>
              <a:t>Action after not making an appointment</a:t>
            </a:r>
          </a:p>
        </p:txBody>
      </p:sp>
    </p:spTree>
    <p:extLst>
      <p:ext uri="{BB962C8B-B14F-4D97-AF65-F5344CB8AC3E}">
        <p14:creationId xmlns:p14="http://schemas.microsoft.com/office/powerpoint/2010/main" val="2843036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444900" y="6305243"/>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D2. How much, if at all, did the following play a role in your decision?  Please select one answer for each statement.</a:t>
            </a:r>
          </a:p>
          <a:p>
            <a:r>
              <a:rPr lang="en-US" sz="800"/>
              <a:t>Base: All in Wales who have discussed a symptom/health concern with HCP (N=577)</a:t>
            </a:r>
          </a:p>
          <a:p>
            <a:r>
              <a:rPr lang="en-US" sz="800"/>
              <a:t>* Chart excludes DK, PNTS</a:t>
            </a:r>
            <a:br>
              <a:rPr lang="en-US" sz="800"/>
            </a:br>
            <a:endParaRPr lang="en-GB" sz="800"/>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Only three in ten were influenced to talk to a healthcare professional because they thought their symptom could be a sign of cancer while most stated it was because a symptom was worsening</a:t>
            </a:r>
          </a:p>
        </p:txBody>
      </p:sp>
      <p:sp>
        <p:nvSpPr>
          <p:cNvPr id="8" name="TextBox 7">
            <a:extLst>
              <a:ext uri="{FF2B5EF4-FFF2-40B4-BE49-F238E27FC236}">
                <a16:creationId xmlns:a16="http://schemas.microsoft.com/office/drawing/2014/main" id="{8384E4FD-CA25-465B-30CA-CCD8A3410798}"/>
              </a:ext>
            </a:extLst>
          </p:cNvPr>
          <p:cNvSpPr txBox="1"/>
          <p:nvPr/>
        </p:nvSpPr>
        <p:spPr>
          <a:xfrm>
            <a:off x="682179" y="1657876"/>
            <a:ext cx="7223584" cy="584775"/>
          </a:xfrm>
          <a:prstGeom prst="rect">
            <a:avLst/>
          </a:prstGeom>
          <a:noFill/>
        </p:spPr>
        <p:txBody>
          <a:bodyPr wrap="square" rtlCol="0">
            <a:spAutoFit/>
          </a:bodyPr>
          <a:lstStyle/>
          <a:p>
            <a:pPr algn="ctr"/>
            <a:r>
              <a:rPr lang="en-US" sz="1600" b="1" spc="10"/>
              <a:t>The extent different factors played into decision to discuss symptom with healthcare professional</a:t>
            </a:r>
          </a:p>
        </p:txBody>
      </p:sp>
      <p:graphicFrame>
        <p:nvGraphicFramePr>
          <p:cNvPr id="9" name="Chart 8">
            <a:extLst>
              <a:ext uri="{FF2B5EF4-FFF2-40B4-BE49-F238E27FC236}">
                <a16:creationId xmlns:a16="http://schemas.microsoft.com/office/drawing/2014/main" id="{7D41F09C-1D18-8EB1-D30A-A68B9B46063F}"/>
              </a:ext>
            </a:extLst>
          </p:cNvPr>
          <p:cNvGraphicFramePr/>
          <p:nvPr>
            <p:extLst>
              <p:ext uri="{D42A27DB-BD31-4B8C-83A1-F6EECF244321}">
                <p14:modId xmlns:p14="http://schemas.microsoft.com/office/powerpoint/2010/main" val="2989909536"/>
              </p:ext>
            </p:extLst>
          </p:nvPr>
        </p:nvGraphicFramePr>
        <p:xfrm>
          <a:off x="273427" y="2307736"/>
          <a:ext cx="7722110" cy="4059298"/>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097F1484-9F18-4516-A0F2-C9B04B189B04}"/>
              </a:ext>
            </a:extLst>
          </p:cNvPr>
          <p:cNvSpPr/>
          <p:nvPr/>
        </p:nvSpPr>
        <p:spPr>
          <a:xfrm>
            <a:off x="8315539" y="2433499"/>
            <a:ext cx="1464565"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4.69</a:t>
            </a:r>
          </a:p>
          <a:p>
            <a:pPr algn="ctr"/>
            <a:r>
              <a:rPr lang="en-GB" sz="1200">
                <a:solidFill>
                  <a:schemeClr val="tx1">
                    <a:lumMod val="50000"/>
                  </a:schemeClr>
                </a:solidFill>
              </a:rPr>
              <a:t>30-49: </a:t>
            </a:r>
            <a:r>
              <a:rPr lang="en-GB" sz="1200" b="1">
                <a:solidFill>
                  <a:schemeClr val="accent1"/>
                </a:solidFill>
              </a:rPr>
              <a:t>4.84</a:t>
            </a:r>
          </a:p>
          <a:p>
            <a:pPr algn="ctr"/>
            <a:r>
              <a:rPr lang="en-GB" sz="1200">
                <a:solidFill>
                  <a:schemeClr val="tx1">
                    <a:lumMod val="50000"/>
                  </a:schemeClr>
                </a:solidFill>
              </a:rPr>
              <a:t>50+: </a:t>
            </a:r>
            <a:r>
              <a:rPr lang="en-GB" sz="1200" b="1">
                <a:solidFill>
                  <a:schemeClr val="accent1"/>
                </a:solidFill>
              </a:rPr>
              <a:t>4.45</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4.41</a:t>
            </a:r>
          </a:p>
          <a:p>
            <a:pPr algn="ctr"/>
            <a:r>
              <a:rPr lang="en-GB" sz="1200">
                <a:solidFill>
                  <a:schemeClr val="tx1">
                    <a:lumMod val="50000"/>
                  </a:schemeClr>
                </a:solidFill>
              </a:rPr>
              <a:t>Female: </a:t>
            </a:r>
            <a:r>
              <a:rPr lang="en-GB" sz="1200" b="1">
                <a:solidFill>
                  <a:schemeClr val="accent1"/>
                </a:solidFill>
              </a:rPr>
              <a:t>4.74</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4.51</a:t>
            </a:r>
          </a:p>
          <a:p>
            <a:pPr algn="ctr"/>
            <a:r>
              <a:rPr lang="en-GB" sz="1200">
                <a:solidFill>
                  <a:schemeClr val="tx1">
                    <a:lumMod val="50000"/>
                  </a:schemeClr>
                </a:solidFill>
              </a:rPr>
              <a:t>C2DE: </a:t>
            </a:r>
            <a:r>
              <a:rPr lang="en-GB" sz="1200" b="1">
                <a:solidFill>
                  <a:schemeClr val="accent1"/>
                </a:solidFill>
              </a:rPr>
              <a:t>4.66</a:t>
            </a:r>
          </a:p>
          <a:p>
            <a:pPr algn="ctr"/>
            <a:r>
              <a:rPr lang="en-GB" sz="1200">
                <a:solidFill>
                  <a:schemeClr val="tx1">
                    <a:lumMod val="50000"/>
                  </a:schemeClr>
                </a:solidFill>
              </a:rPr>
              <a:t>C2DE 50+: </a:t>
            </a:r>
            <a:r>
              <a:rPr lang="en-GB" sz="1200" b="1">
                <a:solidFill>
                  <a:schemeClr val="accent1"/>
                </a:solidFill>
              </a:rPr>
              <a:t>4.59</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4.74</a:t>
            </a:r>
          </a:p>
          <a:p>
            <a:pPr algn="ctr"/>
            <a:r>
              <a:rPr lang="en-GB" sz="1200">
                <a:solidFill>
                  <a:schemeClr val="tx1">
                    <a:lumMod val="50000"/>
                  </a:schemeClr>
                </a:solidFill>
              </a:rPr>
              <a:t>No disability: </a:t>
            </a:r>
            <a:r>
              <a:rPr lang="en-GB" sz="1200" b="1">
                <a:solidFill>
                  <a:schemeClr val="accent1"/>
                </a:solidFill>
              </a:rPr>
              <a:t>4.42</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4.73</a:t>
            </a:r>
          </a:p>
          <a:p>
            <a:pPr algn="ctr"/>
            <a:r>
              <a:rPr lang="en-GB" sz="1200">
                <a:solidFill>
                  <a:schemeClr val="tx1">
                    <a:lumMod val="50000"/>
                  </a:schemeClr>
                </a:solidFill>
              </a:rPr>
              <a:t>Town: </a:t>
            </a:r>
            <a:r>
              <a:rPr lang="en-GB" sz="1200" b="1">
                <a:solidFill>
                  <a:schemeClr val="accent1"/>
                </a:solidFill>
              </a:rPr>
              <a:t>4.32</a:t>
            </a:r>
          </a:p>
          <a:p>
            <a:pPr algn="ctr"/>
            <a:r>
              <a:rPr lang="en-GB" sz="1200">
                <a:solidFill>
                  <a:schemeClr val="tx1">
                    <a:lumMod val="50000"/>
                  </a:schemeClr>
                </a:solidFill>
              </a:rPr>
              <a:t>Rural: </a:t>
            </a:r>
            <a:r>
              <a:rPr lang="en-GB" sz="1200" b="1">
                <a:solidFill>
                  <a:schemeClr val="accent1"/>
                </a:solidFill>
              </a:rPr>
              <a:t>4.37</a:t>
            </a:r>
          </a:p>
          <a:p>
            <a:pPr algn="ctr"/>
            <a:endParaRPr lang="en-GB" sz="500">
              <a:solidFill>
                <a:schemeClr val="tx1">
                  <a:lumMod val="50000"/>
                </a:schemeClr>
              </a:solidFill>
            </a:endParaRPr>
          </a:p>
        </p:txBody>
      </p:sp>
      <p:grpSp>
        <p:nvGrpSpPr>
          <p:cNvPr id="2" name="Group 1">
            <a:extLst>
              <a:ext uri="{FF2B5EF4-FFF2-40B4-BE49-F238E27FC236}">
                <a16:creationId xmlns:a16="http://schemas.microsoft.com/office/drawing/2014/main" id="{955E4771-ECB5-0FC3-3878-6DF597ACF62A}"/>
              </a:ext>
            </a:extLst>
          </p:cNvPr>
          <p:cNvGrpSpPr/>
          <p:nvPr/>
        </p:nvGrpSpPr>
        <p:grpSpPr>
          <a:xfrm>
            <a:off x="8737562" y="1215114"/>
            <a:ext cx="2993324" cy="993454"/>
            <a:chOff x="10450689" y="4356957"/>
            <a:chExt cx="1700114" cy="1239611"/>
          </a:xfrm>
        </p:grpSpPr>
        <p:sp>
          <p:nvSpPr>
            <p:cNvPr id="4" name="Rounded Rectangle 14">
              <a:extLst>
                <a:ext uri="{FF2B5EF4-FFF2-40B4-BE49-F238E27FC236}">
                  <a16:creationId xmlns:a16="http://schemas.microsoft.com/office/drawing/2014/main" id="{38C427A1-1FA6-7883-46F3-464B5525439D}"/>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5" name="TextBox 4">
              <a:extLst>
                <a:ext uri="{FF2B5EF4-FFF2-40B4-BE49-F238E27FC236}">
                  <a16:creationId xmlns:a16="http://schemas.microsoft.com/office/drawing/2014/main" id="{639069B0-F0D6-91C1-8461-9ABCCDEBD4FA}"/>
                </a:ext>
              </a:extLst>
            </p:cNvPr>
            <p:cNvSpPr txBox="1"/>
            <p:nvPr/>
          </p:nvSpPr>
          <p:spPr>
            <a:xfrm>
              <a:off x="10481957" y="4356957"/>
              <a:ext cx="1633873" cy="1239610"/>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a:solidFill>
                    <a:schemeClr val="accent1"/>
                  </a:solidFill>
                  <a:latin typeface="Arial Black" panose="020B0A04020102020204" pitchFamily="34" charset="0"/>
                </a:rPr>
                <a:t>4.59</a:t>
              </a:r>
              <a:r>
                <a:rPr lang="en-GB" sz="1600">
                  <a:solidFill>
                    <a:schemeClr val="accent1"/>
                  </a:solidFill>
                  <a:latin typeface="Arial Black" panose="020B0A04020102020204" pitchFamily="34" charset="0"/>
                </a:rPr>
                <a:t>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prompts as influential</a:t>
              </a:r>
            </a:p>
          </p:txBody>
        </p:sp>
      </p:grpSp>
      <p:sp>
        <p:nvSpPr>
          <p:cNvPr id="11" name="Speech Bubble: Rectangle with Corners Rounded 10">
            <a:extLst>
              <a:ext uri="{FF2B5EF4-FFF2-40B4-BE49-F238E27FC236}">
                <a16:creationId xmlns:a16="http://schemas.microsoft.com/office/drawing/2014/main" id="{D317D3BD-4C95-0DDF-67E1-B4B004D67135}"/>
              </a:ext>
            </a:extLst>
          </p:cNvPr>
          <p:cNvSpPr/>
          <p:nvPr/>
        </p:nvSpPr>
        <p:spPr>
          <a:xfrm>
            <a:off x="9912627" y="3211033"/>
            <a:ext cx="1995168" cy="193512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Betsi Cadwaladr: </a:t>
            </a:r>
            <a:r>
              <a:rPr lang="en-GB" sz="1200" b="1">
                <a:solidFill>
                  <a:schemeClr val="accent1"/>
                </a:solidFill>
              </a:rPr>
              <a:t>4.07</a:t>
            </a:r>
          </a:p>
          <a:p>
            <a:pPr algn="ctr"/>
            <a:r>
              <a:rPr lang="en-GB" sz="1200">
                <a:solidFill>
                  <a:schemeClr val="tx1">
                    <a:lumMod val="50000"/>
                  </a:schemeClr>
                </a:solidFill>
              </a:rPr>
              <a:t>Hywel Dda: </a:t>
            </a:r>
            <a:r>
              <a:rPr lang="en-GB" sz="1200" b="1">
                <a:solidFill>
                  <a:schemeClr val="accent1"/>
                </a:solidFill>
              </a:rPr>
              <a:t>4.42</a:t>
            </a:r>
          </a:p>
          <a:p>
            <a:pPr algn="ctr"/>
            <a:r>
              <a:rPr lang="en-GB" sz="1200">
                <a:solidFill>
                  <a:schemeClr val="tx1">
                    <a:lumMod val="50000"/>
                  </a:schemeClr>
                </a:solidFill>
              </a:rPr>
              <a:t>Swansea Bay: </a:t>
            </a:r>
            <a:r>
              <a:rPr lang="en-GB" sz="1200" b="1">
                <a:solidFill>
                  <a:schemeClr val="accent1"/>
                </a:solidFill>
              </a:rPr>
              <a:t>4.73</a:t>
            </a:r>
          </a:p>
          <a:p>
            <a:pPr algn="ctr"/>
            <a:r>
              <a:rPr lang="en-GB" sz="1200">
                <a:solidFill>
                  <a:schemeClr val="tx1">
                    <a:lumMod val="50000"/>
                  </a:schemeClr>
                </a:solidFill>
              </a:rPr>
              <a:t>Cwm Taf Morgannwg: </a:t>
            </a:r>
            <a:r>
              <a:rPr lang="en-GB" sz="1200" b="1">
                <a:solidFill>
                  <a:schemeClr val="accent1"/>
                </a:solidFill>
              </a:rPr>
              <a:t>4.98</a:t>
            </a:r>
          </a:p>
          <a:p>
            <a:pPr algn="ctr"/>
            <a:r>
              <a:rPr lang="en-GB" sz="1200">
                <a:solidFill>
                  <a:schemeClr val="tx1">
                    <a:lumMod val="50000"/>
                  </a:schemeClr>
                </a:solidFill>
              </a:rPr>
              <a:t>Aneurin Bevan: </a:t>
            </a:r>
            <a:r>
              <a:rPr lang="en-GB" sz="1200" b="1">
                <a:solidFill>
                  <a:schemeClr val="accent1"/>
                </a:solidFill>
              </a:rPr>
              <a:t>4.57</a:t>
            </a:r>
          </a:p>
          <a:p>
            <a:pPr algn="ctr"/>
            <a:r>
              <a:rPr lang="en-GB" sz="1200">
                <a:solidFill>
                  <a:schemeClr val="tx1">
                    <a:lumMod val="50000"/>
                  </a:schemeClr>
                </a:solidFill>
              </a:rPr>
              <a:t>Cardiff and Vale: </a:t>
            </a:r>
            <a:r>
              <a:rPr lang="en-GB" sz="1200" b="1">
                <a:solidFill>
                  <a:schemeClr val="accent1"/>
                </a:solidFill>
              </a:rPr>
              <a:t>4.96</a:t>
            </a:r>
          </a:p>
        </p:txBody>
      </p:sp>
      <p:pic>
        <p:nvPicPr>
          <p:cNvPr id="12" name="Picture 11">
            <a:extLst>
              <a:ext uri="{FF2B5EF4-FFF2-40B4-BE49-F238E27FC236}">
                <a16:creationId xmlns:a16="http://schemas.microsoft.com/office/drawing/2014/main" id="{6D430D4C-5085-BBCA-0ED8-F5E772F6D035}"/>
              </a:ext>
            </a:extLst>
          </p:cNvPr>
          <p:cNvPicPr>
            <a:picLocks noChangeAspect="1"/>
          </p:cNvPicPr>
          <p:nvPr/>
        </p:nvPicPr>
        <p:blipFill>
          <a:blip r:embed="rId4"/>
          <a:stretch>
            <a:fillRect/>
          </a:stretch>
        </p:blipFill>
        <p:spPr>
          <a:xfrm>
            <a:off x="8363215" y="2731906"/>
            <a:ext cx="231668" cy="219475"/>
          </a:xfrm>
          <a:prstGeom prst="rect">
            <a:avLst/>
          </a:prstGeom>
        </p:spPr>
      </p:pic>
      <p:pic>
        <p:nvPicPr>
          <p:cNvPr id="16" name="Picture 15">
            <a:extLst>
              <a:ext uri="{FF2B5EF4-FFF2-40B4-BE49-F238E27FC236}">
                <a16:creationId xmlns:a16="http://schemas.microsoft.com/office/drawing/2014/main" id="{E036A171-9311-A44D-E244-4206D865AF69}"/>
              </a:ext>
            </a:extLst>
          </p:cNvPr>
          <p:cNvPicPr>
            <a:picLocks noChangeAspect="1"/>
          </p:cNvPicPr>
          <p:nvPr/>
        </p:nvPicPr>
        <p:blipFill>
          <a:blip r:embed="rId4"/>
          <a:stretch>
            <a:fillRect/>
          </a:stretch>
        </p:blipFill>
        <p:spPr>
          <a:xfrm>
            <a:off x="8363215" y="5432233"/>
            <a:ext cx="231668" cy="219475"/>
          </a:xfrm>
          <a:prstGeom prst="rect">
            <a:avLst/>
          </a:prstGeom>
        </p:spPr>
      </p:pic>
      <p:pic>
        <p:nvPicPr>
          <p:cNvPr id="17" name="Picture 16">
            <a:extLst>
              <a:ext uri="{FF2B5EF4-FFF2-40B4-BE49-F238E27FC236}">
                <a16:creationId xmlns:a16="http://schemas.microsoft.com/office/drawing/2014/main" id="{2BBF60FE-E528-E526-A929-EFE4F73AE37F}"/>
              </a:ext>
            </a:extLst>
          </p:cNvPr>
          <p:cNvPicPr>
            <a:picLocks noChangeAspect="1"/>
          </p:cNvPicPr>
          <p:nvPr/>
        </p:nvPicPr>
        <p:blipFill>
          <a:blip r:embed="rId4"/>
          <a:stretch>
            <a:fillRect/>
          </a:stretch>
        </p:blipFill>
        <p:spPr>
          <a:xfrm>
            <a:off x="8363215" y="5666033"/>
            <a:ext cx="231668" cy="219475"/>
          </a:xfrm>
          <a:prstGeom prst="rect">
            <a:avLst/>
          </a:prstGeom>
        </p:spPr>
      </p:pic>
      <p:pic>
        <p:nvPicPr>
          <p:cNvPr id="18" name="Picture 17">
            <a:extLst>
              <a:ext uri="{FF2B5EF4-FFF2-40B4-BE49-F238E27FC236}">
                <a16:creationId xmlns:a16="http://schemas.microsoft.com/office/drawing/2014/main" id="{8C5899D7-5495-8AD6-F3B1-708A5DCE1A92}"/>
              </a:ext>
            </a:extLst>
          </p:cNvPr>
          <p:cNvPicPr>
            <a:picLocks noChangeAspect="1"/>
          </p:cNvPicPr>
          <p:nvPr/>
        </p:nvPicPr>
        <p:blipFill>
          <a:blip r:embed="rId4"/>
          <a:stretch>
            <a:fillRect/>
          </a:stretch>
        </p:blipFill>
        <p:spPr>
          <a:xfrm>
            <a:off x="11362980" y="3259767"/>
            <a:ext cx="231668" cy="219475"/>
          </a:xfrm>
          <a:prstGeom prst="rect">
            <a:avLst/>
          </a:prstGeom>
        </p:spPr>
      </p:pic>
    </p:spTree>
    <p:extLst>
      <p:ext uri="{BB962C8B-B14F-4D97-AF65-F5344CB8AC3E}">
        <p14:creationId xmlns:p14="http://schemas.microsoft.com/office/powerpoint/2010/main" val="1040955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Identification of the top influencers was driven by females and those with a disability</a:t>
            </a:r>
          </a:p>
        </p:txBody>
      </p:sp>
      <p:sp>
        <p:nvSpPr>
          <p:cNvPr id="7" name="TextBox 6">
            <a:extLst>
              <a:ext uri="{FF2B5EF4-FFF2-40B4-BE49-F238E27FC236}">
                <a16:creationId xmlns:a16="http://schemas.microsoft.com/office/drawing/2014/main" id="{9FCDB020-5C5D-B627-264A-28F2E227D4D9}"/>
              </a:ext>
            </a:extLst>
          </p:cNvPr>
          <p:cNvSpPr txBox="1"/>
          <p:nvPr/>
        </p:nvSpPr>
        <p:spPr>
          <a:xfrm>
            <a:off x="1539240" y="995350"/>
            <a:ext cx="9113520" cy="338554"/>
          </a:xfrm>
          <a:prstGeom prst="rect">
            <a:avLst/>
          </a:prstGeom>
          <a:noFill/>
        </p:spPr>
        <p:txBody>
          <a:bodyPr wrap="square" rtlCol="0">
            <a:spAutoFit/>
          </a:bodyPr>
          <a:lstStyle/>
          <a:p>
            <a:pPr algn="ctr"/>
            <a:r>
              <a:rPr lang="en-US" sz="1600" b="1" spc="10"/>
              <a:t>Influential prompts for seeking medical help (Net: A lot/ a little)</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1626781" y="1717472"/>
            <a:ext cx="4397851"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(18-29) more commonly identified the following as influential compared to those aged 50+: Encouragement from friends, family or carer (55% vs 31%), looking up the symptom online (33% vs 24%) and treating the symptom themselves (53% vs 43%). Conversely, younger respondents were less likely to identify symptoms that were a sign of cancer (21% vs 31%).</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409899" y="1688663"/>
            <a:ext cx="439785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Females were more likely than males to identify having a painful or bothersome symptom (66% vs 56%), as well as a symptom which didn’t go away (75% vs 65%), not knowing what was causing a symptom (58% vs 48%) and trying to treat the symptom themselves (54% vs 40%).</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1626781" y="3898792"/>
            <a:ext cx="4388557"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Respondents with a disability were more likely than those without to identify if a symptom was getting worse (76% vs 65%) or was bothersome (69% vs 54%), or that they were attending for an existing condition (36% vs 25%). </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6421929" y="3885695"/>
            <a:ext cx="4397849"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urban areas were more likely to identify having a symptom but not knowing what caused it as influential (58% vs 46%).</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2858487" y="159290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641605" y="158184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2882923" y="381817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7701891" y="380302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394100" y="649396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D2. How much, if at all, did the following play a role in your decision?  Please select one answer for each statement.</a:t>
            </a:r>
          </a:p>
          <a:p>
            <a:r>
              <a:rPr lang="en-US" sz="800"/>
              <a:t>Base: All in Wales who have discussed a symptom/health concern with HCP (N=577)</a:t>
            </a:r>
          </a:p>
          <a:p>
            <a:endParaRPr lang="en-US" sz="800"/>
          </a:p>
        </p:txBody>
      </p:sp>
      <p:pic>
        <p:nvPicPr>
          <p:cNvPr id="2" name="Picture 1">
            <a:extLst>
              <a:ext uri="{FF2B5EF4-FFF2-40B4-BE49-F238E27FC236}">
                <a16:creationId xmlns:a16="http://schemas.microsoft.com/office/drawing/2014/main" id="{DB39D78F-C3B7-1ECC-5802-FAD18D35D1B2}"/>
              </a:ext>
            </a:extLst>
          </p:cNvPr>
          <p:cNvPicPr>
            <a:picLocks noChangeAspect="1"/>
          </p:cNvPicPr>
          <p:nvPr/>
        </p:nvPicPr>
        <p:blipFill>
          <a:blip r:embed="rId3"/>
          <a:stretch>
            <a:fillRect/>
          </a:stretch>
        </p:blipFill>
        <p:spPr>
          <a:xfrm>
            <a:off x="4950860" y="1458131"/>
            <a:ext cx="231668" cy="219475"/>
          </a:xfrm>
          <a:prstGeom prst="rect">
            <a:avLst/>
          </a:prstGeom>
        </p:spPr>
      </p:pic>
    </p:spTree>
    <p:extLst>
      <p:ext uri="{BB962C8B-B14F-4D97-AF65-F5344CB8AC3E}">
        <p14:creationId xmlns:p14="http://schemas.microsoft.com/office/powerpoint/2010/main" val="889266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DAE7A15-584E-AA75-3B43-1D1C0E85D589}"/>
              </a:ext>
            </a:extLst>
          </p:cNvPr>
          <p:cNvSpPr txBox="1">
            <a:spLocks/>
          </p:cNvSpPr>
          <p:nvPr/>
        </p:nvSpPr>
        <p:spPr>
          <a:xfrm>
            <a:off x="284206" y="203080"/>
            <a:ext cx="1138510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Perceptions around difficulty getting an appointment were the most important barriers to seeking help. This was followed by thinking it was unlikely for the symptom to be serious.</a:t>
            </a:r>
          </a:p>
        </p:txBody>
      </p:sp>
      <p:sp>
        <p:nvSpPr>
          <p:cNvPr id="9" name="Footer Placeholder 5">
            <a:extLst>
              <a:ext uri="{FF2B5EF4-FFF2-40B4-BE49-F238E27FC236}">
                <a16:creationId xmlns:a16="http://schemas.microsoft.com/office/drawing/2014/main" id="{DE2C33A7-0257-E5D0-476B-D6E9ECCF98EF}"/>
              </a:ext>
            </a:extLst>
          </p:cNvPr>
          <p:cNvSpPr txBox="1">
            <a:spLocks/>
          </p:cNvSpPr>
          <p:nvPr/>
        </p:nvSpPr>
        <p:spPr>
          <a:xfrm>
            <a:off x="284206" y="6160134"/>
            <a:ext cx="845335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a:t>Base: All in Wales (N=1,000)</a:t>
            </a:r>
          </a:p>
          <a:p>
            <a:r>
              <a:rPr lang="en-US" sz="800"/>
              <a:t>* Chart excludes DK, PNTS</a:t>
            </a:r>
            <a:br>
              <a:rPr lang="en-US" sz="800"/>
            </a:br>
            <a:endParaRPr lang="en-US" sz="800"/>
          </a:p>
        </p:txBody>
      </p:sp>
      <p:graphicFrame>
        <p:nvGraphicFramePr>
          <p:cNvPr id="3" name="Chart 2">
            <a:extLst>
              <a:ext uri="{FF2B5EF4-FFF2-40B4-BE49-F238E27FC236}">
                <a16:creationId xmlns:a16="http://schemas.microsoft.com/office/drawing/2014/main" id="{580DE7FC-C2E6-6FEF-D83C-E09F6CDE3EFC}"/>
              </a:ext>
            </a:extLst>
          </p:cNvPr>
          <p:cNvGraphicFramePr/>
          <p:nvPr>
            <p:extLst>
              <p:ext uri="{D42A27DB-BD31-4B8C-83A1-F6EECF244321}">
                <p14:modId xmlns:p14="http://schemas.microsoft.com/office/powerpoint/2010/main" val="1691342423"/>
              </p:ext>
            </p:extLst>
          </p:nvPr>
        </p:nvGraphicFramePr>
        <p:xfrm>
          <a:off x="222996" y="2248380"/>
          <a:ext cx="7603465" cy="39753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A0B8131-6278-1333-97D8-75ED8FFCF1A2}"/>
              </a:ext>
            </a:extLst>
          </p:cNvPr>
          <p:cNvSpPr txBox="1"/>
          <p:nvPr/>
        </p:nvSpPr>
        <p:spPr>
          <a:xfrm>
            <a:off x="-398244" y="1425774"/>
            <a:ext cx="9113520" cy="584775"/>
          </a:xfrm>
          <a:prstGeom prst="rect">
            <a:avLst/>
          </a:prstGeom>
          <a:noFill/>
        </p:spPr>
        <p:txBody>
          <a:bodyPr wrap="square" rtlCol="0">
            <a:spAutoFit/>
          </a:bodyPr>
          <a:lstStyle/>
          <a:p>
            <a:pPr algn="ctr"/>
            <a:r>
              <a:rPr lang="en-US" sz="1600" b="1" spc="10"/>
              <a:t>The extent barriers delayed respondents discussing symptoms with healthcare professionals (Top 10)</a:t>
            </a:r>
          </a:p>
        </p:txBody>
      </p:sp>
      <p:grpSp>
        <p:nvGrpSpPr>
          <p:cNvPr id="7" name="Group 6">
            <a:extLst>
              <a:ext uri="{FF2B5EF4-FFF2-40B4-BE49-F238E27FC236}">
                <a16:creationId xmlns:a16="http://schemas.microsoft.com/office/drawing/2014/main" id="{A5DDF12F-7108-7540-3105-F215C592FBF2}"/>
              </a:ext>
            </a:extLst>
          </p:cNvPr>
          <p:cNvGrpSpPr/>
          <p:nvPr/>
        </p:nvGrpSpPr>
        <p:grpSpPr>
          <a:xfrm>
            <a:off x="8737562" y="1157529"/>
            <a:ext cx="2993324" cy="993454"/>
            <a:chOff x="10450689" y="4356957"/>
            <a:chExt cx="1700114" cy="1239611"/>
          </a:xfrm>
        </p:grpSpPr>
        <p:sp>
          <p:nvSpPr>
            <p:cNvPr id="10" name="Rounded Rectangle 14">
              <a:extLst>
                <a:ext uri="{FF2B5EF4-FFF2-40B4-BE49-F238E27FC236}">
                  <a16:creationId xmlns:a16="http://schemas.microsoft.com/office/drawing/2014/main" id="{C10AD5A6-0D92-D4C7-707C-E52F83A9CE91}"/>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11" name="TextBox 10">
              <a:extLst>
                <a:ext uri="{FF2B5EF4-FFF2-40B4-BE49-F238E27FC236}">
                  <a16:creationId xmlns:a16="http://schemas.microsoft.com/office/drawing/2014/main" id="{DCBE2676-2670-E147-AE70-FA342B2A22F8}"/>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sz="1600">
                  <a:solidFill>
                    <a:schemeClr val="accent1"/>
                  </a:solidFill>
                  <a:latin typeface="Arial Black" panose="020B0A04020102020204" pitchFamily="34" charset="0"/>
                </a:rPr>
                <a:t>7.12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barriers as influential</a:t>
              </a:r>
            </a:p>
          </p:txBody>
        </p:sp>
      </p:grpSp>
      <p:sp>
        <p:nvSpPr>
          <p:cNvPr id="8" name="Speech Bubble: Rectangle with Corners Rounded 7">
            <a:extLst>
              <a:ext uri="{FF2B5EF4-FFF2-40B4-BE49-F238E27FC236}">
                <a16:creationId xmlns:a16="http://schemas.microsoft.com/office/drawing/2014/main" id="{47A8E1B2-BAB2-7C9B-C547-6602BA641A15}"/>
              </a:ext>
            </a:extLst>
          </p:cNvPr>
          <p:cNvSpPr/>
          <p:nvPr/>
        </p:nvSpPr>
        <p:spPr>
          <a:xfrm>
            <a:off x="8223571" y="2297627"/>
            <a:ext cx="1613486"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8.44</a:t>
            </a:r>
          </a:p>
          <a:p>
            <a:pPr algn="ctr"/>
            <a:r>
              <a:rPr lang="en-GB" sz="1200">
                <a:solidFill>
                  <a:schemeClr val="tx1">
                    <a:lumMod val="50000"/>
                  </a:schemeClr>
                </a:solidFill>
              </a:rPr>
              <a:t>30-49: </a:t>
            </a:r>
            <a:r>
              <a:rPr lang="en-GB" sz="1200" b="1">
                <a:solidFill>
                  <a:schemeClr val="accent1"/>
                </a:solidFill>
              </a:rPr>
              <a:t>7.80</a:t>
            </a:r>
          </a:p>
          <a:p>
            <a:pPr algn="ctr"/>
            <a:r>
              <a:rPr lang="en-GB" sz="1200">
                <a:solidFill>
                  <a:schemeClr val="tx1">
                    <a:lumMod val="50000"/>
                  </a:schemeClr>
                </a:solidFill>
              </a:rPr>
              <a:t>50+: </a:t>
            </a:r>
            <a:r>
              <a:rPr lang="en-GB" sz="1200" b="1">
                <a:solidFill>
                  <a:schemeClr val="accent1"/>
                </a:solidFill>
              </a:rPr>
              <a:t>6.35</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6.37</a:t>
            </a:r>
          </a:p>
          <a:p>
            <a:pPr algn="ctr"/>
            <a:r>
              <a:rPr lang="en-GB" sz="1200">
                <a:solidFill>
                  <a:schemeClr val="tx1">
                    <a:lumMod val="50000"/>
                  </a:schemeClr>
                </a:solidFill>
              </a:rPr>
              <a:t>Female: </a:t>
            </a:r>
            <a:r>
              <a:rPr lang="en-GB" sz="1200" b="1">
                <a:solidFill>
                  <a:schemeClr val="accent1"/>
                </a:solidFill>
              </a:rPr>
              <a:t>7.83</a:t>
            </a:r>
          </a:p>
          <a:p>
            <a:pPr algn="ctr"/>
            <a:endParaRPr lang="en-GB" sz="500">
              <a:solidFill>
                <a:schemeClr val="tx1">
                  <a:lumMod val="50000"/>
                </a:schemeClr>
              </a:solidFill>
            </a:endParaRPr>
          </a:p>
          <a:p>
            <a:pPr algn="ctr"/>
            <a:r>
              <a:rPr lang="en-GB" sz="1200">
                <a:solidFill>
                  <a:schemeClr val="tx1">
                    <a:lumMod val="50000"/>
                  </a:schemeClr>
                </a:solidFill>
              </a:rPr>
              <a:t>White: </a:t>
            </a:r>
            <a:r>
              <a:rPr lang="en-GB" sz="1200" b="1">
                <a:solidFill>
                  <a:schemeClr val="accent1"/>
                </a:solidFill>
              </a:rPr>
              <a:t>7.11</a:t>
            </a:r>
          </a:p>
          <a:p>
            <a:pPr algn="ctr"/>
            <a:r>
              <a:rPr lang="en-GB" sz="1200">
                <a:solidFill>
                  <a:schemeClr val="tx1">
                    <a:lumMod val="50000"/>
                  </a:schemeClr>
                </a:solidFill>
              </a:rPr>
              <a:t>Ethnic minority: </a:t>
            </a:r>
            <a:r>
              <a:rPr lang="en-GB" sz="1200" b="1">
                <a:solidFill>
                  <a:schemeClr val="accent1"/>
                </a:solidFill>
              </a:rPr>
              <a:t>7.28</a:t>
            </a: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7.00</a:t>
            </a:r>
          </a:p>
          <a:p>
            <a:pPr algn="ctr"/>
            <a:r>
              <a:rPr lang="en-GB" sz="1200">
                <a:solidFill>
                  <a:schemeClr val="tx1">
                    <a:lumMod val="50000"/>
                  </a:schemeClr>
                </a:solidFill>
              </a:rPr>
              <a:t>C2DE: </a:t>
            </a:r>
            <a:r>
              <a:rPr lang="en-GB" sz="1200" b="1">
                <a:solidFill>
                  <a:schemeClr val="accent1"/>
                </a:solidFill>
              </a:rPr>
              <a:t>7.23</a:t>
            </a:r>
          </a:p>
          <a:p>
            <a:pPr algn="ctr"/>
            <a:r>
              <a:rPr lang="en-GB" sz="1200">
                <a:solidFill>
                  <a:schemeClr val="tx1">
                    <a:lumMod val="50000"/>
                  </a:schemeClr>
                </a:solidFill>
              </a:rPr>
              <a:t>C2DE 50+: </a:t>
            </a:r>
            <a:r>
              <a:rPr lang="en-GB" sz="1200" b="1">
                <a:solidFill>
                  <a:schemeClr val="accent1"/>
                </a:solidFill>
              </a:rPr>
              <a:t>6.74</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8.02</a:t>
            </a:r>
          </a:p>
          <a:p>
            <a:pPr algn="ctr"/>
            <a:r>
              <a:rPr lang="en-GB" sz="1200">
                <a:solidFill>
                  <a:schemeClr val="tx1">
                    <a:lumMod val="50000"/>
                  </a:schemeClr>
                </a:solidFill>
              </a:rPr>
              <a:t>No disability: </a:t>
            </a:r>
            <a:r>
              <a:rPr lang="en-GB" sz="1200" b="1">
                <a:solidFill>
                  <a:schemeClr val="accent1"/>
                </a:solidFill>
              </a:rPr>
              <a:t>6.58</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7.35</a:t>
            </a:r>
          </a:p>
          <a:p>
            <a:pPr algn="ctr"/>
            <a:r>
              <a:rPr lang="en-GB" sz="1200">
                <a:solidFill>
                  <a:schemeClr val="tx1">
                    <a:lumMod val="50000"/>
                  </a:schemeClr>
                </a:solidFill>
              </a:rPr>
              <a:t>Town: </a:t>
            </a:r>
            <a:r>
              <a:rPr lang="en-GB" sz="1200" b="1">
                <a:solidFill>
                  <a:schemeClr val="accent1"/>
                </a:solidFill>
              </a:rPr>
              <a:t>6.68</a:t>
            </a:r>
          </a:p>
          <a:p>
            <a:pPr algn="ctr"/>
            <a:r>
              <a:rPr lang="en-GB" sz="1200">
                <a:solidFill>
                  <a:schemeClr val="tx1">
                    <a:lumMod val="50000"/>
                  </a:schemeClr>
                </a:solidFill>
              </a:rPr>
              <a:t>Rural: </a:t>
            </a:r>
            <a:r>
              <a:rPr lang="en-GB" sz="1200" b="1">
                <a:solidFill>
                  <a:schemeClr val="accent1"/>
                </a:solidFill>
              </a:rPr>
              <a:t>6.71</a:t>
            </a:r>
          </a:p>
          <a:p>
            <a:pPr algn="ctr"/>
            <a:endParaRPr lang="en-GB" sz="500">
              <a:solidFill>
                <a:schemeClr val="tx1">
                  <a:lumMod val="50000"/>
                </a:schemeClr>
              </a:solidFill>
            </a:endParaRPr>
          </a:p>
        </p:txBody>
      </p:sp>
      <p:sp>
        <p:nvSpPr>
          <p:cNvPr id="12" name="Speech Bubble: Rectangle with Corners Rounded 11">
            <a:extLst>
              <a:ext uri="{FF2B5EF4-FFF2-40B4-BE49-F238E27FC236}">
                <a16:creationId xmlns:a16="http://schemas.microsoft.com/office/drawing/2014/main" id="{24D64651-D603-EBAD-1128-927E6496D6A9}"/>
              </a:ext>
            </a:extLst>
          </p:cNvPr>
          <p:cNvSpPr/>
          <p:nvPr/>
        </p:nvSpPr>
        <p:spPr>
          <a:xfrm>
            <a:off x="10085312" y="3323841"/>
            <a:ext cx="1777367" cy="182439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Betsi Cadwaladr: </a:t>
            </a:r>
            <a:r>
              <a:rPr lang="en-GB" sz="1200" b="1">
                <a:solidFill>
                  <a:schemeClr val="accent1"/>
                </a:solidFill>
              </a:rPr>
              <a:t>6.85</a:t>
            </a:r>
          </a:p>
          <a:p>
            <a:pPr algn="ctr"/>
            <a:r>
              <a:rPr lang="en-GB" sz="1200">
                <a:solidFill>
                  <a:schemeClr val="tx1">
                    <a:lumMod val="50000"/>
                  </a:schemeClr>
                </a:solidFill>
              </a:rPr>
              <a:t>Hywel Dda: </a:t>
            </a:r>
            <a:r>
              <a:rPr lang="en-GB" sz="1200" b="1">
                <a:solidFill>
                  <a:schemeClr val="accent1"/>
                </a:solidFill>
              </a:rPr>
              <a:t>7.40</a:t>
            </a:r>
          </a:p>
          <a:p>
            <a:pPr algn="ctr"/>
            <a:r>
              <a:rPr lang="en-GB" sz="1200">
                <a:solidFill>
                  <a:schemeClr val="tx1">
                    <a:lumMod val="50000"/>
                  </a:schemeClr>
                </a:solidFill>
              </a:rPr>
              <a:t>Swansea Bay: </a:t>
            </a:r>
            <a:r>
              <a:rPr lang="en-GB" sz="1200" b="1">
                <a:solidFill>
                  <a:schemeClr val="accent1"/>
                </a:solidFill>
              </a:rPr>
              <a:t>6.89</a:t>
            </a:r>
          </a:p>
          <a:p>
            <a:pPr algn="ctr"/>
            <a:r>
              <a:rPr lang="en-GB" sz="1200">
                <a:solidFill>
                  <a:schemeClr val="tx1">
                    <a:lumMod val="50000"/>
                  </a:schemeClr>
                </a:solidFill>
              </a:rPr>
              <a:t>Cwm Taf Morgannwg: </a:t>
            </a:r>
            <a:r>
              <a:rPr lang="en-GB" sz="1200" b="1">
                <a:solidFill>
                  <a:schemeClr val="accent1"/>
                </a:solidFill>
              </a:rPr>
              <a:t>7.74</a:t>
            </a:r>
          </a:p>
          <a:p>
            <a:pPr algn="ctr"/>
            <a:r>
              <a:rPr lang="en-GB" sz="1200">
                <a:solidFill>
                  <a:schemeClr val="tx1">
                    <a:lumMod val="50000"/>
                  </a:schemeClr>
                </a:solidFill>
              </a:rPr>
              <a:t>Aneurin Bevan: </a:t>
            </a:r>
            <a:r>
              <a:rPr lang="en-GB" sz="1200" b="1">
                <a:solidFill>
                  <a:schemeClr val="accent1"/>
                </a:solidFill>
              </a:rPr>
              <a:t>6.73</a:t>
            </a:r>
          </a:p>
          <a:p>
            <a:pPr algn="ctr"/>
            <a:r>
              <a:rPr lang="en-GB" sz="1200">
                <a:solidFill>
                  <a:schemeClr val="tx1">
                    <a:lumMod val="50000"/>
                  </a:schemeClr>
                </a:solidFill>
              </a:rPr>
              <a:t>Cardiff and Vale: </a:t>
            </a:r>
            <a:r>
              <a:rPr lang="en-GB" sz="1200" b="1">
                <a:solidFill>
                  <a:schemeClr val="accent1"/>
                </a:solidFill>
              </a:rPr>
              <a:t>7.51</a:t>
            </a:r>
          </a:p>
        </p:txBody>
      </p:sp>
      <p:pic>
        <p:nvPicPr>
          <p:cNvPr id="2" name="Picture 1">
            <a:extLst>
              <a:ext uri="{FF2B5EF4-FFF2-40B4-BE49-F238E27FC236}">
                <a16:creationId xmlns:a16="http://schemas.microsoft.com/office/drawing/2014/main" id="{AD36D106-6DC0-0057-9DFF-0795216A5092}"/>
              </a:ext>
            </a:extLst>
          </p:cNvPr>
          <p:cNvPicPr>
            <a:picLocks noChangeAspect="1"/>
          </p:cNvPicPr>
          <p:nvPr/>
        </p:nvPicPr>
        <p:blipFill>
          <a:blip r:embed="rId4"/>
          <a:stretch>
            <a:fillRect/>
          </a:stretch>
        </p:blipFill>
        <p:spPr>
          <a:xfrm>
            <a:off x="8250075" y="3646306"/>
            <a:ext cx="231668" cy="219475"/>
          </a:xfrm>
          <a:prstGeom prst="rect">
            <a:avLst/>
          </a:prstGeom>
        </p:spPr>
      </p:pic>
    </p:spTree>
    <p:extLst>
      <p:ext uri="{BB962C8B-B14F-4D97-AF65-F5344CB8AC3E}">
        <p14:creationId xmlns:p14="http://schemas.microsoft.com/office/powerpoint/2010/main" val="2349167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Barriers such as not being taken seriously were more commonly identified by females, while younger respondents identified barriers around not being able to discuss symptoms. </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634131"/>
            <a:ext cx="9113520" cy="338554"/>
          </a:xfrm>
          <a:prstGeom prst="rect">
            <a:avLst/>
          </a:prstGeom>
          <a:noFill/>
        </p:spPr>
        <p:txBody>
          <a:bodyPr wrap="square" rtlCol="0">
            <a:spAutoFit/>
          </a:bodyPr>
          <a:lstStyle/>
          <a:p>
            <a:pPr algn="ctr"/>
            <a:r>
              <a:rPr lang="en-US" sz="1600" b="1" spc="10"/>
              <a:t>Influential barriers to seeking medical help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4" y="2414940"/>
            <a:ext cx="357434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 respondents more commonly identified a number of barriers as influential compared to males. Those with the greatest discrepancy include: worrying the symptoms would be taken seriously (47% vs 27%), thinking the symptom was related to another illness (50% vs 32%) and not wanting to be seen to make a fuss (49% vs 38%).</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159405" y="2402784"/>
            <a:ext cx="389177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(18-29) more commonly identified a number of barriers compared to older respondents (50+). The barriers with the greatest discrepancy include: having too many other things to worry about (60% vs 28%), not feel confident about their symptoms (41% vs 17%) and finding it embarrassing to talk about symptoms (39% vs 14%).</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Barriers among white and ethnic minority respondents were mixed. Those from an ethnic minority background were more likely to identify being too busy (46% vs 31%) or having too many other things to worry about (54% vs 39%). And they were less likely to identify finding it difficult to get an appointment (42% vs 52%).</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There was limited difference by social grade. Those from a higher social grade more commonly identified being too busy to seek attention as an influential barrier (37% vs 26%). Comparatively, those from a lower social grade more commonly identified worry that the appointment would be uncomfortable (17% vs 11%).</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with a disability were more likely to identify a number of areas compared to those without. The barriers with the largest discrepancy include: thinking it was an existing illness (55% vs 34%), worry that the appointment would be uncomfortable (24% vs 8%) and that they didn’t want to make a fuss (54% vs 38%).</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in urban areas were more likely than those in rural areas to more commonly identify barriers such as finding it difficult to get an appointment generally (61% vs 52%) or one with a certain professional (51% vs 39%). They also more commonly identified that they were too busy (35% vs 23%).</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19609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Ethnicity</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5323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375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1510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a:t>Base: All in Wales (N=1,000)</a:t>
            </a:r>
          </a:p>
          <a:p>
            <a:endParaRPr lang="en-US" sz="800"/>
          </a:p>
        </p:txBody>
      </p:sp>
      <p:pic>
        <p:nvPicPr>
          <p:cNvPr id="2" name="Picture 1">
            <a:extLst>
              <a:ext uri="{FF2B5EF4-FFF2-40B4-BE49-F238E27FC236}">
                <a16:creationId xmlns:a16="http://schemas.microsoft.com/office/drawing/2014/main" id="{5B6734AA-2ADE-FC07-FE4D-8E4B77158DA5}"/>
              </a:ext>
            </a:extLst>
          </p:cNvPr>
          <p:cNvPicPr>
            <a:picLocks noChangeAspect="1"/>
          </p:cNvPicPr>
          <p:nvPr/>
        </p:nvPicPr>
        <p:blipFill>
          <a:blip r:embed="rId3"/>
          <a:stretch>
            <a:fillRect/>
          </a:stretch>
        </p:blipFill>
        <p:spPr>
          <a:xfrm>
            <a:off x="11121952" y="2059131"/>
            <a:ext cx="231668" cy="219475"/>
          </a:xfrm>
          <a:prstGeom prst="rect">
            <a:avLst/>
          </a:prstGeom>
        </p:spPr>
      </p:pic>
    </p:spTree>
    <p:extLst>
      <p:ext uri="{BB962C8B-B14F-4D97-AF65-F5344CB8AC3E}">
        <p14:creationId xmlns:p14="http://schemas.microsoft.com/office/powerpoint/2010/main" val="59030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a:latin typeface="+mn-lt"/>
              </a:rPr>
              <a:t>Background and methodology</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2037752"/>
            <a:ext cx="10921320" cy="3776354"/>
          </a:xfrm>
        </p:spPr>
        <p:txBody>
          <a:bodyPr/>
          <a:lstStyle/>
          <a:p>
            <a:pPr marL="342900" indent="-342900">
              <a:buFont typeface="Arial" panose="020B0604020202020204" pitchFamily="34" charset="0"/>
              <a:buChar char="•"/>
            </a:pPr>
            <a:r>
              <a:rPr lang="en-US" sz="1600">
                <a:latin typeface="+mn-lt"/>
              </a:rPr>
              <a:t>This report presents the Wales findings from the 2024 Cancer Awareness Measure+ survey. This is the seventh Measure survey to be conducted by YouGov.</a:t>
            </a:r>
          </a:p>
          <a:p>
            <a:pPr marL="342900" indent="-342900">
              <a:buFont typeface="Arial" panose="020B0604020202020204" pitchFamily="34" charset="0"/>
              <a:buChar char="•"/>
            </a:pPr>
            <a:r>
              <a:rPr lang="en-US" sz="1600">
                <a:latin typeface="+mn-lt"/>
              </a:rPr>
              <a:t>Fieldwork for this wave was conducted via YouGov’s online panel between the 6</a:t>
            </a:r>
            <a:r>
              <a:rPr lang="en-US" sz="1600" baseline="30000">
                <a:latin typeface="+mn-lt"/>
              </a:rPr>
              <a:t>th</a:t>
            </a:r>
            <a:r>
              <a:rPr lang="en-US" sz="1600">
                <a:latin typeface="+mn-lt"/>
              </a:rPr>
              <a:t> and the 29</a:t>
            </a:r>
            <a:r>
              <a:rPr lang="en-US" sz="1600" baseline="30000">
                <a:latin typeface="+mn-lt"/>
              </a:rPr>
              <a:t>th</a:t>
            </a:r>
            <a:r>
              <a:rPr lang="en-US" sz="1600">
                <a:latin typeface="+mn-lt"/>
              </a:rPr>
              <a:t> November 2024.</a:t>
            </a:r>
          </a:p>
          <a:p>
            <a:pPr marL="1028700" lvl="1" indent="-342900"/>
            <a:r>
              <a:rPr lang="en-US" sz="1600"/>
              <a:t>Previous waves of this survey were conducted: </a:t>
            </a:r>
            <a:r>
              <a:rPr lang="en-US" sz="1600">
                <a:latin typeface="+mn-lt"/>
              </a:rPr>
              <a:t>8</a:t>
            </a:r>
            <a:r>
              <a:rPr lang="en-US" sz="1600" baseline="30000">
                <a:latin typeface="+mn-lt"/>
              </a:rPr>
              <a:t>th</a:t>
            </a:r>
            <a:r>
              <a:rPr lang="en-US" sz="1600">
                <a:latin typeface="+mn-lt"/>
              </a:rPr>
              <a:t> to 28</a:t>
            </a:r>
            <a:r>
              <a:rPr lang="en-US" sz="1600" baseline="30000">
                <a:latin typeface="+mn-lt"/>
              </a:rPr>
              <a:t>th</a:t>
            </a:r>
            <a:r>
              <a:rPr lang="en-US" sz="1600">
                <a:latin typeface="+mn-lt"/>
              </a:rPr>
              <a:t> September 2023; </a:t>
            </a:r>
            <a:r>
              <a:rPr lang="en-US" sz="1600"/>
              <a:t>2</a:t>
            </a:r>
            <a:r>
              <a:rPr lang="en-US" sz="1600" baseline="30000"/>
              <a:t>nd</a:t>
            </a:r>
            <a:r>
              <a:rPr lang="en-US" sz="1600"/>
              <a:t> to 22</a:t>
            </a:r>
            <a:r>
              <a:rPr lang="en-US" sz="1600" baseline="30000"/>
              <a:t>nd</a:t>
            </a:r>
            <a:r>
              <a:rPr lang="en-US" sz="1600"/>
              <a:t> February 2023, 20</a:t>
            </a:r>
            <a:r>
              <a:rPr lang="en-US" sz="1600" baseline="30000"/>
              <a:t>th</a:t>
            </a:r>
            <a:r>
              <a:rPr lang="en-US" sz="1600"/>
              <a:t> to 30</a:t>
            </a:r>
            <a:r>
              <a:rPr lang="en-US" sz="1600" baseline="30000"/>
              <a:t>th</a:t>
            </a:r>
            <a:r>
              <a:rPr lang="en-US" sz="1600"/>
              <a:t> September 2022, 9th February to the 5th March 2022 and the 8th and 30th September 2021 </a:t>
            </a:r>
          </a:p>
          <a:p>
            <a:pPr marL="1028700" lvl="1" indent="-342900"/>
            <a:endParaRPr lang="en-US" sz="1600"/>
          </a:p>
          <a:p>
            <a:pPr marL="342900" indent="-342900">
              <a:buFont typeface="Arial" panose="020B0604020202020204" pitchFamily="34" charset="0"/>
              <a:buChar char="•"/>
            </a:pPr>
            <a:r>
              <a:rPr lang="en-US" sz="1600">
                <a:latin typeface="+mn-lt"/>
              </a:rPr>
              <a:t>In total, 1000 people in Wales completed the survey in November 2024. </a:t>
            </a:r>
          </a:p>
          <a:p>
            <a:pPr marL="1028700" lvl="1" indent="-342900"/>
            <a:r>
              <a:rPr lang="en-US" sz="1600"/>
              <a:t>The sample was boosted among Ethnic minority and LGBTQ+ respondents to allow for more robust analysis among the subgroups</a:t>
            </a:r>
            <a:br>
              <a:rPr lang="en-US" sz="1600"/>
            </a:br>
            <a:endParaRPr lang="en-US" sz="1600"/>
          </a:p>
          <a:p>
            <a:pPr marL="342900" indent="-342900">
              <a:buFont typeface="Arial" panose="020B0604020202020204" pitchFamily="34" charset="0"/>
              <a:buChar char="•"/>
            </a:pPr>
            <a:r>
              <a:rPr lang="en-US" sz="1600">
                <a:latin typeface="+mn-lt"/>
              </a:rPr>
              <a:t>Results have been weighted by age, gender, social grade, region and ethnicity and are representative of all Welsh adults aged 18 and above.</a:t>
            </a:r>
          </a:p>
          <a:p>
            <a:pPr marL="342900" indent="-342900">
              <a:buFont typeface="Arial" panose="020B0604020202020204" pitchFamily="34" charset="0"/>
              <a:buChar char="•"/>
            </a:pPr>
            <a:endParaRPr lang="en-GB" sz="1600">
              <a:latin typeface="+mn-lt"/>
            </a:endParaRPr>
          </a:p>
          <a:p>
            <a:endParaRPr lang="en-GB" sz="160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
        <p:nvSpPr>
          <p:cNvPr id="3" name="Text Placeholder 2">
            <a:extLst>
              <a:ext uri="{FF2B5EF4-FFF2-40B4-BE49-F238E27FC236}">
                <a16:creationId xmlns:a16="http://schemas.microsoft.com/office/drawing/2014/main" id="{21EED96C-504D-C677-6093-972C146EFA75}"/>
              </a:ext>
            </a:extLst>
          </p:cNvPr>
          <p:cNvSpPr>
            <a:spLocks noGrp="1"/>
          </p:cNvSpPr>
          <p:nvPr>
            <p:ph type="body" sz="quarter" idx="14"/>
          </p:nvPr>
        </p:nvSpPr>
        <p:spPr/>
        <p:txBody>
          <a:bodyPr/>
          <a:lstStyle/>
          <a:p>
            <a:r>
              <a:rPr lang="en-GB">
                <a:latin typeface="+mn-lt"/>
              </a:rPr>
              <a:t>Cancer Awareness Measure+ 2024 – Wales</a:t>
            </a:r>
          </a:p>
          <a:p>
            <a:endParaRPr lang="en-GB"/>
          </a:p>
        </p:txBody>
      </p:sp>
    </p:spTree>
    <p:extLst>
      <p:ext uri="{BB962C8B-B14F-4D97-AF65-F5344CB8AC3E}">
        <p14:creationId xmlns:p14="http://schemas.microsoft.com/office/powerpoint/2010/main" val="392342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22C361C-6A01-5E4B-CA7F-0F4941F70834}"/>
              </a:ext>
            </a:extLst>
          </p:cNvPr>
          <p:cNvGraphicFramePr/>
          <p:nvPr>
            <p:extLst>
              <p:ext uri="{D42A27DB-BD31-4B8C-83A1-F6EECF244321}">
                <p14:modId xmlns:p14="http://schemas.microsoft.com/office/powerpoint/2010/main" val="22005558"/>
              </p:ext>
            </p:extLst>
          </p:nvPr>
        </p:nvGraphicFramePr>
        <p:xfrm>
          <a:off x="834900" y="1881352"/>
          <a:ext cx="10453210" cy="47078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More than 8 in 10 agree that the NHS doesn’t have enough staff or equipment to adequately </a:t>
            </a:r>
            <a:r>
              <a:rPr lang="en-GB" sz="2200" u="sng" spc="10">
                <a:latin typeface="+mn-lt"/>
                <a:ea typeface="+mn-ea"/>
                <a:cs typeface="+mn-cs"/>
              </a:rPr>
              <a:t>diagnose</a:t>
            </a:r>
            <a:r>
              <a:rPr lang="en-GB" sz="2200" spc="10">
                <a:latin typeface="+mn-lt"/>
                <a:ea typeface="+mn-ea"/>
                <a:cs typeface="+mn-cs"/>
              </a:rPr>
              <a:t> cancer, and a similar proportion agreed the same when thinking about the </a:t>
            </a:r>
            <a:r>
              <a:rPr lang="en-GB" sz="2200" u="sng" spc="10">
                <a:latin typeface="+mn-lt"/>
                <a:ea typeface="+mn-ea"/>
                <a:cs typeface="+mn-cs"/>
              </a:rPr>
              <a:t>treatment</a:t>
            </a:r>
            <a:r>
              <a:rPr lang="en-GB" sz="2200" spc="10">
                <a:latin typeface="+mn-lt"/>
                <a:ea typeface="+mn-ea"/>
                <a:cs typeface="+mn-cs"/>
              </a:rPr>
              <a:t> of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0322" y="1416873"/>
            <a:ext cx="9988799"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Perceptions of the NHS</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76701" y="6428270"/>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Wales (N=1,000) </a:t>
            </a:r>
          </a:p>
        </p:txBody>
      </p:sp>
      <p:sp>
        <p:nvSpPr>
          <p:cNvPr id="3" name="TextBox 1">
            <a:extLst>
              <a:ext uri="{FF2B5EF4-FFF2-40B4-BE49-F238E27FC236}">
                <a16:creationId xmlns:a16="http://schemas.microsoft.com/office/drawing/2014/main" id="{DD63BD5A-16D6-7B19-E3D3-83D98A893062}"/>
              </a:ext>
            </a:extLst>
          </p:cNvPr>
          <p:cNvSpPr txBox="1"/>
          <p:nvPr/>
        </p:nvSpPr>
        <p:spPr>
          <a:xfrm>
            <a:off x="350231" y="2167980"/>
            <a:ext cx="1970759"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a:solidFill>
                  <a:schemeClr val="accent1">
                    <a:lumMod val="75000"/>
                  </a:schemeClr>
                </a:solidFill>
              </a:rPr>
              <a:t>Total agree: </a:t>
            </a:r>
            <a:endParaRPr lang="en-GB" sz="1800" b="1">
              <a:solidFill>
                <a:schemeClr val="accent1">
                  <a:lumMod val="75000"/>
                </a:schemeClr>
              </a:solidFill>
            </a:endParaRPr>
          </a:p>
        </p:txBody>
      </p:sp>
      <p:sp>
        <p:nvSpPr>
          <p:cNvPr id="8" name="TextBox 7">
            <a:extLst>
              <a:ext uri="{FF2B5EF4-FFF2-40B4-BE49-F238E27FC236}">
                <a16:creationId xmlns:a16="http://schemas.microsoft.com/office/drawing/2014/main" id="{99760D23-14C9-C30A-5807-02B1F95F1FD9}"/>
              </a:ext>
            </a:extLst>
          </p:cNvPr>
          <p:cNvSpPr txBox="1"/>
          <p:nvPr/>
        </p:nvSpPr>
        <p:spPr>
          <a:xfrm>
            <a:off x="7929341" y="2075648"/>
            <a:ext cx="936852" cy="461665"/>
          </a:xfrm>
          <a:prstGeom prst="rect">
            <a:avLst/>
          </a:prstGeom>
          <a:noFill/>
        </p:spPr>
        <p:txBody>
          <a:bodyPr wrap="square" rtlCol="0">
            <a:spAutoFit/>
          </a:bodyPr>
          <a:lstStyle/>
          <a:p>
            <a:pPr algn="ctr"/>
            <a:r>
              <a:rPr lang="en-GB" sz="2400" b="1">
                <a:solidFill>
                  <a:schemeClr val="accent1">
                    <a:lumMod val="75000"/>
                  </a:schemeClr>
                </a:solidFill>
              </a:rPr>
              <a:t>81%</a:t>
            </a:r>
          </a:p>
        </p:txBody>
      </p:sp>
      <p:sp>
        <p:nvSpPr>
          <p:cNvPr id="14" name="TextBox 13">
            <a:extLst>
              <a:ext uri="{FF2B5EF4-FFF2-40B4-BE49-F238E27FC236}">
                <a16:creationId xmlns:a16="http://schemas.microsoft.com/office/drawing/2014/main" id="{774F1125-C20D-44EA-0062-859D78070410}"/>
              </a:ext>
            </a:extLst>
          </p:cNvPr>
          <p:cNvSpPr txBox="1"/>
          <p:nvPr/>
        </p:nvSpPr>
        <p:spPr>
          <a:xfrm>
            <a:off x="3165181" y="2075648"/>
            <a:ext cx="936852" cy="461665"/>
          </a:xfrm>
          <a:prstGeom prst="rect">
            <a:avLst/>
          </a:prstGeom>
          <a:noFill/>
        </p:spPr>
        <p:txBody>
          <a:bodyPr wrap="square" rtlCol="0">
            <a:spAutoFit/>
          </a:bodyPr>
          <a:lstStyle/>
          <a:p>
            <a:pPr algn="ctr"/>
            <a:r>
              <a:rPr lang="en-GB" sz="2400" b="1">
                <a:solidFill>
                  <a:schemeClr val="accent1">
                    <a:lumMod val="75000"/>
                  </a:schemeClr>
                </a:solidFill>
              </a:rPr>
              <a:t>84%</a:t>
            </a:r>
          </a:p>
        </p:txBody>
      </p:sp>
    </p:spTree>
    <p:extLst>
      <p:ext uri="{BB962C8B-B14F-4D97-AF65-F5344CB8AC3E}">
        <p14:creationId xmlns:p14="http://schemas.microsoft.com/office/powerpoint/2010/main" val="3892834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White respondents, young adults and females were more likely than their opposing subgroups to think that the NHS doesn’t have enough staff or equipment to see all those who need to be diagnosed with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901655" y="1708310"/>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diagnosed</a:t>
            </a:r>
            <a:r>
              <a:rPr lang="en-US" sz="1600" b="1" i="0" u="none" strike="noStrike" kern="1200" spc="10" baseline="0">
                <a:solidFill>
                  <a:schemeClr val="tx1"/>
                </a:solidFill>
                <a:ea typeface="+mn-ea"/>
                <a:cs typeface="+mn-cs"/>
              </a:rPr>
              <a:t> (Net: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76701" y="637573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Wales (N=1,000); males (N=474); females (N=521); White (N=950); Ethnic minority background (N=50); 18-29 (N=137); 30-49 (N=313); 50+ (N=550); ABC1 (N=494); C2DE (506); C2DE 50+ (n=324); Not C2DE 50+ (N=676); disability (N=345); no disability (N=622); Urban (n=648); Town (n=163); Rural (n=188)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pSp>
        <p:nvGrpSpPr>
          <p:cNvPr id="14" name="Group 13">
            <a:extLst>
              <a:ext uri="{FF2B5EF4-FFF2-40B4-BE49-F238E27FC236}">
                <a16:creationId xmlns:a16="http://schemas.microsoft.com/office/drawing/2014/main" id="{51527F0E-04D5-B289-509F-2E723ABB8186}"/>
              </a:ext>
            </a:extLst>
          </p:cNvPr>
          <p:cNvGrpSpPr/>
          <p:nvPr/>
        </p:nvGrpSpPr>
        <p:grpSpPr>
          <a:xfrm>
            <a:off x="417381" y="2168478"/>
            <a:ext cx="11288432" cy="3918112"/>
            <a:chOff x="472086" y="844389"/>
            <a:chExt cx="11288432" cy="3918112"/>
          </a:xfrm>
        </p:grpSpPr>
        <p:graphicFrame>
          <p:nvGraphicFramePr>
            <p:cNvPr id="29" name="Chart 28">
              <a:extLst>
                <a:ext uri="{FF2B5EF4-FFF2-40B4-BE49-F238E27FC236}">
                  <a16:creationId xmlns:a16="http://schemas.microsoft.com/office/drawing/2014/main" id="{7E18E297-F5BC-8A07-8A9A-D8256F122787}"/>
                </a:ext>
              </a:extLst>
            </p:cNvPr>
            <p:cNvGraphicFramePr/>
            <p:nvPr>
              <p:extLst>
                <p:ext uri="{D42A27DB-BD31-4B8C-83A1-F6EECF244321}">
                  <p14:modId xmlns:p14="http://schemas.microsoft.com/office/powerpoint/2010/main" val="3145387674"/>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a:extLst>
                <a:ext uri="{FF2B5EF4-FFF2-40B4-BE49-F238E27FC236}">
                  <a16:creationId xmlns:a16="http://schemas.microsoft.com/office/drawing/2014/main" id="{A5D666BE-FA31-325D-090D-1AAF4C620F8D}"/>
                </a:ext>
              </a:extLst>
            </p:cNvPr>
            <p:cNvSpPr/>
            <p:nvPr/>
          </p:nvSpPr>
          <p:spPr>
            <a:xfrm>
              <a:off x="472086" y="3426194"/>
              <a:ext cx="845790" cy="3443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1" name="Rectangle 30">
              <a:extLst>
                <a:ext uri="{FF2B5EF4-FFF2-40B4-BE49-F238E27FC236}">
                  <a16:creationId xmlns:a16="http://schemas.microsoft.com/office/drawing/2014/main" id="{68D04948-0D33-B497-E15A-469B571A164D}"/>
                </a:ext>
              </a:extLst>
            </p:cNvPr>
            <p:cNvSpPr/>
            <p:nvPr/>
          </p:nvSpPr>
          <p:spPr>
            <a:xfrm>
              <a:off x="1381980" y="3476605"/>
              <a:ext cx="813658" cy="2966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32" name="Rectangle 31">
              <a:extLst>
                <a:ext uri="{FF2B5EF4-FFF2-40B4-BE49-F238E27FC236}">
                  <a16:creationId xmlns:a16="http://schemas.microsoft.com/office/drawing/2014/main" id="{9642544D-77B7-4312-9EEB-489992DC91D1}"/>
                </a:ext>
              </a:extLst>
            </p:cNvPr>
            <p:cNvSpPr/>
            <p:nvPr/>
          </p:nvSpPr>
          <p:spPr>
            <a:xfrm>
              <a:off x="1904881" y="3448142"/>
              <a:ext cx="741260" cy="344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33" name="Rectangle 32">
              <a:extLst>
                <a:ext uri="{FF2B5EF4-FFF2-40B4-BE49-F238E27FC236}">
                  <a16:creationId xmlns:a16="http://schemas.microsoft.com/office/drawing/2014/main" id="{D02F2992-3C53-A728-D5EB-C992DF1F38E1}"/>
                </a:ext>
              </a:extLst>
            </p:cNvPr>
            <p:cNvSpPr/>
            <p:nvPr/>
          </p:nvSpPr>
          <p:spPr>
            <a:xfrm>
              <a:off x="4510027" y="337269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White</a:t>
              </a:r>
            </a:p>
          </p:txBody>
        </p:sp>
        <p:sp>
          <p:nvSpPr>
            <p:cNvPr id="34" name="Rectangle 33">
              <a:extLst>
                <a:ext uri="{FF2B5EF4-FFF2-40B4-BE49-F238E27FC236}">
                  <a16:creationId xmlns:a16="http://schemas.microsoft.com/office/drawing/2014/main" id="{34CCB95E-C905-B963-649B-CB00C84FBA27}"/>
                </a:ext>
              </a:extLst>
            </p:cNvPr>
            <p:cNvSpPr/>
            <p:nvPr/>
          </p:nvSpPr>
          <p:spPr>
            <a:xfrm>
              <a:off x="4971011" y="3544745"/>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Ethnic minority</a:t>
              </a:r>
            </a:p>
            <a:p>
              <a:pPr algn="ctr"/>
              <a:r>
                <a:rPr lang="en-GB" sz="1200">
                  <a:solidFill>
                    <a:schemeClr val="tx1"/>
                  </a:solidFill>
                </a:rPr>
                <a:t>background</a:t>
              </a:r>
            </a:p>
          </p:txBody>
        </p:sp>
        <p:sp>
          <p:nvSpPr>
            <p:cNvPr id="35" name="Rectangle 34">
              <a:extLst>
                <a:ext uri="{FF2B5EF4-FFF2-40B4-BE49-F238E27FC236}">
                  <a16:creationId xmlns:a16="http://schemas.microsoft.com/office/drawing/2014/main" id="{72E79BDD-A17E-9E5A-CEBF-7160B5D9610E}"/>
                </a:ext>
              </a:extLst>
            </p:cNvPr>
            <p:cNvSpPr/>
            <p:nvPr/>
          </p:nvSpPr>
          <p:spPr>
            <a:xfrm>
              <a:off x="6005276" y="3462628"/>
              <a:ext cx="673471" cy="240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36" name="Rectangle 35">
              <a:extLst>
                <a:ext uri="{FF2B5EF4-FFF2-40B4-BE49-F238E27FC236}">
                  <a16:creationId xmlns:a16="http://schemas.microsoft.com/office/drawing/2014/main" id="{22B4FEAE-745F-F5DF-A4DA-19AEC025AA62}"/>
                </a:ext>
              </a:extLst>
            </p:cNvPr>
            <p:cNvSpPr/>
            <p:nvPr/>
          </p:nvSpPr>
          <p:spPr>
            <a:xfrm>
              <a:off x="6517207" y="3430137"/>
              <a:ext cx="609280" cy="282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37" name="Rectangle 36">
              <a:extLst>
                <a:ext uri="{FF2B5EF4-FFF2-40B4-BE49-F238E27FC236}">
                  <a16:creationId xmlns:a16="http://schemas.microsoft.com/office/drawing/2014/main" id="{284AEFF2-5B20-DC75-DDEF-7252DC92356E}"/>
                </a:ext>
              </a:extLst>
            </p:cNvPr>
            <p:cNvSpPr/>
            <p:nvPr/>
          </p:nvSpPr>
          <p:spPr>
            <a:xfrm>
              <a:off x="8506244" y="3446199"/>
              <a:ext cx="853440" cy="36734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cxnSp>
          <p:nvCxnSpPr>
            <p:cNvPr id="38" name="Straight Connector 37">
              <a:extLst>
                <a:ext uri="{FF2B5EF4-FFF2-40B4-BE49-F238E27FC236}">
                  <a16:creationId xmlns:a16="http://schemas.microsoft.com/office/drawing/2014/main" id="{C8065C3E-0697-5EEF-E4D7-051609B04EC2}"/>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4CFDF0F3-0CA5-DC00-BF37-DEEE7192C5D8}"/>
                </a:ext>
              </a:extLst>
            </p:cNvPr>
            <p:cNvSpPr/>
            <p:nvPr/>
          </p:nvSpPr>
          <p:spPr>
            <a:xfrm>
              <a:off x="9036483" y="344192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grpSp>
      <p:sp>
        <p:nvSpPr>
          <p:cNvPr id="40" name="Rectangle 39">
            <a:extLst>
              <a:ext uri="{FF2B5EF4-FFF2-40B4-BE49-F238E27FC236}">
                <a16:creationId xmlns:a16="http://schemas.microsoft.com/office/drawing/2014/main" id="{6A5EE611-EE63-F70A-3166-E51DAD0ABBD0}"/>
              </a:ext>
            </a:extLst>
          </p:cNvPr>
          <p:cNvSpPr/>
          <p:nvPr/>
        </p:nvSpPr>
        <p:spPr>
          <a:xfrm>
            <a:off x="2728153" y="4801499"/>
            <a:ext cx="676455" cy="3078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41" name="Rectangle 40">
            <a:extLst>
              <a:ext uri="{FF2B5EF4-FFF2-40B4-BE49-F238E27FC236}">
                <a16:creationId xmlns:a16="http://schemas.microsoft.com/office/drawing/2014/main" id="{0B8371B3-D5D0-1462-61FC-5D762C8BB967}"/>
              </a:ext>
            </a:extLst>
          </p:cNvPr>
          <p:cNvSpPr/>
          <p:nvPr/>
        </p:nvSpPr>
        <p:spPr>
          <a:xfrm>
            <a:off x="3230856" y="4775758"/>
            <a:ext cx="632256" cy="348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42" name="Rectangle 41">
            <a:extLst>
              <a:ext uri="{FF2B5EF4-FFF2-40B4-BE49-F238E27FC236}">
                <a16:creationId xmlns:a16="http://schemas.microsoft.com/office/drawing/2014/main" id="{F2BFA7D1-F12B-9AE5-C877-216395760F96}"/>
              </a:ext>
            </a:extLst>
          </p:cNvPr>
          <p:cNvSpPr/>
          <p:nvPr/>
        </p:nvSpPr>
        <p:spPr>
          <a:xfrm>
            <a:off x="3726668" y="4801499"/>
            <a:ext cx="573039" cy="2758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43" name="Rectangle 42">
            <a:extLst>
              <a:ext uri="{FF2B5EF4-FFF2-40B4-BE49-F238E27FC236}">
                <a16:creationId xmlns:a16="http://schemas.microsoft.com/office/drawing/2014/main" id="{472207C8-5BC6-2A5D-DBA2-9CDC5132A4D0}"/>
              </a:ext>
            </a:extLst>
          </p:cNvPr>
          <p:cNvSpPr/>
          <p:nvPr/>
        </p:nvSpPr>
        <p:spPr>
          <a:xfrm>
            <a:off x="9764691" y="470546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44" name="Rectangle 43">
            <a:extLst>
              <a:ext uri="{FF2B5EF4-FFF2-40B4-BE49-F238E27FC236}">
                <a16:creationId xmlns:a16="http://schemas.microsoft.com/office/drawing/2014/main" id="{7AA30599-D15E-8F38-365F-B4090BE89F82}"/>
              </a:ext>
            </a:extLst>
          </p:cNvPr>
          <p:cNvSpPr/>
          <p:nvPr/>
        </p:nvSpPr>
        <p:spPr>
          <a:xfrm>
            <a:off x="10266047" y="470407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45" name="Rectangle 44">
            <a:extLst>
              <a:ext uri="{FF2B5EF4-FFF2-40B4-BE49-F238E27FC236}">
                <a16:creationId xmlns:a16="http://schemas.microsoft.com/office/drawing/2014/main" id="{4DEFFCDA-8467-0722-04EA-8B913150631F}"/>
              </a:ext>
            </a:extLst>
          </p:cNvPr>
          <p:cNvSpPr/>
          <p:nvPr/>
        </p:nvSpPr>
        <p:spPr>
          <a:xfrm>
            <a:off x="10771001" y="471175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 name="Isosceles Triangle 2">
            <a:extLst>
              <a:ext uri="{FF2B5EF4-FFF2-40B4-BE49-F238E27FC236}">
                <a16:creationId xmlns:a16="http://schemas.microsoft.com/office/drawing/2014/main" id="{77093750-8784-0741-3321-73E0708519F8}"/>
              </a:ext>
            </a:extLst>
          </p:cNvPr>
          <p:cNvSpPr>
            <a:spLocks noChangeAspect="1"/>
          </p:cNvSpPr>
          <p:nvPr/>
        </p:nvSpPr>
        <p:spPr>
          <a:xfrm>
            <a:off x="2987300" y="246159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Isosceles Triangle 3">
            <a:extLst>
              <a:ext uri="{FF2B5EF4-FFF2-40B4-BE49-F238E27FC236}">
                <a16:creationId xmlns:a16="http://schemas.microsoft.com/office/drawing/2014/main" id="{B836A073-8386-96AA-9786-72BEA1B99F02}"/>
              </a:ext>
            </a:extLst>
          </p:cNvPr>
          <p:cNvSpPr>
            <a:spLocks noChangeAspect="1"/>
          </p:cNvSpPr>
          <p:nvPr/>
        </p:nvSpPr>
        <p:spPr>
          <a:xfrm rot="10800000">
            <a:off x="3423886" y="257002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 name="Isosceles Triangle 4">
            <a:extLst>
              <a:ext uri="{FF2B5EF4-FFF2-40B4-BE49-F238E27FC236}">
                <a16:creationId xmlns:a16="http://schemas.microsoft.com/office/drawing/2014/main" id="{0C55F2E9-5DB6-9747-47AA-293BDD4979F5}"/>
              </a:ext>
            </a:extLst>
          </p:cNvPr>
          <p:cNvSpPr>
            <a:spLocks noChangeAspect="1"/>
          </p:cNvSpPr>
          <p:nvPr/>
        </p:nvSpPr>
        <p:spPr>
          <a:xfrm rot="10800000">
            <a:off x="5241265" y="272898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8" name="Isosceles Triangle 7">
            <a:extLst>
              <a:ext uri="{FF2B5EF4-FFF2-40B4-BE49-F238E27FC236}">
                <a16:creationId xmlns:a16="http://schemas.microsoft.com/office/drawing/2014/main" id="{E6BDAAE3-EF44-3DB9-EAAA-877D90D67DCF}"/>
              </a:ext>
            </a:extLst>
          </p:cNvPr>
          <p:cNvSpPr>
            <a:spLocks noChangeAspect="1"/>
          </p:cNvSpPr>
          <p:nvPr/>
        </p:nvSpPr>
        <p:spPr>
          <a:xfrm>
            <a:off x="4774550" y="251378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0" name="Isosceles Triangle 9">
            <a:extLst>
              <a:ext uri="{FF2B5EF4-FFF2-40B4-BE49-F238E27FC236}">
                <a16:creationId xmlns:a16="http://schemas.microsoft.com/office/drawing/2014/main" id="{7D9F2376-79BD-BBDA-D92D-300649AD6A69}"/>
              </a:ext>
            </a:extLst>
          </p:cNvPr>
          <p:cNvSpPr>
            <a:spLocks noChangeAspect="1"/>
          </p:cNvSpPr>
          <p:nvPr/>
        </p:nvSpPr>
        <p:spPr>
          <a:xfrm rot="10800000">
            <a:off x="1643355" y="260815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1" name="Isosceles Triangle 10">
            <a:extLst>
              <a:ext uri="{FF2B5EF4-FFF2-40B4-BE49-F238E27FC236}">
                <a16:creationId xmlns:a16="http://schemas.microsoft.com/office/drawing/2014/main" id="{2950F0C7-2C69-2634-38D6-200FB2E71EF9}"/>
              </a:ext>
            </a:extLst>
          </p:cNvPr>
          <p:cNvSpPr>
            <a:spLocks noChangeAspect="1"/>
          </p:cNvSpPr>
          <p:nvPr/>
        </p:nvSpPr>
        <p:spPr>
          <a:xfrm>
            <a:off x="2088291" y="244954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 name="Rectangle 14">
            <a:extLst>
              <a:ext uri="{FF2B5EF4-FFF2-40B4-BE49-F238E27FC236}">
                <a16:creationId xmlns:a16="http://schemas.microsoft.com/office/drawing/2014/main" id="{9634E80D-27A0-26CA-0147-E70EEF6BCE16}"/>
              </a:ext>
            </a:extLst>
          </p:cNvPr>
          <p:cNvSpPr/>
          <p:nvPr/>
        </p:nvSpPr>
        <p:spPr>
          <a:xfrm>
            <a:off x="7807681" y="4989214"/>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2469771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4A263-C65B-08D4-32C9-44E11AAF6D61}"/>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C7EFDDDF-0F91-5B86-2678-CA8E003D0E83}"/>
              </a:ext>
            </a:extLst>
          </p:cNvPr>
          <p:cNvGrpSpPr/>
          <p:nvPr/>
        </p:nvGrpSpPr>
        <p:grpSpPr>
          <a:xfrm>
            <a:off x="295622" y="1846976"/>
            <a:ext cx="11595739" cy="4499757"/>
            <a:chOff x="541253" y="844389"/>
            <a:chExt cx="11219265" cy="3918112"/>
          </a:xfrm>
        </p:grpSpPr>
        <p:graphicFrame>
          <p:nvGraphicFramePr>
            <p:cNvPr id="26" name="Chart 25">
              <a:extLst>
                <a:ext uri="{FF2B5EF4-FFF2-40B4-BE49-F238E27FC236}">
                  <a16:creationId xmlns:a16="http://schemas.microsoft.com/office/drawing/2014/main" id="{A308BCF7-ED4E-6279-8452-BF4A3A10AF0C}"/>
                </a:ext>
              </a:extLst>
            </p:cNvPr>
            <p:cNvGraphicFramePr/>
            <p:nvPr>
              <p:extLst>
                <p:ext uri="{D42A27DB-BD31-4B8C-83A1-F6EECF244321}">
                  <p14:modId xmlns:p14="http://schemas.microsoft.com/office/powerpoint/2010/main" val="360132290"/>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7" name="Straight Connector 26">
              <a:extLst>
                <a:ext uri="{FF2B5EF4-FFF2-40B4-BE49-F238E27FC236}">
                  <a16:creationId xmlns:a16="http://schemas.microsoft.com/office/drawing/2014/main" id="{67564C78-BC4A-518C-C96E-41C381B74E1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 name="Footer Placeholder 5">
            <a:extLst>
              <a:ext uri="{FF2B5EF4-FFF2-40B4-BE49-F238E27FC236}">
                <a16:creationId xmlns:a16="http://schemas.microsoft.com/office/drawing/2014/main" id="{C730E75E-EA5A-D59E-4505-A101864C9873}"/>
              </a:ext>
            </a:extLst>
          </p:cNvPr>
          <p:cNvSpPr txBox="1">
            <a:spLocks/>
          </p:cNvSpPr>
          <p:nvPr/>
        </p:nvSpPr>
        <p:spPr>
          <a:xfrm>
            <a:off x="284206" y="6278536"/>
            <a:ext cx="9250212" cy="6713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br>
              <a:rPr lang="en-US" sz="800"/>
            </a:br>
            <a:r>
              <a:rPr lang="en-US" sz="800"/>
              <a:t>Base: All N=1,000; Betsi Cadwaladr: N=209; Hywel Dda: N=135; Swansea Bay: N=113; Cwm Taf Morgannwg: N=135; Aneurin Bevan: N=178; Cardiff and Vale: N=187)</a:t>
            </a:r>
            <a:br>
              <a:rPr lang="en-US" sz="800">
                <a:solidFill>
                  <a:srgbClr val="FF0000"/>
                </a:solidFill>
              </a:rPr>
            </a:br>
            <a:endParaRPr lang="en-GB" sz="800"/>
          </a:p>
        </p:txBody>
      </p:sp>
      <p:sp>
        <p:nvSpPr>
          <p:cNvPr id="7" name="Title 4">
            <a:extLst>
              <a:ext uri="{FF2B5EF4-FFF2-40B4-BE49-F238E27FC236}">
                <a16:creationId xmlns:a16="http://schemas.microsoft.com/office/drawing/2014/main" id="{3225EB19-CC53-C82B-50D4-A6C06CC65A93}"/>
              </a:ext>
            </a:extLst>
          </p:cNvPr>
          <p:cNvSpPr txBox="1">
            <a:spLocks/>
          </p:cNvSpPr>
          <p:nvPr/>
        </p:nvSpPr>
        <p:spPr>
          <a:xfrm>
            <a:off x="284206" y="40496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Overall, there was consistency across the health boards. With 9 in 10 of those covered by the </a:t>
            </a:r>
            <a:r>
              <a:rPr lang="en-US" sz="2200" spc="10">
                <a:latin typeface="+mn-lt"/>
                <a:ea typeface="+mn-ea"/>
                <a:cs typeface="+mn-cs"/>
              </a:rPr>
              <a:t>Cwm Taf Morgannwg Health board agreeing  </a:t>
            </a:r>
            <a:endParaRPr lang="en-GB" sz="2200" spc="10">
              <a:latin typeface="+mn-lt"/>
              <a:ea typeface="+mn-ea"/>
              <a:cs typeface="+mn-cs"/>
            </a:endParaRPr>
          </a:p>
        </p:txBody>
      </p:sp>
      <p:sp>
        <p:nvSpPr>
          <p:cNvPr id="19" name="Isosceles Triangle 18">
            <a:extLst>
              <a:ext uri="{FF2B5EF4-FFF2-40B4-BE49-F238E27FC236}">
                <a16:creationId xmlns:a16="http://schemas.microsoft.com/office/drawing/2014/main" id="{9DA29C60-256E-C617-2564-78907B797D89}"/>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D60995C3-FF96-97D4-00A6-8B63B87250B7}"/>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TextBox 33">
            <a:extLst>
              <a:ext uri="{FF2B5EF4-FFF2-40B4-BE49-F238E27FC236}">
                <a16:creationId xmlns:a16="http://schemas.microsoft.com/office/drawing/2014/main" id="{5A9471D7-6B93-D4C0-0B29-13D29A2ACB43}"/>
              </a:ext>
            </a:extLst>
          </p:cNvPr>
          <p:cNvSpPr txBox="1"/>
          <p:nvPr/>
        </p:nvSpPr>
        <p:spPr>
          <a:xfrm>
            <a:off x="2165062" y="1554589"/>
            <a:ext cx="7742044"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diagnosed</a:t>
            </a:r>
            <a:r>
              <a:rPr lang="en-US" sz="1600" b="1" i="0" u="none" strike="noStrike" kern="1200" spc="10" baseline="0">
                <a:solidFill>
                  <a:schemeClr val="tx1"/>
                </a:solidFill>
                <a:ea typeface="+mn-ea"/>
                <a:cs typeface="+mn-cs"/>
              </a:rPr>
              <a:t> (Net: Agree)</a:t>
            </a:r>
          </a:p>
        </p:txBody>
      </p:sp>
      <p:sp>
        <p:nvSpPr>
          <p:cNvPr id="2" name="TextBox 1">
            <a:extLst>
              <a:ext uri="{FF2B5EF4-FFF2-40B4-BE49-F238E27FC236}">
                <a16:creationId xmlns:a16="http://schemas.microsoft.com/office/drawing/2014/main" id="{04649519-5036-13B3-FD23-93A59CAE833D}"/>
              </a:ext>
            </a:extLst>
          </p:cNvPr>
          <p:cNvSpPr txBox="1"/>
          <p:nvPr/>
        </p:nvSpPr>
        <p:spPr>
          <a:xfrm>
            <a:off x="10348112" y="6365726"/>
            <a:ext cx="1688851"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Tree>
    <p:extLst>
      <p:ext uri="{BB962C8B-B14F-4D97-AF65-F5344CB8AC3E}">
        <p14:creationId xmlns:p14="http://schemas.microsoft.com/office/powerpoint/2010/main" val="1362059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17381" y="2168478"/>
            <a:ext cx="11288432" cy="3918112"/>
            <a:chOff x="472086" y="844389"/>
            <a:chExt cx="11288432" cy="3918112"/>
          </a:xfrm>
        </p:grpSpPr>
        <p:graphicFrame>
          <p:nvGraphicFramePr>
            <p:cNvPr id="4" name="Chart 3">
              <a:extLst>
                <a:ext uri="{FF2B5EF4-FFF2-40B4-BE49-F238E27FC236}">
                  <a16:creationId xmlns:a16="http://schemas.microsoft.com/office/drawing/2014/main" id="{AB8B0A7C-4CE5-2297-AB9E-7DCA4AE0007F}"/>
                </a:ext>
              </a:extLst>
            </p:cNvPr>
            <p:cNvGraphicFramePr/>
            <p:nvPr>
              <p:extLst>
                <p:ext uri="{D42A27DB-BD31-4B8C-83A1-F6EECF244321}">
                  <p14:modId xmlns:p14="http://schemas.microsoft.com/office/powerpoint/2010/main" val="3328848654"/>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472086" y="3426194"/>
              <a:ext cx="845790" cy="3443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0" name="Rectangle 9">
              <a:extLst>
                <a:ext uri="{FF2B5EF4-FFF2-40B4-BE49-F238E27FC236}">
                  <a16:creationId xmlns:a16="http://schemas.microsoft.com/office/drawing/2014/main" id="{9495C660-572F-F3D7-190B-3DADDA24C069}"/>
                </a:ext>
              </a:extLst>
            </p:cNvPr>
            <p:cNvSpPr/>
            <p:nvPr/>
          </p:nvSpPr>
          <p:spPr>
            <a:xfrm>
              <a:off x="1342300" y="3473925"/>
              <a:ext cx="813658" cy="2966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11" name="Rectangle 10">
              <a:extLst>
                <a:ext uri="{FF2B5EF4-FFF2-40B4-BE49-F238E27FC236}">
                  <a16:creationId xmlns:a16="http://schemas.microsoft.com/office/drawing/2014/main" id="{5CD0129D-31D4-9013-17C4-4E275D512C05}"/>
                </a:ext>
              </a:extLst>
            </p:cNvPr>
            <p:cNvSpPr/>
            <p:nvPr/>
          </p:nvSpPr>
          <p:spPr>
            <a:xfrm>
              <a:off x="1917406" y="3450059"/>
              <a:ext cx="741260" cy="344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13" name="Rectangle 12">
              <a:extLst>
                <a:ext uri="{FF2B5EF4-FFF2-40B4-BE49-F238E27FC236}">
                  <a16:creationId xmlns:a16="http://schemas.microsoft.com/office/drawing/2014/main" id="{BD237BDF-48D2-735F-9B5F-AD51701B20E4}"/>
                </a:ext>
              </a:extLst>
            </p:cNvPr>
            <p:cNvSpPr/>
            <p:nvPr/>
          </p:nvSpPr>
          <p:spPr>
            <a:xfrm>
              <a:off x="4471262" y="338580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4911472" y="3556618"/>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Ethnic minority</a:t>
              </a:r>
            </a:p>
            <a:p>
              <a:pPr algn="ctr"/>
              <a:r>
                <a:rPr lang="en-GB" sz="120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5959039" y="3500929"/>
              <a:ext cx="673471" cy="240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6486403" y="3484134"/>
              <a:ext cx="609280" cy="282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8533406" y="3434034"/>
              <a:ext cx="853440" cy="36734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9051585" y="345150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8 in 10 agreed that the NHS does not have enough staff or equipment to see all the people with cancer that need to be treated, with females more likely to agree than males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2" y="1774724"/>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treated</a:t>
            </a:r>
            <a:r>
              <a:rPr lang="en-US" sz="1600" b="1" i="0" strike="noStrike" kern="1200" spc="10" baseline="0">
                <a:solidFill>
                  <a:schemeClr val="tx1"/>
                </a:solidFill>
                <a:ea typeface="+mn-ea"/>
                <a:cs typeface="+mn-cs"/>
              </a:rPr>
              <a:t> </a:t>
            </a:r>
            <a:r>
              <a:rPr lang="en-US" sz="1600" b="1" i="0" u="none" strike="noStrike" kern="1200" spc="10" baseline="0">
                <a:solidFill>
                  <a:schemeClr val="tx1"/>
                </a:solidFill>
                <a:ea typeface="+mn-ea"/>
                <a:cs typeface="+mn-cs"/>
              </a:rPr>
              <a:t>(Net: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Wales (N=1,000); males (N=474); females (N=521); White (N=950); Ethnic minority background (N=50); 18-29 (N=137); 30-49 (N=313); 50+ (N=550); ABC1 (N=494); C2DE (506); C2DE 50+ (n=324); Not C2DE 50+ (N=676); disability (N=345); no disability (N=622); Urban (n=648); Town (n=163); Rural (n=188)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2" name="Rectangle 11">
            <a:extLst>
              <a:ext uri="{FF2B5EF4-FFF2-40B4-BE49-F238E27FC236}">
                <a16:creationId xmlns:a16="http://schemas.microsoft.com/office/drawing/2014/main" id="{E3B5E28B-FDBF-EE5A-586B-8387C2C1A770}"/>
              </a:ext>
            </a:extLst>
          </p:cNvPr>
          <p:cNvSpPr/>
          <p:nvPr/>
        </p:nvSpPr>
        <p:spPr>
          <a:xfrm>
            <a:off x="2756123" y="4792420"/>
            <a:ext cx="676455" cy="3078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14" name="Rectangle 13">
            <a:extLst>
              <a:ext uri="{FF2B5EF4-FFF2-40B4-BE49-F238E27FC236}">
                <a16:creationId xmlns:a16="http://schemas.microsoft.com/office/drawing/2014/main" id="{DEECAEA3-4B9A-9371-0EB3-79AEABCDDB06}"/>
              </a:ext>
            </a:extLst>
          </p:cNvPr>
          <p:cNvSpPr/>
          <p:nvPr/>
        </p:nvSpPr>
        <p:spPr>
          <a:xfrm>
            <a:off x="3247018" y="4776507"/>
            <a:ext cx="632256" cy="348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29" name="Rectangle 28">
            <a:extLst>
              <a:ext uri="{FF2B5EF4-FFF2-40B4-BE49-F238E27FC236}">
                <a16:creationId xmlns:a16="http://schemas.microsoft.com/office/drawing/2014/main" id="{46940F83-FD5F-68DE-EFCD-06D33DE60143}"/>
              </a:ext>
            </a:extLst>
          </p:cNvPr>
          <p:cNvSpPr/>
          <p:nvPr/>
        </p:nvSpPr>
        <p:spPr>
          <a:xfrm>
            <a:off x="3716644" y="4801499"/>
            <a:ext cx="573039" cy="2758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34" name="Rectangle 33">
            <a:extLst>
              <a:ext uri="{FF2B5EF4-FFF2-40B4-BE49-F238E27FC236}">
                <a16:creationId xmlns:a16="http://schemas.microsoft.com/office/drawing/2014/main" id="{DA966867-5469-0258-BE93-8B743B362AED}"/>
              </a:ext>
            </a:extLst>
          </p:cNvPr>
          <p:cNvSpPr/>
          <p:nvPr/>
        </p:nvSpPr>
        <p:spPr>
          <a:xfrm>
            <a:off x="9764691" y="469483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35" name="Rectangle 34">
            <a:extLst>
              <a:ext uri="{FF2B5EF4-FFF2-40B4-BE49-F238E27FC236}">
                <a16:creationId xmlns:a16="http://schemas.microsoft.com/office/drawing/2014/main" id="{2D2AFAE9-5BE1-0813-126A-06F0C331314F}"/>
              </a:ext>
            </a:extLst>
          </p:cNvPr>
          <p:cNvSpPr/>
          <p:nvPr/>
        </p:nvSpPr>
        <p:spPr>
          <a:xfrm>
            <a:off x="10266047" y="470407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36" name="Rectangle 35">
            <a:extLst>
              <a:ext uri="{FF2B5EF4-FFF2-40B4-BE49-F238E27FC236}">
                <a16:creationId xmlns:a16="http://schemas.microsoft.com/office/drawing/2014/main" id="{3A464F0E-18B2-1537-3742-BCBCC0BD7259}"/>
              </a:ext>
            </a:extLst>
          </p:cNvPr>
          <p:cNvSpPr/>
          <p:nvPr/>
        </p:nvSpPr>
        <p:spPr>
          <a:xfrm>
            <a:off x="10771001" y="471175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 name="Oval 2">
            <a:extLst>
              <a:ext uri="{FF2B5EF4-FFF2-40B4-BE49-F238E27FC236}">
                <a16:creationId xmlns:a16="http://schemas.microsoft.com/office/drawing/2014/main" id="{8854F648-3D9E-DFCA-1EE5-E9DF7082596F}"/>
              </a:ext>
            </a:extLst>
          </p:cNvPr>
          <p:cNvSpPr/>
          <p:nvPr/>
        </p:nvSpPr>
        <p:spPr>
          <a:xfrm>
            <a:off x="5269997" y="550253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96487682-D9E6-A785-E2E0-59BB4B33317A}"/>
              </a:ext>
            </a:extLst>
          </p:cNvPr>
          <p:cNvSpPr>
            <a:spLocks noChangeAspect="1"/>
          </p:cNvSpPr>
          <p:nvPr/>
        </p:nvSpPr>
        <p:spPr>
          <a:xfrm>
            <a:off x="2070046" y="250852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2" name="Isosceles Triangle 21">
            <a:extLst>
              <a:ext uri="{FF2B5EF4-FFF2-40B4-BE49-F238E27FC236}">
                <a16:creationId xmlns:a16="http://schemas.microsoft.com/office/drawing/2014/main" id="{1A73E13F-D4D0-0503-1B38-4B26EAD86671}"/>
              </a:ext>
            </a:extLst>
          </p:cNvPr>
          <p:cNvSpPr>
            <a:spLocks noChangeAspect="1"/>
          </p:cNvSpPr>
          <p:nvPr/>
        </p:nvSpPr>
        <p:spPr>
          <a:xfrm rot="10800000">
            <a:off x="1665559" y="261750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3" name="Rectangle 22">
            <a:extLst>
              <a:ext uri="{FF2B5EF4-FFF2-40B4-BE49-F238E27FC236}">
                <a16:creationId xmlns:a16="http://schemas.microsoft.com/office/drawing/2014/main" id="{10A0CAC2-2DE3-BE7C-7084-449BEA602134}"/>
              </a:ext>
            </a:extLst>
          </p:cNvPr>
          <p:cNvSpPr/>
          <p:nvPr/>
        </p:nvSpPr>
        <p:spPr>
          <a:xfrm>
            <a:off x="7766050" y="5030262"/>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278372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841F4-0E7D-49AA-F9E7-FF42EA708460}"/>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AB68DDCB-5633-FC7E-3DCB-3EAFE0F80D39}"/>
              </a:ext>
            </a:extLst>
          </p:cNvPr>
          <p:cNvGrpSpPr/>
          <p:nvPr/>
        </p:nvGrpSpPr>
        <p:grpSpPr>
          <a:xfrm>
            <a:off x="295622" y="1846976"/>
            <a:ext cx="11595739" cy="4499757"/>
            <a:chOff x="541253" y="844389"/>
            <a:chExt cx="11219265" cy="3918112"/>
          </a:xfrm>
        </p:grpSpPr>
        <p:graphicFrame>
          <p:nvGraphicFramePr>
            <p:cNvPr id="26" name="Chart 25">
              <a:extLst>
                <a:ext uri="{FF2B5EF4-FFF2-40B4-BE49-F238E27FC236}">
                  <a16:creationId xmlns:a16="http://schemas.microsoft.com/office/drawing/2014/main" id="{ACBC546E-4198-1BF7-44E5-076A95553656}"/>
                </a:ext>
              </a:extLst>
            </p:cNvPr>
            <p:cNvGraphicFramePr/>
            <p:nvPr>
              <p:extLst>
                <p:ext uri="{D42A27DB-BD31-4B8C-83A1-F6EECF244321}">
                  <p14:modId xmlns:p14="http://schemas.microsoft.com/office/powerpoint/2010/main" val="1577107758"/>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7" name="Straight Connector 26">
              <a:extLst>
                <a:ext uri="{FF2B5EF4-FFF2-40B4-BE49-F238E27FC236}">
                  <a16:creationId xmlns:a16="http://schemas.microsoft.com/office/drawing/2014/main" id="{EFDC5964-7768-5167-43F5-68D07627286F}"/>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 name="Footer Placeholder 5">
            <a:extLst>
              <a:ext uri="{FF2B5EF4-FFF2-40B4-BE49-F238E27FC236}">
                <a16:creationId xmlns:a16="http://schemas.microsoft.com/office/drawing/2014/main" id="{5F4909F6-5712-C4E7-1F0E-E6AB29F54D15}"/>
              </a:ext>
            </a:extLst>
          </p:cNvPr>
          <p:cNvSpPr txBox="1">
            <a:spLocks/>
          </p:cNvSpPr>
          <p:nvPr/>
        </p:nvSpPr>
        <p:spPr>
          <a:xfrm>
            <a:off x="284206" y="6278536"/>
            <a:ext cx="9250212" cy="6713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br>
              <a:rPr lang="en-US" sz="800"/>
            </a:br>
            <a:r>
              <a:rPr lang="en-US" sz="800"/>
              <a:t>Base: All N=1,000; Betsi Cadwaladr: N=209; Hywel Dda: N=135; Swansea Bay: N=113; Cwm Taf Morgannwg: N=135; Aneurin Bevan: N=178; Cardiff and Vale: N=187)</a:t>
            </a:r>
            <a:br>
              <a:rPr lang="en-US" sz="800">
                <a:solidFill>
                  <a:srgbClr val="FF0000"/>
                </a:solidFill>
              </a:rPr>
            </a:br>
            <a:endParaRPr lang="en-GB" sz="800"/>
          </a:p>
        </p:txBody>
      </p:sp>
      <p:sp>
        <p:nvSpPr>
          <p:cNvPr id="7" name="Title 4">
            <a:extLst>
              <a:ext uri="{FF2B5EF4-FFF2-40B4-BE49-F238E27FC236}">
                <a16:creationId xmlns:a16="http://schemas.microsoft.com/office/drawing/2014/main" id="{DDD9A12A-63EF-4FF4-4521-83727272200A}"/>
              </a:ext>
            </a:extLst>
          </p:cNvPr>
          <p:cNvSpPr txBox="1">
            <a:spLocks/>
          </p:cNvSpPr>
          <p:nvPr/>
        </p:nvSpPr>
        <p:spPr>
          <a:xfrm>
            <a:off x="284206" y="40496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And agreement in regards to treatment was also broadly consistent across the Wales Health Boards </a:t>
            </a:r>
          </a:p>
        </p:txBody>
      </p:sp>
      <p:sp>
        <p:nvSpPr>
          <p:cNvPr id="19" name="Isosceles Triangle 18">
            <a:extLst>
              <a:ext uri="{FF2B5EF4-FFF2-40B4-BE49-F238E27FC236}">
                <a16:creationId xmlns:a16="http://schemas.microsoft.com/office/drawing/2014/main" id="{9649BE13-94D0-2A47-8D12-36F2E3F36C8E}"/>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3EAC3785-32EC-A3D9-7679-CDD6689D091A}"/>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TextBox 33">
            <a:extLst>
              <a:ext uri="{FF2B5EF4-FFF2-40B4-BE49-F238E27FC236}">
                <a16:creationId xmlns:a16="http://schemas.microsoft.com/office/drawing/2014/main" id="{72B64045-450B-CA04-C082-595F386A7454}"/>
              </a:ext>
            </a:extLst>
          </p:cNvPr>
          <p:cNvSpPr txBox="1"/>
          <p:nvPr/>
        </p:nvSpPr>
        <p:spPr>
          <a:xfrm>
            <a:off x="2165062" y="1554589"/>
            <a:ext cx="7742044"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treated</a:t>
            </a:r>
            <a:r>
              <a:rPr lang="en-US" sz="1600" b="1" i="0" u="none" strike="noStrike" kern="1200" spc="10" baseline="0">
                <a:solidFill>
                  <a:schemeClr val="tx1"/>
                </a:solidFill>
                <a:ea typeface="+mn-ea"/>
                <a:cs typeface="+mn-cs"/>
              </a:rPr>
              <a:t> (Net: Agree)</a:t>
            </a:r>
          </a:p>
        </p:txBody>
      </p:sp>
      <p:sp>
        <p:nvSpPr>
          <p:cNvPr id="2" name="TextBox 1">
            <a:extLst>
              <a:ext uri="{FF2B5EF4-FFF2-40B4-BE49-F238E27FC236}">
                <a16:creationId xmlns:a16="http://schemas.microsoft.com/office/drawing/2014/main" id="{E608B12D-3615-ACFB-07B1-F2F79F3F0823}"/>
              </a:ext>
            </a:extLst>
          </p:cNvPr>
          <p:cNvSpPr txBox="1"/>
          <p:nvPr/>
        </p:nvSpPr>
        <p:spPr>
          <a:xfrm>
            <a:off x="10348112" y="6365726"/>
            <a:ext cx="1688851"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Tree>
    <p:extLst>
      <p:ext uri="{BB962C8B-B14F-4D97-AF65-F5344CB8AC3E}">
        <p14:creationId xmlns:p14="http://schemas.microsoft.com/office/powerpoint/2010/main" val="1293317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318330" y="6191218"/>
            <a:ext cx="8197020" cy="3529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a:t>Base: All in Wales (N=1,000)</a:t>
            </a:r>
          </a:p>
          <a:p>
            <a:r>
              <a:rPr lang="en-US" sz="800"/>
              <a:t>* Chart excludes DK, PNTS</a:t>
            </a:r>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5" y="203079"/>
            <a:ext cx="11306661" cy="125030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The most influential factor for going for a test was perceived importance, with almost 9 in 10 selecting this. 3 in 4 also identified being given more information about the test, and a specific day/time for it.</a:t>
            </a:r>
          </a:p>
        </p:txBody>
      </p:sp>
      <p:sp>
        <p:nvSpPr>
          <p:cNvPr id="8" name="TextBox 7">
            <a:extLst>
              <a:ext uri="{FF2B5EF4-FFF2-40B4-BE49-F238E27FC236}">
                <a16:creationId xmlns:a16="http://schemas.microsoft.com/office/drawing/2014/main" id="{8384E4FD-CA25-465B-30CA-CCD8A3410798}"/>
              </a:ext>
            </a:extLst>
          </p:cNvPr>
          <p:cNvSpPr txBox="1"/>
          <p:nvPr/>
        </p:nvSpPr>
        <p:spPr>
          <a:xfrm>
            <a:off x="-139920" y="1612815"/>
            <a:ext cx="9113520" cy="338554"/>
          </a:xfrm>
          <a:prstGeom prst="rect">
            <a:avLst/>
          </a:prstGeom>
          <a:noFill/>
        </p:spPr>
        <p:txBody>
          <a:bodyPr wrap="square" rtlCol="0">
            <a:spAutoFit/>
          </a:bodyPr>
          <a:lstStyle/>
          <a:p>
            <a:pPr algn="ctr"/>
            <a:r>
              <a:rPr lang="en-US" sz="1600" b="1" spc="10"/>
              <a:t>Motivations for getting to a doctor-recommended test at hospital (Top 10)</a:t>
            </a:r>
          </a:p>
        </p:txBody>
      </p:sp>
      <p:graphicFrame>
        <p:nvGraphicFramePr>
          <p:cNvPr id="5" name="Chart 4">
            <a:extLst>
              <a:ext uri="{FF2B5EF4-FFF2-40B4-BE49-F238E27FC236}">
                <a16:creationId xmlns:a16="http://schemas.microsoft.com/office/drawing/2014/main" id="{C7EDADB6-B9A8-C509-AE9E-996D00D1B523}"/>
              </a:ext>
            </a:extLst>
          </p:cNvPr>
          <p:cNvGraphicFramePr/>
          <p:nvPr>
            <p:extLst>
              <p:ext uri="{D42A27DB-BD31-4B8C-83A1-F6EECF244321}">
                <p14:modId xmlns:p14="http://schemas.microsoft.com/office/powerpoint/2010/main" val="2960912935"/>
              </p:ext>
            </p:extLst>
          </p:nvPr>
        </p:nvGraphicFramePr>
        <p:xfrm>
          <a:off x="585242" y="2276295"/>
          <a:ext cx="7663195" cy="3807772"/>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8AC93A44-ED88-18D5-0092-A857CA6BF6DD}"/>
              </a:ext>
            </a:extLst>
          </p:cNvPr>
          <p:cNvGrpSpPr/>
          <p:nvPr/>
        </p:nvGrpSpPr>
        <p:grpSpPr>
          <a:xfrm>
            <a:off x="8750312" y="1172080"/>
            <a:ext cx="2993324" cy="993454"/>
            <a:chOff x="10450689" y="4356957"/>
            <a:chExt cx="1700114" cy="1239611"/>
          </a:xfrm>
        </p:grpSpPr>
        <p:sp>
          <p:nvSpPr>
            <p:cNvPr id="4" name="Rounded Rectangle 14">
              <a:extLst>
                <a:ext uri="{FF2B5EF4-FFF2-40B4-BE49-F238E27FC236}">
                  <a16:creationId xmlns:a16="http://schemas.microsoft.com/office/drawing/2014/main" id="{881E740F-5228-DB1A-C963-59F4AA8516D2}"/>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9" name="TextBox 8">
              <a:extLst>
                <a:ext uri="{FF2B5EF4-FFF2-40B4-BE49-F238E27FC236}">
                  <a16:creationId xmlns:a16="http://schemas.microsoft.com/office/drawing/2014/main" id="{90A189BA-A1BD-CBF9-24EB-6643D3A375B9}"/>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sz="1600">
                  <a:solidFill>
                    <a:schemeClr val="accent1"/>
                  </a:solidFill>
                  <a:latin typeface="Arial Black" panose="020B0A04020102020204" pitchFamily="34" charset="0"/>
                </a:rPr>
                <a:t>9.42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motivators as influential</a:t>
              </a:r>
            </a:p>
          </p:txBody>
        </p:sp>
      </p:grpSp>
      <p:sp>
        <p:nvSpPr>
          <p:cNvPr id="11" name="Speech Bubble: Rectangle with Corners Rounded 10">
            <a:extLst>
              <a:ext uri="{FF2B5EF4-FFF2-40B4-BE49-F238E27FC236}">
                <a16:creationId xmlns:a16="http://schemas.microsoft.com/office/drawing/2014/main" id="{4E2C2FC4-8F63-E8BF-042C-24E50F6DACD2}"/>
              </a:ext>
            </a:extLst>
          </p:cNvPr>
          <p:cNvSpPr/>
          <p:nvPr/>
        </p:nvSpPr>
        <p:spPr>
          <a:xfrm>
            <a:off x="8400694" y="2281790"/>
            <a:ext cx="1690760"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11.03</a:t>
            </a:r>
          </a:p>
          <a:p>
            <a:pPr algn="ctr"/>
            <a:r>
              <a:rPr lang="en-GB" sz="1200">
                <a:solidFill>
                  <a:schemeClr val="tx1">
                    <a:lumMod val="50000"/>
                  </a:schemeClr>
                </a:solidFill>
              </a:rPr>
              <a:t>30-49: </a:t>
            </a:r>
            <a:r>
              <a:rPr lang="en-GB" sz="1200" b="1">
                <a:solidFill>
                  <a:schemeClr val="accent1"/>
                </a:solidFill>
              </a:rPr>
              <a:t>10.27</a:t>
            </a:r>
          </a:p>
          <a:p>
            <a:pPr algn="ctr"/>
            <a:r>
              <a:rPr lang="en-GB" sz="1200">
                <a:solidFill>
                  <a:schemeClr val="tx1">
                    <a:lumMod val="50000"/>
                  </a:schemeClr>
                </a:solidFill>
              </a:rPr>
              <a:t>50+: </a:t>
            </a:r>
            <a:r>
              <a:rPr lang="en-GB" sz="1200" b="1">
                <a:solidFill>
                  <a:schemeClr val="accent1"/>
                </a:solidFill>
              </a:rPr>
              <a:t>8.49</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8.90</a:t>
            </a:r>
          </a:p>
          <a:p>
            <a:pPr algn="ctr"/>
            <a:r>
              <a:rPr lang="en-GB" sz="1200">
                <a:solidFill>
                  <a:schemeClr val="tx1">
                    <a:lumMod val="50000"/>
                  </a:schemeClr>
                </a:solidFill>
              </a:rPr>
              <a:t>Female: </a:t>
            </a:r>
            <a:r>
              <a:rPr lang="en-GB" sz="1200" b="1">
                <a:solidFill>
                  <a:schemeClr val="accent1"/>
                </a:solidFill>
              </a:rPr>
              <a:t>9.93</a:t>
            </a:r>
          </a:p>
          <a:p>
            <a:pPr algn="ctr"/>
            <a:endParaRPr lang="en-GB" sz="500">
              <a:solidFill>
                <a:schemeClr val="tx1">
                  <a:lumMod val="50000"/>
                </a:schemeClr>
              </a:solidFill>
            </a:endParaRPr>
          </a:p>
          <a:p>
            <a:pPr algn="ctr"/>
            <a:r>
              <a:rPr lang="en-GB" sz="1200">
                <a:solidFill>
                  <a:schemeClr val="tx1">
                    <a:lumMod val="50000"/>
                  </a:schemeClr>
                </a:solidFill>
              </a:rPr>
              <a:t>White: </a:t>
            </a:r>
            <a:r>
              <a:rPr lang="en-GB" sz="1200" b="1">
                <a:solidFill>
                  <a:schemeClr val="accent1"/>
                </a:solidFill>
              </a:rPr>
              <a:t>9.37</a:t>
            </a:r>
          </a:p>
          <a:p>
            <a:pPr algn="ctr"/>
            <a:r>
              <a:rPr lang="en-GB" sz="1200">
                <a:solidFill>
                  <a:schemeClr val="tx1">
                    <a:lumMod val="50000"/>
                  </a:schemeClr>
                </a:solidFill>
              </a:rPr>
              <a:t>Ethnic minority: </a:t>
            </a:r>
            <a:r>
              <a:rPr lang="en-GB" sz="1200" b="1">
                <a:solidFill>
                  <a:schemeClr val="accent1"/>
                </a:solidFill>
              </a:rPr>
              <a:t>10.32</a:t>
            </a: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9.30</a:t>
            </a:r>
          </a:p>
          <a:p>
            <a:pPr algn="ctr"/>
            <a:r>
              <a:rPr lang="en-GB" sz="1200">
                <a:solidFill>
                  <a:schemeClr val="tx1">
                    <a:lumMod val="50000"/>
                  </a:schemeClr>
                </a:solidFill>
              </a:rPr>
              <a:t>C2DE: </a:t>
            </a:r>
            <a:r>
              <a:rPr lang="en-GB" sz="1200" b="1">
                <a:solidFill>
                  <a:schemeClr val="accent1"/>
                </a:solidFill>
              </a:rPr>
              <a:t>9.54</a:t>
            </a:r>
          </a:p>
          <a:p>
            <a:pPr algn="ctr"/>
            <a:r>
              <a:rPr lang="en-GB" sz="1200">
                <a:solidFill>
                  <a:schemeClr val="tx1">
                    <a:lumMod val="50000"/>
                  </a:schemeClr>
                </a:solidFill>
              </a:rPr>
              <a:t>C2DE 50+: </a:t>
            </a:r>
            <a:r>
              <a:rPr lang="en-GB" sz="1200" b="1">
                <a:solidFill>
                  <a:schemeClr val="accent1"/>
                </a:solidFill>
              </a:rPr>
              <a:t>8.77</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9.40</a:t>
            </a:r>
          </a:p>
          <a:p>
            <a:pPr algn="ctr"/>
            <a:r>
              <a:rPr lang="en-GB" sz="1200">
                <a:solidFill>
                  <a:schemeClr val="tx1">
                    <a:lumMod val="50000"/>
                  </a:schemeClr>
                </a:solidFill>
              </a:rPr>
              <a:t>No disability: </a:t>
            </a:r>
            <a:r>
              <a:rPr lang="en-GB" sz="1200" b="1">
                <a:solidFill>
                  <a:schemeClr val="accent1"/>
                </a:solidFill>
              </a:rPr>
              <a:t>9.36</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9.60</a:t>
            </a:r>
          </a:p>
          <a:p>
            <a:pPr algn="ctr"/>
            <a:r>
              <a:rPr lang="en-GB" sz="1200">
                <a:solidFill>
                  <a:schemeClr val="tx1">
                    <a:lumMod val="50000"/>
                  </a:schemeClr>
                </a:solidFill>
              </a:rPr>
              <a:t>Town: </a:t>
            </a:r>
            <a:r>
              <a:rPr lang="en-GB" sz="1200" b="1">
                <a:solidFill>
                  <a:schemeClr val="accent1"/>
                </a:solidFill>
              </a:rPr>
              <a:t>9.03</a:t>
            </a:r>
          </a:p>
          <a:p>
            <a:pPr algn="ctr"/>
            <a:r>
              <a:rPr lang="en-GB" sz="1200">
                <a:solidFill>
                  <a:schemeClr val="tx1">
                    <a:lumMod val="50000"/>
                  </a:schemeClr>
                </a:solidFill>
              </a:rPr>
              <a:t>Rural: </a:t>
            </a:r>
            <a:r>
              <a:rPr lang="en-GB" sz="1200" b="1">
                <a:solidFill>
                  <a:schemeClr val="accent1"/>
                </a:solidFill>
              </a:rPr>
              <a:t>9.15</a:t>
            </a:r>
          </a:p>
          <a:p>
            <a:pPr algn="ctr"/>
            <a:endParaRPr lang="en-GB" sz="500">
              <a:solidFill>
                <a:schemeClr val="tx1">
                  <a:lumMod val="50000"/>
                </a:schemeClr>
              </a:solidFill>
            </a:endParaRPr>
          </a:p>
        </p:txBody>
      </p:sp>
      <p:sp>
        <p:nvSpPr>
          <p:cNvPr id="12" name="Speech Bubble: Rectangle with Corners Rounded 11">
            <a:extLst>
              <a:ext uri="{FF2B5EF4-FFF2-40B4-BE49-F238E27FC236}">
                <a16:creationId xmlns:a16="http://schemas.microsoft.com/office/drawing/2014/main" id="{56A98CD3-4051-554D-51D1-8ADFC2A1A161}"/>
              </a:ext>
            </a:extLst>
          </p:cNvPr>
          <p:cNvSpPr/>
          <p:nvPr/>
        </p:nvSpPr>
        <p:spPr>
          <a:xfrm>
            <a:off x="10243712" y="3160449"/>
            <a:ext cx="1828728" cy="17109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Betsi Cadwaladr: </a:t>
            </a:r>
            <a:r>
              <a:rPr lang="en-GB" sz="1200" b="1">
                <a:solidFill>
                  <a:schemeClr val="accent1"/>
                </a:solidFill>
              </a:rPr>
              <a:t>9.17</a:t>
            </a:r>
          </a:p>
          <a:p>
            <a:pPr algn="ctr"/>
            <a:r>
              <a:rPr lang="en-GB" sz="1200">
                <a:solidFill>
                  <a:schemeClr val="tx1">
                    <a:lumMod val="50000"/>
                  </a:schemeClr>
                </a:solidFill>
              </a:rPr>
              <a:t>Hywel Dda: </a:t>
            </a:r>
            <a:r>
              <a:rPr lang="en-GB" sz="1200" b="1">
                <a:solidFill>
                  <a:schemeClr val="accent1"/>
                </a:solidFill>
              </a:rPr>
              <a:t>9.60</a:t>
            </a:r>
          </a:p>
          <a:p>
            <a:pPr algn="ctr"/>
            <a:r>
              <a:rPr lang="en-GB" sz="1200">
                <a:solidFill>
                  <a:schemeClr val="tx1">
                    <a:lumMod val="50000"/>
                  </a:schemeClr>
                </a:solidFill>
              </a:rPr>
              <a:t>Swansea Bay: </a:t>
            </a:r>
            <a:r>
              <a:rPr lang="en-GB" sz="1200" b="1">
                <a:solidFill>
                  <a:schemeClr val="accent1"/>
                </a:solidFill>
              </a:rPr>
              <a:t>9.75</a:t>
            </a:r>
          </a:p>
          <a:p>
            <a:pPr algn="ctr"/>
            <a:r>
              <a:rPr lang="en-GB" sz="1200">
                <a:solidFill>
                  <a:schemeClr val="tx1">
                    <a:lumMod val="50000"/>
                  </a:schemeClr>
                </a:solidFill>
              </a:rPr>
              <a:t>Cwm Taf Morgannwg: </a:t>
            </a:r>
            <a:r>
              <a:rPr lang="en-GB" sz="1200" b="1">
                <a:solidFill>
                  <a:schemeClr val="accent1"/>
                </a:solidFill>
              </a:rPr>
              <a:t>9.65</a:t>
            </a:r>
          </a:p>
          <a:p>
            <a:pPr algn="ctr"/>
            <a:r>
              <a:rPr lang="en-GB" sz="1200">
                <a:solidFill>
                  <a:schemeClr val="tx1">
                    <a:lumMod val="50000"/>
                  </a:schemeClr>
                </a:solidFill>
              </a:rPr>
              <a:t>Aneurin Bevan: </a:t>
            </a:r>
            <a:r>
              <a:rPr lang="en-GB" sz="1200" b="1">
                <a:solidFill>
                  <a:schemeClr val="accent1"/>
                </a:solidFill>
              </a:rPr>
              <a:t>9.17</a:t>
            </a:r>
          </a:p>
          <a:p>
            <a:pPr algn="ctr"/>
            <a:r>
              <a:rPr lang="en-GB" sz="1200">
                <a:solidFill>
                  <a:schemeClr val="tx1">
                    <a:lumMod val="50000"/>
                  </a:schemeClr>
                </a:solidFill>
              </a:rPr>
              <a:t>Cardiff and Vale: </a:t>
            </a:r>
            <a:r>
              <a:rPr lang="en-GB" sz="1200" b="1">
                <a:solidFill>
                  <a:schemeClr val="accent1"/>
                </a:solidFill>
              </a:rPr>
              <a:t>9.63</a:t>
            </a:r>
          </a:p>
        </p:txBody>
      </p:sp>
    </p:spTree>
    <p:extLst>
      <p:ext uri="{BB962C8B-B14F-4D97-AF65-F5344CB8AC3E}">
        <p14:creationId xmlns:p14="http://schemas.microsoft.com/office/powerpoint/2010/main" val="3093420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Knowing that access needs would be accommodated was more commonly mentioned by those from an ethnic minority background, those in lower social grades and those with a disability. </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634131"/>
            <a:ext cx="9113520" cy="338554"/>
          </a:xfrm>
          <a:prstGeom prst="rect">
            <a:avLst/>
          </a:prstGeom>
          <a:noFill/>
        </p:spPr>
        <p:txBody>
          <a:bodyPr wrap="square" rtlCol="0">
            <a:spAutoFit/>
          </a:bodyPr>
          <a:lstStyle/>
          <a:p>
            <a:pPr algn="ctr"/>
            <a:r>
              <a:rPr lang="en-US" sz="1600" b="1" spc="10"/>
              <a:t>Motivations for getting to a doctor-recommended test at hospital (Net: A lot/ a little)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a:t>Base: All in Wales (N=1,000)</a:t>
            </a:r>
          </a:p>
          <a:p>
            <a:endParaRPr lang="en-US" sz="800"/>
          </a:p>
        </p:txBody>
      </p:sp>
      <p:sp>
        <p:nvSpPr>
          <p:cNvPr id="3" name="Speech Bubble: Rectangle with Corners Rounded 2">
            <a:extLst>
              <a:ext uri="{FF2B5EF4-FFF2-40B4-BE49-F238E27FC236}">
                <a16:creationId xmlns:a16="http://schemas.microsoft.com/office/drawing/2014/main" id="{DA7F0894-714B-5D93-4756-1B4D6304FFA3}"/>
              </a:ext>
            </a:extLst>
          </p:cNvPr>
          <p:cNvSpPr/>
          <p:nvPr/>
        </p:nvSpPr>
        <p:spPr>
          <a:xfrm>
            <a:off x="502354" y="2414940"/>
            <a:ext cx="357434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Females were more likely than males to identify a variety of motivators such as: if the test was important (89% vs 84%), being given information about what the test involved (80% vs 71%) and being able to ask questions and discuss the test with someone (76% vs 66%),</a:t>
            </a:r>
          </a:p>
        </p:txBody>
      </p:sp>
      <p:sp>
        <p:nvSpPr>
          <p:cNvPr id="4" name="Speech Bubble: Rectangle with Corners Rounded 3">
            <a:extLst>
              <a:ext uri="{FF2B5EF4-FFF2-40B4-BE49-F238E27FC236}">
                <a16:creationId xmlns:a16="http://schemas.microsoft.com/office/drawing/2014/main" id="{061B8FEC-8236-CE84-313C-21A2B74255BC}"/>
              </a:ext>
            </a:extLst>
          </p:cNvPr>
          <p:cNvSpPr/>
          <p:nvPr/>
        </p:nvSpPr>
        <p:spPr>
          <a:xfrm>
            <a:off x="4373736"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(18-29) were more likely than older respondents (50+) to identify the majority of motivators. Those with the greatest discrepancy include: if it was easier to take time off work (61% vs 22%), if they were encouraged to go by their community (60% vs 32%) or if they could afford the costs (45% vs 20%).</a:t>
            </a:r>
          </a:p>
        </p:txBody>
      </p:sp>
      <p:sp>
        <p:nvSpPr>
          <p:cNvPr id="5" name="Speech Bubble: Rectangle with Corners Rounded 4">
            <a:extLst>
              <a:ext uri="{FF2B5EF4-FFF2-40B4-BE49-F238E27FC236}">
                <a16:creationId xmlns:a16="http://schemas.microsoft.com/office/drawing/2014/main" id="{5C353BBC-9230-F63B-E5BC-C9967F345683}"/>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from an ethnic minority background were more likely than White respondents to identify the majority of motivators as being influential. Those with the greatest discrepancy include: being able to afford appointment related costs (51% vs 28%), knowing access needs would be accommodated (43% vs 28%) and if it was easier to take time off work (53% vs 39%)</a:t>
            </a:r>
          </a:p>
        </p:txBody>
      </p:sp>
      <p:sp>
        <p:nvSpPr>
          <p:cNvPr id="8" name="Speech Bubble: Rectangle with Corners Rounded 7">
            <a:extLst>
              <a:ext uri="{FF2B5EF4-FFF2-40B4-BE49-F238E27FC236}">
                <a16:creationId xmlns:a16="http://schemas.microsoft.com/office/drawing/2014/main" id="{31EE40D3-65E0-2F89-8EAA-50853D058EB6}"/>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There was limited difference by social grade. Those in lower social grades more commonly identified knowing their access needs would be accommodated (33% vs 24%) as a motivator, whereas those from a higher social grade more commonly stated if it was easier to take time off work (45% vs 35%).</a:t>
            </a:r>
          </a:p>
        </p:txBody>
      </p:sp>
      <p:sp>
        <p:nvSpPr>
          <p:cNvPr id="22" name="Speech Bubble: Rectangle with Corners Rounded 21">
            <a:extLst>
              <a:ext uri="{FF2B5EF4-FFF2-40B4-BE49-F238E27FC236}">
                <a16:creationId xmlns:a16="http://schemas.microsoft.com/office/drawing/2014/main" id="{2A5FE940-7B82-CCCA-5E4B-0BB3D9630CBF}"/>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with a disability were more likely than those without to state knowing if their access needs would be accommodated as a motivator (41% vs 22%) or receiving reminders about appointments (76% vs 68%). They were less likely to identify motivators such as if it was easier to take time off work (27% vs 47%)</a:t>
            </a:r>
          </a:p>
        </p:txBody>
      </p:sp>
      <p:sp>
        <p:nvSpPr>
          <p:cNvPr id="23" name="Speech Bubble: Rectangle with Corners Rounded 22">
            <a:extLst>
              <a:ext uri="{FF2B5EF4-FFF2-40B4-BE49-F238E27FC236}">
                <a16:creationId xmlns:a16="http://schemas.microsoft.com/office/drawing/2014/main" id="{81006FE4-947F-6E74-FF53-8200B38540F4}"/>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in urban areas were more likely than those in rural areas to identify being able to get cover for childcare (18% vs 10%), or if it was easier to take time off work (43% vs 33%).</a:t>
            </a:r>
          </a:p>
        </p:txBody>
      </p:sp>
      <p:sp>
        <p:nvSpPr>
          <p:cNvPr id="24" name="Rectangle: Rounded Corners 23">
            <a:extLst>
              <a:ext uri="{FF2B5EF4-FFF2-40B4-BE49-F238E27FC236}">
                <a16:creationId xmlns:a16="http://schemas.microsoft.com/office/drawing/2014/main" id="{743B887D-1CCC-4050-9E59-FEDB6DD5B628}"/>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25" name="Rectangle: Rounded Corners 24">
            <a:extLst>
              <a:ext uri="{FF2B5EF4-FFF2-40B4-BE49-F238E27FC236}">
                <a16:creationId xmlns:a16="http://schemas.microsoft.com/office/drawing/2014/main" id="{206A2F62-3982-23E2-8C80-1ECA0E924F67}"/>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26" name="Rectangle: Rounded Corners 25">
            <a:extLst>
              <a:ext uri="{FF2B5EF4-FFF2-40B4-BE49-F238E27FC236}">
                <a16:creationId xmlns:a16="http://schemas.microsoft.com/office/drawing/2014/main" id="{6094C66D-6F7D-1AE5-2180-88A59815D545}"/>
              </a:ext>
            </a:extLst>
          </p:cNvPr>
          <p:cNvSpPr/>
          <p:nvPr/>
        </p:nvSpPr>
        <p:spPr>
          <a:xfrm>
            <a:off x="9034053" y="219609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Ethnicity</a:t>
            </a:r>
          </a:p>
        </p:txBody>
      </p:sp>
      <p:sp>
        <p:nvSpPr>
          <p:cNvPr id="27" name="Rectangle: Rounded Corners 26">
            <a:extLst>
              <a:ext uri="{FF2B5EF4-FFF2-40B4-BE49-F238E27FC236}">
                <a16:creationId xmlns:a16="http://schemas.microsoft.com/office/drawing/2014/main" id="{065E4FE7-A348-7197-C246-EB00855FE30A}"/>
              </a:ext>
            </a:extLst>
          </p:cNvPr>
          <p:cNvSpPr/>
          <p:nvPr/>
        </p:nvSpPr>
        <p:spPr>
          <a:xfrm>
            <a:off x="1288971" y="425323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8" name="Rectangle: Rounded Corners 27">
            <a:extLst>
              <a:ext uri="{FF2B5EF4-FFF2-40B4-BE49-F238E27FC236}">
                <a16:creationId xmlns:a16="http://schemas.microsoft.com/office/drawing/2014/main" id="{360C93C9-748D-917B-7E7B-4FA7285C4A56}"/>
              </a:ext>
            </a:extLst>
          </p:cNvPr>
          <p:cNvSpPr/>
          <p:nvPr/>
        </p:nvSpPr>
        <p:spPr>
          <a:xfrm>
            <a:off x="5165364" y="423752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29" name="Rectangle: Rounded Corners 28">
            <a:extLst>
              <a:ext uri="{FF2B5EF4-FFF2-40B4-BE49-F238E27FC236}">
                <a16:creationId xmlns:a16="http://schemas.microsoft.com/office/drawing/2014/main" id="{9A713F3B-F3AD-CCA0-09CF-67DCD1B4C7B0}"/>
              </a:ext>
            </a:extLst>
          </p:cNvPr>
          <p:cNvSpPr/>
          <p:nvPr/>
        </p:nvSpPr>
        <p:spPr>
          <a:xfrm>
            <a:off x="9043578" y="421510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Tree>
    <p:extLst>
      <p:ext uri="{BB962C8B-B14F-4D97-AF65-F5344CB8AC3E}">
        <p14:creationId xmlns:p14="http://schemas.microsoft.com/office/powerpoint/2010/main" val="958685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9E2763A-32CA-F707-0778-C85893C23EDB}"/>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Just under 2 in 5 reported receiving healthcare remotely in the past 12 months, with a phone call being the most commonly identified remote method </a:t>
            </a:r>
          </a:p>
        </p:txBody>
      </p:sp>
      <p:sp>
        <p:nvSpPr>
          <p:cNvPr id="12" name="Footer Placeholder 5">
            <a:extLst>
              <a:ext uri="{FF2B5EF4-FFF2-40B4-BE49-F238E27FC236}">
                <a16:creationId xmlns:a16="http://schemas.microsoft.com/office/drawing/2014/main" id="{556F02B5-3D0C-C656-225A-218427CF1208}"/>
              </a:ext>
            </a:extLst>
          </p:cNvPr>
          <p:cNvSpPr txBox="1">
            <a:spLocks/>
          </p:cNvSpPr>
          <p:nvPr/>
        </p:nvSpPr>
        <p:spPr>
          <a:xfrm>
            <a:off x="219903" y="6455877"/>
            <a:ext cx="6258651"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G1. In the last 12 months, did you receive care from a healthcare professional remotely? Please select all that apply.</a:t>
            </a:r>
          </a:p>
          <a:p>
            <a:r>
              <a:rPr lang="en-US" sz="800"/>
              <a:t>Base: All in Wales (N=1,000)</a:t>
            </a:r>
          </a:p>
        </p:txBody>
      </p:sp>
      <p:graphicFrame>
        <p:nvGraphicFramePr>
          <p:cNvPr id="13" name="Chart 12">
            <a:extLst>
              <a:ext uri="{FF2B5EF4-FFF2-40B4-BE49-F238E27FC236}">
                <a16:creationId xmlns:a16="http://schemas.microsoft.com/office/drawing/2014/main" id="{0B19174E-4527-1EE0-5E37-4D62B3CD5A13}"/>
              </a:ext>
            </a:extLst>
          </p:cNvPr>
          <p:cNvGraphicFramePr/>
          <p:nvPr>
            <p:extLst>
              <p:ext uri="{D42A27DB-BD31-4B8C-83A1-F6EECF244321}">
                <p14:modId xmlns:p14="http://schemas.microsoft.com/office/powerpoint/2010/main" val="2604299592"/>
              </p:ext>
            </p:extLst>
          </p:nvPr>
        </p:nvGraphicFramePr>
        <p:xfrm>
          <a:off x="412850" y="1517221"/>
          <a:ext cx="11366300"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F5CFCEF7-85AE-9F72-2B45-42DF98724D34}"/>
              </a:ext>
            </a:extLst>
          </p:cNvPr>
          <p:cNvSpPr txBox="1"/>
          <p:nvPr/>
        </p:nvSpPr>
        <p:spPr>
          <a:xfrm>
            <a:off x="2224978" y="1322349"/>
            <a:ext cx="7742044" cy="338554"/>
          </a:xfrm>
          <a:prstGeom prst="rect">
            <a:avLst/>
          </a:prstGeom>
          <a:noFill/>
        </p:spPr>
        <p:txBody>
          <a:bodyPr wrap="square" rtlCol="0">
            <a:spAutoFit/>
          </a:bodyPr>
          <a:lstStyle/>
          <a:p>
            <a:pPr algn="ctr"/>
            <a:r>
              <a:rPr lang="en-US" sz="1600" b="1" spc="10"/>
              <a:t>Type of doctors appointment</a:t>
            </a:r>
          </a:p>
        </p:txBody>
      </p:sp>
      <p:sp>
        <p:nvSpPr>
          <p:cNvPr id="3" name="Rounded Rectangle 14">
            <a:extLst>
              <a:ext uri="{FF2B5EF4-FFF2-40B4-BE49-F238E27FC236}">
                <a16:creationId xmlns:a16="http://schemas.microsoft.com/office/drawing/2014/main" id="{546220FC-06EF-4435-4BCE-B2FDABA0F944}"/>
              </a:ext>
            </a:extLst>
          </p:cNvPr>
          <p:cNvSpPr/>
          <p:nvPr/>
        </p:nvSpPr>
        <p:spPr>
          <a:xfrm>
            <a:off x="8442379" y="2310247"/>
            <a:ext cx="2299690" cy="1329595"/>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9852878A-DA63-FB30-034C-71337D9CD506}"/>
              </a:ext>
            </a:extLst>
          </p:cNvPr>
          <p:cNvSpPr txBox="1"/>
          <p:nvPr/>
        </p:nvSpPr>
        <p:spPr>
          <a:xfrm>
            <a:off x="8390745" y="2438476"/>
            <a:ext cx="2402958" cy="1015663"/>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38%</a:t>
            </a:r>
          </a:p>
          <a:p>
            <a:pPr algn="ctr"/>
            <a:endParaRPr lang="en-GB" sz="800">
              <a:latin typeface="Arial Black" panose="020B0A04020102020204" pitchFamily="34" charset="0"/>
            </a:endParaRPr>
          </a:p>
          <a:p>
            <a:pPr algn="ctr"/>
            <a:r>
              <a:rPr lang="en-GB" sz="1200"/>
              <a:t>Received healthcare from a professional remotely</a:t>
            </a:r>
          </a:p>
        </p:txBody>
      </p:sp>
    </p:spTree>
    <p:extLst>
      <p:ext uri="{BB962C8B-B14F-4D97-AF65-F5344CB8AC3E}">
        <p14:creationId xmlns:p14="http://schemas.microsoft.com/office/powerpoint/2010/main" val="4091121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7B9489-4228-3293-8A2F-2DE7678E3FC5}"/>
              </a:ext>
            </a:extLst>
          </p:cNvPr>
          <p:cNvGrpSpPr/>
          <p:nvPr/>
        </p:nvGrpSpPr>
        <p:grpSpPr>
          <a:xfrm>
            <a:off x="486548" y="2168478"/>
            <a:ext cx="11219265" cy="3918112"/>
            <a:chOff x="541253" y="844389"/>
            <a:chExt cx="11219265" cy="3918112"/>
          </a:xfrm>
        </p:grpSpPr>
        <p:graphicFrame>
          <p:nvGraphicFramePr>
            <p:cNvPr id="4" name="Chart 3">
              <a:extLst>
                <a:ext uri="{FF2B5EF4-FFF2-40B4-BE49-F238E27FC236}">
                  <a16:creationId xmlns:a16="http://schemas.microsoft.com/office/drawing/2014/main" id="{AB8B0A7C-4CE5-2297-AB9E-7DCA4AE0007F}"/>
                </a:ext>
              </a:extLst>
            </p:cNvPr>
            <p:cNvGraphicFramePr/>
            <p:nvPr>
              <p:extLst>
                <p:ext uri="{D42A27DB-BD31-4B8C-83A1-F6EECF244321}">
                  <p14:modId xmlns:p14="http://schemas.microsoft.com/office/powerpoint/2010/main" val="352251609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C67D3C8-A39B-5CD8-3CBE-5534C167BE4E}"/>
                </a:ext>
              </a:extLst>
            </p:cNvPr>
            <p:cNvSpPr/>
            <p:nvPr/>
          </p:nvSpPr>
          <p:spPr>
            <a:xfrm>
              <a:off x="575743" y="3485439"/>
              <a:ext cx="603719" cy="26853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0" name="Rectangle 9">
              <a:extLst>
                <a:ext uri="{FF2B5EF4-FFF2-40B4-BE49-F238E27FC236}">
                  <a16:creationId xmlns:a16="http://schemas.microsoft.com/office/drawing/2014/main" id="{9495C660-572F-F3D7-190B-3DADDA24C069}"/>
                </a:ext>
              </a:extLst>
            </p:cNvPr>
            <p:cNvSpPr/>
            <p:nvPr/>
          </p:nvSpPr>
          <p:spPr>
            <a:xfrm>
              <a:off x="1431939" y="343871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11" name="Rectangle 10">
              <a:extLst>
                <a:ext uri="{FF2B5EF4-FFF2-40B4-BE49-F238E27FC236}">
                  <a16:creationId xmlns:a16="http://schemas.microsoft.com/office/drawing/2014/main" id="{5CD0129D-31D4-9013-17C4-4E275D512C05}"/>
                </a:ext>
              </a:extLst>
            </p:cNvPr>
            <p:cNvSpPr/>
            <p:nvPr/>
          </p:nvSpPr>
          <p:spPr>
            <a:xfrm>
              <a:off x="2019691" y="3438711"/>
              <a:ext cx="736358"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13" name="Rectangle 12">
              <a:extLst>
                <a:ext uri="{FF2B5EF4-FFF2-40B4-BE49-F238E27FC236}">
                  <a16:creationId xmlns:a16="http://schemas.microsoft.com/office/drawing/2014/main" id="{BD237BDF-48D2-735F-9B5F-AD51701B20E4}"/>
                </a:ext>
              </a:extLst>
            </p:cNvPr>
            <p:cNvSpPr/>
            <p:nvPr/>
          </p:nvSpPr>
          <p:spPr>
            <a:xfrm>
              <a:off x="4512225" y="341605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White</a:t>
              </a:r>
            </a:p>
          </p:txBody>
        </p:sp>
        <p:sp>
          <p:nvSpPr>
            <p:cNvPr id="15" name="Rectangle 14">
              <a:extLst>
                <a:ext uri="{FF2B5EF4-FFF2-40B4-BE49-F238E27FC236}">
                  <a16:creationId xmlns:a16="http://schemas.microsoft.com/office/drawing/2014/main" id="{BFAF7E1F-0103-8D86-0E3A-F811A6FAD5F4}"/>
                </a:ext>
              </a:extLst>
            </p:cNvPr>
            <p:cNvSpPr/>
            <p:nvPr/>
          </p:nvSpPr>
          <p:spPr>
            <a:xfrm>
              <a:off x="4873293" y="3541088"/>
              <a:ext cx="10448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Ethnic minority</a:t>
              </a:r>
            </a:p>
            <a:p>
              <a:pPr algn="ctr"/>
              <a:r>
                <a:rPr lang="en-GB" sz="1200">
                  <a:solidFill>
                    <a:schemeClr val="tx1"/>
                  </a:solidFill>
                </a:rPr>
                <a:t>background</a:t>
              </a:r>
            </a:p>
          </p:txBody>
        </p:sp>
        <p:sp>
          <p:nvSpPr>
            <p:cNvPr id="16" name="Rectangle 15">
              <a:extLst>
                <a:ext uri="{FF2B5EF4-FFF2-40B4-BE49-F238E27FC236}">
                  <a16:creationId xmlns:a16="http://schemas.microsoft.com/office/drawing/2014/main" id="{FDBAC979-9B4B-49AF-9AC7-BD8C55212045}"/>
                </a:ext>
              </a:extLst>
            </p:cNvPr>
            <p:cNvSpPr/>
            <p:nvPr/>
          </p:nvSpPr>
          <p:spPr>
            <a:xfrm>
              <a:off x="5876737" y="342903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7" name="Rectangle 16">
              <a:extLst>
                <a:ext uri="{FF2B5EF4-FFF2-40B4-BE49-F238E27FC236}">
                  <a16:creationId xmlns:a16="http://schemas.microsoft.com/office/drawing/2014/main" id="{669D42BD-753D-F5B2-01E4-2279DACA27AD}"/>
                </a:ext>
              </a:extLst>
            </p:cNvPr>
            <p:cNvSpPr/>
            <p:nvPr/>
          </p:nvSpPr>
          <p:spPr>
            <a:xfrm>
              <a:off x="6434499" y="3430760"/>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8" name="Rectangle 17">
              <a:extLst>
                <a:ext uri="{FF2B5EF4-FFF2-40B4-BE49-F238E27FC236}">
                  <a16:creationId xmlns:a16="http://schemas.microsoft.com/office/drawing/2014/main" id="{FEB0C058-4864-1356-D9F8-A6ED0CBAA2AF}"/>
                </a:ext>
              </a:extLst>
            </p:cNvPr>
            <p:cNvSpPr/>
            <p:nvPr/>
          </p:nvSpPr>
          <p:spPr>
            <a:xfrm>
              <a:off x="8456767" y="3457923"/>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cxnSp>
          <p:nvCxnSpPr>
            <p:cNvPr id="19" name="Straight Connector 18">
              <a:extLst>
                <a:ext uri="{FF2B5EF4-FFF2-40B4-BE49-F238E27FC236}">
                  <a16:creationId xmlns:a16="http://schemas.microsoft.com/office/drawing/2014/main" id="{579B984C-796C-457F-D9A9-E97A3F4BDAB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5BBCFDE-8060-DB2D-D7EA-75A6B025FFC9}"/>
                </a:ext>
              </a:extLst>
            </p:cNvPr>
            <p:cNvSpPr/>
            <p:nvPr/>
          </p:nvSpPr>
          <p:spPr>
            <a:xfrm>
              <a:off x="9041402" y="3513249"/>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5807" y="266120"/>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100" spc="10">
                <a:latin typeface="+mn-lt"/>
                <a:ea typeface="+mn-ea"/>
                <a:cs typeface="+mn-cs"/>
              </a:rPr>
              <a:t>Those with a disability were more likely to report receiving a remote consultation in the past 12 months. Those aged 50+ were also significantly more likely to have had a remote consultation in the past 12 months compared to younger adults.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spc="10">
                <a:solidFill>
                  <a:schemeClr val="tx1">
                    <a:lumMod val="95000"/>
                    <a:lumOff val="5000"/>
                  </a:schemeClr>
                </a:solidFill>
              </a:rPr>
              <a:t>Proportion who received remote consultation</a:t>
            </a:r>
            <a:endParaRPr lang="en-US" sz="1600" b="1" i="0" u="none" strike="noStrike" kern="1200" spc="10" baseline="0">
              <a:solidFill>
                <a:schemeClr val="tx1">
                  <a:lumMod val="95000"/>
                  <a:lumOff val="5000"/>
                </a:schemeClr>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4783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G1. In the last 12 months, did you receive care from a healthcare professional remotely? Please select all that apply.</a:t>
            </a:r>
          </a:p>
          <a:p>
            <a:r>
              <a:rPr lang="en-US" sz="800"/>
              <a:t>Base: All in Wales (N=1,000); males (N=474); females (N=521); White (N=950); Ethnic minority background (N=50); 18-29 (N=137); 30-49 (N=313); 50+ (N=550); ABC1 (N=494); C2DE (506); C2DE 50+ (n=324); Not C2DE 50+ (N=676); disability (N=345); no disability (N=622); Urban (n=648); Town (n=163); Rural (n=188)</a:t>
            </a:r>
          </a:p>
        </p:txBody>
      </p:sp>
      <p:sp>
        <p:nvSpPr>
          <p:cNvPr id="26" name="Rectangle 25">
            <a:extLst>
              <a:ext uri="{FF2B5EF4-FFF2-40B4-BE49-F238E27FC236}">
                <a16:creationId xmlns:a16="http://schemas.microsoft.com/office/drawing/2014/main" id="{69318A78-81AA-11E8-8F13-5275AD5D7C14}"/>
              </a:ext>
            </a:extLst>
          </p:cNvPr>
          <p:cNvSpPr/>
          <p:nvPr/>
        </p:nvSpPr>
        <p:spPr>
          <a:xfrm>
            <a:off x="2873352" y="472392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27" name="Rectangle 26">
            <a:extLst>
              <a:ext uri="{FF2B5EF4-FFF2-40B4-BE49-F238E27FC236}">
                <a16:creationId xmlns:a16="http://schemas.microsoft.com/office/drawing/2014/main" id="{0E937E2C-ED0C-5EE0-9DCB-7E59BA27EC66}"/>
              </a:ext>
            </a:extLst>
          </p:cNvPr>
          <p:cNvSpPr/>
          <p:nvPr/>
        </p:nvSpPr>
        <p:spPr>
          <a:xfrm>
            <a:off x="3524070" y="4723921"/>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28" name="Rectangle 27">
            <a:extLst>
              <a:ext uri="{FF2B5EF4-FFF2-40B4-BE49-F238E27FC236}">
                <a16:creationId xmlns:a16="http://schemas.microsoft.com/office/drawing/2014/main" id="{D1CD983B-9F52-CE91-8CE0-4176AEB51ECF}"/>
              </a:ext>
            </a:extLst>
          </p:cNvPr>
          <p:cNvSpPr/>
          <p:nvPr/>
        </p:nvSpPr>
        <p:spPr>
          <a:xfrm>
            <a:off x="3995786" y="4732033"/>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42" name="Isosceles Triangle 141">
            <a:extLst>
              <a:ext uri="{FF2B5EF4-FFF2-40B4-BE49-F238E27FC236}">
                <a16:creationId xmlns:a16="http://schemas.microsoft.com/office/drawing/2014/main" id="{9C77BC08-F9C8-5F11-A08F-0AFE9693ED6E}"/>
              </a:ext>
            </a:extLst>
          </p:cNvPr>
          <p:cNvSpPr>
            <a:spLocks noChangeAspect="1"/>
          </p:cNvSpPr>
          <p:nvPr/>
        </p:nvSpPr>
        <p:spPr>
          <a:xfrm>
            <a:off x="2108479" y="343028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 name="Isosceles Triangle 13">
            <a:extLst>
              <a:ext uri="{FF2B5EF4-FFF2-40B4-BE49-F238E27FC236}">
                <a16:creationId xmlns:a16="http://schemas.microsoft.com/office/drawing/2014/main" id="{3C0E0F0C-003B-37D8-F571-C61AB2EA26BF}"/>
              </a:ext>
            </a:extLst>
          </p:cNvPr>
          <p:cNvSpPr>
            <a:spLocks noChangeAspect="1"/>
          </p:cNvSpPr>
          <p:nvPr/>
        </p:nvSpPr>
        <p:spPr>
          <a:xfrm>
            <a:off x="3881108" y="339321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3" name="Rectangle 32">
            <a:extLst>
              <a:ext uri="{FF2B5EF4-FFF2-40B4-BE49-F238E27FC236}">
                <a16:creationId xmlns:a16="http://schemas.microsoft.com/office/drawing/2014/main" id="{C5EB7FC3-7911-547F-AB5F-AADFD9FAB7BB}"/>
              </a:ext>
            </a:extLst>
          </p:cNvPr>
          <p:cNvSpPr/>
          <p:nvPr/>
        </p:nvSpPr>
        <p:spPr>
          <a:xfrm>
            <a:off x="7271668" y="4837338"/>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 50+</a:t>
            </a:r>
          </a:p>
        </p:txBody>
      </p:sp>
      <p:sp>
        <p:nvSpPr>
          <p:cNvPr id="34" name="Rectangle 33">
            <a:extLst>
              <a:ext uri="{FF2B5EF4-FFF2-40B4-BE49-F238E27FC236}">
                <a16:creationId xmlns:a16="http://schemas.microsoft.com/office/drawing/2014/main" id="{70AD4216-8305-2472-430C-2503926CAA7B}"/>
              </a:ext>
            </a:extLst>
          </p:cNvPr>
          <p:cNvSpPr/>
          <p:nvPr/>
        </p:nvSpPr>
        <p:spPr>
          <a:xfrm>
            <a:off x="9885848" y="4800961"/>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35" name="Rectangle 34">
            <a:extLst>
              <a:ext uri="{FF2B5EF4-FFF2-40B4-BE49-F238E27FC236}">
                <a16:creationId xmlns:a16="http://schemas.microsoft.com/office/drawing/2014/main" id="{FD5E0098-E45A-C480-D515-473A87305ACA}"/>
              </a:ext>
            </a:extLst>
          </p:cNvPr>
          <p:cNvSpPr/>
          <p:nvPr/>
        </p:nvSpPr>
        <p:spPr>
          <a:xfrm>
            <a:off x="10364664" y="480657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36" name="Rectangle 35">
            <a:extLst>
              <a:ext uri="{FF2B5EF4-FFF2-40B4-BE49-F238E27FC236}">
                <a16:creationId xmlns:a16="http://schemas.microsoft.com/office/drawing/2014/main" id="{6C91283E-017B-FDA8-3C46-850FC453E30F}"/>
              </a:ext>
            </a:extLst>
          </p:cNvPr>
          <p:cNvSpPr/>
          <p:nvPr/>
        </p:nvSpPr>
        <p:spPr>
          <a:xfrm>
            <a:off x="10817522" y="480481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7" name="Isosceles Triangle 36">
            <a:extLst>
              <a:ext uri="{FF2B5EF4-FFF2-40B4-BE49-F238E27FC236}">
                <a16:creationId xmlns:a16="http://schemas.microsoft.com/office/drawing/2014/main" id="{D82A61FA-EDCF-2FB2-AD40-F8E766074E19}"/>
              </a:ext>
            </a:extLst>
          </p:cNvPr>
          <p:cNvSpPr>
            <a:spLocks noChangeAspect="1"/>
          </p:cNvSpPr>
          <p:nvPr/>
        </p:nvSpPr>
        <p:spPr>
          <a:xfrm>
            <a:off x="8828782" y="320669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8" name="Isosceles Triangle 37">
            <a:extLst>
              <a:ext uri="{FF2B5EF4-FFF2-40B4-BE49-F238E27FC236}">
                <a16:creationId xmlns:a16="http://schemas.microsoft.com/office/drawing/2014/main" id="{AACB1C23-F99D-DE42-69A3-3133D2A3CEFA}"/>
              </a:ext>
            </a:extLst>
          </p:cNvPr>
          <p:cNvSpPr>
            <a:spLocks noChangeAspect="1"/>
          </p:cNvSpPr>
          <p:nvPr/>
        </p:nvSpPr>
        <p:spPr>
          <a:xfrm>
            <a:off x="5225584" y="341114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9" name="Isosceles Triangle 38">
            <a:extLst>
              <a:ext uri="{FF2B5EF4-FFF2-40B4-BE49-F238E27FC236}">
                <a16:creationId xmlns:a16="http://schemas.microsoft.com/office/drawing/2014/main" id="{91344C9E-2FBE-0522-AC8A-1E5DDDE1A346}"/>
              </a:ext>
            </a:extLst>
          </p:cNvPr>
          <p:cNvSpPr>
            <a:spLocks noChangeAspect="1"/>
          </p:cNvSpPr>
          <p:nvPr/>
        </p:nvSpPr>
        <p:spPr>
          <a:xfrm>
            <a:off x="7468895" y="332194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Oval 2">
            <a:extLst>
              <a:ext uri="{FF2B5EF4-FFF2-40B4-BE49-F238E27FC236}">
                <a16:creationId xmlns:a16="http://schemas.microsoft.com/office/drawing/2014/main" id="{A0AAFFCF-D024-B249-788B-78D548AEEC5C}"/>
              </a:ext>
            </a:extLst>
          </p:cNvPr>
          <p:cNvSpPr/>
          <p:nvPr/>
        </p:nvSpPr>
        <p:spPr>
          <a:xfrm>
            <a:off x="5277682" y="546209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C822427F-3B71-EB1D-205E-65E0E359B520}"/>
              </a:ext>
            </a:extLst>
          </p:cNvPr>
          <p:cNvSpPr>
            <a:spLocks noChangeAspect="1"/>
          </p:cNvSpPr>
          <p:nvPr/>
        </p:nvSpPr>
        <p:spPr>
          <a:xfrm rot="10800000">
            <a:off x="9284073" y="37733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2" name="Isosceles Triangle 11">
            <a:extLst>
              <a:ext uri="{FF2B5EF4-FFF2-40B4-BE49-F238E27FC236}">
                <a16:creationId xmlns:a16="http://schemas.microsoft.com/office/drawing/2014/main" id="{5D4367CB-C7FA-6C0D-8588-47E5A051A2C4}"/>
              </a:ext>
            </a:extLst>
          </p:cNvPr>
          <p:cNvSpPr>
            <a:spLocks noChangeAspect="1"/>
          </p:cNvSpPr>
          <p:nvPr/>
        </p:nvSpPr>
        <p:spPr>
          <a:xfrm rot="10800000">
            <a:off x="2993023" y="37011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2" name="Isosceles Triangle 21">
            <a:extLst>
              <a:ext uri="{FF2B5EF4-FFF2-40B4-BE49-F238E27FC236}">
                <a16:creationId xmlns:a16="http://schemas.microsoft.com/office/drawing/2014/main" id="{FA401E48-4E0D-67D8-62CE-83D5F2DA1FDC}"/>
              </a:ext>
            </a:extLst>
          </p:cNvPr>
          <p:cNvSpPr>
            <a:spLocks noChangeAspect="1"/>
          </p:cNvSpPr>
          <p:nvPr/>
        </p:nvSpPr>
        <p:spPr>
          <a:xfrm rot="10800000">
            <a:off x="3438155" y="36791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3" name="Isosceles Triangle 22">
            <a:extLst>
              <a:ext uri="{FF2B5EF4-FFF2-40B4-BE49-F238E27FC236}">
                <a16:creationId xmlns:a16="http://schemas.microsoft.com/office/drawing/2014/main" id="{E47CF314-3C73-38D6-639F-382947D4A83F}"/>
              </a:ext>
            </a:extLst>
          </p:cNvPr>
          <p:cNvSpPr>
            <a:spLocks noChangeAspect="1"/>
          </p:cNvSpPr>
          <p:nvPr/>
        </p:nvSpPr>
        <p:spPr>
          <a:xfrm rot="10800000">
            <a:off x="1647118" y="362476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1" name="Isosceles Triangle 20">
            <a:extLst>
              <a:ext uri="{FF2B5EF4-FFF2-40B4-BE49-F238E27FC236}">
                <a16:creationId xmlns:a16="http://schemas.microsoft.com/office/drawing/2014/main" id="{96D69D72-0B00-7280-9852-42685C09F4D4}"/>
              </a:ext>
            </a:extLst>
          </p:cNvPr>
          <p:cNvSpPr>
            <a:spLocks noChangeAspect="1"/>
          </p:cNvSpPr>
          <p:nvPr/>
        </p:nvSpPr>
        <p:spPr>
          <a:xfrm rot="10800000">
            <a:off x="4780670" y="354338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5" name="Isosceles Triangle 24">
            <a:extLst>
              <a:ext uri="{FF2B5EF4-FFF2-40B4-BE49-F238E27FC236}">
                <a16:creationId xmlns:a16="http://schemas.microsoft.com/office/drawing/2014/main" id="{FA6AE862-5278-1F2F-7AA4-0743D416BD22}"/>
              </a:ext>
            </a:extLst>
          </p:cNvPr>
          <p:cNvSpPr>
            <a:spLocks noChangeAspect="1"/>
          </p:cNvSpPr>
          <p:nvPr/>
        </p:nvSpPr>
        <p:spPr>
          <a:xfrm rot="10800000">
            <a:off x="7898139" y="363329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0" name="Rectangle 29">
            <a:extLst>
              <a:ext uri="{FF2B5EF4-FFF2-40B4-BE49-F238E27FC236}">
                <a16:creationId xmlns:a16="http://schemas.microsoft.com/office/drawing/2014/main" id="{885B163B-0145-D9AB-408B-C4D2D744B73D}"/>
              </a:ext>
            </a:extLst>
          </p:cNvPr>
          <p:cNvSpPr/>
          <p:nvPr/>
        </p:nvSpPr>
        <p:spPr>
          <a:xfrm>
            <a:off x="7766050" y="5030262"/>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2757522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AF580-9F50-E872-0969-AF75F8CBF05E}"/>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69FB40D3-8A0C-AA48-B237-9EEFCA780D75}"/>
              </a:ext>
            </a:extLst>
          </p:cNvPr>
          <p:cNvGrpSpPr/>
          <p:nvPr/>
        </p:nvGrpSpPr>
        <p:grpSpPr>
          <a:xfrm>
            <a:off x="295622" y="1859676"/>
            <a:ext cx="11595739" cy="4499757"/>
            <a:chOff x="541253" y="844389"/>
            <a:chExt cx="11219265" cy="3918112"/>
          </a:xfrm>
        </p:grpSpPr>
        <p:graphicFrame>
          <p:nvGraphicFramePr>
            <p:cNvPr id="26" name="Chart 25">
              <a:extLst>
                <a:ext uri="{FF2B5EF4-FFF2-40B4-BE49-F238E27FC236}">
                  <a16:creationId xmlns:a16="http://schemas.microsoft.com/office/drawing/2014/main" id="{C89EE86E-D38E-C97B-9438-9CDE284F8B3F}"/>
                </a:ext>
              </a:extLst>
            </p:cNvPr>
            <p:cNvGraphicFramePr/>
            <p:nvPr>
              <p:extLst>
                <p:ext uri="{D42A27DB-BD31-4B8C-83A1-F6EECF244321}">
                  <p14:modId xmlns:p14="http://schemas.microsoft.com/office/powerpoint/2010/main" val="4050809010"/>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7" name="Straight Connector 26">
              <a:extLst>
                <a:ext uri="{FF2B5EF4-FFF2-40B4-BE49-F238E27FC236}">
                  <a16:creationId xmlns:a16="http://schemas.microsoft.com/office/drawing/2014/main" id="{FF2E090A-EDB5-AA16-6319-6A5B4F073BD7}"/>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 name="Footer Placeholder 5">
            <a:extLst>
              <a:ext uri="{FF2B5EF4-FFF2-40B4-BE49-F238E27FC236}">
                <a16:creationId xmlns:a16="http://schemas.microsoft.com/office/drawing/2014/main" id="{3A66F49A-E059-2ECC-C014-F03A5569AD7B}"/>
              </a:ext>
            </a:extLst>
          </p:cNvPr>
          <p:cNvSpPr txBox="1">
            <a:spLocks/>
          </p:cNvSpPr>
          <p:nvPr/>
        </p:nvSpPr>
        <p:spPr>
          <a:xfrm>
            <a:off x="284206" y="6278536"/>
            <a:ext cx="9250212" cy="6713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G1. In the last 12 months, did you receive care from a healthcare professional remotely? Please select all that apply.</a:t>
            </a:r>
          </a:p>
          <a:p>
            <a:r>
              <a:rPr lang="en-US" sz="800"/>
              <a:t>Base: All in Wales N=1,000; (Betsi Cadwaladr: N=209; Hywel Dda: N=135; Swansea Bay: N=113; Cwm Taf Morgannwg: N=135; Aneurin Bevan: N=178; Cardiff and Vale: N=187)</a:t>
            </a:r>
            <a:br>
              <a:rPr lang="en-US" sz="800">
                <a:solidFill>
                  <a:srgbClr val="FF0000"/>
                </a:solidFill>
              </a:rPr>
            </a:br>
            <a:endParaRPr lang="en-GB" sz="800"/>
          </a:p>
        </p:txBody>
      </p:sp>
      <p:sp>
        <p:nvSpPr>
          <p:cNvPr id="7" name="Title 4">
            <a:extLst>
              <a:ext uri="{FF2B5EF4-FFF2-40B4-BE49-F238E27FC236}">
                <a16:creationId xmlns:a16="http://schemas.microsoft.com/office/drawing/2014/main" id="{1A955ADA-04E7-01E4-94A5-E31B4FF682D6}"/>
              </a:ext>
            </a:extLst>
          </p:cNvPr>
          <p:cNvSpPr txBox="1">
            <a:spLocks/>
          </p:cNvSpPr>
          <p:nvPr/>
        </p:nvSpPr>
        <p:spPr>
          <a:xfrm>
            <a:off x="284206" y="40496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covered by the Aneurin Bevan Health Board were less likely than average to report receiving a remote consultation</a:t>
            </a:r>
          </a:p>
        </p:txBody>
      </p:sp>
      <p:sp>
        <p:nvSpPr>
          <p:cNvPr id="19" name="Isosceles Triangle 18">
            <a:extLst>
              <a:ext uri="{FF2B5EF4-FFF2-40B4-BE49-F238E27FC236}">
                <a16:creationId xmlns:a16="http://schemas.microsoft.com/office/drawing/2014/main" id="{FEE02C74-7AFC-8DCD-2318-68ACDAF825AB}"/>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F8487769-3716-E986-BF8F-F52A62C83BCF}"/>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0769F604-851C-8636-4CE7-82BDE88DA8F3}"/>
              </a:ext>
            </a:extLst>
          </p:cNvPr>
          <p:cNvSpPr txBox="1"/>
          <p:nvPr/>
        </p:nvSpPr>
        <p:spPr>
          <a:xfrm>
            <a:off x="10348112" y="6365726"/>
            <a:ext cx="1688851"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
        <p:nvSpPr>
          <p:cNvPr id="3" name="TextBox 2">
            <a:extLst>
              <a:ext uri="{FF2B5EF4-FFF2-40B4-BE49-F238E27FC236}">
                <a16:creationId xmlns:a16="http://schemas.microsoft.com/office/drawing/2014/main" id="{B25F144A-95DA-70DA-0FE4-A8C13BC1F1A3}"/>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spc="10">
                <a:solidFill>
                  <a:schemeClr val="tx1">
                    <a:lumMod val="95000"/>
                    <a:lumOff val="5000"/>
                  </a:schemeClr>
                </a:solidFill>
              </a:rPr>
              <a:t>Proportion who received remote consultation</a:t>
            </a:r>
            <a:endParaRPr lang="en-US" sz="1600" b="1" i="0" u="none" strike="noStrike" kern="1200" spc="10" baseline="0">
              <a:solidFill>
                <a:schemeClr val="tx1">
                  <a:lumMod val="95000"/>
                  <a:lumOff val="5000"/>
                </a:schemeClr>
              </a:solidFill>
              <a:ea typeface="+mn-ea"/>
              <a:cs typeface="+mn-cs"/>
            </a:endParaRPr>
          </a:p>
        </p:txBody>
      </p:sp>
      <p:sp>
        <p:nvSpPr>
          <p:cNvPr id="4" name="Isosceles Triangle 3">
            <a:extLst>
              <a:ext uri="{FF2B5EF4-FFF2-40B4-BE49-F238E27FC236}">
                <a16:creationId xmlns:a16="http://schemas.microsoft.com/office/drawing/2014/main" id="{AE5377CA-9026-7F4E-079B-CD0E621674A7}"/>
              </a:ext>
            </a:extLst>
          </p:cNvPr>
          <p:cNvSpPr>
            <a:spLocks noChangeAspect="1"/>
          </p:cNvSpPr>
          <p:nvPr/>
        </p:nvSpPr>
        <p:spPr>
          <a:xfrm rot="10800000">
            <a:off x="10556498" y="379693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Isosceles Triangle 4">
            <a:extLst>
              <a:ext uri="{FF2B5EF4-FFF2-40B4-BE49-F238E27FC236}">
                <a16:creationId xmlns:a16="http://schemas.microsoft.com/office/drawing/2014/main" id="{916E2F9C-7B7E-C2C7-F63F-21EA9EB61DA8}"/>
              </a:ext>
            </a:extLst>
          </p:cNvPr>
          <p:cNvSpPr>
            <a:spLocks noChangeAspect="1"/>
          </p:cNvSpPr>
          <p:nvPr/>
        </p:nvSpPr>
        <p:spPr>
          <a:xfrm>
            <a:off x="1240052" y="353984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160111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30414-16E6-4BD4-B073-37CA890FBAD8}"/>
              </a:ext>
            </a:extLst>
          </p:cNvPr>
          <p:cNvSpPr>
            <a:spLocks noGrp="1"/>
          </p:cNvSpPr>
          <p:nvPr>
            <p:ph type="title"/>
          </p:nvPr>
        </p:nvSpPr>
        <p:spPr>
          <a:xfrm>
            <a:off x="496261" y="188674"/>
            <a:ext cx="10658475" cy="553998"/>
          </a:xfrm>
        </p:spPr>
        <p:txBody>
          <a:bodyPr/>
          <a:lstStyle/>
          <a:p>
            <a:r>
              <a:rPr lang="en-GB" sz="2800" dirty="0">
                <a:solidFill>
                  <a:schemeClr val="tx1"/>
                </a:solidFill>
                <a:latin typeface="+mn-lt"/>
                <a:ea typeface="+mj-lt"/>
                <a:cs typeface="+mj-lt"/>
              </a:rPr>
              <a:t>Symptom groupings – used for questions in sections B, H and I</a:t>
            </a:r>
          </a:p>
        </p:txBody>
      </p:sp>
      <p:graphicFrame>
        <p:nvGraphicFramePr>
          <p:cNvPr id="6" name="Table 5">
            <a:extLst>
              <a:ext uri="{FF2B5EF4-FFF2-40B4-BE49-F238E27FC236}">
                <a16:creationId xmlns:a16="http://schemas.microsoft.com/office/drawing/2014/main" id="{55D45642-5471-4032-94CA-94F81EEACF08}"/>
              </a:ext>
            </a:extLst>
          </p:cNvPr>
          <p:cNvGraphicFramePr>
            <a:graphicFrameLocks noGrp="1"/>
          </p:cNvGraphicFramePr>
          <p:nvPr/>
        </p:nvGraphicFramePr>
        <p:xfrm>
          <a:off x="461963" y="866274"/>
          <a:ext cx="3994485" cy="3617684"/>
        </p:xfrm>
        <a:graphic>
          <a:graphicData uri="http://schemas.openxmlformats.org/drawingml/2006/table">
            <a:tbl>
              <a:tblPr firstRow="1" bandRow="1">
                <a:tableStyleId>{F5AB1C69-6EDB-4FF4-983F-18BD219EF322}</a:tableStyleId>
              </a:tblPr>
              <a:tblGrid>
                <a:gridCol w="3994485">
                  <a:extLst>
                    <a:ext uri="{9D8B030D-6E8A-4147-A177-3AD203B41FA5}">
                      <a16:colId xmlns:a16="http://schemas.microsoft.com/office/drawing/2014/main" val="1095915591"/>
                    </a:ext>
                  </a:extLst>
                </a:gridCol>
              </a:tblGrid>
              <a:tr h="471809">
                <a:tc>
                  <a:txBody>
                    <a:bodyPr/>
                    <a:lstStyle/>
                    <a:p>
                      <a:r>
                        <a:rPr lang="en-GB" sz="2000">
                          <a:latin typeface="+mn-lt"/>
                        </a:rPr>
                        <a:t>Non-specific</a:t>
                      </a:r>
                    </a:p>
                  </a:txBody>
                  <a:tcPr/>
                </a:tc>
                <a:extLst>
                  <a:ext uri="{0D108BD9-81ED-4DB2-BD59-A6C34878D82A}">
                    <a16:rowId xmlns:a16="http://schemas.microsoft.com/office/drawing/2014/main" val="326475135"/>
                  </a:ext>
                </a:extLst>
              </a:tr>
              <a:tr h="441565">
                <a:tc>
                  <a:txBody>
                    <a:bodyPr/>
                    <a:lstStyle/>
                    <a:p>
                      <a:pPr algn="l" fontAlgn="b"/>
                      <a:r>
                        <a:rPr lang="en-GB" sz="2000" b="0" i="0" u="none" strike="noStrike">
                          <a:solidFill>
                            <a:srgbClr val="000000"/>
                          </a:solidFill>
                          <a:effectLst/>
                          <a:latin typeface="+mn-lt"/>
                        </a:rPr>
                        <a:t>A persistent change in bowel habits</a:t>
                      </a:r>
                    </a:p>
                  </a:txBody>
                  <a:tcPr marL="6350" marR="6350" marT="6350" marB="0" anchor="b"/>
                </a:tc>
                <a:extLst>
                  <a:ext uri="{0D108BD9-81ED-4DB2-BD59-A6C34878D82A}">
                    <a16:rowId xmlns:a16="http://schemas.microsoft.com/office/drawing/2014/main" val="17087300"/>
                  </a:ext>
                </a:extLst>
              </a:tr>
              <a:tr h="733421">
                <a:tc>
                  <a:txBody>
                    <a:bodyPr/>
                    <a:lstStyle/>
                    <a:p>
                      <a:pPr algn="l" fontAlgn="b"/>
                      <a:r>
                        <a:rPr lang="en-GB" sz="2000" b="0" i="0" u="none" strike="noStrike">
                          <a:solidFill>
                            <a:srgbClr val="000000"/>
                          </a:solidFill>
                          <a:effectLst/>
                          <a:latin typeface="+mn-lt"/>
                        </a:rPr>
                        <a:t>A persistent change in bladder habits</a:t>
                      </a:r>
                    </a:p>
                  </a:txBody>
                  <a:tcPr marL="6350" marR="6350" marT="6350" marB="0" anchor="b"/>
                </a:tc>
                <a:extLst>
                  <a:ext uri="{0D108BD9-81ED-4DB2-BD59-A6C34878D82A}">
                    <a16:rowId xmlns:a16="http://schemas.microsoft.com/office/drawing/2014/main" val="2564904977"/>
                  </a:ext>
                </a:extLst>
              </a:tr>
              <a:tr h="441565">
                <a:tc>
                  <a:txBody>
                    <a:bodyPr/>
                    <a:lstStyle/>
                    <a:p>
                      <a:pPr algn="l" fontAlgn="b"/>
                      <a:r>
                        <a:rPr lang="en-GB" sz="2000" b="0" i="0" u="none" strike="noStrike" dirty="0">
                          <a:solidFill>
                            <a:srgbClr val="000000"/>
                          </a:solidFill>
                          <a:effectLst/>
                          <a:latin typeface="+mn-lt"/>
                        </a:rPr>
                        <a:t>Tired all the time for no clear reason</a:t>
                      </a:r>
                    </a:p>
                  </a:txBody>
                  <a:tcPr marL="6350" marR="6350" marT="6350" marB="0" anchor="b"/>
                </a:tc>
                <a:extLst>
                  <a:ext uri="{0D108BD9-81ED-4DB2-BD59-A6C34878D82A}">
                    <a16:rowId xmlns:a16="http://schemas.microsoft.com/office/drawing/2014/main" val="2576286562"/>
                  </a:ext>
                </a:extLst>
              </a:tr>
              <a:tr h="4415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dirty="0">
                          <a:effectLst/>
                          <a:latin typeface="Arial" panose="020B0604020202020204" pitchFamily="34" charset="0"/>
                          <a:ea typeface="Yu Mincho" panose="02020400000000000000" pitchFamily="18" charset="-128"/>
                        </a:rPr>
                        <a:t>Not feeling as hungry as usual</a:t>
                      </a:r>
                    </a:p>
                  </a:txBody>
                  <a:tcPr marL="6350" marR="6350" marT="6350" marB="0" anchor="b"/>
                </a:tc>
                <a:extLst>
                  <a:ext uri="{0D108BD9-81ED-4DB2-BD59-A6C34878D82A}">
                    <a16:rowId xmlns:a16="http://schemas.microsoft.com/office/drawing/2014/main" val="2810714415"/>
                  </a:ext>
                </a:extLst>
              </a:tr>
              <a:tr h="441565">
                <a:tc>
                  <a:txBody>
                    <a:bodyPr/>
                    <a:lstStyle/>
                    <a:p>
                      <a:pPr algn="l" fontAlgn="b"/>
                      <a:r>
                        <a:rPr lang="en-GB" sz="2000" b="1" i="0" u="none" strike="noStrike" dirty="0">
                          <a:solidFill>
                            <a:srgbClr val="000000"/>
                          </a:solidFill>
                          <a:effectLst/>
                          <a:latin typeface="+mn-lt"/>
                        </a:rPr>
                        <a:t>Persistent unexplained pain</a:t>
                      </a:r>
                    </a:p>
                  </a:txBody>
                  <a:tcPr marL="6350" marR="6350" marT="6350" marB="0" anchor="b"/>
                </a:tc>
                <a:extLst>
                  <a:ext uri="{0D108BD9-81ED-4DB2-BD59-A6C34878D82A}">
                    <a16:rowId xmlns:a16="http://schemas.microsoft.com/office/drawing/2014/main" val="1867003058"/>
                  </a:ext>
                </a:extLst>
              </a:tr>
              <a:tr h="471809">
                <a:tc>
                  <a:txBody>
                    <a:bodyPr/>
                    <a:lstStyle/>
                    <a:p>
                      <a:r>
                        <a:rPr lang="en-GB" sz="2000" b="1" dirty="0">
                          <a:solidFill>
                            <a:schemeClr val="accent6">
                              <a:lumMod val="10000"/>
                            </a:schemeClr>
                          </a:solidFill>
                          <a:latin typeface="+mn-lt"/>
                        </a:rPr>
                        <a:t>Losing weight without trying to</a:t>
                      </a:r>
                    </a:p>
                  </a:txBody>
                  <a:tcPr/>
                </a:tc>
                <a:extLst>
                  <a:ext uri="{0D108BD9-81ED-4DB2-BD59-A6C34878D82A}">
                    <a16:rowId xmlns:a16="http://schemas.microsoft.com/office/drawing/2014/main" val="4011211419"/>
                  </a:ext>
                </a:extLst>
              </a:tr>
            </a:tbl>
          </a:graphicData>
        </a:graphic>
      </p:graphicFrame>
      <p:graphicFrame>
        <p:nvGraphicFramePr>
          <p:cNvPr id="10" name="Table 9">
            <a:extLst>
              <a:ext uri="{FF2B5EF4-FFF2-40B4-BE49-F238E27FC236}">
                <a16:creationId xmlns:a16="http://schemas.microsoft.com/office/drawing/2014/main" id="{48C71350-B871-4800-8CEE-96034205770E}"/>
              </a:ext>
            </a:extLst>
          </p:cNvPr>
          <p:cNvGraphicFramePr>
            <a:graphicFrameLocks noGrp="1"/>
          </p:cNvGraphicFramePr>
          <p:nvPr/>
        </p:nvGraphicFramePr>
        <p:xfrm>
          <a:off x="4570370" y="866274"/>
          <a:ext cx="3994486" cy="4157980"/>
        </p:xfrm>
        <a:graphic>
          <a:graphicData uri="http://schemas.openxmlformats.org/drawingml/2006/table">
            <a:tbl>
              <a:tblPr firstRow="1" bandRow="1">
                <a:tableStyleId>{5C22544A-7EE6-4342-B048-85BDC9FD1C3A}</a:tableStyleId>
              </a:tblPr>
              <a:tblGrid>
                <a:gridCol w="3994486">
                  <a:extLst>
                    <a:ext uri="{9D8B030D-6E8A-4147-A177-3AD203B41FA5}">
                      <a16:colId xmlns:a16="http://schemas.microsoft.com/office/drawing/2014/main" val="1095915591"/>
                    </a:ext>
                  </a:extLst>
                </a:gridCol>
              </a:tblGrid>
              <a:tr h="370840">
                <a:tc>
                  <a:txBody>
                    <a:bodyPr/>
                    <a:lstStyle/>
                    <a:p>
                      <a:r>
                        <a:rPr lang="en-GB" sz="2000">
                          <a:latin typeface="+mn-lt"/>
                        </a:rPr>
                        <a:t>Red flag</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A change in the appearance of a mole</a:t>
                      </a: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i="0" u="none" strike="noStrike">
                          <a:solidFill>
                            <a:srgbClr val="000000"/>
                          </a:solidFill>
                          <a:effectLst/>
                          <a:latin typeface="+mn-lt"/>
                        </a:rPr>
                        <a:t>An unexplained lump or swelling</a:t>
                      </a:r>
                    </a:p>
                  </a:txBody>
                  <a:tcPr marL="6350" marR="6350" marT="6350" marB="0" anchor="b"/>
                </a:tc>
                <a:extLst>
                  <a:ext uri="{0D108BD9-81ED-4DB2-BD59-A6C34878D82A}">
                    <a16:rowId xmlns:a16="http://schemas.microsoft.com/office/drawing/2014/main" val="2431510592"/>
                  </a:ext>
                </a:extLst>
              </a:tr>
              <a:tr h="370840">
                <a:tc>
                  <a:txBody>
                    <a:bodyPr/>
                    <a:lstStyle/>
                    <a:p>
                      <a:pPr algn="l" fontAlgn="b"/>
                      <a:r>
                        <a:rPr lang="en-GB" sz="2000" b="0" i="0" u="none" strike="noStrike" dirty="0">
                          <a:solidFill>
                            <a:srgbClr val="000000"/>
                          </a:solidFill>
                          <a:effectLst/>
                          <a:latin typeface="+mn-lt"/>
                        </a:rPr>
                        <a:t>Unexplained bleeding between periods, after sex or after the menopause </a:t>
                      </a:r>
                    </a:p>
                  </a:txBody>
                  <a:tcPr marL="6350" marR="6350" marT="6350" marB="0" anchor="b"/>
                </a:tc>
                <a:extLst>
                  <a:ext uri="{0D108BD9-81ED-4DB2-BD59-A6C34878D82A}">
                    <a16:rowId xmlns:a16="http://schemas.microsoft.com/office/drawing/2014/main" val="327694219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A sore that does not heal</a:t>
                      </a:r>
                    </a:p>
                  </a:txBody>
                  <a:tcPr marL="6350" marR="6350" marT="6350" marB="0" anchor="b"/>
                </a:tc>
                <a:extLst>
                  <a:ext uri="{0D108BD9-81ED-4DB2-BD59-A6C34878D82A}">
                    <a16:rowId xmlns:a16="http://schemas.microsoft.com/office/drawing/2014/main" val="394707244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Blood in poo or pee </a:t>
                      </a:r>
                    </a:p>
                  </a:txBody>
                  <a:tcPr marL="6350" marR="6350" marT="6350" marB="0" anchor="b"/>
                </a:tc>
                <a:extLst>
                  <a:ext uri="{0D108BD9-81ED-4DB2-BD59-A6C34878D82A}">
                    <a16:rowId xmlns:a16="http://schemas.microsoft.com/office/drawing/2014/main" val="252605971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Persistent difficulty swallowing</a:t>
                      </a:r>
                      <a:endParaRPr lang="en-GB" sz="20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401121141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Losing weight without trying to</a:t>
                      </a:r>
                    </a:p>
                  </a:txBody>
                  <a:tcPr marL="6350" marR="6350" marT="6350" marB="0" anchor="b"/>
                </a:tc>
                <a:extLst>
                  <a:ext uri="{0D108BD9-81ED-4DB2-BD59-A6C34878D82A}">
                    <a16:rowId xmlns:a16="http://schemas.microsoft.com/office/drawing/2014/main" val="180201325"/>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494615642"/>
                  </a:ext>
                </a:extLst>
              </a:tr>
            </a:tbl>
          </a:graphicData>
        </a:graphic>
      </p:graphicFrame>
      <p:graphicFrame>
        <p:nvGraphicFramePr>
          <p:cNvPr id="11" name="Table 10">
            <a:extLst>
              <a:ext uri="{FF2B5EF4-FFF2-40B4-BE49-F238E27FC236}">
                <a16:creationId xmlns:a16="http://schemas.microsoft.com/office/drawing/2014/main" id="{079D4FE4-6572-476A-801F-7FC3E4E1DE36}"/>
              </a:ext>
            </a:extLst>
          </p:cNvPr>
          <p:cNvGraphicFramePr>
            <a:graphicFrameLocks noGrp="1"/>
          </p:cNvGraphicFramePr>
          <p:nvPr/>
        </p:nvGraphicFramePr>
        <p:xfrm>
          <a:off x="461962" y="4607560"/>
          <a:ext cx="3994485" cy="2250440"/>
        </p:xfrm>
        <a:graphic>
          <a:graphicData uri="http://schemas.openxmlformats.org/drawingml/2006/table">
            <a:tbl>
              <a:tblPr firstRow="1" bandRow="1">
                <a:tableStyleId>{00A15C55-8517-42AA-B614-E9B94910E393}</a:tableStyleId>
              </a:tblPr>
              <a:tblGrid>
                <a:gridCol w="3994485">
                  <a:extLst>
                    <a:ext uri="{9D8B030D-6E8A-4147-A177-3AD203B41FA5}">
                      <a16:colId xmlns:a16="http://schemas.microsoft.com/office/drawing/2014/main" val="1095915591"/>
                    </a:ext>
                  </a:extLst>
                </a:gridCol>
              </a:tblGrid>
              <a:tr h="370840">
                <a:tc>
                  <a:txBody>
                    <a:bodyPr/>
                    <a:lstStyle/>
                    <a:p>
                      <a:r>
                        <a:rPr lang="en-GB" sz="2000" dirty="0">
                          <a:latin typeface="+mn-lt"/>
                        </a:rPr>
                        <a:t>Lung-specific</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Breathlessness</a:t>
                      </a:r>
                    </a:p>
                  </a:txBody>
                  <a:tcPr marL="6350" marR="6350" marT="6350" marB="0" anchor="b"/>
                </a:tc>
                <a:extLst>
                  <a:ext uri="{0D108BD9-81ED-4DB2-BD59-A6C34878D82A}">
                    <a16:rowId xmlns:a16="http://schemas.microsoft.com/office/drawing/2014/main" val="422204166"/>
                  </a:ext>
                </a:extLst>
              </a:tr>
              <a:tr h="370840">
                <a:tc>
                  <a:txBody>
                    <a:bodyPr/>
                    <a:lstStyle/>
                    <a:p>
                      <a:pPr algn="l" fontAlgn="b"/>
                      <a:r>
                        <a:rPr lang="en-GB" sz="2000" b="0" i="0" u="none" strike="noStrike">
                          <a:solidFill>
                            <a:srgbClr val="000000"/>
                          </a:solidFill>
                          <a:effectLst/>
                          <a:latin typeface="+mn-lt"/>
                        </a:rPr>
                        <a:t>Persistent hoarseness</a:t>
                      </a:r>
                    </a:p>
                  </a:txBody>
                  <a:tcPr marL="6350" marR="6350" marT="6350" marB="0" anchor="b"/>
                </a:tc>
                <a:extLst>
                  <a:ext uri="{0D108BD9-81ED-4DB2-BD59-A6C34878D82A}">
                    <a16:rowId xmlns:a16="http://schemas.microsoft.com/office/drawing/2014/main" val="2388024077"/>
                  </a:ext>
                </a:extLst>
              </a:tr>
              <a:tr h="370840">
                <a:tc>
                  <a:txBody>
                    <a:bodyPr/>
                    <a:lstStyle/>
                    <a:p>
                      <a:pPr algn="l" fontAlgn="b"/>
                      <a:r>
                        <a:rPr lang="en-GB" sz="2000" b="0" i="0" u="none" strike="noStrike">
                          <a:solidFill>
                            <a:srgbClr val="000000"/>
                          </a:solidFill>
                          <a:effectLst/>
                          <a:latin typeface="+mn-lt"/>
                        </a:rPr>
                        <a:t>A persistent cough</a:t>
                      </a:r>
                    </a:p>
                  </a:txBody>
                  <a:tcPr marL="6350" marR="6350" marT="6350" marB="0" anchor="b"/>
                </a:tc>
                <a:extLst>
                  <a:ext uri="{0D108BD9-81ED-4DB2-BD59-A6C34878D82A}">
                    <a16:rowId xmlns:a16="http://schemas.microsoft.com/office/drawing/2014/main" val="1101792687"/>
                  </a:ext>
                </a:extLst>
              </a:tr>
              <a:tr h="370840">
                <a:tc>
                  <a:txBody>
                    <a:bodyPr/>
                    <a:lstStyle/>
                    <a:p>
                      <a:pPr algn="l" fontAlgn="b"/>
                      <a:r>
                        <a:rPr lang="en-GB" sz="2000" b="0" i="0" u="none" strike="noStrike">
                          <a:solidFill>
                            <a:srgbClr val="000000"/>
                          </a:solidFill>
                          <a:effectLst/>
                          <a:latin typeface="+mn-lt"/>
                        </a:rPr>
                        <a:t>A change in an existing cough</a:t>
                      </a:r>
                    </a:p>
                  </a:txBody>
                  <a:tcPr marL="6350" marR="6350" marT="6350" marB="0" anchor="b"/>
                </a:tc>
                <a:extLst>
                  <a:ext uri="{0D108BD9-81ED-4DB2-BD59-A6C34878D82A}">
                    <a16:rowId xmlns:a16="http://schemas.microsoft.com/office/drawing/2014/main" val="4011211419"/>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2846013238"/>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3E8C2BBE-A889-40ED-9123-C5957F51B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190" y="5733256"/>
            <a:ext cx="2248683" cy="1056881"/>
          </a:xfrm>
          <a:prstGeom prst="rect">
            <a:avLst/>
          </a:prstGeom>
        </p:spPr>
      </p:pic>
      <p:graphicFrame>
        <p:nvGraphicFramePr>
          <p:cNvPr id="8" name="Table 7">
            <a:extLst>
              <a:ext uri="{FF2B5EF4-FFF2-40B4-BE49-F238E27FC236}">
                <a16:creationId xmlns:a16="http://schemas.microsoft.com/office/drawing/2014/main" id="{94DCFFE7-DD12-4908-9CAB-BA62D27C110A}"/>
              </a:ext>
            </a:extLst>
          </p:cNvPr>
          <p:cNvGraphicFramePr>
            <a:graphicFrameLocks noGrp="1"/>
          </p:cNvGraphicFramePr>
          <p:nvPr/>
        </p:nvGraphicFramePr>
        <p:xfrm>
          <a:off x="8678778" y="866274"/>
          <a:ext cx="3445095" cy="2706370"/>
        </p:xfrm>
        <a:graphic>
          <a:graphicData uri="http://schemas.openxmlformats.org/drawingml/2006/table">
            <a:tbl>
              <a:tblPr firstRow="1" bandRow="1">
                <a:tableStyleId>{21E4AEA4-8DFA-4A89-87EB-49C32662AFE0}</a:tableStyleId>
              </a:tblPr>
              <a:tblGrid>
                <a:gridCol w="3445095">
                  <a:extLst>
                    <a:ext uri="{9D8B030D-6E8A-4147-A177-3AD203B41FA5}">
                      <a16:colId xmlns:a16="http://schemas.microsoft.com/office/drawing/2014/main" val="1095915591"/>
                    </a:ext>
                  </a:extLst>
                </a:gridCol>
              </a:tblGrid>
              <a:tr h="370840">
                <a:tc>
                  <a:txBody>
                    <a:bodyPr/>
                    <a:lstStyle/>
                    <a:p>
                      <a:r>
                        <a:rPr lang="en-GB" sz="2000" dirty="0"/>
                        <a:t>Oral-specific</a:t>
                      </a:r>
                    </a:p>
                  </a:txBody>
                  <a:tcPr/>
                </a:tc>
                <a:extLst>
                  <a:ext uri="{0D108BD9-81ED-4DB2-BD59-A6C34878D82A}">
                    <a16:rowId xmlns:a16="http://schemas.microsoft.com/office/drawing/2014/main" val="326475135"/>
                  </a:ext>
                </a:extLst>
              </a:tr>
              <a:tr h="370840">
                <a:tc>
                  <a:txBody>
                    <a:bodyPr/>
                    <a:lstStyle/>
                    <a:p>
                      <a:pPr algn="l" fontAlgn="b"/>
                      <a:r>
                        <a:rPr lang="en-GB" sz="2000" b="0" u="none" strike="noStrike">
                          <a:solidFill>
                            <a:srgbClr val="000000"/>
                          </a:solidFill>
                          <a:effectLst/>
                        </a:rPr>
                        <a:t>Red/white patches in mouth</a:t>
                      </a:r>
                      <a:endParaRPr lang="en-GB"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u="none" strike="noStrike" dirty="0">
                          <a:solidFill>
                            <a:srgbClr val="000000"/>
                          </a:solidFill>
                          <a:effectLst/>
                        </a:rPr>
                        <a:t>Ulcer in mouth that doesn’t heal</a:t>
                      </a:r>
                      <a:endParaRPr lang="en-GB"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6490497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u="none" strike="noStrike" dirty="0">
                          <a:solidFill>
                            <a:srgbClr val="000000"/>
                          </a:solidFill>
                          <a:effectLst/>
                        </a:rPr>
                        <a:t>Persistent difficulty swallowing</a:t>
                      </a:r>
                      <a:endParaRPr lang="en-GB" sz="20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76286562"/>
                  </a:ext>
                </a:extLst>
              </a:tr>
              <a:tr h="305946">
                <a:tc>
                  <a:txBody>
                    <a:bodyPr/>
                    <a:lstStyle/>
                    <a:p>
                      <a:pPr algn="l" fontAlgn="b"/>
                      <a:r>
                        <a:rPr lang="en-GB" sz="2000" b="1" u="none" strike="noStrike">
                          <a:solidFill>
                            <a:srgbClr val="000000"/>
                          </a:solidFill>
                          <a:effectLst/>
                        </a:rPr>
                        <a:t>Persistent unexplained pain</a:t>
                      </a:r>
                      <a:endParaRPr lang="en-GB" sz="20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7003058"/>
                  </a:ext>
                </a:extLst>
              </a:tr>
              <a:tr h="370840">
                <a:tc>
                  <a:txBody>
                    <a:bodyPr/>
                    <a:lstStyle/>
                    <a:p>
                      <a:r>
                        <a:rPr lang="en-GB" sz="2000" b="1" dirty="0">
                          <a:solidFill>
                            <a:schemeClr val="accent6">
                              <a:lumMod val="10000"/>
                            </a:schemeClr>
                          </a:solidFill>
                        </a:rPr>
                        <a:t>Unexplained weight loss</a:t>
                      </a:r>
                    </a:p>
                  </a:txBody>
                  <a:tcPr/>
                </a:tc>
                <a:extLst>
                  <a:ext uri="{0D108BD9-81ED-4DB2-BD59-A6C34878D82A}">
                    <a16:rowId xmlns:a16="http://schemas.microsoft.com/office/drawing/2014/main" val="4011211419"/>
                  </a:ext>
                </a:extLst>
              </a:tr>
            </a:tbl>
          </a:graphicData>
        </a:graphic>
      </p:graphicFrame>
    </p:spTree>
    <p:extLst>
      <p:ext uri="{BB962C8B-B14F-4D97-AF65-F5344CB8AC3E}">
        <p14:creationId xmlns:p14="http://schemas.microsoft.com/office/powerpoint/2010/main" val="307412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E4F97A7-D986-4ADE-FE43-48E2D7E86D99}"/>
              </a:ext>
            </a:extLst>
          </p:cNvPr>
          <p:cNvSpPr txBox="1">
            <a:spLocks/>
          </p:cNvSpPr>
          <p:nvPr/>
        </p:nvSpPr>
        <p:spPr>
          <a:xfrm>
            <a:off x="284205" y="203079"/>
            <a:ext cx="1135906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000" spc="10">
                <a:latin typeface="+mn-lt"/>
                <a:ea typeface="+mn-ea"/>
                <a:cs typeface="+mn-cs"/>
              </a:rPr>
              <a:t>Overall, there were generally positive perceptions regarding remote consultations, as a majority agreed they were comfortable discussing their health concern and that it allowed their concerns to be quickly and adequately addressed.</a:t>
            </a:r>
          </a:p>
        </p:txBody>
      </p:sp>
      <p:sp>
        <p:nvSpPr>
          <p:cNvPr id="8" name="TextBox 7">
            <a:extLst>
              <a:ext uri="{FF2B5EF4-FFF2-40B4-BE49-F238E27FC236}">
                <a16:creationId xmlns:a16="http://schemas.microsoft.com/office/drawing/2014/main" id="{13A86547-EEB7-712E-7521-606AD988642B}"/>
              </a:ext>
            </a:extLst>
          </p:cNvPr>
          <p:cNvSpPr txBox="1"/>
          <p:nvPr/>
        </p:nvSpPr>
        <p:spPr>
          <a:xfrm>
            <a:off x="2224978" y="1607322"/>
            <a:ext cx="7742044" cy="307777"/>
          </a:xfrm>
          <a:prstGeom prst="rect">
            <a:avLst/>
          </a:prstGeom>
          <a:noFill/>
        </p:spPr>
        <p:txBody>
          <a:bodyPr wrap="square" rtlCol="0">
            <a:spAutoFit/>
          </a:bodyPr>
          <a:lstStyle/>
          <a:p>
            <a:pPr algn="ctr"/>
            <a:r>
              <a:rPr lang="en-US" sz="1400" b="1" spc="10"/>
              <a:t>Agreement regarding remote consultation statements (Net: Agree)</a:t>
            </a:r>
          </a:p>
        </p:txBody>
      </p:sp>
      <p:sp>
        <p:nvSpPr>
          <p:cNvPr id="9" name="Footer Placeholder 5">
            <a:extLst>
              <a:ext uri="{FF2B5EF4-FFF2-40B4-BE49-F238E27FC236}">
                <a16:creationId xmlns:a16="http://schemas.microsoft.com/office/drawing/2014/main" id="{79BDC278-C9E4-5804-E434-B38453980518}"/>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a:t>Base: All in Wales who had a remote consultation (N=382)</a:t>
            </a:r>
          </a:p>
        </p:txBody>
      </p:sp>
      <p:graphicFrame>
        <p:nvGraphicFramePr>
          <p:cNvPr id="10" name="Chart 9">
            <a:extLst>
              <a:ext uri="{FF2B5EF4-FFF2-40B4-BE49-F238E27FC236}">
                <a16:creationId xmlns:a16="http://schemas.microsoft.com/office/drawing/2014/main" id="{E2A9FB43-863A-F95E-10B8-AB4B6D2651B0}"/>
              </a:ext>
            </a:extLst>
          </p:cNvPr>
          <p:cNvGraphicFramePr/>
          <p:nvPr>
            <p:extLst>
              <p:ext uri="{D42A27DB-BD31-4B8C-83A1-F6EECF244321}">
                <p14:modId xmlns:p14="http://schemas.microsoft.com/office/powerpoint/2010/main" val="3865579109"/>
              </p:ext>
            </p:extLst>
          </p:nvPr>
        </p:nvGraphicFramePr>
        <p:xfrm>
          <a:off x="462824" y="1607322"/>
          <a:ext cx="11359061" cy="48987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06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Screening</a:t>
            </a:r>
          </a:p>
        </p:txBody>
      </p:sp>
      <p:sp>
        <p:nvSpPr>
          <p:cNvPr id="2" name="Text Placeholder 3">
            <a:extLst>
              <a:ext uri="{FF2B5EF4-FFF2-40B4-BE49-F238E27FC236}">
                <a16:creationId xmlns:a16="http://schemas.microsoft.com/office/drawing/2014/main" id="{E213295D-D99B-7D07-D104-BE85E0C1CBC3}"/>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853124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0FFFF3E-C41F-00C6-3A4A-1571DE69A6E6}"/>
              </a:ext>
            </a:extLst>
          </p:cNvPr>
          <p:cNvGraphicFramePr/>
          <p:nvPr>
            <p:extLst>
              <p:ext uri="{D42A27DB-BD31-4B8C-83A1-F6EECF244321}">
                <p14:modId xmlns:p14="http://schemas.microsoft.com/office/powerpoint/2010/main" val="916579602"/>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eligible most commonly reported that they attended a cervical screening in the last 3 years, with half being categorised as being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4636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L1. When was the last time you had a cervical screening test? </a:t>
            </a:r>
          </a:p>
          <a:p>
            <a:r>
              <a:rPr lang="en-US" sz="800"/>
              <a:t>L1_rec. Cervical screening – recode </a:t>
            </a:r>
          </a:p>
          <a:p>
            <a:r>
              <a:rPr lang="en-US" sz="800"/>
              <a:t>Base: All eligible in Wales (N=476)</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492219"/>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Last time attended cervical screening</a:t>
            </a:r>
            <a:endParaRPr lang="en-GB" sz="1800" b="1" i="0" u="none" strike="noStrike" kern="1200" spc="10" baseline="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aphicFrame>
        <p:nvGraphicFramePr>
          <p:cNvPr id="10" name="Chart 9">
            <a:extLst>
              <a:ext uri="{FF2B5EF4-FFF2-40B4-BE49-F238E27FC236}">
                <a16:creationId xmlns:a16="http://schemas.microsoft.com/office/drawing/2014/main" id="{702199E3-EBED-EE9A-66B5-178D2628DF65}"/>
              </a:ext>
            </a:extLst>
          </p:cNvPr>
          <p:cNvGraphicFramePr/>
          <p:nvPr>
            <p:extLst>
              <p:ext uri="{D42A27DB-BD31-4B8C-83A1-F6EECF244321}">
                <p14:modId xmlns:p14="http://schemas.microsoft.com/office/powerpoint/2010/main" val="2175914721"/>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1442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living in rural areas, and those with a disability were among the groups who were least likely to be up to date with screening</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cervical screening</a:t>
            </a:r>
            <a:endParaRPr lang="en-GB" sz="1600" b="1" i="0" u="none" strike="noStrike" kern="1200" spc="10" baseline="0">
              <a:solidFill>
                <a:schemeClr val="tx1"/>
              </a:solidFill>
              <a:ea typeface="+mn-ea"/>
              <a:cs typeface="+mn-cs"/>
            </a:endParaRPr>
          </a:p>
        </p:txBody>
      </p:sp>
      <p:sp>
        <p:nvSpPr>
          <p:cNvPr id="8" name="Footer Placeholder 5">
            <a:extLst>
              <a:ext uri="{FF2B5EF4-FFF2-40B4-BE49-F238E27FC236}">
                <a16:creationId xmlns:a16="http://schemas.microsoft.com/office/drawing/2014/main" id="{1470E565-10A1-7703-E9ED-53193301E5B5}"/>
              </a:ext>
            </a:extLst>
          </p:cNvPr>
          <p:cNvSpPr txBox="1">
            <a:spLocks/>
          </p:cNvSpPr>
          <p:nvPr/>
        </p:nvSpPr>
        <p:spPr>
          <a:xfrm>
            <a:off x="239754" y="6379669"/>
            <a:ext cx="9389559" cy="4172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L1_rc – Cervical screening – recode </a:t>
            </a:r>
          </a:p>
          <a:p>
            <a:r>
              <a:rPr lang="en-US" sz="800"/>
              <a:t>Base: (All in Wales eligible: N=476; 30-49: N=156; 50+: N=293; ABC1: N=198; C2DE: 278; C2DE 50+: N=187; not C2DE 50+: N=289; Disability: N=188; No disability: N=273; Urban: N=297; Town: N=77; Rural: N=102; Betsi Cadwaladr: N=102; Hywel Dda: N=68; Cym Taf Morgannwg N=67; Aneurin Bevan: N=84; Cardiff and Vale: N=84)</a:t>
            </a:r>
          </a:p>
        </p:txBody>
      </p:sp>
      <p:grpSp>
        <p:nvGrpSpPr>
          <p:cNvPr id="42" name="Group 41">
            <a:extLst>
              <a:ext uri="{FF2B5EF4-FFF2-40B4-BE49-F238E27FC236}">
                <a16:creationId xmlns:a16="http://schemas.microsoft.com/office/drawing/2014/main" id="{78A480FA-51EA-E1F9-D0B1-66519734B1F6}"/>
              </a:ext>
            </a:extLst>
          </p:cNvPr>
          <p:cNvGrpSpPr/>
          <p:nvPr/>
        </p:nvGrpSpPr>
        <p:grpSpPr>
          <a:xfrm>
            <a:off x="10080992" y="6280475"/>
            <a:ext cx="1871253" cy="553998"/>
            <a:chOff x="1866138" y="3058307"/>
            <a:chExt cx="1871253" cy="553998"/>
          </a:xfrm>
        </p:grpSpPr>
        <p:sp>
          <p:nvSpPr>
            <p:cNvPr id="43" name="TextBox 42">
              <a:extLst>
                <a:ext uri="{FF2B5EF4-FFF2-40B4-BE49-F238E27FC236}">
                  <a16:creationId xmlns:a16="http://schemas.microsoft.com/office/drawing/2014/main" id="{F7369AB2-75D9-7570-D62B-44B1EF6FABB1}"/>
                </a:ext>
              </a:extLst>
            </p:cNvPr>
            <p:cNvSpPr txBox="1"/>
            <p:nvPr/>
          </p:nvSpPr>
          <p:spPr>
            <a:xfrm>
              <a:off x="2032000" y="3058307"/>
              <a:ext cx="1705391" cy="553998"/>
            </a:xfrm>
            <a:prstGeom prst="rect">
              <a:avLst/>
            </a:prstGeom>
            <a:noFill/>
          </p:spPr>
          <p:txBody>
            <a:bodyPr wrap="square" lIns="0" tIns="0" rIns="0" bIns="0" rtlCol="0">
              <a:spAutoFit/>
            </a:bodyPr>
            <a:lstStyle/>
            <a:p>
              <a:pPr algn="ctr"/>
              <a:r>
                <a:rPr lang="en-US" sz="900"/>
                <a:t>Show statistically significant differences between subgroups/ compared to overall for health boards</a:t>
              </a:r>
              <a:endParaRPr lang="en-GB" sz="900"/>
            </a:p>
          </p:txBody>
        </p:sp>
        <p:sp>
          <p:nvSpPr>
            <p:cNvPr id="44" name="Isosceles Triangle 43">
              <a:extLst>
                <a:ext uri="{FF2B5EF4-FFF2-40B4-BE49-F238E27FC236}">
                  <a16:creationId xmlns:a16="http://schemas.microsoft.com/office/drawing/2014/main" id="{FE2023CF-BB2C-5DF4-C151-7281A48A5F6C}"/>
                </a:ext>
              </a:extLst>
            </p:cNvPr>
            <p:cNvSpPr>
              <a:spLocks noChangeAspect="1"/>
            </p:cNvSpPr>
            <p:nvPr/>
          </p:nvSpPr>
          <p:spPr>
            <a:xfrm>
              <a:off x="1866138" y="31278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5" name="Isosceles Triangle 44">
              <a:extLst>
                <a:ext uri="{FF2B5EF4-FFF2-40B4-BE49-F238E27FC236}">
                  <a16:creationId xmlns:a16="http://schemas.microsoft.com/office/drawing/2014/main" id="{2143DCF2-AEB3-2E55-3D43-67665DC8A336}"/>
                </a:ext>
              </a:extLst>
            </p:cNvPr>
            <p:cNvSpPr>
              <a:spLocks noChangeAspect="1"/>
            </p:cNvSpPr>
            <p:nvPr/>
          </p:nvSpPr>
          <p:spPr>
            <a:xfrm rot="10800000">
              <a:off x="1866138" y="33200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59" name="Freeform 47">
            <a:extLst>
              <a:ext uri="{FF2B5EF4-FFF2-40B4-BE49-F238E27FC236}">
                <a16:creationId xmlns:a16="http://schemas.microsoft.com/office/drawing/2014/main" id="{B2321C0A-8A13-6FF6-BAB3-FA1FCC0FA78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31" name="Group 30">
            <a:extLst>
              <a:ext uri="{FF2B5EF4-FFF2-40B4-BE49-F238E27FC236}">
                <a16:creationId xmlns:a16="http://schemas.microsoft.com/office/drawing/2014/main" id="{4F9B9E84-8A8E-7FDD-B292-7EF2CFB128FB}"/>
              </a:ext>
            </a:extLst>
          </p:cNvPr>
          <p:cNvGrpSpPr/>
          <p:nvPr/>
        </p:nvGrpSpPr>
        <p:grpSpPr>
          <a:xfrm>
            <a:off x="396983" y="1698801"/>
            <a:ext cx="11639975" cy="4499757"/>
            <a:chOff x="396983" y="1698801"/>
            <a:chExt cx="11639975" cy="4499757"/>
          </a:xfrm>
        </p:grpSpPr>
        <p:grpSp>
          <p:nvGrpSpPr>
            <p:cNvPr id="4" name="Group 3">
              <a:extLst>
                <a:ext uri="{FF2B5EF4-FFF2-40B4-BE49-F238E27FC236}">
                  <a16:creationId xmlns:a16="http://schemas.microsoft.com/office/drawing/2014/main" id="{EBF228F5-943D-E771-1FFD-20BB6285EC48}"/>
                </a:ext>
              </a:extLst>
            </p:cNvPr>
            <p:cNvGrpSpPr/>
            <p:nvPr/>
          </p:nvGrpSpPr>
          <p:grpSpPr>
            <a:xfrm>
              <a:off x="441224" y="1698801"/>
              <a:ext cx="11595734" cy="4499757"/>
              <a:chOff x="541255" y="844389"/>
              <a:chExt cx="11219263" cy="3918112"/>
            </a:xfrm>
          </p:grpSpPr>
          <p:graphicFrame>
            <p:nvGraphicFramePr>
              <p:cNvPr id="5" name="Chart 4">
                <a:extLst>
                  <a:ext uri="{FF2B5EF4-FFF2-40B4-BE49-F238E27FC236}">
                    <a16:creationId xmlns:a16="http://schemas.microsoft.com/office/drawing/2014/main" id="{4C038B85-CB39-7903-6B0B-3125A218E8D4}"/>
                  </a:ext>
                </a:extLst>
              </p:cNvPr>
              <p:cNvGraphicFramePr/>
              <p:nvPr>
                <p:extLst>
                  <p:ext uri="{D42A27DB-BD31-4B8C-83A1-F6EECF244321}">
                    <p14:modId xmlns:p14="http://schemas.microsoft.com/office/powerpoint/2010/main" val="3061656412"/>
                  </p:ext>
                </p:extLst>
              </p:nvPr>
            </p:nvGraphicFramePr>
            <p:xfrm>
              <a:off x="541255"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32B847EB-BA47-25F6-1D1F-2EBE30958713}"/>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3" name="Rectangle 12">
              <a:extLst>
                <a:ext uri="{FF2B5EF4-FFF2-40B4-BE49-F238E27FC236}">
                  <a16:creationId xmlns:a16="http://schemas.microsoft.com/office/drawing/2014/main" id="{8C929426-A172-EE2F-D7ED-5443A95A026B}"/>
                </a:ext>
              </a:extLst>
            </p:cNvPr>
            <p:cNvSpPr/>
            <p:nvPr/>
          </p:nvSpPr>
          <p:spPr>
            <a:xfrm>
              <a:off x="6228638" y="4734211"/>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5" name="Rectangle 14">
              <a:extLst>
                <a:ext uri="{FF2B5EF4-FFF2-40B4-BE49-F238E27FC236}">
                  <a16:creationId xmlns:a16="http://schemas.microsoft.com/office/drawing/2014/main" id="{0261450A-CFDD-95BA-5E90-D97867A52A9E}"/>
                </a:ext>
              </a:extLst>
            </p:cNvPr>
            <p:cNvSpPr/>
            <p:nvPr/>
          </p:nvSpPr>
          <p:spPr>
            <a:xfrm>
              <a:off x="5648306" y="4749439"/>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6" name="Rectangle 15">
              <a:extLst>
                <a:ext uri="{FF2B5EF4-FFF2-40B4-BE49-F238E27FC236}">
                  <a16:creationId xmlns:a16="http://schemas.microsoft.com/office/drawing/2014/main" id="{AFA415B1-43ED-1E35-3824-7045D3B843EF}"/>
                </a:ext>
              </a:extLst>
            </p:cNvPr>
            <p:cNvSpPr/>
            <p:nvPr/>
          </p:nvSpPr>
          <p:spPr>
            <a:xfrm>
              <a:off x="396983" y="4755519"/>
              <a:ext cx="858483" cy="159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8" name="Rectangle 17">
              <a:extLst>
                <a:ext uri="{FF2B5EF4-FFF2-40B4-BE49-F238E27FC236}">
                  <a16:creationId xmlns:a16="http://schemas.microsoft.com/office/drawing/2014/main" id="{13C3D3F9-9EBE-55CA-AA9D-66DC28DEB089}"/>
                </a:ext>
              </a:extLst>
            </p:cNvPr>
            <p:cNvSpPr/>
            <p:nvPr/>
          </p:nvSpPr>
          <p:spPr>
            <a:xfrm>
              <a:off x="1497880" y="4762746"/>
              <a:ext cx="582001" cy="1607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19" name="Rectangle 18">
              <a:extLst>
                <a:ext uri="{FF2B5EF4-FFF2-40B4-BE49-F238E27FC236}">
                  <a16:creationId xmlns:a16="http://schemas.microsoft.com/office/drawing/2014/main" id="{972CBE79-8C0D-9AB2-61F6-8A9D621420A3}"/>
                </a:ext>
              </a:extLst>
            </p:cNvPr>
            <p:cNvSpPr/>
            <p:nvPr/>
          </p:nvSpPr>
          <p:spPr>
            <a:xfrm>
              <a:off x="2065378" y="4768244"/>
              <a:ext cx="449664" cy="1469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22" name="Rectangle 21">
              <a:extLst>
                <a:ext uri="{FF2B5EF4-FFF2-40B4-BE49-F238E27FC236}">
                  <a16:creationId xmlns:a16="http://schemas.microsoft.com/office/drawing/2014/main" id="{F8AA33D8-5EE5-FA00-C025-DAA7AEDC51EA}"/>
                </a:ext>
              </a:extLst>
            </p:cNvPr>
            <p:cNvSpPr/>
            <p:nvPr/>
          </p:nvSpPr>
          <p:spPr>
            <a:xfrm>
              <a:off x="2979653" y="4777208"/>
              <a:ext cx="599892" cy="183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3" name="Rectangle 22">
              <a:extLst>
                <a:ext uri="{FF2B5EF4-FFF2-40B4-BE49-F238E27FC236}">
                  <a16:creationId xmlns:a16="http://schemas.microsoft.com/office/drawing/2014/main" id="{3FF9F390-7F0C-A852-6FAF-F4A500B5A0CF}"/>
                </a:ext>
              </a:extLst>
            </p:cNvPr>
            <p:cNvSpPr/>
            <p:nvPr/>
          </p:nvSpPr>
          <p:spPr>
            <a:xfrm>
              <a:off x="3456549" y="4810217"/>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6" name="Rectangle 25">
              <a:extLst>
                <a:ext uri="{FF2B5EF4-FFF2-40B4-BE49-F238E27FC236}">
                  <a16:creationId xmlns:a16="http://schemas.microsoft.com/office/drawing/2014/main" id="{20F742B1-0B1F-34C9-B8F4-7F62356CA1D7}"/>
                </a:ext>
              </a:extLst>
            </p:cNvPr>
            <p:cNvSpPr/>
            <p:nvPr/>
          </p:nvSpPr>
          <p:spPr>
            <a:xfrm>
              <a:off x="7126911" y="465979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7" name="Rectangle 26">
              <a:extLst>
                <a:ext uri="{FF2B5EF4-FFF2-40B4-BE49-F238E27FC236}">
                  <a16:creationId xmlns:a16="http://schemas.microsoft.com/office/drawing/2014/main" id="{FD14C30E-BECD-A3BC-8B57-89E91F133D43}"/>
                </a:ext>
              </a:extLst>
            </p:cNvPr>
            <p:cNvSpPr/>
            <p:nvPr/>
          </p:nvSpPr>
          <p:spPr>
            <a:xfrm>
              <a:off x="7701576" y="4728073"/>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8" name="Rectangle 27">
              <a:extLst>
                <a:ext uri="{FF2B5EF4-FFF2-40B4-BE49-F238E27FC236}">
                  <a16:creationId xmlns:a16="http://schemas.microsoft.com/office/drawing/2014/main" id="{907F3671-96E8-AAEE-B6BD-FDE64275E1C8}"/>
                </a:ext>
              </a:extLst>
            </p:cNvPr>
            <p:cNvSpPr/>
            <p:nvPr/>
          </p:nvSpPr>
          <p:spPr>
            <a:xfrm>
              <a:off x="8167951" y="464791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0" name="Rectangle 29">
              <a:extLst>
                <a:ext uri="{FF2B5EF4-FFF2-40B4-BE49-F238E27FC236}">
                  <a16:creationId xmlns:a16="http://schemas.microsoft.com/office/drawing/2014/main" id="{0B4D62AA-AA05-C18D-0A93-FC553D42A93C}"/>
                </a:ext>
              </a:extLst>
            </p:cNvPr>
            <p:cNvSpPr/>
            <p:nvPr/>
          </p:nvSpPr>
          <p:spPr>
            <a:xfrm>
              <a:off x="4390208" y="4883620"/>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grpSp>
      <p:sp>
        <p:nvSpPr>
          <p:cNvPr id="32" name="Rectangle 31">
            <a:extLst>
              <a:ext uri="{FF2B5EF4-FFF2-40B4-BE49-F238E27FC236}">
                <a16:creationId xmlns:a16="http://schemas.microsoft.com/office/drawing/2014/main" id="{4C89E5A3-AA81-FB55-8EC8-C16FA5163D59}"/>
              </a:ext>
            </a:extLst>
          </p:cNvPr>
          <p:cNvSpPr/>
          <p:nvPr/>
        </p:nvSpPr>
        <p:spPr>
          <a:xfrm>
            <a:off x="8965574" y="4741937"/>
            <a:ext cx="99459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Betsi Cadwaladr</a:t>
            </a:r>
          </a:p>
        </p:txBody>
      </p:sp>
      <p:sp>
        <p:nvSpPr>
          <p:cNvPr id="33" name="Rectangle 32">
            <a:extLst>
              <a:ext uri="{FF2B5EF4-FFF2-40B4-BE49-F238E27FC236}">
                <a16:creationId xmlns:a16="http://schemas.microsoft.com/office/drawing/2014/main" id="{871401A5-42C4-9785-AC05-F442298EE87A}"/>
              </a:ext>
            </a:extLst>
          </p:cNvPr>
          <p:cNvSpPr/>
          <p:nvPr/>
        </p:nvSpPr>
        <p:spPr>
          <a:xfrm>
            <a:off x="9657645" y="4783322"/>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Hywel Dda</a:t>
            </a:r>
          </a:p>
        </p:txBody>
      </p:sp>
      <p:sp>
        <p:nvSpPr>
          <p:cNvPr id="34" name="Rectangle 33">
            <a:extLst>
              <a:ext uri="{FF2B5EF4-FFF2-40B4-BE49-F238E27FC236}">
                <a16:creationId xmlns:a16="http://schemas.microsoft.com/office/drawing/2014/main" id="{59AAE97B-EF8C-7D1D-44AA-2AC0E4B6CCCA}"/>
              </a:ext>
            </a:extLst>
          </p:cNvPr>
          <p:cNvSpPr/>
          <p:nvPr/>
        </p:nvSpPr>
        <p:spPr>
          <a:xfrm>
            <a:off x="10009041" y="4782894"/>
            <a:ext cx="100790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Cwm </a:t>
            </a:r>
          </a:p>
          <a:p>
            <a:pPr algn="ctr"/>
            <a:r>
              <a:rPr lang="en-GB" sz="1200">
                <a:solidFill>
                  <a:schemeClr val="tx1"/>
                </a:solidFill>
              </a:rPr>
              <a:t>Taf Morgannwg</a:t>
            </a:r>
          </a:p>
        </p:txBody>
      </p:sp>
      <p:sp>
        <p:nvSpPr>
          <p:cNvPr id="35" name="Rectangle 34">
            <a:extLst>
              <a:ext uri="{FF2B5EF4-FFF2-40B4-BE49-F238E27FC236}">
                <a16:creationId xmlns:a16="http://schemas.microsoft.com/office/drawing/2014/main" id="{76E81094-893C-6038-316C-897EA902E94F}"/>
              </a:ext>
            </a:extLst>
          </p:cNvPr>
          <p:cNvSpPr/>
          <p:nvPr/>
        </p:nvSpPr>
        <p:spPr>
          <a:xfrm>
            <a:off x="10658565" y="468563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Aneurin Bevan</a:t>
            </a:r>
          </a:p>
        </p:txBody>
      </p:sp>
      <p:sp>
        <p:nvSpPr>
          <p:cNvPr id="36" name="Rectangle 35">
            <a:extLst>
              <a:ext uri="{FF2B5EF4-FFF2-40B4-BE49-F238E27FC236}">
                <a16:creationId xmlns:a16="http://schemas.microsoft.com/office/drawing/2014/main" id="{97EA836F-AE03-768C-E0EC-8144B683B689}"/>
              </a:ext>
            </a:extLst>
          </p:cNvPr>
          <p:cNvSpPr/>
          <p:nvPr/>
        </p:nvSpPr>
        <p:spPr>
          <a:xfrm>
            <a:off x="11232364" y="471077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Cardiff and Vale</a:t>
            </a:r>
          </a:p>
        </p:txBody>
      </p:sp>
      <p:sp>
        <p:nvSpPr>
          <p:cNvPr id="50" name="Isosceles Triangle 49">
            <a:extLst>
              <a:ext uri="{FF2B5EF4-FFF2-40B4-BE49-F238E27FC236}">
                <a16:creationId xmlns:a16="http://schemas.microsoft.com/office/drawing/2014/main" id="{464D26F0-7A66-A96A-B50B-FEA5F9FB8E5B}"/>
              </a:ext>
            </a:extLst>
          </p:cNvPr>
          <p:cNvSpPr>
            <a:spLocks noChangeAspect="1"/>
          </p:cNvSpPr>
          <p:nvPr/>
        </p:nvSpPr>
        <p:spPr>
          <a:xfrm>
            <a:off x="7535061" y="290410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1" name="Isosceles Triangle 50">
            <a:extLst>
              <a:ext uri="{FF2B5EF4-FFF2-40B4-BE49-F238E27FC236}">
                <a16:creationId xmlns:a16="http://schemas.microsoft.com/office/drawing/2014/main" id="{15F817C9-D7AC-CD8E-61E6-491C9A3B236E}"/>
              </a:ext>
            </a:extLst>
          </p:cNvPr>
          <p:cNvSpPr>
            <a:spLocks noChangeAspect="1"/>
          </p:cNvSpPr>
          <p:nvPr/>
        </p:nvSpPr>
        <p:spPr>
          <a:xfrm rot="10800000">
            <a:off x="8457909" y="321016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2" name="Isosceles Triangle 51">
            <a:extLst>
              <a:ext uri="{FF2B5EF4-FFF2-40B4-BE49-F238E27FC236}">
                <a16:creationId xmlns:a16="http://schemas.microsoft.com/office/drawing/2014/main" id="{18C26EDB-E75F-6DD7-67A0-69E5C8C3EF30}"/>
              </a:ext>
            </a:extLst>
          </p:cNvPr>
          <p:cNvSpPr>
            <a:spLocks noChangeAspect="1"/>
          </p:cNvSpPr>
          <p:nvPr/>
        </p:nvSpPr>
        <p:spPr>
          <a:xfrm rot="10800000">
            <a:off x="6555058" y="324293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3" name="Isosceles Triangle 52">
            <a:extLst>
              <a:ext uri="{FF2B5EF4-FFF2-40B4-BE49-F238E27FC236}">
                <a16:creationId xmlns:a16="http://schemas.microsoft.com/office/drawing/2014/main" id="{D0A2FA09-F5E4-5591-DDDF-85339C3320CE}"/>
              </a:ext>
            </a:extLst>
          </p:cNvPr>
          <p:cNvSpPr>
            <a:spLocks noChangeAspect="1"/>
          </p:cNvSpPr>
          <p:nvPr/>
        </p:nvSpPr>
        <p:spPr>
          <a:xfrm>
            <a:off x="6050453" y="278421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4" name="Isosceles Triangle 53">
            <a:extLst>
              <a:ext uri="{FF2B5EF4-FFF2-40B4-BE49-F238E27FC236}">
                <a16:creationId xmlns:a16="http://schemas.microsoft.com/office/drawing/2014/main" id="{220EAE12-7088-9203-8D6D-232B30386953}"/>
              </a:ext>
            </a:extLst>
          </p:cNvPr>
          <p:cNvSpPr>
            <a:spLocks noChangeAspect="1"/>
          </p:cNvSpPr>
          <p:nvPr/>
        </p:nvSpPr>
        <p:spPr>
          <a:xfrm>
            <a:off x="3098708" y="280925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9" name="Isosceles Triangle 58">
            <a:extLst>
              <a:ext uri="{FF2B5EF4-FFF2-40B4-BE49-F238E27FC236}">
                <a16:creationId xmlns:a16="http://schemas.microsoft.com/office/drawing/2014/main" id="{D6804616-0C76-AE0E-9557-8D621F43F280}"/>
              </a:ext>
            </a:extLst>
          </p:cNvPr>
          <p:cNvSpPr>
            <a:spLocks noChangeAspect="1"/>
          </p:cNvSpPr>
          <p:nvPr/>
        </p:nvSpPr>
        <p:spPr>
          <a:xfrm rot="10800000">
            <a:off x="3618941" y="30398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0" name="Isosceles Triangle 59">
            <a:extLst>
              <a:ext uri="{FF2B5EF4-FFF2-40B4-BE49-F238E27FC236}">
                <a16:creationId xmlns:a16="http://schemas.microsoft.com/office/drawing/2014/main" id="{C4223678-333E-6F12-0689-26F8575EB0EE}"/>
              </a:ext>
            </a:extLst>
          </p:cNvPr>
          <p:cNvSpPr>
            <a:spLocks noChangeAspect="1"/>
          </p:cNvSpPr>
          <p:nvPr/>
        </p:nvSpPr>
        <p:spPr>
          <a:xfrm rot="10800000">
            <a:off x="4567899" y="324490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1" name="Isosceles Triangle 60">
            <a:extLst>
              <a:ext uri="{FF2B5EF4-FFF2-40B4-BE49-F238E27FC236}">
                <a16:creationId xmlns:a16="http://schemas.microsoft.com/office/drawing/2014/main" id="{63B6E22D-35D0-6BB4-0836-F0626969AD30}"/>
              </a:ext>
            </a:extLst>
          </p:cNvPr>
          <p:cNvSpPr>
            <a:spLocks noChangeAspect="1"/>
          </p:cNvSpPr>
          <p:nvPr/>
        </p:nvSpPr>
        <p:spPr>
          <a:xfrm rot="10800000">
            <a:off x="2180385" y="320621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6" name="Isosceles Triangle 135">
            <a:extLst>
              <a:ext uri="{FF2B5EF4-FFF2-40B4-BE49-F238E27FC236}">
                <a16:creationId xmlns:a16="http://schemas.microsoft.com/office/drawing/2014/main" id="{C2B60E0C-EB55-C1BE-6D43-319BE3C6E2E2}"/>
              </a:ext>
            </a:extLst>
          </p:cNvPr>
          <p:cNvSpPr>
            <a:spLocks noChangeAspect="1"/>
          </p:cNvSpPr>
          <p:nvPr/>
        </p:nvSpPr>
        <p:spPr>
          <a:xfrm>
            <a:off x="1696985" y="240526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Oval 1">
            <a:extLst>
              <a:ext uri="{FF2B5EF4-FFF2-40B4-BE49-F238E27FC236}">
                <a16:creationId xmlns:a16="http://schemas.microsoft.com/office/drawing/2014/main" id="{75D516B5-8FA7-0CAC-FF92-13D39CEE3699}"/>
              </a:ext>
            </a:extLst>
          </p:cNvPr>
          <p:cNvSpPr/>
          <p:nvPr/>
        </p:nvSpPr>
        <p:spPr>
          <a:xfrm>
            <a:off x="11475310" y="547985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8085D78C-8BDF-6EB9-6237-92EB3A27A7F8}"/>
              </a:ext>
            </a:extLst>
          </p:cNvPr>
          <p:cNvSpPr/>
          <p:nvPr/>
        </p:nvSpPr>
        <p:spPr>
          <a:xfrm>
            <a:off x="11022868" y="546411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EB91C78-74F2-E597-11A7-498007744203}"/>
              </a:ext>
            </a:extLst>
          </p:cNvPr>
          <p:cNvSpPr/>
          <p:nvPr/>
        </p:nvSpPr>
        <p:spPr>
          <a:xfrm>
            <a:off x="10529510" y="546775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6F71D40-41B4-5860-701C-FFAF53568DF8}"/>
              </a:ext>
            </a:extLst>
          </p:cNvPr>
          <p:cNvSpPr/>
          <p:nvPr/>
        </p:nvSpPr>
        <p:spPr>
          <a:xfrm>
            <a:off x="9973823" y="546411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3037193-A771-881E-225B-D9D05E8CD46E}"/>
              </a:ext>
            </a:extLst>
          </p:cNvPr>
          <p:cNvSpPr/>
          <p:nvPr/>
        </p:nvSpPr>
        <p:spPr>
          <a:xfrm>
            <a:off x="7953869" y="499865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A4F21B87-7725-E455-6706-1A6CDFDC8D96}"/>
              </a:ext>
            </a:extLst>
          </p:cNvPr>
          <p:cNvSpPr>
            <a:spLocks noChangeAspect="1"/>
          </p:cNvSpPr>
          <p:nvPr/>
        </p:nvSpPr>
        <p:spPr>
          <a:xfrm>
            <a:off x="5082265" y="276583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1" name="Rectangle 20">
            <a:extLst>
              <a:ext uri="{FF2B5EF4-FFF2-40B4-BE49-F238E27FC236}">
                <a16:creationId xmlns:a16="http://schemas.microsoft.com/office/drawing/2014/main" id="{4A64E654-5197-99A7-6F83-ACA4273DC6FA}"/>
              </a:ext>
            </a:extLst>
          </p:cNvPr>
          <p:cNvSpPr/>
          <p:nvPr/>
        </p:nvSpPr>
        <p:spPr>
          <a:xfrm>
            <a:off x="4924703" y="4949347"/>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479252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 little over half reported they intend to attend their next screening, with intention increasing among those who were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16986"/>
            <a:ext cx="9618746" cy="3410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L2. Will you go for cervical screening next time you are invited? </a:t>
            </a:r>
          </a:p>
          <a:p>
            <a:r>
              <a:rPr lang="en-US" sz="800"/>
              <a:t>Base: All eligible (N=476); all up to date (N=250); all overdue (N=146)</a:t>
            </a:r>
          </a:p>
        </p:txBody>
      </p:sp>
      <p:sp>
        <p:nvSpPr>
          <p:cNvPr id="2" name="TextBox 1">
            <a:extLst>
              <a:ext uri="{FF2B5EF4-FFF2-40B4-BE49-F238E27FC236}">
                <a16:creationId xmlns:a16="http://schemas.microsoft.com/office/drawing/2014/main" id="{C8F2C093-8874-C5DF-6335-64B4714D43E6}"/>
              </a:ext>
            </a:extLst>
          </p:cNvPr>
          <p:cNvSpPr txBox="1"/>
          <p:nvPr/>
        </p:nvSpPr>
        <p:spPr>
          <a:xfrm>
            <a:off x="2491901" y="1559770"/>
            <a:ext cx="636592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Intention to attend next cervical screening</a:t>
            </a:r>
            <a:endParaRPr lang="en-GB" sz="1800" b="1" i="0" u="none" strike="noStrike" kern="1200" spc="10" baseline="0">
              <a:solidFill>
                <a:schemeClr val="tx1"/>
              </a:solidFill>
              <a:ea typeface="+mn-ea"/>
              <a:cs typeface="+mn-cs"/>
            </a:endParaRPr>
          </a:p>
        </p:txBody>
      </p:sp>
      <p:graphicFrame>
        <p:nvGraphicFramePr>
          <p:cNvPr id="9" name="Chart 8">
            <a:extLst>
              <a:ext uri="{FF2B5EF4-FFF2-40B4-BE49-F238E27FC236}">
                <a16:creationId xmlns:a16="http://schemas.microsoft.com/office/drawing/2014/main" id="{6879FFD2-25D0-C910-7CDD-B2085CD4FB0C}"/>
              </a:ext>
            </a:extLst>
          </p:cNvPr>
          <p:cNvGraphicFramePr/>
          <p:nvPr>
            <p:extLst>
              <p:ext uri="{D42A27DB-BD31-4B8C-83A1-F6EECF244321}">
                <p14:modId xmlns:p14="http://schemas.microsoft.com/office/powerpoint/2010/main" val="534045089"/>
              </p:ext>
            </p:extLst>
          </p:nvPr>
        </p:nvGraphicFramePr>
        <p:xfrm>
          <a:off x="233336" y="2003146"/>
          <a:ext cx="10867056"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20" name="Right Brace 19">
            <a:extLst>
              <a:ext uri="{FF2B5EF4-FFF2-40B4-BE49-F238E27FC236}">
                <a16:creationId xmlns:a16="http://schemas.microsoft.com/office/drawing/2014/main" id="{9989660F-2387-689F-8E9A-CD28A9D524ED}"/>
              </a:ext>
            </a:extLst>
          </p:cNvPr>
          <p:cNvSpPr/>
          <p:nvPr/>
        </p:nvSpPr>
        <p:spPr>
          <a:xfrm>
            <a:off x="3095626" y="3645725"/>
            <a:ext cx="257175" cy="1620803"/>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A334CD29-3ADD-0879-6CA9-2A5B6FCF3F09}"/>
              </a:ext>
            </a:extLst>
          </p:cNvPr>
          <p:cNvSpPr txBox="1"/>
          <p:nvPr/>
        </p:nvSpPr>
        <p:spPr>
          <a:xfrm>
            <a:off x="3347522" y="4237036"/>
            <a:ext cx="723478" cy="369332"/>
          </a:xfrm>
          <a:prstGeom prst="rect">
            <a:avLst/>
          </a:prstGeom>
          <a:noFill/>
        </p:spPr>
        <p:txBody>
          <a:bodyPr wrap="square" rtlCol="0">
            <a:spAutoFit/>
          </a:bodyPr>
          <a:lstStyle/>
          <a:p>
            <a:r>
              <a:rPr lang="en-GB" b="1">
                <a:solidFill>
                  <a:schemeClr val="accent1"/>
                </a:solidFill>
              </a:rPr>
              <a:t>55%</a:t>
            </a: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4" name="Group 3">
            <a:extLst>
              <a:ext uri="{FF2B5EF4-FFF2-40B4-BE49-F238E27FC236}">
                <a16:creationId xmlns:a16="http://schemas.microsoft.com/office/drawing/2014/main" id="{4BB9A18A-4255-6ED2-DC2A-E99C22083B36}"/>
              </a:ext>
            </a:extLst>
          </p:cNvPr>
          <p:cNvGrpSpPr/>
          <p:nvPr/>
        </p:nvGrpSpPr>
        <p:grpSpPr>
          <a:xfrm>
            <a:off x="10080992" y="6338152"/>
            <a:ext cx="1871253" cy="327895"/>
            <a:chOff x="1866138" y="3032859"/>
            <a:chExt cx="1871253" cy="327895"/>
          </a:xfrm>
        </p:grpSpPr>
        <p:sp>
          <p:nvSpPr>
            <p:cNvPr id="5" name="TextBox 4">
              <a:extLst>
                <a:ext uri="{FF2B5EF4-FFF2-40B4-BE49-F238E27FC236}">
                  <a16:creationId xmlns:a16="http://schemas.microsoft.com/office/drawing/2014/main" id="{1E3FB940-4653-8C63-3375-6480AD33D1E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compared to average</a:t>
              </a:r>
              <a:endParaRPr lang="en-GB" sz="900"/>
            </a:p>
          </p:txBody>
        </p:sp>
        <p:sp>
          <p:nvSpPr>
            <p:cNvPr id="6" name="Isosceles Triangle 5">
              <a:extLst>
                <a:ext uri="{FF2B5EF4-FFF2-40B4-BE49-F238E27FC236}">
                  <a16:creationId xmlns:a16="http://schemas.microsoft.com/office/drawing/2014/main" id="{0CDE7044-50A0-6396-8C94-70F6E0AC1878}"/>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7" name="Isosceles Triangle 6">
              <a:extLst>
                <a:ext uri="{FF2B5EF4-FFF2-40B4-BE49-F238E27FC236}">
                  <a16:creationId xmlns:a16="http://schemas.microsoft.com/office/drawing/2014/main" id="{AFE930E8-CA8A-4956-CA59-3B9E89D4828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3" name="Right Brace 2">
            <a:extLst>
              <a:ext uri="{FF2B5EF4-FFF2-40B4-BE49-F238E27FC236}">
                <a16:creationId xmlns:a16="http://schemas.microsoft.com/office/drawing/2014/main" id="{78754554-43B7-8EB1-7648-9C55F160D872}"/>
              </a:ext>
            </a:extLst>
          </p:cNvPr>
          <p:cNvSpPr/>
          <p:nvPr/>
        </p:nvSpPr>
        <p:spPr>
          <a:xfrm>
            <a:off x="6120561" y="2743945"/>
            <a:ext cx="257175" cy="2554285"/>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80B7D600-61EE-4BD1-0537-3B953B581716}"/>
              </a:ext>
            </a:extLst>
          </p:cNvPr>
          <p:cNvSpPr txBox="1"/>
          <p:nvPr/>
        </p:nvSpPr>
        <p:spPr>
          <a:xfrm>
            <a:off x="6359564" y="3732167"/>
            <a:ext cx="723478" cy="369332"/>
          </a:xfrm>
          <a:prstGeom prst="rect">
            <a:avLst/>
          </a:prstGeom>
          <a:noFill/>
        </p:spPr>
        <p:txBody>
          <a:bodyPr wrap="square" rtlCol="0">
            <a:spAutoFit/>
          </a:bodyPr>
          <a:lstStyle/>
          <a:p>
            <a:r>
              <a:rPr lang="en-GB" b="1">
                <a:solidFill>
                  <a:schemeClr val="accent1"/>
                </a:solidFill>
              </a:rPr>
              <a:t>84%</a:t>
            </a:r>
          </a:p>
        </p:txBody>
      </p:sp>
      <p:sp>
        <p:nvSpPr>
          <p:cNvPr id="17" name="Isosceles Triangle 16">
            <a:extLst>
              <a:ext uri="{FF2B5EF4-FFF2-40B4-BE49-F238E27FC236}">
                <a16:creationId xmlns:a16="http://schemas.microsoft.com/office/drawing/2014/main" id="{4E377B1F-7F32-4942-3B1E-E9989081EC61}"/>
              </a:ext>
            </a:extLst>
          </p:cNvPr>
          <p:cNvSpPr>
            <a:spLocks noChangeAspect="1"/>
          </p:cNvSpPr>
          <p:nvPr/>
        </p:nvSpPr>
        <p:spPr>
          <a:xfrm>
            <a:off x="6935703" y="3835640"/>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4" name="Isosceles Triangle 23">
            <a:extLst>
              <a:ext uri="{FF2B5EF4-FFF2-40B4-BE49-F238E27FC236}">
                <a16:creationId xmlns:a16="http://schemas.microsoft.com/office/drawing/2014/main" id="{8C3B0FD2-DC69-3785-658B-21B0018CF227}"/>
              </a:ext>
            </a:extLst>
          </p:cNvPr>
          <p:cNvSpPr>
            <a:spLocks noChangeAspect="1"/>
          </p:cNvSpPr>
          <p:nvPr/>
        </p:nvSpPr>
        <p:spPr>
          <a:xfrm>
            <a:off x="5695363" y="4114813"/>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7" name="Isosceles Triangle 26">
            <a:extLst>
              <a:ext uri="{FF2B5EF4-FFF2-40B4-BE49-F238E27FC236}">
                <a16:creationId xmlns:a16="http://schemas.microsoft.com/office/drawing/2014/main" id="{240C8119-6CBB-3EDF-D88C-3B5393C966F6}"/>
              </a:ext>
            </a:extLst>
          </p:cNvPr>
          <p:cNvSpPr>
            <a:spLocks noChangeAspect="1"/>
          </p:cNvSpPr>
          <p:nvPr/>
        </p:nvSpPr>
        <p:spPr>
          <a:xfrm rot="10800000">
            <a:off x="5686892" y="2656494"/>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0" name="Right Brace 9">
            <a:extLst>
              <a:ext uri="{FF2B5EF4-FFF2-40B4-BE49-F238E27FC236}">
                <a16:creationId xmlns:a16="http://schemas.microsoft.com/office/drawing/2014/main" id="{A04289BD-5969-F49E-3A6B-4CEBD53054E2}"/>
              </a:ext>
            </a:extLst>
          </p:cNvPr>
          <p:cNvSpPr/>
          <p:nvPr/>
        </p:nvSpPr>
        <p:spPr>
          <a:xfrm>
            <a:off x="9147960" y="4718953"/>
            <a:ext cx="257175" cy="57564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TextBox 27">
            <a:extLst>
              <a:ext uri="{FF2B5EF4-FFF2-40B4-BE49-F238E27FC236}">
                <a16:creationId xmlns:a16="http://schemas.microsoft.com/office/drawing/2014/main" id="{28D1E993-1978-B8E6-94DC-17A009973F65}"/>
              </a:ext>
            </a:extLst>
          </p:cNvPr>
          <p:cNvSpPr txBox="1"/>
          <p:nvPr/>
        </p:nvSpPr>
        <p:spPr>
          <a:xfrm>
            <a:off x="9348093" y="4792534"/>
            <a:ext cx="723478" cy="369332"/>
          </a:xfrm>
          <a:prstGeom prst="rect">
            <a:avLst/>
          </a:prstGeom>
          <a:noFill/>
        </p:spPr>
        <p:txBody>
          <a:bodyPr wrap="square" rtlCol="0">
            <a:spAutoFit/>
          </a:bodyPr>
          <a:lstStyle/>
          <a:p>
            <a:r>
              <a:rPr lang="en-GB" b="1">
                <a:solidFill>
                  <a:schemeClr val="accent1"/>
                </a:solidFill>
              </a:rPr>
              <a:t>20%</a:t>
            </a:r>
          </a:p>
        </p:txBody>
      </p:sp>
      <p:sp>
        <p:nvSpPr>
          <p:cNvPr id="29" name="Isosceles Triangle 28">
            <a:extLst>
              <a:ext uri="{FF2B5EF4-FFF2-40B4-BE49-F238E27FC236}">
                <a16:creationId xmlns:a16="http://schemas.microsoft.com/office/drawing/2014/main" id="{EBCB7AEF-937F-B9E4-2A53-260BD31E0E07}"/>
              </a:ext>
            </a:extLst>
          </p:cNvPr>
          <p:cNvSpPr>
            <a:spLocks noChangeAspect="1"/>
          </p:cNvSpPr>
          <p:nvPr/>
        </p:nvSpPr>
        <p:spPr>
          <a:xfrm rot="10800000">
            <a:off x="9950168" y="490562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0" name="Isosceles Triangle 29">
            <a:extLst>
              <a:ext uri="{FF2B5EF4-FFF2-40B4-BE49-F238E27FC236}">
                <a16:creationId xmlns:a16="http://schemas.microsoft.com/office/drawing/2014/main" id="{DD65D239-B832-D33E-5859-7030C45A81C6}"/>
              </a:ext>
            </a:extLst>
          </p:cNvPr>
          <p:cNvSpPr>
            <a:spLocks noChangeAspect="1"/>
          </p:cNvSpPr>
          <p:nvPr/>
        </p:nvSpPr>
        <p:spPr>
          <a:xfrm rot="10800000">
            <a:off x="8753072" y="5046608"/>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1" name="Isosceles Triangle 30">
            <a:extLst>
              <a:ext uri="{FF2B5EF4-FFF2-40B4-BE49-F238E27FC236}">
                <a16:creationId xmlns:a16="http://schemas.microsoft.com/office/drawing/2014/main" id="{E7184C03-D3B0-AC11-4D35-5905FD52EE0D}"/>
              </a:ext>
            </a:extLst>
          </p:cNvPr>
          <p:cNvSpPr>
            <a:spLocks noChangeAspect="1"/>
          </p:cNvSpPr>
          <p:nvPr/>
        </p:nvSpPr>
        <p:spPr>
          <a:xfrm>
            <a:off x="8746028" y="4363704"/>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3" name="Isosceles Triangle 32">
            <a:extLst>
              <a:ext uri="{FF2B5EF4-FFF2-40B4-BE49-F238E27FC236}">
                <a16:creationId xmlns:a16="http://schemas.microsoft.com/office/drawing/2014/main" id="{5F96BD63-F8C4-6187-7DD9-A7B887D1DA75}"/>
              </a:ext>
            </a:extLst>
          </p:cNvPr>
          <p:cNvSpPr>
            <a:spLocks noChangeAspect="1"/>
          </p:cNvSpPr>
          <p:nvPr/>
        </p:nvSpPr>
        <p:spPr>
          <a:xfrm>
            <a:off x="8739466" y="313820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2" name="Isosceles Triangle 31">
            <a:extLst>
              <a:ext uri="{FF2B5EF4-FFF2-40B4-BE49-F238E27FC236}">
                <a16:creationId xmlns:a16="http://schemas.microsoft.com/office/drawing/2014/main" id="{EC5B94D0-08E3-67BD-497A-BF759DB18FDA}"/>
              </a:ext>
            </a:extLst>
          </p:cNvPr>
          <p:cNvSpPr>
            <a:spLocks noChangeAspect="1"/>
          </p:cNvSpPr>
          <p:nvPr/>
        </p:nvSpPr>
        <p:spPr>
          <a:xfrm rot="10800000">
            <a:off x="5674864" y="2415849"/>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967146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Intention to attend the next screening across key subgroups largely mirrors the proportions who report being up to date. </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Intention to attend next cervical screening (Net: definitely/probably)</a:t>
            </a:r>
            <a:endParaRPr lang="en-GB" sz="1600" b="1" i="0" u="none" strike="noStrike" kern="1200" spc="10" baseline="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4" y="6379669"/>
            <a:ext cx="9669746" cy="4030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L2. Will you go for cervical screening next time you are invited?</a:t>
            </a:r>
          </a:p>
          <a:p>
            <a:r>
              <a:rPr lang="en-US" sz="800"/>
              <a:t>Base: (All eligible: N=476; 30-49: N=156; 50+: N=293;  ABC1: N=198; C2DE: 278; C2DE 50+: N=187; Not C2DE 50+: 289; Disability: N=188; No disability: N=273; Urban: N=297; Town: N=77; Rural: N=102; Betsi Cadwaladr: N=102; Hywel Dda: N=68; Cym Taf Morgannwg N=67; Aneurin Bevan: N=84; Cardiff and Vale: N=84)</a:t>
            </a:r>
          </a:p>
        </p:txBody>
      </p:sp>
      <p:sp>
        <p:nvSpPr>
          <p:cNvPr id="14" name="Freeform 47">
            <a:extLst>
              <a:ext uri="{FF2B5EF4-FFF2-40B4-BE49-F238E27FC236}">
                <a16:creationId xmlns:a16="http://schemas.microsoft.com/office/drawing/2014/main" id="{3B3795BA-576D-95BB-E355-405EEA7AF8F0}"/>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54" name="Group 53">
            <a:extLst>
              <a:ext uri="{FF2B5EF4-FFF2-40B4-BE49-F238E27FC236}">
                <a16:creationId xmlns:a16="http://schemas.microsoft.com/office/drawing/2014/main" id="{ACBEB685-ABAF-E2D5-3478-1B6AF9C387B8}"/>
              </a:ext>
            </a:extLst>
          </p:cNvPr>
          <p:cNvGrpSpPr/>
          <p:nvPr/>
        </p:nvGrpSpPr>
        <p:grpSpPr>
          <a:xfrm>
            <a:off x="396983" y="1698801"/>
            <a:ext cx="11639975" cy="4499757"/>
            <a:chOff x="396983" y="1698801"/>
            <a:chExt cx="11639975" cy="4499757"/>
          </a:xfrm>
        </p:grpSpPr>
        <p:grpSp>
          <p:nvGrpSpPr>
            <p:cNvPr id="55" name="Group 54">
              <a:extLst>
                <a:ext uri="{FF2B5EF4-FFF2-40B4-BE49-F238E27FC236}">
                  <a16:creationId xmlns:a16="http://schemas.microsoft.com/office/drawing/2014/main" id="{60D514D1-8A6D-C1CA-CA5C-D91B55A3D4CB}"/>
                </a:ext>
              </a:extLst>
            </p:cNvPr>
            <p:cNvGrpSpPr/>
            <p:nvPr/>
          </p:nvGrpSpPr>
          <p:grpSpPr>
            <a:xfrm>
              <a:off x="441224" y="1698801"/>
              <a:ext cx="11595734" cy="4499757"/>
              <a:chOff x="541255" y="844389"/>
              <a:chExt cx="11219263" cy="3918112"/>
            </a:xfrm>
          </p:grpSpPr>
          <p:graphicFrame>
            <p:nvGraphicFramePr>
              <p:cNvPr id="131" name="Chart 130">
                <a:extLst>
                  <a:ext uri="{FF2B5EF4-FFF2-40B4-BE49-F238E27FC236}">
                    <a16:creationId xmlns:a16="http://schemas.microsoft.com/office/drawing/2014/main" id="{2D73A427-3625-18E6-23A1-4A9F10801D58}"/>
                  </a:ext>
                </a:extLst>
              </p:cNvPr>
              <p:cNvGraphicFramePr/>
              <p:nvPr>
                <p:extLst>
                  <p:ext uri="{D42A27DB-BD31-4B8C-83A1-F6EECF244321}">
                    <p14:modId xmlns:p14="http://schemas.microsoft.com/office/powerpoint/2010/main" val="1100270633"/>
                  </p:ext>
                </p:extLst>
              </p:nvPr>
            </p:nvGraphicFramePr>
            <p:xfrm>
              <a:off x="541255"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32" name="Straight Connector 131">
                <a:extLst>
                  <a:ext uri="{FF2B5EF4-FFF2-40B4-BE49-F238E27FC236}">
                    <a16:creationId xmlns:a16="http://schemas.microsoft.com/office/drawing/2014/main" id="{D8FC8AF0-8761-D0F3-E420-FC07FB2AD2DD}"/>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56" name="Rectangle 55">
              <a:extLst>
                <a:ext uri="{FF2B5EF4-FFF2-40B4-BE49-F238E27FC236}">
                  <a16:creationId xmlns:a16="http://schemas.microsoft.com/office/drawing/2014/main" id="{2515179F-378C-E588-90BB-0AE3FEA2D38A}"/>
                </a:ext>
              </a:extLst>
            </p:cNvPr>
            <p:cNvSpPr/>
            <p:nvPr/>
          </p:nvSpPr>
          <p:spPr>
            <a:xfrm>
              <a:off x="6293459" y="469332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57" name="Rectangle 56">
              <a:extLst>
                <a:ext uri="{FF2B5EF4-FFF2-40B4-BE49-F238E27FC236}">
                  <a16:creationId xmlns:a16="http://schemas.microsoft.com/office/drawing/2014/main" id="{604FCA23-6F5B-6351-157E-1EBA32C4A4D9}"/>
                </a:ext>
              </a:extLst>
            </p:cNvPr>
            <p:cNvSpPr/>
            <p:nvPr/>
          </p:nvSpPr>
          <p:spPr>
            <a:xfrm>
              <a:off x="5792618" y="4735327"/>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58" name="Rectangle 57">
              <a:extLst>
                <a:ext uri="{FF2B5EF4-FFF2-40B4-BE49-F238E27FC236}">
                  <a16:creationId xmlns:a16="http://schemas.microsoft.com/office/drawing/2014/main" id="{E6E42577-BF46-31E9-9F4A-54AEF42B2C90}"/>
                </a:ext>
              </a:extLst>
            </p:cNvPr>
            <p:cNvSpPr/>
            <p:nvPr/>
          </p:nvSpPr>
          <p:spPr>
            <a:xfrm>
              <a:off x="396983" y="4755519"/>
              <a:ext cx="858483" cy="159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59" name="Rectangle 58">
              <a:extLst>
                <a:ext uri="{FF2B5EF4-FFF2-40B4-BE49-F238E27FC236}">
                  <a16:creationId xmlns:a16="http://schemas.microsoft.com/office/drawing/2014/main" id="{83F0734A-6708-403B-F765-019DF2101DC6}"/>
                </a:ext>
              </a:extLst>
            </p:cNvPr>
            <p:cNvSpPr/>
            <p:nvPr/>
          </p:nvSpPr>
          <p:spPr>
            <a:xfrm>
              <a:off x="1488433" y="4752715"/>
              <a:ext cx="582001" cy="1607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60" name="Rectangle 59">
              <a:extLst>
                <a:ext uri="{FF2B5EF4-FFF2-40B4-BE49-F238E27FC236}">
                  <a16:creationId xmlns:a16="http://schemas.microsoft.com/office/drawing/2014/main" id="{486E39B9-6F39-DE70-1E9D-9623E07D0567}"/>
                </a:ext>
              </a:extLst>
            </p:cNvPr>
            <p:cNvSpPr/>
            <p:nvPr/>
          </p:nvSpPr>
          <p:spPr>
            <a:xfrm>
              <a:off x="2074383" y="4749745"/>
              <a:ext cx="449664" cy="1469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61" name="Rectangle 60">
              <a:extLst>
                <a:ext uri="{FF2B5EF4-FFF2-40B4-BE49-F238E27FC236}">
                  <a16:creationId xmlns:a16="http://schemas.microsoft.com/office/drawing/2014/main" id="{31ECEC88-24D4-042F-1A55-6D821963E3D2}"/>
                </a:ext>
              </a:extLst>
            </p:cNvPr>
            <p:cNvSpPr/>
            <p:nvPr/>
          </p:nvSpPr>
          <p:spPr>
            <a:xfrm>
              <a:off x="2936241" y="4749745"/>
              <a:ext cx="599892" cy="183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62" name="Rectangle 61">
              <a:extLst>
                <a:ext uri="{FF2B5EF4-FFF2-40B4-BE49-F238E27FC236}">
                  <a16:creationId xmlns:a16="http://schemas.microsoft.com/office/drawing/2014/main" id="{A1C2E27C-8A7B-B082-6920-F143CF0B9A35}"/>
                </a:ext>
              </a:extLst>
            </p:cNvPr>
            <p:cNvSpPr/>
            <p:nvPr/>
          </p:nvSpPr>
          <p:spPr>
            <a:xfrm>
              <a:off x="3426812" y="4774634"/>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63" name="Rectangle 62">
              <a:extLst>
                <a:ext uri="{FF2B5EF4-FFF2-40B4-BE49-F238E27FC236}">
                  <a16:creationId xmlns:a16="http://schemas.microsoft.com/office/drawing/2014/main" id="{82F11352-4DDD-255A-BED6-764C0B971B17}"/>
                </a:ext>
              </a:extLst>
            </p:cNvPr>
            <p:cNvSpPr/>
            <p:nvPr/>
          </p:nvSpPr>
          <p:spPr>
            <a:xfrm>
              <a:off x="7166449" y="466906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128" name="Rectangle 127">
              <a:extLst>
                <a:ext uri="{FF2B5EF4-FFF2-40B4-BE49-F238E27FC236}">
                  <a16:creationId xmlns:a16="http://schemas.microsoft.com/office/drawing/2014/main" id="{5523A1CB-8185-8561-8AE6-8F78A3A7D00E}"/>
                </a:ext>
              </a:extLst>
            </p:cNvPr>
            <p:cNvSpPr/>
            <p:nvPr/>
          </p:nvSpPr>
          <p:spPr>
            <a:xfrm>
              <a:off x="7694410" y="4737017"/>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29" name="Rectangle 128">
              <a:extLst>
                <a:ext uri="{FF2B5EF4-FFF2-40B4-BE49-F238E27FC236}">
                  <a16:creationId xmlns:a16="http://schemas.microsoft.com/office/drawing/2014/main" id="{ECD0ED40-FAD0-2161-23ED-C6FAE6603FF0}"/>
                </a:ext>
              </a:extLst>
            </p:cNvPr>
            <p:cNvSpPr/>
            <p:nvPr/>
          </p:nvSpPr>
          <p:spPr>
            <a:xfrm>
              <a:off x="8165029" y="466906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130" name="Rectangle 129">
              <a:extLst>
                <a:ext uri="{FF2B5EF4-FFF2-40B4-BE49-F238E27FC236}">
                  <a16:creationId xmlns:a16="http://schemas.microsoft.com/office/drawing/2014/main" id="{14C189D6-5F19-C6B6-6CB5-3F05C713FF0F}"/>
                </a:ext>
              </a:extLst>
            </p:cNvPr>
            <p:cNvSpPr/>
            <p:nvPr/>
          </p:nvSpPr>
          <p:spPr>
            <a:xfrm>
              <a:off x="4410058" y="4856196"/>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grpSp>
      <p:sp>
        <p:nvSpPr>
          <p:cNvPr id="133" name="Rectangle 132">
            <a:extLst>
              <a:ext uri="{FF2B5EF4-FFF2-40B4-BE49-F238E27FC236}">
                <a16:creationId xmlns:a16="http://schemas.microsoft.com/office/drawing/2014/main" id="{ABD4C082-86EC-6846-96AB-F30893DB99A8}"/>
              </a:ext>
            </a:extLst>
          </p:cNvPr>
          <p:cNvSpPr/>
          <p:nvPr/>
        </p:nvSpPr>
        <p:spPr>
          <a:xfrm>
            <a:off x="9029115" y="4698821"/>
            <a:ext cx="99459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Betsi Cadwaladr</a:t>
            </a:r>
          </a:p>
        </p:txBody>
      </p:sp>
      <p:sp>
        <p:nvSpPr>
          <p:cNvPr id="134" name="Rectangle 133">
            <a:extLst>
              <a:ext uri="{FF2B5EF4-FFF2-40B4-BE49-F238E27FC236}">
                <a16:creationId xmlns:a16="http://schemas.microsoft.com/office/drawing/2014/main" id="{D88280AA-DFC4-9738-E433-9C2716A34BA3}"/>
              </a:ext>
            </a:extLst>
          </p:cNvPr>
          <p:cNvSpPr/>
          <p:nvPr/>
        </p:nvSpPr>
        <p:spPr>
          <a:xfrm>
            <a:off x="9656294" y="4758059"/>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Hywel Dda</a:t>
            </a:r>
          </a:p>
        </p:txBody>
      </p:sp>
      <p:sp>
        <p:nvSpPr>
          <p:cNvPr id="135" name="Rectangle 134">
            <a:extLst>
              <a:ext uri="{FF2B5EF4-FFF2-40B4-BE49-F238E27FC236}">
                <a16:creationId xmlns:a16="http://schemas.microsoft.com/office/drawing/2014/main" id="{543A98D6-B917-E041-F75D-B50915E32876}"/>
              </a:ext>
            </a:extLst>
          </p:cNvPr>
          <p:cNvSpPr/>
          <p:nvPr/>
        </p:nvSpPr>
        <p:spPr>
          <a:xfrm>
            <a:off x="9993488" y="4757375"/>
            <a:ext cx="100790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Cwm </a:t>
            </a:r>
          </a:p>
          <a:p>
            <a:pPr algn="ctr"/>
            <a:r>
              <a:rPr lang="en-GB" sz="1200">
                <a:solidFill>
                  <a:schemeClr val="tx1"/>
                </a:solidFill>
              </a:rPr>
              <a:t>Taf Morgannwg</a:t>
            </a:r>
          </a:p>
        </p:txBody>
      </p:sp>
      <p:sp>
        <p:nvSpPr>
          <p:cNvPr id="136" name="Rectangle 135">
            <a:extLst>
              <a:ext uri="{FF2B5EF4-FFF2-40B4-BE49-F238E27FC236}">
                <a16:creationId xmlns:a16="http://schemas.microsoft.com/office/drawing/2014/main" id="{6CDAB9AF-EB2B-5D81-1BA2-8E8CCC74EA86}"/>
              </a:ext>
            </a:extLst>
          </p:cNvPr>
          <p:cNvSpPr/>
          <p:nvPr/>
        </p:nvSpPr>
        <p:spPr>
          <a:xfrm>
            <a:off x="10598002" y="467141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Aneurin Bevan</a:t>
            </a:r>
          </a:p>
        </p:txBody>
      </p:sp>
      <p:sp>
        <p:nvSpPr>
          <p:cNvPr id="137" name="Rectangle 136">
            <a:extLst>
              <a:ext uri="{FF2B5EF4-FFF2-40B4-BE49-F238E27FC236}">
                <a16:creationId xmlns:a16="http://schemas.microsoft.com/office/drawing/2014/main" id="{85585F72-A56C-6DA3-7BCC-F830B5E37C5D}"/>
              </a:ext>
            </a:extLst>
          </p:cNvPr>
          <p:cNvSpPr/>
          <p:nvPr/>
        </p:nvSpPr>
        <p:spPr>
          <a:xfrm>
            <a:off x="11155381" y="466280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Cardiff and Vale</a:t>
            </a:r>
          </a:p>
        </p:txBody>
      </p:sp>
      <p:sp>
        <p:nvSpPr>
          <p:cNvPr id="146" name="Isosceles Triangle 145">
            <a:extLst>
              <a:ext uri="{FF2B5EF4-FFF2-40B4-BE49-F238E27FC236}">
                <a16:creationId xmlns:a16="http://schemas.microsoft.com/office/drawing/2014/main" id="{BEBBCAC3-F19F-1FBE-912F-36BB1A60A956}"/>
              </a:ext>
            </a:extLst>
          </p:cNvPr>
          <p:cNvSpPr>
            <a:spLocks noChangeAspect="1"/>
          </p:cNvSpPr>
          <p:nvPr/>
        </p:nvSpPr>
        <p:spPr>
          <a:xfrm>
            <a:off x="7469707" y="278570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7" name="Isosceles Triangle 146">
            <a:extLst>
              <a:ext uri="{FF2B5EF4-FFF2-40B4-BE49-F238E27FC236}">
                <a16:creationId xmlns:a16="http://schemas.microsoft.com/office/drawing/2014/main" id="{E485895A-226C-6B47-99AE-0F051285899C}"/>
              </a:ext>
            </a:extLst>
          </p:cNvPr>
          <p:cNvSpPr>
            <a:spLocks noChangeAspect="1"/>
          </p:cNvSpPr>
          <p:nvPr/>
        </p:nvSpPr>
        <p:spPr>
          <a:xfrm rot="10800000">
            <a:off x="8508818" y="325338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2" name="Isosceles Triangle 151">
            <a:extLst>
              <a:ext uri="{FF2B5EF4-FFF2-40B4-BE49-F238E27FC236}">
                <a16:creationId xmlns:a16="http://schemas.microsoft.com/office/drawing/2014/main" id="{E03763C4-ACB5-F31A-DB66-820B74393245}"/>
              </a:ext>
            </a:extLst>
          </p:cNvPr>
          <p:cNvSpPr>
            <a:spLocks noChangeAspect="1"/>
          </p:cNvSpPr>
          <p:nvPr/>
        </p:nvSpPr>
        <p:spPr>
          <a:xfrm rot="10800000">
            <a:off x="4618966" y="323485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3" name="Isosceles Triangle 152">
            <a:extLst>
              <a:ext uri="{FF2B5EF4-FFF2-40B4-BE49-F238E27FC236}">
                <a16:creationId xmlns:a16="http://schemas.microsoft.com/office/drawing/2014/main" id="{06A9BBCA-58F4-5F7E-BC99-71A2070A7258}"/>
              </a:ext>
            </a:extLst>
          </p:cNvPr>
          <p:cNvSpPr>
            <a:spLocks noChangeAspect="1"/>
          </p:cNvSpPr>
          <p:nvPr/>
        </p:nvSpPr>
        <p:spPr>
          <a:xfrm rot="10800000">
            <a:off x="2155810" y="325042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4" name="Isosceles Triangle 153">
            <a:extLst>
              <a:ext uri="{FF2B5EF4-FFF2-40B4-BE49-F238E27FC236}">
                <a16:creationId xmlns:a16="http://schemas.microsoft.com/office/drawing/2014/main" id="{6F500C9B-9455-20BC-EEEB-DC56629FE207}"/>
              </a:ext>
            </a:extLst>
          </p:cNvPr>
          <p:cNvSpPr>
            <a:spLocks noChangeAspect="1"/>
          </p:cNvSpPr>
          <p:nvPr/>
        </p:nvSpPr>
        <p:spPr>
          <a:xfrm>
            <a:off x="1703701" y="238320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Oval 1">
            <a:extLst>
              <a:ext uri="{FF2B5EF4-FFF2-40B4-BE49-F238E27FC236}">
                <a16:creationId xmlns:a16="http://schemas.microsoft.com/office/drawing/2014/main" id="{16106A73-EB3D-9613-9D85-4C5B75CA81BC}"/>
              </a:ext>
            </a:extLst>
          </p:cNvPr>
          <p:cNvSpPr/>
          <p:nvPr/>
        </p:nvSpPr>
        <p:spPr>
          <a:xfrm>
            <a:off x="11478747" y="537697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0A020CEF-48C8-1A2D-643D-8975F43FB911}"/>
              </a:ext>
            </a:extLst>
          </p:cNvPr>
          <p:cNvSpPr/>
          <p:nvPr/>
        </p:nvSpPr>
        <p:spPr>
          <a:xfrm>
            <a:off x="11001394" y="537697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9DD05CB1-B177-1AD2-AAB1-E9FD95826007}"/>
              </a:ext>
            </a:extLst>
          </p:cNvPr>
          <p:cNvSpPr/>
          <p:nvPr/>
        </p:nvSpPr>
        <p:spPr>
          <a:xfrm>
            <a:off x="10413052" y="538180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E94B832-A493-EB51-8F34-B7601345AA05}"/>
              </a:ext>
            </a:extLst>
          </p:cNvPr>
          <p:cNvSpPr/>
          <p:nvPr/>
        </p:nvSpPr>
        <p:spPr>
          <a:xfrm>
            <a:off x="9964563" y="538180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221212E-9D1D-8ACB-9BE4-18A9F5BDED30}"/>
              </a:ext>
            </a:extLst>
          </p:cNvPr>
          <p:cNvSpPr/>
          <p:nvPr/>
        </p:nvSpPr>
        <p:spPr>
          <a:xfrm>
            <a:off x="7994845" y="506501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72B29D77-84C3-5E7A-7DA1-12CD971D9861}"/>
              </a:ext>
            </a:extLst>
          </p:cNvPr>
          <p:cNvSpPr>
            <a:spLocks noChangeAspect="1"/>
          </p:cNvSpPr>
          <p:nvPr/>
        </p:nvSpPr>
        <p:spPr>
          <a:xfrm>
            <a:off x="7981091" y="282673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nvGrpSpPr>
          <p:cNvPr id="8" name="Group 7">
            <a:extLst>
              <a:ext uri="{FF2B5EF4-FFF2-40B4-BE49-F238E27FC236}">
                <a16:creationId xmlns:a16="http://schemas.microsoft.com/office/drawing/2014/main" id="{BD541132-1635-B5A5-B05A-13B534A94748}"/>
              </a:ext>
            </a:extLst>
          </p:cNvPr>
          <p:cNvGrpSpPr/>
          <p:nvPr/>
        </p:nvGrpSpPr>
        <p:grpSpPr>
          <a:xfrm>
            <a:off x="10080992" y="6280475"/>
            <a:ext cx="1871253" cy="553998"/>
            <a:chOff x="1866138" y="3058307"/>
            <a:chExt cx="1871253" cy="553998"/>
          </a:xfrm>
        </p:grpSpPr>
        <p:sp>
          <p:nvSpPr>
            <p:cNvPr id="11" name="TextBox 10">
              <a:extLst>
                <a:ext uri="{FF2B5EF4-FFF2-40B4-BE49-F238E27FC236}">
                  <a16:creationId xmlns:a16="http://schemas.microsoft.com/office/drawing/2014/main" id="{55F813FD-5E74-2C99-F553-09F2DCBB61C3}"/>
                </a:ext>
              </a:extLst>
            </p:cNvPr>
            <p:cNvSpPr txBox="1"/>
            <p:nvPr/>
          </p:nvSpPr>
          <p:spPr>
            <a:xfrm>
              <a:off x="2032000" y="3058307"/>
              <a:ext cx="1705391" cy="553998"/>
            </a:xfrm>
            <a:prstGeom prst="rect">
              <a:avLst/>
            </a:prstGeom>
            <a:noFill/>
          </p:spPr>
          <p:txBody>
            <a:bodyPr wrap="square" lIns="0" tIns="0" rIns="0" bIns="0" rtlCol="0">
              <a:spAutoFit/>
            </a:bodyPr>
            <a:lstStyle/>
            <a:p>
              <a:pPr algn="ctr"/>
              <a:r>
                <a:rPr lang="en-US" sz="900"/>
                <a:t>Show statistically significant differences between subgroups/ compared to overall for health boards</a:t>
              </a:r>
              <a:endParaRPr lang="en-GB" sz="900"/>
            </a:p>
          </p:txBody>
        </p:sp>
        <p:sp>
          <p:nvSpPr>
            <p:cNvPr id="16" name="Isosceles Triangle 15">
              <a:extLst>
                <a:ext uri="{FF2B5EF4-FFF2-40B4-BE49-F238E27FC236}">
                  <a16:creationId xmlns:a16="http://schemas.microsoft.com/office/drawing/2014/main" id="{E0CED90A-623E-74E4-152E-733F8A3E1014}"/>
                </a:ext>
              </a:extLst>
            </p:cNvPr>
            <p:cNvSpPr>
              <a:spLocks noChangeAspect="1"/>
            </p:cNvSpPr>
            <p:nvPr/>
          </p:nvSpPr>
          <p:spPr>
            <a:xfrm>
              <a:off x="1866138" y="31278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7" name="Isosceles Triangle 16">
              <a:extLst>
                <a:ext uri="{FF2B5EF4-FFF2-40B4-BE49-F238E27FC236}">
                  <a16:creationId xmlns:a16="http://schemas.microsoft.com/office/drawing/2014/main" id="{E67136AA-E7A7-6AD1-22A7-C0E109FE23DF}"/>
                </a:ext>
              </a:extLst>
            </p:cNvPr>
            <p:cNvSpPr>
              <a:spLocks noChangeAspect="1"/>
            </p:cNvSpPr>
            <p:nvPr/>
          </p:nvSpPr>
          <p:spPr>
            <a:xfrm rot="10800000">
              <a:off x="1866138" y="33200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5" name="Isosceles Triangle 14">
            <a:extLst>
              <a:ext uri="{FF2B5EF4-FFF2-40B4-BE49-F238E27FC236}">
                <a16:creationId xmlns:a16="http://schemas.microsoft.com/office/drawing/2014/main" id="{558F2F67-D189-4973-DDC6-648D3A36BDBF}"/>
              </a:ext>
            </a:extLst>
          </p:cNvPr>
          <p:cNvSpPr>
            <a:spLocks noChangeAspect="1"/>
          </p:cNvSpPr>
          <p:nvPr/>
        </p:nvSpPr>
        <p:spPr>
          <a:xfrm>
            <a:off x="5078237" y="266693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8" name="Rectangle 17">
            <a:extLst>
              <a:ext uri="{FF2B5EF4-FFF2-40B4-BE49-F238E27FC236}">
                <a16:creationId xmlns:a16="http://schemas.microsoft.com/office/drawing/2014/main" id="{66389570-B6CC-4FFF-EC1E-210DFACBBEA2}"/>
              </a:ext>
            </a:extLst>
          </p:cNvPr>
          <p:cNvSpPr/>
          <p:nvPr/>
        </p:nvSpPr>
        <p:spPr>
          <a:xfrm>
            <a:off x="4924703" y="4949347"/>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3535434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51A40C8C-5193-9979-0845-E8A1B4B909E3}"/>
              </a:ext>
            </a:extLst>
          </p:cNvPr>
          <p:cNvGraphicFramePr/>
          <p:nvPr>
            <p:extLst>
              <p:ext uri="{D42A27DB-BD31-4B8C-83A1-F6EECF244321}">
                <p14:modId xmlns:p14="http://schemas.microsoft.com/office/powerpoint/2010/main" val="2567112320"/>
              </p:ext>
            </p:extLst>
          </p:nvPr>
        </p:nvGraphicFramePr>
        <p:xfrm>
          <a:off x="543568" y="1585332"/>
          <a:ext cx="11364227"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7137"/>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Concerns around pain were most commonly referenced as barriers. Those who were up to date were less likely to be concerned about physical discomfort.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6026"/>
            <a:ext cx="779640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L3. Think back to the last time you were invited for cervical screening. We want to understand what may have put you off going, whether you went or not in the end. How much, if at all, did the following put you off going? </a:t>
            </a:r>
          </a:p>
          <a:p>
            <a:r>
              <a:rPr lang="en-US" sz="800"/>
              <a:t>Base: All eligible who have been invited (N=449); all up to date (N=250); all overdue (N=146)</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542800"/>
            <a:ext cx="6098958" cy="378886"/>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b="1" i="0" u="none" strike="noStrike" kern="1200" spc="10" baseline="0">
                <a:solidFill>
                  <a:schemeClr val="tx1"/>
                </a:solidFill>
                <a:ea typeface="+mn-ea"/>
                <a:cs typeface="+mn-cs"/>
              </a:rPr>
              <a:t>Barriers to attending (Net: A lot / a little) – Top 10 </a:t>
            </a:r>
            <a:endParaRPr lang="en-GB" b="1" i="0" u="none" strike="noStrike" kern="1200" spc="10" baseline="0">
              <a:solidFill>
                <a:schemeClr val="tx1"/>
              </a:solidFill>
              <a:ea typeface="+mn-ea"/>
              <a:cs typeface="+mn-cs"/>
            </a:endParaRPr>
          </a:p>
        </p:txBody>
      </p:sp>
      <p:sp>
        <p:nvSpPr>
          <p:cNvPr id="30" name="Freeform 47">
            <a:extLst>
              <a:ext uri="{FF2B5EF4-FFF2-40B4-BE49-F238E27FC236}">
                <a16:creationId xmlns:a16="http://schemas.microsoft.com/office/drawing/2014/main" id="{6DB09A6C-E638-D258-78A4-B4CFD53139FC}"/>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31" name="Group 30">
            <a:extLst>
              <a:ext uri="{FF2B5EF4-FFF2-40B4-BE49-F238E27FC236}">
                <a16:creationId xmlns:a16="http://schemas.microsoft.com/office/drawing/2014/main" id="{1E48673B-B579-8276-EC0C-A85EBC7986B1}"/>
              </a:ext>
            </a:extLst>
          </p:cNvPr>
          <p:cNvGrpSpPr/>
          <p:nvPr/>
        </p:nvGrpSpPr>
        <p:grpSpPr>
          <a:xfrm>
            <a:off x="10080992" y="6338152"/>
            <a:ext cx="1871253" cy="327895"/>
            <a:chOff x="1866138" y="3032859"/>
            <a:chExt cx="1871253" cy="327895"/>
          </a:xfrm>
        </p:grpSpPr>
        <p:sp>
          <p:nvSpPr>
            <p:cNvPr id="32" name="TextBox 31">
              <a:extLst>
                <a:ext uri="{FF2B5EF4-FFF2-40B4-BE49-F238E27FC236}">
                  <a16:creationId xmlns:a16="http://schemas.microsoft.com/office/drawing/2014/main" id="{888F5E6B-13DA-59FD-023A-C39311F98835}"/>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33" name="Isosceles Triangle 32">
              <a:extLst>
                <a:ext uri="{FF2B5EF4-FFF2-40B4-BE49-F238E27FC236}">
                  <a16:creationId xmlns:a16="http://schemas.microsoft.com/office/drawing/2014/main" id="{BB808433-5444-5B62-8059-7177DC73B9EF}"/>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4" name="Isosceles Triangle 33">
              <a:extLst>
                <a:ext uri="{FF2B5EF4-FFF2-40B4-BE49-F238E27FC236}">
                  <a16:creationId xmlns:a16="http://schemas.microsoft.com/office/drawing/2014/main" id="{15E26E80-358B-CF66-7E07-B339C5553163}"/>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25" name="Isosceles Triangle 24">
            <a:extLst>
              <a:ext uri="{FF2B5EF4-FFF2-40B4-BE49-F238E27FC236}">
                <a16:creationId xmlns:a16="http://schemas.microsoft.com/office/drawing/2014/main" id="{6C52A4EE-0473-BBC5-B370-D8A046DC5D34}"/>
              </a:ext>
            </a:extLst>
          </p:cNvPr>
          <p:cNvSpPr>
            <a:spLocks noChangeAspect="1"/>
          </p:cNvSpPr>
          <p:nvPr/>
        </p:nvSpPr>
        <p:spPr>
          <a:xfrm rot="10800000">
            <a:off x="5536761" y="363297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Isosceles Triangle 2">
            <a:extLst>
              <a:ext uri="{FF2B5EF4-FFF2-40B4-BE49-F238E27FC236}">
                <a16:creationId xmlns:a16="http://schemas.microsoft.com/office/drawing/2014/main" id="{27FFD48E-1CEF-5022-E3B3-A763AA40E843}"/>
              </a:ext>
            </a:extLst>
          </p:cNvPr>
          <p:cNvSpPr>
            <a:spLocks noChangeAspect="1"/>
          </p:cNvSpPr>
          <p:nvPr/>
        </p:nvSpPr>
        <p:spPr>
          <a:xfrm>
            <a:off x="5771791" y="305512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3876418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 barrier for many key audiences focuses around being too busy to attend their appointment.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L3. Think back to the last time you were invited for cervical screening. We want to understand what may have put you off going, whether you went or not in the end. How much, if at all, did the following put you off going? </a:t>
            </a:r>
          </a:p>
          <a:p>
            <a:r>
              <a:rPr lang="en-US" sz="800"/>
              <a:t>Base: All eligible who have been invited (N= 449)</a:t>
            </a:r>
          </a:p>
        </p:txBody>
      </p:sp>
      <p:sp>
        <p:nvSpPr>
          <p:cNvPr id="2" name="TextBox 1">
            <a:extLst>
              <a:ext uri="{FF2B5EF4-FFF2-40B4-BE49-F238E27FC236}">
                <a16:creationId xmlns:a16="http://schemas.microsoft.com/office/drawing/2014/main" id="{C8F2C093-8874-C5DF-6335-64B4714D43E6}"/>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
        <p:nvSpPr>
          <p:cNvPr id="60" name="Freeform 47">
            <a:extLst>
              <a:ext uri="{FF2B5EF4-FFF2-40B4-BE49-F238E27FC236}">
                <a16:creationId xmlns:a16="http://schemas.microsoft.com/office/drawing/2014/main" id="{A69202F5-FF03-30AA-3E3D-1FBE3D1FE76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cxnSp>
        <p:nvCxnSpPr>
          <p:cNvPr id="161" name="Straight Connector 160">
            <a:extLst>
              <a:ext uri="{FF2B5EF4-FFF2-40B4-BE49-F238E27FC236}">
                <a16:creationId xmlns:a16="http://schemas.microsoft.com/office/drawing/2014/main" id="{FE9BDF63-D9F1-69F5-088C-534E461FD6C3}"/>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 name="Speech Bubble: Rectangle with Corners Rounded 2">
            <a:extLst>
              <a:ext uri="{FF2B5EF4-FFF2-40B4-BE49-F238E27FC236}">
                <a16:creationId xmlns:a16="http://schemas.microsoft.com/office/drawing/2014/main" id="{AE088482-4359-2107-DB50-9DA2E4CBCCCE}"/>
              </a:ext>
            </a:extLst>
          </p:cNvPr>
          <p:cNvSpPr/>
          <p:nvPr/>
        </p:nvSpPr>
        <p:spPr>
          <a:xfrm>
            <a:off x="686371"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Younger respondents (30-49) more commonly identified the majority of barriers as influential compared to those aged 50 and over. The barriers with the greatest differences include: being too busy (30% vs 5%), having more important things to worry about (26% vs 7%) and not having symptoms (29% vs 11%)</a:t>
            </a:r>
          </a:p>
        </p:txBody>
      </p:sp>
      <p:sp>
        <p:nvSpPr>
          <p:cNvPr id="4" name="Speech Bubble: Rectangle with Corners Rounded 3">
            <a:extLst>
              <a:ext uri="{FF2B5EF4-FFF2-40B4-BE49-F238E27FC236}">
                <a16:creationId xmlns:a16="http://schemas.microsoft.com/office/drawing/2014/main" id="{23E88678-0AA3-68D1-38FC-E4B24E07683F}"/>
              </a:ext>
            </a:extLst>
          </p:cNvPr>
          <p:cNvSpPr/>
          <p:nvPr/>
        </p:nvSpPr>
        <p:spPr>
          <a:xfrm>
            <a:off x="4560258"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a lower social grade more commonly stated that they were worried about finding the appointment physically uncomfortable (26% vs 16%) and being worried about what others would think of them (5% vs 1%). While those from a higher social grade more commonly stated they were too busy (21% vs 10%).</a:t>
            </a:r>
          </a:p>
        </p:txBody>
      </p:sp>
      <p:sp>
        <p:nvSpPr>
          <p:cNvPr id="5" name="Speech Bubble: Rectangle with Corners Rounded 4">
            <a:extLst>
              <a:ext uri="{FF2B5EF4-FFF2-40B4-BE49-F238E27FC236}">
                <a16:creationId xmlns:a16="http://schemas.microsoft.com/office/drawing/2014/main" id="{6D22F454-288B-11A7-F4EE-CC7FDBFFFA55}"/>
              </a:ext>
            </a:extLst>
          </p:cNvPr>
          <p:cNvSpPr/>
          <p:nvPr/>
        </p:nvSpPr>
        <p:spPr>
          <a:xfrm>
            <a:off x="8434145"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who were older and in lower social grades were less likely than all others to select a number of barriers as influential. Those with the greatest difference include: being too busy (3% vs 23%), having more important things to worry about (6% vs 20%) and not having symptoms (10% vs 24%).</a:t>
            </a:r>
          </a:p>
        </p:txBody>
      </p:sp>
      <p:sp>
        <p:nvSpPr>
          <p:cNvPr id="6" name="Speech Bubble: Rectangle with Corners Rounded 5">
            <a:extLst>
              <a:ext uri="{FF2B5EF4-FFF2-40B4-BE49-F238E27FC236}">
                <a16:creationId xmlns:a16="http://schemas.microsoft.com/office/drawing/2014/main" id="{B59FA82E-2373-5ACE-030D-58CBAFF3FE61}"/>
              </a:ext>
            </a:extLst>
          </p:cNvPr>
          <p:cNvSpPr/>
          <p:nvPr/>
        </p:nvSpPr>
        <p:spPr>
          <a:xfrm>
            <a:off x="2238447"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with a disability were more likely to identify that they were worried they would find the appointment physically uncomfortable compared to those without (27% vs 17%).</a:t>
            </a:r>
          </a:p>
        </p:txBody>
      </p:sp>
      <p:sp>
        <p:nvSpPr>
          <p:cNvPr id="7" name="Speech Bubble: Rectangle with Corners Rounded 6">
            <a:extLst>
              <a:ext uri="{FF2B5EF4-FFF2-40B4-BE49-F238E27FC236}">
                <a16:creationId xmlns:a16="http://schemas.microsoft.com/office/drawing/2014/main" id="{C4B0F7AA-E9C0-796F-9571-FF4BB5D81AF0}"/>
              </a:ext>
            </a:extLst>
          </p:cNvPr>
          <p:cNvSpPr/>
          <p:nvPr/>
        </p:nvSpPr>
        <p:spPr>
          <a:xfrm>
            <a:off x="6112334"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urban areas were more likely than those living in rural areas to state that they didn’t have any symptoms (21% vs 13%), that they were too busy (15% vs 7%) or that they forgot to book an appointment or forgot about the appointment (14% vs 4%).</a:t>
            </a:r>
          </a:p>
        </p:txBody>
      </p:sp>
      <p:sp>
        <p:nvSpPr>
          <p:cNvPr id="10" name="Rectangle: Rounded Corners 9">
            <a:extLst>
              <a:ext uri="{FF2B5EF4-FFF2-40B4-BE49-F238E27FC236}">
                <a16:creationId xmlns:a16="http://schemas.microsoft.com/office/drawing/2014/main" id="{6B4C3B60-2CF9-B0B0-B9BC-5DC77058A40C}"/>
              </a:ext>
            </a:extLst>
          </p:cNvPr>
          <p:cNvSpPr/>
          <p:nvPr/>
        </p:nvSpPr>
        <p:spPr>
          <a:xfrm>
            <a:off x="1463462"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1" name="Rectangle: Rounded Corners 10">
            <a:extLst>
              <a:ext uri="{FF2B5EF4-FFF2-40B4-BE49-F238E27FC236}">
                <a16:creationId xmlns:a16="http://schemas.microsoft.com/office/drawing/2014/main" id="{8651E548-232B-6FCF-E5EA-016A8824F881}"/>
              </a:ext>
            </a:extLst>
          </p:cNvPr>
          <p:cNvSpPr/>
          <p:nvPr/>
        </p:nvSpPr>
        <p:spPr>
          <a:xfrm>
            <a:off x="5339855"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12" name="Rectangle: Rounded Corners 11">
            <a:extLst>
              <a:ext uri="{FF2B5EF4-FFF2-40B4-BE49-F238E27FC236}">
                <a16:creationId xmlns:a16="http://schemas.microsoft.com/office/drawing/2014/main" id="{29F1DFF3-F7AA-AFB8-1D9B-02D9043F4820}"/>
              </a:ext>
            </a:extLst>
          </p:cNvPr>
          <p:cNvSpPr/>
          <p:nvPr/>
        </p:nvSpPr>
        <p:spPr>
          <a:xfrm>
            <a:off x="9218069"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C2DE 50+</a:t>
            </a:r>
          </a:p>
        </p:txBody>
      </p:sp>
      <p:sp>
        <p:nvSpPr>
          <p:cNvPr id="13" name="Rectangle: Rounded Corners 12">
            <a:extLst>
              <a:ext uri="{FF2B5EF4-FFF2-40B4-BE49-F238E27FC236}">
                <a16:creationId xmlns:a16="http://schemas.microsoft.com/office/drawing/2014/main" id="{8DC1961C-DE29-0C40-9EE9-E796820BA407}"/>
              </a:ext>
            </a:extLst>
          </p:cNvPr>
          <p:cNvSpPr/>
          <p:nvPr/>
        </p:nvSpPr>
        <p:spPr>
          <a:xfrm>
            <a:off x="3025063"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4" name="Rectangle: Rounded Corners 13">
            <a:extLst>
              <a:ext uri="{FF2B5EF4-FFF2-40B4-BE49-F238E27FC236}">
                <a16:creationId xmlns:a16="http://schemas.microsoft.com/office/drawing/2014/main" id="{A1E6596B-77C1-B106-7831-AECF1E66B4BC}"/>
              </a:ext>
            </a:extLst>
          </p:cNvPr>
          <p:cNvSpPr/>
          <p:nvPr/>
        </p:nvSpPr>
        <p:spPr>
          <a:xfrm>
            <a:off x="6901456"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
        <p:nvSpPr>
          <p:cNvPr id="18" name="Oval 17">
            <a:extLst>
              <a:ext uri="{FF2B5EF4-FFF2-40B4-BE49-F238E27FC236}">
                <a16:creationId xmlns:a16="http://schemas.microsoft.com/office/drawing/2014/main" id="{57EAD09E-E6E1-62A9-77A4-C8E27B6B5BFE}"/>
              </a:ext>
            </a:extLst>
          </p:cNvPr>
          <p:cNvSpPr/>
          <p:nvPr/>
        </p:nvSpPr>
        <p:spPr>
          <a:xfrm>
            <a:off x="8939410" y="417799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42002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5413FAEE-4DC7-08B4-16D1-E5ACA24C10D1}"/>
              </a:ext>
            </a:extLst>
          </p:cNvPr>
          <p:cNvGraphicFramePr/>
          <p:nvPr>
            <p:extLst>
              <p:ext uri="{D42A27DB-BD31-4B8C-83A1-F6EECF244321}">
                <p14:modId xmlns:p14="http://schemas.microsoft.com/office/powerpoint/2010/main" val="601254858"/>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6E79C6B-0C36-935F-D32D-55299270FB75}"/>
              </a:ext>
            </a:extLst>
          </p:cNvPr>
          <p:cNvGraphicFramePr/>
          <p:nvPr>
            <p:extLst>
              <p:ext uri="{D42A27DB-BD31-4B8C-83A1-F6EECF244321}">
                <p14:modId xmlns:p14="http://schemas.microsoft.com/office/powerpoint/2010/main" val="3986057390"/>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eligible most commonly reported that they completed their bowel screening kit in the last 2 years, with 7 in 10 being categorised as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M1. When was the last time you completed a bowel cancer screening poo test kit?  Please select one answer.</a:t>
            </a:r>
          </a:p>
          <a:p>
            <a:r>
              <a:rPr lang="en-US" sz="800"/>
              <a:t>M1. Bowel screening - recoded</a:t>
            </a:r>
          </a:p>
          <a:p>
            <a:r>
              <a:rPr lang="en-US" sz="800"/>
              <a:t>Base: All eligible (N=550)</a:t>
            </a:r>
          </a:p>
        </p:txBody>
      </p:sp>
      <p:sp>
        <p:nvSpPr>
          <p:cNvPr id="2" name="TextBox 1">
            <a:extLst>
              <a:ext uri="{FF2B5EF4-FFF2-40B4-BE49-F238E27FC236}">
                <a16:creationId xmlns:a16="http://schemas.microsoft.com/office/drawing/2014/main" id="{C8F2C093-8874-C5DF-6335-64B4714D43E6}"/>
              </a:ext>
            </a:extLst>
          </p:cNvPr>
          <p:cNvSpPr txBox="1"/>
          <p:nvPr/>
        </p:nvSpPr>
        <p:spPr>
          <a:xfrm>
            <a:off x="2280908" y="1619261"/>
            <a:ext cx="7630183"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Completed bowel cancer screening (last time sent kit)</a:t>
            </a:r>
            <a:endParaRPr lang="en-GB" sz="1800" b="1" i="0" u="none" strike="noStrike" kern="1200" spc="10" baseline="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Tree>
    <p:extLst>
      <p:ext uri="{BB962C8B-B14F-4D97-AF65-F5344CB8AC3E}">
        <p14:creationId xmlns:p14="http://schemas.microsoft.com/office/powerpoint/2010/main" val="4106586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5">
            <a:extLst>
              <a:ext uri="{FF2B5EF4-FFF2-40B4-BE49-F238E27FC236}">
                <a16:creationId xmlns:a16="http://schemas.microsoft.com/office/drawing/2014/main" id="{1CB96415-7361-339F-D30A-DA069000A9B8}"/>
              </a:ext>
            </a:extLst>
          </p:cNvPr>
          <p:cNvSpPr txBox="1">
            <a:spLocks/>
          </p:cNvSpPr>
          <p:nvPr/>
        </p:nvSpPr>
        <p:spPr>
          <a:xfrm>
            <a:off x="132524" y="6404523"/>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M1_rc – Bowel screening – recode </a:t>
            </a:r>
          </a:p>
          <a:p>
            <a:r>
              <a:rPr lang="en-US" sz="800"/>
              <a:t>Base All eligible: N=550; Male: N=255; Female: N=293;  ABC1: N=226; C2DE: 324; Disability: N=246; No disability: N=292; Urban: N=325; Town: N=98; Rural: N=127; Betsi Cadwaladr: N=129; Hywel Dda: N=82; Swansea Bay: N=60; Cym Taf Morgannwg N=76; Aneurin Bevan: N=82; Cardiff and Vale: N=89)</a:t>
            </a:r>
          </a:p>
        </p:txBody>
      </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The proportion who were up to date with bowel screening was largely consistent across key audiences</a:t>
            </a:r>
          </a:p>
        </p:txBody>
      </p:sp>
      <p:sp>
        <p:nvSpPr>
          <p:cNvPr id="128" name="TextBox 127">
            <a:extLst>
              <a:ext uri="{FF2B5EF4-FFF2-40B4-BE49-F238E27FC236}">
                <a16:creationId xmlns:a16="http://schemas.microsoft.com/office/drawing/2014/main" id="{A8B6570D-8717-5FE9-16C5-96F1D4639867}"/>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bowel screening</a:t>
            </a:r>
            <a:endParaRPr lang="en-GB" sz="1600" b="1" i="0" u="none" strike="noStrike" kern="1200" spc="10" baseline="0">
              <a:solidFill>
                <a:schemeClr val="tx1"/>
              </a:solidFill>
              <a:ea typeface="+mn-ea"/>
              <a:cs typeface="+mn-cs"/>
            </a:endParaRPr>
          </a:p>
        </p:txBody>
      </p:sp>
      <p:sp>
        <p:nvSpPr>
          <p:cNvPr id="135" name="Freeform 47">
            <a:extLst>
              <a:ext uri="{FF2B5EF4-FFF2-40B4-BE49-F238E27FC236}">
                <a16:creationId xmlns:a16="http://schemas.microsoft.com/office/drawing/2014/main" id="{E3E08A78-59C9-03EF-9AC0-3B0A42CE2D8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pSp>
        <p:nvGrpSpPr>
          <p:cNvPr id="28" name="Group 27">
            <a:extLst>
              <a:ext uri="{FF2B5EF4-FFF2-40B4-BE49-F238E27FC236}">
                <a16:creationId xmlns:a16="http://schemas.microsoft.com/office/drawing/2014/main" id="{775FA5D6-8466-EA2B-18B7-070CCF4DCDA8}"/>
              </a:ext>
            </a:extLst>
          </p:cNvPr>
          <p:cNvGrpSpPr/>
          <p:nvPr/>
        </p:nvGrpSpPr>
        <p:grpSpPr>
          <a:xfrm>
            <a:off x="396983" y="1668337"/>
            <a:ext cx="11639980" cy="4499757"/>
            <a:chOff x="396983" y="1668337"/>
            <a:chExt cx="11639980" cy="4499757"/>
          </a:xfrm>
        </p:grpSpPr>
        <p:grpSp>
          <p:nvGrpSpPr>
            <p:cNvPr id="3" name="Group 2">
              <a:extLst>
                <a:ext uri="{FF2B5EF4-FFF2-40B4-BE49-F238E27FC236}">
                  <a16:creationId xmlns:a16="http://schemas.microsoft.com/office/drawing/2014/main" id="{0AC8FF1E-04F8-B1DF-A1EE-51C61A663789}"/>
                </a:ext>
              </a:extLst>
            </p:cNvPr>
            <p:cNvGrpSpPr/>
            <p:nvPr/>
          </p:nvGrpSpPr>
          <p:grpSpPr>
            <a:xfrm>
              <a:off x="441224" y="1668337"/>
              <a:ext cx="11595739" cy="4499757"/>
              <a:chOff x="541253" y="844389"/>
              <a:chExt cx="11219265" cy="3918112"/>
            </a:xfrm>
          </p:grpSpPr>
          <p:graphicFrame>
            <p:nvGraphicFramePr>
              <p:cNvPr id="4" name="Chart 3">
                <a:extLst>
                  <a:ext uri="{FF2B5EF4-FFF2-40B4-BE49-F238E27FC236}">
                    <a16:creationId xmlns:a16="http://schemas.microsoft.com/office/drawing/2014/main" id="{761016C6-42AA-1257-EAA7-B852F4D2E4AC}"/>
                  </a:ext>
                </a:extLst>
              </p:cNvPr>
              <p:cNvGraphicFramePr/>
              <p:nvPr>
                <p:extLst>
                  <p:ext uri="{D42A27DB-BD31-4B8C-83A1-F6EECF244321}">
                    <p14:modId xmlns:p14="http://schemas.microsoft.com/office/powerpoint/2010/main" val="1935063270"/>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A94556D9-CEB7-AC93-00EB-DE7F78357060}"/>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7" name="Rectangle 6">
              <a:extLst>
                <a:ext uri="{FF2B5EF4-FFF2-40B4-BE49-F238E27FC236}">
                  <a16:creationId xmlns:a16="http://schemas.microsoft.com/office/drawing/2014/main" id="{44E396BC-8A03-EF67-0D8B-7B53A9F72EEF}"/>
                </a:ext>
              </a:extLst>
            </p:cNvPr>
            <p:cNvSpPr/>
            <p:nvPr/>
          </p:nvSpPr>
          <p:spPr>
            <a:xfrm>
              <a:off x="5162966" y="4638575"/>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9" name="Rectangle 8">
              <a:extLst>
                <a:ext uri="{FF2B5EF4-FFF2-40B4-BE49-F238E27FC236}">
                  <a16:creationId xmlns:a16="http://schemas.microsoft.com/office/drawing/2014/main" id="{9D053ADA-FE25-6314-8419-C934566CC58E}"/>
                </a:ext>
              </a:extLst>
            </p:cNvPr>
            <p:cNvSpPr/>
            <p:nvPr/>
          </p:nvSpPr>
          <p:spPr>
            <a:xfrm>
              <a:off x="4642009" y="4653803"/>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3" name="Rectangle 12">
              <a:extLst>
                <a:ext uri="{FF2B5EF4-FFF2-40B4-BE49-F238E27FC236}">
                  <a16:creationId xmlns:a16="http://schemas.microsoft.com/office/drawing/2014/main" id="{047C5B75-AD59-F16E-769B-7F752E84C684}"/>
                </a:ext>
              </a:extLst>
            </p:cNvPr>
            <p:cNvSpPr/>
            <p:nvPr/>
          </p:nvSpPr>
          <p:spPr>
            <a:xfrm>
              <a:off x="396983" y="4725055"/>
              <a:ext cx="858483" cy="159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20" name="Rectangle 19">
              <a:extLst>
                <a:ext uri="{FF2B5EF4-FFF2-40B4-BE49-F238E27FC236}">
                  <a16:creationId xmlns:a16="http://schemas.microsoft.com/office/drawing/2014/main" id="{2CFB3B4B-B979-4383-5BBB-F0165FEC91A4}"/>
                </a:ext>
              </a:extLst>
            </p:cNvPr>
            <p:cNvSpPr/>
            <p:nvPr/>
          </p:nvSpPr>
          <p:spPr>
            <a:xfrm>
              <a:off x="3234898" y="4733215"/>
              <a:ext cx="599892" cy="183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1" name="Rectangle 20">
              <a:extLst>
                <a:ext uri="{FF2B5EF4-FFF2-40B4-BE49-F238E27FC236}">
                  <a16:creationId xmlns:a16="http://schemas.microsoft.com/office/drawing/2014/main" id="{81E3C11B-6F9A-66A3-AB55-A8101C8082E5}"/>
                </a:ext>
              </a:extLst>
            </p:cNvPr>
            <p:cNvSpPr/>
            <p:nvPr/>
          </p:nvSpPr>
          <p:spPr>
            <a:xfrm>
              <a:off x="3702281" y="4769861"/>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2" name="Rectangle 21">
              <a:extLst>
                <a:ext uri="{FF2B5EF4-FFF2-40B4-BE49-F238E27FC236}">
                  <a16:creationId xmlns:a16="http://schemas.microsoft.com/office/drawing/2014/main" id="{A746116B-96BF-1BEA-0A00-48DDF013566A}"/>
                </a:ext>
              </a:extLst>
            </p:cNvPr>
            <p:cNvSpPr/>
            <p:nvPr/>
          </p:nvSpPr>
          <p:spPr>
            <a:xfrm>
              <a:off x="1686379" y="4766974"/>
              <a:ext cx="543616" cy="155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3" name="Rectangle 22">
              <a:extLst>
                <a:ext uri="{FF2B5EF4-FFF2-40B4-BE49-F238E27FC236}">
                  <a16:creationId xmlns:a16="http://schemas.microsoft.com/office/drawing/2014/main" id="{4C09F9E6-C8F6-9932-3A68-94E265F75AAA}"/>
                </a:ext>
              </a:extLst>
            </p:cNvPr>
            <p:cNvSpPr/>
            <p:nvPr/>
          </p:nvSpPr>
          <p:spPr>
            <a:xfrm>
              <a:off x="2117660" y="4767155"/>
              <a:ext cx="788044" cy="1453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24" name="Rectangle 23">
              <a:extLst>
                <a:ext uri="{FF2B5EF4-FFF2-40B4-BE49-F238E27FC236}">
                  <a16:creationId xmlns:a16="http://schemas.microsoft.com/office/drawing/2014/main" id="{655AC154-CC56-1A29-43F9-34A9C961A970}"/>
                </a:ext>
              </a:extLst>
            </p:cNvPr>
            <p:cNvSpPr/>
            <p:nvPr/>
          </p:nvSpPr>
          <p:spPr>
            <a:xfrm>
              <a:off x="6316777" y="463857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5" name="Rectangle 24">
              <a:extLst>
                <a:ext uri="{FF2B5EF4-FFF2-40B4-BE49-F238E27FC236}">
                  <a16:creationId xmlns:a16="http://schemas.microsoft.com/office/drawing/2014/main" id="{AEFDBD23-E95B-FB62-2594-42BBF5FA41C8}"/>
                </a:ext>
              </a:extLst>
            </p:cNvPr>
            <p:cNvSpPr/>
            <p:nvPr/>
          </p:nvSpPr>
          <p:spPr>
            <a:xfrm>
              <a:off x="6879569" y="4694980"/>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6" name="Rectangle 25">
              <a:extLst>
                <a:ext uri="{FF2B5EF4-FFF2-40B4-BE49-F238E27FC236}">
                  <a16:creationId xmlns:a16="http://schemas.microsoft.com/office/drawing/2014/main" id="{77FB68F1-9C77-97A4-01C5-C82E3422096E}"/>
                </a:ext>
              </a:extLst>
            </p:cNvPr>
            <p:cNvSpPr/>
            <p:nvPr/>
          </p:nvSpPr>
          <p:spPr>
            <a:xfrm>
              <a:off x="7328146" y="463857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grpSp>
      <p:sp>
        <p:nvSpPr>
          <p:cNvPr id="30" name="Rectangle 29">
            <a:extLst>
              <a:ext uri="{FF2B5EF4-FFF2-40B4-BE49-F238E27FC236}">
                <a16:creationId xmlns:a16="http://schemas.microsoft.com/office/drawing/2014/main" id="{7674C8CC-9645-B171-46C9-074F101DECAF}"/>
              </a:ext>
            </a:extLst>
          </p:cNvPr>
          <p:cNvSpPr/>
          <p:nvPr/>
        </p:nvSpPr>
        <p:spPr>
          <a:xfrm>
            <a:off x="8330218" y="4719129"/>
            <a:ext cx="99459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Betsi Cadwaladr</a:t>
            </a:r>
          </a:p>
        </p:txBody>
      </p:sp>
      <p:sp>
        <p:nvSpPr>
          <p:cNvPr id="31" name="Rectangle 30">
            <a:extLst>
              <a:ext uri="{FF2B5EF4-FFF2-40B4-BE49-F238E27FC236}">
                <a16:creationId xmlns:a16="http://schemas.microsoft.com/office/drawing/2014/main" id="{8DE30875-7CA3-A202-77E2-553E26C0AA2B}"/>
              </a:ext>
            </a:extLst>
          </p:cNvPr>
          <p:cNvSpPr/>
          <p:nvPr/>
        </p:nvSpPr>
        <p:spPr>
          <a:xfrm>
            <a:off x="9020526" y="4797958"/>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Hywel Dda</a:t>
            </a:r>
          </a:p>
        </p:txBody>
      </p:sp>
      <p:sp>
        <p:nvSpPr>
          <p:cNvPr id="32" name="Rectangle 31">
            <a:extLst>
              <a:ext uri="{FF2B5EF4-FFF2-40B4-BE49-F238E27FC236}">
                <a16:creationId xmlns:a16="http://schemas.microsoft.com/office/drawing/2014/main" id="{95BAD0FD-E81C-50CB-1809-6946990F12B3}"/>
              </a:ext>
            </a:extLst>
          </p:cNvPr>
          <p:cNvSpPr/>
          <p:nvPr/>
        </p:nvSpPr>
        <p:spPr>
          <a:xfrm>
            <a:off x="9964175" y="4783239"/>
            <a:ext cx="100790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Cwm </a:t>
            </a:r>
          </a:p>
          <a:p>
            <a:pPr algn="ctr"/>
            <a:r>
              <a:rPr lang="en-GB" sz="1200">
                <a:solidFill>
                  <a:schemeClr val="tx1"/>
                </a:solidFill>
              </a:rPr>
              <a:t>Taf Morgannwg</a:t>
            </a:r>
          </a:p>
        </p:txBody>
      </p:sp>
      <p:sp>
        <p:nvSpPr>
          <p:cNvPr id="33" name="Rectangle 32">
            <a:extLst>
              <a:ext uri="{FF2B5EF4-FFF2-40B4-BE49-F238E27FC236}">
                <a16:creationId xmlns:a16="http://schemas.microsoft.com/office/drawing/2014/main" id="{E1FD3CEC-E74F-04A6-5CB9-403315FD1266}"/>
              </a:ext>
            </a:extLst>
          </p:cNvPr>
          <p:cNvSpPr/>
          <p:nvPr/>
        </p:nvSpPr>
        <p:spPr>
          <a:xfrm>
            <a:off x="10540944" y="470584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Aneurin Bevan</a:t>
            </a:r>
          </a:p>
        </p:txBody>
      </p:sp>
      <p:sp>
        <p:nvSpPr>
          <p:cNvPr id="34" name="Rectangle 33">
            <a:extLst>
              <a:ext uri="{FF2B5EF4-FFF2-40B4-BE49-F238E27FC236}">
                <a16:creationId xmlns:a16="http://schemas.microsoft.com/office/drawing/2014/main" id="{24DDA5B6-FCA8-83A4-7DFD-F2B6D46EF8C7}"/>
              </a:ext>
            </a:extLst>
          </p:cNvPr>
          <p:cNvSpPr/>
          <p:nvPr/>
        </p:nvSpPr>
        <p:spPr>
          <a:xfrm>
            <a:off x="11101317" y="471771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Cardiff and Vale</a:t>
            </a:r>
          </a:p>
        </p:txBody>
      </p:sp>
      <p:sp>
        <p:nvSpPr>
          <p:cNvPr id="35" name="Rectangle 34">
            <a:extLst>
              <a:ext uri="{FF2B5EF4-FFF2-40B4-BE49-F238E27FC236}">
                <a16:creationId xmlns:a16="http://schemas.microsoft.com/office/drawing/2014/main" id="{0AAB7CEE-A855-09E9-9EFB-B88DA6603237}"/>
              </a:ext>
            </a:extLst>
          </p:cNvPr>
          <p:cNvSpPr/>
          <p:nvPr/>
        </p:nvSpPr>
        <p:spPr>
          <a:xfrm>
            <a:off x="9481426" y="4781350"/>
            <a:ext cx="907443"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Swansea Bay</a:t>
            </a:r>
          </a:p>
        </p:txBody>
      </p:sp>
      <p:sp>
        <p:nvSpPr>
          <p:cNvPr id="2" name="Oval 1">
            <a:extLst>
              <a:ext uri="{FF2B5EF4-FFF2-40B4-BE49-F238E27FC236}">
                <a16:creationId xmlns:a16="http://schemas.microsoft.com/office/drawing/2014/main" id="{252414B2-42CF-E6FE-9A22-B0C039A3DE40}"/>
              </a:ext>
            </a:extLst>
          </p:cNvPr>
          <p:cNvSpPr/>
          <p:nvPr/>
        </p:nvSpPr>
        <p:spPr>
          <a:xfrm>
            <a:off x="11445106" y="541970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F1BA638-E730-64F3-4331-3E00EDF25CA2}"/>
              </a:ext>
            </a:extLst>
          </p:cNvPr>
          <p:cNvSpPr/>
          <p:nvPr/>
        </p:nvSpPr>
        <p:spPr>
          <a:xfrm>
            <a:off x="10877256" y="543053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0948B3A-E5E8-F981-97A0-B0C7476D3233}"/>
              </a:ext>
            </a:extLst>
          </p:cNvPr>
          <p:cNvSpPr/>
          <p:nvPr/>
        </p:nvSpPr>
        <p:spPr>
          <a:xfrm>
            <a:off x="10326330" y="542972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12A77DC-1C79-380F-2DC6-177F9FF8E2F6}"/>
              </a:ext>
            </a:extLst>
          </p:cNvPr>
          <p:cNvSpPr/>
          <p:nvPr/>
        </p:nvSpPr>
        <p:spPr>
          <a:xfrm>
            <a:off x="9840320" y="542951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2E0AE87-6DB5-5BB6-7525-29C014043173}"/>
              </a:ext>
            </a:extLst>
          </p:cNvPr>
          <p:cNvSpPr/>
          <p:nvPr/>
        </p:nvSpPr>
        <p:spPr>
          <a:xfrm>
            <a:off x="9328868" y="543640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8435E69-0EE2-BF5E-0B1E-9EBBE72D9A03}"/>
              </a:ext>
            </a:extLst>
          </p:cNvPr>
          <p:cNvSpPr/>
          <p:nvPr/>
        </p:nvSpPr>
        <p:spPr>
          <a:xfrm>
            <a:off x="7154742" y="510362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4A2A10EB-60C0-FB61-AE82-16FE9A2A76D9}"/>
              </a:ext>
            </a:extLst>
          </p:cNvPr>
          <p:cNvGrpSpPr/>
          <p:nvPr/>
        </p:nvGrpSpPr>
        <p:grpSpPr>
          <a:xfrm>
            <a:off x="10080992" y="6280475"/>
            <a:ext cx="1871253" cy="553998"/>
            <a:chOff x="1866138" y="3058307"/>
            <a:chExt cx="1871253" cy="553998"/>
          </a:xfrm>
        </p:grpSpPr>
        <p:sp>
          <p:nvSpPr>
            <p:cNvPr id="16" name="TextBox 15">
              <a:extLst>
                <a:ext uri="{FF2B5EF4-FFF2-40B4-BE49-F238E27FC236}">
                  <a16:creationId xmlns:a16="http://schemas.microsoft.com/office/drawing/2014/main" id="{46E76D4A-0BB4-681A-55EB-6FA12BB38490}"/>
                </a:ext>
              </a:extLst>
            </p:cNvPr>
            <p:cNvSpPr txBox="1"/>
            <p:nvPr/>
          </p:nvSpPr>
          <p:spPr>
            <a:xfrm>
              <a:off x="2032000" y="3058307"/>
              <a:ext cx="1705391" cy="553998"/>
            </a:xfrm>
            <a:prstGeom prst="rect">
              <a:avLst/>
            </a:prstGeom>
            <a:noFill/>
          </p:spPr>
          <p:txBody>
            <a:bodyPr wrap="square" lIns="0" tIns="0" rIns="0" bIns="0" rtlCol="0">
              <a:spAutoFit/>
            </a:bodyPr>
            <a:lstStyle/>
            <a:p>
              <a:pPr algn="ctr"/>
              <a:r>
                <a:rPr lang="en-US" sz="900"/>
                <a:t>Show statistically significant differences between subgroups/ compared to overall for health boards</a:t>
              </a:r>
              <a:endParaRPr lang="en-GB" sz="900"/>
            </a:p>
          </p:txBody>
        </p:sp>
        <p:sp>
          <p:nvSpPr>
            <p:cNvPr id="17" name="Isosceles Triangle 16">
              <a:extLst>
                <a:ext uri="{FF2B5EF4-FFF2-40B4-BE49-F238E27FC236}">
                  <a16:creationId xmlns:a16="http://schemas.microsoft.com/office/drawing/2014/main" id="{24078212-247D-5D0A-2A8C-DC323B91E3AE}"/>
                </a:ext>
              </a:extLst>
            </p:cNvPr>
            <p:cNvSpPr>
              <a:spLocks noChangeAspect="1"/>
            </p:cNvSpPr>
            <p:nvPr/>
          </p:nvSpPr>
          <p:spPr>
            <a:xfrm>
              <a:off x="1866138" y="31278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8" name="Isosceles Triangle 17">
              <a:extLst>
                <a:ext uri="{FF2B5EF4-FFF2-40B4-BE49-F238E27FC236}">
                  <a16:creationId xmlns:a16="http://schemas.microsoft.com/office/drawing/2014/main" id="{20FEA3DD-62A4-7CFC-5D0F-DD92856DB23B}"/>
                </a:ext>
              </a:extLst>
            </p:cNvPr>
            <p:cNvSpPr>
              <a:spLocks noChangeAspect="1"/>
            </p:cNvSpPr>
            <p:nvPr/>
          </p:nvSpPr>
          <p:spPr>
            <a:xfrm rot="10800000">
              <a:off x="1866138" y="33200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Tree>
    <p:extLst>
      <p:ext uri="{BB962C8B-B14F-4D97-AF65-F5344CB8AC3E}">
        <p14:creationId xmlns:p14="http://schemas.microsoft.com/office/powerpoint/2010/main" val="397725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a:latin typeface="+mn-lt"/>
              </a:rPr>
              <a:t>Notes for interpretation</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374677" y="1691339"/>
            <a:ext cx="10921320" cy="4893061"/>
          </a:xfrm>
        </p:spPr>
        <p:txBody>
          <a:bodyPr/>
          <a:lstStyle/>
          <a:p>
            <a:r>
              <a:rPr lang="en-GB" sz="1200" b="1">
                <a:solidFill>
                  <a:schemeClr val="tx1"/>
                </a:solidFill>
              </a:rPr>
              <a:t>Statistical significance</a:t>
            </a:r>
            <a:endParaRPr lang="en-GB" sz="1200">
              <a:latin typeface="+mn-lt"/>
            </a:endParaRPr>
          </a:p>
          <a:p>
            <a:pPr marL="342900" indent="-342900">
              <a:buFont typeface="Arial" panose="020B0604020202020204" pitchFamily="34" charset="0"/>
              <a:buChar char="•"/>
            </a:pPr>
            <a:r>
              <a:rPr lang="en-GB" sz="1200">
                <a:latin typeface="+mn-lt"/>
              </a:rPr>
              <a:t>All comparisons between sample subgroups deemed statistically significant to the 95% confidence level have been marked with</a:t>
            </a:r>
          </a:p>
          <a:p>
            <a:pPr marL="342900" indent="-342900">
              <a:buFont typeface="Arial" panose="020B0604020202020204" pitchFamily="34" charset="0"/>
              <a:buChar char="•"/>
            </a:pPr>
            <a:r>
              <a:rPr lang="en-GB" sz="1200">
                <a:latin typeface="+mn-lt"/>
              </a:rPr>
              <a:t>Any differences without this notation are within the margin of error and indicative only, and so not considered a statistically significant difference in the data. This does not mean there is no difference  </a:t>
            </a:r>
          </a:p>
          <a:p>
            <a:pPr marL="342900" indent="-342900">
              <a:buFont typeface="Arial" panose="020B0604020202020204" pitchFamily="34" charset="0"/>
              <a:buChar char="•"/>
            </a:pPr>
            <a:endParaRPr lang="en-GB" sz="1200">
              <a:latin typeface="+mn-lt"/>
            </a:endParaRPr>
          </a:p>
          <a:p>
            <a:pPr marL="342900" indent="-342900">
              <a:buFont typeface="Arial" panose="020B0604020202020204" pitchFamily="34" charset="0"/>
              <a:buChar char="•"/>
            </a:pPr>
            <a:r>
              <a:rPr lang="en-US" sz="1200">
                <a:latin typeface="+mn-lt"/>
              </a:rPr>
              <a:t>The following tests were used when testing statistical significance: </a:t>
            </a:r>
          </a:p>
          <a:p>
            <a:pPr marL="1028700" lvl="1" indent="-342900"/>
            <a:r>
              <a:rPr lang="en-US" sz="1200">
                <a:latin typeface="+mn-lt"/>
              </a:rPr>
              <a:t>When comparing between subgroups: a modified t-test. </a:t>
            </a:r>
          </a:p>
          <a:p>
            <a:pPr marL="1028700" lvl="1" indent="-342900"/>
            <a:r>
              <a:rPr lang="en-US" sz="1200">
                <a:latin typeface="+mn-lt"/>
              </a:rPr>
              <a:t>When comparing to average: a modified chi-squared test. </a:t>
            </a:r>
          </a:p>
          <a:p>
            <a:pPr marL="342900" indent="-342900">
              <a:buFont typeface="Arial" panose="020B0604020202020204" pitchFamily="34" charset="0"/>
              <a:buChar char="•"/>
            </a:pPr>
            <a:endParaRPr lang="en-GB" sz="1200">
              <a:latin typeface="+mn-lt"/>
            </a:endParaRPr>
          </a:p>
          <a:p>
            <a:pPr marL="342900" indent="-342900">
              <a:buFont typeface="Arial" panose="020B0604020202020204" pitchFamily="34" charset="0"/>
              <a:buChar char="•"/>
            </a:pPr>
            <a:r>
              <a:rPr lang="en-GB" sz="1200">
                <a:solidFill>
                  <a:schemeClr val="tx1"/>
                </a:solidFill>
              </a:rPr>
              <a:t>Please note, due to sample sizes throughout the report, some analyses are underpowered, and so where some apparent differences are not statistically significant it does not mean there is no effect there. </a:t>
            </a:r>
          </a:p>
          <a:p>
            <a:pPr marL="342900" indent="-342900">
              <a:buFont typeface="Arial" panose="020B0604020202020204" pitchFamily="34" charset="0"/>
              <a:buChar char="•"/>
            </a:pPr>
            <a:r>
              <a:rPr lang="en-GB" sz="1200">
                <a:solidFill>
                  <a:schemeClr val="tx1"/>
                </a:solidFill>
              </a:rPr>
              <a:t>Data based on fewer </a:t>
            </a:r>
            <a:r>
              <a:rPr lang="en-GB" sz="1200"/>
              <a:t>than 100 responses has been denoted with       and should be treated with caution</a:t>
            </a:r>
            <a:endParaRPr lang="en-GB" sz="1200">
              <a:solidFill>
                <a:schemeClr val="tx1"/>
              </a:solidFill>
            </a:endParaRPr>
          </a:p>
          <a:p>
            <a:endParaRPr lang="en-GB" sz="1200">
              <a:latin typeface="+mn-lt"/>
            </a:endParaRPr>
          </a:p>
          <a:p>
            <a:r>
              <a:rPr lang="en-GB" sz="1200" b="1">
                <a:solidFill>
                  <a:schemeClr val="tx1"/>
                </a:solidFill>
              </a:rPr>
              <a:t>Individual responses </a:t>
            </a:r>
            <a:endParaRPr lang="en-GB" sz="1200">
              <a:solidFill>
                <a:schemeClr val="tx1"/>
              </a:solidFill>
            </a:endParaRPr>
          </a:p>
          <a:p>
            <a:pPr marL="342900" indent="-342900">
              <a:buFont typeface="Arial" panose="020B0604020202020204" pitchFamily="34" charset="0"/>
              <a:buChar char="•"/>
            </a:pPr>
            <a:r>
              <a:rPr lang="en-GB" sz="1200">
                <a:latin typeface="+mn-lt"/>
              </a:rPr>
              <a:t>In some instances, percentages may not total to 100%. This may be because the question was framed as multiple choice, or due to rounding of data points. </a:t>
            </a:r>
          </a:p>
          <a:p>
            <a:pPr marL="342900" indent="-342900">
              <a:buFont typeface="Arial" panose="020B0604020202020204" pitchFamily="34" charset="0"/>
              <a:buChar char="•"/>
            </a:pPr>
            <a:r>
              <a:rPr lang="en-GB" sz="1200">
                <a:latin typeface="+mn-lt"/>
              </a:rPr>
              <a:t>Please note, all findings on this report are based on </a:t>
            </a:r>
            <a:r>
              <a:rPr lang="en-GB" sz="1200" i="1">
                <a:latin typeface="+mn-lt"/>
              </a:rPr>
              <a:t>self reported </a:t>
            </a:r>
            <a:r>
              <a:rPr lang="en-GB" sz="1200">
                <a:latin typeface="+mn-lt"/>
              </a:rPr>
              <a:t>actions</a:t>
            </a:r>
          </a:p>
          <a:p>
            <a:pPr marL="342900" indent="-342900">
              <a:buFont typeface="Arial" panose="020B0604020202020204" pitchFamily="34" charset="0"/>
              <a:buChar char="•"/>
            </a:pPr>
            <a:endParaRPr lang="en-GB" sz="120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
        <p:nvSpPr>
          <p:cNvPr id="2" name="Isosceles Triangle 1">
            <a:extLst>
              <a:ext uri="{FF2B5EF4-FFF2-40B4-BE49-F238E27FC236}">
                <a16:creationId xmlns:a16="http://schemas.microsoft.com/office/drawing/2014/main" id="{D607F127-7468-481C-2845-813673421949}"/>
              </a:ext>
            </a:extLst>
          </p:cNvPr>
          <p:cNvSpPr>
            <a:spLocks noChangeAspect="1"/>
          </p:cNvSpPr>
          <p:nvPr/>
        </p:nvSpPr>
        <p:spPr>
          <a:xfrm>
            <a:off x="9599398" y="18593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3" name="Isosceles Triangle 2">
            <a:extLst>
              <a:ext uri="{FF2B5EF4-FFF2-40B4-BE49-F238E27FC236}">
                <a16:creationId xmlns:a16="http://schemas.microsoft.com/office/drawing/2014/main" id="{4A38C5F6-D6F3-E536-FB5C-656E04AF99A4}"/>
              </a:ext>
            </a:extLst>
          </p:cNvPr>
          <p:cNvSpPr>
            <a:spLocks noChangeAspect="1"/>
          </p:cNvSpPr>
          <p:nvPr/>
        </p:nvSpPr>
        <p:spPr>
          <a:xfrm rot="10800000">
            <a:off x="9599398" y="20514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11" name="Text Placeholder 6">
            <a:extLst>
              <a:ext uri="{FF2B5EF4-FFF2-40B4-BE49-F238E27FC236}">
                <a16:creationId xmlns:a16="http://schemas.microsoft.com/office/drawing/2014/main" id="{A87A8024-6A54-D771-BB58-38069C511859}"/>
              </a:ext>
            </a:extLst>
          </p:cNvPr>
          <p:cNvSpPr txBox="1">
            <a:spLocks/>
          </p:cNvSpPr>
          <p:nvPr/>
        </p:nvSpPr>
        <p:spPr>
          <a:xfrm>
            <a:off x="5996702"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Cancer Awareness Measure+ 2024 – Wales</a:t>
            </a:r>
          </a:p>
          <a:p>
            <a:endParaRPr lang="en-GB">
              <a:latin typeface="+mn-lt"/>
            </a:endParaRPr>
          </a:p>
        </p:txBody>
      </p:sp>
      <p:sp>
        <p:nvSpPr>
          <p:cNvPr id="4" name="Oval 3">
            <a:extLst>
              <a:ext uri="{FF2B5EF4-FFF2-40B4-BE49-F238E27FC236}">
                <a16:creationId xmlns:a16="http://schemas.microsoft.com/office/drawing/2014/main" id="{A35706B5-BDE0-5199-46C0-550F0214FF54}"/>
              </a:ext>
            </a:extLst>
          </p:cNvPr>
          <p:cNvSpPr/>
          <p:nvPr/>
        </p:nvSpPr>
        <p:spPr>
          <a:xfrm>
            <a:off x="5272838" y="404092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1818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5" y="294666"/>
            <a:ext cx="1148033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Intention to complete the bowel screening kit next time was high across all eligible adults and increased further among those who were up to date with their screening.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7354"/>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M2. Will you complete the bowel cancer screening poo test kit next time you are sent one?  Please select one answer.</a:t>
            </a:r>
          </a:p>
          <a:p>
            <a:r>
              <a:rPr lang="en-US" sz="800"/>
              <a:t>Base: All eligible (N=550); all up to date (N=379); never completed (N=70)</a:t>
            </a:r>
            <a:endParaRPr lang="en-US" sz="800">
              <a:solidFill>
                <a:schemeClr val="bg1">
                  <a:lumMod val="50000"/>
                </a:schemeClr>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Intention to complete next time </a:t>
            </a:r>
            <a:endParaRPr lang="en-GB" sz="1800" b="1" i="0" u="none" strike="noStrike" kern="1200" spc="10" baseline="0">
              <a:solidFill>
                <a:schemeClr val="tx1"/>
              </a:solidFill>
              <a:ea typeface="+mn-ea"/>
              <a:cs typeface="+mn-cs"/>
            </a:endParaRPr>
          </a:p>
        </p:txBody>
      </p:sp>
      <p:sp>
        <p:nvSpPr>
          <p:cNvPr id="3" name="Freeform 47">
            <a:extLst>
              <a:ext uri="{FF2B5EF4-FFF2-40B4-BE49-F238E27FC236}">
                <a16:creationId xmlns:a16="http://schemas.microsoft.com/office/drawing/2014/main" id="{DAB2A359-746E-2F26-9792-7E08E1E50F9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aphicFrame>
        <p:nvGraphicFramePr>
          <p:cNvPr id="6" name="Chart 5">
            <a:extLst>
              <a:ext uri="{FF2B5EF4-FFF2-40B4-BE49-F238E27FC236}">
                <a16:creationId xmlns:a16="http://schemas.microsoft.com/office/drawing/2014/main" id="{D5DC4D46-75AB-79BF-3059-E237BD14C27D}"/>
              </a:ext>
            </a:extLst>
          </p:cNvPr>
          <p:cNvGraphicFramePr/>
          <p:nvPr>
            <p:extLst>
              <p:ext uri="{D42A27DB-BD31-4B8C-83A1-F6EECF244321}">
                <p14:modId xmlns:p14="http://schemas.microsoft.com/office/powerpoint/2010/main" val="2553119955"/>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F5096EFF-F7EE-2495-9590-87956FC4DA2E}"/>
              </a:ext>
            </a:extLst>
          </p:cNvPr>
          <p:cNvGrpSpPr/>
          <p:nvPr/>
        </p:nvGrpSpPr>
        <p:grpSpPr>
          <a:xfrm>
            <a:off x="10080992" y="6338152"/>
            <a:ext cx="1871253" cy="327895"/>
            <a:chOff x="1866138" y="3032859"/>
            <a:chExt cx="1871253" cy="327895"/>
          </a:xfrm>
        </p:grpSpPr>
        <p:sp>
          <p:nvSpPr>
            <p:cNvPr id="10" name="TextBox 9">
              <a:extLst>
                <a:ext uri="{FF2B5EF4-FFF2-40B4-BE49-F238E27FC236}">
                  <a16:creationId xmlns:a16="http://schemas.microsoft.com/office/drawing/2014/main" id="{89331C69-114C-7C22-8B6E-3A8F670F28AA}"/>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compared to average</a:t>
              </a:r>
              <a:endParaRPr lang="en-GB" sz="900"/>
            </a:p>
          </p:txBody>
        </p:sp>
        <p:sp>
          <p:nvSpPr>
            <p:cNvPr id="11" name="Isosceles Triangle 10">
              <a:extLst>
                <a:ext uri="{FF2B5EF4-FFF2-40B4-BE49-F238E27FC236}">
                  <a16:creationId xmlns:a16="http://schemas.microsoft.com/office/drawing/2014/main" id="{8C50584E-DD1A-81DD-21E0-F41E6CD0093A}"/>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2" name="Isosceles Triangle 11">
              <a:extLst>
                <a:ext uri="{FF2B5EF4-FFF2-40B4-BE49-F238E27FC236}">
                  <a16:creationId xmlns:a16="http://schemas.microsoft.com/office/drawing/2014/main" id="{37977113-1DAC-1C56-E936-42C01043D677}"/>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22" name="TextBox 21">
            <a:extLst>
              <a:ext uri="{FF2B5EF4-FFF2-40B4-BE49-F238E27FC236}">
                <a16:creationId xmlns:a16="http://schemas.microsoft.com/office/drawing/2014/main" id="{126DDCF2-3B60-A139-A9D9-6EFD90C09A9C}"/>
              </a:ext>
            </a:extLst>
          </p:cNvPr>
          <p:cNvSpPr txBox="1"/>
          <p:nvPr/>
        </p:nvSpPr>
        <p:spPr>
          <a:xfrm>
            <a:off x="3546533" y="3809264"/>
            <a:ext cx="723478" cy="369332"/>
          </a:xfrm>
          <a:prstGeom prst="rect">
            <a:avLst/>
          </a:prstGeom>
          <a:noFill/>
        </p:spPr>
        <p:txBody>
          <a:bodyPr wrap="square" rtlCol="0">
            <a:spAutoFit/>
          </a:bodyPr>
          <a:lstStyle/>
          <a:p>
            <a:r>
              <a:rPr lang="en-GB" b="1">
                <a:solidFill>
                  <a:schemeClr val="accent1"/>
                </a:solidFill>
              </a:rPr>
              <a:t>81%</a:t>
            </a:r>
          </a:p>
        </p:txBody>
      </p:sp>
      <p:sp>
        <p:nvSpPr>
          <p:cNvPr id="4" name="Right Brace 3">
            <a:extLst>
              <a:ext uri="{FF2B5EF4-FFF2-40B4-BE49-F238E27FC236}">
                <a16:creationId xmlns:a16="http://schemas.microsoft.com/office/drawing/2014/main" id="{1A6E2677-D95D-DC69-0518-B3BA866C1B76}"/>
              </a:ext>
            </a:extLst>
          </p:cNvPr>
          <p:cNvSpPr/>
          <p:nvPr/>
        </p:nvSpPr>
        <p:spPr>
          <a:xfrm>
            <a:off x="3185224" y="2849217"/>
            <a:ext cx="363324" cy="2443629"/>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e 8">
            <a:extLst>
              <a:ext uri="{FF2B5EF4-FFF2-40B4-BE49-F238E27FC236}">
                <a16:creationId xmlns:a16="http://schemas.microsoft.com/office/drawing/2014/main" id="{D9A3A362-7D27-C2AD-3990-7323CF70F536}"/>
              </a:ext>
            </a:extLst>
          </p:cNvPr>
          <p:cNvSpPr/>
          <p:nvPr/>
        </p:nvSpPr>
        <p:spPr>
          <a:xfrm>
            <a:off x="6351384" y="2517237"/>
            <a:ext cx="363324" cy="2791659"/>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15B4E72C-6DA6-7057-5F2B-C39C233C5F70}"/>
              </a:ext>
            </a:extLst>
          </p:cNvPr>
          <p:cNvSpPr txBox="1"/>
          <p:nvPr/>
        </p:nvSpPr>
        <p:spPr>
          <a:xfrm>
            <a:off x="6738981" y="3654216"/>
            <a:ext cx="723478" cy="369332"/>
          </a:xfrm>
          <a:prstGeom prst="rect">
            <a:avLst/>
          </a:prstGeom>
          <a:noFill/>
        </p:spPr>
        <p:txBody>
          <a:bodyPr wrap="square" rtlCol="0">
            <a:spAutoFit/>
          </a:bodyPr>
          <a:lstStyle/>
          <a:p>
            <a:r>
              <a:rPr lang="en-GB" b="1">
                <a:solidFill>
                  <a:schemeClr val="accent1"/>
                </a:solidFill>
              </a:rPr>
              <a:t>93%</a:t>
            </a:r>
          </a:p>
        </p:txBody>
      </p:sp>
      <p:sp>
        <p:nvSpPr>
          <p:cNvPr id="14" name="Isosceles Triangle 13">
            <a:extLst>
              <a:ext uri="{FF2B5EF4-FFF2-40B4-BE49-F238E27FC236}">
                <a16:creationId xmlns:a16="http://schemas.microsoft.com/office/drawing/2014/main" id="{E3E9209D-7947-B416-92A7-47A4DEBBF4FA}"/>
              </a:ext>
            </a:extLst>
          </p:cNvPr>
          <p:cNvSpPr>
            <a:spLocks noChangeAspect="1"/>
          </p:cNvSpPr>
          <p:nvPr/>
        </p:nvSpPr>
        <p:spPr>
          <a:xfrm rot="10800000">
            <a:off x="5838785" y="2490357"/>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3" name="Isosceles Triangle 22">
            <a:extLst>
              <a:ext uri="{FF2B5EF4-FFF2-40B4-BE49-F238E27FC236}">
                <a16:creationId xmlns:a16="http://schemas.microsoft.com/office/drawing/2014/main" id="{6E85F1EC-A172-0E41-0F66-8276CEA06A8B}"/>
              </a:ext>
            </a:extLst>
          </p:cNvPr>
          <p:cNvSpPr>
            <a:spLocks noChangeAspect="1"/>
          </p:cNvSpPr>
          <p:nvPr/>
        </p:nvSpPr>
        <p:spPr>
          <a:xfrm>
            <a:off x="7343462" y="3753633"/>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4" name="Isosceles Triangle 23">
            <a:extLst>
              <a:ext uri="{FF2B5EF4-FFF2-40B4-BE49-F238E27FC236}">
                <a16:creationId xmlns:a16="http://schemas.microsoft.com/office/drawing/2014/main" id="{98FC85EB-F01E-903F-74AA-7DEC8DA94119}"/>
              </a:ext>
            </a:extLst>
          </p:cNvPr>
          <p:cNvSpPr>
            <a:spLocks noChangeAspect="1"/>
          </p:cNvSpPr>
          <p:nvPr/>
        </p:nvSpPr>
        <p:spPr>
          <a:xfrm>
            <a:off x="5919576" y="3889381"/>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 name="Right Brace 14">
            <a:extLst>
              <a:ext uri="{FF2B5EF4-FFF2-40B4-BE49-F238E27FC236}">
                <a16:creationId xmlns:a16="http://schemas.microsoft.com/office/drawing/2014/main" id="{2F75B4C0-840D-2C72-3B81-24060D414667}"/>
              </a:ext>
            </a:extLst>
          </p:cNvPr>
          <p:cNvSpPr/>
          <p:nvPr/>
        </p:nvSpPr>
        <p:spPr>
          <a:xfrm>
            <a:off x="9496112" y="4023548"/>
            <a:ext cx="363324" cy="1276209"/>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a:extLst>
              <a:ext uri="{FF2B5EF4-FFF2-40B4-BE49-F238E27FC236}">
                <a16:creationId xmlns:a16="http://schemas.microsoft.com/office/drawing/2014/main" id="{D5D69CDE-1834-E0D0-B0F0-87B6F12E13A1}"/>
              </a:ext>
            </a:extLst>
          </p:cNvPr>
          <p:cNvSpPr txBox="1"/>
          <p:nvPr/>
        </p:nvSpPr>
        <p:spPr>
          <a:xfrm>
            <a:off x="9832163" y="4476986"/>
            <a:ext cx="723478" cy="369332"/>
          </a:xfrm>
          <a:prstGeom prst="rect">
            <a:avLst/>
          </a:prstGeom>
          <a:noFill/>
        </p:spPr>
        <p:txBody>
          <a:bodyPr wrap="square" rtlCol="0">
            <a:spAutoFit/>
          </a:bodyPr>
          <a:lstStyle/>
          <a:p>
            <a:r>
              <a:rPr lang="en-GB" b="1">
                <a:solidFill>
                  <a:schemeClr val="accent1"/>
                </a:solidFill>
              </a:rPr>
              <a:t>43%</a:t>
            </a:r>
          </a:p>
        </p:txBody>
      </p:sp>
      <p:sp>
        <p:nvSpPr>
          <p:cNvPr id="19" name="Isosceles Triangle 18">
            <a:extLst>
              <a:ext uri="{FF2B5EF4-FFF2-40B4-BE49-F238E27FC236}">
                <a16:creationId xmlns:a16="http://schemas.microsoft.com/office/drawing/2014/main" id="{02A7D577-CFA9-5055-C562-A6E041660EDC}"/>
              </a:ext>
            </a:extLst>
          </p:cNvPr>
          <p:cNvSpPr>
            <a:spLocks noChangeAspect="1"/>
          </p:cNvSpPr>
          <p:nvPr/>
        </p:nvSpPr>
        <p:spPr>
          <a:xfrm rot="10800000">
            <a:off x="9038101" y="4887262"/>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1" name="Isosceles Triangle 20">
            <a:extLst>
              <a:ext uri="{FF2B5EF4-FFF2-40B4-BE49-F238E27FC236}">
                <a16:creationId xmlns:a16="http://schemas.microsoft.com/office/drawing/2014/main" id="{5D43B062-0310-AB29-0FF8-3A169087A960}"/>
              </a:ext>
            </a:extLst>
          </p:cNvPr>
          <p:cNvSpPr>
            <a:spLocks noChangeAspect="1"/>
          </p:cNvSpPr>
          <p:nvPr/>
        </p:nvSpPr>
        <p:spPr>
          <a:xfrm>
            <a:off x="9038101" y="4205892"/>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5" name="Isosceles Triangle 24">
            <a:extLst>
              <a:ext uri="{FF2B5EF4-FFF2-40B4-BE49-F238E27FC236}">
                <a16:creationId xmlns:a16="http://schemas.microsoft.com/office/drawing/2014/main" id="{4D19633E-3549-1799-2C2F-DADC414B2709}"/>
              </a:ext>
            </a:extLst>
          </p:cNvPr>
          <p:cNvSpPr>
            <a:spLocks noChangeAspect="1"/>
          </p:cNvSpPr>
          <p:nvPr/>
        </p:nvSpPr>
        <p:spPr>
          <a:xfrm>
            <a:off x="9038101" y="3572121"/>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6" name="Isosceles Triangle 25">
            <a:extLst>
              <a:ext uri="{FF2B5EF4-FFF2-40B4-BE49-F238E27FC236}">
                <a16:creationId xmlns:a16="http://schemas.microsoft.com/office/drawing/2014/main" id="{BF0A45B7-9042-0AE6-2665-4FAE01B74337}"/>
              </a:ext>
            </a:extLst>
          </p:cNvPr>
          <p:cNvSpPr>
            <a:spLocks noChangeAspect="1"/>
          </p:cNvSpPr>
          <p:nvPr/>
        </p:nvSpPr>
        <p:spPr>
          <a:xfrm>
            <a:off x="9038101" y="3057488"/>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7" name="Oval 26">
            <a:extLst>
              <a:ext uri="{FF2B5EF4-FFF2-40B4-BE49-F238E27FC236}">
                <a16:creationId xmlns:a16="http://schemas.microsoft.com/office/drawing/2014/main" id="{3BDEAA70-2C4A-0E68-09FB-DA7AC6EBD3BE}"/>
              </a:ext>
            </a:extLst>
          </p:cNvPr>
          <p:cNvSpPr/>
          <p:nvPr/>
        </p:nvSpPr>
        <p:spPr>
          <a:xfrm>
            <a:off x="8769630" y="560714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8100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09744B6-DE4A-8C22-C3CB-D9A0DBEE43A3}"/>
              </a:ext>
            </a:extLst>
          </p:cNvPr>
          <p:cNvGrpSpPr/>
          <p:nvPr/>
        </p:nvGrpSpPr>
        <p:grpSpPr>
          <a:xfrm>
            <a:off x="396983" y="1908976"/>
            <a:ext cx="11639980" cy="4499757"/>
            <a:chOff x="396983" y="1668337"/>
            <a:chExt cx="11639980" cy="4499757"/>
          </a:xfrm>
        </p:grpSpPr>
        <p:grpSp>
          <p:nvGrpSpPr>
            <p:cNvPr id="16" name="Group 15">
              <a:extLst>
                <a:ext uri="{FF2B5EF4-FFF2-40B4-BE49-F238E27FC236}">
                  <a16:creationId xmlns:a16="http://schemas.microsoft.com/office/drawing/2014/main" id="{5BA38738-36FD-B5CD-5632-3A4E5A46FDB2}"/>
                </a:ext>
              </a:extLst>
            </p:cNvPr>
            <p:cNvGrpSpPr/>
            <p:nvPr/>
          </p:nvGrpSpPr>
          <p:grpSpPr>
            <a:xfrm>
              <a:off x="441224" y="1668337"/>
              <a:ext cx="11595739" cy="4499757"/>
              <a:chOff x="541253" y="844389"/>
              <a:chExt cx="11219265" cy="3918112"/>
            </a:xfrm>
          </p:grpSpPr>
          <p:graphicFrame>
            <p:nvGraphicFramePr>
              <p:cNvPr id="27" name="Chart 26">
                <a:extLst>
                  <a:ext uri="{FF2B5EF4-FFF2-40B4-BE49-F238E27FC236}">
                    <a16:creationId xmlns:a16="http://schemas.microsoft.com/office/drawing/2014/main" id="{57798F36-F2F1-5C90-3D6C-F3FA361B9BCD}"/>
                  </a:ext>
                </a:extLst>
              </p:cNvPr>
              <p:cNvGraphicFramePr/>
              <p:nvPr>
                <p:extLst>
                  <p:ext uri="{D42A27DB-BD31-4B8C-83A1-F6EECF244321}">
                    <p14:modId xmlns:p14="http://schemas.microsoft.com/office/powerpoint/2010/main" val="943168683"/>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8" name="Straight Connector 27">
                <a:extLst>
                  <a:ext uri="{FF2B5EF4-FFF2-40B4-BE49-F238E27FC236}">
                    <a16:creationId xmlns:a16="http://schemas.microsoft.com/office/drawing/2014/main" id="{5E930E22-E17A-8357-DA77-65F0988B122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7" name="Rectangle 16">
              <a:extLst>
                <a:ext uri="{FF2B5EF4-FFF2-40B4-BE49-F238E27FC236}">
                  <a16:creationId xmlns:a16="http://schemas.microsoft.com/office/drawing/2014/main" id="{11ACB4E6-4599-DE03-8DFD-036015E29C39}"/>
                </a:ext>
              </a:extLst>
            </p:cNvPr>
            <p:cNvSpPr/>
            <p:nvPr/>
          </p:nvSpPr>
          <p:spPr>
            <a:xfrm>
              <a:off x="5162966" y="4638575"/>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8" name="Rectangle 17">
              <a:extLst>
                <a:ext uri="{FF2B5EF4-FFF2-40B4-BE49-F238E27FC236}">
                  <a16:creationId xmlns:a16="http://schemas.microsoft.com/office/drawing/2014/main" id="{FD991753-AB05-77AA-437C-733A01B60AB8}"/>
                </a:ext>
              </a:extLst>
            </p:cNvPr>
            <p:cNvSpPr/>
            <p:nvPr/>
          </p:nvSpPr>
          <p:spPr>
            <a:xfrm>
              <a:off x="4642009" y="4653803"/>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9" name="Rectangle 18">
              <a:extLst>
                <a:ext uri="{FF2B5EF4-FFF2-40B4-BE49-F238E27FC236}">
                  <a16:creationId xmlns:a16="http://schemas.microsoft.com/office/drawing/2014/main" id="{036F9094-7610-FB9C-5466-FA6D966D1189}"/>
                </a:ext>
              </a:extLst>
            </p:cNvPr>
            <p:cNvSpPr/>
            <p:nvPr/>
          </p:nvSpPr>
          <p:spPr>
            <a:xfrm>
              <a:off x="396983" y="4725055"/>
              <a:ext cx="858483" cy="159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20" name="Rectangle 19">
              <a:extLst>
                <a:ext uri="{FF2B5EF4-FFF2-40B4-BE49-F238E27FC236}">
                  <a16:creationId xmlns:a16="http://schemas.microsoft.com/office/drawing/2014/main" id="{4B0993CA-9375-5569-65B2-184F65163953}"/>
                </a:ext>
              </a:extLst>
            </p:cNvPr>
            <p:cNvSpPr/>
            <p:nvPr/>
          </p:nvSpPr>
          <p:spPr>
            <a:xfrm>
              <a:off x="3234898" y="4733215"/>
              <a:ext cx="599892" cy="183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1" name="Rectangle 20">
              <a:extLst>
                <a:ext uri="{FF2B5EF4-FFF2-40B4-BE49-F238E27FC236}">
                  <a16:creationId xmlns:a16="http://schemas.microsoft.com/office/drawing/2014/main" id="{5DDD1476-7406-068D-B120-087C8A9770BB}"/>
                </a:ext>
              </a:extLst>
            </p:cNvPr>
            <p:cNvSpPr/>
            <p:nvPr/>
          </p:nvSpPr>
          <p:spPr>
            <a:xfrm>
              <a:off x="3702281" y="4769861"/>
              <a:ext cx="621192" cy="121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2" name="Rectangle 21">
              <a:extLst>
                <a:ext uri="{FF2B5EF4-FFF2-40B4-BE49-F238E27FC236}">
                  <a16:creationId xmlns:a16="http://schemas.microsoft.com/office/drawing/2014/main" id="{E046B19A-7976-570C-E4F8-5D56B8B741BC}"/>
                </a:ext>
              </a:extLst>
            </p:cNvPr>
            <p:cNvSpPr/>
            <p:nvPr/>
          </p:nvSpPr>
          <p:spPr>
            <a:xfrm>
              <a:off x="1686379" y="4766974"/>
              <a:ext cx="543616" cy="155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3" name="Rectangle 22">
              <a:extLst>
                <a:ext uri="{FF2B5EF4-FFF2-40B4-BE49-F238E27FC236}">
                  <a16:creationId xmlns:a16="http://schemas.microsoft.com/office/drawing/2014/main" id="{12FC4647-A873-970A-1309-B3F567C5DF30}"/>
                </a:ext>
              </a:extLst>
            </p:cNvPr>
            <p:cNvSpPr/>
            <p:nvPr/>
          </p:nvSpPr>
          <p:spPr>
            <a:xfrm>
              <a:off x="2117660" y="4767155"/>
              <a:ext cx="788044" cy="1453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24" name="Rectangle 23">
              <a:extLst>
                <a:ext uri="{FF2B5EF4-FFF2-40B4-BE49-F238E27FC236}">
                  <a16:creationId xmlns:a16="http://schemas.microsoft.com/office/drawing/2014/main" id="{E964F6C5-36D7-1397-4122-953BEF0DD27A}"/>
                </a:ext>
              </a:extLst>
            </p:cNvPr>
            <p:cNvSpPr/>
            <p:nvPr/>
          </p:nvSpPr>
          <p:spPr>
            <a:xfrm>
              <a:off x="6316777" y="463857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5" name="Rectangle 24">
              <a:extLst>
                <a:ext uri="{FF2B5EF4-FFF2-40B4-BE49-F238E27FC236}">
                  <a16:creationId xmlns:a16="http://schemas.microsoft.com/office/drawing/2014/main" id="{3D9EB6C4-9227-6079-A926-BD325FB30202}"/>
                </a:ext>
              </a:extLst>
            </p:cNvPr>
            <p:cNvSpPr/>
            <p:nvPr/>
          </p:nvSpPr>
          <p:spPr>
            <a:xfrm>
              <a:off x="6879569" y="4694980"/>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6" name="Rectangle 25">
              <a:extLst>
                <a:ext uri="{FF2B5EF4-FFF2-40B4-BE49-F238E27FC236}">
                  <a16:creationId xmlns:a16="http://schemas.microsoft.com/office/drawing/2014/main" id="{AFBC3079-7E2F-9AD0-76CA-07E92C94DBA6}"/>
                </a:ext>
              </a:extLst>
            </p:cNvPr>
            <p:cNvSpPr/>
            <p:nvPr/>
          </p:nvSpPr>
          <p:spPr>
            <a:xfrm>
              <a:off x="7328146" y="463857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1434" y="279104"/>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Intention to complete the next bowel screening was largely consistent across audiences</a:t>
            </a:r>
          </a:p>
        </p:txBody>
      </p:sp>
      <p:sp>
        <p:nvSpPr>
          <p:cNvPr id="7" name="TextBox 6">
            <a:extLst>
              <a:ext uri="{FF2B5EF4-FFF2-40B4-BE49-F238E27FC236}">
                <a16:creationId xmlns:a16="http://schemas.microsoft.com/office/drawing/2014/main" id="{184C8FC6-9540-774E-E5D6-D95896488898}"/>
              </a:ext>
            </a:extLst>
          </p:cNvPr>
          <p:cNvSpPr txBox="1"/>
          <p:nvPr/>
        </p:nvSpPr>
        <p:spPr>
          <a:xfrm>
            <a:off x="851376" y="156609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Intention to complete next bowel screening (Net: definitely/probably)</a:t>
            </a:r>
            <a:endParaRPr lang="en-GB" sz="1600" b="1" i="0" u="none" strike="noStrike" kern="1200" spc="10" baseline="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4434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M2. Will you complete the bowel cancer screening poo test kit next time you are sent one?  Please select one answer.</a:t>
            </a:r>
          </a:p>
          <a:p>
            <a:r>
              <a:rPr lang="en-US" sz="800"/>
              <a:t>Base All eligible: N=550; Male: N=255; Female: N=293;  ABC1: N=226; C2DE: 324; Disability: N=246; No disability: N=292; Urban: N=325; Town: N=98; Rural: N=127; Betsi Cadwaladr: N=129; Hywel Dda: N=82; Swansea Bay: N=60; Cym Taf Morgannwg N=76; Aneurin Bevan: N=82; Cardiff and Vale: N=89)</a:t>
            </a:r>
          </a:p>
        </p:txBody>
      </p:sp>
      <p:sp>
        <p:nvSpPr>
          <p:cNvPr id="4" name="Freeform 47">
            <a:extLst>
              <a:ext uri="{FF2B5EF4-FFF2-40B4-BE49-F238E27FC236}">
                <a16:creationId xmlns:a16="http://schemas.microsoft.com/office/drawing/2014/main" id="{1D43C44B-9B99-D37E-E1E2-27D1487AAF1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
        <p:nvSpPr>
          <p:cNvPr id="30" name="Rectangle 29">
            <a:extLst>
              <a:ext uri="{FF2B5EF4-FFF2-40B4-BE49-F238E27FC236}">
                <a16:creationId xmlns:a16="http://schemas.microsoft.com/office/drawing/2014/main" id="{E128E4F6-4120-F611-E6E7-3773CA4F1D13}"/>
              </a:ext>
            </a:extLst>
          </p:cNvPr>
          <p:cNvSpPr/>
          <p:nvPr/>
        </p:nvSpPr>
        <p:spPr>
          <a:xfrm>
            <a:off x="8330218" y="4959768"/>
            <a:ext cx="99459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Betsi Cadwaladr</a:t>
            </a:r>
          </a:p>
        </p:txBody>
      </p:sp>
      <p:sp>
        <p:nvSpPr>
          <p:cNvPr id="31" name="Rectangle 30">
            <a:extLst>
              <a:ext uri="{FF2B5EF4-FFF2-40B4-BE49-F238E27FC236}">
                <a16:creationId xmlns:a16="http://schemas.microsoft.com/office/drawing/2014/main" id="{93664325-912A-BC94-DBAD-8F84E925CD26}"/>
              </a:ext>
            </a:extLst>
          </p:cNvPr>
          <p:cNvSpPr/>
          <p:nvPr/>
        </p:nvSpPr>
        <p:spPr>
          <a:xfrm>
            <a:off x="9020526" y="5038597"/>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Hywel Dda</a:t>
            </a:r>
          </a:p>
        </p:txBody>
      </p:sp>
      <p:sp>
        <p:nvSpPr>
          <p:cNvPr id="32" name="Rectangle 31">
            <a:extLst>
              <a:ext uri="{FF2B5EF4-FFF2-40B4-BE49-F238E27FC236}">
                <a16:creationId xmlns:a16="http://schemas.microsoft.com/office/drawing/2014/main" id="{538CAD9B-B82D-90F6-7568-606C42D4C550}"/>
              </a:ext>
            </a:extLst>
          </p:cNvPr>
          <p:cNvSpPr/>
          <p:nvPr/>
        </p:nvSpPr>
        <p:spPr>
          <a:xfrm>
            <a:off x="9964175" y="5023878"/>
            <a:ext cx="1007906"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Cwm </a:t>
            </a:r>
          </a:p>
          <a:p>
            <a:pPr algn="ctr"/>
            <a:r>
              <a:rPr lang="en-GB" sz="1200">
                <a:solidFill>
                  <a:schemeClr val="tx1"/>
                </a:solidFill>
              </a:rPr>
              <a:t>Taf Morgannwg</a:t>
            </a:r>
          </a:p>
        </p:txBody>
      </p:sp>
      <p:sp>
        <p:nvSpPr>
          <p:cNvPr id="33" name="Rectangle 32">
            <a:extLst>
              <a:ext uri="{FF2B5EF4-FFF2-40B4-BE49-F238E27FC236}">
                <a16:creationId xmlns:a16="http://schemas.microsoft.com/office/drawing/2014/main" id="{A30B0EBF-72C2-3553-979D-1867326C65DB}"/>
              </a:ext>
            </a:extLst>
          </p:cNvPr>
          <p:cNvSpPr/>
          <p:nvPr/>
        </p:nvSpPr>
        <p:spPr>
          <a:xfrm>
            <a:off x="10540944" y="494647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Aneurin Bevan</a:t>
            </a:r>
          </a:p>
        </p:txBody>
      </p:sp>
      <p:sp>
        <p:nvSpPr>
          <p:cNvPr id="34" name="Rectangle 33">
            <a:extLst>
              <a:ext uri="{FF2B5EF4-FFF2-40B4-BE49-F238E27FC236}">
                <a16:creationId xmlns:a16="http://schemas.microsoft.com/office/drawing/2014/main" id="{32027FD3-1E13-D1F1-B359-1D7CEAA611D6}"/>
              </a:ext>
            </a:extLst>
          </p:cNvPr>
          <p:cNvSpPr/>
          <p:nvPr/>
        </p:nvSpPr>
        <p:spPr>
          <a:xfrm>
            <a:off x="11101317" y="495835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Cardiff and Vale</a:t>
            </a:r>
          </a:p>
        </p:txBody>
      </p:sp>
      <p:sp>
        <p:nvSpPr>
          <p:cNvPr id="35" name="Rectangle 34">
            <a:extLst>
              <a:ext uri="{FF2B5EF4-FFF2-40B4-BE49-F238E27FC236}">
                <a16:creationId xmlns:a16="http://schemas.microsoft.com/office/drawing/2014/main" id="{9634DC05-ACB1-799B-1BFD-B1C4973F9FAB}"/>
              </a:ext>
            </a:extLst>
          </p:cNvPr>
          <p:cNvSpPr/>
          <p:nvPr/>
        </p:nvSpPr>
        <p:spPr>
          <a:xfrm>
            <a:off x="9481426" y="5021989"/>
            <a:ext cx="907443"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Swansea Bay</a:t>
            </a:r>
          </a:p>
        </p:txBody>
      </p:sp>
      <p:sp>
        <p:nvSpPr>
          <p:cNvPr id="2" name="Oval 1">
            <a:extLst>
              <a:ext uri="{FF2B5EF4-FFF2-40B4-BE49-F238E27FC236}">
                <a16:creationId xmlns:a16="http://schemas.microsoft.com/office/drawing/2014/main" id="{3F681B50-BDA7-23D7-ADCB-16B6B09F6F31}"/>
              </a:ext>
            </a:extLst>
          </p:cNvPr>
          <p:cNvSpPr/>
          <p:nvPr/>
        </p:nvSpPr>
        <p:spPr>
          <a:xfrm>
            <a:off x="11445106" y="563627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19E17B67-6551-B525-B316-5B04A85EEEDB}"/>
              </a:ext>
            </a:extLst>
          </p:cNvPr>
          <p:cNvSpPr/>
          <p:nvPr/>
        </p:nvSpPr>
        <p:spPr>
          <a:xfrm>
            <a:off x="10877256" y="564710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73371CE-7C2C-7781-BB37-34B3AAE774BD}"/>
              </a:ext>
            </a:extLst>
          </p:cNvPr>
          <p:cNvSpPr/>
          <p:nvPr/>
        </p:nvSpPr>
        <p:spPr>
          <a:xfrm>
            <a:off x="10326330" y="564629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A285B45-8649-703C-6A6B-9003F8B32A4C}"/>
              </a:ext>
            </a:extLst>
          </p:cNvPr>
          <p:cNvSpPr/>
          <p:nvPr/>
        </p:nvSpPr>
        <p:spPr>
          <a:xfrm>
            <a:off x="9840320" y="564608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AE6E932-92B0-BFA9-D030-E82D360B6C30}"/>
              </a:ext>
            </a:extLst>
          </p:cNvPr>
          <p:cNvSpPr/>
          <p:nvPr/>
        </p:nvSpPr>
        <p:spPr>
          <a:xfrm>
            <a:off x="9328868" y="565297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6BE499A-C5E5-7DDB-9C6D-90CAB87CDA4B}"/>
              </a:ext>
            </a:extLst>
          </p:cNvPr>
          <p:cNvSpPr/>
          <p:nvPr/>
        </p:nvSpPr>
        <p:spPr>
          <a:xfrm>
            <a:off x="7154742" y="536832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0ED8C833-0A5E-2D08-09FC-9A72A8F3C64D}"/>
              </a:ext>
            </a:extLst>
          </p:cNvPr>
          <p:cNvGrpSpPr/>
          <p:nvPr/>
        </p:nvGrpSpPr>
        <p:grpSpPr>
          <a:xfrm>
            <a:off x="10080992" y="6280475"/>
            <a:ext cx="1871253" cy="553998"/>
            <a:chOff x="1866138" y="3058307"/>
            <a:chExt cx="1871253" cy="553998"/>
          </a:xfrm>
        </p:grpSpPr>
        <p:sp>
          <p:nvSpPr>
            <p:cNvPr id="13" name="TextBox 12">
              <a:extLst>
                <a:ext uri="{FF2B5EF4-FFF2-40B4-BE49-F238E27FC236}">
                  <a16:creationId xmlns:a16="http://schemas.microsoft.com/office/drawing/2014/main" id="{EC06F994-0AE9-1D50-FCA8-B3D3E9CE41FF}"/>
                </a:ext>
              </a:extLst>
            </p:cNvPr>
            <p:cNvSpPr txBox="1"/>
            <p:nvPr/>
          </p:nvSpPr>
          <p:spPr>
            <a:xfrm>
              <a:off x="2032000" y="3058307"/>
              <a:ext cx="1705391" cy="553998"/>
            </a:xfrm>
            <a:prstGeom prst="rect">
              <a:avLst/>
            </a:prstGeom>
            <a:noFill/>
          </p:spPr>
          <p:txBody>
            <a:bodyPr wrap="square" lIns="0" tIns="0" rIns="0" bIns="0" rtlCol="0">
              <a:spAutoFit/>
            </a:bodyPr>
            <a:lstStyle/>
            <a:p>
              <a:pPr algn="ctr"/>
              <a:r>
                <a:rPr lang="en-US" sz="900"/>
                <a:t>Show statistically significant differences between subgroups/ compared to overall for health boards</a:t>
              </a:r>
              <a:endParaRPr lang="en-GB" sz="900"/>
            </a:p>
          </p:txBody>
        </p:sp>
        <p:sp>
          <p:nvSpPr>
            <p:cNvPr id="14" name="Isosceles Triangle 13">
              <a:extLst>
                <a:ext uri="{FF2B5EF4-FFF2-40B4-BE49-F238E27FC236}">
                  <a16:creationId xmlns:a16="http://schemas.microsoft.com/office/drawing/2014/main" id="{F4198197-801A-A9F8-91E1-20F771F8AC2F}"/>
                </a:ext>
              </a:extLst>
            </p:cNvPr>
            <p:cNvSpPr>
              <a:spLocks noChangeAspect="1"/>
            </p:cNvSpPr>
            <p:nvPr/>
          </p:nvSpPr>
          <p:spPr>
            <a:xfrm>
              <a:off x="1866138" y="31278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9" name="Isosceles Triangle 28">
              <a:extLst>
                <a:ext uri="{FF2B5EF4-FFF2-40B4-BE49-F238E27FC236}">
                  <a16:creationId xmlns:a16="http://schemas.microsoft.com/office/drawing/2014/main" id="{EE0FE35C-5AF3-950C-21DD-4DA76DF902D8}"/>
                </a:ext>
              </a:extLst>
            </p:cNvPr>
            <p:cNvSpPr>
              <a:spLocks noChangeAspect="1"/>
            </p:cNvSpPr>
            <p:nvPr/>
          </p:nvSpPr>
          <p:spPr>
            <a:xfrm rot="10800000">
              <a:off x="1866138" y="332000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Tree>
    <p:extLst>
      <p:ext uri="{BB962C8B-B14F-4D97-AF65-F5344CB8AC3E}">
        <p14:creationId xmlns:p14="http://schemas.microsoft.com/office/powerpoint/2010/main" val="3903118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a:extLst>
              <a:ext uri="{FF2B5EF4-FFF2-40B4-BE49-F238E27FC236}">
                <a16:creationId xmlns:a16="http://schemas.microsoft.com/office/drawing/2014/main" id="{AED7E09E-ACAE-98D7-867C-50FD70F11941}"/>
              </a:ext>
            </a:extLst>
          </p:cNvPr>
          <p:cNvGraphicFramePr/>
          <p:nvPr>
            <p:extLst>
              <p:ext uri="{D42A27DB-BD31-4B8C-83A1-F6EECF244321}">
                <p14:modId xmlns:p14="http://schemas.microsoft.com/office/powerpoint/2010/main" val="1523421533"/>
              </p:ext>
            </p:extLst>
          </p:nvPr>
        </p:nvGraphicFramePr>
        <p:xfrm>
          <a:off x="341459" y="1861601"/>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435726"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Not having any symptoms was most commonly identified as a barrier to complete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26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a:t>Base: All eligible who have sent a kit (502); all up to date (N=379); never completed (N=79)</a:t>
            </a:r>
          </a:p>
        </p:txBody>
      </p:sp>
      <p:sp>
        <p:nvSpPr>
          <p:cNvPr id="2" name="TextBox 1">
            <a:extLst>
              <a:ext uri="{FF2B5EF4-FFF2-40B4-BE49-F238E27FC236}">
                <a16:creationId xmlns:a16="http://schemas.microsoft.com/office/drawing/2014/main" id="{C8F2C093-8874-C5DF-6335-64B4714D43E6}"/>
              </a:ext>
            </a:extLst>
          </p:cNvPr>
          <p:cNvSpPr txBox="1"/>
          <p:nvPr/>
        </p:nvSpPr>
        <p:spPr>
          <a:xfrm>
            <a:off x="3053065" y="1556359"/>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Barriers to completing (Net: A lot / a little) – Top 10 </a:t>
            </a:r>
            <a:endParaRPr lang="en-GB" sz="1800" b="1" i="0" u="none" strike="noStrike" kern="1200" spc="10" baseline="0">
              <a:solidFill>
                <a:schemeClr val="tx1"/>
              </a:solidFill>
              <a:ea typeface="+mn-ea"/>
              <a:cs typeface="+mn-cs"/>
            </a:endParaRPr>
          </a:p>
        </p:txBody>
      </p:sp>
      <p:sp>
        <p:nvSpPr>
          <p:cNvPr id="3" name="TextBox 2">
            <a:extLst>
              <a:ext uri="{FF2B5EF4-FFF2-40B4-BE49-F238E27FC236}">
                <a16:creationId xmlns:a16="http://schemas.microsoft.com/office/drawing/2014/main" id="{92AC6697-61C2-2635-5922-A8789964BD6B}"/>
              </a:ext>
            </a:extLst>
          </p:cNvPr>
          <p:cNvSpPr txBox="1"/>
          <p:nvPr/>
        </p:nvSpPr>
        <p:spPr>
          <a:xfrm>
            <a:off x="10433264" y="6362419"/>
            <a:ext cx="1758736"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
        <p:nvSpPr>
          <p:cNvPr id="4" name="Isosceles Triangle 3">
            <a:extLst>
              <a:ext uri="{FF2B5EF4-FFF2-40B4-BE49-F238E27FC236}">
                <a16:creationId xmlns:a16="http://schemas.microsoft.com/office/drawing/2014/main" id="{7CBE7202-FE37-F065-DBA1-CD5E99214CB0}"/>
              </a:ext>
            </a:extLst>
          </p:cNvPr>
          <p:cNvSpPr>
            <a:spLocks noChangeAspect="1"/>
          </p:cNvSpPr>
          <p:nvPr/>
        </p:nvSpPr>
        <p:spPr>
          <a:xfrm rot="10800000">
            <a:off x="10350333" y="65477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Isosceles Triangle 4">
            <a:extLst>
              <a:ext uri="{FF2B5EF4-FFF2-40B4-BE49-F238E27FC236}">
                <a16:creationId xmlns:a16="http://schemas.microsoft.com/office/drawing/2014/main" id="{1126ECA2-A8A0-D1BF-7FF2-4CC3C3FD1515}"/>
              </a:ext>
            </a:extLst>
          </p:cNvPr>
          <p:cNvSpPr>
            <a:spLocks noChangeAspect="1"/>
          </p:cNvSpPr>
          <p:nvPr/>
        </p:nvSpPr>
        <p:spPr>
          <a:xfrm>
            <a:off x="10350333" y="636577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Freeform 47">
            <a:extLst>
              <a:ext uri="{FF2B5EF4-FFF2-40B4-BE49-F238E27FC236}">
                <a16:creationId xmlns:a16="http://schemas.microsoft.com/office/drawing/2014/main" id="{3B4C4AC1-29B8-E229-D252-EA3F07C1711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
        <p:nvSpPr>
          <p:cNvPr id="13" name="Isosceles Triangle 12">
            <a:extLst>
              <a:ext uri="{FF2B5EF4-FFF2-40B4-BE49-F238E27FC236}">
                <a16:creationId xmlns:a16="http://schemas.microsoft.com/office/drawing/2014/main" id="{53721495-7BE7-59AB-09FD-331050FB4121}"/>
              </a:ext>
            </a:extLst>
          </p:cNvPr>
          <p:cNvSpPr>
            <a:spLocks noChangeAspect="1"/>
          </p:cNvSpPr>
          <p:nvPr/>
        </p:nvSpPr>
        <p:spPr>
          <a:xfrm rot="10800000">
            <a:off x="2569215" y="355135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4" name="Isosceles Triangle 13">
            <a:extLst>
              <a:ext uri="{FF2B5EF4-FFF2-40B4-BE49-F238E27FC236}">
                <a16:creationId xmlns:a16="http://schemas.microsoft.com/office/drawing/2014/main" id="{CE8D2FF6-D113-6789-EE36-33DB94044410}"/>
              </a:ext>
            </a:extLst>
          </p:cNvPr>
          <p:cNvSpPr>
            <a:spLocks noChangeAspect="1"/>
          </p:cNvSpPr>
          <p:nvPr/>
        </p:nvSpPr>
        <p:spPr>
          <a:xfrm rot="10800000">
            <a:off x="6846327" y="38516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Isosceles Triangle 28">
            <a:extLst>
              <a:ext uri="{FF2B5EF4-FFF2-40B4-BE49-F238E27FC236}">
                <a16:creationId xmlns:a16="http://schemas.microsoft.com/office/drawing/2014/main" id="{79B03685-2502-5D64-28D4-3F54BE77FB0A}"/>
              </a:ext>
            </a:extLst>
          </p:cNvPr>
          <p:cNvSpPr>
            <a:spLocks noChangeAspect="1"/>
          </p:cNvSpPr>
          <p:nvPr/>
        </p:nvSpPr>
        <p:spPr>
          <a:xfrm rot="10800000">
            <a:off x="3637988" y="360617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Isosceles Triangle 29">
            <a:extLst>
              <a:ext uri="{FF2B5EF4-FFF2-40B4-BE49-F238E27FC236}">
                <a16:creationId xmlns:a16="http://schemas.microsoft.com/office/drawing/2014/main" id="{B5E5A0FA-8233-673F-DEA2-68E8E721A83B}"/>
              </a:ext>
            </a:extLst>
          </p:cNvPr>
          <p:cNvSpPr>
            <a:spLocks noChangeAspect="1"/>
          </p:cNvSpPr>
          <p:nvPr/>
        </p:nvSpPr>
        <p:spPr>
          <a:xfrm rot="10800000">
            <a:off x="1500441" y="365429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1" name="Isosceles Triangle 30">
            <a:extLst>
              <a:ext uri="{FF2B5EF4-FFF2-40B4-BE49-F238E27FC236}">
                <a16:creationId xmlns:a16="http://schemas.microsoft.com/office/drawing/2014/main" id="{DFBE57E1-ECEF-5D28-C353-377FB8A405DA}"/>
              </a:ext>
            </a:extLst>
          </p:cNvPr>
          <p:cNvSpPr>
            <a:spLocks noChangeAspect="1"/>
          </p:cNvSpPr>
          <p:nvPr/>
        </p:nvSpPr>
        <p:spPr>
          <a:xfrm rot="10800000">
            <a:off x="4652001" y="374191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2" name="Isosceles Triangle 31">
            <a:extLst>
              <a:ext uri="{FF2B5EF4-FFF2-40B4-BE49-F238E27FC236}">
                <a16:creationId xmlns:a16="http://schemas.microsoft.com/office/drawing/2014/main" id="{CEDB070F-E496-1234-E298-C7FF2175D15E}"/>
              </a:ext>
            </a:extLst>
          </p:cNvPr>
          <p:cNvSpPr>
            <a:spLocks noChangeAspect="1"/>
          </p:cNvSpPr>
          <p:nvPr/>
        </p:nvSpPr>
        <p:spPr>
          <a:xfrm rot="10800000">
            <a:off x="5692471" y="386090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3" name="Isosceles Triangle 32">
            <a:extLst>
              <a:ext uri="{FF2B5EF4-FFF2-40B4-BE49-F238E27FC236}">
                <a16:creationId xmlns:a16="http://schemas.microsoft.com/office/drawing/2014/main" id="{2A0F846C-E0B0-C4E6-19B8-B550FE272F5C}"/>
              </a:ext>
            </a:extLst>
          </p:cNvPr>
          <p:cNvSpPr>
            <a:spLocks noChangeAspect="1"/>
          </p:cNvSpPr>
          <p:nvPr/>
        </p:nvSpPr>
        <p:spPr>
          <a:xfrm rot="10800000">
            <a:off x="8926295" y="385658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Isosceles Triangle 33">
            <a:extLst>
              <a:ext uri="{FF2B5EF4-FFF2-40B4-BE49-F238E27FC236}">
                <a16:creationId xmlns:a16="http://schemas.microsoft.com/office/drawing/2014/main" id="{15D18364-76B5-62E0-9974-61C60BD00D06}"/>
              </a:ext>
            </a:extLst>
          </p:cNvPr>
          <p:cNvSpPr>
            <a:spLocks noChangeAspect="1"/>
          </p:cNvSpPr>
          <p:nvPr/>
        </p:nvSpPr>
        <p:spPr>
          <a:xfrm rot="10800000">
            <a:off x="9997220" y="38516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Isosceles Triangle 5">
            <a:extLst>
              <a:ext uri="{FF2B5EF4-FFF2-40B4-BE49-F238E27FC236}">
                <a16:creationId xmlns:a16="http://schemas.microsoft.com/office/drawing/2014/main" id="{665A81E0-88A0-BB59-3108-2C7B5B898EE0}"/>
              </a:ext>
            </a:extLst>
          </p:cNvPr>
          <p:cNvSpPr>
            <a:spLocks noChangeAspect="1"/>
          </p:cNvSpPr>
          <p:nvPr/>
        </p:nvSpPr>
        <p:spPr>
          <a:xfrm>
            <a:off x="1681938" y="19603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Isosceles Triangle 8">
            <a:extLst>
              <a:ext uri="{FF2B5EF4-FFF2-40B4-BE49-F238E27FC236}">
                <a16:creationId xmlns:a16="http://schemas.microsoft.com/office/drawing/2014/main" id="{8834EA3F-D3B0-EEFF-E233-1798223418FB}"/>
              </a:ext>
            </a:extLst>
          </p:cNvPr>
          <p:cNvSpPr>
            <a:spLocks noChangeAspect="1"/>
          </p:cNvSpPr>
          <p:nvPr/>
        </p:nvSpPr>
        <p:spPr>
          <a:xfrm>
            <a:off x="2767735" y="225454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Isosceles Triangle 9">
            <a:extLst>
              <a:ext uri="{FF2B5EF4-FFF2-40B4-BE49-F238E27FC236}">
                <a16:creationId xmlns:a16="http://schemas.microsoft.com/office/drawing/2014/main" id="{4E0858EF-5A40-182A-F998-62FF821B833D}"/>
              </a:ext>
            </a:extLst>
          </p:cNvPr>
          <p:cNvSpPr>
            <a:spLocks noChangeAspect="1"/>
          </p:cNvSpPr>
          <p:nvPr/>
        </p:nvSpPr>
        <p:spPr>
          <a:xfrm>
            <a:off x="3826422" y="263018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Isosceles Triangle 10">
            <a:extLst>
              <a:ext uri="{FF2B5EF4-FFF2-40B4-BE49-F238E27FC236}">
                <a16:creationId xmlns:a16="http://schemas.microsoft.com/office/drawing/2014/main" id="{A96B6518-A4EF-BDAF-E23B-7CC0974DD7EB}"/>
              </a:ext>
            </a:extLst>
          </p:cNvPr>
          <p:cNvSpPr>
            <a:spLocks noChangeAspect="1"/>
          </p:cNvSpPr>
          <p:nvPr/>
        </p:nvSpPr>
        <p:spPr>
          <a:xfrm>
            <a:off x="4864804" y="232545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Isosceles Triangle 11">
            <a:extLst>
              <a:ext uri="{FF2B5EF4-FFF2-40B4-BE49-F238E27FC236}">
                <a16:creationId xmlns:a16="http://schemas.microsoft.com/office/drawing/2014/main" id="{B8F6A50D-E657-0793-406B-6B1F30327C1B}"/>
              </a:ext>
            </a:extLst>
          </p:cNvPr>
          <p:cNvSpPr>
            <a:spLocks noChangeAspect="1"/>
          </p:cNvSpPr>
          <p:nvPr/>
        </p:nvSpPr>
        <p:spPr>
          <a:xfrm>
            <a:off x="5967384" y="229736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Isosceles Triangle 14">
            <a:extLst>
              <a:ext uri="{FF2B5EF4-FFF2-40B4-BE49-F238E27FC236}">
                <a16:creationId xmlns:a16="http://schemas.microsoft.com/office/drawing/2014/main" id="{A971FB28-E117-E729-A916-7C956968EDE2}"/>
              </a:ext>
            </a:extLst>
          </p:cNvPr>
          <p:cNvSpPr>
            <a:spLocks noChangeAspect="1"/>
          </p:cNvSpPr>
          <p:nvPr/>
        </p:nvSpPr>
        <p:spPr>
          <a:xfrm>
            <a:off x="7012189" y="230763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Isosceles Triangle 16">
            <a:extLst>
              <a:ext uri="{FF2B5EF4-FFF2-40B4-BE49-F238E27FC236}">
                <a16:creationId xmlns:a16="http://schemas.microsoft.com/office/drawing/2014/main" id="{4CE75062-B6CB-C676-360A-E6551451DBD9}"/>
              </a:ext>
            </a:extLst>
          </p:cNvPr>
          <p:cNvSpPr>
            <a:spLocks noChangeAspect="1"/>
          </p:cNvSpPr>
          <p:nvPr/>
        </p:nvSpPr>
        <p:spPr>
          <a:xfrm>
            <a:off x="10244635" y="268440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Isosceles Triangle 17">
            <a:extLst>
              <a:ext uri="{FF2B5EF4-FFF2-40B4-BE49-F238E27FC236}">
                <a16:creationId xmlns:a16="http://schemas.microsoft.com/office/drawing/2014/main" id="{BB34D9E0-7A15-BAB4-0E02-A1B8DAFA5C61}"/>
              </a:ext>
            </a:extLst>
          </p:cNvPr>
          <p:cNvSpPr>
            <a:spLocks noChangeAspect="1"/>
          </p:cNvSpPr>
          <p:nvPr/>
        </p:nvSpPr>
        <p:spPr>
          <a:xfrm>
            <a:off x="9160397" y="303798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Oval 19">
            <a:extLst>
              <a:ext uri="{FF2B5EF4-FFF2-40B4-BE49-F238E27FC236}">
                <a16:creationId xmlns:a16="http://schemas.microsoft.com/office/drawing/2014/main" id="{9702836F-AD2A-718F-A8D2-5C780F09F6EB}"/>
              </a:ext>
            </a:extLst>
          </p:cNvPr>
          <p:cNvSpPr/>
          <p:nvPr/>
        </p:nvSpPr>
        <p:spPr>
          <a:xfrm>
            <a:off x="7396724" y="620562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8945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2412"/>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For those in lower social grade, the more influential barriers focused around not thinking they were at risk or thinking they didn’t need to complete one so soon</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901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a:t>Base: All eligible who have sent a kit (502)</a:t>
            </a:r>
          </a:p>
        </p:txBody>
      </p:sp>
      <p:sp>
        <p:nvSpPr>
          <p:cNvPr id="3" name="Freeform 47">
            <a:extLst>
              <a:ext uri="{FF2B5EF4-FFF2-40B4-BE49-F238E27FC236}">
                <a16:creationId xmlns:a16="http://schemas.microsoft.com/office/drawing/2014/main" id="{080F772A-F33E-32DD-E056-07EEDDEB99F3}"/>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
        <p:nvSpPr>
          <p:cNvPr id="18" name="Speech Bubble: Rectangle with Corners Rounded 17">
            <a:extLst>
              <a:ext uri="{FF2B5EF4-FFF2-40B4-BE49-F238E27FC236}">
                <a16:creationId xmlns:a16="http://schemas.microsoft.com/office/drawing/2014/main" id="{3E56FC31-51C6-D253-A28E-B325DF9216B7}"/>
              </a:ext>
            </a:extLst>
          </p:cNvPr>
          <p:cNvSpPr/>
          <p:nvPr/>
        </p:nvSpPr>
        <p:spPr>
          <a:xfrm>
            <a:off x="1515979" y="2414940"/>
            <a:ext cx="4667983"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 respondents were more likely than male respondents to state that finding it too messy to complete the kit (15% vs 17%) was an influential barrier. There were no other significant differences.</a:t>
            </a:r>
          </a:p>
        </p:txBody>
      </p:sp>
      <p:sp>
        <p:nvSpPr>
          <p:cNvPr id="19" name="Speech Bubble: Rectangle with Corners Rounded 18">
            <a:extLst>
              <a:ext uri="{FF2B5EF4-FFF2-40B4-BE49-F238E27FC236}">
                <a16:creationId xmlns:a16="http://schemas.microsoft.com/office/drawing/2014/main" id="{0C87DE72-A257-CA3C-49EC-E0FD944CC097}"/>
              </a:ext>
            </a:extLst>
          </p:cNvPr>
          <p:cNvSpPr/>
          <p:nvPr/>
        </p:nvSpPr>
        <p:spPr>
          <a:xfrm>
            <a:off x="6424835" y="2402784"/>
            <a:ext cx="4523902"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a lower social grade were more likely than those from a higher social grade to report that they had recently completed a kit and so didn’t think they’d need to do one again so soon (10% vs 5%) or that they didn’t think they were at risk (7% vs 3%).</a:t>
            </a:r>
          </a:p>
        </p:txBody>
      </p:sp>
      <p:sp>
        <p:nvSpPr>
          <p:cNvPr id="21" name="Speech Bubble: Rectangle with Corners Rounded 20">
            <a:extLst>
              <a:ext uri="{FF2B5EF4-FFF2-40B4-BE49-F238E27FC236}">
                <a16:creationId xmlns:a16="http://schemas.microsoft.com/office/drawing/2014/main" id="{EDA5E34E-A1D4-AE41-E6BA-C6E97A4278D3}"/>
              </a:ext>
            </a:extLst>
          </p:cNvPr>
          <p:cNvSpPr/>
          <p:nvPr/>
        </p:nvSpPr>
        <p:spPr>
          <a:xfrm>
            <a:off x="3849970" y="4438618"/>
            <a:ext cx="4667983"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urban areas were more likely than those in rural areas to identify finding it too embarrassing as influential (10% vs 4%). Meanwhile those in rural areas were more likely than those in urban areas to state that they didn’t have enough information (5% vs 1%).</a:t>
            </a:r>
          </a:p>
        </p:txBody>
      </p:sp>
      <p:sp>
        <p:nvSpPr>
          <p:cNvPr id="24" name="Rectangle: Rounded Corners 23">
            <a:extLst>
              <a:ext uri="{FF2B5EF4-FFF2-40B4-BE49-F238E27FC236}">
                <a16:creationId xmlns:a16="http://schemas.microsoft.com/office/drawing/2014/main" id="{0882E3A6-9E5D-F461-3484-E9F355EF58EC}"/>
              </a:ext>
            </a:extLst>
          </p:cNvPr>
          <p:cNvSpPr/>
          <p:nvPr/>
        </p:nvSpPr>
        <p:spPr>
          <a:xfrm>
            <a:off x="2937207" y="226202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25" name="Rectangle: Rounded Corners 24">
            <a:extLst>
              <a:ext uri="{FF2B5EF4-FFF2-40B4-BE49-F238E27FC236}">
                <a16:creationId xmlns:a16="http://schemas.microsoft.com/office/drawing/2014/main" id="{67DA5AC8-FAE6-703A-8290-135CF55DADC9}"/>
              </a:ext>
            </a:extLst>
          </p:cNvPr>
          <p:cNvSpPr/>
          <p:nvPr/>
        </p:nvSpPr>
        <p:spPr>
          <a:xfrm>
            <a:off x="7737152" y="223804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30" name="Rectangle: Rounded Corners 29">
            <a:extLst>
              <a:ext uri="{FF2B5EF4-FFF2-40B4-BE49-F238E27FC236}">
                <a16:creationId xmlns:a16="http://schemas.microsoft.com/office/drawing/2014/main" id="{B47755A1-9251-7A2F-B497-95C0C5E792D1}"/>
              </a:ext>
            </a:extLst>
          </p:cNvPr>
          <p:cNvSpPr/>
          <p:nvPr/>
        </p:nvSpPr>
        <p:spPr>
          <a:xfrm>
            <a:off x="5206020" y="429260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 / rural status</a:t>
            </a:r>
          </a:p>
        </p:txBody>
      </p:sp>
      <p:sp>
        <p:nvSpPr>
          <p:cNvPr id="33" name="TextBox 32">
            <a:extLst>
              <a:ext uri="{FF2B5EF4-FFF2-40B4-BE49-F238E27FC236}">
                <a16:creationId xmlns:a16="http://schemas.microsoft.com/office/drawing/2014/main" id="{7D225653-2AF9-EB8C-5826-C3EDDE8EE073}"/>
              </a:ext>
            </a:extLst>
          </p:cNvPr>
          <p:cNvSpPr txBox="1"/>
          <p:nvPr/>
        </p:nvSpPr>
        <p:spPr>
          <a:xfrm>
            <a:off x="2528369" y="1633626"/>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34473673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10F83076-C256-8AB7-6500-1709A56FC2B8}"/>
              </a:ext>
            </a:extLst>
          </p:cNvPr>
          <p:cNvGraphicFramePr/>
          <p:nvPr>
            <p:extLst>
              <p:ext uri="{D42A27DB-BD31-4B8C-83A1-F6EECF244321}">
                <p14:modId xmlns:p14="http://schemas.microsoft.com/office/powerpoint/2010/main" val="996767427"/>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More than half reported attending breast screening in the last 3 years, with 7 in 10 categorised as being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71434" y="63992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N2. When was the last time you had a breast cancer screening test? </a:t>
            </a:r>
          </a:p>
          <a:p>
            <a:r>
              <a:rPr lang="en-US" sz="800"/>
              <a:t>N2_rc. Breast screening - recode</a:t>
            </a:r>
          </a:p>
          <a:p>
            <a:r>
              <a:rPr lang="en-US" sz="800"/>
              <a:t>Base: All eligible (N=293)</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Attended last breast screening </a:t>
            </a:r>
            <a:endParaRPr lang="en-GB" sz="1800" b="1" i="0" u="none" strike="noStrike" kern="1200" spc="10" baseline="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aphicFrame>
        <p:nvGraphicFramePr>
          <p:cNvPr id="11" name="Chart 10">
            <a:extLst>
              <a:ext uri="{FF2B5EF4-FFF2-40B4-BE49-F238E27FC236}">
                <a16:creationId xmlns:a16="http://schemas.microsoft.com/office/drawing/2014/main" id="{C2AD727D-F585-93A8-4CB1-8032D428F027}"/>
              </a:ext>
            </a:extLst>
          </p:cNvPr>
          <p:cNvGraphicFramePr/>
          <p:nvPr>
            <p:extLst>
              <p:ext uri="{D42A27DB-BD31-4B8C-83A1-F6EECF244321}">
                <p14:modId xmlns:p14="http://schemas.microsoft.com/office/powerpoint/2010/main" val="2573797124"/>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2865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in higher social grades were more likely to be categorised as being up to date with their screening. Those living with a disability were the least likely.  </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8" name="Footer Placeholder 5">
            <a:extLst>
              <a:ext uri="{FF2B5EF4-FFF2-40B4-BE49-F238E27FC236}">
                <a16:creationId xmlns:a16="http://schemas.microsoft.com/office/drawing/2014/main" id="{2745D7CD-05EE-D042-D45F-95986CE4CD45}"/>
              </a:ext>
            </a:extLst>
          </p:cNvPr>
          <p:cNvSpPr txBox="1">
            <a:spLocks/>
          </p:cNvSpPr>
          <p:nvPr/>
        </p:nvSpPr>
        <p:spPr>
          <a:xfrm>
            <a:off x="199416" y="6338152"/>
            <a:ext cx="9113520" cy="3948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N2_rc. Breast screening - recode</a:t>
            </a:r>
          </a:p>
          <a:p>
            <a:r>
              <a:rPr lang="en-US" sz="800"/>
              <a:t>Base All eligible: N=293;  ABC1: N=106; C2DE: 187; Disability: N=139; No disability: N=170; Urban: N=325; Town: N=64; Rural: N=73)</a:t>
            </a:r>
          </a:p>
          <a:p>
            <a:endParaRPr lang="en-US" sz="800"/>
          </a:p>
        </p:txBody>
      </p:sp>
      <p:grpSp>
        <p:nvGrpSpPr>
          <p:cNvPr id="10" name="Group 9">
            <a:extLst>
              <a:ext uri="{FF2B5EF4-FFF2-40B4-BE49-F238E27FC236}">
                <a16:creationId xmlns:a16="http://schemas.microsoft.com/office/drawing/2014/main" id="{CF769922-AB1F-EE97-7CAC-81724A8F413D}"/>
              </a:ext>
            </a:extLst>
          </p:cNvPr>
          <p:cNvGrpSpPr/>
          <p:nvPr/>
        </p:nvGrpSpPr>
        <p:grpSpPr>
          <a:xfrm>
            <a:off x="614375" y="1934235"/>
            <a:ext cx="11219265" cy="3918112"/>
            <a:chOff x="541253" y="844389"/>
            <a:chExt cx="11219265" cy="3918112"/>
          </a:xfrm>
        </p:grpSpPr>
        <p:graphicFrame>
          <p:nvGraphicFramePr>
            <p:cNvPr id="11" name="Chart 10">
              <a:extLst>
                <a:ext uri="{FF2B5EF4-FFF2-40B4-BE49-F238E27FC236}">
                  <a16:creationId xmlns:a16="http://schemas.microsoft.com/office/drawing/2014/main" id="{78A8B8A1-E9B2-6F75-E867-59AEACDFB90F}"/>
                </a:ext>
              </a:extLst>
            </p:cNvPr>
            <p:cNvGraphicFramePr/>
            <p:nvPr>
              <p:extLst>
                <p:ext uri="{D42A27DB-BD31-4B8C-83A1-F6EECF244321}">
                  <p14:modId xmlns:p14="http://schemas.microsoft.com/office/powerpoint/2010/main" val="3867040775"/>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DF2DB105-0A56-C2D5-B5F8-2A8AEFD48D09}"/>
                </a:ext>
              </a:extLst>
            </p:cNvPr>
            <p:cNvSpPr/>
            <p:nvPr/>
          </p:nvSpPr>
          <p:spPr>
            <a:xfrm>
              <a:off x="835368" y="3463593"/>
              <a:ext cx="529684" cy="3219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9" name="Rectangle 38">
              <a:extLst>
                <a:ext uri="{FF2B5EF4-FFF2-40B4-BE49-F238E27FC236}">
                  <a16:creationId xmlns:a16="http://schemas.microsoft.com/office/drawing/2014/main" id="{7AAB2BF1-22EE-57AA-D3D2-B10175602D0D}"/>
                </a:ext>
              </a:extLst>
            </p:cNvPr>
            <p:cNvSpPr/>
            <p:nvPr/>
          </p:nvSpPr>
          <p:spPr>
            <a:xfrm>
              <a:off x="2776635" y="3451031"/>
              <a:ext cx="643987" cy="330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40" name="Rectangle 39">
              <a:extLst>
                <a:ext uri="{FF2B5EF4-FFF2-40B4-BE49-F238E27FC236}">
                  <a16:creationId xmlns:a16="http://schemas.microsoft.com/office/drawing/2014/main" id="{7392CA3C-57AE-6D8A-AD04-9B477AE384A1}"/>
                </a:ext>
              </a:extLst>
            </p:cNvPr>
            <p:cNvSpPr/>
            <p:nvPr/>
          </p:nvSpPr>
          <p:spPr>
            <a:xfrm>
              <a:off x="3816715" y="3463593"/>
              <a:ext cx="649985" cy="3301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41" name="Rectangle 40">
              <a:extLst>
                <a:ext uri="{FF2B5EF4-FFF2-40B4-BE49-F238E27FC236}">
                  <a16:creationId xmlns:a16="http://schemas.microsoft.com/office/drawing/2014/main" id="{8EB5D1E0-230B-7B11-D1FA-E872EDBD45D7}"/>
                </a:ext>
              </a:extLst>
            </p:cNvPr>
            <p:cNvSpPr/>
            <p:nvPr/>
          </p:nvSpPr>
          <p:spPr>
            <a:xfrm>
              <a:off x="5684133" y="3468811"/>
              <a:ext cx="866133" cy="31147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cxnSp>
          <p:nvCxnSpPr>
            <p:cNvPr id="42" name="Straight Connector 41">
              <a:extLst>
                <a:ext uri="{FF2B5EF4-FFF2-40B4-BE49-F238E27FC236}">
                  <a16:creationId xmlns:a16="http://schemas.microsoft.com/office/drawing/2014/main" id="{0A6CB5C9-3D12-A84F-2125-4CE7E38E77C4}"/>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32D92A08-E5CD-D218-CAEB-E1F90E6F06CE}"/>
                </a:ext>
              </a:extLst>
            </p:cNvPr>
            <p:cNvSpPr/>
            <p:nvPr/>
          </p:nvSpPr>
          <p:spPr>
            <a:xfrm>
              <a:off x="6596237" y="3449328"/>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grpSp>
      <p:sp>
        <p:nvSpPr>
          <p:cNvPr id="45" name="Rectangle 44">
            <a:extLst>
              <a:ext uri="{FF2B5EF4-FFF2-40B4-BE49-F238E27FC236}">
                <a16:creationId xmlns:a16="http://schemas.microsoft.com/office/drawing/2014/main" id="{CA15E9BF-44BD-5759-CC6F-EFDE64D6B57D}"/>
              </a:ext>
            </a:extLst>
          </p:cNvPr>
          <p:cNvSpPr/>
          <p:nvPr/>
        </p:nvSpPr>
        <p:spPr>
          <a:xfrm>
            <a:off x="8621318" y="452405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49" name="Rectangle 48">
            <a:extLst>
              <a:ext uri="{FF2B5EF4-FFF2-40B4-BE49-F238E27FC236}">
                <a16:creationId xmlns:a16="http://schemas.microsoft.com/office/drawing/2014/main" id="{82594DB9-FA9F-F642-0126-221A850714AD}"/>
              </a:ext>
            </a:extLst>
          </p:cNvPr>
          <p:cNvSpPr/>
          <p:nvPr/>
        </p:nvSpPr>
        <p:spPr>
          <a:xfrm>
            <a:off x="9652336" y="451773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52" name="Rectangle 51">
            <a:extLst>
              <a:ext uri="{FF2B5EF4-FFF2-40B4-BE49-F238E27FC236}">
                <a16:creationId xmlns:a16="http://schemas.microsoft.com/office/drawing/2014/main" id="{408B2C38-9D2C-5407-70FB-18AC059B78CC}"/>
              </a:ext>
            </a:extLst>
          </p:cNvPr>
          <p:cNvSpPr/>
          <p:nvPr/>
        </p:nvSpPr>
        <p:spPr>
          <a:xfrm>
            <a:off x="10777555" y="4535071"/>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57" name="Isosceles Triangle 56">
            <a:extLst>
              <a:ext uri="{FF2B5EF4-FFF2-40B4-BE49-F238E27FC236}">
                <a16:creationId xmlns:a16="http://schemas.microsoft.com/office/drawing/2014/main" id="{B2EF34A9-2B45-E71C-B4E6-B284C38AB0FD}"/>
              </a:ext>
            </a:extLst>
          </p:cNvPr>
          <p:cNvSpPr>
            <a:spLocks noChangeAspect="1"/>
          </p:cNvSpPr>
          <p:nvPr/>
        </p:nvSpPr>
        <p:spPr>
          <a:xfrm>
            <a:off x="3079857" y="237644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8" name="Isosceles Triangle 57">
            <a:extLst>
              <a:ext uri="{FF2B5EF4-FFF2-40B4-BE49-F238E27FC236}">
                <a16:creationId xmlns:a16="http://schemas.microsoft.com/office/drawing/2014/main" id="{0BD96F04-EDBF-84C3-7DAB-99D1EBF6297F}"/>
              </a:ext>
            </a:extLst>
          </p:cNvPr>
          <p:cNvSpPr>
            <a:spLocks noChangeAspect="1"/>
          </p:cNvSpPr>
          <p:nvPr/>
        </p:nvSpPr>
        <p:spPr>
          <a:xfrm rot="10800000">
            <a:off x="4137200" y="264132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0" name="Isosceles Triangle 59">
            <a:extLst>
              <a:ext uri="{FF2B5EF4-FFF2-40B4-BE49-F238E27FC236}">
                <a16:creationId xmlns:a16="http://schemas.microsoft.com/office/drawing/2014/main" id="{A60CED36-58CA-D99B-19FE-11FC75C54BC3}"/>
              </a:ext>
            </a:extLst>
          </p:cNvPr>
          <p:cNvSpPr>
            <a:spLocks noChangeAspect="1"/>
          </p:cNvSpPr>
          <p:nvPr/>
        </p:nvSpPr>
        <p:spPr>
          <a:xfrm rot="10800000">
            <a:off x="6042925" y="274098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1" name="TextBox 60">
            <a:extLst>
              <a:ext uri="{FF2B5EF4-FFF2-40B4-BE49-F238E27FC236}">
                <a16:creationId xmlns:a16="http://schemas.microsoft.com/office/drawing/2014/main" id="{CB7E42FF-2CF9-DC43-FD43-EF3FA5C1FB08}"/>
              </a:ext>
            </a:extLst>
          </p:cNvPr>
          <p:cNvSpPr txBox="1"/>
          <p:nvPr/>
        </p:nvSpPr>
        <p:spPr>
          <a:xfrm>
            <a:off x="99529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breast screening</a:t>
            </a:r>
            <a:endParaRPr lang="en-GB" sz="1600" b="1" i="0" u="none" strike="noStrike" kern="1200" spc="10" baseline="0">
              <a:solidFill>
                <a:schemeClr val="tx1"/>
              </a:solidFill>
              <a:ea typeface="+mn-ea"/>
              <a:cs typeface="+mn-cs"/>
            </a:endParaRPr>
          </a:p>
        </p:txBody>
      </p:sp>
      <p:sp>
        <p:nvSpPr>
          <p:cNvPr id="62" name="Isosceles Triangle 61">
            <a:extLst>
              <a:ext uri="{FF2B5EF4-FFF2-40B4-BE49-F238E27FC236}">
                <a16:creationId xmlns:a16="http://schemas.microsoft.com/office/drawing/2014/main" id="{3420259B-3E0B-A75C-3A73-E0F4E6E916FA}"/>
              </a:ext>
            </a:extLst>
          </p:cNvPr>
          <p:cNvSpPr>
            <a:spLocks noChangeAspect="1"/>
          </p:cNvSpPr>
          <p:nvPr/>
        </p:nvSpPr>
        <p:spPr>
          <a:xfrm>
            <a:off x="7013148" y="244432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0" name="Freeform 47">
            <a:extLst>
              <a:ext uri="{FF2B5EF4-FFF2-40B4-BE49-F238E27FC236}">
                <a16:creationId xmlns:a16="http://schemas.microsoft.com/office/drawing/2014/main" id="{1A7D400A-4F19-4707-4C86-166846066FF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sp>
        <p:nvSpPr>
          <p:cNvPr id="2" name="Oval 1">
            <a:extLst>
              <a:ext uri="{FF2B5EF4-FFF2-40B4-BE49-F238E27FC236}">
                <a16:creationId xmlns:a16="http://schemas.microsoft.com/office/drawing/2014/main" id="{0A7B20E3-F3D9-1BC8-E3C8-7FA1E0315A56}"/>
              </a:ext>
            </a:extLst>
          </p:cNvPr>
          <p:cNvSpPr/>
          <p:nvPr/>
        </p:nvSpPr>
        <p:spPr>
          <a:xfrm>
            <a:off x="10012393" y="492875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E7B2998C-75A6-7DDD-1F68-EA4789E9B05D}"/>
              </a:ext>
            </a:extLst>
          </p:cNvPr>
          <p:cNvSpPr/>
          <p:nvPr/>
        </p:nvSpPr>
        <p:spPr>
          <a:xfrm>
            <a:off x="11003265" y="492522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81235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At an overall level, 2 in 3 reported intention to attend their next breast screening, with those who were up to date being more likely to say this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0261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N3. Will you go for breast cancer screening next time you are invited?</a:t>
            </a:r>
          </a:p>
          <a:p>
            <a:r>
              <a:rPr lang="en-US" sz="800"/>
              <a:t>Base: All eligible (N=267); All up to date (N=206)</a:t>
            </a:r>
          </a:p>
        </p:txBody>
      </p:sp>
      <p:sp>
        <p:nvSpPr>
          <p:cNvPr id="2" name="TextBox 1">
            <a:extLst>
              <a:ext uri="{FF2B5EF4-FFF2-40B4-BE49-F238E27FC236}">
                <a16:creationId xmlns:a16="http://schemas.microsoft.com/office/drawing/2014/main" id="{C8F2C093-8874-C5DF-6335-64B4714D43E6}"/>
              </a:ext>
            </a:extLst>
          </p:cNvPr>
          <p:cNvSpPr txBox="1"/>
          <p:nvPr/>
        </p:nvSpPr>
        <p:spPr>
          <a:xfrm>
            <a:off x="2749451" y="1632122"/>
            <a:ext cx="669309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Intention to attend next breast screening</a:t>
            </a:r>
            <a:endParaRPr lang="en-GB" sz="1800" b="1" i="0" u="none" strike="noStrike" kern="1200" spc="10" baseline="0">
              <a:solidFill>
                <a:schemeClr val="tx1"/>
              </a:solidFill>
              <a:ea typeface="+mn-ea"/>
              <a:cs typeface="+mn-cs"/>
            </a:endParaRPr>
          </a:p>
        </p:txBody>
      </p:sp>
      <p:sp>
        <p:nvSpPr>
          <p:cNvPr id="3" name="Freeform 47">
            <a:extLst>
              <a:ext uri="{FF2B5EF4-FFF2-40B4-BE49-F238E27FC236}">
                <a16:creationId xmlns:a16="http://schemas.microsoft.com/office/drawing/2014/main" id="{5FC162F0-BF6C-C5BB-D32A-AEA6255175B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aphicFrame>
        <p:nvGraphicFramePr>
          <p:cNvPr id="7" name="Chart 6">
            <a:extLst>
              <a:ext uri="{FF2B5EF4-FFF2-40B4-BE49-F238E27FC236}">
                <a16:creationId xmlns:a16="http://schemas.microsoft.com/office/drawing/2014/main" id="{0A1C1FBC-B9E0-585C-E62E-C53D03B325D3}"/>
              </a:ext>
            </a:extLst>
          </p:cNvPr>
          <p:cNvGraphicFramePr/>
          <p:nvPr>
            <p:extLst>
              <p:ext uri="{D42A27DB-BD31-4B8C-83A1-F6EECF244321}">
                <p14:modId xmlns:p14="http://schemas.microsoft.com/office/powerpoint/2010/main" val="2978076313"/>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0DA4AD2D-0E51-3BB9-05CF-2632762FD58E}"/>
              </a:ext>
            </a:extLst>
          </p:cNvPr>
          <p:cNvGrpSpPr/>
          <p:nvPr/>
        </p:nvGrpSpPr>
        <p:grpSpPr>
          <a:xfrm>
            <a:off x="10080992" y="6338152"/>
            <a:ext cx="1871253" cy="327895"/>
            <a:chOff x="1866138" y="3032859"/>
            <a:chExt cx="1871253" cy="327895"/>
          </a:xfrm>
        </p:grpSpPr>
        <p:sp>
          <p:nvSpPr>
            <p:cNvPr id="11" name="TextBox 10">
              <a:extLst>
                <a:ext uri="{FF2B5EF4-FFF2-40B4-BE49-F238E27FC236}">
                  <a16:creationId xmlns:a16="http://schemas.microsoft.com/office/drawing/2014/main" id="{E5AF5F89-C969-1B1F-61DC-84B398929B2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compared to average</a:t>
              </a:r>
              <a:endParaRPr lang="en-GB" sz="900"/>
            </a:p>
          </p:txBody>
        </p:sp>
        <p:sp>
          <p:nvSpPr>
            <p:cNvPr id="12" name="Isosceles Triangle 11">
              <a:extLst>
                <a:ext uri="{FF2B5EF4-FFF2-40B4-BE49-F238E27FC236}">
                  <a16:creationId xmlns:a16="http://schemas.microsoft.com/office/drawing/2014/main" id="{0970D6E4-DB40-F519-28AD-48A37547C924}"/>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 name="Isosceles Triangle 12">
              <a:extLst>
                <a:ext uri="{FF2B5EF4-FFF2-40B4-BE49-F238E27FC236}">
                  <a16:creationId xmlns:a16="http://schemas.microsoft.com/office/drawing/2014/main" id="{F69C7791-78A9-A7C9-1AE8-51193574FDBD}"/>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23" name="Right Brace 22">
            <a:extLst>
              <a:ext uri="{FF2B5EF4-FFF2-40B4-BE49-F238E27FC236}">
                <a16:creationId xmlns:a16="http://schemas.microsoft.com/office/drawing/2014/main" id="{5E450111-C36E-09E1-F580-89FEF1D66D0C}"/>
              </a:ext>
            </a:extLst>
          </p:cNvPr>
          <p:cNvSpPr/>
          <p:nvPr/>
        </p:nvSpPr>
        <p:spPr>
          <a:xfrm>
            <a:off x="4300964" y="3296652"/>
            <a:ext cx="307132" cy="2002339"/>
          </a:xfrm>
          <a:prstGeom prst="rightBrace">
            <a:avLst>
              <a:gd name="adj1" fmla="val 152056"/>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40C8A3B0-6BFA-E37B-9F77-9FC95F324C40}"/>
              </a:ext>
            </a:extLst>
          </p:cNvPr>
          <p:cNvSpPr txBox="1"/>
          <p:nvPr/>
        </p:nvSpPr>
        <p:spPr>
          <a:xfrm>
            <a:off x="2943345" y="3973686"/>
            <a:ext cx="723478" cy="369332"/>
          </a:xfrm>
          <a:prstGeom prst="rect">
            <a:avLst/>
          </a:prstGeom>
          <a:noFill/>
        </p:spPr>
        <p:txBody>
          <a:bodyPr wrap="square" rtlCol="0">
            <a:spAutoFit/>
          </a:bodyPr>
          <a:lstStyle/>
          <a:p>
            <a:r>
              <a:rPr lang="en-GB" b="1">
                <a:solidFill>
                  <a:schemeClr val="accent1"/>
                </a:solidFill>
              </a:rPr>
              <a:t>70%</a:t>
            </a:r>
          </a:p>
        </p:txBody>
      </p:sp>
      <p:sp>
        <p:nvSpPr>
          <p:cNvPr id="5" name="TextBox 4">
            <a:extLst>
              <a:ext uri="{FF2B5EF4-FFF2-40B4-BE49-F238E27FC236}">
                <a16:creationId xmlns:a16="http://schemas.microsoft.com/office/drawing/2014/main" id="{70382BD2-0413-0EC3-A5B1-A9AD981D039D}"/>
              </a:ext>
            </a:extLst>
          </p:cNvPr>
          <p:cNvSpPr txBox="1"/>
          <p:nvPr/>
        </p:nvSpPr>
        <p:spPr>
          <a:xfrm>
            <a:off x="4644015" y="4055221"/>
            <a:ext cx="723478" cy="369332"/>
          </a:xfrm>
          <a:prstGeom prst="rect">
            <a:avLst/>
          </a:prstGeom>
          <a:noFill/>
        </p:spPr>
        <p:txBody>
          <a:bodyPr wrap="square" rtlCol="0">
            <a:spAutoFit/>
          </a:bodyPr>
          <a:lstStyle/>
          <a:p>
            <a:r>
              <a:rPr lang="en-GB" b="1">
                <a:solidFill>
                  <a:schemeClr val="accent1"/>
                </a:solidFill>
              </a:rPr>
              <a:t>66%</a:t>
            </a:r>
          </a:p>
        </p:txBody>
      </p:sp>
      <p:sp>
        <p:nvSpPr>
          <p:cNvPr id="6" name="Right Brace 5">
            <a:extLst>
              <a:ext uri="{FF2B5EF4-FFF2-40B4-BE49-F238E27FC236}">
                <a16:creationId xmlns:a16="http://schemas.microsoft.com/office/drawing/2014/main" id="{304E5172-462D-1870-59FD-680C291767E2}"/>
              </a:ext>
            </a:extLst>
          </p:cNvPr>
          <p:cNvSpPr/>
          <p:nvPr/>
        </p:nvSpPr>
        <p:spPr>
          <a:xfrm>
            <a:off x="7350475" y="3431045"/>
            <a:ext cx="439924" cy="1867947"/>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ight Brace 24">
            <a:extLst>
              <a:ext uri="{FF2B5EF4-FFF2-40B4-BE49-F238E27FC236}">
                <a16:creationId xmlns:a16="http://schemas.microsoft.com/office/drawing/2014/main" id="{88597596-4D3A-62F8-1CE5-5A5944D132F1}"/>
              </a:ext>
            </a:extLst>
          </p:cNvPr>
          <p:cNvSpPr/>
          <p:nvPr/>
        </p:nvSpPr>
        <p:spPr>
          <a:xfrm>
            <a:off x="9002329" y="2996763"/>
            <a:ext cx="407240" cy="2302228"/>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Isosceles Triangle 28">
            <a:extLst>
              <a:ext uri="{FF2B5EF4-FFF2-40B4-BE49-F238E27FC236}">
                <a16:creationId xmlns:a16="http://schemas.microsoft.com/office/drawing/2014/main" id="{C151324A-A7AE-D621-14B9-399A1552A4E3}"/>
              </a:ext>
            </a:extLst>
          </p:cNvPr>
          <p:cNvSpPr>
            <a:spLocks noChangeAspect="1"/>
          </p:cNvSpPr>
          <p:nvPr/>
        </p:nvSpPr>
        <p:spPr>
          <a:xfrm>
            <a:off x="9929435" y="398734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0" name="Isosceles Triangle 29">
            <a:extLst>
              <a:ext uri="{FF2B5EF4-FFF2-40B4-BE49-F238E27FC236}">
                <a16:creationId xmlns:a16="http://schemas.microsoft.com/office/drawing/2014/main" id="{89FC8085-2E10-335C-0D3E-B854735C1896}"/>
              </a:ext>
            </a:extLst>
          </p:cNvPr>
          <p:cNvSpPr>
            <a:spLocks noChangeAspect="1"/>
          </p:cNvSpPr>
          <p:nvPr/>
        </p:nvSpPr>
        <p:spPr>
          <a:xfrm>
            <a:off x="8282561" y="414787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9" name="TextBox 18">
            <a:extLst>
              <a:ext uri="{FF2B5EF4-FFF2-40B4-BE49-F238E27FC236}">
                <a16:creationId xmlns:a16="http://schemas.microsoft.com/office/drawing/2014/main" id="{3F063020-24C1-081D-3413-E33725AE2386}"/>
              </a:ext>
            </a:extLst>
          </p:cNvPr>
          <p:cNvSpPr txBox="1"/>
          <p:nvPr/>
        </p:nvSpPr>
        <p:spPr>
          <a:xfrm>
            <a:off x="9371819" y="3883326"/>
            <a:ext cx="723478" cy="369332"/>
          </a:xfrm>
          <a:prstGeom prst="rect">
            <a:avLst/>
          </a:prstGeom>
          <a:noFill/>
        </p:spPr>
        <p:txBody>
          <a:bodyPr wrap="square" rtlCol="0">
            <a:spAutoFit/>
          </a:bodyPr>
          <a:lstStyle/>
          <a:p>
            <a:r>
              <a:rPr lang="en-GB" b="1">
                <a:solidFill>
                  <a:schemeClr val="accent1"/>
                </a:solidFill>
              </a:rPr>
              <a:t>76%</a:t>
            </a:r>
          </a:p>
        </p:txBody>
      </p:sp>
      <p:sp>
        <p:nvSpPr>
          <p:cNvPr id="4" name="Isosceles Triangle 3">
            <a:extLst>
              <a:ext uri="{FF2B5EF4-FFF2-40B4-BE49-F238E27FC236}">
                <a16:creationId xmlns:a16="http://schemas.microsoft.com/office/drawing/2014/main" id="{E1E433FC-8F23-D4A7-57DA-122588CDA422}"/>
              </a:ext>
            </a:extLst>
          </p:cNvPr>
          <p:cNvSpPr>
            <a:spLocks noChangeAspect="1"/>
          </p:cNvSpPr>
          <p:nvPr/>
        </p:nvSpPr>
        <p:spPr>
          <a:xfrm rot="10800000">
            <a:off x="5221760" y="418478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9" name="Isosceles Triangle 8">
            <a:extLst>
              <a:ext uri="{FF2B5EF4-FFF2-40B4-BE49-F238E27FC236}">
                <a16:creationId xmlns:a16="http://schemas.microsoft.com/office/drawing/2014/main" id="{EF4CBE22-89F2-E353-D6F6-CE3821358ACE}"/>
              </a:ext>
            </a:extLst>
          </p:cNvPr>
          <p:cNvSpPr>
            <a:spLocks noChangeAspect="1"/>
          </p:cNvSpPr>
          <p:nvPr/>
        </p:nvSpPr>
        <p:spPr>
          <a:xfrm rot="10800000">
            <a:off x="3543112" y="4371731"/>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1596120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There were no significant differences across subgroup when looking at intention to attend their next screening</a:t>
            </a:r>
          </a:p>
        </p:txBody>
      </p:sp>
      <p:sp>
        <p:nvSpPr>
          <p:cNvPr id="7" name="TextBox 6">
            <a:extLst>
              <a:ext uri="{FF2B5EF4-FFF2-40B4-BE49-F238E27FC236}">
                <a16:creationId xmlns:a16="http://schemas.microsoft.com/office/drawing/2014/main" id="{184C8FC6-9540-774E-E5D6-D95896488898}"/>
              </a:ext>
            </a:extLst>
          </p:cNvPr>
          <p:cNvSpPr txBox="1"/>
          <p:nvPr/>
        </p:nvSpPr>
        <p:spPr>
          <a:xfrm>
            <a:off x="105625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lumMod val="95000"/>
                    <a:lumOff val="5000"/>
                  </a:schemeClr>
                </a:solidFill>
                <a:ea typeface="+mn-ea"/>
                <a:cs typeface="+mn-cs"/>
              </a:rPr>
              <a:t>Intention to attend next </a:t>
            </a:r>
            <a:r>
              <a:rPr lang="en-US" sz="1600" b="1" spc="10">
                <a:solidFill>
                  <a:schemeClr val="tx1">
                    <a:lumMod val="95000"/>
                    <a:lumOff val="5000"/>
                  </a:schemeClr>
                </a:solidFill>
              </a:rPr>
              <a:t>breast</a:t>
            </a:r>
            <a:r>
              <a:rPr lang="en-US" sz="1600" b="1" i="0" u="none" strike="noStrike" kern="1200" spc="10" baseline="0">
                <a:solidFill>
                  <a:schemeClr val="tx1">
                    <a:lumMod val="95000"/>
                    <a:lumOff val="5000"/>
                  </a:schemeClr>
                </a:solidFill>
                <a:ea typeface="+mn-ea"/>
                <a:cs typeface="+mn-cs"/>
              </a:rPr>
              <a:t> screening (Net: definitely/probably</a:t>
            </a:r>
            <a:r>
              <a:rPr lang="en-US" sz="1600" b="1" i="0" u="none" strike="noStrike" kern="1200" spc="10" baseline="0">
                <a:solidFill>
                  <a:schemeClr val="tx1"/>
                </a:solidFill>
                <a:ea typeface="+mn-ea"/>
                <a:cs typeface="+mn-cs"/>
              </a:rPr>
              <a:t>)</a:t>
            </a:r>
            <a:endParaRPr lang="en-GB" sz="1600" b="1" i="0" u="none" strike="noStrike" kern="1200" spc="10" baseline="0">
              <a:solidFill>
                <a:schemeClr val="tx1"/>
              </a:solidFill>
              <a:ea typeface="+mn-ea"/>
              <a:cs typeface="+mn-cs"/>
            </a:endParaRP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51" name="Footer Placeholder 5">
            <a:extLst>
              <a:ext uri="{FF2B5EF4-FFF2-40B4-BE49-F238E27FC236}">
                <a16:creationId xmlns:a16="http://schemas.microsoft.com/office/drawing/2014/main" id="{02787A65-82A1-5D40-6569-06431279548D}"/>
              </a:ext>
            </a:extLst>
          </p:cNvPr>
          <p:cNvSpPr txBox="1">
            <a:spLocks/>
          </p:cNvSpPr>
          <p:nvPr/>
        </p:nvSpPr>
        <p:spPr>
          <a:xfrm>
            <a:off x="239755" y="6371645"/>
            <a:ext cx="9113520" cy="5107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N3. Will you go for breast cancer screening next time you are invited?</a:t>
            </a:r>
          </a:p>
          <a:p>
            <a:r>
              <a:rPr lang="en-US" sz="800"/>
              <a:t>Base All eligible: N=293;  ABC1: N=106; C2DE: 187; Disability: N=139; No disability: N=170; Urban: N=325; Town: N=64; Rural: N=73)</a:t>
            </a:r>
          </a:p>
        </p:txBody>
      </p:sp>
      <p:sp>
        <p:nvSpPr>
          <p:cNvPr id="2" name="Freeform 47">
            <a:extLst>
              <a:ext uri="{FF2B5EF4-FFF2-40B4-BE49-F238E27FC236}">
                <a16:creationId xmlns:a16="http://schemas.microsoft.com/office/drawing/2014/main" id="{4600BDF7-BBDD-AFC8-2760-ECB75B7644D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3" name="Group 2">
            <a:extLst>
              <a:ext uri="{FF2B5EF4-FFF2-40B4-BE49-F238E27FC236}">
                <a16:creationId xmlns:a16="http://schemas.microsoft.com/office/drawing/2014/main" id="{7F498088-3C1E-69D7-AC57-98C4D8B7D84B}"/>
              </a:ext>
            </a:extLst>
          </p:cNvPr>
          <p:cNvGrpSpPr/>
          <p:nvPr/>
        </p:nvGrpSpPr>
        <p:grpSpPr>
          <a:xfrm>
            <a:off x="614375" y="1934235"/>
            <a:ext cx="11219265" cy="3918112"/>
            <a:chOff x="541253" y="844389"/>
            <a:chExt cx="11219265" cy="3918112"/>
          </a:xfrm>
        </p:grpSpPr>
        <p:graphicFrame>
          <p:nvGraphicFramePr>
            <p:cNvPr id="4" name="Chart 3">
              <a:extLst>
                <a:ext uri="{FF2B5EF4-FFF2-40B4-BE49-F238E27FC236}">
                  <a16:creationId xmlns:a16="http://schemas.microsoft.com/office/drawing/2014/main" id="{36AA787E-40B4-4092-61E3-C69C1F942F1C}"/>
                </a:ext>
              </a:extLst>
            </p:cNvPr>
            <p:cNvGraphicFramePr/>
            <p:nvPr>
              <p:extLst>
                <p:ext uri="{D42A27DB-BD31-4B8C-83A1-F6EECF244321}">
                  <p14:modId xmlns:p14="http://schemas.microsoft.com/office/powerpoint/2010/main" val="1203948157"/>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E9B9D727-356C-8C38-A81A-9FBAE0F119E7}"/>
                </a:ext>
              </a:extLst>
            </p:cNvPr>
            <p:cNvSpPr/>
            <p:nvPr/>
          </p:nvSpPr>
          <p:spPr>
            <a:xfrm>
              <a:off x="835368" y="3463593"/>
              <a:ext cx="529684" cy="3219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8" name="Rectangle 7">
              <a:extLst>
                <a:ext uri="{FF2B5EF4-FFF2-40B4-BE49-F238E27FC236}">
                  <a16:creationId xmlns:a16="http://schemas.microsoft.com/office/drawing/2014/main" id="{C41DB7B9-A629-5FBA-2457-46E614E565AB}"/>
                </a:ext>
              </a:extLst>
            </p:cNvPr>
            <p:cNvSpPr/>
            <p:nvPr/>
          </p:nvSpPr>
          <p:spPr>
            <a:xfrm>
              <a:off x="2776635" y="3451031"/>
              <a:ext cx="643987" cy="330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9" name="Rectangle 8">
              <a:extLst>
                <a:ext uri="{FF2B5EF4-FFF2-40B4-BE49-F238E27FC236}">
                  <a16:creationId xmlns:a16="http://schemas.microsoft.com/office/drawing/2014/main" id="{076A9E2E-E879-99E5-FC8C-4D02C193E920}"/>
                </a:ext>
              </a:extLst>
            </p:cNvPr>
            <p:cNvSpPr/>
            <p:nvPr/>
          </p:nvSpPr>
          <p:spPr>
            <a:xfrm>
              <a:off x="3816715" y="3463593"/>
              <a:ext cx="649985" cy="3301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0" name="Rectangle 9">
              <a:extLst>
                <a:ext uri="{FF2B5EF4-FFF2-40B4-BE49-F238E27FC236}">
                  <a16:creationId xmlns:a16="http://schemas.microsoft.com/office/drawing/2014/main" id="{58458D99-F654-4EE7-6A6F-C305E5AF71CC}"/>
                </a:ext>
              </a:extLst>
            </p:cNvPr>
            <p:cNvSpPr/>
            <p:nvPr/>
          </p:nvSpPr>
          <p:spPr>
            <a:xfrm>
              <a:off x="5684133" y="3468811"/>
              <a:ext cx="866133" cy="31147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cxnSp>
          <p:nvCxnSpPr>
            <p:cNvPr id="11" name="Straight Connector 10">
              <a:extLst>
                <a:ext uri="{FF2B5EF4-FFF2-40B4-BE49-F238E27FC236}">
                  <a16:creationId xmlns:a16="http://schemas.microsoft.com/office/drawing/2014/main" id="{83FC5163-A031-3CDA-DE80-96BB288E535B}"/>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AC80F8F9-A548-908A-CD66-F7B3F59DCBA8}"/>
                </a:ext>
              </a:extLst>
            </p:cNvPr>
            <p:cNvSpPr/>
            <p:nvPr/>
          </p:nvSpPr>
          <p:spPr>
            <a:xfrm>
              <a:off x="6596237" y="3449328"/>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grpSp>
      <p:sp>
        <p:nvSpPr>
          <p:cNvPr id="13" name="Rectangle 12">
            <a:extLst>
              <a:ext uri="{FF2B5EF4-FFF2-40B4-BE49-F238E27FC236}">
                <a16:creationId xmlns:a16="http://schemas.microsoft.com/office/drawing/2014/main" id="{095449C9-47D9-5718-2B54-4A3DA49B15FE}"/>
              </a:ext>
            </a:extLst>
          </p:cNvPr>
          <p:cNvSpPr/>
          <p:nvPr/>
        </p:nvSpPr>
        <p:spPr>
          <a:xfrm>
            <a:off x="8621318" y="452405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14" name="Rectangle 13">
            <a:extLst>
              <a:ext uri="{FF2B5EF4-FFF2-40B4-BE49-F238E27FC236}">
                <a16:creationId xmlns:a16="http://schemas.microsoft.com/office/drawing/2014/main" id="{258B4C45-352B-6FDF-E85E-9830AD216437}"/>
              </a:ext>
            </a:extLst>
          </p:cNvPr>
          <p:cNvSpPr/>
          <p:nvPr/>
        </p:nvSpPr>
        <p:spPr>
          <a:xfrm>
            <a:off x="9652336" y="451773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5" name="Rectangle 14">
            <a:extLst>
              <a:ext uri="{FF2B5EF4-FFF2-40B4-BE49-F238E27FC236}">
                <a16:creationId xmlns:a16="http://schemas.microsoft.com/office/drawing/2014/main" id="{29F0FA5E-35DC-D88E-90E6-8C60EC17DEE8}"/>
              </a:ext>
            </a:extLst>
          </p:cNvPr>
          <p:cNvSpPr/>
          <p:nvPr/>
        </p:nvSpPr>
        <p:spPr>
          <a:xfrm>
            <a:off x="10777555" y="4535071"/>
            <a:ext cx="643987"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1" name="Oval 30">
            <a:extLst>
              <a:ext uri="{FF2B5EF4-FFF2-40B4-BE49-F238E27FC236}">
                <a16:creationId xmlns:a16="http://schemas.microsoft.com/office/drawing/2014/main" id="{BAE85453-44A1-7739-6238-A03F07177CA4}"/>
              </a:ext>
            </a:extLst>
          </p:cNvPr>
          <p:cNvSpPr/>
          <p:nvPr/>
        </p:nvSpPr>
        <p:spPr>
          <a:xfrm>
            <a:off x="10012393" y="492875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3CAB97CD-C1D6-8AF1-D025-DDEEE0FEBF71}"/>
              </a:ext>
            </a:extLst>
          </p:cNvPr>
          <p:cNvSpPr/>
          <p:nvPr/>
        </p:nvSpPr>
        <p:spPr>
          <a:xfrm>
            <a:off x="10990003" y="493794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0771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AE4B688A-7C26-D58A-944D-7038B73A8AA1}"/>
              </a:ext>
            </a:extLst>
          </p:cNvPr>
          <p:cNvGraphicFramePr/>
          <p:nvPr>
            <p:extLst>
              <p:ext uri="{D42A27DB-BD31-4B8C-83A1-F6EECF244321}">
                <p14:modId xmlns:p14="http://schemas.microsoft.com/office/powerpoint/2010/main" val="2573348502"/>
              </p:ext>
            </p:extLst>
          </p:nvPr>
        </p:nvGraphicFramePr>
        <p:xfrm>
          <a:off x="235805" y="1736490"/>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15651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Past experience, and general concerns of pain were the most commonly identified barrier.</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0193"/>
            <a:ext cx="9618746" cy="389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N4. Think back to the last time you were invited for breast screening. We want to understand what may have put you off going, whether you went or not in the end. How much, if at all, did the following put you off going?</a:t>
            </a:r>
          </a:p>
          <a:p>
            <a:r>
              <a:rPr lang="en-US" sz="800"/>
              <a:t>Base: All eligible who have been invited (N=267); All up to date (N=206)</a:t>
            </a:r>
          </a:p>
        </p:txBody>
      </p:sp>
      <p:sp>
        <p:nvSpPr>
          <p:cNvPr id="9" name="Freeform 47">
            <a:extLst>
              <a:ext uri="{FF2B5EF4-FFF2-40B4-BE49-F238E27FC236}">
                <a16:creationId xmlns:a16="http://schemas.microsoft.com/office/drawing/2014/main" id="{50347EC4-F94F-33B7-B579-88840FA177B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14" name="Group 13">
            <a:extLst>
              <a:ext uri="{FF2B5EF4-FFF2-40B4-BE49-F238E27FC236}">
                <a16:creationId xmlns:a16="http://schemas.microsoft.com/office/drawing/2014/main" id="{60E7DBF0-FB57-DBAD-2EB4-30E7DB1E7372}"/>
              </a:ext>
            </a:extLst>
          </p:cNvPr>
          <p:cNvGrpSpPr/>
          <p:nvPr/>
        </p:nvGrpSpPr>
        <p:grpSpPr>
          <a:xfrm>
            <a:off x="10080992" y="6338152"/>
            <a:ext cx="1871253" cy="327895"/>
            <a:chOff x="1866138" y="3032859"/>
            <a:chExt cx="1871253" cy="327895"/>
          </a:xfrm>
        </p:grpSpPr>
        <p:sp>
          <p:nvSpPr>
            <p:cNvPr id="15" name="TextBox 14">
              <a:extLst>
                <a:ext uri="{FF2B5EF4-FFF2-40B4-BE49-F238E27FC236}">
                  <a16:creationId xmlns:a16="http://schemas.microsoft.com/office/drawing/2014/main" id="{D6F4B6FE-095D-3F25-813F-D269E85182B2}"/>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compared to average</a:t>
              </a:r>
              <a:endParaRPr lang="en-GB" sz="900"/>
            </a:p>
          </p:txBody>
        </p:sp>
        <p:sp>
          <p:nvSpPr>
            <p:cNvPr id="17" name="Isosceles Triangle 16">
              <a:extLst>
                <a:ext uri="{FF2B5EF4-FFF2-40B4-BE49-F238E27FC236}">
                  <a16:creationId xmlns:a16="http://schemas.microsoft.com/office/drawing/2014/main" id="{54DDD57F-F4F1-0928-0846-FA5D01164F7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8" name="Isosceles Triangle 17">
              <a:extLst>
                <a:ext uri="{FF2B5EF4-FFF2-40B4-BE49-F238E27FC236}">
                  <a16:creationId xmlns:a16="http://schemas.microsoft.com/office/drawing/2014/main" id="{8B8793F7-4558-4D37-2B6F-0CE08C2AA29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51" name="Isosceles Triangle 50">
            <a:extLst>
              <a:ext uri="{FF2B5EF4-FFF2-40B4-BE49-F238E27FC236}">
                <a16:creationId xmlns:a16="http://schemas.microsoft.com/office/drawing/2014/main" id="{12B71928-0D75-611D-068C-F4A9148339D6}"/>
              </a:ext>
            </a:extLst>
          </p:cNvPr>
          <p:cNvSpPr>
            <a:spLocks noChangeAspect="1"/>
          </p:cNvSpPr>
          <p:nvPr/>
        </p:nvSpPr>
        <p:spPr>
          <a:xfrm rot="10800000">
            <a:off x="10080992" y="383369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CB24A5FC-DD58-80CC-1472-6030B388CB19}"/>
              </a:ext>
            </a:extLst>
          </p:cNvPr>
          <p:cNvSpPr txBox="1"/>
          <p:nvPr/>
        </p:nvSpPr>
        <p:spPr>
          <a:xfrm>
            <a:off x="3053065" y="1669423"/>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Barriers to completing (Net: A lot / a little) – Top 10 </a:t>
            </a:r>
            <a:endParaRPr lang="en-GB" sz="1800" b="1" i="0" u="none" strike="noStrike" kern="1200" spc="10" baseline="0">
              <a:solidFill>
                <a:schemeClr val="tx1"/>
              </a:solidFill>
              <a:ea typeface="+mn-ea"/>
              <a:cs typeface="+mn-cs"/>
            </a:endParaRPr>
          </a:p>
        </p:txBody>
      </p:sp>
      <p:sp>
        <p:nvSpPr>
          <p:cNvPr id="29" name="Isosceles Triangle 28">
            <a:extLst>
              <a:ext uri="{FF2B5EF4-FFF2-40B4-BE49-F238E27FC236}">
                <a16:creationId xmlns:a16="http://schemas.microsoft.com/office/drawing/2014/main" id="{712E98F3-D320-93DD-46AC-448B2397FA99}"/>
              </a:ext>
            </a:extLst>
          </p:cNvPr>
          <p:cNvSpPr>
            <a:spLocks noChangeAspect="1"/>
          </p:cNvSpPr>
          <p:nvPr/>
        </p:nvSpPr>
        <p:spPr>
          <a:xfrm rot="10800000">
            <a:off x="5688860" y="367705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0" name="Isosceles Triangle 29">
            <a:extLst>
              <a:ext uri="{FF2B5EF4-FFF2-40B4-BE49-F238E27FC236}">
                <a16:creationId xmlns:a16="http://schemas.microsoft.com/office/drawing/2014/main" id="{E4C4AD09-18F9-B0EF-2D23-40D7093C47DD}"/>
              </a:ext>
            </a:extLst>
          </p:cNvPr>
          <p:cNvSpPr>
            <a:spLocks noChangeAspect="1"/>
          </p:cNvSpPr>
          <p:nvPr/>
        </p:nvSpPr>
        <p:spPr>
          <a:xfrm rot="10800000">
            <a:off x="7888136" y="375316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Isosceles Triangle 2">
            <a:extLst>
              <a:ext uri="{FF2B5EF4-FFF2-40B4-BE49-F238E27FC236}">
                <a16:creationId xmlns:a16="http://schemas.microsoft.com/office/drawing/2014/main" id="{BC7B5319-3D9A-8D3F-3E9A-B163EFBAEF30}"/>
              </a:ext>
            </a:extLst>
          </p:cNvPr>
          <p:cNvSpPr>
            <a:spLocks noChangeAspect="1"/>
          </p:cNvSpPr>
          <p:nvPr/>
        </p:nvSpPr>
        <p:spPr>
          <a:xfrm>
            <a:off x="9737090" y="353107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Isosceles Triangle 3">
            <a:extLst>
              <a:ext uri="{FF2B5EF4-FFF2-40B4-BE49-F238E27FC236}">
                <a16:creationId xmlns:a16="http://schemas.microsoft.com/office/drawing/2014/main" id="{51656E93-632B-C005-96E7-0FEBA2BD8AFE}"/>
              </a:ext>
            </a:extLst>
          </p:cNvPr>
          <p:cNvSpPr>
            <a:spLocks noChangeAspect="1"/>
          </p:cNvSpPr>
          <p:nvPr/>
        </p:nvSpPr>
        <p:spPr>
          <a:xfrm>
            <a:off x="7528254" y="347477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 name="Isosceles Triangle 4">
            <a:extLst>
              <a:ext uri="{FF2B5EF4-FFF2-40B4-BE49-F238E27FC236}">
                <a16:creationId xmlns:a16="http://schemas.microsoft.com/office/drawing/2014/main" id="{668CBCE5-3942-B6A0-2744-ECDFBC5BE9B7}"/>
              </a:ext>
            </a:extLst>
          </p:cNvPr>
          <p:cNvSpPr>
            <a:spLocks noChangeAspect="1"/>
          </p:cNvSpPr>
          <p:nvPr/>
        </p:nvSpPr>
        <p:spPr>
          <a:xfrm>
            <a:off x="5367558" y="336112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28061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living with a disability were more likely than those without to state that they had found the screening painful before.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40076"/>
            <a:ext cx="769216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N4. Think back to the last time you were invited for breast screening. We want to understand what may have put you off going, whether you went or not in the end. How much, if at all, did the following put you off going?</a:t>
            </a:r>
          </a:p>
          <a:p>
            <a:r>
              <a:rPr lang="en-US" sz="800"/>
              <a:t>Base: All eligible who have been invited (N=267)</a:t>
            </a:r>
          </a:p>
        </p:txBody>
      </p:sp>
      <p:sp>
        <p:nvSpPr>
          <p:cNvPr id="3" name="Freeform 47">
            <a:extLst>
              <a:ext uri="{FF2B5EF4-FFF2-40B4-BE49-F238E27FC236}">
                <a16:creationId xmlns:a16="http://schemas.microsoft.com/office/drawing/2014/main" id="{18764B58-2B8F-171B-16A1-7BFF23DB7D3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sp>
        <p:nvSpPr>
          <p:cNvPr id="62" name="TextBox 61">
            <a:extLst>
              <a:ext uri="{FF2B5EF4-FFF2-40B4-BE49-F238E27FC236}">
                <a16:creationId xmlns:a16="http://schemas.microsoft.com/office/drawing/2014/main" id="{EE602101-5ADE-109E-891D-BDA5FFFDBB17}"/>
              </a:ext>
            </a:extLst>
          </p:cNvPr>
          <p:cNvSpPr txBox="1"/>
          <p:nvPr/>
        </p:nvSpPr>
        <p:spPr>
          <a:xfrm>
            <a:off x="2528369" y="163350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
        <p:nvSpPr>
          <p:cNvPr id="4" name="Speech Bubble: Rectangle with Corners Rounded 3">
            <a:extLst>
              <a:ext uri="{FF2B5EF4-FFF2-40B4-BE49-F238E27FC236}">
                <a16:creationId xmlns:a16="http://schemas.microsoft.com/office/drawing/2014/main" id="{C794383E-38FF-B966-00DF-5BB525A72CA8}"/>
              </a:ext>
            </a:extLst>
          </p:cNvPr>
          <p:cNvSpPr/>
          <p:nvPr/>
        </p:nvSpPr>
        <p:spPr>
          <a:xfrm>
            <a:off x="1466552" y="3148806"/>
            <a:ext cx="4667983"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from a lower social grade were more likely than those from a higher social grade to state being worried about being physically uncomfortable (18% vs 9%) as a barrier. They were also more likely they would have to bring someone else with them (e.g. family member or carer) (6% vs 0%).</a:t>
            </a:r>
          </a:p>
        </p:txBody>
      </p:sp>
      <p:sp>
        <p:nvSpPr>
          <p:cNvPr id="5" name="Speech Bubble: Rectangle with Corners Rounded 4">
            <a:extLst>
              <a:ext uri="{FF2B5EF4-FFF2-40B4-BE49-F238E27FC236}">
                <a16:creationId xmlns:a16="http://schemas.microsoft.com/office/drawing/2014/main" id="{2BEEAC32-A352-D77E-ACA3-205368FF65FC}"/>
              </a:ext>
            </a:extLst>
          </p:cNvPr>
          <p:cNvSpPr/>
          <p:nvPr/>
        </p:nvSpPr>
        <p:spPr>
          <a:xfrm>
            <a:off x="6375408" y="3136650"/>
            <a:ext cx="4523902"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than those without to state that they have found breast cancer screening painful when they attended before (45% vs 30%).</a:t>
            </a:r>
          </a:p>
        </p:txBody>
      </p:sp>
      <p:sp>
        <p:nvSpPr>
          <p:cNvPr id="7" name="Rectangle: Rounded Corners 6">
            <a:extLst>
              <a:ext uri="{FF2B5EF4-FFF2-40B4-BE49-F238E27FC236}">
                <a16:creationId xmlns:a16="http://schemas.microsoft.com/office/drawing/2014/main" id="{192CBA33-2C50-9BED-0136-FC8E237C1847}"/>
              </a:ext>
            </a:extLst>
          </p:cNvPr>
          <p:cNvSpPr/>
          <p:nvPr/>
        </p:nvSpPr>
        <p:spPr>
          <a:xfrm>
            <a:off x="2887780" y="299589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9" name="Rectangle: Rounded Corners 8">
            <a:extLst>
              <a:ext uri="{FF2B5EF4-FFF2-40B4-BE49-F238E27FC236}">
                <a16:creationId xmlns:a16="http://schemas.microsoft.com/office/drawing/2014/main" id="{8A2877BE-6B7C-28B2-0AFC-390944493609}"/>
              </a:ext>
            </a:extLst>
          </p:cNvPr>
          <p:cNvSpPr/>
          <p:nvPr/>
        </p:nvSpPr>
        <p:spPr>
          <a:xfrm>
            <a:off x="7687725" y="297190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Tree>
    <p:extLst>
      <p:ext uri="{BB962C8B-B14F-4D97-AF65-F5344CB8AC3E}">
        <p14:creationId xmlns:p14="http://schemas.microsoft.com/office/powerpoint/2010/main" val="3484787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584415"/>
            <a:ext cx="5852732" cy="654253"/>
          </a:xfrm>
        </p:spPr>
        <p:txBody>
          <a:bodyPr/>
          <a:lstStyle/>
          <a:p>
            <a:r>
              <a:rPr lang="en-GB">
                <a:latin typeface="+mn-lt"/>
              </a:rPr>
              <a:t>Sample</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Appendix</a:t>
            </a:r>
          </a:p>
        </p:txBody>
      </p:sp>
      <p:sp>
        <p:nvSpPr>
          <p:cNvPr id="2" name="Rectangle 1">
            <a:extLst>
              <a:ext uri="{FF2B5EF4-FFF2-40B4-BE49-F238E27FC236}">
                <a16:creationId xmlns:a16="http://schemas.microsoft.com/office/drawing/2014/main" id="{22DB0022-9632-8DB3-9844-9BA0C5E66E3E}"/>
              </a:ext>
            </a:extLst>
          </p:cNvPr>
          <p:cNvSpPr/>
          <p:nvPr/>
        </p:nvSpPr>
        <p:spPr>
          <a:xfrm>
            <a:off x="8055341" y="5324475"/>
            <a:ext cx="1936384" cy="862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a:extLst>
              <a:ext uri="{FF2B5EF4-FFF2-40B4-BE49-F238E27FC236}">
                <a16:creationId xmlns:a16="http://schemas.microsoft.com/office/drawing/2014/main" id="{8F08F81D-8021-C782-7D60-02148DEB7CF8}"/>
              </a:ext>
            </a:extLst>
          </p:cNvPr>
          <p:cNvGraphicFramePr>
            <a:graphicFrameLocks noGrp="1"/>
          </p:cNvGraphicFramePr>
          <p:nvPr>
            <p:extLst>
              <p:ext uri="{D42A27DB-BD31-4B8C-83A1-F6EECF244321}">
                <p14:modId xmlns:p14="http://schemas.microsoft.com/office/powerpoint/2010/main" val="3393927878"/>
              </p:ext>
            </p:extLst>
          </p:nvPr>
        </p:nvGraphicFramePr>
        <p:xfrm>
          <a:off x="506196" y="1372637"/>
          <a:ext cx="4771481" cy="4655640"/>
        </p:xfrm>
        <a:graphic>
          <a:graphicData uri="http://schemas.openxmlformats.org/drawingml/2006/table">
            <a:tbl>
              <a:tblPr/>
              <a:tblGrid>
                <a:gridCol w="916124">
                  <a:extLst>
                    <a:ext uri="{9D8B030D-6E8A-4147-A177-3AD203B41FA5}">
                      <a16:colId xmlns:a16="http://schemas.microsoft.com/office/drawing/2014/main" val="326563560"/>
                    </a:ext>
                  </a:extLst>
                </a:gridCol>
                <a:gridCol w="2939233">
                  <a:extLst>
                    <a:ext uri="{9D8B030D-6E8A-4147-A177-3AD203B41FA5}">
                      <a16:colId xmlns:a16="http://schemas.microsoft.com/office/drawing/2014/main" val="3750859021"/>
                    </a:ext>
                  </a:extLst>
                </a:gridCol>
                <a:gridCol w="916124">
                  <a:extLst>
                    <a:ext uri="{9D8B030D-6E8A-4147-A177-3AD203B41FA5}">
                      <a16:colId xmlns:a16="http://schemas.microsoft.com/office/drawing/2014/main" val="986252514"/>
                    </a:ext>
                  </a:extLst>
                </a:gridCol>
              </a:tblGrid>
              <a:tr h="193985">
                <a:tc>
                  <a:txBody>
                    <a:bodyPr/>
                    <a:lstStyle/>
                    <a:p>
                      <a:pPr algn="ctr" fontAlgn="b"/>
                      <a:r>
                        <a:rPr lang="en-GB" sz="1100" b="1" i="0" u="none" strike="noStrike">
                          <a:solidFill>
                            <a:srgbClr val="000000"/>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a:solidFill>
                            <a:srgbClr val="000000"/>
                          </a:solidFill>
                          <a:effectLst/>
                          <a:latin typeface="+mn-lt"/>
                        </a:rPr>
                        <a:t>1000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93985">
                <a:tc gridSpan="3">
                  <a:txBody>
                    <a:bodyPr/>
                    <a:lstStyle/>
                    <a:p>
                      <a:pPr algn="ctr" fontAlgn="b"/>
                      <a:r>
                        <a:rPr lang="en-GB" sz="1100" b="1" i="0" u="none" strike="noStrike">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93985">
                <a:tc rowSpan="2">
                  <a:txBody>
                    <a:bodyPr/>
                    <a:lstStyle/>
                    <a:p>
                      <a:pPr algn="ctr" fontAlgn="ctr"/>
                      <a:r>
                        <a:rPr lang="en-GB" sz="1100" b="1" i="0" u="none" strike="noStrike">
                          <a:solidFill>
                            <a:srgbClr val="000000"/>
                          </a:solidFill>
                          <a:effectLst/>
                          <a:latin typeface="+mn-lt"/>
                        </a:rPr>
                        <a:t>Sex at birth</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n-lt"/>
                        </a:rPr>
                        <a:t> 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rgbClr val="000000"/>
                          </a:solidFill>
                          <a:effectLst/>
                          <a:latin typeface="+mn-lt"/>
                        </a:rPr>
                        <a:t>474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93985">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rgbClr val="000000"/>
                          </a:solidFill>
                          <a:effectLst/>
                          <a:latin typeface="+mn-lt"/>
                        </a:rPr>
                        <a:t> Female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rgbClr val="000000"/>
                          </a:solidFill>
                          <a:effectLst/>
                          <a:latin typeface="+mn-lt"/>
                        </a:rPr>
                        <a:t>521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93985">
                <a:tc gridSpan="3">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193985">
                <a:tc rowSpan="3">
                  <a:txBody>
                    <a:bodyPr/>
                    <a:lstStyle/>
                    <a:p>
                      <a:pPr algn="ctr" fontAlgn="b"/>
                      <a:r>
                        <a:rPr lang="en-GB" sz="1100" b="1" i="0" u="none" strike="noStrike">
                          <a:solidFill>
                            <a:srgbClr val="000000"/>
                          </a:solidFill>
                          <a:effectLst/>
                          <a:latin typeface="+mn-lt"/>
                        </a:rPr>
                        <a:t>Gender identity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t>470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Women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t>513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Nonbinary / gender fluid/ agender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t>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9772698"/>
                  </a:ext>
                </a:extLst>
              </a:tr>
              <a:tr h="193985">
                <a:tc gridSpan="3">
                  <a:txBody>
                    <a:bodyPr/>
                    <a:lstStyle/>
                    <a:p>
                      <a:pPr algn="ctr" fontAlgn="b"/>
                      <a:r>
                        <a:rPr lang="en-GB" sz="1100" b="1" i="0" u="none" strike="noStrike">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93985">
                <a:tc rowSpan="5">
                  <a:txBody>
                    <a:bodyPr/>
                    <a:lstStyle/>
                    <a:p>
                      <a:pPr algn="ctr" fontAlgn="ctr"/>
                      <a:r>
                        <a:rPr lang="en-GB" sz="1100" b="1" i="0" u="none" strike="noStrike">
                          <a:solidFill>
                            <a:schemeClr val="tx1"/>
                          </a:solidFill>
                          <a:effectLst/>
                          <a:latin typeface="+mn-lt"/>
                        </a:rPr>
                        <a:t>Age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18-34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236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35-49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214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93985">
                <a:tc vMerge="1">
                  <a:txBody>
                    <a:bodyPr/>
                    <a:lstStyle/>
                    <a:p>
                      <a:endParaRPr lang="en-GB"/>
                    </a:p>
                  </a:txBody>
                  <a:tcPr/>
                </a:tc>
                <a:tc>
                  <a:txBody>
                    <a:bodyPr/>
                    <a:lstStyle/>
                    <a:p>
                      <a:pPr algn="l" fontAlgn="b"/>
                      <a:r>
                        <a:rPr lang="en-GB" sz="1100" b="0" i="0" u="none" strike="noStrike">
                          <a:solidFill>
                            <a:srgbClr val="FF0000"/>
                          </a:solidFill>
                          <a:effectLst/>
                          <a:latin typeface="+mn-lt"/>
                        </a:rPr>
                        <a:t> </a:t>
                      </a:r>
                      <a:r>
                        <a:rPr lang="en-GB" sz="1100" b="0" i="0" u="none" strike="noStrike">
                          <a:solidFill>
                            <a:schemeClr val="tx1"/>
                          </a:solidFill>
                          <a:effectLst/>
                          <a:latin typeface="+mn-lt"/>
                        </a:rPr>
                        <a:t>50-54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111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79447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55-64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161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285724"/>
                  </a:ext>
                </a:extLst>
              </a:tr>
              <a:tr h="193985">
                <a:tc vMerge="1">
                  <a:txBody>
                    <a:bodyPr/>
                    <a:lstStyle/>
                    <a:p>
                      <a:endParaRPr lang="en-GB"/>
                    </a:p>
                  </a:txBody>
                  <a:tcPr/>
                </a:tc>
                <a:tc>
                  <a:txBody>
                    <a:bodyPr/>
                    <a:lstStyle/>
                    <a:p>
                      <a:pPr algn="l" fontAlgn="b"/>
                      <a:r>
                        <a:rPr lang="en-GB" sz="1100" b="0" i="0" u="none" strike="noStrike">
                          <a:solidFill>
                            <a:srgbClr val="FF0000"/>
                          </a:solidFill>
                          <a:effectLst/>
                          <a:latin typeface="+mn-lt"/>
                        </a:rPr>
                        <a:t> </a:t>
                      </a:r>
                      <a:r>
                        <a:rPr lang="en-GB" sz="1100" b="0" i="0" u="none" strike="noStrike">
                          <a:solidFill>
                            <a:schemeClr val="tx1"/>
                          </a:solidFill>
                          <a:effectLst/>
                          <a:latin typeface="+mn-lt"/>
                        </a:rPr>
                        <a:t>65+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278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1802267"/>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r h="193985">
                <a:tc rowSpan="2">
                  <a:txBody>
                    <a:bodyPr/>
                    <a:lstStyle/>
                    <a:p>
                      <a:pPr algn="ctr" fontAlgn="ctr"/>
                      <a:r>
                        <a:rPr lang="en-GB" sz="1100" b="1" i="0" u="none" strike="noStrike">
                          <a:solidFill>
                            <a:schemeClr val="tx1"/>
                          </a:solidFill>
                          <a:effectLst/>
                          <a:latin typeface="+mn-lt"/>
                        </a:rPr>
                        <a:t>Social grade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ABC1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494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137518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C2DE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506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387014"/>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58789822"/>
                  </a:ext>
                </a:extLst>
              </a:tr>
              <a:tr h="193985">
                <a:tc rowSpan="5">
                  <a:txBody>
                    <a:bodyPr/>
                    <a:lstStyle/>
                    <a:p>
                      <a:pPr algn="ctr" fontAlgn="ctr"/>
                      <a:r>
                        <a:rPr lang="en-GB" sz="1100" b="1" i="0" u="none" strike="noStrike">
                          <a:solidFill>
                            <a:schemeClr val="tx1"/>
                          </a:solidFill>
                          <a:effectLst/>
                          <a:latin typeface="+mn-lt"/>
                        </a:rPr>
                        <a:t>Ethnicity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White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950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15649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Mixed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570484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Asian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5068288"/>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Black</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5053043"/>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Net: Ethnic minority background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4127281"/>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340430185"/>
                  </a:ext>
                </a:extLst>
              </a:tr>
            </a:tbl>
          </a:graphicData>
        </a:graphic>
      </p:graphicFrame>
      <p:sp>
        <p:nvSpPr>
          <p:cNvPr id="9" name="Text Placeholder 6">
            <a:extLst>
              <a:ext uri="{FF2B5EF4-FFF2-40B4-BE49-F238E27FC236}">
                <a16:creationId xmlns:a16="http://schemas.microsoft.com/office/drawing/2014/main" id="{75CFBFEE-2B1D-6F0B-EB53-9C3E0FA098C1}"/>
              </a:ext>
            </a:extLst>
          </p:cNvPr>
          <p:cNvSpPr txBox="1">
            <a:spLocks/>
          </p:cNvSpPr>
          <p:nvPr/>
        </p:nvSpPr>
        <p:spPr>
          <a:xfrm>
            <a:off x="5835337"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Cancer Awareness Measure+ 2024 – Wales</a:t>
            </a:r>
          </a:p>
        </p:txBody>
      </p:sp>
      <p:graphicFrame>
        <p:nvGraphicFramePr>
          <p:cNvPr id="12" name="Table 11">
            <a:extLst>
              <a:ext uri="{FF2B5EF4-FFF2-40B4-BE49-F238E27FC236}">
                <a16:creationId xmlns:a16="http://schemas.microsoft.com/office/drawing/2014/main" id="{51148F00-AB4F-4931-A3AB-BA07E04CF43D}"/>
              </a:ext>
            </a:extLst>
          </p:cNvPr>
          <p:cNvGraphicFramePr>
            <a:graphicFrameLocks noGrp="1"/>
          </p:cNvGraphicFramePr>
          <p:nvPr>
            <p:extLst>
              <p:ext uri="{D42A27DB-BD31-4B8C-83A1-F6EECF244321}">
                <p14:modId xmlns:p14="http://schemas.microsoft.com/office/powerpoint/2010/main" val="4142715956"/>
              </p:ext>
            </p:extLst>
          </p:nvPr>
        </p:nvGraphicFramePr>
        <p:xfrm>
          <a:off x="6414587" y="1364530"/>
          <a:ext cx="4541527" cy="3618746"/>
        </p:xfrm>
        <a:graphic>
          <a:graphicData uri="http://schemas.openxmlformats.org/drawingml/2006/table">
            <a:tbl>
              <a:tblPr/>
              <a:tblGrid>
                <a:gridCol w="871973">
                  <a:extLst>
                    <a:ext uri="{9D8B030D-6E8A-4147-A177-3AD203B41FA5}">
                      <a16:colId xmlns:a16="http://schemas.microsoft.com/office/drawing/2014/main" val="326563560"/>
                    </a:ext>
                  </a:extLst>
                </a:gridCol>
                <a:gridCol w="2797581">
                  <a:extLst>
                    <a:ext uri="{9D8B030D-6E8A-4147-A177-3AD203B41FA5}">
                      <a16:colId xmlns:a16="http://schemas.microsoft.com/office/drawing/2014/main" val="3750859021"/>
                    </a:ext>
                  </a:extLst>
                </a:gridCol>
                <a:gridCol w="871973">
                  <a:extLst>
                    <a:ext uri="{9D8B030D-6E8A-4147-A177-3AD203B41FA5}">
                      <a16:colId xmlns:a16="http://schemas.microsoft.com/office/drawing/2014/main" val="986252514"/>
                    </a:ext>
                  </a:extLst>
                </a:gridCol>
              </a:tblGrid>
              <a:tr h="153247">
                <a:tc>
                  <a:txBody>
                    <a:bodyPr/>
                    <a:lstStyle/>
                    <a:p>
                      <a:pPr algn="ctr" fontAlgn="b"/>
                      <a:r>
                        <a:rPr lang="en-GB" sz="1100" b="1" i="0" u="none" strike="noStrike">
                          <a:solidFill>
                            <a:schemeClr val="tx1"/>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a:solidFill>
                            <a:schemeClr val="tx1"/>
                          </a:solidFill>
                          <a:effectLst/>
                          <a:latin typeface="+mn-lt"/>
                        </a:rPr>
                        <a:t>1000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53247">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43650525"/>
                  </a:ext>
                </a:extLst>
              </a:tr>
              <a:tr h="153247">
                <a:tc rowSpan="7">
                  <a:txBody>
                    <a:bodyPr/>
                    <a:lstStyle/>
                    <a:p>
                      <a:pPr algn="ctr" fontAlgn="b"/>
                      <a:r>
                        <a:rPr lang="en-GB" sz="1100" b="1" i="0" u="none" strike="noStrike">
                          <a:solidFill>
                            <a:schemeClr val="tx1"/>
                          </a:solidFill>
                          <a:effectLst/>
                          <a:latin typeface="+mn-lt"/>
                        </a:rPr>
                        <a:t>Welsh Health Boards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Betsi Cadwaladr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209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6827846"/>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Powys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072219"/>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Hywel Dda</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135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7369703"/>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Swansea Bay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113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620844"/>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Cwm Taf Morgannwg</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135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8364075"/>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Aneurin Bevan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178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8506855"/>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Cardiff and Vale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187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3170747"/>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53247">
                <a:tc rowSpan="3">
                  <a:txBody>
                    <a:bodyPr/>
                    <a:lstStyle/>
                    <a:p>
                      <a:pPr algn="ctr" fontAlgn="ctr"/>
                      <a:r>
                        <a:rPr lang="en-GB" sz="1100" b="1" i="0" u="none" strike="noStrike">
                          <a:solidFill>
                            <a:schemeClr val="tx1"/>
                          </a:solidFill>
                          <a:effectLst/>
                          <a:latin typeface="+mn-lt"/>
                        </a:rPr>
                        <a:t>IMD decile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1-2 (Most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159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mn-lt"/>
                        </a:rPr>
                        <a:t> 3-8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577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4483864"/>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mn-lt"/>
                        </a:rPr>
                        <a:t> 9-10 (Least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264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53247">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89030">
                <a:tc rowSpan="2">
                  <a:txBody>
                    <a:bodyPr/>
                    <a:lstStyle/>
                    <a:p>
                      <a:pPr algn="ctr" fontAlgn="b"/>
                      <a:r>
                        <a:rPr lang="en-GB" sz="1100" b="1" i="0" u="none" strike="noStrike">
                          <a:solidFill>
                            <a:schemeClr val="tx1"/>
                          </a:solidFill>
                          <a:effectLst/>
                          <a:latin typeface="+mn-lt"/>
                        </a:rPr>
                        <a:t>Disability status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solidFill>
                            <a:schemeClr val="tx1"/>
                          </a:solidFill>
                        </a:rPr>
                        <a:t> Net: Yes,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345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53247">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solidFill>
                            <a:schemeClr val="tx1"/>
                          </a:solidFill>
                        </a:rPr>
                        <a:t> No, not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622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53247">
                <a:tc rowSpan="2">
                  <a:txBody>
                    <a:bodyPr/>
                    <a:lstStyle/>
                    <a:p>
                      <a:pPr algn="ctr" fontAlgn="ctr"/>
                      <a:r>
                        <a:rPr lang="en-GB" sz="1100" b="1" i="0" u="none" strike="noStrike">
                          <a:solidFill>
                            <a:schemeClr val="tx1"/>
                          </a:solidFill>
                          <a:effectLst/>
                          <a:latin typeface="+mn-lt"/>
                        </a:rPr>
                        <a:t>Mental health diagnosis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Yes</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290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53247">
                <a:tc vMerge="1">
                  <a:txBody>
                    <a:bodyPr/>
                    <a:lstStyle/>
                    <a:p>
                      <a:endParaRPr lang="en-GB"/>
                    </a:p>
                  </a:txBody>
                  <a:tcPr/>
                </a:tc>
                <a:tc>
                  <a:txBody>
                    <a:bodyPr/>
                    <a:lstStyle/>
                    <a:p>
                      <a:pPr algn="l" fontAlgn="b"/>
                      <a:r>
                        <a:rPr lang="en-GB" sz="1100" b="0" i="0" u="none" strike="noStrike">
                          <a:solidFill>
                            <a:schemeClr val="tx1"/>
                          </a:solidFill>
                          <a:effectLst/>
                          <a:latin typeface="+mn-lt"/>
                        </a:rPr>
                        <a:t> No</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646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bl>
          </a:graphicData>
        </a:graphic>
      </p:graphicFrame>
    </p:spTree>
    <p:extLst>
      <p:ext uri="{BB962C8B-B14F-4D97-AF65-F5344CB8AC3E}">
        <p14:creationId xmlns:p14="http://schemas.microsoft.com/office/powerpoint/2010/main" val="2684428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7C9A-55EB-59BB-A1A7-256D783EB8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3895-541E-83FB-EE4A-CCF498670E6D}"/>
              </a:ext>
            </a:extLst>
          </p:cNvPr>
          <p:cNvSpPr>
            <a:spLocks noGrp="1"/>
          </p:cNvSpPr>
          <p:nvPr>
            <p:ph type="body" sz="quarter" idx="10"/>
          </p:nvPr>
        </p:nvSpPr>
        <p:spPr>
          <a:prstGeom prst="rect">
            <a:avLst/>
          </a:prstGeom>
        </p:spPr>
        <p:txBody>
          <a:bodyPr/>
          <a:lstStyle/>
          <a:p>
            <a:r>
              <a:rPr lang="en-US">
                <a:latin typeface="+mn-lt"/>
              </a:rPr>
              <a:t>Nation comparison</a:t>
            </a:r>
          </a:p>
        </p:txBody>
      </p:sp>
      <p:sp>
        <p:nvSpPr>
          <p:cNvPr id="5" name="Text Placeholder 3">
            <a:extLst>
              <a:ext uri="{FF2B5EF4-FFF2-40B4-BE49-F238E27FC236}">
                <a16:creationId xmlns:a16="http://schemas.microsoft.com/office/drawing/2014/main" id="{64263E4A-1B95-5746-EE2F-5A2786B62B1E}"/>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24427776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D5896-B01B-4199-C728-534DF439848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F2CB261-784A-4218-1ED9-052B89EFC056}"/>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a:t>Nation comparison </a:t>
            </a:r>
          </a:p>
        </p:txBody>
      </p:sp>
      <p:sp>
        <p:nvSpPr>
          <p:cNvPr id="12" name="Text Placeholder 6">
            <a:extLst>
              <a:ext uri="{FF2B5EF4-FFF2-40B4-BE49-F238E27FC236}">
                <a16:creationId xmlns:a16="http://schemas.microsoft.com/office/drawing/2014/main" id="{C37B0947-F38D-3096-1CC1-65B041D4FB61}"/>
              </a:ext>
            </a:extLst>
          </p:cNvPr>
          <p:cNvSpPr>
            <a:spLocks noGrp="1"/>
          </p:cNvSpPr>
          <p:nvPr>
            <p:ph type="body" sz="quarter" idx="14"/>
          </p:nvPr>
        </p:nvSpPr>
        <p:spPr>
          <a:xfrm>
            <a:off x="4899804" y="273599"/>
            <a:ext cx="6311075" cy="365126"/>
          </a:xfrm>
        </p:spPr>
        <p:txBody>
          <a:bodyPr/>
          <a:lstStyle/>
          <a:p>
            <a:r>
              <a:rPr lang="en-GB">
                <a:latin typeface="+mn-lt"/>
              </a:rPr>
              <a:t>Cancer Awareness Measure+ 2024 – Wales</a:t>
            </a:r>
          </a:p>
          <a:p>
            <a:endParaRPr lang="en-GB"/>
          </a:p>
        </p:txBody>
      </p:sp>
      <p:graphicFrame>
        <p:nvGraphicFramePr>
          <p:cNvPr id="61" name="Table 60">
            <a:extLst>
              <a:ext uri="{FF2B5EF4-FFF2-40B4-BE49-F238E27FC236}">
                <a16:creationId xmlns:a16="http://schemas.microsoft.com/office/drawing/2014/main" id="{2BB058CF-C600-2168-9F7E-6A37E4903ABB}"/>
              </a:ext>
            </a:extLst>
          </p:cNvPr>
          <p:cNvGraphicFramePr>
            <a:graphicFrameLocks noGrp="1"/>
          </p:cNvGraphicFramePr>
          <p:nvPr>
            <p:extLst>
              <p:ext uri="{D42A27DB-BD31-4B8C-83A1-F6EECF244321}">
                <p14:modId xmlns:p14="http://schemas.microsoft.com/office/powerpoint/2010/main" val="3210123400"/>
              </p:ext>
            </p:extLst>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a:latin typeface="Arial" panose="020B0604020202020204" pitchFamily="34" charset="0"/>
                        <a:cs typeface="Arial" panose="020B0604020202020204" pitchFamily="34" charset="0"/>
                      </a:endParaRPr>
                    </a:p>
                  </a:txBody>
                  <a:tcPr>
                    <a:solidFill>
                      <a:srgbClr val="FF0087"/>
                    </a:solidFill>
                  </a:tcPr>
                </a:tc>
                <a:tc>
                  <a:txBody>
                    <a:bodyPr/>
                    <a:lstStyle/>
                    <a:p>
                      <a:pPr marL="0" algn="l" defTabSz="914400" rtl="0" eaLnBrk="1" latinLnBrk="0" hangingPunct="1"/>
                      <a:r>
                        <a:rPr lang="en-GB" sz="1200" kern="1200">
                          <a:solidFill>
                            <a:schemeClr val="tx1"/>
                          </a:solidFill>
                          <a:latin typeface="Arial" panose="020B0604020202020204" pitchFamily="34" charset="0"/>
                          <a:ea typeface="+mn-ea"/>
                          <a:cs typeface="Arial" panose="020B0604020202020204" pitchFamily="34" charset="0"/>
                        </a:rPr>
                        <a:t>Wales</a:t>
                      </a:r>
                    </a:p>
                  </a:txBody>
                  <a:tcPr/>
                </a:tc>
                <a:extLst>
                  <a:ext uri="{0D108BD9-81ED-4DB2-BD59-A6C34878D82A}">
                    <a16:rowId xmlns:a16="http://schemas.microsoft.com/office/drawing/2014/main" val="2831732840"/>
                  </a:ext>
                </a:extLst>
              </a:tr>
              <a:tr h="290333">
                <a:tc>
                  <a:txBody>
                    <a:bodyPr/>
                    <a:lstStyle/>
                    <a:p>
                      <a:endParaRPr lang="en-GB" sz="120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a:latin typeface="Arial" panose="020B0604020202020204" pitchFamily="34" charset="0"/>
                        <a:cs typeface="Arial" panose="020B0604020202020204" pitchFamily="34" charset="0"/>
                      </a:endParaRPr>
                    </a:p>
                  </a:txBody>
                  <a:tcPr>
                    <a:solidFill>
                      <a:srgbClr val="00007E"/>
                    </a:solidFill>
                  </a:tcPr>
                </a:tc>
                <a:tc>
                  <a:txBody>
                    <a:bodyPr/>
                    <a:lstStyle/>
                    <a:p>
                      <a:r>
                        <a:rPr lang="en-GB" sz="1200">
                          <a:latin typeface="Arial" panose="020B0604020202020204" pitchFamily="34" charset="0"/>
                          <a:cs typeface="Arial" panose="020B0604020202020204" pitchFamily="34" charset="0"/>
                        </a:rPr>
                        <a:t>Scotland</a:t>
                      </a:r>
                    </a:p>
                  </a:txBody>
                  <a:tcPr/>
                </a:tc>
                <a:extLst>
                  <a:ext uri="{0D108BD9-81ED-4DB2-BD59-A6C34878D82A}">
                    <a16:rowId xmlns:a16="http://schemas.microsoft.com/office/drawing/2014/main" val="1184621290"/>
                  </a:ext>
                </a:extLst>
              </a:tr>
              <a:tr h="0">
                <a:tc>
                  <a:txBody>
                    <a:bodyPr/>
                    <a:lstStyle/>
                    <a:p>
                      <a:endParaRPr lang="en-GB" sz="120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696200025"/>
                  </a:ext>
                </a:extLst>
              </a:tr>
            </a:tbl>
          </a:graphicData>
        </a:graphic>
      </p:graphicFrame>
      <p:graphicFrame>
        <p:nvGraphicFramePr>
          <p:cNvPr id="62" name="Table 61">
            <a:extLst>
              <a:ext uri="{FF2B5EF4-FFF2-40B4-BE49-F238E27FC236}">
                <a16:creationId xmlns:a16="http://schemas.microsoft.com/office/drawing/2014/main" id="{DE75BAAA-1855-AEF0-AD5A-F8F24ADA90A3}"/>
              </a:ext>
            </a:extLst>
          </p:cNvPr>
          <p:cNvGraphicFramePr>
            <a:graphicFrameLocks noGrp="1"/>
          </p:cNvGraphicFramePr>
          <p:nvPr>
            <p:extLst>
              <p:ext uri="{D42A27DB-BD31-4B8C-83A1-F6EECF244321}">
                <p14:modId xmlns:p14="http://schemas.microsoft.com/office/powerpoint/2010/main" val="1735356049"/>
              </p:ext>
            </p:extLst>
          </p:nvPr>
        </p:nvGraphicFramePr>
        <p:xfrm>
          <a:off x="9515103" y="6016058"/>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a:solidFill>
                            <a:srgbClr val="00B050"/>
                          </a:solidFill>
                          <a:latin typeface="Arial" panose="020B0604020202020204" pitchFamily="34" charset="0"/>
                          <a:ea typeface="+mn-ea"/>
                          <a:cs typeface="Arial" panose="020B0604020202020204" pitchFamily="34" charset="0"/>
                        </a:rPr>
                        <a:t>Significantly higher than Wales</a:t>
                      </a:r>
                    </a:p>
                  </a:txBody>
                  <a:tcPr/>
                </a:tc>
                <a:extLst>
                  <a:ext uri="{0D108BD9-81ED-4DB2-BD59-A6C34878D82A}">
                    <a16:rowId xmlns:a16="http://schemas.microsoft.com/office/drawing/2014/main" val="2831732840"/>
                  </a:ext>
                </a:extLst>
              </a:tr>
              <a:tr h="363732">
                <a:tc>
                  <a:txBody>
                    <a:bodyPr/>
                    <a:lstStyle/>
                    <a:p>
                      <a:pPr algn="l"/>
                      <a:r>
                        <a:rPr lang="en-GB" sz="1200">
                          <a:solidFill>
                            <a:srgbClr val="FF0000"/>
                          </a:solidFill>
                          <a:latin typeface="Arial" panose="020B0604020202020204" pitchFamily="34" charset="0"/>
                          <a:cs typeface="Arial" panose="020B0604020202020204" pitchFamily="34" charset="0"/>
                        </a:rPr>
                        <a:t>Significantly lower than Wales</a:t>
                      </a:r>
                    </a:p>
                  </a:txBody>
                  <a:tcPr/>
                </a:tc>
                <a:extLst>
                  <a:ext uri="{0D108BD9-81ED-4DB2-BD59-A6C34878D82A}">
                    <a16:rowId xmlns:a16="http://schemas.microsoft.com/office/drawing/2014/main" val="4100059440"/>
                  </a:ext>
                </a:extLst>
              </a:tr>
            </a:tbl>
          </a:graphicData>
        </a:graphic>
      </p:graphicFrame>
      <p:sp>
        <p:nvSpPr>
          <p:cNvPr id="63" name="Footer Placeholder 5">
            <a:extLst>
              <a:ext uri="{FF2B5EF4-FFF2-40B4-BE49-F238E27FC236}">
                <a16:creationId xmlns:a16="http://schemas.microsoft.com/office/drawing/2014/main" id="{C583DF4C-857A-0225-7FCD-68976C2F8F6B}"/>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sample sizes differ for each question.</a:t>
            </a:r>
          </a:p>
          <a:p>
            <a:endParaRPr lang="en-US" sz="900"/>
          </a:p>
        </p:txBody>
      </p:sp>
      <p:grpSp>
        <p:nvGrpSpPr>
          <p:cNvPr id="11" name="Group 10">
            <a:extLst>
              <a:ext uri="{FF2B5EF4-FFF2-40B4-BE49-F238E27FC236}">
                <a16:creationId xmlns:a16="http://schemas.microsoft.com/office/drawing/2014/main" id="{8AEF39B4-5557-3FFE-E6ED-6DE80CF79937}"/>
              </a:ext>
            </a:extLst>
          </p:cNvPr>
          <p:cNvGrpSpPr/>
          <p:nvPr/>
        </p:nvGrpSpPr>
        <p:grpSpPr>
          <a:xfrm>
            <a:off x="398888" y="934272"/>
            <a:ext cx="4837691" cy="5710450"/>
            <a:chOff x="186864" y="2906425"/>
            <a:chExt cx="5520593" cy="3006394"/>
          </a:xfrm>
        </p:grpSpPr>
        <p:sp>
          <p:nvSpPr>
            <p:cNvPr id="14" name="Rounded Rectangle 6">
              <a:extLst>
                <a:ext uri="{FF2B5EF4-FFF2-40B4-BE49-F238E27FC236}">
                  <a16:creationId xmlns:a16="http://schemas.microsoft.com/office/drawing/2014/main" id="{3637C20E-9A05-2DBC-CBB7-7CC55C8342E0}"/>
                </a:ext>
              </a:extLst>
            </p:cNvPr>
            <p:cNvSpPr/>
            <p:nvPr/>
          </p:nvSpPr>
          <p:spPr>
            <a:xfrm>
              <a:off x="186864" y="2906425"/>
              <a:ext cx="5520593" cy="3006394"/>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5" name="Chart 14">
              <a:extLst>
                <a:ext uri="{FF2B5EF4-FFF2-40B4-BE49-F238E27FC236}">
                  <a16:creationId xmlns:a16="http://schemas.microsoft.com/office/drawing/2014/main" id="{CDC68CBD-454F-2155-62F4-6C98B66027D8}"/>
                </a:ext>
              </a:extLst>
            </p:cNvPr>
            <p:cNvGraphicFramePr/>
            <p:nvPr>
              <p:extLst>
                <p:ext uri="{D42A27DB-BD31-4B8C-83A1-F6EECF244321}">
                  <p14:modId xmlns:p14="http://schemas.microsoft.com/office/powerpoint/2010/main" val="1600979466"/>
                </p:ext>
              </p:extLst>
            </p:nvPr>
          </p:nvGraphicFramePr>
          <p:xfrm>
            <a:off x="370035" y="2977056"/>
            <a:ext cx="4741303" cy="2935762"/>
          </p:xfrm>
          <a:graphic>
            <a:graphicData uri="http://schemas.openxmlformats.org/drawingml/2006/chart">
              <c:chart xmlns:c="http://schemas.openxmlformats.org/drawingml/2006/chart" xmlns:r="http://schemas.openxmlformats.org/officeDocument/2006/relationships" r:id="rId2"/>
            </a:graphicData>
          </a:graphic>
        </p:graphicFrame>
      </p:grpSp>
      <p:sp>
        <p:nvSpPr>
          <p:cNvPr id="21" name="TextBox 20">
            <a:extLst>
              <a:ext uri="{FF2B5EF4-FFF2-40B4-BE49-F238E27FC236}">
                <a16:creationId xmlns:a16="http://schemas.microsoft.com/office/drawing/2014/main" id="{5FFD7417-9082-6258-E9E1-9EDF94D7D3F5}"/>
              </a:ext>
            </a:extLst>
          </p:cNvPr>
          <p:cNvSpPr txBox="1"/>
          <p:nvPr/>
        </p:nvSpPr>
        <p:spPr>
          <a:xfrm>
            <a:off x="924052" y="3755271"/>
            <a:ext cx="3425498" cy="276999"/>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Prompted</a:t>
            </a:r>
            <a:r>
              <a:rPr lang="en-GB" sz="1200" b="1" baseline="0">
                <a:solidFill>
                  <a:schemeClr val="tx1"/>
                </a:solidFill>
                <a:latin typeface="Arial" panose="020B0604020202020204" pitchFamily="34" charset="0"/>
                <a:cs typeface="Arial" panose="020B0604020202020204" pitchFamily="34" charset="0"/>
              </a:rPr>
              <a:t> awareness of symptoms (Top 3)</a:t>
            </a:r>
            <a:endParaRPr lang="en-GB" sz="1200" b="1">
              <a:solidFill>
                <a:schemeClr val="tx1"/>
              </a:solidFill>
              <a:latin typeface="Arial" panose="020B0604020202020204" pitchFamily="34" charset="0"/>
              <a:cs typeface="Arial" panose="020B0604020202020204" pitchFamily="34" charset="0"/>
            </a:endParaRPr>
          </a:p>
        </p:txBody>
      </p:sp>
      <p:sp>
        <p:nvSpPr>
          <p:cNvPr id="2" name="Rounded Rectangle 6">
            <a:extLst>
              <a:ext uri="{FF2B5EF4-FFF2-40B4-BE49-F238E27FC236}">
                <a16:creationId xmlns:a16="http://schemas.microsoft.com/office/drawing/2014/main" id="{7A3AD4F1-01BC-1EB6-03A7-D0B5273AC6F8}"/>
              </a:ext>
            </a:extLst>
          </p:cNvPr>
          <p:cNvSpPr/>
          <p:nvPr/>
        </p:nvSpPr>
        <p:spPr>
          <a:xfrm>
            <a:off x="5397093" y="934272"/>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22" name="Chart 21">
            <a:extLst>
              <a:ext uri="{FF2B5EF4-FFF2-40B4-BE49-F238E27FC236}">
                <a16:creationId xmlns:a16="http://schemas.microsoft.com/office/drawing/2014/main" id="{6615730A-01BA-F2F4-FD4C-3FB5901CE898}"/>
              </a:ext>
            </a:extLst>
          </p:cNvPr>
          <p:cNvGraphicFramePr/>
          <p:nvPr>
            <p:extLst>
              <p:ext uri="{D42A27DB-BD31-4B8C-83A1-F6EECF244321}">
                <p14:modId xmlns:p14="http://schemas.microsoft.com/office/powerpoint/2010/main" val="3180210663"/>
              </p:ext>
            </p:extLst>
          </p:nvPr>
        </p:nvGraphicFramePr>
        <p:xfrm>
          <a:off x="5639778" y="951213"/>
          <a:ext cx="3362568" cy="2660699"/>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6">
            <a:extLst>
              <a:ext uri="{FF2B5EF4-FFF2-40B4-BE49-F238E27FC236}">
                <a16:creationId xmlns:a16="http://schemas.microsoft.com/office/drawing/2014/main" id="{688E272A-8475-338B-BE40-AC8BC2143BBA}"/>
              </a:ext>
            </a:extLst>
          </p:cNvPr>
          <p:cNvSpPr/>
          <p:nvPr/>
        </p:nvSpPr>
        <p:spPr>
          <a:xfrm>
            <a:off x="9342615" y="934272"/>
            <a:ext cx="2562725" cy="335560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6" name="Chart 5">
            <a:extLst>
              <a:ext uri="{FF2B5EF4-FFF2-40B4-BE49-F238E27FC236}">
                <a16:creationId xmlns:a16="http://schemas.microsoft.com/office/drawing/2014/main" id="{49B8FBFC-991F-ECF7-FEA5-8CC6171AA076}"/>
              </a:ext>
            </a:extLst>
          </p:cNvPr>
          <p:cNvGraphicFramePr/>
          <p:nvPr>
            <p:extLst>
              <p:ext uri="{D42A27DB-BD31-4B8C-83A1-F6EECF244321}">
                <p14:modId xmlns:p14="http://schemas.microsoft.com/office/powerpoint/2010/main" val="2302838340"/>
              </p:ext>
            </p:extLst>
          </p:nvPr>
        </p:nvGraphicFramePr>
        <p:xfrm>
          <a:off x="9428476" y="1571624"/>
          <a:ext cx="2276702" cy="267852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4F050E2-D629-2B4A-8A63-B36BE9DFE492}"/>
              </a:ext>
            </a:extLst>
          </p:cNvPr>
          <p:cNvSpPr txBox="1"/>
          <p:nvPr/>
        </p:nvSpPr>
        <p:spPr>
          <a:xfrm>
            <a:off x="5576848" y="990226"/>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Sought help within 6 months for any potential cancer symptom</a:t>
            </a:r>
          </a:p>
        </p:txBody>
      </p:sp>
      <p:sp>
        <p:nvSpPr>
          <p:cNvPr id="13" name="Rounded Rectangle 6">
            <a:extLst>
              <a:ext uri="{FF2B5EF4-FFF2-40B4-BE49-F238E27FC236}">
                <a16:creationId xmlns:a16="http://schemas.microsoft.com/office/drawing/2014/main" id="{0237D20A-91D7-8F33-E7F5-3D00354F8269}"/>
              </a:ext>
            </a:extLst>
          </p:cNvPr>
          <p:cNvSpPr/>
          <p:nvPr/>
        </p:nvSpPr>
        <p:spPr>
          <a:xfrm>
            <a:off x="5397093" y="3829090"/>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6" name="Chart 15">
            <a:extLst>
              <a:ext uri="{FF2B5EF4-FFF2-40B4-BE49-F238E27FC236}">
                <a16:creationId xmlns:a16="http://schemas.microsoft.com/office/drawing/2014/main" id="{007E26BA-8404-DEED-9F28-4CA7098D2385}"/>
              </a:ext>
            </a:extLst>
          </p:cNvPr>
          <p:cNvGraphicFramePr/>
          <p:nvPr>
            <p:extLst>
              <p:ext uri="{D42A27DB-BD31-4B8C-83A1-F6EECF244321}">
                <p14:modId xmlns:p14="http://schemas.microsoft.com/office/powerpoint/2010/main" val="2662455458"/>
              </p:ext>
            </p:extLst>
          </p:nvPr>
        </p:nvGraphicFramePr>
        <p:xfrm>
          <a:off x="5639778" y="3846031"/>
          <a:ext cx="3362568" cy="2660699"/>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C34B81A6-AC21-1B8D-2C3F-C308B3E26837}"/>
              </a:ext>
            </a:extLst>
          </p:cNvPr>
          <p:cNvSpPr txBox="1"/>
          <p:nvPr/>
        </p:nvSpPr>
        <p:spPr>
          <a:xfrm>
            <a:off x="5576848" y="3885044"/>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How long between contacting GP about any potential cancer symptom and appointment</a:t>
            </a:r>
          </a:p>
        </p:txBody>
      </p:sp>
      <p:sp>
        <p:nvSpPr>
          <p:cNvPr id="18" name="TextBox 17">
            <a:extLst>
              <a:ext uri="{FF2B5EF4-FFF2-40B4-BE49-F238E27FC236}">
                <a16:creationId xmlns:a16="http://schemas.microsoft.com/office/drawing/2014/main" id="{2E5CCC12-F8CE-7016-AC4E-6D3A9A329198}"/>
              </a:ext>
            </a:extLst>
          </p:cNvPr>
          <p:cNvSpPr txBox="1"/>
          <p:nvPr/>
        </p:nvSpPr>
        <p:spPr>
          <a:xfrm>
            <a:off x="9361856" y="1036938"/>
            <a:ext cx="2543484"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latin typeface="Arial" panose="020B0604020202020204" pitchFamily="34" charset="0"/>
                <a:cs typeface="Arial" panose="020B0604020202020204" pitchFamily="34" charset="0"/>
              </a:rPr>
              <a:t>Represented symptom after discussing with HCP</a:t>
            </a:r>
            <a:endParaRPr lang="en-GB" sz="12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8683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78B5D-3FF9-39BE-6A55-814AD9ADB4F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96F6C1C-EC48-A766-9B4E-A343B6E5C559}"/>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a:t>Nation comparison </a:t>
            </a:r>
          </a:p>
        </p:txBody>
      </p:sp>
      <p:sp>
        <p:nvSpPr>
          <p:cNvPr id="12" name="Text Placeholder 6">
            <a:extLst>
              <a:ext uri="{FF2B5EF4-FFF2-40B4-BE49-F238E27FC236}">
                <a16:creationId xmlns:a16="http://schemas.microsoft.com/office/drawing/2014/main" id="{0BD48151-FB76-0E32-7BBE-64AF58182DFD}"/>
              </a:ext>
            </a:extLst>
          </p:cNvPr>
          <p:cNvSpPr>
            <a:spLocks noGrp="1"/>
          </p:cNvSpPr>
          <p:nvPr>
            <p:ph type="body" sz="quarter" idx="14"/>
          </p:nvPr>
        </p:nvSpPr>
        <p:spPr>
          <a:xfrm>
            <a:off x="4899804" y="273599"/>
            <a:ext cx="6311075" cy="365126"/>
          </a:xfrm>
        </p:spPr>
        <p:txBody>
          <a:bodyPr/>
          <a:lstStyle/>
          <a:p>
            <a:r>
              <a:rPr lang="en-GB">
                <a:latin typeface="+mn-lt"/>
              </a:rPr>
              <a:t>Cancer Awareness Measure+ 2024 – Wales</a:t>
            </a:r>
          </a:p>
          <a:p>
            <a:endParaRPr lang="en-GB"/>
          </a:p>
        </p:txBody>
      </p:sp>
      <p:graphicFrame>
        <p:nvGraphicFramePr>
          <p:cNvPr id="61" name="Table 60">
            <a:extLst>
              <a:ext uri="{FF2B5EF4-FFF2-40B4-BE49-F238E27FC236}">
                <a16:creationId xmlns:a16="http://schemas.microsoft.com/office/drawing/2014/main" id="{35AB881B-C47A-4899-E3AF-022910C3EBF4}"/>
              </a:ext>
            </a:extLst>
          </p:cNvPr>
          <p:cNvGraphicFramePr>
            <a:graphicFrameLocks noGrp="1"/>
          </p:cNvGraphicFramePr>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a:latin typeface="Arial" panose="020B0604020202020204" pitchFamily="34" charset="0"/>
                        <a:cs typeface="Arial" panose="020B0604020202020204" pitchFamily="34" charset="0"/>
                      </a:endParaRPr>
                    </a:p>
                  </a:txBody>
                  <a:tcPr>
                    <a:solidFill>
                      <a:srgbClr val="FF0087"/>
                    </a:solidFill>
                  </a:tcPr>
                </a:tc>
                <a:tc>
                  <a:txBody>
                    <a:bodyPr/>
                    <a:lstStyle/>
                    <a:p>
                      <a:pPr marL="0" algn="l" defTabSz="914400" rtl="0" eaLnBrk="1" latinLnBrk="0" hangingPunct="1"/>
                      <a:r>
                        <a:rPr lang="en-GB" sz="1200" kern="1200">
                          <a:solidFill>
                            <a:schemeClr val="tx1"/>
                          </a:solidFill>
                          <a:latin typeface="Arial" panose="020B0604020202020204" pitchFamily="34" charset="0"/>
                          <a:ea typeface="+mn-ea"/>
                          <a:cs typeface="Arial" panose="020B0604020202020204" pitchFamily="34" charset="0"/>
                        </a:rPr>
                        <a:t>Wales</a:t>
                      </a:r>
                    </a:p>
                  </a:txBody>
                  <a:tcPr/>
                </a:tc>
                <a:extLst>
                  <a:ext uri="{0D108BD9-81ED-4DB2-BD59-A6C34878D82A}">
                    <a16:rowId xmlns:a16="http://schemas.microsoft.com/office/drawing/2014/main" val="2831732840"/>
                  </a:ext>
                </a:extLst>
              </a:tr>
              <a:tr h="290333">
                <a:tc>
                  <a:txBody>
                    <a:bodyPr/>
                    <a:lstStyle/>
                    <a:p>
                      <a:endParaRPr lang="en-GB" sz="120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a:latin typeface="Arial" panose="020B0604020202020204" pitchFamily="34" charset="0"/>
                        <a:cs typeface="Arial" panose="020B0604020202020204" pitchFamily="34" charset="0"/>
                      </a:endParaRPr>
                    </a:p>
                  </a:txBody>
                  <a:tcPr>
                    <a:solidFill>
                      <a:srgbClr val="00007E"/>
                    </a:solidFill>
                  </a:tcPr>
                </a:tc>
                <a:tc>
                  <a:txBody>
                    <a:bodyPr/>
                    <a:lstStyle/>
                    <a:p>
                      <a:r>
                        <a:rPr lang="en-GB" sz="1200">
                          <a:latin typeface="Arial" panose="020B0604020202020204" pitchFamily="34" charset="0"/>
                          <a:cs typeface="Arial" panose="020B0604020202020204" pitchFamily="34" charset="0"/>
                        </a:rPr>
                        <a:t>Scotland</a:t>
                      </a:r>
                    </a:p>
                  </a:txBody>
                  <a:tcPr/>
                </a:tc>
                <a:extLst>
                  <a:ext uri="{0D108BD9-81ED-4DB2-BD59-A6C34878D82A}">
                    <a16:rowId xmlns:a16="http://schemas.microsoft.com/office/drawing/2014/main" val="1184621290"/>
                  </a:ext>
                </a:extLst>
              </a:tr>
              <a:tr h="0">
                <a:tc>
                  <a:txBody>
                    <a:bodyPr/>
                    <a:lstStyle/>
                    <a:p>
                      <a:endParaRPr lang="en-GB" sz="120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696200025"/>
                  </a:ext>
                </a:extLst>
              </a:tr>
            </a:tbl>
          </a:graphicData>
        </a:graphic>
      </p:graphicFrame>
      <p:graphicFrame>
        <p:nvGraphicFramePr>
          <p:cNvPr id="62" name="Table 61">
            <a:extLst>
              <a:ext uri="{FF2B5EF4-FFF2-40B4-BE49-F238E27FC236}">
                <a16:creationId xmlns:a16="http://schemas.microsoft.com/office/drawing/2014/main" id="{EC1E48D6-EF8E-9546-92B5-ABFA73CD277B}"/>
              </a:ext>
            </a:extLst>
          </p:cNvPr>
          <p:cNvGraphicFramePr>
            <a:graphicFrameLocks noGrp="1"/>
          </p:cNvGraphicFramePr>
          <p:nvPr/>
        </p:nvGraphicFramePr>
        <p:xfrm>
          <a:off x="9515103" y="6016058"/>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a:solidFill>
                            <a:srgbClr val="00B050"/>
                          </a:solidFill>
                          <a:latin typeface="Arial" panose="020B0604020202020204" pitchFamily="34" charset="0"/>
                          <a:ea typeface="+mn-ea"/>
                          <a:cs typeface="Arial" panose="020B0604020202020204" pitchFamily="34" charset="0"/>
                        </a:rPr>
                        <a:t>Significantly higher than Wales</a:t>
                      </a:r>
                    </a:p>
                  </a:txBody>
                  <a:tcPr/>
                </a:tc>
                <a:extLst>
                  <a:ext uri="{0D108BD9-81ED-4DB2-BD59-A6C34878D82A}">
                    <a16:rowId xmlns:a16="http://schemas.microsoft.com/office/drawing/2014/main" val="2831732840"/>
                  </a:ext>
                </a:extLst>
              </a:tr>
              <a:tr h="363732">
                <a:tc>
                  <a:txBody>
                    <a:bodyPr/>
                    <a:lstStyle/>
                    <a:p>
                      <a:pPr algn="l"/>
                      <a:r>
                        <a:rPr lang="en-GB" sz="1200">
                          <a:solidFill>
                            <a:srgbClr val="FF0000"/>
                          </a:solidFill>
                          <a:latin typeface="Arial" panose="020B0604020202020204" pitchFamily="34" charset="0"/>
                          <a:cs typeface="Arial" panose="020B0604020202020204" pitchFamily="34" charset="0"/>
                        </a:rPr>
                        <a:t>Significantly lower than Wales</a:t>
                      </a:r>
                    </a:p>
                  </a:txBody>
                  <a:tcPr/>
                </a:tc>
                <a:extLst>
                  <a:ext uri="{0D108BD9-81ED-4DB2-BD59-A6C34878D82A}">
                    <a16:rowId xmlns:a16="http://schemas.microsoft.com/office/drawing/2014/main" val="4100059440"/>
                  </a:ext>
                </a:extLst>
              </a:tr>
            </a:tbl>
          </a:graphicData>
        </a:graphic>
      </p:graphicFrame>
      <p:sp>
        <p:nvSpPr>
          <p:cNvPr id="63" name="Footer Placeholder 5">
            <a:extLst>
              <a:ext uri="{FF2B5EF4-FFF2-40B4-BE49-F238E27FC236}">
                <a16:creationId xmlns:a16="http://schemas.microsoft.com/office/drawing/2014/main" id="{15FBCE12-C25F-C0A5-E724-BFAE29AB74F7}"/>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sample sizes differ for each question.</a:t>
            </a:r>
          </a:p>
          <a:p>
            <a:endParaRPr lang="en-US" sz="900"/>
          </a:p>
        </p:txBody>
      </p:sp>
      <p:grpSp>
        <p:nvGrpSpPr>
          <p:cNvPr id="11" name="Group 10">
            <a:extLst>
              <a:ext uri="{FF2B5EF4-FFF2-40B4-BE49-F238E27FC236}">
                <a16:creationId xmlns:a16="http://schemas.microsoft.com/office/drawing/2014/main" id="{3CAEDD2D-69D2-46C4-7F69-6E6C694CA4FC}"/>
              </a:ext>
            </a:extLst>
          </p:cNvPr>
          <p:cNvGrpSpPr/>
          <p:nvPr/>
        </p:nvGrpSpPr>
        <p:grpSpPr>
          <a:xfrm>
            <a:off x="332213" y="699046"/>
            <a:ext cx="3736420" cy="3336926"/>
            <a:chOff x="186864" y="2906425"/>
            <a:chExt cx="5355837" cy="2826672"/>
          </a:xfrm>
        </p:grpSpPr>
        <p:sp>
          <p:nvSpPr>
            <p:cNvPr id="14" name="Rounded Rectangle 6">
              <a:extLst>
                <a:ext uri="{FF2B5EF4-FFF2-40B4-BE49-F238E27FC236}">
                  <a16:creationId xmlns:a16="http://schemas.microsoft.com/office/drawing/2014/main" id="{90CD35DB-CD28-3F69-94A2-DD00F9E227AB}"/>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5" name="Chart 14">
              <a:extLst>
                <a:ext uri="{FF2B5EF4-FFF2-40B4-BE49-F238E27FC236}">
                  <a16:creationId xmlns:a16="http://schemas.microsoft.com/office/drawing/2014/main" id="{8447CDD5-5A6B-C51F-16E5-101F1A94990C}"/>
                </a:ext>
              </a:extLst>
            </p:cNvPr>
            <p:cNvGraphicFramePr/>
            <p:nvPr>
              <p:extLst>
                <p:ext uri="{D42A27DB-BD31-4B8C-83A1-F6EECF244321}">
                  <p14:modId xmlns:p14="http://schemas.microsoft.com/office/powerpoint/2010/main" val="1513159481"/>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3" name="Group 2">
            <a:extLst>
              <a:ext uri="{FF2B5EF4-FFF2-40B4-BE49-F238E27FC236}">
                <a16:creationId xmlns:a16="http://schemas.microsoft.com/office/drawing/2014/main" id="{290CA4AE-BA72-0261-2477-F2B22B500CD4}"/>
              </a:ext>
            </a:extLst>
          </p:cNvPr>
          <p:cNvGrpSpPr/>
          <p:nvPr/>
        </p:nvGrpSpPr>
        <p:grpSpPr>
          <a:xfrm>
            <a:off x="4180443" y="699046"/>
            <a:ext cx="2463305" cy="3336924"/>
            <a:chOff x="186864" y="2906425"/>
            <a:chExt cx="5355837" cy="2826672"/>
          </a:xfrm>
        </p:grpSpPr>
        <p:sp>
          <p:nvSpPr>
            <p:cNvPr id="4" name="Rounded Rectangle 6">
              <a:extLst>
                <a:ext uri="{FF2B5EF4-FFF2-40B4-BE49-F238E27FC236}">
                  <a16:creationId xmlns:a16="http://schemas.microsoft.com/office/drawing/2014/main" id="{DC6811A3-B7A9-0CB8-44C6-D78576E7D5A9}"/>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9" name="Chart 8">
              <a:extLst>
                <a:ext uri="{FF2B5EF4-FFF2-40B4-BE49-F238E27FC236}">
                  <a16:creationId xmlns:a16="http://schemas.microsoft.com/office/drawing/2014/main" id="{0E690419-0F9C-4C80-97C8-7CD06EF7D896}"/>
                </a:ext>
              </a:extLst>
            </p:cNvPr>
            <p:cNvGraphicFramePr/>
            <p:nvPr>
              <p:extLst>
                <p:ext uri="{D42A27DB-BD31-4B8C-83A1-F6EECF244321}">
                  <p14:modId xmlns:p14="http://schemas.microsoft.com/office/powerpoint/2010/main" val="1230584214"/>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6" name="Group 25">
            <a:extLst>
              <a:ext uri="{FF2B5EF4-FFF2-40B4-BE49-F238E27FC236}">
                <a16:creationId xmlns:a16="http://schemas.microsoft.com/office/drawing/2014/main" id="{F88A9E28-9BA6-538F-EDD2-8EA1EB8E3A64}"/>
              </a:ext>
            </a:extLst>
          </p:cNvPr>
          <p:cNvGrpSpPr/>
          <p:nvPr/>
        </p:nvGrpSpPr>
        <p:grpSpPr>
          <a:xfrm>
            <a:off x="6775947" y="699044"/>
            <a:ext cx="2463305" cy="3336924"/>
            <a:chOff x="186864" y="2906425"/>
            <a:chExt cx="5355837" cy="2826672"/>
          </a:xfrm>
        </p:grpSpPr>
        <p:sp>
          <p:nvSpPr>
            <p:cNvPr id="27" name="Rounded Rectangle 6">
              <a:extLst>
                <a:ext uri="{FF2B5EF4-FFF2-40B4-BE49-F238E27FC236}">
                  <a16:creationId xmlns:a16="http://schemas.microsoft.com/office/drawing/2014/main" id="{DACAC660-1104-BC6E-AA9E-F4561000CF3A}"/>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28" name="Chart 27">
              <a:extLst>
                <a:ext uri="{FF2B5EF4-FFF2-40B4-BE49-F238E27FC236}">
                  <a16:creationId xmlns:a16="http://schemas.microsoft.com/office/drawing/2014/main" id="{EE1FD93C-BC6D-2E68-6CC0-74573A2B6EB0}"/>
                </a:ext>
              </a:extLst>
            </p:cNvPr>
            <p:cNvGraphicFramePr/>
            <p:nvPr>
              <p:extLst>
                <p:ext uri="{D42A27DB-BD31-4B8C-83A1-F6EECF244321}">
                  <p14:modId xmlns:p14="http://schemas.microsoft.com/office/powerpoint/2010/main" val="3310945207"/>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9" name="Group 28">
            <a:extLst>
              <a:ext uri="{FF2B5EF4-FFF2-40B4-BE49-F238E27FC236}">
                <a16:creationId xmlns:a16="http://schemas.microsoft.com/office/drawing/2014/main" id="{481C4D56-8B77-DD25-F500-8D42B9044439}"/>
              </a:ext>
            </a:extLst>
          </p:cNvPr>
          <p:cNvGrpSpPr/>
          <p:nvPr/>
        </p:nvGrpSpPr>
        <p:grpSpPr>
          <a:xfrm>
            <a:off x="9329807" y="699046"/>
            <a:ext cx="2463305" cy="3336924"/>
            <a:chOff x="186864" y="2906425"/>
            <a:chExt cx="5355837" cy="2826672"/>
          </a:xfrm>
        </p:grpSpPr>
        <p:sp>
          <p:nvSpPr>
            <p:cNvPr id="30" name="Rounded Rectangle 6">
              <a:extLst>
                <a:ext uri="{FF2B5EF4-FFF2-40B4-BE49-F238E27FC236}">
                  <a16:creationId xmlns:a16="http://schemas.microsoft.com/office/drawing/2014/main" id="{01503E2E-9634-4ED4-A7F2-233743D19CD7}"/>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31" name="Chart 30">
              <a:extLst>
                <a:ext uri="{FF2B5EF4-FFF2-40B4-BE49-F238E27FC236}">
                  <a16:creationId xmlns:a16="http://schemas.microsoft.com/office/drawing/2014/main" id="{0DD65C97-B7E6-65BE-87F3-1B7F46C405CD}"/>
                </a:ext>
              </a:extLst>
            </p:cNvPr>
            <p:cNvGraphicFramePr/>
            <p:nvPr>
              <p:extLst>
                <p:ext uri="{D42A27DB-BD31-4B8C-83A1-F6EECF244321}">
                  <p14:modId xmlns:p14="http://schemas.microsoft.com/office/powerpoint/2010/main" val="25726121"/>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5"/>
            </a:graphicData>
          </a:graphic>
        </p:graphicFrame>
      </p:grpSp>
      <p:sp>
        <p:nvSpPr>
          <p:cNvPr id="32" name="Rounded Rectangle 6">
            <a:extLst>
              <a:ext uri="{FF2B5EF4-FFF2-40B4-BE49-F238E27FC236}">
                <a16:creationId xmlns:a16="http://schemas.microsoft.com/office/drawing/2014/main" id="{41331684-466C-11E0-57CF-B18848CAE346}"/>
              </a:ext>
            </a:extLst>
          </p:cNvPr>
          <p:cNvSpPr/>
          <p:nvPr/>
        </p:nvSpPr>
        <p:spPr>
          <a:xfrm>
            <a:off x="39888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sp>
        <p:nvSpPr>
          <p:cNvPr id="33" name="Rounded Rectangle 6">
            <a:extLst>
              <a:ext uri="{FF2B5EF4-FFF2-40B4-BE49-F238E27FC236}">
                <a16:creationId xmlns:a16="http://schemas.microsoft.com/office/drawing/2014/main" id="{3CF62216-590F-9FD0-CDF4-550AE4EF68B4}"/>
              </a:ext>
            </a:extLst>
          </p:cNvPr>
          <p:cNvSpPr/>
          <p:nvPr/>
        </p:nvSpPr>
        <p:spPr>
          <a:xfrm>
            <a:off x="341656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sp>
        <p:nvSpPr>
          <p:cNvPr id="34" name="Rounded Rectangle 6">
            <a:extLst>
              <a:ext uri="{FF2B5EF4-FFF2-40B4-BE49-F238E27FC236}">
                <a16:creationId xmlns:a16="http://schemas.microsoft.com/office/drawing/2014/main" id="{AEBC88D0-FD4A-A478-7FF0-07F6C8ECB51A}"/>
              </a:ext>
            </a:extLst>
          </p:cNvPr>
          <p:cNvSpPr/>
          <p:nvPr/>
        </p:nvSpPr>
        <p:spPr>
          <a:xfrm>
            <a:off x="643424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35" name="Chart 34">
            <a:extLst>
              <a:ext uri="{FF2B5EF4-FFF2-40B4-BE49-F238E27FC236}">
                <a16:creationId xmlns:a16="http://schemas.microsoft.com/office/drawing/2014/main" id="{DA191829-1152-6CD3-FDC4-38E7E8AEFB28}"/>
              </a:ext>
            </a:extLst>
          </p:cNvPr>
          <p:cNvGraphicFramePr/>
          <p:nvPr>
            <p:extLst>
              <p:ext uri="{D42A27DB-BD31-4B8C-83A1-F6EECF244321}">
                <p14:modId xmlns:p14="http://schemas.microsoft.com/office/powerpoint/2010/main" val="2675704309"/>
              </p:ext>
            </p:extLst>
          </p:nvPr>
        </p:nvGraphicFramePr>
        <p:xfrm>
          <a:off x="472966" y="4372304"/>
          <a:ext cx="2631674" cy="17866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Chart 35">
            <a:extLst>
              <a:ext uri="{FF2B5EF4-FFF2-40B4-BE49-F238E27FC236}">
                <a16:creationId xmlns:a16="http://schemas.microsoft.com/office/drawing/2014/main" id="{C02FDDA8-C417-3A70-26EC-34551BCAF1FC}"/>
              </a:ext>
            </a:extLst>
          </p:cNvPr>
          <p:cNvGraphicFramePr/>
          <p:nvPr>
            <p:extLst>
              <p:ext uri="{D42A27DB-BD31-4B8C-83A1-F6EECF244321}">
                <p14:modId xmlns:p14="http://schemas.microsoft.com/office/powerpoint/2010/main" val="620994276"/>
              </p:ext>
            </p:extLst>
          </p:nvPr>
        </p:nvGraphicFramePr>
        <p:xfrm>
          <a:off x="3560414" y="4373310"/>
          <a:ext cx="2631674" cy="17866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Chart 36">
            <a:extLst>
              <a:ext uri="{FF2B5EF4-FFF2-40B4-BE49-F238E27FC236}">
                <a16:creationId xmlns:a16="http://schemas.microsoft.com/office/drawing/2014/main" id="{19A1A623-8B8A-3591-A496-FB9940FBBFB7}"/>
              </a:ext>
            </a:extLst>
          </p:cNvPr>
          <p:cNvGraphicFramePr/>
          <p:nvPr>
            <p:extLst>
              <p:ext uri="{D42A27DB-BD31-4B8C-83A1-F6EECF244321}">
                <p14:modId xmlns:p14="http://schemas.microsoft.com/office/powerpoint/2010/main" val="917047459"/>
              </p:ext>
            </p:extLst>
          </p:nvPr>
        </p:nvGraphicFramePr>
        <p:xfrm>
          <a:off x="6476129" y="4372304"/>
          <a:ext cx="2631674" cy="178665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960131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Conclusions</a:t>
            </a:r>
          </a:p>
        </p:txBody>
      </p:sp>
      <p:sp>
        <p:nvSpPr>
          <p:cNvPr id="5" name="Text Placeholder 3">
            <a:extLst>
              <a:ext uri="{FF2B5EF4-FFF2-40B4-BE49-F238E27FC236}">
                <a16:creationId xmlns:a16="http://schemas.microsoft.com/office/drawing/2014/main" id="{B83ECA82-8ADD-4D4A-6279-04352C14FE57}"/>
              </a:ext>
            </a:extLst>
          </p:cNvPr>
          <p:cNvSpPr>
            <a:spLocks noGrp="1"/>
          </p:cNvSpPr>
          <p:nvPr>
            <p:ph type="body" sz="quarter" idx="13"/>
          </p:nvPr>
        </p:nvSpPr>
        <p:spPr>
          <a:xfrm>
            <a:off x="5835650" y="273050"/>
            <a:ext cx="5375275" cy="365125"/>
          </a:xfrm>
        </p:spPr>
        <p:txBody>
          <a:bodyPr/>
          <a:lstStyle/>
          <a:p>
            <a:r>
              <a:rPr lang="en-GB">
                <a:latin typeface="+mn-lt"/>
              </a:rPr>
              <a:t>Cancer Awareness Measure+ 2024 – Wales</a:t>
            </a:r>
          </a:p>
        </p:txBody>
      </p:sp>
    </p:spTree>
    <p:extLst>
      <p:ext uri="{BB962C8B-B14F-4D97-AF65-F5344CB8AC3E}">
        <p14:creationId xmlns:p14="http://schemas.microsoft.com/office/powerpoint/2010/main" val="4589028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955433"/>
            <a:ext cx="5375542" cy="654253"/>
          </a:xfrm>
        </p:spPr>
        <p:txBody>
          <a:bodyPr/>
          <a:lstStyle/>
          <a:p>
            <a:r>
              <a:rPr lang="en-GB">
                <a:latin typeface="+mn-lt"/>
              </a:rPr>
              <a:t>Conclusions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96396"/>
            <a:ext cx="10921320" cy="4617692"/>
          </a:xfrm>
        </p:spPr>
        <p:txBody>
          <a:bodyPr/>
          <a:lstStyle/>
          <a:p>
            <a:r>
              <a:rPr lang="en-GB" sz="1400" b="1"/>
              <a:t>Awareness of symptoms and accessing help</a:t>
            </a:r>
          </a:p>
          <a:p>
            <a:r>
              <a:rPr lang="en-GB" sz="1400"/>
              <a:t>When prompted, the vast majority of people in Wales recognised any potential sign or symptom. A change of appearance of a mole or an unexplained lump or swelling were most commonly identified from a list of symptoms. For the former, awareness was significantly higher among Welsh adults compared to the rest of the UK.</a:t>
            </a:r>
          </a:p>
          <a:p>
            <a:endParaRPr lang="en-GB" sz="1400"/>
          </a:p>
          <a:p>
            <a:r>
              <a:rPr lang="en-GB" sz="1400"/>
              <a:t>Generally, there was high awareness across all symptom types, with nearly all respondents identifying either any potential cancer symptom or a potential red-flag symptom. However, despite the high awareness of potential symptoms, when respondents experience the symptom themselves, it was less commonly attributed to cancer, with most thinking it was linked to external and lifestyle factors. Despite this, Reported rates of contacting medical professionals was high: over half stated that they contacted them about any potential symptom, with the vast majority reporting that they spoke to them with 2 weeks. </a:t>
            </a:r>
          </a:p>
          <a:p>
            <a:endParaRPr lang="en-GB" sz="1400" b="1"/>
          </a:p>
          <a:p>
            <a:r>
              <a:rPr lang="en-GB" sz="1400" b="1"/>
              <a:t>Risk factor actions</a:t>
            </a:r>
          </a:p>
          <a:p>
            <a:r>
              <a:rPr lang="en-US" sz="1400"/>
              <a:t>Almost all respondents in Wales recognised the main preventable risk factors when prompted, although strong proportions identified incorrect factors such as easting ultra processed foods and using e-cigarettes. Smoking, and exposure to second-hand smoke were some of the most referenced risk factors, with awareness being higher compared to those living in England. The data did indicate that people in Wales were making lifestyle changes in relation to risk factors: while the vast majority of the sample don’t smoke, among those who do, the majority reported that they plan to either reduce or stop smoking completely.  Likewise, most respondents state they plan to increase physical activity or plan to lose weight.</a:t>
            </a:r>
          </a:p>
          <a:p>
            <a:endParaRPr lang="en-GB" sz="1400" b="1">
              <a:solidFill>
                <a:srgbClr val="FF0000"/>
              </a:solidFill>
              <a:latin typeface="+mn-lt"/>
            </a:endParaRP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Conclusion</a:t>
            </a:r>
          </a:p>
        </p:txBody>
      </p:sp>
      <p:sp>
        <p:nvSpPr>
          <p:cNvPr id="2" name="Footer Placeholder 5">
            <a:extLst>
              <a:ext uri="{FF2B5EF4-FFF2-40B4-BE49-F238E27FC236}">
                <a16:creationId xmlns:a16="http://schemas.microsoft.com/office/drawing/2014/main" id="{7FE39199-E1E1-0C01-9B1C-F57F323FD530}"/>
              </a:ext>
            </a:extLst>
          </p:cNvPr>
          <p:cNvSpPr txBox="1">
            <a:spLocks/>
          </p:cNvSpPr>
          <p:nvPr/>
        </p:nvSpPr>
        <p:spPr>
          <a:xfrm>
            <a:off x="289559" y="6576975"/>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 all conclusions are based purely on CAM+ results and don’t take into account the wider evidence base</a:t>
            </a:r>
          </a:p>
        </p:txBody>
      </p:sp>
    </p:spTree>
    <p:extLst>
      <p:ext uri="{BB962C8B-B14F-4D97-AF65-F5344CB8AC3E}">
        <p14:creationId xmlns:p14="http://schemas.microsoft.com/office/powerpoint/2010/main" val="462659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869972"/>
            <a:ext cx="10921320" cy="3944134"/>
          </a:xfrm>
        </p:spPr>
        <p:txBody>
          <a:bodyPr/>
          <a:lstStyle/>
          <a:p>
            <a:r>
              <a:rPr lang="en-GB" sz="1400" b="1"/>
              <a:t>Participation in screening and hospital tests</a:t>
            </a:r>
          </a:p>
          <a:p>
            <a:r>
              <a:rPr lang="en-US" sz="1400"/>
              <a:t>Awareness of symptoms for breast and bowel cancer are high, and a majority of those eligible were categorised as up to date across the three screening areas. </a:t>
            </a:r>
            <a:r>
              <a:rPr lang="en-GB" sz="1400"/>
              <a:t>Self reported participation in all types of screening was broadly consistent, with eligible respondents more likely to say they would attend their next appointment or complete the next kit, compared to the proportion currently categorised as up to date. </a:t>
            </a:r>
            <a:r>
              <a:rPr lang="en-US" sz="1400"/>
              <a:t>Where sample size allowed, those who were overdue, or had never attended, were less likely to report plans to attend their next screening. However, despite overall high intention to attend screening, adults living in Wales were less likely to report they plan to attend/complete their next cervical or bowel screening compared to the rest of the UK.</a:t>
            </a:r>
          </a:p>
          <a:p>
            <a:endParaRPr lang="en-US" sz="1400"/>
          </a:p>
          <a:p>
            <a:r>
              <a:rPr lang="en-GB" sz="1400"/>
              <a:t>Barriers to attending or completing screenings varied somewhat depending on the screening programme. For cervical and breast screening, respondents most commonly identified concerns around pain. For bowel screening, respondents commonly identified not having any symptoms as a barrier. Across all screening types, these barriers which </a:t>
            </a:r>
            <a:r>
              <a:rPr lang="en-US" sz="1400"/>
              <a:t>may demonstrate a potential lack of understanding of the purpose of screening, or the adjustments that can be made to reduce discomfort and avoid pain. This links to the general findings around attending tests at hospital; most commonly adults in Wales report they would be influenced to attend if they thought the test was important, and many state they would like information about what the test involved or an opportunity to ask questions. </a:t>
            </a:r>
            <a:endParaRPr lang="en-GB" sz="1400" b="1"/>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Conclusion</a:t>
            </a:r>
          </a:p>
        </p:txBody>
      </p:sp>
      <p:sp>
        <p:nvSpPr>
          <p:cNvPr id="2" name="Footer Placeholder 5">
            <a:extLst>
              <a:ext uri="{FF2B5EF4-FFF2-40B4-BE49-F238E27FC236}">
                <a16:creationId xmlns:a16="http://schemas.microsoft.com/office/drawing/2014/main" id="{0D35135B-9A05-6522-CC7E-F347626317DB}"/>
              </a:ext>
            </a:extLst>
          </p:cNvPr>
          <p:cNvSpPr txBox="1">
            <a:spLocks/>
          </p:cNvSpPr>
          <p:nvPr/>
        </p:nvSpPr>
        <p:spPr>
          <a:xfrm>
            <a:off x="289559" y="658440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 all conclusions are based purely on CAM+ results and don’t take into account the wider evidence base</a:t>
            </a:r>
          </a:p>
        </p:txBody>
      </p:sp>
      <p:sp>
        <p:nvSpPr>
          <p:cNvPr id="10" name="Text Placeholder 4">
            <a:extLst>
              <a:ext uri="{FF2B5EF4-FFF2-40B4-BE49-F238E27FC236}">
                <a16:creationId xmlns:a16="http://schemas.microsoft.com/office/drawing/2014/main" id="{D87C567D-D316-DA11-6CF1-AA2D5531C9BF}"/>
              </a:ext>
            </a:extLst>
          </p:cNvPr>
          <p:cNvSpPr>
            <a:spLocks noGrp="1"/>
          </p:cNvSpPr>
          <p:nvPr>
            <p:ph type="body" sz="quarter" idx="10"/>
          </p:nvPr>
        </p:nvSpPr>
        <p:spPr>
          <a:xfrm>
            <a:off x="289559" y="955433"/>
            <a:ext cx="5375542" cy="654253"/>
          </a:xfrm>
        </p:spPr>
        <p:txBody>
          <a:bodyPr/>
          <a:lstStyle/>
          <a:p>
            <a:r>
              <a:rPr lang="en-GB">
                <a:latin typeface="+mn-lt"/>
              </a:rPr>
              <a:t>Conclusions</a:t>
            </a:r>
          </a:p>
        </p:txBody>
      </p:sp>
    </p:spTree>
    <p:extLst>
      <p:ext uri="{BB962C8B-B14F-4D97-AF65-F5344CB8AC3E}">
        <p14:creationId xmlns:p14="http://schemas.microsoft.com/office/powerpoint/2010/main" val="256443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45649" y="873226"/>
            <a:ext cx="5375542" cy="654253"/>
          </a:xfrm>
        </p:spPr>
        <p:txBody>
          <a:bodyPr/>
          <a:lstStyle/>
          <a:p>
            <a:r>
              <a:rPr lang="en-GB">
                <a:latin typeface="+mn-lt"/>
              </a:rPr>
              <a:t>Key Findings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45865"/>
            <a:ext cx="11344253" cy="4392078"/>
          </a:xfrm>
        </p:spPr>
        <p:txBody>
          <a:bodyPr/>
          <a:lstStyle/>
          <a:p>
            <a:r>
              <a:rPr lang="en-GB" sz="1400" b="1">
                <a:latin typeface="+mn-lt"/>
              </a:rPr>
              <a:t>Awareness of cancer symptoms and risk factors</a:t>
            </a:r>
          </a:p>
          <a:p>
            <a:pPr marL="285750" indent="-285750">
              <a:buFont typeface="Arial" panose="020B0604020202020204" pitchFamily="34" charset="0"/>
              <a:buChar char="•"/>
            </a:pPr>
            <a:r>
              <a:rPr lang="en-US" sz="1400">
                <a:latin typeface="+mn-lt"/>
              </a:rPr>
              <a:t>When asking respondents to identify risk factors, smoking was the most commonly identified, both spontaneously (83%) and when prompted (98%).</a:t>
            </a:r>
          </a:p>
          <a:p>
            <a:pPr marL="285750" indent="-285750">
              <a:buFont typeface="Arial" panose="020B0604020202020204" pitchFamily="34" charset="0"/>
              <a:buChar char="•"/>
            </a:pPr>
            <a:r>
              <a:rPr lang="en-US" sz="1400">
                <a:latin typeface="+mn-lt"/>
              </a:rPr>
              <a:t>Almost all respondents (99%) recognised the main preventable risk factors, with respondents identifying 9 correct risk factors on average.</a:t>
            </a:r>
          </a:p>
          <a:p>
            <a:pPr marL="285750" indent="-285750">
              <a:buFont typeface="Arial" panose="020B0604020202020204" pitchFamily="34" charset="0"/>
              <a:buChar char="•"/>
            </a:pPr>
            <a:r>
              <a:rPr lang="en-US" sz="1400">
                <a:latin typeface="+mn-lt"/>
              </a:rPr>
              <a:t>Similarly, all symptoms were recognised by a majority (99%) as potential signs of cancer. Potential lung specific symptoms saw the lowest rate of recognition (95%).</a:t>
            </a:r>
          </a:p>
          <a:p>
            <a:pPr marL="285750" indent="-285750">
              <a:buFont typeface="Arial" panose="020B0604020202020204" pitchFamily="34" charset="0"/>
              <a:buChar char="•"/>
            </a:pPr>
            <a:endParaRPr lang="en-GB" sz="1400" b="1">
              <a:latin typeface="+mn-lt"/>
            </a:endParaRPr>
          </a:p>
          <a:p>
            <a:r>
              <a:rPr lang="en-GB" sz="1400" b="1">
                <a:latin typeface="+mn-lt"/>
              </a:rPr>
              <a:t>Experience and presentation of symptoms</a:t>
            </a:r>
          </a:p>
          <a:p>
            <a:pPr marL="285750" indent="-285750">
              <a:buFont typeface="Arial" panose="020B0604020202020204" pitchFamily="34" charset="0"/>
              <a:buChar char="•"/>
            </a:pPr>
            <a:r>
              <a:rPr lang="en-US" sz="1400">
                <a:latin typeface="+mn-lt"/>
              </a:rPr>
              <a:t>Just under half (45%) reported experiencing any potential cancer symptom in the past 6 months, followed by around 1 in 3 (32%) who reported experiencing any potential non-specific cancer symptom.</a:t>
            </a:r>
          </a:p>
          <a:p>
            <a:pPr marL="285750" indent="-285750">
              <a:buFont typeface="Arial" panose="020B0604020202020204" pitchFamily="34" charset="0"/>
              <a:buChar char="•"/>
            </a:pPr>
            <a:r>
              <a:rPr lang="en-US" sz="1400">
                <a:latin typeface="+mn-lt"/>
              </a:rPr>
              <a:t>External and lifestyle factors were the most commonly attributed causes of any potential cancer symptom (41%), as was the case for any potential non-specific (44%) symptoms. Cancer (25%) was the most commonly attributed cause for any potential red-flag symptom, while existing physical health problems (30%) were the most commonly cited for lung-specific symptoms, and oral cancer symptoms were attributed to a new physical health problem.</a:t>
            </a:r>
          </a:p>
          <a:p>
            <a:pPr marL="285750" indent="-285750">
              <a:buFont typeface="Arial" panose="020B0604020202020204" pitchFamily="34" charset="0"/>
              <a:buChar char="•"/>
            </a:pPr>
            <a:r>
              <a:rPr lang="en-US" sz="1400">
                <a:latin typeface="+mn-lt"/>
              </a:rPr>
              <a:t>Over 1 in 3 (35%) who experienced any potential cancer symptom reported being concerned about it, with potential oral cancer symptoms seeing the highest rates of reported concern (40%) compared to only 19% of lung-specific symptoms.</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Wales</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Tree>
    <p:extLst>
      <p:ext uri="{BB962C8B-B14F-4D97-AF65-F5344CB8AC3E}">
        <p14:creationId xmlns:p14="http://schemas.microsoft.com/office/powerpoint/2010/main" val="2822374064"/>
      </p:ext>
    </p:extLst>
  </p:cSld>
  <p:clrMapOvr>
    <a:masterClrMapping/>
  </p:clrMapOvr>
</p:sld>
</file>

<file path=ppt/theme/theme1.xml><?xml version="1.0" encoding="utf-8"?>
<a:theme xmlns:a="http://schemas.openxmlformats.org/drawingml/2006/main" name="Title slides">
  <a:themeElements>
    <a:clrScheme name="CRUK brand colours">
      <a:dk1>
        <a:srgbClr val="000000"/>
      </a:dk1>
      <a:lt1>
        <a:srgbClr val="FFFFFF"/>
      </a:lt1>
      <a:dk2>
        <a:srgbClr val="BBC7D9"/>
      </a:dk2>
      <a:lt2>
        <a:srgbClr val="BBC7D9"/>
      </a:lt2>
      <a:accent1>
        <a:srgbClr val="FF0087"/>
      </a:accent1>
      <a:accent2>
        <a:srgbClr val="009CEE"/>
      </a:accent2>
      <a:accent3>
        <a:srgbClr val="00007E"/>
      </a:accent3>
      <a:accent4>
        <a:srgbClr val="FF0087"/>
      </a:accent4>
      <a:accent5>
        <a:srgbClr val="009CEE"/>
      </a:accent5>
      <a:accent6>
        <a:srgbClr val="00007E"/>
      </a:accent6>
      <a:hlink>
        <a:srgbClr val="FF0087"/>
      </a:hlink>
      <a:folHlink>
        <a:srgbClr val="FF0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ncer Research UK">
  <a:themeElements>
    <a:clrScheme name="Cancer Research 2">
      <a:dk1>
        <a:srgbClr val="58595B"/>
      </a:dk1>
      <a:lt1>
        <a:sysClr val="window" lastClr="FFFFFF"/>
      </a:lt1>
      <a:dk2>
        <a:srgbClr val="2E008B"/>
      </a:dk2>
      <a:lt2>
        <a:srgbClr val="EC008C"/>
      </a:lt2>
      <a:accent1>
        <a:srgbClr val="00B6ED"/>
      </a:accent1>
      <a:accent2>
        <a:srgbClr val="A7A8AA"/>
      </a:accent2>
      <a:accent3>
        <a:srgbClr val="AB99D1"/>
      </a:accent3>
      <a:accent4>
        <a:srgbClr val="F799D1"/>
      </a:accent4>
      <a:accent5>
        <a:srgbClr val="99E2F8"/>
      </a:accent5>
      <a:accent6>
        <a:srgbClr val="D9D9D8"/>
      </a:accent6>
      <a:hlink>
        <a:srgbClr val="AB99D1"/>
      </a:hlink>
      <a:folHlink>
        <a:srgbClr val="99E2F8"/>
      </a:folHlink>
    </a:clrScheme>
    <a:fontScheme name="Cancer Research UK - co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cer Research UK (Core)_16x9 template_draft5" id="{9C31A059-EFA4-46FD-A925-1650D6FE654B}" vid="{37F5E9B0-F89A-46E6-909A-F71D285549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B28E5BD8E2504E83631788C49D30CD" ma:contentTypeVersion="16" ma:contentTypeDescription="Create a new document." ma:contentTypeScope="" ma:versionID="c3f2b0acccc5c1cf4cb9ec6f94924845">
  <xsd:schema xmlns:xsd="http://www.w3.org/2001/XMLSchema" xmlns:xs="http://www.w3.org/2001/XMLSchema" xmlns:p="http://schemas.microsoft.com/office/2006/metadata/properties" xmlns:ns2="81f8a776-62d8-43e5-a547-6e3aa8fd37db" xmlns:ns3="3a19e7ed-fa57-47e4-9548-f51decb78f1b" targetNamespace="http://schemas.microsoft.com/office/2006/metadata/properties" ma:root="true" ma:fieldsID="66a19de29af4c1c40f08b01c6e08a09d" ns2:_="" ns3:_="">
    <xsd:import namespace="81f8a776-62d8-43e5-a547-6e3aa8fd37db"/>
    <xsd:import namespace="3a19e7ed-fa57-47e4-9548-f51decb78f1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8a776-62d8-43e5-a547-6e3aa8fd3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a3b5967-77d0-45db-b979-ce510a0c879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19e7ed-fa57-47e4-9548-f51decb78f1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5cdb5fa-b86a-46c3-a9a3-27e45cf5ca81}" ma:internalName="TaxCatchAll" ma:showField="CatchAllData" ma:web="3a19e7ed-fa57-47e4-9548-f51decb78f1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a19e7ed-fa57-47e4-9548-f51decb78f1b" xsi:nil="true"/>
    <lcf76f155ced4ddcb4097134ff3c332f xmlns="81f8a776-62d8-43e5-a547-6e3aa8fd37d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92D91A-F408-4E81-AA84-8CA73E0E38E2}">
  <ds:schemaRefs>
    <ds:schemaRef ds:uri="http://schemas.microsoft.com/sharepoint/v3/contenttype/forms"/>
  </ds:schemaRefs>
</ds:datastoreItem>
</file>

<file path=customXml/itemProps2.xml><?xml version="1.0" encoding="utf-8"?>
<ds:datastoreItem xmlns:ds="http://schemas.openxmlformats.org/officeDocument/2006/customXml" ds:itemID="{47E3DA31-AD81-49EA-9D1A-1FCD06A3B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8a776-62d8-43e5-a547-6e3aa8fd37db"/>
    <ds:schemaRef ds:uri="3a19e7ed-fa57-47e4-9548-f51decb78f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1D4C24-F87F-4FC6-957C-E0116AF85484}">
  <ds:schemaRefs>
    <ds:schemaRef ds:uri="http://www.w3.org/XML/1998/namespace"/>
    <ds:schemaRef ds:uri="http://purl.org/dc/dcmitype/"/>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3a19e7ed-fa57-47e4-9548-f51decb78f1b"/>
    <ds:schemaRef ds:uri="81f8a776-62d8-43e5-a547-6e3aa8fd37db"/>
  </ds:schemaRefs>
</ds:datastoreItem>
</file>

<file path=docMetadata/LabelInfo.xml><?xml version="1.0" encoding="utf-8"?>
<clbl:labelList xmlns:clbl="http://schemas.microsoft.com/office/2020/mipLabelMetadata">
  <clbl:label id="{4473892f-71e0-46fc-8dec-273902b51349}" enabled="0" method="" siteId="{4473892f-71e0-46fc-8dec-273902b51349}" removed="1"/>
</clbl:labelList>
</file>

<file path=docProps/app.xml><?xml version="1.0" encoding="utf-8"?>
<Properties xmlns="http://schemas.openxmlformats.org/officeDocument/2006/extended-properties" xmlns:vt="http://schemas.openxmlformats.org/officeDocument/2006/docPropsVTypes">
  <TotalTime>4</TotalTime>
  <Words>18156</Words>
  <Application>Microsoft Office PowerPoint</Application>
  <PresentationFormat>Widescreen</PresentationFormat>
  <Paragraphs>1415</Paragraphs>
  <Slides>85</Slides>
  <Notes>64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85</vt:i4>
      </vt:variant>
    </vt:vector>
  </HeadingPairs>
  <TitlesOfParts>
    <vt:vector size="94" baseType="lpstr">
      <vt:lpstr>Calibri</vt:lpstr>
      <vt:lpstr>Poppins</vt:lpstr>
      <vt:lpstr>F37 Hybrid Medium</vt:lpstr>
      <vt:lpstr>Aptos Narrow</vt:lpstr>
      <vt:lpstr>Rawline</vt:lpstr>
      <vt:lpstr>Arial Black</vt:lpstr>
      <vt:lpstr>Arial</vt:lpstr>
      <vt:lpstr>Title slides</vt:lpstr>
      <vt:lpstr>Cancer Research UK</vt:lpstr>
      <vt:lpstr>How to use and cite this work</vt:lpstr>
      <vt:lpstr>PowerPoint Presentation</vt:lpstr>
      <vt:lpstr>PowerPoint Presentation</vt:lpstr>
      <vt:lpstr>PowerPoint Presentation</vt:lpstr>
      <vt:lpstr>PowerPoint Presentation</vt:lpstr>
      <vt:lpstr>Symptom groupings – used for questions in sections B, H and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Martinho</dc:creator>
  <cp:lastModifiedBy>Danielle Masterson</cp:lastModifiedBy>
  <cp:revision>2</cp:revision>
  <dcterms:created xsi:type="dcterms:W3CDTF">2023-04-19T10:51:19Z</dcterms:created>
  <dcterms:modified xsi:type="dcterms:W3CDTF">2026-06-26T11:34:51Z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0x010100C8B28E5BD8E2504E83631788C49D30CD</vt:lpwstr>
  </property>
  <property fmtid="{D5CDD505-2E9C-101B-9397-08002B2CF9AE}" pid="4" name="_MarkAsFinal">
    <vt:bool>true</vt:bool>
  </property>
</Properties>
</file>