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0.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2.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4.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6.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8.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9.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3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3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3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3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36.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37.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38.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41.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drawings/drawing1.xml" ContentType="application/vnd.openxmlformats-officedocument.drawingml.chartshapes+xml"/>
  <Override PartName="/ppt/notesSlides/notesSlide42.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45.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46.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47.xml" ContentType="application/vnd.openxmlformats-officedocument.presentationml.notesSlide+xml"/>
  <Override PartName="/ppt/comments/modernComment_28D_D2BA73E5.xml" ContentType="application/vnd.ms-powerpoint.comment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48.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51.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52.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53.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54.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57.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58.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notesSlides/notesSlide59.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notesSlides/notesSlide60.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61.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759" r:id="rId5"/>
  </p:sldMasterIdLst>
  <p:notesMasterIdLst>
    <p:notesMasterId r:id="rId91"/>
  </p:notesMasterIdLst>
  <p:sldIdLst>
    <p:sldId id="777" r:id="rId6"/>
    <p:sldId id="326" r:id="rId7"/>
    <p:sldId id="276" r:id="rId8"/>
    <p:sldId id="278" r:id="rId9"/>
    <p:sldId id="330" r:id="rId10"/>
    <p:sldId id="617" r:id="rId11"/>
    <p:sldId id="683" r:id="rId12"/>
    <p:sldId id="619" r:id="rId13"/>
    <p:sldId id="331" r:id="rId14"/>
    <p:sldId id="660" r:id="rId15"/>
    <p:sldId id="662" r:id="rId16"/>
    <p:sldId id="661" r:id="rId17"/>
    <p:sldId id="281" r:id="rId18"/>
    <p:sldId id="341" r:id="rId19"/>
    <p:sldId id="343" r:id="rId20"/>
    <p:sldId id="342" r:id="rId21"/>
    <p:sldId id="659" r:id="rId22"/>
    <p:sldId id="334" r:id="rId23"/>
    <p:sldId id="363" r:id="rId24"/>
    <p:sldId id="406" r:id="rId25"/>
    <p:sldId id="407" r:id="rId26"/>
    <p:sldId id="413" r:id="rId27"/>
    <p:sldId id="403" r:id="rId28"/>
    <p:sldId id="332" r:id="rId29"/>
    <p:sldId id="338" r:id="rId30"/>
    <p:sldId id="344" r:id="rId31"/>
    <p:sldId id="374" r:id="rId32"/>
    <p:sldId id="346" r:id="rId33"/>
    <p:sldId id="348" r:id="rId34"/>
    <p:sldId id="347" r:id="rId35"/>
    <p:sldId id="350" r:id="rId36"/>
    <p:sldId id="352" r:id="rId37"/>
    <p:sldId id="663" r:id="rId38"/>
    <p:sldId id="359" r:id="rId39"/>
    <p:sldId id="333" r:id="rId40"/>
    <p:sldId id="638" r:id="rId41"/>
    <p:sldId id="381" r:id="rId42"/>
    <p:sldId id="382" r:id="rId43"/>
    <p:sldId id="383" r:id="rId44"/>
    <p:sldId id="335" r:id="rId45"/>
    <p:sldId id="408" r:id="rId46"/>
    <p:sldId id="410" r:id="rId47"/>
    <p:sldId id="639" r:id="rId48"/>
    <p:sldId id="386" r:id="rId49"/>
    <p:sldId id="345" r:id="rId50"/>
    <p:sldId id="640" r:id="rId51"/>
    <p:sldId id="643" r:id="rId52"/>
    <p:sldId id="396" r:id="rId53"/>
    <p:sldId id="397" r:id="rId54"/>
    <p:sldId id="392" r:id="rId55"/>
    <p:sldId id="647" r:id="rId56"/>
    <p:sldId id="400" r:id="rId57"/>
    <p:sldId id="650" r:id="rId58"/>
    <p:sldId id="651" r:id="rId59"/>
    <p:sldId id="401" r:id="rId60"/>
    <p:sldId id="648" r:id="rId61"/>
    <p:sldId id="388" r:id="rId62"/>
    <p:sldId id="649" r:id="rId63"/>
    <p:sldId id="390" r:id="rId64"/>
    <p:sldId id="652" r:id="rId65"/>
    <p:sldId id="336" r:id="rId66"/>
    <p:sldId id="364" r:id="rId67"/>
    <p:sldId id="654" r:id="rId68"/>
    <p:sldId id="360" r:id="rId69"/>
    <p:sldId id="653" r:id="rId70"/>
    <p:sldId id="361" r:id="rId71"/>
    <p:sldId id="362" r:id="rId72"/>
    <p:sldId id="365" r:id="rId73"/>
    <p:sldId id="655" r:id="rId74"/>
    <p:sldId id="367" r:id="rId75"/>
    <p:sldId id="657" r:id="rId76"/>
    <p:sldId id="368" r:id="rId77"/>
    <p:sldId id="369" r:id="rId78"/>
    <p:sldId id="370" r:id="rId79"/>
    <p:sldId id="656" r:id="rId80"/>
    <p:sldId id="371" r:id="rId81"/>
    <p:sldId id="658" r:id="rId82"/>
    <p:sldId id="372" r:id="rId83"/>
    <p:sldId id="373" r:id="rId84"/>
    <p:sldId id="681" r:id="rId85"/>
    <p:sldId id="618" r:id="rId86"/>
    <p:sldId id="682" r:id="rId87"/>
    <p:sldId id="337" r:id="rId88"/>
    <p:sldId id="379" r:id="rId89"/>
    <p:sldId id="378" r:id="rId90"/>
  </p:sldIdLst>
  <p:sldSz cx="12192000" cy="6858000"/>
  <p:notesSz cx="6858000" cy="9144000"/>
  <p:embeddedFontLst>
    <p:embeddedFont>
      <p:font typeface="Aptos Narrow" panose="020B0004020202020204" pitchFamily="34" charset="0"/>
      <p:regular r:id="rId92"/>
      <p:bold r:id="rId93"/>
      <p:italic r:id="rId94"/>
      <p:boldItalic r:id="rId95"/>
    </p:embeddedFont>
    <p:embeddedFont>
      <p:font typeface="Arial Black" panose="020B0A04020102020204" pitchFamily="34" charset="0"/>
      <p:bold r:id="rId96"/>
    </p:embeddedFont>
    <p:embeddedFont>
      <p:font typeface="F37 Hybrid Medium" panose="020B0604020202020204" charset="0"/>
      <p:regular r:id="rId97"/>
      <p:bold r:id="rId98"/>
      <p:italic r:id="rId99"/>
      <p:boldItalic r:id="rId100"/>
    </p:embeddedFont>
    <p:embeddedFont>
      <p:font typeface="Poppins" panose="00000500000000000000" pitchFamily="2" charset="0"/>
      <p:regular r:id="rId101"/>
      <p:bold r:id="rId102"/>
      <p:italic r:id="rId103"/>
      <p:boldItalic r:id="rId104"/>
    </p:embeddedFont>
    <p:embeddedFont>
      <p:font typeface="Rawline" panose="020B0604020202020204" charset="0"/>
      <p:regular r:id="rId105"/>
      <p:bold r:id="rId106"/>
      <p:italic r:id="rId107"/>
      <p:boldItalic r:id="rId10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EE3D5D2-8221-483D-A791-3F3E9188291A}">
          <p14:sldIdLst>
            <p14:sldId id="777"/>
            <p14:sldId id="326"/>
            <p14:sldId id="276"/>
            <p14:sldId id="278"/>
            <p14:sldId id="330"/>
            <p14:sldId id="617"/>
            <p14:sldId id="683"/>
            <p14:sldId id="619"/>
            <p14:sldId id="331"/>
            <p14:sldId id="660"/>
            <p14:sldId id="662"/>
            <p14:sldId id="661"/>
            <p14:sldId id="281"/>
            <p14:sldId id="341"/>
            <p14:sldId id="343"/>
            <p14:sldId id="342"/>
            <p14:sldId id="659"/>
            <p14:sldId id="334"/>
            <p14:sldId id="363"/>
            <p14:sldId id="406"/>
            <p14:sldId id="407"/>
            <p14:sldId id="413"/>
            <p14:sldId id="403"/>
            <p14:sldId id="332"/>
            <p14:sldId id="338"/>
            <p14:sldId id="344"/>
            <p14:sldId id="374"/>
            <p14:sldId id="346"/>
            <p14:sldId id="348"/>
            <p14:sldId id="347"/>
            <p14:sldId id="350"/>
            <p14:sldId id="352"/>
            <p14:sldId id="663"/>
            <p14:sldId id="359"/>
            <p14:sldId id="333"/>
            <p14:sldId id="638"/>
            <p14:sldId id="381"/>
            <p14:sldId id="382"/>
            <p14:sldId id="383"/>
            <p14:sldId id="335"/>
            <p14:sldId id="408"/>
            <p14:sldId id="410"/>
            <p14:sldId id="639"/>
            <p14:sldId id="386"/>
            <p14:sldId id="345"/>
            <p14:sldId id="640"/>
            <p14:sldId id="643"/>
            <p14:sldId id="396"/>
            <p14:sldId id="397"/>
            <p14:sldId id="392"/>
            <p14:sldId id="647"/>
            <p14:sldId id="400"/>
            <p14:sldId id="650"/>
            <p14:sldId id="651"/>
            <p14:sldId id="401"/>
            <p14:sldId id="648"/>
            <p14:sldId id="388"/>
            <p14:sldId id="649"/>
            <p14:sldId id="390"/>
            <p14:sldId id="652"/>
            <p14:sldId id="336"/>
            <p14:sldId id="364"/>
            <p14:sldId id="654"/>
            <p14:sldId id="360"/>
            <p14:sldId id="653"/>
            <p14:sldId id="361"/>
            <p14:sldId id="362"/>
            <p14:sldId id="365"/>
            <p14:sldId id="655"/>
            <p14:sldId id="367"/>
            <p14:sldId id="657"/>
            <p14:sldId id="368"/>
            <p14:sldId id="369"/>
            <p14:sldId id="370"/>
            <p14:sldId id="656"/>
            <p14:sldId id="371"/>
            <p14:sldId id="658"/>
            <p14:sldId id="372"/>
            <p14:sldId id="373"/>
            <p14:sldId id="681"/>
            <p14:sldId id="618"/>
            <p14:sldId id="682"/>
            <p14:sldId id="337"/>
            <p14:sldId id="379"/>
            <p14:sldId id="37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A22719-9332-F9AA-C087-6280BF5EDF62}" name="Sophie Webb" initials="SW" userId="S::sophie.webb@yougov.com::2bdd8c68-ad64-438c-8487-6199b728c72d" providerId="AD"/>
  <p188:author id="{4C3CB61D-E708-4B7C-A3E9-C1998B77185B}" name="Victoria Whitelock" initials="VW" userId="S::Victoria.Whitelock@cancer.org.uk::e95072b5-c0fc-432b-beaf-4df1d6fb6e5c" providerId="AD"/>
  <p188:author id="{DEC59F36-9E88-5AAF-5602-737B6C955BD2}" name="Rebecca Martinho" initials="RM" userId="S::Rebecca.Martinho@cancer.org.uk::cde0260c-0502-4c9d-b199-1965cab53851" providerId="AD"/>
  <p188:author id="{7C03C184-DA7C-1100-F392-BA4D495C985B}" name="Briony Gunstone" initials="BG" userId="S::Briony.Gunstone@yougov.com::8aee0292-9486-4eaa-b6d0-2737cb1554e3" providerId="AD"/>
  <p188:author id="{203C6DB5-8620-91B5-4BB7-9F2CDAC296B9}" name="Kirstie Osborne" initials="KO" userId="S::kirstie.osborne@cancer.org.uk::d9e5fa7f-0a83-479b-8f51-44ac66c15b43" providerId="AD"/>
  <p188:author id="{7202C1BE-F63C-D7E1-C173-0E544715F9C3}" name="Rachael George" initials="RG" userId="S::rachael.george@cancer.org.uk::dcd2cbc3-c657-4b40-a04e-bd98a7ae8d8a" providerId="AD"/>
  <p188:author id="{CF5028CA-E6CC-3EC0-C357-DB50F59E67EE}" name="Zöe Chamberlain" initials="ZC" userId="S::zoe.chamberlain@yougov.com::603ed3ca-ff82-4ba8-87a3-6986466cd5d3" providerId="AD"/>
  <p188:author id="{6B04EFD4-8EE5-C1DB-7748-14412505C032}" name="Jed Gaffin" initials="JG" userId="S::jed.gaffin@yougov.com::e64ea504-73b5-4d69-92e4-d5fd938c29fa" providerId="AD"/>
  <p188:author id="{3BB929F5-0656-54F9-99CF-E74FF065EA8B}" name="Megan Coutin" initials="MC" userId="S::megan.coutin@yougov.com::cea6665c-33dd-4664-a4f2-c148b75bfbb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87"/>
    <a:srgbClr val="FFCCE7"/>
    <a:srgbClr val="01665E"/>
    <a:srgbClr val="418C86"/>
    <a:srgbClr val="1919FF"/>
    <a:srgbClr val="485F82"/>
    <a:srgbClr val="00007E"/>
    <a:srgbClr val="009C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92BA65-16B9-4966-BDE6-E8269986B7D4}" v="1" dt="2026-06-25T16:10:30.5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44" autoAdjust="0"/>
    <p:restoredTop sz="93457" autoAdjust="0"/>
  </p:normalViewPr>
  <p:slideViewPr>
    <p:cSldViewPr snapToGrid="0">
      <p:cViewPr varScale="1">
        <p:scale>
          <a:sx n="69" d="100"/>
          <a:sy n="69" d="100"/>
        </p:scale>
        <p:origin x="428"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font" Target="fonts/font16.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11.fntdata"/><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font" Target="fonts/font4.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microsoft.com/office/2016/11/relationships/changesInfo" Target="changesInfos/changesInfo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12.fntdata"/><Relationship Id="rId108" Type="http://schemas.openxmlformats.org/officeDocument/2006/relationships/font" Target="fonts/font17.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notesMaster" Target="notesMasters/notesMaster1.xml"/><Relationship Id="rId96"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font" Target="fonts/font15.fntdata"/><Relationship Id="rId114"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presProps" Target="pres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6.fntdata"/><Relationship Id="rId104" Type="http://schemas.openxmlformats.org/officeDocument/2006/relationships/font" Target="fonts/font13.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viewProps" Target="viewProps.xml"/><Relationship Id="rId115" Type="http://schemas.microsoft.com/office/2018/10/relationships/authors" Target="author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9.fntdata"/><Relationship Id="rId105" Type="http://schemas.openxmlformats.org/officeDocument/2006/relationships/font" Target="fonts/font14.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Sloan" userId="36bdaba6-9115-4655-a0f1-0ea3a1ae7f4d" providerId="ADAL" clId="{B90EBB26-1A86-4F56-AC51-62240BB73A34}"/>
    <pc:docChg chg="custSel modSld">
      <pc:chgData name="Claire Sloan" userId="36bdaba6-9115-4655-a0f1-0ea3a1ae7f4d" providerId="ADAL" clId="{B90EBB26-1A86-4F56-AC51-62240BB73A34}" dt="2026-06-25T15:26:15.691" v="46" actId="1076"/>
      <pc:docMkLst>
        <pc:docMk/>
      </pc:docMkLst>
      <pc:sldChg chg="modSp mod">
        <pc:chgData name="Claire Sloan" userId="36bdaba6-9115-4655-a0f1-0ea3a1ae7f4d" providerId="ADAL" clId="{B90EBB26-1A86-4F56-AC51-62240BB73A34}" dt="2026-06-25T15:26:15.691" v="46" actId="1076"/>
        <pc:sldMkLst>
          <pc:docMk/>
          <pc:sldMk cId="2843036402" sldId="643"/>
        </pc:sldMkLst>
        <pc:spChg chg="mod">
          <ac:chgData name="Claire Sloan" userId="36bdaba6-9115-4655-a0f1-0ea3a1ae7f4d" providerId="ADAL" clId="{B90EBB26-1A86-4F56-AC51-62240BB73A34}" dt="2026-06-25T15:26:15.691" v="46" actId="1076"/>
          <ac:spMkLst>
            <pc:docMk/>
            <pc:sldMk cId="2843036402" sldId="643"/>
            <ac:spMk id="2" creationId="{B83D8462-56E0-4816-66FF-3113F621E7B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chartUserShapes" Target="../drawings/drawing1.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51 or more units</c:v>
                </c:pt>
                <c:pt idx="2">
                  <c:v>35 to 50 units</c:v>
                </c:pt>
                <c:pt idx="4">
                  <c:v>15 to 34 units</c:v>
                </c:pt>
                <c:pt idx="6">
                  <c:v>1 to 14 units</c:v>
                </c:pt>
                <c:pt idx="8">
                  <c:v>0 units</c:v>
                </c:pt>
              </c:strCache>
            </c:strRef>
          </c:cat>
          <c:val>
            <c:numRef>
              <c:f>Sheet1!$B$2:$B$10</c:f>
              <c:numCache>
                <c:formatCode>General</c:formatCode>
                <c:ptCount val="9"/>
                <c:pt idx="0" formatCode="0%">
                  <c:v>0</c:v>
                </c:pt>
                <c:pt idx="2" formatCode="0%">
                  <c:v>0.02</c:v>
                </c:pt>
                <c:pt idx="4" formatCode="0%">
                  <c:v>0.11</c:v>
                </c:pt>
                <c:pt idx="6" formatCode="0%">
                  <c:v>0.41</c:v>
                </c:pt>
                <c:pt idx="8" formatCode="0%">
                  <c:v>0.45</c:v>
                </c:pt>
              </c:numCache>
            </c:numRef>
          </c:val>
          <c:extLst>
            <c:ext xmlns:c16="http://schemas.microsoft.com/office/drawing/2014/chart" uri="{C3380CC4-5D6E-409C-BE32-E72D297353CC}">
              <c16:uniqueId val="{00000000-014F-421C-B53A-0DB112C17723}"/>
            </c:ext>
          </c:extLst>
        </c:ser>
        <c:dLbls>
          <c:showLegendKey val="0"/>
          <c:showVal val="0"/>
          <c:showCatName val="0"/>
          <c:showSerName val="0"/>
          <c:showPercent val="0"/>
          <c:showBubbleSize val="0"/>
        </c:dLbls>
        <c:gapWidth val="0"/>
        <c:axId val="704295632"/>
        <c:axId val="361251951"/>
      </c:barChart>
      <c:catAx>
        <c:axId val="70429563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61251951"/>
        <c:crosses val="autoZero"/>
        <c:auto val="1"/>
        <c:lblAlgn val="ctr"/>
        <c:lblOffset val="100"/>
        <c:noMultiLvlLbl val="0"/>
      </c:catAx>
      <c:valAx>
        <c:axId val="361251951"/>
        <c:scaling>
          <c:orientation val="minMax"/>
          <c:max val="1"/>
        </c:scaling>
        <c:delete val="1"/>
        <c:axPos val="b"/>
        <c:numFmt formatCode="0%" sourceLinked="1"/>
        <c:majorTickMark val="out"/>
        <c:minorTickMark val="none"/>
        <c:tickLblPos val="nextTo"/>
        <c:crossAx val="7042956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3"/>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1-0175-4A44-84A8-032AC1628083}"/>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0175-4A44-84A8-032AC1628083}"/>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5-0175-4A44-84A8-032AC1628083}"/>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7-0175-4A44-84A8-032AC1628083}"/>
              </c:ext>
            </c:extLst>
          </c:dPt>
          <c:dPt>
            <c:idx val="6"/>
            <c:invertIfNegative val="0"/>
            <c:bubble3D val="0"/>
            <c:spPr>
              <a:solidFill>
                <a:schemeClr val="bg2"/>
              </a:solidFill>
              <a:ln>
                <a:noFill/>
              </a:ln>
              <a:effectLst/>
            </c:spPr>
            <c:extLst>
              <c:ext xmlns:c16="http://schemas.microsoft.com/office/drawing/2014/chart" uri="{C3380CC4-5D6E-409C-BE32-E72D297353CC}">
                <c16:uniqueId val="{00000009-0175-4A44-84A8-032AC1628083}"/>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External and lifestyle factors</c:v>
                </c:pt>
                <c:pt idx="1">
                  <c:v>An EXISTING physical health problem that you already know you have</c:v>
                </c:pt>
                <c:pt idx="2">
                  <c:v>Mental health problem</c:v>
                </c:pt>
                <c:pt idx="3">
                  <c:v>A NEW physical health problem</c:v>
                </c:pt>
                <c:pt idx="4">
                  <c:v>Medication or vaccination side effects</c:v>
                </c:pt>
                <c:pt idx="5">
                  <c:v>Cancer</c:v>
                </c:pt>
                <c:pt idx="6">
                  <c:v>Don't know/Prefer not to say</c:v>
                </c:pt>
              </c:strCache>
            </c:strRef>
          </c:cat>
          <c:val>
            <c:numRef>
              <c:f>Sheet1!$B$2:$B$8</c:f>
              <c:numCache>
                <c:formatCode>0%</c:formatCode>
                <c:ptCount val="7"/>
                <c:pt idx="0">
                  <c:v>0.35</c:v>
                </c:pt>
                <c:pt idx="1">
                  <c:v>0.3</c:v>
                </c:pt>
                <c:pt idx="2">
                  <c:v>0.27</c:v>
                </c:pt>
                <c:pt idx="3">
                  <c:v>0.18</c:v>
                </c:pt>
                <c:pt idx="4">
                  <c:v>0.14000000000000001</c:v>
                </c:pt>
                <c:pt idx="5">
                  <c:v>0.08</c:v>
                </c:pt>
                <c:pt idx="6">
                  <c:v>0.19</c:v>
                </c:pt>
              </c:numCache>
            </c:numRef>
          </c:val>
          <c:extLst>
            <c:ext xmlns:c16="http://schemas.microsoft.com/office/drawing/2014/chart" uri="{C3380CC4-5D6E-409C-BE32-E72D297353CC}">
              <c16:uniqueId val="{00000008-0175-4A44-84A8-032AC1628083}"/>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BCA4-4824-880B-BBEB556E3F12}"/>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5-E14B-4004-B2CB-7ED0C2198349}"/>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7-E14B-4004-B2CB-7ED0C2198349}"/>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7-B228-4002-BAF9-444D1BDD4A22}"/>
              </c:ext>
            </c:extLst>
          </c:dPt>
          <c:dPt>
            <c:idx val="6"/>
            <c:invertIfNegative val="0"/>
            <c:bubble3D val="0"/>
            <c:spPr>
              <a:solidFill>
                <a:schemeClr val="bg2"/>
              </a:solidFill>
              <a:ln>
                <a:noFill/>
              </a:ln>
              <a:effectLst/>
            </c:spPr>
            <c:extLst>
              <c:ext xmlns:c16="http://schemas.microsoft.com/office/drawing/2014/chart" uri="{C3380CC4-5D6E-409C-BE32-E72D297353CC}">
                <c16:uniqueId val="{00000009-E14B-4004-B2CB-7ED0C2198349}"/>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An EXISTING physical health problem that you already know you have</c:v>
                </c:pt>
                <c:pt idx="1">
                  <c:v>External and lifestyle factors</c:v>
                </c:pt>
                <c:pt idx="2">
                  <c:v>Cancer</c:v>
                </c:pt>
                <c:pt idx="3">
                  <c:v>A NEW physical health problem</c:v>
                </c:pt>
                <c:pt idx="4">
                  <c:v>Medication or vaccination side effects</c:v>
                </c:pt>
                <c:pt idx="5">
                  <c:v>Mental health problem</c:v>
                </c:pt>
                <c:pt idx="6">
                  <c:v>Don't know/Prefer not to say</c:v>
                </c:pt>
              </c:strCache>
            </c:strRef>
          </c:cat>
          <c:val>
            <c:numRef>
              <c:f>Sheet1!$B$2:$B$8</c:f>
              <c:numCache>
                <c:formatCode>0%</c:formatCode>
                <c:ptCount val="7"/>
                <c:pt idx="0">
                  <c:v>0.19</c:v>
                </c:pt>
                <c:pt idx="1">
                  <c:v>0.17</c:v>
                </c:pt>
                <c:pt idx="2">
                  <c:v>0.15</c:v>
                </c:pt>
                <c:pt idx="3">
                  <c:v>0.14000000000000001</c:v>
                </c:pt>
                <c:pt idx="4">
                  <c:v>0.09</c:v>
                </c:pt>
                <c:pt idx="5">
                  <c:v>0.04</c:v>
                </c:pt>
                <c:pt idx="6">
                  <c:v>0.4</c:v>
                </c:pt>
              </c:numCache>
            </c:numRef>
          </c:val>
          <c:extLst>
            <c:ext xmlns:c16="http://schemas.microsoft.com/office/drawing/2014/chart" uri="{C3380CC4-5D6E-409C-BE32-E72D297353CC}">
              <c16:uniqueId val="{00000008-E14B-4004-B2CB-7ED0C2198349}"/>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lumMod val="20000"/>
                <a:lumOff val="80000"/>
              </a:schemeClr>
            </a:solidFill>
            <a:ln>
              <a:noFill/>
            </a:ln>
            <a:effectLst/>
          </c:spPr>
          <c:invertIfNegative val="0"/>
          <c:dPt>
            <c:idx val="0"/>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1-26D1-4C81-8B01-F26024C626DB}"/>
              </c:ext>
            </c:extLst>
          </c:dPt>
          <c:dPt>
            <c:idx val="2"/>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1-5F5C-40B8-BAAF-8C495B48518C}"/>
              </c:ext>
            </c:extLst>
          </c:dPt>
          <c:dPt>
            <c:idx val="3"/>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3-5F5C-40B8-BAAF-8C495B48518C}"/>
              </c:ext>
            </c:extLst>
          </c:dPt>
          <c:dPt>
            <c:idx val="4"/>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5-5F5C-40B8-BAAF-8C495B48518C}"/>
              </c:ext>
            </c:extLst>
          </c:dPt>
          <c:dPt>
            <c:idx val="6"/>
            <c:invertIfNegative val="0"/>
            <c:bubble3D val="0"/>
            <c:spPr>
              <a:solidFill>
                <a:schemeClr val="bg2"/>
              </a:solidFill>
              <a:ln>
                <a:noFill/>
              </a:ln>
              <a:effectLst/>
            </c:spPr>
            <c:extLst>
              <c:ext xmlns:c16="http://schemas.microsoft.com/office/drawing/2014/chart" uri="{C3380CC4-5D6E-409C-BE32-E72D297353CC}">
                <c16:uniqueId val="{00000009-5F5C-40B8-BAAF-8C495B48518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An EXISTING physical health problem that you already know you have</c:v>
                </c:pt>
                <c:pt idx="1">
                  <c:v>External and lifestyle factors</c:v>
                </c:pt>
                <c:pt idx="2">
                  <c:v>A NEW physical health problem</c:v>
                </c:pt>
                <c:pt idx="3">
                  <c:v>Medication or vaccination side effects</c:v>
                </c:pt>
                <c:pt idx="4">
                  <c:v>Mental health problem</c:v>
                </c:pt>
                <c:pt idx="5">
                  <c:v>Cancer</c:v>
                </c:pt>
                <c:pt idx="6">
                  <c:v>Don't know/Prefer not to say</c:v>
                </c:pt>
              </c:strCache>
            </c:strRef>
          </c:cat>
          <c:val>
            <c:numRef>
              <c:f>Sheet1!$B$2:$B$8</c:f>
              <c:numCache>
                <c:formatCode>0%</c:formatCode>
                <c:ptCount val="7"/>
                <c:pt idx="0">
                  <c:v>0.31</c:v>
                </c:pt>
                <c:pt idx="1">
                  <c:v>0.26</c:v>
                </c:pt>
                <c:pt idx="2">
                  <c:v>0.23</c:v>
                </c:pt>
                <c:pt idx="3">
                  <c:v>0.11</c:v>
                </c:pt>
                <c:pt idx="4">
                  <c:v>0.09</c:v>
                </c:pt>
                <c:pt idx="5">
                  <c:v>0.05</c:v>
                </c:pt>
                <c:pt idx="6">
                  <c:v>0.28999999999999998</c:v>
                </c:pt>
              </c:numCache>
            </c:numRef>
          </c:val>
          <c:extLst>
            <c:ext xmlns:c16="http://schemas.microsoft.com/office/drawing/2014/chart" uri="{C3380CC4-5D6E-409C-BE32-E72D297353CC}">
              <c16:uniqueId val="{0000000A-5F5C-40B8-BAAF-8C495B48518C}"/>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2">
                <a:lumMod val="20000"/>
                <a:lumOff val="80000"/>
              </a:schemeClr>
            </a:solidFill>
            <a:ln>
              <a:noFill/>
            </a:ln>
            <a:effectLst/>
          </c:spPr>
          <c:invertIfNegative val="0"/>
          <c:dPt>
            <c:idx val="1"/>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1-BDA9-4D2A-81FB-8B3A0A7F0BA4}"/>
              </c:ext>
            </c:extLst>
          </c:dPt>
          <c:dPt>
            <c:idx val="2"/>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3-2817-483D-9BE5-AB473D7E9DFC}"/>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7-2817-483D-9BE5-AB473D7E9DFC}"/>
              </c:ext>
            </c:extLst>
          </c:dPt>
          <c:dPt>
            <c:idx val="5"/>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7-300E-4B2C-AFBE-4622B937C0EA}"/>
              </c:ext>
            </c:extLst>
          </c:dPt>
          <c:dPt>
            <c:idx val="6"/>
            <c:invertIfNegative val="0"/>
            <c:bubble3D val="0"/>
            <c:spPr>
              <a:solidFill>
                <a:schemeClr val="bg2"/>
              </a:solidFill>
              <a:ln>
                <a:noFill/>
              </a:ln>
              <a:effectLst/>
            </c:spPr>
            <c:extLst>
              <c:ext xmlns:c16="http://schemas.microsoft.com/office/drawing/2014/chart" uri="{C3380CC4-5D6E-409C-BE32-E72D297353CC}">
                <c16:uniqueId val="{00000009-2817-483D-9BE5-AB473D7E9DF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External and lifestyle factors</c:v>
                </c:pt>
                <c:pt idx="1">
                  <c:v>An EXISTING physical health problem that you already know you have</c:v>
                </c:pt>
                <c:pt idx="2">
                  <c:v>A NEW physical health problem</c:v>
                </c:pt>
                <c:pt idx="3">
                  <c:v>Cancer</c:v>
                </c:pt>
                <c:pt idx="4">
                  <c:v>Mental health problem</c:v>
                </c:pt>
                <c:pt idx="5">
                  <c:v>Medication or vaccination side effects</c:v>
                </c:pt>
                <c:pt idx="6">
                  <c:v>Don't know/Prefer not to say</c:v>
                </c:pt>
              </c:strCache>
            </c:strRef>
          </c:cat>
          <c:val>
            <c:numRef>
              <c:f>Sheet1!$B$2:$B$8</c:f>
              <c:numCache>
                <c:formatCode>0%</c:formatCode>
                <c:ptCount val="7"/>
                <c:pt idx="0">
                  <c:v>0.31</c:v>
                </c:pt>
                <c:pt idx="1">
                  <c:v>0.26</c:v>
                </c:pt>
                <c:pt idx="2">
                  <c:v>0.21</c:v>
                </c:pt>
                <c:pt idx="3">
                  <c:v>0.09</c:v>
                </c:pt>
                <c:pt idx="4">
                  <c:v>0.08</c:v>
                </c:pt>
                <c:pt idx="5">
                  <c:v>0.06</c:v>
                </c:pt>
                <c:pt idx="6">
                  <c:v>0.26</c:v>
                </c:pt>
              </c:numCache>
            </c:numRef>
          </c:val>
          <c:extLst>
            <c:ext xmlns:c16="http://schemas.microsoft.com/office/drawing/2014/chart" uri="{C3380CC4-5D6E-409C-BE32-E72D297353CC}">
              <c16:uniqueId val="{0000000A-2817-483D-9BE5-AB473D7E9DFC}"/>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159534534923493E-2"/>
          <c:y val="0.11609054961008447"/>
          <c:w val="0.97368093093015307"/>
          <c:h val="0.67638319765857824"/>
        </c:manualLayout>
      </c:layout>
      <c:barChart>
        <c:barDir val="col"/>
        <c:grouping val="clustered"/>
        <c:varyColors val="0"/>
        <c:ser>
          <c:idx val="0"/>
          <c:order val="0"/>
          <c:tx>
            <c:strRef>
              <c:f>Sheet1!$B$8</c:f>
              <c:strCache>
                <c:ptCount val="1"/>
                <c:pt idx="0">
                  <c:v>Any potential cancer symptom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Sheet1!$B$9:$B$14</c:f>
              <c:numCache>
                <c:formatCode>0%</c:formatCode>
                <c:ptCount val="6"/>
                <c:pt idx="0">
                  <c:v>0.12</c:v>
                </c:pt>
                <c:pt idx="1">
                  <c:v>0.25</c:v>
                </c:pt>
                <c:pt idx="2">
                  <c:v>0.28999999999999998</c:v>
                </c:pt>
                <c:pt idx="3">
                  <c:v>0.5</c:v>
                </c:pt>
                <c:pt idx="4">
                  <c:v>0.22</c:v>
                </c:pt>
                <c:pt idx="5">
                  <c:v>0.01</c:v>
                </c:pt>
              </c:numCache>
            </c:numRef>
          </c:val>
          <c:extLst>
            <c:ext xmlns:c16="http://schemas.microsoft.com/office/drawing/2014/chart" uri="{C3380CC4-5D6E-409C-BE32-E72D297353CC}">
              <c16:uniqueId val="{00000000-C2E6-41E5-B9DE-AB1D1AF76019}"/>
            </c:ext>
          </c:extLst>
        </c:ser>
        <c:ser>
          <c:idx val="1"/>
          <c:order val="1"/>
          <c:tx>
            <c:strRef>
              <c:f>Sheet1!$C$8</c:f>
              <c:strCache>
                <c:ptCount val="1"/>
                <c:pt idx="0">
                  <c:v>Non-specific cancer symptom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Sheet1!$C$9:$C$14</c:f>
              <c:numCache>
                <c:formatCode>0%</c:formatCode>
                <c:ptCount val="6"/>
                <c:pt idx="0">
                  <c:v>0.08</c:v>
                </c:pt>
                <c:pt idx="1">
                  <c:v>0.2</c:v>
                </c:pt>
                <c:pt idx="2">
                  <c:v>0.27</c:v>
                </c:pt>
                <c:pt idx="3">
                  <c:v>0.46</c:v>
                </c:pt>
                <c:pt idx="4">
                  <c:v>0.2</c:v>
                </c:pt>
                <c:pt idx="5">
                  <c:v>0.02</c:v>
                </c:pt>
              </c:numCache>
            </c:numRef>
          </c:val>
          <c:extLst>
            <c:ext xmlns:c16="http://schemas.microsoft.com/office/drawing/2014/chart" uri="{C3380CC4-5D6E-409C-BE32-E72D297353CC}">
              <c16:uniqueId val="{00000001-C2E6-41E5-B9DE-AB1D1AF76019}"/>
            </c:ext>
          </c:extLst>
        </c:ser>
        <c:ser>
          <c:idx val="2"/>
          <c:order val="2"/>
          <c:tx>
            <c:strRef>
              <c:f>Sheet1!$D$8</c:f>
              <c:strCache>
                <c:ptCount val="1"/>
                <c:pt idx="0">
                  <c:v>Red-flag cancer symptom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Sheet1!$D$9:$D$14</c:f>
              <c:numCache>
                <c:formatCode>0%</c:formatCode>
                <c:ptCount val="6"/>
                <c:pt idx="0">
                  <c:v>0.14000000000000001</c:v>
                </c:pt>
                <c:pt idx="1">
                  <c:v>0.19</c:v>
                </c:pt>
                <c:pt idx="2">
                  <c:v>0.18</c:v>
                </c:pt>
                <c:pt idx="3">
                  <c:v>0.41</c:v>
                </c:pt>
                <c:pt idx="4">
                  <c:v>0.13</c:v>
                </c:pt>
                <c:pt idx="5">
                  <c:v>0.02</c:v>
                </c:pt>
              </c:numCache>
            </c:numRef>
          </c:val>
          <c:extLst>
            <c:ext xmlns:c16="http://schemas.microsoft.com/office/drawing/2014/chart" uri="{C3380CC4-5D6E-409C-BE32-E72D297353CC}">
              <c16:uniqueId val="{00000002-C2E6-41E5-B9DE-AB1D1AF76019}"/>
            </c:ext>
          </c:extLst>
        </c:ser>
        <c:ser>
          <c:idx val="3"/>
          <c:order val="3"/>
          <c:tx>
            <c:strRef>
              <c:f>Sheet1!$E$8</c:f>
              <c:strCache>
                <c:ptCount val="1"/>
                <c:pt idx="0">
                  <c:v>Lung-specific cancer symptom</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Sheet1!$E$9:$E$14</c:f>
              <c:numCache>
                <c:formatCode>0%</c:formatCode>
                <c:ptCount val="6"/>
                <c:pt idx="0">
                  <c:v>0.09</c:v>
                </c:pt>
                <c:pt idx="1">
                  <c:v>0.21</c:v>
                </c:pt>
                <c:pt idx="2">
                  <c:v>0.23</c:v>
                </c:pt>
                <c:pt idx="3">
                  <c:v>0.37</c:v>
                </c:pt>
                <c:pt idx="4">
                  <c:v>0.2</c:v>
                </c:pt>
                <c:pt idx="5">
                  <c:v>0.03</c:v>
                </c:pt>
              </c:numCache>
            </c:numRef>
          </c:val>
          <c:extLst>
            <c:ext xmlns:c16="http://schemas.microsoft.com/office/drawing/2014/chart" uri="{C3380CC4-5D6E-409C-BE32-E72D297353CC}">
              <c16:uniqueId val="{00000003-C2E6-41E5-B9DE-AB1D1AF76019}"/>
            </c:ext>
          </c:extLst>
        </c:ser>
        <c:ser>
          <c:idx val="4"/>
          <c:order val="4"/>
          <c:tx>
            <c:strRef>
              <c:f>Sheet1!$F$8</c:f>
              <c:strCache>
                <c:ptCount val="1"/>
                <c:pt idx="0">
                  <c:v>Oral cancer symptom</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Sheet1!$F$9:$F$14</c:f>
              <c:numCache>
                <c:formatCode>0%</c:formatCode>
                <c:ptCount val="6"/>
                <c:pt idx="0">
                  <c:v>0.1</c:v>
                </c:pt>
                <c:pt idx="1">
                  <c:v>0.19</c:v>
                </c:pt>
                <c:pt idx="2">
                  <c:v>0.18</c:v>
                </c:pt>
                <c:pt idx="3">
                  <c:v>0.42</c:v>
                </c:pt>
                <c:pt idx="4">
                  <c:v>0.15</c:v>
                </c:pt>
                <c:pt idx="5">
                  <c:v>0.03</c:v>
                </c:pt>
              </c:numCache>
            </c:numRef>
          </c:val>
          <c:extLst>
            <c:ext xmlns:c16="http://schemas.microsoft.com/office/drawing/2014/chart" uri="{C3380CC4-5D6E-409C-BE32-E72D297353CC}">
              <c16:uniqueId val="{00000004-C2E6-41E5-B9DE-AB1D1AF76019}"/>
            </c:ext>
          </c:extLst>
        </c:ser>
        <c:dLbls>
          <c:dLblPos val="ctr"/>
          <c:showLegendKey val="0"/>
          <c:showVal val="1"/>
          <c:showCatName val="0"/>
          <c:showSerName val="0"/>
          <c:showPercent val="0"/>
          <c:showBubbleSize val="0"/>
        </c:dLbls>
        <c:gapWidth val="150"/>
        <c:axId val="634683423"/>
        <c:axId val="639381647"/>
      </c:barChart>
      <c:catAx>
        <c:axId val="634683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39381647"/>
        <c:crosses val="autoZero"/>
        <c:auto val="1"/>
        <c:lblAlgn val="ctr"/>
        <c:lblOffset val="100"/>
        <c:noMultiLvlLbl val="0"/>
      </c:catAx>
      <c:valAx>
        <c:axId val="639381647"/>
        <c:scaling>
          <c:orientation val="minMax"/>
        </c:scaling>
        <c:delete val="1"/>
        <c:axPos val="l"/>
        <c:numFmt formatCode="0%" sourceLinked="1"/>
        <c:majorTickMark val="none"/>
        <c:minorTickMark val="none"/>
        <c:tickLblPos val="nextTo"/>
        <c:crossAx val="634683423"/>
        <c:crosses val="autoZero"/>
        <c:crossBetween val="between"/>
      </c:valAx>
      <c:spPr>
        <a:noFill/>
        <a:ln>
          <a:noFill/>
        </a:ln>
        <a:effectLst/>
      </c:spPr>
    </c:plotArea>
    <c:legend>
      <c:legendPos val="b"/>
      <c:layout>
        <c:manualLayout>
          <c:xMode val="edge"/>
          <c:yMode val="edge"/>
          <c:x val="1.848542517966249E-2"/>
          <c:y val="0.86507008392665796"/>
          <c:w val="0.96183282831931827"/>
          <c:h val="0.1160905496100844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All</c:v>
                </c:pt>
                <c:pt idx="2">
                  <c:v>Male </c:v>
                </c:pt>
                <c:pt idx="3">
                  <c:v>Female </c:v>
                </c:pt>
                <c:pt idx="5">
                  <c:v>18-29</c:v>
                </c:pt>
                <c:pt idx="6">
                  <c:v>30-49</c:v>
                </c:pt>
                <c:pt idx="7">
                  <c:v>50+</c:v>
                </c:pt>
                <c:pt idx="9">
                  <c:v>ABC1</c:v>
                </c:pt>
                <c:pt idx="10">
                  <c:v>C2DE</c:v>
                </c:pt>
                <c:pt idx="12">
                  <c:v>C2DE 45+</c:v>
                </c:pt>
                <c:pt idx="13">
                  <c:v>Not C2DE 45+</c:v>
                </c:pt>
                <c:pt idx="15">
                  <c:v>Living 
without a disability</c:v>
                </c:pt>
                <c:pt idx="16">
                  <c:v>Living 
with a disability </c:v>
                </c:pt>
                <c:pt idx="18">
                  <c:v>Urban</c:v>
                </c:pt>
                <c:pt idx="19">
                  <c:v>Rural</c:v>
                </c:pt>
              </c:strCache>
            </c:strRef>
          </c:cat>
          <c:val>
            <c:numRef>
              <c:f>Sheet1!$B$2:$B$21</c:f>
              <c:numCache>
                <c:formatCode>General</c:formatCode>
                <c:ptCount val="20"/>
                <c:pt idx="0" formatCode="0%">
                  <c:v>0.33</c:v>
                </c:pt>
                <c:pt idx="2" formatCode="0%">
                  <c:v>0.33</c:v>
                </c:pt>
                <c:pt idx="3" formatCode="0%">
                  <c:v>0.32</c:v>
                </c:pt>
                <c:pt idx="5" formatCode="0%">
                  <c:v>0.25</c:v>
                </c:pt>
                <c:pt idx="6" formatCode="0%">
                  <c:v>0.36</c:v>
                </c:pt>
                <c:pt idx="7" formatCode="0%">
                  <c:v>0.33</c:v>
                </c:pt>
                <c:pt idx="9" formatCode="0%">
                  <c:v>0.3</c:v>
                </c:pt>
                <c:pt idx="10" formatCode="0%">
                  <c:v>0.35</c:v>
                </c:pt>
                <c:pt idx="12" formatCode="0%">
                  <c:v>0.34</c:v>
                </c:pt>
                <c:pt idx="13" formatCode="0%">
                  <c:v>0.32</c:v>
                </c:pt>
                <c:pt idx="15" formatCode="0%">
                  <c:v>0.25</c:v>
                </c:pt>
                <c:pt idx="16" formatCode="0%">
                  <c:v>0.43</c:v>
                </c:pt>
                <c:pt idx="18" formatCode="0%">
                  <c:v>0.32</c:v>
                </c:pt>
                <c:pt idx="19" formatCode="0%">
                  <c:v>0.28999999999999998</c:v>
                </c:pt>
              </c:numCache>
            </c:numRef>
          </c:val>
          <c:extLst>
            <c:ext xmlns:c16="http://schemas.microsoft.com/office/drawing/2014/chart" uri="{C3380CC4-5D6E-409C-BE32-E72D297353CC}">
              <c16:uniqueId val="{00000000-F57B-40B0-8250-D4EE674AEF53}"/>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Oral cancer symptom</c:v>
                </c:pt>
              </c:strCache>
            </c:strRef>
          </c:tx>
          <c:spPr>
            <a:solidFill>
              <a:schemeClr val="accent5">
                <a:lumMod val="20000"/>
                <a:lumOff val="80000"/>
              </a:schemeClr>
            </a:solidFill>
            <a:ln>
              <a:noFill/>
            </a:ln>
            <a:effectLst/>
          </c:spPr>
          <c:invertIfNegative val="0"/>
          <c:dLbls>
            <c:dLbl>
              <c:idx val="11"/>
              <c:layout>
                <c:manualLayout>
                  <c:x val="0"/>
                  <c:y val="8.06630203876313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DF-4D72-8C51-056CF90514C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Called 999</c:v>
                </c:pt>
                <c:pt idx="2">
                  <c:v>Went to a walk-in service </c:v>
                </c:pt>
                <c:pt idx="3">
                  <c:v>Visited a mobile unit </c:v>
                </c:pt>
                <c:pt idx="4">
                  <c:v>Called NHS24</c:v>
                </c:pt>
                <c:pt idx="5">
                  <c:v>Went for private healthcare</c:v>
                </c:pt>
                <c:pt idx="6">
                  <c:v>Went to A&amp;E</c:v>
                </c:pt>
                <c:pt idx="7">
                  <c:v>Spoke to my community pharmacist</c:v>
                </c:pt>
                <c:pt idx="9">
                  <c:v>Did not contact a healthcare professional</c:v>
                </c:pt>
                <c:pt idx="10">
                  <c:v>Tried to contact GP, 
but unable to discuss symptom with anyone</c:v>
                </c:pt>
                <c:pt idx="11">
                  <c:v>Successfully contacted GP and discussed symptom</c:v>
                </c:pt>
              </c:strCache>
            </c:strRef>
          </c:cat>
          <c:val>
            <c:numRef>
              <c:f>Sheet1!$B$2:$B$13</c:f>
              <c:numCache>
                <c:formatCode>0%</c:formatCode>
                <c:ptCount val="12"/>
                <c:pt idx="0">
                  <c:v>0.1</c:v>
                </c:pt>
                <c:pt idx="1">
                  <c:v>0</c:v>
                </c:pt>
                <c:pt idx="2">
                  <c:v>0.02</c:v>
                </c:pt>
                <c:pt idx="3">
                  <c:v>0</c:v>
                </c:pt>
                <c:pt idx="4">
                  <c:v>0.04</c:v>
                </c:pt>
                <c:pt idx="5">
                  <c:v>0.05</c:v>
                </c:pt>
                <c:pt idx="6">
                  <c:v>0.06</c:v>
                </c:pt>
                <c:pt idx="7">
                  <c:v>0.03</c:v>
                </c:pt>
                <c:pt idx="9">
                  <c:v>0.17</c:v>
                </c:pt>
                <c:pt idx="10">
                  <c:v>0.1</c:v>
                </c:pt>
                <c:pt idx="11">
                  <c:v>0.55000000000000004</c:v>
                </c:pt>
              </c:numCache>
            </c:numRef>
          </c:val>
          <c:extLst>
            <c:ext xmlns:c16="http://schemas.microsoft.com/office/drawing/2014/chart" uri="{C3380CC4-5D6E-409C-BE32-E72D297353CC}">
              <c16:uniqueId val="{00000000-1AE7-4465-BE3F-DCCF26C0FAC5}"/>
            </c:ext>
          </c:extLst>
        </c:ser>
        <c:ser>
          <c:idx val="1"/>
          <c:order val="1"/>
          <c:tx>
            <c:strRef>
              <c:f>Sheet1!$C$1</c:f>
              <c:strCache>
                <c:ptCount val="1"/>
                <c:pt idx="0">
                  <c:v>Lung-specific cancer symptom</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Called 999</c:v>
                </c:pt>
                <c:pt idx="2">
                  <c:v>Went to a walk-in service </c:v>
                </c:pt>
                <c:pt idx="3">
                  <c:v>Visited a mobile unit </c:v>
                </c:pt>
                <c:pt idx="4">
                  <c:v>Called NHS24</c:v>
                </c:pt>
                <c:pt idx="5">
                  <c:v>Went for private healthcare</c:v>
                </c:pt>
                <c:pt idx="6">
                  <c:v>Went to A&amp;E</c:v>
                </c:pt>
                <c:pt idx="7">
                  <c:v>Spoke to my community pharmacist</c:v>
                </c:pt>
                <c:pt idx="9">
                  <c:v>Did not contact a healthcare professional</c:v>
                </c:pt>
                <c:pt idx="10">
                  <c:v>Tried to contact GP, 
but unable to discuss symptom with anyone</c:v>
                </c:pt>
                <c:pt idx="11">
                  <c:v>Successfully contacted GP and discussed symptom</c:v>
                </c:pt>
              </c:strCache>
            </c:strRef>
          </c:cat>
          <c:val>
            <c:numRef>
              <c:f>Sheet1!$C$2:$C$13</c:f>
              <c:numCache>
                <c:formatCode>0%</c:formatCode>
                <c:ptCount val="12"/>
                <c:pt idx="0">
                  <c:v>0.08</c:v>
                </c:pt>
                <c:pt idx="1">
                  <c:v>0.02</c:v>
                </c:pt>
                <c:pt idx="2">
                  <c:v>0.01</c:v>
                </c:pt>
                <c:pt idx="3">
                  <c:v>0.04</c:v>
                </c:pt>
                <c:pt idx="4">
                  <c:v>0.03</c:v>
                </c:pt>
                <c:pt idx="5">
                  <c:v>0.02</c:v>
                </c:pt>
                <c:pt idx="6">
                  <c:v>0.04</c:v>
                </c:pt>
                <c:pt idx="7">
                  <c:v>0.05</c:v>
                </c:pt>
                <c:pt idx="9">
                  <c:v>0.23</c:v>
                </c:pt>
                <c:pt idx="10">
                  <c:v>0.04</c:v>
                </c:pt>
                <c:pt idx="11">
                  <c:v>0.56000000000000005</c:v>
                </c:pt>
              </c:numCache>
            </c:numRef>
          </c:val>
          <c:extLst>
            <c:ext xmlns:c16="http://schemas.microsoft.com/office/drawing/2014/chart" uri="{C3380CC4-5D6E-409C-BE32-E72D297353CC}">
              <c16:uniqueId val="{00000001-1AE7-4465-BE3F-DCCF26C0FAC5}"/>
            </c:ext>
          </c:extLst>
        </c:ser>
        <c:ser>
          <c:idx val="2"/>
          <c:order val="2"/>
          <c:tx>
            <c:strRef>
              <c:f>Sheet1!$D$1</c:f>
              <c:strCache>
                <c:ptCount val="1"/>
                <c:pt idx="0">
                  <c:v>Red-flag cancer symptom</c:v>
                </c:pt>
              </c:strCache>
            </c:strRef>
          </c:tx>
          <c:spPr>
            <a:solidFill>
              <a:schemeClr val="accent2"/>
            </a:solidFill>
            <a:ln>
              <a:noFill/>
            </a:ln>
            <a:effectLst/>
          </c:spPr>
          <c:invertIfNegative val="0"/>
          <c:dLbls>
            <c:dLbl>
              <c:idx val="9"/>
              <c:layout>
                <c:manualLayout>
                  <c:x val="0"/>
                  <c:y val="-2.464674928598085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436-4A7D-89BD-6E27CB8710F3}"/>
                </c:ext>
              </c:extLst>
            </c:dLbl>
            <c:dLbl>
              <c:idx val="10"/>
              <c:layout>
                <c:manualLayout>
                  <c:x val="-8.3181124819079272E-17"/>
                  <c:y val="1.34438367312718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DF-4D72-8C51-056CF90514C0}"/>
                </c:ext>
              </c:extLst>
            </c:dLbl>
            <c:dLbl>
              <c:idx val="11"/>
              <c:layout>
                <c:manualLayout>
                  <c:x val="-1.1343011691072452E-3"/>
                  <c:y val="-5.37753469250875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5DF-4D72-8C51-056CF90514C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Called 999</c:v>
                </c:pt>
                <c:pt idx="2">
                  <c:v>Went to a walk-in service </c:v>
                </c:pt>
                <c:pt idx="3">
                  <c:v>Visited a mobile unit </c:v>
                </c:pt>
                <c:pt idx="4">
                  <c:v>Called NHS24</c:v>
                </c:pt>
                <c:pt idx="5">
                  <c:v>Went for private healthcare</c:v>
                </c:pt>
                <c:pt idx="6">
                  <c:v>Went to A&amp;E</c:v>
                </c:pt>
                <c:pt idx="7">
                  <c:v>Spoke to my community pharmacist</c:v>
                </c:pt>
                <c:pt idx="9">
                  <c:v>Did not contact a healthcare professional</c:v>
                </c:pt>
                <c:pt idx="10">
                  <c:v>Tried to contact GP, 
but unable to discuss symptom with anyone</c:v>
                </c:pt>
                <c:pt idx="11">
                  <c:v>Successfully contacted GP and discussed symptom</c:v>
                </c:pt>
              </c:strCache>
            </c:strRef>
          </c:cat>
          <c:val>
            <c:numRef>
              <c:f>Sheet1!$D$2:$D$13</c:f>
              <c:numCache>
                <c:formatCode>0%</c:formatCode>
                <c:ptCount val="12"/>
                <c:pt idx="0">
                  <c:v>0.1</c:v>
                </c:pt>
                <c:pt idx="1">
                  <c:v>0</c:v>
                </c:pt>
                <c:pt idx="2">
                  <c:v>0</c:v>
                </c:pt>
                <c:pt idx="3">
                  <c:v>0.01</c:v>
                </c:pt>
                <c:pt idx="4">
                  <c:v>0.01</c:v>
                </c:pt>
                <c:pt idx="5">
                  <c:v>0.06</c:v>
                </c:pt>
                <c:pt idx="6">
                  <c:v>0.05</c:v>
                </c:pt>
                <c:pt idx="7">
                  <c:v>0.04</c:v>
                </c:pt>
                <c:pt idx="9">
                  <c:v>0.19</c:v>
                </c:pt>
                <c:pt idx="10">
                  <c:v>7.0000000000000007E-2</c:v>
                </c:pt>
                <c:pt idx="11">
                  <c:v>0.56000000000000005</c:v>
                </c:pt>
              </c:numCache>
            </c:numRef>
          </c:val>
          <c:extLst>
            <c:ext xmlns:c16="http://schemas.microsoft.com/office/drawing/2014/chart" uri="{C3380CC4-5D6E-409C-BE32-E72D297353CC}">
              <c16:uniqueId val="{00000002-1AE7-4465-BE3F-DCCF26C0FAC5}"/>
            </c:ext>
          </c:extLst>
        </c:ser>
        <c:ser>
          <c:idx val="3"/>
          <c:order val="3"/>
          <c:tx>
            <c:strRef>
              <c:f>Sheet1!$E$1</c:f>
              <c:strCache>
                <c:ptCount val="1"/>
                <c:pt idx="0">
                  <c:v>Non-specific cancer symptom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Called 999</c:v>
                </c:pt>
                <c:pt idx="2">
                  <c:v>Went to a walk-in service </c:v>
                </c:pt>
                <c:pt idx="3">
                  <c:v>Visited a mobile unit </c:v>
                </c:pt>
                <c:pt idx="4">
                  <c:v>Called NHS24</c:v>
                </c:pt>
                <c:pt idx="5">
                  <c:v>Went for private healthcare</c:v>
                </c:pt>
                <c:pt idx="6">
                  <c:v>Went to A&amp;E</c:v>
                </c:pt>
                <c:pt idx="7">
                  <c:v>Spoke to my community pharmacist</c:v>
                </c:pt>
                <c:pt idx="9">
                  <c:v>Did not contact a healthcare professional</c:v>
                </c:pt>
                <c:pt idx="10">
                  <c:v>Tried to contact GP, 
but unable to discuss symptom with anyone</c:v>
                </c:pt>
                <c:pt idx="11">
                  <c:v>Successfully contacted GP and discussed symptom</c:v>
                </c:pt>
              </c:strCache>
            </c:strRef>
          </c:cat>
          <c:val>
            <c:numRef>
              <c:f>Sheet1!$E$2:$E$13</c:f>
              <c:numCache>
                <c:formatCode>0%</c:formatCode>
                <c:ptCount val="12"/>
                <c:pt idx="0">
                  <c:v>0.05</c:v>
                </c:pt>
                <c:pt idx="1">
                  <c:v>0.01</c:v>
                </c:pt>
                <c:pt idx="2">
                  <c:v>0.02</c:v>
                </c:pt>
                <c:pt idx="3">
                  <c:v>0.01</c:v>
                </c:pt>
                <c:pt idx="4">
                  <c:v>0.03</c:v>
                </c:pt>
                <c:pt idx="5">
                  <c:v>0.03</c:v>
                </c:pt>
                <c:pt idx="6">
                  <c:v>0.04</c:v>
                </c:pt>
                <c:pt idx="7">
                  <c:v>0.04</c:v>
                </c:pt>
                <c:pt idx="9">
                  <c:v>0.3</c:v>
                </c:pt>
                <c:pt idx="10">
                  <c:v>7.0000000000000007E-2</c:v>
                </c:pt>
                <c:pt idx="11">
                  <c:v>0.51</c:v>
                </c:pt>
              </c:numCache>
            </c:numRef>
          </c:val>
          <c:extLst>
            <c:ext xmlns:c16="http://schemas.microsoft.com/office/drawing/2014/chart" uri="{C3380CC4-5D6E-409C-BE32-E72D297353CC}">
              <c16:uniqueId val="{00000003-1AE7-4465-BE3F-DCCF26C0FAC5}"/>
            </c:ext>
          </c:extLst>
        </c:ser>
        <c:ser>
          <c:idx val="4"/>
          <c:order val="4"/>
          <c:tx>
            <c:strRef>
              <c:f>Sheet1!$F$1</c:f>
              <c:strCache>
                <c:ptCount val="1"/>
                <c:pt idx="0">
                  <c:v>Any potential cancer symptom</c:v>
                </c:pt>
              </c:strCache>
            </c:strRef>
          </c:tx>
          <c:spPr>
            <a:solidFill>
              <a:schemeClr val="accent1"/>
            </a:solidFill>
            <a:ln>
              <a:noFill/>
            </a:ln>
            <a:effectLst/>
          </c:spPr>
          <c:invertIfNegative val="0"/>
          <c:dLbls>
            <c:dLbl>
              <c:idx val="9"/>
              <c:layout>
                <c:manualLayout>
                  <c:x val="-8.3181124819079272E-17"/>
                  <c:y val="-8.06630203876313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5B2-4691-A770-D3C2DD85C08C}"/>
                </c:ext>
              </c:extLst>
            </c:dLbl>
            <c:dLbl>
              <c:idx val="10"/>
              <c:layout>
                <c:manualLayout>
                  <c:x val="-1.1343011691072452E-3"/>
                  <c:y val="-5.37753469250875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436-4A7D-89BD-6E27CB8710F3}"/>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Called 999</c:v>
                </c:pt>
                <c:pt idx="2">
                  <c:v>Went to a walk-in service </c:v>
                </c:pt>
                <c:pt idx="3">
                  <c:v>Visited a mobile unit </c:v>
                </c:pt>
                <c:pt idx="4">
                  <c:v>Called NHS24</c:v>
                </c:pt>
                <c:pt idx="5">
                  <c:v>Went for private healthcare</c:v>
                </c:pt>
                <c:pt idx="6">
                  <c:v>Went to A&amp;E</c:v>
                </c:pt>
                <c:pt idx="7">
                  <c:v>Spoke to my community pharmacist</c:v>
                </c:pt>
                <c:pt idx="9">
                  <c:v>Did not contact a healthcare professional</c:v>
                </c:pt>
                <c:pt idx="10">
                  <c:v>Tried to contact GP, 
but unable to discuss symptom with anyone</c:v>
                </c:pt>
                <c:pt idx="11">
                  <c:v>Successfully contacted GP and discussed symptom</c:v>
                </c:pt>
              </c:strCache>
            </c:strRef>
          </c:cat>
          <c:val>
            <c:numRef>
              <c:f>Sheet1!$F$2:$F$13</c:f>
              <c:numCache>
                <c:formatCode>0%</c:formatCode>
                <c:ptCount val="12"/>
                <c:pt idx="0">
                  <c:v>0.04</c:v>
                </c:pt>
                <c:pt idx="1">
                  <c:v>0.01</c:v>
                </c:pt>
                <c:pt idx="2">
                  <c:v>0.02</c:v>
                </c:pt>
                <c:pt idx="3">
                  <c:v>0.02</c:v>
                </c:pt>
                <c:pt idx="4">
                  <c:v>0.03</c:v>
                </c:pt>
                <c:pt idx="5">
                  <c:v>0.04</c:v>
                </c:pt>
                <c:pt idx="6">
                  <c:v>0.04</c:v>
                </c:pt>
                <c:pt idx="7">
                  <c:v>0.05</c:v>
                </c:pt>
                <c:pt idx="9">
                  <c:v>0.23</c:v>
                </c:pt>
                <c:pt idx="10">
                  <c:v>0.08</c:v>
                </c:pt>
                <c:pt idx="11">
                  <c:v>0.57999999999999996</c:v>
                </c:pt>
              </c:numCache>
            </c:numRef>
          </c:val>
          <c:extLst>
            <c:ext xmlns:c16="http://schemas.microsoft.com/office/drawing/2014/chart" uri="{C3380CC4-5D6E-409C-BE32-E72D297353CC}">
              <c16:uniqueId val="{00000004-1AE7-4465-BE3F-DCCF26C0FAC5}"/>
            </c:ext>
          </c:extLst>
        </c:ser>
        <c:dLbls>
          <c:showLegendKey val="0"/>
          <c:showVal val="0"/>
          <c:showCatName val="0"/>
          <c:showSerName val="0"/>
          <c:showPercent val="0"/>
          <c:showBubbleSize val="0"/>
        </c:dLbls>
        <c:gapWidth val="50"/>
        <c:axId val="803270863"/>
        <c:axId val="803271343"/>
      </c:barChart>
      <c:catAx>
        <c:axId val="8032708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03271343"/>
        <c:crosses val="autoZero"/>
        <c:auto val="1"/>
        <c:lblAlgn val="ctr"/>
        <c:lblOffset val="100"/>
        <c:noMultiLvlLbl val="0"/>
      </c:catAx>
      <c:valAx>
        <c:axId val="803271343"/>
        <c:scaling>
          <c:orientation val="minMax"/>
        </c:scaling>
        <c:delete val="1"/>
        <c:axPos val="b"/>
        <c:numFmt formatCode="0%" sourceLinked="1"/>
        <c:majorTickMark val="none"/>
        <c:minorTickMark val="none"/>
        <c:tickLblPos val="nextTo"/>
        <c:crossAx val="803270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079035959891693"/>
          <c:y val="4.0664647408318759E-2"/>
          <c:w val="0.67800406675071012"/>
          <c:h val="0.80879811875629104"/>
        </c:manualLayout>
      </c:layout>
      <c:barChart>
        <c:barDir val="bar"/>
        <c:grouping val="percentStacked"/>
        <c:varyColors val="0"/>
        <c:ser>
          <c:idx val="2"/>
          <c:order val="0"/>
          <c:tx>
            <c:strRef>
              <c:f>Sheet1!$B$1</c:f>
              <c:strCache>
                <c:ptCount val="1"/>
                <c:pt idx="0">
                  <c:v>Contacted GP within 6 months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oral cancer symptom</c:v>
                </c:pt>
                <c:pt idx="1">
                  <c:v>Any potential lung-specific cancer symptom</c:v>
                </c:pt>
                <c:pt idx="2">
                  <c:v>Any potential red-flag cancer symptom</c:v>
                </c:pt>
                <c:pt idx="3">
                  <c:v>Any potential non-specific cancer symptom</c:v>
                </c:pt>
                <c:pt idx="4">
                  <c:v>Any potential cancer symptom</c:v>
                </c:pt>
              </c:strCache>
            </c:strRef>
          </c:cat>
          <c:val>
            <c:numRef>
              <c:f>Sheet1!$B$2:$B$6</c:f>
              <c:numCache>
                <c:formatCode>0%</c:formatCode>
                <c:ptCount val="5"/>
                <c:pt idx="0">
                  <c:v>0.62</c:v>
                </c:pt>
                <c:pt idx="1">
                  <c:v>0.59</c:v>
                </c:pt>
                <c:pt idx="2">
                  <c:v>0.57999999999999996</c:v>
                </c:pt>
                <c:pt idx="3">
                  <c:v>0.52</c:v>
                </c:pt>
                <c:pt idx="4">
                  <c:v>0.6</c:v>
                </c:pt>
              </c:numCache>
            </c:numRef>
          </c:val>
          <c:extLst>
            <c:ext xmlns:c16="http://schemas.microsoft.com/office/drawing/2014/chart" uri="{C3380CC4-5D6E-409C-BE32-E72D297353CC}">
              <c16:uniqueId val="{00000000-D488-4553-A8E4-C8B3F010E4DC}"/>
            </c:ext>
          </c:extLst>
        </c:ser>
        <c:ser>
          <c:idx val="0"/>
          <c:order val="1"/>
          <c:tx>
            <c:strRef>
              <c:f>Sheet1!$C$1</c:f>
              <c:strCache>
                <c:ptCount val="1"/>
                <c:pt idx="0">
                  <c:v>Did not contact GP within 6 months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oral cancer symptom</c:v>
                </c:pt>
                <c:pt idx="1">
                  <c:v>Any potential lung-specific cancer symptom</c:v>
                </c:pt>
                <c:pt idx="2">
                  <c:v>Any potential red-flag cancer symptom</c:v>
                </c:pt>
                <c:pt idx="3">
                  <c:v>Any potential non-specific cancer symptom</c:v>
                </c:pt>
                <c:pt idx="4">
                  <c:v>Any potential cancer symptom</c:v>
                </c:pt>
              </c:strCache>
            </c:strRef>
          </c:cat>
          <c:val>
            <c:numRef>
              <c:f>Sheet1!$C$2:$C$6</c:f>
              <c:numCache>
                <c:formatCode>0%</c:formatCode>
                <c:ptCount val="5"/>
                <c:pt idx="0">
                  <c:v>0.3256</c:v>
                </c:pt>
                <c:pt idx="1">
                  <c:v>0.28839999999999999</c:v>
                </c:pt>
                <c:pt idx="2">
                  <c:v>0.318</c:v>
                </c:pt>
                <c:pt idx="3">
                  <c:v>0.38769999999999999</c:v>
                </c:pt>
                <c:pt idx="4">
                  <c:v>0.32200000000000001</c:v>
                </c:pt>
              </c:numCache>
            </c:numRef>
          </c:val>
          <c:extLst>
            <c:ext xmlns:c16="http://schemas.microsoft.com/office/drawing/2014/chart" uri="{C3380CC4-5D6E-409C-BE32-E72D297353CC}">
              <c16:uniqueId val="{00000000-2571-4364-873B-A754228675CD}"/>
            </c:ext>
          </c:extLst>
        </c:ser>
        <c:ser>
          <c:idx val="1"/>
          <c:order val="2"/>
          <c:tx>
            <c:strRef>
              <c:f>Sheet1!$D$1</c:f>
              <c:strCache>
                <c:ptCount val="1"/>
                <c:pt idx="0">
                  <c:v>Don't know/prefer not to say</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oral cancer symptom</c:v>
                </c:pt>
                <c:pt idx="1">
                  <c:v>Any potential lung-specific cancer symptom</c:v>
                </c:pt>
                <c:pt idx="2">
                  <c:v>Any potential red-flag cancer symptom</c:v>
                </c:pt>
                <c:pt idx="3">
                  <c:v>Any potential non-specific cancer symptom</c:v>
                </c:pt>
                <c:pt idx="4">
                  <c:v>Any potential cancer symptom</c:v>
                </c:pt>
              </c:strCache>
            </c:strRef>
          </c:cat>
          <c:val>
            <c:numRef>
              <c:f>Sheet1!$D$2:$D$6</c:f>
              <c:numCache>
                <c:formatCode>0%</c:formatCode>
                <c:ptCount val="5"/>
                <c:pt idx="0">
                  <c:v>0.05</c:v>
                </c:pt>
                <c:pt idx="1">
                  <c:v>0.12</c:v>
                </c:pt>
                <c:pt idx="2">
                  <c:v>0.1</c:v>
                </c:pt>
                <c:pt idx="3">
                  <c:v>0.1</c:v>
                </c:pt>
                <c:pt idx="4">
                  <c:v>0.08</c:v>
                </c:pt>
              </c:numCache>
            </c:numRef>
          </c:val>
          <c:extLst>
            <c:ext xmlns:c16="http://schemas.microsoft.com/office/drawing/2014/chart" uri="{C3380CC4-5D6E-409C-BE32-E72D297353CC}">
              <c16:uniqueId val="{00000001-2571-4364-873B-A754228675CD}"/>
            </c:ext>
          </c:extLst>
        </c:ser>
        <c:dLbls>
          <c:showLegendKey val="0"/>
          <c:showVal val="0"/>
          <c:showCatName val="0"/>
          <c:showSerName val="0"/>
          <c:showPercent val="0"/>
          <c:showBubbleSize val="0"/>
        </c:dLbls>
        <c:gapWidth val="182"/>
        <c:overlap val="100"/>
        <c:axId val="525617328"/>
        <c:axId val="525618992"/>
      </c:barChart>
      <c:catAx>
        <c:axId val="525617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25618992"/>
        <c:crossesAt val="0"/>
        <c:auto val="1"/>
        <c:lblAlgn val="ctr"/>
        <c:lblOffset val="100"/>
        <c:noMultiLvlLbl val="0"/>
      </c:catAx>
      <c:valAx>
        <c:axId val="525618992"/>
        <c:scaling>
          <c:orientation val="minMax"/>
        </c:scaling>
        <c:delete val="1"/>
        <c:axPos val="b"/>
        <c:numFmt formatCode="0%" sourceLinked="0"/>
        <c:majorTickMark val="none"/>
        <c:minorTickMark val="none"/>
        <c:tickLblPos val="nextTo"/>
        <c:crossAx val="525617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All</c:v>
                </c:pt>
                <c:pt idx="2">
                  <c:v>Male</c:v>
                </c:pt>
                <c:pt idx="3">
                  <c:v>Female</c:v>
                </c:pt>
                <c:pt idx="5">
                  <c:v>18-29</c:v>
                </c:pt>
                <c:pt idx="6">
                  <c:v>30-49</c:v>
                </c:pt>
                <c:pt idx="7">
                  <c:v>50+</c:v>
                </c:pt>
                <c:pt idx="9">
                  <c:v>ABC1</c:v>
                </c:pt>
                <c:pt idx="10">
                  <c:v>C2DE</c:v>
                </c:pt>
                <c:pt idx="12">
                  <c:v>C2DE 45+</c:v>
                </c:pt>
                <c:pt idx="13">
                  <c:v>Not C2DE 45+</c:v>
                </c:pt>
                <c:pt idx="15">
                  <c:v>Living 
without a disability</c:v>
                </c:pt>
                <c:pt idx="16">
                  <c:v>Living 
with a disability </c:v>
                </c:pt>
                <c:pt idx="18">
                  <c:v>Urban</c:v>
                </c:pt>
                <c:pt idx="19">
                  <c:v>Rural</c:v>
                </c:pt>
                <c:pt idx="21">
                  <c:v>IMD 1-2 (Most deprived)</c:v>
                </c:pt>
                <c:pt idx="22">
                  <c:v>IMD 3-8</c:v>
                </c:pt>
                <c:pt idx="23">
                  <c:v>IMD 9-10 (Least deprived)</c:v>
                </c:pt>
              </c:strCache>
            </c:strRef>
          </c:cat>
          <c:val>
            <c:numRef>
              <c:f>Sheet1!$B$2:$B$25</c:f>
              <c:numCache>
                <c:formatCode>General</c:formatCode>
                <c:ptCount val="24"/>
                <c:pt idx="0" formatCode="0%">
                  <c:v>0.6</c:v>
                </c:pt>
                <c:pt idx="2" formatCode="0%">
                  <c:v>0.57999999999999996</c:v>
                </c:pt>
                <c:pt idx="3" formatCode="0%">
                  <c:v>0.62</c:v>
                </c:pt>
                <c:pt idx="5" formatCode="0%">
                  <c:v>0.38</c:v>
                </c:pt>
                <c:pt idx="6" formatCode="0%">
                  <c:v>0.56000000000000005</c:v>
                </c:pt>
                <c:pt idx="7" formatCode="0%">
                  <c:v>0.68</c:v>
                </c:pt>
                <c:pt idx="9" formatCode="0%">
                  <c:v>0.6</c:v>
                </c:pt>
                <c:pt idx="10" formatCode="0%">
                  <c:v>0.6</c:v>
                </c:pt>
                <c:pt idx="12" formatCode="0%">
                  <c:v>0.67</c:v>
                </c:pt>
                <c:pt idx="13" formatCode="0%">
                  <c:v>0.56000000000000005</c:v>
                </c:pt>
                <c:pt idx="15" formatCode="0%">
                  <c:v>0.55000000000000004</c:v>
                </c:pt>
                <c:pt idx="16" formatCode="0%">
                  <c:v>0.67</c:v>
                </c:pt>
                <c:pt idx="18" formatCode="0%">
                  <c:v>0.61</c:v>
                </c:pt>
                <c:pt idx="19" formatCode="0%">
                  <c:v>0.63</c:v>
                </c:pt>
                <c:pt idx="21" formatCode="0%">
                  <c:v>0.62</c:v>
                </c:pt>
                <c:pt idx="22" formatCode="0%">
                  <c:v>0.59</c:v>
                </c:pt>
                <c:pt idx="23" formatCode="0%">
                  <c:v>0.61</c:v>
                </c:pt>
              </c:numCache>
            </c:numRef>
          </c:val>
          <c:extLst>
            <c:ext xmlns:c16="http://schemas.microsoft.com/office/drawing/2014/chart" uri="{C3380CC4-5D6E-409C-BE32-E72D297353CC}">
              <c16:uniqueId val="{00000000-2974-4D54-BC9E-EF85F432B8AA}"/>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757317668548512E-2"/>
          <c:y val="0.10001498944883329"/>
          <c:w val="0.93918553987499376"/>
          <c:h val="0.7127621104207118"/>
        </c:manualLayout>
      </c:layout>
      <c:barChart>
        <c:barDir val="col"/>
        <c:grouping val="percentStacked"/>
        <c:varyColors val="0"/>
        <c:ser>
          <c:idx val="4"/>
          <c:order val="0"/>
          <c:tx>
            <c:strRef>
              <c:f>Sheet1!$B$1</c:f>
              <c:strCache>
                <c:ptCount val="1"/>
                <c:pt idx="0">
                  <c:v>More than 1 month</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Sheet1!$B$2:$B$6</c:f>
              <c:numCache>
                <c:formatCode>0%</c:formatCode>
                <c:ptCount val="5"/>
                <c:pt idx="0">
                  <c:v>2.69E-2</c:v>
                </c:pt>
                <c:pt idx="1">
                  <c:v>2.6499999999999999E-2</c:v>
                </c:pt>
                <c:pt idx="2">
                  <c:v>4.5600000000000002E-2</c:v>
                </c:pt>
                <c:pt idx="3">
                  <c:v>5.4600000000000003E-2</c:v>
                </c:pt>
                <c:pt idx="4">
                  <c:v>5.4100000000000002E-2</c:v>
                </c:pt>
              </c:numCache>
            </c:numRef>
          </c:val>
          <c:extLst>
            <c:ext xmlns:c16="http://schemas.microsoft.com/office/drawing/2014/chart" uri="{C3380CC4-5D6E-409C-BE32-E72D297353CC}">
              <c16:uniqueId val="{00000000-1A83-4A66-941A-551D2A812EDD}"/>
            </c:ext>
          </c:extLst>
        </c:ser>
        <c:ser>
          <c:idx val="3"/>
          <c:order val="1"/>
          <c:tx>
            <c:strRef>
              <c:f>Sheet1!$C$1</c:f>
              <c:strCache>
                <c:ptCount val="1"/>
                <c:pt idx="0">
                  <c:v>More than 2 weeks and up to 1 month</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Sheet1!$C$2:$C$6</c:f>
              <c:numCache>
                <c:formatCode>0%</c:formatCode>
                <c:ptCount val="5"/>
                <c:pt idx="0">
                  <c:v>8.6800000000000002E-2</c:v>
                </c:pt>
                <c:pt idx="1">
                  <c:v>8.5599999999999996E-2</c:v>
                </c:pt>
                <c:pt idx="2">
                  <c:v>9.3600000000000003E-2</c:v>
                </c:pt>
                <c:pt idx="3">
                  <c:v>0.1157</c:v>
                </c:pt>
                <c:pt idx="4">
                  <c:v>6.9099999999999995E-2</c:v>
                </c:pt>
              </c:numCache>
            </c:numRef>
          </c:val>
          <c:extLst>
            <c:ext xmlns:c16="http://schemas.microsoft.com/office/drawing/2014/chart" uri="{C3380CC4-5D6E-409C-BE32-E72D297353CC}">
              <c16:uniqueId val="{00000001-1A83-4A66-941A-551D2A812EDD}"/>
            </c:ext>
          </c:extLst>
        </c:ser>
        <c:ser>
          <c:idx val="2"/>
          <c:order val="2"/>
          <c:tx>
            <c:strRef>
              <c:f>Sheet1!$D$1</c:f>
              <c:strCache>
                <c:ptCount val="1"/>
                <c:pt idx="0">
                  <c:v>Between 2 days and up to 2 weeks</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Sheet1!$D$2:$D$6</c:f>
              <c:numCache>
                <c:formatCode>0%</c:formatCode>
                <c:ptCount val="5"/>
                <c:pt idx="0">
                  <c:v>0.33900000000000002</c:v>
                </c:pt>
                <c:pt idx="1">
                  <c:v>0.34089999999999998</c:v>
                </c:pt>
                <c:pt idx="2">
                  <c:v>0.3533</c:v>
                </c:pt>
                <c:pt idx="3">
                  <c:v>0.29459999999999997</c:v>
                </c:pt>
                <c:pt idx="4">
                  <c:v>0.36899999999999999</c:v>
                </c:pt>
              </c:numCache>
            </c:numRef>
          </c:val>
          <c:extLst>
            <c:ext xmlns:c16="http://schemas.microsoft.com/office/drawing/2014/chart" uri="{C3380CC4-5D6E-409C-BE32-E72D297353CC}">
              <c16:uniqueId val="{00000002-1A83-4A66-941A-551D2A812EDD}"/>
            </c:ext>
          </c:extLst>
        </c:ser>
        <c:ser>
          <c:idx val="1"/>
          <c:order val="3"/>
          <c:tx>
            <c:strRef>
              <c:f>Sheet1!$E$1</c:f>
              <c:strCache>
                <c:ptCount val="1"/>
                <c:pt idx="0">
                  <c:v>On the next day</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Sheet1!$E$2:$E$6</c:f>
              <c:numCache>
                <c:formatCode>0%</c:formatCode>
                <c:ptCount val="5"/>
                <c:pt idx="0">
                  <c:v>0.1391</c:v>
                </c:pt>
                <c:pt idx="1">
                  <c:v>0.1482</c:v>
                </c:pt>
                <c:pt idx="2">
                  <c:v>0.13669999999999999</c:v>
                </c:pt>
                <c:pt idx="3">
                  <c:v>0.16300000000000001</c:v>
                </c:pt>
                <c:pt idx="4">
                  <c:v>0.1086</c:v>
                </c:pt>
              </c:numCache>
            </c:numRef>
          </c:val>
          <c:extLst>
            <c:ext xmlns:c16="http://schemas.microsoft.com/office/drawing/2014/chart" uri="{C3380CC4-5D6E-409C-BE32-E72D297353CC}">
              <c16:uniqueId val="{00000003-1A83-4A66-941A-551D2A812EDD}"/>
            </c:ext>
          </c:extLst>
        </c:ser>
        <c:ser>
          <c:idx val="0"/>
          <c:order val="4"/>
          <c:tx>
            <c:strRef>
              <c:f>Sheet1!$F$1</c:f>
              <c:strCache>
                <c:ptCount val="1"/>
                <c:pt idx="0">
                  <c:v>On the same day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Sheet1!$F$2:$F$6</c:f>
              <c:numCache>
                <c:formatCode>0%</c:formatCode>
                <c:ptCount val="5"/>
                <c:pt idx="0">
                  <c:v>0.35399999999999998</c:v>
                </c:pt>
                <c:pt idx="1">
                  <c:v>0.33260000000000001</c:v>
                </c:pt>
                <c:pt idx="2">
                  <c:v>0.29189999999999999</c:v>
                </c:pt>
                <c:pt idx="3">
                  <c:v>0.31430000000000002</c:v>
                </c:pt>
                <c:pt idx="4">
                  <c:v>0.32550000000000001</c:v>
                </c:pt>
              </c:numCache>
            </c:numRef>
          </c:val>
          <c:extLst>
            <c:ext xmlns:c16="http://schemas.microsoft.com/office/drawing/2014/chart" uri="{C3380CC4-5D6E-409C-BE32-E72D297353CC}">
              <c16:uniqueId val="{00000004-1A83-4A66-941A-551D2A812EDD}"/>
            </c:ext>
          </c:extLst>
        </c:ser>
        <c:dLbls>
          <c:showLegendKey val="0"/>
          <c:showVal val="0"/>
          <c:showCatName val="0"/>
          <c:showSerName val="0"/>
          <c:showPercent val="0"/>
          <c:showBubbleSize val="0"/>
        </c:dLbls>
        <c:gapWidth val="182"/>
        <c:overlap val="100"/>
        <c:axId val="295719760"/>
        <c:axId val="295717680"/>
      </c:barChart>
      <c:catAx>
        <c:axId val="295719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95717680"/>
        <c:crosses val="autoZero"/>
        <c:auto val="1"/>
        <c:lblAlgn val="ctr"/>
        <c:lblOffset val="100"/>
        <c:noMultiLvlLbl val="0"/>
      </c:catAx>
      <c:valAx>
        <c:axId val="295717680"/>
        <c:scaling>
          <c:orientation val="minMax"/>
        </c:scaling>
        <c:delete val="1"/>
        <c:axPos val="l"/>
        <c:numFmt formatCode="0%" sourceLinked="0"/>
        <c:majorTickMark val="none"/>
        <c:minorTickMark val="none"/>
        <c:tickLblPos val="nextTo"/>
        <c:crossAx val="295719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41A6-45A0-B833-4C8DF1067F06}"/>
              </c:ext>
            </c:extLst>
          </c:dPt>
          <c:dPt>
            <c:idx val="2"/>
            <c:invertIfNegative val="0"/>
            <c:bubble3D val="0"/>
            <c:spPr>
              <a:solidFill>
                <a:schemeClr val="bg2"/>
              </a:solidFill>
              <a:ln>
                <a:noFill/>
              </a:ln>
              <a:effectLst/>
            </c:spPr>
            <c:extLst>
              <c:ext xmlns:c16="http://schemas.microsoft.com/office/drawing/2014/chart" uri="{C3380CC4-5D6E-409C-BE32-E72D297353CC}">
                <c16:uniqueId val="{00000002-41A6-45A0-B833-4C8DF1067F06}"/>
              </c:ext>
            </c:extLst>
          </c:dPt>
          <c:dPt>
            <c:idx val="4"/>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5-41A6-45A0-B833-4C8DF1067F06}"/>
              </c:ext>
            </c:extLst>
          </c:dPt>
          <c:dPt>
            <c:idx val="6"/>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3-41A6-45A0-B833-4C8DF1067F06}"/>
              </c:ext>
            </c:extLst>
          </c:dPt>
          <c:dPt>
            <c:idx val="8"/>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4-41A6-45A0-B833-4C8DF1067F0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Sheet1!$A$3:$A$17</c:f>
              <c:strCache>
                <c:ptCount val="15"/>
                <c:pt idx="0">
                  <c:v>Prefer not to say</c:v>
                </c:pt>
                <c:pt idx="2">
                  <c:v>Don't know/not sure</c:v>
                </c:pt>
                <c:pt idx="4">
                  <c:v>Never been a smoker (i.e. smoked less than 100 cigarettes in your lifetime)</c:v>
                </c:pt>
                <c:pt idx="6">
                  <c:v>Used to smoke cigarettes, but stopped smoking completely more than a year ago</c:v>
                </c:pt>
                <c:pt idx="8">
                  <c:v>Used to smoke cigarettes, but stopped smoking completely in the last year</c:v>
                </c:pt>
                <c:pt idx="10">
                  <c:v>Do not smoke cigarettes at all, but I do smoke tobacco of some kind (e.g. pipe, cigar or shisha)</c:v>
                </c:pt>
                <c:pt idx="12">
                  <c:v>Smoke cigarettes, but not every day</c:v>
                </c:pt>
                <c:pt idx="14">
                  <c:v>Smoke cigarettes every day</c:v>
                </c:pt>
              </c:strCache>
            </c:strRef>
          </c:cat>
          <c:val>
            <c:numRef>
              <c:f>Sheet1!$B$3:$B$17</c:f>
              <c:numCache>
                <c:formatCode>General</c:formatCode>
                <c:ptCount val="15"/>
                <c:pt idx="0" formatCode="0%">
                  <c:v>0.01</c:v>
                </c:pt>
                <c:pt idx="2" formatCode="0%">
                  <c:v>0.01</c:v>
                </c:pt>
                <c:pt idx="4" formatCode="0%">
                  <c:v>0.56999999999999995</c:v>
                </c:pt>
                <c:pt idx="6" formatCode="0%">
                  <c:v>0.28000000000000003</c:v>
                </c:pt>
                <c:pt idx="8" formatCode="0%">
                  <c:v>0.02</c:v>
                </c:pt>
                <c:pt idx="10" formatCode="0%">
                  <c:v>0.01</c:v>
                </c:pt>
                <c:pt idx="12" formatCode="0%">
                  <c:v>0.04</c:v>
                </c:pt>
                <c:pt idx="14" formatCode="0%">
                  <c:v>7.0000000000000007E-2</c:v>
                </c:pt>
              </c:numCache>
            </c:numRef>
          </c:val>
          <c:extLst>
            <c:ext xmlns:c16="http://schemas.microsoft.com/office/drawing/2014/chart" uri="{C3380CC4-5D6E-409C-BE32-E72D297353CC}">
              <c16:uniqueId val="{00000000-41A6-45A0-B833-4C8DF1067F06}"/>
            </c:ext>
          </c:extLst>
        </c:ser>
        <c:dLbls>
          <c:showLegendKey val="0"/>
          <c:showVal val="0"/>
          <c:showCatName val="0"/>
          <c:showSerName val="0"/>
          <c:showPercent val="0"/>
          <c:showBubbleSize val="0"/>
        </c:dLbls>
        <c:gapWidth val="0"/>
        <c:axId val="704295632"/>
        <c:axId val="361251951"/>
      </c:barChart>
      <c:catAx>
        <c:axId val="70429563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361251951"/>
        <c:crosses val="autoZero"/>
        <c:auto val="1"/>
        <c:lblAlgn val="ctr"/>
        <c:lblOffset val="100"/>
        <c:noMultiLvlLbl val="0"/>
      </c:catAx>
      <c:valAx>
        <c:axId val="361251951"/>
        <c:scaling>
          <c:orientation val="minMax"/>
          <c:max val="1"/>
        </c:scaling>
        <c:delete val="1"/>
        <c:axPos val="b"/>
        <c:numFmt formatCode="0%" sourceLinked="1"/>
        <c:majorTickMark val="out"/>
        <c:minorTickMark val="none"/>
        <c:tickLblPos val="nextTo"/>
        <c:crossAx val="7042956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699529714944611"/>
          <c:y val="3.3956566020423927E-2"/>
          <c:w val="0.59343522507799729"/>
          <c:h val="0.85491270820293763"/>
        </c:manualLayout>
      </c:layout>
      <c:barChart>
        <c:barDir val="bar"/>
        <c:grouping val="percentStacked"/>
        <c:varyColors val="0"/>
        <c:ser>
          <c:idx val="0"/>
          <c:order val="0"/>
          <c:tx>
            <c:strRef>
              <c:f>Sheet1!$B$1</c:f>
              <c:strCache>
                <c:ptCount val="1"/>
                <c:pt idx="0">
                  <c:v>Recontacted doctor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Any potential oral cancer symptom </c:v>
                </c:pt>
                <c:pt idx="1">
                  <c:v>Any potential lung-specific cancer symptom</c:v>
                </c:pt>
                <c:pt idx="2">
                  <c:v>Any potential red-flag cancer symptom</c:v>
                </c:pt>
                <c:pt idx="3">
                  <c:v>Any potential non-specific cancer symptom</c:v>
                </c:pt>
                <c:pt idx="4">
                  <c:v>Any potential cancer symptom</c:v>
                </c:pt>
              </c:strCache>
            </c:strRef>
          </c:cat>
          <c:val>
            <c:numRef>
              <c:f>Sheet1!$B$3:$B$7</c:f>
              <c:numCache>
                <c:formatCode>0%</c:formatCode>
                <c:ptCount val="5"/>
                <c:pt idx="0">
                  <c:v>0.59</c:v>
                </c:pt>
                <c:pt idx="1">
                  <c:v>0.54</c:v>
                </c:pt>
                <c:pt idx="2">
                  <c:v>0.4</c:v>
                </c:pt>
                <c:pt idx="3">
                  <c:v>0.63</c:v>
                </c:pt>
                <c:pt idx="4">
                  <c:v>0.56999999999999995</c:v>
                </c:pt>
              </c:numCache>
            </c:numRef>
          </c:val>
          <c:extLst>
            <c:ext xmlns:c16="http://schemas.microsoft.com/office/drawing/2014/chart" uri="{C3380CC4-5D6E-409C-BE32-E72D297353CC}">
              <c16:uniqueId val="{00000000-858D-45FE-BB3B-6DAAB3823D45}"/>
            </c:ext>
          </c:extLst>
        </c:ser>
        <c:ser>
          <c:idx val="1"/>
          <c:order val="1"/>
          <c:tx>
            <c:strRef>
              <c:f>Sheet1!$C$1</c:f>
              <c:strCache>
                <c:ptCount val="1"/>
                <c:pt idx="0">
                  <c:v>Did not recontact</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Any potential oral cancer symptom </c:v>
                </c:pt>
                <c:pt idx="1">
                  <c:v>Any potential lung-specific cancer symptom</c:v>
                </c:pt>
                <c:pt idx="2">
                  <c:v>Any potential red-flag cancer symptom</c:v>
                </c:pt>
                <c:pt idx="3">
                  <c:v>Any potential non-specific cancer symptom</c:v>
                </c:pt>
                <c:pt idx="4">
                  <c:v>Any potential cancer symptom</c:v>
                </c:pt>
              </c:strCache>
            </c:strRef>
          </c:cat>
          <c:val>
            <c:numRef>
              <c:f>Sheet1!$C$3:$C$7</c:f>
              <c:numCache>
                <c:formatCode>0%</c:formatCode>
                <c:ptCount val="5"/>
                <c:pt idx="0">
                  <c:v>0.3579</c:v>
                </c:pt>
                <c:pt idx="1">
                  <c:v>0.45850000000000002</c:v>
                </c:pt>
                <c:pt idx="2">
                  <c:v>0.52739999999999998</c:v>
                </c:pt>
                <c:pt idx="3">
                  <c:v>0.31950000000000001</c:v>
                </c:pt>
                <c:pt idx="4">
                  <c:v>0.38919999999999999</c:v>
                </c:pt>
              </c:numCache>
            </c:numRef>
          </c:val>
          <c:extLst>
            <c:ext xmlns:c16="http://schemas.microsoft.com/office/drawing/2014/chart" uri="{C3380CC4-5D6E-409C-BE32-E72D297353CC}">
              <c16:uniqueId val="{00000001-858D-45FE-BB3B-6DAAB3823D45}"/>
            </c:ext>
          </c:extLst>
        </c:ser>
        <c:ser>
          <c:idx val="2"/>
          <c:order val="2"/>
          <c:tx>
            <c:strRef>
              <c:f>Sheet1!$D$1</c:f>
              <c:strCache>
                <c:ptCount val="1"/>
                <c:pt idx="0">
                  <c:v>Don't know / Prefer not to say</c:v>
                </c:pt>
              </c:strCache>
            </c:strRef>
          </c:tx>
          <c:spPr>
            <a:solidFill>
              <a:schemeClr val="tx2"/>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E8EC-4A41-8AE8-C8E2192F5D3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Any potential oral cancer symptom </c:v>
                </c:pt>
                <c:pt idx="1">
                  <c:v>Any potential lung-specific cancer symptom</c:v>
                </c:pt>
                <c:pt idx="2">
                  <c:v>Any potential red-flag cancer symptom</c:v>
                </c:pt>
                <c:pt idx="3">
                  <c:v>Any potential non-specific cancer symptom</c:v>
                </c:pt>
                <c:pt idx="4">
                  <c:v>Any potential cancer symptom</c:v>
                </c:pt>
              </c:strCache>
            </c:strRef>
          </c:cat>
          <c:val>
            <c:numRef>
              <c:f>Sheet1!$D$3:$D$7</c:f>
              <c:numCache>
                <c:formatCode>0%</c:formatCode>
                <c:ptCount val="5"/>
                <c:pt idx="0">
                  <c:v>5.6399999999999999E-2</c:v>
                </c:pt>
                <c:pt idx="1">
                  <c:v>0</c:v>
                </c:pt>
                <c:pt idx="2">
                  <c:v>7.1400000000000005E-2</c:v>
                </c:pt>
                <c:pt idx="3">
                  <c:v>5.2600000000000001E-2</c:v>
                </c:pt>
                <c:pt idx="4">
                  <c:v>4.02E-2</c:v>
                </c:pt>
              </c:numCache>
            </c:numRef>
          </c:val>
          <c:extLst>
            <c:ext xmlns:c16="http://schemas.microsoft.com/office/drawing/2014/chart" uri="{C3380CC4-5D6E-409C-BE32-E72D297353CC}">
              <c16:uniqueId val="{00000000-E8EC-4A41-8AE8-C8E2192F5D39}"/>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lumMod val="95000"/>
              <a:lumOff val="5000"/>
            </a:schemeClr>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86351365943202"/>
          <c:y val="2.451582406799634E-2"/>
          <c:w val="0.82334593096497855"/>
          <c:h val="0.91262565051514766"/>
        </c:manualLayout>
      </c:layout>
      <c:barChart>
        <c:barDir val="bar"/>
        <c:grouping val="clustered"/>
        <c:varyColors val="0"/>
        <c:ser>
          <c:idx val="4"/>
          <c:order val="0"/>
          <c:tx>
            <c:strRef>
              <c:f>Sheet1!$F$1</c:f>
              <c:strCache>
                <c:ptCount val="1"/>
                <c:pt idx="0">
                  <c:v>Any potential oral cancer symptom</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Sheet1!$F$2:$F$7</c:f>
              <c:numCache>
                <c:formatCode>0%</c:formatCode>
                <c:ptCount val="6"/>
                <c:pt idx="0">
                  <c:v>0.3579</c:v>
                </c:pt>
                <c:pt idx="1">
                  <c:v>2.9000000000000001E-2</c:v>
                </c:pt>
                <c:pt idx="2">
                  <c:v>0.185</c:v>
                </c:pt>
                <c:pt idx="3">
                  <c:v>0.13830000000000001</c:v>
                </c:pt>
                <c:pt idx="4">
                  <c:v>7.3400000000000007E-2</c:v>
                </c:pt>
                <c:pt idx="5">
                  <c:v>0.16</c:v>
                </c:pt>
              </c:numCache>
            </c:numRef>
          </c:val>
          <c:extLst>
            <c:ext xmlns:c16="http://schemas.microsoft.com/office/drawing/2014/chart" uri="{C3380CC4-5D6E-409C-BE32-E72D297353CC}">
              <c16:uniqueId val="{00000000-0EA8-441C-A99D-FB3A441A5230}"/>
            </c:ext>
          </c:extLst>
        </c:ser>
        <c:ser>
          <c:idx val="3"/>
          <c:order val="1"/>
          <c:tx>
            <c:strRef>
              <c:f>Sheet1!$E$1</c:f>
              <c:strCache>
                <c:ptCount val="1"/>
                <c:pt idx="0">
                  <c:v>Any potential lung-specific cancer symptom</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Sheet1!$E$2:$E$7</c:f>
              <c:numCache>
                <c:formatCode>0%</c:formatCode>
                <c:ptCount val="6"/>
                <c:pt idx="0">
                  <c:v>0.45850000000000002</c:v>
                </c:pt>
                <c:pt idx="1">
                  <c:v>0.04</c:v>
                </c:pt>
                <c:pt idx="2">
                  <c:v>0.15</c:v>
                </c:pt>
                <c:pt idx="3">
                  <c:v>0.18</c:v>
                </c:pt>
                <c:pt idx="4">
                  <c:v>7.0000000000000007E-2</c:v>
                </c:pt>
                <c:pt idx="5">
                  <c:v>0.1</c:v>
                </c:pt>
              </c:numCache>
            </c:numRef>
          </c:val>
          <c:extLst>
            <c:ext xmlns:c16="http://schemas.microsoft.com/office/drawing/2014/chart" uri="{C3380CC4-5D6E-409C-BE32-E72D297353CC}">
              <c16:uniqueId val="{00000001-0EA8-441C-A99D-FB3A441A5230}"/>
            </c:ext>
          </c:extLst>
        </c:ser>
        <c:ser>
          <c:idx val="2"/>
          <c:order val="2"/>
          <c:tx>
            <c:strRef>
              <c:f>Sheet1!$D$1</c:f>
              <c:strCache>
                <c:ptCount val="1"/>
                <c:pt idx="0">
                  <c:v>Any potential red-flag cancer symptom</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Sheet1!$D$2:$D$7</c:f>
              <c:numCache>
                <c:formatCode>0%</c:formatCode>
                <c:ptCount val="6"/>
                <c:pt idx="0">
                  <c:v>0.52739999999999998</c:v>
                </c:pt>
                <c:pt idx="1">
                  <c:v>0.04</c:v>
                </c:pt>
                <c:pt idx="2">
                  <c:v>0.08</c:v>
                </c:pt>
                <c:pt idx="3">
                  <c:v>0.09</c:v>
                </c:pt>
                <c:pt idx="4">
                  <c:v>7.0000000000000007E-2</c:v>
                </c:pt>
                <c:pt idx="5">
                  <c:v>0.12</c:v>
                </c:pt>
              </c:numCache>
            </c:numRef>
          </c:val>
          <c:extLst>
            <c:ext xmlns:c16="http://schemas.microsoft.com/office/drawing/2014/chart" uri="{C3380CC4-5D6E-409C-BE32-E72D297353CC}">
              <c16:uniqueId val="{00000002-0EA8-441C-A99D-FB3A441A5230}"/>
            </c:ext>
          </c:extLst>
        </c:ser>
        <c:ser>
          <c:idx val="1"/>
          <c:order val="3"/>
          <c:tx>
            <c:strRef>
              <c:f>Sheet1!$C$1</c:f>
              <c:strCache>
                <c:ptCount val="1"/>
                <c:pt idx="0">
                  <c:v>Any potential non-specific cancer symptom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Sheet1!$C$2:$C$7</c:f>
              <c:numCache>
                <c:formatCode>0%</c:formatCode>
                <c:ptCount val="6"/>
                <c:pt idx="0">
                  <c:v>0.31950000000000001</c:v>
                </c:pt>
                <c:pt idx="1">
                  <c:v>4.8099999999999997E-2</c:v>
                </c:pt>
                <c:pt idx="2">
                  <c:v>0.16600000000000001</c:v>
                </c:pt>
                <c:pt idx="3">
                  <c:v>0.1406</c:v>
                </c:pt>
                <c:pt idx="4">
                  <c:v>0.1129</c:v>
                </c:pt>
                <c:pt idx="5">
                  <c:v>0.16039999999999999</c:v>
                </c:pt>
              </c:numCache>
            </c:numRef>
          </c:val>
          <c:extLst>
            <c:ext xmlns:c16="http://schemas.microsoft.com/office/drawing/2014/chart" uri="{C3380CC4-5D6E-409C-BE32-E72D297353CC}">
              <c16:uniqueId val="{00000003-0EA8-441C-A99D-FB3A441A5230}"/>
            </c:ext>
          </c:extLst>
        </c:ser>
        <c:ser>
          <c:idx val="0"/>
          <c:order val="4"/>
          <c:tx>
            <c:strRef>
              <c:f>Sheet1!$B$1</c:f>
              <c:strCache>
                <c:ptCount val="1"/>
                <c:pt idx="0">
                  <c:v>Any potential cancer symptom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Sheet1!$B$2:$B$7</c:f>
              <c:numCache>
                <c:formatCode>0%</c:formatCode>
                <c:ptCount val="6"/>
                <c:pt idx="0">
                  <c:v>0.38919999999999999</c:v>
                </c:pt>
                <c:pt idx="1">
                  <c:v>4.7500000000000001E-2</c:v>
                </c:pt>
                <c:pt idx="2">
                  <c:v>0.1419</c:v>
                </c:pt>
                <c:pt idx="3">
                  <c:v>0.1401</c:v>
                </c:pt>
                <c:pt idx="4">
                  <c:v>9.64E-2</c:v>
                </c:pt>
                <c:pt idx="5">
                  <c:v>0.1447</c:v>
                </c:pt>
              </c:numCache>
            </c:numRef>
          </c:val>
          <c:extLst>
            <c:ext xmlns:c16="http://schemas.microsoft.com/office/drawing/2014/chart" uri="{C3380CC4-5D6E-409C-BE32-E72D297353CC}">
              <c16:uniqueId val="{00000004-0EA8-441C-A99D-FB3A441A5230}"/>
            </c:ext>
          </c:extLst>
        </c:ser>
        <c:dLbls>
          <c:showLegendKey val="0"/>
          <c:showVal val="0"/>
          <c:showCatName val="0"/>
          <c:showSerName val="0"/>
          <c:showPercent val="0"/>
          <c:showBubbleSize val="0"/>
        </c:dLbls>
        <c:gapWidth val="182"/>
        <c:axId val="264095504"/>
        <c:axId val="264116720"/>
      </c:barChart>
      <c:catAx>
        <c:axId val="264095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64116720"/>
        <c:crosses val="autoZero"/>
        <c:auto val="1"/>
        <c:lblAlgn val="ctr"/>
        <c:lblOffset val="100"/>
        <c:noMultiLvlLbl val="0"/>
      </c:catAx>
      <c:valAx>
        <c:axId val="264116720"/>
        <c:scaling>
          <c:orientation val="minMax"/>
        </c:scaling>
        <c:delete val="1"/>
        <c:axPos val="b"/>
        <c:numFmt formatCode="0%" sourceLinked="1"/>
        <c:majorTickMark val="none"/>
        <c:minorTickMark val="none"/>
        <c:tickLblPos val="nextTo"/>
        <c:crossAx val="264095504"/>
        <c:crosses val="autoZero"/>
        <c:crossBetween val="between"/>
      </c:valAx>
      <c:spPr>
        <a:noFill/>
        <a:ln>
          <a:noFill/>
        </a:ln>
        <a:effectLst/>
      </c:spPr>
    </c:plotArea>
    <c:legend>
      <c:legendPos val="r"/>
      <c:layout>
        <c:manualLayout>
          <c:xMode val="edge"/>
          <c:yMode val="edge"/>
          <c:x val="0.70303241134254868"/>
          <c:y val="0.10948403517541286"/>
          <c:w val="0.23028995086710802"/>
          <c:h val="0.6106727105455902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40858854712527"/>
          <c:y val="2.5842465821008929E-2"/>
          <c:w val="0.60714495776277844"/>
          <c:h val="0.93712420153337872"/>
        </c:manualLayout>
      </c:layout>
      <c:barChart>
        <c:barDir val="bar"/>
        <c:grouping val="clustered"/>
        <c:varyColors val="0"/>
        <c:ser>
          <c:idx val="1"/>
          <c:order val="0"/>
          <c:tx>
            <c:strRef>
              <c:f>Sheet1!$B$1</c:f>
              <c:strCache>
                <c:ptCount val="1"/>
                <c:pt idx="0">
                  <c:v>Mar-22</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2-25B6-4ABE-9C26-CFF05EDBDF60}"/>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1-7976-48E8-BABB-309DADF969B3}"/>
              </c:ext>
            </c:extLst>
          </c:dPt>
          <c:dLbls>
            <c:dLbl>
              <c:idx val="5"/>
              <c:layout>
                <c:manualLayout>
                  <c:x val="-8.2159828762307445E-17"/>
                  <c:y val="-4.136791879129711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6F5-4187-8A8E-BE057B89363A}"/>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Don't know/not sure</c:v>
                </c:pt>
                <c:pt idx="1">
                  <c:v>Prefer not to say</c:v>
                </c:pt>
                <c:pt idx="2">
                  <c:v>Someone else</c:v>
                </c:pt>
                <c:pt idx="3">
                  <c:v>General practice dietician</c:v>
                </c:pt>
                <c:pt idx="4">
                  <c:v>General practice pharmacist</c:v>
                </c:pt>
                <c:pt idx="5">
                  <c:v>Physician associate</c:v>
                </c:pt>
                <c:pt idx="6">
                  <c:v>Healthcare assistant</c:v>
                </c:pt>
                <c:pt idx="7">
                  <c:v>General practice paramedic</c:v>
                </c:pt>
                <c:pt idx="8">
                  <c:v>General practice physiotherapist</c:v>
                </c:pt>
                <c:pt idx="9">
                  <c:v>Nurse or advanced nurse practitioner</c:v>
                </c:pt>
                <c:pt idx="10">
                  <c:v>GP or doctor</c:v>
                </c:pt>
              </c:strCache>
            </c:strRef>
          </c:cat>
          <c:val>
            <c:numRef>
              <c:f>Sheet1!$B$2:$B$12</c:f>
              <c:numCache>
                <c:formatCode>0%</c:formatCode>
                <c:ptCount val="11"/>
                <c:pt idx="0">
                  <c:v>0.01</c:v>
                </c:pt>
                <c:pt idx="1">
                  <c:v>0</c:v>
                </c:pt>
                <c:pt idx="2">
                  <c:v>0.01</c:v>
                </c:pt>
                <c:pt idx="3">
                  <c:v>0</c:v>
                </c:pt>
                <c:pt idx="4">
                  <c:v>0</c:v>
                </c:pt>
                <c:pt idx="5">
                  <c:v>0</c:v>
                </c:pt>
                <c:pt idx="6">
                  <c:v>0.01</c:v>
                </c:pt>
                <c:pt idx="7">
                  <c:v>0.01</c:v>
                </c:pt>
                <c:pt idx="8">
                  <c:v>0.03</c:v>
                </c:pt>
                <c:pt idx="9">
                  <c:v>0.18</c:v>
                </c:pt>
                <c:pt idx="10">
                  <c:v>0.74590000000000001</c:v>
                </c:pt>
              </c:numCache>
            </c:numRef>
          </c:val>
          <c:extLst>
            <c:ext xmlns:c16="http://schemas.microsoft.com/office/drawing/2014/chart" uri="{C3380CC4-5D6E-409C-BE32-E72D297353CC}">
              <c16:uniqueId val="{00000003-6C34-4B8F-A2DB-5B0693BC1E22}"/>
            </c:ext>
          </c:extLst>
        </c:ser>
        <c:dLbls>
          <c:showLegendKey val="0"/>
          <c:showVal val="0"/>
          <c:showCatName val="0"/>
          <c:showSerName val="0"/>
          <c:showPercent val="0"/>
          <c:showBubbleSize val="0"/>
        </c:dLbls>
        <c:gapWidth val="118"/>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686236675882905"/>
          <c:y val="5.039147694861866E-2"/>
          <c:w val="0.60905034785414813"/>
          <c:h val="0.81751270445622115"/>
        </c:manualLayout>
      </c:layout>
      <c:barChart>
        <c:barDir val="bar"/>
        <c:grouping val="clustered"/>
        <c:varyColors val="0"/>
        <c:ser>
          <c:idx val="1"/>
          <c:order val="0"/>
          <c:tx>
            <c:strRef>
              <c:f>Sheet1!$B$1</c:f>
              <c:strCache>
                <c:ptCount val="1"/>
                <c:pt idx="0">
                  <c:v>All who didn't make an appointment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Prefer not to say</c:v>
                </c:pt>
                <c:pt idx="1">
                  <c:v>I don't remember</c:v>
                </c:pt>
                <c:pt idx="2">
                  <c:v>More than five times</c:v>
                </c:pt>
                <c:pt idx="3">
                  <c:v>4-5 times</c:v>
                </c:pt>
                <c:pt idx="4">
                  <c:v>2-3 times</c:v>
                </c:pt>
                <c:pt idx="5">
                  <c:v>Once</c:v>
                </c:pt>
              </c:strCache>
            </c:strRef>
          </c:cat>
          <c:val>
            <c:numRef>
              <c:f>Sheet1!$B$2:$B$7</c:f>
              <c:numCache>
                <c:formatCode>0%</c:formatCode>
                <c:ptCount val="6"/>
                <c:pt idx="0">
                  <c:v>0</c:v>
                </c:pt>
                <c:pt idx="1">
                  <c:v>0.05</c:v>
                </c:pt>
                <c:pt idx="2">
                  <c:v>0.28000000000000003</c:v>
                </c:pt>
                <c:pt idx="3">
                  <c:v>0.16</c:v>
                </c:pt>
                <c:pt idx="4">
                  <c:v>0.28999999999999998</c:v>
                </c:pt>
                <c:pt idx="5">
                  <c:v>0.21</c:v>
                </c:pt>
              </c:numCache>
            </c:numRef>
          </c:val>
          <c:extLst>
            <c:ext xmlns:c16="http://schemas.microsoft.com/office/drawing/2014/chart" uri="{C3380CC4-5D6E-409C-BE32-E72D297353CC}">
              <c16:uniqueId val="{00000000-461C-4C5A-A408-6D4B9A7E2EC5}"/>
            </c:ext>
          </c:extLst>
        </c:ser>
        <c:ser>
          <c:idx val="0"/>
          <c:order val="1"/>
          <c:tx>
            <c:strRef>
              <c:f>Sheet1!$C$1</c:f>
              <c:strCache>
                <c:ptCount val="1"/>
                <c:pt idx="0">
                  <c:v>All who made an appointment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Prefer not to say</c:v>
                </c:pt>
                <c:pt idx="1">
                  <c:v>I don't remember</c:v>
                </c:pt>
                <c:pt idx="2">
                  <c:v>More than five times</c:v>
                </c:pt>
                <c:pt idx="3">
                  <c:v>4-5 times</c:v>
                </c:pt>
                <c:pt idx="4">
                  <c:v>2-3 times</c:v>
                </c:pt>
                <c:pt idx="5">
                  <c:v>Once</c:v>
                </c:pt>
              </c:strCache>
            </c:strRef>
          </c:cat>
          <c:val>
            <c:numRef>
              <c:f>Sheet1!$C$2:$C$7</c:f>
              <c:numCache>
                <c:formatCode>0%</c:formatCode>
                <c:ptCount val="6"/>
                <c:pt idx="0">
                  <c:v>1.8E-3</c:v>
                </c:pt>
                <c:pt idx="1">
                  <c:v>3.3000000000000002E-2</c:v>
                </c:pt>
                <c:pt idx="2">
                  <c:v>0.04</c:v>
                </c:pt>
                <c:pt idx="3">
                  <c:v>0.06</c:v>
                </c:pt>
                <c:pt idx="4">
                  <c:v>0.26</c:v>
                </c:pt>
                <c:pt idx="5">
                  <c:v>0.61</c:v>
                </c:pt>
              </c:numCache>
            </c:numRef>
          </c:val>
          <c:extLst>
            <c:ext xmlns:c16="http://schemas.microsoft.com/office/drawing/2014/chart" uri="{C3380CC4-5D6E-409C-BE32-E72D297353CC}">
              <c16:uniqueId val="{00000008-5132-45E3-8B9C-F24D7DA97C91}"/>
            </c:ext>
          </c:extLst>
        </c:ser>
        <c:ser>
          <c:idx val="2"/>
          <c:order val="2"/>
          <c:tx>
            <c:strRef>
              <c:f>Sheet1!$D$1</c:f>
              <c:strCache>
                <c:ptCount val="1"/>
                <c:pt idx="0">
                  <c:v>All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Prefer not to say</c:v>
                </c:pt>
                <c:pt idx="1">
                  <c:v>I don't remember</c:v>
                </c:pt>
                <c:pt idx="2">
                  <c:v>More than five times</c:v>
                </c:pt>
                <c:pt idx="3">
                  <c:v>4-5 times</c:v>
                </c:pt>
                <c:pt idx="4">
                  <c:v>2-3 times</c:v>
                </c:pt>
                <c:pt idx="5">
                  <c:v>Once</c:v>
                </c:pt>
              </c:strCache>
            </c:strRef>
          </c:cat>
          <c:val>
            <c:numRef>
              <c:f>Sheet1!$D$2:$D$7</c:f>
              <c:numCache>
                <c:formatCode>0%</c:formatCode>
                <c:ptCount val="6"/>
                <c:pt idx="0">
                  <c:v>2.3999999999999998E-3</c:v>
                </c:pt>
                <c:pt idx="1">
                  <c:v>0.03</c:v>
                </c:pt>
                <c:pt idx="2">
                  <c:v>0.08</c:v>
                </c:pt>
                <c:pt idx="3">
                  <c:v>7.0000000000000007E-2</c:v>
                </c:pt>
                <c:pt idx="4">
                  <c:v>0.27</c:v>
                </c:pt>
                <c:pt idx="5">
                  <c:v>0.55000000000000004</c:v>
                </c:pt>
              </c:numCache>
            </c:numRef>
          </c:val>
          <c:extLst>
            <c:ext xmlns:c16="http://schemas.microsoft.com/office/drawing/2014/chart" uri="{C3380CC4-5D6E-409C-BE32-E72D297353CC}">
              <c16:uniqueId val="{00000009-5132-45E3-8B9C-F24D7DA97C91}"/>
            </c:ext>
          </c:extLst>
        </c:ser>
        <c:dLbls>
          <c:dLblPos val="outEnd"/>
          <c:showLegendKey val="0"/>
          <c:showVal val="1"/>
          <c:showCatName val="0"/>
          <c:showSerName val="0"/>
          <c:showPercent val="0"/>
          <c:showBubbleSize val="0"/>
        </c:dLbls>
        <c:gapWidth val="50"/>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legend>
      <c:legendPos val="b"/>
      <c:layout>
        <c:manualLayout>
          <c:xMode val="edge"/>
          <c:yMode val="edge"/>
          <c:x val="0.11018871890659014"/>
          <c:y val="0.90303951470244936"/>
          <c:w val="0.78624675580903014"/>
          <c:h val="4.971725703814968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555265596413315"/>
          <c:y val="4.7259498167408438E-2"/>
          <c:w val="0.52444735653053087"/>
          <c:h val="0.90985769077450906"/>
        </c:manualLayout>
      </c:layout>
      <c:barChart>
        <c:barDir val="bar"/>
        <c:grouping val="clustered"/>
        <c:varyColors val="0"/>
        <c:ser>
          <c:idx val="1"/>
          <c:order val="0"/>
          <c:tx>
            <c:strRef>
              <c:f>Sheet1!$B$1</c:f>
              <c:strCache>
                <c:ptCount val="1"/>
                <c:pt idx="0">
                  <c:v>Column1</c:v>
                </c:pt>
              </c:strCache>
            </c:strRef>
          </c:tx>
          <c:spPr>
            <a:solidFill>
              <a:schemeClr val="accent4"/>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F42-453E-9CD3-217FA3F3C14C}"/>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9-9F42-453E-9CD3-217FA3F3C14C}"/>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5-9F42-453E-9CD3-217FA3F3C14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Other</c:v>
                </c:pt>
                <c:pt idx="1">
                  <c:v>I didn't get a response from the GP surgery/practice after completing the online request form</c:v>
                </c:pt>
                <c:pt idx="2">
                  <c:v>I requested a call back when I reached the front of the queue but wasn't called back</c:v>
                </c:pt>
                <c:pt idx="3">
                  <c:v>I could not get an appointment at a convenient day or time</c:v>
                </c:pt>
                <c:pt idx="4">
                  <c:v>I could not get through to my GP surgery/practice on the phone </c:v>
                </c:pt>
                <c:pt idx="5">
                  <c:v>There were no appointments available</c:v>
                </c:pt>
              </c:strCache>
            </c:strRef>
          </c:cat>
          <c:val>
            <c:numRef>
              <c:f>Sheet1!$B$4:$B$9</c:f>
              <c:numCache>
                <c:formatCode>0%</c:formatCode>
                <c:ptCount val="6"/>
                <c:pt idx="0">
                  <c:v>0.15</c:v>
                </c:pt>
                <c:pt idx="1">
                  <c:v>0.02</c:v>
                </c:pt>
                <c:pt idx="2">
                  <c:v>0.03</c:v>
                </c:pt>
                <c:pt idx="3">
                  <c:v>0.05</c:v>
                </c:pt>
                <c:pt idx="4">
                  <c:v>0.31</c:v>
                </c:pt>
                <c:pt idx="5">
                  <c:v>0.39</c:v>
                </c:pt>
              </c:numCache>
            </c:numRef>
          </c:val>
          <c:extLst>
            <c:ext xmlns:c16="http://schemas.microsoft.com/office/drawing/2014/chart" uri="{C3380CC4-5D6E-409C-BE32-E72D297353CC}">
              <c16:uniqueId val="{00000008-9F42-453E-9CD3-217FA3F3C14C}"/>
            </c:ext>
          </c:extLst>
        </c:ser>
        <c:dLbls>
          <c:showLegendKey val="0"/>
          <c:showVal val="0"/>
          <c:showCatName val="0"/>
          <c:showSerName val="0"/>
          <c:showPercent val="0"/>
          <c:showBubbleSize val="0"/>
        </c:dLbls>
        <c:gapWidth val="50"/>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out"/>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555264346946913"/>
          <c:y val="4.7259498167408438E-2"/>
          <c:w val="0.52444735653053087"/>
          <c:h val="0.90985769077450906"/>
        </c:manualLayout>
      </c:layout>
      <c:barChart>
        <c:barDir val="bar"/>
        <c:grouping val="clustered"/>
        <c:varyColors val="0"/>
        <c:ser>
          <c:idx val="1"/>
          <c:order val="0"/>
          <c:tx>
            <c:strRef>
              <c:f>Sheet1!$B$1</c:f>
              <c:strCache>
                <c:ptCount val="1"/>
                <c:pt idx="0">
                  <c:v>Column1</c:v>
                </c:pt>
              </c:strCache>
            </c:strRef>
          </c:tx>
          <c:spPr>
            <a:solidFill>
              <a:schemeClr val="accent4"/>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3F41-4DC3-9848-706C09665193}"/>
              </c:ext>
            </c:extLst>
          </c:dPt>
          <c:dPt>
            <c:idx val="8"/>
            <c:invertIfNegative val="0"/>
            <c:bubble3D val="0"/>
            <c:spPr>
              <a:solidFill>
                <a:schemeClr val="accent4"/>
              </a:solidFill>
              <a:ln>
                <a:noFill/>
              </a:ln>
              <a:effectLst/>
            </c:spPr>
            <c:extLst>
              <c:ext xmlns:c16="http://schemas.microsoft.com/office/drawing/2014/chart" uri="{C3380CC4-5D6E-409C-BE32-E72D297353CC}">
                <c16:uniqueId val="{00000003-FD9E-4F41-8117-223D65337D54}"/>
              </c:ext>
            </c:extLst>
          </c:dPt>
          <c:dPt>
            <c:idx val="9"/>
            <c:invertIfNegative val="0"/>
            <c:bubble3D val="0"/>
            <c:spPr>
              <a:solidFill>
                <a:schemeClr val="accent4"/>
              </a:solidFill>
              <a:ln>
                <a:noFill/>
              </a:ln>
              <a:effectLst/>
            </c:spPr>
            <c:extLst>
              <c:ext xmlns:c16="http://schemas.microsoft.com/office/drawing/2014/chart" uri="{C3380CC4-5D6E-409C-BE32-E72D297353CC}">
                <c16:uniqueId val="{00000005-FD9E-4F41-8117-223D65337D54}"/>
              </c:ext>
            </c:extLst>
          </c:dPt>
          <c:dPt>
            <c:idx val="10"/>
            <c:invertIfNegative val="0"/>
            <c:bubble3D val="0"/>
            <c:spPr>
              <a:solidFill>
                <a:schemeClr val="accent4"/>
              </a:solidFill>
              <a:ln>
                <a:noFill/>
              </a:ln>
              <a:effectLst/>
            </c:spPr>
            <c:extLst>
              <c:ext xmlns:c16="http://schemas.microsoft.com/office/drawing/2014/chart" uri="{C3380CC4-5D6E-409C-BE32-E72D297353CC}">
                <c16:uniqueId val="{00000007-FD9E-4F41-8117-223D65337D54}"/>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09-FD9E-4F41-8117-223D65337D54}"/>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Sheet1!$A$4:$A$15</c:f>
              <c:strCache>
                <c:ptCount val="12"/>
                <c:pt idx="0">
                  <c:v>Nothing – I took no further action</c:v>
                </c:pt>
                <c:pt idx="1">
                  <c:v>Other</c:v>
                </c:pt>
                <c:pt idx="2">
                  <c:v>Went to a walk-in service</c:v>
                </c:pt>
                <c:pt idx="3">
                  <c:v>Called 999</c:v>
                </c:pt>
                <c:pt idx="4">
                  <c:v>Visited a mobile unit </c:v>
                </c:pt>
                <c:pt idx="5">
                  <c:v>Looked for information using a phone app</c:v>
                </c:pt>
                <c:pt idx="6">
                  <c:v>Went to A&amp;E</c:v>
                </c:pt>
                <c:pt idx="7">
                  <c:v>Went for private healthcare</c:v>
                </c:pt>
                <c:pt idx="8">
                  <c:v>Spoke to a family member or friend about my health concern</c:v>
                </c:pt>
                <c:pt idx="9">
                  <c:v>Called NHS24</c:v>
                </c:pt>
                <c:pt idx="10">
                  <c:v>Went to a community pharmacy</c:v>
                </c:pt>
                <c:pt idx="11">
                  <c:v>Looked for information about my health concern online</c:v>
                </c:pt>
              </c:strCache>
            </c:strRef>
          </c:cat>
          <c:val>
            <c:numRef>
              <c:f>Sheet1!$B$4:$B$15</c:f>
              <c:numCache>
                <c:formatCode>0%</c:formatCode>
                <c:ptCount val="12"/>
                <c:pt idx="0">
                  <c:v>0.28999999999999998</c:v>
                </c:pt>
                <c:pt idx="1">
                  <c:v>0.12</c:v>
                </c:pt>
                <c:pt idx="2">
                  <c:v>0</c:v>
                </c:pt>
                <c:pt idx="3">
                  <c:v>0</c:v>
                </c:pt>
                <c:pt idx="4">
                  <c:v>0.01</c:v>
                </c:pt>
                <c:pt idx="5">
                  <c:v>0.03</c:v>
                </c:pt>
                <c:pt idx="6">
                  <c:v>0.04</c:v>
                </c:pt>
                <c:pt idx="7">
                  <c:v>0.09</c:v>
                </c:pt>
                <c:pt idx="8">
                  <c:v>0.1</c:v>
                </c:pt>
                <c:pt idx="9">
                  <c:v>0.11</c:v>
                </c:pt>
                <c:pt idx="10">
                  <c:v>0.11</c:v>
                </c:pt>
                <c:pt idx="11">
                  <c:v>0.25</c:v>
                </c:pt>
              </c:numCache>
            </c:numRef>
          </c:val>
          <c:extLst>
            <c:ext xmlns:c16="http://schemas.microsoft.com/office/drawing/2014/chart" uri="{C3380CC4-5D6E-409C-BE32-E72D297353CC}">
              <c16:uniqueId val="{0000000A-3F41-4DC3-9848-706C09665193}"/>
            </c:ext>
          </c:extLst>
        </c:ser>
        <c:dLbls>
          <c:showLegendKey val="0"/>
          <c:showVal val="0"/>
          <c:showCatName val="0"/>
          <c:showSerName val="0"/>
          <c:showPercent val="0"/>
          <c:showBubbleSize val="0"/>
        </c:dLbls>
        <c:gapWidth val="50"/>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max val="0.5"/>
        </c:scaling>
        <c:delete val="1"/>
        <c:axPos val="b"/>
        <c:numFmt formatCode="0%" sourceLinked="1"/>
        <c:majorTickMark val="out"/>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305432882632497"/>
          <c:y val="3.3956600207823144E-2"/>
          <c:w val="0.45089269488598888"/>
          <c:h val="0.85491270820293763"/>
        </c:manualLayout>
      </c:layout>
      <c:barChart>
        <c:barDir val="bar"/>
        <c:grouping val="percentStacked"/>
        <c:varyColors val="0"/>
        <c:ser>
          <c:idx val="0"/>
          <c:order val="0"/>
          <c:tx>
            <c:strRef>
              <c:f>Sheet1!$B$1</c:f>
              <c:strCache>
                <c:ptCount val="1"/>
                <c:pt idx="0">
                  <c:v>A lot/ a little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 had a symptom that I thought might be a sign of cancer</c:v>
                </c:pt>
                <c:pt idx="1">
                  <c:v>I was attending an appointment for an existing problem/condition, so I asked about this whilst I was there</c:v>
                </c:pt>
                <c:pt idx="2">
                  <c:v>I looked up my symptom online and it said it might be serious</c:v>
                </c:pt>
                <c:pt idx="3">
                  <c:v>My friends, family or my carer encouraged me to go</c:v>
                </c:pt>
                <c:pt idx="4">
                  <c:v>I tried treating or managing the symptom myself but it didn't help</c:v>
                </c:pt>
                <c:pt idx="5">
                  <c:v>I had a symptom that was unusual for me, or I had a feeling that something wasn't right</c:v>
                </c:pt>
                <c:pt idx="6">
                  <c:v>I had a symptom that was painful or "bothersome"</c:v>
                </c:pt>
                <c:pt idx="7">
                  <c:v>I had a symptom, but I didn't know what was causing it</c:v>
                </c:pt>
                <c:pt idx="8">
                  <c:v>I had a symptom that didn't go away or was getting worse</c:v>
                </c:pt>
              </c:strCache>
            </c:strRef>
          </c:cat>
          <c:val>
            <c:numRef>
              <c:f>Sheet1!$B$2:$B$10</c:f>
              <c:numCache>
                <c:formatCode>0%</c:formatCode>
                <c:ptCount val="9"/>
                <c:pt idx="0">
                  <c:v>0.23</c:v>
                </c:pt>
                <c:pt idx="1">
                  <c:v>0.28000000000000003</c:v>
                </c:pt>
                <c:pt idx="2">
                  <c:v>0.28999999999999998</c:v>
                </c:pt>
                <c:pt idx="3">
                  <c:v>0.37</c:v>
                </c:pt>
                <c:pt idx="4">
                  <c:v>0.52</c:v>
                </c:pt>
                <c:pt idx="5">
                  <c:v>0.6</c:v>
                </c:pt>
                <c:pt idx="6">
                  <c:v>0.61</c:v>
                </c:pt>
                <c:pt idx="7">
                  <c:v>0.62</c:v>
                </c:pt>
                <c:pt idx="8">
                  <c:v>0.71</c:v>
                </c:pt>
              </c:numCache>
            </c:numRef>
          </c:val>
          <c:extLst>
            <c:ext xmlns:c16="http://schemas.microsoft.com/office/drawing/2014/chart" uri="{C3380CC4-5D6E-409C-BE32-E72D297353CC}">
              <c16:uniqueId val="{00000000-5A27-42B5-8418-BFCB37DC394E}"/>
            </c:ext>
          </c:extLst>
        </c:ser>
        <c:ser>
          <c:idx val="1"/>
          <c:order val="1"/>
          <c:tx>
            <c:strRef>
              <c:f>Sheet1!$C$1</c:f>
              <c:strCache>
                <c:ptCount val="1"/>
                <c:pt idx="0">
                  <c:v>Not much/ not at all</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 had a symptom that I thought might be a sign of cancer</c:v>
                </c:pt>
                <c:pt idx="1">
                  <c:v>I was attending an appointment for an existing problem/condition, so I asked about this whilst I was there</c:v>
                </c:pt>
                <c:pt idx="2">
                  <c:v>I looked up my symptom online and it said it might be serious</c:v>
                </c:pt>
                <c:pt idx="3">
                  <c:v>My friends, family or my carer encouraged me to go</c:v>
                </c:pt>
                <c:pt idx="4">
                  <c:v>I tried treating or managing the symptom myself but it didn't help</c:v>
                </c:pt>
                <c:pt idx="5">
                  <c:v>I had a symptom that was unusual for me, or I had a feeling that something wasn't right</c:v>
                </c:pt>
                <c:pt idx="6">
                  <c:v>I had a symptom that was painful or "bothersome"</c:v>
                </c:pt>
                <c:pt idx="7">
                  <c:v>I had a symptom, but I didn't know what was causing it</c:v>
                </c:pt>
                <c:pt idx="8">
                  <c:v>I had a symptom that didn't go away or was getting worse</c:v>
                </c:pt>
              </c:strCache>
            </c:strRef>
          </c:cat>
          <c:val>
            <c:numRef>
              <c:f>Sheet1!$C$2:$C$10</c:f>
              <c:numCache>
                <c:formatCode>0%</c:formatCode>
                <c:ptCount val="9"/>
                <c:pt idx="0">
                  <c:v>0.69</c:v>
                </c:pt>
                <c:pt idx="1">
                  <c:v>0.65</c:v>
                </c:pt>
                <c:pt idx="2">
                  <c:v>0.63</c:v>
                </c:pt>
                <c:pt idx="3">
                  <c:v>0.56000000000000005</c:v>
                </c:pt>
                <c:pt idx="4">
                  <c:v>0.41</c:v>
                </c:pt>
                <c:pt idx="5">
                  <c:v>0.34</c:v>
                </c:pt>
                <c:pt idx="6">
                  <c:v>0.33</c:v>
                </c:pt>
                <c:pt idx="7">
                  <c:v>0.32</c:v>
                </c:pt>
                <c:pt idx="8">
                  <c:v>0.23</c:v>
                </c:pt>
              </c:numCache>
            </c:numRef>
          </c:val>
          <c:extLst>
            <c:ext xmlns:c16="http://schemas.microsoft.com/office/drawing/2014/chart" uri="{C3380CC4-5D6E-409C-BE32-E72D297353CC}">
              <c16:uniqueId val="{00000000-C4BB-42D7-87BC-7A68B0281169}"/>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95000"/>
                    <a:lumOff val="5000"/>
                  </a:schemeClr>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lumMod val="95000"/>
              <a:lumOff val="5000"/>
            </a:schemeClr>
          </a:solidFill>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43626435374945"/>
          <c:y val="3.3956600207823144E-2"/>
          <c:w val="0.47551074814735655"/>
          <c:h val="0.85491270820293763"/>
        </c:manualLayout>
      </c:layout>
      <c:barChart>
        <c:barDir val="bar"/>
        <c:grouping val="percentStacked"/>
        <c:varyColors val="0"/>
        <c:ser>
          <c:idx val="0"/>
          <c:order val="0"/>
          <c:tx>
            <c:strRef>
              <c:f>Sheet1!$B$1</c:f>
              <c:strCache>
                <c:ptCount val="1"/>
                <c:pt idx="0">
                  <c:v>A lot/ a little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Sheet1!$A$11:$A$20</c:f>
              <c:strCache>
                <c:ptCount val="10"/>
                <c:pt idx="0">
                  <c:v>I didn't want to be given a remote appointment</c:v>
                </c:pt>
                <c:pt idx="1">
                  <c:v>I didn't want to talk to a receptionist/administrative person about my symptom(s)</c:v>
                </c:pt>
                <c:pt idx="2">
                  <c:v>I worried about wasting the healthcare professional's time</c:v>
                </c:pt>
                <c:pt idx="3">
                  <c:v>I thought the symptom was related to an existing illness, condition or life change</c:v>
                </c:pt>
                <c:pt idx="4">
                  <c:v>I didn't want to be seen as someone who makes a fuss</c:v>
                </c:pt>
                <c:pt idx="5">
                  <c:v>I found it difficult to get an appointment with a particular healthcare professional</c:v>
                </c:pt>
                <c:pt idx="6">
                  <c:v>I found it difficult to get an appointment</c:v>
                </c:pt>
                <c:pt idx="7">
                  <c:v>I decided I could manage the symptom(s) myself</c:v>
                </c:pt>
                <c:pt idx="8">
                  <c:v>I thought my symptom was unlikely to be anything serious</c:v>
                </c:pt>
                <c:pt idx="9">
                  <c:v>I thought it would be difficult to get an appointment</c:v>
                </c:pt>
              </c:strCache>
            </c:strRef>
          </c:cat>
          <c:val>
            <c:numRef>
              <c:f>Sheet1!$B$11:$B$20</c:f>
              <c:numCache>
                <c:formatCode>0%</c:formatCode>
                <c:ptCount val="10"/>
                <c:pt idx="0">
                  <c:v>0.34</c:v>
                </c:pt>
                <c:pt idx="1">
                  <c:v>0.35</c:v>
                </c:pt>
                <c:pt idx="2">
                  <c:v>0.36</c:v>
                </c:pt>
                <c:pt idx="3">
                  <c:v>0.36</c:v>
                </c:pt>
                <c:pt idx="4">
                  <c:v>0.38</c:v>
                </c:pt>
                <c:pt idx="5">
                  <c:v>0.4</c:v>
                </c:pt>
                <c:pt idx="6">
                  <c:v>0.41</c:v>
                </c:pt>
                <c:pt idx="7">
                  <c:v>0.42</c:v>
                </c:pt>
                <c:pt idx="8">
                  <c:v>0.43</c:v>
                </c:pt>
                <c:pt idx="9">
                  <c:v>0.48</c:v>
                </c:pt>
              </c:numCache>
            </c:numRef>
          </c:val>
          <c:extLst>
            <c:ext xmlns:c16="http://schemas.microsoft.com/office/drawing/2014/chart" uri="{C3380CC4-5D6E-409C-BE32-E72D297353CC}">
              <c16:uniqueId val="{00000000-F34C-4EBA-B44D-480203A1EEBE}"/>
            </c:ext>
          </c:extLst>
        </c:ser>
        <c:ser>
          <c:idx val="1"/>
          <c:order val="1"/>
          <c:tx>
            <c:strRef>
              <c:f>Sheet1!$C$1</c:f>
              <c:strCache>
                <c:ptCount val="1"/>
                <c:pt idx="0">
                  <c:v>Not much/ not at all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Sheet1!$A$11:$A$20</c:f>
              <c:strCache>
                <c:ptCount val="10"/>
                <c:pt idx="0">
                  <c:v>I didn't want to be given a remote appointment</c:v>
                </c:pt>
                <c:pt idx="1">
                  <c:v>I didn't want to talk to a receptionist/administrative person about my symptom(s)</c:v>
                </c:pt>
                <c:pt idx="2">
                  <c:v>I worried about wasting the healthcare professional's time</c:v>
                </c:pt>
                <c:pt idx="3">
                  <c:v>I thought the symptom was related to an existing illness, condition or life change</c:v>
                </c:pt>
                <c:pt idx="4">
                  <c:v>I didn't want to be seen as someone who makes a fuss</c:v>
                </c:pt>
                <c:pt idx="5">
                  <c:v>I found it difficult to get an appointment with a particular healthcare professional</c:v>
                </c:pt>
                <c:pt idx="6">
                  <c:v>I found it difficult to get an appointment</c:v>
                </c:pt>
                <c:pt idx="7">
                  <c:v>I decided I could manage the symptom(s) myself</c:v>
                </c:pt>
                <c:pt idx="8">
                  <c:v>I thought my symptom was unlikely to be anything serious</c:v>
                </c:pt>
                <c:pt idx="9">
                  <c:v>I thought it would be difficult to get an appointment</c:v>
                </c:pt>
              </c:strCache>
            </c:strRef>
          </c:cat>
          <c:val>
            <c:numRef>
              <c:f>Sheet1!$C$11:$C$20</c:f>
              <c:numCache>
                <c:formatCode>0%</c:formatCode>
                <c:ptCount val="10"/>
                <c:pt idx="0">
                  <c:v>0.59</c:v>
                </c:pt>
                <c:pt idx="1">
                  <c:v>0.6</c:v>
                </c:pt>
                <c:pt idx="2">
                  <c:v>0.6</c:v>
                </c:pt>
                <c:pt idx="3">
                  <c:v>0.55000000000000004</c:v>
                </c:pt>
                <c:pt idx="4">
                  <c:v>0.56999999999999995</c:v>
                </c:pt>
                <c:pt idx="5">
                  <c:v>0.54</c:v>
                </c:pt>
                <c:pt idx="6">
                  <c:v>0.53</c:v>
                </c:pt>
                <c:pt idx="7">
                  <c:v>0.52</c:v>
                </c:pt>
                <c:pt idx="8">
                  <c:v>0.48</c:v>
                </c:pt>
                <c:pt idx="9">
                  <c:v>0.47</c:v>
                </c:pt>
              </c:numCache>
            </c:numRef>
          </c:val>
          <c:extLst>
            <c:ext xmlns:c16="http://schemas.microsoft.com/office/drawing/2014/chart" uri="{C3380CC4-5D6E-409C-BE32-E72D297353CC}">
              <c16:uniqueId val="{00000002-F34C-4EBA-B44D-480203A1EEBE}"/>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95000"/>
                    <a:lumOff val="5000"/>
                  </a:schemeClr>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010201335283456E-2"/>
          <c:y val="0.148043041051373"/>
          <c:w val="0.93812111303609136"/>
          <c:h val="0.49105193300509548"/>
        </c:manualLayout>
      </c:layout>
      <c:barChart>
        <c:barDir val="col"/>
        <c:grouping val="stacked"/>
        <c:varyColors val="0"/>
        <c:ser>
          <c:idx val="0"/>
          <c:order val="0"/>
          <c:tx>
            <c:strRef>
              <c:f>Sheet1!$B$1</c:f>
              <c:strCache>
                <c:ptCount val="1"/>
                <c:pt idx="0">
                  <c:v>Don't know/PNTS</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Sheet1!$B$2:$B$3</c:f>
              <c:numCache>
                <c:formatCode>0%</c:formatCode>
                <c:ptCount val="2"/>
                <c:pt idx="0">
                  <c:v>0.09</c:v>
                </c:pt>
                <c:pt idx="1">
                  <c:v>0.09</c:v>
                </c:pt>
              </c:numCache>
            </c:numRef>
          </c:val>
          <c:extLst>
            <c:ext xmlns:c16="http://schemas.microsoft.com/office/drawing/2014/chart" uri="{C3380CC4-5D6E-409C-BE32-E72D297353CC}">
              <c16:uniqueId val="{00000000-01FC-48ED-B3B4-216B06521484}"/>
            </c:ext>
          </c:extLst>
        </c:ser>
        <c:ser>
          <c:idx val="1"/>
          <c:order val="1"/>
          <c:tx>
            <c:strRef>
              <c:f>Sheet1!$C$1</c:f>
              <c:strCache>
                <c:ptCount val="1"/>
                <c:pt idx="0">
                  <c:v>Strongly disagree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Sheet1!$C$2:$C$3</c:f>
              <c:numCache>
                <c:formatCode>0%</c:formatCode>
                <c:ptCount val="2"/>
                <c:pt idx="0">
                  <c:v>0.04</c:v>
                </c:pt>
                <c:pt idx="1">
                  <c:v>0.04</c:v>
                </c:pt>
              </c:numCache>
            </c:numRef>
          </c:val>
          <c:extLst>
            <c:ext xmlns:c16="http://schemas.microsoft.com/office/drawing/2014/chart" uri="{C3380CC4-5D6E-409C-BE32-E72D297353CC}">
              <c16:uniqueId val="{00000001-01FC-48ED-B3B4-216B06521484}"/>
            </c:ext>
          </c:extLst>
        </c:ser>
        <c:ser>
          <c:idx val="2"/>
          <c:order val="2"/>
          <c:tx>
            <c:strRef>
              <c:f>Sheet1!$D$1</c:f>
              <c:strCache>
                <c:ptCount val="1"/>
                <c:pt idx="0">
                  <c:v>Somewhat disagree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Sheet1!$D$2:$D$3</c:f>
              <c:numCache>
                <c:formatCode>0%</c:formatCode>
                <c:ptCount val="2"/>
                <c:pt idx="0">
                  <c:v>0.06</c:v>
                </c:pt>
                <c:pt idx="1">
                  <c:v>0.08</c:v>
                </c:pt>
              </c:numCache>
            </c:numRef>
          </c:val>
          <c:extLst>
            <c:ext xmlns:c16="http://schemas.microsoft.com/office/drawing/2014/chart" uri="{C3380CC4-5D6E-409C-BE32-E72D297353CC}">
              <c16:uniqueId val="{00000002-01FC-48ED-B3B4-216B06521484}"/>
            </c:ext>
          </c:extLst>
        </c:ser>
        <c:ser>
          <c:idx val="3"/>
          <c:order val="3"/>
          <c:tx>
            <c:strRef>
              <c:f>Sheet1!$E$1</c:f>
              <c:strCache>
                <c:ptCount val="1"/>
                <c:pt idx="0">
                  <c:v>Somewhat agree</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Sheet1!$E$2:$E$3</c:f>
              <c:numCache>
                <c:formatCode>0%</c:formatCode>
                <c:ptCount val="2"/>
                <c:pt idx="0">
                  <c:v>0.32</c:v>
                </c:pt>
                <c:pt idx="1">
                  <c:v>0.33</c:v>
                </c:pt>
              </c:numCache>
            </c:numRef>
          </c:val>
          <c:extLst>
            <c:ext xmlns:c16="http://schemas.microsoft.com/office/drawing/2014/chart" uri="{C3380CC4-5D6E-409C-BE32-E72D297353CC}">
              <c16:uniqueId val="{00000003-01FC-48ED-B3B4-216B06521484}"/>
            </c:ext>
          </c:extLst>
        </c:ser>
        <c:ser>
          <c:idx val="4"/>
          <c:order val="4"/>
          <c:tx>
            <c:strRef>
              <c:f>Sheet1!$F$1</c:f>
              <c:strCache>
                <c:ptCount val="1"/>
                <c:pt idx="0">
                  <c:v>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Sheet1!$F$2:$F$3</c:f>
              <c:numCache>
                <c:formatCode>0%</c:formatCode>
                <c:ptCount val="2"/>
                <c:pt idx="0">
                  <c:v>0.48</c:v>
                </c:pt>
                <c:pt idx="1">
                  <c:v>0.46</c:v>
                </c:pt>
              </c:numCache>
            </c:numRef>
          </c:val>
          <c:extLst>
            <c:ext xmlns:c16="http://schemas.microsoft.com/office/drawing/2014/chart" uri="{C3380CC4-5D6E-409C-BE32-E72D297353CC}">
              <c16:uniqueId val="{00000004-01FC-48ED-B3B4-216B06521484}"/>
            </c:ext>
          </c:extLst>
        </c:ser>
        <c:dLbls>
          <c:showLegendKey val="0"/>
          <c:showVal val="0"/>
          <c:showCatName val="0"/>
          <c:showSerName val="0"/>
          <c:showPercent val="0"/>
          <c:showBubbleSize val="0"/>
        </c:dLbls>
        <c:gapWidth val="150"/>
        <c:overlap val="100"/>
        <c:axId val="2048388271"/>
        <c:axId val="245403840"/>
      </c:barChart>
      <c:catAx>
        <c:axId val="204838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45403840"/>
        <c:crosses val="autoZero"/>
        <c:auto val="0"/>
        <c:lblAlgn val="ctr"/>
        <c:lblOffset val="100"/>
        <c:noMultiLvlLbl val="0"/>
      </c:catAx>
      <c:valAx>
        <c:axId val="245403840"/>
        <c:scaling>
          <c:orientation val="minMax"/>
          <c:max val="1"/>
        </c:scaling>
        <c:delete val="1"/>
        <c:axPos val="l"/>
        <c:numFmt formatCode="0%" sourceLinked="1"/>
        <c:majorTickMark val="none"/>
        <c:minorTickMark val="none"/>
        <c:tickLblPos val="nextTo"/>
        <c:crossAx val="2048388271"/>
        <c:crosses val="autoZero"/>
        <c:crossBetween val="between"/>
      </c:valAx>
      <c:spPr>
        <a:noFill/>
        <a:ln>
          <a:noFill/>
        </a:ln>
        <a:effectLst/>
      </c:spPr>
    </c:plotArea>
    <c:legend>
      <c:legendPos val="b"/>
      <c:layout>
        <c:manualLayout>
          <c:xMode val="edge"/>
          <c:yMode val="edge"/>
          <c:x val="4.077168640063674E-2"/>
          <c:y val="0.73579322484423437"/>
          <c:w val="0.95922835619806313"/>
          <c:h val="0.1631641394361107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All</c:v>
                </c:pt>
                <c:pt idx="2">
                  <c:v>Male </c:v>
                </c:pt>
                <c:pt idx="3">
                  <c:v>Female </c:v>
                </c:pt>
                <c:pt idx="5">
                  <c:v>18-29</c:v>
                </c:pt>
                <c:pt idx="6">
                  <c:v>30-49</c:v>
                </c:pt>
                <c:pt idx="7">
                  <c:v>50+</c:v>
                </c:pt>
                <c:pt idx="9">
                  <c:v>ABC1</c:v>
                </c:pt>
                <c:pt idx="10">
                  <c:v>C2DE</c:v>
                </c:pt>
                <c:pt idx="12">
                  <c:v>C2DE 45+</c:v>
                </c:pt>
                <c:pt idx="13">
                  <c:v>Not C2DE 45+</c:v>
                </c:pt>
                <c:pt idx="15">
                  <c:v>White</c:v>
                </c:pt>
                <c:pt idx="16">
                  <c:v>Ethnic minority</c:v>
                </c:pt>
                <c:pt idx="18">
                  <c:v>Living 
without a disability</c:v>
                </c:pt>
                <c:pt idx="19">
                  <c:v>Living 
with a disability </c:v>
                </c:pt>
                <c:pt idx="21">
                  <c:v>Urban</c:v>
                </c:pt>
                <c:pt idx="22">
                  <c:v>Town </c:v>
                </c:pt>
                <c:pt idx="23">
                  <c:v>Rural</c:v>
                </c:pt>
                <c:pt idx="25">
                  <c:v>West of Scotland Cancer Network</c:v>
                </c:pt>
                <c:pt idx="26">
                  <c:v>South East Scotland Cancer Network</c:v>
                </c:pt>
                <c:pt idx="27">
                  <c:v>North Scotland Cancer Network</c:v>
                </c:pt>
              </c:strCache>
            </c:strRef>
          </c:cat>
          <c:val>
            <c:numRef>
              <c:f>Sheet1!$B$2:$B$29</c:f>
              <c:numCache>
                <c:formatCode>General</c:formatCode>
                <c:ptCount val="28"/>
                <c:pt idx="0" formatCode="0%">
                  <c:v>0.8</c:v>
                </c:pt>
                <c:pt idx="2" formatCode="0%">
                  <c:v>0.76</c:v>
                </c:pt>
                <c:pt idx="3" formatCode="0%">
                  <c:v>0.84</c:v>
                </c:pt>
                <c:pt idx="5" formatCode="0%">
                  <c:v>0.79</c:v>
                </c:pt>
                <c:pt idx="6" formatCode="0%">
                  <c:v>0.79</c:v>
                </c:pt>
                <c:pt idx="7" formatCode="0%">
                  <c:v>0.81</c:v>
                </c:pt>
                <c:pt idx="9" formatCode="0%">
                  <c:v>0.8</c:v>
                </c:pt>
                <c:pt idx="10" formatCode="0%">
                  <c:v>0.8</c:v>
                </c:pt>
                <c:pt idx="12" formatCode="0%">
                  <c:v>0.84</c:v>
                </c:pt>
                <c:pt idx="13" formatCode="0%">
                  <c:v>0.78</c:v>
                </c:pt>
                <c:pt idx="15" formatCode="0%">
                  <c:v>0.81</c:v>
                </c:pt>
                <c:pt idx="16" formatCode="0%">
                  <c:v>0.65</c:v>
                </c:pt>
                <c:pt idx="18" formatCode="0%">
                  <c:v>0.79</c:v>
                </c:pt>
                <c:pt idx="19" formatCode="0%">
                  <c:v>0.84</c:v>
                </c:pt>
                <c:pt idx="21" formatCode="0%">
                  <c:v>0.79</c:v>
                </c:pt>
                <c:pt idx="22" formatCode="0%">
                  <c:v>0.84</c:v>
                </c:pt>
                <c:pt idx="23" formatCode="0%">
                  <c:v>0.81</c:v>
                </c:pt>
                <c:pt idx="25" formatCode="0%">
                  <c:v>0.82</c:v>
                </c:pt>
                <c:pt idx="26" formatCode="0%">
                  <c:v>0.81</c:v>
                </c:pt>
                <c:pt idx="27" formatCode="0%">
                  <c:v>0.76</c:v>
                </c:pt>
              </c:numCache>
            </c:numRef>
          </c:val>
          <c:extLst>
            <c:ext xmlns:c16="http://schemas.microsoft.com/office/drawing/2014/chart" uri="{C3380CC4-5D6E-409C-BE32-E72D297353CC}">
              <c16:uniqueId val="{00000000-D2D5-4E5A-8115-4DC78E64D860}"/>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485F82"/>
              </a:solidFill>
              <a:ln>
                <a:noFill/>
              </a:ln>
              <a:effectLst/>
            </c:spPr>
            <c:extLst>
              <c:ext xmlns:c16="http://schemas.microsoft.com/office/drawing/2014/chart" uri="{C3380CC4-5D6E-409C-BE32-E72D297353CC}">
                <c16:uniqueId val="{00000001-4FD5-4A61-9FDD-EF00C3BE0D82}"/>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D5-4A61-9FDD-EF00C3BE0D82}"/>
                </c:ext>
              </c:extLst>
            </c:dLbl>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None/Prefer not to say</c:v>
                </c:pt>
                <c:pt idx="1">
                  <c:v>Smoke and drink over 14 units</c:v>
                </c:pt>
                <c:pt idx="2">
                  <c:v>Smoke and overweight/obese</c:v>
                </c:pt>
                <c:pt idx="3">
                  <c:v>Overweight/obese and drink over 14 units</c:v>
                </c:pt>
              </c:strCache>
            </c:strRef>
          </c:cat>
          <c:val>
            <c:numRef>
              <c:f>Sheet1!$B$2:$B$5</c:f>
              <c:numCache>
                <c:formatCode>0%</c:formatCode>
                <c:ptCount val="4"/>
                <c:pt idx="0">
                  <c:v>0.85</c:v>
                </c:pt>
                <c:pt idx="1">
                  <c:v>0.01</c:v>
                </c:pt>
                <c:pt idx="2">
                  <c:v>0.05</c:v>
                </c:pt>
                <c:pt idx="3">
                  <c:v>0.1</c:v>
                </c:pt>
              </c:numCache>
            </c:numRef>
          </c:val>
          <c:extLst>
            <c:ext xmlns:c16="http://schemas.microsoft.com/office/drawing/2014/chart" uri="{C3380CC4-5D6E-409C-BE32-E72D297353CC}">
              <c16:uniqueId val="{00000002-C27C-4733-8D77-F2823A659840}"/>
            </c:ext>
          </c:extLst>
        </c:ser>
        <c:dLbls>
          <c:showLegendKey val="0"/>
          <c:showVal val="0"/>
          <c:showCatName val="0"/>
          <c:showSerName val="0"/>
          <c:showPercent val="0"/>
          <c:showBubbleSize val="0"/>
        </c:dLbls>
        <c:gapWidth val="50"/>
        <c:axId val="182452383"/>
        <c:axId val="182458207"/>
      </c:barChart>
      <c:catAx>
        <c:axId val="18245238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197" b="0" i="0" u="none" strike="noStrike" kern="1200" baseline="0">
                <a:solidFill>
                  <a:schemeClr val="tx1"/>
                </a:solidFill>
                <a:latin typeface="+mn-lt"/>
                <a:ea typeface="+mn-ea"/>
                <a:cs typeface="+mn-cs"/>
              </a:defRPr>
            </a:pPr>
            <a:endParaRPr lang="en-US"/>
          </a:p>
        </c:txPr>
        <c:crossAx val="182458207"/>
        <c:crosses val="autoZero"/>
        <c:auto val="1"/>
        <c:lblAlgn val="ctr"/>
        <c:lblOffset val="100"/>
        <c:noMultiLvlLbl val="0"/>
      </c:catAx>
      <c:valAx>
        <c:axId val="182458207"/>
        <c:scaling>
          <c:orientation val="minMax"/>
        </c:scaling>
        <c:delete val="1"/>
        <c:axPos val="b"/>
        <c:numFmt formatCode="0%" sourceLinked="1"/>
        <c:majorTickMark val="out"/>
        <c:minorTickMark val="none"/>
        <c:tickLblPos val="nextTo"/>
        <c:crossAx val="18245238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All</c:v>
                </c:pt>
                <c:pt idx="2">
                  <c:v>Male </c:v>
                </c:pt>
                <c:pt idx="3">
                  <c:v>Female </c:v>
                </c:pt>
                <c:pt idx="5">
                  <c:v>18-29</c:v>
                </c:pt>
                <c:pt idx="6">
                  <c:v>30-49</c:v>
                </c:pt>
                <c:pt idx="7">
                  <c:v>50+</c:v>
                </c:pt>
                <c:pt idx="9">
                  <c:v>ABC1</c:v>
                </c:pt>
                <c:pt idx="10">
                  <c:v>C2DE</c:v>
                </c:pt>
                <c:pt idx="12">
                  <c:v>C2DE 45+</c:v>
                </c:pt>
                <c:pt idx="13">
                  <c:v>Not C2DE 45+</c:v>
                </c:pt>
                <c:pt idx="15">
                  <c:v>White</c:v>
                </c:pt>
                <c:pt idx="16">
                  <c:v>Ethnic minority</c:v>
                </c:pt>
                <c:pt idx="18">
                  <c:v>Living 
without a disability</c:v>
                </c:pt>
                <c:pt idx="19">
                  <c:v>Living 
with a disability </c:v>
                </c:pt>
                <c:pt idx="21">
                  <c:v>Urban</c:v>
                </c:pt>
                <c:pt idx="22">
                  <c:v>Town </c:v>
                </c:pt>
                <c:pt idx="23">
                  <c:v>Rural</c:v>
                </c:pt>
                <c:pt idx="25">
                  <c:v>West of Scotland Cancer Network</c:v>
                </c:pt>
                <c:pt idx="26">
                  <c:v>South East Scotland Cancer Network</c:v>
                </c:pt>
                <c:pt idx="27">
                  <c:v>North Scotland Cancer Network</c:v>
                </c:pt>
              </c:strCache>
            </c:strRef>
          </c:cat>
          <c:val>
            <c:numRef>
              <c:f>Sheet1!$B$2:$B$29</c:f>
              <c:numCache>
                <c:formatCode>General</c:formatCode>
                <c:ptCount val="28"/>
                <c:pt idx="0" formatCode="0%">
                  <c:v>0.78</c:v>
                </c:pt>
                <c:pt idx="2" formatCode="0%">
                  <c:v>0.75</c:v>
                </c:pt>
                <c:pt idx="3" formatCode="0%">
                  <c:v>0.82</c:v>
                </c:pt>
                <c:pt idx="5" formatCode="0%">
                  <c:v>0.74</c:v>
                </c:pt>
                <c:pt idx="6" formatCode="0%">
                  <c:v>0.77</c:v>
                </c:pt>
                <c:pt idx="7" formatCode="0%">
                  <c:v>0.8</c:v>
                </c:pt>
                <c:pt idx="9" formatCode="0%">
                  <c:v>0.77</c:v>
                </c:pt>
                <c:pt idx="10" formatCode="0%">
                  <c:v>0.8</c:v>
                </c:pt>
                <c:pt idx="12" formatCode="0%">
                  <c:v>0.84</c:v>
                </c:pt>
                <c:pt idx="13" formatCode="0%">
                  <c:v>0.76</c:v>
                </c:pt>
                <c:pt idx="15" formatCode="0%">
                  <c:v>0.79</c:v>
                </c:pt>
                <c:pt idx="16" formatCode="0%">
                  <c:v>0.6</c:v>
                </c:pt>
                <c:pt idx="18" formatCode="0%">
                  <c:v>0.76</c:v>
                </c:pt>
                <c:pt idx="19" formatCode="0%">
                  <c:v>0.84</c:v>
                </c:pt>
                <c:pt idx="21" formatCode="0%">
                  <c:v>0.77</c:v>
                </c:pt>
                <c:pt idx="22" formatCode="0%">
                  <c:v>0.83</c:v>
                </c:pt>
                <c:pt idx="23" formatCode="0%">
                  <c:v>0.79</c:v>
                </c:pt>
                <c:pt idx="25" formatCode="0%">
                  <c:v>0.8</c:v>
                </c:pt>
                <c:pt idx="26" formatCode="0%">
                  <c:v>0.79</c:v>
                </c:pt>
                <c:pt idx="27" formatCode="0%">
                  <c:v>0.74</c:v>
                </c:pt>
              </c:numCache>
            </c:numRef>
          </c:val>
          <c:extLst>
            <c:ext xmlns:c16="http://schemas.microsoft.com/office/drawing/2014/chart" uri="{C3380CC4-5D6E-409C-BE32-E72D297353CC}">
              <c16:uniqueId val="{00000000-6D78-48AD-9466-BD3C7A6251A3}"/>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43626435374945"/>
          <c:y val="3.3956600207823144E-2"/>
          <c:w val="0.47551074814735655"/>
          <c:h val="0.85491270820293763"/>
        </c:manualLayout>
      </c:layout>
      <c:barChart>
        <c:barDir val="bar"/>
        <c:grouping val="percentStacked"/>
        <c:varyColors val="0"/>
        <c:ser>
          <c:idx val="0"/>
          <c:order val="0"/>
          <c:tx>
            <c:strRef>
              <c:f>Sheet1!$B$1</c:f>
              <c:strCache>
                <c:ptCount val="1"/>
                <c:pt idx="0">
                  <c:v>A lot/ a little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Sheet1!$A$10:$A$19</c:f>
              <c:strCache>
                <c:ptCount val="10"/>
                <c:pt idx="0">
                  <c:v>If it was easier to take time off work to go for the test</c:v>
                </c:pt>
                <c:pt idx="1">
                  <c:v>If there were processes in place to reduce the spread of infections or illnesses</c:v>
                </c:pt>
                <c:pt idx="2">
                  <c:v>If it was easier to get to and from the hospital (e.g. accessible by public transport or free parking)</c:v>
                </c:pt>
                <c:pt idx="3">
                  <c:v>If I could choose or change the day/time of the test</c:v>
                </c:pt>
                <c:pt idx="4">
                  <c:v>If I was given more notice of the appointment so I could make sure I was available to go</c:v>
                </c:pt>
                <c:pt idx="5">
                  <c:v>If I received reminders about my appointment so I don't forget</c:v>
                </c:pt>
                <c:pt idx="6">
                  <c:v>If I could ask questions about the test and discuss my options with someone</c:v>
                </c:pt>
                <c:pt idx="7">
                  <c:v>If I was given a specific day/time to go for the test</c:v>
                </c:pt>
                <c:pt idx="8">
                  <c:v>If I was given information about what the test involved</c:v>
                </c:pt>
                <c:pt idx="9">
                  <c:v>If I thought the test was important</c:v>
                </c:pt>
              </c:strCache>
            </c:strRef>
          </c:cat>
          <c:val>
            <c:numRef>
              <c:f>Sheet1!$B$10:$B$19</c:f>
              <c:numCache>
                <c:formatCode>0%</c:formatCode>
                <c:ptCount val="10"/>
                <c:pt idx="0">
                  <c:v>0.43</c:v>
                </c:pt>
                <c:pt idx="1">
                  <c:v>0.54</c:v>
                </c:pt>
                <c:pt idx="2">
                  <c:v>0.56999999999999995</c:v>
                </c:pt>
                <c:pt idx="3">
                  <c:v>0.62</c:v>
                </c:pt>
                <c:pt idx="4">
                  <c:v>0.63</c:v>
                </c:pt>
                <c:pt idx="5">
                  <c:v>0.69</c:v>
                </c:pt>
                <c:pt idx="6">
                  <c:v>0.72</c:v>
                </c:pt>
                <c:pt idx="7">
                  <c:v>0.74</c:v>
                </c:pt>
                <c:pt idx="8">
                  <c:v>0.78</c:v>
                </c:pt>
                <c:pt idx="9">
                  <c:v>0.84</c:v>
                </c:pt>
              </c:numCache>
            </c:numRef>
          </c:val>
          <c:extLst>
            <c:ext xmlns:c16="http://schemas.microsoft.com/office/drawing/2014/chart" uri="{C3380CC4-5D6E-409C-BE32-E72D297353CC}">
              <c16:uniqueId val="{00000000-48EF-4CF0-8350-15A93C8AF0E0}"/>
            </c:ext>
          </c:extLst>
        </c:ser>
        <c:ser>
          <c:idx val="1"/>
          <c:order val="1"/>
          <c:tx>
            <c:strRef>
              <c:f>Sheet1!$C$1</c:f>
              <c:strCache>
                <c:ptCount val="1"/>
                <c:pt idx="0">
                  <c:v>Not much/ not at all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Sheet1!$A$10:$A$19</c:f>
              <c:strCache>
                <c:ptCount val="10"/>
                <c:pt idx="0">
                  <c:v>If it was easier to take time off work to go for the test</c:v>
                </c:pt>
                <c:pt idx="1">
                  <c:v>If there were processes in place to reduce the spread of infections or illnesses</c:v>
                </c:pt>
                <c:pt idx="2">
                  <c:v>If it was easier to get to and from the hospital (e.g. accessible by public transport or free parking)</c:v>
                </c:pt>
                <c:pt idx="3">
                  <c:v>If I could choose or change the day/time of the test</c:v>
                </c:pt>
                <c:pt idx="4">
                  <c:v>If I was given more notice of the appointment so I could make sure I was available to go</c:v>
                </c:pt>
                <c:pt idx="5">
                  <c:v>If I received reminders about my appointment so I don't forget</c:v>
                </c:pt>
                <c:pt idx="6">
                  <c:v>If I could ask questions about the test and discuss my options with someone</c:v>
                </c:pt>
                <c:pt idx="7">
                  <c:v>If I was given a specific day/time to go for the test</c:v>
                </c:pt>
                <c:pt idx="8">
                  <c:v>If I was given information about what the test involved</c:v>
                </c:pt>
                <c:pt idx="9">
                  <c:v>If I thought the test was important</c:v>
                </c:pt>
              </c:strCache>
            </c:strRef>
          </c:cat>
          <c:val>
            <c:numRef>
              <c:f>Sheet1!$C$10:$C$19</c:f>
              <c:numCache>
                <c:formatCode>0%</c:formatCode>
                <c:ptCount val="10"/>
                <c:pt idx="0">
                  <c:v>0.46</c:v>
                </c:pt>
                <c:pt idx="1">
                  <c:v>0.37</c:v>
                </c:pt>
                <c:pt idx="2">
                  <c:v>0.36</c:v>
                </c:pt>
                <c:pt idx="3">
                  <c:v>0.32</c:v>
                </c:pt>
                <c:pt idx="4">
                  <c:v>0.31</c:v>
                </c:pt>
                <c:pt idx="5">
                  <c:v>0.25</c:v>
                </c:pt>
                <c:pt idx="6">
                  <c:v>0.22</c:v>
                </c:pt>
                <c:pt idx="7">
                  <c:v>0.19</c:v>
                </c:pt>
                <c:pt idx="8">
                  <c:v>0.17</c:v>
                </c:pt>
                <c:pt idx="9">
                  <c:v>0.11</c:v>
                </c:pt>
              </c:numCache>
            </c:numRef>
          </c:val>
          <c:extLst>
            <c:ext xmlns:c16="http://schemas.microsoft.com/office/drawing/2014/chart" uri="{C3380CC4-5D6E-409C-BE32-E72D297353CC}">
              <c16:uniqueId val="{00000001-48EF-4CF0-8350-15A93C8AF0E0}"/>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3E12-4154-ACA9-4073B3F298DF}"/>
              </c:ext>
            </c:extLst>
          </c:dPt>
          <c:dPt>
            <c:idx val="1"/>
            <c:invertIfNegative val="0"/>
            <c:bubble3D val="0"/>
            <c:spPr>
              <a:solidFill>
                <a:schemeClr val="bg2"/>
              </a:solidFill>
              <a:ln>
                <a:noFill/>
              </a:ln>
              <a:effectLst/>
            </c:spPr>
            <c:extLst>
              <c:ext xmlns:c16="http://schemas.microsoft.com/office/drawing/2014/chart" uri="{C3380CC4-5D6E-409C-BE32-E72D297353CC}">
                <c16:uniqueId val="{00000000-3E12-4154-ACA9-4073B3F298DF}"/>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Prefer not to say</c:v>
                </c:pt>
                <c:pt idx="1">
                  <c:v>I don't remember</c:v>
                </c:pt>
                <c:pt idx="2">
                  <c:v>No</c:v>
                </c:pt>
                <c:pt idx="3">
                  <c:v>Yes, in another way</c:v>
                </c:pt>
                <c:pt idx="4">
                  <c:v>Yes, by video call (you could hear and see each other)</c:v>
                </c:pt>
                <c:pt idx="5">
                  <c:v>Yes, using online messaging (e.g. by online form, email, smartphone App, text/WhatsApp)</c:v>
                </c:pt>
                <c:pt idx="6">
                  <c:v>Yes, by phone call (you could hear each other only)</c:v>
                </c:pt>
              </c:strCache>
            </c:strRef>
          </c:cat>
          <c:val>
            <c:numRef>
              <c:f>Sheet1!$B$3:$B$9</c:f>
              <c:numCache>
                <c:formatCode>0%</c:formatCode>
                <c:ptCount val="7"/>
                <c:pt idx="0">
                  <c:v>0.01</c:v>
                </c:pt>
                <c:pt idx="1">
                  <c:v>0.01</c:v>
                </c:pt>
                <c:pt idx="2">
                  <c:v>0.6</c:v>
                </c:pt>
                <c:pt idx="3">
                  <c:v>0.01</c:v>
                </c:pt>
                <c:pt idx="4">
                  <c:v>0.04</c:v>
                </c:pt>
                <c:pt idx="5">
                  <c:v>0.04</c:v>
                </c:pt>
                <c:pt idx="6">
                  <c:v>0.32</c:v>
                </c:pt>
              </c:numCache>
            </c:numRef>
          </c:val>
          <c:extLst>
            <c:ext xmlns:c16="http://schemas.microsoft.com/office/drawing/2014/chart" uri="{C3380CC4-5D6E-409C-BE32-E72D297353CC}">
              <c16:uniqueId val="{00000000-8927-418F-92C4-B32E5847D87F}"/>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Sheet1!$A$2:$A$28</c:f>
              <c:strCache>
                <c:ptCount val="27"/>
                <c:pt idx="0">
                  <c:v>All</c:v>
                </c:pt>
                <c:pt idx="2">
                  <c:v>Male </c:v>
                </c:pt>
                <c:pt idx="3">
                  <c:v>Female </c:v>
                </c:pt>
                <c:pt idx="5">
                  <c:v>18-29</c:v>
                </c:pt>
                <c:pt idx="6">
                  <c:v>30-49</c:v>
                </c:pt>
                <c:pt idx="7">
                  <c:v>50+</c:v>
                </c:pt>
                <c:pt idx="9">
                  <c:v>ABC1</c:v>
                </c:pt>
                <c:pt idx="10">
                  <c:v>C2DE</c:v>
                </c:pt>
                <c:pt idx="11">
                  <c:v>C2DE 45+</c:v>
                </c:pt>
                <c:pt idx="12">
                  <c:v>Not C2DE 45+</c:v>
                </c:pt>
                <c:pt idx="14">
                  <c:v>White</c:v>
                </c:pt>
                <c:pt idx="15">
                  <c:v>Ethnic minority</c:v>
                </c:pt>
                <c:pt idx="17">
                  <c:v>Living 
without a disability</c:v>
                </c:pt>
                <c:pt idx="18">
                  <c:v>Living 
with a disability </c:v>
                </c:pt>
                <c:pt idx="20">
                  <c:v>Urban</c:v>
                </c:pt>
                <c:pt idx="21">
                  <c:v>Town </c:v>
                </c:pt>
                <c:pt idx="22">
                  <c:v>Rural</c:v>
                </c:pt>
                <c:pt idx="24">
                  <c:v>West of Scotland Cancer Network</c:v>
                </c:pt>
                <c:pt idx="25">
                  <c:v>South East Scotland Cancer Network</c:v>
                </c:pt>
                <c:pt idx="26">
                  <c:v>North Scotland Cancer Network</c:v>
                </c:pt>
              </c:strCache>
            </c:strRef>
          </c:cat>
          <c:val>
            <c:numRef>
              <c:f>Sheet1!$B$2:$B$28</c:f>
              <c:numCache>
                <c:formatCode>General</c:formatCode>
                <c:ptCount val="27"/>
                <c:pt idx="0" formatCode="0%">
                  <c:v>0.38</c:v>
                </c:pt>
                <c:pt idx="2" formatCode="0%">
                  <c:v>0.33</c:v>
                </c:pt>
                <c:pt idx="3" formatCode="0%">
                  <c:v>0.43</c:v>
                </c:pt>
                <c:pt idx="5" formatCode="0%">
                  <c:v>0.34</c:v>
                </c:pt>
                <c:pt idx="6" formatCode="0%">
                  <c:v>0.38</c:v>
                </c:pt>
                <c:pt idx="7" formatCode="0%">
                  <c:v>0.39</c:v>
                </c:pt>
                <c:pt idx="9" formatCode="0%">
                  <c:v>0.38</c:v>
                </c:pt>
                <c:pt idx="10" formatCode="0%">
                  <c:v>0.38</c:v>
                </c:pt>
                <c:pt idx="11" formatCode="0%">
                  <c:v>0.39</c:v>
                </c:pt>
                <c:pt idx="12" formatCode="0%">
                  <c:v>0.38</c:v>
                </c:pt>
                <c:pt idx="14" formatCode="0%">
                  <c:v>0.38</c:v>
                </c:pt>
                <c:pt idx="15" formatCode="0%">
                  <c:v>0.43</c:v>
                </c:pt>
                <c:pt idx="17" formatCode="0%">
                  <c:v>0.31</c:v>
                </c:pt>
                <c:pt idx="18" formatCode="0%">
                  <c:v>0.53</c:v>
                </c:pt>
                <c:pt idx="20" formatCode="0%">
                  <c:v>0.38</c:v>
                </c:pt>
                <c:pt idx="21" formatCode="0%">
                  <c:v>0.36</c:v>
                </c:pt>
                <c:pt idx="22" formatCode="0%">
                  <c:v>0.38</c:v>
                </c:pt>
                <c:pt idx="24" formatCode="0%">
                  <c:v>0.39</c:v>
                </c:pt>
                <c:pt idx="25" formatCode="0%">
                  <c:v>0.35</c:v>
                </c:pt>
                <c:pt idx="26" formatCode="0%">
                  <c:v>0.39</c:v>
                </c:pt>
              </c:numCache>
            </c:numRef>
          </c:val>
          <c:extLst>
            <c:ext xmlns:c16="http://schemas.microsoft.com/office/drawing/2014/chart" uri="{C3380CC4-5D6E-409C-BE32-E72D297353CC}">
              <c16:uniqueId val="{00000000-285F-4C08-9EF0-772D8A869956}"/>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98551790504514E-2"/>
          <c:y val="2.8517234452901857E-2"/>
          <c:w val="0.95950844880575958"/>
          <c:h val="0.76050708011281143"/>
        </c:manualLayout>
      </c:layout>
      <c:barChart>
        <c:barDir val="col"/>
        <c:grouping val="clustered"/>
        <c:varyColors val="0"/>
        <c:ser>
          <c:idx val="0"/>
          <c:order val="0"/>
          <c:tx>
            <c:strRef>
              <c:f>Sheet1!$B$1</c:f>
              <c:strCache>
                <c:ptCount val="1"/>
                <c:pt idx="0">
                  <c:v>Nov-24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 felt comfortable discussing my health concern through a remote consultation</c:v>
                </c:pt>
                <c:pt idx="1">
                  <c:v>The remote consultation made discussing my health concern with a healthcare professional quicker</c:v>
                </c:pt>
                <c:pt idx="2">
                  <c:v>The remote consultation allowed my concerns to be adequately addressed</c:v>
                </c:pt>
                <c:pt idx="3">
                  <c:v>The remote consultation made discussing my health concern with a healthcare professional easier</c:v>
                </c:pt>
                <c:pt idx="4">
                  <c:v>The remote consultation was not helpful because I needed to see the doctor in person anyway</c:v>
                </c:pt>
              </c:strCache>
            </c:strRef>
          </c:cat>
          <c:val>
            <c:numRef>
              <c:f>Sheet1!$B$2:$B$6</c:f>
              <c:numCache>
                <c:formatCode>0%</c:formatCode>
                <c:ptCount val="5"/>
                <c:pt idx="0">
                  <c:v>0.73</c:v>
                </c:pt>
                <c:pt idx="1">
                  <c:v>0.7</c:v>
                </c:pt>
                <c:pt idx="2">
                  <c:v>0.64</c:v>
                </c:pt>
                <c:pt idx="3">
                  <c:v>0.51</c:v>
                </c:pt>
                <c:pt idx="4">
                  <c:v>0.36</c:v>
                </c:pt>
              </c:numCache>
            </c:numRef>
          </c:val>
          <c:extLst>
            <c:ext xmlns:c16="http://schemas.microsoft.com/office/drawing/2014/chart" uri="{C3380CC4-5D6E-409C-BE32-E72D297353CC}">
              <c16:uniqueId val="{00000000-4FEB-4AB9-B895-29D21A328915}"/>
            </c:ext>
          </c:extLst>
        </c:ser>
        <c:dLbls>
          <c:showLegendKey val="0"/>
          <c:showVal val="0"/>
          <c:showCatName val="0"/>
          <c:showSerName val="0"/>
          <c:showPercent val="0"/>
          <c:showBubbleSize val="0"/>
        </c:dLbls>
        <c:gapWidth val="219"/>
        <c:overlap val="-27"/>
        <c:axId val="293757136"/>
        <c:axId val="293773776"/>
      </c:barChart>
      <c:catAx>
        <c:axId val="29375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93773776"/>
        <c:crosses val="autoZero"/>
        <c:auto val="1"/>
        <c:lblAlgn val="ctr"/>
        <c:lblOffset val="100"/>
        <c:noMultiLvlLbl val="0"/>
      </c:catAx>
      <c:valAx>
        <c:axId val="293773776"/>
        <c:scaling>
          <c:orientation val="minMax"/>
          <c:max val="1"/>
        </c:scaling>
        <c:delete val="1"/>
        <c:axPos val="l"/>
        <c:numFmt formatCode="0%" sourceLinked="1"/>
        <c:majorTickMark val="out"/>
        <c:minorTickMark val="none"/>
        <c:tickLblPos val="nextTo"/>
        <c:crossAx val="2937571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E167-453D-988F-E978E235081C}"/>
              </c:ext>
            </c:extLst>
          </c:dPt>
          <c:dPt>
            <c:idx val="1"/>
            <c:invertIfNegative val="0"/>
            <c:bubble3D val="0"/>
            <c:spPr>
              <a:solidFill>
                <a:schemeClr val="bg2"/>
              </a:solidFill>
              <a:ln>
                <a:noFill/>
              </a:ln>
              <a:effectLst/>
            </c:spPr>
            <c:extLst>
              <c:ext xmlns:c16="http://schemas.microsoft.com/office/drawing/2014/chart" uri="{C3380CC4-5D6E-409C-BE32-E72D297353CC}">
                <c16:uniqueId val="{00000003-E167-453D-988F-E978E235081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Prefer not to say</c:v>
                </c:pt>
                <c:pt idx="1">
                  <c:v>I don't remember</c:v>
                </c:pt>
                <c:pt idx="2">
                  <c:v>I have been invited but have never had a test</c:v>
                </c:pt>
                <c:pt idx="3">
                  <c:v>I have never been invited to have a test</c:v>
                </c:pt>
                <c:pt idx="4">
                  <c:v>More than 5 years ago</c:v>
                </c:pt>
                <c:pt idx="5">
                  <c:v>Within the last 3-5 years</c:v>
                </c:pt>
                <c:pt idx="6">
                  <c:v>Within the last 3 years</c:v>
                </c:pt>
              </c:strCache>
            </c:strRef>
          </c:cat>
          <c:val>
            <c:numRef>
              <c:f>Sheet1!$B$3:$B$9</c:f>
              <c:numCache>
                <c:formatCode>0%</c:formatCode>
                <c:ptCount val="7"/>
                <c:pt idx="0">
                  <c:v>0.04</c:v>
                </c:pt>
                <c:pt idx="1">
                  <c:v>0.05</c:v>
                </c:pt>
                <c:pt idx="2">
                  <c:v>0.05</c:v>
                </c:pt>
                <c:pt idx="3">
                  <c:v>0.01</c:v>
                </c:pt>
                <c:pt idx="4">
                  <c:v>0.26</c:v>
                </c:pt>
                <c:pt idx="5">
                  <c:v>0.19</c:v>
                </c:pt>
                <c:pt idx="6">
                  <c:v>0.4</c:v>
                </c:pt>
              </c:numCache>
            </c:numRef>
          </c:val>
          <c:extLst>
            <c:ext xmlns:c16="http://schemas.microsoft.com/office/drawing/2014/chart" uri="{C3380CC4-5D6E-409C-BE32-E72D297353CC}">
              <c16:uniqueId val="{00000004-E167-453D-988F-E978E235081C}"/>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0591-469C-82B4-DDD2C5E51D23}"/>
              </c:ext>
            </c:extLst>
          </c:dPt>
          <c:dPt>
            <c:idx val="1"/>
            <c:invertIfNegative val="0"/>
            <c:bubble3D val="0"/>
            <c:spPr>
              <a:solidFill>
                <a:schemeClr val="bg2"/>
              </a:solidFill>
              <a:ln>
                <a:noFill/>
              </a:ln>
              <a:effectLst/>
            </c:spPr>
            <c:extLst>
              <c:ext xmlns:c16="http://schemas.microsoft.com/office/drawing/2014/chart" uri="{C3380CC4-5D6E-409C-BE32-E72D297353CC}">
                <c16:uniqueId val="{00000003-0591-469C-82B4-DDD2C5E51D23}"/>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invited but have never had a test</c:v>
                </c:pt>
                <c:pt idx="3">
                  <c:v>I have never been invited to have a test</c:v>
                </c:pt>
                <c:pt idx="4">
                  <c:v>Overdue</c:v>
                </c:pt>
                <c:pt idx="5">
                  <c:v>Up to date</c:v>
                </c:pt>
              </c:strCache>
            </c:strRef>
          </c:cat>
          <c:val>
            <c:numRef>
              <c:f>Sheet1!$B$3:$B$8</c:f>
              <c:numCache>
                <c:formatCode>0%</c:formatCode>
                <c:ptCount val="6"/>
                <c:pt idx="0">
                  <c:v>0.04</c:v>
                </c:pt>
                <c:pt idx="1">
                  <c:v>0.05</c:v>
                </c:pt>
                <c:pt idx="2">
                  <c:v>0.05</c:v>
                </c:pt>
                <c:pt idx="3">
                  <c:v>0.01</c:v>
                </c:pt>
                <c:pt idx="4">
                  <c:v>0.26</c:v>
                </c:pt>
                <c:pt idx="5">
                  <c:v>0.59</c:v>
                </c:pt>
              </c:numCache>
            </c:numRef>
          </c:val>
          <c:extLst>
            <c:ext xmlns:c16="http://schemas.microsoft.com/office/drawing/2014/chart" uri="{C3380CC4-5D6E-409C-BE32-E72D297353CC}">
              <c16:uniqueId val="{00000004-0591-469C-82B4-DDD2C5E51D23}"/>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Sheet1!$A$2:$A$28</c:f>
              <c:strCache>
                <c:ptCount val="20"/>
                <c:pt idx="0">
                  <c:v>All</c:v>
                </c:pt>
                <c:pt idx="2">
                  <c:v>18-49</c:v>
                </c:pt>
                <c:pt idx="3">
                  <c:v>50+%</c:v>
                </c:pt>
                <c:pt idx="5">
                  <c:v>ABC1</c:v>
                </c:pt>
                <c:pt idx="6">
                  <c:v>C2DE</c:v>
                </c:pt>
                <c:pt idx="8">
                  <c:v>45+ C2DE</c:v>
                </c:pt>
                <c:pt idx="9">
                  <c:v>All not 45+ C2DE</c:v>
                </c:pt>
                <c:pt idx="11">
                  <c:v>Living 
without a disability</c:v>
                </c:pt>
                <c:pt idx="12">
                  <c:v>Living 
with a disability </c:v>
                </c:pt>
                <c:pt idx="14">
                  <c:v>Urban</c:v>
                </c:pt>
                <c:pt idx="15">
                  <c:v>Rural</c:v>
                </c:pt>
                <c:pt idx="17">
                  <c:v>West of Scotland Cancer Network </c:v>
                </c:pt>
                <c:pt idx="18">
                  <c:v>South East of Scotland Cancer Network</c:v>
                </c:pt>
                <c:pt idx="19">
                  <c:v>North Scotland Cancer Network</c:v>
                </c:pt>
              </c:strCache>
            </c:strRef>
          </c:cat>
          <c:val>
            <c:numRef>
              <c:f>Sheet1!$B$2:$B$28</c:f>
              <c:numCache>
                <c:formatCode>General</c:formatCode>
                <c:ptCount val="20"/>
                <c:pt idx="0" formatCode="0%">
                  <c:v>0.59</c:v>
                </c:pt>
                <c:pt idx="2" formatCode="0%">
                  <c:v>0.65</c:v>
                </c:pt>
                <c:pt idx="3" formatCode="0%">
                  <c:v>0.54</c:v>
                </c:pt>
                <c:pt idx="5" formatCode="0%">
                  <c:v>0.59</c:v>
                </c:pt>
                <c:pt idx="6" formatCode="0%">
                  <c:v>0.59</c:v>
                </c:pt>
                <c:pt idx="8" formatCode="0%">
                  <c:v>0.56000000000000005</c:v>
                </c:pt>
                <c:pt idx="9" formatCode="0%">
                  <c:v>0.6</c:v>
                </c:pt>
                <c:pt idx="11" formatCode="0%">
                  <c:v>0.63</c:v>
                </c:pt>
                <c:pt idx="12" formatCode="0%">
                  <c:v>0.51</c:v>
                </c:pt>
                <c:pt idx="14" formatCode="0%">
                  <c:v>0.56000000000000005</c:v>
                </c:pt>
                <c:pt idx="15" formatCode="0%">
                  <c:v>0.59</c:v>
                </c:pt>
                <c:pt idx="17" formatCode="0%">
                  <c:v>0.64</c:v>
                </c:pt>
                <c:pt idx="18" formatCode="0%">
                  <c:v>0.56000000000000005</c:v>
                </c:pt>
                <c:pt idx="19" formatCode="0%">
                  <c:v>0.51</c:v>
                </c:pt>
              </c:numCache>
            </c:numRef>
          </c:val>
          <c:extLst>
            <c:ext xmlns:c16="http://schemas.microsoft.com/office/drawing/2014/chart" uri="{C3380CC4-5D6E-409C-BE32-E72D297353CC}">
              <c16:uniqueId val="{00000000-EC67-4694-8F25-9CC9119FEA7D}"/>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226205883175725E-2"/>
          <c:y val="4.0839620521863178E-2"/>
          <c:w val="0.83696776616839075"/>
          <c:h val="0.69957803979971422"/>
        </c:manualLayout>
      </c:layout>
      <c:barChart>
        <c:barDir val="col"/>
        <c:grouping val="percentStacked"/>
        <c:varyColors val="0"/>
        <c:ser>
          <c:idx val="5"/>
          <c:order val="0"/>
          <c:tx>
            <c:strRef>
              <c:f>Sheet1!$B$1</c:f>
              <c:strCache>
                <c:ptCount val="1"/>
                <c:pt idx="0">
                  <c:v>Yes, definitely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Sheet1!$B$2:$B$4</c:f>
              <c:numCache>
                <c:formatCode>0%</c:formatCode>
                <c:ptCount val="3"/>
                <c:pt idx="0">
                  <c:v>0.53</c:v>
                </c:pt>
                <c:pt idx="1">
                  <c:v>0.78</c:v>
                </c:pt>
                <c:pt idx="2">
                  <c:v>0.16</c:v>
                </c:pt>
              </c:numCache>
            </c:numRef>
          </c:val>
          <c:extLst>
            <c:ext xmlns:c16="http://schemas.microsoft.com/office/drawing/2014/chart" uri="{C3380CC4-5D6E-409C-BE32-E72D297353CC}">
              <c16:uniqueId val="{00000000-3473-454E-8B79-F7CBD80D2E44}"/>
            </c:ext>
          </c:extLst>
        </c:ser>
        <c:ser>
          <c:idx val="4"/>
          <c:order val="1"/>
          <c:tx>
            <c:strRef>
              <c:f>Sheet1!$C$1</c:f>
              <c:strCache>
                <c:ptCount val="1"/>
                <c:pt idx="0">
                  <c:v>Yes, probably</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Sheet1!$C$2:$C$4</c:f>
              <c:numCache>
                <c:formatCode>0%</c:formatCode>
                <c:ptCount val="3"/>
                <c:pt idx="0">
                  <c:v>0.09</c:v>
                </c:pt>
                <c:pt idx="1">
                  <c:v>0.08</c:v>
                </c:pt>
                <c:pt idx="2">
                  <c:v>0.09</c:v>
                </c:pt>
              </c:numCache>
            </c:numRef>
          </c:val>
          <c:extLst>
            <c:ext xmlns:c16="http://schemas.microsoft.com/office/drawing/2014/chart" uri="{C3380CC4-5D6E-409C-BE32-E72D297353CC}">
              <c16:uniqueId val="{00000001-3473-454E-8B79-F7CBD80D2E44}"/>
            </c:ext>
          </c:extLst>
        </c:ser>
        <c:ser>
          <c:idx val="3"/>
          <c:order val="2"/>
          <c:tx>
            <c:strRef>
              <c:f>Sheet1!$D$1</c:f>
              <c:strCache>
                <c:ptCount val="1"/>
                <c:pt idx="0">
                  <c:v>No, probably not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Sheet1!$D$2:$D$4</c:f>
              <c:numCache>
                <c:formatCode>0%</c:formatCode>
                <c:ptCount val="3"/>
                <c:pt idx="0">
                  <c:v>7.0000000000000007E-2</c:v>
                </c:pt>
                <c:pt idx="1">
                  <c:v>0.02</c:v>
                </c:pt>
                <c:pt idx="2">
                  <c:v>0.1</c:v>
                </c:pt>
              </c:numCache>
            </c:numRef>
          </c:val>
          <c:extLst>
            <c:ext xmlns:c16="http://schemas.microsoft.com/office/drawing/2014/chart" uri="{C3380CC4-5D6E-409C-BE32-E72D297353CC}">
              <c16:uniqueId val="{00000002-3473-454E-8B79-F7CBD80D2E44}"/>
            </c:ext>
          </c:extLst>
        </c:ser>
        <c:ser>
          <c:idx val="2"/>
          <c:order val="3"/>
          <c:tx>
            <c:strRef>
              <c:f>Sheet1!$E$1</c:f>
              <c:strCache>
                <c:ptCount val="1"/>
                <c:pt idx="0">
                  <c:v>No, definitely not</c:v>
                </c:pt>
              </c:strCache>
            </c:strRef>
          </c:tx>
          <c:spPr>
            <a:solidFill>
              <a:schemeClr val="accent6"/>
            </a:solidFill>
            <a:ln>
              <a:noFill/>
            </a:ln>
            <a:effectLst/>
          </c:spPr>
          <c:invertIfNegative val="0"/>
          <c:dLbls>
            <c:dLbl>
              <c:idx val="1"/>
              <c:layout>
                <c:manualLayout>
                  <c:x val="1.1686697850824611E-3"/>
                  <c:y val="-1.171855356140223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473-454E-8B79-F7CBD80D2E44}"/>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Sheet1!$E$2:$E$4</c:f>
              <c:numCache>
                <c:formatCode>0%</c:formatCode>
                <c:ptCount val="3"/>
                <c:pt idx="0">
                  <c:v>0.04</c:v>
                </c:pt>
                <c:pt idx="1">
                  <c:v>0.01</c:v>
                </c:pt>
                <c:pt idx="2">
                  <c:v>0.08</c:v>
                </c:pt>
              </c:numCache>
            </c:numRef>
          </c:val>
          <c:extLst>
            <c:ext xmlns:c16="http://schemas.microsoft.com/office/drawing/2014/chart" uri="{C3380CC4-5D6E-409C-BE32-E72D297353CC}">
              <c16:uniqueId val="{00000003-3473-454E-8B79-F7CBD80D2E44}"/>
            </c:ext>
          </c:extLst>
        </c:ser>
        <c:ser>
          <c:idx val="1"/>
          <c:order val="4"/>
          <c:tx>
            <c:strRef>
              <c:f>Sheet1!$F$1</c:f>
              <c:strCache>
                <c:ptCount val="1"/>
                <c:pt idx="0">
                  <c:v>I'm not eligible to be invited in the future</c:v>
                </c:pt>
              </c:strCache>
            </c:strRef>
          </c:tx>
          <c:spPr>
            <a:solidFill>
              <a:srgbClr val="485F82"/>
            </a:solidFill>
            <a:ln>
              <a:noFill/>
            </a:ln>
            <a:effectLst/>
          </c:spPr>
          <c:invertIfNegative val="0"/>
          <c:dLbls>
            <c:dLbl>
              <c:idx val="1"/>
              <c:layout>
                <c:manualLayout>
                  <c:x val="-8.5701460875464201E-17"/>
                  <c:y val="-1.464819195175278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73-454E-8B79-F7CBD80D2E44}"/>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Sheet1!$F$2:$F$4</c:f>
              <c:numCache>
                <c:formatCode>0%</c:formatCode>
                <c:ptCount val="3"/>
                <c:pt idx="0">
                  <c:v>0.21</c:v>
                </c:pt>
                <c:pt idx="1">
                  <c:v>0.09</c:v>
                </c:pt>
                <c:pt idx="2">
                  <c:v>0.5</c:v>
                </c:pt>
              </c:numCache>
            </c:numRef>
          </c:val>
          <c:extLst>
            <c:ext xmlns:c16="http://schemas.microsoft.com/office/drawing/2014/chart" uri="{C3380CC4-5D6E-409C-BE32-E72D297353CC}">
              <c16:uniqueId val="{00000004-3473-454E-8B79-F7CBD80D2E44}"/>
            </c:ext>
          </c:extLst>
        </c:ser>
        <c:ser>
          <c:idx val="0"/>
          <c:order val="5"/>
          <c:tx>
            <c:strRef>
              <c:f>Sheet1!$G$1</c:f>
              <c:strCache>
                <c:ptCount val="1"/>
                <c:pt idx="0">
                  <c:v>Don't know/Prefer not to say</c:v>
                </c:pt>
              </c:strCache>
            </c:strRef>
          </c:tx>
          <c:spPr>
            <a:solidFill>
              <a:schemeClr val="bg2"/>
            </a:solidFill>
            <a:ln>
              <a:noFill/>
            </a:ln>
            <a:effectLst/>
          </c:spPr>
          <c:invertIfNegative val="0"/>
          <c:dLbls>
            <c:delete val="1"/>
          </c:dLbls>
          <c:cat>
            <c:strRef>
              <c:f>Sheet1!$A$2:$A$4</c:f>
              <c:strCache>
                <c:ptCount val="3"/>
                <c:pt idx="0">
                  <c:v>All</c:v>
                </c:pt>
                <c:pt idx="1">
                  <c:v>All up to date</c:v>
                </c:pt>
                <c:pt idx="2">
                  <c:v>All overdue</c:v>
                </c:pt>
              </c:strCache>
            </c:strRef>
          </c:cat>
          <c:val>
            <c:numRef>
              <c:f>Sheet1!$G$2:$G$4</c:f>
              <c:numCache>
                <c:formatCode>0%</c:formatCode>
                <c:ptCount val="3"/>
                <c:pt idx="0">
                  <c:v>7.0000000000000007E-2</c:v>
                </c:pt>
                <c:pt idx="1">
                  <c:v>0.02</c:v>
                </c:pt>
                <c:pt idx="2">
                  <c:v>7.0000000000000007E-2</c:v>
                </c:pt>
              </c:numCache>
            </c:numRef>
          </c:val>
          <c:extLst>
            <c:ext xmlns:c16="http://schemas.microsoft.com/office/drawing/2014/chart" uri="{C3380CC4-5D6E-409C-BE32-E72D297353CC}">
              <c16:uniqueId val="{00000005-3473-454E-8B79-F7CBD80D2E44}"/>
            </c:ext>
          </c:extLst>
        </c:ser>
        <c:dLbls>
          <c:dLblPos val="ctr"/>
          <c:showLegendKey val="0"/>
          <c:showVal val="1"/>
          <c:showCatName val="0"/>
          <c:showSerName val="0"/>
          <c:showPercent val="0"/>
          <c:showBubbleSize val="0"/>
        </c:dLbls>
        <c:gapWidth val="150"/>
        <c:overlap val="100"/>
        <c:axId val="694054144"/>
        <c:axId val="694070368"/>
      </c:barChart>
      <c:catAx>
        <c:axId val="6940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694070368"/>
        <c:crosses val="autoZero"/>
        <c:auto val="1"/>
        <c:lblAlgn val="ctr"/>
        <c:lblOffset val="100"/>
        <c:noMultiLvlLbl val="0"/>
      </c:catAx>
      <c:valAx>
        <c:axId val="694070368"/>
        <c:scaling>
          <c:orientation val="minMax"/>
        </c:scaling>
        <c:delete val="1"/>
        <c:axPos val="l"/>
        <c:numFmt formatCode="0%" sourceLinked="1"/>
        <c:majorTickMark val="none"/>
        <c:minorTickMark val="none"/>
        <c:tickLblPos val="nextTo"/>
        <c:crossAx val="694054144"/>
        <c:crosses val="autoZero"/>
        <c:crossBetween val="between"/>
      </c:valAx>
      <c:spPr>
        <a:noFill/>
        <a:ln>
          <a:noFill/>
        </a:ln>
        <a:effectLst/>
      </c:spPr>
    </c:plotArea>
    <c:legend>
      <c:legendPos val="b"/>
      <c:layout>
        <c:manualLayout>
          <c:xMode val="edge"/>
          <c:yMode val="edge"/>
          <c:x val="5.5471513136765953E-2"/>
          <c:y val="0.82328349983022997"/>
          <c:w val="0.93316130837918865"/>
          <c:h val="0.15967239530513197"/>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Sheet1!$A$2:$A$28</c:f>
              <c:strCache>
                <c:ptCount val="20"/>
                <c:pt idx="0">
                  <c:v>All</c:v>
                </c:pt>
                <c:pt idx="2">
                  <c:v>18-49</c:v>
                </c:pt>
                <c:pt idx="3">
                  <c:v>50+%</c:v>
                </c:pt>
                <c:pt idx="5">
                  <c:v>ABC1</c:v>
                </c:pt>
                <c:pt idx="6">
                  <c:v>C2DE</c:v>
                </c:pt>
                <c:pt idx="8">
                  <c:v>45+ C2DE</c:v>
                </c:pt>
                <c:pt idx="9">
                  <c:v>All not 45+ C2DE</c:v>
                </c:pt>
                <c:pt idx="11">
                  <c:v>Living 
without a disability</c:v>
                </c:pt>
                <c:pt idx="12">
                  <c:v>Living 
with a disability </c:v>
                </c:pt>
                <c:pt idx="14">
                  <c:v>Urban</c:v>
                </c:pt>
                <c:pt idx="15">
                  <c:v>Rural</c:v>
                </c:pt>
                <c:pt idx="17">
                  <c:v>West of Scotland Cancer Network </c:v>
                </c:pt>
                <c:pt idx="18">
                  <c:v>South East of Scotland Cancer Network</c:v>
                </c:pt>
                <c:pt idx="19">
                  <c:v>North Scotland Cancer Network</c:v>
                </c:pt>
              </c:strCache>
            </c:strRef>
          </c:cat>
          <c:val>
            <c:numRef>
              <c:f>Sheet1!$B$2:$B$28</c:f>
              <c:numCache>
                <c:formatCode>General</c:formatCode>
                <c:ptCount val="20"/>
                <c:pt idx="0" formatCode="0%">
                  <c:v>0.61</c:v>
                </c:pt>
                <c:pt idx="2" formatCode="0%">
                  <c:v>0.77</c:v>
                </c:pt>
                <c:pt idx="3" formatCode="0%">
                  <c:v>0.5</c:v>
                </c:pt>
                <c:pt idx="5" formatCode="0%">
                  <c:v>0.63</c:v>
                </c:pt>
                <c:pt idx="6" formatCode="0%">
                  <c:v>0.6</c:v>
                </c:pt>
                <c:pt idx="8" formatCode="0%">
                  <c:v>0.5</c:v>
                </c:pt>
                <c:pt idx="9" formatCode="0%">
                  <c:v>0.68</c:v>
                </c:pt>
                <c:pt idx="11" formatCode="0%">
                  <c:v>0.66</c:v>
                </c:pt>
                <c:pt idx="12" formatCode="0%">
                  <c:v>0.52</c:v>
                </c:pt>
                <c:pt idx="14" formatCode="0%">
                  <c:v>0.6</c:v>
                </c:pt>
                <c:pt idx="15" formatCode="0%">
                  <c:v>0.56000000000000005</c:v>
                </c:pt>
                <c:pt idx="17" formatCode="0%">
                  <c:v>0.64</c:v>
                </c:pt>
                <c:pt idx="18" formatCode="0%">
                  <c:v>0.6</c:v>
                </c:pt>
                <c:pt idx="19" formatCode="0%">
                  <c:v>0.57999999999999996</c:v>
                </c:pt>
              </c:numCache>
            </c:numRef>
          </c:val>
          <c:extLst>
            <c:ext xmlns:c16="http://schemas.microsoft.com/office/drawing/2014/chart" uri="{C3380CC4-5D6E-409C-BE32-E72D297353CC}">
              <c16:uniqueId val="{00000000-149F-4F1A-AB30-1000ADDF5E7A}"/>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600" b="1" i="0" u="none" strike="noStrike" kern="1200" spc="10" baseline="0" dirty="0">
                <a:solidFill>
                  <a:schemeClr val="tx1"/>
                </a:solidFill>
                <a:latin typeface="+mn-lt"/>
                <a:ea typeface="+mn-ea"/>
                <a:cs typeface="+mn-cs"/>
              </a:rPr>
              <a:t>Current behaviours</a:t>
            </a:r>
          </a:p>
        </c:rich>
      </c:tx>
      <c:layout>
        <c:manualLayout>
          <c:xMode val="edge"/>
          <c:yMode val="edge"/>
          <c:x val="0.3841093589842825"/>
          <c:y val="0.12377334405839219"/>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4320796217022416E-2"/>
          <c:y val="0.11919207578618511"/>
          <c:w val="0.94875981992559377"/>
          <c:h val="0.69746381369221944"/>
        </c:manualLayout>
      </c:layout>
      <c:barChart>
        <c:barDir val="col"/>
        <c:grouping val="clustered"/>
        <c:varyColors val="0"/>
        <c:ser>
          <c:idx val="0"/>
          <c:order val="0"/>
          <c:tx>
            <c:strRef>
              <c:f>Sheet1!$B$1</c:f>
              <c:strCache>
                <c:ptCount val="1"/>
                <c:pt idx="0">
                  <c:v>All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Increase physical activity</c:v>
                </c:pt>
                <c:pt idx="1">
                  <c:v>Reduce amount you smoke*</c:v>
                </c:pt>
                <c:pt idx="2">
                  <c:v>Lose weight</c:v>
                </c:pt>
                <c:pt idx="3">
                  <c:v>Eat more wholegrain foods</c:v>
                </c:pt>
                <c:pt idx="4">
                  <c:v>Eat less processed meat</c:v>
                </c:pt>
                <c:pt idx="5">
                  <c:v>Reduce your exposure to the sun</c:v>
                </c:pt>
                <c:pt idx="6">
                  <c:v>Drink less alcohol</c:v>
                </c:pt>
                <c:pt idx="7">
                  <c:v>Stop smoking completely*</c:v>
                </c:pt>
              </c:strCache>
            </c:strRef>
          </c:cat>
          <c:val>
            <c:numRef>
              <c:f>Sheet1!$B$2:$B$9</c:f>
              <c:numCache>
                <c:formatCode>0%</c:formatCode>
                <c:ptCount val="8"/>
                <c:pt idx="0">
                  <c:v>0.62</c:v>
                </c:pt>
                <c:pt idx="1">
                  <c:v>0.56000000000000005</c:v>
                </c:pt>
                <c:pt idx="2">
                  <c:v>0.5</c:v>
                </c:pt>
                <c:pt idx="3">
                  <c:v>0.48</c:v>
                </c:pt>
                <c:pt idx="4">
                  <c:v>0.42</c:v>
                </c:pt>
                <c:pt idx="5">
                  <c:v>0.41</c:v>
                </c:pt>
                <c:pt idx="6">
                  <c:v>0.3</c:v>
                </c:pt>
                <c:pt idx="7">
                  <c:v>0.24</c:v>
                </c:pt>
              </c:numCache>
            </c:numRef>
          </c:val>
          <c:extLst>
            <c:ext xmlns:c16="http://schemas.microsoft.com/office/drawing/2014/chart" uri="{C3380CC4-5D6E-409C-BE32-E72D297353CC}">
              <c16:uniqueId val="{00000000-FE91-4C98-B757-8D4D4F83E823}"/>
            </c:ext>
          </c:extLst>
        </c:ser>
        <c:dLbls>
          <c:dLblPos val="outEnd"/>
          <c:showLegendKey val="0"/>
          <c:showVal val="1"/>
          <c:showCatName val="0"/>
          <c:showSerName val="0"/>
          <c:showPercent val="0"/>
          <c:showBubbleSize val="0"/>
        </c:dLbls>
        <c:gapWidth val="100"/>
        <c:overlap val="-27"/>
        <c:axId val="245949327"/>
        <c:axId val="506490864"/>
      </c:barChart>
      <c:catAx>
        <c:axId val="245949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06490864"/>
        <c:crosses val="autoZero"/>
        <c:auto val="1"/>
        <c:lblAlgn val="ctr"/>
        <c:lblOffset val="100"/>
        <c:noMultiLvlLbl val="0"/>
      </c:catAx>
      <c:valAx>
        <c:axId val="506490864"/>
        <c:scaling>
          <c:orientation val="minMax"/>
          <c:max val="1"/>
        </c:scaling>
        <c:delete val="1"/>
        <c:axPos val="l"/>
        <c:numFmt formatCode="0%" sourceLinked="1"/>
        <c:majorTickMark val="out"/>
        <c:minorTickMark val="none"/>
        <c:tickLblPos val="nextTo"/>
        <c:crossAx val="24594932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848535396002813E-4"/>
          <c:y val="8.0410577407633341E-2"/>
          <c:w val="0.99452618033948736"/>
          <c:h val="0.55446304007638647"/>
        </c:manualLayout>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dLbl>
              <c:idx val="2"/>
              <c:layout>
                <c:manualLayout>
                  <c:x val="-4.470167658565778E-3"/>
                  <c:y val="-1.886322043338726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F71-4E07-AD0A-F1D273A855AA}"/>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 have found cervical screening painful when I have been before</c:v>
                </c:pt>
                <c:pt idx="1">
                  <c:v>I didn't want a man to carry out the screening test</c:v>
                </c:pt>
                <c:pt idx="2">
                  <c:v>I was worried that cervical screening might be painful</c:v>
                </c:pt>
                <c:pt idx="3">
                  <c:v>I was too embarrassed to go for cervical screening. </c:v>
                </c:pt>
                <c:pt idx="4">
                  <c:v>I worried that I would find being at the appointment physically uncomfortable or difficult. </c:v>
                </c:pt>
                <c:pt idx="5">
                  <c:v>I don't think that I am at risk of cervical cancer</c:v>
                </c:pt>
                <c:pt idx="6">
                  <c:v>I didn't have any symptoms of cervical cancer</c:v>
                </c:pt>
                <c:pt idx="7">
                  <c:v>I was too frightened of what the test might find</c:v>
                </c:pt>
                <c:pt idx="8">
                  <c:v>I found it difficult to get an appointment</c:v>
                </c:pt>
                <c:pt idx="9">
                  <c:v>I was too busy to go for cervical screening</c:v>
                </c:pt>
              </c:strCache>
            </c:strRef>
          </c:cat>
          <c:val>
            <c:numRef>
              <c:f>Sheet1!$B$2:$B$11</c:f>
              <c:numCache>
                <c:formatCode>0%</c:formatCode>
                <c:ptCount val="10"/>
                <c:pt idx="0">
                  <c:v>0.38776539480798622</c:v>
                </c:pt>
                <c:pt idx="1">
                  <c:v>0.38018198496875422</c:v>
                </c:pt>
                <c:pt idx="2">
                  <c:v>0.36733313911732668</c:v>
                </c:pt>
                <c:pt idx="3">
                  <c:v>0.2012170988662407</c:v>
                </c:pt>
                <c:pt idx="4">
                  <c:v>0.18929966825554989</c:v>
                </c:pt>
                <c:pt idx="5">
                  <c:v>0.18718588682009121</c:v>
                </c:pt>
                <c:pt idx="6">
                  <c:v>0.1584960238501425</c:v>
                </c:pt>
                <c:pt idx="7">
                  <c:v>0.14086932021267839</c:v>
                </c:pt>
                <c:pt idx="8">
                  <c:v>0.1156437391251087</c:v>
                </c:pt>
                <c:pt idx="9">
                  <c:v>0.11525564549181309</c:v>
                </c:pt>
              </c:numCache>
            </c:numRef>
          </c:val>
          <c:extLst>
            <c:ext xmlns:c16="http://schemas.microsoft.com/office/drawing/2014/chart" uri="{C3380CC4-5D6E-409C-BE32-E72D297353CC}">
              <c16:uniqueId val="{00000000-BD85-4EA7-A49E-59F569FDBDD2}"/>
            </c:ext>
          </c:extLst>
        </c:ser>
        <c:ser>
          <c:idx val="1"/>
          <c:order val="1"/>
          <c:tx>
            <c:strRef>
              <c:f>Sheet1!$C$1</c:f>
              <c:strCache>
                <c:ptCount val="1"/>
                <c:pt idx="0">
                  <c:v>Up to date</c:v>
                </c:pt>
              </c:strCache>
            </c:strRef>
          </c:tx>
          <c:spPr>
            <a:solidFill>
              <a:schemeClr val="accent3"/>
            </a:solidFill>
            <a:ln>
              <a:noFill/>
            </a:ln>
            <a:effectLst/>
          </c:spPr>
          <c:invertIfNegative val="0"/>
          <c:dLbls>
            <c:dLbl>
              <c:idx val="1"/>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781-4E73-840C-8FBB64A764B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found cervical screening painful when I have been before</c:v>
                </c:pt>
                <c:pt idx="1">
                  <c:v>I didn't want a man to carry out the screening test</c:v>
                </c:pt>
                <c:pt idx="2">
                  <c:v>I was worried that cervical screening might be painful</c:v>
                </c:pt>
                <c:pt idx="3">
                  <c:v>I was too embarrassed to go for cervical screening. </c:v>
                </c:pt>
                <c:pt idx="4">
                  <c:v>I worried that I would find being at the appointment physically uncomfortable or difficult. </c:v>
                </c:pt>
                <c:pt idx="5">
                  <c:v>I don't think that I am at risk of cervical cancer</c:v>
                </c:pt>
                <c:pt idx="6">
                  <c:v>I didn't have any symptoms of cervical cancer</c:v>
                </c:pt>
                <c:pt idx="7">
                  <c:v>I was too frightened of what the test might find</c:v>
                </c:pt>
                <c:pt idx="8">
                  <c:v>I found it difficult to get an appointment</c:v>
                </c:pt>
                <c:pt idx="9">
                  <c:v>I was too busy to go for cervical screening</c:v>
                </c:pt>
              </c:strCache>
            </c:strRef>
          </c:cat>
          <c:val>
            <c:numRef>
              <c:f>Sheet1!$C$2:$C$11</c:f>
              <c:numCache>
                <c:formatCode>0%</c:formatCode>
                <c:ptCount val="10"/>
                <c:pt idx="0">
                  <c:v>0.39012524277294353</c:v>
                </c:pt>
                <c:pt idx="1">
                  <c:v>0.38196559371057309</c:v>
                </c:pt>
                <c:pt idx="2">
                  <c:v>0.35852283473467927</c:v>
                </c:pt>
                <c:pt idx="3">
                  <c:v>0.17060239661439069</c:v>
                </c:pt>
                <c:pt idx="4">
                  <c:v>0.16368643235317781</c:v>
                </c:pt>
                <c:pt idx="5">
                  <c:v>0.15364309394570491</c:v>
                </c:pt>
                <c:pt idx="6">
                  <c:v>0.13248259063084161</c:v>
                </c:pt>
                <c:pt idx="7">
                  <c:v>0.1198283641485474</c:v>
                </c:pt>
                <c:pt idx="8">
                  <c:v>0.11020100276684371</c:v>
                </c:pt>
                <c:pt idx="9">
                  <c:v>0.1033810776459503</c:v>
                </c:pt>
              </c:numCache>
            </c:numRef>
          </c:val>
          <c:extLst>
            <c:ext xmlns:c16="http://schemas.microsoft.com/office/drawing/2014/chart" uri="{C3380CC4-5D6E-409C-BE32-E72D297353CC}">
              <c16:uniqueId val="{00000000-EFD9-4F0F-9A66-83E06D540E5C}"/>
            </c:ext>
          </c:extLst>
        </c:ser>
        <c:ser>
          <c:idx val="2"/>
          <c:order val="2"/>
          <c:tx>
            <c:strRef>
              <c:f>Sheet1!$D$1</c:f>
              <c:strCache>
                <c:ptCount val="1"/>
                <c:pt idx="0">
                  <c:v>Overdue</c:v>
                </c:pt>
              </c:strCache>
            </c:strRef>
          </c:tx>
          <c:spPr>
            <a:solidFill>
              <a:schemeClr val="accent2"/>
            </a:solidFill>
            <a:ln>
              <a:noFill/>
            </a:ln>
            <a:effectLst/>
          </c:spPr>
          <c:invertIfNegative val="0"/>
          <c:dLbls>
            <c:dLbl>
              <c:idx val="1"/>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781-4E73-840C-8FBB64A764B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found cervical screening painful when I have been before</c:v>
                </c:pt>
                <c:pt idx="1">
                  <c:v>I didn't want a man to carry out the screening test</c:v>
                </c:pt>
                <c:pt idx="2">
                  <c:v>I was worried that cervical screening might be painful</c:v>
                </c:pt>
                <c:pt idx="3">
                  <c:v>I was too embarrassed to go for cervical screening. </c:v>
                </c:pt>
                <c:pt idx="4">
                  <c:v>I worried that I would find being at the appointment physically uncomfortable or difficult. </c:v>
                </c:pt>
                <c:pt idx="5">
                  <c:v>I don't think that I am at risk of cervical cancer</c:v>
                </c:pt>
                <c:pt idx="6">
                  <c:v>I didn't have any symptoms of cervical cancer</c:v>
                </c:pt>
                <c:pt idx="7">
                  <c:v>I was too frightened of what the test might find</c:v>
                </c:pt>
                <c:pt idx="8">
                  <c:v>I found it difficult to get an appointment</c:v>
                </c:pt>
                <c:pt idx="9">
                  <c:v>I was too busy to go for cervical screening</c:v>
                </c:pt>
              </c:strCache>
            </c:strRef>
          </c:cat>
          <c:val>
            <c:numRef>
              <c:f>Sheet1!$D$2:$D$11</c:f>
              <c:numCache>
                <c:formatCode>0%</c:formatCode>
                <c:ptCount val="10"/>
                <c:pt idx="0">
                  <c:v>0.44051510249863518</c:v>
                </c:pt>
                <c:pt idx="1">
                  <c:v>0.34049587681480242</c:v>
                </c:pt>
                <c:pt idx="2">
                  <c:v>0.35248030722872742</c:v>
                </c:pt>
                <c:pt idx="3">
                  <c:v>0.15335433721756631</c:v>
                </c:pt>
                <c:pt idx="4">
                  <c:v>0.1747213242294233</c:v>
                </c:pt>
                <c:pt idx="5">
                  <c:v>0.17362584861463479</c:v>
                </c:pt>
                <c:pt idx="6">
                  <c:v>0.1448221322030542</c:v>
                </c:pt>
                <c:pt idx="7">
                  <c:v>0.14346483764770909</c:v>
                </c:pt>
                <c:pt idx="8">
                  <c:v>8.8814494972644945E-2</c:v>
                </c:pt>
                <c:pt idx="9">
                  <c:v>0.1117345603725189</c:v>
                </c:pt>
              </c:numCache>
            </c:numRef>
          </c:val>
          <c:extLst>
            <c:ext xmlns:c16="http://schemas.microsoft.com/office/drawing/2014/chart" uri="{C3380CC4-5D6E-409C-BE32-E72D297353CC}">
              <c16:uniqueId val="{00000001-EFD9-4F0F-9A66-83E06D540E5C}"/>
            </c:ext>
          </c:extLst>
        </c:ser>
        <c:dLbls>
          <c:dLblPos val="outEnd"/>
          <c:showLegendKey val="0"/>
          <c:showVal val="1"/>
          <c:showCatName val="0"/>
          <c:showSerName val="0"/>
          <c:showPercent val="0"/>
          <c:showBubbleSize val="0"/>
        </c:dLbls>
        <c:gapWidth val="219"/>
        <c:overlap val="-27"/>
        <c:axId val="1887122047"/>
        <c:axId val="1887122527"/>
      </c:barChart>
      <c:catAx>
        <c:axId val="188712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87122527"/>
        <c:crosses val="autoZero"/>
        <c:auto val="1"/>
        <c:lblAlgn val="ctr"/>
        <c:lblOffset val="100"/>
        <c:noMultiLvlLbl val="0"/>
      </c:catAx>
      <c:valAx>
        <c:axId val="1887122527"/>
        <c:scaling>
          <c:orientation val="minMax"/>
        </c:scaling>
        <c:delete val="1"/>
        <c:axPos val="l"/>
        <c:numFmt formatCode="0%" sourceLinked="1"/>
        <c:majorTickMark val="none"/>
        <c:minorTickMark val="none"/>
        <c:tickLblPos val="nextTo"/>
        <c:crossAx val="1887122047"/>
        <c:crosses val="autoZero"/>
        <c:crossBetween val="between"/>
      </c:valAx>
      <c:spPr>
        <a:noFill/>
        <a:ln w="25400">
          <a:noFill/>
        </a:ln>
        <a:effectLst/>
      </c:spPr>
    </c:plotArea>
    <c:legend>
      <c:legendPos val="b"/>
      <c:layout>
        <c:manualLayout>
          <c:xMode val="edge"/>
          <c:yMode val="edge"/>
          <c:x val="0.38907347182918062"/>
          <c:y val="0.94816285176245918"/>
          <c:w val="0.33219628576585103"/>
          <c:h val="5.1837148237540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5522-449A-88AD-A63759833BC0}"/>
              </c:ext>
            </c:extLst>
          </c:dPt>
          <c:dPt>
            <c:idx val="1"/>
            <c:invertIfNegative val="0"/>
            <c:bubble3D val="0"/>
            <c:spPr>
              <a:solidFill>
                <a:schemeClr val="bg2"/>
              </a:solidFill>
              <a:ln>
                <a:noFill/>
              </a:ln>
              <a:effectLst/>
            </c:spPr>
            <c:extLst>
              <c:ext xmlns:c16="http://schemas.microsoft.com/office/drawing/2014/chart" uri="{C3380CC4-5D6E-409C-BE32-E72D297353CC}">
                <c16:uniqueId val="{00000003-5522-449A-88AD-A63759833BC0}"/>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sent a kit but never completed the kit</c:v>
                </c:pt>
                <c:pt idx="3">
                  <c:v>I have never been invited to have a test</c:v>
                </c:pt>
                <c:pt idx="4">
                  <c:v>Overdue</c:v>
                </c:pt>
                <c:pt idx="5">
                  <c:v>Up to date</c:v>
                </c:pt>
              </c:strCache>
            </c:strRef>
          </c:cat>
          <c:val>
            <c:numRef>
              <c:f>Sheet1!$B$3:$B$8</c:f>
              <c:numCache>
                <c:formatCode>0%</c:formatCode>
                <c:ptCount val="6"/>
                <c:pt idx="0">
                  <c:v>0.02</c:v>
                </c:pt>
                <c:pt idx="1">
                  <c:v>0.04</c:v>
                </c:pt>
                <c:pt idx="2">
                  <c:v>0.12</c:v>
                </c:pt>
                <c:pt idx="3">
                  <c:v>0.01</c:v>
                </c:pt>
                <c:pt idx="4">
                  <c:v>0.05</c:v>
                </c:pt>
                <c:pt idx="5">
                  <c:v>0.76</c:v>
                </c:pt>
              </c:numCache>
            </c:numRef>
          </c:val>
          <c:extLst>
            <c:ext xmlns:c16="http://schemas.microsoft.com/office/drawing/2014/chart" uri="{C3380CC4-5D6E-409C-BE32-E72D297353CC}">
              <c16:uniqueId val="{00000004-5522-449A-88AD-A63759833BC0}"/>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4BB0-4AF3-9D99-DB4C90387CF6}"/>
              </c:ext>
            </c:extLst>
          </c:dPt>
          <c:dPt>
            <c:idx val="1"/>
            <c:invertIfNegative val="0"/>
            <c:bubble3D val="0"/>
            <c:spPr>
              <a:solidFill>
                <a:schemeClr val="bg2"/>
              </a:solidFill>
              <a:ln>
                <a:noFill/>
              </a:ln>
              <a:effectLst/>
            </c:spPr>
            <c:extLst>
              <c:ext xmlns:c16="http://schemas.microsoft.com/office/drawing/2014/chart" uri="{C3380CC4-5D6E-409C-BE32-E72D297353CC}">
                <c16:uniqueId val="{00000003-4BB0-4AF3-9D99-DB4C90387CF6}"/>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sent a kit but have never completed the kit</c:v>
                </c:pt>
                <c:pt idx="3">
                  <c:v>I have never been sent a kit</c:v>
                </c:pt>
                <c:pt idx="4">
                  <c:v>More than 2 years ago</c:v>
                </c:pt>
                <c:pt idx="5">
                  <c:v>Within the last 2 years</c:v>
                </c:pt>
              </c:strCache>
            </c:strRef>
          </c:cat>
          <c:val>
            <c:numRef>
              <c:f>Sheet1!$B$3:$B$8</c:f>
              <c:numCache>
                <c:formatCode>0%</c:formatCode>
                <c:ptCount val="6"/>
                <c:pt idx="0">
                  <c:v>0.02</c:v>
                </c:pt>
                <c:pt idx="1">
                  <c:v>0.04</c:v>
                </c:pt>
                <c:pt idx="2">
                  <c:v>0.12</c:v>
                </c:pt>
                <c:pt idx="3">
                  <c:v>0.01</c:v>
                </c:pt>
                <c:pt idx="4">
                  <c:v>0.1</c:v>
                </c:pt>
                <c:pt idx="5">
                  <c:v>0.71</c:v>
                </c:pt>
              </c:numCache>
            </c:numRef>
          </c:val>
          <c:extLst>
            <c:ext xmlns:c16="http://schemas.microsoft.com/office/drawing/2014/chart" uri="{C3380CC4-5D6E-409C-BE32-E72D297353CC}">
              <c16:uniqueId val="{00000004-4BB0-4AF3-9D99-DB4C90387CF6}"/>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18"/>
                <c:pt idx="0">
                  <c:v>All</c:v>
                </c:pt>
                <c:pt idx="2">
                  <c:v>Male</c:v>
                </c:pt>
                <c:pt idx="3">
                  <c:v>Female</c:v>
                </c:pt>
                <c:pt idx="5">
                  <c:v>ABC1</c:v>
                </c:pt>
                <c:pt idx="6">
                  <c:v>C2DE</c:v>
                </c:pt>
                <c:pt idx="8">
                  <c:v>Living 
without a disability</c:v>
                </c:pt>
                <c:pt idx="9">
                  <c:v>Living 
with a disability </c:v>
                </c:pt>
                <c:pt idx="11">
                  <c:v>Urban</c:v>
                </c:pt>
                <c:pt idx="12">
                  <c:v>Town</c:v>
                </c:pt>
                <c:pt idx="13">
                  <c:v>Rural</c:v>
                </c:pt>
                <c:pt idx="15">
                  <c:v>West of Scotland Cancer Network </c:v>
                </c:pt>
                <c:pt idx="16">
                  <c:v>South East of Scotland Cancer Network</c:v>
                </c:pt>
                <c:pt idx="17">
                  <c:v>North Scotland Cancer Network</c:v>
                </c:pt>
              </c:strCache>
            </c:strRef>
          </c:cat>
          <c:val>
            <c:numRef>
              <c:f>Sheet1!$B$2:$B$26</c:f>
              <c:numCache>
                <c:formatCode>General</c:formatCode>
                <c:ptCount val="18"/>
                <c:pt idx="0" formatCode="0%">
                  <c:v>0.76</c:v>
                </c:pt>
                <c:pt idx="2" formatCode="0%">
                  <c:v>0.75</c:v>
                </c:pt>
                <c:pt idx="3" formatCode="0%">
                  <c:v>0.78</c:v>
                </c:pt>
                <c:pt idx="5" formatCode="0%">
                  <c:v>0.78</c:v>
                </c:pt>
                <c:pt idx="6" formatCode="0%">
                  <c:v>0.75</c:v>
                </c:pt>
                <c:pt idx="8" formatCode="0%">
                  <c:v>0.76</c:v>
                </c:pt>
                <c:pt idx="9" formatCode="0%">
                  <c:v>0.75</c:v>
                </c:pt>
                <c:pt idx="11" formatCode="0%">
                  <c:v>0.76</c:v>
                </c:pt>
                <c:pt idx="12" formatCode="0%">
                  <c:v>0.75</c:v>
                </c:pt>
                <c:pt idx="13" formatCode="0%">
                  <c:v>0.79</c:v>
                </c:pt>
                <c:pt idx="15" formatCode="0%">
                  <c:v>0.73</c:v>
                </c:pt>
                <c:pt idx="16" formatCode="0%">
                  <c:v>0.76</c:v>
                </c:pt>
                <c:pt idx="17" formatCode="0%">
                  <c:v>0.82</c:v>
                </c:pt>
              </c:numCache>
            </c:numRef>
          </c:val>
          <c:extLst>
            <c:ext xmlns:c16="http://schemas.microsoft.com/office/drawing/2014/chart" uri="{C3380CC4-5D6E-409C-BE32-E72D297353CC}">
              <c16:uniqueId val="{00000000-CAEC-4DDE-A8CE-63F97848AEE7}"/>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226205883175725E-2"/>
          <c:y val="4.0839620521863178E-2"/>
          <c:w val="0.83696776616839075"/>
          <c:h val="0.69957803979971422"/>
        </c:manualLayout>
      </c:layout>
      <c:barChart>
        <c:barDir val="col"/>
        <c:grouping val="percentStacked"/>
        <c:varyColors val="0"/>
        <c:ser>
          <c:idx val="5"/>
          <c:order val="0"/>
          <c:tx>
            <c:strRef>
              <c:f>Sheet1!$B$1</c:f>
              <c:strCache>
                <c:ptCount val="1"/>
                <c:pt idx="0">
                  <c:v>Yes, definitely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Never completed</c:v>
                </c:pt>
              </c:strCache>
            </c:strRef>
          </c:cat>
          <c:val>
            <c:numRef>
              <c:f>Sheet1!$B$2:$B$4</c:f>
              <c:numCache>
                <c:formatCode>0%</c:formatCode>
                <c:ptCount val="3"/>
                <c:pt idx="0">
                  <c:v>0.78</c:v>
                </c:pt>
                <c:pt idx="1">
                  <c:v>0.92</c:v>
                </c:pt>
                <c:pt idx="2">
                  <c:v>0.16</c:v>
                </c:pt>
              </c:numCache>
            </c:numRef>
          </c:val>
          <c:extLst>
            <c:ext xmlns:c16="http://schemas.microsoft.com/office/drawing/2014/chart" uri="{C3380CC4-5D6E-409C-BE32-E72D297353CC}">
              <c16:uniqueId val="{00000000-AB9C-433C-8AF7-3415FCE277BA}"/>
            </c:ext>
          </c:extLst>
        </c:ser>
        <c:ser>
          <c:idx val="4"/>
          <c:order val="1"/>
          <c:tx>
            <c:strRef>
              <c:f>Sheet1!$C$1</c:f>
              <c:strCache>
                <c:ptCount val="1"/>
                <c:pt idx="0">
                  <c:v>Yes, probably</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Never completed</c:v>
                </c:pt>
              </c:strCache>
            </c:strRef>
          </c:cat>
          <c:val>
            <c:numRef>
              <c:f>Sheet1!$C$2:$C$4</c:f>
              <c:numCache>
                <c:formatCode>0%</c:formatCode>
                <c:ptCount val="3"/>
                <c:pt idx="0">
                  <c:v>7.0000000000000007E-2</c:v>
                </c:pt>
                <c:pt idx="1">
                  <c:v>0.03</c:v>
                </c:pt>
                <c:pt idx="2">
                  <c:v>0.18</c:v>
                </c:pt>
              </c:numCache>
            </c:numRef>
          </c:val>
          <c:extLst>
            <c:ext xmlns:c16="http://schemas.microsoft.com/office/drawing/2014/chart" uri="{C3380CC4-5D6E-409C-BE32-E72D297353CC}">
              <c16:uniqueId val="{00000001-AB9C-433C-8AF7-3415FCE277BA}"/>
            </c:ext>
          </c:extLst>
        </c:ser>
        <c:ser>
          <c:idx val="3"/>
          <c:order val="2"/>
          <c:tx>
            <c:strRef>
              <c:f>Sheet1!$D$1</c:f>
              <c:strCache>
                <c:ptCount val="1"/>
                <c:pt idx="0">
                  <c:v>No, probably not</c:v>
                </c:pt>
              </c:strCache>
            </c:strRef>
          </c:tx>
          <c:spPr>
            <a:solidFill>
              <a:schemeClr val="accent2"/>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8-AB9C-433C-8AF7-3415FCE277BA}"/>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Never completed</c:v>
                </c:pt>
              </c:strCache>
            </c:strRef>
          </c:cat>
          <c:val>
            <c:numRef>
              <c:f>Sheet1!$D$2:$D$4</c:f>
              <c:numCache>
                <c:formatCode>0%</c:formatCode>
                <c:ptCount val="3"/>
                <c:pt idx="0">
                  <c:v>0.03</c:v>
                </c:pt>
                <c:pt idx="1">
                  <c:v>0</c:v>
                </c:pt>
                <c:pt idx="2">
                  <c:v>0.23</c:v>
                </c:pt>
              </c:numCache>
            </c:numRef>
          </c:val>
          <c:extLst>
            <c:ext xmlns:c16="http://schemas.microsoft.com/office/drawing/2014/chart" uri="{C3380CC4-5D6E-409C-BE32-E72D297353CC}">
              <c16:uniqueId val="{00000002-AB9C-433C-8AF7-3415FCE277BA}"/>
            </c:ext>
          </c:extLst>
        </c:ser>
        <c:ser>
          <c:idx val="2"/>
          <c:order val="3"/>
          <c:tx>
            <c:strRef>
              <c:f>Sheet1!$E$1</c:f>
              <c:strCache>
                <c:ptCount val="1"/>
                <c:pt idx="0">
                  <c:v>No, definitely not</c:v>
                </c:pt>
              </c:strCache>
            </c:strRef>
          </c:tx>
          <c:spPr>
            <a:solidFill>
              <a:schemeClr val="accent6"/>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3-AB9C-433C-8AF7-3415FCE277BA}"/>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Never completed</c:v>
                </c:pt>
              </c:strCache>
            </c:strRef>
          </c:cat>
          <c:val>
            <c:numRef>
              <c:f>Sheet1!$E$2:$E$4</c:f>
              <c:numCache>
                <c:formatCode>0%</c:formatCode>
                <c:ptCount val="3"/>
                <c:pt idx="0">
                  <c:v>0.03</c:v>
                </c:pt>
                <c:pt idx="1">
                  <c:v>0</c:v>
                </c:pt>
                <c:pt idx="2">
                  <c:v>0.22</c:v>
                </c:pt>
              </c:numCache>
            </c:numRef>
          </c:val>
          <c:extLst>
            <c:ext xmlns:c16="http://schemas.microsoft.com/office/drawing/2014/chart" uri="{C3380CC4-5D6E-409C-BE32-E72D297353CC}">
              <c16:uniqueId val="{00000004-AB9C-433C-8AF7-3415FCE277BA}"/>
            </c:ext>
          </c:extLst>
        </c:ser>
        <c:ser>
          <c:idx val="1"/>
          <c:order val="4"/>
          <c:tx>
            <c:strRef>
              <c:f>Sheet1!$F$1</c:f>
              <c:strCache>
                <c:ptCount val="1"/>
                <c:pt idx="0">
                  <c:v>I'm not eligible to be invited in the future</c:v>
                </c:pt>
              </c:strCache>
            </c:strRef>
          </c:tx>
          <c:spPr>
            <a:solidFill>
              <a:srgbClr val="485F82"/>
            </a:solidFill>
            <a:ln>
              <a:noFill/>
            </a:ln>
            <a:effectLst/>
          </c:spPr>
          <c:invertIfNegative val="0"/>
          <c:dLbls>
            <c:dLbl>
              <c:idx val="1"/>
              <c:layout>
                <c:manualLayout>
                  <c:x val="0"/>
                  <c:y val="2.929638390350535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B9C-433C-8AF7-3415FCE277BA}"/>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Never completed</c:v>
                </c:pt>
              </c:strCache>
            </c:strRef>
          </c:cat>
          <c:val>
            <c:numRef>
              <c:f>Sheet1!$F$2:$F$4</c:f>
              <c:numCache>
                <c:formatCode>0%</c:formatCode>
                <c:ptCount val="3"/>
                <c:pt idx="0">
                  <c:v>0.04</c:v>
                </c:pt>
                <c:pt idx="1">
                  <c:v>0.05</c:v>
                </c:pt>
                <c:pt idx="2">
                  <c:v>0.02</c:v>
                </c:pt>
              </c:numCache>
            </c:numRef>
          </c:val>
          <c:extLst>
            <c:ext xmlns:c16="http://schemas.microsoft.com/office/drawing/2014/chart" uri="{C3380CC4-5D6E-409C-BE32-E72D297353CC}">
              <c16:uniqueId val="{00000006-AB9C-433C-8AF7-3415FCE277BA}"/>
            </c:ext>
          </c:extLst>
        </c:ser>
        <c:ser>
          <c:idx val="0"/>
          <c:order val="5"/>
          <c:tx>
            <c:strRef>
              <c:f>Sheet1!$G$1</c:f>
              <c:strCache>
                <c:ptCount val="1"/>
                <c:pt idx="0">
                  <c:v>Don't know/Prefer not to say</c:v>
                </c:pt>
              </c:strCache>
            </c:strRef>
          </c:tx>
          <c:spPr>
            <a:solidFill>
              <a:schemeClr val="bg2"/>
            </a:solidFill>
            <a:ln>
              <a:noFill/>
            </a:ln>
            <a:effectLst/>
          </c:spPr>
          <c:invertIfNegative val="0"/>
          <c:dLbls>
            <c:delete val="1"/>
          </c:dLbls>
          <c:cat>
            <c:strRef>
              <c:f>Sheet1!$A$2:$A$4</c:f>
              <c:strCache>
                <c:ptCount val="3"/>
                <c:pt idx="0">
                  <c:v>All</c:v>
                </c:pt>
                <c:pt idx="1">
                  <c:v>All up to date</c:v>
                </c:pt>
                <c:pt idx="2">
                  <c:v>Never completed</c:v>
                </c:pt>
              </c:strCache>
            </c:strRef>
          </c:cat>
          <c:val>
            <c:numRef>
              <c:f>Sheet1!$G$2:$G$4</c:f>
              <c:numCache>
                <c:formatCode>0%</c:formatCode>
                <c:ptCount val="3"/>
                <c:pt idx="0">
                  <c:v>0.05</c:v>
                </c:pt>
                <c:pt idx="1">
                  <c:v>0</c:v>
                </c:pt>
                <c:pt idx="2">
                  <c:v>0.2</c:v>
                </c:pt>
              </c:numCache>
            </c:numRef>
          </c:val>
          <c:extLst>
            <c:ext xmlns:c16="http://schemas.microsoft.com/office/drawing/2014/chart" uri="{C3380CC4-5D6E-409C-BE32-E72D297353CC}">
              <c16:uniqueId val="{00000007-AB9C-433C-8AF7-3415FCE277BA}"/>
            </c:ext>
          </c:extLst>
        </c:ser>
        <c:dLbls>
          <c:dLblPos val="ctr"/>
          <c:showLegendKey val="0"/>
          <c:showVal val="1"/>
          <c:showCatName val="0"/>
          <c:showSerName val="0"/>
          <c:showPercent val="0"/>
          <c:showBubbleSize val="0"/>
        </c:dLbls>
        <c:gapWidth val="150"/>
        <c:overlap val="100"/>
        <c:axId val="694054144"/>
        <c:axId val="694070368"/>
      </c:barChart>
      <c:catAx>
        <c:axId val="6940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694070368"/>
        <c:crosses val="autoZero"/>
        <c:auto val="1"/>
        <c:lblAlgn val="ctr"/>
        <c:lblOffset val="100"/>
        <c:noMultiLvlLbl val="0"/>
      </c:catAx>
      <c:valAx>
        <c:axId val="694070368"/>
        <c:scaling>
          <c:orientation val="minMax"/>
        </c:scaling>
        <c:delete val="1"/>
        <c:axPos val="l"/>
        <c:numFmt formatCode="0%" sourceLinked="1"/>
        <c:majorTickMark val="none"/>
        <c:minorTickMark val="none"/>
        <c:tickLblPos val="nextTo"/>
        <c:crossAx val="694054144"/>
        <c:crosses val="autoZero"/>
        <c:crossBetween val="between"/>
      </c:valAx>
      <c:spPr>
        <a:noFill/>
        <a:ln>
          <a:noFill/>
        </a:ln>
        <a:effectLst/>
      </c:spPr>
    </c:plotArea>
    <c:legend>
      <c:legendPos val="b"/>
      <c:layout>
        <c:manualLayout>
          <c:xMode val="edge"/>
          <c:yMode val="edge"/>
          <c:x val="5.5471513136765953E-2"/>
          <c:y val="0.82328349983022997"/>
          <c:w val="0.93316130837918865"/>
          <c:h val="0.15967239530513197"/>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18"/>
                <c:pt idx="0">
                  <c:v>All</c:v>
                </c:pt>
                <c:pt idx="2">
                  <c:v>Male</c:v>
                </c:pt>
                <c:pt idx="3">
                  <c:v>Female</c:v>
                </c:pt>
                <c:pt idx="5">
                  <c:v>ABC1</c:v>
                </c:pt>
                <c:pt idx="6">
                  <c:v>C2DE</c:v>
                </c:pt>
                <c:pt idx="8">
                  <c:v>Living 
without a disability</c:v>
                </c:pt>
                <c:pt idx="9">
                  <c:v>Living 
with a disability </c:v>
                </c:pt>
                <c:pt idx="11">
                  <c:v>Urban</c:v>
                </c:pt>
                <c:pt idx="12">
                  <c:v>Town</c:v>
                </c:pt>
                <c:pt idx="13">
                  <c:v>Rural</c:v>
                </c:pt>
                <c:pt idx="15">
                  <c:v>West of Scotland Cancer Network </c:v>
                </c:pt>
                <c:pt idx="16">
                  <c:v>South East of Scotland Cancer Network</c:v>
                </c:pt>
                <c:pt idx="17">
                  <c:v>North Scotland Cancer Network</c:v>
                </c:pt>
              </c:strCache>
            </c:strRef>
          </c:cat>
          <c:val>
            <c:numRef>
              <c:f>Sheet1!$B$2:$B$26</c:f>
              <c:numCache>
                <c:formatCode>General</c:formatCode>
                <c:ptCount val="18"/>
                <c:pt idx="0" formatCode="0%">
                  <c:v>0.85</c:v>
                </c:pt>
                <c:pt idx="2" formatCode="0%">
                  <c:v>0.84</c:v>
                </c:pt>
                <c:pt idx="3" formatCode="0%">
                  <c:v>0.86</c:v>
                </c:pt>
                <c:pt idx="5" formatCode="0%">
                  <c:v>0.85</c:v>
                </c:pt>
                <c:pt idx="6" formatCode="0%">
                  <c:v>0.85</c:v>
                </c:pt>
                <c:pt idx="8" formatCode="0%">
                  <c:v>0.84</c:v>
                </c:pt>
                <c:pt idx="9" formatCode="0%">
                  <c:v>0.85</c:v>
                </c:pt>
                <c:pt idx="11" formatCode="0%">
                  <c:v>0.86</c:v>
                </c:pt>
                <c:pt idx="12" formatCode="0%">
                  <c:v>0.83</c:v>
                </c:pt>
                <c:pt idx="13" formatCode="0%">
                  <c:v>0.8</c:v>
                </c:pt>
                <c:pt idx="15" formatCode="0%">
                  <c:v>0.86</c:v>
                </c:pt>
                <c:pt idx="16" formatCode="0%">
                  <c:v>0.87</c:v>
                </c:pt>
                <c:pt idx="17" formatCode="0%">
                  <c:v>0.8</c:v>
                </c:pt>
              </c:numCache>
            </c:numRef>
          </c:val>
          <c:extLst>
            <c:ext xmlns:c16="http://schemas.microsoft.com/office/drawing/2014/chart" uri="{C3380CC4-5D6E-409C-BE32-E72D297353CC}">
              <c16:uniqueId val="{00000000-1F8E-4D38-8199-91F4364ED4F3}"/>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943879802893496E-2"/>
          <c:y val="8.5800068960029702E-2"/>
          <c:w val="0.92079818099436395"/>
          <c:h val="0.48428485796886189"/>
        </c:manualLayout>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have any symptoms of bowel cancer</c:v>
                </c:pt>
                <c:pt idx="1">
                  <c:v>I was too frightened of what the poo test might find</c:v>
                </c:pt>
                <c:pt idx="2">
                  <c:v>I was unsure how to do it or I worried I would do it wrong</c:v>
                </c:pt>
                <c:pt idx="3">
                  <c:v>I found it too messy to complete the poo test kit</c:v>
                </c:pt>
                <c:pt idx="4">
                  <c:v>I forgot to do the test kit</c:v>
                </c:pt>
                <c:pt idx="5">
                  <c:v>I found it too embarrassing to complete the poo test kit</c:v>
                </c:pt>
                <c:pt idx="6">
                  <c:v>I don't think that I am at risk of developing bowel cancer</c:v>
                </c:pt>
                <c:pt idx="7">
                  <c:v>I found it too difficult to complete the poo test kit</c:v>
                </c:pt>
                <c:pt idx="8">
                  <c:v>I recently completed a poo test kit for potential bowel cancer symptoms, so I didn't think I would need to do one again so soon</c:v>
                </c:pt>
                <c:pt idx="9">
                  <c:v>I had other more important things to worry about than bowel cancer screening</c:v>
                </c:pt>
              </c:strCache>
            </c:strRef>
          </c:cat>
          <c:val>
            <c:numRef>
              <c:f>Sheet1!$B$2:$B$11</c:f>
              <c:numCache>
                <c:formatCode>0%</c:formatCode>
                <c:ptCount val="10"/>
                <c:pt idx="0">
                  <c:v>0.12353086340131859</c:v>
                </c:pt>
                <c:pt idx="1">
                  <c:v>0.11423821231409489</c:v>
                </c:pt>
                <c:pt idx="2">
                  <c:v>0.1009144525001424</c:v>
                </c:pt>
                <c:pt idx="3">
                  <c:v>9.7891105528574746E-2</c:v>
                </c:pt>
                <c:pt idx="4">
                  <c:v>9.6035384257879094E-2</c:v>
                </c:pt>
                <c:pt idx="5">
                  <c:v>7.1892614071628169E-2</c:v>
                </c:pt>
                <c:pt idx="6">
                  <c:v>6.9433547645261912E-2</c:v>
                </c:pt>
                <c:pt idx="7">
                  <c:v>5.7158699291533423E-2</c:v>
                </c:pt>
                <c:pt idx="8">
                  <c:v>5.4761002410281062E-2</c:v>
                </c:pt>
                <c:pt idx="9">
                  <c:v>4.3348132261892887E-2</c:v>
                </c:pt>
              </c:numCache>
            </c:numRef>
          </c:val>
          <c:extLst>
            <c:ext xmlns:c16="http://schemas.microsoft.com/office/drawing/2014/chart" uri="{C3380CC4-5D6E-409C-BE32-E72D297353CC}">
              <c16:uniqueId val="{00000000-C3C8-4964-B63B-725519AC4536}"/>
            </c:ext>
          </c:extLst>
        </c:ser>
        <c:ser>
          <c:idx val="1"/>
          <c:order val="1"/>
          <c:tx>
            <c:strRef>
              <c:f>Sheet1!$C$1</c:f>
              <c:strCache>
                <c:ptCount val="1"/>
                <c:pt idx="0">
                  <c:v>Up to date</c:v>
                </c:pt>
              </c:strCache>
            </c:strRef>
          </c:tx>
          <c:spPr>
            <a:solidFill>
              <a:schemeClr val="accent3"/>
            </a:solidFill>
            <a:ln>
              <a:noFill/>
            </a:ln>
            <a:effectLst/>
          </c:spPr>
          <c:invertIfNegative val="0"/>
          <c:dLbls>
            <c:dLbl>
              <c:idx val="2"/>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AFB-4CA0-8730-485CE374270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have any symptoms of bowel cancer</c:v>
                </c:pt>
                <c:pt idx="1">
                  <c:v>I was too frightened of what the poo test might find</c:v>
                </c:pt>
                <c:pt idx="2">
                  <c:v>I was unsure how to do it or I worried I would do it wrong</c:v>
                </c:pt>
                <c:pt idx="3">
                  <c:v>I found it too messy to complete the poo test kit</c:v>
                </c:pt>
                <c:pt idx="4">
                  <c:v>I forgot to do the test kit</c:v>
                </c:pt>
                <c:pt idx="5">
                  <c:v>I found it too embarrassing to complete the poo test kit</c:v>
                </c:pt>
                <c:pt idx="6">
                  <c:v>I don't think that I am at risk of developing bowel cancer</c:v>
                </c:pt>
                <c:pt idx="7">
                  <c:v>I found it too difficult to complete the poo test kit</c:v>
                </c:pt>
                <c:pt idx="8">
                  <c:v>I recently completed a poo test kit for potential bowel cancer symptoms, so I didn't think I would need to do one again so soon</c:v>
                </c:pt>
                <c:pt idx="9">
                  <c:v>I had other more important things to worry about than bowel cancer screening</c:v>
                </c:pt>
              </c:strCache>
            </c:strRef>
          </c:cat>
          <c:val>
            <c:numRef>
              <c:f>Sheet1!$C$2:$C$11</c:f>
              <c:numCache>
                <c:formatCode>0%</c:formatCode>
                <c:ptCount val="10"/>
                <c:pt idx="0">
                  <c:v>6.3981344349505059E-2</c:v>
                </c:pt>
                <c:pt idx="1">
                  <c:v>6.720821616776651E-2</c:v>
                </c:pt>
                <c:pt idx="2">
                  <c:v>6.2865368150592543E-2</c:v>
                </c:pt>
                <c:pt idx="3">
                  <c:v>4.3731999645863009E-2</c:v>
                </c:pt>
                <c:pt idx="4">
                  <c:v>2.9230304170791369E-2</c:v>
                </c:pt>
                <c:pt idx="5">
                  <c:v>2.1588537655624691E-2</c:v>
                </c:pt>
                <c:pt idx="6">
                  <c:v>4.7964461660786557E-2</c:v>
                </c:pt>
                <c:pt idx="7">
                  <c:v>2.7164189545540739E-2</c:v>
                </c:pt>
                <c:pt idx="8">
                  <c:v>5.0119327144560792E-2</c:v>
                </c:pt>
                <c:pt idx="9">
                  <c:v>1.1952321952343839E-2</c:v>
                </c:pt>
              </c:numCache>
            </c:numRef>
          </c:val>
          <c:extLst>
            <c:ext xmlns:c16="http://schemas.microsoft.com/office/drawing/2014/chart" uri="{C3380CC4-5D6E-409C-BE32-E72D297353CC}">
              <c16:uniqueId val="{00000002-C3C8-4964-B63B-725519AC4536}"/>
            </c:ext>
          </c:extLst>
        </c:ser>
        <c:ser>
          <c:idx val="2"/>
          <c:order val="2"/>
          <c:tx>
            <c:strRef>
              <c:f>Sheet1!$D$1</c:f>
              <c:strCache>
                <c:ptCount val="1"/>
                <c:pt idx="0">
                  <c:v>Never completed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have any symptoms of bowel cancer</c:v>
                </c:pt>
                <c:pt idx="1">
                  <c:v>I was too frightened of what the poo test might find</c:v>
                </c:pt>
                <c:pt idx="2">
                  <c:v>I was unsure how to do it or I worried I would do it wrong</c:v>
                </c:pt>
                <c:pt idx="3">
                  <c:v>I found it too messy to complete the poo test kit</c:v>
                </c:pt>
                <c:pt idx="4">
                  <c:v>I forgot to do the test kit</c:v>
                </c:pt>
                <c:pt idx="5">
                  <c:v>I found it too embarrassing to complete the poo test kit</c:v>
                </c:pt>
                <c:pt idx="6">
                  <c:v>I don't think that I am at risk of developing bowel cancer</c:v>
                </c:pt>
                <c:pt idx="7">
                  <c:v>I found it too difficult to complete the poo test kit</c:v>
                </c:pt>
                <c:pt idx="8">
                  <c:v>I recently completed a poo test kit for potential bowel cancer symptoms, so I didn't think I would need to do one again so soon</c:v>
                </c:pt>
                <c:pt idx="9">
                  <c:v>I had other more important things to worry about than bowel cancer screening</c:v>
                </c:pt>
              </c:strCache>
            </c:strRef>
          </c:cat>
          <c:val>
            <c:numRef>
              <c:f>Sheet1!$D$2:$D$11</c:f>
              <c:numCache>
                <c:formatCode>0%</c:formatCode>
                <c:ptCount val="10"/>
                <c:pt idx="0">
                  <c:v>0.42157403101213758</c:v>
                </c:pt>
                <c:pt idx="1">
                  <c:v>0.32086813834030481</c:v>
                </c:pt>
                <c:pt idx="2">
                  <c:v>0.2875618411105364</c:v>
                </c:pt>
                <c:pt idx="3">
                  <c:v>0.35298436693866142</c:v>
                </c:pt>
                <c:pt idx="4">
                  <c:v>0.41453626103130659</c:v>
                </c:pt>
                <c:pt idx="5">
                  <c:v>0.35244097487111781</c:v>
                </c:pt>
                <c:pt idx="6">
                  <c:v>0.17475891984666489</c:v>
                </c:pt>
                <c:pt idx="7">
                  <c:v>0.2435316695161622</c:v>
                </c:pt>
                <c:pt idx="8">
                  <c:v>3.0978797541833299E-2</c:v>
                </c:pt>
                <c:pt idx="9">
                  <c:v>0.20718550047813519</c:v>
                </c:pt>
              </c:numCache>
            </c:numRef>
          </c:val>
          <c:extLst>
            <c:ext xmlns:c16="http://schemas.microsoft.com/office/drawing/2014/chart" uri="{C3380CC4-5D6E-409C-BE32-E72D297353CC}">
              <c16:uniqueId val="{00000004-C3C8-4964-B63B-725519AC4536}"/>
            </c:ext>
          </c:extLst>
        </c:ser>
        <c:dLbls>
          <c:dLblPos val="outEnd"/>
          <c:showLegendKey val="0"/>
          <c:showVal val="1"/>
          <c:showCatName val="0"/>
          <c:showSerName val="0"/>
          <c:showPercent val="0"/>
          <c:showBubbleSize val="0"/>
        </c:dLbls>
        <c:gapWidth val="219"/>
        <c:overlap val="-27"/>
        <c:axId val="1887122047"/>
        <c:axId val="1887122527"/>
      </c:barChart>
      <c:catAx>
        <c:axId val="188712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87122527"/>
        <c:crosses val="autoZero"/>
        <c:auto val="1"/>
        <c:lblAlgn val="ctr"/>
        <c:lblOffset val="100"/>
        <c:noMultiLvlLbl val="0"/>
      </c:catAx>
      <c:valAx>
        <c:axId val="1887122527"/>
        <c:scaling>
          <c:orientation val="minMax"/>
        </c:scaling>
        <c:delete val="1"/>
        <c:axPos val="l"/>
        <c:numFmt formatCode="0%" sourceLinked="1"/>
        <c:majorTickMark val="none"/>
        <c:minorTickMark val="none"/>
        <c:tickLblPos val="nextTo"/>
        <c:crossAx val="1887122047"/>
        <c:crosses val="autoZero"/>
        <c:crossBetween val="between"/>
      </c:valAx>
      <c:spPr>
        <a:noFill/>
        <a:ln>
          <a:noFill/>
        </a:ln>
        <a:effectLst/>
      </c:spPr>
    </c:plotArea>
    <c:legend>
      <c:legendPos val="b"/>
      <c:layout>
        <c:manualLayout>
          <c:xMode val="edge"/>
          <c:yMode val="edge"/>
          <c:x val="0.38907347182918062"/>
          <c:y val="0.90235217356709019"/>
          <c:w val="0.33776913776057838"/>
          <c:h val="5.1837148237540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4EE6-4CAF-B3BB-48FCC9E342E7}"/>
              </c:ext>
            </c:extLst>
          </c:dPt>
          <c:dPt>
            <c:idx val="1"/>
            <c:invertIfNegative val="0"/>
            <c:bubble3D val="0"/>
            <c:spPr>
              <a:solidFill>
                <a:schemeClr val="bg2"/>
              </a:solidFill>
              <a:ln>
                <a:noFill/>
              </a:ln>
              <a:effectLst/>
            </c:spPr>
            <c:extLst>
              <c:ext xmlns:c16="http://schemas.microsoft.com/office/drawing/2014/chart" uri="{C3380CC4-5D6E-409C-BE32-E72D297353CC}">
                <c16:uniqueId val="{00000003-4EE6-4CAF-B3BB-48FCC9E342E7}"/>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invited but have never had a test</c:v>
                </c:pt>
                <c:pt idx="3">
                  <c:v>I have never been invited to have a test</c:v>
                </c:pt>
                <c:pt idx="4">
                  <c:v>Over due</c:v>
                </c:pt>
                <c:pt idx="5">
                  <c:v>Up to date</c:v>
                </c:pt>
              </c:strCache>
            </c:strRef>
          </c:cat>
          <c:val>
            <c:numRef>
              <c:f>Sheet1!$B$3:$B$8</c:f>
              <c:numCache>
                <c:formatCode>0%</c:formatCode>
                <c:ptCount val="6"/>
                <c:pt idx="0">
                  <c:v>0.03</c:v>
                </c:pt>
                <c:pt idx="1">
                  <c:v>0.03</c:v>
                </c:pt>
                <c:pt idx="2">
                  <c:v>0.04</c:v>
                </c:pt>
                <c:pt idx="3">
                  <c:v>0.06</c:v>
                </c:pt>
                <c:pt idx="4">
                  <c:v>7.0000000000000007E-2</c:v>
                </c:pt>
                <c:pt idx="5">
                  <c:v>0.77</c:v>
                </c:pt>
              </c:numCache>
            </c:numRef>
          </c:val>
          <c:extLst>
            <c:ext xmlns:c16="http://schemas.microsoft.com/office/drawing/2014/chart" uri="{C3380CC4-5D6E-409C-BE32-E72D297353CC}">
              <c16:uniqueId val="{00000004-4EE6-4CAF-B3BB-48FCC9E342E7}"/>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5D4C-4F4D-974A-5BF9D3B4787E}"/>
              </c:ext>
            </c:extLst>
          </c:dPt>
          <c:dPt>
            <c:idx val="1"/>
            <c:invertIfNegative val="0"/>
            <c:bubble3D val="0"/>
            <c:spPr>
              <a:solidFill>
                <a:schemeClr val="bg2"/>
              </a:solidFill>
              <a:ln>
                <a:noFill/>
              </a:ln>
              <a:effectLst/>
            </c:spPr>
            <c:extLst>
              <c:ext xmlns:c16="http://schemas.microsoft.com/office/drawing/2014/chart" uri="{C3380CC4-5D6E-409C-BE32-E72D297353CC}">
                <c16:uniqueId val="{00000003-5D4C-4F4D-974A-5BF9D3B4787E}"/>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invited but have never had a test</c:v>
                </c:pt>
                <c:pt idx="3">
                  <c:v>I have never been invited to have a test</c:v>
                </c:pt>
                <c:pt idx="4">
                  <c:v>More than 3 years ago</c:v>
                </c:pt>
                <c:pt idx="5">
                  <c:v>Within last 3 years</c:v>
                </c:pt>
              </c:strCache>
            </c:strRef>
          </c:cat>
          <c:val>
            <c:numRef>
              <c:f>Sheet1!$B$3:$B$8</c:f>
              <c:numCache>
                <c:formatCode>0%</c:formatCode>
                <c:ptCount val="6"/>
                <c:pt idx="0">
                  <c:v>0.03</c:v>
                </c:pt>
                <c:pt idx="1">
                  <c:v>0.03</c:v>
                </c:pt>
                <c:pt idx="2">
                  <c:v>0.04</c:v>
                </c:pt>
                <c:pt idx="3">
                  <c:v>0.06</c:v>
                </c:pt>
                <c:pt idx="4">
                  <c:v>0.22</c:v>
                </c:pt>
                <c:pt idx="5">
                  <c:v>0.62</c:v>
                </c:pt>
              </c:numCache>
            </c:numRef>
          </c:val>
          <c:extLst>
            <c:ext xmlns:c16="http://schemas.microsoft.com/office/drawing/2014/chart" uri="{C3380CC4-5D6E-409C-BE32-E72D297353CC}">
              <c16:uniqueId val="{00000004-5D4C-4F4D-974A-5BF9D3B4787E}"/>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14"/>
                <c:pt idx="0">
                  <c:v>All</c:v>
                </c:pt>
                <c:pt idx="2">
                  <c:v>ABC1</c:v>
                </c:pt>
                <c:pt idx="3">
                  <c:v>C2DE</c:v>
                </c:pt>
                <c:pt idx="5">
                  <c:v>Living 
without a disability</c:v>
                </c:pt>
                <c:pt idx="6">
                  <c:v>Living 
with a disability </c:v>
                </c:pt>
                <c:pt idx="8">
                  <c:v>Urban</c:v>
                </c:pt>
                <c:pt idx="9">
                  <c:v>Rural</c:v>
                </c:pt>
                <c:pt idx="11">
                  <c:v>West of Scotland Cancer Network </c:v>
                </c:pt>
                <c:pt idx="12">
                  <c:v>South East of Scotland Cancer Network</c:v>
                </c:pt>
                <c:pt idx="13">
                  <c:v>North Scotland Cancer Network</c:v>
                </c:pt>
              </c:strCache>
            </c:strRef>
          </c:cat>
          <c:val>
            <c:numRef>
              <c:f>Sheet1!$B$2:$B$22</c:f>
              <c:numCache>
                <c:formatCode>General</c:formatCode>
                <c:ptCount val="14"/>
                <c:pt idx="0" formatCode="0%">
                  <c:v>0.77</c:v>
                </c:pt>
                <c:pt idx="2" formatCode="0%">
                  <c:v>0.75</c:v>
                </c:pt>
                <c:pt idx="3" formatCode="0%">
                  <c:v>0.79</c:v>
                </c:pt>
                <c:pt idx="5" formatCode="0%">
                  <c:v>0.77</c:v>
                </c:pt>
                <c:pt idx="6" formatCode="0%">
                  <c:v>0.77</c:v>
                </c:pt>
                <c:pt idx="8" formatCode="0%">
                  <c:v>0.75</c:v>
                </c:pt>
                <c:pt idx="9" formatCode="0%">
                  <c:v>0.84</c:v>
                </c:pt>
                <c:pt idx="11" formatCode="0%">
                  <c:v>0.77</c:v>
                </c:pt>
                <c:pt idx="12" formatCode="0%">
                  <c:v>0.72</c:v>
                </c:pt>
                <c:pt idx="13" formatCode="0%">
                  <c:v>0.84</c:v>
                </c:pt>
              </c:numCache>
            </c:numRef>
          </c:val>
          <c:extLst>
            <c:ext xmlns:c16="http://schemas.microsoft.com/office/drawing/2014/chart" uri="{C3380CC4-5D6E-409C-BE32-E72D297353CC}">
              <c16:uniqueId val="{00000000-6263-4BF1-BE44-F35452654F6D}"/>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784914195447696E-3"/>
          <c:y val="2.5630803340970468E-2"/>
          <c:w val="0.97417305852807468"/>
          <c:h val="0.657619692098966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E65F-458D-854A-C1B2105CDC9C}"/>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E65F-458D-854A-C1B2105CDC9C}"/>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5-933F-4CF8-B219-7EEA9D07F621}"/>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3-6382-4672-8875-5640BC17932F}"/>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5-6382-4672-8875-5640BC17932F}"/>
              </c:ext>
            </c:extLst>
          </c:dPt>
          <c:dPt>
            <c:idx val="9"/>
            <c:invertIfNegative val="0"/>
            <c:bubble3D val="0"/>
            <c:spPr>
              <a:solidFill>
                <a:schemeClr val="accent1"/>
              </a:solidFill>
              <a:ln>
                <a:noFill/>
              </a:ln>
              <a:effectLst/>
            </c:spPr>
            <c:extLst>
              <c:ext xmlns:c16="http://schemas.microsoft.com/office/drawing/2014/chart" uri="{C3380CC4-5D6E-409C-BE32-E72D297353CC}">
                <c16:uniqueId val="{00000006-6382-4672-8875-5640BC17932F}"/>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7-6382-4672-8875-5640BC17932F}"/>
              </c:ext>
            </c:extLst>
          </c:dPt>
          <c:dPt>
            <c:idx val="12"/>
            <c:invertIfNegative val="0"/>
            <c:bubble3D val="0"/>
            <c:spPr>
              <a:solidFill>
                <a:schemeClr val="accent1"/>
              </a:solidFill>
              <a:ln>
                <a:noFill/>
              </a:ln>
              <a:effectLst/>
            </c:spPr>
            <c:extLst>
              <c:ext xmlns:c16="http://schemas.microsoft.com/office/drawing/2014/chart" uri="{C3380CC4-5D6E-409C-BE32-E72D297353CC}">
                <c16:uniqueId val="{00000009-6382-4672-8875-5640BC17932F}"/>
              </c:ext>
            </c:extLst>
          </c:dPt>
          <c:dPt>
            <c:idx val="13"/>
            <c:invertIfNegative val="0"/>
            <c:bubble3D val="0"/>
            <c:spPr>
              <a:solidFill>
                <a:schemeClr val="accent1"/>
              </a:solidFill>
              <a:ln>
                <a:noFill/>
              </a:ln>
              <a:effectLst/>
            </c:spPr>
            <c:extLst>
              <c:ext xmlns:c16="http://schemas.microsoft.com/office/drawing/2014/chart" uri="{C3380CC4-5D6E-409C-BE32-E72D297353CC}">
                <c16:uniqueId val="{0000000A-6382-4672-8875-5640BC17932F}"/>
              </c:ext>
            </c:extLst>
          </c:dPt>
          <c:dPt>
            <c:idx val="14"/>
            <c:invertIfNegative val="0"/>
            <c:bubble3D val="0"/>
            <c:spPr>
              <a:solidFill>
                <a:schemeClr val="accent1"/>
              </a:solidFill>
              <a:ln>
                <a:noFill/>
              </a:ln>
              <a:effectLst/>
            </c:spPr>
            <c:extLst>
              <c:ext xmlns:c16="http://schemas.microsoft.com/office/drawing/2014/chart" uri="{C3380CC4-5D6E-409C-BE32-E72D297353CC}">
                <c16:uniqueId val="{0000000B-6382-4672-8875-5640BC17932F}"/>
              </c:ext>
            </c:extLst>
          </c:dPt>
          <c:dPt>
            <c:idx val="15"/>
            <c:invertIfNegative val="0"/>
            <c:bubble3D val="0"/>
            <c:spPr>
              <a:solidFill>
                <a:schemeClr val="accent1"/>
              </a:solidFill>
              <a:ln>
                <a:noFill/>
              </a:ln>
              <a:effectLst/>
            </c:spPr>
            <c:extLst>
              <c:ext xmlns:c16="http://schemas.microsoft.com/office/drawing/2014/chart" uri="{C3380CC4-5D6E-409C-BE32-E72D297353CC}">
                <c16:uniqueId val="{00000015-E65F-458D-854A-C1B2105CDC9C}"/>
              </c:ext>
            </c:extLst>
          </c:dPt>
          <c:dLbls>
            <c:dLbl>
              <c:idx val="0"/>
              <c:layout>
                <c:manualLayout>
                  <c:x val="-2.6121769276166532E-18"/>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7FF-4B07-936B-A4A6C6C45B8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Smoking</c:v>
                </c:pt>
                <c:pt idx="1">
                  <c:v>Drinking alcohol</c:v>
                </c:pt>
                <c:pt idx="2">
                  <c:v>Family history/ having a close relative with cancer</c:v>
                </c:pt>
                <c:pt idx="3">
                  <c:v>Poor diet</c:v>
                </c:pt>
                <c:pt idx="4">
                  <c:v>Sunburn/ too much sun exposure</c:v>
                </c:pt>
                <c:pt idx="5">
                  <c:v>Diet (unspecified)</c:v>
                </c:pt>
                <c:pt idx="6">
                  <c:v>Not doing enough physical activity</c:v>
                </c:pt>
                <c:pt idx="7">
                  <c:v>Being obese</c:v>
                </c:pt>
                <c:pt idx="8">
                  <c:v>Occupational exposures</c:v>
                </c:pt>
                <c:pt idx="9">
                  <c:v>Eating processed/ ultra processed food</c:v>
                </c:pt>
                <c:pt idx="10">
                  <c:v>Radiation</c:v>
                </c:pt>
                <c:pt idx="11">
                  <c:v>Outdoor air pollution</c:v>
                </c:pt>
                <c:pt idx="12">
                  <c:v>Lifestyle (unspecified)</c:v>
                </c:pt>
                <c:pt idx="13">
                  <c:v>Stress</c:v>
                </c:pt>
                <c:pt idx="14">
                  <c:v>Being overweight</c:v>
                </c:pt>
                <c:pt idx="15">
                  <c:v>Older age</c:v>
                </c:pt>
              </c:strCache>
            </c:strRef>
          </c:cat>
          <c:val>
            <c:numRef>
              <c:f>Sheet1!$B$2:$B$17</c:f>
              <c:numCache>
                <c:formatCode>0%</c:formatCode>
                <c:ptCount val="16"/>
                <c:pt idx="0">
                  <c:v>0.8</c:v>
                </c:pt>
                <c:pt idx="1">
                  <c:v>0.48</c:v>
                </c:pt>
                <c:pt idx="2">
                  <c:v>0.42</c:v>
                </c:pt>
                <c:pt idx="3">
                  <c:v>0.21</c:v>
                </c:pt>
                <c:pt idx="4">
                  <c:v>0.2</c:v>
                </c:pt>
                <c:pt idx="5">
                  <c:v>0.18</c:v>
                </c:pt>
                <c:pt idx="6">
                  <c:v>0.16</c:v>
                </c:pt>
                <c:pt idx="7">
                  <c:v>0.13</c:v>
                </c:pt>
                <c:pt idx="8">
                  <c:v>0.12</c:v>
                </c:pt>
                <c:pt idx="9">
                  <c:v>0.11</c:v>
                </c:pt>
                <c:pt idx="10">
                  <c:v>0.1</c:v>
                </c:pt>
                <c:pt idx="11">
                  <c:v>0.1</c:v>
                </c:pt>
                <c:pt idx="12">
                  <c:v>0.09</c:v>
                </c:pt>
                <c:pt idx="13">
                  <c:v>7.0000000000000007E-2</c:v>
                </c:pt>
                <c:pt idx="14">
                  <c:v>0.06</c:v>
                </c:pt>
                <c:pt idx="15">
                  <c:v>0.05</c:v>
                </c:pt>
              </c:numCache>
            </c:numRef>
          </c:val>
          <c:extLst>
            <c:ext xmlns:c16="http://schemas.microsoft.com/office/drawing/2014/chart" uri="{C3380CC4-5D6E-409C-BE32-E72D297353CC}">
              <c16:uniqueId val="{00000000-6382-4672-8875-5640BC17932F}"/>
            </c:ext>
          </c:extLst>
        </c:ser>
        <c:dLbls>
          <c:dLblPos val="outEnd"/>
          <c:showLegendKey val="0"/>
          <c:showVal val="1"/>
          <c:showCatName val="0"/>
          <c:showSerName val="0"/>
          <c:showPercent val="0"/>
          <c:showBubbleSize val="0"/>
        </c:dLbls>
        <c:gapWidth val="25"/>
        <c:overlap val="2"/>
        <c:axId val="1687306335"/>
        <c:axId val="2109065087"/>
      </c:barChart>
      <c:catAx>
        <c:axId val="16873063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88878187424532E-2"/>
          <c:y val="6.1347089254317061E-2"/>
          <c:w val="0.83696776616839075"/>
          <c:h val="0.69957803979971422"/>
        </c:manualLayout>
      </c:layout>
      <c:barChart>
        <c:barDir val="col"/>
        <c:grouping val="percentStacked"/>
        <c:varyColors val="0"/>
        <c:ser>
          <c:idx val="5"/>
          <c:order val="0"/>
          <c:tx>
            <c:strRef>
              <c:f>Sheet1!$B$1</c:f>
              <c:strCache>
                <c:ptCount val="1"/>
                <c:pt idx="0">
                  <c:v>Yes, definitely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Sheet1!$B$2:$B$3</c:f>
              <c:numCache>
                <c:formatCode>0%</c:formatCode>
                <c:ptCount val="2"/>
                <c:pt idx="0">
                  <c:v>0.69</c:v>
                </c:pt>
                <c:pt idx="1">
                  <c:v>0.73</c:v>
                </c:pt>
              </c:numCache>
            </c:numRef>
          </c:val>
          <c:extLst>
            <c:ext xmlns:c16="http://schemas.microsoft.com/office/drawing/2014/chart" uri="{C3380CC4-5D6E-409C-BE32-E72D297353CC}">
              <c16:uniqueId val="{00000000-A5A4-4BD1-8451-68096B61DE84}"/>
            </c:ext>
          </c:extLst>
        </c:ser>
        <c:ser>
          <c:idx val="4"/>
          <c:order val="1"/>
          <c:tx>
            <c:strRef>
              <c:f>Sheet1!$C$1</c:f>
              <c:strCache>
                <c:ptCount val="1"/>
                <c:pt idx="0">
                  <c:v>Yes, probably</c:v>
                </c:pt>
              </c:strCache>
            </c:strRef>
          </c:tx>
          <c:spPr>
            <a:solidFill>
              <a:schemeClr val="accent1">
                <a:lumMod val="20000"/>
                <a:lumOff val="80000"/>
              </a:schemeClr>
            </a:solidFill>
            <a:ln>
              <a:noFill/>
            </a:ln>
            <a:effectLst/>
          </c:spPr>
          <c:invertIfNegative val="0"/>
          <c:dLbls>
            <c:dLbl>
              <c:idx val="0"/>
              <c:layout>
                <c:manualLayout>
                  <c:x val="-4.1190923312236016E-17"/>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5A4-4BD1-8451-68096B61DE84}"/>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Sheet1!$C$2:$C$3</c:f>
              <c:numCache>
                <c:formatCode>0%</c:formatCode>
                <c:ptCount val="2"/>
                <c:pt idx="0">
                  <c:v>0.06</c:v>
                </c:pt>
                <c:pt idx="1">
                  <c:v>0.04</c:v>
                </c:pt>
              </c:numCache>
            </c:numRef>
          </c:val>
          <c:extLst>
            <c:ext xmlns:c16="http://schemas.microsoft.com/office/drawing/2014/chart" uri="{C3380CC4-5D6E-409C-BE32-E72D297353CC}">
              <c16:uniqueId val="{00000002-A5A4-4BD1-8451-68096B61DE84}"/>
            </c:ext>
          </c:extLst>
        </c:ser>
        <c:ser>
          <c:idx val="3"/>
          <c:order val="2"/>
          <c:tx>
            <c:strRef>
              <c:f>Sheet1!$D$1</c:f>
              <c:strCache>
                <c:ptCount val="1"/>
                <c:pt idx="0">
                  <c:v>No, probably not</c:v>
                </c:pt>
              </c:strCache>
            </c:strRef>
          </c:tx>
          <c:spPr>
            <a:solidFill>
              <a:schemeClr val="accent2"/>
            </a:solidFill>
            <a:ln>
              <a:noFill/>
            </a:ln>
            <a:effectLst/>
          </c:spPr>
          <c:invertIfNegative val="0"/>
          <c:dLbls>
            <c:dLbl>
              <c:idx val="0"/>
              <c:layout>
                <c:manualLayout>
                  <c:x val="-1.1234017950899615E-3"/>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5A4-4BD1-8451-68096B61DE84}"/>
                </c:ext>
              </c:extLst>
            </c:dLbl>
            <c:dLbl>
              <c:idx val="1"/>
              <c:delete val="1"/>
              <c:extLst>
                <c:ext xmlns:c15="http://schemas.microsoft.com/office/drawing/2012/chart" uri="{CE6537A1-D6FC-4f65-9D91-7224C49458BB}"/>
                <c:ext xmlns:c16="http://schemas.microsoft.com/office/drawing/2014/chart" uri="{C3380CC4-5D6E-409C-BE32-E72D297353CC}">
                  <c16:uniqueId val="{00000001-B241-48D3-8A7B-633DF63FDCF3}"/>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Sheet1!$D$2:$D$3</c:f>
              <c:numCache>
                <c:formatCode>0%</c:formatCode>
                <c:ptCount val="2"/>
                <c:pt idx="0">
                  <c:v>0.04</c:v>
                </c:pt>
                <c:pt idx="1">
                  <c:v>0</c:v>
                </c:pt>
              </c:numCache>
            </c:numRef>
          </c:val>
          <c:extLst>
            <c:ext xmlns:c16="http://schemas.microsoft.com/office/drawing/2014/chart" uri="{C3380CC4-5D6E-409C-BE32-E72D297353CC}">
              <c16:uniqueId val="{00000004-A5A4-4BD1-8451-68096B61DE84}"/>
            </c:ext>
          </c:extLst>
        </c:ser>
        <c:ser>
          <c:idx val="2"/>
          <c:order val="3"/>
          <c:tx>
            <c:strRef>
              <c:f>Sheet1!$E$1</c:f>
              <c:strCache>
                <c:ptCount val="1"/>
                <c:pt idx="0">
                  <c:v>No, definitely not</c:v>
                </c:pt>
              </c:strCache>
            </c:strRef>
          </c:tx>
          <c:spPr>
            <a:solidFill>
              <a:schemeClr val="accent6"/>
            </a:solidFill>
            <a:ln>
              <a:noFill/>
            </a:ln>
            <a:effectLst/>
          </c:spPr>
          <c:invertIfNegative val="0"/>
          <c:dLbls>
            <c:dLbl>
              <c:idx val="1"/>
              <c:layout>
                <c:manualLayout>
                  <c:x val="1.1234017950899203E-3"/>
                  <c:y val="-2.636674551315499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241-48D3-8A7B-633DF63FDCF3}"/>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Sheet1!$E$2:$E$3</c:f>
              <c:numCache>
                <c:formatCode>0%</c:formatCode>
                <c:ptCount val="2"/>
                <c:pt idx="0">
                  <c:v>0.02</c:v>
                </c:pt>
                <c:pt idx="1">
                  <c:v>0.01</c:v>
                </c:pt>
              </c:numCache>
            </c:numRef>
          </c:val>
          <c:extLst>
            <c:ext xmlns:c16="http://schemas.microsoft.com/office/drawing/2014/chart" uri="{C3380CC4-5D6E-409C-BE32-E72D297353CC}">
              <c16:uniqueId val="{00000005-A5A4-4BD1-8451-68096B61DE84}"/>
            </c:ext>
          </c:extLst>
        </c:ser>
        <c:ser>
          <c:idx val="1"/>
          <c:order val="4"/>
          <c:tx>
            <c:strRef>
              <c:f>Sheet1!$F$1</c:f>
              <c:strCache>
                <c:ptCount val="1"/>
                <c:pt idx="0">
                  <c:v>I'm not eligible to be invited in the future</c:v>
                </c:pt>
              </c:strCache>
            </c:strRef>
          </c:tx>
          <c:spPr>
            <a:solidFill>
              <a:srgbClr val="485F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Sheet1!$F$2:$F$3</c:f>
              <c:numCache>
                <c:formatCode>0%</c:formatCode>
                <c:ptCount val="2"/>
                <c:pt idx="0">
                  <c:v>0.16</c:v>
                </c:pt>
                <c:pt idx="1">
                  <c:v>0.21</c:v>
                </c:pt>
              </c:numCache>
            </c:numRef>
          </c:val>
          <c:extLst>
            <c:ext xmlns:c16="http://schemas.microsoft.com/office/drawing/2014/chart" uri="{C3380CC4-5D6E-409C-BE32-E72D297353CC}">
              <c16:uniqueId val="{00000006-A5A4-4BD1-8451-68096B61DE84}"/>
            </c:ext>
          </c:extLst>
        </c:ser>
        <c:ser>
          <c:idx val="0"/>
          <c:order val="5"/>
          <c:tx>
            <c:strRef>
              <c:f>Sheet1!$G$1</c:f>
              <c:strCache>
                <c:ptCount val="1"/>
                <c:pt idx="0">
                  <c:v>Don't know/Prefer not to say</c:v>
                </c:pt>
              </c:strCache>
            </c:strRef>
          </c:tx>
          <c:spPr>
            <a:solidFill>
              <a:schemeClr val="bg2"/>
            </a:solidFill>
            <a:ln>
              <a:noFill/>
            </a:ln>
            <a:effectLst/>
          </c:spPr>
          <c:invertIfNegative val="0"/>
          <c:dLbls>
            <c:delete val="1"/>
          </c:dLbls>
          <c:cat>
            <c:strRef>
              <c:f>Sheet1!$A$2:$A$3</c:f>
              <c:strCache>
                <c:ptCount val="2"/>
                <c:pt idx="0">
                  <c:v>All</c:v>
                </c:pt>
                <c:pt idx="1">
                  <c:v>All up to date</c:v>
                </c:pt>
              </c:strCache>
            </c:strRef>
          </c:cat>
          <c:val>
            <c:numRef>
              <c:f>Sheet1!$G$2:$G$3</c:f>
              <c:numCache>
                <c:formatCode>0%</c:formatCode>
                <c:ptCount val="2"/>
                <c:pt idx="0">
                  <c:v>0.03</c:v>
                </c:pt>
                <c:pt idx="1">
                  <c:v>0.01</c:v>
                </c:pt>
              </c:numCache>
            </c:numRef>
          </c:val>
          <c:extLst>
            <c:ext xmlns:c16="http://schemas.microsoft.com/office/drawing/2014/chart" uri="{C3380CC4-5D6E-409C-BE32-E72D297353CC}">
              <c16:uniqueId val="{00000007-A5A4-4BD1-8451-68096B61DE84}"/>
            </c:ext>
          </c:extLst>
        </c:ser>
        <c:dLbls>
          <c:dLblPos val="ctr"/>
          <c:showLegendKey val="0"/>
          <c:showVal val="1"/>
          <c:showCatName val="0"/>
          <c:showSerName val="0"/>
          <c:showPercent val="0"/>
          <c:showBubbleSize val="0"/>
        </c:dLbls>
        <c:gapWidth val="150"/>
        <c:overlap val="100"/>
        <c:axId val="694054144"/>
        <c:axId val="694070368"/>
      </c:barChart>
      <c:catAx>
        <c:axId val="6940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694070368"/>
        <c:crosses val="autoZero"/>
        <c:auto val="1"/>
        <c:lblAlgn val="ctr"/>
        <c:lblOffset val="100"/>
        <c:noMultiLvlLbl val="0"/>
      </c:catAx>
      <c:valAx>
        <c:axId val="694070368"/>
        <c:scaling>
          <c:orientation val="minMax"/>
        </c:scaling>
        <c:delete val="1"/>
        <c:axPos val="l"/>
        <c:numFmt formatCode="0%" sourceLinked="1"/>
        <c:majorTickMark val="none"/>
        <c:minorTickMark val="none"/>
        <c:tickLblPos val="nextTo"/>
        <c:crossAx val="694054144"/>
        <c:crosses val="autoZero"/>
        <c:crossBetween val="between"/>
      </c:valAx>
      <c:spPr>
        <a:noFill/>
        <a:ln>
          <a:noFill/>
        </a:ln>
        <a:effectLst/>
      </c:spPr>
    </c:plotArea>
    <c:legend>
      <c:legendPos val="b"/>
      <c:layout>
        <c:manualLayout>
          <c:xMode val="edge"/>
          <c:yMode val="edge"/>
          <c:x val="5.5471513136765953E-2"/>
          <c:y val="0.82328349983022997"/>
          <c:w val="0.90058267771738443"/>
          <c:h val="0.15967239530513197"/>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14"/>
                <c:pt idx="0">
                  <c:v>All</c:v>
                </c:pt>
                <c:pt idx="2">
                  <c:v>ABC1</c:v>
                </c:pt>
                <c:pt idx="3">
                  <c:v>C2DE</c:v>
                </c:pt>
                <c:pt idx="5">
                  <c:v>Living 
without a disability</c:v>
                </c:pt>
                <c:pt idx="6">
                  <c:v>Living 
with a disability </c:v>
                </c:pt>
                <c:pt idx="8">
                  <c:v>Urban</c:v>
                </c:pt>
                <c:pt idx="9">
                  <c:v>Rural</c:v>
                </c:pt>
                <c:pt idx="11">
                  <c:v>West of Scotland Cancer Network </c:v>
                </c:pt>
                <c:pt idx="12">
                  <c:v>South East of Scotland Cancer Network</c:v>
                </c:pt>
                <c:pt idx="13">
                  <c:v>North Scotland Cancer Network</c:v>
                </c:pt>
              </c:strCache>
            </c:strRef>
          </c:cat>
          <c:val>
            <c:numRef>
              <c:f>Sheet1!$B$2:$B$22</c:f>
              <c:numCache>
                <c:formatCode>General</c:formatCode>
                <c:ptCount val="14"/>
                <c:pt idx="0" formatCode="0%">
                  <c:v>0.75</c:v>
                </c:pt>
                <c:pt idx="2" formatCode="0%">
                  <c:v>0.75</c:v>
                </c:pt>
                <c:pt idx="3" formatCode="0%">
                  <c:v>0.75</c:v>
                </c:pt>
                <c:pt idx="5" formatCode="0%">
                  <c:v>0.77</c:v>
                </c:pt>
                <c:pt idx="6" formatCode="0%">
                  <c:v>0.71</c:v>
                </c:pt>
                <c:pt idx="8" formatCode="0%">
                  <c:v>0.74</c:v>
                </c:pt>
                <c:pt idx="9" formatCode="0%">
                  <c:v>0.72</c:v>
                </c:pt>
                <c:pt idx="11" formatCode="0%">
                  <c:v>0.77</c:v>
                </c:pt>
                <c:pt idx="12" formatCode="0%">
                  <c:v>0.71</c:v>
                </c:pt>
                <c:pt idx="13" formatCode="0%">
                  <c:v>0.75</c:v>
                </c:pt>
              </c:numCache>
            </c:numRef>
          </c:val>
          <c:extLst>
            <c:ext xmlns:c16="http://schemas.microsoft.com/office/drawing/2014/chart" uri="{C3380CC4-5D6E-409C-BE32-E72D297353CC}">
              <c16:uniqueId val="{00000000-0FA4-4774-9D6B-10B2B5B4BD5A}"/>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697449105529112E-2"/>
          <c:y val="4.8073628093255182E-2"/>
          <c:w val="0.94439906850354927"/>
          <c:h val="0.54162968464047956"/>
        </c:manualLayout>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found breast cancer screening painful when I have been before</c:v>
                </c:pt>
                <c:pt idx="1">
                  <c:v>I was worried that breast screening might be painful</c:v>
                </c:pt>
                <c:pt idx="2">
                  <c:v>I didn't want a man to carry out the screening test</c:v>
                </c:pt>
                <c:pt idx="3">
                  <c:v>I was too frightened of what the test might find</c:v>
                </c:pt>
                <c:pt idx="4">
                  <c:v>I worried that I would find being at the appointment physically uncomfortable or difficult.</c:v>
                </c:pt>
                <c:pt idx="5">
                  <c:v>I was too embarrassed to go for breast screening.</c:v>
                </c:pt>
                <c:pt idx="6">
                  <c:v>I decided that the harms of taking part outweigh the benefits</c:v>
                </c:pt>
                <c:pt idx="7">
                  <c:v>I don't think that I am at risk of breast cancer</c:v>
                </c:pt>
                <c:pt idx="8">
                  <c:v>I didn't have any symptoms of breast cancer</c:v>
                </c:pt>
                <c:pt idx="9">
                  <c:v>The appointment was too far away from my home</c:v>
                </c:pt>
              </c:strCache>
            </c:strRef>
          </c:cat>
          <c:val>
            <c:numRef>
              <c:f>Sheet1!$B$2:$B$11</c:f>
              <c:numCache>
                <c:formatCode>0%</c:formatCode>
                <c:ptCount val="10"/>
                <c:pt idx="0">
                  <c:v>0.32848069915948308</c:v>
                </c:pt>
                <c:pt idx="1">
                  <c:v>0.23845587013092939</c:v>
                </c:pt>
                <c:pt idx="2">
                  <c:v>0.2133932244990335</c:v>
                </c:pt>
                <c:pt idx="3">
                  <c:v>0.11887434810960849</c:v>
                </c:pt>
                <c:pt idx="4">
                  <c:v>8.5877066002354258E-2</c:v>
                </c:pt>
                <c:pt idx="5">
                  <c:v>7.9687794487995831E-2</c:v>
                </c:pt>
                <c:pt idx="6">
                  <c:v>7.4615964747525729E-2</c:v>
                </c:pt>
                <c:pt idx="7">
                  <c:v>7.0568631454776751E-2</c:v>
                </c:pt>
                <c:pt idx="8">
                  <c:v>6.4023717614315273E-2</c:v>
                </c:pt>
                <c:pt idx="9">
                  <c:v>4.7082688632077437E-2</c:v>
                </c:pt>
              </c:numCache>
            </c:numRef>
          </c:val>
          <c:extLst>
            <c:ext xmlns:c16="http://schemas.microsoft.com/office/drawing/2014/chart" uri="{C3380CC4-5D6E-409C-BE32-E72D297353CC}">
              <c16:uniqueId val="{00000000-3148-45E3-95F8-9A5CDA698514}"/>
            </c:ext>
          </c:extLst>
        </c:ser>
        <c:ser>
          <c:idx val="1"/>
          <c:order val="1"/>
          <c:tx>
            <c:strRef>
              <c:f>Sheet1!$C$1</c:f>
              <c:strCache>
                <c:ptCount val="1"/>
                <c:pt idx="0">
                  <c:v>Up to date</c:v>
                </c:pt>
              </c:strCache>
            </c:strRef>
          </c:tx>
          <c:spPr>
            <a:solidFill>
              <a:schemeClr val="accent3"/>
            </a:solidFill>
            <a:ln>
              <a:noFill/>
            </a:ln>
            <a:effectLst/>
          </c:spPr>
          <c:invertIfNegative val="0"/>
          <c:dLbls>
            <c:dLbl>
              <c:idx val="1"/>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F9F-4679-9A6D-FA50079399E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found breast cancer screening painful when I have been before</c:v>
                </c:pt>
                <c:pt idx="1">
                  <c:v>I was worried that breast screening might be painful</c:v>
                </c:pt>
                <c:pt idx="2">
                  <c:v>I didn't want a man to carry out the screening test</c:v>
                </c:pt>
                <c:pt idx="3">
                  <c:v>I was too frightened of what the test might find</c:v>
                </c:pt>
                <c:pt idx="4">
                  <c:v>I worried that I would find being at the appointment physically uncomfortable or difficult.</c:v>
                </c:pt>
                <c:pt idx="5">
                  <c:v>I was too embarrassed to go for breast screening.</c:v>
                </c:pt>
                <c:pt idx="6">
                  <c:v>I decided that the harms of taking part outweigh the benefits</c:v>
                </c:pt>
                <c:pt idx="7">
                  <c:v>I don't think that I am at risk of breast cancer</c:v>
                </c:pt>
                <c:pt idx="8">
                  <c:v>I didn't have any symptoms of breast cancer</c:v>
                </c:pt>
                <c:pt idx="9">
                  <c:v>The appointment was too far away from my home</c:v>
                </c:pt>
              </c:strCache>
            </c:strRef>
          </c:cat>
          <c:val>
            <c:numRef>
              <c:f>Sheet1!$C$2:$C$11</c:f>
              <c:numCache>
                <c:formatCode>0%</c:formatCode>
                <c:ptCount val="10"/>
                <c:pt idx="0">
                  <c:v>0.34551838168733628</c:v>
                </c:pt>
                <c:pt idx="1">
                  <c:v>0.2245742530789164</c:v>
                </c:pt>
                <c:pt idx="2">
                  <c:v>0.2212550287851475</c:v>
                </c:pt>
                <c:pt idx="3">
                  <c:v>0.1150280301253752</c:v>
                </c:pt>
                <c:pt idx="4">
                  <c:v>8.1011254011556386E-2</c:v>
                </c:pt>
                <c:pt idx="5">
                  <c:v>6.8620701922053676E-2</c:v>
                </c:pt>
                <c:pt idx="6">
                  <c:v>6.130331689950979E-2</c:v>
                </c:pt>
                <c:pt idx="7">
                  <c:v>5.2133389535788888E-2</c:v>
                </c:pt>
                <c:pt idx="8">
                  <c:v>4.0393040206003192E-2</c:v>
                </c:pt>
                <c:pt idx="9">
                  <c:v>4.5683776095253432E-2</c:v>
                </c:pt>
              </c:numCache>
            </c:numRef>
          </c:val>
          <c:extLst>
            <c:ext xmlns:c16="http://schemas.microsoft.com/office/drawing/2014/chart" uri="{C3380CC4-5D6E-409C-BE32-E72D297353CC}">
              <c16:uniqueId val="{00000002-3148-45E3-95F8-9A5CDA698514}"/>
            </c:ext>
          </c:extLst>
        </c:ser>
        <c:dLbls>
          <c:dLblPos val="outEnd"/>
          <c:showLegendKey val="0"/>
          <c:showVal val="1"/>
          <c:showCatName val="0"/>
          <c:showSerName val="0"/>
          <c:showPercent val="0"/>
          <c:showBubbleSize val="0"/>
        </c:dLbls>
        <c:gapWidth val="219"/>
        <c:overlap val="-27"/>
        <c:axId val="1887122047"/>
        <c:axId val="1887122527"/>
      </c:barChart>
      <c:catAx>
        <c:axId val="188712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87122527"/>
        <c:crosses val="autoZero"/>
        <c:auto val="1"/>
        <c:lblAlgn val="ctr"/>
        <c:lblOffset val="100"/>
        <c:noMultiLvlLbl val="0"/>
      </c:catAx>
      <c:valAx>
        <c:axId val="1887122527"/>
        <c:scaling>
          <c:orientation val="minMax"/>
        </c:scaling>
        <c:delete val="1"/>
        <c:axPos val="l"/>
        <c:numFmt formatCode="0%" sourceLinked="1"/>
        <c:majorTickMark val="none"/>
        <c:minorTickMark val="none"/>
        <c:tickLblPos val="nextTo"/>
        <c:crossAx val="1887122047"/>
        <c:crosses val="autoZero"/>
        <c:crossBetween val="between"/>
      </c:valAx>
      <c:spPr>
        <a:noFill/>
        <a:ln>
          <a:noFill/>
        </a:ln>
        <a:effectLst/>
      </c:spPr>
    </c:plotArea>
    <c:legend>
      <c:legendPos val="b"/>
      <c:layout>
        <c:manualLayout>
          <c:xMode val="edge"/>
          <c:yMode val="edge"/>
          <c:x val="0.38907347182918062"/>
          <c:y val="0.90235217356709019"/>
          <c:w val="0.3263915492677672"/>
          <c:h val="5.1837148237540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dirty="0">
                <a:latin typeface="Arial" panose="020B0604020202020204" pitchFamily="34" charset="0"/>
                <a:cs typeface="Arial" panose="020B0604020202020204" pitchFamily="34" charset="0"/>
              </a:rPr>
              <a:t>Prompted awareness of risk factors (Top 3)</a:t>
            </a:r>
          </a:p>
        </c:rich>
      </c:tx>
      <c:layout>
        <c:manualLayout>
          <c:xMode val="edge"/>
          <c:yMode val="edge"/>
          <c:x val="0.15677722152690862"/>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7860643111581788"/>
          <c:y val="5.2703243415446036E-2"/>
          <c:w val="0.57206315586791179"/>
          <c:h val="0.91757561133010435"/>
        </c:manualLayout>
      </c:layout>
      <c:barChart>
        <c:barDir val="bar"/>
        <c:grouping val="clustered"/>
        <c:varyColors val="0"/>
        <c:ser>
          <c:idx val="1"/>
          <c:order val="0"/>
          <c:tx>
            <c:strRef>
              <c:f>Sheet1!$F$1</c:f>
              <c:strCache>
                <c:ptCount val="1"/>
                <c:pt idx="0">
                  <c:v>Northern Ireland </c:v>
                </c:pt>
              </c:strCache>
            </c:strRef>
          </c:tx>
          <c:spPr>
            <a:solidFill>
              <a:schemeClr val="accent1">
                <a:lumMod val="20000"/>
                <a:lumOff val="8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BBEC-4B33-9014-104241FAA5E3}"/>
                </c:ext>
              </c:extLst>
            </c:dLbl>
            <c:dLbl>
              <c:idx val="4"/>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BBEC-4B33-9014-104241FAA5E3}"/>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Blood in pee or poo</c:v>
                </c:pt>
                <c:pt idx="1">
                  <c:v>Change of a mole</c:v>
                </c:pt>
                <c:pt idx="2">
                  <c:v>Unexplained lump</c:v>
                </c:pt>
                <c:pt idx="4">
                  <c:v>Second hand smoke</c:v>
                </c:pt>
                <c:pt idx="5">
                  <c:v>Sun exposure</c:v>
                </c:pt>
                <c:pt idx="6">
                  <c:v>Smoking</c:v>
                </c:pt>
              </c:strCache>
            </c:strRef>
          </c:cat>
          <c:val>
            <c:numRef>
              <c:f>Sheet1!$F$2:$F$8</c:f>
              <c:numCache>
                <c:formatCode>0%</c:formatCode>
                <c:ptCount val="7"/>
                <c:pt idx="0">
                  <c:v>0.93</c:v>
                </c:pt>
                <c:pt idx="1">
                  <c:v>0.95</c:v>
                </c:pt>
                <c:pt idx="2">
                  <c:v>0.94</c:v>
                </c:pt>
                <c:pt idx="4">
                  <c:v>0.87</c:v>
                </c:pt>
                <c:pt idx="5">
                  <c:v>0.93</c:v>
                </c:pt>
                <c:pt idx="6">
                  <c:v>0.98</c:v>
                </c:pt>
              </c:numCache>
            </c:numRef>
          </c:val>
          <c:extLst>
            <c:ext xmlns:c16="http://schemas.microsoft.com/office/drawing/2014/chart" uri="{C3380CC4-5D6E-409C-BE32-E72D297353CC}">
              <c16:uniqueId val="{00000003-83F4-4D22-BB0C-7435DF7DF041}"/>
            </c:ext>
          </c:extLst>
        </c:ser>
        <c:ser>
          <c:idx val="2"/>
          <c:order val="1"/>
          <c:tx>
            <c:strRef>
              <c:f>Sheet1!$G$1</c:f>
              <c:strCache>
                <c:ptCount val="1"/>
                <c:pt idx="0">
                  <c:v>Wales</c:v>
                </c:pt>
              </c:strCache>
            </c:strRef>
          </c:tx>
          <c:spPr>
            <a:solidFill>
              <a:schemeClr val="accent3"/>
            </a:solidFill>
            <a:ln>
              <a:noFill/>
            </a:ln>
            <a:effectLst/>
          </c:spPr>
          <c:invertIfNegative val="0"/>
          <c:dLbls>
            <c:dLbl>
              <c:idx val="1"/>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6094-4826-9B35-527BA8915ECA}"/>
                </c:ext>
              </c:extLst>
            </c:dLbl>
            <c:dLbl>
              <c:idx val="4"/>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83F4-4D22-BB0C-7435DF7DF041}"/>
                </c:ext>
              </c:extLst>
            </c:dLbl>
            <c:dLbl>
              <c:idx val="5"/>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83F4-4D22-BB0C-7435DF7DF041}"/>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Blood in pee or poo</c:v>
                </c:pt>
                <c:pt idx="1">
                  <c:v>Change of a mole</c:v>
                </c:pt>
                <c:pt idx="2">
                  <c:v>Unexplained lump</c:v>
                </c:pt>
                <c:pt idx="4">
                  <c:v>Second hand smoke</c:v>
                </c:pt>
                <c:pt idx="5">
                  <c:v>Sun exposure</c:v>
                </c:pt>
                <c:pt idx="6">
                  <c:v>Smoking</c:v>
                </c:pt>
              </c:strCache>
            </c:strRef>
          </c:cat>
          <c:val>
            <c:numRef>
              <c:f>Sheet1!$G$2:$G$8</c:f>
              <c:numCache>
                <c:formatCode>0%</c:formatCode>
                <c:ptCount val="7"/>
                <c:pt idx="0">
                  <c:v>0.94</c:v>
                </c:pt>
                <c:pt idx="1">
                  <c:v>0.96</c:v>
                </c:pt>
                <c:pt idx="2">
                  <c:v>0.94</c:v>
                </c:pt>
                <c:pt idx="4">
                  <c:v>0.88</c:v>
                </c:pt>
                <c:pt idx="5">
                  <c:v>0.96</c:v>
                </c:pt>
                <c:pt idx="6">
                  <c:v>0.98</c:v>
                </c:pt>
              </c:numCache>
            </c:numRef>
          </c:val>
          <c:extLst>
            <c:ext xmlns:c16="http://schemas.microsoft.com/office/drawing/2014/chart" uri="{C3380CC4-5D6E-409C-BE32-E72D297353CC}">
              <c16:uniqueId val="{0000000A-83F4-4D22-BB0C-7435DF7DF041}"/>
            </c:ext>
          </c:extLst>
        </c:ser>
        <c:ser>
          <c:idx val="0"/>
          <c:order val="2"/>
          <c:tx>
            <c:strRef>
              <c:f>Sheet1!$H$1</c:f>
              <c:strCache>
                <c:ptCount val="1"/>
                <c:pt idx="0">
                  <c:v>England</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D634-4DF4-BCE5-E14A82896BDA}"/>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D634-4DF4-BCE5-E14A82896BDA}"/>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D634-4DF4-BCE5-E14A82896BDA}"/>
                </c:ext>
              </c:extLst>
            </c:dLbl>
            <c:dLbl>
              <c:idx val="4"/>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D634-4DF4-BCE5-E14A82896BDA}"/>
                </c:ext>
              </c:extLst>
            </c:dLbl>
            <c:dLbl>
              <c:idx val="5"/>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D634-4DF4-BCE5-E14A82896BDA}"/>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Blood in pee or poo</c:v>
                </c:pt>
                <c:pt idx="1">
                  <c:v>Change of a mole</c:v>
                </c:pt>
                <c:pt idx="2">
                  <c:v>Unexplained lump</c:v>
                </c:pt>
                <c:pt idx="4">
                  <c:v>Second hand smoke</c:v>
                </c:pt>
                <c:pt idx="5">
                  <c:v>Sun exposure</c:v>
                </c:pt>
                <c:pt idx="6">
                  <c:v>Smoking</c:v>
                </c:pt>
              </c:strCache>
            </c:strRef>
          </c:cat>
          <c:val>
            <c:numRef>
              <c:f>Sheet1!$H$2:$H$8</c:f>
              <c:numCache>
                <c:formatCode>0%</c:formatCode>
                <c:ptCount val="7"/>
                <c:pt idx="0">
                  <c:v>0.9</c:v>
                </c:pt>
                <c:pt idx="1">
                  <c:v>0.92</c:v>
                </c:pt>
                <c:pt idx="2">
                  <c:v>0.92</c:v>
                </c:pt>
                <c:pt idx="4">
                  <c:v>0.86</c:v>
                </c:pt>
                <c:pt idx="5">
                  <c:v>0.91</c:v>
                </c:pt>
                <c:pt idx="6">
                  <c:v>0.96</c:v>
                </c:pt>
              </c:numCache>
            </c:numRef>
          </c:val>
          <c:extLst>
            <c:ext xmlns:c16="http://schemas.microsoft.com/office/drawing/2014/chart" uri="{C3380CC4-5D6E-409C-BE32-E72D297353CC}">
              <c16:uniqueId val="{0000000B-83F4-4D22-BB0C-7435DF7DF041}"/>
            </c:ext>
          </c:extLst>
        </c:ser>
        <c:ser>
          <c:idx val="3"/>
          <c:order val="3"/>
          <c:tx>
            <c:strRef>
              <c:f>Sheet1!$I$1</c:f>
              <c:strCache>
                <c:ptCount val="1"/>
                <c:pt idx="0">
                  <c:v>Scotland </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Blood in pee or poo</c:v>
                </c:pt>
                <c:pt idx="1">
                  <c:v>Change of a mole</c:v>
                </c:pt>
                <c:pt idx="2">
                  <c:v>Unexplained lump</c:v>
                </c:pt>
                <c:pt idx="4">
                  <c:v>Second hand smoke</c:v>
                </c:pt>
                <c:pt idx="5">
                  <c:v>Sun exposure</c:v>
                </c:pt>
                <c:pt idx="6">
                  <c:v>Smoking</c:v>
                </c:pt>
              </c:strCache>
            </c:strRef>
          </c:cat>
          <c:val>
            <c:numRef>
              <c:f>Sheet1!$I$2:$I$8</c:f>
              <c:numCache>
                <c:formatCode>0%</c:formatCode>
                <c:ptCount val="7"/>
                <c:pt idx="0">
                  <c:v>0.94</c:v>
                </c:pt>
                <c:pt idx="1">
                  <c:v>0.94</c:v>
                </c:pt>
                <c:pt idx="2">
                  <c:v>0.95</c:v>
                </c:pt>
                <c:pt idx="4">
                  <c:v>0.9</c:v>
                </c:pt>
                <c:pt idx="5">
                  <c:v>0.94</c:v>
                </c:pt>
                <c:pt idx="6">
                  <c:v>0.97</c:v>
                </c:pt>
              </c:numCache>
            </c:numRef>
          </c:val>
          <c:extLst>
            <c:ext xmlns:c16="http://schemas.microsoft.com/office/drawing/2014/chart" uri="{C3380CC4-5D6E-409C-BE32-E72D297353CC}">
              <c16:uniqueId val="{0000000C-83F4-4D22-BB0C-7435DF7DF041}"/>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917624862902399"/>
          <c:y val="0.17675676506614663"/>
          <c:w val="0.46640186904770409"/>
          <c:h val="0.82269961198737529"/>
        </c:manualLayout>
      </c:layout>
      <c:barChart>
        <c:barDir val="bar"/>
        <c:grouping val="clustered"/>
        <c:varyColors val="0"/>
        <c:ser>
          <c:idx val="1"/>
          <c:order val="0"/>
          <c:tx>
            <c:strRef>
              <c:f>Sheet1!$B$1</c:f>
              <c:strCache>
                <c:ptCount val="1"/>
                <c:pt idx="0">
                  <c:v>Northern Ireland </c:v>
                </c:pt>
              </c:strCache>
            </c:strRef>
          </c:tx>
          <c:spPr>
            <a:solidFill>
              <a:schemeClr val="accent4">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Did not contact</c:v>
                </c:pt>
                <c:pt idx="1">
                  <c:v>Contacted within 6 months </c:v>
                </c:pt>
              </c:strCache>
            </c:strRef>
          </c:cat>
          <c:val>
            <c:numRef>
              <c:f>Sheet1!$B$4:$B$5</c:f>
              <c:numCache>
                <c:formatCode>0%</c:formatCode>
                <c:ptCount val="2"/>
                <c:pt idx="0">
                  <c:v>0.33979999999999999</c:v>
                </c:pt>
                <c:pt idx="1">
                  <c:v>0.61</c:v>
                </c:pt>
              </c:numCache>
            </c:numRef>
          </c:val>
          <c:extLst>
            <c:ext xmlns:c16="http://schemas.microsoft.com/office/drawing/2014/chart" uri="{C3380CC4-5D6E-409C-BE32-E72D297353CC}">
              <c16:uniqueId val="{00000001-69DC-4D6E-8E2C-B26BA7D2396F}"/>
            </c:ext>
          </c:extLst>
        </c:ser>
        <c:ser>
          <c:idx val="2"/>
          <c:order val="1"/>
          <c:tx>
            <c:strRef>
              <c:f>Sheet1!$C$1</c:f>
              <c:strCache>
                <c:ptCount val="1"/>
                <c:pt idx="0">
                  <c:v>Wales</c:v>
                </c:pt>
              </c:strCache>
            </c:strRef>
          </c:tx>
          <c:spPr>
            <a:solidFill>
              <a:schemeClr val="accent3"/>
            </a:solidFill>
            <a:ln>
              <a:noFill/>
            </a:ln>
            <a:effectLst/>
          </c:spPr>
          <c:invertIfNegative val="0"/>
          <c:dLbls>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69DC-4D6E-8E2C-B26BA7D2396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Did not contact</c:v>
                </c:pt>
                <c:pt idx="1">
                  <c:v>Contacted within 6 months </c:v>
                </c:pt>
              </c:strCache>
            </c:strRef>
          </c:cat>
          <c:val>
            <c:numRef>
              <c:f>Sheet1!$C$4:$C$5</c:f>
              <c:numCache>
                <c:formatCode>0%</c:formatCode>
                <c:ptCount val="2"/>
                <c:pt idx="0">
                  <c:v>0.34100000000000003</c:v>
                </c:pt>
                <c:pt idx="1">
                  <c:v>0.57999999999999996</c:v>
                </c:pt>
              </c:numCache>
            </c:numRef>
          </c:val>
          <c:extLst>
            <c:ext xmlns:c16="http://schemas.microsoft.com/office/drawing/2014/chart" uri="{C3380CC4-5D6E-409C-BE32-E72D297353CC}">
              <c16:uniqueId val="{00000003-69DC-4D6E-8E2C-B26BA7D2396F}"/>
            </c:ext>
          </c:extLst>
        </c:ser>
        <c:ser>
          <c:idx val="0"/>
          <c:order val="2"/>
          <c:tx>
            <c:strRef>
              <c:f>Sheet1!$D$1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Did not contact</c:v>
                </c:pt>
                <c:pt idx="1">
                  <c:v>Contacted within 6 months </c:v>
                </c:pt>
              </c:strCache>
            </c:strRef>
          </c:cat>
          <c:val>
            <c:numRef>
              <c:f>Sheet1!$D$4:$D$5</c:f>
              <c:numCache>
                <c:formatCode>0%</c:formatCode>
                <c:ptCount val="2"/>
                <c:pt idx="0">
                  <c:v>0.33479999999999999</c:v>
                </c:pt>
                <c:pt idx="1">
                  <c:v>0.6</c:v>
                </c:pt>
              </c:numCache>
            </c:numRef>
          </c:val>
          <c:extLst>
            <c:ext xmlns:c16="http://schemas.microsoft.com/office/drawing/2014/chart" uri="{C3380CC4-5D6E-409C-BE32-E72D297353CC}">
              <c16:uniqueId val="{00000004-69DC-4D6E-8E2C-B26BA7D2396F}"/>
            </c:ext>
          </c:extLst>
        </c:ser>
        <c:ser>
          <c:idx val="3"/>
          <c:order val="3"/>
          <c:tx>
            <c:strRef>
              <c:f>Sheet1!$E$1</c:f>
              <c:strCache>
                <c:ptCount val="1"/>
                <c:pt idx="0">
                  <c:v>Scotland</c:v>
                </c:pt>
              </c:strCache>
            </c:strRef>
          </c:tx>
          <c:spPr>
            <a:solidFill>
              <a:srgbClr val="FF0087"/>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Did not contact</c:v>
                </c:pt>
                <c:pt idx="1">
                  <c:v>Contacted within 6 months </c:v>
                </c:pt>
              </c:strCache>
            </c:strRef>
          </c:cat>
          <c:val>
            <c:numRef>
              <c:f>Sheet1!$E$4:$E$5</c:f>
              <c:numCache>
                <c:formatCode>0%</c:formatCode>
                <c:ptCount val="2"/>
                <c:pt idx="0">
                  <c:v>0.32200000000000001</c:v>
                </c:pt>
                <c:pt idx="1">
                  <c:v>0.6</c:v>
                </c:pt>
              </c:numCache>
            </c:numRef>
          </c:val>
          <c:extLst>
            <c:ext xmlns:c16="http://schemas.microsoft.com/office/drawing/2014/chart" uri="{C3380CC4-5D6E-409C-BE32-E72D297353CC}">
              <c16:uniqueId val="{00000005-69DC-4D6E-8E2C-B26BA7D2396F}"/>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917624862902399"/>
          <c:y val="1.8722553704677298E-4"/>
          <c:w val="0.46640186904770409"/>
          <c:h val="0.96377282698940048"/>
        </c:manualLayout>
      </c:layout>
      <c:barChart>
        <c:barDir val="bar"/>
        <c:grouping val="clustered"/>
        <c:varyColors val="0"/>
        <c:ser>
          <c:idx val="1"/>
          <c:order val="0"/>
          <c:tx>
            <c:strRef>
              <c:f>Sheet1!$B$1</c:f>
              <c:strCache>
                <c:ptCount val="1"/>
                <c:pt idx="0">
                  <c:v>Northern Ireland</c:v>
                </c:pt>
              </c:strCache>
            </c:strRef>
          </c:tx>
          <c:spPr>
            <a:solidFill>
              <a:schemeClr val="accent4">
                <a:lumMod val="20000"/>
                <a:lumOff val="8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51FA-4E7E-B5DC-D492B6B1B9E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Yes</c:v>
                </c:pt>
              </c:strCache>
            </c:strRef>
          </c:cat>
          <c:val>
            <c:numRef>
              <c:f>Sheet1!$B$3</c:f>
              <c:numCache>
                <c:formatCode>0%</c:formatCode>
                <c:ptCount val="1"/>
                <c:pt idx="0">
                  <c:v>0.77</c:v>
                </c:pt>
              </c:numCache>
            </c:numRef>
          </c:val>
          <c:extLst>
            <c:ext xmlns:c16="http://schemas.microsoft.com/office/drawing/2014/chart" uri="{C3380CC4-5D6E-409C-BE32-E72D297353CC}">
              <c16:uniqueId val="{00000001-51FA-4E7E-B5DC-D492B6B1B9EF}"/>
            </c:ext>
          </c:extLst>
        </c:ser>
        <c:ser>
          <c:idx val="2"/>
          <c:order val="1"/>
          <c:tx>
            <c:strRef>
              <c:f>Sheet1!$C$1</c:f>
              <c:strCache>
                <c:ptCount val="1"/>
                <c:pt idx="0">
                  <c:v>Wales</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3C72-48CE-A198-3B17CF5439F7}"/>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Yes</c:v>
                </c:pt>
              </c:strCache>
            </c:strRef>
          </c:cat>
          <c:val>
            <c:numRef>
              <c:f>Sheet1!$C$3</c:f>
              <c:numCache>
                <c:formatCode>0%</c:formatCode>
                <c:ptCount val="1"/>
                <c:pt idx="0">
                  <c:v>0.82</c:v>
                </c:pt>
              </c:numCache>
            </c:numRef>
          </c:val>
          <c:extLst>
            <c:ext xmlns:c16="http://schemas.microsoft.com/office/drawing/2014/chart" uri="{C3380CC4-5D6E-409C-BE32-E72D297353CC}">
              <c16:uniqueId val="{00000003-51FA-4E7E-B5DC-D492B6B1B9EF}"/>
            </c:ext>
          </c:extLst>
        </c:ser>
        <c:ser>
          <c:idx val="0"/>
          <c:order val="2"/>
          <c:tx>
            <c:strRef>
              <c:f>Sheet1!$D$1</c:f>
              <c:strCache>
                <c:ptCount val="1"/>
                <c:pt idx="0">
                  <c:v>England</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3C72-48CE-A198-3B17CF5439F7}"/>
                </c:ext>
              </c:extLst>
            </c:dLbl>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Yes</c:v>
                </c:pt>
              </c:strCache>
            </c:strRef>
          </c:cat>
          <c:val>
            <c:numRef>
              <c:f>Sheet1!$D$3</c:f>
              <c:numCache>
                <c:formatCode>0%</c:formatCode>
                <c:ptCount val="1"/>
                <c:pt idx="0">
                  <c:v>0.78</c:v>
                </c:pt>
              </c:numCache>
            </c:numRef>
          </c:val>
          <c:extLst>
            <c:ext xmlns:c16="http://schemas.microsoft.com/office/drawing/2014/chart" uri="{C3380CC4-5D6E-409C-BE32-E72D297353CC}">
              <c16:uniqueId val="{00000004-51FA-4E7E-B5DC-D492B6B1B9EF}"/>
            </c:ext>
          </c:extLst>
        </c:ser>
        <c:ser>
          <c:idx val="3"/>
          <c:order val="3"/>
          <c:tx>
            <c:strRef>
              <c:f>Sheet1!$E$1</c:f>
              <c:strCache>
                <c:ptCount val="1"/>
                <c:pt idx="0">
                  <c:v>Scotland2</c:v>
                </c:pt>
              </c:strCache>
            </c:strRef>
          </c:tx>
          <c:spPr>
            <a:solidFill>
              <a:srgbClr val="FF0087"/>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Yes</c:v>
                </c:pt>
              </c:strCache>
            </c:strRef>
          </c:cat>
          <c:val>
            <c:numRef>
              <c:f>Sheet1!$E$3</c:f>
              <c:numCache>
                <c:formatCode>0%</c:formatCode>
                <c:ptCount val="1"/>
                <c:pt idx="0">
                  <c:v>0.8</c:v>
                </c:pt>
              </c:numCache>
            </c:numRef>
          </c:val>
          <c:extLst>
            <c:ext xmlns:c16="http://schemas.microsoft.com/office/drawing/2014/chart" uri="{C3380CC4-5D6E-409C-BE32-E72D297353CC}">
              <c16:uniqueId val="{00000005-51FA-4E7E-B5DC-D492B6B1B9EF}"/>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917624862902399"/>
          <c:y val="0.17675676506614663"/>
          <c:w val="0.46640186904770409"/>
          <c:h val="0.82269961198737529"/>
        </c:manualLayout>
      </c:layout>
      <c:barChart>
        <c:barDir val="bar"/>
        <c:grouping val="clustered"/>
        <c:varyColors val="0"/>
        <c:ser>
          <c:idx val="1"/>
          <c:order val="0"/>
          <c:tx>
            <c:strRef>
              <c:f>Sheet1!$B$1</c:f>
              <c:strCache>
                <c:ptCount val="1"/>
                <c:pt idx="0">
                  <c:v>Northern Ireland </c:v>
                </c:pt>
              </c:strCache>
            </c:strRef>
          </c:tx>
          <c:spPr>
            <a:solidFill>
              <a:schemeClr val="accent4">
                <a:lumMod val="20000"/>
                <a:lumOff val="8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C2A8-4DAD-8627-23BA2560E340}"/>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8214-4FEE-A90A-C4E9DD322415}"/>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2"/>
                <c:pt idx="0">
                  <c:v>Within a month</c:v>
                </c:pt>
                <c:pt idx="1">
                  <c:v>Within 2 weeks</c:v>
                </c:pt>
              </c:strCache>
            </c:strRef>
          </c:cat>
          <c:val>
            <c:numRef>
              <c:f>Sheet1!$B$5:$B$6</c:f>
              <c:numCache>
                <c:formatCode>0%</c:formatCode>
                <c:ptCount val="2"/>
                <c:pt idx="0">
                  <c:v>0.89</c:v>
                </c:pt>
                <c:pt idx="1">
                  <c:v>0.8</c:v>
                </c:pt>
              </c:numCache>
            </c:numRef>
          </c:val>
          <c:extLst>
            <c:ext xmlns:c16="http://schemas.microsoft.com/office/drawing/2014/chart" uri="{C3380CC4-5D6E-409C-BE32-E72D297353CC}">
              <c16:uniqueId val="{00000002-C2A8-4DAD-8627-23BA2560E340}"/>
            </c:ext>
          </c:extLst>
        </c:ser>
        <c:ser>
          <c:idx val="2"/>
          <c:order val="1"/>
          <c:tx>
            <c:strRef>
              <c:f>Sheet1!$C$1</c:f>
              <c:strCache>
                <c:ptCount val="1"/>
                <c:pt idx="0">
                  <c:v>Wales</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C2A8-4DAD-8627-23BA2560E340}"/>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C2A8-4DAD-8627-23BA2560E34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2"/>
                <c:pt idx="0">
                  <c:v>Within a month</c:v>
                </c:pt>
                <c:pt idx="1">
                  <c:v>Within 2 weeks</c:v>
                </c:pt>
              </c:strCache>
            </c:strRef>
          </c:cat>
          <c:val>
            <c:numRef>
              <c:f>Sheet1!$C$5:$C$6</c:f>
              <c:numCache>
                <c:formatCode>0%</c:formatCode>
                <c:ptCount val="2"/>
                <c:pt idx="0">
                  <c:v>0.86</c:v>
                </c:pt>
                <c:pt idx="1">
                  <c:v>0.78</c:v>
                </c:pt>
              </c:numCache>
            </c:numRef>
          </c:val>
          <c:extLst>
            <c:ext xmlns:c16="http://schemas.microsoft.com/office/drawing/2014/chart" uri="{C3380CC4-5D6E-409C-BE32-E72D297353CC}">
              <c16:uniqueId val="{00000005-C2A8-4DAD-8627-23BA2560E340}"/>
            </c:ext>
          </c:extLst>
        </c:ser>
        <c:ser>
          <c:idx val="0"/>
          <c:order val="2"/>
          <c:tx>
            <c:strRef>
              <c:f>Sheet1!$D$1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2"/>
                <c:pt idx="0">
                  <c:v>Within a month</c:v>
                </c:pt>
                <c:pt idx="1">
                  <c:v>Within 2 weeks</c:v>
                </c:pt>
              </c:strCache>
            </c:strRef>
          </c:cat>
          <c:val>
            <c:numRef>
              <c:f>Sheet1!$D$5:$D$6</c:f>
              <c:numCache>
                <c:formatCode>0%</c:formatCode>
                <c:ptCount val="2"/>
                <c:pt idx="0">
                  <c:v>0.88</c:v>
                </c:pt>
                <c:pt idx="1">
                  <c:v>0.78</c:v>
                </c:pt>
              </c:numCache>
            </c:numRef>
          </c:val>
          <c:extLst>
            <c:ext xmlns:c16="http://schemas.microsoft.com/office/drawing/2014/chart" uri="{C3380CC4-5D6E-409C-BE32-E72D297353CC}">
              <c16:uniqueId val="{00000007-C2A8-4DAD-8627-23BA2560E340}"/>
            </c:ext>
          </c:extLst>
        </c:ser>
        <c:ser>
          <c:idx val="3"/>
          <c:order val="3"/>
          <c:tx>
            <c:strRef>
              <c:f>Sheet1!$E$1</c:f>
              <c:strCache>
                <c:ptCount val="1"/>
                <c:pt idx="0">
                  <c:v>Scotland2</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2"/>
                <c:pt idx="0">
                  <c:v>Within a month</c:v>
                </c:pt>
                <c:pt idx="1">
                  <c:v>Within 2 weeks</c:v>
                </c:pt>
              </c:strCache>
            </c:strRef>
          </c:cat>
          <c:val>
            <c:numRef>
              <c:f>Sheet1!$E$5:$E$6</c:f>
              <c:numCache>
                <c:formatCode>0%</c:formatCode>
                <c:ptCount val="2"/>
                <c:pt idx="0">
                  <c:v>0.92</c:v>
                </c:pt>
                <c:pt idx="1">
                  <c:v>0.83</c:v>
                </c:pt>
              </c:numCache>
            </c:numRef>
          </c:val>
          <c:extLst>
            <c:ext xmlns:c16="http://schemas.microsoft.com/office/drawing/2014/chart" uri="{C3380CC4-5D6E-409C-BE32-E72D297353CC}">
              <c16:uniqueId val="{00000008-C2A8-4DAD-8627-23BA2560E340}"/>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dirty="0">
                <a:latin typeface="Arial" panose="020B0604020202020204" pitchFamily="34" charset="0"/>
                <a:cs typeface="Arial" panose="020B0604020202020204" pitchFamily="34" charset="0"/>
              </a:rPr>
              <a:t>Barriers to seeking help generally </a:t>
            </a:r>
          </a:p>
          <a:p>
            <a:pPr>
              <a:defRPr/>
            </a:pPr>
            <a:r>
              <a:rPr lang="en-GB" sz="1200" b="1" dirty="0">
                <a:latin typeface="Arial" panose="020B0604020202020204" pitchFamily="34" charset="0"/>
                <a:cs typeface="Arial" panose="020B0604020202020204" pitchFamily="34" charset="0"/>
              </a:rPr>
              <a:t>(Top 3)</a:t>
            </a:r>
          </a:p>
        </c:rich>
      </c:tx>
      <c:layout>
        <c:manualLayout>
          <c:xMode val="edge"/>
          <c:yMode val="edge"/>
          <c:x val="0.14519427496119788"/>
          <c:y val="1.6861363413828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7860643111581788"/>
          <c:y val="0.15686528343452572"/>
          <c:w val="0.57206315586791179"/>
          <c:h val="0.81341367476944604"/>
        </c:manualLayout>
      </c:layout>
      <c:barChart>
        <c:barDir val="bar"/>
        <c:grouping val="clustered"/>
        <c:varyColors val="0"/>
        <c:ser>
          <c:idx val="1"/>
          <c:order val="0"/>
          <c:tx>
            <c:strRef>
              <c:f>Sheet1!$F$1</c:f>
              <c:strCache>
                <c:ptCount val="1"/>
                <c:pt idx="0">
                  <c:v>Northern Ireland </c:v>
                </c:pt>
              </c:strCache>
            </c:strRef>
          </c:tx>
          <c:spPr>
            <a:solidFill>
              <a:schemeClr val="accent1">
                <a:lumMod val="20000"/>
                <a:lumOff val="80000"/>
              </a:schemeClr>
            </a:solidFill>
            <a:ln>
              <a:noFill/>
            </a:ln>
            <a:effectLst/>
          </c:spPr>
          <c:invertIfNegative val="0"/>
          <c:dLbls>
            <c:dLbl>
              <c:idx val="1"/>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E72D-4013-BDC3-FBE1B3263B57}"/>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D634-4DF4-BCE5-E14A82896BDA}"/>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I decided I could manage the symptom(s) myself</c:v>
                </c:pt>
                <c:pt idx="1">
                  <c:v>I thought my symptom was unlikely to be anything serious</c:v>
                </c:pt>
                <c:pt idx="2">
                  <c:v>I thought it would be difficult to get an appointment</c:v>
                </c:pt>
              </c:strCache>
            </c:strRef>
          </c:cat>
          <c:val>
            <c:numRef>
              <c:f>Sheet1!$F$3:$F$5</c:f>
              <c:numCache>
                <c:formatCode>0%</c:formatCode>
                <c:ptCount val="3"/>
                <c:pt idx="0">
                  <c:v>0.42</c:v>
                </c:pt>
                <c:pt idx="1">
                  <c:v>0.45</c:v>
                </c:pt>
                <c:pt idx="2">
                  <c:v>0.62</c:v>
                </c:pt>
              </c:numCache>
            </c:numRef>
          </c:val>
          <c:extLst>
            <c:ext xmlns:c16="http://schemas.microsoft.com/office/drawing/2014/chart" uri="{C3380CC4-5D6E-409C-BE32-E72D297353CC}">
              <c16:uniqueId val="{00000003-83F4-4D22-BB0C-7435DF7DF041}"/>
            </c:ext>
          </c:extLst>
        </c:ser>
        <c:ser>
          <c:idx val="2"/>
          <c:order val="1"/>
          <c:tx>
            <c:strRef>
              <c:f>Sheet1!$G$1</c:f>
              <c:strCache>
                <c:ptCount val="1"/>
                <c:pt idx="0">
                  <c:v>Wales</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E72D-4013-BDC3-FBE1B3263B57}"/>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83F4-4D22-BB0C-7435DF7DF041}"/>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I decided I could manage the symptom(s) myself</c:v>
                </c:pt>
                <c:pt idx="1">
                  <c:v>I thought my symptom was unlikely to be anything serious</c:v>
                </c:pt>
                <c:pt idx="2">
                  <c:v>I thought it would be difficult to get an appointment</c:v>
                </c:pt>
              </c:strCache>
            </c:strRef>
          </c:cat>
          <c:val>
            <c:numRef>
              <c:f>Sheet1!$G$3:$G$5</c:f>
              <c:numCache>
                <c:formatCode>0%</c:formatCode>
                <c:ptCount val="3"/>
                <c:pt idx="0">
                  <c:v>0.45</c:v>
                </c:pt>
                <c:pt idx="1">
                  <c:v>0.44</c:v>
                </c:pt>
                <c:pt idx="2">
                  <c:v>0.56999999999999995</c:v>
                </c:pt>
              </c:numCache>
            </c:numRef>
          </c:val>
          <c:extLst>
            <c:ext xmlns:c16="http://schemas.microsoft.com/office/drawing/2014/chart" uri="{C3380CC4-5D6E-409C-BE32-E72D297353CC}">
              <c16:uniqueId val="{0000000A-83F4-4D22-BB0C-7435DF7DF041}"/>
            </c:ext>
          </c:extLst>
        </c:ser>
        <c:ser>
          <c:idx val="0"/>
          <c:order val="2"/>
          <c:tx>
            <c:strRef>
              <c:f>Sheet1!$H$1</c:f>
              <c:strCache>
                <c:ptCount val="1"/>
                <c:pt idx="0">
                  <c:v>England</c:v>
                </c:pt>
              </c:strCache>
            </c:strRef>
          </c:tx>
          <c:spPr>
            <a:solidFill>
              <a:schemeClr val="accent2"/>
            </a:solidFill>
            <a:ln>
              <a:noFill/>
            </a:ln>
            <a:effectLst/>
          </c:spPr>
          <c:invertIfNegative val="0"/>
          <c:dLbls>
            <c:dLbl>
              <c:idx val="2"/>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D634-4DF4-BCE5-E14A82896BDA}"/>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I decided I could manage the symptom(s) myself</c:v>
                </c:pt>
                <c:pt idx="1">
                  <c:v>I thought my symptom was unlikely to be anything serious</c:v>
                </c:pt>
                <c:pt idx="2">
                  <c:v>I thought it would be difficult to get an appointment</c:v>
                </c:pt>
              </c:strCache>
            </c:strRef>
          </c:cat>
          <c:val>
            <c:numRef>
              <c:f>Sheet1!$H$3:$H$5</c:f>
              <c:numCache>
                <c:formatCode>0%</c:formatCode>
                <c:ptCount val="3"/>
                <c:pt idx="0">
                  <c:v>0.43</c:v>
                </c:pt>
                <c:pt idx="1">
                  <c:v>0.44</c:v>
                </c:pt>
                <c:pt idx="2">
                  <c:v>0.54</c:v>
                </c:pt>
              </c:numCache>
            </c:numRef>
          </c:val>
          <c:extLst>
            <c:ext xmlns:c16="http://schemas.microsoft.com/office/drawing/2014/chart" uri="{C3380CC4-5D6E-409C-BE32-E72D297353CC}">
              <c16:uniqueId val="{0000000B-83F4-4D22-BB0C-7435DF7DF041}"/>
            </c:ext>
          </c:extLst>
        </c:ser>
        <c:ser>
          <c:idx val="3"/>
          <c:order val="3"/>
          <c:tx>
            <c:strRef>
              <c:f>Sheet1!$I$1</c:f>
              <c:strCache>
                <c:ptCount val="1"/>
                <c:pt idx="0">
                  <c:v>Scotland </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I decided I could manage the symptom(s) myself</c:v>
                </c:pt>
                <c:pt idx="1">
                  <c:v>I thought my symptom was unlikely to be anything serious</c:v>
                </c:pt>
                <c:pt idx="2">
                  <c:v>I thought it would be difficult to get an appointment</c:v>
                </c:pt>
              </c:strCache>
            </c:strRef>
          </c:cat>
          <c:val>
            <c:numRef>
              <c:f>Sheet1!$I$3:$I$5</c:f>
              <c:numCache>
                <c:formatCode>0%</c:formatCode>
                <c:ptCount val="3"/>
                <c:pt idx="0">
                  <c:v>0.42</c:v>
                </c:pt>
                <c:pt idx="1">
                  <c:v>0.43</c:v>
                </c:pt>
                <c:pt idx="2">
                  <c:v>0.48</c:v>
                </c:pt>
              </c:numCache>
            </c:numRef>
          </c:val>
          <c:extLst>
            <c:ext xmlns:c16="http://schemas.microsoft.com/office/drawing/2014/chart" uri="{C3380CC4-5D6E-409C-BE32-E72D297353CC}">
              <c16:uniqueId val="{0000000C-83F4-4D22-BB0C-7435DF7DF041}"/>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dirty="0">
                <a:latin typeface="Arial" panose="020B0604020202020204" pitchFamily="34" charset="0"/>
                <a:cs typeface="Arial" panose="020B0604020202020204" pitchFamily="34" charset="0"/>
              </a:rPr>
              <a:t>Cervical screening barriers</a:t>
            </a:r>
          </a:p>
        </c:rich>
      </c:tx>
      <c:layout>
        <c:manualLayout>
          <c:xMode val="edge"/>
          <c:yMode val="edge"/>
          <c:x val="0.14519427496119788"/>
          <c:y val="1.6861363413828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7860643111581788"/>
          <c:y val="0.1620025880137444"/>
          <c:w val="0.57206315586791179"/>
          <c:h val="0.76964100449456119"/>
        </c:manualLayout>
      </c:layout>
      <c:barChart>
        <c:barDir val="bar"/>
        <c:grouping val="clustered"/>
        <c:varyColors val="0"/>
        <c:ser>
          <c:idx val="1"/>
          <c:order val="0"/>
          <c:tx>
            <c:strRef>
              <c:f>Sheet1!$F$1</c:f>
              <c:strCache>
                <c:ptCount val="1"/>
                <c:pt idx="0">
                  <c:v>Northern Ireland </c:v>
                </c:pt>
              </c:strCache>
            </c:strRef>
          </c:tx>
          <c:spPr>
            <a:solidFill>
              <a:schemeClr val="accent1">
                <a:lumMod val="20000"/>
                <a:lumOff val="8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C-A808-4CA4-9681-66AD0B1A56D0}"/>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A808-4CA4-9681-66AD0B1A56D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Worried about pain</c:v>
                </c:pt>
                <c:pt idx="1">
                  <c:v>Didn't want a man to do test</c:v>
                </c:pt>
                <c:pt idx="2">
                  <c:v>Found it painful before</c:v>
                </c:pt>
              </c:strCache>
            </c:strRef>
          </c:cat>
          <c:val>
            <c:numRef>
              <c:f>Sheet1!$F$2:$F$4</c:f>
              <c:numCache>
                <c:formatCode>0%</c:formatCode>
                <c:ptCount val="3"/>
                <c:pt idx="0">
                  <c:v>0.39</c:v>
                </c:pt>
                <c:pt idx="1">
                  <c:v>0.42</c:v>
                </c:pt>
                <c:pt idx="2">
                  <c:v>0.41</c:v>
                </c:pt>
              </c:numCache>
            </c:numRef>
          </c:val>
          <c:extLst>
            <c:ext xmlns:c16="http://schemas.microsoft.com/office/drawing/2014/chart" uri="{C3380CC4-5D6E-409C-BE32-E72D297353CC}">
              <c16:uniqueId val="{00000002-A808-4CA4-9681-66AD0B1A56D0}"/>
            </c:ext>
          </c:extLst>
        </c:ser>
        <c:ser>
          <c:idx val="2"/>
          <c:order val="1"/>
          <c:tx>
            <c:strRef>
              <c:f>Sheet1!$G$1</c:f>
              <c:strCache>
                <c:ptCount val="1"/>
                <c:pt idx="0">
                  <c:v>Wales</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9C41-42EC-A547-5AA37F827F23}"/>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A808-4CA4-9681-66AD0B1A56D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Worried about pain</c:v>
                </c:pt>
                <c:pt idx="1">
                  <c:v>Didn't want a man to do test</c:v>
                </c:pt>
                <c:pt idx="2">
                  <c:v>Found it painful before</c:v>
                </c:pt>
              </c:strCache>
            </c:strRef>
          </c:cat>
          <c:val>
            <c:numRef>
              <c:f>Sheet1!$G$2:$G$4</c:f>
              <c:numCache>
                <c:formatCode>0%</c:formatCode>
                <c:ptCount val="3"/>
                <c:pt idx="0">
                  <c:v>0.43</c:v>
                </c:pt>
                <c:pt idx="1">
                  <c:v>0.38</c:v>
                </c:pt>
                <c:pt idx="2">
                  <c:v>0.43</c:v>
                </c:pt>
              </c:numCache>
            </c:numRef>
          </c:val>
          <c:extLst>
            <c:ext xmlns:c16="http://schemas.microsoft.com/office/drawing/2014/chart" uri="{C3380CC4-5D6E-409C-BE32-E72D297353CC}">
              <c16:uniqueId val="{00000006-A808-4CA4-9681-66AD0B1A56D0}"/>
            </c:ext>
          </c:extLst>
        </c:ser>
        <c:ser>
          <c:idx val="0"/>
          <c:order val="2"/>
          <c:tx>
            <c:strRef>
              <c:f>Sheet1!$H$1</c:f>
              <c:strCache>
                <c:ptCount val="1"/>
                <c:pt idx="0">
                  <c:v>England</c:v>
                </c:pt>
              </c:strCache>
            </c:strRef>
          </c:tx>
          <c:spPr>
            <a:solidFill>
              <a:schemeClr val="accent2"/>
            </a:solidFill>
            <a:ln>
              <a:noFill/>
            </a:ln>
            <a:effectLst/>
          </c:spPr>
          <c:invertIfNegative val="0"/>
          <c:dLbls>
            <c:dLbl>
              <c:idx val="1"/>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9C41-42EC-A547-5AA37F827F23}"/>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Worried about pain</c:v>
                </c:pt>
                <c:pt idx="1">
                  <c:v>Didn't want a man to do test</c:v>
                </c:pt>
                <c:pt idx="2">
                  <c:v>Found it painful before</c:v>
                </c:pt>
              </c:strCache>
            </c:strRef>
          </c:cat>
          <c:val>
            <c:numRef>
              <c:f>Sheet1!$H$2:$H$4</c:f>
              <c:numCache>
                <c:formatCode>0%</c:formatCode>
                <c:ptCount val="3"/>
                <c:pt idx="0">
                  <c:v>0.38</c:v>
                </c:pt>
                <c:pt idx="1">
                  <c:v>0.44</c:v>
                </c:pt>
                <c:pt idx="2">
                  <c:v>0.4</c:v>
                </c:pt>
              </c:numCache>
            </c:numRef>
          </c:val>
          <c:extLst>
            <c:ext xmlns:c16="http://schemas.microsoft.com/office/drawing/2014/chart" uri="{C3380CC4-5D6E-409C-BE32-E72D297353CC}">
              <c16:uniqueId val="{0000000A-A808-4CA4-9681-66AD0B1A56D0}"/>
            </c:ext>
          </c:extLst>
        </c:ser>
        <c:ser>
          <c:idx val="3"/>
          <c:order val="3"/>
          <c:tx>
            <c:strRef>
              <c:f>Sheet1!$I$1</c:f>
              <c:strCache>
                <c:ptCount val="1"/>
                <c:pt idx="0">
                  <c:v>Scotland </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Worried about pain</c:v>
                </c:pt>
                <c:pt idx="1">
                  <c:v>Didn't want a man to do test</c:v>
                </c:pt>
                <c:pt idx="2">
                  <c:v>Found it painful before</c:v>
                </c:pt>
              </c:strCache>
            </c:strRef>
          </c:cat>
          <c:val>
            <c:numRef>
              <c:f>Sheet1!$I$2:$I$4</c:f>
              <c:numCache>
                <c:formatCode>0%</c:formatCode>
                <c:ptCount val="3"/>
                <c:pt idx="0">
                  <c:v>0.37</c:v>
                </c:pt>
                <c:pt idx="1">
                  <c:v>0.38</c:v>
                </c:pt>
                <c:pt idx="2">
                  <c:v>0.39</c:v>
                </c:pt>
              </c:numCache>
            </c:numRef>
          </c:val>
          <c:extLst>
            <c:ext xmlns:c16="http://schemas.microsoft.com/office/drawing/2014/chart" uri="{C3380CC4-5D6E-409C-BE32-E72D297353CC}">
              <c16:uniqueId val="{0000000B-A808-4CA4-9681-66AD0B1A56D0}"/>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dirty="0">
                <a:latin typeface="Arial" panose="020B0604020202020204" pitchFamily="34" charset="0"/>
                <a:cs typeface="Arial" panose="020B0604020202020204" pitchFamily="34" charset="0"/>
              </a:rPr>
              <a:t>Bowel screening barriers</a:t>
            </a:r>
          </a:p>
        </c:rich>
      </c:tx>
      <c:layout>
        <c:manualLayout>
          <c:xMode val="edge"/>
          <c:yMode val="edge"/>
          <c:x val="0.14519427496119788"/>
          <c:y val="1.6861363413828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41354991578249362"/>
          <c:y val="0.1620025880137444"/>
          <c:w val="0.53711967415414485"/>
          <c:h val="0.76964100449456119"/>
        </c:manualLayout>
      </c:layout>
      <c:barChart>
        <c:barDir val="bar"/>
        <c:grouping val="clustered"/>
        <c:varyColors val="0"/>
        <c:ser>
          <c:idx val="1"/>
          <c:order val="0"/>
          <c:tx>
            <c:strRef>
              <c:f>Sheet1!$F$1</c:f>
              <c:strCache>
                <c:ptCount val="1"/>
                <c:pt idx="0">
                  <c:v>Northern Ireland </c:v>
                </c:pt>
              </c:strCache>
            </c:strRef>
          </c:tx>
          <c:spPr>
            <a:solidFill>
              <a:schemeClr val="accent1">
                <a:lumMod val="20000"/>
                <a:lumOff val="80000"/>
              </a:schemeClr>
            </a:solidFill>
            <a:ln>
              <a:noFill/>
            </a:ln>
            <a:effectLst/>
          </c:spPr>
          <c:invertIfNegative val="0"/>
          <c:dLbls>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23B0-4B31-8323-E144D68A236A}"/>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Unsure how to do it</c:v>
                </c:pt>
                <c:pt idx="1">
                  <c:v>Frightened of results</c:v>
                </c:pt>
                <c:pt idx="2">
                  <c:v>No symptoms</c:v>
                </c:pt>
              </c:strCache>
            </c:strRef>
          </c:cat>
          <c:val>
            <c:numRef>
              <c:f>Sheet1!$F$2:$F$4</c:f>
              <c:numCache>
                <c:formatCode>0%</c:formatCode>
                <c:ptCount val="3"/>
                <c:pt idx="0">
                  <c:v>0.1</c:v>
                </c:pt>
                <c:pt idx="1">
                  <c:v>0.13</c:v>
                </c:pt>
                <c:pt idx="2">
                  <c:v>7.0000000000000007E-2</c:v>
                </c:pt>
              </c:numCache>
            </c:numRef>
          </c:val>
          <c:extLst>
            <c:ext xmlns:c16="http://schemas.microsoft.com/office/drawing/2014/chart" uri="{C3380CC4-5D6E-409C-BE32-E72D297353CC}">
              <c16:uniqueId val="{00000002-23B0-4B31-8323-E144D68A236A}"/>
            </c:ext>
          </c:extLst>
        </c:ser>
        <c:ser>
          <c:idx val="2"/>
          <c:order val="1"/>
          <c:tx>
            <c:strRef>
              <c:f>Sheet1!$G$1</c:f>
              <c:strCache>
                <c:ptCount val="1"/>
                <c:pt idx="0">
                  <c:v>Wales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Unsure how to do it</c:v>
                </c:pt>
                <c:pt idx="1">
                  <c:v>Frightened of results</c:v>
                </c:pt>
                <c:pt idx="2">
                  <c:v>No symptoms</c:v>
                </c:pt>
              </c:strCache>
            </c:strRef>
          </c:cat>
          <c:val>
            <c:numRef>
              <c:f>Sheet1!$G$2:$G$4</c:f>
              <c:numCache>
                <c:formatCode>0%</c:formatCode>
                <c:ptCount val="3"/>
                <c:pt idx="0">
                  <c:v>0.11</c:v>
                </c:pt>
                <c:pt idx="1">
                  <c:v>0.13</c:v>
                </c:pt>
                <c:pt idx="2">
                  <c:v>0.13</c:v>
                </c:pt>
              </c:numCache>
            </c:numRef>
          </c:val>
          <c:extLst>
            <c:ext xmlns:c16="http://schemas.microsoft.com/office/drawing/2014/chart" uri="{C3380CC4-5D6E-409C-BE32-E72D297353CC}">
              <c16:uniqueId val="{00000006-23B0-4B31-8323-E144D68A236A}"/>
            </c:ext>
          </c:extLst>
        </c:ser>
        <c:ser>
          <c:idx val="0"/>
          <c:order val="2"/>
          <c:tx>
            <c:strRef>
              <c:f>Sheet1!$H$1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Unsure how to do it</c:v>
                </c:pt>
                <c:pt idx="1">
                  <c:v>Frightened of results</c:v>
                </c:pt>
                <c:pt idx="2">
                  <c:v>No symptoms</c:v>
                </c:pt>
              </c:strCache>
            </c:strRef>
          </c:cat>
          <c:val>
            <c:numRef>
              <c:f>Sheet1!$H$2:$H$4</c:f>
              <c:numCache>
                <c:formatCode>0%</c:formatCode>
                <c:ptCount val="3"/>
                <c:pt idx="0">
                  <c:v>0.08</c:v>
                </c:pt>
                <c:pt idx="1">
                  <c:v>0.11</c:v>
                </c:pt>
                <c:pt idx="2">
                  <c:v>0.1</c:v>
                </c:pt>
              </c:numCache>
            </c:numRef>
          </c:val>
          <c:extLst>
            <c:ext xmlns:c16="http://schemas.microsoft.com/office/drawing/2014/chart" uri="{C3380CC4-5D6E-409C-BE32-E72D297353CC}">
              <c16:uniqueId val="{0000000A-23B0-4B31-8323-E144D68A236A}"/>
            </c:ext>
          </c:extLst>
        </c:ser>
        <c:ser>
          <c:idx val="3"/>
          <c:order val="3"/>
          <c:tx>
            <c:strRef>
              <c:f>Sheet1!$I$1</c:f>
              <c:strCache>
                <c:ptCount val="1"/>
                <c:pt idx="0">
                  <c:v>Scotland </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Unsure how to do it</c:v>
                </c:pt>
                <c:pt idx="1">
                  <c:v>Frightened of results</c:v>
                </c:pt>
                <c:pt idx="2">
                  <c:v>No symptoms</c:v>
                </c:pt>
              </c:strCache>
            </c:strRef>
          </c:cat>
          <c:val>
            <c:numRef>
              <c:f>Sheet1!$I$2:$I$4</c:f>
              <c:numCache>
                <c:formatCode>0%</c:formatCode>
                <c:ptCount val="3"/>
                <c:pt idx="0">
                  <c:v>0.1</c:v>
                </c:pt>
                <c:pt idx="1">
                  <c:v>0.11</c:v>
                </c:pt>
                <c:pt idx="2">
                  <c:v>0.12</c:v>
                </c:pt>
              </c:numCache>
            </c:numRef>
          </c:val>
          <c:extLst>
            <c:ext xmlns:c16="http://schemas.microsoft.com/office/drawing/2014/chart" uri="{C3380CC4-5D6E-409C-BE32-E72D297353CC}">
              <c16:uniqueId val="{0000000B-23B0-4B31-8323-E144D68A236A}"/>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470326336423006E-2"/>
          <c:y val="0.14312492877592264"/>
          <c:w val="0.97469984819908917"/>
          <c:h val="0.6179699433158713"/>
        </c:manualLayout>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dPt>
            <c:idx val="4"/>
            <c:invertIfNegative val="0"/>
            <c:bubble3D val="0"/>
            <c:spPr>
              <a:solidFill>
                <a:schemeClr val="accent1"/>
              </a:solidFill>
              <a:ln>
                <a:noFill/>
              </a:ln>
              <a:effectLst/>
            </c:spPr>
            <c:extLst>
              <c:ext xmlns:c16="http://schemas.microsoft.com/office/drawing/2014/chart" uri="{C3380CC4-5D6E-409C-BE32-E72D297353CC}">
                <c16:uniqueId val="{00000001-726F-4E75-B962-0879CD187FD5}"/>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9-E3DF-4F1C-8D72-2F830FF4EC99}"/>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8-E3DF-4F1C-8D72-2F830FF4EC99}"/>
              </c:ext>
            </c:extLst>
          </c:dPt>
          <c:dPt>
            <c:idx val="8"/>
            <c:invertIfNegative val="0"/>
            <c:bubble3D val="0"/>
            <c:spPr>
              <a:solidFill>
                <a:schemeClr val="accent3"/>
              </a:solidFill>
              <a:ln>
                <a:noFill/>
              </a:ln>
              <a:effectLst/>
            </c:spPr>
            <c:extLst>
              <c:ext xmlns:c16="http://schemas.microsoft.com/office/drawing/2014/chart" uri="{C3380CC4-5D6E-409C-BE32-E72D297353CC}">
                <c16:uniqueId val="{00000007-726F-4E75-B962-0879CD187FD5}"/>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3-B93C-48BB-A44E-240306D0DDF8}"/>
              </c:ext>
            </c:extLst>
          </c:dPt>
          <c:dPt>
            <c:idx val="12"/>
            <c:invertIfNegative val="0"/>
            <c:bubble3D val="0"/>
            <c:spPr>
              <a:solidFill>
                <a:schemeClr val="accent1"/>
              </a:solidFill>
              <a:ln>
                <a:noFill/>
              </a:ln>
              <a:effectLst/>
            </c:spPr>
            <c:extLst>
              <c:ext xmlns:c16="http://schemas.microsoft.com/office/drawing/2014/chart" uri="{C3380CC4-5D6E-409C-BE32-E72D297353CC}">
                <c16:uniqueId val="{00000005-B93C-48BB-A44E-240306D0DDF8}"/>
              </c:ext>
            </c:extLst>
          </c:dPt>
          <c:dPt>
            <c:idx val="15"/>
            <c:invertIfNegative val="0"/>
            <c:bubble3D val="0"/>
            <c:spPr>
              <a:solidFill>
                <a:schemeClr val="accent3"/>
              </a:solidFill>
              <a:ln>
                <a:noFill/>
              </a:ln>
              <a:effectLst/>
            </c:spPr>
            <c:extLst>
              <c:ext xmlns:c16="http://schemas.microsoft.com/office/drawing/2014/chart" uri="{C3380CC4-5D6E-409C-BE32-E72D297353CC}">
                <c16:uniqueId val="{00000007-B93C-48BB-A44E-240306D0DDF8}"/>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Smoking</c:v>
                </c:pt>
                <c:pt idx="1">
                  <c:v>Too much exposure to sun</c:v>
                </c:pt>
                <c:pt idx="2">
                  <c:v>Exposure to another person's smoking</c:v>
                </c:pt>
                <c:pt idx="3">
                  <c:v>Air pollution</c:v>
                </c:pt>
                <c:pt idx="4">
                  <c:v>Having a close relative with cancer</c:v>
                </c:pt>
                <c:pt idx="5">
                  <c:v>Drinking alcohol</c:v>
                </c:pt>
                <c:pt idx="6">
                  <c:v>Using e-cigarettes/vapes</c:v>
                </c:pt>
                <c:pt idx="7">
                  <c:v>Being obese</c:v>
                </c:pt>
                <c:pt idx="8">
                  <c:v>Eating ultra-processed foods</c:v>
                </c:pt>
                <c:pt idx="9">
                  <c:v>Being overweight</c:v>
                </c:pt>
                <c:pt idx="10">
                  <c:v>Eating processed meat</c:v>
                </c:pt>
                <c:pt idx="11">
                  <c:v>Infection with HPV</c:v>
                </c:pt>
                <c:pt idx="12">
                  <c:v>Being older</c:v>
                </c:pt>
                <c:pt idx="13">
                  <c:v>Not doing enough physical activity</c:v>
                </c:pt>
                <c:pt idx="14">
                  <c:v>Not eating enough fibre</c:v>
                </c:pt>
                <c:pt idx="15">
                  <c:v>Feeling stressed</c:v>
                </c:pt>
              </c:strCache>
            </c:strRef>
          </c:cat>
          <c:val>
            <c:numRef>
              <c:f>Sheet1!$B$2:$B$17</c:f>
              <c:numCache>
                <c:formatCode>0%</c:formatCode>
                <c:ptCount val="16"/>
                <c:pt idx="0">
                  <c:v>0.97</c:v>
                </c:pt>
                <c:pt idx="1">
                  <c:v>0.94</c:v>
                </c:pt>
                <c:pt idx="2">
                  <c:v>0.9</c:v>
                </c:pt>
                <c:pt idx="3">
                  <c:v>0.8</c:v>
                </c:pt>
                <c:pt idx="4">
                  <c:v>0.79</c:v>
                </c:pt>
                <c:pt idx="5">
                  <c:v>0.77</c:v>
                </c:pt>
                <c:pt idx="6">
                  <c:v>0.75</c:v>
                </c:pt>
                <c:pt idx="7">
                  <c:v>0.74</c:v>
                </c:pt>
                <c:pt idx="8">
                  <c:v>0.73</c:v>
                </c:pt>
                <c:pt idx="9">
                  <c:v>0.7</c:v>
                </c:pt>
                <c:pt idx="10">
                  <c:v>0.67</c:v>
                </c:pt>
                <c:pt idx="11">
                  <c:v>0.66</c:v>
                </c:pt>
                <c:pt idx="12">
                  <c:v>0.66</c:v>
                </c:pt>
                <c:pt idx="13">
                  <c:v>0.51</c:v>
                </c:pt>
                <c:pt idx="14">
                  <c:v>0.44</c:v>
                </c:pt>
                <c:pt idx="15">
                  <c:v>0.4</c:v>
                </c:pt>
              </c:numCache>
            </c:numRef>
          </c:val>
          <c:extLst>
            <c:ext xmlns:c16="http://schemas.microsoft.com/office/drawing/2014/chart" uri="{C3380CC4-5D6E-409C-BE32-E72D297353CC}">
              <c16:uniqueId val="{0000000C-9FE0-496C-AECC-706152B3D80C}"/>
            </c:ext>
          </c:extLst>
        </c:ser>
        <c:dLbls>
          <c:showLegendKey val="0"/>
          <c:showVal val="0"/>
          <c:showCatName val="0"/>
          <c:showSerName val="0"/>
          <c:showPercent val="0"/>
          <c:showBubbleSize val="0"/>
        </c:dLbls>
        <c:gapWidth val="50"/>
        <c:overlap val="-27"/>
        <c:axId val="1665401696"/>
        <c:axId val="1665402944"/>
      </c:barChart>
      <c:catAx>
        <c:axId val="1665401696"/>
        <c:scaling>
          <c:orientation val="minMax"/>
        </c:scaling>
        <c:delete val="1"/>
        <c:axPos val="b"/>
        <c:numFmt formatCode="General" sourceLinked="1"/>
        <c:majorTickMark val="none"/>
        <c:minorTickMark val="none"/>
        <c:tickLblPos val="nextTo"/>
        <c:crossAx val="1665402944"/>
        <c:crosses val="autoZero"/>
        <c:auto val="1"/>
        <c:lblAlgn val="ctr"/>
        <c:lblOffset val="100"/>
        <c:noMultiLvlLbl val="0"/>
      </c:catAx>
      <c:valAx>
        <c:axId val="1665402944"/>
        <c:scaling>
          <c:orientation val="minMax"/>
        </c:scaling>
        <c:delete val="1"/>
        <c:axPos val="l"/>
        <c:numFmt formatCode="0%" sourceLinked="1"/>
        <c:majorTickMark val="none"/>
        <c:minorTickMark val="none"/>
        <c:tickLblPos val="nextTo"/>
        <c:crossAx val="166540169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dirty="0">
                <a:latin typeface="Arial" panose="020B0604020202020204" pitchFamily="34" charset="0"/>
                <a:cs typeface="Arial" panose="020B0604020202020204" pitchFamily="34" charset="0"/>
              </a:rPr>
              <a:t>Breast screening barriers</a:t>
            </a:r>
          </a:p>
        </c:rich>
      </c:tx>
      <c:layout>
        <c:manualLayout>
          <c:xMode val="edge"/>
          <c:yMode val="edge"/>
          <c:x val="0.14519427496119788"/>
          <c:y val="1.6861363413828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7860643111581788"/>
          <c:y val="0.1620025880137444"/>
          <c:w val="0.57206315586791179"/>
          <c:h val="0.76964100449456119"/>
        </c:manualLayout>
      </c:layout>
      <c:barChart>
        <c:barDir val="bar"/>
        <c:grouping val="clustered"/>
        <c:varyColors val="0"/>
        <c:ser>
          <c:idx val="1"/>
          <c:order val="0"/>
          <c:tx>
            <c:strRef>
              <c:f>Sheet1!$F$1</c:f>
              <c:strCache>
                <c:ptCount val="1"/>
                <c:pt idx="0">
                  <c:v>Northern Ireland </c:v>
                </c:pt>
              </c:strCache>
            </c:strRef>
          </c:tx>
          <c:spPr>
            <a:solidFill>
              <a:schemeClr val="accent1">
                <a:lumMod val="20000"/>
                <a:lumOff val="80000"/>
              </a:schemeClr>
            </a:solidFill>
            <a:ln>
              <a:noFill/>
            </a:ln>
            <a:effectLst/>
          </c:spPr>
          <c:invertIfNegative val="0"/>
          <c:dLbls>
            <c:dLbl>
              <c:idx val="2"/>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6E17-4188-85F8-4CB6D18D12DA}"/>
                </c:ext>
              </c:extLst>
            </c:dLbl>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Didn't want man to do the test</c:v>
                </c:pt>
                <c:pt idx="1">
                  <c:v>Worried that it might be painful</c:v>
                </c:pt>
                <c:pt idx="2">
                  <c:v>Found it painful before</c:v>
                </c:pt>
              </c:strCache>
            </c:strRef>
          </c:cat>
          <c:val>
            <c:numRef>
              <c:f>Sheet1!$F$2:$F$4</c:f>
              <c:numCache>
                <c:formatCode>0%</c:formatCode>
                <c:ptCount val="3"/>
                <c:pt idx="0">
                  <c:v>0.32</c:v>
                </c:pt>
                <c:pt idx="1">
                  <c:v>0.27</c:v>
                </c:pt>
                <c:pt idx="2">
                  <c:v>0.33</c:v>
                </c:pt>
              </c:numCache>
            </c:numRef>
          </c:val>
          <c:extLst>
            <c:ext xmlns:c16="http://schemas.microsoft.com/office/drawing/2014/chart" uri="{C3380CC4-5D6E-409C-BE32-E72D297353CC}">
              <c16:uniqueId val="{00000002-BC63-458C-B4B2-68E60895778F}"/>
            </c:ext>
          </c:extLst>
        </c:ser>
        <c:ser>
          <c:idx val="2"/>
          <c:order val="1"/>
          <c:tx>
            <c:strRef>
              <c:f>Sheet1!$G$1</c:f>
              <c:strCache>
                <c:ptCount val="1"/>
                <c:pt idx="0">
                  <c:v>Wales</c:v>
                </c:pt>
              </c:strCache>
            </c:strRef>
          </c:tx>
          <c:spPr>
            <a:solidFill>
              <a:schemeClr val="accent3"/>
            </a:solidFill>
            <a:ln>
              <a:noFill/>
            </a:ln>
            <a:effectLst/>
          </c:spPr>
          <c:invertIfNegative val="0"/>
          <c:dLbls>
            <c:dLbl>
              <c:idx val="1"/>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BC63-458C-B4B2-68E60895778F}"/>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BC63-458C-B4B2-68E60895778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Didn't want man to do the test</c:v>
                </c:pt>
                <c:pt idx="1">
                  <c:v>Worried that it might be painful</c:v>
                </c:pt>
                <c:pt idx="2">
                  <c:v>Found it painful before</c:v>
                </c:pt>
              </c:strCache>
            </c:strRef>
          </c:cat>
          <c:val>
            <c:numRef>
              <c:f>Sheet1!$G$2:$G$4</c:f>
              <c:numCache>
                <c:formatCode>0%</c:formatCode>
                <c:ptCount val="3"/>
                <c:pt idx="0">
                  <c:v>0.24</c:v>
                </c:pt>
                <c:pt idx="1">
                  <c:v>0.31</c:v>
                </c:pt>
                <c:pt idx="2">
                  <c:v>0.38</c:v>
                </c:pt>
              </c:numCache>
            </c:numRef>
          </c:val>
          <c:extLst>
            <c:ext xmlns:c16="http://schemas.microsoft.com/office/drawing/2014/chart" uri="{C3380CC4-5D6E-409C-BE32-E72D297353CC}">
              <c16:uniqueId val="{00000006-BC63-458C-B4B2-68E60895778F}"/>
            </c:ext>
          </c:extLst>
        </c:ser>
        <c:ser>
          <c:idx val="0"/>
          <c:order val="2"/>
          <c:tx>
            <c:strRef>
              <c:f>Sheet1!$H$1</c:f>
              <c:strCache>
                <c:ptCount val="1"/>
                <c:pt idx="0">
                  <c:v>England</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BC63-458C-B4B2-68E60895778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Didn't want man to do the test</c:v>
                </c:pt>
                <c:pt idx="1">
                  <c:v>Worried that it might be painful</c:v>
                </c:pt>
                <c:pt idx="2">
                  <c:v>Found it painful before</c:v>
                </c:pt>
              </c:strCache>
            </c:strRef>
          </c:cat>
          <c:val>
            <c:numRef>
              <c:f>Sheet1!$H$2:$H$4</c:f>
              <c:numCache>
                <c:formatCode>0%</c:formatCode>
                <c:ptCount val="3"/>
                <c:pt idx="0">
                  <c:v>0.3</c:v>
                </c:pt>
                <c:pt idx="1">
                  <c:v>0.24</c:v>
                </c:pt>
                <c:pt idx="2">
                  <c:v>0.31</c:v>
                </c:pt>
              </c:numCache>
            </c:numRef>
          </c:val>
          <c:extLst>
            <c:ext xmlns:c16="http://schemas.microsoft.com/office/drawing/2014/chart" uri="{C3380CC4-5D6E-409C-BE32-E72D297353CC}">
              <c16:uniqueId val="{0000000A-BC63-458C-B4B2-68E60895778F}"/>
            </c:ext>
          </c:extLst>
        </c:ser>
        <c:ser>
          <c:idx val="3"/>
          <c:order val="3"/>
          <c:tx>
            <c:strRef>
              <c:f>Sheet1!$I$1</c:f>
              <c:strCache>
                <c:ptCount val="1"/>
                <c:pt idx="0">
                  <c:v>Scotland </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Didn't want man to do the test</c:v>
                </c:pt>
                <c:pt idx="1">
                  <c:v>Worried that it might be painful</c:v>
                </c:pt>
                <c:pt idx="2">
                  <c:v>Found it painful before</c:v>
                </c:pt>
              </c:strCache>
            </c:strRef>
          </c:cat>
          <c:val>
            <c:numRef>
              <c:f>Sheet1!$I$2:$I$4</c:f>
              <c:numCache>
                <c:formatCode>0%</c:formatCode>
                <c:ptCount val="3"/>
                <c:pt idx="0">
                  <c:v>0.21</c:v>
                </c:pt>
                <c:pt idx="1">
                  <c:v>0.24</c:v>
                </c:pt>
                <c:pt idx="2">
                  <c:v>0.33</c:v>
                </c:pt>
              </c:numCache>
            </c:numRef>
          </c:val>
          <c:extLst>
            <c:ext xmlns:c16="http://schemas.microsoft.com/office/drawing/2014/chart" uri="{C3380CC4-5D6E-409C-BE32-E72D297353CC}">
              <c16:uniqueId val="{0000000B-BC63-458C-B4B2-68E60895778F}"/>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Intention to attend next cervical</a:t>
            </a:r>
            <a:r>
              <a:rPr lang="en-GB" sz="1200" b="1" baseline="0" dirty="0">
                <a:solidFill>
                  <a:schemeClr val="tx1"/>
                </a:solidFill>
                <a:latin typeface="Arial" panose="020B0604020202020204" pitchFamily="34" charset="0"/>
                <a:cs typeface="Arial" panose="020B0604020202020204" pitchFamily="34" charset="0"/>
              </a:rPr>
              <a:t> screening</a:t>
            </a:r>
            <a:endParaRPr lang="en-GB" sz="1200" b="1" dirty="0">
              <a:solidFill>
                <a:schemeClr val="tx1"/>
              </a:solidFill>
              <a:latin typeface="Arial" panose="020B0604020202020204" pitchFamily="34" charset="0"/>
              <a:cs typeface="Arial" panose="020B0604020202020204" pitchFamily="34" charset="0"/>
            </a:endParaRPr>
          </a:p>
        </c:rich>
      </c:tx>
      <c:layout>
        <c:manualLayout>
          <c:xMode val="edge"/>
          <c:yMode val="edge"/>
          <c:x val="0.1777281621706448"/>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GB"/>
        </a:p>
      </c:txPr>
    </c:title>
    <c:autoTitleDeleted val="0"/>
    <c:plotArea>
      <c:layout>
        <c:manualLayout>
          <c:layoutTarget val="inner"/>
          <c:xMode val="edge"/>
          <c:yMode val="edge"/>
          <c:x val="1.4824924579181059E-2"/>
          <c:y val="0.24609149644109352"/>
          <c:w val="0.96221809530113589"/>
          <c:h val="0.60210795167223852"/>
        </c:manualLayout>
      </c:layout>
      <c:barChart>
        <c:barDir val="col"/>
        <c:grouping val="clustered"/>
        <c:varyColors val="0"/>
        <c:ser>
          <c:idx val="0"/>
          <c:order val="0"/>
          <c:tx>
            <c:strRef>
              <c:f>Sheet1!$B$1</c:f>
              <c:strCache>
                <c:ptCount val="1"/>
                <c:pt idx="0">
                  <c:v>Scotland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Sheet1!$B$2</c:f>
              <c:numCache>
                <c:formatCode>0%</c:formatCode>
                <c:ptCount val="1"/>
                <c:pt idx="0">
                  <c:v>0.61</c:v>
                </c:pt>
              </c:numCache>
            </c:numRef>
          </c:val>
          <c:extLst>
            <c:ext xmlns:c16="http://schemas.microsoft.com/office/drawing/2014/chart" uri="{C3380CC4-5D6E-409C-BE32-E72D297353CC}">
              <c16:uniqueId val="{00000000-1A91-412B-9356-D4A36B499963}"/>
            </c:ext>
          </c:extLst>
        </c:ser>
        <c:ser>
          <c:idx val="1"/>
          <c:order val="1"/>
          <c:tx>
            <c:strRef>
              <c:f>Sheet1!$C$1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Sheet1!$C$2</c:f>
              <c:numCache>
                <c:formatCode>0%</c:formatCode>
                <c:ptCount val="1"/>
                <c:pt idx="0">
                  <c:v>0.62</c:v>
                </c:pt>
              </c:numCache>
            </c:numRef>
          </c:val>
          <c:extLst>
            <c:ext xmlns:c16="http://schemas.microsoft.com/office/drawing/2014/chart" uri="{C3380CC4-5D6E-409C-BE32-E72D297353CC}">
              <c16:uniqueId val="{00000001-1A91-412B-9356-D4A36B499963}"/>
            </c:ext>
          </c:extLst>
        </c:ser>
        <c:ser>
          <c:idx val="2"/>
          <c:order val="2"/>
          <c:tx>
            <c:strRef>
              <c:f>Sheet1!$D$1</c:f>
              <c:strCache>
                <c:ptCount val="1"/>
                <c:pt idx="0">
                  <c:v>Wales2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Sheet1!$D$2</c:f>
              <c:numCache>
                <c:formatCode>0%</c:formatCode>
                <c:ptCount val="1"/>
                <c:pt idx="0">
                  <c:v>0.55000000000000004</c:v>
                </c:pt>
              </c:numCache>
            </c:numRef>
          </c:val>
          <c:extLst>
            <c:ext xmlns:c16="http://schemas.microsoft.com/office/drawing/2014/chart" uri="{C3380CC4-5D6E-409C-BE32-E72D297353CC}">
              <c16:uniqueId val="{00000002-1A91-412B-9356-D4A36B499963}"/>
            </c:ext>
          </c:extLst>
        </c:ser>
        <c:ser>
          <c:idx val="3"/>
          <c:order val="3"/>
          <c:tx>
            <c:strRef>
              <c:f>Sheet1!$E$1</c:f>
              <c:strCache>
                <c:ptCount val="1"/>
                <c:pt idx="0">
                  <c:v>Northern Ireland</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Sheet1!$E$2</c:f>
              <c:numCache>
                <c:formatCode>0%</c:formatCode>
                <c:ptCount val="1"/>
                <c:pt idx="0">
                  <c:v>0.67</c:v>
                </c:pt>
              </c:numCache>
            </c:numRef>
          </c:val>
          <c:extLst>
            <c:ext xmlns:c16="http://schemas.microsoft.com/office/drawing/2014/chart" uri="{C3380CC4-5D6E-409C-BE32-E72D297353CC}">
              <c16:uniqueId val="{00000003-1A91-412B-9356-D4A36B499963}"/>
            </c:ext>
          </c:extLst>
        </c:ser>
        <c:dLbls>
          <c:dLblPos val="outEnd"/>
          <c:showLegendKey val="0"/>
          <c:showVal val="1"/>
          <c:showCatName val="0"/>
          <c:showSerName val="0"/>
          <c:showPercent val="0"/>
          <c:showBubbleSize val="0"/>
        </c:dLbls>
        <c:gapWidth val="219"/>
        <c:overlap val="-27"/>
        <c:axId val="258698895"/>
        <c:axId val="258700335"/>
      </c:barChart>
      <c:catAx>
        <c:axId val="2586988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l"/>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Intention to attend next bowel</a:t>
            </a:r>
            <a:r>
              <a:rPr lang="en-GB" sz="1200" b="1" baseline="0" dirty="0">
                <a:solidFill>
                  <a:schemeClr val="tx1"/>
                </a:solidFill>
                <a:latin typeface="Arial" panose="020B0604020202020204" pitchFamily="34" charset="0"/>
                <a:cs typeface="Arial" panose="020B0604020202020204" pitchFamily="34" charset="0"/>
              </a:rPr>
              <a:t> screening</a:t>
            </a:r>
            <a:endParaRPr lang="en-GB" sz="1200" b="1" dirty="0">
              <a:solidFill>
                <a:schemeClr val="tx1"/>
              </a:solidFill>
              <a:latin typeface="Arial" panose="020B0604020202020204" pitchFamily="34" charset="0"/>
              <a:cs typeface="Arial" panose="020B0604020202020204" pitchFamily="34" charset="0"/>
            </a:endParaRPr>
          </a:p>
        </c:rich>
      </c:tx>
      <c:layout>
        <c:manualLayout>
          <c:xMode val="edge"/>
          <c:yMode val="edge"/>
          <c:x val="0.1777281621706448"/>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GB"/>
        </a:p>
      </c:txPr>
    </c:title>
    <c:autoTitleDeleted val="0"/>
    <c:plotArea>
      <c:layout>
        <c:manualLayout>
          <c:layoutTarget val="inner"/>
          <c:xMode val="edge"/>
          <c:yMode val="edge"/>
          <c:x val="1.4824924579181059E-2"/>
          <c:y val="0.27638765286989619"/>
          <c:w val="0.96221809530113589"/>
          <c:h val="0.56656647916491754"/>
        </c:manualLayout>
      </c:layout>
      <c:barChart>
        <c:barDir val="col"/>
        <c:grouping val="clustered"/>
        <c:varyColors val="0"/>
        <c:ser>
          <c:idx val="0"/>
          <c:order val="0"/>
          <c:tx>
            <c:strRef>
              <c:f>Sheet1!$B$1</c:f>
              <c:strCache>
                <c:ptCount val="1"/>
                <c:pt idx="0">
                  <c:v>Scotland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Sheet1!$B$2</c:f>
              <c:numCache>
                <c:formatCode>0%</c:formatCode>
                <c:ptCount val="1"/>
                <c:pt idx="0">
                  <c:v>0.85</c:v>
                </c:pt>
              </c:numCache>
            </c:numRef>
          </c:val>
          <c:extLst>
            <c:ext xmlns:c16="http://schemas.microsoft.com/office/drawing/2014/chart" uri="{C3380CC4-5D6E-409C-BE32-E72D297353CC}">
              <c16:uniqueId val="{00000000-5859-44D7-B65B-9E2662B5D7EF}"/>
            </c:ext>
          </c:extLst>
        </c:ser>
        <c:ser>
          <c:idx val="1"/>
          <c:order val="1"/>
          <c:tx>
            <c:strRef>
              <c:f>Sheet1!$C$1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Sheet1!$C$2</c:f>
              <c:numCache>
                <c:formatCode>0%</c:formatCode>
                <c:ptCount val="1"/>
                <c:pt idx="0">
                  <c:v>0.85</c:v>
                </c:pt>
              </c:numCache>
            </c:numRef>
          </c:val>
          <c:extLst>
            <c:ext xmlns:c16="http://schemas.microsoft.com/office/drawing/2014/chart" uri="{C3380CC4-5D6E-409C-BE32-E72D297353CC}">
              <c16:uniqueId val="{00000001-5859-44D7-B65B-9E2662B5D7EF}"/>
            </c:ext>
          </c:extLst>
        </c:ser>
        <c:ser>
          <c:idx val="2"/>
          <c:order val="2"/>
          <c:tx>
            <c:strRef>
              <c:f>Sheet1!$D$1</c:f>
              <c:strCache>
                <c:ptCount val="1"/>
                <c:pt idx="0">
                  <c:v>Wales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Sheet1!$D$2</c:f>
              <c:numCache>
                <c:formatCode>0%</c:formatCode>
                <c:ptCount val="1"/>
                <c:pt idx="0">
                  <c:v>0.81</c:v>
                </c:pt>
              </c:numCache>
            </c:numRef>
          </c:val>
          <c:extLst>
            <c:ext xmlns:c16="http://schemas.microsoft.com/office/drawing/2014/chart" uri="{C3380CC4-5D6E-409C-BE32-E72D297353CC}">
              <c16:uniqueId val="{00000002-5859-44D7-B65B-9E2662B5D7EF}"/>
            </c:ext>
          </c:extLst>
        </c:ser>
        <c:ser>
          <c:idx val="3"/>
          <c:order val="3"/>
          <c:tx>
            <c:strRef>
              <c:f>Sheet1!$E$1</c:f>
              <c:strCache>
                <c:ptCount val="1"/>
                <c:pt idx="0">
                  <c:v>Northern Ireland</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Sheet1!$E$2</c:f>
              <c:numCache>
                <c:formatCode>0%</c:formatCode>
                <c:ptCount val="1"/>
                <c:pt idx="0">
                  <c:v>0.88</c:v>
                </c:pt>
              </c:numCache>
            </c:numRef>
          </c:val>
          <c:extLst>
            <c:ext xmlns:c16="http://schemas.microsoft.com/office/drawing/2014/chart" uri="{C3380CC4-5D6E-409C-BE32-E72D297353CC}">
              <c16:uniqueId val="{00000003-5859-44D7-B65B-9E2662B5D7EF}"/>
            </c:ext>
          </c:extLst>
        </c:ser>
        <c:dLbls>
          <c:dLblPos val="outEnd"/>
          <c:showLegendKey val="0"/>
          <c:showVal val="1"/>
          <c:showCatName val="0"/>
          <c:showSerName val="0"/>
          <c:showPercent val="0"/>
          <c:showBubbleSize val="0"/>
        </c:dLbls>
        <c:gapWidth val="219"/>
        <c:overlap val="-27"/>
        <c:axId val="258698895"/>
        <c:axId val="258700335"/>
      </c:barChart>
      <c:catAx>
        <c:axId val="2586988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l"/>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Intention to attend next breast</a:t>
            </a:r>
            <a:r>
              <a:rPr lang="en-GB" sz="1200" b="1" baseline="0" dirty="0">
                <a:solidFill>
                  <a:schemeClr val="tx1"/>
                </a:solidFill>
                <a:latin typeface="Arial" panose="020B0604020202020204" pitchFamily="34" charset="0"/>
                <a:cs typeface="Arial" panose="020B0604020202020204" pitchFamily="34" charset="0"/>
              </a:rPr>
              <a:t> screening</a:t>
            </a:r>
            <a:endParaRPr lang="en-GB" sz="1200" b="1" dirty="0">
              <a:solidFill>
                <a:schemeClr val="tx1"/>
              </a:solidFill>
              <a:latin typeface="Arial" panose="020B0604020202020204" pitchFamily="34" charset="0"/>
              <a:cs typeface="Arial" panose="020B0604020202020204" pitchFamily="34" charset="0"/>
            </a:endParaRPr>
          </a:p>
        </c:rich>
      </c:tx>
      <c:layout>
        <c:manualLayout>
          <c:xMode val="edge"/>
          <c:yMode val="edge"/>
          <c:x val="0.1777281621706448"/>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GB"/>
        </a:p>
      </c:txPr>
    </c:title>
    <c:autoTitleDeleted val="0"/>
    <c:plotArea>
      <c:layout>
        <c:manualLayout>
          <c:layoutTarget val="inner"/>
          <c:xMode val="edge"/>
          <c:yMode val="edge"/>
          <c:x val="1.4824924579181059E-2"/>
          <c:y val="0.24609149644109352"/>
          <c:w val="0.96221809530113589"/>
          <c:h val="0.60210795167223852"/>
        </c:manualLayout>
      </c:layout>
      <c:barChart>
        <c:barDir val="col"/>
        <c:grouping val="clustered"/>
        <c:varyColors val="0"/>
        <c:ser>
          <c:idx val="0"/>
          <c:order val="0"/>
          <c:tx>
            <c:strRef>
              <c:f>Sheet1!$B$1</c:f>
              <c:strCache>
                <c:ptCount val="1"/>
                <c:pt idx="0">
                  <c:v>Scotland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Sheet1!$B$2</c:f>
              <c:numCache>
                <c:formatCode>0%</c:formatCode>
                <c:ptCount val="1"/>
                <c:pt idx="0">
                  <c:v>0.75</c:v>
                </c:pt>
              </c:numCache>
            </c:numRef>
          </c:val>
          <c:extLst>
            <c:ext xmlns:c16="http://schemas.microsoft.com/office/drawing/2014/chart" uri="{C3380CC4-5D6E-409C-BE32-E72D297353CC}">
              <c16:uniqueId val="{00000000-B4C5-4C24-A721-319275CAE060}"/>
            </c:ext>
          </c:extLst>
        </c:ser>
        <c:ser>
          <c:idx val="1"/>
          <c:order val="1"/>
          <c:tx>
            <c:strRef>
              <c:f>Sheet1!$C$1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Sheet1!$C$2</c:f>
              <c:numCache>
                <c:formatCode>0%</c:formatCode>
                <c:ptCount val="1"/>
                <c:pt idx="0">
                  <c:v>0.7</c:v>
                </c:pt>
              </c:numCache>
            </c:numRef>
          </c:val>
          <c:extLst>
            <c:ext xmlns:c16="http://schemas.microsoft.com/office/drawing/2014/chart" uri="{C3380CC4-5D6E-409C-BE32-E72D297353CC}">
              <c16:uniqueId val="{00000001-B4C5-4C24-A721-319275CAE060}"/>
            </c:ext>
          </c:extLst>
        </c:ser>
        <c:ser>
          <c:idx val="2"/>
          <c:order val="2"/>
          <c:tx>
            <c:strRef>
              <c:f>Sheet1!$D$1</c:f>
              <c:strCache>
                <c:ptCount val="1"/>
                <c:pt idx="0">
                  <c:v>Wales2</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52C5-40DD-90FE-087661C77D0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Sheet1!$D$2</c:f>
              <c:numCache>
                <c:formatCode>0%</c:formatCode>
                <c:ptCount val="1"/>
                <c:pt idx="0">
                  <c:v>0.66</c:v>
                </c:pt>
              </c:numCache>
            </c:numRef>
          </c:val>
          <c:extLst>
            <c:ext xmlns:c16="http://schemas.microsoft.com/office/drawing/2014/chart" uri="{C3380CC4-5D6E-409C-BE32-E72D297353CC}">
              <c16:uniqueId val="{00000002-B4C5-4C24-A721-319275CAE060}"/>
            </c:ext>
          </c:extLst>
        </c:ser>
        <c:ser>
          <c:idx val="3"/>
          <c:order val="3"/>
          <c:tx>
            <c:strRef>
              <c:f>Sheet1!$E$1</c:f>
              <c:strCache>
                <c:ptCount val="1"/>
                <c:pt idx="0">
                  <c:v>Northern Ireland</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Sheet1!$E$2</c:f>
              <c:numCache>
                <c:formatCode>0%</c:formatCode>
                <c:ptCount val="1"/>
                <c:pt idx="0">
                  <c:v>0.79</c:v>
                </c:pt>
              </c:numCache>
            </c:numRef>
          </c:val>
          <c:extLst>
            <c:ext xmlns:c16="http://schemas.microsoft.com/office/drawing/2014/chart" uri="{C3380CC4-5D6E-409C-BE32-E72D297353CC}">
              <c16:uniqueId val="{00000003-B4C5-4C24-A721-319275CAE060}"/>
            </c:ext>
          </c:extLst>
        </c:ser>
        <c:dLbls>
          <c:dLblPos val="outEnd"/>
          <c:showLegendKey val="0"/>
          <c:showVal val="1"/>
          <c:showCatName val="0"/>
          <c:showSerName val="0"/>
          <c:showPercent val="0"/>
          <c:showBubbleSize val="0"/>
        </c:dLbls>
        <c:gapWidth val="219"/>
        <c:overlap val="-27"/>
        <c:axId val="258698895"/>
        <c:axId val="258700335"/>
      </c:barChart>
      <c:catAx>
        <c:axId val="2586988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l"/>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582358009621597E-3"/>
          <c:y val="7.351557142676611E-2"/>
          <c:w val="0.97417305852807468"/>
          <c:h val="0.657619692098966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DF3F-4580-BC5B-D1C263D94643}"/>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DF3F-4580-BC5B-D1C263D94643}"/>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DF3F-4580-BC5B-D1C263D94643}"/>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7-0E56-40ED-9390-2FC0D60A9B4D}"/>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2-6382-4672-8875-5640BC17932F}"/>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B-0E56-40ED-9390-2FC0D60A9B4D}"/>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D-5954-4C75-83F0-475C6456FDF9}"/>
              </c:ext>
            </c:extLst>
          </c:dPt>
          <c:dPt>
            <c:idx val="13"/>
            <c:invertIfNegative val="0"/>
            <c:bubble3D val="0"/>
            <c:spPr>
              <a:solidFill>
                <a:schemeClr val="accent1"/>
              </a:solidFill>
              <a:ln>
                <a:noFill/>
              </a:ln>
              <a:effectLst/>
            </c:spPr>
            <c:extLst>
              <c:ext xmlns:c16="http://schemas.microsoft.com/office/drawing/2014/chart" uri="{C3380CC4-5D6E-409C-BE32-E72D297353CC}">
                <c16:uniqueId val="{0000000A-6382-4672-8875-5640BC17932F}"/>
              </c:ext>
            </c:extLst>
          </c:dPt>
          <c:dPt>
            <c:idx val="14"/>
            <c:invertIfNegative val="0"/>
            <c:bubble3D val="0"/>
            <c:spPr>
              <a:solidFill>
                <a:schemeClr val="accent1"/>
              </a:solidFill>
              <a:ln>
                <a:noFill/>
              </a:ln>
              <a:effectLst/>
            </c:spPr>
            <c:extLst>
              <c:ext xmlns:c16="http://schemas.microsoft.com/office/drawing/2014/chart" uri="{C3380CC4-5D6E-409C-BE32-E72D297353CC}">
                <c16:uniqueId val="{0000000B-6382-4672-8875-5640BC17932F}"/>
              </c:ext>
            </c:extLst>
          </c:dPt>
          <c:dPt>
            <c:idx val="15"/>
            <c:invertIfNegative val="0"/>
            <c:bubble3D val="0"/>
            <c:spPr>
              <a:solidFill>
                <a:schemeClr val="accent1"/>
              </a:solidFill>
              <a:ln>
                <a:noFill/>
              </a:ln>
              <a:effectLst/>
            </c:spPr>
            <c:extLst>
              <c:ext xmlns:c16="http://schemas.microsoft.com/office/drawing/2014/chart" uri="{C3380CC4-5D6E-409C-BE32-E72D297353CC}">
                <c16:uniqueId val="{00000013-0E56-40ED-9390-2FC0D60A9B4D}"/>
              </c:ext>
            </c:extLst>
          </c:dPt>
          <c:dPt>
            <c:idx val="16"/>
            <c:invertIfNegative val="0"/>
            <c:bubble3D val="0"/>
            <c:spPr>
              <a:solidFill>
                <a:schemeClr val="accent1"/>
              </a:solidFill>
              <a:ln>
                <a:noFill/>
              </a:ln>
              <a:effectLst/>
            </c:spPr>
            <c:extLst>
              <c:ext xmlns:c16="http://schemas.microsoft.com/office/drawing/2014/chart" uri="{C3380CC4-5D6E-409C-BE32-E72D297353CC}">
                <c16:uniqueId val="{00000015-0E56-40ED-9390-2FC0D60A9B4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Unexplained lump or swelling</c:v>
                </c:pt>
                <c:pt idx="1">
                  <c:v>Change in the appearance of a mole</c:v>
                </c:pt>
                <c:pt idx="2">
                  <c:v>Blood in poo/pee</c:v>
                </c:pt>
                <c:pt idx="3">
                  <c:v>Coughing up blood</c:v>
                </c:pt>
                <c:pt idx="4">
                  <c:v>Losing weight without trying to</c:v>
                </c:pt>
                <c:pt idx="5">
                  <c:v>Persistent cough</c:v>
                </c:pt>
                <c:pt idx="6">
                  <c:v>Change in bowel habits</c:v>
                </c:pt>
                <c:pt idx="7">
                  <c:v>Persistent unexplained pain</c:v>
                </c:pt>
                <c:pt idx="8">
                  <c:v>Persistent difficulty swallowing</c:v>
                </c:pt>
                <c:pt idx="9">
                  <c:v>Ulcer in mouth (doesn't heal)</c:v>
                </c:pt>
                <c:pt idx="10">
                  <c:v>Change in bladder habits</c:v>
                </c:pt>
                <c:pt idx="11">
                  <c:v>Persistent hoarseness</c:v>
                </c:pt>
                <c:pt idx="12">
                  <c:v>Tired all the time</c:v>
                </c:pt>
                <c:pt idx="13">
                  <c:v>Unexplained bleeding</c:v>
                </c:pt>
                <c:pt idx="14">
                  <c:v>Sore that does not heal</c:v>
                </c:pt>
                <c:pt idx="15">
                  <c:v>Breathlessness</c:v>
                </c:pt>
                <c:pt idx="16">
                  <c:v>Red/white patches in mouth</c:v>
                </c:pt>
                <c:pt idx="17">
                  <c:v>Not hungry as usual</c:v>
                </c:pt>
              </c:strCache>
            </c:strRef>
          </c:cat>
          <c:val>
            <c:numRef>
              <c:f>Sheet1!$B$2:$B$19</c:f>
              <c:numCache>
                <c:formatCode>0%</c:formatCode>
                <c:ptCount val="18"/>
                <c:pt idx="0">
                  <c:v>0.95</c:v>
                </c:pt>
                <c:pt idx="1">
                  <c:v>0.94</c:v>
                </c:pt>
                <c:pt idx="2">
                  <c:v>0.94</c:v>
                </c:pt>
                <c:pt idx="3">
                  <c:v>0.9</c:v>
                </c:pt>
                <c:pt idx="4">
                  <c:v>0.89</c:v>
                </c:pt>
                <c:pt idx="5">
                  <c:v>0.82</c:v>
                </c:pt>
                <c:pt idx="6">
                  <c:v>0.79</c:v>
                </c:pt>
                <c:pt idx="7">
                  <c:v>0.79</c:v>
                </c:pt>
                <c:pt idx="8">
                  <c:v>0.74</c:v>
                </c:pt>
                <c:pt idx="9">
                  <c:v>0.73</c:v>
                </c:pt>
                <c:pt idx="10">
                  <c:v>0.7</c:v>
                </c:pt>
                <c:pt idx="11">
                  <c:v>0.7</c:v>
                </c:pt>
                <c:pt idx="12">
                  <c:v>0.7</c:v>
                </c:pt>
                <c:pt idx="13">
                  <c:v>0.69</c:v>
                </c:pt>
                <c:pt idx="14">
                  <c:v>0.68</c:v>
                </c:pt>
                <c:pt idx="15">
                  <c:v>0.65</c:v>
                </c:pt>
                <c:pt idx="16">
                  <c:v>0.61</c:v>
                </c:pt>
                <c:pt idx="17">
                  <c:v>0.53</c:v>
                </c:pt>
              </c:numCache>
            </c:numRef>
          </c:val>
          <c:extLst>
            <c:ext xmlns:c16="http://schemas.microsoft.com/office/drawing/2014/chart" uri="{C3380CC4-5D6E-409C-BE32-E72D297353CC}">
              <c16:uniqueId val="{00000000-6382-4672-8875-5640BC17932F}"/>
            </c:ext>
          </c:extLst>
        </c:ser>
        <c:dLbls>
          <c:dLblPos val="outEnd"/>
          <c:showLegendKey val="0"/>
          <c:showVal val="1"/>
          <c:showCatName val="0"/>
          <c:showSerName val="0"/>
          <c:showPercent val="0"/>
          <c:showBubbleSize val="0"/>
        </c:dLbls>
        <c:gapWidth val="25"/>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3-8D5A-413F-BBC0-9D9691DED466}"/>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4-8D5A-413F-BBC0-9D9691DED466}"/>
              </c:ext>
            </c:extLst>
          </c:dPt>
          <c:dPt>
            <c:idx val="3"/>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5-8D5A-413F-BBC0-9D9691DED466}"/>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6-8D5A-413F-BBC0-9D9691DED466}"/>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Non-specific cancer symptom</c:v>
                </c:pt>
                <c:pt idx="2">
                  <c:v>Red-flag cancer symptom</c:v>
                </c:pt>
                <c:pt idx="3">
                  <c:v>Lung-specific cancer symptom</c:v>
                </c:pt>
                <c:pt idx="4">
                  <c:v>Oral cancer symptom</c:v>
                </c:pt>
              </c:strCache>
            </c:strRef>
          </c:cat>
          <c:val>
            <c:numRef>
              <c:f>Sheet1!$B$2:$B$6</c:f>
              <c:numCache>
                <c:formatCode>0%</c:formatCode>
                <c:ptCount val="5"/>
                <c:pt idx="0">
                  <c:v>0.46</c:v>
                </c:pt>
                <c:pt idx="1">
                  <c:v>0.34</c:v>
                </c:pt>
                <c:pt idx="2">
                  <c:v>0.17</c:v>
                </c:pt>
                <c:pt idx="3">
                  <c:v>0.15</c:v>
                </c:pt>
                <c:pt idx="4">
                  <c:v>0.13</c:v>
                </c:pt>
              </c:numCache>
            </c:numRef>
          </c:val>
          <c:extLst>
            <c:ext xmlns:c16="http://schemas.microsoft.com/office/drawing/2014/chart" uri="{C3380CC4-5D6E-409C-BE32-E72D297353CC}">
              <c16:uniqueId val="{00000000-8D5A-413F-BBC0-9D9691DED466}"/>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none"/>
        <c:minorTickMark val="none"/>
        <c:tickLblPos val="nextTo"/>
        <c:crossAx val="211207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9EE1-40FC-AEAB-DC36297D9FC2}"/>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9EE1-40FC-AEAB-DC36297D9FC2}"/>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9EE1-40FC-AEAB-DC36297D9FC2}"/>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7-9EE1-40FC-AEAB-DC36297D9FC2}"/>
              </c:ext>
            </c:extLst>
          </c:dPt>
          <c:dPt>
            <c:idx val="6"/>
            <c:invertIfNegative val="0"/>
            <c:bubble3D val="0"/>
            <c:spPr>
              <a:solidFill>
                <a:schemeClr val="bg2"/>
              </a:solidFill>
              <a:ln>
                <a:noFill/>
              </a:ln>
              <a:effectLst/>
            </c:spPr>
            <c:extLst>
              <c:ext xmlns:c16="http://schemas.microsoft.com/office/drawing/2014/chart" uri="{C3380CC4-5D6E-409C-BE32-E72D297353CC}">
                <c16:uniqueId val="{00000009-9EE1-40FC-AEAB-DC36297D9FC2}"/>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External and lifestyle factors</c:v>
                </c:pt>
                <c:pt idx="1">
                  <c:v>An EXISTING physical health problem that you already know you have</c:v>
                </c:pt>
                <c:pt idx="2">
                  <c:v>Mental health problem</c:v>
                </c:pt>
                <c:pt idx="3">
                  <c:v>A NEW physical health problem</c:v>
                </c:pt>
                <c:pt idx="4">
                  <c:v>Medication or vaccination side effects</c:v>
                </c:pt>
                <c:pt idx="5">
                  <c:v>Cancer</c:v>
                </c:pt>
                <c:pt idx="6">
                  <c:v>Don't know/Prefer not to say</c:v>
                </c:pt>
              </c:strCache>
            </c:strRef>
          </c:cat>
          <c:val>
            <c:numRef>
              <c:f>Sheet1!$B$2:$B$8</c:f>
              <c:numCache>
                <c:formatCode>0%</c:formatCode>
                <c:ptCount val="7"/>
                <c:pt idx="0">
                  <c:v>0.35</c:v>
                </c:pt>
                <c:pt idx="1">
                  <c:v>0.3</c:v>
                </c:pt>
                <c:pt idx="2">
                  <c:v>0.22</c:v>
                </c:pt>
                <c:pt idx="3">
                  <c:v>0.21</c:v>
                </c:pt>
                <c:pt idx="4">
                  <c:v>0.14000000000000001</c:v>
                </c:pt>
                <c:pt idx="5">
                  <c:v>0.11</c:v>
                </c:pt>
                <c:pt idx="6">
                  <c:v>0.23</c:v>
                </c:pt>
              </c:numCache>
            </c:numRef>
          </c:val>
          <c:extLst>
            <c:ext xmlns:c16="http://schemas.microsoft.com/office/drawing/2014/chart" uri="{C3380CC4-5D6E-409C-BE32-E72D297353CC}">
              <c16:uniqueId val="{00000008-9EE1-40FC-AEAB-DC36297D9FC2}"/>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28D_D2BA73E5.xml><?xml version="1.0" encoding="utf-8"?>
<p188:cmLst xmlns:a="http://schemas.openxmlformats.org/drawingml/2006/main" xmlns:r="http://schemas.openxmlformats.org/officeDocument/2006/relationships" xmlns:p188="http://schemas.microsoft.com/office/powerpoint/2018/8/main">
  <p188:cm id="{E1D11774-1208-4CDE-90CC-B471E1C165C2}" authorId="{4C3CB61D-E708-4B7C-A3E9-C1998B77185B}" status="resolved" created="2025-03-10T11:57:37.852" complete="100000">
    <pc:sldMkLst xmlns:pc="http://schemas.microsoft.com/office/powerpoint/2013/main/command">
      <pc:docMk/>
      <pc:sldMk cId="3535434725" sldId="653"/>
    </pc:sldMkLst>
    <p188:txBody>
      <a:bodyPr/>
      <a:lstStyle/>
      <a:p>
        <a:r>
          <a:rPr lang="en-GB"/>
          <a:t>Check age as per previous slide</a:t>
        </a:r>
      </a:p>
    </p188:txBody>
  </p188:cm>
</p188:cmLst>
</file>

<file path=ppt/drawings/drawing1.xml><?xml version="1.0" encoding="utf-8"?>
<c:userShapes xmlns:c="http://schemas.openxmlformats.org/drawingml/2006/chart">
  <cdr:relSizeAnchor xmlns:cdr="http://schemas.openxmlformats.org/drawingml/2006/chartDrawing">
    <cdr:from>
      <cdr:x>0.16768</cdr:x>
      <cdr:y>0.66464</cdr:y>
    </cdr:from>
    <cdr:to>
      <cdr:x>0.22981</cdr:x>
      <cdr:y>0.74877</cdr:y>
    </cdr:to>
    <cdr:sp macro="" textlink="">
      <cdr:nvSpPr>
        <cdr:cNvPr id="2" name="Rectangle 1">
          <a:extLst xmlns:a="http://schemas.openxmlformats.org/drawingml/2006/main">
            <a:ext uri="{FF2B5EF4-FFF2-40B4-BE49-F238E27FC236}">
              <a16:creationId xmlns:a16="http://schemas.microsoft.com/office/drawing/2014/main" id="{A2A42959-E41D-4555-5D47-FE98E182FB21}"/>
            </a:ext>
          </a:extLst>
        </cdr:cNvPr>
        <cdr:cNvSpPr/>
      </cdr:nvSpPr>
      <cdr:spPr>
        <a:xfrm xmlns:a="http://schemas.openxmlformats.org/drawingml/2006/main">
          <a:off x="1868129" y="2604116"/>
          <a:ext cx="692243" cy="329630"/>
        </a:xfrm>
        <a:prstGeom xmlns:a="http://schemas.openxmlformats.org/drawingml/2006/main" prst="rect">
          <a:avLst/>
        </a:prstGeom>
        <a:noFill xmlns:a="http://schemas.openxmlformats.org/drawingml/2006/main"/>
        <a:ln xmlns:a="http://schemas.openxmlformats.org/drawingml/2006/main">
          <a:solidFill>
            <a:schemeClr val="bg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GB" sz="1200" dirty="0">
              <a:solidFill>
                <a:schemeClr val="tx1"/>
              </a:solidFill>
            </a:rPr>
            <a:t>18-29</a:t>
          </a:r>
        </a:p>
      </cdr:txBody>
    </cdr:sp>
  </cdr:relSizeAnchor>
  <cdr:relSizeAnchor xmlns:cdr="http://schemas.openxmlformats.org/drawingml/2006/chartDrawing">
    <cdr:from>
      <cdr:x>0.25475</cdr:x>
      <cdr:y>0.66418</cdr:y>
    </cdr:from>
    <cdr:to>
      <cdr:x>0.31688</cdr:x>
      <cdr:y>0.74831</cdr:y>
    </cdr:to>
    <cdr:sp macro="" textlink="">
      <cdr:nvSpPr>
        <cdr:cNvPr id="3" name="Rectangle 2">
          <a:extLst xmlns:a="http://schemas.openxmlformats.org/drawingml/2006/main">
            <a:ext uri="{FF2B5EF4-FFF2-40B4-BE49-F238E27FC236}">
              <a16:creationId xmlns:a16="http://schemas.microsoft.com/office/drawing/2014/main" id="{A2A42959-E41D-4555-5D47-FE98E182FB21}"/>
            </a:ext>
          </a:extLst>
        </cdr:cNvPr>
        <cdr:cNvSpPr/>
      </cdr:nvSpPr>
      <cdr:spPr>
        <a:xfrm xmlns:a="http://schemas.openxmlformats.org/drawingml/2006/main">
          <a:off x="2838158" y="2602316"/>
          <a:ext cx="692243" cy="329630"/>
        </a:xfrm>
        <a:prstGeom xmlns:a="http://schemas.openxmlformats.org/drawingml/2006/main" prst="rect">
          <a:avLst/>
        </a:prstGeom>
        <a:noFill xmlns:a="http://schemas.openxmlformats.org/drawingml/2006/main"/>
        <a:ln xmlns:a="http://schemas.openxmlformats.org/drawingml/2006/main">
          <a:solidFill>
            <a:schemeClr val="bg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GB" sz="1200" dirty="0">
              <a:solidFill>
                <a:schemeClr val="tx1"/>
              </a:solidFill>
            </a:rPr>
            <a:t>50+</a:t>
          </a:r>
        </a:p>
      </cdr:txBody>
    </cdr:sp>
  </cdr:relSizeAnchor>
  <cdr:relSizeAnchor xmlns:cdr="http://schemas.openxmlformats.org/drawingml/2006/chartDrawing">
    <cdr:from>
      <cdr:x>0.21706</cdr:x>
      <cdr:y>0.66206</cdr:y>
    </cdr:from>
    <cdr:to>
      <cdr:x>0.27919</cdr:x>
      <cdr:y>0.74619</cdr:y>
    </cdr:to>
    <cdr:sp macro="" textlink="">
      <cdr:nvSpPr>
        <cdr:cNvPr id="4" name="Rectangle 3">
          <a:extLst xmlns:a="http://schemas.openxmlformats.org/drawingml/2006/main">
            <a:ext uri="{FF2B5EF4-FFF2-40B4-BE49-F238E27FC236}">
              <a16:creationId xmlns:a16="http://schemas.microsoft.com/office/drawing/2014/main" id="{A2A42959-E41D-4555-5D47-FE98E182FB21}"/>
            </a:ext>
          </a:extLst>
        </cdr:cNvPr>
        <cdr:cNvSpPr/>
      </cdr:nvSpPr>
      <cdr:spPr>
        <a:xfrm xmlns:a="http://schemas.openxmlformats.org/drawingml/2006/main">
          <a:off x="2418244" y="2594039"/>
          <a:ext cx="692243" cy="32963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GB" sz="1200" dirty="0">
              <a:solidFill>
                <a:schemeClr val="tx1"/>
              </a:solidFill>
            </a:rPr>
            <a:t>30-49</a:t>
          </a:r>
        </a:p>
      </cdr:txBody>
    </cdr:sp>
  </cdr:relSizeAnchor>
  <cdr:relSizeAnchor xmlns:cdr="http://schemas.openxmlformats.org/drawingml/2006/chartDrawing">
    <cdr:from>
      <cdr:x>0.50241</cdr:x>
      <cdr:y>0.66672</cdr:y>
    </cdr:from>
    <cdr:to>
      <cdr:x>0.55879</cdr:x>
      <cdr:y>0.75085</cdr:y>
    </cdr:to>
    <cdr:sp macro="" textlink="">
      <cdr:nvSpPr>
        <cdr:cNvPr id="6" name="Rectangle 5">
          <a:extLst xmlns:a="http://schemas.openxmlformats.org/drawingml/2006/main">
            <a:ext uri="{FF2B5EF4-FFF2-40B4-BE49-F238E27FC236}">
              <a16:creationId xmlns:a16="http://schemas.microsoft.com/office/drawing/2014/main" id="{9BD68901-EAE2-963F-DB61-1FFEA4012723}"/>
            </a:ext>
          </a:extLst>
        </cdr:cNvPr>
        <cdr:cNvSpPr/>
      </cdr:nvSpPr>
      <cdr:spPr>
        <a:xfrm xmlns:a="http://schemas.openxmlformats.org/drawingml/2006/main">
          <a:off x="5597341" y="2612290"/>
          <a:ext cx="628113" cy="329630"/>
        </a:xfrm>
        <a:prstGeom xmlns:a="http://schemas.openxmlformats.org/drawingml/2006/main" prst="rect">
          <a:avLst/>
        </a:prstGeom>
        <a:noFill xmlns:a="http://schemas.openxmlformats.org/drawingml/2006/main"/>
        <a:ln xmlns:a="http://schemas.openxmlformats.org/drawingml/2006/main">
          <a:solidFill>
            <a:schemeClr val="bg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GB" sz="1200" dirty="0">
              <a:solidFill>
                <a:schemeClr val="tx1"/>
              </a:solidFill>
            </a:rPr>
            <a:t>White</a:t>
          </a:r>
        </a:p>
      </cdr:txBody>
    </cdr:sp>
  </cdr:relSizeAnchor>
  <cdr:relSizeAnchor xmlns:cdr="http://schemas.openxmlformats.org/drawingml/2006/chartDrawing">
    <cdr:from>
      <cdr:x>0.53219</cdr:x>
      <cdr:y>0.68356</cdr:y>
    </cdr:from>
    <cdr:to>
      <cdr:x>0.60879</cdr:x>
      <cdr:y>0.78349</cdr:y>
    </cdr:to>
    <cdr:sp macro="" textlink="">
      <cdr:nvSpPr>
        <cdr:cNvPr id="7" name="Rectangle 6">
          <a:extLst xmlns:a="http://schemas.openxmlformats.org/drawingml/2006/main">
            <a:ext uri="{FF2B5EF4-FFF2-40B4-BE49-F238E27FC236}">
              <a16:creationId xmlns:a16="http://schemas.microsoft.com/office/drawing/2014/main" id="{9BD68901-EAE2-963F-DB61-1FFEA4012723}"/>
            </a:ext>
          </a:extLst>
        </cdr:cNvPr>
        <cdr:cNvSpPr/>
      </cdr:nvSpPr>
      <cdr:spPr>
        <a:xfrm xmlns:a="http://schemas.openxmlformats.org/drawingml/2006/main">
          <a:off x="5929147" y="2678262"/>
          <a:ext cx="853440" cy="391520"/>
        </a:xfrm>
        <a:prstGeom xmlns:a="http://schemas.openxmlformats.org/drawingml/2006/main" prst="rect">
          <a:avLst/>
        </a:prstGeom>
        <a:noFill xmlns:a="http://schemas.openxmlformats.org/drawingml/2006/main"/>
        <a:ln xmlns:a="http://schemas.openxmlformats.org/drawingml/2006/main">
          <a:solidFill>
            <a:schemeClr val="bg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GB" sz="1200" dirty="0">
              <a:solidFill>
                <a:schemeClr val="tx1"/>
              </a:solidFill>
            </a:rPr>
            <a:t>Ethnic minority</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6268CD-6134-7E48-9DE7-FEB4FB24A965}" type="datetimeFigureOut">
              <a:rPr lang="en-US" smtClean="0"/>
              <a:t>6/26/2026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38833-6303-A84B-BCE8-C8F834FB8639}" type="slidenum">
              <a:rPr lang="en-US" smtClean="0"/>
              <a:t>‹#›</a:t>
            </a:fld>
            <a:endParaRPr lang="en-US" dirty="0"/>
          </a:p>
        </p:txBody>
      </p:sp>
    </p:spTree>
    <p:extLst>
      <p:ext uri="{BB962C8B-B14F-4D97-AF65-F5344CB8AC3E}">
        <p14:creationId xmlns:p14="http://schemas.microsoft.com/office/powerpoint/2010/main" val="1158479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5328-23E5-4CC4-A740-530835B6CB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933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u="sng" dirty="0"/>
              <a:t>Key findings:</a:t>
            </a:r>
          </a:p>
          <a:p>
            <a:pPr marL="171450" indent="-171450">
              <a:buFont typeface="Arial" panose="020B0604020202020204" pitchFamily="34" charset="0"/>
              <a:buChar char="•"/>
            </a:pPr>
            <a:r>
              <a:rPr lang="en-GB" b="0" u="none" dirty="0"/>
              <a:t>Respondents were asked to spontaneously identify what factors they believe cause cancer</a:t>
            </a:r>
          </a:p>
          <a:p>
            <a:pPr marL="171450" indent="-171450">
              <a:buFont typeface="Arial" panose="020B0604020202020204" pitchFamily="34" charset="0"/>
              <a:buChar char="•"/>
            </a:pPr>
            <a:r>
              <a:rPr lang="en-GB" b="0" u="none" dirty="0"/>
              <a:t>A strong majority listed smoking (80%), which was followed by just under half who identified drinking alcohol (48%) and around four in ten who cited a family history of cancer (42%)</a:t>
            </a:r>
          </a:p>
          <a:p>
            <a:pPr marL="171450" indent="-171450">
              <a:buFont typeface="Arial" panose="020B0604020202020204" pitchFamily="34" charset="0"/>
              <a:buChar char="•"/>
            </a:pPr>
            <a:r>
              <a:rPr lang="en-GB" b="0" u="none" dirty="0"/>
              <a:t>Around 1 in 5 listed a poor diet (21%) and sunburn (20%), and a similar proportion (18%) cited diet generally</a:t>
            </a:r>
          </a:p>
          <a:p>
            <a:pPr marL="171450" indent="-171450">
              <a:buFont typeface="Arial" panose="020B0604020202020204" pitchFamily="34" charset="0"/>
              <a:buChar char="•"/>
            </a:pPr>
            <a:r>
              <a:rPr lang="en-GB" b="0" u="none" dirty="0"/>
              <a:t>16% cited not enough physical activity and 13% cited being obese</a:t>
            </a:r>
          </a:p>
        </p:txBody>
      </p:sp>
      <p:sp>
        <p:nvSpPr>
          <p:cNvPr id="4" name="Slide Number Placeholder 3"/>
          <p:cNvSpPr>
            <a:spLocks noGrp="1"/>
          </p:cNvSpPr>
          <p:nvPr>
            <p:ph type="sldNum" sz="quarter" idx="5"/>
          </p:nvPr>
        </p:nvSpPr>
        <p:spPr/>
        <p:txBody>
          <a:bodyPr/>
          <a:lstStyle/>
          <a:p>
            <a:fld id="{F5B38833-6303-A84B-BCE8-C8F834FB8639}" type="slidenum">
              <a:rPr lang="en-US" smtClean="0"/>
              <a:t>19</a:t>
            </a:fld>
            <a:endParaRPr lang="en-US" dirty="0"/>
          </a:p>
        </p:txBody>
      </p:sp>
    </p:spTree>
    <p:extLst>
      <p:ext uri="{BB962C8B-B14F-4D97-AF65-F5344CB8AC3E}">
        <p14:creationId xmlns:p14="http://schemas.microsoft.com/office/powerpoint/2010/main" val="1177116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Key findings:</a:t>
            </a:r>
          </a:p>
          <a:p>
            <a:pPr marL="171450" indent="-171450">
              <a:buFont typeface="Arial" panose="020B0604020202020204" pitchFamily="34" charset="0"/>
              <a:buChar char="•"/>
            </a:pPr>
            <a:r>
              <a:rPr lang="en-GB" b="0" u="none" dirty="0"/>
              <a:t>Almost all respondents (99%) recognised any of the main preventable risk factors</a:t>
            </a:r>
          </a:p>
          <a:p>
            <a:pPr marL="171450" indent="-171450">
              <a:buFont typeface="Arial" panose="020B0604020202020204" pitchFamily="34" charset="0"/>
              <a:buChar char="•"/>
            </a:pPr>
            <a:r>
              <a:rPr lang="en-GB" b="0" u="none" dirty="0"/>
              <a:t>Of the listed risk factors, smoking was the most commonly identified by almost all respondents, though at least 9 in 10 also identified too much exposure to the sun (94%) and second-hand smoke (90%)</a:t>
            </a:r>
          </a:p>
          <a:p>
            <a:pPr marL="171450" indent="-171450">
              <a:buFont typeface="Arial" panose="020B0604020202020204" pitchFamily="34" charset="0"/>
              <a:buChar char="•"/>
            </a:pPr>
            <a:r>
              <a:rPr lang="en-GB" b="0" u="none" dirty="0"/>
              <a:t>A majority recognise all correct potential risk factors except not eating enough fibre, with just under half (44%) citing this</a:t>
            </a:r>
          </a:p>
          <a:p>
            <a:pPr marL="171450" indent="-171450">
              <a:buFont typeface="Arial" panose="020B0604020202020204" pitchFamily="34" charset="0"/>
              <a:buChar char="•"/>
            </a:pPr>
            <a:r>
              <a:rPr lang="en-GB" b="0" u="none" dirty="0"/>
              <a:t>However, around three-quarters incorrectly identified eating ultra-processed foods (73%) and using e-cigarettes/vapes (75%), while 4 in 10 identified feeling stressed (40%) incorrectly as a potential risk factor of cancer</a:t>
            </a:r>
          </a:p>
          <a:p>
            <a:endParaRPr lang="en-GB" b="1"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20</a:t>
            </a:fld>
            <a:endParaRPr lang="en-US" dirty="0"/>
          </a:p>
        </p:txBody>
      </p:sp>
    </p:spTree>
    <p:extLst>
      <p:ext uri="{BB962C8B-B14F-4D97-AF65-F5344CB8AC3E}">
        <p14:creationId xmlns:p14="http://schemas.microsoft.com/office/powerpoint/2010/main" val="1271832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Key findings:</a:t>
            </a:r>
          </a:p>
          <a:p>
            <a:pPr marL="171450" indent="-171450">
              <a:buFont typeface="Arial" panose="020B0604020202020204" pitchFamily="34" charset="0"/>
              <a:buChar char="•"/>
            </a:pPr>
            <a:r>
              <a:rPr lang="en-GB" b="0" u="none" dirty="0"/>
              <a:t>All types of symptoms were recognised by the vast majority (95% or higher), with potential red-flag symptoms seeing the highest rates of recognition</a:t>
            </a:r>
          </a:p>
          <a:p>
            <a:pPr marL="171450" indent="-171450">
              <a:buFont typeface="Arial" panose="020B0604020202020204" pitchFamily="34" charset="0"/>
              <a:buChar char="•"/>
            </a:pPr>
            <a:r>
              <a:rPr lang="en-GB" b="0" u="none" dirty="0"/>
              <a:t>The most common symptoms recognised were unexpected moles or lumps as well as bleeding, recognised by at least 90%</a:t>
            </a:r>
          </a:p>
          <a:p>
            <a:pPr marL="171450" indent="-171450">
              <a:buFont typeface="Arial" panose="020B0604020202020204" pitchFamily="34" charset="0"/>
              <a:buChar char="•"/>
            </a:pPr>
            <a:r>
              <a:rPr lang="en-GB" b="0" u="none" dirty="0"/>
              <a:t>A majority recognises all symptoms listed as potential signs of cancer</a:t>
            </a:r>
          </a:p>
          <a:p>
            <a:endParaRPr lang="en-GB" b="1"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23</a:t>
            </a:fld>
            <a:endParaRPr lang="en-US" dirty="0"/>
          </a:p>
        </p:txBody>
      </p:sp>
    </p:spTree>
    <p:extLst>
      <p:ext uri="{BB962C8B-B14F-4D97-AF65-F5344CB8AC3E}">
        <p14:creationId xmlns:p14="http://schemas.microsoft.com/office/powerpoint/2010/main" val="2742239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Key findings:</a:t>
            </a:r>
          </a:p>
          <a:p>
            <a:pPr marL="171450" indent="-171450">
              <a:buFont typeface="Arial" panose="020B0604020202020204" pitchFamily="34" charset="0"/>
              <a:buChar char="•"/>
            </a:pPr>
            <a:r>
              <a:rPr lang="en-GB" b="0" dirty="0"/>
              <a:t>Just under half (46%) reported experiencing any potential cancer symptom, followed by around one in three (34%) who reported experiencing any potential non-specific cancer symptom</a:t>
            </a:r>
          </a:p>
          <a:p>
            <a:pPr marL="171450" indent="-171450">
              <a:buFont typeface="Arial" panose="020B0604020202020204" pitchFamily="34" charset="0"/>
              <a:buChar char="•"/>
            </a:pPr>
            <a:r>
              <a:rPr lang="en-GB" b="0" dirty="0"/>
              <a:t>17% reported experiencing any potential red-flag symptom and a similar proportion said the same of any potential lung-specific (15%) or oral cancer symptom (13%) </a:t>
            </a:r>
          </a:p>
          <a:p>
            <a:pPr marL="171450" indent="-171450">
              <a:buFont typeface="Arial" panose="020B0604020202020204" pitchFamily="34" charset="0"/>
              <a:buChar char="•"/>
            </a:pPr>
            <a:r>
              <a:rPr lang="en-GB" b="0" dirty="0"/>
              <a:t>Respondents from an ethnic minority background and older age groups were more likely to report experiencing any potential cancer symptom</a:t>
            </a:r>
            <a:endParaRPr lang="en-GB" b="1"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25</a:t>
            </a:fld>
            <a:endParaRPr lang="en-US" dirty="0"/>
          </a:p>
        </p:txBody>
      </p:sp>
    </p:spTree>
    <p:extLst>
      <p:ext uri="{BB962C8B-B14F-4D97-AF65-F5344CB8AC3E}">
        <p14:creationId xmlns:p14="http://schemas.microsoft.com/office/powerpoint/2010/main" val="257742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sng" strike="noStrike" dirty="0">
                <a:solidFill>
                  <a:srgbClr val="000000"/>
                </a:solidFill>
                <a:effectLst/>
                <a:latin typeface="Aptos Narrow"/>
              </a:rPr>
              <a:t>Key findings:</a:t>
            </a:r>
          </a:p>
          <a:p>
            <a:pPr marL="285750" indent="-285750">
              <a:buFont typeface="Arial" panose="020B0604020202020204" pitchFamily="34" charset="0"/>
              <a:buChar char="•"/>
            </a:pPr>
            <a:r>
              <a:rPr lang="en-GB" sz="1800" b="0" i="0" u="none" strike="noStrike" dirty="0">
                <a:solidFill>
                  <a:srgbClr val="000000"/>
                </a:solidFill>
                <a:effectLst/>
                <a:latin typeface="Aptos Narrow"/>
              </a:rPr>
              <a:t>External &amp; lifestyle factors were the most commonly attributed cause of any potential cancer symptoms, with more than a third citing this (35%)</a:t>
            </a:r>
          </a:p>
          <a:p>
            <a:pPr marL="285750" indent="-285750">
              <a:buFont typeface="Arial" panose="020B0604020202020204" pitchFamily="34" charset="0"/>
              <a:buChar char="•"/>
            </a:pPr>
            <a:r>
              <a:rPr lang="en-GB" sz="1800" b="0" i="0" u="none" strike="noStrike" dirty="0">
                <a:solidFill>
                  <a:srgbClr val="000000"/>
                </a:solidFill>
                <a:effectLst/>
                <a:latin typeface="Aptos Narrow"/>
              </a:rPr>
              <a:t>This was closely followed by an existing (30%) physical health problem</a:t>
            </a:r>
          </a:p>
          <a:p>
            <a:pPr marL="285750" indent="-285750">
              <a:buFont typeface="Arial" panose="020B0604020202020204" pitchFamily="34" charset="0"/>
              <a:buChar char="•"/>
            </a:pPr>
            <a:r>
              <a:rPr lang="en-GB" sz="1800" b="0" i="0" u="none" strike="noStrike" dirty="0">
                <a:solidFill>
                  <a:srgbClr val="000000"/>
                </a:solidFill>
                <a:effectLst/>
                <a:latin typeface="Aptos Narrow"/>
              </a:rPr>
              <a:t>Around 1 in 5 cited a mental health problem (22%) or new physical health problem (21%)</a:t>
            </a:r>
          </a:p>
          <a:p>
            <a:pPr marL="285750" indent="-285750">
              <a:buFont typeface="Arial" panose="020B0604020202020204" pitchFamily="34" charset="0"/>
              <a:buChar char="•"/>
            </a:pPr>
            <a:r>
              <a:rPr lang="en-GB" sz="1800" b="0" i="0" u="none" strike="noStrike" dirty="0">
                <a:solidFill>
                  <a:srgbClr val="000000"/>
                </a:solidFill>
                <a:effectLst/>
                <a:latin typeface="Aptos Narrow"/>
              </a:rPr>
              <a:t>Around 1 in 10 cite cancer (11%)</a:t>
            </a:r>
          </a:p>
          <a:p>
            <a:pPr marL="285750" indent="-285750">
              <a:buFont typeface="Arial" panose="020B0604020202020204" pitchFamily="34" charset="0"/>
              <a:buChar char="•"/>
            </a:pPr>
            <a:r>
              <a:rPr lang="en-US" sz="1800" b="0" i="0" u="none" strike="noStrike" dirty="0">
                <a:solidFill>
                  <a:srgbClr val="000000"/>
                </a:solidFill>
                <a:effectLst/>
                <a:latin typeface="Aptos Narrow"/>
              </a:rPr>
              <a:t>A relatively high proportion did not know the cause, with just under 1 in 4 (23%) who said this</a:t>
            </a:r>
          </a:p>
          <a:p>
            <a:pPr marL="285750" indent="-285750">
              <a:buFont typeface="Arial" panose="020B0604020202020204" pitchFamily="34" charset="0"/>
              <a:buChar char="•"/>
            </a:pPr>
            <a:endParaRPr lang="en-GB" sz="1800" b="1" i="0" u="none" strike="noStrike" dirty="0">
              <a:solidFill>
                <a:srgbClr val="000000"/>
              </a:solidFill>
              <a:effectLst/>
              <a:latin typeface="Aptos Narrow"/>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26</a:t>
            </a:fld>
            <a:endParaRPr lang="en-US" dirty="0"/>
          </a:p>
        </p:txBody>
      </p:sp>
    </p:spTree>
    <p:extLst>
      <p:ext uri="{BB962C8B-B14F-4D97-AF65-F5344CB8AC3E}">
        <p14:creationId xmlns:p14="http://schemas.microsoft.com/office/powerpoint/2010/main" val="3661716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a:solidFill>
                  <a:srgbClr val="000000"/>
                </a:solidFill>
                <a:effectLst/>
                <a:latin typeface="Aptos Narrow"/>
              </a:rPr>
              <a:t>Key findings:</a:t>
            </a:r>
          </a:p>
          <a:p>
            <a:pPr marL="285750" indent="-285750">
              <a:buFont typeface="Arial" panose="020B0604020202020204" pitchFamily="34" charset="0"/>
              <a:buChar char="•"/>
            </a:pPr>
            <a:r>
              <a:rPr lang="en-US" sz="1800" b="0" i="0" u="none" strike="noStrike" dirty="0">
                <a:solidFill>
                  <a:srgbClr val="000000"/>
                </a:solidFill>
                <a:effectLst/>
                <a:latin typeface="Aptos Narrow"/>
              </a:rPr>
              <a:t>A very similar trend to those who report that they experienced any cancer symptom seen for non-specific cancer symptoms – most commonly respondents identify lifestyle factors and existing physical health problems </a:t>
            </a:r>
          </a:p>
          <a:p>
            <a:pPr marL="285750" indent="-285750">
              <a:buFont typeface="Arial" panose="020B0604020202020204" pitchFamily="34" charset="0"/>
              <a:buChar char="•"/>
            </a:pPr>
            <a:r>
              <a:rPr lang="en-US" sz="1800" b="0" i="0" u="none" strike="noStrike" dirty="0">
                <a:solidFill>
                  <a:srgbClr val="000000"/>
                </a:solidFill>
                <a:effectLst/>
                <a:latin typeface="Aptos Narrow"/>
              </a:rPr>
              <a:t>Again, high levels of uncertainty</a:t>
            </a:r>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28</a:t>
            </a:fld>
            <a:endParaRPr lang="en-US" dirty="0"/>
          </a:p>
        </p:txBody>
      </p:sp>
    </p:spTree>
    <p:extLst>
      <p:ext uri="{BB962C8B-B14F-4D97-AF65-F5344CB8AC3E}">
        <p14:creationId xmlns:p14="http://schemas.microsoft.com/office/powerpoint/2010/main" val="2813968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29</a:t>
            </a:fld>
            <a:endParaRPr lang="en-US" dirty="0"/>
          </a:p>
        </p:txBody>
      </p:sp>
    </p:spTree>
    <p:extLst>
      <p:ext uri="{BB962C8B-B14F-4D97-AF65-F5344CB8AC3E}">
        <p14:creationId xmlns:p14="http://schemas.microsoft.com/office/powerpoint/2010/main" val="1959899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a:solidFill>
                  <a:srgbClr val="000000"/>
                </a:solidFill>
                <a:effectLst/>
                <a:latin typeface="Aptos Narrow"/>
              </a:rPr>
              <a:t>Key findings: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dirty="0">
                <a:solidFill>
                  <a:srgbClr val="000000"/>
                </a:solidFill>
                <a:effectLst/>
                <a:latin typeface="Aptos Narrow"/>
              </a:rPr>
              <a:t>The highest proportion were those who were unsure of what caused their potential red-flag cancer symptoms (40%)</a:t>
            </a:r>
          </a:p>
          <a:p>
            <a:pPr marL="285750" indent="-285750">
              <a:buFont typeface="Arial" panose="020B0604020202020204" pitchFamily="34" charset="0"/>
              <a:buChar char="•"/>
            </a:pPr>
            <a:r>
              <a:rPr lang="en-US" sz="1800" b="0" i="0" u="none" strike="noStrike" dirty="0">
                <a:solidFill>
                  <a:srgbClr val="000000"/>
                </a:solidFill>
                <a:effectLst/>
                <a:latin typeface="Aptos Narrow"/>
              </a:rPr>
              <a:t>Of those who did select a cause, existing health problems (19%) and lifestyle factors (17%) were the most commonly selected</a:t>
            </a:r>
          </a:p>
          <a:p>
            <a:pPr marL="285750" indent="-285750">
              <a:buFont typeface="Arial" panose="020B0604020202020204" pitchFamily="34" charset="0"/>
              <a:buChar char="•"/>
            </a:pPr>
            <a:r>
              <a:rPr lang="en-US" sz="1800" b="0" i="0" u="none" strike="noStrike" dirty="0">
                <a:solidFill>
                  <a:srgbClr val="000000"/>
                </a:solidFill>
                <a:effectLst/>
                <a:latin typeface="Aptos Narrow"/>
              </a:rPr>
              <a:t>This was closely followed by cancer (15%), new physical health problems (14%)</a:t>
            </a:r>
          </a:p>
          <a:p>
            <a:pPr marL="285750" indent="-285750">
              <a:buFont typeface="Arial" panose="020B0604020202020204" pitchFamily="34" charset="0"/>
              <a:buChar char="•"/>
            </a:pPr>
            <a:r>
              <a:rPr lang="en-US" sz="1800" b="0" i="0" u="none" strike="noStrike" dirty="0">
                <a:solidFill>
                  <a:srgbClr val="000000"/>
                </a:solidFill>
                <a:effectLst/>
                <a:latin typeface="Aptos Narrow"/>
              </a:rPr>
              <a:t>Only 4% attributed a red flag symptom to a mental health problem</a:t>
            </a:r>
          </a:p>
          <a:p>
            <a:pPr marL="0" indent="0">
              <a:buFont typeface="Arial" panose="020B0604020202020204" pitchFamily="34" charset="0"/>
              <a:buNone/>
            </a:pPr>
            <a:endParaRPr lang="en-US" sz="1800" b="0" i="0" u="none" strike="noStrike" dirty="0">
              <a:solidFill>
                <a:srgbClr val="000000"/>
              </a:solidFill>
              <a:effectLst/>
              <a:latin typeface="Aptos Narrow"/>
            </a:endParaRPr>
          </a:p>
          <a:p>
            <a:pPr marL="0" indent="0">
              <a:buFont typeface="Arial" panose="020B0604020202020204" pitchFamily="34" charset="0"/>
              <a:buNone/>
            </a:pPr>
            <a:r>
              <a:rPr lang="en-US" sz="1800" b="0" i="0" u="none" strike="noStrike" dirty="0">
                <a:solidFill>
                  <a:srgbClr val="000000"/>
                </a:solidFill>
                <a:effectLst/>
                <a:latin typeface="Aptos Narrow"/>
              </a:rPr>
              <a:t>*Base too low for subgroup analysis</a:t>
            </a:r>
          </a:p>
          <a:p>
            <a:endParaRPr lang="en-US" sz="1800" b="1" i="0" u="none" strike="noStrike" dirty="0">
              <a:solidFill>
                <a:srgbClr val="000000"/>
              </a:solidFill>
              <a:effectLst/>
              <a:latin typeface="Aptos Narrow"/>
            </a:endParaRP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30</a:t>
            </a:fld>
            <a:endParaRPr lang="en-US" dirty="0"/>
          </a:p>
        </p:txBody>
      </p:sp>
    </p:spTree>
    <p:extLst>
      <p:ext uri="{BB962C8B-B14F-4D97-AF65-F5344CB8AC3E}">
        <p14:creationId xmlns:p14="http://schemas.microsoft.com/office/powerpoint/2010/main" val="2698329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a:solidFill>
                  <a:srgbClr val="000000"/>
                </a:solidFill>
                <a:effectLst/>
                <a:latin typeface="Aptos Narrow"/>
              </a:rPr>
              <a:t>Key findings:</a:t>
            </a:r>
          </a:p>
          <a:p>
            <a:pPr marL="285750" indent="-285750">
              <a:buFont typeface="Arial" panose="020B0604020202020204" pitchFamily="34" charset="0"/>
              <a:buChar char="•"/>
            </a:pPr>
            <a:r>
              <a:rPr lang="en-US" sz="1800" b="0" i="0" u="none" strike="noStrike" dirty="0">
                <a:solidFill>
                  <a:schemeClr val="tx1"/>
                </a:solidFill>
                <a:effectLst/>
                <a:latin typeface="Aptos Narrow"/>
              </a:rPr>
              <a:t>The most commonly cited cause for potential lung-specific cancer symptoms was existing health problems, with around 3 in 10 citing this (31%)</a:t>
            </a:r>
          </a:p>
          <a:p>
            <a:pPr marL="285750" indent="-285750">
              <a:buFont typeface="Arial" panose="020B0604020202020204" pitchFamily="34" charset="0"/>
              <a:buChar char="•"/>
            </a:pPr>
            <a:r>
              <a:rPr lang="en-US" sz="1800" b="0" i="0" u="none" strike="noStrike" dirty="0">
                <a:solidFill>
                  <a:schemeClr val="tx1"/>
                </a:solidFill>
                <a:effectLst/>
                <a:latin typeface="Aptos Narrow"/>
              </a:rPr>
              <a:t>The next most commonly cited causes were external/lifestyle factors (26%) and a new health problem (23%)</a:t>
            </a:r>
          </a:p>
          <a:p>
            <a:pPr marL="285750" indent="-285750">
              <a:buFont typeface="Arial" panose="020B0604020202020204" pitchFamily="34" charset="0"/>
              <a:buChar char="•"/>
            </a:pPr>
            <a:r>
              <a:rPr lang="en-US" sz="1800" b="0" i="0" u="none" strike="noStrike" dirty="0">
                <a:solidFill>
                  <a:schemeClr val="tx1"/>
                </a:solidFill>
                <a:effectLst/>
                <a:latin typeface="Aptos Narrow"/>
              </a:rPr>
              <a:t>Around 1 in 10 cited medication (11%) or mental health problems (9%), </a:t>
            </a:r>
            <a:r>
              <a:rPr lang="en-US" sz="1800" b="0" i="0" u="none" strike="noStrike" dirty="0">
                <a:solidFill>
                  <a:srgbClr val="000000"/>
                </a:solidFill>
                <a:effectLst/>
                <a:latin typeface="Aptos Narrow"/>
              </a:rPr>
              <a:t>while only 5% cited cancer</a:t>
            </a:r>
          </a:p>
          <a:p>
            <a:pPr marL="0" indent="0">
              <a:buFont typeface="Arial" panose="020B0604020202020204" pitchFamily="34" charset="0"/>
              <a:buNone/>
            </a:pPr>
            <a:endParaRPr lang="en-US" sz="1800" b="0" i="0" u="none" strike="noStrike" dirty="0">
              <a:solidFill>
                <a:srgbClr val="000000"/>
              </a:solidFill>
              <a:effectLst/>
              <a:latin typeface="Aptos Narrow"/>
            </a:endParaRPr>
          </a:p>
          <a:p>
            <a:pPr marL="0" indent="0">
              <a:buFont typeface="Arial" panose="020B0604020202020204" pitchFamily="34" charset="0"/>
              <a:buNone/>
            </a:pPr>
            <a:r>
              <a:rPr lang="en-US" sz="1800" b="0" i="0" u="none" strike="noStrike" dirty="0">
                <a:solidFill>
                  <a:srgbClr val="000000"/>
                </a:solidFill>
                <a:effectLst/>
                <a:latin typeface="Aptos Narrow"/>
              </a:rPr>
              <a:t>*Base too low for subgroup analysis</a:t>
            </a:r>
          </a:p>
          <a:p>
            <a:pPr marL="0" indent="0">
              <a:buFont typeface="Arial" panose="020B0604020202020204" pitchFamily="34" charset="0"/>
              <a:buNone/>
            </a:pPr>
            <a:endParaRPr lang="en-US" sz="1800" b="0" i="0" u="none" strike="noStrike" dirty="0">
              <a:solidFill>
                <a:srgbClr val="000000"/>
              </a:solidFill>
              <a:effectLst/>
              <a:latin typeface="Aptos Narrow"/>
            </a:endParaRPr>
          </a:p>
          <a:p>
            <a:endParaRPr lang="en-US" sz="1800" b="1" i="0" u="none" strike="noStrike" dirty="0">
              <a:solidFill>
                <a:srgbClr val="000000"/>
              </a:solidFill>
              <a:effectLst/>
              <a:latin typeface="Aptos Narrow"/>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31</a:t>
            </a:fld>
            <a:endParaRPr lang="en-US" dirty="0"/>
          </a:p>
        </p:txBody>
      </p:sp>
    </p:spTree>
    <p:extLst>
      <p:ext uri="{BB962C8B-B14F-4D97-AF65-F5344CB8AC3E}">
        <p14:creationId xmlns:p14="http://schemas.microsoft.com/office/powerpoint/2010/main" val="308979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a:solidFill>
                  <a:srgbClr val="000000"/>
                </a:solidFill>
                <a:effectLst/>
                <a:latin typeface="Aptos Narrow"/>
              </a:rPr>
              <a:t>Key findings:</a:t>
            </a:r>
            <a:endParaRPr lang="en-US" sz="1800" b="0" i="0" u="none" strike="noStrike" dirty="0">
              <a:solidFill>
                <a:srgbClr val="000000"/>
              </a:solidFill>
              <a:effectLst/>
              <a:latin typeface="Aptos Narrow"/>
            </a:endParaRPr>
          </a:p>
          <a:p>
            <a:pPr marL="285750" indent="-285750">
              <a:buFont typeface="Arial" panose="020B0604020202020204" pitchFamily="34" charset="0"/>
              <a:buChar char="•"/>
            </a:pPr>
            <a:r>
              <a:rPr lang="en-US" sz="1800" b="0" i="0" u="none" strike="noStrike" dirty="0">
                <a:solidFill>
                  <a:srgbClr val="000000"/>
                </a:solidFill>
                <a:effectLst/>
                <a:latin typeface="Aptos Narrow"/>
              </a:rPr>
              <a:t>The most commonly attributed causes of potential oral cancer symptoms were lifestyle factors (31%), followed by existing (26%) and new physical health problems (21%) </a:t>
            </a:r>
          </a:p>
          <a:p>
            <a:pPr marL="285750" indent="-285750">
              <a:buFont typeface="Arial" panose="020B0604020202020204" pitchFamily="34" charset="0"/>
              <a:buChar char="•"/>
            </a:pPr>
            <a:r>
              <a:rPr lang="en-US" sz="1800" b="0" i="0" u="none" strike="noStrike" dirty="0">
                <a:solidFill>
                  <a:srgbClr val="000000"/>
                </a:solidFill>
                <a:effectLst/>
                <a:latin typeface="Aptos Narrow"/>
              </a:rPr>
              <a:t>Around 1 in 10 attributed their symptoms to cancer (9%) or mental health problems (8%), while a similar proportion also attributed them to medication (6%)</a:t>
            </a:r>
          </a:p>
          <a:p>
            <a:pPr marL="285750" indent="-285750">
              <a:buFont typeface="Arial" panose="020B0604020202020204" pitchFamily="34" charset="0"/>
              <a:buChar char="•"/>
            </a:pPr>
            <a:r>
              <a:rPr lang="en-US" sz="1800" b="0" i="0" u="none" strike="noStrike" dirty="0">
                <a:solidFill>
                  <a:srgbClr val="000000"/>
                </a:solidFill>
                <a:effectLst/>
                <a:latin typeface="Aptos Narrow"/>
              </a:rPr>
              <a:t>Around 1 in 4 (26%) were unsure of what caused their potential oral cancer symptoms</a:t>
            </a:r>
            <a:endParaRPr lang="en-GB" sz="1800" b="0" i="0" u="none" strike="noStrike" dirty="0">
              <a:solidFill>
                <a:srgbClr val="000000"/>
              </a:solidFill>
              <a:effectLst/>
              <a:latin typeface="Aptos Narrow"/>
            </a:endParaRPr>
          </a:p>
          <a:p>
            <a:pPr marL="0" indent="0">
              <a:buFont typeface="Arial" panose="020B0604020202020204" pitchFamily="34" charset="0"/>
              <a:buNone/>
            </a:pPr>
            <a:endParaRPr lang="en-US" sz="1800" b="0" i="0" u="none" strike="noStrike" dirty="0">
              <a:solidFill>
                <a:srgbClr val="000000"/>
              </a:solidFill>
              <a:effectLst/>
              <a:latin typeface="Aptos Narrow"/>
            </a:endParaRPr>
          </a:p>
          <a:p>
            <a:pPr marL="0" indent="0">
              <a:buFont typeface="Arial" panose="020B0604020202020204" pitchFamily="34" charset="0"/>
              <a:buNone/>
            </a:pPr>
            <a:r>
              <a:rPr lang="en-US" sz="1800" b="0" i="0" u="none" strike="noStrike" dirty="0">
                <a:solidFill>
                  <a:srgbClr val="000000"/>
                </a:solidFill>
                <a:effectLst/>
                <a:latin typeface="Aptos Narrow"/>
              </a:rPr>
              <a:t>*Base too low for subgroup analysis</a:t>
            </a:r>
          </a:p>
          <a:p>
            <a:pPr marL="0" indent="0">
              <a:buFont typeface="Arial" panose="020B0604020202020204" pitchFamily="34" charset="0"/>
              <a:buNone/>
            </a:pPr>
            <a:endParaRPr lang="en-US" sz="1800" b="0" i="0" u="none" strike="noStrike" dirty="0">
              <a:solidFill>
                <a:srgbClr val="000000"/>
              </a:solidFill>
              <a:effectLst/>
              <a:latin typeface="Aptos Narrow"/>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32</a:t>
            </a:fld>
            <a:endParaRPr lang="en-US" dirty="0"/>
          </a:p>
        </p:txBody>
      </p:sp>
    </p:spTree>
    <p:extLst>
      <p:ext uri="{BB962C8B-B14F-4D97-AF65-F5344CB8AC3E}">
        <p14:creationId xmlns:p14="http://schemas.microsoft.com/office/powerpoint/2010/main" val="779226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8ABCC-C029-48BF-94EB-20BD7CAA78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462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57B43-BDFD-B15C-4430-B13A99B16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D92A5-19E8-913D-B0FE-75A1CADC40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D2347-BC1D-65F9-C923-020D0BB51FC0}"/>
              </a:ext>
            </a:extLst>
          </p:cNvPr>
          <p:cNvSpPr>
            <a:spLocks noGrp="1"/>
          </p:cNvSpPr>
          <p:nvPr>
            <p:ph type="body" idx="1"/>
          </p:nvPr>
        </p:nvSpPr>
        <p:spPr/>
        <p:txBody>
          <a:bodyPr/>
          <a:lstStyle/>
          <a:p>
            <a:r>
              <a:rPr lang="en-US" b="0" u="sng" dirty="0"/>
              <a:t>Key findings:</a:t>
            </a:r>
          </a:p>
          <a:p>
            <a:pPr marL="171450" indent="-171450">
              <a:buFont typeface="Arial" panose="020B0604020202020204" pitchFamily="34" charset="0"/>
              <a:buChar char="•"/>
            </a:pPr>
            <a:r>
              <a:rPr lang="en-US" b="0" u="none" dirty="0"/>
              <a:t>The symptoms with the highest concern regarding seriousness were potential red-flag cancer symptoms (32%) and any cancer symptoms (33%), with around a third citing this</a:t>
            </a:r>
          </a:p>
          <a:p>
            <a:pPr marL="171450" indent="-171450">
              <a:buFont typeface="Arial" panose="020B0604020202020204" pitchFamily="34" charset="0"/>
              <a:buChar char="•"/>
            </a:pPr>
            <a:r>
              <a:rPr lang="en-US" b="0" u="none" dirty="0"/>
              <a:t>A similar, though slightly lower, proportion cited concern over any potential non=specific (28%), lung-specific and oral cancer symptoms (both 28%)</a:t>
            </a:r>
          </a:p>
          <a:p>
            <a:pPr marL="171450" indent="-171450">
              <a:buFont typeface="Arial" panose="020B0604020202020204" pitchFamily="34" charset="0"/>
              <a:buChar char="•"/>
            </a:pPr>
            <a:r>
              <a:rPr lang="en-US" b="0" u="none" dirty="0"/>
              <a:t>The highest reported concern level among all symptom types was those saying they were ‘a little bit’ concerned</a:t>
            </a:r>
            <a:endParaRPr lang="en-US" dirty="0"/>
          </a:p>
          <a:p>
            <a:endParaRPr lang="en-GB" dirty="0"/>
          </a:p>
        </p:txBody>
      </p:sp>
      <p:sp>
        <p:nvSpPr>
          <p:cNvPr id="4" name="Slide Number Placeholder 3">
            <a:extLst>
              <a:ext uri="{FF2B5EF4-FFF2-40B4-BE49-F238E27FC236}">
                <a16:creationId xmlns:a16="http://schemas.microsoft.com/office/drawing/2014/main" id="{E14EC256-4700-CE9C-7921-EA4F99F94206}"/>
              </a:ext>
            </a:extLst>
          </p:cNvPr>
          <p:cNvSpPr>
            <a:spLocks noGrp="1"/>
          </p:cNvSpPr>
          <p:nvPr>
            <p:ph type="sldNum" sz="quarter" idx="5"/>
          </p:nvPr>
        </p:nvSpPr>
        <p:spPr/>
        <p:txBody>
          <a:bodyPr/>
          <a:lstStyle/>
          <a:p>
            <a:fld id="{F5B38833-6303-A84B-BCE8-C8F834FB8639}" type="slidenum">
              <a:rPr lang="en-US" smtClean="0"/>
              <a:t>33</a:t>
            </a:fld>
            <a:endParaRPr lang="en-US" dirty="0"/>
          </a:p>
        </p:txBody>
      </p:sp>
    </p:spTree>
    <p:extLst>
      <p:ext uri="{BB962C8B-B14F-4D97-AF65-F5344CB8AC3E}">
        <p14:creationId xmlns:p14="http://schemas.microsoft.com/office/powerpoint/2010/main" val="1984225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There were very few differences concern over the seriousness of a symptom among subgroups</a:t>
            </a:r>
          </a:p>
          <a:p>
            <a:pPr marL="171450" indent="-171450">
              <a:buFont typeface="Arial" panose="020B0604020202020204" pitchFamily="34" charset="0"/>
              <a:buChar char="•"/>
            </a:pPr>
            <a:r>
              <a:rPr lang="en-GB" u="none" dirty="0"/>
              <a:t>Concern was highest among living those with a disability and aged 30-49</a:t>
            </a:r>
          </a:p>
          <a:p>
            <a:pPr marL="0" indent="0">
              <a:buFont typeface="Arial" panose="020B0604020202020204" pitchFamily="34" charset="0"/>
              <a:buNone/>
            </a:pPr>
            <a:endParaRPr lang="en-GB" u="none" dirty="0"/>
          </a:p>
          <a:p>
            <a:pPr marL="0" indent="0">
              <a:buFont typeface="Arial" panose="020B0604020202020204" pitchFamily="34" charset="0"/>
              <a:buNone/>
            </a:pPr>
            <a:r>
              <a:rPr lang="en-GB" u="none" dirty="0"/>
              <a:t>*Base too low for subgroup analysis of ethnicity and town/fringe</a:t>
            </a:r>
          </a:p>
        </p:txBody>
      </p:sp>
      <p:sp>
        <p:nvSpPr>
          <p:cNvPr id="4" name="Slide Number Placeholder 3"/>
          <p:cNvSpPr>
            <a:spLocks noGrp="1"/>
          </p:cNvSpPr>
          <p:nvPr>
            <p:ph type="sldNum" sz="quarter" idx="5"/>
          </p:nvPr>
        </p:nvSpPr>
        <p:spPr/>
        <p:txBody>
          <a:bodyPr/>
          <a:lstStyle/>
          <a:p>
            <a:fld id="{F5B38833-6303-A84B-BCE8-C8F834FB8639}" type="slidenum">
              <a:rPr lang="en-US" smtClean="0"/>
              <a:t>34</a:t>
            </a:fld>
            <a:endParaRPr lang="en-US" dirty="0"/>
          </a:p>
        </p:txBody>
      </p:sp>
    </p:spTree>
    <p:extLst>
      <p:ext uri="{BB962C8B-B14F-4D97-AF65-F5344CB8AC3E}">
        <p14:creationId xmlns:p14="http://schemas.microsoft.com/office/powerpoint/2010/main" val="3135301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b="0" u="none" dirty="0"/>
              <a:t>Of those who experienced a symptom, around half reported that they successfully contacted their GP across all symptom types; this was highest among those with any potential cancer symptom (58%)</a:t>
            </a:r>
            <a:r>
              <a:rPr lang="en-GB" b="1" u="none" dirty="0"/>
              <a:t> </a:t>
            </a:r>
          </a:p>
          <a:p>
            <a:pPr marL="171450" indent="-171450">
              <a:buFont typeface="Arial" panose="020B0604020202020204" pitchFamily="34" charset="0"/>
              <a:buChar char="•"/>
            </a:pPr>
            <a:r>
              <a:rPr lang="en-GB" b="0" u="none" dirty="0"/>
              <a:t>However, just under a quarter who experienced any potential cancer symptoms or a lung-specific potential cancer symptom did not contact a healthcare professional (both 23%), and this was highest among who reportedly experienced a non-specific symptom (30%); however, this proportion dropped to 19% for red-flag symptoms and 17% for oral cancer symptoms.</a:t>
            </a:r>
          </a:p>
          <a:p>
            <a:pPr marL="171450" indent="-171450">
              <a:buFont typeface="Arial" panose="020B0604020202020204" pitchFamily="34" charset="0"/>
              <a:buChar char="•"/>
            </a:pPr>
            <a:r>
              <a:rPr lang="en-GB" b="0" u="none" dirty="0"/>
              <a:t>Overall, around 6 in 10 tried to contact the GP (regardless of whether they were successful or not) across symptom types</a:t>
            </a:r>
          </a:p>
          <a:p>
            <a:pPr marL="171450" indent="-171450">
              <a:buFont typeface="Arial" panose="020B0604020202020204" pitchFamily="34" charset="0"/>
              <a:buChar char="•"/>
            </a:pPr>
            <a:r>
              <a:rPr lang="en-GB" b="0" u="none" dirty="0"/>
              <a:t>Around 1 in 10 say they tried to contact the GP were unsuccessful, though this proportion dropped to 4% for potential lung-specific cancer symptoms</a:t>
            </a:r>
          </a:p>
          <a:p>
            <a:pPr marL="171450" indent="-171450">
              <a:buFont typeface="Arial" panose="020B0604020202020204" pitchFamily="34" charset="0"/>
              <a:buChar char="•"/>
            </a:pPr>
            <a:r>
              <a:rPr lang="en-GB" b="0" u="none" dirty="0"/>
              <a:t>Outside going to the GP, generally the most common action taken was speaking to a community pharmacist, with around 5% who said they did this; however, for potential red-flag cancer symptoms, it was more common for respondents to have gone to private healthcare or A&amp;E (both 6%)</a:t>
            </a:r>
          </a:p>
          <a:p>
            <a:pPr marL="0" indent="0">
              <a:buFont typeface="Arial" panose="020B0604020202020204" pitchFamily="34" charset="0"/>
              <a:buNone/>
            </a:pPr>
            <a:endParaRPr lang="en-GB" b="1" u="sng" dirty="0"/>
          </a:p>
          <a:p>
            <a:pPr marL="0" indent="0">
              <a:buFont typeface="Arial" panose="020B0604020202020204" pitchFamily="34" charset="0"/>
              <a:buNone/>
            </a:pPr>
            <a:endParaRPr lang="en-GB" b="0" u="none" dirty="0"/>
          </a:p>
        </p:txBody>
      </p:sp>
      <p:sp>
        <p:nvSpPr>
          <p:cNvPr id="4" name="Slide Number Placeholder 3"/>
          <p:cNvSpPr>
            <a:spLocks noGrp="1"/>
          </p:cNvSpPr>
          <p:nvPr>
            <p:ph type="sldNum" sz="quarter" idx="5"/>
          </p:nvPr>
        </p:nvSpPr>
        <p:spPr/>
        <p:txBody>
          <a:bodyPr/>
          <a:lstStyle/>
          <a:p>
            <a:fld id="{F5B38833-6303-A84B-BCE8-C8F834FB8639}" type="slidenum">
              <a:rPr lang="en-US" smtClean="0"/>
              <a:t>36</a:t>
            </a:fld>
            <a:endParaRPr lang="en-US" dirty="0"/>
          </a:p>
        </p:txBody>
      </p:sp>
    </p:spTree>
    <p:extLst>
      <p:ext uri="{BB962C8B-B14F-4D97-AF65-F5344CB8AC3E}">
        <p14:creationId xmlns:p14="http://schemas.microsoft.com/office/powerpoint/2010/main" val="1043855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Key findings:</a:t>
            </a:r>
          </a:p>
          <a:p>
            <a:pPr marL="171450" indent="-171450">
              <a:buFont typeface="Arial" panose="020B0604020202020204" pitchFamily="34" charset="0"/>
              <a:buChar char="•"/>
            </a:pPr>
            <a:r>
              <a:rPr lang="en-GB" b="0" u="none" dirty="0"/>
              <a:t>6 in 10 (60%) of those who experienced any potential cancer symptom reported contacting their GP within 6 months, while around a third (32%)said they did not; </a:t>
            </a:r>
          </a:p>
          <a:p>
            <a:pPr marL="171450" indent="-171450">
              <a:buFont typeface="Arial" panose="020B0604020202020204" pitchFamily="34" charset="0"/>
              <a:buChar char="•"/>
            </a:pPr>
            <a:r>
              <a:rPr lang="en-GB" b="0" u="none" dirty="0"/>
              <a:t>Oral cancer was the symptom type that saw the highest proportion who contacted their GP within 6 months (62%)</a:t>
            </a:r>
          </a:p>
          <a:p>
            <a:pPr marL="171450" indent="-171450">
              <a:buFont typeface="Arial" panose="020B0604020202020204" pitchFamily="34" charset="0"/>
              <a:buChar char="•"/>
            </a:pPr>
            <a:r>
              <a:rPr lang="en-GB" b="0" u="none" dirty="0"/>
              <a:t>2 in 5 (39%) reported that they did not contact their GP about non-specific cancer symptoms</a:t>
            </a:r>
          </a:p>
          <a:p>
            <a:pPr marL="171450" indent="-171450">
              <a:buFont typeface="Arial" panose="020B0604020202020204" pitchFamily="34" charset="0"/>
              <a:buChar char="•"/>
            </a:pPr>
            <a:r>
              <a:rPr lang="en-GB" b="0" u="none" dirty="0"/>
              <a:t>Around a third said they did not contact their GP within 6 months for red-flag (32%), lung-specific (29%) and oral cancer symptoms (33%)</a:t>
            </a:r>
          </a:p>
          <a:p>
            <a:endParaRPr lang="en-GB" b="0" dirty="0"/>
          </a:p>
        </p:txBody>
      </p:sp>
      <p:sp>
        <p:nvSpPr>
          <p:cNvPr id="4" name="Slide Number Placeholder 3"/>
          <p:cNvSpPr>
            <a:spLocks noGrp="1"/>
          </p:cNvSpPr>
          <p:nvPr>
            <p:ph type="sldNum" sz="quarter" idx="5"/>
          </p:nvPr>
        </p:nvSpPr>
        <p:spPr/>
        <p:txBody>
          <a:bodyPr/>
          <a:lstStyle/>
          <a:p>
            <a:fld id="{F5B38833-6303-A84B-BCE8-C8F834FB8639}" type="slidenum">
              <a:rPr lang="en-US" smtClean="0"/>
              <a:t>37</a:t>
            </a:fld>
            <a:endParaRPr lang="en-US" dirty="0"/>
          </a:p>
        </p:txBody>
      </p:sp>
    </p:spTree>
    <p:extLst>
      <p:ext uri="{BB962C8B-B14F-4D97-AF65-F5344CB8AC3E}">
        <p14:creationId xmlns:p14="http://schemas.microsoft.com/office/powerpoint/2010/main" val="629568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b="0" dirty="0"/>
              <a:t>Older respondents more commonly reported that they contacted their GP within 6 months, as were those aged 45+ from lower social grades</a:t>
            </a:r>
          </a:p>
          <a:p>
            <a:pPr marL="171450" indent="-171450">
              <a:buFont typeface="Arial" panose="020B0604020202020204" pitchFamily="34" charset="0"/>
              <a:buChar char="•"/>
            </a:pPr>
            <a:r>
              <a:rPr lang="en-GB" b="0" dirty="0"/>
              <a:t>Likelihood was lowest among those with no disability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solidFill>
                  <a:schemeClr val="tx1">
                    <a:lumMod val="50000"/>
                  </a:schemeClr>
                </a:solidFill>
              </a:rPr>
              <a:t>There were no significant differences across Scottish Cancer Networks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dirty="0">
              <a:solidFill>
                <a:schemeClr val="tx1">
                  <a:lumMod val="50000"/>
                </a:schemeClr>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*Base too low for subgroup analysis of ethnicity and town/fringe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dirty="0">
              <a:solidFill>
                <a:schemeClr val="tx1">
                  <a:lumMod val="50000"/>
                </a:schemeClr>
              </a:solidFill>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38</a:t>
            </a:fld>
            <a:endParaRPr lang="en-US" dirty="0"/>
          </a:p>
        </p:txBody>
      </p:sp>
    </p:spTree>
    <p:extLst>
      <p:ext uri="{BB962C8B-B14F-4D97-AF65-F5344CB8AC3E}">
        <p14:creationId xmlns:p14="http://schemas.microsoft.com/office/powerpoint/2010/main" val="2043728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A strong majority of at least three-quarters said they spoke to a healthcare professional (HCP) about their symptom within 2 weeks of contacting their GP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Approximately 9 in 10 said they spoke to a HCP within a month of contacting their GP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Of those who spoke to a HCP within 2 weeks,</a:t>
            </a:r>
            <a:r>
              <a:rPr lang="en-GB" b="1" u="none" dirty="0"/>
              <a:t> </a:t>
            </a:r>
            <a:r>
              <a:rPr lang="en-GB" b="0" u="none" dirty="0"/>
              <a:t>at least 3 in 10 said this took place on the same day, while more than 1 in 10 said this took place the next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Only around 5% said this took more than a month to speak to a HCP after contacting their GP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dirty="0">
                <a:solidFill>
                  <a:srgbClr val="000000"/>
                </a:solidFill>
                <a:effectLst/>
                <a:latin typeface="Aptos Narrow"/>
              </a:rPr>
              <a:t>*There were no significant differences between subgroups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39</a:t>
            </a:fld>
            <a:endParaRPr lang="en-US" dirty="0"/>
          </a:p>
        </p:txBody>
      </p:sp>
    </p:spTree>
    <p:extLst>
      <p:ext uri="{BB962C8B-B14F-4D97-AF65-F5344CB8AC3E}">
        <p14:creationId xmlns:p14="http://schemas.microsoft.com/office/powerpoint/2010/main" val="637575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Close to 6 in 10 of those who continued to experience a potential cancer symptom recontacted their GP</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Incidence was highest among those who experienced a non-specific symptom and lowest among those who experienced a red flag symptom</a:t>
            </a:r>
          </a:p>
          <a:p>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ptos Narrow"/>
              </a:rPr>
              <a:t>*There were no significant differences between subgroups</a:t>
            </a:r>
          </a:p>
          <a:p>
            <a:endParaRPr lang="en-US"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41</a:t>
            </a:fld>
            <a:endParaRPr lang="en-US" dirty="0"/>
          </a:p>
        </p:txBody>
      </p:sp>
    </p:spTree>
    <p:extLst>
      <p:ext uri="{BB962C8B-B14F-4D97-AF65-F5344CB8AC3E}">
        <p14:creationId xmlns:p14="http://schemas.microsoft.com/office/powerpoint/2010/main" val="136090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dirty="0"/>
              <a:t>Key findings:</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Just under a quarter recontacted their doctor about any symptom within two weeks. This increased slightly for those experiencing any non-specific symptom</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Red flag and lung specific symptoms saw the lowest rates of recontact within one week, with close to 1 in 10 in each group who reported this</a:t>
            </a:r>
          </a:p>
          <a:p>
            <a:pPr marL="285750" indent="-285750">
              <a:lnSpc>
                <a:spcPct val="113000"/>
              </a:lnSpc>
              <a:spcBef>
                <a:spcPts val="0"/>
              </a:spcBef>
              <a:buFont typeface="Arial" panose="020B0604020202020204" pitchFamily="34" charset="0"/>
              <a:buChar char="•"/>
            </a:pPr>
            <a:endParaRPr lang="en-GB" sz="1800" spc="10" dirty="0">
              <a:latin typeface="+mn-lt"/>
              <a:ea typeface="+mn-ea"/>
              <a:cs typeface="+mn-cs"/>
            </a:endParaRPr>
          </a:p>
          <a:p>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42</a:t>
            </a:fld>
            <a:endParaRPr lang="en-US" dirty="0"/>
          </a:p>
        </p:txBody>
      </p:sp>
    </p:spTree>
    <p:extLst>
      <p:ext uri="{BB962C8B-B14F-4D97-AF65-F5344CB8AC3E}">
        <p14:creationId xmlns:p14="http://schemas.microsoft.com/office/powerpoint/2010/main" val="2553241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sz="1800" u="sng" dirty="0"/>
              <a:t>Key findings:</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More than half tried to contact their GP about any symptoms in the last 12 months (56%)</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Of this group, over 8 in 10 were able to make an appointment (85%)</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Most commonly this was with a GP or doctor (75%), following by a nurse or advanced nurse practitioner (18%)</a:t>
            </a:r>
          </a:p>
          <a:p>
            <a:endParaRPr lang="en-US" sz="1800" b="1" i="0" u="none" strike="noStrike" dirty="0">
              <a:solidFill>
                <a:srgbClr val="000000"/>
              </a:solidFill>
              <a:effectLst/>
              <a:latin typeface="Calibri" panose="020F0502020204030204" pitchFamily="34" charset="0"/>
            </a:endParaRPr>
          </a:p>
          <a:p>
            <a:endParaRPr lang="en-US" sz="1800" b="1" i="0" u="none" strike="noStrike" dirty="0">
              <a:solidFill>
                <a:srgbClr val="000000"/>
              </a:solidFill>
              <a:effectLst/>
              <a:latin typeface="Calibri" panose="020F0502020204030204" pitchFamily="34" charset="0"/>
            </a:endParaRPr>
          </a:p>
          <a:p>
            <a:endParaRPr lang="en-US" sz="1800" b="1"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44</a:t>
            </a:fld>
            <a:endParaRPr lang="en-US" dirty="0"/>
          </a:p>
        </p:txBody>
      </p:sp>
    </p:spTree>
    <p:extLst>
      <p:ext uri="{BB962C8B-B14F-4D97-AF65-F5344CB8AC3E}">
        <p14:creationId xmlns:p14="http://schemas.microsoft.com/office/powerpoint/2010/main" val="25695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Over half (55%) contacted the GP practice once to try and make an appointment, although 42% reported contacting them more than once.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There were demographic differences by age, where younger respondents more commonly reported contacting their GP more than once.</a:t>
            </a:r>
          </a:p>
          <a:p>
            <a:endParaRPr lang="en-GB"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45</a:t>
            </a:fld>
            <a:endParaRPr lang="en-US" dirty="0"/>
          </a:p>
        </p:txBody>
      </p:sp>
    </p:spTree>
    <p:extLst>
      <p:ext uri="{BB962C8B-B14F-4D97-AF65-F5344CB8AC3E}">
        <p14:creationId xmlns:p14="http://schemas.microsoft.com/office/powerpoint/2010/main" val="3816590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a:t>
            </a:fld>
            <a:endParaRPr lang="en-US"/>
          </a:p>
        </p:txBody>
      </p:sp>
    </p:spTree>
    <p:extLst>
      <p:ext uri="{BB962C8B-B14F-4D97-AF65-F5344CB8AC3E}">
        <p14:creationId xmlns:p14="http://schemas.microsoft.com/office/powerpoint/2010/main" val="3958397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Lack of available appointments was the most common reason for not making an appointment, cited by 4 in 10 (39%), followed by not being able to get through on the phone (31%)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spc="10" dirty="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spc="10" dirty="0">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46</a:t>
            </a:fld>
            <a:endParaRPr lang="en-US" dirty="0"/>
          </a:p>
        </p:txBody>
      </p:sp>
    </p:spTree>
    <p:extLst>
      <p:ext uri="{BB962C8B-B14F-4D97-AF65-F5344CB8AC3E}">
        <p14:creationId xmlns:p14="http://schemas.microsoft.com/office/powerpoint/2010/main" val="30990276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Respondents were most likely to look for information online after not being able to make an appointment, with a quarter saying this (25%).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Nearly 3 in 10 reported taking no further action (29%).</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47</a:t>
            </a:fld>
            <a:endParaRPr lang="en-US" dirty="0"/>
          </a:p>
        </p:txBody>
      </p:sp>
    </p:spTree>
    <p:extLst>
      <p:ext uri="{BB962C8B-B14F-4D97-AF65-F5344CB8AC3E}">
        <p14:creationId xmlns:p14="http://schemas.microsoft.com/office/powerpoint/2010/main" val="9590914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Worsening, or painful and bothersome symptoms were the most influential drivers for seeking medical assistance.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Less than one quarter (23%) thought their symptom could be a symptom of cancer.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On average, respondents identified around 5 prompts as influential, with younger respondents and those living in urban areas selecting slightly more factors.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spc="10" dirty="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*Base too low for subgroup analysis of ethnicity and town/fringe</a:t>
            </a:r>
          </a:p>
          <a:p>
            <a:endParaRPr lang="en-GB" b="1" u="sng" dirty="0"/>
          </a:p>
        </p:txBody>
      </p:sp>
      <p:sp>
        <p:nvSpPr>
          <p:cNvPr id="4" name="Slide Number Placeholder 3"/>
          <p:cNvSpPr>
            <a:spLocks noGrp="1"/>
          </p:cNvSpPr>
          <p:nvPr>
            <p:ph type="sldNum" sz="quarter" idx="5"/>
          </p:nvPr>
        </p:nvSpPr>
        <p:spPr/>
        <p:txBody>
          <a:bodyPr/>
          <a:lstStyle/>
          <a:p>
            <a:fld id="{F5B38833-6303-A84B-BCE8-C8F834FB8639}" type="slidenum">
              <a:rPr lang="en-US" smtClean="0"/>
              <a:t>48</a:t>
            </a:fld>
            <a:endParaRPr lang="en-US" dirty="0"/>
          </a:p>
        </p:txBody>
      </p:sp>
    </p:spTree>
    <p:extLst>
      <p:ext uri="{BB962C8B-B14F-4D97-AF65-F5344CB8AC3E}">
        <p14:creationId xmlns:p14="http://schemas.microsoft.com/office/powerpoint/2010/main" val="32052200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49</a:t>
            </a:fld>
            <a:endParaRPr lang="en-US" dirty="0"/>
          </a:p>
        </p:txBody>
      </p:sp>
    </p:spTree>
    <p:extLst>
      <p:ext uri="{BB962C8B-B14F-4D97-AF65-F5344CB8AC3E}">
        <p14:creationId xmlns:p14="http://schemas.microsoft.com/office/powerpoint/2010/main" val="1706395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Perception around difficulty getting an appointment was the most influential barriers for respondents.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Following access of appointments, the next most commonly cited related to respondent perception of barriers: thinking it was unlikely for the symptom to be serious and deciding to manage it themselves.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On average, respondents identified around 6 barriers as influential. Younger respondents selected more barriers on average, as did those with a disability, females, those from an ethnic minority background and those living in rural areas.</a:t>
            </a:r>
            <a:endParaRPr lang="en-US"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50</a:t>
            </a:fld>
            <a:endParaRPr lang="en-US" dirty="0"/>
          </a:p>
        </p:txBody>
      </p:sp>
    </p:spTree>
    <p:extLst>
      <p:ext uri="{BB962C8B-B14F-4D97-AF65-F5344CB8AC3E}">
        <p14:creationId xmlns:p14="http://schemas.microsoft.com/office/powerpoint/2010/main" val="1323079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dirty="0"/>
              <a:t>Key findings: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8 in 10 agreed that they don’t think the NHS has enough staff or equipment to adequately </a:t>
            </a:r>
            <a:r>
              <a:rPr lang="en-GB" sz="1800" u="sng" spc="10" dirty="0">
                <a:latin typeface="+mn-lt"/>
                <a:ea typeface="+mn-ea"/>
                <a:cs typeface="+mn-cs"/>
              </a:rPr>
              <a:t>diagnose</a:t>
            </a:r>
            <a:r>
              <a:rPr lang="en-GB" sz="1800" spc="10" dirty="0">
                <a:latin typeface="+mn-lt"/>
                <a:ea typeface="+mn-ea"/>
                <a:cs typeface="+mn-cs"/>
              </a:rPr>
              <a:t> cancer (80%)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A similar proportion (78%) agreed that they don’t think the NHS has enough staff or equipment to </a:t>
            </a:r>
            <a:r>
              <a:rPr lang="en-GB" sz="1800" u="sng" spc="10" dirty="0">
                <a:latin typeface="+mn-lt"/>
                <a:ea typeface="+mn-ea"/>
                <a:cs typeface="+mn-cs"/>
              </a:rPr>
              <a:t>treat</a:t>
            </a:r>
            <a:r>
              <a:rPr lang="en-GB" sz="1800" spc="10" dirty="0">
                <a:latin typeface="+mn-lt"/>
                <a:ea typeface="+mn-ea"/>
                <a:cs typeface="+mn-cs"/>
              </a:rPr>
              <a:t> cancer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The plurality strongly agree with these statements (48% and 46%)</a:t>
            </a:r>
          </a:p>
          <a:p>
            <a:endParaRPr lang="en-US" sz="1800" b="1" i="0" u="sng" strike="noStrike" dirty="0">
              <a:solidFill>
                <a:srgbClr val="000000"/>
              </a:solidFill>
              <a:effectLst/>
              <a:latin typeface="Calibri" panose="020F0502020204030204" pitchFamily="34" charset="0"/>
            </a:endParaRPr>
          </a:p>
          <a:p>
            <a:endParaRPr lang="en-US" sz="1800" b="1" i="0" u="sng"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52</a:t>
            </a:fld>
            <a:endParaRPr lang="en-US" dirty="0"/>
          </a:p>
        </p:txBody>
      </p:sp>
    </p:spTree>
    <p:extLst>
      <p:ext uri="{BB962C8B-B14F-4D97-AF65-F5344CB8AC3E}">
        <p14:creationId xmlns:p14="http://schemas.microsoft.com/office/powerpoint/2010/main" val="3175981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t>Key findings:</a:t>
            </a:r>
            <a:endParaRPr lang="en-US" sz="1800" b="1" i="0" u="sng" strike="noStrike" dirty="0">
              <a:solidFill>
                <a:srgbClr val="000000"/>
              </a:solidFill>
              <a:effectLst/>
              <a:latin typeface="Calibri" panose="020F0502020204030204" pitchFamily="34" charset="0"/>
            </a:endParaRP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Females, those aged over 45 in a lower social grade and white respondents were most likely to think that the NHS doesn’t have enough staff or equipment to see all those who need to be diagnosed with cancer.</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Those living in the North Scotland Cancer Network were the least likely Network to agree </a:t>
            </a:r>
          </a:p>
          <a:p>
            <a:endParaRPr lang="en-US" sz="1800" b="1" i="0" u="sng"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53</a:t>
            </a:fld>
            <a:endParaRPr lang="en-US" dirty="0"/>
          </a:p>
        </p:txBody>
      </p:sp>
    </p:spTree>
    <p:extLst>
      <p:ext uri="{BB962C8B-B14F-4D97-AF65-F5344CB8AC3E}">
        <p14:creationId xmlns:p14="http://schemas.microsoft.com/office/powerpoint/2010/main" val="9597944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sz="1800" u="sng" dirty="0"/>
              <a:t>Key findings:</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Thinking specifically about treatment, females, white respondents and those living with a disability were more likely to think the NHS doesn’t have enough staff or equipment to deal with it.</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Those aged 50+ were also more likely to agree with this statement compared to young adults</a:t>
            </a:r>
          </a:p>
          <a:p>
            <a:pPr marL="285750" marR="0" lvl="0" indent="-285750" algn="l" defTabSz="914400" rtl="0" eaLnBrk="1" fontAlgn="auto" latinLnBrk="0" hangingPunct="1">
              <a:lnSpc>
                <a:spcPct val="113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Similar to diagnosis, those living in the North Scotland Cancer Network were the least likely Network to agree </a:t>
            </a:r>
          </a:p>
          <a:p>
            <a:pPr marL="285750" indent="-285750">
              <a:lnSpc>
                <a:spcPct val="113000"/>
              </a:lnSpc>
              <a:spcBef>
                <a:spcPts val="0"/>
              </a:spcBef>
              <a:buFont typeface="Arial" panose="020B0604020202020204" pitchFamily="34" charset="0"/>
              <a:buChar char="•"/>
            </a:pPr>
            <a:endParaRPr lang="en-GB" sz="1800" spc="10" dirty="0">
              <a:latin typeface="+mn-lt"/>
              <a:ea typeface="+mn-ea"/>
              <a:cs typeface="+mn-cs"/>
            </a:endParaRPr>
          </a:p>
          <a:p>
            <a:endParaRPr lang="en-US" sz="1800" b="1" i="0" u="sng"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54</a:t>
            </a:fld>
            <a:endParaRPr lang="en-US" dirty="0"/>
          </a:p>
        </p:txBody>
      </p:sp>
    </p:spTree>
    <p:extLst>
      <p:ext uri="{BB962C8B-B14F-4D97-AF65-F5344CB8AC3E}">
        <p14:creationId xmlns:p14="http://schemas.microsoft.com/office/powerpoint/2010/main" val="953786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The most influential factor for going for a test was perceived importance, with more than 8 in 10 selecting this (84%). </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Linked to this, more than 3 in 4 (78%) identified being given more information about the test.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Access was still important, with almost 3 in 4 who identified being given a specific date or time (74%), 69% who identified receiving reminders and 62% who identified being able to choose or change the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On average, respondents identified around 9 motivations, with younger respondents and those from an ethnic minority background selecting more motivations on average.</a:t>
            </a:r>
            <a:endParaRPr lang="en-US" b="1" u="sng"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spc="10" dirty="0">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spc="10" dirty="0">
              <a:latin typeface="+mn-lt"/>
              <a:ea typeface="+mn-ea"/>
              <a:cs typeface="+mn-cs"/>
            </a:endParaRP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55</a:t>
            </a:fld>
            <a:endParaRPr lang="en-US" dirty="0"/>
          </a:p>
        </p:txBody>
      </p:sp>
    </p:spTree>
    <p:extLst>
      <p:ext uri="{BB962C8B-B14F-4D97-AF65-F5344CB8AC3E}">
        <p14:creationId xmlns:p14="http://schemas.microsoft.com/office/powerpoint/2010/main" val="10584187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56</a:t>
            </a:fld>
            <a:endParaRPr lang="en-US" dirty="0"/>
          </a:p>
        </p:txBody>
      </p:sp>
    </p:spTree>
    <p:extLst>
      <p:ext uri="{BB962C8B-B14F-4D97-AF65-F5344CB8AC3E}">
        <p14:creationId xmlns:p14="http://schemas.microsoft.com/office/powerpoint/2010/main" val="4187315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8</a:t>
            </a:fld>
            <a:endParaRPr lang="en-US" dirty="0"/>
          </a:p>
        </p:txBody>
      </p:sp>
    </p:spTree>
    <p:extLst>
      <p:ext uri="{BB962C8B-B14F-4D97-AF65-F5344CB8AC3E}">
        <p14:creationId xmlns:p14="http://schemas.microsoft.com/office/powerpoint/2010/main" val="35439231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The majority reported not receiving a remote consultation (60%)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Just under 2 in 5 reported receiving healthcare remotely in the past 12 months (38%)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 phone call was most commonly identified method, with about a third citing this (32%) followed by online messaging or video call (both 4%)</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57</a:t>
            </a:fld>
            <a:endParaRPr lang="en-US" dirty="0"/>
          </a:p>
        </p:txBody>
      </p:sp>
    </p:spTree>
    <p:extLst>
      <p:ext uri="{BB962C8B-B14F-4D97-AF65-F5344CB8AC3E}">
        <p14:creationId xmlns:p14="http://schemas.microsoft.com/office/powerpoint/2010/main" val="33962039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sz="1800" u="sng" dirty="0"/>
              <a:t>Key findings:</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Females, older adults, those from an ethnic minority background and those living with a disability were more likely to report receiving a remote consultation in the past 12 months.</a:t>
            </a:r>
          </a:p>
          <a:p>
            <a:endParaRPr lang="en-US" sz="1800" b="1" i="0" u="sng"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58</a:t>
            </a:fld>
            <a:endParaRPr lang="en-US" dirty="0"/>
          </a:p>
        </p:txBody>
      </p:sp>
    </p:spTree>
    <p:extLst>
      <p:ext uri="{BB962C8B-B14F-4D97-AF65-F5344CB8AC3E}">
        <p14:creationId xmlns:p14="http://schemas.microsoft.com/office/powerpoint/2010/main" val="1412955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Overall, there were generally positive perceptions regarding remote consultations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Most agreed they were comfortable discussing their health concern and that it allowed their concerns to be quickly and adequately addressed.</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The minority agreed that the remote consultation was not helpful because they needed to see a doctor in person, while more than half (54%) disagreed with this statement.</a:t>
            </a:r>
          </a:p>
          <a:p>
            <a:endParaRPr lang="en-US" b="1" u="sng" dirty="0"/>
          </a:p>
          <a:p>
            <a:endParaRPr lang="en-US"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59</a:t>
            </a:fld>
            <a:endParaRPr lang="en-US" dirty="0"/>
          </a:p>
        </p:txBody>
      </p:sp>
    </p:spTree>
    <p:extLst>
      <p:ext uri="{BB962C8B-B14F-4D97-AF65-F5344CB8AC3E}">
        <p14:creationId xmlns:p14="http://schemas.microsoft.com/office/powerpoint/2010/main" val="5949579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60</a:t>
            </a:fld>
            <a:endParaRPr lang="en-US" dirty="0"/>
          </a:p>
        </p:txBody>
      </p:sp>
    </p:spTree>
    <p:extLst>
      <p:ext uri="{BB962C8B-B14F-4D97-AF65-F5344CB8AC3E}">
        <p14:creationId xmlns:p14="http://schemas.microsoft.com/office/powerpoint/2010/main" val="39070335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eligible, most commonly reported that they attended a cervical screening in the last 3 years, although two in ten reported attending more than 5 years ago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Six in ten were categorised as being up to date with their screening (based on age and location); while 26% are categorised as being overdue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 minority (6%) report never attending at all</a:t>
            </a:r>
          </a:p>
          <a:p>
            <a:endParaRPr lang="en-US"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62</a:t>
            </a:fld>
            <a:endParaRPr lang="en-US" dirty="0"/>
          </a:p>
        </p:txBody>
      </p:sp>
    </p:spTree>
    <p:extLst>
      <p:ext uri="{BB962C8B-B14F-4D97-AF65-F5344CB8AC3E}">
        <p14:creationId xmlns:p14="http://schemas.microsoft.com/office/powerpoint/2010/main" val="17342917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Please note, 25-29 and 30-49 combined due to low base size. Insufficient base size for analysis by ethnicity and ‘town’ . Sex at birth is excluded given audience profile of the question</a:t>
            </a: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aged 25-49 were most likely to be categorised as being up to date with cervical screening.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This was also the case for those without a disability and those covered by the West of Scotland Cancer Network</a:t>
            </a:r>
          </a:p>
        </p:txBody>
      </p:sp>
      <p:sp>
        <p:nvSpPr>
          <p:cNvPr id="4" name="Slide Number Placeholder 3"/>
          <p:cNvSpPr>
            <a:spLocks noGrp="1"/>
          </p:cNvSpPr>
          <p:nvPr>
            <p:ph type="sldNum" sz="quarter" idx="5"/>
          </p:nvPr>
        </p:nvSpPr>
        <p:spPr/>
        <p:txBody>
          <a:bodyPr/>
          <a:lstStyle/>
          <a:p>
            <a:fld id="{F5B38833-6303-A84B-BCE8-C8F834FB8639}" type="slidenum">
              <a:rPr lang="en-US" smtClean="0"/>
              <a:t>63</a:t>
            </a:fld>
            <a:endParaRPr lang="en-US" dirty="0"/>
          </a:p>
        </p:txBody>
      </p:sp>
    </p:spTree>
    <p:extLst>
      <p:ext uri="{BB962C8B-B14F-4D97-AF65-F5344CB8AC3E}">
        <p14:creationId xmlns:p14="http://schemas.microsoft.com/office/powerpoint/2010/main" val="10634987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none" dirty="0"/>
              <a:t>Insufficient sample size to cut the data by those who have never attended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dirty="0"/>
              <a:t>Key findings:</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6 in 10 report intention to attend their next screening, with those categorised as up to date being more likely to report intention than those who were overdue </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Only 16% of those who were categorised as overdue state they definitely will attend their next screening, compared to 78% of those who were up to date</a:t>
            </a:r>
          </a:p>
          <a:p>
            <a:endParaRPr lang="en-US" sz="1800" b="1" i="0" u="none" strike="noStrike" dirty="0">
              <a:solidFill>
                <a:srgbClr val="000000"/>
              </a:solidFill>
              <a:effectLst/>
              <a:latin typeface="Calibri" panose="020F0502020204030204" pitchFamily="34" charset="0"/>
            </a:endParaRPr>
          </a:p>
          <a:p>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64</a:t>
            </a:fld>
            <a:endParaRPr lang="en-US" dirty="0"/>
          </a:p>
        </p:txBody>
      </p:sp>
    </p:spTree>
    <p:extLst>
      <p:ext uri="{BB962C8B-B14F-4D97-AF65-F5344CB8AC3E}">
        <p14:creationId xmlns:p14="http://schemas.microsoft.com/office/powerpoint/2010/main" val="17774431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 Please note, 25-29 and 30-49 combined due to low base size. Insufficient base size for analysis by ethnicity and ‘town’ . Sex at birth is excluded given audience profile of the question</a:t>
            </a: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Mirroring the findings of those who were up to date with their screening, younger respondents were more likely to report intention to attend their next screening compared to those aged 50 and over (possibly linked to lower perceptions of eligibility)</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Those with a disability were less likely to report intention to attend their next screening, as were those who were classified as C2DE and 45 and older.</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65</a:t>
            </a:fld>
            <a:endParaRPr lang="en-US" dirty="0"/>
          </a:p>
        </p:txBody>
      </p:sp>
    </p:spTree>
    <p:extLst>
      <p:ext uri="{BB962C8B-B14F-4D97-AF65-F5344CB8AC3E}">
        <p14:creationId xmlns:p14="http://schemas.microsoft.com/office/powerpoint/2010/main" val="39546838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Past experience of pain and concerns of who would carry out the test were most commonly referenced as barriers. </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There were no significant differences between sub groups</a:t>
            </a:r>
          </a:p>
        </p:txBody>
      </p:sp>
      <p:sp>
        <p:nvSpPr>
          <p:cNvPr id="4" name="Slide Number Placeholder 3"/>
          <p:cNvSpPr>
            <a:spLocks noGrp="1"/>
          </p:cNvSpPr>
          <p:nvPr>
            <p:ph type="sldNum" sz="quarter" idx="5"/>
          </p:nvPr>
        </p:nvSpPr>
        <p:spPr/>
        <p:txBody>
          <a:bodyPr/>
          <a:lstStyle/>
          <a:p>
            <a:fld id="{F5B38833-6303-A84B-BCE8-C8F834FB8639}" type="slidenum">
              <a:rPr lang="en-US" smtClean="0"/>
              <a:t>66</a:t>
            </a:fld>
            <a:endParaRPr lang="en-US" dirty="0"/>
          </a:p>
        </p:txBody>
      </p:sp>
    </p:spTree>
    <p:extLst>
      <p:ext uri="{BB962C8B-B14F-4D97-AF65-F5344CB8AC3E}">
        <p14:creationId xmlns:p14="http://schemas.microsoft.com/office/powerpoint/2010/main" val="42855710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67</a:t>
            </a:fld>
            <a:endParaRPr lang="en-US" dirty="0"/>
          </a:p>
        </p:txBody>
      </p:sp>
    </p:spTree>
    <p:extLst>
      <p:ext uri="{BB962C8B-B14F-4D97-AF65-F5344CB8AC3E}">
        <p14:creationId xmlns:p14="http://schemas.microsoft.com/office/powerpoint/2010/main" val="2182188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10</a:t>
            </a:fld>
            <a:endParaRPr lang="en-US" dirty="0"/>
          </a:p>
        </p:txBody>
      </p:sp>
    </p:spTree>
    <p:extLst>
      <p:ext uri="{BB962C8B-B14F-4D97-AF65-F5344CB8AC3E}">
        <p14:creationId xmlns:p14="http://schemas.microsoft.com/office/powerpoint/2010/main" val="30389755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eligible, most commonly reported that they completed bowel screening in the last 2 years, although 13% reported completing it more than 2 years ago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Three quarters were categorised as being up to date with their screening (based on age and location); while 5% were categorised as being overdue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One in ten (12%) report never completing it at 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68</a:t>
            </a:fld>
            <a:endParaRPr lang="en-US" dirty="0"/>
          </a:p>
        </p:txBody>
      </p:sp>
    </p:spTree>
    <p:extLst>
      <p:ext uri="{BB962C8B-B14F-4D97-AF65-F5344CB8AC3E}">
        <p14:creationId xmlns:p14="http://schemas.microsoft.com/office/powerpoint/2010/main" val="1517057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C2DE 45+ and age excluded due to demographic profile of question respondents,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Respondents covered by the North Scotland Cancer Network were more likely than all other networks to be categorised as up to date, with 8 in 10 being categorised as such </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There were no other significant differences by key subgroup</a:t>
            </a:r>
          </a:p>
        </p:txBody>
      </p:sp>
      <p:sp>
        <p:nvSpPr>
          <p:cNvPr id="4" name="Slide Number Placeholder 3"/>
          <p:cNvSpPr>
            <a:spLocks noGrp="1"/>
          </p:cNvSpPr>
          <p:nvPr>
            <p:ph type="sldNum" sz="quarter" idx="5"/>
          </p:nvPr>
        </p:nvSpPr>
        <p:spPr/>
        <p:txBody>
          <a:bodyPr/>
          <a:lstStyle/>
          <a:p>
            <a:fld id="{F5B38833-6303-A84B-BCE8-C8F834FB8639}" type="slidenum">
              <a:rPr lang="en-US" smtClean="0"/>
              <a:t>69</a:t>
            </a:fld>
            <a:endParaRPr lang="en-US" dirty="0"/>
          </a:p>
        </p:txBody>
      </p:sp>
    </p:spTree>
    <p:extLst>
      <p:ext uri="{BB962C8B-B14F-4D97-AF65-F5344CB8AC3E}">
        <p14:creationId xmlns:p14="http://schemas.microsoft.com/office/powerpoint/2010/main" val="39006955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endParaRPr lang="en-US" sz="1200" b="1" i="0" u="sng" strike="noStrike" dirty="0">
              <a:solidFill>
                <a:srgbClr val="000000"/>
              </a:solidFill>
              <a:effectLst/>
              <a:latin typeface="Calibri" panose="020F0502020204030204" pitchFamily="34" charset="0"/>
            </a:endParaRP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Over 8 in 10 reported intention to complete their next kit, with 78% stating they definitely intend to</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Intention was significantly higher among those who were up to date with their screening (95% vs 34% never completed). </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9 in 10 of those who were up to date report that they definitely intend to complete it next time, compared to 16% of those who have never completed.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spc="10" dirty="0">
              <a:latin typeface="+mn-lt"/>
              <a:ea typeface="+mn-ea"/>
              <a:cs typeface="+mn-cs"/>
            </a:endParaRPr>
          </a:p>
          <a:p>
            <a:r>
              <a:rPr lang="en-GB" sz="1200" spc="10" dirty="0">
                <a:latin typeface="+mn-lt"/>
                <a:ea typeface="+mn-ea"/>
                <a:cs typeface="+mn-cs"/>
              </a:rPr>
              <a:t>* There were no significant differences across sub groups</a:t>
            </a:r>
            <a:endParaRPr lang="en-US" sz="1200" b="1" i="0" u="sng" strike="noStrike" dirty="0">
              <a:solidFill>
                <a:srgbClr val="000000"/>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70</a:t>
            </a:fld>
            <a:endParaRPr lang="en-US" dirty="0"/>
          </a:p>
        </p:txBody>
      </p:sp>
    </p:spTree>
    <p:extLst>
      <p:ext uri="{BB962C8B-B14F-4D97-AF65-F5344CB8AC3E}">
        <p14:creationId xmlns:p14="http://schemas.microsoft.com/office/powerpoint/2010/main" val="41193814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C2DE 45+ and age excluded due to demographic profile of question respondents,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covered by the North Scotland Cancer Network were less likely than those covered by the South East of Scotland Cancer Network to report intention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There were no other significant differences between the key demographic sub-groups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71</a:t>
            </a:fld>
            <a:endParaRPr lang="en-US"/>
          </a:p>
        </p:txBody>
      </p:sp>
    </p:spTree>
    <p:extLst>
      <p:ext uri="{BB962C8B-B14F-4D97-AF65-F5344CB8AC3E}">
        <p14:creationId xmlns:p14="http://schemas.microsoft.com/office/powerpoint/2010/main" val="2904908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Not having any symptoms of bowel cancer was most commonly cited as a barrier at an overall level, followed by being frightened of what it might fund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who had never completed a kit were more likely to identify most of the top barriers, with the exception of thinking they didn’t have to complete one so soon, which was consistent across both those who were up to date and those who had never completed</a:t>
            </a:r>
          </a:p>
          <a:p>
            <a:pPr marL="171450" indent="-171450">
              <a:buFont typeface="Arial" panose="020B0604020202020204" pitchFamily="34" charset="0"/>
              <a:buChar char="•"/>
            </a:pPr>
            <a:endParaRPr lang="en-GB" b="1" u="sng" dirty="0"/>
          </a:p>
        </p:txBody>
      </p:sp>
      <p:sp>
        <p:nvSpPr>
          <p:cNvPr id="4" name="Slide Number Placeholder 3"/>
          <p:cNvSpPr>
            <a:spLocks noGrp="1"/>
          </p:cNvSpPr>
          <p:nvPr>
            <p:ph type="sldNum" sz="quarter" idx="5"/>
          </p:nvPr>
        </p:nvSpPr>
        <p:spPr/>
        <p:txBody>
          <a:bodyPr/>
          <a:lstStyle/>
          <a:p>
            <a:fld id="{F5B38833-6303-A84B-BCE8-C8F834FB8639}" type="slidenum">
              <a:rPr lang="en-US" smtClean="0"/>
              <a:t>72</a:t>
            </a:fld>
            <a:endParaRPr lang="en-US" dirty="0"/>
          </a:p>
        </p:txBody>
      </p:sp>
    </p:spTree>
    <p:extLst>
      <p:ext uri="{BB962C8B-B14F-4D97-AF65-F5344CB8AC3E}">
        <p14:creationId xmlns:p14="http://schemas.microsoft.com/office/powerpoint/2010/main" val="9134792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Other audiences excluded due to low base size or no significant differences</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73</a:t>
            </a:fld>
            <a:endParaRPr lang="en-US" dirty="0"/>
          </a:p>
        </p:txBody>
      </p:sp>
    </p:spTree>
    <p:extLst>
      <p:ext uri="{BB962C8B-B14F-4D97-AF65-F5344CB8AC3E}">
        <p14:creationId xmlns:p14="http://schemas.microsoft.com/office/powerpoint/2010/main" val="42317556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6 in 10 reported that they attended a breast screening in the past 3 years, with over 3 in 4 being categorised as up to date.</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7% were categorised as being over due</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A minority report never being invited (6%) while fewer stated they have been invited but they haven’t attended (4%)</a:t>
            </a:r>
          </a:p>
          <a:p>
            <a:endParaRPr lang="en-US"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74</a:t>
            </a:fld>
            <a:endParaRPr lang="en-US" dirty="0"/>
          </a:p>
        </p:txBody>
      </p:sp>
    </p:spTree>
    <p:extLst>
      <p:ext uri="{BB962C8B-B14F-4D97-AF65-F5344CB8AC3E}">
        <p14:creationId xmlns:p14="http://schemas.microsoft.com/office/powerpoint/2010/main" val="40996283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Sex at birth, C2DE 45+ and age excluded due to demographic profile of question respondents,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covered by the North Scotland Cancer Network were more likely than those in the South East of Scotland Cancer Network to be categorised as up to date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There were no other significant differences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75</a:t>
            </a:fld>
            <a:endParaRPr lang="en-US" dirty="0"/>
          </a:p>
        </p:txBody>
      </p:sp>
    </p:spTree>
    <p:extLst>
      <p:ext uri="{BB962C8B-B14F-4D97-AF65-F5344CB8AC3E}">
        <p14:creationId xmlns:p14="http://schemas.microsoft.com/office/powerpoint/2010/main" val="21972477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At an overall level, 3 in 4 reported intention to attend their next breast screening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There was little difference when comparing against those who were up to date (77%)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spc="10" dirty="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spc="10" dirty="0">
                <a:latin typeface="+mn-lt"/>
                <a:ea typeface="+mn-ea"/>
                <a:cs typeface="+mn-cs"/>
              </a:rPr>
              <a:t>* There were no significant differences across sub groups</a:t>
            </a:r>
            <a:endParaRPr lang="en-US" sz="1200" b="1" i="0" u="sng" strike="noStrike" dirty="0">
              <a:solidFill>
                <a:srgbClr val="000000"/>
              </a:solidFill>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spc="10" dirty="0">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76</a:t>
            </a:fld>
            <a:endParaRPr lang="en-US" dirty="0"/>
          </a:p>
        </p:txBody>
      </p:sp>
    </p:spTree>
    <p:extLst>
      <p:ext uri="{BB962C8B-B14F-4D97-AF65-F5344CB8AC3E}">
        <p14:creationId xmlns:p14="http://schemas.microsoft.com/office/powerpoint/2010/main" val="343290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Sex at birth, C2DE 45+ and age excluded due to demographic profile of question respondents</a:t>
            </a: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There were no significant differences across sub groups when thinking about intention to attend their next breast screening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F5B38833-6303-A84B-BCE8-C8F834FB8639}" type="slidenum">
              <a:rPr lang="en-US" smtClean="0"/>
              <a:t>77</a:t>
            </a:fld>
            <a:endParaRPr lang="en-US"/>
          </a:p>
        </p:txBody>
      </p:sp>
    </p:spTree>
    <p:extLst>
      <p:ext uri="{BB962C8B-B14F-4D97-AF65-F5344CB8AC3E}">
        <p14:creationId xmlns:p14="http://schemas.microsoft.com/office/powerpoint/2010/main" val="2075106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Just over 1 in 10 (12%) respondents currently smoke; most of those who smoke said they smoke cigarettes (7% of whom do so cigarettes every day, while 4% do so but not every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Around 3 in 10 (29%) used to smoke cigarettes, most of whom (28%) stopped smoking over a year ago.</a:t>
            </a:r>
            <a:endParaRPr lang="en-GB" sz="1200" spc="10" dirty="0">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When asked how many units of alcohol respondents’ consumed last week, they were given a picture indicating how many units each drink was considered. The average number of units consumed was around 6.8, with just under half (45%) who said 0 units, whilst a slightly smaller proportion (41%) said between 1 and 14 units</a:t>
            </a:r>
            <a:r>
              <a:rPr lang="en-GB" sz="1200" dirty="0">
                <a:solidFill>
                  <a:schemeClr val="tx1"/>
                </a:solidFill>
              </a:rPr>
              <a:t>.</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14</a:t>
            </a:fld>
            <a:endParaRPr lang="en-US" dirty="0"/>
          </a:p>
        </p:txBody>
      </p:sp>
    </p:spTree>
    <p:extLst>
      <p:ext uri="{BB962C8B-B14F-4D97-AF65-F5344CB8AC3E}">
        <p14:creationId xmlns:p14="http://schemas.microsoft.com/office/powerpoint/2010/main" val="42103063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dirty="0"/>
              <a:t>Key findings:</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Past experience of pain was the most commonly identified barrier, followed by worries that it would be painful</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Those who were up to date with their screening were less likely than the overall to report not having any symptoms as a barrier</a:t>
            </a:r>
          </a:p>
          <a:p>
            <a:endParaRPr lang="en-US" sz="1800" b="1"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78</a:t>
            </a:fld>
            <a:endParaRPr lang="en-US" dirty="0"/>
          </a:p>
        </p:txBody>
      </p:sp>
    </p:spTree>
    <p:extLst>
      <p:ext uri="{BB962C8B-B14F-4D97-AF65-F5344CB8AC3E}">
        <p14:creationId xmlns:p14="http://schemas.microsoft.com/office/powerpoint/2010/main" val="19558201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Other audiences excluded due to low base size or no significant differences</a:t>
            </a:r>
          </a:p>
        </p:txBody>
      </p:sp>
      <p:sp>
        <p:nvSpPr>
          <p:cNvPr id="4" name="Slide Number Placeholder 3"/>
          <p:cNvSpPr>
            <a:spLocks noGrp="1"/>
          </p:cNvSpPr>
          <p:nvPr>
            <p:ph type="sldNum" sz="quarter" idx="5"/>
          </p:nvPr>
        </p:nvSpPr>
        <p:spPr/>
        <p:txBody>
          <a:bodyPr/>
          <a:lstStyle/>
          <a:p>
            <a:fld id="{F5B38833-6303-A84B-BCE8-C8F834FB8639}" type="slidenum">
              <a:rPr lang="en-US" smtClean="0"/>
              <a:t>79</a:t>
            </a:fld>
            <a:endParaRPr lang="en-US" dirty="0"/>
          </a:p>
        </p:txBody>
      </p:sp>
    </p:spTree>
    <p:extLst>
      <p:ext uri="{BB962C8B-B14F-4D97-AF65-F5344CB8AC3E}">
        <p14:creationId xmlns:p14="http://schemas.microsoft.com/office/powerpoint/2010/main" val="25148447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84</a:t>
            </a:fld>
            <a:endParaRPr lang="en-US" dirty="0"/>
          </a:p>
        </p:txBody>
      </p:sp>
    </p:spTree>
    <p:extLst>
      <p:ext uri="{BB962C8B-B14F-4D97-AF65-F5344CB8AC3E}">
        <p14:creationId xmlns:p14="http://schemas.microsoft.com/office/powerpoint/2010/main" val="3690733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u="none" dirty="0"/>
              <a:t>10% of respondents said they are overweight/obese and also drink over 14 units per week, and 5% said they currently smoke and are overweight/obese, while just 1% smoke and drink over 14 units per week</a:t>
            </a:r>
          </a:p>
          <a:p>
            <a:pPr marL="171450" indent="-171450">
              <a:buFont typeface="Arial" panose="020B0604020202020204" pitchFamily="34" charset="0"/>
              <a:buChar char="•"/>
            </a:pPr>
            <a:r>
              <a:rPr lang="en-GB" u="none" dirty="0"/>
              <a:t>Those aged over 50, white respondents and males were more likely to be overweight/obese and drink over 14 units per week</a:t>
            </a:r>
          </a:p>
        </p:txBody>
      </p:sp>
      <p:sp>
        <p:nvSpPr>
          <p:cNvPr id="4" name="Slide Number Placeholder 3"/>
          <p:cNvSpPr>
            <a:spLocks noGrp="1"/>
          </p:cNvSpPr>
          <p:nvPr>
            <p:ph type="sldNum" sz="quarter" idx="5"/>
          </p:nvPr>
        </p:nvSpPr>
        <p:spPr/>
        <p:txBody>
          <a:bodyPr/>
          <a:lstStyle/>
          <a:p>
            <a:fld id="{F5B38833-6303-A84B-BCE8-C8F834FB8639}" type="slidenum">
              <a:rPr lang="en-US" smtClean="0"/>
              <a:t>15</a:t>
            </a:fld>
            <a:endParaRPr lang="en-US" dirty="0"/>
          </a:p>
        </p:txBody>
      </p:sp>
    </p:spTree>
    <p:extLst>
      <p:ext uri="{BB962C8B-B14F-4D97-AF65-F5344CB8AC3E}">
        <p14:creationId xmlns:p14="http://schemas.microsoft.com/office/powerpoint/2010/main" val="712018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dirty="0"/>
              <a:t>The most common healthy behaviours Scottish adults were trying to take part in was increased exercise, with 6 in 10 saying this (62%)</a:t>
            </a:r>
          </a:p>
          <a:p>
            <a:pPr marL="171450" indent="-171450">
              <a:buFont typeface="Arial" panose="020B0604020202020204" pitchFamily="34" charset="0"/>
              <a:buChar char="•"/>
            </a:pPr>
            <a:r>
              <a:rPr lang="en-GB" dirty="0"/>
              <a:t>This was closely followed by smokers attempting to reduce the amount they smoke (56%)</a:t>
            </a:r>
          </a:p>
          <a:p>
            <a:pPr marL="171450" indent="-171450">
              <a:buFont typeface="Arial" panose="020B0604020202020204" pitchFamily="34" charset="0"/>
              <a:buChar char="•"/>
            </a:pPr>
            <a:r>
              <a:rPr lang="en-GB" dirty="0"/>
              <a:t>Roughly half said they were trying to eat more wholegrains (48%), and lose weight (50%)</a:t>
            </a:r>
          </a:p>
          <a:p>
            <a:pPr marL="171450" indent="-171450">
              <a:buFont typeface="Arial" panose="020B0604020202020204" pitchFamily="34" charset="0"/>
              <a:buChar char="•"/>
            </a:pPr>
            <a:r>
              <a:rPr lang="en-GB" dirty="0"/>
              <a:t>The least commonly selected activity was stopping smoking completely (24%)</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16</a:t>
            </a:fld>
            <a:endParaRPr lang="en-US" dirty="0"/>
          </a:p>
        </p:txBody>
      </p:sp>
    </p:spTree>
    <p:extLst>
      <p:ext uri="{BB962C8B-B14F-4D97-AF65-F5344CB8AC3E}">
        <p14:creationId xmlns:p14="http://schemas.microsoft.com/office/powerpoint/2010/main" val="3236197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17</a:t>
            </a:fld>
            <a:endParaRPr lang="en-US" dirty="0"/>
          </a:p>
        </p:txBody>
      </p:sp>
    </p:spTree>
    <p:extLst>
      <p:ext uri="{BB962C8B-B14F-4D97-AF65-F5344CB8AC3E}">
        <p14:creationId xmlns:p14="http://schemas.microsoft.com/office/powerpoint/2010/main" val="1576466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moment">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1D36BC33-DF16-0678-6165-C8D0790837C6}"/>
              </a:ext>
            </a:extLst>
          </p:cNvPr>
          <p:cNvSpPr/>
          <p:nvPr userDrawn="1"/>
        </p:nvSpPr>
        <p:spPr>
          <a:xfrm>
            <a:off x="7026436" y="1213371"/>
            <a:ext cx="3208033" cy="320803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a:extLst>
              <a:ext uri="{FF2B5EF4-FFF2-40B4-BE49-F238E27FC236}">
                <a16:creationId xmlns:a16="http://schemas.microsoft.com/office/drawing/2014/main" id="{78893D76-3983-A367-9AD8-022C0FC346BC}"/>
              </a:ext>
            </a:extLst>
          </p:cNvPr>
          <p:cNvSpPr>
            <a:spLocks noGrp="1"/>
          </p:cNvSpPr>
          <p:nvPr>
            <p:ph type="pic" sz="quarter" idx="15"/>
          </p:nvPr>
        </p:nvSpPr>
        <p:spPr>
          <a:xfrm>
            <a:off x="273051" y="273049"/>
            <a:ext cx="7227679" cy="6307133"/>
          </a:xfrm>
          <a:custGeom>
            <a:avLst/>
            <a:gdLst>
              <a:gd name="connsiteX0" fmla="*/ 0 w 7227679"/>
              <a:gd name="connsiteY0" fmla="*/ 0 h 6307133"/>
              <a:gd name="connsiteX1" fmla="*/ 7227679 w 7227679"/>
              <a:gd name="connsiteY1" fmla="*/ 0 h 6307133"/>
              <a:gd name="connsiteX2" fmla="*/ 7227679 w 7227679"/>
              <a:gd name="connsiteY2" fmla="*/ 1406049 h 6307133"/>
              <a:gd name="connsiteX3" fmla="*/ 7223191 w 7227679"/>
              <a:gd name="connsiteY3" fmla="*/ 1410128 h 6307133"/>
              <a:gd name="connsiteX4" fmla="*/ 6753385 w 7227679"/>
              <a:gd name="connsiteY4" fmla="*/ 2544339 h 6307133"/>
              <a:gd name="connsiteX5" fmla="*/ 7223191 w 7227679"/>
              <a:gd name="connsiteY5" fmla="*/ 3678550 h 6307133"/>
              <a:gd name="connsiteX6" fmla="*/ 7227679 w 7227679"/>
              <a:gd name="connsiteY6" fmla="*/ 3682630 h 6307133"/>
              <a:gd name="connsiteX7" fmla="*/ 7227679 w 7227679"/>
              <a:gd name="connsiteY7" fmla="*/ 6307133 h 6307133"/>
              <a:gd name="connsiteX8" fmla="*/ 0 w 7227679"/>
              <a:gd name="connsiteY8" fmla="*/ 6307133 h 63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7679" h="6307133">
                <a:moveTo>
                  <a:pt x="0" y="0"/>
                </a:moveTo>
                <a:lnTo>
                  <a:pt x="7227679" y="0"/>
                </a:lnTo>
                <a:lnTo>
                  <a:pt x="7227679" y="1406049"/>
                </a:lnTo>
                <a:lnTo>
                  <a:pt x="7223191" y="1410128"/>
                </a:lnTo>
                <a:cubicBezTo>
                  <a:pt x="6932921" y="1700398"/>
                  <a:pt x="6753385" y="2101402"/>
                  <a:pt x="6753385" y="2544339"/>
                </a:cubicBezTo>
                <a:cubicBezTo>
                  <a:pt x="6753385" y="2987276"/>
                  <a:pt x="6932921" y="3388280"/>
                  <a:pt x="7223191" y="3678550"/>
                </a:cubicBezTo>
                <a:lnTo>
                  <a:pt x="7227679" y="3682630"/>
                </a:lnTo>
                <a:lnTo>
                  <a:pt x="7227679" y="6307133"/>
                </a:lnTo>
                <a:lnTo>
                  <a:pt x="0" y="6307133"/>
                </a:lnTo>
                <a:close/>
              </a:path>
            </a:pathLst>
          </a:custGeom>
          <a:blipFill dpi="0" rotWithShape="1">
            <a:blip r:embed="rId2"/>
            <a:srcRect/>
            <a:stretch>
              <a:fillRect l="-21000" r="-10000"/>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4" name="Text Placeholder 2">
            <a:extLst>
              <a:ext uri="{FF2B5EF4-FFF2-40B4-BE49-F238E27FC236}">
                <a16:creationId xmlns:a16="http://schemas.microsoft.com/office/drawing/2014/main" id="{6BB12226-8D38-44E6-70E0-2ED9128BE789}"/>
              </a:ext>
            </a:extLst>
          </p:cNvPr>
          <p:cNvSpPr>
            <a:spLocks noGrp="1"/>
          </p:cNvSpPr>
          <p:nvPr>
            <p:ph type="body" sz="quarter" idx="11" hasCustomPrompt="1"/>
          </p:nvPr>
        </p:nvSpPr>
        <p:spPr>
          <a:xfrm>
            <a:off x="7894648" y="4604222"/>
            <a:ext cx="3170913" cy="307009"/>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defRPr>
            </a:lvl1pPr>
          </a:lstStyle>
          <a:p>
            <a:pPr lvl="0"/>
            <a:r>
              <a:rPr lang="en-GB"/>
              <a:t>Descriptive subheading</a:t>
            </a:r>
          </a:p>
        </p:txBody>
      </p:sp>
      <p:sp>
        <p:nvSpPr>
          <p:cNvPr id="14" name="Title 13">
            <a:extLst>
              <a:ext uri="{FF2B5EF4-FFF2-40B4-BE49-F238E27FC236}">
                <a16:creationId xmlns:a16="http://schemas.microsoft.com/office/drawing/2014/main" id="{AC02E6A8-2F97-0602-2AD3-97C8EC019D49}"/>
              </a:ext>
            </a:extLst>
          </p:cNvPr>
          <p:cNvSpPr>
            <a:spLocks noGrp="1"/>
          </p:cNvSpPr>
          <p:nvPr>
            <p:ph type="title" hasCustomPrompt="1"/>
          </p:nvPr>
        </p:nvSpPr>
        <p:spPr>
          <a:xfrm>
            <a:off x="7819921" y="2055636"/>
            <a:ext cx="2397873" cy="1563238"/>
          </a:xfrm>
          <a:prstGeom prst="rect">
            <a:avLst/>
          </a:prstGeom>
        </p:spPr>
        <p:txBody>
          <a:bodyPr/>
          <a:lstStyle>
            <a:lvl1pPr>
              <a:lnSpc>
                <a:spcPct val="113000"/>
              </a:lnSpc>
              <a:defRPr sz="2800" b="0" i="0" spc="20" baseline="0">
                <a:solidFill>
                  <a:schemeClr val="bg1"/>
                </a:solidFill>
                <a:latin typeface="Arial" panose="020B0604020202020204" pitchFamily="34" charset="0"/>
              </a:defRPr>
            </a:lvl1pPr>
          </a:lstStyle>
          <a:p>
            <a:r>
              <a:rPr lang="en-GB"/>
              <a:t>Impactful moment/ statement</a:t>
            </a:r>
            <a:endParaRPr lang="en-US"/>
          </a:p>
        </p:txBody>
      </p:sp>
      <p:sp>
        <p:nvSpPr>
          <p:cNvPr id="3" name="Text Placeholder 2">
            <a:extLst>
              <a:ext uri="{FF2B5EF4-FFF2-40B4-BE49-F238E27FC236}">
                <a16:creationId xmlns:a16="http://schemas.microsoft.com/office/drawing/2014/main" id="{9CAD96F7-AF72-6B6C-FE4A-0922E622D59D}"/>
              </a:ext>
            </a:extLst>
          </p:cNvPr>
          <p:cNvSpPr>
            <a:spLocks noGrp="1"/>
          </p:cNvSpPr>
          <p:nvPr>
            <p:ph type="body" sz="quarter" idx="22" hasCustomPrompt="1"/>
          </p:nvPr>
        </p:nvSpPr>
        <p:spPr>
          <a:xfrm>
            <a:off x="7894648" y="502389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br>
              <a:rPr lang="en-GB"/>
            </a:br>
            <a:r>
              <a:rPr lang="en-GB"/>
              <a:t>Team/name</a:t>
            </a:r>
          </a:p>
        </p:txBody>
      </p:sp>
      <p:cxnSp>
        <p:nvCxnSpPr>
          <p:cNvPr id="5" name="Straight Connector 4">
            <a:extLst>
              <a:ext uri="{FF2B5EF4-FFF2-40B4-BE49-F238E27FC236}">
                <a16:creationId xmlns:a16="http://schemas.microsoft.com/office/drawing/2014/main" id="{C3115A32-A13F-969B-2F42-AEC7BE2F6B94}"/>
              </a:ext>
            </a:extLst>
          </p:cNvPr>
          <p:cNvCxnSpPr>
            <a:cxnSpLocks/>
          </p:cNvCxnSpPr>
          <p:nvPr userDrawn="1"/>
        </p:nvCxnSpPr>
        <p:spPr>
          <a:xfrm flipH="1">
            <a:off x="7974106" y="5885057"/>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182F3F8-55C3-4CD7-AB50-93B5CC70F35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9520525" y="272136"/>
            <a:ext cx="2397874" cy="993771"/>
          </a:xfrm>
          <a:prstGeom prst="rect">
            <a:avLst/>
          </a:prstGeom>
        </p:spPr>
      </p:pic>
      <p:pic>
        <p:nvPicPr>
          <p:cNvPr id="9" name="Picture 8" descr="A black background with a black square&#10;&#10;Description automatically generated">
            <a:extLst>
              <a:ext uri="{FF2B5EF4-FFF2-40B4-BE49-F238E27FC236}">
                <a16:creationId xmlns:a16="http://schemas.microsoft.com/office/drawing/2014/main" id="{69F846FB-2C46-FE70-D230-E75AC5F0ED8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866624" y="5892073"/>
            <a:ext cx="2122298" cy="694800"/>
          </a:xfrm>
          <a:prstGeom prst="rect">
            <a:avLst/>
          </a:prstGeom>
        </p:spPr>
      </p:pic>
    </p:spTree>
    <p:extLst>
      <p:ext uri="{BB962C8B-B14F-4D97-AF65-F5344CB8AC3E}">
        <p14:creationId xmlns:p14="http://schemas.microsoft.com/office/powerpoint/2010/main" val="1623448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rting soon slide 5">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B334EB8D-DAF3-0B4B-245A-483E526B4056}"/>
              </a:ext>
            </a:extLst>
          </p:cNvPr>
          <p:cNvSpPr>
            <a:spLocks noGrp="1"/>
          </p:cNvSpPr>
          <p:nvPr>
            <p:ph type="pic" sz="quarter" idx="15"/>
          </p:nvPr>
        </p:nvSpPr>
        <p:spPr>
          <a:xfrm>
            <a:off x="5029200" y="1527472"/>
            <a:ext cx="6889199" cy="5052709"/>
          </a:xfrm>
          <a:prstGeom prst="rect">
            <a:avLst/>
          </a:prstGeom>
          <a:blipFill dpi="0" rotWithShape="1">
            <a:blip r:embed="rId2"/>
            <a:srcRect/>
            <a:stretch>
              <a:fillRect l="-4000" r="-9718"/>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2" name="Text Placeholder 2">
            <a:extLst>
              <a:ext uri="{FF2B5EF4-FFF2-40B4-BE49-F238E27FC236}">
                <a16:creationId xmlns:a16="http://schemas.microsoft.com/office/drawing/2014/main" id="{85546E0E-9150-30A4-66BA-A53AA755A187}"/>
              </a:ext>
            </a:extLst>
          </p:cNvPr>
          <p:cNvSpPr>
            <a:spLocks noGrp="1"/>
          </p:cNvSpPr>
          <p:nvPr>
            <p:ph type="body" sz="quarter" idx="10" hasCustomPrompt="1"/>
          </p:nvPr>
        </p:nvSpPr>
        <p:spPr>
          <a:xfrm>
            <a:off x="289560" y="3981577"/>
            <a:ext cx="4251267" cy="2076323"/>
          </a:xfrm>
          <a:prstGeom prst="rect">
            <a:avLst/>
          </a:prstGeom>
        </p:spPr>
        <p:txBody>
          <a:bodyPr/>
          <a:lstStyle>
            <a:lvl1pPr marL="0" indent="0">
              <a:lnSpc>
                <a:spcPct val="110000"/>
              </a:lnSpc>
              <a:spcBef>
                <a:spcPts val="0"/>
              </a:spcBef>
              <a:buNone/>
              <a:defRPr sz="6000" b="0" i="0" spc="10" baseline="0">
                <a:solidFill>
                  <a:schemeClr val="tx1"/>
                </a:solidFill>
                <a:latin typeface="Arial" panose="020B0604020202020204" pitchFamily="34" charset="0"/>
              </a:defRPr>
            </a:lvl1pPr>
          </a:lstStyle>
          <a:p>
            <a:pPr lvl="0"/>
            <a:r>
              <a:rPr lang="en-GB"/>
              <a:t>Event title goes here</a:t>
            </a:r>
          </a:p>
        </p:txBody>
      </p:sp>
      <p:sp>
        <p:nvSpPr>
          <p:cNvPr id="13" name="Text Placeholder 2">
            <a:extLst>
              <a:ext uri="{FF2B5EF4-FFF2-40B4-BE49-F238E27FC236}">
                <a16:creationId xmlns:a16="http://schemas.microsoft.com/office/drawing/2014/main" id="{D4A25683-DFBB-6D16-D35D-BE538A301B91}"/>
              </a:ext>
            </a:extLst>
          </p:cNvPr>
          <p:cNvSpPr>
            <a:spLocks noGrp="1"/>
          </p:cNvSpPr>
          <p:nvPr>
            <p:ph type="body" sz="quarter" idx="22" hasCustomPrompt="1"/>
          </p:nvPr>
        </p:nvSpPr>
        <p:spPr>
          <a:xfrm>
            <a:off x="289560" y="3627686"/>
            <a:ext cx="1855402" cy="296254"/>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p>
        </p:txBody>
      </p:sp>
      <p:sp>
        <p:nvSpPr>
          <p:cNvPr id="15" name="Text Placeholder 2">
            <a:extLst>
              <a:ext uri="{FF2B5EF4-FFF2-40B4-BE49-F238E27FC236}">
                <a16:creationId xmlns:a16="http://schemas.microsoft.com/office/drawing/2014/main" id="{D6918BC6-8707-6EDB-0176-325EAD0087E8}"/>
              </a:ext>
            </a:extLst>
          </p:cNvPr>
          <p:cNvSpPr>
            <a:spLocks noGrp="1"/>
          </p:cNvSpPr>
          <p:nvPr>
            <p:ph type="body" sz="quarter" idx="23" hasCustomPrompt="1"/>
          </p:nvPr>
        </p:nvSpPr>
        <p:spPr>
          <a:xfrm>
            <a:off x="289560" y="6115537"/>
            <a:ext cx="3714392" cy="43133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defRPr>
            </a:lvl1pPr>
          </a:lstStyle>
          <a:p>
            <a:pPr lvl="0"/>
            <a:r>
              <a:rPr lang="en-GB"/>
              <a:t>The event will begin shortly</a:t>
            </a:r>
          </a:p>
        </p:txBody>
      </p:sp>
      <p:cxnSp>
        <p:nvCxnSpPr>
          <p:cNvPr id="26" name="Straight Connector 25">
            <a:extLst>
              <a:ext uri="{FF2B5EF4-FFF2-40B4-BE49-F238E27FC236}">
                <a16:creationId xmlns:a16="http://schemas.microsoft.com/office/drawing/2014/main" id="{BA62297D-3112-D12E-38EC-130833FFB435}"/>
              </a:ext>
            </a:extLst>
          </p:cNvPr>
          <p:cNvCxnSpPr>
            <a:cxnSpLocks/>
          </p:cNvCxnSpPr>
          <p:nvPr userDrawn="1"/>
        </p:nvCxnSpPr>
        <p:spPr>
          <a:xfrm flipH="1">
            <a:off x="5029200" y="475065"/>
            <a:ext cx="7162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15EB57C-BB53-24F2-CB96-622E8AA2747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55423D6F-85DC-0EB4-C9C0-B8F55EC6921A}"/>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912557" y="471283"/>
            <a:ext cx="2134847" cy="698908"/>
          </a:xfrm>
          <a:prstGeom prst="rect">
            <a:avLst/>
          </a:prstGeom>
        </p:spPr>
      </p:pic>
    </p:spTree>
    <p:extLst>
      <p:ext uri="{BB962C8B-B14F-4D97-AF65-F5344CB8AC3E}">
        <p14:creationId xmlns:p14="http://schemas.microsoft.com/office/powerpoint/2010/main" val="4014894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23BBD0-3EC3-A1C6-6E39-2D05A2B6A25C}"/>
              </a:ext>
            </a:extLst>
          </p:cNvPr>
          <p:cNvSpPr>
            <a:spLocks noGrp="1"/>
          </p:cNvSpPr>
          <p:nvPr>
            <p:ph type="pic" sz="quarter" idx="15"/>
          </p:nvPr>
        </p:nvSpPr>
        <p:spPr>
          <a:xfrm>
            <a:off x="273050" y="273050"/>
            <a:ext cx="11630025" cy="6280150"/>
          </a:xfrm>
          <a:prstGeom prst="rect">
            <a:avLst/>
          </a:prstGeom>
          <a:blipFill dpi="0" rotWithShape="1">
            <a:blip r:embed="rId2"/>
            <a:srcRect/>
            <a:stretch>
              <a:fillRect l="-10000" t="-10000" r="-10000" b="-25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 name="Text Placeholder 2">
            <a:extLst>
              <a:ext uri="{FF2B5EF4-FFF2-40B4-BE49-F238E27FC236}">
                <a16:creationId xmlns:a16="http://schemas.microsoft.com/office/drawing/2014/main" id="{C0F117E4-7D27-1CCA-C3F3-8917A6927DB2}"/>
              </a:ext>
            </a:extLst>
          </p:cNvPr>
          <p:cNvSpPr>
            <a:spLocks noGrp="1"/>
          </p:cNvSpPr>
          <p:nvPr>
            <p:ph type="body" sz="quarter" idx="10" hasCustomPrompt="1"/>
          </p:nvPr>
        </p:nvSpPr>
        <p:spPr>
          <a:xfrm>
            <a:off x="641251" y="1022115"/>
            <a:ext cx="5375542" cy="592929"/>
          </a:xfrm>
          <a:prstGeom prst="rect">
            <a:avLst/>
          </a:prstGeom>
        </p:spPr>
        <p:txBody>
          <a:bodyPr/>
          <a:lstStyle>
            <a:lvl1pPr marL="0" indent="0">
              <a:lnSpc>
                <a:spcPct val="113000"/>
              </a:lnSpc>
              <a:spcBef>
                <a:spcPts val="0"/>
              </a:spcBef>
              <a:buNone/>
              <a:defRPr sz="4000" b="0" i="0" spc="10" baseline="0">
                <a:solidFill>
                  <a:schemeClr val="tx1"/>
                </a:solidFill>
                <a:latin typeface="Arial" panose="020B0604020202020204" pitchFamily="34" charset="0"/>
              </a:defRPr>
            </a:lvl1pPr>
          </a:lstStyle>
          <a:p>
            <a:pPr lvl="0"/>
            <a:r>
              <a:rPr lang="en-GB"/>
              <a:t>This is a </a:t>
            </a:r>
          </a:p>
        </p:txBody>
      </p:sp>
      <p:sp>
        <p:nvSpPr>
          <p:cNvPr id="4" name="Text Placeholder 2">
            <a:extLst>
              <a:ext uri="{FF2B5EF4-FFF2-40B4-BE49-F238E27FC236}">
                <a16:creationId xmlns:a16="http://schemas.microsoft.com/office/drawing/2014/main" id="{1DBB5DFD-5D83-D27A-0A47-3B072ABBBDC4}"/>
              </a:ext>
            </a:extLst>
          </p:cNvPr>
          <p:cNvSpPr>
            <a:spLocks noGrp="1"/>
          </p:cNvSpPr>
          <p:nvPr>
            <p:ph type="body" sz="quarter" idx="13" hasCustomPrompt="1"/>
          </p:nvPr>
        </p:nvSpPr>
        <p:spPr>
          <a:xfrm>
            <a:off x="641250" y="1611198"/>
            <a:ext cx="5965611" cy="916717"/>
          </a:xfrm>
          <a:prstGeom prst="rect">
            <a:avLst/>
          </a:prstGeom>
        </p:spPr>
        <p:txBody>
          <a:bodyPr/>
          <a:lstStyle>
            <a:lvl1pPr marL="0" indent="0">
              <a:lnSpc>
                <a:spcPct val="113000"/>
              </a:lnSpc>
              <a:spcBef>
                <a:spcPts val="0"/>
              </a:spcBef>
              <a:buNone/>
              <a:defRPr sz="6600" b="0" i="0" spc="10" baseline="0">
                <a:solidFill>
                  <a:schemeClr val="tx1"/>
                </a:solidFill>
                <a:latin typeface="Arial" panose="020B0604020202020204" pitchFamily="34" charset="0"/>
              </a:defRPr>
            </a:lvl1pPr>
          </a:lstStyle>
          <a:p>
            <a:pPr lvl="0"/>
            <a:r>
              <a:rPr lang="en-GB"/>
              <a:t>section break</a:t>
            </a:r>
          </a:p>
        </p:txBody>
      </p:sp>
      <p:sp>
        <p:nvSpPr>
          <p:cNvPr id="11" name="Text Placeholder 2">
            <a:extLst>
              <a:ext uri="{FF2B5EF4-FFF2-40B4-BE49-F238E27FC236}">
                <a16:creationId xmlns:a16="http://schemas.microsoft.com/office/drawing/2014/main" id="{FA19F65E-ECC2-9211-486E-F6EA0CCCAD95}"/>
              </a:ext>
            </a:extLst>
          </p:cNvPr>
          <p:cNvSpPr>
            <a:spLocks noGrp="1"/>
          </p:cNvSpPr>
          <p:nvPr>
            <p:ph type="body" sz="quarter" idx="14"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14" name="Slide Number Placeholder 8">
            <a:extLst>
              <a:ext uri="{FF2B5EF4-FFF2-40B4-BE49-F238E27FC236}">
                <a16:creationId xmlns:a16="http://schemas.microsoft.com/office/drawing/2014/main" id="{6316F84E-9E7E-CC4F-03FD-BA2C8D35FC1D}"/>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Tree>
    <p:extLst>
      <p:ext uri="{BB962C8B-B14F-4D97-AF65-F5344CB8AC3E}">
        <p14:creationId xmlns:p14="http://schemas.microsoft.com/office/powerpoint/2010/main" val="2202238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 image slide">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C501B259-B8E8-0703-302D-FB797A331AFC}"/>
              </a:ext>
            </a:extLst>
          </p:cNvPr>
          <p:cNvSpPr/>
          <p:nvPr userDrawn="1"/>
        </p:nvSpPr>
        <p:spPr>
          <a:xfrm>
            <a:off x="273601" y="1530584"/>
            <a:ext cx="3765176" cy="3765176"/>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18">
            <a:extLst>
              <a:ext uri="{FF2B5EF4-FFF2-40B4-BE49-F238E27FC236}">
                <a16:creationId xmlns:a16="http://schemas.microsoft.com/office/drawing/2014/main" id="{B3729286-32CD-53B5-C94C-9F54678844E6}"/>
              </a:ext>
            </a:extLst>
          </p:cNvPr>
          <p:cNvSpPr>
            <a:spLocks noGrp="1"/>
          </p:cNvSpPr>
          <p:nvPr>
            <p:ph type="pic" sz="quarter" idx="17"/>
          </p:nvPr>
        </p:nvSpPr>
        <p:spPr>
          <a:xfrm>
            <a:off x="1080655" y="273050"/>
            <a:ext cx="10822420" cy="6280150"/>
          </a:xfrm>
          <a:custGeom>
            <a:avLst/>
            <a:gdLst>
              <a:gd name="connsiteX0" fmla="*/ 0 w 10822420"/>
              <a:gd name="connsiteY0" fmla="*/ 0 h 6280150"/>
              <a:gd name="connsiteX1" fmla="*/ 10822420 w 10822420"/>
              <a:gd name="connsiteY1" fmla="*/ 0 h 6280150"/>
              <a:gd name="connsiteX2" fmla="*/ 10822420 w 10822420"/>
              <a:gd name="connsiteY2" fmla="*/ 6280150 h 6280150"/>
              <a:gd name="connsiteX3" fmla="*/ 0 w 10822420"/>
              <a:gd name="connsiteY3" fmla="*/ 6280150 h 6280150"/>
              <a:gd name="connsiteX4" fmla="*/ 0 w 10822420"/>
              <a:gd name="connsiteY4" fmla="*/ 4684024 h 6280150"/>
              <a:gd name="connsiteX5" fmla="*/ 22961 w 10822420"/>
              <a:gd name="connsiteY5" fmla="*/ 4701194 h 6280150"/>
              <a:gd name="connsiteX6" fmla="*/ 1075534 w 10822420"/>
              <a:gd name="connsiteY6" fmla="*/ 5022710 h 6280150"/>
              <a:gd name="connsiteX7" fmla="*/ 2958122 w 10822420"/>
              <a:gd name="connsiteY7" fmla="*/ 3140122 h 6280150"/>
              <a:gd name="connsiteX8" fmla="*/ 1075534 w 10822420"/>
              <a:gd name="connsiteY8" fmla="*/ 1257534 h 6280150"/>
              <a:gd name="connsiteX9" fmla="*/ 22961 w 10822420"/>
              <a:gd name="connsiteY9" fmla="*/ 1579051 h 6280150"/>
              <a:gd name="connsiteX10" fmla="*/ 0 w 10822420"/>
              <a:gd name="connsiteY10" fmla="*/ 1596221 h 628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22420" h="6280150">
                <a:moveTo>
                  <a:pt x="0" y="0"/>
                </a:moveTo>
                <a:lnTo>
                  <a:pt x="10822420" y="0"/>
                </a:lnTo>
                <a:lnTo>
                  <a:pt x="10822420" y="6280150"/>
                </a:lnTo>
                <a:lnTo>
                  <a:pt x="0" y="6280150"/>
                </a:lnTo>
                <a:lnTo>
                  <a:pt x="0" y="4684024"/>
                </a:lnTo>
                <a:lnTo>
                  <a:pt x="22961" y="4701194"/>
                </a:lnTo>
                <a:cubicBezTo>
                  <a:pt x="323424" y="4904183"/>
                  <a:pt x="685637" y="5022710"/>
                  <a:pt x="1075534" y="5022710"/>
                </a:cubicBezTo>
                <a:cubicBezTo>
                  <a:pt x="2115259" y="5022710"/>
                  <a:pt x="2958122" y="4179847"/>
                  <a:pt x="2958122" y="3140122"/>
                </a:cubicBezTo>
                <a:cubicBezTo>
                  <a:pt x="2958122" y="2100397"/>
                  <a:pt x="2115259" y="1257534"/>
                  <a:pt x="1075534" y="1257534"/>
                </a:cubicBezTo>
                <a:cubicBezTo>
                  <a:pt x="685637" y="1257534"/>
                  <a:pt x="323424" y="1376062"/>
                  <a:pt x="22961" y="1579051"/>
                </a:cubicBezTo>
                <a:lnTo>
                  <a:pt x="0" y="1596221"/>
                </a:lnTo>
                <a:close/>
              </a:path>
            </a:pathLst>
          </a:custGeom>
          <a:blipFill>
            <a:blip r:embed="rId2"/>
            <a:stretch>
              <a:fillRect t="-11336" b="-11336"/>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7" name="Text Placeholder 2">
            <a:extLst>
              <a:ext uri="{FF2B5EF4-FFF2-40B4-BE49-F238E27FC236}">
                <a16:creationId xmlns:a16="http://schemas.microsoft.com/office/drawing/2014/main" id="{8CD80DA2-3A5B-593A-9B3A-2F58EEE48B67}"/>
              </a:ext>
            </a:extLst>
          </p:cNvPr>
          <p:cNvSpPr>
            <a:spLocks noGrp="1"/>
          </p:cNvSpPr>
          <p:nvPr>
            <p:ph type="body" sz="quarter" idx="14" hasCustomPrompt="1"/>
          </p:nvPr>
        </p:nvSpPr>
        <p:spPr>
          <a:xfrm>
            <a:off x="972738" y="2196936"/>
            <a:ext cx="2892679" cy="1570471"/>
          </a:xfrm>
          <a:prstGeom prst="rect">
            <a:avLst/>
          </a:prstGeom>
        </p:spPr>
        <p:txBody>
          <a:bodyPr/>
          <a:lstStyle>
            <a:lvl1pPr marL="0" indent="0">
              <a:lnSpc>
                <a:spcPct val="113000"/>
              </a:lnSpc>
              <a:buNone/>
              <a:defRPr sz="2200" b="0" i="0" spc="10" baseline="0">
                <a:solidFill>
                  <a:schemeClr val="bg1"/>
                </a:solidFill>
                <a:latin typeface="Arial" panose="020B0604020202020204" pitchFamily="34" charset="0"/>
              </a:defRPr>
            </a:lvl1pPr>
          </a:lstStyle>
          <a:p>
            <a:pPr lvl="0"/>
            <a:r>
              <a:rPr lang="en-GB"/>
              <a:t>“[Insert an impactful quote here about the work we do.]”</a:t>
            </a:r>
          </a:p>
        </p:txBody>
      </p:sp>
      <p:sp>
        <p:nvSpPr>
          <p:cNvPr id="10" name="Text Placeholder 2">
            <a:extLst>
              <a:ext uri="{FF2B5EF4-FFF2-40B4-BE49-F238E27FC236}">
                <a16:creationId xmlns:a16="http://schemas.microsoft.com/office/drawing/2014/main" id="{9E651C70-73FA-545F-D0A4-30061398EBFB}"/>
              </a:ext>
            </a:extLst>
          </p:cNvPr>
          <p:cNvSpPr>
            <a:spLocks noGrp="1"/>
          </p:cNvSpPr>
          <p:nvPr>
            <p:ph type="body" sz="quarter" idx="15" hasCustomPrompt="1"/>
          </p:nvPr>
        </p:nvSpPr>
        <p:spPr>
          <a:xfrm>
            <a:off x="972740" y="3880512"/>
            <a:ext cx="1437952" cy="887598"/>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[Name, Location </a:t>
            </a:r>
            <a:br>
              <a:rPr lang="en-GB"/>
            </a:br>
            <a:r>
              <a:rPr lang="en-GB"/>
              <a:t>Date]</a:t>
            </a:r>
          </a:p>
        </p:txBody>
      </p:sp>
      <p:sp>
        <p:nvSpPr>
          <p:cNvPr id="12" name="Slide Number Placeholder 8">
            <a:extLst>
              <a:ext uri="{FF2B5EF4-FFF2-40B4-BE49-F238E27FC236}">
                <a16:creationId xmlns:a16="http://schemas.microsoft.com/office/drawing/2014/main" id="{A23CBF5F-8A72-7292-0913-24CB5CE50572}"/>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15" name="Text Placeholder 2">
            <a:extLst>
              <a:ext uri="{FF2B5EF4-FFF2-40B4-BE49-F238E27FC236}">
                <a16:creationId xmlns:a16="http://schemas.microsoft.com/office/drawing/2014/main" id="{2F89C155-BA3F-8608-FD26-5F1680FCA27E}"/>
              </a:ext>
            </a:extLst>
          </p:cNvPr>
          <p:cNvSpPr>
            <a:spLocks noGrp="1"/>
          </p:cNvSpPr>
          <p:nvPr>
            <p:ph type="body" sz="quarter" idx="16"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Tree>
    <p:extLst>
      <p:ext uri="{BB962C8B-B14F-4D97-AF65-F5344CB8AC3E}">
        <p14:creationId xmlns:p14="http://schemas.microsoft.com/office/powerpoint/2010/main" val="375578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23BBD0-3EC3-A1C6-6E39-2D05A2B6A25C}"/>
              </a:ext>
            </a:extLst>
          </p:cNvPr>
          <p:cNvSpPr>
            <a:spLocks noGrp="1"/>
          </p:cNvSpPr>
          <p:nvPr>
            <p:ph type="pic" sz="quarter" idx="15"/>
          </p:nvPr>
        </p:nvSpPr>
        <p:spPr>
          <a:xfrm>
            <a:off x="273050" y="273050"/>
            <a:ext cx="11630025" cy="6280150"/>
          </a:xfrm>
          <a:prstGeom prst="rect">
            <a:avLst/>
          </a:prstGeom>
          <a:blipFill dpi="0" rotWithShape="1">
            <a:blip r:embed="rId2"/>
            <a:srcRect/>
            <a:stretch>
              <a:fillRect t="-3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4" name="Text Placeholder 2">
            <a:extLst>
              <a:ext uri="{FF2B5EF4-FFF2-40B4-BE49-F238E27FC236}">
                <a16:creationId xmlns:a16="http://schemas.microsoft.com/office/drawing/2014/main" id="{1DBB5DFD-5D83-D27A-0A47-3B072ABBBDC4}"/>
              </a:ext>
            </a:extLst>
          </p:cNvPr>
          <p:cNvSpPr>
            <a:spLocks noGrp="1"/>
          </p:cNvSpPr>
          <p:nvPr>
            <p:ph type="body" sz="quarter" idx="13" hasCustomPrompt="1"/>
          </p:nvPr>
        </p:nvSpPr>
        <p:spPr>
          <a:xfrm>
            <a:off x="654684" y="4211392"/>
            <a:ext cx="6982488" cy="1960766"/>
          </a:xfrm>
          <a:prstGeom prst="rect">
            <a:avLst/>
          </a:prstGeom>
        </p:spPr>
        <p:txBody>
          <a:bodyPr anchor="b"/>
          <a:lstStyle>
            <a:lvl1pPr marL="0" indent="0">
              <a:lnSpc>
                <a:spcPct val="110000"/>
              </a:lnSpc>
              <a:spcBef>
                <a:spcPts val="0"/>
              </a:spcBef>
              <a:buNone/>
              <a:defRPr sz="5400" b="0" i="0" spc="10" baseline="0">
                <a:solidFill>
                  <a:schemeClr val="bg1"/>
                </a:solidFill>
                <a:latin typeface="Arial" panose="020B0604020202020204" pitchFamily="34" charset="0"/>
              </a:defRPr>
            </a:lvl1pPr>
          </a:lstStyle>
          <a:p>
            <a:pPr lvl="0"/>
            <a:r>
              <a:rPr lang="en-GB"/>
              <a:t>A big bold statement here</a:t>
            </a:r>
          </a:p>
        </p:txBody>
      </p:sp>
      <p:sp>
        <p:nvSpPr>
          <p:cNvPr id="11" name="Text Placeholder 2">
            <a:extLst>
              <a:ext uri="{FF2B5EF4-FFF2-40B4-BE49-F238E27FC236}">
                <a16:creationId xmlns:a16="http://schemas.microsoft.com/office/drawing/2014/main" id="{FA19F65E-ECC2-9211-486E-F6EA0CCCAD95}"/>
              </a:ext>
            </a:extLst>
          </p:cNvPr>
          <p:cNvSpPr>
            <a:spLocks noGrp="1"/>
          </p:cNvSpPr>
          <p:nvPr>
            <p:ph type="body" sz="quarter" idx="14"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14" name="Slide Number Placeholder 8">
            <a:extLst>
              <a:ext uri="{FF2B5EF4-FFF2-40B4-BE49-F238E27FC236}">
                <a16:creationId xmlns:a16="http://schemas.microsoft.com/office/drawing/2014/main" id="{6316F84E-9E7E-CC4F-03FD-BA2C8D35FC1D}"/>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Tree>
    <p:extLst>
      <p:ext uri="{BB962C8B-B14F-4D97-AF65-F5344CB8AC3E}">
        <p14:creationId xmlns:p14="http://schemas.microsoft.com/office/powerpoint/2010/main" val="1652661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 moment 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23BBD0-3EC3-A1C6-6E39-2D05A2B6A25C}"/>
              </a:ext>
            </a:extLst>
          </p:cNvPr>
          <p:cNvSpPr>
            <a:spLocks noGrp="1"/>
          </p:cNvSpPr>
          <p:nvPr>
            <p:ph type="pic" sz="quarter" idx="15"/>
          </p:nvPr>
        </p:nvSpPr>
        <p:spPr>
          <a:xfrm>
            <a:off x="273050" y="273050"/>
            <a:ext cx="11630025" cy="6280150"/>
          </a:xfrm>
          <a:prstGeom prst="rect">
            <a:avLst/>
          </a:prstGeom>
          <a:blipFill dpi="0" rotWithShape="1">
            <a:blip r:embed="rId2"/>
            <a:srcRect/>
            <a:stretch>
              <a:fillRect t="-13000" b="-1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1" name="Text Placeholder 2">
            <a:extLst>
              <a:ext uri="{FF2B5EF4-FFF2-40B4-BE49-F238E27FC236}">
                <a16:creationId xmlns:a16="http://schemas.microsoft.com/office/drawing/2014/main" id="{FA19F65E-ECC2-9211-486E-F6EA0CCCAD95}"/>
              </a:ext>
            </a:extLst>
          </p:cNvPr>
          <p:cNvSpPr>
            <a:spLocks noGrp="1"/>
          </p:cNvSpPr>
          <p:nvPr>
            <p:ph type="body" sz="quarter" idx="14"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14" name="Slide Number Placeholder 8">
            <a:extLst>
              <a:ext uri="{FF2B5EF4-FFF2-40B4-BE49-F238E27FC236}">
                <a16:creationId xmlns:a16="http://schemas.microsoft.com/office/drawing/2014/main" id="{6316F84E-9E7E-CC4F-03FD-BA2C8D35FC1D}"/>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3" name="Text Placeholder 2">
            <a:extLst>
              <a:ext uri="{FF2B5EF4-FFF2-40B4-BE49-F238E27FC236}">
                <a16:creationId xmlns:a16="http://schemas.microsoft.com/office/drawing/2014/main" id="{0CEEC976-EC72-A22C-D35A-8E69DFC0D559}"/>
              </a:ext>
            </a:extLst>
          </p:cNvPr>
          <p:cNvSpPr>
            <a:spLocks noGrp="1"/>
          </p:cNvSpPr>
          <p:nvPr>
            <p:ph type="body" sz="quarter" idx="16" hasCustomPrompt="1"/>
          </p:nvPr>
        </p:nvSpPr>
        <p:spPr>
          <a:xfrm>
            <a:off x="9715881" y="4728589"/>
            <a:ext cx="1891918" cy="365125"/>
          </a:xfrm>
          <a:prstGeom prst="rect">
            <a:avLst/>
          </a:prstGeom>
        </p:spPr>
        <p:txBody>
          <a:bodyPr/>
          <a:lstStyle>
            <a:lvl1pPr marL="0" indent="0">
              <a:lnSpc>
                <a:spcPct val="113000"/>
              </a:lnSpc>
              <a:buNone/>
              <a:defRPr sz="2000" b="0" i="0" spc="10" baseline="0">
                <a:solidFill>
                  <a:schemeClr val="bg1"/>
                </a:solidFill>
                <a:latin typeface="Arial" panose="020B0604020202020204" pitchFamily="34" charset="0"/>
              </a:defRPr>
            </a:lvl1pPr>
          </a:lstStyle>
          <a:p>
            <a:pPr lvl="0"/>
            <a:r>
              <a:rPr lang="en-GB"/>
              <a:t>[Date]</a:t>
            </a:r>
          </a:p>
        </p:txBody>
      </p:sp>
      <p:sp>
        <p:nvSpPr>
          <p:cNvPr id="5" name="Text Placeholder 2">
            <a:extLst>
              <a:ext uri="{FF2B5EF4-FFF2-40B4-BE49-F238E27FC236}">
                <a16:creationId xmlns:a16="http://schemas.microsoft.com/office/drawing/2014/main" id="{F9AAD091-8457-7AF5-F2CA-9FE9FF6B1F3A}"/>
              </a:ext>
            </a:extLst>
          </p:cNvPr>
          <p:cNvSpPr>
            <a:spLocks noGrp="1"/>
          </p:cNvSpPr>
          <p:nvPr>
            <p:ph type="body" sz="quarter" idx="17" hasCustomPrompt="1"/>
          </p:nvPr>
        </p:nvSpPr>
        <p:spPr>
          <a:xfrm>
            <a:off x="9715882" y="5147876"/>
            <a:ext cx="1891918" cy="1100524"/>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[Significant moment. Big or small]</a:t>
            </a:r>
          </a:p>
        </p:txBody>
      </p:sp>
    </p:spTree>
    <p:extLst>
      <p:ext uri="{BB962C8B-B14F-4D97-AF65-F5344CB8AC3E}">
        <p14:creationId xmlns:p14="http://schemas.microsoft.com/office/powerpoint/2010/main" val="1022533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ld statement full p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759705B-88C8-0C14-BCD4-3D92B0973896}"/>
              </a:ext>
            </a:extLst>
          </p:cNvPr>
          <p:cNvSpPr/>
          <p:nvPr userDrawn="1"/>
        </p:nvSpPr>
        <p:spPr>
          <a:xfrm>
            <a:off x="272416" y="941388"/>
            <a:ext cx="11630024" cy="564743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 name="Text Placeholder 2">
            <a:extLst>
              <a:ext uri="{FF2B5EF4-FFF2-40B4-BE49-F238E27FC236}">
                <a16:creationId xmlns:a16="http://schemas.microsoft.com/office/drawing/2014/main" id="{902066FF-E7D7-6FD7-2B71-9FB08F25FC79}"/>
              </a:ext>
            </a:extLst>
          </p:cNvPr>
          <p:cNvSpPr>
            <a:spLocks noGrp="1"/>
          </p:cNvSpPr>
          <p:nvPr>
            <p:ph type="body" sz="quarter" idx="10" hasCustomPrompt="1"/>
          </p:nvPr>
        </p:nvSpPr>
        <p:spPr>
          <a:xfrm>
            <a:off x="700582"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bold statement here</a:t>
            </a:r>
          </a:p>
        </p:txBody>
      </p:sp>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Tree>
    <p:extLst>
      <p:ext uri="{BB962C8B-B14F-4D97-AF65-F5344CB8AC3E}">
        <p14:creationId xmlns:p14="http://schemas.microsoft.com/office/powerpoint/2010/main" val="297216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42"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anim calcmode="lin" valueType="num">
                      <p:cBhvr>
                        <p:cTn dur="500" fill="hold"/>
                        <p:tgtEl>
                          <p:spTgt spid="2"/>
                        </p:tgtEl>
                        <p:attrNameLst>
                          <p:attrName>ppt_x</p:attrName>
                        </p:attrNameLst>
                      </p:cBhvr>
                      <p:tavLst>
                        <p:tav tm="0">
                          <p:val>
                            <p:strVal val="#ppt_x"/>
                          </p:val>
                        </p:tav>
                        <p:tav tm="100000">
                          <p:val>
                            <p:strVal val="#ppt_x"/>
                          </p:val>
                        </p:tav>
                      </p:tavLst>
                    </p:anim>
                    <p:anim calcmode="lin" valueType="num">
                      <p:cBhvr>
                        <p:cTn dur="500" fill="hold"/>
                        <p:tgtEl>
                          <p:spTgt spid="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line statemen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6A90A2-998B-56B1-D664-00C745949F69}"/>
              </a:ext>
            </a:extLst>
          </p:cNvPr>
          <p:cNvSpPr/>
          <p:nvPr userDrawn="1"/>
        </p:nvSpPr>
        <p:spPr>
          <a:xfrm>
            <a:off x="272416" y="941388"/>
            <a:ext cx="11630024" cy="564743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3" name="Text Placeholder 2">
            <a:extLst>
              <a:ext uri="{FF2B5EF4-FFF2-40B4-BE49-F238E27FC236}">
                <a16:creationId xmlns:a16="http://schemas.microsoft.com/office/drawing/2014/main" id="{96922302-7BBD-C1AA-F63F-7E88DD401DD5}"/>
              </a:ext>
            </a:extLst>
          </p:cNvPr>
          <p:cNvSpPr>
            <a:spLocks noGrp="1"/>
          </p:cNvSpPr>
          <p:nvPr>
            <p:ph type="body" sz="quarter" idx="10" hasCustomPrompt="1"/>
          </p:nvPr>
        </p:nvSpPr>
        <p:spPr>
          <a:xfrm>
            <a:off x="823948" y="1904002"/>
            <a:ext cx="6285189"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bold statement here</a:t>
            </a:r>
          </a:p>
        </p:txBody>
      </p:sp>
      <p:cxnSp>
        <p:nvCxnSpPr>
          <p:cNvPr id="4" name="Straight Connector 3">
            <a:extLst>
              <a:ext uri="{FF2B5EF4-FFF2-40B4-BE49-F238E27FC236}">
                <a16:creationId xmlns:a16="http://schemas.microsoft.com/office/drawing/2014/main" id="{BB0E0581-574E-807B-D6DE-01524D276348}"/>
              </a:ext>
            </a:extLst>
          </p:cNvPr>
          <p:cNvCxnSpPr>
            <a:cxnSpLocks/>
          </p:cNvCxnSpPr>
          <p:nvPr userDrawn="1"/>
        </p:nvCxnSpPr>
        <p:spPr>
          <a:xfrm flipH="1">
            <a:off x="938150" y="1694358"/>
            <a:ext cx="1096428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31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A49B38-CC85-1025-1C96-2C8CAE642ECC}"/>
              </a:ext>
            </a:extLst>
          </p:cNvPr>
          <p:cNvSpPr/>
          <p:nvPr userDrawn="1"/>
        </p:nvSpPr>
        <p:spPr>
          <a:xfrm>
            <a:off x="272416" y="941388"/>
            <a:ext cx="11630024" cy="5647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2" name="Text Placeholder 2">
            <a:extLst>
              <a:ext uri="{FF2B5EF4-FFF2-40B4-BE49-F238E27FC236}">
                <a16:creationId xmlns:a16="http://schemas.microsoft.com/office/drawing/2014/main" id="{E0AAA75E-14CE-A79A-26B2-DF156D7A8F56}"/>
              </a:ext>
            </a:extLst>
          </p:cNvPr>
          <p:cNvSpPr>
            <a:spLocks noGrp="1"/>
          </p:cNvSpPr>
          <p:nvPr>
            <p:ph type="body" sz="quarter" idx="10" hasCustomPrompt="1"/>
          </p:nvPr>
        </p:nvSpPr>
        <p:spPr>
          <a:xfrm>
            <a:off x="728946" y="1352677"/>
            <a:ext cx="7758231" cy="3302450"/>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“[Insert an impactful quote about the work that Cancer Research UK is doing.]”</a:t>
            </a:r>
          </a:p>
        </p:txBody>
      </p:sp>
      <p:sp>
        <p:nvSpPr>
          <p:cNvPr id="5" name="Text Placeholder 2">
            <a:extLst>
              <a:ext uri="{FF2B5EF4-FFF2-40B4-BE49-F238E27FC236}">
                <a16:creationId xmlns:a16="http://schemas.microsoft.com/office/drawing/2014/main" id="{588D1FEB-A633-7BBB-B14C-519435E38872}"/>
              </a:ext>
            </a:extLst>
          </p:cNvPr>
          <p:cNvSpPr>
            <a:spLocks noGrp="1"/>
          </p:cNvSpPr>
          <p:nvPr>
            <p:ph type="body" sz="quarter" idx="16" hasCustomPrompt="1"/>
          </p:nvPr>
        </p:nvSpPr>
        <p:spPr>
          <a:xfrm>
            <a:off x="728946" y="4925280"/>
            <a:ext cx="1437952" cy="887598"/>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[Name, Location </a:t>
            </a:r>
            <a:br>
              <a:rPr lang="en-GB"/>
            </a:br>
            <a:r>
              <a:rPr lang="en-GB"/>
              <a:t>Date]</a:t>
            </a:r>
          </a:p>
        </p:txBody>
      </p:sp>
    </p:spTree>
    <p:extLst>
      <p:ext uri="{BB962C8B-B14F-4D97-AF65-F5344CB8AC3E}">
        <p14:creationId xmlns:p14="http://schemas.microsoft.com/office/powerpoint/2010/main" val="386646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5" grpId="0">
        <p:tmplLst>
          <p:tmpl>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mom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3" name="Oval 2">
            <a:extLst>
              <a:ext uri="{FF2B5EF4-FFF2-40B4-BE49-F238E27FC236}">
                <a16:creationId xmlns:a16="http://schemas.microsoft.com/office/drawing/2014/main" id="{AAFFBEE9-F6E1-26CC-2F77-4DFF29CB4A24}"/>
              </a:ext>
            </a:extLst>
          </p:cNvPr>
          <p:cNvSpPr/>
          <p:nvPr userDrawn="1"/>
        </p:nvSpPr>
        <p:spPr>
          <a:xfrm>
            <a:off x="3408229" y="1055000"/>
            <a:ext cx="5375542" cy="53755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
            <a:extLst>
              <a:ext uri="{FF2B5EF4-FFF2-40B4-BE49-F238E27FC236}">
                <a16:creationId xmlns:a16="http://schemas.microsoft.com/office/drawing/2014/main" id="{28AA6A4B-7313-A1D3-8BAD-9C3A2528AAF3}"/>
              </a:ext>
            </a:extLst>
          </p:cNvPr>
          <p:cNvSpPr>
            <a:spLocks noGrp="1"/>
          </p:cNvSpPr>
          <p:nvPr>
            <p:ph type="body" sz="quarter" idx="16" hasCustomPrompt="1"/>
          </p:nvPr>
        </p:nvSpPr>
        <p:spPr>
          <a:xfrm>
            <a:off x="4250464" y="2123166"/>
            <a:ext cx="4105818" cy="2242162"/>
          </a:xfrm>
          <a:prstGeom prst="rect">
            <a:avLst/>
          </a:prstGeom>
        </p:spPr>
        <p:txBody>
          <a:bodyPr/>
          <a:lstStyle>
            <a:lvl1pPr marL="0" indent="0">
              <a:lnSpc>
                <a:spcPct val="113000"/>
              </a:lnSpc>
              <a:buNone/>
              <a:defRPr sz="3200" b="0" i="0" spc="10" baseline="0">
                <a:solidFill>
                  <a:schemeClr val="bg1"/>
                </a:solidFill>
                <a:latin typeface="Arial" panose="020B0604020202020204" pitchFamily="34" charset="0"/>
              </a:defRPr>
            </a:lvl1pPr>
          </a:lstStyle>
          <a:p>
            <a:pPr lvl="0"/>
            <a:r>
              <a:rPr lang="en-GB"/>
              <a:t>“[Insert an impactful quote about the work that we do.]”</a:t>
            </a:r>
          </a:p>
        </p:txBody>
      </p:sp>
      <p:sp>
        <p:nvSpPr>
          <p:cNvPr id="6" name="Text Placeholder 2">
            <a:extLst>
              <a:ext uri="{FF2B5EF4-FFF2-40B4-BE49-F238E27FC236}">
                <a16:creationId xmlns:a16="http://schemas.microsoft.com/office/drawing/2014/main" id="{B6BBE4F1-8034-B2DB-8BA1-85DF50D24963}"/>
              </a:ext>
            </a:extLst>
          </p:cNvPr>
          <p:cNvSpPr>
            <a:spLocks noGrp="1"/>
          </p:cNvSpPr>
          <p:nvPr>
            <p:ph type="body" sz="quarter" idx="17" hasCustomPrompt="1"/>
          </p:nvPr>
        </p:nvSpPr>
        <p:spPr>
          <a:xfrm>
            <a:off x="4250465" y="4438373"/>
            <a:ext cx="2052964" cy="995121"/>
          </a:xfrm>
          <a:prstGeom prst="rect">
            <a:avLst/>
          </a:prstGeom>
        </p:spPr>
        <p:txBody>
          <a:bodyPr/>
          <a:lstStyle>
            <a:lvl1pPr marL="0" indent="0">
              <a:lnSpc>
                <a:spcPct val="113000"/>
              </a:lnSpc>
              <a:spcBef>
                <a:spcPts val="0"/>
              </a:spcBef>
              <a:buNone/>
              <a:defRPr sz="1800" b="0" i="0" spc="10" baseline="0">
                <a:solidFill>
                  <a:schemeClr val="bg1"/>
                </a:solidFill>
                <a:latin typeface="Arial" panose="020B0604020202020204" pitchFamily="34" charset="0"/>
              </a:defRPr>
            </a:lvl1pPr>
          </a:lstStyle>
          <a:p>
            <a:pPr lvl="0"/>
            <a:r>
              <a:rPr lang="en-GB"/>
              <a:t>[Name, </a:t>
            </a:r>
            <a:br>
              <a:rPr lang="en-GB"/>
            </a:br>
            <a:r>
              <a:rPr lang="en-GB"/>
              <a:t>Location </a:t>
            </a:r>
            <a:br>
              <a:rPr lang="en-GB"/>
            </a:br>
            <a:r>
              <a:rPr lang="en-GB"/>
              <a:t>Date]</a:t>
            </a:r>
          </a:p>
        </p:txBody>
      </p:sp>
    </p:spTree>
    <p:extLst>
      <p:ext uri="{BB962C8B-B14F-4D97-AF65-F5344CB8AC3E}">
        <p14:creationId xmlns:p14="http://schemas.microsoft.com/office/powerpoint/2010/main" val="324139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pag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59" y="2386941"/>
            <a:ext cx="10921320" cy="3776354"/>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This is body copy.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r>
              <a:rPr lang="en-GB"/>
              <a:t>. </a:t>
            </a:r>
            <a:r>
              <a:rPr lang="en-GB" err="1"/>
              <a:t>Phasellus</a:t>
            </a:r>
            <a:r>
              <a:rPr lang="en-GB"/>
              <a:t> </a:t>
            </a:r>
            <a:r>
              <a:rPr lang="en-GB" err="1"/>
              <a:t>fringilla</a:t>
            </a:r>
            <a:r>
              <a:rPr lang="en-GB"/>
              <a:t> lorem </a:t>
            </a:r>
            <a:r>
              <a:rPr lang="en-GB" err="1"/>
              <a:t>eu</a:t>
            </a:r>
            <a:r>
              <a:rPr lang="en-GB"/>
              <a:t> </a:t>
            </a:r>
            <a:r>
              <a:rPr lang="en-GB" err="1"/>
              <a:t>volutpat</a:t>
            </a:r>
            <a:r>
              <a:rPr lang="en-GB"/>
              <a:t> </a:t>
            </a:r>
            <a:r>
              <a:rPr lang="en-GB" err="1"/>
              <a:t>consectetur</a:t>
            </a:r>
            <a:r>
              <a:rPr lang="en-GB"/>
              <a:t>. Nunc </a:t>
            </a:r>
            <a:r>
              <a:rPr lang="en-GB" err="1"/>
              <a:t>sed</a:t>
            </a:r>
            <a:r>
              <a:rPr lang="en-GB"/>
              <a:t> ipsum </a:t>
            </a:r>
            <a:r>
              <a:rPr lang="en-GB" err="1"/>
              <a:t>suscipit</a:t>
            </a:r>
            <a:r>
              <a:rPr lang="en-GB"/>
              <a:t> </a:t>
            </a:r>
            <a:r>
              <a:rPr lang="en-GB" err="1"/>
              <a:t>dolor</a:t>
            </a:r>
            <a:r>
              <a:rPr lang="en-GB"/>
              <a:t> </a:t>
            </a:r>
            <a:r>
              <a:rPr lang="en-GB" err="1"/>
              <a:t>malesuada</a:t>
            </a:r>
            <a:r>
              <a:rPr lang="en-GB"/>
              <a:t> cursus id </a:t>
            </a:r>
            <a:r>
              <a:rPr lang="en-GB" err="1"/>
              <a:t>nec</a:t>
            </a:r>
            <a:r>
              <a:rPr lang="en-GB"/>
              <a:t> </a:t>
            </a:r>
            <a:r>
              <a:rPr lang="en-GB" err="1"/>
              <a:t>metus</a:t>
            </a:r>
            <a:r>
              <a:rPr lang="en-GB"/>
              <a:t>. Ut </a:t>
            </a:r>
            <a:r>
              <a:rPr lang="en-GB" err="1"/>
              <a:t>venenatis</a:t>
            </a:r>
            <a:r>
              <a:rPr lang="en-GB"/>
              <a:t> </a:t>
            </a:r>
            <a:r>
              <a:rPr lang="en-GB" err="1"/>
              <a:t>consectetur</a:t>
            </a:r>
            <a:r>
              <a:rPr lang="en-GB"/>
              <a:t> ligula, </a:t>
            </a:r>
            <a:r>
              <a:rPr lang="en-GB" err="1"/>
              <a:t>ut</a:t>
            </a:r>
            <a:r>
              <a:rPr lang="en-GB"/>
              <a:t> </a:t>
            </a:r>
            <a:r>
              <a:rPr lang="en-GB" err="1"/>
              <a:t>posuere</a:t>
            </a:r>
            <a:r>
              <a:rPr lang="en-GB"/>
              <a:t> libero </a:t>
            </a:r>
            <a:r>
              <a:rPr lang="en-GB" err="1"/>
              <a:t>vehicula</a:t>
            </a:r>
            <a:r>
              <a:rPr lang="en-GB"/>
              <a:t> sit </a:t>
            </a:r>
            <a:r>
              <a:rPr lang="en-GB" err="1"/>
              <a:t>amet</a:t>
            </a:r>
            <a:r>
              <a:rPr lang="en-GB"/>
              <a:t>. </a:t>
            </a:r>
            <a:r>
              <a:rPr lang="en-GB" err="1"/>
              <a:t>Nulla</a:t>
            </a:r>
            <a:r>
              <a:rPr lang="en-GB"/>
              <a:t> </a:t>
            </a:r>
            <a:r>
              <a:rPr lang="en-GB" err="1"/>
              <a:t>diam</a:t>
            </a:r>
            <a:r>
              <a:rPr lang="en-GB"/>
              <a:t> eros, </a:t>
            </a:r>
            <a:r>
              <a:rPr lang="en-GB" err="1"/>
              <a:t>tempor</a:t>
            </a:r>
            <a:r>
              <a:rPr lang="en-GB"/>
              <a:t> </a:t>
            </a:r>
            <a:r>
              <a:rPr lang="en-GB" err="1"/>
              <a:t>eu</a:t>
            </a:r>
            <a:r>
              <a:rPr lang="en-GB"/>
              <a:t> ligula in, </a:t>
            </a:r>
            <a:r>
              <a:rPr lang="en-GB" err="1"/>
              <a:t>consequat</a:t>
            </a:r>
            <a:r>
              <a:rPr lang="en-GB"/>
              <a:t> vestibulum ante. </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9">
            <a:extLst>
              <a:ext uri="{FF2B5EF4-FFF2-40B4-BE49-F238E27FC236}">
                <a16:creationId xmlns:a16="http://schemas.microsoft.com/office/drawing/2014/main" id="{1908E9A0-2AE5-FCE9-9FB6-6D765EFFD9A5}"/>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276638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no moment">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B334EB8D-DAF3-0B4B-245A-483E526B4056}"/>
              </a:ext>
            </a:extLst>
          </p:cNvPr>
          <p:cNvSpPr>
            <a:spLocks noGrp="1"/>
          </p:cNvSpPr>
          <p:nvPr>
            <p:ph type="pic" sz="quarter" idx="15"/>
          </p:nvPr>
        </p:nvSpPr>
        <p:spPr>
          <a:xfrm>
            <a:off x="273051" y="273049"/>
            <a:ext cx="7227679" cy="6307133"/>
          </a:xfrm>
          <a:prstGeom prst="rect">
            <a:avLst/>
          </a:prstGeom>
          <a:blipFill dpi="0" rotWithShape="1">
            <a:blip r:embed="rId2"/>
            <a:srcRect/>
            <a:stretch>
              <a:fillRect l="-21178" r="-9718"/>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4" name="Text Placeholder 2">
            <a:extLst>
              <a:ext uri="{FF2B5EF4-FFF2-40B4-BE49-F238E27FC236}">
                <a16:creationId xmlns:a16="http://schemas.microsoft.com/office/drawing/2014/main" id="{6BB12226-8D38-44E6-70E0-2ED9128BE789}"/>
              </a:ext>
            </a:extLst>
          </p:cNvPr>
          <p:cNvSpPr>
            <a:spLocks noGrp="1"/>
          </p:cNvSpPr>
          <p:nvPr>
            <p:ph type="body" sz="quarter" idx="11" hasCustomPrompt="1"/>
          </p:nvPr>
        </p:nvSpPr>
        <p:spPr>
          <a:xfrm>
            <a:off x="7859677" y="3429000"/>
            <a:ext cx="3170913" cy="307009"/>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defRPr>
            </a:lvl1pPr>
          </a:lstStyle>
          <a:p>
            <a:pPr lvl="0"/>
            <a:r>
              <a:rPr lang="en-GB"/>
              <a:t>Descriptive subheading</a:t>
            </a:r>
          </a:p>
        </p:txBody>
      </p:sp>
      <p:sp>
        <p:nvSpPr>
          <p:cNvPr id="14" name="Title 13">
            <a:extLst>
              <a:ext uri="{FF2B5EF4-FFF2-40B4-BE49-F238E27FC236}">
                <a16:creationId xmlns:a16="http://schemas.microsoft.com/office/drawing/2014/main" id="{AC02E6A8-2F97-0602-2AD3-97C8EC019D49}"/>
              </a:ext>
            </a:extLst>
          </p:cNvPr>
          <p:cNvSpPr>
            <a:spLocks noGrp="1"/>
          </p:cNvSpPr>
          <p:nvPr>
            <p:ph type="title" hasCustomPrompt="1"/>
          </p:nvPr>
        </p:nvSpPr>
        <p:spPr>
          <a:xfrm>
            <a:off x="7859677" y="1992130"/>
            <a:ext cx="3632668" cy="1425107"/>
          </a:xfrm>
          <a:prstGeom prst="rect">
            <a:avLst/>
          </a:prstGeom>
        </p:spPr>
        <p:txBody>
          <a:bodyPr/>
          <a:lstStyle>
            <a:lvl1pPr>
              <a:lnSpc>
                <a:spcPct val="113000"/>
              </a:lnSpc>
              <a:defRPr sz="3600" b="0" i="0" spc="20" baseline="0">
                <a:solidFill>
                  <a:schemeClr val="tx1"/>
                </a:solidFill>
                <a:latin typeface="Arial" panose="020B0604020202020204" pitchFamily="34" charset="0"/>
              </a:defRPr>
            </a:lvl1pPr>
          </a:lstStyle>
          <a:p>
            <a:r>
              <a:rPr lang="en-GB"/>
              <a:t>Descriptive heading</a:t>
            </a:r>
            <a:endParaRPr lang="en-US"/>
          </a:p>
        </p:txBody>
      </p:sp>
      <p:cxnSp>
        <p:nvCxnSpPr>
          <p:cNvPr id="9" name="Straight Connector 8">
            <a:extLst>
              <a:ext uri="{FF2B5EF4-FFF2-40B4-BE49-F238E27FC236}">
                <a16:creationId xmlns:a16="http://schemas.microsoft.com/office/drawing/2014/main" id="{EB4FDC4A-B61A-93A0-17B5-30CD8E1283A5}"/>
              </a:ext>
            </a:extLst>
          </p:cNvPr>
          <p:cNvCxnSpPr>
            <a:cxnSpLocks/>
          </p:cNvCxnSpPr>
          <p:nvPr userDrawn="1"/>
        </p:nvCxnSpPr>
        <p:spPr>
          <a:xfrm flipH="1">
            <a:off x="7974106" y="5885057"/>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BF470EA-916A-913F-62CA-C9C2838F920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9520525" y="272136"/>
            <a:ext cx="2397874" cy="993771"/>
          </a:xfrm>
          <a:prstGeom prst="rect">
            <a:avLst/>
          </a:prstGeom>
        </p:spPr>
      </p:pic>
      <p:sp>
        <p:nvSpPr>
          <p:cNvPr id="7" name="Text Placeholder 2">
            <a:extLst>
              <a:ext uri="{FF2B5EF4-FFF2-40B4-BE49-F238E27FC236}">
                <a16:creationId xmlns:a16="http://schemas.microsoft.com/office/drawing/2014/main" id="{8AAA093A-90B5-5C8F-5C69-C10D57D352C7}"/>
              </a:ext>
            </a:extLst>
          </p:cNvPr>
          <p:cNvSpPr>
            <a:spLocks noGrp="1"/>
          </p:cNvSpPr>
          <p:nvPr>
            <p:ph type="body" sz="quarter" idx="22" hasCustomPrompt="1"/>
          </p:nvPr>
        </p:nvSpPr>
        <p:spPr>
          <a:xfrm>
            <a:off x="8144822" y="4860448"/>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br>
              <a:rPr lang="en-GB"/>
            </a:br>
            <a:r>
              <a:rPr lang="en-GB"/>
              <a:t>Team/name</a:t>
            </a:r>
          </a:p>
        </p:txBody>
      </p:sp>
      <p:pic>
        <p:nvPicPr>
          <p:cNvPr id="3" name="Picture 2" descr="A black background with a black square&#10;&#10;Description automatically generated">
            <a:extLst>
              <a:ext uri="{FF2B5EF4-FFF2-40B4-BE49-F238E27FC236}">
                <a16:creationId xmlns:a16="http://schemas.microsoft.com/office/drawing/2014/main" id="{ED92F226-1355-F2DE-E01D-DA2FA0F7D208}"/>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866624" y="5892073"/>
            <a:ext cx="2122298" cy="694800"/>
          </a:xfrm>
          <a:prstGeom prst="rect">
            <a:avLst/>
          </a:prstGeom>
        </p:spPr>
      </p:pic>
    </p:spTree>
    <p:extLst>
      <p:ext uri="{BB962C8B-B14F-4D97-AF65-F5344CB8AC3E}">
        <p14:creationId xmlns:p14="http://schemas.microsoft.com/office/powerpoint/2010/main" val="3505084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ld statemen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931831"/>
            <a:ext cx="9127572" cy="2060620"/>
          </a:xfrm>
          <a:prstGeom prst="rect">
            <a:avLst/>
          </a:prstGeom>
        </p:spPr>
        <p:txBody>
          <a:bodyPr/>
          <a:lstStyle>
            <a:lvl1pPr marL="0" indent="0">
              <a:lnSpc>
                <a:spcPct val="100000"/>
              </a:lnSpc>
              <a:spcBef>
                <a:spcPts val="0"/>
              </a:spcBef>
              <a:buNone/>
              <a:defRPr sz="6000" b="0" i="0" spc="10" baseline="0">
                <a:solidFill>
                  <a:schemeClr val="tx1"/>
                </a:solidFill>
                <a:latin typeface="Arial" panose="020B0604020202020204" pitchFamily="34" charset="0"/>
              </a:defRPr>
            </a:lvl1pPr>
          </a:lstStyle>
          <a:p>
            <a:pPr lvl="0"/>
            <a:r>
              <a:rPr lang="en-GB"/>
              <a:t>Bold statement to include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59" y="4275786"/>
            <a:ext cx="9127573" cy="1468192"/>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Short explainer copy here.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Slide Number Placeholder 9">
            <a:extLst>
              <a:ext uri="{FF2B5EF4-FFF2-40B4-BE49-F238E27FC236}">
                <a16:creationId xmlns:a16="http://schemas.microsoft.com/office/drawing/2014/main" id="{DA132325-2F49-1EC5-24F6-6116E82F1F8C}"/>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4097985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ld statement 2">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4733573" y="2716446"/>
            <a:ext cx="7168865" cy="3037472"/>
          </a:xfrm>
          <a:prstGeom prst="rect">
            <a:avLst/>
          </a:prstGeom>
        </p:spPr>
        <p:txBody>
          <a:bodyPr/>
          <a:lstStyle>
            <a:lvl1pPr marL="0" indent="0">
              <a:lnSpc>
                <a:spcPct val="110000"/>
              </a:lnSpc>
              <a:spcBef>
                <a:spcPts val="0"/>
              </a:spcBef>
              <a:buNone/>
              <a:defRPr sz="4400" b="0" i="0" spc="10" baseline="0">
                <a:solidFill>
                  <a:schemeClr val="tx1"/>
                </a:solidFill>
                <a:latin typeface="Arial" panose="020B0604020202020204" pitchFamily="34" charset="0"/>
              </a:defRPr>
            </a:lvl1pPr>
          </a:lstStyle>
          <a:p>
            <a:pPr lvl="0"/>
            <a:r>
              <a:rPr lang="en-GB"/>
              <a:t>A world where everybody lives longer, better lives, free from the fear of cancer.</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Oval 6">
            <a:extLst>
              <a:ext uri="{FF2B5EF4-FFF2-40B4-BE49-F238E27FC236}">
                <a16:creationId xmlns:a16="http://schemas.microsoft.com/office/drawing/2014/main" id="{443FDBC6-2CA5-B3F4-56C9-4D83246F697E}"/>
              </a:ext>
            </a:extLst>
          </p:cNvPr>
          <p:cNvSpPr/>
          <p:nvPr userDrawn="1"/>
        </p:nvSpPr>
        <p:spPr>
          <a:xfrm>
            <a:off x="289559" y="1523222"/>
            <a:ext cx="3765176" cy="376517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3">
            <a:extLst>
              <a:ext uri="{FF2B5EF4-FFF2-40B4-BE49-F238E27FC236}">
                <a16:creationId xmlns:a16="http://schemas.microsoft.com/office/drawing/2014/main" id="{891B9EA5-3013-C173-DBC3-3697534AA07D}"/>
              </a:ext>
            </a:extLst>
          </p:cNvPr>
          <p:cNvSpPr>
            <a:spLocks noGrp="1"/>
          </p:cNvSpPr>
          <p:nvPr>
            <p:ph type="title" hasCustomPrompt="1"/>
          </p:nvPr>
        </p:nvSpPr>
        <p:spPr>
          <a:xfrm>
            <a:off x="1219200" y="2716446"/>
            <a:ext cx="2541431" cy="1425107"/>
          </a:xfrm>
          <a:prstGeom prst="rect">
            <a:avLst/>
          </a:prstGeom>
        </p:spPr>
        <p:txBody>
          <a:bodyPr/>
          <a:lstStyle>
            <a:lvl1pPr>
              <a:lnSpc>
                <a:spcPct val="113000"/>
              </a:lnSpc>
              <a:defRPr sz="4400" b="0" i="0" spc="20" baseline="0">
                <a:solidFill>
                  <a:schemeClr val="bg1"/>
                </a:solidFill>
                <a:latin typeface="Arial" panose="020B0604020202020204" pitchFamily="34" charset="0"/>
              </a:defRPr>
            </a:lvl1pPr>
          </a:lstStyle>
          <a:p>
            <a:r>
              <a:rPr lang="en-GB"/>
              <a:t>A key moment</a:t>
            </a:r>
            <a:endParaRPr lang="en-US"/>
          </a:p>
        </p:txBody>
      </p:sp>
      <p:sp>
        <p:nvSpPr>
          <p:cNvPr id="3" name="Slide Number Placeholder 9">
            <a:extLst>
              <a:ext uri="{FF2B5EF4-FFF2-40B4-BE49-F238E27FC236}">
                <a16:creationId xmlns:a16="http://schemas.microsoft.com/office/drawing/2014/main" id="{910C568D-6AB7-1321-47C3-121AF5B265A9}"/>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909143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ld statement 3">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4612178" y="1931831"/>
            <a:ext cx="6927504" cy="2060620"/>
          </a:xfrm>
          <a:prstGeom prst="rect">
            <a:avLst/>
          </a:prstGeom>
        </p:spPr>
        <p:txBody>
          <a:bodyPr/>
          <a:lstStyle>
            <a:lvl1pPr marL="0" indent="0">
              <a:lnSpc>
                <a:spcPct val="100000"/>
              </a:lnSpc>
              <a:spcBef>
                <a:spcPts val="0"/>
              </a:spcBef>
              <a:buNone/>
              <a:defRPr sz="6000" b="0" i="0" spc="10" baseline="0">
                <a:solidFill>
                  <a:schemeClr val="tx1"/>
                </a:solidFill>
                <a:latin typeface="Arial" panose="020B0604020202020204" pitchFamily="34" charset="0"/>
              </a:defRPr>
            </a:lvl1pPr>
          </a:lstStyle>
          <a:p>
            <a:pPr lvl="0"/>
            <a:r>
              <a:rPr lang="en-GB"/>
              <a:t>Bold statement to include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4612177" y="4275786"/>
            <a:ext cx="6927505" cy="1468192"/>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Short explainer copy here.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cxnSp>
        <p:nvCxnSpPr>
          <p:cNvPr id="7" name="Straight Connector 6">
            <a:extLst>
              <a:ext uri="{FF2B5EF4-FFF2-40B4-BE49-F238E27FC236}">
                <a16:creationId xmlns:a16="http://schemas.microsoft.com/office/drawing/2014/main" id="{5356384B-11C5-D8D3-642B-DE3E6AE313E0}"/>
              </a:ext>
            </a:extLst>
          </p:cNvPr>
          <p:cNvCxnSpPr>
            <a:cxnSpLocks/>
          </p:cNvCxnSpPr>
          <p:nvPr userDrawn="1"/>
        </p:nvCxnSpPr>
        <p:spPr>
          <a:xfrm flipH="1">
            <a:off x="4705695" y="4009130"/>
            <a:ext cx="748630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9">
            <a:extLst>
              <a:ext uri="{FF2B5EF4-FFF2-40B4-BE49-F238E27FC236}">
                <a16:creationId xmlns:a16="http://schemas.microsoft.com/office/drawing/2014/main" id="{2238428F-5295-30FA-0582-7B5D6B621866}"/>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419369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
                                            <p:txEl>
                                              <p:pRg st="0" end="0"/>
                                            </p:txEl>
                                          </p:spTgt>
                                        </p:tgtEl>
                                      </p:cBhvr>
                                    </p:animEffect>
                                    <p:set>
                                      <p:cBhvr>
                                        <p:cTn id="18" dur="1" fill="hold">
                                          <p:stCondLst>
                                            <p:cond delay="499"/>
                                          </p:stCondLst>
                                        </p:cTn>
                                        <p:tgtEl>
                                          <p:spTgt spid="2">
                                            <p:txEl>
                                              <p:pRg st="0" end="0"/>
                                            </p:txEl>
                                          </p:spTgt>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3">
                                            <p:txEl>
                                              <p:pRg st="0" end="0"/>
                                            </p:txEl>
                                          </p:spTgt>
                                        </p:tgtEl>
                                      </p:cBhvr>
                                    </p:animEffect>
                                    <p:set>
                                      <p:cBhvr>
                                        <p:cTn id="21"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2" fill="hold" nodeType="clickEffect">
                                  <p:stCondLst>
                                    <p:cond delay="0"/>
                                  </p:stCondLst>
                                  <p:childTnLst>
                                    <p:anim calcmode="lin" valueType="num">
                                      <p:cBhvr additive="base">
                                        <p:cTn id="25" dur="500"/>
                                        <p:tgtEl>
                                          <p:spTgt spid="7"/>
                                        </p:tgtEl>
                                        <p:attrNameLst>
                                          <p:attrName>ppt_x</p:attrName>
                                        </p:attrNameLst>
                                      </p:cBhvr>
                                      <p:tavLst>
                                        <p:tav tm="0">
                                          <p:val>
                                            <p:strVal val="ppt_x"/>
                                          </p:val>
                                        </p:tav>
                                        <p:tav tm="100000">
                                          <p:val>
                                            <p:strVal val="1+ppt_w/2"/>
                                          </p:val>
                                        </p:tav>
                                      </p:tavLst>
                                    </p:anim>
                                    <p:anim calcmode="lin" valueType="num">
                                      <p:cBhvr additive="base">
                                        <p:cTn id="26" dur="500"/>
                                        <p:tgtEl>
                                          <p:spTgt spid="7"/>
                                        </p:tgtEl>
                                        <p:attrNameLst>
                                          <p:attrName>ppt_y</p:attrName>
                                        </p:attrNameLst>
                                      </p:cBhvr>
                                      <p:tavLst>
                                        <p:tav tm="0">
                                          <p:val>
                                            <p:strVal val="ppt_y"/>
                                          </p:val>
                                        </p:tav>
                                        <p:tav tm="100000">
                                          <p:val>
                                            <p:strVal val="ppt_y"/>
                                          </p:val>
                                        </p:tav>
                                      </p:tavLst>
                                    </p:anim>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2" grpId="1" build="p">
        <p:tmplLst>
          <p:tmpl lvl="1">
            <p:tnLst>
              <p:par>
                <p:cTn presetID="10" presetClass="exit" presetSubtype="0" fill="hold" nodeType="clickEffect">
                  <p:stCondLst>
                    <p:cond delay="0"/>
                  </p:stCondLst>
                  <p:childTnLst>
                    <p:animEffect transition="out" filter="fade">
                      <p:cBhvr>
                        <p:cTn dur="500"/>
                        <p:tgtEl>
                          <p:spTgt spid="2"/>
                        </p:tgtEl>
                      </p:cBhvr>
                    </p:animEffect>
                    <p:set>
                      <p:cBhvr>
                        <p:cTn dur="1" fill="hold">
                          <p:stCondLst>
                            <p:cond delay="499"/>
                          </p:stCondLst>
                        </p:cTn>
                        <p:tgtEl>
                          <p:spTgt spid="2"/>
                        </p:tgtEl>
                        <p:attrNameLst>
                          <p:attrName>style.visibility</p:attrName>
                        </p:attrNameLst>
                      </p:cBhvr>
                      <p:to>
                        <p:strVal val="hidden"/>
                      </p:to>
                    </p:set>
                  </p:childTnLst>
                </p:cTn>
              </p:par>
            </p:tnLst>
          </p:tmpl>
        </p:tmplLst>
      </p:bldP>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3" grpId="1" build="p">
        <p:tmplLst>
          <p:tmpl lvl="1">
            <p:tnLst>
              <p:par>
                <p:cTn presetID="10" presetClass="exit" presetSubtype="0" fill="hold" nodeType="withEffect">
                  <p:stCondLst>
                    <p:cond delay="0"/>
                  </p:stCondLst>
                  <p:childTnLst>
                    <p:animEffect transition="out" filter="fade">
                      <p:cBhvr>
                        <p:cTn dur="500"/>
                        <p:tgtEl>
                          <p:spTgt spid="3"/>
                        </p:tgtEl>
                      </p:cBhvr>
                    </p:animEffect>
                    <p:set>
                      <p:cBhvr>
                        <p:cTn dur="1" fill="hold">
                          <p:stCondLst>
                            <p:cond delay="499"/>
                          </p:stCondLst>
                        </p:cTn>
                        <p:tgtEl>
                          <p:spTgt spid="3"/>
                        </p:tgtEl>
                        <p:attrNameLst>
                          <p:attrName>style.visibility</p:attrName>
                        </p:attrNameLst>
                      </p:cBhvr>
                      <p:to>
                        <p:strVal val="hidden"/>
                      </p:to>
                    </p:se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ld statement 4">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Oval 6">
            <a:extLst>
              <a:ext uri="{FF2B5EF4-FFF2-40B4-BE49-F238E27FC236}">
                <a16:creationId xmlns:a16="http://schemas.microsoft.com/office/drawing/2014/main" id="{443FDBC6-2CA5-B3F4-56C9-4D83246F697E}"/>
              </a:ext>
            </a:extLst>
          </p:cNvPr>
          <p:cNvSpPr/>
          <p:nvPr userDrawn="1"/>
        </p:nvSpPr>
        <p:spPr>
          <a:xfrm>
            <a:off x="4733573" y="987136"/>
            <a:ext cx="5486840" cy="548684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3">
            <a:extLst>
              <a:ext uri="{FF2B5EF4-FFF2-40B4-BE49-F238E27FC236}">
                <a16:creationId xmlns:a16="http://schemas.microsoft.com/office/drawing/2014/main" id="{891B9EA5-3013-C173-DBC3-3697534AA07D}"/>
              </a:ext>
            </a:extLst>
          </p:cNvPr>
          <p:cNvSpPr>
            <a:spLocks noGrp="1"/>
          </p:cNvSpPr>
          <p:nvPr>
            <p:ph type="title" hasCustomPrompt="1"/>
          </p:nvPr>
        </p:nvSpPr>
        <p:spPr>
          <a:xfrm>
            <a:off x="1195833" y="3218196"/>
            <a:ext cx="3054049" cy="712553"/>
          </a:xfrm>
          <a:prstGeom prst="rect">
            <a:avLst/>
          </a:prstGeom>
        </p:spPr>
        <p:txBody>
          <a:bodyPr/>
          <a:lstStyle>
            <a:lvl1pPr algn="r">
              <a:lnSpc>
                <a:spcPct val="113000"/>
              </a:lnSpc>
              <a:defRPr sz="4400" b="0" i="0" spc="20" baseline="0">
                <a:solidFill>
                  <a:schemeClr val="tx1"/>
                </a:solidFill>
                <a:latin typeface="Arial" panose="020B0604020202020204" pitchFamily="34" charset="0"/>
              </a:defRPr>
            </a:lvl1pPr>
          </a:lstStyle>
          <a:p>
            <a:r>
              <a:rPr lang="en-GB"/>
              <a:t>Our vision</a:t>
            </a:r>
            <a:endParaRPr lang="en-US"/>
          </a:p>
        </p:txBody>
      </p:sp>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5835338" y="2055736"/>
            <a:ext cx="3786644" cy="3357927"/>
          </a:xfrm>
          <a:prstGeom prst="rect">
            <a:avLst/>
          </a:prstGeom>
        </p:spPr>
        <p:txBody>
          <a:bodyPr/>
          <a:lstStyle>
            <a:lvl1pPr marL="0" indent="0">
              <a:lnSpc>
                <a:spcPct val="100000"/>
              </a:lnSpc>
              <a:spcBef>
                <a:spcPts val="0"/>
              </a:spcBef>
              <a:buNone/>
              <a:defRPr sz="3600" b="0" i="0" spc="10" baseline="0">
                <a:solidFill>
                  <a:schemeClr val="bg1"/>
                </a:solidFill>
                <a:latin typeface="Arial" panose="020B0604020202020204" pitchFamily="34" charset="0"/>
              </a:defRPr>
            </a:lvl1pPr>
          </a:lstStyle>
          <a:p>
            <a:pPr lvl="0"/>
            <a:r>
              <a:rPr lang="en-GB"/>
              <a:t>A world where everybody lives longer, better lives, free from the fear of cancer</a:t>
            </a:r>
          </a:p>
        </p:txBody>
      </p:sp>
      <p:cxnSp>
        <p:nvCxnSpPr>
          <p:cNvPr id="10" name="Straight Connector 9">
            <a:extLst>
              <a:ext uri="{FF2B5EF4-FFF2-40B4-BE49-F238E27FC236}">
                <a16:creationId xmlns:a16="http://schemas.microsoft.com/office/drawing/2014/main" id="{1CADFDBC-CA0C-ADAF-BC06-8168624FF185}"/>
              </a:ext>
            </a:extLst>
          </p:cNvPr>
          <p:cNvCxnSpPr>
            <a:cxnSpLocks/>
          </p:cNvCxnSpPr>
          <p:nvPr userDrawn="1"/>
        </p:nvCxnSpPr>
        <p:spPr>
          <a:xfrm flipH="1">
            <a:off x="0" y="4009130"/>
            <a:ext cx="412519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9">
            <a:extLst>
              <a:ext uri="{FF2B5EF4-FFF2-40B4-BE49-F238E27FC236}">
                <a16:creationId xmlns:a16="http://schemas.microsoft.com/office/drawing/2014/main" id="{1903B966-4842-202F-B06F-C9472BF35814}"/>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35142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500"/>
                                        <p:tgtEl>
                                          <p:spTgt spid="2">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alu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pic>
        <p:nvPicPr>
          <p:cNvPr id="29" name="Picture 28" descr="A picture containing graphics, star, creativity, art&#10;&#10;Description automatically generated">
            <a:extLst>
              <a:ext uri="{FF2B5EF4-FFF2-40B4-BE49-F238E27FC236}">
                <a16:creationId xmlns:a16="http://schemas.microsoft.com/office/drawing/2014/main" id="{A35EEC82-C9DB-33C8-C694-2124A8C9B8A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263597" y="1352677"/>
            <a:ext cx="1306520" cy="1306520"/>
          </a:xfrm>
          <a:prstGeom prst="rect">
            <a:avLst/>
          </a:prstGeom>
        </p:spPr>
      </p:pic>
      <p:pic>
        <p:nvPicPr>
          <p:cNvPr id="31" name="Picture 30" descr="A blue circle with pink ribbons and a check mark&#10;&#10;Description automatically generated with medium confidence">
            <a:extLst>
              <a:ext uri="{FF2B5EF4-FFF2-40B4-BE49-F238E27FC236}">
                <a16:creationId xmlns:a16="http://schemas.microsoft.com/office/drawing/2014/main" id="{29176CAD-8698-7B61-6D14-A85360B2D38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852352" y="1352677"/>
            <a:ext cx="1306520" cy="1306520"/>
          </a:xfrm>
          <a:prstGeom prst="rect">
            <a:avLst/>
          </a:prstGeom>
        </p:spPr>
      </p:pic>
      <p:pic>
        <p:nvPicPr>
          <p:cNvPr id="33" name="Picture 32" descr="A picture containing heart, graphics, creativity&#10;&#10;Description automatically generated">
            <a:extLst>
              <a:ext uri="{FF2B5EF4-FFF2-40B4-BE49-F238E27FC236}">
                <a16:creationId xmlns:a16="http://schemas.microsoft.com/office/drawing/2014/main" id="{BCF384D2-3B58-3F03-C2B6-422965A18F3D}"/>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263597" y="4037539"/>
            <a:ext cx="1306520" cy="1306520"/>
          </a:xfrm>
          <a:prstGeom prst="rect">
            <a:avLst/>
          </a:prstGeom>
        </p:spPr>
      </p:pic>
      <p:pic>
        <p:nvPicPr>
          <p:cNvPr id="35" name="Picture 34" descr="A picture containing graphics, graphic design, creativity, design&#10;&#10;Description automatically generated">
            <a:extLst>
              <a:ext uri="{FF2B5EF4-FFF2-40B4-BE49-F238E27FC236}">
                <a16:creationId xmlns:a16="http://schemas.microsoft.com/office/drawing/2014/main" id="{CCA3DF9A-E244-BB70-0A86-EEF04BC44E4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8852352" y="4037539"/>
            <a:ext cx="1306520" cy="1306520"/>
          </a:xfrm>
          <a:prstGeom prst="rect">
            <a:avLst/>
          </a:prstGeom>
        </p:spPr>
      </p:pic>
      <p:sp>
        <p:nvSpPr>
          <p:cNvPr id="38" name="TextBox 37">
            <a:extLst>
              <a:ext uri="{FF2B5EF4-FFF2-40B4-BE49-F238E27FC236}">
                <a16:creationId xmlns:a16="http://schemas.microsoft.com/office/drawing/2014/main" id="{7C834CD3-859B-603D-AB37-2AE2B34B4FF3}"/>
              </a:ext>
            </a:extLst>
          </p:cNvPr>
          <p:cNvSpPr txBox="1"/>
          <p:nvPr userDrawn="1"/>
        </p:nvSpPr>
        <p:spPr>
          <a:xfrm>
            <a:off x="289558" y="1352677"/>
            <a:ext cx="36055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b="0" i="0" dirty="0">
                <a:latin typeface="Arial" panose="020B0604020202020204" pitchFamily="34" charset="0"/>
              </a:rPr>
              <a:t>Our values</a:t>
            </a:r>
          </a:p>
        </p:txBody>
      </p:sp>
      <p:sp>
        <p:nvSpPr>
          <p:cNvPr id="40" name="TextBox 39">
            <a:extLst>
              <a:ext uri="{FF2B5EF4-FFF2-40B4-BE49-F238E27FC236}">
                <a16:creationId xmlns:a16="http://schemas.microsoft.com/office/drawing/2014/main" id="{EA4666BB-072E-24E8-BB35-22A4BB32A3FD}"/>
              </a:ext>
            </a:extLst>
          </p:cNvPr>
          <p:cNvSpPr txBox="1"/>
          <p:nvPr userDrawn="1"/>
        </p:nvSpPr>
        <p:spPr>
          <a:xfrm>
            <a:off x="5286568" y="2717552"/>
            <a:ext cx="3010329" cy="1015663"/>
          </a:xfrm>
          <a:prstGeom prst="rect">
            <a:avLst/>
          </a:prstGeom>
          <a:noFill/>
        </p:spPr>
        <p:txBody>
          <a:bodyPr wrap="square">
            <a:spAutoFit/>
          </a:bodyPr>
          <a:lstStyle/>
          <a:p>
            <a:pPr lvl="0"/>
            <a:r>
              <a:rPr lang="en-GB" sz="2800" b="0" i="0" dirty="0">
                <a:latin typeface="Arial" panose="020B0604020202020204" pitchFamily="34" charset="0"/>
                <a:cs typeface="Arial" panose="020B0604020202020204" pitchFamily="34" charset="0"/>
              </a:rPr>
              <a:t>Bold</a:t>
            </a:r>
            <a:endParaRPr lang="en-GB" b="0" i="0" dirty="0">
              <a:latin typeface="Arial" panose="020B0604020202020204" pitchFamily="34" charset="0"/>
              <a:cs typeface="Arial" panose="020B0604020202020204" pitchFamily="34" charset="0"/>
            </a:endParaRPr>
          </a:p>
          <a:p>
            <a:pPr lvl="0"/>
            <a:r>
              <a:rPr lang="en-GB" sz="1600" dirty="0">
                <a:latin typeface="Arial" panose="020B0604020202020204" pitchFamily="34" charset="0"/>
                <a:cs typeface="Arial" panose="020B0604020202020204" pitchFamily="34" charset="0"/>
              </a:rPr>
              <a:t>Act with ambition, courage and determination</a:t>
            </a:r>
          </a:p>
        </p:txBody>
      </p:sp>
      <p:sp>
        <p:nvSpPr>
          <p:cNvPr id="41" name="TextBox 40">
            <a:extLst>
              <a:ext uri="{FF2B5EF4-FFF2-40B4-BE49-F238E27FC236}">
                <a16:creationId xmlns:a16="http://schemas.microsoft.com/office/drawing/2014/main" id="{AE95BB68-6DC4-07B4-4CBB-49FD2898A656}"/>
              </a:ext>
            </a:extLst>
          </p:cNvPr>
          <p:cNvSpPr txBox="1"/>
          <p:nvPr userDrawn="1"/>
        </p:nvSpPr>
        <p:spPr>
          <a:xfrm>
            <a:off x="8936576" y="2717552"/>
            <a:ext cx="2389791" cy="1015663"/>
          </a:xfrm>
          <a:prstGeom prst="rect">
            <a:avLst/>
          </a:prstGeom>
          <a:noFill/>
        </p:spPr>
        <p:txBody>
          <a:bodyPr wrap="square">
            <a:spAutoFit/>
          </a:bodyPr>
          <a:lstStyle/>
          <a:p>
            <a:pPr lvl="0"/>
            <a:r>
              <a:rPr lang="en-GB" sz="2800" b="0" i="0" dirty="0">
                <a:latin typeface="Arial" panose="020B0604020202020204" pitchFamily="34" charset="0"/>
                <a:cs typeface="Arial" panose="020B0604020202020204" pitchFamily="34" charset="0"/>
              </a:rPr>
              <a:t>Credible</a:t>
            </a:r>
            <a:endParaRPr lang="en-GB" b="0" i="0" dirty="0">
              <a:latin typeface="Arial" panose="020B0604020202020204" pitchFamily="34" charset="0"/>
              <a:cs typeface="Arial" panose="020B0604020202020204" pitchFamily="34" charset="0"/>
            </a:endParaRPr>
          </a:p>
          <a:p>
            <a:pPr lvl="0"/>
            <a:r>
              <a:rPr lang="en-GB" sz="1600" dirty="0">
                <a:latin typeface="Arial" panose="020B0604020202020204" pitchFamily="34" charset="0"/>
                <a:cs typeface="Arial" panose="020B0604020202020204" pitchFamily="34" charset="0"/>
              </a:rPr>
              <a:t>Act with rigour and professionalism</a:t>
            </a:r>
          </a:p>
        </p:txBody>
      </p:sp>
      <p:sp>
        <p:nvSpPr>
          <p:cNvPr id="42" name="TextBox 41">
            <a:extLst>
              <a:ext uri="{FF2B5EF4-FFF2-40B4-BE49-F238E27FC236}">
                <a16:creationId xmlns:a16="http://schemas.microsoft.com/office/drawing/2014/main" id="{7EC9FB53-FDAD-4974-B4AD-48561FDDDE60}"/>
              </a:ext>
            </a:extLst>
          </p:cNvPr>
          <p:cNvSpPr txBox="1"/>
          <p:nvPr userDrawn="1"/>
        </p:nvSpPr>
        <p:spPr>
          <a:xfrm>
            <a:off x="5286568" y="5272809"/>
            <a:ext cx="3010329" cy="1015663"/>
          </a:xfrm>
          <a:prstGeom prst="rect">
            <a:avLst/>
          </a:prstGeom>
          <a:noFill/>
        </p:spPr>
        <p:txBody>
          <a:bodyPr wrap="square">
            <a:spAutoFit/>
          </a:bodyPr>
          <a:lstStyle/>
          <a:p>
            <a:pPr lvl="0"/>
            <a:r>
              <a:rPr lang="en-GB" sz="2800" b="0" i="0" dirty="0">
                <a:latin typeface="Arial" panose="020B0604020202020204" pitchFamily="34" charset="0"/>
                <a:cs typeface="Arial" panose="020B0604020202020204" pitchFamily="34" charset="0"/>
              </a:rPr>
              <a:t>Human</a:t>
            </a:r>
            <a:endParaRPr lang="en-GB" b="0" i="0" dirty="0">
              <a:latin typeface="Arial" panose="020B0604020202020204" pitchFamily="34" charset="0"/>
              <a:cs typeface="Arial" panose="020B0604020202020204" pitchFamily="34" charset="0"/>
            </a:endParaRPr>
          </a:p>
          <a:p>
            <a:pPr lvl="0"/>
            <a:r>
              <a:rPr lang="en-GB" sz="1600" dirty="0">
                <a:latin typeface="Arial" panose="020B0604020202020204" pitchFamily="34" charset="0"/>
                <a:cs typeface="Arial" panose="020B0604020202020204" pitchFamily="34" charset="0"/>
              </a:rPr>
              <a:t>Act to have a positive impact on people</a:t>
            </a:r>
          </a:p>
        </p:txBody>
      </p:sp>
      <p:sp>
        <p:nvSpPr>
          <p:cNvPr id="43" name="TextBox 42">
            <a:extLst>
              <a:ext uri="{FF2B5EF4-FFF2-40B4-BE49-F238E27FC236}">
                <a16:creationId xmlns:a16="http://schemas.microsoft.com/office/drawing/2014/main" id="{4EBF3F91-09E7-3D79-D197-01C8C69C5047}"/>
              </a:ext>
            </a:extLst>
          </p:cNvPr>
          <p:cNvSpPr txBox="1"/>
          <p:nvPr userDrawn="1"/>
        </p:nvSpPr>
        <p:spPr>
          <a:xfrm>
            <a:off x="8936577" y="5272809"/>
            <a:ext cx="2389790" cy="1015663"/>
          </a:xfrm>
          <a:prstGeom prst="rect">
            <a:avLst/>
          </a:prstGeom>
          <a:noFill/>
        </p:spPr>
        <p:txBody>
          <a:bodyPr wrap="square">
            <a:spAutoFit/>
          </a:bodyPr>
          <a:lstStyle/>
          <a:p>
            <a:pPr lvl="0"/>
            <a:r>
              <a:rPr lang="en-GB" sz="2800" b="0" i="0" dirty="0">
                <a:latin typeface="Arial" panose="020B0604020202020204" pitchFamily="34" charset="0"/>
                <a:cs typeface="Arial" panose="020B0604020202020204" pitchFamily="34" charset="0"/>
              </a:rPr>
              <a:t>Together</a:t>
            </a:r>
            <a:endParaRPr lang="en-GB" b="0" i="0" dirty="0">
              <a:latin typeface="Arial" panose="020B0604020202020204" pitchFamily="34" charset="0"/>
              <a:cs typeface="Arial" panose="020B0604020202020204" pitchFamily="34" charset="0"/>
            </a:endParaRPr>
          </a:p>
          <a:p>
            <a:pPr lvl="0"/>
            <a:r>
              <a:rPr lang="en-GB" sz="1600" dirty="0">
                <a:latin typeface="Arial" panose="020B0604020202020204" pitchFamily="34" charset="0"/>
                <a:cs typeface="Arial" panose="020B0604020202020204" pitchFamily="34" charset="0"/>
              </a:rPr>
              <a:t>Act inclusively and collaboratively</a:t>
            </a:r>
          </a:p>
        </p:txBody>
      </p:sp>
      <p:sp>
        <p:nvSpPr>
          <p:cNvPr id="3" name="Slide Number Placeholder 9">
            <a:extLst>
              <a:ext uri="{FF2B5EF4-FFF2-40B4-BE49-F238E27FC236}">
                <a16:creationId xmlns:a16="http://schemas.microsoft.com/office/drawing/2014/main" id="{252D2EB1-F99B-948E-3DBC-B47F96C3340D}"/>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247598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and statement">
    <p:spTree>
      <p:nvGrpSpPr>
        <p:cNvPr id="1" name=""/>
        <p:cNvGrpSpPr/>
        <p:nvPr/>
      </p:nvGrpSpPr>
      <p:grpSpPr>
        <a:xfrm>
          <a:off x="0" y="0"/>
          <a:ext cx="0" cy="0"/>
          <a:chOff x="0" y="0"/>
          <a:chExt cx="0" cy="0"/>
        </a:xfrm>
      </p:grpSpPr>
      <p:sp>
        <p:nvSpPr>
          <p:cNvPr id="10" name="Picture Placeholder 14">
            <a:extLst>
              <a:ext uri="{FF2B5EF4-FFF2-40B4-BE49-F238E27FC236}">
                <a16:creationId xmlns:a16="http://schemas.microsoft.com/office/drawing/2014/main" id="{A96FD74C-63BB-80E8-16C5-DD9AF5016B83}"/>
              </a:ext>
            </a:extLst>
          </p:cNvPr>
          <p:cNvSpPr>
            <a:spLocks noGrp="1"/>
          </p:cNvSpPr>
          <p:nvPr>
            <p:ph type="pic" sz="quarter" idx="15"/>
          </p:nvPr>
        </p:nvSpPr>
        <p:spPr>
          <a:xfrm>
            <a:off x="273051" y="273050"/>
            <a:ext cx="5063448" cy="6280150"/>
          </a:xfrm>
          <a:prstGeom prst="rect">
            <a:avLst/>
          </a:prstGeom>
          <a:blipFill dpi="0" rotWithShape="1">
            <a:blip r:embed="rId2"/>
            <a:srcRect/>
            <a:stretch>
              <a:fillRect l="-40000" r="-35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3" name="Text Placeholder 2">
            <a:extLst>
              <a:ext uri="{FF2B5EF4-FFF2-40B4-BE49-F238E27FC236}">
                <a16:creationId xmlns:a16="http://schemas.microsoft.com/office/drawing/2014/main" id="{927464AB-AE50-EBD2-B105-B495BC24AB9A}"/>
              </a:ext>
            </a:extLst>
          </p:cNvPr>
          <p:cNvSpPr>
            <a:spLocks noGrp="1"/>
          </p:cNvSpPr>
          <p:nvPr>
            <p:ph type="body" sz="quarter" idx="10" hasCustomPrompt="1"/>
          </p:nvPr>
        </p:nvSpPr>
        <p:spPr>
          <a:xfrm>
            <a:off x="5835336" y="2461949"/>
            <a:ext cx="6077263" cy="3227412"/>
          </a:xfrm>
          <a:prstGeom prst="rect">
            <a:avLst/>
          </a:prstGeom>
        </p:spPr>
        <p:txBody>
          <a:bodyPr/>
          <a:lstStyle>
            <a:lvl1pPr marL="0" indent="0">
              <a:lnSpc>
                <a:spcPct val="110000"/>
              </a:lnSpc>
              <a:spcBef>
                <a:spcPts val="0"/>
              </a:spcBef>
              <a:buNone/>
              <a:defRPr sz="5400" b="0" i="0" spc="10" baseline="0">
                <a:solidFill>
                  <a:schemeClr val="tx1"/>
                </a:solidFill>
                <a:latin typeface="Arial" panose="020B0604020202020204" pitchFamily="34" charset="0"/>
              </a:defRPr>
            </a:lvl1pPr>
          </a:lstStyle>
          <a:p>
            <a:pPr lvl="0"/>
            <a:r>
              <a:rPr lang="en-GB"/>
              <a:t>Brand statement one goes here</a:t>
            </a:r>
          </a:p>
        </p:txBody>
      </p:sp>
      <p:sp>
        <p:nvSpPr>
          <p:cNvPr id="4" name="Text Placeholder 2">
            <a:extLst>
              <a:ext uri="{FF2B5EF4-FFF2-40B4-BE49-F238E27FC236}">
                <a16:creationId xmlns:a16="http://schemas.microsoft.com/office/drawing/2014/main" id="{7DB6CF01-E3CD-582F-D7C9-D7DEFA63F3EE}"/>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cxnSp>
        <p:nvCxnSpPr>
          <p:cNvPr id="5" name="Straight Connector 4">
            <a:extLst>
              <a:ext uri="{FF2B5EF4-FFF2-40B4-BE49-F238E27FC236}">
                <a16:creationId xmlns:a16="http://schemas.microsoft.com/office/drawing/2014/main" id="{38261482-6F94-6656-13F5-1F3505F716F2}"/>
              </a:ext>
            </a:extLst>
          </p:cNvPr>
          <p:cNvCxnSpPr>
            <a:cxnSpLocks/>
          </p:cNvCxnSpPr>
          <p:nvPr userDrawn="1"/>
        </p:nvCxnSpPr>
        <p:spPr>
          <a:xfrm flipH="1">
            <a:off x="5899732" y="2268541"/>
            <a:ext cx="635666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96106EB3-A401-94B6-3E8B-54D2E4A263C1}"/>
              </a:ext>
            </a:extLst>
          </p:cNvPr>
          <p:cNvSpPr>
            <a:spLocks noGrp="1"/>
          </p:cNvSpPr>
          <p:nvPr>
            <p:ph type="body" sz="quarter" idx="14" hasCustomPrompt="1"/>
          </p:nvPr>
        </p:nvSpPr>
        <p:spPr>
          <a:xfrm>
            <a:off x="5835337" y="1633937"/>
            <a:ext cx="5375542" cy="402388"/>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defRPr>
            </a:lvl1pPr>
          </a:lstStyle>
          <a:p>
            <a:pPr lvl="0"/>
            <a:r>
              <a:rPr lang="en-GB"/>
              <a:t>Our impact</a:t>
            </a:r>
          </a:p>
        </p:txBody>
      </p:sp>
      <p:sp>
        <p:nvSpPr>
          <p:cNvPr id="6" name="Slide Number Placeholder 9">
            <a:extLst>
              <a:ext uri="{FF2B5EF4-FFF2-40B4-BE49-F238E27FC236}">
                <a16:creationId xmlns:a16="http://schemas.microsoft.com/office/drawing/2014/main" id="{62E94611-0FEB-FECC-0492-DB0F1E476293}"/>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246025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mbers + top tips">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60" y="2386941"/>
            <a:ext cx="7150332" cy="3776354"/>
          </a:xfrm>
          <a:prstGeom prst="rect">
            <a:avLst/>
          </a:prstGeom>
        </p:spPr>
        <p:txBody>
          <a:bodyPr/>
          <a:lstStyle>
            <a:lvl1pPr marL="457200" indent="-457200">
              <a:lnSpc>
                <a:spcPct val="113000"/>
              </a:lnSpc>
              <a:spcBef>
                <a:spcPts val="0"/>
              </a:spcBef>
              <a:buFont typeface="+mj-lt"/>
              <a:buAutoNum type="arabicPeriod"/>
              <a:defRPr sz="2400" b="0" i="0" spc="10" baseline="0">
                <a:solidFill>
                  <a:schemeClr val="tx1"/>
                </a:solidFill>
                <a:latin typeface="Arial" panose="020B0604020202020204" pitchFamily="34" charset="0"/>
                <a:cs typeface="Arial" panose="020B0604020202020204" pitchFamily="34" charset="0"/>
              </a:defRPr>
            </a:lvl1pPr>
            <a:lvl2pPr>
              <a:buFont typeface="+mj-lt"/>
              <a:buAutoNum type="alphaLcPeriod"/>
              <a:defRPr sz="2400" b="0" i="0">
                <a:latin typeface="Arial" panose="020B0604020202020204" pitchFamily="34" charset="0"/>
                <a:cs typeface="Arial" panose="020B0604020202020204" pitchFamily="34" charset="0"/>
              </a:defRPr>
            </a:lvl2pPr>
            <a:lvl3pPr marL="1200150" indent="-514350">
              <a:buFont typeface="+mj-lt"/>
              <a:buAutoNum type="romanLcPeriod"/>
              <a:defRPr sz="2400" b="0" i="0">
                <a:latin typeface="Arial" panose="020B0604020202020204" pitchFamily="34" charset="0"/>
                <a:cs typeface="Arial" panose="020B0604020202020204" pitchFamily="34" charset="0"/>
              </a:defRPr>
            </a:lvl3pPr>
          </a:lstStyle>
          <a:p>
            <a:pPr marL="457200" marR="0" lvl="0" indent="-457200" algn="l" defTabSz="914400" rtl="0" eaLnBrk="1" fontAlgn="auto" latinLnBrk="0" hangingPunct="1">
              <a:lnSpc>
                <a:spcPct val="113000"/>
              </a:lnSpc>
              <a:spcBef>
                <a:spcPts val="0"/>
              </a:spcBef>
              <a:spcAft>
                <a:spcPts val="0"/>
              </a:spcAft>
              <a:buClrTx/>
              <a:buSzTx/>
              <a:tabLst/>
              <a:defRPr/>
            </a:pPr>
            <a:r>
              <a:rPr lang="en-GB"/>
              <a:t>This is body copy. </a:t>
            </a:r>
          </a:p>
          <a:p>
            <a:pPr marL="685800" marR="0" lvl="1" indent="-457200" algn="l" defTabSz="914400" rtl="0" eaLnBrk="1" fontAlgn="auto" latinLnBrk="0" hangingPunct="1">
              <a:lnSpc>
                <a:spcPct val="113000"/>
              </a:lnSpc>
              <a:spcBef>
                <a:spcPts val="0"/>
              </a:spcBef>
              <a:spcAft>
                <a:spcPts val="0"/>
              </a:spcAft>
              <a:buClrTx/>
              <a:buSzTx/>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a:t>
            </a:r>
          </a:p>
          <a:p>
            <a:pPr marL="1143000" marR="0" lvl="2" indent="-457200" algn="l" defTabSz="914400" rtl="0" eaLnBrk="1" fontAlgn="auto" latinLnBrk="0" hangingPunct="1">
              <a:lnSpc>
                <a:spcPct val="113000"/>
              </a:lnSpc>
              <a:spcBef>
                <a:spcPts val="0"/>
              </a:spcBef>
              <a:spcAft>
                <a:spcPts val="0"/>
              </a:spcAft>
              <a:buClrTx/>
              <a:buSzTx/>
              <a:tabLst/>
              <a:defRPr/>
            </a:pP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a:p>
            <a:pPr marL="457200" marR="0" lvl="0" indent="-457200" algn="l" defTabSz="914400" rtl="0" eaLnBrk="1" fontAlgn="auto" latinLnBrk="0" hangingPunct="1">
              <a:lnSpc>
                <a:spcPct val="113000"/>
              </a:lnSpc>
              <a:spcBef>
                <a:spcPts val="0"/>
              </a:spcBef>
              <a:spcAft>
                <a:spcPts val="0"/>
              </a:spcAft>
              <a:buClrTx/>
              <a:buSzTx/>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a:t>
            </a:r>
          </a:p>
          <a:p>
            <a:pPr marL="628650" marR="0" lvl="1" indent="-457200" algn="l" defTabSz="914400" rtl="0" eaLnBrk="1" fontAlgn="auto" latinLnBrk="0" hangingPunct="1">
              <a:lnSpc>
                <a:spcPct val="113000"/>
              </a:lnSpc>
              <a:spcBef>
                <a:spcPts val="0"/>
              </a:spcBef>
              <a:spcAft>
                <a:spcPts val="0"/>
              </a:spcAft>
              <a:buClrTx/>
              <a:buSzTx/>
              <a:tabLst/>
              <a:defRPr/>
            </a:pP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a:p>
            <a:pPr marL="400050" marR="0" lvl="0" indent="-457200" algn="l" defTabSz="914400" rtl="0" eaLnBrk="1" fontAlgn="auto" latinLnBrk="0" hangingPunct="1">
              <a:lnSpc>
                <a:spcPct val="113000"/>
              </a:lnSpc>
              <a:spcBef>
                <a:spcPts val="0"/>
              </a:spcBef>
              <a:spcAft>
                <a:spcPts val="0"/>
              </a:spcAft>
              <a:buClrTx/>
              <a:buSzTx/>
              <a:tabLst/>
              <a:defRPr/>
            </a:pPr>
            <a:endParaRPr lang="en-GB"/>
          </a:p>
          <a:p>
            <a:pPr marL="628650" marR="0" lvl="1" indent="-457200" algn="l" defTabSz="914400" rtl="0" eaLnBrk="1" fontAlgn="auto" latinLnBrk="0" hangingPunct="1">
              <a:lnSpc>
                <a:spcPct val="113000"/>
              </a:lnSpc>
              <a:spcBef>
                <a:spcPts val="0"/>
              </a:spcBef>
              <a:spcAft>
                <a:spcPts val="0"/>
              </a:spcAft>
              <a:buClrTx/>
              <a:buSzTx/>
              <a:tabLst/>
              <a:defRPr/>
            </a:pPr>
            <a:endParaRPr lang="en-GB"/>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8" name="Text Placeholder 2">
            <a:extLst>
              <a:ext uri="{FF2B5EF4-FFF2-40B4-BE49-F238E27FC236}">
                <a16:creationId xmlns:a16="http://schemas.microsoft.com/office/drawing/2014/main" id="{683000C8-36D1-AC62-D32B-243735186CE4}"/>
              </a:ext>
            </a:extLst>
          </p:cNvPr>
          <p:cNvSpPr>
            <a:spLocks noGrp="1"/>
          </p:cNvSpPr>
          <p:nvPr>
            <p:ph type="body" sz="quarter" idx="22" hasCustomPrompt="1"/>
          </p:nvPr>
        </p:nvSpPr>
        <p:spPr>
          <a:xfrm>
            <a:off x="10047037" y="3375193"/>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Keep it </a:t>
            </a:r>
            <a:br>
              <a:rPr lang="en-GB"/>
            </a:br>
            <a:r>
              <a:rPr lang="en-GB"/>
              <a:t>ruthlessly simple</a:t>
            </a:r>
          </a:p>
        </p:txBody>
      </p:sp>
      <p:sp>
        <p:nvSpPr>
          <p:cNvPr id="11" name="Text Placeholder 2">
            <a:extLst>
              <a:ext uri="{FF2B5EF4-FFF2-40B4-BE49-F238E27FC236}">
                <a16:creationId xmlns:a16="http://schemas.microsoft.com/office/drawing/2014/main" id="{55D6F523-F549-30A2-B884-135FED7FB2A2}"/>
              </a:ext>
            </a:extLst>
          </p:cNvPr>
          <p:cNvSpPr>
            <a:spLocks noGrp="1"/>
          </p:cNvSpPr>
          <p:nvPr>
            <p:ph type="body" sz="quarter" idx="24" hasCustomPrompt="1"/>
          </p:nvPr>
        </p:nvSpPr>
        <p:spPr>
          <a:xfrm>
            <a:off x="10047037" y="4292303"/>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Use section breaks for interest</a:t>
            </a:r>
          </a:p>
        </p:txBody>
      </p:sp>
      <p:sp>
        <p:nvSpPr>
          <p:cNvPr id="14" name="Text Placeholder 2">
            <a:extLst>
              <a:ext uri="{FF2B5EF4-FFF2-40B4-BE49-F238E27FC236}">
                <a16:creationId xmlns:a16="http://schemas.microsoft.com/office/drawing/2014/main" id="{A9C61B94-A7AD-EFFA-CA11-D64CC0C2599F}"/>
              </a:ext>
            </a:extLst>
          </p:cNvPr>
          <p:cNvSpPr>
            <a:spLocks noGrp="1"/>
          </p:cNvSpPr>
          <p:nvPr>
            <p:ph type="body" sz="quarter" idx="26" hasCustomPrompt="1"/>
          </p:nvPr>
        </p:nvSpPr>
        <p:spPr>
          <a:xfrm>
            <a:off x="10047037" y="5315327"/>
            <a:ext cx="1762796" cy="477165"/>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Stick to the options provided</a:t>
            </a:r>
          </a:p>
        </p:txBody>
      </p:sp>
      <p:cxnSp>
        <p:nvCxnSpPr>
          <p:cNvPr id="17" name="Straight Connector 16">
            <a:extLst>
              <a:ext uri="{FF2B5EF4-FFF2-40B4-BE49-F238E27FC236}">
                <a16:creationId xmlns:a16="http://schemas.microsoft.com/office/drawing/2014/main" id="{EC8A8AA5-F0EE-1EC6-BD4D-2E6EB64CCDF9}"/>
              </a:ext>
            </a:extLst>
          </p:cNvPr>
          <p:cNvCxnSpPr>
            <a:cxnSpLocks/>
          </p:cNvCxnSpPr>
          <p:nvPr userDrawn="1"/>
        </p:nvCxnSpPr>
        <p:spPr>
          <a:xfrm flipH="1">
            <a:off x="8914428" y="2405534"/>
            <a:ext cx="3277572"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4B6C4424-5D12-2223-4470-036BEE23BEE2}"/>
              </a:ext>
            </a:extLst>
          </p:cNvPr>
          <p:cNvSpPr>
            <a:spLocks noGrp="1"/>
          </p:cNvSpPr>
          <p:nvPr>
            <p:ph type="body" sz="quarter" idx="32" hasCustomPrompt="1"/>
          </p:nvPr>
        </p:nvSpPr>
        <p:spPr>
          <a:xfrm>
            <a:off x="8823602" y="329002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01</a:t>
            </a:r>
          </a:p>
        </p:txBody>
      </p:sp>
      <p:sp>
        <p:nvSpPr>
          <p:cNvPr id="9" name="Text Placeholder 2">
            <a:extLst>
              <a:ext uri="{FF2B5EF4-FFF2-40B4-BE49-F238E27FC236}">
                <a16:creationId xmlns:a16="http://schemas.microsoft.com/office/drawing/2014/main" id="{E3F24BFD-0086-7012-E7C9-C08631CE7CD5}"/>
              </a:ext>
            </a:extLst>
          </p:cNvPr>
          <p:cNvSpPr>
            <a:spLocks noGrp="1"/>
          </p:cNvSpPr>
          <p:nvPr>
            <p:ph type="body" sz="quarter" idx="33" hasCustomPrompt="1"/>
          </p:nvPr>
        </p:nvSpPr>
        <p:spPr>
          <a:xfrm>
            <a:off x="8823602" y="423950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02</a:t>
            </a:r>
          </a:p>
        </p:txBody>
      </p:sp>
      <p:sp>
        <p:nvSpPr>
          <p:cNvPr id="12" name="Text Placeholder 2">
            <a:extLst>
              <a:ext uri="{FF2B5EF4-FFF2-40B4-BE49-F238E27FC236}">
                <a16:creationId xmlns:a16="http://schemas.microsoft.com/office/drawing/2014/main" id="{E5AA1DFC-B17C-78F6-A32E-76D1110B615F}"/>
              </a:ext>
            </a:extLst>
          </p:cNvPr>
          <p:cNvSpPr>
            <a:spLocks noGrp="1"/>
          </p:cNvSpPr>
          <p:nvPr>
            <p:ph type="body" sz="quarter" idx="34" hasCustomPrompt="1"/>
          </p:nvPr>
        </p:nvSpPr>
        <p:spPr>
          <a:xfrm>
            <a:off x="8823602" y="518898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03</a:t>
            </a:r>
          </a:p>
        </p:txBody>
      </p:sp>
      <p:sp>
        <p:nvSpPr>
          <p:cNvPr id="15" name="Text Placeholder 2">
            <a:extLst>
              <a:ext uri="{FF2B5EF4-FFF2-40B4-BE49-F238E27FC236}">
                <a16:creationId xmlns:a16="http://schemas.microsoft.com/office/drawing/2014/main" id="{999549DE-3291-0C98-F8AB-12E8DE6D4126}"/>
              </a:ext>
            </a:extLst>
          </p:cNvPr>
          <p:cNvSpPr>
            <a:spLocks noGrp="1"/>
          </p:cNvSpPr>
          <p:nvPr>
            <p:ph type="body" sz="quarter" idx="35" hasCustomPrompt="1"/>
          </p:nvPr>
        </p:nvSpPr>
        <p:spPr>
          <a:xfrm>
            <a:off x="8823602" y="2522393"/>
            <a:ext cx="2178432" cy="569080"/>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defRPr>
            </a:lvl1pPr>
          </a:lstStyle>
          <a:p>
            <a:pPr lvl="0"/>
            <a:r>
              <a:rPr lang="en-GB"/>
              <a:t>Our top tips</a:t>
            </a:r>
          </a:p>
        </p:txBody>
      </p:sp>
      <p:sp>
        <p:nvSpPr>
          <p:cNvPr id="7" name="Slide Number Placeholder 9">
            <a:extLst>
              <a:ext uri="{FF2B5EF4-FFF2-40B4-BE49-F238E27FC236}">
                <a16:creationId xmlns:a16="http://schemas.microsoft.com/office/drawing/2014/main" id="{E2489DD5-8811-6461-8E9A-F6D0F4F5C8E8}"/>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38451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500"/>
                                        <p:tgtEl>
                                          <p:spTgt spid="9">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fade">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500"/>
                                        <p:tgtEl>
                                          <p:spTgt spid="12">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fade">
                                      <p:cBhvr>
                                        <p:cTn id="3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build="p">
        <p:tmplLst>
          <p:tmpl lvl="1">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5" grpId="0" build="p">
        <p:tmplLst>
          <p:tmpl lvl="1">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 and numbers">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6526876"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4" name="Text Placeholder 2">
            <a:extLst>
              <a:ext uri="{FF2B5EF4-FFF2-40B4-BE49-F238E27FC236}">
                <a16:creationId xmlns:a16="http://schemas.microsoft.com/office/drawing/2014/main" id="{3898134F-0D7B-D662-B750-1F85304C92AA}"/>
              </a:ext>
            </a:extLst>
          </p:cNvPr>
          <p:cNvSpPr>
            <a:spLocks noGrp="1"/>
          </p:cNvSpPr>
          <p:nvPr>
            <p:ph type="body" sz="quarter" idx="13" hasCustomPrompt="1"/>
          </p:nvPr>
        </p:nvSpPr>
        <p:spPr>
          <a:xfrm>
            <a:off x="289560" y="2386941"/>
            <a:ext cx="7150332" cy="1551214"/>
          </a:xfrm>
          <a:prstGeom prst="rect">
            <a:avLst/>
          </a:prstGeom>
        </p:spPr>
        <p:txBody>
          <a:bodyPr/>
          <a:lstStyle>
            <a:lvl1pPr marL="0" indent="0">
              <a:lnSpc>
                <a:spcPct val="113000"/>
              </a:lnSpc>
              <a:spcBef>
                <a:spcPts val="0"/>
              </a:spcBef>
              <a:buFont typeface="Arial" panose="020B0604020202020204" pitchFamily="34" charset="0"/>
              <a:buChar char="•"/>
              <a:defRPr sz="2400" b="0" i="0" spc="10" baseline="0">
                <a:solidFill>
                  <a:schemeClr val="tx1"/>
                </a:solidFill>
                <a:latin typeface="Arial" panose="020B0604020202020204" pitchFamily="34" charset="0"/>
                <a:cs typeface="Arial" panose="020B0604020202020204" pitchFamily="34" charset="0"/>
              </a:defRPr>
            </a:lvl1pPr>
            <a:lvl2pPr marL="171450" indent="0">
              <a:buFont typeface="Arial" panose="020B0604020202020204" pitchFamily="34" charset="0"/>
              <a:buChar char="•"/>
              <a:defRPr sz="2400" b="0" i="0">
                <a:latin typeface="Arial" panose="020B0604020202020204" pitchFamily="34" charset="0"/>
                <a:cs typeface="Arial" panose="020B0604020202020204" pitchFamily="34" charset="0"/>
              </a:defRPr>
            </a:lvl2pPr>
            <a:lvl3pPr marL="1200150" indent="-514350">
              <a:buFont typeface="Arial" panose="020B0604020202020204" pitchFamily="34" charset="0"/>
              <a:buChar char="•"/>
              <a:defRPr sz="2400" b="0" i="0">
                <a:latin typeface="Arial" panose="020B0604020202020204" pitchFamily="34" charset="0"/>
                <a:cs typeface="Arial" panose="020B0604020202020204" pitchFamily="34" charset="0"/>
              </a:defRPr>
            </a:lvl3pPr>
          </a:lstStyle>
          <a:p>
            <a:pPr marL="457200" marR="0" lvl="0" indent="-457200" algn="l" defTabSz="914400" rtl="0" eaLnBrk="1" fontAlgn="auto" latinLnBrk="0" hangingPunct="1">
              <a:lnSpc>
                <a:spcPct val="113000"/>
              </a:lnSpc>
              <a:spcBef>
                <a:spcPts val="0"/>
              </a:spcBef>
              <a:spcAft>
                <a:spcPts val="0"/>
              </a:spcAft>
              <a:buClrTx/>
              <a:buSzTx/>
              <a:tabLst/>
              <a:defRPr/>
            </a:pPr>
            <a:r>
              <a:rPr lang="en-GB"/>
              <a:t>This is level 1 of a bulleted list</a:t>
            </a:r>
          </a:p>
          <a:p>
            <a:pPr marL="685800" marR="0" lvl="1" indent="-457200" algn="l" defTabSz="914400" rtl="0" eaLnBrk="1" fontAlgn="auto" latinLnBrk="0" hangingPunct="1">
              <a:lnSpc>
                <a:spcPct val="113000"/>
              </a:lnSpc>
              <a:spcBef>
                <a:spcPts val="0"/>
              </a:spcBef>
              <a:spcAft>
                <a:spcPts val="0"/>
              </a:spcAft>
              <a:buClrTx/>
              <a:buSzTx/>
              <a:tabLst/>
              <a:defRPr/>
            </a:pPr>
            <a:r>
              <a:rPr lang="en-GB"/>
              <a:t>This is level 2</a:t>
            </a:r>
          </a:p>
          <a:p>
            <a:pPr marL="1143000" marR="0" lvl="2" indent="-457200" algn="l" defTabSz="914400" rtl="0" eaLnBrk="1" fontAlgn="auto" latinLnBrk="0" hangingPunct="1">
              <a:lnSpc>
                <a:spcPct val="113000"/>
              </a:lnSpc>
              <a:spcBef>
                <a:spcPts val="0"/>
              </a:spcBef>
              <a:spcAft>
                <a:spcPts val="0"/>
              </a:spcAft>
              <a:buClrTx/>
              <a:buSzTx/>
              <a:tabLst/>
              <a:defRPr/>
            </a:pPr>
            <a:r>
              <a:rPr lang="en-GB"/>
              <a:t>This is level 3</a:t>
            </a:r>
          </a:p>
        </p:txBody>
      </p:sp>
      <p:sp>
        <p:nvSpPr>
          <p:cNvPr id="7" name="Text Placeholder 2">
            <a:extLst>
              <a:ext uri="{FF2B5EF4-FFF2-40B4-BE49-F238E27FC236}">
                <a16:creationId xmlns:a16="http://schemas.microsoft.com/office/drawing/2014/main" id="{C424AA1C-3125-CCE4-0C88-D12DA855309C}"/>
              </a:ext>
            </a:extLst>
          </p:cNvPr>
          <p:cNvSpPr>
            <a:spLocks noGrp="1"/>
          </p:cNvSpPr>
          <p:nvPr>
            <p:ph type="body" sz="quarter" idx="16" hasCustomPrompt="1"/>
          </p:nvPr>
        </p:nvSpPr>
        <p:spPr>
          <a:xfrm>
            <a:off x="289560" y="4091050"/>
            <a:ext cx="7150332" cy="1821377"/>
          </a:xfrm>
          <a:prstGeom prst="rect">
            <a:avLst/>
          </a:prstGeom>
        </p:spPr>
        <p:txBody>
          <a:bodyPr/>
          <a:lstStyle>
            <a:lvl1pPr marL="0" indent="0">
              <a:lnSpc>
                <a:spcPct val="113000"/>
              </a:lnSpc>
              <a:spcBef>
                <a:spcPts val="0"/>
              </a:spcBef>
              <a:buFont typeface="+mj-lt"/>
              <a:buAutoNum type="arabicPeriod"/>
              <a:defRPr sz="2400" b="0" i="0" spc="10" baseline="0">
                <a:solidFill>
                  <a:schemeClr val="tx1"/>
                </a:solidFill>
                <a:latin typeface="Arial" panose="020B0604020202020204" pitchFamily="34" charset="0"/>
                <a:cs typeface="Arial" panose="020B0604020202020204" pitchFamily="34" charset="0"/>
              </a:defRPr>
            </a:lvl1pPr>
            <a:lvl2pPr marL="171450" indent="0">
              <a:buFont typeface="+mj-lt"/>
              <a:buAutoNum type="alphaLcPeriod"/>
              <a:defRPr sz="2400" b="0" i="0">
                <a:latin typeface="Arial" panose="020B0604020202020204" pitchFamily="34" charset="0"/>
                <a:cs typeface="Arial" panose="020B0604020202020204" pitchFamily="34" charset="0"/>
              </a:defRPr>
            </a:lvl2pPr>
            <a:lvl3pPr marL="1200150" indent="-514350">
              <a:buFont typeface="+mj-lt"/>
              <a:buAutoNum type="romanLcPeriod"/>
              <a:defRPr sz="2400" b="0" i="0">
                <a:latin typeface="Arial" panose="020B0604020202020204" pitchFamily="34" charset="0"/>
                <a:cs typeface="Arial" panose="020B0604020202020204" pitchFamily="34" charset="0"/>
              </a:defRPr>
            </a:lvl3pPr>
          </a:lstStyle>
          <a:p>
            <a:pPr marL="457200" marR="0" lvl="0" indent="-457200" algn="l" defTabSz="914400" rtl="0" eaLnBrk="1" fontAlgn="auto" latinLnBrk="0" hangingPunct="1">
              <a:lnSpc>
                <a:spcPct val="113000"/>
              </a:lnSpc>
              <a:spcBef>
                <a:spcPts val="0"/>
              </a:spcBef>
              <a:spcAft>
                <a:spcPts val="0"/>
              </a:spcAft>
              <a:buClrTx/>
              <a:buSzTx/>
              <a:tabLst/>
              <a:defRPr/>
            </a:pPr>
            <a:r>
              <a:rPr lang="en-GB"/>
              <a:t>This is level 1 of a numbered list</a:t>
            </a:r>
          </a:p>
          <a:p>
            <a:pPr marL="685800" marR="0" lvl="1" indent="-457200" algn="l" defTabSz="914400" rtl="0" eaLnBrk="1" fontAlgn="auto" latinLnBrk="0" hangingPunct="1">
              <a:lnSpc>
                <a:spcPct val="113000"/>
              </a:lnSpc>
              <a:spcBef>
                <a:spcPts val="0"/>
              </a:spcBef>
              <a:spcAft>
                <a:spcPts val="0"/>
              </a:spcAft>
              <a:buClrTx/>
              <a:buSzTx/>
              <a:tabLst/>
              <a:defRPr/>
            </a:pPr>
            <a:r>
              <a:rPr lang="en-GB"/>
              <a:t>This is level 2</a:t>
            </a:r>
          </a:p>
          <a:p>
            <a:pPr marL="1143000" marR="0" lvl="2" indent="-457200" algn="l" defTabSz="914400" rtl="0" eaLnBrk="1" fontAlgn="auto" latinLnBrk="0" hangingPunct="1">
              <a:lnSpc>
                <a:spcPct val="113000"/>
              </a:lnSpc>
              <a:spcBef>
                <a:spcPts val="0"/>
              </a:spcBef>
              <a:spcAft>
                <a:spcPts val="0"/>
              </a:spcAft>
              <a:buClrTx/>
              <a:buSzTx/>
              <a:tabLst/>
              <a:defRPr/>
            </a:pPr>
            <a:r>
              <a:rPr lang="en-GB"/>
              <a:t>This is level 3</a:t>
            </a:r>
          </a:p>
        </p:txBody>
      </p:sp>
      <p:sp>
        <p:nvSpPr>
          <p:cNvPr id="8" name="Slide Number Placeholder 9">
            <a:extLst>
              <a:ext uri="{FF2B5EF4-FFF2-40B4-BE49-F238E27FC236}">
                <a16:creationId xmlns:a16="http://schemas.microsoft.com/office/drawing/2014/main" id="{095DC58D-4E38-E2DD-DE1E-E210675C355B}"/>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3455866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 tips v2">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8" name="Text Placeholder 2">
            <a:extLst>
              <a:ext uri="{FF2B5EF4-FFF2-40B4-BE49-F238E27FC236}">
                <a16:creationId xmlns:a16="http://schemas.microsoft.com/office/drawing/2014/main" id="{683000C8-36D1-AC62-D32B-243735186CE4}"/>
              </a:ext>
            </a:extLst>
          </p:cNvPr>
          <p:cNvSpPr>
            <a:spLocks noGrp="1"/>
          </p:cNvSpPr>
          <p:nvPr>
            <p:ph type="body" sz="quarter" idx="22" hasCustomPrompt="1"/>
          </p:nvPr>
        </p:nvSpPr>
        <p:spPr>
          <a:xfrm>
            <a:off x="6096000" y="274934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Keep it </a:t>
            </a:r>
            <a:br>
              <a:rPr lang="en-GB"/>
            </a:br>
            <a:r>
              <a:rPr lang="en-GB"/>
              <a:t>ruthlessly simple</a:t>
            </a:r>
          </a:p>
        </p:txBody>
      </p:sp>
      <p:sp>
        <p:nvSpPr>
          <p:cNvPr id="11" name="Text Placeholder 2">
            <a:extLst>
              <a:ext uri="{FF2B5EF4-FFF2-40B4-BE49-F238E27FC236}">
                <a16:creationId xmlns:a16="http://schemas.microsoft.com/office/drawing/2014/main" id="{55D6F523-F549-30A2-B884-135FED7FB2A2}"/>
              </a:ext>
            </a:extLst>
          </p:cNvPr>
          <p:cNvSpPr>
            <a:spLocks noGrp="1"/>
          </p:cNvSpPr>
          <p:nvPr>
            <p:ph type="body" sz="quarter" idx="24" hasCustomPrompt="1"/>
          </p:nvPr>
        </p:nvSpPr>
        <p:spPr>
          <a:xfrm>
            <a:off x="6096000" y="394668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Use section breaks for interest</a:t>
            </a:r>
          </a:p>
        </p:txBody>
      </p:sp>
      <p:sp>
        <p:nvSpPr>
          <p:cNvPr id="14" name="Text Placeholder 2">
            <a:extLst>
              <a:ext uri="{FF2B5EF4-FFF2-40B4-BE49-F238E27FC236}">
                <a16:creationId xmlns:a16="http://schemas.microsoft.com/office/drawing/2014/main" id="{A9C61B94-A7AD-EFFA-CA11-D64CC0C2599F}"/>
              </a:ext>
            </a:extLst>
          </p:cNvPr>
          <p:cNvSpPr>
            <a:spLocks noGrp="1"/>
          </p:cNvSpPr>
          <p:nvPr>
            <p:ph type="body" sz="quarter" idx="26" hasCustomPrompt="1"/>
          </p:nvPr>
        </p:nvSpPr>
        <p:spPr>
          <a:xfrm>
            <a:off x="6096000" y="5155342"/>
            <a:ext cx="1762796" cy="477165"/>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Stick to the options provided</a:t>
            </a:r>
          </a:p>
        </p:txBody>
      </p:sp>
      <p:cxnSp>
        <p:nvCxnSpPr>
          <p:cNvPr id="17" name="Straight Connector 16">
            <a:extLst>
              <a:ext uri="{FF2B5EF4-FFF2-40B4-BE49-F238E27FC236}">
                <a16:creationId xmlns:a16="http://schemas.microsoft.com/office/drawing/2014/main" id="{EC8A8AA5-F0EE-1EC6-BD4D-2E6EB64CCDF9}"/>
              </a:ext>
            </a:extLst>
          </p:cNvPr>
          <p:cNvCxnSpPr>
            <a:cxnSpLocks/>
          </p:cNvCxnSpPr>
          <p:nvPr userDrawn="1"/>
        </p:nvCxnSpPr>
        <p:spPr>
          <a:xfrm flipH="1">
            <a:off x="5044007" y="1508344"/>
            <a:ext cx="7147993"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3A22E0A5-FF35-4F26-3EA8-C1D9DBD0A2FA}"/>
              </a:ext>
            </a:extLst>
          </p:cNvPr>
          <p:cNvSpPr>
            <a:spLocks noGrp="1"/>
          </p:cNvSpPr>
          <p:nvPr>
            <p:ph type="body" sz="quarter" idx="27" hasCustomPrompt="1"/>
          </p:nvPr>
        </p:nvSpPr>
        <p:spPr>
          <a:xfrm>
            <a:off x="9930369" y="274934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Keep it </a:t>
            </a:r>
            <a:br>
              <a:rPr lang="en-GB"/>
            </a:br>
            <a:r>
              <a:rPr lang="en-GB"/>
              <a:t>ruthlessly simple</a:t>
            </a:r>
          </a:p>
        </p:txBody>
      </p:sp>
      <p:sp>
        <p:nvSpPr>
          <p:cNvPr id="20" name="Text Placeholder 2">
            <a:extLst>
              <a:ext uri="{FF2B5EF4-FFF2-40B4-BE49-F238E27FC236}">
                <a16:creationId xmlns:a16="http://schemas.microsoft.com/office/drawing/2014/main" id="{47DF3990-7E9F-1BEA-66AB-DD91AC6FBDC0}"/>
              </a:ext>
            </a:extLst>
          </p:cNvPr>
          <p:cNvSpPr>
            <a:spLocks noGrp="1"/>
          </p:cNvSpPr>
          <p:nvPr>
            <p:ph type="body" sz="quarter" idx="28" hasCustomPrompt="1"/>
          </p:nvPr>
        </p:nvSpPr>
        <p:spPr>
          <a:xfrm>
            <a:off x="9930369" y="394668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Use section breaks for interest</a:t>
            </a:r>
          </a:p>
        </p:txBody>
      </p:sp>
      <p:sp>
        <p:nvSpPr>
          <p:cNvPr id="22" name="Text Placeholder 2">
            <a:extLst>
              <a:ext uri="{FF2B5EF4-FFF2-40B4-BE49-F238E27FC236}">
                <a16:creationId xmlns:a16="http://schemas.microsoft.com/office/drawing/2014/main" id="{AAFC7DF1-BC74-4541-012C-EBC424482577}"/>
              </a:ext>
            </a:extLst>
          </p:cNvPr>
          <p:cNvSpPr>
            <a:spLocks noGrp="1"/>
          </p:cNvSpPr>
          <p:nvPr>
            <p:ph type="body" sz="quarter" idx="29" hasCustomPrompt="1"/>
          </p:nvPr>
        </p:nvSpPr>
        <p:spPr>
          <a:xfrm>
            <a:off x="9930369" y="5155342"/>
            <a:ext cx="1762796" cy="477165"/>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Stick to the options provided</a:t>
            </a:r>
          </a:p>
        </p:txBody>
      </p:sp>
      <p:sp>
        <p:nvSpPr>
          <p:cNvPr id="24" name="Picture Placeholder 14">
            <a:extLst>
              <a:ext uri="{FF2B5EF4-FFF2-40B4-BE49-F238E27FC236}">
                <a16:creationId xmlns:a16="http://schemas.microsoft.com/office/drawing/2014/main" id="{12733FEA-3EDA-E040-843C-BD4DAED2DD67}"/>
              </a:ext>
            </a:extLst>
          </p:cNvPr>
          <p:cNvSpPr>
            <a:spLocks noGrp="1"/>
          </p:cNvSpPr>
          <p:nvPr>
            <p:ph type="pic" sz="quarter" idx="30"/>
          </p:nvPr>
        </p:nvSpPr>
        <p:spPr>
          <a:xfrm>
            <a:off x="273052" y="904010"/>
            <a:ext cx="4361294" cy="5649190"/>
          </a:xfrm>
          <a:prstGeom prst="rect">
            <a:avLst/>
          </a:prstGeom>
          <a:blipFill dpi="0" rotWithShape="1">
            <a:blip r:embed="rId2"/>
            <a:srcRect/>
            <a:stretch>
              <a:fillRect l="-50000" r="-5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 name="Text Placeholder 2">
            <a:extLst>
              <a:ext uri="{FF2B5EF4-FFF2-40B4-BE49-F238E27FC236}">
                <a16:creationId xmlns:a16="http://schemas.microsoft.com/office/drawing/2014/main" id="{DF0C419C-01A8-BFBE-F218-0B171351976C}"/>
              </a:ext>
            </a:extLst>
          </p:cNvPr>
          <p:cNvSpPr>
            <a:spLocks noGrp="1"/>
          </p:cNvSpPr>
          <p:nvPr>
            <p:ph type="body" sz="quarter" idx="31" hasCustomPrompt="1"/>
          </p:nvPr>
        </p:nvSpPr>
        <p:spPr>
          <a:xfrm>
            <a:off x="4958281" y="1667245"/>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Our top tips</a:t>
            </a:r>
          </a:p>
        </p:txBody>
      </p:sp>
      <p:sp>
        <p:nvSpPr>
          <p:cNvPr id="3" name="Text Placeholder 2">
            <a:extLst>
              <a:ext uri="{FF2B5EF4-FFF2-40B4-BE49-F238E27FC236}">
                <a16:creationId xmlns:a16="http://schemas.microsoft.com/office/drawing/2014/main" id="{1ACF75BC-E125-D723-88F9-89EF3E40FEAB}"/>
              </a:ext>
            </a:extLst>
          </p:cNvPr>
          <p:cNvSpPr>
            <a:spLocks noGrp="1"/>
          </p:cNvSpPr>
          <p:nvPr>
            <p:ph type="body" sz="quarter" idx="32" hasCustomPrompt="1"/>
          </p:nvPr>
        </p:nvSpPr>
        <p:spPr>
          <a:xfrm>
            <a:off x="4958281" y="269200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01</a:t>
            </a:r>
          </a:p>
        </p:txBody>
      </p:sp>
      <p:sp>
        <p:nvSpPr>
          <p:cNvPr id="7" name="Text Placeholder 2">
            <a:extLst>
              <a:ext uri="{FF2B5EF4-FFF2-40B4-BE49-F238E27FC236}">
                <a16:creationId xmlns:a16="http://schemas.microsoft.com/office/drawing/2014/main" id="{3B86C8E2-1A43-2E9C-E70E-058C709FCDAE}"/>
              </a:ext>
            </a:extLst>
          </p:cNvPr>
          <p:cNvSpPr>
            <a:spLocks noGrp="1"/>
          </p:cNvSpPr>
          <p:nvPr>
            <p:ph type="body" sz="quarter" idx="33" hasCustomPrompt="1"/>
          </p:nvPr>
        </p:nvSpPr>
        <p:spPr>
          <a:xfrm>
            <a:off x="4958281" y="392171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03</a:t>
            </a:r>
          </a:p>
        </p:txBody>
      </p:sp>
      <p:sp>
        <p:nvSpPr>
          <p:cNvPr id="9" name="Text Placeholder 2">
            <a:extLst>
              <a:ext uri="{FF2B5EF4-FFF2-40B4-BE49-F238E27FC236}">
                <a16:creationId xmlns:a16="http://schemas.microsoft.com/office/drawing/2014/main" id="{D1DBD65D-6340-E42B-6284-FFC1FE749AB2}"/>
              </a:ext>
            </a:extLst>
          </p:cNvPr>
          <p:cNvSpPr>
            <a:spLocks noGrp="1"/>
          </p:cNvSpPr>
          <p:nvPr>
            <p:ph type="body" sz="quarter" idx="34" hasCustomPrompt="1"/>
          </p:nvPr>
        </p:nvSpPr>
        <p:spPr>
          <a:xfrm>
            <a:off x="4958281" y="505683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05</a:t>
            </a:r>
          </a:p>
        </p:txBody>
      </p:sp>
      <p:sp>
        <p:nvSpPr>
          <p:cNvPr id="10" name="Text Placeholder 2">
            <a:extLst>
              <a:ext uri="{FF2B5EF4-FFF2-40B4-BE49-F238E27FC236}">
                <a16:creationId xmlns:a16="http://schemas.microsoft.com/office/drawing/2014/main" id="{511279C5-355B-04BE-87C9-D3A3A72E56E4}"/>
              </a:ext>
            </a:extLst>
          </p:cNvPr>
          <p:cNvSpPr>
            <a:spLocks noGrp="1"/>
          </p:cNvSpPr>
          <p:nvPr>
            <p:ph type="body" sz="quarter" idx="35" hasCustomPrompt="1"/>
          </p:nvPr>
        </p:nvSpPr>
        <p:spPr>
          <a:xfrm>
            <a:off x="8742005" y="269200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02</a:t>
            </a:r>
          </a:p>
        </p:txBody>
      </p:sp>
      <p:sp>
        <p:nvSpPr>
          <p:cNvPr id="12" name="Text Placeholder 2">
            <a:extLst>
              <a:ext uri="{FF2B5EF4-FFF2-40B4-BE49-F238E27FC236}">
                <a16:creationId xmlns:a16="http://schemas.microsoft.com/office/drawing/2014/main" id="{865414C1-3EA5-8F09-7ECA-0C51CD9A7EEA}"/>
              </a:ext>
            </a:extLst>
          </p:cNvPr>
          <p:cNvSpPr>
            <a:spLocks noGrp="1"/>
          </p:cNvSpPr>
          <p:nvPr>
            <p:ph type="body" sz="quarter" idx="36" hasCustomPrompt="1"/>
          </p:nvPr>
        </p:nvSpPr>
        <p:spPr>
          <a:xfrm>
            <a:off x="8742005" y="392171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04</a:t>
            </a:r>
          </a:p>
        </p:txBody>
      </p:sp>
      <p:sp>
        <p:nvSpPr>
          <p:cNvPr id="13" name="Text Placeholder 2">
            <a:extLst>
              <a:ext uri="{FF2B5EF4-FFF2-40B4-BE49-F238E27FC236}">
                <a16:creationId xmlns:a16="http://schemas.microsoft.com/office/drawing/2014/main" id="{B012F07E-EBB9-FF77-C570-CDEE72274D7B}"/>
              </a:ext>
            </a:extLst>
          </p:cNvPr>
          <p:cNvSpPr>
            <a:spLocks noGrp="1"/>
          </p:cNvSpPr>
          <p:nvPr>
            <p:ph type="body" sz="quarter" idx="37" hasCustomPrompt="1"/>
          </p:nvPr>
        </p:nvSpPr>
        <p:spPr>
          <a:xfrm>
            <a:off x="8742005" y="505683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06</a:t>
            </a:r>
          </a:p>
        </p:txBody>
      </p:sp>
      <p:sp>
        <p:nvSpPr>
          <p:cNvPr id="4" name="Slide Number Placeholder 9">
            <a:extLst>
              <a:ext uri="{FF2B5EF4-FFF2-40B4-BE49-F238E27FC236}">
                <a16:creationId xmlns:a16="http://schemas.microsoft.com/office/drawing/2014/main" id="{EECCFBFC-7F71-944B-C841-0DACB7EDF33F}"/>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7960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500"/>
                                        <p:tgtEl>
                                          <p:spTgt spid="15">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fade">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500"/>
                                        <p:tgtEl>
                                          <p:spTgt spid="11">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fade">
                                      <p:cBhvr>
                                        <p:cTn id="42" dur="500"/>
                                        <p:tgtEl>
                                          <p:spTgt spid="2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fade">
                                      <p:cBhvr>
                                        <p:cTn id="50" dur="500"/>
                                        <p:tgtEl>
                                          <p:spTgt spid="9">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fade">
                                      <p:cBhvr>
                                        <p:cTn id="53" dur="500"/>
                                        <p:tgtEl>
                                          <p:spTgt spid="14">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fade">
                                      <p:cBhvr>
                                        <p:cTn id="58" dur="500"/>
                                        <p:tgtEl>
                                          <p:spTgt spid="13">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xEl>
                                              <p:pRg st="0" end="0"/>
                                            </p:txEl>
                                          </p:spTgt>
                                        </p:tgtEl>
                                        <p:attrNameLst>
                                          <p:attrName>style.visibility</p:attrName>
                                        </p:attrNameLst>
                                      </p:cBhvr>
                                      <p:to>
                                        <p:strVal val="visible"/>
                                      </p:to>
                                    </p:set>
                                    <p:animEffect transition="in" filter="fade">
                                      <p:cBhvr>
                                        <p:cTn id="61"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20" grpId="0" build="p">
        <p:tmplLst>
          <p:tmpl lvl="1">
            <p:tnLst>
              <p:par>
                <p:cTn presetID="10" presetClass="entr" presetSubtype="0" fill="hold" nodeType="click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s + image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60" y="2386941"/>
            <a:ext cx="5375542" cy="3776354"/>
          </a:xfrm>
          <a:prstGeom prst="rect">
            <a:avLst/>
          </a:prstGeom>
        </p:spPr>
        <p:txBody>
          <a:bodyPr/>
          <a:lstStyle>
            <a:lvl1pPr marL="342900" indent="-342900">
              <a:lnSpc>
                <a:spcPct val="113000"/>
              </a:lnSpc>
              <a:spcBef>
                <a:spcPts val="0"/>
              </a:spcBef>
              <a:buFont typeface="Arial" panose="020B0604020202020204" pitchFamily="34" charset="0"/>
              <a:buChar char="•"/>
              <a:defRPr sz="2400" b="0" i="0" spc="10" baseline="0">
                <a:solidFill>
                  <a:schemeClr val="tx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marL="342900" marR="0" lvl="0" indent="-342900" algn="l" defTabSz="914400" rtl="0" eaLnBrk="1" fontAlgn="auto" latinLnBrk="0" hangingPunct="1">
              <a:lnSpc>
                <a:spcPct val="113000"/>
              </a:lnSpc>
              <a:spcBef>
                <a:spcPts val="0"/>
              </a:spcBef>
              <a:spcAft>
                <a:spcPts val="0"/>
              </a:spcAft>
              <a:buClrTx/>
              <a:buSzTx/>
              <a:tabLst/>
              <a:defRPr/>
            </a:pPr>
            <a:r>
              <a:rPr lang="en-GB"/>
              <a:t>This is body copy</a:t>
            </a:r>
          </a:p>
          <a:p>
            <a:pPr marL="342900" marR="0" lvl="0" indent="-342900" algn="l" defTabSz="914400" rtl="0" eaLnBrk="1" fontAlgn="auto" latinLnBrk="0" hangingPunct="1">
              <a:lnSpc>
                <a:spcPct val="113000"/>
              </a:lnSpc>
              <a:spcBef>
                <a:spcPts val="0"/>
              </a:spcBef>
              <a:spcAft>
                <a:spcPts val="0"/>
              </a:spcAft>
              <a:buClrTx/>
              <a:buSzTx/>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endParaRPr lang="en-GB"/>
          </a:p>
          <a:p>
            <a:pPr marL="342900" marR="0" lvl="0" indent="-342900" algn="l" defTabSz="914400" rtl="0" eaLnBrk="1" fontAlgn="auto" latinLnBrk="0" hangingPunct="1">
              <a:lnSpc>
                <a:spcPct val="113000"/>
              </a:lnSpc>
              <a:spcBef>
                <a:spcPts val="0"/>
              </a:spcBef>
              <a:spcAft>
                <a:spcPts val="0"/>
              </a:spcAft>
              <a:buClrTx/>
              <a:buSzTx/>
              <a:tabLst/>
              <a:defRPr/>
            </a:pPr>
            <a:r>
              <a:rPr lang="en-GB"/>
              <a:t>Duis </a:t>
            </a:r>
            <a:r>
              <a:rPr lang="en-GB" err="1"/>
              <a:t>eu</a:t>
            </a:r>
            <a:r>
              <a:rPr lang="en-GB"/>
              <a:t> </a:t>
            </a:r>
            <a:r>
              <a:rPr lang="en-GB" err="1"/>
              <a:t>risus</a:t>
            </a:r>
            <a:r>
              <a:rPr lang="en-GB"/>
              <a:t> </a:t>
            </a:r>
            <a:r>
              <a:rPr lang="en-GB" err="1"/>
              <a:t>diam</a:t>
            </a:r>
            <a:endParaRPr lang="en-GB"/>
          </a:p>
          <a:p>
            <a:pPr marL="685800" marR="0" lvl="1" indent="-342900" algn="l" defTabSz="914400" rtl="0" eaLnBrk="1" fontAlgn="auto" latinLnBrk="0" hangingPunct="1">
              <a:lnSpc>
                <a:spcPct val="113000"/>
              </a:lnSpc>
              <a:spcBef>
                <a:spcPts val="0"/>
              </a:spcBef>
              <a:spcAft>
                <a:spcPts val="0"/>
              </a:spcAft>
              <a:buClrTx/>
              <a:buSzTx/>
              <a:tabLst/>
              <a:defRPr/>
            </a:pP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endParaRPr lang="en-GB"/>
          </a:p>
          <a:p>
            <a:pPr marL="685800" marR="0" lvl="1" indent="-342900" algn="l" defTabSz="914400" rtl="0" eaLnBrk="1" fontAlgn="auto" latinLnBrk="0" hangingPunct="1">
              <a:lnSpc>
                <a:spcPct val="113000"/>
              </a:lnSpc>
              <a:spcBef>
                <a:spcPts val="0"/>
              </a:spcBef>
              <a:spcAft>
                <a:spcPts val="0"/>
              </a:spcAft>
              <a:buClrTx/>
              <a:buSzTx/>
              <a:tabLst/>
              <a:defRPr/>
            </a:pP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endParaRPr lang="en-GB"/>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Picture Placeholder 7">
            <a:extLst>
              <a:ext uri="{FF2B5EF4-FFF2-40B4-BE49-F238E27FC236}">
                <a16:creationId xmlns:a16="http://schemas.microsoft.com/office/drawing/2014/main" id="{EBDE4AC3-1379-6BEA-D9B5-5C4B0D185D4E}"/>
              </a:ext>
            </a:extLst>
          </p:cNvPr>
          <p:cNvSpPr>
            <a:spLocks noGrp="1"/>
          </p:cNvSpPr>
          <p:nvPr>
            <p:ph type="pic" sz="quarter" idx="16"/>
          </p:nvPr>
        </p:nvSpPr>
        <p:spPr>
          <a:xfrm>
            <a:off x="6096000" y="941388"/>
            <a:ext cx="5807075" cy="5643562"/>
          </a:xfrm>
          <a:prstGeom prst="rect">
            <a:avLst/>
          </a:prstGeom>
          <a:blipFill dpi="0" rotWithShape="1">
            <a:blip r:embed="rId2"/>
            <a:srcRect/>
            <a:stretch>
              <a:fillRect l="-20000" r="-2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7" name="Slide Number Placeholder 9">
            <a:extLst>
              <a:ext uri="{FF2B5EF4-FFF2-40B4-BE49-F238E27FC236}">
                <a16:creationId xmlns:a16="http://schemas.microsoft.com/office/drawing/2014/main" id="{0C501585-4160-5EC2-1967-E2293A1A33DF}"/>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747392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1">
    <p:bg>
      <p:bgPr>
        <a:solidFill>
          <a:schemeClr val="accent4"/>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02066FF-E7D7-6FD7-2B71-9FB08F25FC79}"/>
              </a:ext>
            </a:extLst>
          </p:cNvPr>
          <p:cNvSpPr>
            <a:spLocks noGrp="1"/>
          </p:cNvSpPr>
          <p:nvPr>
            <p:ph type="body" sz="quarter" idx="10" hasCustomPrompt="1"/>
          </p:nvPr>
        </p:nvSpPr>
        <p:spPr>
          <a:xfrm>
            <a:off x="289560"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section title here</a:t>
            </a:r>
          </a:p>
        </p:txBody>
      </p:sp>
      <p:sp>
        <p:nvSpPr>
          <p:cNvPr id="5" name="Text Placeholder 2">
            <a:extLst>
              <a:ext uri="{FF2B5EF4-FFF2-40B4-BE49-F238E27FC236}">
                <a16:creationId xmlns:a16="http://schemas.microsoft.com/office/drawing/2014/main" id="{1C992333-24D7-75A5-9B63-BBF569124F18}"/>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3" name="Slide Number Placeholder 8">
            <a:extLst>
              <a:ext uri="{FF2B5EF4-FFF2-40B4-BE49-F238E27FC236}">
                <a16:creationId xmlns:a16="http://schemas.microsoft.com/office/drawing/2014/main" id="{1957FD03-1A53-220B-F9D0-AD0848E7C912}"/>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pic>
        <p:nvPicPr>
          <p:cNvPr id="4" name="Picture 3">
            <a:extLst>
              <a:ext uri="{FF2B5EF4-FFF2-40B4-BE49-F238E27FC236}">
                <a16:creationId xmlns:a16="http://schemas.microsoft.com/office/drawing/2014/main" id="{CE3DC651-A263-D1EE-3F90-E5708588FC2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3984864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llustration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Text Placeholder 2">
            <a:extLst>
              <a:ext uri="{FF2B5EF4-FFF2-40B4-BE49-F238E27FC236}">
                <a16:creationId xmlns:a16="http://schemas.microsoft.com/office/drawing/2014/main" id="{80E54262-7BCA-9DD0-FA91-5B794DD10272}"/>
              </a:ext>
            </a:extLst>
          </p:cNvPr>
          <p:cNvSpPr>
            <a:spLocks noGrp="1"/>
          </p:cNvSpPr>
          <p:nvPr>
            <p:ph type="body" sz="quarter" idx="29" hasCustomPrompt="1"/>
          </p:nvPr>
        </p:nvSpPr>
        <p:spPr>
          <a:xfrm>
            <a:off x="289560" y="2384114"/>
            <a:ext cx="5166552" cy="3610286"/>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This is body copy.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r>
              <a:rPr lang="en-GB"/>
              <a:t>. </a:t>
            </a:r>
          </a:p>
        </p:txBody>
      </p:sp>
      <p:sp>
        <p:nvSpPr>
          <p:cNvPr id="3" name="Slide Number Placeholder 9">
            <a:extLst>
              <a:ext uri="{FF2B5EF4-FFF2-40B4-BE49-F238E27FC236}">
                <a16:creationId xmlns:a16="http://schemas.microsoft.com/office/drawing/2014/main" id="{B78F4A17-6E89-7D6B-33A0-3E1E233DA567}"/>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4210386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artnership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2027218"/>
            <a:ext cx="516655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Partnership slide</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Picture Placeholder 7">
            <a:extLst>
              <a:ext uri="{FF2B5EF4-FFF2-40B4-BE49-F238E27FC236}">
                <a16:creationId xmlns:a16="http://schemas.microsoft.com/office/drawing/2014/main" id="{EBDE4AC3-1379-6BEA-D9B5-5C4B0D185D4E}"/>
              </a:ext>
            </a:extLst>
          </p:cNvPr>
          <p:cNvSpPr>
            <a:spLocks noGrp="1"/>
          </p:cNvSpPr>
          <p:nvPr>
            <p:ph type="pic" sz="quarter" idx="16"/>
          </p:nvPr>
        </p:nvSpPr>
        <p:spPr>
          <a:xfrm>
            <a:off x="5835338" y="941387"/>
            <a:ext cx="3823818" cy="2716213"/>
          </a:xfrm>
          <a:prstGeom prst="rect">
            <a:avLst/>
          </a:prstGeom>
          <a:blipFill dpi="0" rotWithShape="1">
            <a:blip r:embed="rId2" cstate="hqprint">
              <a:extLst>
                <a:ext uri="{28A0092B-C50C-407E-A947-70E740481C1C}">
                  <a14:useLocalDpi xmlns:a14="http://schemas.microsoft.com/office/drawing/2010/main"/>
                </a:ext>
              </a:extLst>
            </a:blip>
            <a:srcRect/>
            <a:stretch>
              <a:fillRect l="-3000" t="298" r="-7000" b="-1000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dirty="0"/>
          </a:p>
        </p:txBody>
      </p:sp>
      <p:sp>
        <p:nvSpPr>
          <p:cNvPr id="4" name="Picture Placeholder 7">
            <a:extLst>
              <a:ext uri="{FF2B5EF4-FFF2-40B4-BE49-F238E27FC236}">
                <a16:creationId xmlns:a16="http://schemas.microsoft.com/office/drawing/2014/main" id="{9C2AFDF7-388C-E747-8E30-28BCB10B31A4}"/>
              </a:ext>
            </a:extLst>
          </p:cNvPr>
          <p:cNvSpPr>
            <a:spLocks noGrp="1"/>
          </p:cNvSpPr>
          <p:nvPr>
            <p:ph type="pic" sz="quarter" idx="17" hasCustomPrompt="1"/>
          </p:nvPr>
        </p:nvSpPr>
        <p:spPr>
          <a:xfrm>
            <a:off x="301255" y="941388"/>
            <a:ext cx="3332593" cy="862488"/>
          </a:xfrm>
          <a:prstGeom prst="rect">
            <a:avLst/>
          </a:prstGeom>
          <a:solidFill>
            <a:schemeClr val="bg1">
              <a:lumMod val="95000"/>
            </a:schemeClr>
          </a:solidFill>
        </p:spPr>
        <p:txBody>
          <a:bodyPr/>
          <a:lstStyle>
            <a:lvl1pPr marL="0" indent="0">
              <a:buNone/>
              <a:defRPr sz="2400">
                <a:latin typeface="Arial" panose="020B0604020202020204" pitchFamily="34" charset="0"/>
                <a:cs typeface="Arial" panose="020B0604020202020204" pitchFamily="34" charset="0"/>
              </a:defRPr>
            </a:lvl1pPr>
          </a:lstStyle>
          <a:p>
            <a:r>
              <a:rPr lang="en-US" dirty="0"/>
              <a:t>Partnership logo</a:t>
            </a:r>
          </a:p>
        </p:txBody>
      </p:sp>
      <p:sp>
        <p:nvSpPr>
          <p:cNvPr id="10" name="Picture Placeholder 7">
            <a:extLst>
              <a:ext uri="{FF2B5EF4-FFF2-40B4-BE49-F238E27FC236}">
                <a16:creationId xmlns:a16="http://schemas.microsoft.com/office/drawing/2014/main" id="{80D43CEC-B1F5-3DF5-3439-37138392877F}"/>
              </a:ext>
            </a:extLst>
          </p:cNvPr>
          <p:cNvSpPr>
            <a:spLocks noGrp="1"/>
          </p:cNvSpPr>
          <p:nvPr>
            <p:ph type="pic" sz="quarter" idx="18"/>
          </p:nvPr>
        </p:nvSpPr>
        <p:spPr>
          <a:xfrm>
            <a:off x="5835338" y="3798887"/>
            <a:ext cx="2571750" cy="2716213"/>
          </a:xfrm>
          <a:prstGeom prst="rect">
            <a:avLst/>
          </a:prstGeom>
          <a:blipFill dpi="0" rotWithShape="1">
            <a:blip r:embed="rId3"/>
            <a:srcRect/>
            <a:stretch>
              <a:fillRect l="-24000" r="-2400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dirty="0"/>
          </a:p>
        </p:txBody>
      </p:sp>
      <p:sp>
        <p:nvSpPr>
          <p:cNvPr id="24" name="Text Placeholder 2">
            <a:extLst>
              <a:ext uri="{FF2B5EF4-FFF2-40B4-BE49-F238E27FC236}">
                <a16:creationId xmlns:a16="http://schemas.microsoft.com/office/drawing/2014/main" id="{6BDCE02D-657E-2A87-0BF4-5DDF7772F56B}"/>
              </a:ext>
            </a:extLst>
          </p:cNvPr>
          <p:cNvSpPr>
            <a:spLocks noGrp="1"/>
          </p:cNvSpPr>
          <p:nvPr>
            <p:ph type="body" sz="quarter" idx="29" hasCustomPrompt="1"/>
          </p:nvPr>
        </p:nvSpPr>
        <p:spPr>
          <a:xfrm>
            <a:off x="289560" y="2904814"/>
            <a:ext cx="5166552" cy="361028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This is body copy.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r>
              <a:rPr lang="en-GB"/>
              <a:t>. </a:t>
            </a:r>
            <a:r>
              <a:rPr lang="en-GB" err="1"/>
              <a:t>Phasellus</a:t>
            </a:r>
            <a:r>
              <a:rPr lang="en-GB"/>
              <a:t> </a:t>
            </a:r>
            <a:r>
              <a:rPr lang="en-GB" err="1"/>
              <a:t>fringilla</a:t>
            </a:r>
            <a:r>
              <a:rPr lang="en-GB"/>
              <a:t> lorem </a:t>
            </a:r>
            <a:r>
              <a:rPr lang="en-GB" err="1"/>
              <a:t>eu</a:t>
            </a:r>
            <a:r>
              <a:rPr lang="en-GB"/>
              <a:t> </a:t>
            </a:r>
            <a:r>
              <a:rPr lang="en-GB" err="1"/>
              <a:t>volutpat</a:t>
            </a:r>
            <a:r>
              <a:rPr lang="en-GB"/>
              <a:t> </a:t>
            </a:r>
            <a:r>
              <a:rPr lang="en-GB" err="1"/>
              <a:t>consectetur</a:t>
            </a:r>
            <a:r>
              <a:rPr lang="en-GB"/>
              <a:t>. Nunc </a:t>
            </a:r>
            <a:r>
              <a:rPr lang="en-GB" err="1"/>
              <a:t>sed</a:t>
            </a:r>
            <a:r>
              <a:rPr lang="en-GB"/>
              <a:t> ipsum </a:t>
            </a:r>
            <a:r>
              <a:rPr lang="en-GB" err="1"/>
              <a:t>suscipit</a:t>
            </a:r>
            <a:r>
              <a:rPr lang="en-GB"/>
              <a:t> </a:t>
            </a:r>
            <a:r>
              <a:rPr lang="en-GB" err="1"/>
              <a:t>dolor</a:t>
            </a:r>
            <a:r>
              <a:rPr lang="en-GB"/>
              <a:t> </a:t>
            </a:r>
            <a:r>
              <a:rPr lang="en-GB" err="1"/>
              <a:t>malesuada</a:t>
            </a:r>
            <a:r>
              <a:rPr lang="en-GB"/>
              <a:t> cursus id </a:t>
            </a:r>
            <a:r>
              <a:rPr lang="en-GB" err="1"/>
              <a:t>nec</a:t>
            </a:r>
            <a:r>
              <a:rPr lang="en-GB"/>
              <a:t>.</a:t>
            </a:r>
          </a:p>
        </p:txBody>
      </p:sp>
      <p:sp>
        <p:nvSpPr>
          <p:cNvPr id="27" name="Text Placeholder 26">
            <a:extLst>
              <a:ext uri="{FF2B5EF4-FFF2-40B4-BE49-F238E27FC236}">
                <a16:creationId xmlns:a16="http://schemas.microsoft.com/office/drawing/2014/main" id="{CDD5D9FE-19CD-C6C4-2612-48F25CDB5D2A}"/>
              </a:ext>
            </a:extLst>
          </p:cNvPr>
          <p:cNvSpPr>
            <a:spLocks noGrp="1"/>
          </p:cNvSpPr>
          <p:nvPr>
            <p:ph type="body" sz="quarter" idx="30" hasCustomPrompt="1"/>
          </p:nvPr>
        </p:nvSpPr>
        <p:spPr>
          <a:xfrm>
            <a:off x="8535986" y="3913082"/>
            <a:ext cx="3376613" cy="431746"/>
          </a:xfrm>
          <a:prstGeom prst="rect">
            <a:avLst/>
          </a:prstGeom>
        </p:spPr>
        <p:txBody>
          <a:bodyPr/>
          <a:lstStyle>
            <a:lvl1pPr marL="0" indent="0">
              <a:buNone/>
              <a:defRPr sz="2400" b="0" i="0">
                <a:solidFill>
                  <a:schemeClr val="tx1"/>
                </a:solidFill>
                <a:latin typeface="Arial" panose="020B0604020202020204" pitchFamily="34" charset="0"/>
                <a:cs typeface="Arial" panose="020B0604020202020204" pitchFamily="34" charset="0"/>
              </a:defRPr>
            </a:lvl1pPr>
          </a:lstStyle>
          <a:p>
            <a:pPr lvl="0"/>
            <a:r>
              <a:rPr lang="en-US"/>
              <a:t>Since [date], we’ve</a:t>
            </a:r>
          </a:p>
        </p:txBody>
      </p:sp>
      <p:sp>
        <p:nvSpPr>
          <p:cNvPr id="33" name="Picture Placeholder 7">
            <a:extLst>
              <a:ext uri="{FF2B5EF4-FFF2-40B4-BE49-F238E27FC236}">
                <a16:creationId xmlns:a16="http://schemas.microsoft.com/office/drawing/2014/main" id="{35640F48-8904-1588-C3B0-A7700F3C6F1E}"/>
              </a:ext>
            </a:extLst>
          </p:cNvPr>
          <p:cNvSpPr>
            <a:spLocks noGrp="1"/>
          </p:cNvSpPr>
          <p:nvPr>
            <p:ph type="pic" sz="quarter" idx="34"/>
          </p:nvPr>
        </p:nvSpPr>
        <p:spPr>
          <a:xfrm>
            <a:off x="9804315" y="941387"/>
            <a:ext cx="2098124" cy="2716213"/>
          </a:xfrm>
          <a:prstGeom prst="rect">
            <a:avLst/>
          </a:prstGeom>
          <a:blipFill>
            <a:blip r:embed="rId4"/>
            <a:stretch>
              <a:fillRect l="-43513" t="299" r="-112144" b="-2621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dirty="0"/>
          </a:p>
        </p:txBody>
      </p:sp>
      <p:sp>
        <p:nvSpPr>
          <p:cNvPr id="46" name="Text Placeholder 26">
            <a:extLst>
              <a:ext uri="{FF2B5EF4-FFF2-40B4-BE49-F238E27FC236}">
                <a16:creationId xmlns:a16="http://schemas.microsoft.com/office/drawing/2014/main" id="{760078A7-F040-8ADE-4B0E-9F09F3E84F38}"/>
              </a:ext>
            </a:extLst>
          </p:cNvPr>
          <p:cNvSpPr>
            <a:spLocks noGrp="1"/>
          </p:cNvSpPr>
          <p:nvPr>
            <p:ph type="body" sz="quarter" idx="35" hasCustomPrompt="1"/>
          </p:nvPr>
        </p:nvSpPr>
        <p:spPr>
          <a:xfrm>
            <a:off x="8571612" y="4939309"/>
            <a:ext cx="1175469" cy="476821"/>
          </a:xfrm>
          <a:prstGeom prst="rect">
            <a:avLst/>
          </a:prstGeom>
        </p:spPr>
        <p:txBody>
          <a:bodyPr/>
          <a:lstStyle>
            <a:lvl1pPr marL="0" indent="0" algn="l">
              <a:buNone/>
              <a:defRPr sz="3200" b="0" i="0">
                <a:solidFill>
                  <a:schemeClr val="tx1"/>
                </a:solidFill>
                <a:latin typeface="Arial" panose="020B0604020202020204" pitchFamily="34" charset="0"/>
                <a:cs typeface="Arial" panose="020B0604020202020204" pitchFamily="34" charset="0"/>
              </a:defRPr>
            </a:lvl1pPr>
          </a:lstStyle>
          <a:p>
            <a:pPr lvl="0"/>
            <a:r>
              <a:rPr lang="en-US"/>
              <a:t>£</a:t>
            </a:r>
            <a:r>
              <a:rPr lang="en-US" err="1"/>
              <a:t>Xm</a:t>
            </a:r>
            <a:endParaRPr lang="en-US"/>
          </a:p>
        </p:txBody>
      </p:sp>
      <p:sp>
        <p:nvSpPr>
          <p:cNvPr id="49" name="Text Placeholder 26">
            <a:extLst>
              <a:ext uri="{FF2B5EF4-FFF2-40B4-BE49-F238E27FC236}">
                <a16:creationId xmlns:a16="http://schemas.microsoft.com/office/drawing/2014/main" id="{07B9AB60-283B-C3B5-AE3E-2B759AA7BD3D}"/>
              </a:ext>
            </a:extLst>
          </p:cNvPr>
          <p:cNvSpPr>
            <a:spLocks noGrp="1"/>
          </p:cNvSpPr>
          <p:nvPr>
            <p:ph type="body" sz="quarter" idx="37" hasCustomPrompt="1"/>
          </p:nvPr>
        </p:nvSpPr>
        <p:spPr>
          <a:xfrm>
            <a:off x="8571612" y="5929757"/>
            <a:ext cx="712652" cy="404276"/>
          </a:xfrm>
          <a:prstGeom prst="rect">
            <a:avLst/>
          </a:prstGeom>
        </p:spPr>
        <p:txBody>
          <a:bodyPr/>
          <a:lstStyle>
            <a:lvl1pPr marL="0" indent="0" algn="l">
              <a:buNone/>
              <a:defRPr sz="3200" b="0" i="0">
                <a:solidFill>
                  <a:schemeClr val="tx1"/>
                </a:solidFill>
                <a:latin typeface="Arial" panose="020B0604020202020204" pitchFamily="34" charset="0"/>
                <a:cs typeface="Arial" panose="020B0604020202020204" pitchFamily="34" charset="0"/>
              </a:defRPr>
            </a:lvl1pPr>
          </a:lstStyle>
          <a:p>
            <a:pPr lvl="0"/>
            <a:r>
              <a:rPr lang="en-US"/>
              <a:t>XX</a:t>
            </a:r>
          </a:p>
        </p:txBody>
      </p:sp>
      <p:sp>
        <p:nvSpPr>
          <p:cNvPr id="50" name="Text Placeholder 26">
            <a:extLst>
              <a:ext uri="{FF2B5EF4-FFF2-40B4-BE49-F238E27FC236}">
                <a16:creationId xmlns:a16="http://schemas.microsoft.com/office/drawing/2014/main" id="{2E11F6AF-CBB3-7F25-E069-22FF4964246C}"/>
              </a:ext>
            </a:extLst>
          </p:cNvPr>
          <p:cNvSpPr>
            <a:spLocks noGrp="1"/>
          </p:cNvSpPr>
          <p:nvPr>
            <p:ph type="body" sz="quarter" idx="38" hasCustomPrompt="1"/>
          </p:nvPr>
        </p:nvSpPr>
        <p:spPr>
          <a:xfrm>
            <a:off x="8588240" y="4566943"/>
            <a:ext cx="2325184" cy="359222"/>
          </a:xfrm>
          <a:prstGeom prst="rect">
            <a:avLst/>
          </a:prstGeom>
        </p:spPr>
        <p:txBody>
          <a:bodyPr/>
          <a:lstStyle>
            <a:lvl1pPr marL="0" indent="0">
              <a:buNone/>
              <a:defRPr sz="1800" b="0" i="0">
                <a:solidFill>
                  <a:schemeClr val="tx1"/>
                </a:solidFill>
                <a:latin typeface="Arial" panose="020B0604020202020204" pitchFamily="34" charset="0"/>
                <a:cs typeface="Arial" panose="020B0604020202020204" pitchFamily="34" charset="0"/>
              </a:defRPr>
            </a:lvl1pPr>
          </a:lstStyle>
          <a:p>
            <a:pPr lvl="0"/>
            <a:r>
              <a:rPr lang="en-US"/>
              <a:t>raised a total of</a:t>
            </a:r>
          </a:p>
        </p:txBody>
      </p:sp>
      <p:cxnSp>
        <p:nvCxnSpPr>
          <p:cNvPr id="52" name="Straight Connector 51">
            <a:extLst>
              <a:ext uri="{FF2B5EF4-FFF2-40B4-BE49-F238E27FC236}">
                <a16:creationId xmlns:a16="http://schemas.microsoft.com/office/drawing/2014/main" id="{3C157BA9-40EE-9896-4CB8-C651CCAE6BDF}"/>
              </a:ext>
            </a:extLst>
          </p:cNvPr>
          <p:cNvCxnSpPr>
            <a:cxnSpLocks/>
          </p:cNvCxnSpPr>
          <p:nvPr userDrawn="1"/>
        </p:nvCxnSpPr>
        <p:spPr>
          <a:xfrm flipH="1">
            <a:off x="8628089" y="4387272"/>
            <a:ext cx="35639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6">
            <a:extLst>
              <a:ext uri="{FF2B5EF4-FFF2-40B4-BE49-F238E27FC236}">
                <a16:creationId xmlns:a16="http://schemas.microsoft.com/office/drawing/2014/main" id="{3B94C078-31FE-B976-AA96-D5B6AB7002BD}"/>
              </a:ext>
            </a:extLst>
          </p:cNvPr>
          <p:cNvSpPr>
            <a:spLocks noGrp="1"/>
          </p:cNvSpPr>
          <p:nvPr>
            <p:ph type="body" sz="quarter" idx="40" hasCustomPrompt="1"/>
          </p:nvPr>
        </p:nvSpPr>
        <p:spPr>
          <a:xfrm>
            <a:off x="8585019" y="5557391"/>
            <a:ext cx="3200811" cy="359222"/>
          </a:xfrm>
          <a:prstGeom prst="rect">
            <a:avLst/>
          </a:prstGeom>
        </p:spPr>
        <p:txBody>
          <a:bodyPr/>
          <a:lstStyle>
            <a:lvl1pPr marL="0" indent="0">
              <a:buNone/>
              <a:defRPr sz="1800" b="0" i="0">
                <a:solidFill>
                  <a:schemeClr val="tx1"/>
                </a:solidFill>
                <a:latin typeface="Arial" panose="020B0604020202020204" pitchFamily="34" charset="0"/>
                <a:cs typeface="Arial" panose="020B0604020202020204" pitchFamily="34" charset="0"/>
              </a:defRPr>
            </a:lvl1pPr>
          </a:lstStyle>
          <a:p>
            <a:pPr lvl="0"/>
            <a:r>
              <a:rPr lang="en-US"/>
              <a:t>hosted a number of events</a:t>
            </a:r>
          </a:p>
        </p:txBody>
      </p:sp>
      <p:sp>
        <p:nvSpPr>
          <p:cNvPr id="3" name="Slide Number Placeholder 9">
            <a:extLst>
              <a:ext uri="{FF2B5EF4-FFF2-40B4-BE49-F238E27FC236}">
                <a16:creationId xmlns:a16="http://schemas.microsoft.com/office/drawing/2014/main" id="{1B11A950-BB41-661B-B449-25BA1BE923F0}"/>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391532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fade">
                                      <p:cBhvr>
                                        <p:cTn id="13" dur="500"/>
                                        <p:tgtEl>
                                          <p:spTgt spid="2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0">
                                            <p:txEl>
                                              <p:pRg st="0" end="0"/>
                                            </p:txEl>
                                          </p:spTgt>
                                        </p:tgtEl>
                                        <p:attrNameLst>
                                          <p:attrName>style.visibility</p:attrName>
                                        </p:attrNameLst>
                                      </p:cBhvr>
                                      <p:to>
                                        <p:strVal val="visible"/>
                                      </p:to>
                                    </p:set>
                                    <p:animEffect transition="in" filter="fade">
                                      <p:cBhvr>
                                        <p:cTn id="18" dur="500"/>
                                        <p:tgtEl>
                                          <p:spTgt spid="5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xEl>
                                              <p:pRg st="0" end="0"/>
                                            </p:txEl>
                                          </p:spTgt>
                                        </p:tgtEl>
                                        <p:attrNameLst>
                                          <p:attrName>style.visibility</p:attrName>
                                        </p:attrNameLst>
                                      </p:cBhvr>
                                      <p:to>
                                        <p:strVal val="visible"/>
                                      </p:to>
                                    </p:set>
                                    <p:animEffect transition="in" filter="fade">
                                      <p:cBhvr>
                                        <p:cTn id="21" dur="500"/>
                                        <p:tgtEl>
                                          <p:spTgt spid="4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fade">
                                      <p:cBhvr>
                                        <p:cTn id="26" dur="500"/>
                                        <p:tgtEl>
                                          <p:spTgt spid="16">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9">
                                            <p:txEl>
                                              <p:pRg st="0" end="0"/>
                                            </p:txEl>
                                          </p:spTgt>
                                        </p:tgtEl>
                                        <p:attrNameLst>
                                          <p:attrName>style.visibility</p:attrName>
                                        </p:attrNameLst>
                                      </p:cBhvr>
                                      <p:to>
                                        <p:strVal val="visible"/>
                                      </p:to>
                                    </p:set>
                                    <p:animEffect transition="in" filter="fade">
                                      <p:cBhvr>
                                        <p:cTn id="29"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tmplLst>
          <p:tmpl lvl="1">
            <p:tnLst>
              <p:par>
                <p:cTn presetID="10"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46" grpId="0" build="p">
        <p:tmplLst>
          <p:tmpl lvl="1">
            <p:tnLst>
              <p:par>
                <p:cTn presetID="10" presetClass="entr" presetSubtype="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9" grpId="0" build="p">
        <p:tmplLst>
          <p:tmpl lvl="1">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click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16" grpId="0" build="p">
        <p:tmplLst>
          <p:tmpl lvl="1">
            <p:tnLst>
              <p:par>
                <p:cTn presetID="10"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2669845-9987-66FA-C854-B2A8AA3616A1}"/>
              </a:ext>
            </a:extLst>
          </p:cNvPr>
          <p:cNvSpPr>
            <a:spLocks noGrp="1"/>
          </p:cNvSpPr>
          <p:nvPr>
            <p:ph type="body" sz="quarter" idx="10" hasCustomPrompt="1"/>
          </p:nvPr>
        </p:nvSpPr>
        <p:spPr>
          <a:xfrm>
            <a:off x="8044332" y="1352677"/>
            <a:ext cx="3874067" cy="1185674"/>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[A case study about someone]</a:t>
            </a:r>
          </a:p>
        </p:txBody>
      </p:sp>
      <p:sp>
        <p:nvSpPr>
          <p:cNvPr id="11" name="Text Placeholder 2">
            <a:extLst>
              <a:ext uri="{FF2B5EF4-FFF2-40B4-BE49-F238E27FC236}">
                <a16:creationId xmlns:a16="http://schemas.microsoft.com/office/drawing/2014/main" id="{5CF73FF1-B95E-CA90-B4E5-86169052BB6D}"/>
              </a:ext>
            </a:extLst>
          </p:cNvPr>
          <p:cNvSpPr>
            <a:spLocks noGrp="1"/>
          </p:cNvSpPr>
          <p:nvPr>
            <p:ph type="body" sz="quarter" idx="16" hasCustomPrompt="1"/>
          </p:nvPr>
        </p:nvSpPr>
        <p:spPr>
          <a:xfrm>
            <a:off x="8044331" y="273599"/>
            <a:ext cx="3166547"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13" name="Text Placeholder 2">
            <a:extLst>
              <a:ext uri="{FF2B5EF4-FFF2-40B4-BE49-F238E27FC236}">
                <a16:creationId xmlns:a16="http://schemas.microsoft.com/office/drawing/2014/main" id="{AFF6DACF-C2DB-B445-A871-E8A846EEA477}"/>
              </a:ext>
            </a:extLst>
          </p:cNvPr>
          <p:cNvSpPr>
            <a:spLocks noGrp="1"/>
          </p:cNvSpPr>
          <p:nvPr>
            <p:ph type="body" sz="quarter" idx="17" hasCustomPrompt="1"/>
          </p:nvPr>
        </p:nvSpPr>
        <p:spPr>
          <a:xfrm>
            <a:off x="8044332" y="2695699"/>
            <a:ext cx="3874067" cy="3888696"/>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US" sz="1800"/>
              <a:t>Insert short case study copy. </a:t>
            </a:r>
            <a:r>
              <a:rPr lang="en-GB" sz="1800">
                <a:solidFill>
                  <a:srgbClr val="000000"/>
                </a:solidFill>
                <a:effectLst/>
              </a:rPr>
              <a:t>Lorem ipsum </a:t>
            </a:r>
            <a:r>
              <a:rPr lang="en-GB" sz="1800" err="1">
                <a:solidFill>
                  <a:srgbClr val="000000"/>
                </a:solidFill>
                <a:effectLst/>
              </a:rPr>
              <a:t>dolor</a:t>
            </a:r>
            <a:r>
              <a:rPr lang="en-GB" sz="1800">
                <a:solidFill>
                  <a:srgbClr val="000000"/>
                </a:solidFill>
                <a:effectLst/>
              </a:rPr>
              <a:t> sit </a:t>
            </a:r>
            <a:r>
              <a:rPr lang="en-GB" sz="1800" err="1">
                <a:solidFill>
                  <a:srgbClr val="000000"/>
                </a:solidFill>
                <a:effectLst/>
              </a:rPr>
              <a:t>amet</a:t>
            </a:r>
            <a:r>
              <a:rPr lang="en-GB" sz="1800">
                <a:solidFill>
                  <a:srgbClr val="000000"/>
                </a:solidFill>
                <a:effectLst/>
              </a:rPr>
              <a:t>, </a:t>
            </a:r>
            <a:r>
              <a:rPr lang="en-GB" sz="1800" err="1">
                <a:solidFill>
                  <a:srgbClr val="000000"/>
                </a:solidFill>
                <a:effectLst/>
              </a:rPr>
              <a:t>consectetur</a:t>
            </a:r>
            <a:r>
              <a:rPr lang="en-GB" sz="1800">
                <a:solidFill>
                  <a:srgbClr val="000000"/>
                </a:solidFill>
                <a:effectLst/>
              </a:rPr>
              <a:t> </a:t>
            </a:r>
            <a:r>
              <a:rPr lang="en-GB" sz="1800" err="1">
                <a:solidFill>
                  <a:srgbClr val="000000"/>
                </a:solidFill>
                <a:effectLst/>
              </a:rPr>
              <a:t>adipiscing</a:t>
            </a:r>
            <a:r>
              <a:rPr lang="en-GB" sz="1800">
                <a:solidFill>
                  <a:srgbClr val="000000"/>
                </a:solidFill>
                <a:effectLst/>
              </a:rPr>
              <a:t> </a:t>
            </a:r>
            <a:r>
              <a:rPr lang="en-GB" sz="1800" err="1">
                <a:solidFill>
                  <a:srgbClr val="000000"/>
                </a:solidFill>
                <a:effectLst/>
              </a:rPr>
              <a:t>elit</a:t>
            </a:r>
            <a:r>
              <a:rPr lang="en-GB" sz="1800">
                <a:solidFill>
                  <a:srgbClr val="000000"/>
                </a:solidFill>
                <a:effectLst/>
              </a:rPr>
              <a:t>. </a:t>
            </a:r>
            <a:r>
              <a:rPr lang="en-GB" sz="1800" err="1">
                <a:solidFill>
                  <a:srgbClr val="000000"/>
                </a:solidFill>
                <a:effectLst/>
              </a:rPr>
              <a:t>Aliquam</a:t>
            </a:r>
            <a:r>
              <a:rPr lang="en-GB" sz="1800">
                <a:solidFill>
                  <a:srgbClr val="000000"/>
                </a:solidFill>
                <a:effectLst/>
              </a:rPr>
              <a:t> id porta </a:t>
            </a:r>
            <a:r>
              <a:rPr lang="en-GB" sz="1800" err="1">
                <a:solidFill>
                  <a:srgbClr val="000000"/>
                </a:solidFill>
                <a:effectLst/>
              </a:rPr>
              <a:t>velit</a:t>
            </a:r>
            <a:r>
              <a:rPr lang="en-GB" sz="1800">
                <a:solidFill>
                  <a:srgbClr val="000000"/>
                </a:solidFill>
                <a:effectLst/>
              </a:rPr>
              <a:t>. </a:t>
            </a:r>
            <a:r>
              <a:rPr lang="en-GB" sz="1800" err="1">
                <a:solidFill>
                  <a:srgbClr val="000000"/>
                </a:solidFill>
                <a:effectLst/>
              </a:rPr>
              <a:t>Suspendisse</a:t>
            </a:r>
            <a:r>
              <a:rPr lang="en-GB" sz="1800">
                <a:solidFill>
                  <a:srgbClr val="000000"/>
                </a:solidFill>
                <a:effectLst/>
              </a:rPr>
              <a:t> </a:t>
            </a:r>
            <a:r>
              <a:rPr lang="en-GB" sz="1800" err="1">
                <a:solidFill>
                  <a:srgbClr val="000000"/>
                </a:solidFill>
                <a:effectLst/>
              </a:rPr>
              <a:t>potenti</a:t>
            </a:r>
            <a:r>
              <a:rPr lang="en-GB" sz="1800">
                <a:solidFill>
                  <a:srgbClr val="000000"/>
                </a:solidFill>
                <a:effectLst/>
              </a:rPr>
              <a:t>. Ut et </a:t>
            </a:r>
            <a:r>
              <a:rPr lang="en-GB" sz="1800" err="1">
                <a:solidFill>
                  <a:srgbClr val="000000"/>
                </a:solidFill>
                <a:effectLst/>
              </a:rPr>
              <a:t>augue</a:t>
            </a:r>
            <a:r>
              <a:rPr lang="en-GB" sz="1800">
                <a:solidFill>
                  <a:srgbClr val="000000"/>
                </a:solidFill>
                <a:effectLst/>
              </a:rPr>
              <a:t> </a:t>
            </a:r>
            <a:r>
              <a:rPr lang="en-GB" sz="1800" err="1">
                <a:solidFill>
                  <a:srgbClr val="000000"/>
                </a:solidFill>
                <a:effectLst/>
              </a:rPr>
              <a:t>iaculis</a:t>
            </a:r>
            <a:r>
              <a:rPr lang="en-GB" sz="1800">
                <a:solidFill>
                  <a:srgbClr val="000000"/>
                </a:solidFill>
                <a:effectLst/>
              </a:rPr>
              <a:t>, semper </a:t>
            </a:r>
            <a:r>
              <a:rPr lang="en-GB" sz="1800" err="1">
                <a:solidFill>
                  <a:srgbClr val="000000"/>
                </a:solidFill>
                <a:effectLst/>
              </a:rPr>
              <a:t>erat</a:t>
            </a:r>
            <a:r>
              <a:rPr lang="en-GB" sz="1800">
                <a:solidFill>
                  <a:srgbClr val="000000"/>
                </a:solidFill>
                <a:effectLst/>
              </a:rPr>
              <a:t> </a:t>
            </a:r>
            <a:r>
              <a:rPr lang="en-GB" sz="1800" err="1">
                <a:solidFill>
                  <a:srgbClr val="000000"/>
                </a:solidFill>
                <a:effectLst/>
              </a:rPr>
              <a:t>vel</a:t>
            </a:r>
            <a:r>
              <a:rPr lang="en-GB" sz="1800">
                <a:solidFill>
                  <a:srgbClr val="000000"/>
                </a:solidFill>
                <a:effectLst/>
              </a:rPr>
              <a:t>, </a:t>
            </a:r>
            <a:r>
              <a:rPr lang="en-GB" sz="1800" err="1">
                <a:solidFill>
                  <a:srgbClr val="000000"/>
                </a:solidFill>
                <a:effectLst/>
              </a:rPr>
              <a:t>tincidunt</a:t>
            </a:r>
            <a:r>
              <a:rPr lang="en-GB" sz="1800">
                <a:solidFill>
                  <a:srgbClr val="000000"/>
                </a:solidFill>
                <a:effectLst/>
              </a:rPr>
              <a:t> </a:t>
            </a:r>
            <a:r>
              <a:rPr lang="en-GB" sz="1800" err="1">
                <a:solidFill>
                  <a:srgbClr val="000000"/>
                </a:solidFill>
                <a:effectLst/>
              </a:rPr>
              <a:t>augue</a:t>
            </a:r>
            <a:r>
              <a:rPr lang="en-GB" sz="1800">
                <a:solidFill>
                  <a:srgbClr val="000000"/>
                </a:solidFill>
                <a:effectLst/>
              </a:rPr>
              <a:t>. In </a:t>
            </a:r>
            <a:r>
              <a:rPr lang="en-GB" sz="1800" err="1">
                <a:solidFill>
                  <a:srgbClr val="000000"/>
                </a:solidFill>
                <a:effectLst/>
              </a:rPr>
              <a:t>ut</a:t>
            </a:r>
            <a:r>
              <a:rPr lang="en-GB" sz="1800">
                <a:solidFill>
                  <a:srgbClr val="000000"/>
                </a:solidFill>
                <a:effectLst/>
              </a:rPr>
              <a:t> eros id </a:t>
            </a:r>
            <a:r>
              <a:rPr lang="en-GB" sz="1800" err="1">
                <a:solidFill>
                  <a:srgbClr val="000000"/>
                </a:solidFill>
                <a:effectLst/>
              </a:rPr>
              <a:t>est</a:t>
            </a:r>
            <a:r>
              <a:rPr lang="en-GB" sz="1800">
                <a:solidFill>
                  <a:srgbClr val="000000"/>
                </a:solidFill>
                <a:effectLst/>
              </a:rPr>
              <a:t> </a:t>
            </a:r>
            <a:r>
              <a:rPr lang="en-GB" sz="1800" err="1">
                <a:solidFill>
                  <a:srgbClr val="000000"/>
                </a:solidFill>
                <a:effectLst/>
              </a:rPr>
              <a:t>dapibus</a:t>
            </a:r>
            <a:r>
              <a:rPr lang="en-GB" sz="1800">
                <a:solidFill>
                  <a:srgbClr val="000000"/>
                </a:solidFill>
                <a:effectLst/>
              </a:rPr>
              <a:t> pulvinar in ac </a:t>
            </a:r>
            <a:r>
              <a:rPr lang="en-GB" sz="1800" err="1">
                <a:solidFill>
                  <a:srgbClr val="000000"/>
                </a:solidFill>
                <a:effectLst/>
              </a:rPr>
              <a:t>felis</a:t>
            </a:r>
            <a:r>
              <a:rPr lang="en-GB" sz="1800">
                <a:solidFill>
                  <a:srgbClr val="000000"/>
                </a:solidFill>
                <a:effectLst/>
              </a:rPr>
              <a:t>. Nam </a:t>
            </a:r>
            <a:r>
              <a:rPr lang="en-GB" sz="1800" err="1">
                <a:solidFill>
                  <a:srgbClr val="000000"/>
                </a:solidFill>
                <a:effectLst/>
              </a:rPr>
              <a:t>ullamcorper</a:t>
            </a:r>
            <a:r>
              <a:rPr lang="en-GB" sz="1800">
                <a:solidFill>
                  <a:srgbClr val="000000"/>
                </a:solidFill>
                <a:effectLst/>
              </a:rPr>
              <a:t> </a:t>
            </a:r>
            <a:r>
              <a:rPr lang="en-GB" sz="1800" err="1">
                <a:solidFill>
                  <a:srgbClr val="000000"/>
                </a:solidFill>
                <a:effectLst/>
              </a:rPr>
              <a:t>porttitor</a:t>
            </a:r>
            <a:r>
              <a:rPr lang="en-GB" sz="1800">
                <a:solidFill>
                  <a:srgbClr val="000000"/>
                </a:solidFill>
                <a:effectLst/>
              </a:rPr>
              <a:t> libero </a:t>
            </a:r>
            <a:r>
              <a:rPr lang="en-GB" sz="1800" err="1">
                <a:solidFill>
                  <a:srgbClr val="000000"/>
                </a:solidFill>
                <a:effectLst/>
              </a:rPr>
              <a:t>ut</a:t>
            </a:r>
            <a:r>
              <a:rPr lang="en-GB" sz="1800">
                <a:solidFill>
                  <a:srgbClr val="000000"/>
                </a:solidFill>
                <a:effectLst/>
              </a:rPr>
              <a:t> </a:t>
            </a:r>
            <a:r>
              <a:rPr lang="en-GB" sz="1800" err="1">
                <a:solidFill>
                  <a:srgbClr val="000000"/>
                </a:solidFill>
                <a:effectLst/>
              </a:rPr>
              <a:t>condimentum</a:t>
            </a:r>
            <a:r>
              <a:rPr lang="en-GB" sz="1800">
                <a:solidFill>
                  <a:srgbClr val="000000"/>
                </a:solidFill>
                <a:effectLst/>
              </a:rPr>
              <a:t>. Nam fermentum sit </a:t>
            </a:r>
            <a:r>
              <a:rPr lang="en-GB" sz="1800" err="1">
                <a:solidFill>
                  <a:srgbClr val="000000"/>
                </a:solidFill>
                <a:effectLst/>
              </a:rPr>
              <a:t>amet</a:t>
            </a:r>
            <a:r>
              <a:rPr lang="en-GB" sz="1800">
                <a:solidFill>
                  <a:srgbClr val="000000"/>
                </a:solidFill>
                <a:effectLst/>
              </a:rPr>
              <a:t> </a:t>
            </a:r>
            <a:r>
              <a:rPr lang="en-GB" sz="1800" err="1">
                <a:solidFill>
                  <a:srgbClr val="000000"/>
                </a:solidFill>
                <a:effectLst/>
              </a:rPr>
              <a:t>orci</a:t>
            </a:r>
            <a:r>
              <a:rPr lang="en-GB" sz="1800">
                <a:solidFill>
                  <a:srgbClr val="000000"/>
                </a:solidFill>
                <a:effectLst/>
              </a:rPr>
              <a:t> id </a:t>
            </a:r>
            <a:r>
              <a:rPr lang="en-GB" sz="1800" err="1">
                <a:solidFill>
                  <a:srgbClr val="000000"/>
                </a:solidFill>
                <a:effectLst/>
              </a:rPr>
              <a:t>accumsan</a:t>
            </a:r>
            <a:r>
              <a:rPr lang="en-GB" sz="1800">
                <a:solidFill>
                  <a:srgbClr val="000000"/>
                </a:solidFill>
                <a:effectLst/>
              </a:rPr>
              <a:t>. </a:t>
            </a:r>
            <a:endParaRPr lang="en-US" sz="1800"/>
          </a:p>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endParaRPr lang="en-GB"/>
          </a:p>
        </p:txBody>
      </p:sp>
      <p:sp>
        <p:nvSpPr>
          <p:cNvPr id="4" name="Picture Placeholder 14">
            <a:extLst>
              <a:ext uri="{FF2B5EF4-FFF2-40B4-BE49-F238E27FC236}">
                <a16:creationId xmlns:a16="http://schemas.microsoft.com/office/drawing/2014/main" id="{9C6DED80-0930-A09E-C6AC-8D86D923B97D}"/>
              </a:ext>
            </a:extLst>
          </p:cNvPr>
          <p:cNvSpPr>
            <a:spLocks noGrp="1"/>
          </p:cNvSpPr>
          <p:nvPr>
            <p:ph type="pic" sz="quarter" idx="15"/>
          </p:nvPr>
        </p:nvSpPr>
        <p:spPr>
          <a:xfrm>
            <a:off x="273051" y="273049"/>
            <a:ext cx="7380816" cy="6307133"/>
          </a:xfrm>
          <a:prstGeom prst="rect">
            <a:avLst/>
          </a:prstGeom>
          <a:blipFill dpi="0" rotWithShape="1">
            <a:blip r:embed="rId2"/>
            <a:srcRect/>
            <a:stretch>
              <a:fillRect l="-11594" r="-16586"/>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5" name="Slide Number Placeholder 9">
            <a:extLst>
              <a:ext uri="{FF2B5EF4-FFF2-40B4-BE49-F238E27FC236}">
                <a16:creationId xmlns:a16="http://schemas.microsoft.com/office/drawing/2014/main" id="{AC1D27A2-DEA5-5E5E-06BC-4F49976C86DA}"/>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478679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AF6FD62-95E3-8250-6256-E5E0C5F4A9BA}"/>
              </a:ext>
            </a:extLst>
          </p:cNvPr>
          <p:cNvCxnSpPr>
            <a:cxnSpLocks/>
          </p:cNvCxnSpPr>
          <p:nvPr userDrawn="1"/>
        </p:nvCxnSpPr>
        <p:spPr>
          <a:xfrm flipH="1">
            <a:off x="0" y="4423832"/>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E66A2CB5-E5F0-F348-8BF4-78D9292206DA}"/>
              </a:ext>
            </a:extLst>
          </p:cNvPr>
          <p:cNvSpPr/>
          <p:nvPr userDrawn="1"/>
        </p:nvSpPr>
        <p:spPr>
          <a:xfrm>
            <a:off x="7790213" y="2919177"/>
            <a:ext cx="3009310" cy="300931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AE7637A5-A631-18B3-079A-6F31B62A9007}"/>
              </a:ext>
            </a:extLst>
          </p:cNvPr>
          <p:cNvSpPr/>
          <p:nvPr userDrawn="1"/>
        </p:nvSpPr>
        <p:spPr>
          <a:xfrm>
            <a:off x="237518" y="3855308"/>
            <a:ext cx="1137049" cy="113704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9EB36E12-0786-69A4-0C6B-1C073D892137}"/>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18" name="Text Placeholder 2">
            <a:extLst>
              <a:ext uri="{FF2B5EF4-FFF2-40B4-BE49-F238E27FC236}">
                <a16:creationId xmlns:a16="http://schemas.microsoft.com/office/drawing/2014/main" id="{32066E7C-0D5A-75AC-6202-FB2853C00310}"/>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25" name="Text Placeholder 2">
            <a:extLst>
              <a:ext uri="{FF2B5EF4-FFF2-40B4-BE49-F238E27FC236}">
                <a16:creationId xmlns:a16="http://schemas.microsoft.com/office/drawing/2014/main" id="{FA4841E6-2369-55FA-7205-0D7A06C7C0FE}"/>
              </a:ext>
            </a:extLst>
          </p:cNvPr>
          <p:cNvSpPr>
            <a:spLocks noGrp="1"/>
          </p:cNvSpPr>
          <p:nvPr>
            <p:ph type="body" sz="quarter" idx="22" hasCustomPrompt="1"/>
          </p:nvPr>
        </p:nvSpPr>
        <p:spPr>
          <a:xfrm>
            <a:off x="8477501" y="3836680"/>
            <a:ext cx="1972784" cy="296364"/>
          </a:xfrm>
          <a:prstGeom prst="rect">
            <a:avLst/>
          </a:prstGeom>
        </p:spPr>
        <p:txBody>
          <a:bodyPr/>
          <a:lstStyle>
            <a:lvl1pPr marL="0" indent="0">
              <a:lnSpc>
                <a:spcPct val="113000"/>
              </a:lnSpc>
              <a:buNone/>
              <a:defRPr sz="2000" b="0" i="0" spc="10" baseline="0">
                <a:solidFill>
                  <a:schemeClr val="bg1"/>
                </a:solidFill>
                <a:latin typeface="Arial" panose="020B0604020202020204" pitchFamily="34" charset="0"/>
              </a:defRPr>
            </a:lvl1pPr>
          </a:lstStyle>
          <a:p>
            <a:pPr lvl="0"/>
            <a:r>
              <a:rPr lang="en-GB"/>
              <a:t>[Date]</a:t>
            </a:r>
          </a:p>
        </p:txBody>
      </p:sp>
      <p:sp>
        <p:nvSpPr>
          <p:cNvPr id="26" name="Text Placeholder 2">
            <a:extLst>
              <a:ext uri="{FF2B5EF4-FFF2-40B4-BE49-F238E27FC236}">
                <a16:creationId xmlns:a16="http://schemas.microsoft.com/office/drawing/2014/main" id="{BA9E0337-6CF9-280D-70C4-5F972A22B809}"/>
              </a:ext>
            </a:extLst>
          </p:cNvPr>
          <p:cNvSpPr>
            <a:spLocks noGrp="1"/>
          </p:cNvSpPr>
          <p:nvPr>
            <p:ph type="body" sz="quarter" idx="23" hasCustomPrompt="1"/>
          </p:nvPr>
        </p:nvSpPr>
        <p:spPr>
          <a:xfrm>
            <a:off x="8477501" y="4253943"/>
            <a:ext cx="1972784" cy="879661"/>
          </a:xfrm>
          <a:prstGeom prst="rect">
            <a:avLst/>
          </a:prstGeom>
        </p:spPr>
        <p:txBody>
          <a:bodyPr/>
          <a:lstStyle>
            <a:lvl1pPr marL="0" indent="0">
              <a:lnSpc>
                <a:spcPct val="113000"/>
              </a:lnSpc>
              <a:buNone/>
              <a:defRPr sz="1800" b="0" i="0" spc="10" baseline="0">
                <a:solidFill>
                  <a:schemeClr val="bg1"/>
                </a:solidFill>
                <a:latin typeface="Arial" panose="020B0604020202020204" pitchFamily="34" charset="0"/>
              </a:defRPr>
            </a:lvl1pPr>
          </a:lstStyle>
          <a:p>
            <a:pPr lvl="0"/>
            <a:r>
              <a:rPr lang="en-GB"/>
              <a:t>[Moment to highlight]</a:t>
            </a:r>
          </a:p>
        </p:txBody>
      </p:sp>
      <p:sp>
        <p:nvSpPr>
          <p:cNvPr id="3" name="Slide Number Placeholder 9">
            <a:extLst>
              <a:ext uri="{FF2B5EF4-FFF2-40B4-BE49-F238E27FC236}">
                <a16:creationId xmlns:a16="http://schemas.microsoft.com/office/drawing/2014/main" id="{1E7F1E50-3136-35C3-0117-B0B0F09D6BB2}"/>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
        <p:nvSpPr>
          <p:cNvPr id="7" name="Text Placeholder 2">
            <a:extLst>
              <a:ext uri="{FF2B5EF4-FFF2-40B4-BE49-F238E27FC236}">
                <a16:creationId xmlns:a16="http://schemas.microsoft.com/office/drawing/2014/main" id="{20BF2506-0E4F-00F5-A91C-B50D9192BD45}"/>
              </a:ext>
            </a:extLst>
          </p:cNvPr>
          <p:cNvSpPr>
            <a:spLocks noGrp="1"/>
          </p:cNvSpPr>
          <p:nvPr>
            <p:ph type="body" sz="quarter" idx="18" hasCustomPrompt="1"/>
          </p:nvPr>
        </p:nvSpPr>
        <p:spPr>
          <a:xfrm>
            <a:off x="630918" y="5233330"/>
            <a:ext cx="1972784" cy="327551"/>
          </a:xfrm>
          <a:prstGeom prst="rect">
            <a:avLst/>
          </a:prstGeom>
        </p:spPr>
        <p:txBody>
          <a:bodyPr/>
          <a:lstStyle>
            <a:lvl1pPr marL="0" indent="0">
              <a:lnSpc>
                <a:spcPct val="113000"/>
              </a:lnSpc>
              <a:buNone/>
              <a:defRPr sz="2000" b="0" i="0" spc="10" baseline="0">
                <a:solidFill>
                  <a:schemeClr val="tx1"/>
                </a:solidFill>
                <a:latin typeface="Arial" panose="020B0604020202020204" pitchFamily="34" charset="0"/>
              </a:defRPr>
            </a:lvl1pPr>
          </a:lstStyle>
          <a:p>
            <a:pPr lvl="0"/>
            <a:r>
              <a:rPr lang="en-GB"/>
              <a:t>[Date]</a:t>
            </a:r>
          </a:p>
        </p:txBody>
      </p:sp>
      <p:sp>
        <p:nvSpPr>
          <p:cNvPr id="8" name="Text Placeholder 2">
            <a:extLst>
              <a:ext uri="{FF2B5EF4-FFF2-40B4-BE49-F238E27FC236}">
                <a16:creationId xmlns:a16="http://schemas.microsoft.com/office/drawing/2014/main" id="{ACD9B7FA-5F2F-5B9A-0CAA-8747A219E9B5}"/>
              </a:ext>
            </a:extLst>
          </p:cNvPr>
          <p:cNvSpPr>
            <a:spLocks noGrp="1"/>
          </p:cNvSpPr>
          <p:nvPr>
            <p:ph type="body" sz="quarter" idx="21" hasCustomPrompt="1"/>
          </p:nvPr>
        </p:nvSpPr>
        <p:spPr>
          <a:xfrm>
            <a:off x="630918" y="5650594"/>
            <a:ext cx="1972784" cy="763678"/>
          </a:xfrm>
          <a:prstGeom prst="rect">
            <a:avLst/>
          </a:prstGeom>
        </p:spPr>
        <p:txBody>
          <a:bodyPr/>
          <a:lstStyle>
            <a:lvl1pPr marL="0" indent="0">
              <a:lnSpc>
                <a:spcPct val="113000"/>
              </a:lnSpc>
              <a:buNone/>
              <a:defRPr sz="1800" b="0" i="0" spc="10" baseline="0">
                <a:solidFill>
                  <a:schemeClr val="tx1"/>
                </a:solidFill>
                <a:latin typeface="Arial" panose="020B0604020202020204" pitchFamily="34" charset="0"/>
              </a:defRPr>
            </a:lvl1pPr>
          </a:lstStyle>
          <a:p>
            <a:pPr lvl="0"/>
            <a:r>
              <a:rPr lang="en-GB"/>
              <a:t>[Moment to highlight]</a:t>
            </a:r>
          </a:p>
        </p:txBody>
      </p:sp>
      <p:sp>
        <p:nvSpPr>
          <p:cNvPr id="11" name="Picture Placeholder 10">
            <a:extLst>
              <a:ext uri="{FF2B5EF4-FFF2-40B4-BE49-F238E27FC236}">
                <a16:creationId xmlns:a16="http://schemas.microsoft.com/office/drawing/2014/main" id="{7C4D626B-A1C1-E6D2-9E82-DB4FC503E4A2}"/>
              </a:ext>
            </a:extLst>
          </p:cNvPr>
          <p:cNvSpPr>
            <a:spLocks noGrp="1"/>
          </p:cNvSpPr>
          <p:nvPr>
            <p:ph type="pic" sz="quarter" idx="24"/>
          </p:nvPr>
        </p:nvSpPr>
        <p:spPr>
          <a:xfrm>
            <a:off x="3408229" y="929513"/>
            <a:ext cx="5375542" cy="5647436"/>
          </a:xfrm>
          <a:custGeom>
            <a:avLst/>
            <a:gdLst>
              <a:gd name="connsiteX0" fmla="*/ 0 w 5375542"/>
              <a:gd name="connsiteY0" fmla="*/ 0 h 5647436"/>
              <a:gd name="connsiteX1" fmla="*/ 5375542 w 5375542"/>
              <a:gd name="connsiteY1" fmla="*/ 0 h 5647436"/>
              <a:gd name="connsiteX2" fmla="*/ 5375542 w 5375542"/>
              <a:gd name="connsiteY2" fmla="*/ 2076600 h 5647436"/>
              <a:gd name="connsiteX3" fmla="*/ 5290004 w 5375542"/>
              <a:gd name="connsiteY3" fmla="*/ 2107907 h 5647436"/>
              <a:gd name="connsiteX4" fmla="*/ 4371029 w 5375542"/>
              <a:gd name="connsiteY4" fmla="*/ 3494319 h 5647436"/>
              <a:gd name="connsiteX5" fmla="*/ 5290004 w 5375542"/>
              <a:gd name="connsiteY5" fmla="*/ 4880731 h 5647436"/>
              <a:gd name="connsiteX6" fmla="*/ 5375542 w 5375542"/>
              <a:gd name="connsiteY6" fmla="*/ 4912038 h 5647436"/>
              <a:gd name="connsiteX7" fmla="*/ 5375542 w 5375542"/>
              <a:gd name="connsiteY7" fmla="*/ 5647436 h 5647436"/>
              <a:gd name="connsiteX8" fmla="*/ 0 w 5375542"/>
              <a:gd name="connsiteY8" fmla="*/ 5647436 h 564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5542" h="5647436">
                <a:moveTo>
                  <a:pt x="0" y="0"/>
                </a:moveTo>
                <a:lnTo>
                  <a:pt x="5375542" y="0"/>
                </a:lnTo>
                <a:lnTo>
                  <a:pt x="5375542" y="2076600"/>
                </a:lnTo>
                <a:lnTo>
                  <a:pt x="5290004" y="2107907"/>
                </a:lnTo>
                <a:cubicBezTo>
                  <a:pt x="4749961" y="2336327"/>
                  <a:pt x="4371029" y="2871071"/>
                  <a:pt x="4371029" y="3494319"/>
                </a:cubicBezTo>
                <a:cubicBezTo>
                  <a:pt x="4371029" y="4117568"/>
                  <a:pt x="4749961" y="4652312"/>
                  <a:pt x="5290004" y="4880731"/>
                </a:cubicBezTo>
                <a:lnTo>
                  <a:pt x="5375542" y="4912038"/>
                </a:lnTo>
                <a:lnTo>
                  <a:pt x="5375542" y="5647436"/>
                </a:lnTo>
                <a:lnTo>
                  <a:pt x="0" y="5647436"/>
                </a:lnTo>
                <a:close/>
              </a:path>
            </a:pathLst>
          </a:custGeom>
          <a:blipFill dpi="0" rotWithShape="1">
            <a:blip r:embed="rId2"/>
            <a:srcRect/>
            <a:stretch>
              <a:fillRect l="-37197" r="-20390"/>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53250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animEffect transition="in" filter="fade">
                                      <p:cBhvr>
                                        <p:cTn id="24" dur="500"/>
                                        <p:tgtEl>
                                          <p:spTgt spid="26">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fade">
                                      <p:cBhvr>
                                        <p:cTn id="3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 grpId="0" animBg="1"/>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7"/>
            <a:ext cx="3095897" cy="1628029"/>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Agenda</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5091736" y="817618"/>
            <a:ext cx="2033103" cy="7651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Welcome &amp; introductions</a:t>
            </a:r>
          </a:p>
        </p:txBody>
      </p:sp>
      <p:sp>
        <p:nvSpPr>
          <p:cNvPr id="61" name="Text Placeholder 2">
            <a:extLst>
              <a:ext uri="{FF2B5EF4-FFF2-40B4-BE49-F238E27FC236}">
                <a16:creationId xmlns:a16="http://schemas.microsoft.com/office/drawing/2014/main" id="{78F160D5-88D5-C7F4-6D85-5F17D8396BB2}"/>
              </a:ext>
            </a:extLst>
          </p:cNvPr>
          <p:cNvSpPr>
            <a:spLocks noGrp="1"/>
          </p:cNvSpPr>
          <p:nvPr>
            <p:ph type="body" sz="quarter" idx="19" hasCustomPrompt="1"/>
          </p:nvPr>
        </p:nvSpPr>
        <p:spPr>
          <a:xfrm>
            <a:off x="5091736" y="2473330"/>
            <a:ext cx="2033103" cy="725715"/>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Objectives</a:t>
            </a:r>
          </a:p>
        </p:txBody>
      </p:sp>
      <p:sp>
        <p:nvSpPr>
          <p:cNvPr id="64" name="Text Placeholder 2">
            <a:extLst>
              <a:ext uri="{FF2B5EF4-FFF2-40B4-BE49-F238E27FC236}">
                <a16:creationId xmlns:a16="http://schemas.microsoft.com/office/drawing/2014/main" id="{350E0D4C-694A-36C7-41AD-CB9C1D3DD530}"/>
              </a:ext>
            </a:extLst>
          </p:cNvPr>
          <p:cNvSpPr>
            <a:spLocks noGrp="1"/>
          </p:cNvSpPr>
          <p:nvPr>
            <p:ph type="body" sz="quarter" idx="21" hasCustomPrompt="1"/>
          </p:nvPr>
        </p:nvSpPr>
        <p:spPr>
          <a:xfrm>
            <a:off x="5091736" y="4170417"/>
            <a:ext cx="2033103" cy="78001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1</a:t>
            </a:r>
          </a:p>
        </p:txBody>
      </p:sp>
      <p:sp>
        <p:nvSpPr>
          <p:cNvPr id="67" name="Text Placeholder 2">
            <a:extLst>
              <a:ext uri="{FF2B5EF4-FFF2-40B4-BE49-F238E27FC236}">
                <a16:creationId xmlns:a16="http://schemas.microsoft.com/office/drawing/2014/main" id="{AC6279E7-851E-859B-68C1-468C88B5471C}"/>
              </a:ext>
            </a:extLst>
          </p:cNvPr>
          <p:cNvSpPr>
            <a:spLocks noGrp="1"/>
          </p:cNvSpPr>
          <p:nvPr>
            <p:ph type="body" sz="quarter" idx="23" hasCustomPrompt="1"/>
          </p:nvPr>
        </p:nvSpPr>
        <p:spPr>
          <a:xfrm>
            <a:off x="9032646" y="817618"/>
            <a:ext cx="2033103" cy="7651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2</a:t>
            </a:r>
          </a:p>
        </p:txBody>
      </p:sp>
      <p:sp>
        <p:nvSpPr>
          <p:cNvPr id="70" name="Text Placeholder 2">
            <a:extLst>
              <a:ext uri="{FF2B5EF4-FFF2-40B4-BE49-F238E27FC236}">
                <a16:creationId xmlns:a16="http://schemas.microsoft.com/office/drawing/2014/main" id="{AE82C10B-2651-B01B-6519-71C21699C299}"/>
              </a:ext>
            </a:extLst>
          </p:cNvPr>
          <p:cNvSpPr>
            <a:spLocks noGrp="1"/>
          </p:cNvSpPr>
          <p:nvPr>
            <p:ph type="body" sz="quarter" idx="25" hasCustomPrompt="1"/>
          </p:nvPr>
        </p:nvSpPr>
        <p:spPr>
          <a:xfrm>
            <a:off x="9032646" y="2473330"/>
            <a:ext cx="2033103" cy="725714"/>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3</a:t>
            </a:r>
          </a:p>
        </p:txBody>
      </p:sp>
      <p:sp>
        <p:nvSpPr>
          <p:cNvPr id="73" name="Text Placeholder 2">
            <a:extLst>
              <a:ext uri="{FF2B5EF4-FFF2-40B4-BE49-F238E27FC236}">
                <a16:creationId xmlns:a16="http://schemas.microsoft.com/office/drawing/2014/main" id="{747B1837-48B1-6619-1C3E-2C6AB8B7A304}"/>
              </a:ext>
            </a:extLst>
          </p:cNvPr>
          <p:cNvSpPr>
            <a:spLocks noGrp="1"/>
          </p:cNvSpPr>
          <p:nvPr>
            <p:ph type="body" sz="quarter" idx="27" hasCustomPrompt="1"/>
          </p:nvPr>
        </p:nvSpPr>
        <p:spPr>
          <a:xfrm>
            <a:off x="9032646" y="4170417"/>
            <a:ext cx="2033103" cy="78000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AOB</a:t>
            </a:r>
          </a:p>
        </p:txBody>
      </p:sp>
      <p:sp>
        <p:nvSpPr>
          <p:cNvPr id="3" name="Text Placeholder 2">
            <a:extLst>
              <a:ext uri="{FF2B5EF4-FFF2-40B4-BE49-F238E27FC236}">
                <a16:creationId xmlns:a16="http://schemas.microsoft.com/office/drawing/2014/main" id="{1BFD58AA-3DD6-A6FA-935A-2CF9EAFA8181}"/>
              </a:ext>
            </a:extLst>
          </p:cNvPr>
          <p:cNvSpPr>
            <a:spLocks noGrp="1"/>
          </p:cNvSpPr>
          <p:nvPr>
            <p:ph type="body" sz="quarter" idx="32" hasCustomPrompt="1"/>
          </p:nvPr>
        </p:nvSpPr>
        <p:spPr>
          <a:xfrm>
            <a:off x="3880594" y="74052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01</a:t>
            </a:r>
          </a:p>
        </p:txBody>
      </p:sp>
      <p:sp>
        <p:nvSpPr>
          <p:cNvPr id="4" name="Text Placeholder 2">
            <a:extLst>
              <a:ext uri="{FF2B5EF4-FFF2-40B4-BE49-F238E27FC236}">
                <a16:creationId xmlns:a16="http://schemas.microsoft.com/office/drawing/2014/main" id="{EA3BCF47-A418-A097-AA19-6AF7DAA98FD6}"/>
              </a:ext>
            </a:extLst>
          </p:cNvPr>
          <p:cNvSpPr>
            <a:spLocks noGrp="1"/>
          </p:cNvSpPr>
          <p:nvPr>
            <p:ph type="body" sz="quarter" idx="33" hasCustomPrompt="1"/>
          </p:nvPr>
        </p:nvSpPr>
        <p:spPr>
          <a:xfrm>
            <a:off x="3880594" y="240468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03</a:t>
            </a:r>
          </a:p>
        </p:txBody>
      </p:sp>
      <p:sp>
        <p:nvSpPr>
          <p:cNvPr id="5" name="Text Placeholder 2">
            <a:extLst>
              <a:ext uri="{FF2B5EF4-FFF2-40B4-BE49-F238E27FC236}">
                <a16:creationId xmlns:a16="http://schemas.microsoft.com/office/drawing/2014/main" id="{D47F2CA3-3687-9303-8B3B-0647090CD1BE}"/>
              </a:ext>
            </a:extLst>
          </p:cNvPr>
          <p:cNvSpPr>
            <a:spLocks noGrp="1"/>
          </p:cNvSpPr>
          <p:nvPr>
            <p:ph type="body" sz="quarter" idx="34" hasCustomPrompt="1"/>
          </p:nvPr>
        </p:nvSpPr>
        <p:spPr>
          <a:xfrm>
            <a:off x="3880594" y="409114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05</a:t>
            </a:r>
          </a:p>
        </p:txBody>
      </p:sp>
      <p:sp>
        <p:nvSpPr>
          <p:cNvPr id="6" name="Text Placeholder 2">
            <a:extLst>
              <a:ext uri="{FF2B5EF4-FFF2-40B4-BE49-F238E27FC236}">
                <a16:creationId xmlns:a16="http://schemas.microsoft.com/office/drawing/2014/main" id="{5F61D7AF-158B-541D-4B14-67F86D6ABAAD}"/>
              </a:ext>
            </a:extLst>
          </p:cNvPr>
          <p:cNvSpPr>
            <a:spLocks noGrp="1"/>
          </p:cNvSpPr>
          <p:nvPr>
            <p:ph type="body" sz="quarter" idx="35" hasCustomPrompt="1"/>
          </p:nvPr>
        </p:nvSpPr>
        <p:spPr>
          <a:xfrm>
            <a:off x="7829546" y="74052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02</a:t>
            </a:r>
          </a:p>
        </p:txBody>
      </p:sp>
      <p:sp>
        <p:nvSpPr>
          <p:cNvPr id="7" name="Text Placeholder 2">
            <a:extLst>
              <a:ext uri="{FF2B5EF4-FFF2-40B4-BE49-F238E27FC236}">
                <a16:creationId xmlns:a16="http://schemas.microsoft.com/office/drawing/2014/main" id="{94CBA714-92F2-B6B3-B899-223756AAA85E}"/>
              </a:ext>
            </a:extLst>
          </p:cNvPr>
          <p:cNvSpPr>
            <a:spLocks noGrp="1"/>
          </p:cNvSpPr>
          <p:nvPr>
            <p:ph type="body" sz="quarter" idx="36" hasCustomPrompt="1"/>
          </p:nvPr>
        </p:nvSpPr>
        <p:spPr>
          <a:xfrm>
            <a:off x="7829546" y="240468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04</a:t>
            </a:r>
          </a:p>
        </p:txBody>
      </p:sp>
      <p:sp>
        <p:nvSpPr>
          <p:cNvPr id="8" name="Text Placeholder 2">
            <a:extLst>
              <a:ext uri="{FF2B5EF4-FFF2-40B4-BE49-F238E27FC236}">
                <a16:creationId xmlns:a16="http://schemas.microsoft.com/office/drawing/2014/main" id="{890A0160-C117-F164-22D5-6EB1955A132C}"/>
              </a:ext>
            </a:extLst>
          </p:cNvPr>
          <p:cNvSpPr>
            <a:spLocks noGrp="1"/>
          </p:cNvSpPr>
          <p:nvPr>
            <p:ph type="body" sz="quarter" idx="37" hasCustomPrompt="1"/>
          </p:nvPr>
        </p:nvSpPr>
        <p:spPr>
          <a:xfrm>
            <a:off x="7829546" y="409114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06</a:t>
            </a:r>
          </a:p>
        </p:txBody>
      </p:sp>
      <p:cxnSp>
        <p:nvCxnSpPr>
          <p:cNvPr id="9" name="Straight Connector 8">
            <a:extLst>
              <a:ext uri="{FF2B5EF4-FFF2-40B4-BE49-F238E27FC236}">
                <a16:creationId xmlns:a16="http://schemas.microsoft.com/office/drawing/2014/main" id="{8B928265-CECA-776B-C436-3D94A3E5D36D}"/>
              </a:ext>
            </a:extLst>
          </p:cNvPr>
          <p:cNvCxnSpPr>
            <a:cxnSpLocks/>
          </p:cNvCxnSpPr>
          <p:nvPr userDrawn="1"/>
        </p:nvCxnSpPr>
        <p:spPr>
          <a:xfrm flipH="1">
            <a:off x="3880594" y="740522"/>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092A46-9B1E-3627-E990-AA0F90F2291A}"/>
              </a:ext>
            </a:extLst>
          </p:cNvPr>
          <p:cNvCxnSpPr>
            <a:cxnSpLocks/>
          </p:cNvCxnSpPr>
          <p:nvPr userDrawn="1"/>
        </p:nvCxnSpPr>
        <p:spPr>
          <a:xfrm flipH="1">
            <a:off x="3880594" y="2390903"/>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22AAC4-7B13-B5DF-D5AF-B0EDB2AD71BC}"/>
              </a:ext>
            </a:extLst>
          </p:cNvPr>
          <p:cNvCxnSpPr>
            <a:cxnSpLocks/>
          </p:cNvCxnSpPr>
          <p:nvPr userDrawn="1"/>
        </p:nvCxnSpPr>
        <p:spPr>
          <a:xfrm flipH="1">
            <a:off x="3880594" y="4074737"/>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D633B43-09A8-9F05-3CE3-06DB9E4BCDD5}"/>
              </a:ext>
            </a:extLst>
          </p:cNvPr>
          <p:cNvCxnSpPr>
            <a:cxnSpLocks/>
          </p:cNvCxnSpPr>
          <p:nvPr userDrawn="1"/>
        </p:nvCxnSpPr>
        <p:spPr>
          <a:xfrm flipH="1">
            <a:off x="7829469" y="740522"/>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55D9726-CBB2-EFE5-3687-8A66FA579CE2}"/>
              </a:ext>
            </a:extLst>
          </p:cNvPr>
          <p:cNvCxnSpPr>
            <a:cxnSpLocks/>
          </p:cNvCxnSpPr>
          <p:nvPr userDrawn="1"/>
        </p:nvCxnSpPr>
        <p:spPr>
          <a:xfrm flipH="1">
            <a:off x="7829469" y="2390903"/>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5D4B75-293C-E1AE-944B-65E7E31714DE}"/>
              </a:ext>
            </a:extLst>
          </p:cNvPr>
          <p:cNvCxnSpPr>
            <a:cxnSpLocks/>
          </p:cNvCxnSpPr>
          <p:nvPr userDrawn="1"/>
        </p:nvCxnSpPr>
        <p:spPr>
          <a:xfrm flipH="1">
            <a:off x="7829469" y="4074737"/>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81F14DB0-5D47-4220-520F-05EAF9EE864B}"/>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
        <p:nvSpPr>
          <p:cNvPr id="2" name="Text Placeholder 2">
            <a:extLst>
              <a:ext uri="{FF2B5EF4-FFF2-40B4-BE49-F238E27FC236}">
                <a16:creationId xmlns:a16="http://schemas.microsoft.com/office/drawing/2014/main" id="{4CE8B44D-39BC-17FE-F923-CCA5EFEBD427}"/>
              </a:ext>
            </a:extLst>
          </p:cNvPr>
          <p:cNvSpPr>
            <a:spLocks noGrp="1"/>
          </p:cNvSpPr>
          <p:nvPr>
            <p:ph type="body" sz="quarter" idx="38" hasCustomPrompt="1"/>
          </p:nvPr>
        </p:nvSpPr>
        <p:spPr>
          <a:xfrm>
            <a:off x="5091736" y="5837846"/>
            <a:ext cx="2033103" cy="78001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1</a:t>
            </a:r>
          </a:p>
        </p:txBody>
      </p:sp>
      <p:sp>
        <p:nvSpPr>
          <p:cNvPr id="16" name="Text Placeholder 2">
            <a:extLst>
              <a:ext uri="{FF2B5EF4-FFF2-40B4-BE49-F238E27FC236}">
                <a16:creationId xmlns:a16="http://schemas.microsoft.com/office/drawing/2014/main" id="{87A70696-FBEC-4FC8-19DB-55456EE58445}"/>
              </a:ext>
            </a:extLst>
          </p:cNvPr>
          <p:cNvSpPr>
            <a:spLocks noGrp="1"/>
          </p:cNvSpPr>
          <p:nvPr>
            <p:ph type="body" sz="quarter" idx="39" hasCustomPrompt="1"/>
          </p:nvPr>
        </p:nvSpPr>
        <p:spPr>
          <a:xfrm>
            <a:off x="9032646" y="5837846"/>
            <a:ext cx="2033103" cy="78000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AOB</a:t>
            </a:r>
          </a:p>
        </p:txBody>
      </p:sp>
      <p:sp>
        <p:nvSpPr>
          <p:cNvPr id="17" name="Text Placeholder 2">
            <a:extLst>
              <a:ext uri="{FF2B5EF4-FFF2-40B4-BE49-F238E27FC236}">
                <a16:creationId xmlns:a16="http://schemas.microsoft.com/office/drawing/2014/main" id="{612F2C3D-507D-7CBA-ADAE-7573582DBFE5}"/>
              </a:ext>
            </a:extLst>
          </p:cNvPr>
          <p:cNvSpPr>
            <a:spLocks noGrp="1"/>
          </p:cNvSpPr>
          <p:nvPr>
            <p:ph type="body" sz="quarter" idx="40" hasCustomPrompt="1"/>
          </p:nvPr>
        </p:nvSpPr>
        <p:spPr>
          <a:xfrm>
            <a:off x="3880594" y="575857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07</a:t>
            </a:r>
          </a:p>
        </p:txBody>
      </p:sp>
      <p:sp>
        <p:nvSpPr>
          <p:cNvPr id="21" name="Text Placeholder 2">
            <a:extLst>
              <a:ext uri="{FF2B5EF4-FFF2-40B4-BE49-F238E27FC236}">
                <a16:creationId xmlns:a16="http://schemas.microsoft.com/office/drawing/2014/main" id="{ADB49D02-AFC4-4B27-2EB8-CFC17CC1DCE3}"/>
              </a:ext>
            </a:extLst>
          </p:cNvPr>
          <p:cNvSpPr>
            <a:spLocks noGrp="1"/>
          </p:cNvSpPr>
          <p:nvPr>
            <p:ph type="body" sz="quarter" idx="41" hasCustomPrompt="1"/>
          </p:nvPr>
        </p:nvSpPr>
        <p:spPr>
          <a:xfrm>
            <a:off x="7829546" y="575857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08</a:t>
            </a:r>
          </a:p>
        </p:txBody>
      </p:sp>
      <p:cxnSp>
        <p:nvCxnSpPr>
          <p:cNvPr id="23" name="Straight Connector 22">
            <a:extLst>
              <a:ext uri="{FF2B5EF4-FFF2-40B4-BE49-F238E27FC236}">
                <a16:creationId xmlns:a16="http://schemas.microsoft.com/office/drawing/2014/main" id="{2BF365B0-39D0-713D-C062-250C5B9AF36A}"/>
              </a:ext>
            </a:extLst>
          </p:cNvPr>
          <p:cNvCxnSpPr>
            <a:cxnSpLocks/>
          </p:cNvCxnSpPr>
          <p:nvPr userDrawn="1"/>
        </p:nvCxnSpPr>
        <p:spPr>
          <a:xfrm flipH="1">
            <a:off x="3880594" y="5742166"/>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61C83EC-DBA1-2B48-E7E0-E09166081E92}"/>
              </a:ext>
            </a:extLst>
          </p:cNvPr>
          <p:cNvCxnSpPr>
            <a:cxnSpLocks/>
          </p:cNvCxnSpPr>
          <p:nvPr userDrawn="1"/>
        </p:nvCxnSpPr>
        <p:spPr>
          <a:xfrm flipH="1">
            <a:off x="7829469" y="5742166"/>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62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7">
                                            <p:txEl>
                                              <p:pRg st="0" end="0"/>
                                            </p:txEl>
                                          </p:spTgt>
                                        </p:tgtEl>
                                        <p:attrNameLst>
                                          <p:attrName>style.visibility</p:attrName>
                                        </p:attrNameLst>
                                      </p:cBhvr>
                                      <p:to>
                                        <p:strVal val="visible"/>
                                      </p:to>
                                    </p:set>
                                    <p:animEffect transition="in" filter="fade">
                                      <p:cBhvr>
                                        <p:cTn id="18" dur="500"/>
                                        <p:tgtEl>
                                          <p:spTgt spid="67">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1">
                                            <p:txEl>
                                              <p:pRg st="0" end="0"/>
                                            </p:txEl>
                                          </p:spTgt>
                                        </p:tgtEl>
                                        <p:attrNameLst>
                                          <p:attrName>style.visibility</p:attrName>
                                        </p:attrNameLst>
                                      </p:cBhvr>
                                      <p:to>
                                        <p:strVal val="visible"/>
                                      </p:to>
                                    </p:set>
                                    <p:animEffect transition="in" filter="fade">
                                      <p:cBhvr>
                                        <p:cTn id="29" dur="500"/>
                                        <p:tgtEl>
                                          <p:spTgt spid="61">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0">
                                            <p:txEl>
                                              <p:pRg st="0" end="0"/>
                                            </p:txEl>
                                          </p:spTgt>
                                        </p:tgtEl>
                                        <p:attrNameLst>
                                          <p:attrName>style.visibility</p:attrName>
                                        </p:attrNameLst>
                                      </p:cBhvr>
                                      <p:to>
                                        <p:strVal val="visible"/>
                                      </p:to>
                                    </p:set>
                                    <p:animEffect transition="in" filter="fade">
                                      <p:cBhvr>
                                        <p:cTn id="40" dur="500"/>
                                        <p:tgtEl>
                                          <p:spTgt spid="70">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500"/>
                                        <p:tgtEl>
                                          <p:spTgt spid="7">
                                            <p:txEl>
                                              <p:pRg st="0" end="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4">
                                            <p:txEl>
                                              <p:pRg st="0" end="0"/>
                                            </p:txEl>
                                          </p:spTgt>
                                        </p:tgtEl>
                                        <p:attrNameLst>
                                          <p:attrName>style.visibility</p:attrName>
                                        </p:attrNameLst>
                                      </p:cBhvr>
                                      <p:to>
                                        <p:strVal val="visible"/>
                                      </p:to>
                                    </p:set>
                                    <p:animEffect transition="in" filter="fade">
                                      <p:cBhvr>
                                        <p:cTn id="51" dur="500"/>
                                        <p:tgtEl>
                                          <p:spTgt spid="64">
                                            <p:txEl>
                                              <p:pRg st="0" end="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txEl>
                                              <p:pRg st="0" end="0"/>
                                            </p:txEl>
                                          </p:spTgt>
                                        </p:tgtEl>
                                        <p:attrNameLst>
                                          <p:attrName>style.visibility</p:attrName>
                                        </p:attrNameLst>
                                      </p:cBhvr>
                                      <p:to>
                                        <p:strVal val="visible"/>
                                      </p:to>
                                    </p:set>
                                    <p:animEffect transition="in" filter="fade">
                                      <p:cBhvr>
                                        <p:cTn id="54" dur="500"/>
                                        <p:tgtEl>
                                          <p:spTgt spid="5">
                                            <p:txEl>
                                              <p:pRg st="0" end="0"/>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3">
                                            <p:txEl>
                                              <p:pRg st="0" end="0"/>
                                            </p:txEl>
                                          </p:spTgt>
                                        </p:tgtEl>
                                        <p:attrNameLst>
                                          <p:attrName>style.visibility</p:attrName>
                                        </p:attrNameLst>
                                      </p:cBhvr>
                                      <p:to>
                                        <p:strVal val="visible"/>
                                      </p:to>
                                    </p:set>
                                    <p:animEffect transition="in" filter="fade">
                                      <p:cBhvr>
                                        <p:cTn id="62" dur="500"/>
                                        <p:tgtEl>
                                          <p:spTgt spid="73">
                                            <p:txEl>
                                              <p:pRg st="0" end="0"/>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
                                            <p:txEl>
                                              <p:pRg st="0" end="0"/>
                                            </p:txEl>
                                          </p:spTgt>
                                        </p:tgtEl>
                                        <p:attrNameLst>
                                          <p:attrName>style.visibility</p:attrName>
                                        </p:attrNameLst>
                                      </p:cBhvr>
                                      <p:to>
                                        <p:strVal val="visible"/>
                                      </p:to>
                                    </p:set>
                                    <p:animEffect transition="in" filter="fade">
                                      <p:cBhvr>
                                        <p:cTn id="65" dur="500"/>
                                        <p:tgtEl>
                                          <p:spTgt spid="8">
                                            <p:txEl>
                                              <p:pRg st="0" end="0"/>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
                                            <p:txEl>
                                              <p:pRg st="0" end="0"/>
                                            </p:txEl>
                                          </p:spTgt>
                                        </p:tgtEl>
                                        <p:attrNameLst>
                                          <p:attrName>style.visibility</p:attrName>
                                        </p:attrNameLst>
                                      </p:cBhvr>
                                      <p:to>
                                        <p:strVal val="visible"/>
                                      </p:to>
                                    </p:set>
                                    <p:animEffect transition="in" filter="fade">
                                      <p:cBhvr>
                                        <p:cTn id="73" dur="500"/>
                                        <p:tgtEl>
                                          <p:spTgt spid="2">
                                            <p:txEl>
                                              <p:pRg st="0" end="0"/>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7">
                                            <p:txEl>
                                              <p:pRg st="0" end="0"/>
                                            </p:txEl>
                                          </p:spTgt>
                                        </p:tgtEl>
                                        <p:attrNameLst>
                                          <p:attrName>style.visibility</p:attrName>
                                        </p:attrNameLst>
                                      </p:cBhvr>
                                      <p:to>
                                        <p:strVal val="visible"/>
                                      </p:to>
                                    </p:set>
                                    <p:animEffect transition="in" filter="fade">
                                      <p:cBhvr>
                                        <p:cTn id="76" dur="500"/>
                                        <p:tgtEl>
                                          <p:spTgt spid="17">
                                            <p:txEl>
                                              <p:pRg st="0" end="0"/>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6">
                                            <p:txEl>
                                              <p:pRg st="0" end="0"/>
                                            </p:txEl>
                                          </p:spTgt>
                                        </p:tgtEl>
                                        <p:attrNameLst>
                                          <p:attrName>style.visibility</p:attrName>
                                        </p:attrNameLst>
                                      </p:cBhvr>
                                      <p:to>
                                        <p:strVal val="visible"/>
                                      </p:to>
                                    </p:set>
                                    <p:animEffect transition="in" filter="fade">
                                      <p:cBhvr>
                                        <p:cTn id="84" dur="500"/>
                                        <p:tgtEl>
                                          <p:spTgt spid="16">
                                            <p:txEl>
                                              <p:pRg st="0" end="0"/>
                                            </p:tx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1">
                                            <p:txEl>
                                              <p:pRg st="0" end="0"/>
                                            </p:txEl>
                                          </p:spTgt>
                                        </p:tgtEl>
                                        <p:attrNameLst>
                                          <p:attrName>style.visibility</p:attrName>
                                        </p:attrNameLst>
                                      </p:cBhvr>
                                      <p:to>
                                        <p:strVal val="visible"/>
                                      </p:to>
                                    </p:set>
                                    <p:animEffect transition="in" filter="fade">
                                      <p:cBhvr>
                                        <p:cTn id="87" dur="500"/>
                                        <p:tgtEl>
                                          <p:spTgt spid="21">
                                            <p:txEl>
                                              <p:pRg st="0" end="0"/>
                                            </p:txEl>
                                          </p:spTgt>
                                        </p:tgtEl>
                                      </p:cBhvr>
                                    </p:animEffect>
                                  </p:childTnLst>
                                </p:cTn>
                              </p:par>
                              <p:par>
                                <p:cTn id="88" presetID="10" presetClass="entr" presetSubtype="0"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tmplLst>
          <p:tmpl lvl="1">
            <p:tnLst>
              <p:par>
                <p:cTn presetID="10" presetClass="entr" presetSubtype="0" fill="hold" nodeType="click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61" grpId="0" build="p">
        <p:tmplLst>
          <p:tmpl lvl="1">
            <p:tnLst>
              <p:par>
                <p:cTn presetID="10" presetClass="entr" presetSubtype="0" fill="hold" nodeType="click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4" grpId="0" build="p">
        <p:tmplLst>
          <p:tmpl lvl="1">
            <p:tnLst>
              <p:par>
                <p:cTn presetID="10" presetClass="entr" presetSubtype="0" fill="hold" nodeType="click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7" grpId="0" build="p">
        <p:tmplLst>
          <p:tmpl lvl="1">
            <p:tnLst>
              <p:par>
                <p:cTn presetID="10" presetClass="entr" presetSubtype="0" fill="hold" nodeType="click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500"/>
                        <p:tgtEl>
                          <p:spTgt spid="67"/>
                        </p:tgtEl>
                      </p:cBhvr>
                    </p:animEffect>
                  </p:childTnLst>
                </p:cTn>
              </p:par>
            </p:tnLst>
          </p:tmpl>
        </p:tmplLst>
      </p:bldP>
      <p:bldP spid="70" grpId="0" build="p">
        <p:tmplLst>
          <p:tmpl lvl="1">
            <p:tnLst>
              <p:par>
                <p:cTn presetID="10" presetClass="entr" presetSubtype="0" fill="hold" nodeType="click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fade">
                      <p:cBhvr>
                        <p:cTn dur="500"/>
                        <p:tgtEl>
                          <p:spTgt spid="70"/>
                        </p:tgtEl>
                      </p:cBhvr>
                    </p:animEffect>
                  </p:childTnLst>
                </p:cTn>
              </p:par>
            </p:tnLst>
          </p:tmpl>
        </p:tmplLst>
      </p:bldP>
      <p:bldP spid="73" grpId="0" build="p">
        <p:tmplLst>
          <p:tmpl lvl="1">
            <p:tnLst>
              <p:par>
                <p:cTn presetID="10" presetClass="entr" presetSubtype="0" fill="hold" nodeType="click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fade">
                      <p:cBhvr>
                        <p:cTn dur="500"/>
                        <p:tgtEl>
                          <p:spTgt spid="73"/>
                        </p:tgtEl>
                      </p:cBhvr>
                    </p:animEffect>
                  </p:childTnLst>
                </p:cTn>
              </p:par>
            </p:tnLst>
          </p:tmpl>
        </p:tmplLst>
      </p:bldP>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16" grpId="0" build="p">
        <p:tmplLst>
          <p:tmpl lvl="1">
            <p:tnLst>
              <p:par>
                <p:cTn presetID="10"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ultiple imag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7"/>
            <a:ext cx="3709961" cy="1628029"/>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Subjects</a:t>
            </a:r>
          </a:p>
        </p:txBody>
      </p:sp>
      <p:sp>
        <p:nvSpPr>
          <p:cNvPr id="4" name="Picture Placeholder 7">
            <a:extLst>
              <a:ext uri="{FF2B5EF4-FFF2-40B4-BE49-F238E27FC236}">
                <a16:creationId xmlns:a16="http://schemas.microsoft.com/office/drawing/2014/main" id="{90521C44-7799-AC17-3B9A-01A6949686B2}"/>
              </a:ext>
            </a:extLst>
          </p:cNvPr>
          <p:cNvSpPr>
            <a:spLocks noGrp="1"/>
          </p:cNvSpPr>
          <p:nvPr>
            <p:ph type="pic" sz="quarter" idx="29"/>
          </p:nvPr>
        </p:nvSpPr>
        <p:spPr>
          <a:xfrm>
            <a:off x="4251449" y="1349638"/>
            <a:ext cx="2571750" cy="1666997"/>
          </a:xfrm>
          <a:prstGeom prst="rect">
            <a:avLst/>
          </a:prstGeom>
          <a:blipFill>
            <a:blip r:embed="rId2" cstate="hqprint">
              <a:extLst>
                <a:ext uri="{28A0092B-C50C-407E-A947-70E740481C1C}">
                  <a14:useLocalDpi xmlns:a14="http://schemas.microsoft.com/office/drawing/2010/main"/>
                </a:ext>
              </a:extLst>
            </a:blip>
            <a:stretch>
              <a:fillRect l="-24190" r="-2419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dirty="0"/>
          </a:p>
        </p:txBody>
      </p:sp>
      <p:sp>
        <p:nvSpPr>
          <p:cNvPr id="5" name="Picture Placeholder 7">
            <a:extLst>
              <a:ext uri="{FF2B5EF4-FFF2-40B4-BE49-F238E27FC236}">
                <a16:creationId xmlns:a16="http://schemas.microsoft.com/office/drawing/2014/main" id="{28AFB3BE-2F3C-9A62-44D6-A414A969D5CC}"/>
              </a:ext>
            </a:extLst>
          </p:cNvPr>
          <p:cNvSpPr>
            <a:spLocks noGrp="1"/>
          </p:cNvSpPr>
          <p:nvPr>
            <p:ph type="pic" sz="quarter" idx="30"/>
          </p:nvPr>
        </p:nvSpPr>
        <p:spPr>
          <a:xfrm>
            <a:off x="4251449" y="3139996"/>
            <a:ext cx="2571750" cy="1666997"/>
          </a:xfrm>
          <a:prstGeom prst="rect">
            <a:avLst/>
          </a:prstGeom>
          <a:blipFill>
            <a:blip r:embed="rId3" cstate="hqprint">
              <a:extLst>
                <a:ext uri="{28A0092B-C50C-407E-A947-70E740481C1C}">
                  <a14:useLocalDpi xmlns:a14="http://schemas.microsoft.com/office/drawing/2010/main"/>
                </a:ext>
              </a:extLst>
            </a:blip>
            <a:stretch>
              <a:fillRect l="-24190" r="-2419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dirty="0"/>
          </a:p>
        </p:txBody>
      </p:sp>
      <p:sp>
        <p:nvSpPr>
          <p:cNvPr id="6" name="Picture Placeholder 7">
            <a:extLst>
              <a:ext uri="{FF2B5EF4-FFF2-40B4-BE49-F238E27FC236}">
                <a16:creationId xmlns:a16="http://schemas.microsoft.com/office/drawing/2014/main" id="{D48C06D0-61B8-526E-6667-F96FF1C0554A}"/>
              </a:ext>
            </a:extLst>
          </p:cNvPr>
          <p:cNvSpPr>
            <a:spLocks noGrp="1"/>
          </p:cNvSpPr>
          <p:nvPr>
            <p:ph type="pic" sz="quarter" idx="31"/>
          </p:nvPr>
        </p:nvSpPr>
        <p:spPr>
          <a:xfrm>
            <a:off x="4251449" y="4930508"/>
            <a:ext cx="2571750" cy="1666997"/>
          </a:xfrm>
          <a:prstGeom prst="rect">
            <a:avLst/>
          </a:prstGeom>
          <a:blipFill>
            <a:blip r:embed="rId4" cstate="hqprint">
              <a:extLst>
                <a:ext uri="{28A0092B-C50C-407E-A947-70E740481C1C}">
                  <a14:useLocalDpi xmlns:a14="http://schemas.microsoft.com/office/drawing/2010/main"/>
                </a:ext>
              </a:extLst>
            </a:blip>
            <a:stretch>
              <a:fillRect l="-24190" r="-2419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90F8467E-789F-6F49-CE49-91EB9AFA3813}"/>
              </a:ext>
            </a:extLst>
          </p:cNvPr>
          <p:cNvSpPr>
            <a:spLocks noGrp="1"/>
          </p:cNvSpPr>
          <p:nvPr>
            <p:ph type="body" sz="quarter" idx="36" hasCustomPrompt="1"/>
          </p:nvPr>
        </p:nvSpPr>
        <p:spPr>
          <a:xfrm>
            <a:off x="7075127" y="3178382"/>
            <a:ext cx="1157723"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Subject 2</a:t>
            </a:r>
          </a:p>
        </p:txBody>
      </p:sp>
      <p:sp>
        <p:nvSpPr>
          <p:cNvPr id="16" name="Text Placeholder 2">
            <a:extLst>
              <a:ext uri="{FF2B5EF4-FFF2-40B4-BE49-F238E27FC236}">
                <a16:creationId xmlns:a16="http://schemas.microsoft.com/office/drawing/2014/main" id="{AA73A6A2-D279-E821-D2D9-92EF707EAC59}"/>
              </a:ext>
            </a:extLst>
          </p:cNvPr>
          <p:cNvSpPr>
            <a:spLocks noGrp="1"/>
          </p:cNvSpPr>
          <p:nvPr>
            <p:ph type="body" sz="quarter" idx="37" hasCustomPrompt="1"/>
          </p:nvPr>
        </p:nvSpPr>
        <p:spPr>
          <a:xfrm>
            <a:off x="7075126" y="3472984"/>
            <a:ext cx="4827311" cy="130418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sz="2000">
                <a:solidFill>
                  <a:srgbClr val="000000"/>
                </a:solidFill>
                <a:effectLst/>
              </a:rPr>
              <a:t>Lorem ipsum </a:t>
            </a:r>
            <a:r>
              <a:rPr lang="en-GB" sz="2000" err="1">
                <a:solidFill>
                  <a:srgbClr val="000000"/>
                </a:solidFill>
                <a:effectLst/>
              </a:rPr>
              <a:t>dolor</a:t>
            </a:r>
            <a:r>
              <a:rPr lang="en-GB" sz="2000">
                <a:solidFill>
                  <a:srgbClr val="000000"/>
                </a:solidFill>
                <a:effectLst/>
              </a:rPr>
              <a:t> sit </a:t>
            </a:r>
            <a:r>
              <a:rPr lang="en-GB" sz="2000" err="1">
                <a:solidFill>
                  <a:srgbClr val="000000"/>
                </a:solidFill>
                <a:effectLst/>
              </a:rPr>
              <a:t>amet</a:t>
            </a:r>
            <a:r>
              <a:rPr lang="en-GB" sz="2000">
                <a:solidFill>
                  <a:srgbClr val="000000"/>
                </a:solidFill>
                <a:effectLst/>
              </a:rPr>
              <a:t>, </a:t>
            </a:r>
            <a:r>
              <a:rPr lang="en-GB" sz="2000" err="1">
                <a:solidFill>
                  <a:srgbClr val="000000"/>
                </a:solidFill>
                <a:effectLst/>
              </a:rPr>
              <a:t>consectetur</a:t>
            </a:r>
            <a:r>
              <a:rPr lang="en-GB" sz="2000">
                <a:solidFill>
                  <a:srgbClr val="000000"/>
                </a:solidFill>
                <a:effectLst/>
              </a:rPr>
              <a:t> </a:t>
            </a:r>
            <a:r>
              <a:rPr lang="en-GB" sz="2000" err="1">
                <a:solidFill>
                  <a:srgbClr val="000000"/>
                </a:solidFill>
                <a:effectLst/>
              </a:rPr>
              <a:t>adipiscing</a:t>
            </a:r>
            <a:r>
              <a:rPr lang="en-GB" sz="2000">
                <a:solidFill>
                  <a:srgbClr val="000000"/>
                </a:solidFill>
                <a:effectLst/>
              </a:rPr>
              <a:t> </a:t>
            </a:r>
            <a:r>
              <a:rPr lang="en-GB" sz="2000" err="1">
                <a:solidFill>
                  <a:srgbClr val="000000"/>
                </a:solidFill>
                <a:effectLst/>
              </a:rPr>
              <a:t>elit</a:t>
            </a:r>
            <a:r>
              <a:rPr lang="en-GB" sz="2000">
                <a:solidFill>
                  <a:srgbClr val="000000"/>
                </a:solidFill>
                <a:effectLst/>
              </a:rPr>
              <a:t>. </a:t>
            </a:r>
            <a:r>
              <a:rPr lang="en-GB" sz="2000" err="1">
                <a:solidFill>
                  <a:srgbClr val="000000"/>
                </a:solidFill>
                <a:effectLst/>
              </a:rPr>
              <a:t>Aliquam</a:t>
            </a:r>
            <a:r>
              <a:rPr lang="en-GB" sz="2000">
                <a:solidFill>
                  <a:srgbClr val="000000"/>
                </a:solidFill>
                <a:effectLst/>
              </a:rPr>
              <a:t> id porta </a:t>
            </a:r>
            <a:r>
              <a:rPr lang="en-GB" sz="2000" err="1">
                <a:solidFill>
                  <a:srgbClr val="000000"/>
                </a:solidFill>
                <a:effectLst/>
              </a:rPr>
              <a:t>velit</a:t>
            </a:r>
            <a:r>
              <a:rPr lang="en-GB" sz="2000">
                <a:solidFill>
                  <a:srgbClr val="000000"/>
                </a:solidFill>
                <a:effectLst/>
              </a:rPr>
              <a:t>.</a:t>
            </a:r>
            <a:endParaRPr lang="en-GB"/>
          </a:p>
        </p:txBody>
      </p:sp>
      <p:sp>
        <p:nvSpPr>
          <p:cNvPr id="17" name="Text Placeholder 2">
            <a:extLst>
              <a:ext uri="{FF2B5EF4-FFF2-40B4-BE49-F238E27FC236}">
                <a16:creationId xmlns:a16="http://schemas.microsoft.com/office/drawing/2014/main" id="{C68BB799-53B6-0105-04D7-172EF86E0CB4}"/>
              </a:ext>
            </a:extLst>
          </p:cNvPr>
          <p:cNvSpPr>
            <a:spLocks noGrp="1"/>
          </p:cNvSpPr>
          <p:nvPr>
            <p:ph type="body" sz="quarter" idx="38" hasCustomPrompt="1"/>
          </p:nvPr>
        </p:nvSpPr>
        <p:spPr>
          <a:xfrm>
            <a:off x="7075127" y="4965619"/>
            <a:ext cx="1157723"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Subject 3</a:t>
            </a:r>
          </a:p>
        </p:txBody>
      </p:sp>
      <p:sp>
        <p:nvSpPr>
          <p:cNvPr id="23" name="Text Placeholder 2">
            <a:extLst>
              <a:ext uri="{FF2B5EF4-FFF2-40B4-BE49-F238E27FC236}">
                <a16:creationId xmlns:a16="http://schemas.microsoft.com/office/drawing/2014/main" id="{97248A6B-68C9-4B7B-C80D-0207EEF6EF56}"/>
              </a:ext>
            </a:extLst>
          </p:cNvPr>
          <p:cNvSpPr>
            <a:spLocks noGrp="1"/>
          </p:cNvSpPr>
          <p:nvPr>
            <p:ph type="body" sz="quarter" idx="39" hasCustomPrompt="1"/>
          </p:nvPr>
        </p:nvSpPr>
        <p:spPr>
          <a:xfrm>
            <a:off x="7075127" y="5260221"/>
            <a:ext cx="4827310" cy="130418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sz="2000">
                <a:solidFill>
                  <a:srgbClr val="000000"/>
                </a:solidFill>
                <a:effectLst/>
              </a:rPr>
              <a:t>Lorem ipsum </a:t>
            </a:r>
            <a:r>
              <a:rPr lang="en-GB" sz="2000" err="1">
                <a:solidFill>
                  <a:srgbClr val="000000"/>
                </a:solidFill>
                <a:effectLst/>
              </a:rPr>
              <a:t>dolor</a:t>
            </a:r>
            <a:r>
              <a:rPr lang="en-GB" sz="2000">
                <a:solidFill>
                  <a:srgbClr val="000000"/>
                </a:solidFill>
                <a:effectLst/>
              </a:rPr>
              <a:t> sit </a:t>
            </a:r>
            <a:r>
              <a:rPr lang="en-GB" sz="2000" err="1">
                <a:solidFill>
                  <a:srgbClr val="000000"/>
                </a:solidFill>
                <a:effectLst/>
              </a:rPr>
              <a:t>amet</a:t>
            </a:r>
            <a:r>
              <a:rPr lang="en-GB" sz="2000">
                <a:solidFill>
                  <a:srgbClr val="000000"/>
                </a:solidFill>
                <a:effectLst/>
              </a:rPr>
              <a:t>, </a:t>
            </a:r>
            <a:r>
              <a:rPr lang="en-GB" sz="2000" err="1">
                <a:solidFill>
                  <a:srgbClr val="000000"/>
                </a:solidFill>
                <a:effectLst/>
              </a:rPr>
              <a:t>consectetur</a:t>
            </a:r>
            <a:r>
              <a:rPr lang="en-GB" sz="2000">
                <a:solidFill>
                  <a:srgbClr val="000000"/>
                </a:solidFill>
                <a:effectLst/>
              </a:rPr>
              <a:t> </a:t>
            </a:r>
            <a:r>
              <a:rPr lang="en-GB" sz="2000" err="1">
                <a:solidFill>
                  <a:srgbClr val="000000"/>
                </a:solidFill>
                <a:effectLst/>
              </a:rPr>
              <a:t>adipiscing</a:t>
            </a:r>
            <a:r>
              <a:rPr lang="en-GB" sz="2000">
                <a:solidFill>
                  <a:srgbClr val="000000"/>
                </a:solidFill>
                <a:effectLst/>
              </a:rPr>
              <a:t> </a:t>
            </a:r>
            <a:r>
              <a:rPr lang="en-GB" sz="2000" err="1">
                <a:solidFill>
                  <a:srgbClr val="000000"/>
                </a:solidFill>
                <a:effectLst/>
              </a:rPr>
              <a:t>elit</a:t>
            </a:r>
            <a:r>
              <a:rPr lang="en-GB" sz="2000">
                <a:solidFill>
                  <a:srgbClr val="000000"/>
                </a:solidFill>
                <a:effectLst/>
              </a:rPr>
              <a:t>. </a:t>
            </a:r>
            <a:r>
              <a:rPr lang="en-GB" sz="2000" err="1">
                <a:solidFill>
                  <a:srgbClr val="000000"/>
                </a:solidFill>
                <a:effectLst/>
              </a:rPr>
              <a:t>Aliquam</a:t>
            </a:r>
            <a:r>
              <a:rPr lang="en-GB" sz="2000">
                <a:solidFill>
                  <a:srgbClr val="000000"/>
                </a:solidFill>
                <a:effectLst/>
              </a:rPr>
              <a:t> id porta </a:t>
            </a:r>
            <a:r>
              <a:rPr lang="en-GB" sz="2000" err="1">
                <a:solidFill>
                  <a:srgbClr val="000000"/>
                </a:solidFill>
                <a:effectLst/>
              </a:rPr>
              <a:t>velit</a:t>
            </a:r>
            <a:r>
              <a:rPr lang="en-GB" sz="2000">
                <a:solidFill>
                  <a:srgbClr val="000000"/>
                </a:solidFill>
                <a:effectLst/>
              </a:rPr>
              <a:t>.</a:t>
            </a:r>
            <a:endParaRPr lang="en-GB"/>
          </a:p>
        </p:txBody>
      </p:sp>
      <p:sp>
        <p:nvSpPr>
          <p:cNvPr id="24" name="Text Placeholder 2">
            <a:extLst>
              <a:ext uri="{FF2B5EF4-FFF2-40B4-BE49-F238E27FC236}">
                <a16:creationId xmlns:a16="http://schemas.microsoft.com/office/drawing/2014/main" id="{16BF32D5-1305-27B2-FF79-EFA3D79E6A70}"/>
              </a:ext>
            </a:extLst>
          </p:cNvPr>
          <p:cNvSpPr>
            <a:spLocks noGrp="1"/>
          </p:cNvSpPr>
          <p:nvPr>
            <p:ph type="body" sz="quarter" idx="40" hasCustomPrompt="1"/>
          </p:nvPr>
        </p:nvSpPr>
        <p:spPr>
          <a:xfrm>
            <a:off x="7075127" y="1370363"/>
            <a:ext cx="1157723"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Subject 1</a:t>
            </a:r>
          </a:p>
        </p:txBody>
      </p:sp>
      <p:sp>
        <p:nvSpPr>
          <p:cNvPr id="25" name="Text Placeholder 2">
            <a:extLst>
              <a:ext uri="{FF2B5EF4-FFF2-40B4-BE49-F238E27FC236}">
                <a16:creationId xmlns:a16="http://schemas.microsoft.com/office/drawing/2014/main" id="{E8B0BA15-4447-C8C0-BAE5-3EE5A9659F05}"/>
              </a:ext>
            </a:extLst>
          </p:cNvPr>
          <p:cNvSpPr>
            <a:spLocks noGrp="1"/>
          </p:cNvSpPr>
          <p:nvPr>
            <p:ph type="body" sz="quarter" idx="41" hasCustomPrompt="1"/>
          </p:nvPr>
        </p:nvSpPr>
        <p:spPr>
          <a:xfrm>
            <a:off x="7075127" y="1664965"/>
            <a:ext cx="4827312" cy="130418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sz="2000">
                <a:solidFill>
                  <a:srgbClr val="000000"/>
                </a:solidFill>
                <a:effectLst/>
              </a:rPr>
              <a:t>Lorem ipsum </a:t>
            </a:r>
            <a:r>
              <a:rPr lang="en-GB" sz="2000" err="1">
                <a:solidFill>
                  <a:srgbClr val="000000"/>
                </a:solidFill>
                <a:effectLst/>
              </a:rPr>
              <a:t>dolor</a:t>
            </a:r>
            <a:r>
              <a:rPr lang="en-GB" sz="2000">
                <a:solidFill>
                  <a:srgbClr val="000000"/>
                </a:solidFill>
                <a:effectLst/>
              </a:rPr>
              <a:t> sit </a:t>
            </a:r>
            <a:r>
              <a:rPr lang="en-GB" sz="2000" err="1">
                <a:solidFill>
                  <a:srgbClr val="000000"/>
                </a:solidFill>
                <a:effectLst/>
              </a:rPr>
              <a:t>amet</a:t>
            </a:r>
            <a:r>
              <a:rPr lang="en-GB" sz="2000">
                <a:solidFill>
                  <a:srgbClr val="000000"/>
                </a:solidFill>
                <a:effectLst/>
              </a:rPr>
              <a:t>, </a:t>
            </a:r>
            <a:r>
              <a:rPr lang="en-GB" sz="2000" err="1">
                <a:solidFill>
                  <a:srgbClr val="000000"/>
                </a:solidFill>
                <a:effectLst/>
              </a:rPr>
              <a:t>consectetur</a:t>
            </a:r>
            <a:r>
              <a:rPr lang="en-GB" sz="2000">
                <a:solidFill>
                  <a:srgbClr val="000000"/>
                </a:solidFill>
                <a:effectLst/>
              </a:rPr>
              <a:t> </a:t>
            </a:r>
            <a:r>
              <a:rPr lang="en-GB" sz="2000" err="1">
                <a:solidFill>
                  <a:srgbClr val="000000"/>
                </a:solidFill>
                <a:effectLst/>
              </a:rPr>
              <a:t>adipiscing</a:t>
            </a:r>
            <a:r>
              <a:rPr lang="en-GB" sz="2000">
                <a:solidFill>
                  <a:srgbClr val="000000"/>
                </a:solidFill>
                <a:effectLst/>
              </a:rPr>
              <a:t> </a:t>
            </a:r>
            <a:r>
              <a:rPr lang="en-GB" sz="2000" err="1">
                <a:solidFill>
                  <a:srgbClr val="000000"/>
                </a:solidFill>
                <a:effectLst/>
              </a:rPr>
              <a:t>elit</a:t>
            </a:r>
            <a:r>
              <a:rPr lang="en-GB" sz="2000">
                <a:solidFill>
                  <a:srgbClr val="000000"/>
                </a:solidFill>
                <a:effectLst/>
              </a:rPr>
              <a:t>. </a:t>
            </a:r>
            <a:r>
              <a:rPr lang="en-GB" sz="2000" err="1">
                <a:solidFill>
                  <a:srgbClr val="000000"/>
                </a:solidFill>
                <a:effectLst/>
              </a:rPr>
              <a:t>Aliquam</a:t>
            </a:r>
            <a:r>
              <a:rPr lang="en-GB" sz="2000">
                <a:solidFill>
                  <a:srgbClr val="000000"/>
                </a:solidFill>
                <a:effectLst/>
              </a:rPr>
              <a:t> id porta </a:t>
            </a:r>
            <a:r>
              <a:rPr lang="en-GB" sz="2000" err="1">
                <a:solidFill>
                  <a:srgbClr val="000000"/>
                </a:solidFill>
                <a:effectLst/>
              </a:rPr>
              <a:t>velit</a:t>
            </a:r>
            <a:r>
              <a:rPr lang="en-GB" sz="2000">
                <a:solidFill>
                  <a:srgbClr val="000000"/>
                </a:solidFill>
                <a:effectLst/>
              </a:rPr>
              <a:t>.</a:t>
            </a:r>
            <a:endParaRPr lang="en-GB"/>
          </a:p>
        </p:txBody>
      </p:sp>
      <p:sp>
        <p:nvSpPr>
          <p:cNvPr id="3" name="Slide Number Placeholder 9">
            <a:extLst>
              <a:ext uri="{FF2B5EF4-FFF2-40B4-BE49-F238E27FC236}">
                <a16:creationId xmlns:a16="http://schemas.microsoft.com/office/drawing/2014/main" id="{DCA9C067-830C-0CC0-A7AD-8E06EA71A551}"/>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141661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500"/>
                                        <p:tgtEl>
                                          <p:spTgt spid="15">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xEl>
                                              <p:pRg st="0" end="0"/>
                                            </p:txEl>
                                          </p:spTgt>
                                        </p:tgtEl>
                                        <p:attrNameLst>
                                          <p:attrName>style.visibility</p:attrName>
                                        </p:attrNameLst>
                                      </p:cBhvr>
                                      <p:to>
                                        <p:strVal val="visible"/>
                                      </p:to>
                                    </p:set>
                                    <p:animEffect transition="in" filter="fade">
                                      <p:cBhvr>
                                        <p:cTn id="35"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Objectiv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8"/>
            <a:ext cx="3704319" cy="941760"/>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Objectives</a:t>
            </a:r>
          </a:p>
        </p:txBody>
      </p:sp>
      <p:sp>
        <p:nvSpPr>
          <p:cNvPr id="21" name="Text Placeholder 2">
            <a:extLst>
              <a:ext uri="{FF2B5EF4-FFF2-40B4-BE49-F238E27FC236}">
                <a16:creationId xmlns:a16="http://schemas.microsoft.com/office/drawing/2014/main" id="{52EF56CF-A05E-3FCE-3CB0-7483BA7B9F81}"/>
              </a:ext>
            </a:extLst>
          </p:cNvPr>
          <p:cNvSpPr>
            <a:spLocks noGrp="1"/>
          </p:cNvSpPr>
          <p:nvPr>
            <p:ph type="body" sz="quarter" idx="16" hasCustomPrompt="1"/>
          </p:nvPr>
        </p:nvSpPr>
        <p:spPr>
          <a:xfrm>
            <a:off x="289559"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1</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289560" y="4464272"/>
            <a:ext cx="2318558"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First objective here</a:t>
            </a:r>
          </a:p>
        </p:txBody>
      </p:sp>
      <p:sp>
        <p:nvSpPr>
          <p:cNvPr id="3" name="Text Placeholder 2">
            <a:extLst>
              <a:ext uri="{FF2B5EF4-FFF2-40B4-BE49-F238E27FC236}">
                <a16:creationId xmlns:a16="http://schemas.microsoft.com/office/drawing/2014/main" id="{B02ADF65-0007-15C2-35E8-7F4A71A61CE8}"/>
              </a:ext>
            </a:extLst>
          </p:cNvPr>
          <p:cNvSpPr>
            <a:spLocks noGrp="1"/>
          </p:cNvSpPr>
          <p:nvPr>
            <p:ph type="body" sz="quarter" idx="18" hasCustomPrompt="1"/>
          </p:nvPr>
        </p:nvSpPr>
        <p:spPr>
          <a:xfrm>
            <a:off x="3155416"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2</a:t>
            </a:r>
          </a:p>
        </p:txBody>
      </p:sp>
      <p:sp>
        <p:nvSpPr>
          <p:cNvPr id="4" name="Text Placeholder 2">
            <a:extLst>
              <a:ext uri="{FF2B5EF4-FFF2-40B4-BE49-F238E27FC236}">
                <a16:creationId xmlns:a16="http://schemas.microsoft.com/office/drawing/2014/main" id="{874BFB82-0466-C58F-BAB3-4A0812262A0F}"/>
              </a:ext>
            </a:extLst>
          </p:cNvPr>
          <p:cNvSpPr>
            <a:spLocks noGrp="1"/>
          </p:cNvSpPr>
          <p:nvPr>
            <p:ph type="body" sz="quarter" idx="19" hasCustomPrompt="1"/>
          </p:nvPr>
        </p:nvSpPr>
        <p:spPr>
          <a:xfrm>
            <a:off x="3155417" y="4464273"/>
            <a:ext cx="2509684" cy="14684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Second objective here</a:t>
            </a:r>
          </a:p>
        </p:txBody>
      </p:sp>
      <p:sp>
        <p:nvSpPr>
          <p:cNvPr id="14" name="Text Placeholder 2">
            <a:extLst>
              <a:ext uri="{FF2B5EF4-FFF2-40B4-BE49-F238E27FC236}">
                <a16:creationId xmlns:a16="http://schemas.microsoft.com/office/drawing/2014/main" id="{5D75282E-3E98-7706-ACD3-2E85BCEFFDC3}"/>
              </a:ext>
            </a:extLst>
          </p:cNvPr>
          <p:cNvSpPr>
            <a:spLocks noGrp="1"/>
          </p:cNvSpPr>
          <p:nvPr>
            <p:ph type="body" sz="quarter" idx="20" hasCustomPrompt="1"/>
          </p:nvPr>
        </p:nvSpPr>
        <p:spPr>
          <a:xfrm>
            <a:off x="6155605"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3</a:t>
            </a:r>
          </a:p>
        </p:txBody>
      </p:sp>
      <p:sp>
        <p:nvSpPr>
          <p:cNvPr id="15" name="Text Placeholder 2">
            <a:extLst>
              <a:ext uri="{FF2B5EF4-FFF2-40B4-BE49-F238E27FC236}">
                <a16:creationId xmlns:a16="http://schemas.microsoft.com/office/drawing/2014/main" id="{CB334E2A-28D4-B121-B75E-725722E5B7A1}"/>
              </a:ext>
            </a:extLst>
          </p:cNvPr>
          <p:cNvSpPr>
            <a:spLocks noGrp="1"/>
          </p:cNvSpPr>
          <p:nvPr>
            <p:ph type="body" sz="quarter" idx="21" hasCustomPrompt="1"/>
          </p:nvPr>
        </p:nvSpPr>
        <p:spPr>
          <a:xfrm>
            <a:off x="6155606" y="4464273"/>
            <a:ext cx="2385721" cy="14684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Third objective here</a:t>
            </a:r>
          </a:p>
        </p:txBody>
      </p:sp>
      <p:sp>
        <p:nvSpPr>
          <p:cNvPr id="17" name="Text Placeholder 2">
            <a:extLst>
              <a:ext uri="{FF2B5EF4-FFF2-40B4-BE49-F238E27FC236}">
                <a16:creationId xmlns:a16="http://schemas.microsoft.com/office/drawing/2014/main" id="{782AA4B1-3DB0-371D-6350-DE04E6EBF7B3}"/>
              </a:ext>
            </a:extLst>
          </p:cNvPr>
          <p:cNvSpPr>
            <a:spLocks noGrp="1"/>
          </p:cNvSpPr>
          <p:nvPr>
            <p:ph type="body" sz="quarter" idx="22" hasCustomPrompt="1"/>
          </p:nvPr>
        </p:nvSpPr>
        <p:spPr>
          <a:xfrm>
            <a:off x="9105634"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4</a:t>
            </a:r>
          </a:p>
        </p:txBody>
      </p:sp>
      <p:sp>
        <p:nvSpPr>
          <p:cNvPr id="23" name="Text Placeholder 2">
            <a:extLst>
              <a:ext uri="{FF2B5EF4-FFF2-40B4-BE49-F238E27FC236}">
                <a16:creationId xmlns:a16="http://schemas.microsoft.com/office/drawing/2014/main" id="{7FBE546D-B1E8-AD28-F12F-3CC5B5528D51}"/>
              </a:ext>
            </a:extLst>
          </p:cNvPr>
          <p:cNvSpPr>
            <a:spLocks noGrp="1"/>
          </p:cNvSpPr>
          <p:nvPr>
            <p:ph type="body" sz="quarter" idx="23" hasCustomPrompt="1"/>
          </p:nvPr>
        </p:nvSpPr>
        <p:spPr>
          <a:xfrm>
            <a:off x="9105635" y="4464273"/>
            <a:ext cx="2385721" cy="14684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Fourth objective here</a:t>
            </a:r>
          </a:p>
        </p:txBody>
      </p:sp>
      <p:sp>
        <p:nvSpPr>
          <p:cNvPr id="2" name="Slide Number Placeholder 9">
            <a:extLst>
              <a:ext uri="{FF2B5EF4-FFF2-40B4-BE49-F238E27FC236}">
                <a16:creationId xmlns:a16="http://schemas.microsoft.com/office/drawing/2014/main" id="{09668543-B730-F744-13D9-CF5D44352828}"/>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134316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500"/>
                                        <p:tgtEl>
                                          <p:spTgt spid="14">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fade">
                                      <p:cBhvr>
                                        <p:cTn id="31" dur="500"/>
                                        <p:tgtEl>
                                          <p:spTgt spid="17">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xEl>
                                              <p:pRg st="0" end="0"/>
                                            </p:txEl>
                                          </p:spTgt>
                                        </p:tgtEl>
                                        <p:attrNameLst>
                                          <p:attrName>style.visibility</p:attrName>
                                        </p:attrNameLst>
                                      </p:cBhvr>
                                      <p:to>
                                        <p:strVal val="visible"/>
                                      </p:to>
                                    </p:set>
                                    <p:animEffect transition="in" filter="fade">
                                      <p:cBhvr>
                                        <p:cTn id="34"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4" grpId="0" build="p">
        <p:tmplLst>
          <p:tmpl lvl="1">
            <p:tnLst>
              <p:par>
                <p:cTn presetID="10"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Them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8"/>
            <a:ext cx="7178442" cy="941760"/>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Themes</a:t>
            </a:r>
          </a:p>
        </p:txBody>
      </p:sp>
      <p:sp>
        <p:nvSpPr>
          <p:cNvPr id="21" name="Text Placeholder 2">
            <a:extLst>
              <a:ext uri="{FF2B5EF4-FFF2-40B4-BE49-F238E27FC236}">
                <a16:creationId xmlns:a16="http://schemas.microsoft.com/office/drawing/2014/main" id="{52EF56CF-A05E-3FCE-3CB0-7483BA7B9F81}"/>
              </a:ext>
            </a:extLst>
          </p:cNvPr>
          <p:cNvSpPr>
            <a:spLocks noGrp="1"/>
          </p:cNvSpPr>
          <p:nvPr>
            <p:ph type="body" sz="quarter" idx="16" hasCustomPrompt="1"/>
          </p:nvPr>
        </p:nvSpPr>
        <p:spPr>
          <a:xfrm>
            <a:off x="289559"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1</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289560"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10" name="Text Placeholder 2">
            <a:extLst>
              <a:ext uri="{FF2B5EF4-FFF2-40B4-BE49-F238E27FC236}">
                <a16:creationId xmlns:a16="http://schemas.microsoft.com/office/drawing/2014/main" id="{EB57BD08-DDB8-CB51-E34B-670FF42A0845}"/>
              </a:ext>
            </a:extLst>
          </p:cNvPr>
          <p:cNvSpPr>
            <a:spLocks noGrp="1"/>
          </p:cNvSpPr>
          <p:nvPr>
            <p:ph type="body" sz="quarter" idx="20" hasCustomPrompt="1"/>
          </p:nvPr>
        </p:nvSpPr>
        <p:spPr>
          <a:xfrm>
            <a:off x="5084304"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3</a:t>
            </a:r>
          </a:p>
        </p:txBody>
      </p:sp>
      <p:sp>
        <p:nvSpPr>
          <p:cNvPr id="11" name="Text Placeholder 2">
            <a:extLst>
              <a:ext uri="{FF2B5EF4-FFF2-40B4-BE49-F238E27FC236}">
                <a16:creationId xmlns:a16="http://schemas.microsoft.com/office/drawing/2014/main" id="{A08E9AEF-31AD-4BCC-4E3F-D8617D478606}"/>
              </a:ext>
            </a:extLst>
          </p:cNvPr>
          <p:cNvSpPr>
            <a:spLocks noGrp="1"/>
          </p:cNvSpPr>
          <p:nvPr>
            <p:ph type="body" sz="quarter" idx="21" hasCustomPrompt="1"/>
          </p:nvPr>
        </p:nvSpPr>
        <p:spPr>
          <a:xfrm>
            <a:off x="5084305"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28" name="Text Placeholder 2">
            <a:extLst>
              <a:ext uri="{FF2B5EF4-FFF2-40B4-BE49-F238E27FC236}">
                <a16:creationId xmlns:a16="http://schemas.microsoft.com/office/drawing/2014/main" id="{2A5EEC56-FBB6-A471-DAE4-367D4B018150}"/>
              </a:ext>
            </a:extLst>
          </p:cNvPr>
          <p:cNvSpPr>
            <a:spLocks noGrp="1"/>
          </p:cNvSpPr>
          <p:nvPr>
            <p:ph type="body" sz="quarter" idx="24" hasCustomPrompt="1"/>
          </p:nvPr>
        </p:nvSpPr>
        <p:spPr>
          <a:xfrm>
            <a:off x="9879049"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5</a:t>
            </a:r>
          </a:p>
        </p:txBody>
      </p:sp>
      <p:sp>
        <p:nvSpPr>
          <p:cNvPr id="29" name="Text Placeholder 2">
            <a:extLst>
              <a:ext uri="{FF2B5EF4-FFF2-40B4-BE49-F238E27FC236}">
                <a16:creationId xmlns:a16="http://schemas.microsoft.com/office/drawing/2014/main" id="{3075CDF3-BCA0-7446-83BF-5EE1B069361A}"/>
              </a:ext>
            </a:extLst>
          </p:cNvPr>
          <p:cNvSpPr>
            <a:spLocks noGrp="1"/>
          </p:cNvSpPr>
          <p:nvPr>
            <p:ph type="body" sz="quarter" idx="25" hasCustomPrompt="1"/>
          </p:nvPr>
        </p:nvSpPr>
        <p:spPr>
          <a:xfrm>
            <a:off x="9879050"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31" name="Text Placeholder 2">
            <a:extLst>
              <a:ext uri="{FF2B5EF4-FFF2-40B4-BE49-F238E27FC236}">
                <a16:creationId xmlns:a16="http://schemas.microsoft.com/office/drawing/2014/main" id="{DA02A9BF-DACB-0E6A-357A-4034D5A13C7C}"/>
              </a:ext>
            </a:extLst>
          </p:cNvPr>
          <p:cNvSpPr>
            <a:spLocks noGrp="1"/>
          </p:cNvSpPr>
          <p:nvPr>
            <p:ph type="body" sz="quarter" idx="26" hasCustomPrompt="1"/>
          </p:nvPr>
        </p:nvSpPr>
        <p:spPr>
          <a:xfrm>
            <a:off x="2686931"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2</a:t>
            </a:r>
          </a:p>
        </p:txBody>
      </p:sp>
      <p:sp>
        <p:nvSpPr>
          <p:cNvPr id="32" name="Text Placeholder 2">
            <a:extLst>
              <a:ext uri="{FF2B5EF4-FFF2-40B4-BE49-F238E27FC236}">
                <a16:creationId xmlns:a16="http://schemas.microsoft.com/office/drawing/2014/main" id="{6F298A63-0E9E-218E-BB34-E54F4866B6E2}"/>
              </a:ext>
            </a:extLst>
          </p:cNvPr>
          <p:cNvSpPr>
            <a:spLocks noGrp="1"/>
          </p:cNvSpPr>
          <p:nvPr>
            <p:ph type="body" sz="quarter" idx="27" hasCustomPrompt="1"/>
          </p:nvPr>
        </p:nvSpPr>
        <p:spPr>
          <a:xfrm>
            <a:off x="2686932"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34" name="Text Placeholder 2">
            <a:extLst>
              <a:ext uri="{FF2B5EF4-FFF2-40B4-BE49-F238E27FC236}">
                <a16:creationId xmlns:a16="http://schemas.microsoft.com/office/drawing/2014/main" id="{E2661510-D907-0BB3-6FA7-D215891F0FE2}"/>
              </a:ext>
            </a:extLst>
          </p:cNvPr>
          <p:cNvSpPr>
            <a:spLocks noGrp="1"/>
          </p:cNvSpPr>
          <p:nvPr>
            <p:ph type="body" sz="quarter" idx="28" hasCustomPrompt="1"/>
          </p:nvPr>
        </p:nvSpPr>
        <p:spPr>
          <a:xfrm>
            <a:off x="7468002"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4</a:t>
            </a:r>
          </a:p>
        </p:txBody>
      </p:sp>
      <p:sp>
        <p:nvSpPr>
          <p:cNvPr id="35" name="Text Placeholder 2">
            <a:extLst>
              <a:ext uri="{FF2B5EF4-FFF2-40B4-BE49-F238E27FC236}">
                <a16:creationId xmlns:a16="http://schemas.microsoft.com/office/drawing/2014/main" id="{2EB84434-8F21-7F0D-B51F-6D30ECBD90FD}"/>
              </a:ext>
            </a:extLst>
          </p:cNvPr>
          <p:cNvSpPr>
            <a:spLocks noGrp="1"/>
          </p:cNvSpPr>
          <p:nvPr>
            <p:ph type="body" sz="quarter" idx="29" hasCustomPrompt="1"/>
          </p:nvPr>
        </p:nvSpPr>
        <p:spPr>
          <a:xfrm>
            <a:off x="7468003"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2" name="Slide Number Placeholder 9">
            <a:extLst>
              <a:ext uri="{FF2B5EF4-FFF2-40B4-BE49-F238E27FC236}">
                <a16:creationId xmlns:a16="http://schemas.microsoft.com/office/drawing/2014/main" id="{22BDA68F-E8EB-07C5-6141-A96F1DFB84A1}"/>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151502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animEffect transition="in" filter="fade">
                                      <p:cBhvr>
                                        <p:cTn id="15" dur="500"/>
                                        <p:tgtEl>
                                          <p:spTgt spid="31">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fade">
                                      <p:cBhvr>
                                        <p:cTn id="18" dur="500"/>
                                        <p:tgtEl>
                                          <p:spTgt spid="3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4">
                                            <p:txEl>
                                              <p:pRg st="0" end="0"/>
                                            </p:txEl>
                                          </p:spTgt>
                                        </p:tgtEl>
                                        <p:attrNameLst>
                                          <p:attrName>style.visibility</p:attrName>
                                        </p:attrNameLst>
                                      </p:cBhvr>
                                      <p:to>
                                        <p:strVal val="visible"/>
                                      </p:to>
                                    </p:set>
                                    <p:animEffect transition="in" filter="fade">
                                      <p:cBhvr>
                                        <p:cTn id="31" dur="500"/>
                                        <p:tgtEl>
                                          <p:spTgt spid="34">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animEffect transition="in" filter="fade">
                                      <p:cBhvr>
                                        <p:cTn id="39" dur="500"/>
                                        <p:tgtEl>
                                          <p:spTgt spid="28">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xEl>
                                              <p:pRg st="0" end="0"/>
                                            </p:txEl>
                                          </p:spTgt>
                                        </p:tgtEl>
                                        <p:attrNameLst>
                                          <p:attrName>style.visibility</p:attrName>
                                        </p:attrNameLst>
                                      </p:cBhvr>
                                      <p:to>
                                        <p:strVal val="visible"/>
                                      </p:to>
                                    </p:set>
                                    <p:animEffect transition="in" filter="fade">
                                      <p:cBhvr>
                                        <p:cTn id="4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10" grpId="0" build="p">
        <p:tmplLst>
          <p:tmpl lvl="1">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8" grpId="0" build="p">
        <p:tmplLst>
          <p:tmpl lvl="1">
            <p:tnLst>
              <p:par>
                <p:cTn presetID="10" presetClass="entr" presetSubtype="0"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1" grpId="0" build="p">
        <p:tmplLst>
          <p:tmpl lvl="1">
            <p:tnLst>
              <p:par>
                <p:cTn presetID="10"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4" grpId="0" build="p">
        <p:tmplLst>
          <p:tmpl lvl="1">
            <p:tnLst>
              <p:par>
                <p:cTn presetID="10" presetClass="entr" presetSubtype="0" fill="hold" nodeType="click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44B45C9-7C3E-9DCA-37E2-5EDC1E358847}"/>
              </a:ext>
            </a:extLst>
          </p:cNvPr>
          <p:cNvCxnSpPr>
            <a:cxnSpLocks/>
          </p:cNvCxnSpPr>
          <p:nvPr userDrawn="1"/>
        </p:nvCxnSpPr>
        <p:spPr>
          <a:xfrm flipH="1">
            <a:off x="676267" y="3482744"/>
            <a:ext cx="115157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BC1699C-CA42-E373-61D8-79A087355B17}"/>
              </a:ext>
            </a:extLst>
          </p:cNvPr>
          <p:cNvSpPr/>
          <p:nvPr userDrawn="1"/>
        </p:nvSpPr>
        <p:spPr>
          <a:xfrm>
            <a:off x="289559" y="3008391"/>
            <a:ext cx="941760" cy="9417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8"/>
            <a:ext cx="6807805" cy="941760"/>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A year of discoveries</a:t>
            </a:r>
          </a:p>
        </p:txBody>
      </p:sp>
      <p:sp>
        <p:nvSpPr>
          <p:cNvPr id="21" name="Text Placeholder 2">
            <a:extLst>
              <a:ext uri="{FF2B5EF4-FFF2-40B4-BE49-F238E27FC236}">
                <a16:creationId xmlns:a16="http://schemas.microsoft.com/office/drawing/2014/main" id="{52EF56CF-A05E-3FCE-3CB0-7483BA7B9F81}"/>
              </a:ext>
            </a:extLst>
          </p:cNvPr>
          <p:cNvSpPr>
            <a:spLocks noGrp="1"/>
          </p:cNvSpPr>
          <p:nvPr>
            <p:ph type="body" sz="quarter" idx="16" hasCustomPrompt="1"/>
          </p:nvPr>
        </p:nvSpPr>
        <p:spPr>
          <a:xfrm>
            <a:off x="637630"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637631" y="4464272"/>
            <a:ext cx="2360846" cy="1855545"/>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2" name="Oval 1">
            <a:extLst>
              <a:ext uri="{FF2B5EF4-FFF2-40B4-BE49-F238E27FC236}">
                <a16:creationId xmlns:a16="http://schemas.microsoft.com/office/drawing/2014/main" id="{5FF01DCF-8A55-2F77-C843-B8077DD430F9}"/>
              </a:ext>
            </a:extLst>
          </p:cNvPr>
          <p:cNvSpPr/>
          <p:nvPr userDrawn="1"/>
        </p:nvSpPr>
        <p:spPr>
          <a:xfrm>
            <a:off x="3155416" y="3008391"/>
            <a:ext cx="941760" cy="941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B02ADF65-0007-15C2-35E8-7F4A71A61CE8}"/>
              </a:ext>
            </a:extLst>
          </p:cNvPr>
          <p:cNvSpPr>
            <a:spLocks noGrp="1"/>
          </p:cNvSpPr>
          <p:nvPr>
            <p:ph type="body" sz="quarter" idx="18" hasCustomPrompt="1"/>
          </p:nvPr>
        </p:nvSpPr>
        <p:spPr>
          <a:xfrm>
            <a:off x="3503487"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4" name="Text Placeholder 2">
            <a:extLst>
              <a:ext uri="{FF2B5EF4-FFF2-40B4-BE49-F238E27FC236}">
                <a16:creationId xmlns:a16="http://schemas.microsoft.com/office/drawing/2014/main" id="{874BFB82-0466-C58F-BAB3-4A0812262A0F}"/>
              </a:ext>
            </a:extLst>
          </p:cNvPr>
          <p:cNvSpPr>
            <a:spLocks noGrp="1"/>
          </p:cNvSpPr>
          <p:nvPr>
            <p:ph type="body" sz="quarter" idx="19" hasCustomPrompt="1"/>
          </p:nvPr>
        </p:nvSpPr>
        <p:spPr>
          <a:xfrm>
            <a:off x="3503488" y="4464272"/>
            <a:ext cx="2360846" cy="1855537"/>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13" name="Oval 12">
            <a:extLst>
              <a:ext uri="{FF2B5EF4-FFF2-40B4-BE49-F238E27FC236}">
                <a16:creationId xmlns:a16="http://schemas.microsoft.com/office/drawing/2014/main" id="{75A2D734-75D1-DF8E-1327-A95C45526726}"/>
              </a:ext>
            </a:extLst>
          </p:cNvPr>
          <p:cNvSpPr/>
          <p:nvPr userDrawn="1"/>
        </p:nvSpPr>
        <p:spPr>
          <a:xfrm>
            <a:off x="6155605" y="3008391"/>
            <a:ext cx="941760" cy="941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5D75282E-3E98-7706-ACD3-2E85BCEFFDC3}"/>
              </a:ext>
            </a:extLst>
          </p:cNvPr>
          <p:cNvSpPr>
            <a:spLocks noGrp="1"/>
          </p:cNvSpPr>
          <p:nvPr>
            <p:ph type="body" sz="quarter" idx="20" hasCustomPrompt="1"/>
          </p:nvPr>
        </p:nvSpPr>
        <p:spPr>
          <a:xfrm>
            <a:off x="6503676"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15" name="Text Placeholder 2">
            <a:extLst>
              <a:ext uri="{FF2B5EF4-FFF2-40B4-BE49-F238E27FC236}">
                <a16:creationId xmlns:a16="http://schemas.microsoft.com/office/drawing/2014/main" id="{CB334E2A-28D4-B121-B75E-725722E5B7A1}"/>
              </a:ext>
            </a:extLst>
          </p:cNvPr>
          <p:cNvSpPr>
            <a:spLocks noGrp="1"/>
          </p:cNvSpPr>
          <p:nvPr>
            <p:ph type="body" sz="quarter" idx="21" hasCustomPrompt="1"/>
          </p:nvPr>
        </p:nvSpPr>
        <p:spPr>
          <a:xfrm>
            <a:off x="6503677" y="4464272"/>
            <a:ext cx="2360846" cy="1862489"/>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16" name="Oval 15">
            <a:extLst>
              <a:ext uri="{FF2B5EF4-FFF2-40B4-BE49-F238E27FC236}">
                <a16:creationId xmlns:a16="http://schemas.microsoft.com/office/drawing/2014/main" id="{A5B4DDC6-F619-9708-3C8D-F9743A64C434}"/>
              </a:ext>
            </a:extLst>
          </p:cNvPr>
          <p:cNvSpPr/>
          <p:nvPr userDrawn="1"/>
        </p:nvSpPr>
        <p:spPr>
          <a:xfrm>
            <a:off x="9105634" y="3008391"/>
            <a:ext cx="941760" cy="9417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782AA4B1-3DB0-371D-6350-DE04E6EBF7B3}"/>
              </a:ext>
            </a:extLst>
          </p:cNvPr>
          <p:cNvSpPr>
            <a:spLocks noGrp="1"/>
          </p:cNvSpPr>
          <p:nvPr>
            <p:ph type="body" sz="quarter" idx="22" hasCustomPrompt="1"/>
          </p:nvPr>
        </p:nvSpPr>
        <p:spPr>
          <a:xfrm>
            <a:off x="9453705" y="4169671"/>
            <a:ext cx="171853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23" name="Text Placeholder 2">
            <a:extLst>
              <a:ext uri="{FF2B5EF4-FFF2-40B4-BE49-F238E27FC236}">
                <a16:creationId xmlns:a16="http://schemas.microsoft.com/office/drawing/2014/main" id="{7FBE546D-B1E8-AD28-F12F-3CC5B5528D51}"/>
              </a:ext>
            </a:extLst>
          </p:cNvPr>
          <p:cNvSpPr>
            <a:spLocks noGrp="1"/>
          </p:cNvSpPr>
          <p:nvPr>
            <p:ph type="body" sz="quarter" idx="23" hasCustomPrompt="1"/>
          </p:nvPr>
        </p:nvSpPr>
        <p:spPr>
          <a:xfrm>
            <a:off x="9453706" y="4464272"/>
            <a:ext cx="2360846" cy="1862487"/>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7" name="Slide Number Placeholder 9">
            <a:extLst>
              <a:ext uri="{FF2B5EF4-FFF2-40B4-BE49-F238E27FC236}">
                <a16:creationId xmlns:a16="http://schemas.microsoft.com/office/drawing/2014/main" id="{FA3CBC69-8E77-C91B-96E1-986D84D47A04}"/>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942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fade">
                                      <p:cBhvr>
                                        <p:cTn id="16" dur="500"/>
                                        <p:tgtEl>
                                          <p:spTgt spid="21">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fade">
                                      <p:cBhvr>
                                        <p:cTn id="19" dur="500"/>
                                        <p:tgtEl>
                                          <p:spTgt spid="2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fade">
                                      <p:cBhvr>
                                        <p:cTn id="38" dur="500"/>
                                        <p:tgtEl>
                                          <p:spTgt spid="14">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fade">
                                      <p:cBhvr>
                                        <p:cTn id="41" dur="500"/>
                                        <p:tgtEl>
                                          <p:spTgt spid="1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fade">
                                      <p:cBhvr>
                                        <p:cTn id="49" dur="500"/>
                                        <p:tgtEl>
                                          <p:spTgt spid="17">
                                            <p:txEl>
                                              <p:pRg st="0" end="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xEl>
                                              <p:pRg st="0" end="0"/>
                                            </p:txEl>
                                          </p:spTgt>
                                        </p:tgtEl>
                                        <p:attrNameLst>
                                          <p:attrName>style.visibility</p:attrName>
                                        </p:attrNameLst>
                                      </p:cBhvr>
                                      <p:to>
                                        <p:strVal val="visible"/>
                                      </p:to>
                                    </p:set>
                                    <p:animEffect transition="in" filter="fade">
                                      <p:cBhvr>
                                        <p:cTn id="5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 grpId="0" animBg="1"/>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3" grpId="0" animBg="1"/>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animBg="1"/>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ven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2669845-9987-66FA-C854-B2A8AA3616A1}"/>
              </a:ext>
            </a:extLst>
          </p:cNvPr>
          <p:cNvSpPr>
            <a:spLocks noGrp="1"/>
          </p:cNvSpPr>
          <p:nvPr>
            <p:ph type="body" sz="quarter" idx="10" hasCustomPrompt="1"/>
          </p:nvPr>
        </p:nvSpPr>
        <p:spPr>
          <a:xfrm>
            <a:off x="8044332" y="1417225"/>
            <a:ext cx="3874067" cy="1185674"/>
          </a:xfrm>
          <a:prstGeom prst="rect">
            <a:avLst/>
          </a:prstGeom>
        </p:spPr>
        <p:txBody>
          <a:bodyPr/>
          <a:lstStyle>
            <a:lvl1pPr marL="0" indent="0">
              <a:lnSpc>
                <a:spcPct val="113000"/>
              </a:lnSpc>
              <a:spcBef>
                <a:spcPts val="0"/>
              </a:spcBef>
              <a:buNone/>
              <a:defRPr sz="3600" b="0" i="0" spc="10" baseline="0">
                <a:solidFill>
                  <a:schemeClr val="tx1"/>
                </a:solidFill>
                <a:latin typeface="Arial" panose="020B0604020202020204" pitchFamily="34" charset="0"/>
              </a:defRPr>
            </a:lvl1pPr>
          </a:lstStyle>
          <a:p>
            <a:pPr lvl="0"/>
            <a:r>
              <a:rPr lang="en-GB"/>
              <a:t>[Event name goes here]</a:t>
            </a:r>
          </a:p>
        </p:txBody>
      </p:sp>
      <p:sp>
        <p:nvSpPr>
          <p:cNvPr id="13" name="Text Placeholder 2">
            <a:extLst>
              <a:ext uri="{FF2B5EF4-FFF2-40B4-BE49-F238E27FC236}">
                <a16:creationId xmlns:a16="http://schemas.microsoft.com/office/drawing/2014/main" id="{AFF6DACF-C2DB-B445-A871-E8A846EEA477}"/>
              </a:ext>
            </a:extLst>
          </p:cNvPr>
          <p:cNvSpPr>
            <a:spLocks noGrp="1"/>
          </p:cNvSpPr>
          <p:nvPr>
            <p:ph type="body" sz="quarter" idx="17" hasCustomPrompt="1"/>
          </p:nvPr>
        </p:nvSpPr>
        <p:spPr>
          <a:xfrm>
            <a:off x="8044332" y="2893807"/>
            <a:ext cx="3874067" cy="825251"/>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cs typeface="Arial" panose="020B0604020202020204" pitchFamily="34" charset="0"/>
              </a:defRPr>
            </a:lvl1pPr>
          </a:lstStyle>
          <a:p>
            <a:r>
              <a:rPr lang="en-US"/>
              <a:t>Join us for [</a:t>
            </a:r>
            <a:r>
              <a:rPr lang="en-US" err="1"/>
              <a:t>eg</a:t>
            </a:r>
            <a:r>
              <a:rPr lang="en-US"/>
              <a:t> an evening of celebrating great partnerships].</a:t>
            </a:r>
          </a:p>
        </p:txBody>
      </p:sp>
      <p:sp>
        <p:nvSpPr>
          <p:cNvPr id="3" name="Text Placeholder 2">
            <a:extLst>
              <a:ext uri="{FF2B5EF4-FFF2-40B4-BE49-F238E27FC236}">
                <a16:creationId xmlns:a16="http://schemas.microsoft.com/office/drawing/2014/main" id="{B7B7EBD1-40BE-6F4B-CCBE-6BFE46AB6D30}"/>
              </a:ext>
            </a:extLst>
          </p:cNvPr>
          <p:cNvSpPr>
            <a:spLocks noGrp="1"/>
          </p:cNvSpPr>
          <p:nvPr>
            <p:ph type="body" sz="quarter" idx="16" hasCustomPrompt="1"/>
          </p:nvPr>
        </p:nvSpPr>
        <p:spPr>
          <a:xfrm>
            <a:off x="8044331" y="273599"/>
            <a:ext cx="3166547"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Picture Placeholder 14">
            <a:extLst>
              <a:ext uri="{FF2B5EF4-FFF2-40B4-BE49-F238E27FC236}">
                <a16:creationId xmlns:a16="http://schemas.microsoft.com/office/drawing/2014/main" id="{B7F08B0F-B95A-FF3F-408C-C26D5875C1FA}"/>
              </a:ext>
            </a:extLst>
          </p:cNvPr>
          <p:cNvSpPr>
            <a:spLocks noGrp="1"/>
          </p:cNvSpPr>
          <p:nvPr>
            <p:ph type="pic" sz="quarter" idx="15"/>
          </p:nvPr>
        </p:nvSpPr>
        <p:spPr>
          <a:xfrm>
            <a:off x="273051" y="273049"/>
            <a:ext cx="7380816" cy="6307133"/>
          </a:xfrm>
          <a:prstGeom prst="rect">
            <a:avLst/>
          </a:prstGeom>
          <a:blipFill dpi="0" rotWithShape="1">
            <a:blip r:embed="rId2" cstate="hqprint">
              <a:extLst>
                <a:ext uri="{28A0092B-C50C-407E-A947-70E740481C1C}">
                  <a14:useLocalDpi xmlns:a14="http://schemas.microsoft.com/office/drawing/2010/main"/>
                </a:ext>
              </a:extLst>
            </a:blip>
            <a:srcRect/>
            <a:stretch>
              <a:fillRect r="-16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7" name="Slide Number Placeholder 9">
            <a:extLst>
              <a:ext uri="{FF2B5EF4-FFF2-40B4-BE49-F238E27FC236}">
                <a16:creationId xmlns:a16="http://schemas.microsoft.com/office/drawing/2014/main" id="{FC3F8FF3-C74B-819C-EF29-75D5B11A1E5D}"/>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pic>
        <p:nvPicPr>
          <p:cNvPr id="8" name="Picture 7">
            <a:extLst>
              <a:ext uri="{FF2B5EF4-FFF2-40B4-BE49-F238E27FC236}">
                <a16:creationId xmlns:a16="http://schemas.microsoft.com/office/drawing/2014/main" id="{EA9777E7-7446-D39D-A164-EBDC12C8923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9514726" y="5586411"/>
            <a:ext cx="2397874" cy="993771"/>
          </a:xfrm>
          <a:prstGeom prst="rect">
            <a:avLst/>
          </a:prstGeom>
        </p:spPr>
      </p:pic>
      <p:sp>
        <p:nvSpPr>
          <p:cNvPr id="9" name="Text Placeholder 2">
            <a:extLst>
              <a:ext uri="{FF2B5EF4-FFF2-40B4-BE49-F238E27FC236}">
                <a16:creationId xmlns:a16="http://schemas.microsoft.com/office/drawing/2014/main" id="{B7EE9103-1D80-85D4-DE4F-23BCD3767BF7}"/>
              </a:ext>
            </a:extLst>
          </p:cNvPr>
          <p:cNvSpPr>
            <a:spLocks noGrp="1"/>
          </p:cNvSpPr>
          <p:nvPr>
            <p:ph type="body" sz="quarter" idx="18" hasCustomPrompt="1"/>
          </p:nvPr>
        </p:nvSpPr>
        <p:spPr>
          <a:xfrm>
            <a:off x="8044332" y="4223972"/>
            <a:ext cx="3874067" cy="825251"/>
          </a:xfrm>
          <a:prstGeom prst="rect">
            <a:avLst/>
          </a:prstGeom>
        </p:spPr>
        <p:txBody>
          <a:bodyPr/>
          <a:lstStyle>
            <a:lvl1pPr marL="0" indent="0">
              <a:lnSpc>
                <a:spcPct val="113000"/>
              </a:lnSpc>
              <a:spcBef>
                <a:spcPts val="0"/>
              </a:spcBef>
              <a:buNone/>
              <a:defRPr sz="1600" b="0" i="0" spc="10" baseline="0">
                <a:solidFill>
                  <a:schemeClr val="tx1"/>
                </a:solidFill>
                <a:latin typeface="Arial" panose="020B0604020202020204" pitchFamily="34" charset="0"/>
                <a:cs typeface="Arial" panose="020B0604020202020204" pitchFamily="34" charset="0"/>
              </a:defRPr>
            </a:lvl1pPr>
          </a:lstStyle>
          <a:p>
            <a:r>
              <a:rPr lang="en-US"/>
              <a:t>Kindly RSVP to</a:t>
            </a:r>
            <a:br>
              <a:rPr lang="en-US"/>
            </a:br>
            <a:r>
              <a:rPr lang="en-US"/>
              <a:t>name.surname@cancer.org.uk</a:t>
            </a:r>
          </a:p>
        </p:txBody>
      </p:sp>
    </p:spTree>
    <p:extLst>
      <p:ext uri="{BB962C8B-B14F-4D97-AF65-F5344CB8AC3E}">
        <p14:creationId xmlns:p14="http://schemas.microsoft.com/office/powerpoint/2010/main" val="3429377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2">
    <p:bg>
      <p:bgPr>
        <a:solidFill>
          <a:schemeClr val="accent2"/>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DB6CF01-E3CD-582F-D7C9-D7DEFA63F3EE}"/>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2" name="Slide Number Placeholder 8">
            <a:extLst>
              <a:ext uri="{FF2B5EF4-FFF2-40B4-BE49-F238E27FC236}">
                <a16:creationId xmlns:a16="http://schemas.microsoft.com/office/drawing/2014/main" id="{8B785B4C-D529-50B1-7BCE-693F97B0D0D1}"/>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6" name="Text Placeholder 2">
            <a:extLst>
              <a:ext uri="{FF2B5EF4-FFF2-40B4-BE49-F238E27FC236}">
                <a16:creationId xmlns:a16="http://schemas.microsoft.com/office/drawing/2014/main" id="{9DD5B62A-7176-5080-67BB-C1F8D5FDD53F}"/>
              </a:ext>
            </a:extLst>
          </p:cNvPr>
          <p:cNvSpPr>
            <a:spLocks noGrp="1"/>
          </p:cNvSpPr>
          <p:nvPr>
            <p:ph type="body" sz="quarter" idx="10" hasCustomPrompt="1"/>
          </p:nvPr>
        </p:nvSpPr>
        <p:spPr>
          <a:xfrm>
            <a:off x="289560"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section title here</a:t>
            </a:r>
          </a:p>
        </p:txBody>
      </p:sp>
      <p:pic>
        <p:nvPicPr>
          <p:cNvPr id="3" name="Picture 2">
            <a:extLst>
              <a:ext uri="{FF2B5EF4-FFF2-40B4-BE49-F238E27FC236}">
                <a16:creationId xmlns:a16="http://schemas.microsoft.com/office/drawing/2014/main" id="{617EF8F5-8D02-5621-8D65-75EC68DD8D3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3155995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D2D57A20-14D8-25B2-45A5-C97E3BC2399E}"/>
              </a:ext>
            </a:extLst>
          </p:cNvPr>
          <p:cNvSpPr/>
          <p:nvPr userDrawn="1"/>
        </p:nvSpPr>
        <p:spPr>
          <a:xfrm>
            <a:off x="7026436" y="1523222"/>
            <a:ext cx="3765176" cy="376517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id="{F997289F-A698-3E2B-4A64-849A1077E575}"/>
              </a:ext>
            </a:extLst>
          </p:cNvPr>
          <p:cNvSpPr>
            <a:spLocks noGrp="1"/>
          </p:cNvSpPr>
          <p:nvPr>
            <p:ph type="pic" sz="quarter" idx="12"/>
          </p:nvPr>
        </p:nvSpPr>
        <p:spPr>
          <a:xfrm>
            <a:off x="273050" y="273050"/>
            <a:ext cx="7380000" cy="6307138"/>
          </a:xfrm>
          <a:custGeom>
            <a:avLst/>
            <a:gdLst>
              <a:gd name="connsiteX0" fmla="*/ 0 w 7380000"/>
              <a:gd name="connsiteY0" fmla="*/ 0 h 6307138"/>
              <a:gd name="connsiteX1" fmla="*/ 7380000 w 7380000"/>
              <a:gd name="connsiteY1" fmla="*/ 0 h 6307138"/>
              <a:gd name="connsiteX2" fmla="*/ 7380000 w 7380000"/>
              <a:gd name="connsiteY2" fmla="*/ 1733208 h 6307138"/>
              <a:gd name="connsiteX3" fmla="*/ 7304784 w 7380000"/>
              <a:gd name="connsiteY3" fmla="*/ 1801569 h 6307138"/>
              <a:gd name="connsiteX4" fmla="*/ 6753386 w 7380000"/>
              <a:gd name="connsiteY4" fmla="*/ 3132760 h 6307138"/>
              <a:gd name="connsiteX5" fmla="*/ 7304784 w 7380000"/>
              <a:gd name="connsiteY5" fmla="*/ 4463951 h 6307138"/>
              <a:gd name="connsiteX6" fmla="*/ 7380000 w 7380000"/>
              <a:gd name="connsiteY6" fmla="*/ 4532313 h 6307138"/>
              <a:gd name="connsiteX7" fmla="*/ 7380000 w 7380000"/>
              <a:gd name="connsiteY7" fmla="*/ 6307138 h 6307138"/>
              <a:gd name="connsiteX8" fmla="*/ 0 w 7380000"/>
              <a:gd name="connsiteY8" fmla="*/ 6307138 h 63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000" h="6307138">
                <a:moveTo>
                  <a:pt x="0" y="0"/>
                </a:moveTo>
                <a:lnTo>
                  <a:pt x="7380000" y="0"/>
                </a:lnTo>
                <a:lnTo>
                  <a:pt x="7380000" y="1733208"/>
                </a:lnTo>
                <a:lnTo>
                  <a:pt x="7304784" y="1801569"/>
                </a:lnTo>
                <a:cubicBezTo>
                  <a:pt x="6964102" y="2142251"/>
                  <a:pt x="6753386" y="2612898"/>
                  <a:pt x="6753386" y="3132760"/>
                </a:cubicBezTo>
                <a:cubicBezTo>
                  <a:pt x="6753386" y="3652623"/>
                  <a:pt x="6964102" y="4123270"/>
                  <a:pt x="7304784" y="4463951"/>
                </a:cubicBezTo>
                <a:lnTo>
                  <a:pt x="7380000" y="4532313"/>
                </a:lnTo>
                <a:lnTo>
                  <a:pt x="7380000" y="6307138"/>
                </a:lnTo>
                <a:lnTo>
                  <a:pt x="0" y="6307138"/>
                </a:lnTo>
                <a:close/>
              </a:path>
            </a:pathLst>
          </a:custGeom>
          <a:blipFill>
            <a:blip r:embed="rId2" cstate="hqprint">
              <a:extLst>
                <a:ext uri="{28A0092B-C50C-407E-A947-70E740481C1C}">
                  <a14:useLocalDpi xmlns:a14="http://schemas.microsoft.com/office/drawing/2010/main"/>
                </a:ext>
              </a:extLst>
            </a:blip>
            <a:stretch>
              <a:fillRect l="-13298" r="-13043"/>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4" name="Title 13">
            <a:extLst>
              <a:ext uri="{FF2B5EF4-FFF2-40B4-BE49-F238E27FC236}">
                <a16:creationId xmlns:a16="http://schemas.microsoft.com/office/drawing/2014/main" id="{AC02E6A8-2F97-0602-2AD3-97C8EC019D49}"/>
              </a:ext>
            </a:extLst>
          </p:cNvPr>
          <p:cNvSpPr>
            <a:spLocks noGrp="1"/>
          </p:cNvSpPr>
          <p:nvPr>
            <p:ph type="title" hasCustomPrompt="1"/>
          </p:nvPr>
        </p:nvSpPr>
        <p:spPr>
          <a:xfrm>
            <a:off x="7819921" y="2568683"/>
            <a:ext cx="2857045" cy="1425107"/>
          </a:xfrm>
          <a:prstGeom prst="rect">
            <a:avLst/>
          </a:prstGeom>
        </p:spPr>
        <p:txBody>
          <a:bodyPr/>
          <a:lstStyle>
            <a:lvl1pPr>
              <a:lnSpc>
                <a:spcPct val="110000"/>
              </a:lnSpc>
              <a:defRPr sz="4400" b="1" i="0" spc="20" baseline="0">
                <a:solidFill>
                  <a:schemeClr val="bg1"/>
                </a:solidFill>
                <a:latin typeface="Arial" panose="020B0604020202020204" pitchFamily="34" charset="0"/>
              </a:defRPr>
            </a:lvl1pPr>
          </a:lstStyle>
          <a:p>
            <a:r>
              <a:rPr lang="en-GB"/>
              <a:t>Get involved</a:t>
            </a:r>
            <a:endParaRPr lang="en-US"/>
          </a:p>
        </p:txBody>
      </p:sp>
      <p:sp>
        <p:nvSpPr>
          <p:cNvPr id="6" name="Text Placeholder 2">
            <a:extLst>
              <a:ext uri="{FF2B5EF4-FFF2-40B4-BE49-F238E27FC236}">
                <a16:creationId xmlns:a16="http://schemas.microsoft.com/office/drawing/2014/main" id="{B890CF9D-9C84-BEA6-CD91-D12867E1D18E}"/>
              </a:ext>
            </a:extLst>
          </p:cNvPr>
          <p:cNvSpPr>
            <a:spLocks noGrp="1"/>
          </p:cNvSpPr>
          <p:nvPr>
            <p:ph type="body" sz="quarter" idx="17" hasCustomPrompt="1"/>
          </p:nvPr>
        </p:nvSpPr>
        <p:spPr>
          <a:xfrm>
            <a:off x="8044331" y="273599"/>
            <a:ext cx="3166547"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7" name="Text Placeholder 2">
            <a:extLst>
              <a:ext uri="{FF2B5EF4-FFF2-40B4-BE49-F238E27FC236}">
                <a16:creationId xmlns:a16="http://schemas.microsoft.com/office/drawing/2014/main" id="{E549FA1C-DF7A-74F0-E30E-2D2B6E705A73}"/>
              </a:ext>
            </a:extLst>
          </p:cNvPr>
          <p:cNvSpPr>
            <a:spLocks noGrp="1"/>
          </p:cNvSpPr>
          <p:nvPr>
            <p:ph type="body" sz="quarter" idx="19" hasCustomPrompt="1"/>
          </p:nvPr>
        </p:nvSpPr>
        <p:spPr>
          <a:xfrm>
            <a:off x="7819921" y="5645557"/>
            <a:ext cx="3874067" cy="527338"/>
          </a:xfrm>
          <a:prstGeom prst="rect">
            <a:avLst/>
          </a:prstGeom>
        </p:spPr>
        <p:txBody>
          <a:bodyPr/>
          <a:lstStyle>
            <a:lvl1pPr marL="0" indent="0">
              <a:lnSpc>
                <a:spcPct val="113000"/>
              </a:lnSpc>
              <a:spcBef>
                <a:spcPts val="0"/>
              </a:spcBef>
              <a:buNone/>
              <a:defRPr sz="2400" b="0" i="0" spc="10" baseline="30000">
                <a:solidFill>
                  <a:schemeClr val="tx1"/>
                </a:solidFill>
                <a:latin typeface="Arial" panose="020B0604020202020204" pitchFamily="34" charset="0"/>
                <a:cs typeface="Arial" panose="020B0604020202020204" pitchFamily="34" charset="0"/>
              </a:defRPr>
            </a:lvl1pPr>
          </a:lstStyle>
          <a:p>
            <a:pPr lvl="0"/>
            <a:r>
              <a:rPr lang="en-GB"/>
              <a:t>Find out more at cruk.org</a:t>
            </a:r>
          </a:p>
        </p:txBody>
      </p:sp>
      <p:sp>
        <p:nvSpPr>
          <p:cNvPr id="2" name="Slide Number Placeholder 9">
            <a:extLst>
              <a:ext uri="{FF2B5EF4-FFF2-40B4-BE49-F238E27FC236}">
                <a16:creationId xmlns:a16="http://schemas.microsoft.com/office/drawing/2014/main" id="{A67B5014-C346-9360-00E8-89EF967AC4F9}"/>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40225261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 info">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7DA469-3700-3D1A-0F57-2F83316263E4}"/>
              </a:ext>
            </a:extLst>
          </p:cNvPr>
          <p:cNvSpPr>
            <a:spLocks noGrp="1"/>
          </p:cNvSpPr>
          <p:nvPr>
            <p:ph type="body" sz="quarter" idx="10" hasCustomPrompt="1"/>
          </p:nvPr>
        </p:nvSpPr>
        <p:spPr>
          <a:xfrm>
            <a:off x="289560" y="1352677"/>
            <a:ext cx="5375542" cy="79180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Get in touch</a:t>
            </a:r>
          </a:p>
        </p:txBody>
      </p:sp>
      <p:sp>
        <p:nvSpPr>
          <p:cNvPr id="4" name="Text Placeholder 2">
            <a:extLst>
              <a:ext uri="{FF2B5EF4-FFF2-40B4-BE49-F238E27FC236}">
                <a16:creationId xmlns:a16="http://schemas.microsoft.com/office/drawing/2014/main" id="{C8397040-75D8-24BC-F2B5-562465CE8D51}"/>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E4D5FA43-C937-C15F-E3F3-0E83CDFFBF24}"/>
              </a:ext>
            </a:extLst>
          </p:cNvPr>
          <p:cNvSpPr>
            <a:spLocks noGrp="1"/>
          </p:cNvSpPr>
          <p:nvPr>
            <p:ph type="body" sz="quarter" idx="14" hasCustomPrompt="1"/>
          </p:nvPr>
        </p:nvSpPr>
        <p:spPr>
          <a:xfrm>
            <a:off x="289560" y="2517449"/>
            <a:ext cx="5375542" cy="563208"/>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cs typeface="Arial" panose="020B0604020202020204" pitchFamily="34" charset="0"/>
              </a:defRPr>
            </a:lvl1pPr>
          </a:lstStyle>
          <a:p>
            <a:pPr lvl="0"/>
            <a:r>
              <a:rPr lang="en-GB"/>
              <a:t>For any questions, please reach out to</a:t>
            </a:r>
          </a:p>
        </p:txBody>
      </p:sp>
      <p:sp>
        <p:nvSpPr>
          <p:cNvPr id="7" name="Text Placeholder 2">
            <a:extLst>
              <a:ext uri="{FF2B5EF4-FFF2-40B4-BE49-F238E27FC236}">
                <a16:creationId xmlns:a16="http://schemas.microsoft.com/office/drawing/2014/main" id="{E446B7E2-A159-F22C-3A3A-0AA116A48C43}"/>
              </a:ext>
            </a:extLst>
          </p:cNvPr>
          <p:cNvSpPr>
            <a:spLocks noGrp="1"/>
          </p:cNvSpPr>
          <p:nvPr>
            <p:ph type="body" sz="quarter" idx="15" hasCustomPrompt="1"/>
          </p:nvPr>
        </p:nvSpPr>
        <p:spPr>
          <a:xfrm>
            <a:off x="289560" y="3257677"/>
            <a:ext cx="5375542" cy="1684437"/>
          </a:xfrm>
          <a:prstGeom prst="rect">
            <a:avLst/>
          </a:prstGeom>
        </p:spPr>
        <p:txBody>
          <a:bodyPr/>
          <a:lstStyle>
            <a:lvl1pPr marL="0" indent="0">
              <a:lnSpc>
                <a:spcPct val="113000"/>
              </a:lnSpc>
              <a:spcBef>
                <a:spcPts val="0"/>
              </a:spcBef>
              <a:buNone/>
              <a:defRPr sz="1600" b="0" i="0" spc="10" baseline="0">
                <a:solidFill>
                  <a:schemeClr val="bg1"/>
                </a:solidFill>
                <a:latin typeface="Arial" panose="020B0604020202020204" pitchFamily="34" charset="0"/>
                <a:cs typeface="Arial" panose="020B0604020202020204" pitchFamily="34" charset="0"/>
              </a:defRPr>
            </a:lvl1pPr>
          </a:lstStyle>
          <a:p>
            <a:pPr lvl="0"/>
            <a:r>
              <a:rPr lang="en-GB"/>
              <a:t>Name Surname</a:t>
            </a:r>
          </a:p>
          <a:p>
            <a:pPr lvl="0"/>
            <a:r>
              <a:rPr lang="en-GB"/>
              <a:t>Title</a:t>
            </a:r>
          </a:p>
          <a:p>
            <a:pPr lvl="0"/>
            <a:r>
              <a:rPr lang="en-GB"/>
              <a:t>Cancer Research UK</a:t>
            </a:r>
          </a:p>
          <a:p>
            <a:pPr lvl="0"/>
            <a:r>
              <a:rPr lang="en-GB"/>
              <a:t>020 3469 </a:t>
            </a:r>
            <a:r>
              <a:rPr lang="en-GB" err="1"/>
              <a:t>xxxx</a:t>
            </a:r>
            <a:endParaRPr lang="en-GB"/>
          </a:p>
          <a:p>
            <a:pPr lvl="0"/>
            <a:r>
              <a:rPr lang="en-GB"/>
              <a:t>name.surname@cancer.org.uk</a:t>
            </a:r>
          </a:p>
        </p:txBody>
      </p:sp>
      <p:sp>
        <p:nvSpPr>
          <p:cNvPr id="5" name="Slide Number Placeholder 9">
            <a:extLst>
              <a:ext uri="{FF2B5EF4-FFF2-40B4-BE49-F238E27FC236}">
                <a16:creationId xmlns:a16="http://schemas.microsoft.com/office/drawing/2014/main" id="{5C0872BC-45AC-0073-1EC3-3A7C211DB608}"/>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bg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pic>
        <p:nvPicPr>
          <p:cNvPr id="8" name="Picture 7">
            <a:extLst>
              <a:ext uri="{FF2B5EF4-FFF2-40B4-BE49-F238E27FC236}">
                <a16:creationId xmlns:a16="http://schemas.microsoft.com/office/drawing/2014/main" id="{5B0A5F81-9DEF-3499-50F4-C21912E7685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3680813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info v2">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7DA469-3700-3D1A-0F57-2F83316263E4}"/>
              </a:ext>
            </a:extLst>
          </p:cNvPr>
          <p:cNvSpPr>
            <a:spLocks noGrp="1"/>
          </p:cNvSpPr>
          <p:nvPr>
            <p:ph type="body" sz="quarter" idx="10" hasCustomPrompt="1"/>
          </p:nvPr>
        </p:nvSpPr>
        <p:spPr>
          <a:xfrm>
            <a:off x="289560" y="1352677"/>
            <a:ext cx="5375542" cy="79180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Get in touch</a:t>
            </a:r>
          </a:p>
        </p:txBody>
      </p:sp>
      <p:sp>
        <p:nvSpPr>
          <p:cNvPr id="4" name="Text Placeholder 2">
            <a:extLst>
              <a:ext uri="{FF2B5EF4-FFF2-40B4-BE49-F238E27FC236}">
                <a16:creationId xmlns:a16="http://schemas.microsoft.com/office/drawing/2014/main" id="{C8397040-75D8-24BC-F2B5-562465CE8D51}"/>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E4D5FA43-C937-C15F-E3F3-0E83CDFFBF24}"/>
              </a:ext>
            </a:extLst>
          </p:cNvPr>
          <p:cNvSpPr>
            <a:spLocks noGrp="1"/>
          </p:cNvSpPr>
          <p:nvPr>
            <p:ph type="body" sz="quarter" idx="14" hasCustomPrompt="1"/>
          </p:nvPr>
        </p:nvSpPr>
        <p:spPr>
          <a:xfrm>
            <a:off x="289560" y="2517449"/>
            <a:ext cx="5375542" cy="563208"/>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cs typeface="Arial" panose="020B0604020202020204" pitchFamily="34" charset="0"/>
              </a:defRPr>
            </a:lvl1pPr>
          </a:lstStyle>
          <a:p>
            <a:pPr lvl="0"/>
            <a:r>
              <a:rPr lang="en-GB"/>
              <a:t>For any questions, please reach out to</a:t>
            </a:r>
          </a:p>
        </p:txBody>
      </p:sp>
      <p:sp>
        <p:nvSpPr>
          <p:cNvPr id="7" name="Text Placeholder 2">
            <a:extLst>
              <a:ext uri="{FF2B5EF4-FFF2-40B4-BE49-F238E27FC236}">
                <a16:creationId xmlns:a16="http://schemas.microsoft.com/office/drawing/2014/main" id="{E446B7E2-A159-F22C-3A3A-0AA116A48C43}"/>
              </a:ext>
            </a:extLst>
          </p:cNvPr>
          <p:cNvSpPr>
            <a:spLocks noGrp="1"/>
          </p:cNvSpPr>
          <p:nvPr>
            <p:ph type="body" sz="quarter" idx="15" hasCustomPrompt="1"/>
          </p:nvPr>
        </p:nvSpPr>
        <p:spPr>
          <a:xfrm>
            <a:off x="289560" y="3257677"/>
            <a:ext cx="5375542" cy="1684437"/>
          </a:xfrm>
          <a:prstGeom prst="rect">
            <a:avLst/>
          </a:prstGeom>
        </p:spPr>
        <p:txBody>
          <a:bodyPr/>
          <a:lstStyle>
            <a:lvl1pPr marL="0" indent="0">
              <a:lnSpc>
                <a:spcPct val="113000"/>
              </a:lnSpc>
              <a:spcBef>
                <a:spcPts val="0"/>
              </a:spcBef>
              <a:buNone/>
              <a:defRPr sz="1600" b="0" i="0" spc="10" baseline="0">
                <a:solidFill>
                  <a:schemeClr val="bg1"/>
                </a:solidFill>
                <a:latin typeface="Arial" panose="020B0604020202020204" pitchFamily="34" charset="0"/>
                <a:cs typeface="Arial" panose="020B0604020202020204" pitchFamily="34" charset="0"/>
              </a:defRPr>
            </a:lvl1pPr>
          </a:lstStyle>
          <a:p>
            <a:pPr lvl="0"/>
            <a:r>
              <a:rPr lang="en-GB"/>
              <a:t>Name Surname</a:t>
            </a:r>
          </a:p>
          <a:p>
            <a:pPr lvl="0"/>
            <a:r>
              <a:rPr lang="en-GB"/>
              <a:t>Title</a:t>
            </a:r>
          </a:p>
          <a:p>
            <a:pPr lvl="0"/>
            <a:r>
              <a:rPr lang="en-GB"/>
              <a:t>Cancer Research UK</a:t>
            </a:r>
          </a:p>
          <a:p>
            <a:pPr lvl="0"/>
            <a:r>
              <a:rPr lang="en-GB"/>
              <a:t>020 3469 </a:t>
            </a:r>
            <a:r>
              <a:rPr lang="en-GB" err="1"/>
              <a:t>xxxx</a:t>
            </a:r>
            <a:endParaRPr lang="en-GB"/>
          </a:p>
          <a:p>
            <a:pPr lvl="0"/>
            <a:r>
              <a:rPr lang="en-GB"/>
              <a:t>name.surname@cancer.org.uk</a:t>
            </a:r>
          </a:p>
        </p:txBody>
      </p:sp>
      <p:pic>
        <p:nvPicPr>
          <p:cNvPr id="5" name="Picture 4" descr="A black and white sign with white text&#10;&#10;Description automatically generated with low confidence">
            <a:extLst>
              <a:ext uri="{FF2B5EF4-FFF2-40B4-BE49-F238E27FC236}">
                <a16:creationId xmlns:a16="http://schemas.microsoft.com/office/drawing/2014/main" id="{F3DA9A6E-E8B2-2B4E-A80B-F3BFA9F592B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89561" y="6039578"/>
            <a:ext cx="1795718" cy="548250"/>
          </a:xfrm>
          <a:prstGeom prst="rect">
            <a:avLst/>
          </a:prstGeom>
        </p:spPr>
      </p:pic>
      <p:sp>
        <p:nvSpPr>
          <p:cNvPr id="8" name="TextBox 7">
            <a:extLst>
              <a:ext uri="{FF2B5EF4-FFF2-40B4-BE49-F238E27FC236}">
                <a16:creationId xmlns:a16="http://schemas.microsoft.com/office/drawing/2014/main" id="{756913C4-7081-1C0E-522E-BE6A8D76BE73}"/>
              </a:ext>
            </a:extLst>
          </p:cNvPr>
          <p:cNvSpPr txBox="1"/>
          <p:nvPr userDrawn="1"/>
        </p:nvSpPr>
        <p:spPr>
          <a:xfrm>
            <a:off x="2364059" y="6130431"/>
            <a:ext cx="5597912" cy="453970"/>
          </a:xfrm>
          <a:prstGeom prst="rect">
            <a:avLst/>
          </a:prstGeom>
          <a:noFill/>
        </p:spPr>
        <p:txBody>
          <a:bodyPr wrap="square" rtlCol="0">
            <a:spAutoFit/>
          </a:bodyPr>
          <a:lstStyle/>
          <a:p>
            <a:pPr>
              <a:lnSpc>
                <a:spcPct val="120000"/>
              </a:lnSpc>
            </a:pPr>
            <a:r>
              <a:rPr lang="en-GB" sz="1000" b="0" i="0" dirty="0">
                <a:solidFill>
                  <a:schemeClr val="bg1"/>
                </a:solidFill>
                <a:latin typeface="Arial" panose="020B0604020202020204" pitchFamily="34" charset="0"/>
                <a:cs typeface="Arial" panose="020B0604020202020204" pitchFamily="34" charset="0"/>
              </a:rPr>
              <a:t>Registered charity in England and Scotland (1089464), Scotland (SC041666), the Isle of Man (1103) and Jersey (247). Registered address: 2 Redman Place, London, E20 1JQ.</a:t>
            </a:r>
          </a:p>
        </p:txBody>
      </p:sp>
      <p:sp>
        <p:nvSpPr>
          <p:cNvPr id="9" name="Slide Number Placeholder 9">
            <a:extLst>
              <a:ext uri="{FF2B5EF4-FFF2-40B4-BE49-F238E27FC236}">
                <a16:creationId xmlns:a16="http://schemas.microsoft.com/office/drawing/2014/main" id="{C40A51F9-8E3C-D334-B47A-9EDA2D955113}"/>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bg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pic>
        <p:nvPicPr>
          <p:cNvPr id="10" name="Picture 9">
            <a:extLst>
              <a:ext uri="{FF2B5EF4-FFF2-40B4-BE49-F238E27FC236}">
                <a16:creationId xmlns:a16="http://schemas.microsoft.com/office/drawing/2014/main" id="{81D639D5-D3AC-88DD-B96C-4D27031223E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2419276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FE78-1071-43B4-8733-6DC694827A7B}"/>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DFA8F19-6500-41F2-994F-0C0B8A75580F}"/>
              </a:ext>
            </a:extLst>
          </p:cNvPr>
          <p:cNvSpPr>
            <a:spLocks noGrp="1"/>
          </p:cNvSpPr>
          <p:nvPr>
            <p:ph sz="half" idx="1"/>
          </p:nvPr>
        </p:nvSpPr>
        <p:spPr>
          <a:xfrm>
            <a:off x="767408"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0A2526-AD2C-4E41-84D3-99AAD9431F23}"/>
              </a:ext>
            </a:extLst>
          </p:cNvPr>
          <p:cNvSpPr>
            <a:spLocks noGrp="1"/>
          </p:cNvSpPr>
          <p:nvPr>
            <p:ph sz="half" idx="2"/>
          </p:nvPr>
        </p:nvSpPr>
        <p:spPr>
          <a:xfrm>
            <a:off x="6172200"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4633D376-5FFC-4424-BA90-E81E512C965B}"/>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152306212"/>
      </p:ext>
    </p:extLst>
  </p:cSld>
  <p:clrMapOvr>
    <a:masterClrMapping/>
  </p:clrMapOvr>
  <p:extLst>
    <p:ext uri="{DCECCB84-F9BA-43D5-87BE-67443E8EF086}">
      <p15:sldGuideLst xmlns:p15="http://schemas.microsoft.com/office/powerpoint/2012/main">
        <p15:guide id="1" pos="3795">
          <p15:clr>
            <a:srgbClr val="FBAE40"/>
          </p15:clr>
        </p15:guide>
        <p15:guide id="2" pos="388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E5FA-BEBB-4862-9C43-D14CCB29FFFA}"/>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33DF61-D91B-41EB-AE86-A0DBDBFF58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031C2346-9DC9-4EFE-9CC7-58A873883353}"/>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34952255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3041143"/>
            <a:ext cx="7993063" cy="747897"/>
          </a:xfrm>
        </p:spPr>
        <p:txBody>
          <a:bodyPr anchor="b"/>
          <a:lstStyle>
            <a:lvl1pPr algn="l">
              <a:defRPr sz="54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4160113"/>
            <a:ext cx="7993063" cy="276999"/>
          </a:xfrm>
        </p:spPr>
        <p:txBody>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991640382"/>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3041143"/>
            <a:ext cx="7993063" cy="747897"/>
          </a:xfrm>
        </p:spPr>
        <p:txBody>
          <a:bodyPr anchor="b"/>
          <a:lstStyle>
            <a:lvl1pPr algn="l">
              <a:defRPr sz="54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4160113"/>
            <a:ext cx="7993063" cy="276999"/>
          </a:xfrm>
        </p:spPr>
        <p:txBody>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047384853"/>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3041143"/>
            <a:ext cx="7993063" cy="747897"/>
          </a:xfrm>
        </p:spPr>
        <p:txBody>
          <a:bodyPr anchor="b"/>
          <a:lstStyle>
            <a:lvl1pPr algn="l">
              <a:defRPr sz="54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4160113"/>
            <a:ext cx="7993063" cy="276999"/>
          </a:xfrm>
        </p:spPr>
        <p:txBody>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939006126"/>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1AB85CE-6A0D-418A-8CD3-3B506378AEE4}"/>
              </a:ext>
            </a:extLst>
          </p:cNvPr>
          <p:cNvSpPr>
            <a:spLocks noGrp="1"/>
          </p:cNvSpPr>
          <p:nvPr>
            <p:ph type="pic" sz="quarter" idx="10" hasCustomPrompt="1"/>
          </p:nvPr>
        </p:nvSpPr>
        <p:spPr>
          <a:xfrm>
            <a:off x="7272445" y="0"/>
            <a:ext cx="4919555" cy="685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2281 w 12281"/>
              <a:gd name="connsiteY0" fmla="*/ 0 h 10000"/>
              <a:gd name="connsiteX1" fmla="*/ 12281 w 12281"/>
              <a:gd name="connsiteY1" fmla="*/ 0 h 10000"/>
              <a:gd name="connsiteX2" fmla="*/ 12281 w 12281"/>
              <a:gd name="connsiteY2" fmla="*/ 10000 h 10000"/>
              <a:gd name="connsiteX3" fmla="*/ 2281 w 12281"/>
              <a:gd name="connsiteY3" fmla="*/ 10000 h 10000"/>
              <a:gd name="connsiteX4" fmla="*/ 2281 w 12281"/>
              <a:gd name="connsiteY4" fmla="*/ 0 h 10000"/>
              <a:gd name="connsiteX0" fmla="*/ 2718 w 12718"/>
              <a:gd name="connsiteY0" fmla="*/ 0 h 10000"/>
              <a:gd name="connsiteX1" fmla="*/ 12718 w 12718"/>
              <a:gd name="connsiteY1" fmla="*/ 0 h 10000"/>
              <a:gd name="connsiteX2" fmla="*/ 12718 w 12718"/>
              <a:gd name="connsiteY2" fmla="*/ 10000 h 10000"/>
              <a:gd name="connsiteX3" fmla="*/ 2718 w 12718"/>
              <a:gd name="connsiteY3" fmla="*/ 10000 h 10000"/>
              <a:gd name="connsiteX4" fmla="*/ 2718 w 12718"/>
              <a:gd name="connsiteY4" fmla="*/ 0 h 10000"/>
              <a:gd name="connsiteX0" fmla="*/ 2205 w 12205"/>
              <a:gd name="connsiteY0" fmla="*/ 0 h 10000"/>
              <a:gd name="connsiteX1" fmla="*/ 12205 w 12205"/>
              <a:gd name="connsiteY1" fmla="*/ 0 h 10000"/>
              <a:gd name="connsiteX2" fmla="*/ 12205 w 12205"/>
              <a:gd name="connsiteY2" fmla="*/ 10000 h 10000"/>
              <a:gd name="connsiteX3" fmla="*/ 2205 w 12205"/>
              <a:gd name="connsiteY3" fmla="*/ 10000 h 10000"/>
              <a:gd name="connsiteX4" fmla="*/ 2205 w 12205"/>
              <a:gd name="connsiteY4" fmla="*/ 0 h 10000"/>
              <a:gd name="connsiteX0" fmla="*/ 2264 w 12264"/>
              <a:gd name="connsiteY0" fmla="*/ 0 h 10000"/>
              <a:gd name="connsiteX1" fmla="*/ 12264 w 12264"/>
              <a:gd name="connsiteY1" fmla="*/ 0 h 10000"/>
              <a:gd name="connsiteX2" fmla="*/ 12264 w 12264"/>
              <a:gd name="connsiteY2" fmla="*/ 10000 h 10000"/>
              <a:gd name="connsiteX3" fmla="*/ 2264 w 12264"/>
              <a:gd name="connsiteY3" fmla="*/ 10000 h 10000"/>
              <a:gd name="connsiteX4" fmla="*/ 2264 w 12264"/>
              <a:gd name="connsiteY4" fmla="*/ 0 h 10000"/>
              <a:gd name="connsiteX0" fmla="*/ 2303 w 12303"/>
              <a:gd name="connsiteY0" fmla="*/ 0 h 10000"/>
              <a:gd name="connsiteX1" fmla="*/ 12303 w 12303"/>
              <a:gd name="connsiteY1" fmla="*/ 0 h 10000"/>
              <a:gd name="connsiteX2" fmla="*/ 12303 w 12303"/>
              <a:gd name="connsiteY2" fmla="*/ 10000 h 10000"/>
              <a:gd name="connsiteX3" fmla="*/ 2303 w 12303"/>
              <a:gd name="connsiteY3" fmla="*/ 10000 h 10000"/>
              <a:gd name="connsiteX4" fmla="*/ 2303 w 12303"/>
              <a:gd name="connsiteY4" fmla="*/ 0 h 10000"/>
              <a:gd name="connsiteX0" fmla="*/ 2273 w 12273"/>
              <a:gd name="connsiteY0" fmla="*/ 0 h 10000"/>
              <a:gd name="connsiteX1" fmla="*/ 12273 w 12273"/>
              <a:gd name="connsiteY1" fmla="*/ 0 h 10000"/>
              <a:gd name="connsiteX2" fmla="*/ 12273 w 12273"/>
              <a:gd name="connsiteY2" fmla="*/ 10000 h 10000"/>
              <a:gd name="connsiteX3" fmla="*/ 2273 w 12273"/>
              <a:gd name="connsiteY3" fmla="*/ 10000 h 10000"/>
              <a:gd name="connsiteX4" fmla="*/ 2273 w 1227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10000">
                <a:moveTo>
                  <a:pt x="2273" y="0"/>
                </a:moveTo>
                <a:lnTo>
                  <a:pt x="12273" y="0"/>
                </a:lnTo>
                <a:lnTo>
                  <a:pt x="12273" y="10000"/>
                </a:lnTo>
                <a:lnTo>
                  <a:pt x="2273" y="10000"/>
                </a:lnTo>
                <a:cubicBezTo>
                  <a:pt x="215" y="7508"/>
                  <a:pt x="-1596" y="4260"/>
                  <a:pt x="2273" y="0"/>
                </a:cubicBezTo>
                <a:close/>
              </a:path>
            </a:pathLst>
          </a:custGeom>
          <a:blipFill>
            <a:blip r:embed="rId3"/>
            <a:stretch>
              <a:fillRect/>
            </a:stretch>
          </a:blipFill>
          <a:ln w="28575">
            <a:noFill/>
          </a:ln>
        </p:spPr>
        <p:txBody>
          <a:bodyPr anchor="ctr" anchorCtr="0">
            <a:noAutofit/>
          </a:bodyPr>
          <a:lstStyle>
            <a:lvl1pPr marL="0" indent="0" algn="ctr">
              <a:buNone/>
              <a:defRPr b="1">
                <a:solidFill>
                  <a:schemeClr val="bg1"/>
                </a:solidFill>
              </a:defRPr>
            </a:lvl1pPr>
          </a:lstStyle>
          <a:p>
            <a:r>
              <a:rPr lang="en-GB" dirty="0"/>
              <a:t>Example image. Please replace.</a:t>
            </a:r>
          </a:p>
        </p:txBody>
      </p:sp>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1844824"/>
            <a:ext cx="5761039" cy="1495794"/>
          </a:xfrm>
        </p:spPr>
        <p:txBody>
          <a:bodyPr anchor="b"/>
          <a:lstStyle>
            <a:lvl1pPr algn="l">
              <a:defRPr sz="5400" b="0">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3728065"/>
            <a:ext cx="5761039" cy="276999"/>
          </a:xfrm>
        </p:spPr>
        <p:txBody>
          <a:bodyPr/>
          <a:lstStyle>
            <a:lvl1pPr marL="0" indent="0" algn="l">
              <a:spcBef>
                <a:spcPts val="6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476385198"/>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guide id="7" pos="5155">
          <p15:clr>
            <a:srgbClr val="FBAE40"/>
          </p15:clr>
        </p15:guide>
        <p15:guide id="8" pos="458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223468581"/>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3">
    <p:bg>
      <p:bgPr>
        <a:solidFill>
          <a:schemeClr val="accent3"/>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8397040-75D8-24BC-F2B5-562465CE8D51}"/>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2" name="Slide Number Placeholder 8">
            <a:extLst>
              <a:ext uri="{FF2B5EF4-FFF2-40B4-BE49-F238E27FC236}">
                <a16:creationId xmlns:a16="http://schemas.microsoft.com/office/drawing/2014/main" id="{4EBE151A-5853-25F9-DBB6-143B26477D32}"/>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6" name="Text Placeholder 2">
            <a:extLst>
              <a:ext uri="{FF2B5EF4-FFF2-40B4-BE49-F238E27FC236}">
                <a16:creationId xmlns:a16="http://schemas.microsoft.com/office/drawing/2014/main" id="{1BAB3B9C-CFDD-225B-2421-F41752DEAD3B}"/>
              </a:ext>
            </a:extLst>
          </p:cNvPr>
          <p:cNvSpPr>
            <a:spLocks noGrp="1"/>
          </p:cNvSpPr>
          <p:nvPr>
            <p:ph type="body" sz="quarter" idx="10" hasCustomPrompt="1"/>
          </p:nvPr>
        </p:nvSpPr>
        <p:spPr>
          <a:xfrm>
            <a:off x="289560"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section title here</a:t>
            </a:r>
          </a:p>
        </p:txBody>
      </p:sp>
      <p:pic>
        <p:nvPicPr>
          <p:cNvPr id="3" name="Picture 2">
            <a:extLst>
              <a:ext uri="{FF2B5EF4-FFF2-40B4-BE49-F238E27FC236}">
                <a16:creationId xmlns:a16="http://schemas.microsoft.com/office/drawing/2014/main" id="{25D2A171-182E-253A-07F4-FD0B8CFF81B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26988353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671358810"/>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159963395"/>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1113083973"/>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accent3"/>
                </a:solidFill>
              </a:defRPr>
            </a:lvl1pPr>
          </a:lstStyle>
          <a:p>
            <a:r>
              <a:rPr lang="en-US"/>
              <a:t>Click to edit Master title style</a:t>
            </a:r>
            <a:endParaRPr lang="en-GB"/>
          </a:p>
        </p:txBody>
      </p:sp>
    </p:spTree>
    <p:extLst>
      <p:ext uri="{BB962C8B-B14F-4D97-AF65-F5344CB8AC3E}">
        <p14:creationId xmlns:p14="http://schemas.microsoft.com/office/powerpoint/2010/main" val="391530635"/>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E5FA-BEBB-4862-9C43-D14CCB29FFFA}"/>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33DF61-D91B-41EB-AE86-A0DBDBFF58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031C2346-9DC9-4EFE-9CC7-58A873883353}"/>
              </a:ext>
            </a:extLst>
          </p:cNvPr>
          <p:cNvSpPr>
            <a:spLocks noGrp="1"/>
          </p:cNvSpPr>
          <p:nvPr>
            <p:ph type="sldNum" sz="quarter" idx="12"/>
          </p:nvPr>
        </p:nvSpPr>
        <p:spPr/>
        <p:txBody>
          <a:bodyPr/>
          <a:lstStyle/>
          <a:p>
            <a:fld id="{F90E331C-8DD5-41DE-A1D8-42719F204B7E}" type="slidenum">
              <a:rPr lang="en-GB" smtClean="0"/>
              <a:t>‹#›</a:t>
            </a:fld>
            <a:endParaRPr lang="en-GB" dirty="0"/>
          </a:p>
        </p:txBody>
      </p:sp>
    </p:spTree>
    <p:extLst>
      <p:ext uri="{BB962C8B-B14F-4D97-AF65-F5344CB8AC3E}">
        <p14:creationId xmlns:p14="http://schemas.microsoft.com/office/powerpoint/2010/main" val="40953022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FE78-1071-43B4-8733-6DC694827A7B}"/>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DFA8F19-6500-41F2-994F-0C0B8A75580F}"/>
              </a:ext>
            </a:extLst>
          </p:cNvPr>
          <p:cNvSpPr>
            <a:spLocks noGrp="1"/>
          </p:cNvSpPr>
          <p:nvPr>
            <p:ph sz="half" idx="1"/>
          </p:nvPr>
        </p:nvSpPr>
        <p:spPr>
          <a:xfrm>
            <a:off x="767408"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0A2526-AD2C-4E41-84D3-99AAD9431F23}"/>
              </a:ext>
            </a:extLst>
          </p:cNvPr>
          <p:cNvSpPr>
            <a:spLocks noGrp="1"/>
          </p:cNvSpPr>
          <p:nvPr>
            <p:ph sz="half" idx="2"/>
          </p:nvPr>
        </p:nvSpPr>
        <p:spPr>
          <a:xfrm>
            <a:off x="6172200"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4633D376-5FFC-4424-BA90-E81E512C965B}"/>
              </a:ext>
            </a:extLst>
          </p:cNvPr>
          <p:cNvSpPr>
            <a:spLocks noGrp="1"/>
          </p:cNvSpPr>
          <p:nvPr>
            <p:ph type="sldNum" sz="quarter" idx="12"/>
          </p:nvPr>
        </p:nvSpPr>
        <p:spPr/>
        <p:txBody>
          <a:bodyPr/>
          <a:lstStyle/>
          <a:p>
            <a:fld id="{F90E331C-8DD5-41DE-A1D8-42719F204B7E}" type="slidenum">
              <a:rPr lang="en-GB" smtClean="0"/>
              <a:t>‹#›</a:t>
            </a:fld>
            <a:endParaRPr lang="en-GB" dirty="0"/>
          </a:p>
        </p:txBody>
      </p:sp>
    </p:spTree>
    <p:extLst>
      <p:ext uri="{BB962C8B-B14F-4D97-AF65-F5344CB8AC3E}">
        <p14:creationId xmlns:p14="http://schemas.microsoft.com/office/powerpoint/2010/main" val="2931494279"/>
      </p:ext>
    </p:extLst>
  </p:cSld>
  <p:clrMapOvr>
    <a:masterClrMapping/>
  </p:clrMapOvr>
  <p:extLst>
    <p:ext uri="{DCECCB84-F9BA-43D5-87BE-67443E8EF086}">
      <p15:sldGuideLst xmlns:p15="http://schemas.microsoft.com/office/powerpoint/2012/main">
        <p15:guide id="1" pos="3795">
          <p15:clr>
            <a:srgbClr val="FBAE40"/>
          </p15:clr>
        </p15:guide>
        <p15:guide id="2" pos="388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3BF9-E686-45D8-9BA8-4838328FAE1E}"/>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0951594B-2BB0-4059-A8A9-F6D669354563}"/>
              </a:ext>
            </a:extLst>
          </p:cNvPr>
          <p:cNvSpPr>
            <a:spLocks noGrp="1"/>
          </p:cNvSpPr>
          <p:nvPr>
            <p:ph type="sldNum" sz="quarter" idx="12"/>
          </p:nvPr>
        </p:nvSpPr>
        <p:spPr/>
        <p:txBody>
          <a:bodyPr/>
          <a:lstStyle/>
          <a:p>
            <a:fld id="{F90E331C-8DD5-41DE-A1D8-42719F204B7E}" type="slidenum">
              <a:rPr lang="en-GB" smtClean="0"/>
              <a:t>‹#›</a:t>
            </a:fld>
            <a:endParaRPr lang="en-GB" dirty="0"/>
          </a:p>
        </p:txBody>
      </p:sp>
    </p:spTree>
    <p:extLst>
      <p:ext uri="{BB962C8B-B14F-4D97-AF65-F5344CB8AC3E}">
        <p14:creationId xmlns:p14="http://schemas.microsoft.com/office/powerpoint/2010/main" val="13876271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4CFAE-D0C0-468C-98D4-B14C14C4E676}"/>
              </a:ext>
            </a:extLst>
          </p:cNvPr>
          <p:cNvSpPr>
            <a:spLocks noGrp="1"/>
          </p:cNvSpPr>
          <p:nvPr>
            <p:ph type="sldNum" sz="quarter" idx="12"/>
          </p:nvPr>
        </p:nvSpPr>
        <p:spPr/>
        <p:txBody>
          <a:bodyPr/>
          <a:lstStyle/>
          <a:p>
            <a:fld id="{F90E331C-8DD5-41DE-A1D8-42719F204B7E}" type="slidenum">
              <a:rPr lang="en-GB" smtClean="0"/>
              <a:t>‹#›</a:t>
            </a:fld>
            <a:endParaRPr lang="en-GB" dirty="0"/>
          </a:p>
        </p:txBody>
      </p:sp>
    </p:spTree>
    <p:extLst>
      <p:ext uri="{BB962C8B-B14F-4D97-AF65-F5344CB8AC3E}">
        <p14:creationId xmlns:p14="http://schemas.microsoft.com/office/powerpoint/2010/main" val="4135501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with logo">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4CFAE-D0C0-468C-98D4-B14C14C4E676}"/>
              </a:ext>
            </a:extLst>
          </p:cNvPr>
          <p:cNvSpPr>
            <a:spLocks noGrp="1"/>
          </p:cNvSpPr>
          <p:nvPr>
            <p:ph type="sldNum" sz="quarter" idx="12"/>
          </p:nvPr>
        </p:nvSpPr>
        <p:spPr/>
        <p:txBody>
          <a:bodyPr/>
          <a:lstStyle/>
          <a:p>
            <a:fld id="{F90E331C-8DD5-41DE-A1D8-42719F204B7E}" type="slidenum">
              <a:rPr lang="en-GB" smtClean="0"/>
              <a:t>‹#›</a:t>
            </a:fld>
            <a:endParaRPr lang="en-GB" dirty="0"/>
          </a:p>
        </p:txBody>
      </p:sp>
      <p:pic>
        <p:nvPicPr>
          <p:cNvPr id="5" name="Picture 4">
            <a:extLst>
              <a:ext uri="{FF2B5EF4-FFF2-40B4-BE49-F238E27FC236}">
                <a16:creationId xmlns:a16="http://schemas.microsoft.com/office/drawing/2014/main" id="{F4B8949C-64B8-498D-ADBD-F438F908BE1E}"/>
              </a:ext>
            </a:extLst>
          </p:cNvPr>
          <p:cNvPicPr>
            <a:picLocks noChangeAspect="1"/>
          </p:cNvPicPr>
          <p:nvPr userDrawn="1"/>
        </p:nvPicPr>
        <p:blipFill>
          <a:blip r:embed="rId2"/>
          <a:stretch>
            <a:fillRect/>
          </a:stretch>
        </p:blipFill>
        <p:spPr>
          <a:xfrm>
            <a:off x="9840416" y="5733256"/>
            <a:ext cx="2139305" cy="918896"/>
          </a:xfrm>
          <a:prstGeom prst="rect">
            <a:avLst/>
          </a:prstGeom>
        </p:spPr>
      </p:pic>
    </p:spTree>
    <p:extLst>
      <p:ext uri="{BB962C8B-B14F-4D97-AF65-F5344CB8AC3E}">
        <p14:creationId xmlns:p14="http://schemas.microsoft.com/office/powerpoint/2010/main" val="209192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rting soon slide 1">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289560" y="3981577"/>
            <a:ext cx="6506096" cy="2076323"/>
          </a:xfrm>
          <a:prstGeom prst="rect">
            <a:avLst/>
          </a:prstGeom>
        </p:spPr>
        <p:txBody>
          <a:bodyPr/>
          <a:lstStyle>
            <a:lvl1pPr marL="0" indent="0">
              <a:lnSpc>
                <a:spcPct val="110000"/>
              </a:lnSpc>
              <a:spcBef>
                <a:spcPts val="0"/>
              </a:spcBef>
              <a:buNone/>
              <a:defRPr sz="6000" b="0" i="0" spc="10" baseline="0">
                <a:solidFill>
                  <a:schemeClr val="tx1"/>
                </a:solidFill>
                <a:latin typeface="Arial" panose="020B0604020202020204" pitchFamily="34" charset="0"/>
              </a:defRPr>
            </a:lvl1pPr>
          </a:lstStyle>
          <a:p>
            <a:pPr lvl="0"/>
            <a:r>
              <a:rPr lang="en-GB"/>
              <a:t>Event title goes here and here</a:t>
            </a:r>
          </a:p>
        </p:txBody>
      </p:sp>
      <p:sp>
        <p:nvSpPr>
          <p:cNvPr id="10" name="Text Placeholder 2">
            <a:extLst>
              <a:ext uri="{FF2B5EF4-FFF2-40B4-BE49-F238E27FC236}">
                <a16:creationId xmlns:a16="http://schemas.microsoft.com/office/drawing/2014/main" id="{59F465CF-3C4E-6C7B-A8FD-B369CF8705E4}"/>
              </a:ext>
            </a:extLst>
          </p:cNvPr>
          <p:cNvSpPr>
            <a:spLocks noGrp="1"/>
          </p:cNvSpPr>
          <p:nvPr>
            <p:ph type="body" sz="quarter" idx="22" hasCustomPrompt="1"/>
          </p:nvPr>
        </p:nvSpPr>
        <p:spPr>
          <a:xfrm>
            <a:off x="289560" y="3627686"/>
            <a:ext cx="1855402" cy="296254"/>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289560" y="6115537"/>
            <a:ext cx="6506096" cy="43133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defRPr>
            </a:lvl1pPr>
          </a:lstStyle>
          <a:p>
            <a:pPr lvl="0"/>
            <a:r>
              <a:rPr lang="en-GB"/>
              <a:t>The event will begin shortly</a:t>
            </a:r>
          </a:p>
        </p:txBody>
      </p:sp>
      <p:cxnSp>
        <p:nvCxnSpPr>
          <p:cNvPr id="17" name="Straight Connector 16">
            <a:extLst>
              <a:ext uri="{FF2B5EF4-FFF2-40B4-BE49-F238E27FC236}">
                <a16:creationId xmlns:a16="http://schemas.microsoft.com/office/drawing/2014/main" id="{7F8C4BE4-D8EA-37F7-C463-A5DCCB494461}"/>
              </a:ext>
            </a:extLst>
          </p:cNvPr>
          <p:cNvCxnSpPr>
            <a:cxnSpLocks/>
          </p:cNvCxnSpPr>
          <p:nvPr userDrawn="1"/>
        </p:nvCxnSpPr>
        <p:spPr>
          <a:xfrm flipH="1">
            <a:off x="7974106" y="516576"/>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58AFDF7-475A-2EC2-AD9B-7AAD3EC871E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969891" cy="1230837"/>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281F9AA6-6AFC-0277-152D-88C4C0D49138}"/>
              </a:ext>
            </a:extLst>
          </p:cNvPr>
          <p:cNvPicPr>
            <a:picLocks noChangeAspect="1"/>
          </p:cNvPicPr>
          <p:nvPr userDrawn="1"/>
        </p:nvPicPr>
        <p:blipFill>
          <a:blip r:embed="rId3"/>
          <a:stretch>
            <a:fillRect/>
          </a:stretch>
        </p:blipFill>
        <p:spPr>
          <a:xfrm>
            <a:off x="7802212" y="499447"/>
            <a:ext cx="2775734" cy="908722"/>
          </a:xfrm>
          <a:prstGeom prst="rect">
            <a:avLst/>
          </a:prstGeom>
        </p:spPr>
      </p:pic>
    </p:spTree>
    <p:extLst>
      <p:ext uri="{BB962C8B-B14F-4D97-AF65-F5344CB8AC3E}">
        <p14:creationId xmlns:p14="http://schemas.microsoft.com/office/powerpoint/2010/main" val="1778775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rting soon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BC68-A575-9A49-6F32-B4D968A984C3}"/>
              </a:ext>
            </a:extLst>
          </p:cNvPr>
          <p:cNvSpPr/>
          <p:nvPr userDrawn="1"/>
        </p:nvSpPr>
        <p:spPr>
          <a:xfrm>
            <a:off x="272416" y="1527472"/>
            <a:ext cx="11630024" cy="506135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538942" y="3721804"/>
            <a:ext cx="6506096" cy="2076323"/>
          </a:xfrm>
          <a:prstGeom prst="rect">
            <a:avLst/>
          </a:prstGeom>
        </p:spPr>
        <p:txBody>
          <a:bodyPr/>
          <a:lstStyle>
            <a:lvl1pPr marL="0" indent="0">
              <a:lnSpc>
                <a:spcPct val="110000"/>
              </a:lnSpc>
              <a:spcBef>
                <a:spcPts val="0"/>
              </a:spcBef>
              <a:buNone/>
              <a:defRPr sz="6000" b="0" i="0" spc="10" baseline="0">
                <a:solidFill>
                  <a:schemeClr val="bg1"/>
                </a:solidFill>
                <a:latin typeface="Arial" panose="020B0604020202020204" pitchFamily="34" charset="0"/>
              </a:defRPr>
            </a:lvl1pPr>
          </a:lstStyle>
          <a:p>
            <a:pPr lvl="0"/>
            <a:r>
              <a:rPr lang="en-GB"/>
              <a:t>Event title goes here and here</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538942" y="5855764"/>
            <a:ext cx="6506096" cy="431336"/>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The event will begin shortly</a:t>
            </a:r>
          </a:p>
        </p:txBody>
      </p:sp>
      <p:cxnSp>
        <p:nvCxnSpPr>
          <p:cNvPr id="7" name="Straight Connector 6">
            <a:extLst>
              <a:ext uri="{FF2B5EF4-FFF2-40B4-BE49-F238E27FC236}">
                <a16:creationId xmlns:a16="http://schemas.microsoft.com/office/drawing/2014/main" id="{C1522A38-7758-EC9A-57FC-2B99CE783579}"/>
              </a:ext>
            </a:extLst>
          </p:cNvPr>
          <p:cNvCxnSpPr>
            <a:cxnSpLocks/>
          </p:cNvCxnSpPr>
          <p:nvPr userDrawn="1"/>
        </p:nvCxnSpPr>
        <p:spPr>
          <a:xfrm flipH="1">
            <a:off x="7974106" y="475065"/>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E9A72C8B-464E-3938-3FE4-5052A700BC2C}"/>
              </a:ext>
            </a:extLst>
          </p:cNvPr>
          <p:cNvSpPr>
            <a:spLocks noGrp="1"/>
          </p:cNvSpPr>
          <p:nvPr>
            <p:ph type="body" sz="quarter" idx="22" hasCustomPrompt="1"/>
          </p:nvPr>
        </p:nvSpPr>
        <p:spPr>
          <a:xfrm>
            <a:off x="538942" y="3367913"/>
            <a:ext cx="1855402" cy="296254"/>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00 Month 0000</a:t>
            </a:r>
          </a:p>
        </p:txBody>
      </p:sp>
      <p:pic>
        <p:nvPicPr>
          <p:cNvPr id="3" name="Picture 2">
            <a:extLst>
              <a:ext uri="{FF2B5EF4-FFF2-40B4-BE49-F238E27FC236}">
                <a16:creationId xmlns:a16="http://schemas.microsoft.com/office/drawing/2014/main" id="{2FB7F5BD-B441-8082-7DEE-54F3DEF3A16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F4759066-2F60-E0B0-4D83-A4D1EE2EA93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7632" y="471283"/>
            <a:ext cx="2134847" cy="698908"/>
          </a:xfrm>
          <a:prstGeom prst="rect">
            <a:avLst/>
          </a:prstGeom>
        </p:spPr>
      </p:pic>
    </p:spTree>
    <p:extLst>
      <p:ext uri="{BB962C8B-B14F-4D97-AF65-F5344CB8AC3E}">
        <p14:creationId xmlns:p14="http://schemas.microsoft.com/office/powerpoint/2010/main" val="1160721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rting soon slid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BC68-A575-9A49-6F32-B4D968A984C3}"/>
              </a:ext>
            </a:extLst>
          </p:cNvPr>
          <p:cNvSpPr/>
          <p:nvPr userDrawn="1"/>
        </p:nvSpPr>
        <p:spPr>
          <a:xfrm>
            <a:off x="272416" y="1527472"/>
            <a:ext cx="11630024" cy="506135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538942" y="3721804"/>
            <a:ext cx="6506096" cy="2076323"/>
          </a:xfrm>
          <a:prstGeom prst="rect">
            <a:avLst/>
          </a:prstGeom>
        </p:spPr>
        <p:txBody>
          <a:bodyPr/>
          <a:lstStyle>
            <a:lvl1pPr marL="0" indent="0">
              <a:lnSpc>
                <a:spcPct val="110000"/>
              </a:lnSpc>
              <a:spcBef>
                <a:spcPts val="0"/>
              </a:spcBef>
              <a:buNone/>
              <a:defRPr sz="6000" b="0" i="0" spc="10" baseline="0">
                <a:solidFill>
                  <a:schemeClr val="bg1"/>
                </a:solidFill>
                <a:latin typeface="Arial" panose="020B0604020202020204" pitchFamily="34" charset="0"/>
              </a:defRPr>
            </a:lvl1pPr>
          </a:lstStyle>
          <a:p>
            <a:pPr lvl="0"/>
            <a:r>
              <a:rPr lang="en-GB"/>
              <a:t>Event title goes here and here</a:t>
            </a:r>
          </a:p>
        </p:txBody>
      </p:sp>
      <p:sp>
        <p:nvSpPr>
          <p:cNvPr id="10" name="Text Placeholder 2">
            <a:extLst>
              <a:ext uri="{FF2B5EF4-FFF2-40B4-BE49-F238E27FC236}">
                <a16:creationId xmlns:a16="http://schemas.microsoft.com/office/drawing/2014/main" id="{59F465CF-3C4E-6C7B-A8FD-B369CF8705E4}"/>
              </a:ext>
            </a:extLst>
          </p:cNvPr>
          <p:cNvSpPr>
            <a:spLocks noGrp="1"/>
          </p:cNvSpPr>
          <p:nvPr>
            <p:ph type="body" sz="quarter" idx="22" hasCustomPrompt="1"/>
          </p:nvPr>
        </p:nvSpPr>
        <p:spPr>
          <a:xfrm>
            <a:off x="538942" y="3367913"/>
            <a:ext cx="1855402" cy="296254"/>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00 Month 0000</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538942" y="5855764"/>
            <a:ext cx="6506096" cy="431336"/>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The event will begin shortly</a:t>
            </a:r>
          </a:p>
        </p:txBody>
      </p:sp>
      <p:cxnSp>
        <p:nvCxnSpPr>
          <p:cNvPr id="7" name="Straight Connector 6">
            <a:extLst>
              <a:ext uri="{FF2B5EF4-FFF2-40B4-BE49-F238E27FC236}">
                <a16:creationId xmlns:a16="http://schemas.microsoft.com/office/drawing/2014/main" id="{C1522A38-7758-EC9A-57FC-2B99CE783579}"/>
              </a:ext>
            </a:extLst>
          </p:cNvPr>
          <p:cNvCxnSpPr>
            <a:cxnSpLocks/>
          </p:cNvCxnSpPr>
          <p:nvPr userDrawn="1"/>
        </p:nvCxnSpPr>
        <p:spPr>
          <a:xfrm flipH="1">
            <a:off x="7974106" y="475065"/>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0CFFB79-061A-38B9-365D-4E4080AB5DF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D337D396-BC2D-D428-FEDE-41255BA197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7632" y="471283"/>
            <a:ext cx="2134847" cy="698908"/>
          </a:xfrm>
          <a:prstGeom prst="rect">
            <a:avLst/>
          </a:prstGeom>
        </p:spPr>
      </p:pic>
    </p:spTree>
    <p:extLst>
      <p:ext uri="{BB962C8B-B14F-4D97-AF65-F5344CB8AC3E}">
        <p14:creationId xmlns:p14="http://schemas.microsoft.com/office/powerpoint/2010/main" val="2992493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rting soon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BC68-A575-9A49-6F32-B4D968A984C3}"/>
              </a:ext>
            </a:extLst>
          </p:cNvPr>
          <p:cNvSpPr/>
          <p:nvPr userDrawn="1"/>
        </p:nvSpPr>
        <p:spPr>
          <a:xfrm>
            <a:off x="272416" y="1527472"/>
            <a:ext cx="11630024" cy="506135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538942" y="3721804"/>
            <a:ext cx="6506096" cy="2076323"/>
          </a:xfrm>
          <a:prstGeom prst="rect">
            <a:avLst/>
          </a:prstGeom>
        </p:spPr>
        <p:txBody>
          <a:bodyPr/>
          <a:lstStyle>
            <a:lvl1pPr marL="0" indent="0">
              <a:lnSpc>
                <a:spcPct val="110000"/>
              </a:lnSpc>
              <a:spcBef>
                <a:spcPts val="0"/>
              </a:spcBef>
              <a:buNone/>
              <a:defRPr sz="6000" b="0" i="0" spc="10" baseline="0">
                <a:solidFill>
                  <a:schemeClr val="bg1"/>
                </a:solidFill>
                <a:latin typeface="Arial" panose="020B0604020202020204" pitchFamily="34" charset="0"/>
              </a:defRPr>
            </a:lvl1pPr>
          </a:lstStyle>
          <a:p>
            <a:pPr lvl="0"/>
            <a:r>
              <a:rPr lang="en-GB"/>
              <a:t>Event title goes here and here</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538942" y="5855764"/>
            <a:ext cx="6506096" cy="431336"/>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The event will begin shortly</a:t>
            </a:r>
          </a:p>
        </p:txBody>
      </p:sp>
      <p:cxnSp>
        <p:nvCxnSpPr>
          <p:cNvPr id="7" name="Straight Connector 6">
            <a:extLst>
              <a:ext uri="{FF2B5EF4-FFF2-40B4-BE49-F238E27FC236}">
                <a16:creationId xmlns:a16="http://schemas.microsoft.com/office/drawing/2014/main" id="{C1522A38-7758-EC9A-57FC-2B99CE783579}"/>
              </a:ext>
            </a:extLst>
          </p:cNvPr>
          <p:cNvCxnSpPr>
            <a:cxnSpLocks/>
          </p:cNvCxnSpPr>
          <p:nvPr userDrawn="1"/>
        </p:nvCxnSpPr>
        <p:spPr>
          <a:xfrm flipH="1">
            <a:off x="7974106" y="475065"/>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A6E51DB-3647-D7A1-D62A-ECF0A3BEE36C}"/>
              </a:ext>
            </a:extLst>
          </p:cNvPr>
          <p:cNvSpPr>
            <a:spLocks noGrp="1"/>
          </p:cNvSpPr>
          <p:nvPr>
            <p:ph type="body" sz="quarter" idx="22" hasCustomPrompt="1"/>
          </p:nvPr>
        </p:nvSpPr>
        <p:spPr>
          <a:xfrm>
            <a:off x="538942" y="3367913"/>
            <a:ext cx="1855402" cy="296254"/>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00 Month 0000</a:t>
            </a:r>
          </a:p>
        </p:txBody>
      </p:sp>
      <p:pic>
        <p:nvPicPr>
          <p:cNvPr id="6" name="Picture 5">
            <a:extLst>
              <a:ext uri="{FF2B5EF4-FFF2-40B4-BE49-F238E27FC236}">
                <a16:creationId xmlns:a16="http://schemas.microsoft.com/office/drawing/2014/main" id="{264DFC33-F0C2-A1DD-594B-5C4E8515144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DE3B279E-9E3B-0671-F401-A8961C3EA0F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7632" y="471283"/>
            <a:ext cx="2134847" cy="698908"/>
          </a:xfrm>
          <a:prstGeom prst="rect">
            <a:avLst/>
          </a:prstGeom>
        </p:spPr>
      </p:pic>
    </p:spTree>
    <p:extLst>
      <p:ext uri="{BB962C8B-B14F-4D97-AF65-F5344CB8AC3E}">
        <p14:creationId xmlns:p14="http://schemas.microsoft.com/office/powerpoint/2010/main" val="4751975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2.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88F6E6A-0951-79A7-97C7-96C9E78FB5CA}"/>
              </a:ext>
            </a:extLst>
          </p:cNvPr>
          <p:cNvSpPr>
            <a:spLocks noGrp="1"/>
          </p:cNvSpPr>
          <p:nvPr>
            <p:ph type="sldNum" sz="quarter" idx="4"/>
          </p:nvPr>
        </p:nvSpPr>
        <p:spPr>
          <a:xfrm>
            <a:off x="11315699" y="273599"/>
            <a:ext cx="599439" cy="365125"/>
          </a:xfrm>
          <a:prstGeom prst="rect">
            <a:avLst/>
          </a:prstGeom>
        </p:spPr>
        <p:txBody>
          <a:bodyPr vert="horz" lIns="91440" tIns="45720" rIns="91440" bIns="45720" rtlCol="0" anchor="ctr"/>
          <a:lstStyle>
            <a:lvl1pPr algn="r">
              <a:defRPr sz="1400">
                <a:solidFill>
                  <a:schemeClr val="tx1"/>
                </a:solidFill>
                <a:latin typeface="Arial" panose="020B0604020202020204" pitchFamily="34" charset="0"/>
                <a:cs typeface="Arial" panose="020B0604020202020204" pitchFamily="34" charset="0"/>
              </a:defRPr>
            </a:lvl1pPr>
          </a:lstStyle>
          <a:p>
            <a:fld id="{F2EAE455-DFEF-2843-9236-89E9624B5507}" type="slidenum">
              <a:rPr lang="en-GB" smtClean="0"/>
              <a:pPr/>
              <a:t>‹#›</a:t>
            </a:fld>
            <a:endParaRPr lang="en-GB" dirty="0"/>
          </a:p>
        </p:txBody>
      </p:sp>
    </p:spTree>
    <p:extLst>
      <p:ext uri="{BB962C8B-B14F-4D97-AF65-F5344CB8AC3E}">
        <p14:creationId xmlns:p14="http://schemas.microsoft.com/office/powerpoint/2010/main" val="1623297765"/>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0" r:id="rId3"/>
    <p:sldLayoutId id="2147483651" r:id="rId4"/>
    <p:sldLayoutId id="2147483652" r:id="rId5"/>
    <p:sldLayoutId id="2147483691" r:id="rId6"/>
    <p:sldLayoutId id="2147483693" r:id="rId7"/>
    <p:sldLayoutId id="2147483694" r:id="rId8"/>
    <p:sldLayoutId id="2147483695" r:id="rId9"/>
    <p:sldLayoutId id="2147483692" r:id="rId10"/>
    <p:sldLayoutId id="2147483654" r:id="rId11"/>
    <p:sldLayoutId id="2147483656" r:id="rId12"/>
    <p:sldLayoutId id="2147483678" r:id="rId13"/>
    <p:sldLayoutId id="2147483679" r:id="rId14"/>
    <p:sldLayoutId id="2147483683" r:id="rId15"/>
    <p:sldLayoutId id="2147483687" r:id="rId16"/>
    <p:sldLayoutId id="2147483688" r:id="rId17"/>
    <p:sldLayoutId id="2147483689" r:id="rId18"/>
    <p:sldLayoutId id="2147483653" r:id="rId19"/>
    <p:sldLayoutId id="2147483670" r:id="rId20"/>
    <p:sldLayoutId id="2147483671" r:id="rId21"/>
    <p:sldLayoutId id="2147483680" r:id="rId22"/>
    <p:sldLayoutId id="2147483681" r:id="rId23"/>
    <p:sldLayoutId id="2147483686" r:id="rId24"/>
    <p:sldLayoutId id="2147483664" r:id="rId25"/>
    <p:sldLayoutId id="2147483669" r:id="rId26"/>
    <p:sldLayoutId id="2147483676" r:id="rId27"/>
    <p:sldLayoutId id="2147483675" r:id="rId28"/>
    <p:sldLayoutId id="2147483665" r:id="rId29"/>
    <p:sldLayoutId id="2147483674" r:id="rId30"/>
    <p:sldLayoutId id="2147483667" r:id="rId31"/>
    <p:sldLayoutId id="2147483655" r:id="rId32"/>
    <p:sldLayoutId id="2147483690" r:id="rId33"/>
    <p:sldLayoutId id="2147483659" r:id="rId34"/>
    <p:sldLayoutId id="2147483668" r:id="rId35"/>
    <p:sldLayoutId id="2147483660" r:id="rId36"/>
    <p:sldLayoutId id="2147483673" r:id="rId37"/>
    <p:sldLayoutId id="2147483662" r:id="rId38"/>
    <p:sldLayoutId id="2147483696" r:id="rId39"/>
    <p:sldLayoutId id="2147483672" r:id="rId40"/>
    <p:sldLayoutId id="2147483661" r:id="rId41"/>
    <p:sldLayoutId id="2147483682" r:id="rId42"/>
    <p:sldLayoutId id="2147483774" r:id="rId43"/>
    <p:sldLayoutId id="2147483775" r:id="rId44"/>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25EF75-4D52-440A-A177-AD7D86E621B3}"/>
              </a:ext>
            </a:extLst>
          </p:cNvPr>
          <p:cNvSpPr>
            <a:spLocks noGrp="1"/>
          </p:cNvSpPr>
          <p:nvPr>
            <p:ph type="title"/>
          </p:nvPr>
        </p:nvSpPr>
        <p:spPr>
          <a:xfrm>
            <a:off x="766763" y="476672"/>
            <a:ext cx="10658475" cy="55399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660E384-7329-4F48-9513-487423506C14}"/>
              </a:ext>
            </a:extLst>
          </p:cNvPr>
          <p:cNvSpPr>
            <a:spLocks noGrp="1"/>
          </p:cNvSpPr>
          <p:nvPr>
            <p:ph type="body" idx="1"/>
          </p:nvPr>
        </p:nvSpPr>
        <p:spPr>
          <a:xfrm>
            <a:off x="766763" y="1772816"/>
            <a:ext cx="10658475" cy="166917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3B240DCD-F5B7-4664-87EE-F1FFDD430D8C}"/>
              </a:ext>
            </a:extLst>
          </p:cNvPr>
          <p:cNvSpPr>
            <a:spLocks noGrp="1"/>
          </p:cNvSpPr>
          <p:nvPr>
            <p:ph type="sldNum" sz="quarter" idx="4"/>
          </p:nvPr>
        </p:nvSpPr>
        <p:spPr>
          <a:xfrm>
            <a:off x="11425237" y="6527928"/>
            <a:ext cx="766763" cy="330072"/>
          </a:xfrm>
          <a:prstGeom prst="rect">
            <a:avLst/>
          </a:prstGeom>
        </p:spPr>
        <p:txBody>
          <a:bodyPr vert="horz" wrap="square" lIns="72000" tIns="72000" rIns="72000" bIns="72000" rtlCol="0" anchor="b" anchorCtr="0">
            <a:spAutoFit/>
          </a:bodyPr>
          <a:lstStyle>
            <a:lvl1pPr algn="ctr">
              <a:defRPr sz="1200">
                <a:solidFill>
                  <a:srgbClr val="666666"/>
                </a:solidFill>
              </a:defRPr>
            </a:lvl1pPr>
          </a:lstStyle>
          <a:p>
            <a:fld id="{F90E331C-8DD5-41DE-A1D8-42719F204B7E}" type="slidenum">
              <a:rPr lang="en-GB" smtClean="0"/>
              <a:pPr/>
              <a:t>‹#›</a:t>
            </a:fld>
            <a:endParaRPr lang="en-GB" dirty="0"/>
          </a:p>
        </p:txBody>
      </p:sp>
    </p:spTree>
    <p:extLst>
      <p:ext uri="{BB962C8B-B14F-4D97-AF65-F5344CB8AC3E}">
        <p14:creationId xmlns:p14="http://schemas.microsoft.com/office/powerpoint/2010/main" val="362164616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l" defTabSz="914400" rtl="0" eaLnBrk="1" latinLnBrk="0" hangingPunct="1">
        <a:lnSpc>
          <a:spcPct val="90000"/>
        </a:lnSpc>
        <a:spcBef>
          <a:spcPct val="0"/>
        </a:spcBef>
        <a:buNone/>
        <a:defRPr sz="4000" b="1" kern="1200" cap="none" baseline="0">
          <a:solidFill>
            <a:schemeClr val="tx2"/>
          </a:solidFill>
          <a:latin typeface="+mj-lt"/>
          <a:ea typeface="+mj-ea"/>
          <a:cs typeface="+mj-cs"/>
        </a:defRPr>
      </a:lvl1pPr>
    </p:titleStyle>
    <p:bodyStyle>
      <a:lvl1pPr marL="358775" indent="-358775" algn="l" defTabSz="914400" rtl="0" eaLnBrk="1" latinLnBrk="0" hangingPunct="1">
        <a:lnSpc>
          <a:spcPct val="90000"/>
        </a:lnSpc>
        <a:spcBef>
          <a:spcPts val="1000"/>
        </a:spcBef>
        <a:buClr>
          <a:schemeClr val="bg2"/>
        </a:buClr>
        <a:buFont typeface="Arial" panose="020B0604020202020204" pitchFamily="34" charset="0"/>
        <a:buChar char="•"/>
        <a:defRPr sz="2400" kern="1200">
          <a:solidFill>
            <a:schemeClr val="tx1"/>
          </a:solidFill>
          <a:latin typeface="+mn-lt"/>
          <a:ea typeface="+mn-ea"/>
          <a:cs typeface="+mn-cs"/>
        </a:defRPr>
      </a:lvl1pPr>
      <a:lvl2pPr marL="715963" indent="-357188"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074738" indent="-358775"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433513" indent="-358775"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1790700" indent="-357188"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83">
          <p15:clr>
            <a:srgbClr val="F26B43"/>
          </p15:clr>
        </p15:guide>
        <p15:guide id="3" pos="7197">
          <p15:clr>
            <a:srgbClr val="F26B43"/>
          </p15:clr>
        </p15:guide>
        <p15:guide id="4" orient="horz" pos="111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chart" Target="../charts/chart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44.xml"/><Relationship Id="rId1" Type="http://schemas.openxmlformats.org/officeDocument/2006/relationships/slideLayout" Target="../slideLayouts/slideLayout19.xml"/><Relationship Id="rId4" Type="http://schemas.openxmlformats.org/officeDocument/2006/relationships/chart" Target="../charts/chart36.xml"/></Relationships>
</file>

<file path=ppt/slides/_rels/slide63.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microsoft.com/office/2018/10/relationships/comments" Target="../comments/modernComment_28D_D2BA73E5.xml"/><Relationship Id="rId2" Type="http://schemas.openxmlformats.org/officeDocument/2006/relationships/notesSlide" Target="../notesSlides/notesSlide47.xml"/><Relationship Id="rId1" Type="http://schemas.openxmlformats.org/officeDocument/2006/relationships/slideLayout" Target="../slideLayouts/slideLayout19.xml"/><Relationship Id="rId4" Type="http://schemas.openxmlformats.org/officeDocument/2006/relationships/chart" Target="../charts/chart39.xml"/></Relationships>
</file>

<file path=ppt/slides/_rels/slide66.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50.xml"/><Relationship Id="rId1" Type="http://schemas.openxmlformats.org/officeDocument/2006/relationships/slideLayout" Target="../slideLayouts/slideLayout19.xml"/><Relationship Id="rId4" Type="http://schemas.openxmlformats.org/officeDocument/2006/relationships/chart" Target="../charts/chart42.xml"/></Relationships>
</file>

<file path=ppt/slides/_rels/slide69.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56.xml"/><Relationship Id="rId1" Type="http://schemas.openxmlformats.org/officeDocument/2006/relationships/slideLayout" Target="../slideLayouts/slideLayout19.xml"/><Relationship Id="rId4" Type="http://schemas.openxmlformats.org/officeDocument/2006/relationships/chart" Target="../charts/chart48.xml"/></Relationships>
</file>

<file path=ppt/slides/_rels/slide75.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19.xml"/><Relationship Id="rId5" Type="http://schemas.openxmlformats.org/officeDocument/2006/relationships/chart" Target="../charts/chart56.xml"/><Relationship Id="rId4" Type="http://schemas.openxmlformats.org/officeDocument/2006/relationships/chart" Target="../charts/chart55.xml"/></Relationships>
</file>

<file path=ppt/slides/_rels/slide8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chart" Target="../charts/chart58.xml"/><Relationship Id="rId7" Type="http://schemas.openxmlformats.org/officeDocument/2006/relationships/chart" Target="../charts/chart62.xml"/><Relationship Id="rId2" Type="http://schemas.openxmlformats.org/officeDocument/2006/relationships/chart" Target="../charts/chart57.xml"/><Relationship Id="rId1" Type="http://schemas.openxmlformats.org/officeDocument/2006/relationships/slideLayout" Target="../slideLayouts/slideLayout19.xml"/><Relationship Id="rId6" Type="http://schemas.openxmlformats.org/officeDocument/2006/relationships/chart" Target="../charts/chart61.xml"/><Relationship Id="rId5" Type="http://schemas.openxmlformats.org/officeDocument/2006/relationships/chart" Target="../charts/chart60.xml"/><Relationship Id="rId4" Type="http://schemas.openxmlformats.org/officeDocument/2006/relationships/chart" Target="../charts/chart5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C4EE-80FC-5E31-7451-2082093BE051}"/>
              </a:ext>
            </a:extLst>
          </p:cNvPr>
          <p:cNvSpPr>
            <a:spLocks noGrp="1"/>
          </p:cNvSpPr>
          <p:nvPr>
            <p:ph type="title"/>
          </p:nvPr>
        </p:nvSpPr>
        <p:spPr>
          <a:xfrm>
            <a:off x="766763" y="476672"/>
            <a:ext cx="10658475" cy="553998"/>
          </a:xfrm>
        </p:spPr>
        <p:txBody>
          <a:bodyPr/>
          <a:lstStyle/>
          <a:p>
            <a:r>
              <a:rPr lang="en-GB" dirty="0">
                <a:solidFill>
                  <a:schemeClr val="accent6">
                    <a:lumMod val="10000"/>
                  </a:schemeClr>
                </a:solidFill>
                <a:latin typeface="+mn-lt"/>
                <a:ea typeface="+mj-lt"/>
                <a:cs typeface="Poppins" panose="00000500000000000000" pitchFamily="2" charset="0"/>
              </a:rPr>
              <a:t>How to use and cite this work</a:t>
            </a:r>
            <a:endParaRPr lang="en-US" dirty="0">
              <a:solidFill>
                <a:schemeClr val="accent6">
                  <a:lumMod val="10000"/>
                </a:schemeClr>
              </a:solidFill>
              <a:latin typeface="+mn-lt"/>
              <a:cs typeface="Poppins" panose="00000500000000000000" pitchFamily="2" charset="0"/>
            </a:endParaRPr>
          </a:p>
        </p:txBody>
      </p:sp>
      <p:sp>
        <p:nvSpPr>
          <p:cNvPr id="13" name="Text Placeholder 2">
            <a:extLst>
              <a:ext uri="{FF2B5EF4-FFF2-40B4-BE49-F238E27FC236}">
                <a16:creationId xmlns:a16="http://schemas.microsoft.com/office/drawing/2014/main" id="{3BE59E23-5916-4EFD-A911-0E2F6CB9E09B}"/>
              </a:ext>
            </a:extLst>
          </p:cNvPr>
          <p:cNvSpPr txBox="1">
            <a:spLocks/>
          </p:cNvSpPr>
          <p:nvPr/>
        </p:nvSpPr>
        <p:spPr>
          <a:xfrm>
            <a:off x="766762" y="880448"/>
            <a:ext cx="9523286" cy="5115246"/>
          </a:xfrm>
          <a:prstGeom prst="rect">
            <a:avLst/>
          </a:prstGeom>
        </p:spPr>
        <p:txBody>
          <a:bodyPr vert="horz" wrap="square" lIns="0" tIns="0" rIns="0" bIns="0" rtlCol="0">
            <a:spAutoFit/>
          </a:bodyPr>
          <a:lstStyle>
            <a:lvl1pPr marL="358775" indent="-358775" algn="l" defTabSz="914400" rtl="0" eaLnBrk="1" latinLnBrk="0" hangingPunct="1">
              <a:lnSpc>
                <a:spcPct val="90000"/>
              </a:lnSpc>
              <a:spcBef>
                <a:spcPts val="1000"/>
              </a:spcBef>
              <a:buClr>
                <a:schemeClr val="bg2"/>
              </a:buClr>
              <a:buFont typeface="Arial" panose="020B0604020202020204" pitchFamily="34" charset="0"/>
              <a:buChar char="•"/>
              <a:defRPr sz="2400" kern="1200">
                <a:solidFill>
                  <a:schemeClr val="tx1"/>
                </a:solidFill>
                <a:latin typeface="+mn-lt"/>
                <a:ea typeface="+mn-ea"/>
                <a:cs typeface="+mn-cs"/>
              </a:defRPr>
            </a:lvl1pPr>
            <a:lvl2pPr marL="715963" indent="-357188"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074738" indent="-358775"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433513" indent="-358775"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1790700" indent="-357188"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42" indent="-361942"/>
            <a:endParaRPr lang="en-GB" sz="1000" dirty="0">
              <a:solidFill>
                <a:schemeClr val="accent6">
                  <a:lumMod val="10000"/>
                </a:schemeClr>
              </a:solidFill>
              <a:cs typeface="Poppins" panose="00000500000000000000" pitchFamily="2" charset="0"/>
            </a:endParaRPr>
          </a:p>
          <a:p>
            <a:pPr marL="0" indent="0">
              <a:buNone/>
            </a:pPr>
            <a:endParaRPr lang="en-GB" sz="2000" dirty="0">
              <a:solidFill>
                <a:schemeClr val="accent6">
                  <a:lumMod val="10000"/>
                </a:schemeClr>
              </a:solidFill>
              <a:cs typeface="Poppins" panose="00000500000000000000" pitchFamily="2" charset="0"/>
            </a:endParaRPr>
          </a:p>
          <a:p>
            <a:pPr marL="0" indent="0">
              <a:buNone/>
            </a:pPr>
            <a:endParaRPr lang="en-GB" sz="2000" dirty="0">
              <a:solidFill>
                <a:schemeClr val="accent6">
                  <a:lumMod val="10000"/>
                </a:schemeClr>
              </a:solidFill>
              <a:ea typeface="+mj-lt"/>
              <a:cs typeface="Poppins" panose="00000500000000000000" pitchFamily="2" charset="0"/>
            </a:endParaRPr>
          </a:p>
          <a:p>
            <a:r>
              <a:rPr lang="en-GB" sz="2000" dirty="0">
                <a:solidFill>
                  <a:schemeClr val="accent6">
                    <a:lumMod val="10000"/>
                  </a:schemeClr>
                </a:solidFill>
                <a:cs typeface="Poppins" panose="00000500000000000000" pitchFamily="2" charset="0"/>
              </a:rPr>
              <a:t>This file has been made available in PowerPoint format so that the slide notes can be used to support interpretation of the results. Please do not edit any aspect of this file.</a:t>
            </a:r>
          </a:p>
          <a:p>
            <a:pPr marL="0" indent="0">
              <a:buNone/>
            </a:pPr>
            <a:endParaRPr lang="en-GB" sz="2000" dirty="0">
              <a:solidFill>
                <a:schemeClr val="accent6">
                  <a:lumMod val="10000"/>
                </a:schemeClr>
              </a:solidFill>
              <a:cs typeface="Poppins" panose="00000500000000000000" pitchFamily="2" charset="0"/>
            </a:endParaRPr>
          </a:p>
          <a:p>
            <a:r>
              <a:rPr lang="en-GB" sz="2000" dirty="0">
                <a:solidFill>
                  <a:schemeClr val="accent6">
                    <a:lumMod val="10000"/>
                  </a:schemeClr>
                </a:solidFill>
                <a:ea typeface="+mj-lt"/>
                <a:cs typeface="Poppins" panose="00000500000000000000" pitchFamily="2" charset="0"/>
              </a:rPr>
              <a:t>Please use the below reference when referring to any findings from the 2024 CAM+:</a:t>
            </a:r>
          </a:p>
          <a:p>
            <a:endParaRPr lang="en-GB" sz="2000" dirty="0">
              <a:solidFill>
                <a:schemeClr val="accent6">
                  <a:lumMod val="10000"/>
                </a:schemeClr>
              </a:solidFill>
              <a:ea typeface="+mj-lt"/>
              <a:cs typeface="Poppins" panose="00000500000000000000" pitchFamily="2" charset="0"/>
            </a:endParaRPr>
          </a:p>
          <a:p>
            <a:pPr marL="0" indent="0">
              <a:buFont typeface="Arial" panose="020B0604020202020204" pitchFamily="34" charset="0"/>
              <a:buNone/>
            </a:pPr>
            <a:r>
              <a:rPr lang="en-GB" sz="2800" b="1" dirty="0">
                <a:solidFill>
                  <a:schemeClr val="accent6">
                    <a:lumMod val="10000"/>
                  </a:schemeClr>
                </a:solidFill>
                <a:ea typeface="+mj-lt"/>
                <a:cs typeface="Poppins" panose="00000500000000000000" pitchFamily="2" charset="0"/>
              </a:rPr>
              <a:t>Whitelock, V., (2024) Cancer Research UK’s 2024 Cancer Awareness Measure ‘Plus’ (CAM+). </a:t>
            </a:r>
            <a:endParaRPr lang="en-GB" sz="2800" b="1" dirty="0">
              <a:solidFill>
                <a:schemeClr val="accent6">
                  <a:lumMod val="10000"/>
                </a:schemeClr>
              </a:solidFill>
              <a:cs typeface="Poppins" panose="00000500000000000000" pitchFamily="2" charset="0"/>
            </a:endParaRPr>
          </a:p>
          <a:p>
            <a:pPr marL="0" indent="0">
              <a:buFont typeface="Arial" panose="020B0604020202020204" pitchFamily="34" charset="0"/>
              <a:buNone/>
            </a:pPr>
            <a:endParaRPr lang="en-GB" sz="2000" dirty="0">
              <a:solidFill>
                <a:schemeClr val="accent6">
                  <a:lumMod val="10000"/>
                </a:schemeClr>
              </a:solidFill>
              <a:cs typeface="Poppins" panose="00000500000000000000" pitchFamily="2" charset="0"/>
            </a:endParaRPr>
          </a:p>
          <a:p>
            <a:pPr marL="0" indent="0">
              <a:buFont typeface="Arial" panose="020B0604020202020204" pitchFamily="34" charset="0"/>
              <a:buNone/>
            </a:pPr>
            <a:endParaRPr lang="en-GB" sz="2000" dirty="0">
              <a:solidFill>
                <a:schemeClr val="accent6">
                  <a:lumMod val="10000"/>
                </a:schemeClr>
              </a:solidFill>
              <a:cs typeface="Poppins" panose="00000500000000000000" pitchFamily="2" charset="0"/>
            </a:endParaRPr>
          </a:p>
        </p:txBody>
      </p:sp>
    </p:spTree>
    <p:extLst>
      <p:ext uri="{BB962C8B-B14F-4D97-AF65-F5344CB8AC3E}">
        <p14:creationId xmlns:p14="http://schemas.microsoft.com/office/powerpoint/2010/main" val="3656340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6C595-DED7-3D5E-2BB4-032DB677391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C4613E3-EECC-A670-37F2-52613B4096C5}"/>
              </a:ext>
            </a:extLst>
          </p:cNvPr>
          <p:cNvSpPr>
            <a:spLocks noGrp="1"/>
          </p:cNvSpPr>
          <p:nvPr>
            <p:ph type="body" sz="quarter" idx="14"/>
          </p:nvPr>
        </p:nvSpPr>
        <p:spPr/>
        <p:txBody>
          <a:bodyPr/>
          <a:lstStyle/>
          <a:p>
            <a:r>
              <a:rPr lang="en-GB" dirty="0">
                <a:latin typeface="+mn-lt"/>
              </a:rPr>
              <a:t>Cancer Awareness Measure+ 2024 – Scotland</a:t>
            </a:r>
          </a:p>
        </p:txBody>
      </p:sp>
      <p:sp>
        <p:nvSpPr>
          <p:cNvPr id="8" name="Text Placeholder 7">
            <a:extLst>
              <a:ext uri="{FF2B5EF4-FFF2-40B4-BE49-F238E27FC236}">
                <a16:creationId xmlns:a16="http://schemas.microsoft.com/office/drawing/2014/main" id="{F4BDC399-B9AB-2F6C-7977-C0C60AF9FB6B}"/>
              </a:ext>
            </a:extLst>
          </p:cNvPr>
          <p:cNvSpPr>
            <a:spLocks noGrp="1"/>
          </p:cNvSpPr>
          <p:nvPr>
            <p:ph type="body" sz="quarter" idx="15"/>
          </p:nvPr>
        </p:nvSpPr>
        <p:spPr/>
        <p:txBody>
          <a:bodyPr/>
          <a:lstStyle/>
          <a:p>
            <a:r>
              <a:rPr lang="en-GB" dirty="0">
                <a:latin typeface="+mn-lt"/>
              </a:rPr>
              <a:t>Executive Summary</a:t>
            </a:r>
          </a:p>
        </p:txBody>
      </p:sp>
      <p:sp>
        <p:nvSpPr>
          <p:cNvPr id="4" name="Text Placeholder 4">
            <a:extLst>
              <a:ext uri="{FF2B5EF4-FFF2-40B4-BE49-F238E27FC236}">
                <a16:creationId xmlns:a16="http://schemas.microsoft.com/office/drawing/2014/main" id="{98532D5F-BD16-265D-03D3-EDFCFDBA1B17}"/>
              </a:ext>
            </a:extLst>
          </p:cNvPr>
          <p:cNvSpPr txBox="1">
            <a:spLocks/>
          </p:cNvSpPr>
          <p:nvPr/>
        </p:nvSpPr>
        <p:spPr>
          <a:xfrm>
            <a:off x="345649" y="873226"/>
            <a:ext cx="5375542" cy="654253"/>
          </a:xfrm>
          <a:prstGeom prst="rect">
            <a:avLst/>
          </a:prstGeom>
        </p:spPr>
        <p:txBody>
          <a:bodyPr/>
          <a:lstStyle>
            <a:lvl1pPr marL="0" indent="0" algn="l" defTabSz="914400" rtl="0" eaLnBrk="1" latinLnBrk="0" hangingPunct="1">
              <a:lnSpc>
                <a:spcPct val="113000"/>
              </a:lnSpc>
              <a:spcBef>
                <a:spcPts val="0"/>
              </a:spcBef>
              <a:buFont typeface="Arial" panose="020B0604020202020204" pitchFamily="34" charset="0"/>
              <a:buNone/>
              <a:defRPr sz="3200" b="0" i="0" kern="1200" spc="1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Key Findings</a:t>
            </a:r>
          </a:p>
        </p:txBody>
      </p:sp>
      <p:sp>
        <p:nvSpPr>
          <p:cNvPr id="11" name="Text Placeholder 5">
            <a:extLst>
              <a:ext uri="{FF2B5EF4-FFF2-40B4-BE49-F238E27FC236}">
                <a16:creationId xmlns:a16="http://schemas.microsoft.com/office/drawing/2014/main" id="{BD1DFAC6-0E89-8F98-EA75-DE990B18143D}"/>
              </a:ext>
            </a:extLst>
          </p:cNvPr>
          <p:cNvSpPr txBox="1">
            <a:spLocks/>
          </p:cNvSpPr>
          <p:nvPr/>
        </p:nvSpPr>
        <p:spPr>
          <a:xfrm>
            <a:off x="289559" y="1645865"/>
            <a:ext cx="11344253" cy="3776354"/>
          </a:xfrm>
          <a:prstGeom prst="rect">
            <a:avLst/>
          </a:prstGeom>
        </p:spPr>
        <p:txBody>
          <a:bodyPr/>
          <a:lstStyle>
            <a:lvl1pPr marL="0" indent="0" algn="l" defTabSz="914400" rtl="0" eaLnBrk="1" latinLnBrk="0" hangingPunct="1">
              <a:lnSpc>
                <a:spcPct val="113000"/>
              </a:lnSpc>
              <a:spcBef>
                <a:spcPts val="0"/>
              </a:spcBef>
              <a:buFont typeface="Arial" panose="020B0604020202020204" pitchFamily="34" charset="0"/>
              <a:buNone/>
              <a:defRPr sz="2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latin typeface="+mn-lt"/>
              </a:rPr>
              <a:t>Seeking help</a:t>
            </a:r>
          </a:p>
          <a:p>
            <a:pPr marL="285750" indent="-285750">
              <a:buFont typeface="Arial" panose="020B0604020202020204" pitchFamily="34" charset="0"/>
              <a:buChar char="•"/>
            </a:pPr>
            <a:r>
              <a:rPr lang="en-US" sz="1400" dirty="0">
                <a:latin typeface="+mn-lt"/>
              </a:rPr>
              <a:t>After noticing their symptom, nearly 2 in 3 (63%) who reported experiencing any potential cancer symptom tried to contact their GP; most (58%) reported that they successfully contacted their GP.</a:t>
            </a:r>
          </a:p>
          <a:p>
            <a:pPr marL="285750" indent="-285750">
              <a:buFont typeface="Arial" panose="020B0604020202020204" pitchFamily="34" charset="0"/>
              <a:buChar char="•"/>
            </a:pPr>
            <a:r>
              <a:rPr lang="en-US" sz="1400" dirty="0">
                <a:latin typeface="+mn-lt"/>
              </a:rPr>
              <a:t>6 in 10 (60%) of those who experienced any potential cancer symptom contacted their GP within 6 months, with those with a disability or those aged 50 and over being more likely to do so. </a:t>
            </a:r>
          </a:p>
          <a:p>
            <a:pPr marL="285750" indent="-285750">
              <a:buFont typeface="Arial" panose="020B0604020202020204" pitchFamily="34" charset="0"/>
              <a:buChar char="•"/>
            </a:pPr>
            <a:r>
              <a:rPr lang="en-US" sz="1400" dirty="0">
                <a:latin typeface="+mn-lt"/>
              </a:rPr>
              <a:t>Over 8 in 10 (83%) who experienced any potential cancer symptom stated that they discussed their symptom with their GP within 2 weeks of contacting them.</a:t>
            </a:r>
          </a:p>
          <a:p>
            <a:endParaRPr lang="en-GB" sz="1400" b="1" dirty="0">
              <a:latin typeface="+mn-lt"/>
            </a:endParaRPr>
          </a:p>
          <a:p>
            <a:r>
              <a:rPr lang="en-GB" sz="1400" b="1" dirty="0">
                <a:latin typeface="+mn-lt"/>
              </a:rPr>
              <a:t>Re-presentation </a:t>
            </a:r>
          </a:p>
          <a:p>
            <a:pPr marL="285750" indent="-285750">
              <a:buFont typeface="Arial" panose="020B0604020202020204" pitchFamily="34" charset="0"/>
              <a:buChar char="•"/>
            </a:pPr>
            <a:r>
              <a:rPr lang="en-GB" sz="1400" dirty="0"/>
              <a:t>Nearly 6 in 10 (57%) of those who continued to experience any potential symptom recontacted their doctor. Recontact rates were highest for non-specific (63%) and lowest for red-flag symptoms (40%).</a:t>
            </a:r>
          </a:p>
          <a:p>
            <a:pPr marL="285750" indent="-285750">
              <a:buFont typeface="Arial" panose="020B0604020202020204" pitchFamily="34" charset="0"/>
              <a:buChar char="•"/>
            </a:pPr>
            <a:r>
              <a:rPr lang="en-GB" sz="1400" dirty="0"/>
              <a:t>Just over 1 in 10 (14%) recontacted their doctor about an ongoing symptom within a week. </a:t>
            </a:r>
            <a:endParaRPr lang="en-GB" sz="1400" b="1" dirty="0"/>
          </a:p>
        </p:txBody>
      </p:sp>
    </p:spTree>
    <p:extLst>
      <p:ext uri="{BB962C8B-B14F-4D97-AF65-F5344CB8AC3E}">
        <p14:creationId xmlns:p14="http://schemas.microsoft.com/office/powerpoint/2010/main" val="2966032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2EA45-5FB5-3DFF-5987-6A01AE3E69B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C45A99C-1A70-C8A8-7336-89F2B3D1C7A3}"/>
              </a:ext>
            </a:extLst>
          </p:cNvPr>
          <p:cNvSpPr>
            <a:spLocks noGrp="1"/>
          </p:cNvSpPr>
          <p:nvPr>
            <p:ph type="body" sz="quarter" idx="13"/>
          </p:nvPr>
        </p:nvSpPr>
        <p:spPr>
          <a:xfrm>
            <a:off x="345649" y="1827295"/>
            <a:ext cx="11443405" cy="3776354"/>
          </a:xfrm>
        </p:spPr>
        <p:txBody>
          <a:bodyPr/>
          <a:lstStyle/>
          <a:p>
            <a:r>
              <a:rPr lang="en-GB" sz="1400" b="1" dirty="0">
                <a:latin typeface="+mn-lt"/>
              </a:rPr>
              <a:t>Barriers and motivators to help seeking</a:t>
            </a:r>
          </a:p>
          <a:p>
            <a:pPr marL="285750" indent="-285750">
              <a:buFont typeface="Arial" panose="020B0604020202020204" pitchFamily="34" charset="0"/>
              <a:buChar char="•"/>
            </a:pPr>
            <a:r>
              <a:rPr lang="en-GB" sz="1400" spc="10" dirty="0">
                <a:latin typeface="Arial" panose="020B0604020202020204" pitchFamily="34" charset="0"/>
                <a:cs typeface="Arial" panose="020B0604020202020204" pitchFamily="34" charset="0"/>
              </a:rPr>
              <a:t>More than half (56%) tried to contact their GP about any symptoms in the last 12 months. Of this group, over 8 in 10 (85%) were able to make an appointment.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4 in 10 (42%) contacted the GP practice once to try and make an appointment, while </a:t>
            </a:r>
            <a:r>
              <a:rPr lang="en-US" sz="1400" dirty="0"/>
              <a:t>55</a:t>
            </a:r>
            <a:r>
              <a:rPr lang="en-US" sz="1400" dirty="0">
                <a:latin typeface="Arial" panose="020B0604020202020204" pitchFamily="34" charset="0"/>
                <a:cs typeface="Arial" panose="020B0604020202020204" pitchFamily="34" charset="0"/>
              </a:rPr>
              <a:t>% reported contacting them more than once</a:t>
            </a:r>
            <a:r>
              <a:rPr lang="en-US" sz="1400" b="1"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Of those who were not abl</a:t>
            </a:r>
            <a:r>
              <a:rPr lang="en-US" sz="1400" dirty="0"/>
              <a:t>e to make an appointment, 73% reported trying more than once.</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Lack of available appointments was the biggest barrier to making an appointment (</a:t>
            </a:r>
            <a:r>
              <a:rPr lang="en-US" sz="1400" dirty="0"/>
              <a:t>39</a:t>
            </a:r>
            <a:r>
              <a:rPr lang="en-US" sz="1400" dirty="0">
                <a:latin typeface="Arial" panose="020B0604020202020204" pitchFamily="34" charset="0"/>
                <a:cs typeface="Arial" panose="020B0604020202020204" pitchFamily="34" charset="0"/>
              </a:rPr>
              <a:t>%), following by not being able to get through on the phone (</a:t>
            </a:r>
            <a:r>
              <a:rPr lang="en-US" sz="1400" dirty="0"/>
              <a:t>31</a:t>
            </a:r>
            <a:r>
              <a:rPr lang="en-US" sz="1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Worsening (71%) symptoms, or not knowing the cause (62%) were the most influential drivers for seeking medical assistance. Only </a:t>
            </a:r>
            <a:r>
              <a:rPr lang="en-US" sz="1400" dirty="0"/>
              <a:t>1 in 4 </a:t>
            </a:r>
            <a:r>
              <a:rPr lang="en-US" sz="1400" dirty="0">
                <a:latin typeface="Arial" panose="020B0604020202020204" pitchFamily="34" charset="0"/>
                <a:cs typeface="Arial" panose="020B0604020202020204" pitchFamily="34" charset="0"/>
              </a:rPr>
              <a:t>(23%) identified that thinking their symptom was a symptom of cancer as being an influential driver.</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Comparatively, perceptions around difficulty getting an appointment were the most influential barriers for respondents (48% thought it would be difficult</a:t>
            </a:r>
            <a:r>
              <a:rPr lang="en-US" sz="1400" dirty="0"/>
              <a:t>). This was followed by respondents not thinking it was serious (43%).</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Thinking specifically about attendance at tests, the most influential factor for going for a test was perceived importance (84%), while slightly fewer (78%) identified being given information about what the test involved.</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2 in 5 (38%) reported receiving healthcare remotely in the past 12 months, with phone call being the most commonly identified remote method (</a:t>
            </a:r>
            <a:r>
              <a:rPr lang="en-US" sz="1400" dirty="0"/>
              <a:t>32</a:t>
            </a:r>
            <a:r>
              <a:rPr lang="en-US" sz="1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Overall, there were generally positive perceptions regarding remote consultations: most agreed they were comfortable discussing their health concern (73%) and that it allowed their concerns to be quickly (70%) and adequately (64%) addressed.</a:t>
            </a:r>
          </a:p>
        </p:txBody>
      </p:sp>
      <p:sp>
        <p:nvSpPr>
          <p:cNvPr id="7" name="Text Placeholder 6">
            <a:extLst>
              <a:ext uri="{FF2B5EF4-FFF2-40B4-BE49-F238E27FC236}">
                <a16:creationId xmlns:a16="http://schemas.microsoft.com/office/drawing/2014/main" id="{209E6A73-720E-3982-BA73-0C8DF889EB17}"/>
              </a:ext>
            </a:extLst>
          </p:cNvPr>
          <p:cNvSpPr>
            <a:spLocks noGrp="1"/>
          </p:cNvSpPr>
          <p:nvPr>
            <p:ph type="body" sz="quarter" idx="14"/>
          </p:nvPr>
        </p:nvSpPr>
        <p:spPr/>
        <p:txBody>
          <a:bodyPr/>
          <a:lstStyle/>
          <a:p>
            <a:r>
              <a:rPr lang="en-GB" dirty="0">
                <a:latin typeface="+mn-lt"/>
              </a:rPr>
              <a:t>Cancer Awareness Measure+ 2024 – Scotland</a:t>
            </a:r>
          </a:p>
        </p:txBody>
      </p:sp>
      <p:sp>
        <p:nvSpPr>
          <p:cNvPr id="8" name="Text Placeholder 7">
            <a:extLst>
              <a:ext uri="{FF2B5EF4-FFF2-40B4-BE49-F238E27FC236}">
                <a16:creationId xmlns:a16="http://schemas.microsoft.com/office/drawing/2014/main" id="{B92CF1F6-5C80-DDEB-2DF9-3F2769B170EC}"/>
              </a:ext>
            </a:extLst>
          </p:cNvPr>
          <p:cNvSpPr>
            <a:spLocks noGrp="1"/>
          </p:cNvSpPr>
          <p:nvPr>
            <p:ph type="body" sz="quarter" idx="15"/>
          </p:nvPr>
        </p:nvSpPr>
        <p:spPr/>
        <p:txBody>
          <a:bodyPr/>
          <a:lstStyle/>
          <a:p>
            <a:r>
              <a:rPr lang="en-GB" dirty="0">
                <a:latin typeface="+mn-lt"/>
              </a:rPr>
              <a:t>Executive Summary</a:t>
            </a:r>
          </a:p>
        </p:txBody>
      </p:sp>
      <p:sp>
        <p:nvSpPr>
          <p:cNvPr id="4" name="Text Placeholder 4">
            <a:extLst>
              <a:ext uri="{FF2B5EF4-FFF2-40B4-BE49-F238E27FC236}">
                <a16:creationId xmlns:a16="http://schemas.microsoft.com/office/drawing/2014/main" id="{B4B725BD-5D12-DED0-3CCA-08D0D5220A54}"/>
              </a:ext>
            </a:extLst>
          </p:cNvPr>
          <p:cNvSpPr txBox="1">
            <a:spLocks/>
          </p:cNvSpPr>
          <p:nvPr/>
        </p:nvSpPr>
        <p:spPr>
          <a:xfrm>
            <a:off x="345649" y="873226"/>
            <a:ext cx="5375542" cy="654253"/>
          </a:xfrm>
          <a:prstGeom prst="rect">
            <a:avLst/>
          </a:prstGeom>
        </p:spPr>
        <p:txBody>
          <a:bodyPr/>
          <a:lstStyle>
            <a:lvl1pPr marL="0" indent="0" algn="l" defTabSz="914400" rtl="0" eaLnBrk="1" latinLnBrk="0" hangingPunct="1">
              <a:lnSpc>
                <a:spcPct val="113000"/>
              </a:lnSpc>
              <a:spcBef>
                <a:spcPts val="0"/>
              </a:spcBef>
              <a:buFont typeface="Arial" panose="020B0604020202020204" pitchFamily="34" charset="0"/>
              <a:buNone/>
              <a:defRPr sz="3200" b="0" i="0" kern="1200" spc="1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Key Findings</a:t>
            </a:r>
          </a:p>
        </p:txBody>
      </p:sp>
    </p:spTree>
    <p:extLst>
      <p:ext uri="{BB962C8B-B14F-4D97-AF65-F5344CB8AC3E}">
        <p14:creationId xmlns:p14="http://schemas.microsoft.com/office/powerpoint/2010/main" val="3161471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C419C-3995-1F4E-E49E-650C20B86CF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F1B16C1-B358-6448-0FD9-DF00AFCEDA85}"/>
              </a:ext>
            </a:extLst>
          </p:cNvPr>
          <p:cNvSpPr>
            <a:spLocks noGrp="1"/>
          </p:cNvSpPr>
          <p:nvPr>
            <p:ph type="body" sz="quarter" idx="13"/>
          </p:nvPr>
        </p:nvSpPr>
        <p:spPr>
          <a:xfrm>
            <a:off x="473449" y="1538112"/>
            <a:ext cx="11245101" cy="3776354"/>
          </a:xfrm>
        </p:spPr>
        <p:txBody>
          <a:bodyPr/>
          <a:lstStyle/>
          <a:p>
            <a:r>
              <a:rPr lang="en-GB" sz="1400" b="1" dirty="0">
                <a:latin typeface="+mn-lt"/>
              </a:rPr>
              <a:t>Screening</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Those eligible for cervical screening most commonly reported that they attended a screening in the last 3 years (40%), with over half being categorised as being up-to-date with their screening (59%).</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6 in 10 (61%) report intention to attend their next screening, with those who were overdue being the least likely to report being likely to attend (</a:t>
            </a:r>
            <a:r>
              <a:rPr lang="en-US" sz="1400" dirty="0"/>
              <a:t>26</a:t>
            </a:r>
            <a:r>
              <a:rPr lang="en-US" sz="1400" dirty="0">
                <a:latin typeface="Arial" panose="020B0604020202020204" pitchFamily="34" charset="0"/>
                <a:cs typeface="Arial" panose="020B0604020202020204" pitchFamily="34" charset="0"/>
              </a:rPr>
              <a:t>%).</a:t>
            </a:r>
          </a:p>
          <a:p>
            <a:pPr marL="285750" indent="-285750">
              <a:lnSpc>
                <a:spcPct val="113000"/>
              </a:lnSpc>
              <a:spcBef>
                <a:spcPts val="0"/>
              </a:spcBef>
              <a:buFont typeface="Arial" panose="020B0604020202020204" pitchFamily="34" charset="0"/>
              <a:buChar char="•"/>
            </a:pPr>
            <a:r>
              <a:rPr lang="en-GB" sz="1400" spc="10" dirty="0">
                <a:latin typeface="+mn-lt"/>
                <a:ea typeface="+mn-ea"/>
                <a:cs typeface="+mn-cs"/>
              </a:rPr>
              <a:t>Past experience of pain (39%) and concerns of who would carry out the test (38%) were most commonly referenced as barriers.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Those eligible for bowel cancer screening most commonly reported that they completed their kit in the last 2 years (71%), with </a:t>
            </a:r>
            <a:r>
              <a:rPr lang="en-US" sz="1400" dirty="0"/>
              <a:t>3</a:t>
            </a:r>
            <a:r>
              <a:rPr lang="en-US" sz="1400" dirty="0">
                <a:latin typeface="Arial" panose="020B0604020202020204" pitchFamily="34" charset="0"/>
                <a:cs typeface="Arial" panose="020B0604020202020204" pitchFamily="34" charset="0"/>
              </a:rPr>
              <a:t> in </a:t>
            </a:r>
            <a:r>
              <a:rPr lang="en-US" sz="1400" dirty="0"/>
              <a:t>4</a:t>
            </a:r>
            <a:r>
              <a:rPr lang="en-US" sz="1400" dirty="0">
                <a:latin typeface="Arial" panose="020B0604020202020204" pitchFamily="34" charset="0"/>
                <a:cs typeface="Arial" panose="020B0604020202020204" pitchFamily="34" charset="0"/>
              </a:rPr>
              <a:t> (</a:t>
            </a:r>
            <a:r>
              <a:rPr lang="en-US" sz="1400" dirty="0"/>
              <a:t>76</a:t>
            </a:r>
            <a:r>
              <a:rPr lang="en-US" sz="1400" dirty="0">
                <a:latin typeface="Arial" panose="020B0604020202020204" pitchFamily="34" charset="0"/>
                <a:cs typeface="Arial" panose="020B0604020202020204" pitchFamily="34" charset="0"/>
              </a:rPr>
              <a:t>%) being categorised as being up-to-date with their screening.</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Over 8 in 10 (8</a:t>
            </a:r>
            <a:r>
              <a:rPr lang="en-US" sz="1400" dirty="0"/>
              <a:t>5</a:t>
            </a:r>
            <a:r>
              <a:rPr lang="en-US" sz="1400" dirty="0">
                <a:latin typeface="Arial" panose="020B0604020202020204" pitchFamily="34" charset="0"/>
                <a:cs typeface="Arial" panose="020B0604020202020204" pitchFamily="34" charset="0"/>
              </a:rPr>
              <a:t>%) intended to complete their next kit. Intention to complete their kit next time was highest among those up to date (9</a:t>
            </a:r>
            <a:r>
              <a:rPr lang="en-US" sz="1400" dirty="0"/>
              <a:t>5</a:t>
            </a:r>
            <a:r>
              <a:rPr lang="en-US" sz="1400" dirty="0">
                <a:latin typeface="Arial" panose="020B0604020202020204" pitchFamily="34" charset="0"/>
                <a:cs typeface="Arial" panose="020B0604020202020204" pitchFamily="34" charset="0"/>
              </a:rPr>
              <a:t>%) and lowest among those who had never completed (</a:t>
            </a:r>
            <a:r>
              <a:rPr lang="en-US" sz="1400" dirty="0"/>
              <a:t>34</a:t>
            </a:r>
            <a:r>
              <a:rPr lang="en-US" sz="1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dirty="0"/>
              <a:t>Not having any symptoms was most commonly reported at an overall level as a barrier for not completing their bowel screening (12%). This increased significantly among those who had never completed it (42%).</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The majority of those eligible for breast screening reported that they attended a breast screening in the past 3 years (</a:t>
            </a:r>
            <a:r>
              <a:rPr lang="en-US" sz="1400" dirty="0"/>
              <a:t>62%</a:t>
            </a:r>
            <a:r>
              <a:rPr lang="en-US" sz="1400" dirty="0">
                <a:latin typeface="Arial" panose="020B0604020202020204" pitchFamily="34" charset="0"/>
                <a:cs typeface="Arial" panose="020B0604020202020204" pitchFamily="34" charset="0"/>
              </a:rPr>
              <a:t>), </a:t>
            </a:r>
            <a:r>
              <a:rPr lang="en-US" sz="1400" dirty="0"/>
              <a:t>over 3 in 4</a:t>
            </a:r>
            <a:r>
              <a:rPr lang="en-US" sz="1400" dirty="0">
                <a:latin typeface="Arial" panose="020B0604020202020204" pitchFamily="34" charset="0"/>
                <a:cs typeface="Arial" panose="020B0604020202020204" pitchFamily="34" charset="0"/>
              </a:rPr>
              <a:t> (77%) were categorised as up-to-date.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At an overall level, 3</a:t>
            </a:r>
            <a:r>
              <a:rPr lang="en-US" sz="1400" dirty="0"/>
              <a:t> in 4 (75%) </a:t>
            </a:r>
            <a:r>
              <a:rPr lang="en-US" sz="1400" dirty="0">
                <a:latin typeface="Arial" panose="020B0604020202020204" pitchFamily="34" charset="0"/>
                <a:cs typeface="Arial" panose="020B0604020202020204" pitchFamily="34" charset="0"/>
              </a:rPr>
              <a:t>reported intention to attend their next breast screening</a:t>
            </a:r>
            <a:r>
              <a:rPr lang="en-US" sz="1400" dirty="0"/>
              <a:t>.</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Past experience of pain was the most commonly identified barrier for breast screening (33%), followed by general concerns around pain (</a:t>
            </a:r>
            <a:r>
              <a:rPr lang="en-US" sz="1400" dirty="0"/>
              <a:t>24</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endParaRPr lang="en-GB" sz="1400" b="1" dirty="0">
              <a:latin typeface="+mn-lt"/>
            </a:endParaRPr>
          </a:p>
        </p:txBody>
      </p:sp>
      <p:sp>
        <p:nvSpPr>
          <p:cNvPr id="7" name="Text Placeholder 6">
            <a:extLst>
              <a:ext uri="{FF2B5EF4-FFF2-40B4-BE49-F238E27FC236}">
                <a16:creationId xmlns:a16="http://schemas.microsoft.com/office/drawing/2014/main" id="{52A4E1F3-07C1-1A6C-47FA-C7D063B9645E}"/>
              </a:ext>
            </a:extLst>
          </p:cNvPr>
          <p:cNvSpPr>
            <a:spLocks noGrp="1"/>
          </p:cNvSpPr>
          <p:nvPr>
            <p:ph type="body" sz="quarter" idx="14"/>
          </p:nvPr>
        </p:nvSpPr>
        <p:spPr/>
        <p:txBody>
          <a:bodyPr/>
          <a:lstStyle/>
          <a:p>
            <a:r>
              <a:rPr lang="en-GB" dirty="0">
                <a:latin typeface="+mn-lt"/>
              </a:rPr>
              <a:t>Cancer Awareness Measure+ 2024 – Scotland</a:t>
            </a:r>
          </a:p>
        </p:txBody>
      </p:sp>
      <p:sp>
        <p:nvSpPr>
          <p:cNvPr id="8" name="Text Placeholder 7">
            <a:extLst>
              <a:ext uri="{FF2B5EF4-FFF2-40B4-BE49-F238E27FC236}">
                <a16:creationId xmlns:a16="http://schemas.microsoft.com/office/drawing/2014/main" id="{5635528E-B6A8-4C47-975B-6601841CD1A1}"/>
              </a:ext>
            </a:extLst>
          </p:cNvPr>
          <p:cNvSpPr>
            <a:spLocks noGrp="1"/>
          </p:cNvSpPr>
          <p:nvPr>
            <p:ph type="body" sz="quarter" idx="15"/>
          </p:nvPr>
        </p:nvSpPr>
        <p:spPr/>
        <p:txBody>
          <a:bodyPr/>
          <a:lstStyle/>
          <a:p>
            <a:r>
              <a:rPr lang="en-GB" dirty="0">
                <a:latin typeface="+mn-lt"/>
              </a:rPr>
              <a:t>Executive Summary</a:t>
            </a:r>
          </a:p>
        </p:txBody>
      </p:sp>
      <p:sp>
        <p:nvSpPr>
          <p:cNvPr id="4" name="Text Placeholder 4">
            <a:extLst>
              <a:ext uri="{FF2B5EF4-FFF2-40B4-BE49-F238E27FC236}">
                <a16:creationId xmlns:a16="http://schemas.microsoft.com/office/drawing/2014/main" id="{76C9F4FB-082F-6163-0D04-6F48CA9ED32E}"/>
              </a:ext>
            </a:extLst>
          </p:cNvPr>
          <p:cNvSpPr>
            <a:spLocks noGrp="1"/>
          </p:cNvSpPr>
          <p:nvPr>
            <p:ph type="body" sz="quarter" idx="10"/>
          </p:nvPr>
        </p:nvSpPr>
        <p:spPr>
          <a:xfrm>
            <a:off x="345649" y="873226"/>
            <a:ext cx="5375542" cy="654253"/>
          </a:xfrm>
        </p:spPr>
        <p:txBody>
          <a:bodyPr/>
          <a:lstStyle/>
          <a:p>
            <a:r>
              <a:rPr lang="en-GB" dirty="0">
                <a:latin typeface="+mn-lt"/>
              </a:rPr>
              <a:t>Key Findings</a:t>
            </a:r>
          </a:p>
        </p:txBody>
      </p:sp>
    </p:spTree>
    <p:extLst>
      <p:ext uri="{BB962C8B-B14F-4D97-AF65-F5344CB8AC3E}">
        <p14:creationId xmlns:p14="http://schemas.microsoft.com/office/powerpoint/2010/main" val="3673202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Current health</a:t>
            </a:r>
          </a:p>
        </p:txBody>
      </p:sp>
      <p:sp>
        <p:nvSpPr>
          <p:cNvPr id="5" name="Text Placeholder 3">
            <a:extLst>
              <a:ext uri="{FF2B5EF4-FFF2-40B4-BE49-F238E27FC236}">
                <a16:creationId xmlns:a16="http://schemas.microsoft.com/office/drawing/2014/main" id="{D767FF4F-0B91-70FA-16D4-D5A3F07B21B5}"/>
              </a:ext>
            </a:extLst>
          </p:cNvPr>
          <p:cNvSpPr>
            <a:spLocks noGrp="1"/>
          </p:cNvSpPr>
          <p:nvPr>
            <p:ph type="body" sz="quarter" idx="13"/>
          </p:nvPr>
        </p:nvSpPr>
        <p:spPr>
          <a:xfrm>
            <a:off x="5835650" y="273050"/>
            <a:ext cx="5375275" cy="365125"/>
          </a:xfrm>
        </p:spPr>
        <p:txBody>
          <a:bodyPr/>
          <a:lstStyle/>
          <a:p>
            <a:r>
              <a:rPr lang="en-GB" dirty="0">
                <a:latin typeface="+mn-lt"/>
              </a:rPr>
              <a:t>Cancer Awareness Measure+ 2024 – Scotland</a:t>
            </a:r>
          </a:p>
        </p:txBody>
      </p:sp>
    </p:spTree>
    <p:extLst>
      <p:ext uri="{BB962C8B-B14F-4D97-AF65-F5344CB8AC3E}">
        <p14:creationId xmlns:p14="http://schemas.microsoft.com/office/powerpoint/2010/main" val="3291563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962FDC40-BDED-9BA1-B5FE-C6BDB1FEB84A}"/>
              </a:ext>
            </a:extLst>
          </p:cNvPr>
          <p:cNvSpPr txBox="1">
            <a:spLocks/>
          </p:cNvSpPr>
          <p:nvPr/>
        </p:nvSpPr>
        <p:spPr>
          <a:xfrm>
            <a:off x="284206" y="207633"/>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j-lt"/>
                <a:ea typeface="+mn-ea"/>
                <a:cs typeface="+mn-cs"/>
              </a:rPr>
              <a:t>The majority reported having never smoked, while around 3 in 10 reported previously smoking. On average, respondents reported consuming 7 units of alcohol in the past week.</a:t>
            </a:r>
          </a:p>
        </p:txBody>
      </p:sp>
      <p:sp>
        <p:nvSpPr>
          <p:cNvPr id="24" name="Footer Placeholder 5">
            <a:extLst>
              <a:ext uri="{FF2B5EF4-FFF2-40B4-BE49-F238E27FC236}">
                <a16:creationId xmlns:a16="http://schemas.microsoft.com/office/drawing/2014/main" id="{364761AC-F580-195B-21F5-D8860610A29A}"/>
              </a:ext>
            </a:extLst>
          </p:cNvPr>
          <p:cNvSpPr txBox="1">
            <a:spLocks/>
          </p:cNvSpPr>
          <p:nvPr/>
        </p:nvSpPr>
        <p:spPr>
          <a:xfrm>
            <a:off x="284206" y="6353825"/>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C1. Which of the following best applies to you? Please note: we are referring to cigarettes (including hand-rolled) and other kinds of tobacco that you inhale and NOT electronic/e-cigarettes. Please select one answer.</a:t>
            </a:r>
            <a:br>
              <a:rPr lang="en-US" sz="800" dirty="0"/>
            </a:br>
            <a:r>
              <a:rPr lang="en-US" sz="800" dirty="0"/>
              <a:t>C2_rec. Thinking about last week, how many units of alcohol did you drink in total? …Please select one answer.</a:t>
            </a:r>
          </a:p>
          <a:p>
            <a:r>
              <a:rPr lang="en-US" sz="800" dirty="0"/>
              <a:t>Base: All in Scotland (N=1,056)</a:t>
            </a:r>
          </a:p>
        </p:txBody>
      </p:sp>
      <p:sp>
        <p:nvSpPr>
          <p:cNvPr id="25" name="TextBox 24">
            <a:extLst>
              <a:ext uri="{FF2B5EF4-FFF2-40B4-BE49-F238E27FC236}">
                <a16:creationId xmlns:a16="http://schemas.microsoft.com/office/drawing/2014/main" id="{766CAE0D-CCAF-3EB2-2AB9-96C0025B0032}"/>
              </a:ext>
            </a:extLst>
          </p:cNvPr>
          <p:cNvSpPr txBox="1"/>
          <p:nvPr/>
        </p:nvSpPr>
        <p:spPr>
          <a:xfrm>
            <a:off x="2558351" y="1618344"/>
            <a:ext cx="2104008" cy="400110"/>
          </a:xfrm>
          <a:prstGeom prst="rect">
            <a:avLst/>
          </a:prstGeom>
          <a:noFill/>
        </p:spPr>
        <p:txBody>
          <a:bodyPr wrap="square" rtlCol="0">
            <a:spAutoFit/>
          </a:bodyPr>
          <a:lstStyle/>
          <a:p>
            <a:pPr algn="ctr"/>
            <a:r>
              <a:rPr lang="en-GB" sz="2000" b="1" spc="10" dirty="0"/>
              <a:t>Smoking</a:t>
            </a:r>
          </a:p>
        </p:txBody>
      </p:sp>
      <p:sp>
        <p:nvSpPr>
          <p:cNvPr id="27" name="TextBox 26">
            <a:extLst>
              <a:ext uri="{FF2B5EF4-FFF2-40B4-BE49-F238E27FC236}">
                <a16:creationId xmlns:a16="http://schemas.microsoft.com/office/drawing/2014/main" id="{6E97479A-B00B-A4BC-A0A9-5BB7F11326A7}"/>
              </a:ext>
            </a:extLst>
          </p:cNvPr>
          <p:cNvSpPr txBox="1"/>
          <p:nvPr/>
        </p:nvSpPr>
        <p:spPr>
          <a:xfrm>
            <a:off x="7815681" y="1647736"/>
            <a:ext cx="3125623" cy="707886"/>
          </a:xfrm>
          <a:prstGeom prst="rect">
            <a:avLst/>
          </a:prstGeom>
          <a:noFill/>
        </p:spPr>
        <p:txBody>
          <a:bodyPr wrap="square" rtlCol="0">
            <a:spAutoFit/>
          </a:bodyPr>
          <a:lstStyle/>
          <a:p>
            <a:pPr algn="ctr"/>
            <a:r>
              <a:rPr lang="en-GB" sz="2000" b="1" spc="10" dirty="0"/>
              <a:t>Alcohol consumed in the last week</a:t>
            </a:r>
          </a:p>
        </p:txBody>
      </p:sp>
      <p:graphicFrame>
        <p:nvGraphicFramePr>
          <p:cNvPr id="32" name="Chart 31">
            <a:extLst>
              <a:ext uri="{FF2B5EF4-FFF2-40B4-BE49-F238E27FC236}">
                <a16:creationId xmlns:a16="http://schemas.microsoft.com/office/drawing/2014/main" id="{F60972B7-3C7F-91DB-0E32-AF72AA5DEE91}"/>
              </a:ext>
            </a:extLst>
          </p:cNvPr>
          <p:cNvGraphicFramePr/>
          <p:nvPr>
            <p:extLst>
              <p:ext uri="{D42A27DB-BD31-4B8C-83A1-F6EECF244321}">
                <p14:modId xmlns:p14="http://schemas.microsoft.com/office/powerpoint/2010/main" val="3412193471"/>
              </p:ext>
            </p:extLst>
          </p:nvPr>
        </p:nvGraphicFramePr>
        <p:xfrm>
          <a:off x="7585137" y="2355622"/>
          <a:ext cx="3978430" cy="3775008"/>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937C3483-20FD-FE28-E67F-E8E4DFA8E88B}"/>
              </a:ext>
            </a:extLst>
          </p:cNvPr>
          <p:cNvCxnSpPr>
            <a:cxnSpLocks/>
          </p:cNvCxnSpPr>
          <p:nvPr/>
        </p:nvCxnSpPr>
        <p:spPr>
          <a:xfrm>
            <a:off x="6681150" y="2109814"/>
            <a:ext cx="0" cy="3994005"/>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F061C17-A5EC-C69C-4E94-568D4B06C9E9}"/>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257936" y="1329379"/>
            <a:ext cx="891042" cy="891042"/>
          </a:xfrm>
          <a:prstGeom prst="rect">
            <a:avLst/>
          </a:prstGeom>
        </p:spPr>
      </p:pic>
      <p:pic>
        <p:nvPicPr>
          <p:cNvPr id="5" name="Picture 4">
            <a:extLst>
              <a:ext uri="{FF2B5EF4-FFF2-40B4-BE49-F238E27FC236}">
                <a16:creationId xmlns:a16="http://schemas.microsoft.com/office/drawing/2014/main" id="{B81B1E47-5387-48CA-4833-CDC055723DA8}"/>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0672524" y="1362182"/>
            <a:ext cx="891042" cy="891042"/>
          </a:xfrm>
          <a:prstGeom prst="rect">
            <a:avLst/>
          </a:prstGeom>
        </p:spPr>
      </p:pic>
      <p:graphicFrame>
        <p:nvGraphicFramePr>
          <p:cNvPr id="11" name="Chart 10">
            <a:extLst>
              <a:ext uri="{FF2B5EF4-FFF2-40B4-BE49-F238E27FC236}">
                <a16:creationId xmlns:a16="http://schemas.microsoft.com/office/drawing/2014/main" id="{F8180B41-3B01-28DC-ADFD-F00CC8A7CEC1}"/>
              </a:ext>
            </a:extLst>
          </p:cNvPr>
          <p:cNvGraphicFramePr/>
          <p:nvPr>
            <p:extLst>
              <p:ext uri="{D42A27DB-BD31-4B8C-83A1-F6EECF244321}">
                <p14:modId xmlns:p14="http://schemas.microsoft.com/office/powerpoint/2010/main" val="1220619435"/>
              </p:ext>
            </p:extLst>
          </p:nvPr>
        </p:nvGraphicFramePr>
        <p:xfrm>
          <a:off x="586802" y="2051958"/>
          <a:ext cx="5232542" cy="4256550"/>
        </p:xfrm>
        <a:graphic>
          <a:graphicData uri="http://schemas.openxmlformats.org/drawingml/2006/chart">
            <c:chart xmlns:c="http://schemas.openxmlformats.org/drawingml/2006/chart" xmlns:r="http://schemas.openxmlformats.org/officeDocument/2006/relationships" r:id="rId6"/>
          </a:graphicData>
        </a:graphic>
      </p:graphicFrame>
      <p:sp>
        <p:nvSpPr>
          <p:cNvPr id="14" name="Right Brace 13">
            <a:extLst>
              <a:ext uri="{FF2B5EF4-FFF2-40B4-BE49-F238E27FC236}">
                <a16:creationId xmlns:a16="http://schemas.microsoft.com/office/drawing/2014/main" id="{FD67A6D5-F017-EB3C-332A-521087166B85}"/>
              </a:ext>
            </a:extLst>
          </p:cNvPr>
          <p:cNvSpPr/>
          <p:nvPr/>
        </p:nvSpPr>
        <p:spPr>
          <a:xfrm>
            <a:off x="4345332" y="2253224"/>
            <a:ext cx="173716" cy="1260034"/>
          </a:xfrm>
          <a:prstGeom prst="rightBrace">
            <a:avLst>
              <a:gd name="adj1" fmla="val 1004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5" name="Right Brace 14">
            <a:extLst>
              <a:ext uri="{FF2B5EF4-FFF2-40B4-BE49-F238E27FC236}">
                <a16:creationId xmlns:a16="http://schemas.microsoft.com/office/drawing/2014/main" id="{5D590030-CDB5-2F59-079F-487A229133B7}"/>
              </a:ext>
            </a:extLst>
          </p:cNvPr>
          <p:cNvSpPr/>
          <p:nvPr/>
        </p:nvSpPr>
        <p:spPr>
          <a:xfrm>
            <a:off x="4363930" y="3762009"/>
            <a:ext cx="173716" cy="812712"/>
          </a:xfrm>
          <a:prstGeom prst="rightBrace">
            <a:avLst>
              <a:gd name="adj1" fmla="val 1004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6" name="TextBox 15">
            <a:extLst>
              <a:ext uri="{FF2B5EF4-FFF2-40B4-BE49-F238E27FC236}">
                <a16:creationId xmlns:a16="http://schemas.microsoft.com/office/drawing/2014/main" id="{AD7CDE9D-EBB7-27C2-AB3F-045423B0875F}"/>
              </a:ext>
            </a:extLst>
          </p:cNvPr>
          <p:cNvSpPr txBox="1"/>
          <p:nvPr/>
        </p:nvSpPr>
        <p:spPr>
          <a:xfrm>
            <a:off x="4484240" y="2682156"/>
            <a:ext cx="1703054" cy="553998"/>
          </a:xfrm>
          <a:prstGeom prst="rect">
            <a:avLst/>
          </a:prstGeom>
          <a:noFill/>
        </p:spPr>
        <p:txBody>
          <a:bodyPr wrap="square" rtlCol="0">
            <a:spAutoFit/>
          </a:bodyPr>
          <a:lstStyle/>
          <a:p>
            <a:pPr algn="ctr"/>
            <a:r>
              <a:rPr lang="en-GB" sz="1400" dirty="0">
                <a:solidFill>
                  <a:schemeClr val="accent1"/>
                </a:solidFill>
              </a:rPr>
              <a:t>Current smokers: </a:t>
            </a:r>
            <a:br>
              <a:rPr lang="en-GB" sz="1400" dirty="0">
                <a:solidFill>
                  <a:schemeClr val="accent1"/>
                </a:solidFill>
              </a:rPr>
            </a:br>
            <a:r>
              <a:rPr lang="en-GB" sz="1600" b="1" dirty="0">
                <a:solidFill>
                  <a:schemeClr val="accent1"/>
                </a:solidFill>
              </a:rPr>
              <a:t>12%</a:t>
            </a:r>
            <a:endParaRPr lang="en-GB" sz="1400" b="1" dirty="0">
              <a:solidFill>
                <a:schemeClr val="accent1"/>
              </a:solidFill>
            </a:endParaRPr>
          </a:p>
        </p:txBody>
      </p:sp>
      <p:sp>
        <p:nvSpPr>
          <p:cNvPr id="17" name="TextBox 16">
            <a:extLst>
              <a:ext uri="{FF2B5EF4-FFF2-40B4-BE49-F238E27FC236}">
                <a16:creationId xmlns:a16="http://schemas.microsoft.com/office/drawing/2014/main" id="{70FCDDC2-1C03-F9C4-3ACC-1601C3349E03}"/>
              </a:ext>
            </a:extLst>
          </p:cNvPr>
          <p:cNvSpPr txBox="1"/>
          <p:nvPr/>
        </p:nvSpPr>
        <p:spPr>
          <a:xfrm>
            <a:off x="4530442" y="3795512"/>
            <a:ext cx="1565558" cy="769441"/>
          </a:xfrm>
          <a:prstGeom prst="rect">
            <a:avLst/>
          </a:prstGeom>
          <a:noFill/>
        </p:spPr>
        <p:txBody>
          <a:bodyPr wrap="square" rtlCol="0">
            <a:spAutoFit/>
          </a:bodyPr>
          <a:lstStyle/>
          <a:p>
            <a:pPr algn="ctr"/>
            <a:r>
              <a:rPr lang="en-GB" sz="1400" dirty="0">
                <a:solidFill>
                  <a:schemeClr val="accent1"/>
                </a:solidFill>
              </a:rPr>
              <a:t>Used to smoke, not currently:</a:t>
            </a:r>
            <a:br>
              <a:rPr lang="en-GB" sz="1400" dirty="0">
                <a:solidFill>
                  <a:schemeClr val="accent1"/>
                </a:solidFill>
              </a:rPr>
            </a:br>
            <a:r>
              <a:rPr lang="en-GB" sz="1600" b="1" dirty="0">
                <a:solidFill>
                  <a:schemeClr val="accent1"/>
                </a:solidFill>
              </a:rPr>
              <a:t>29%</a:t>
            </a:r>
            <a:endParaRPr lang="en-GB" sz="1400" b="1" dirty="0">
              <a:solidFill>
                <a:schemeClr val="accent1"/>
              </a:solidFill>
            </a:endParaRPr>
          </a:p>
        </p:txBody>
      </p:sp>
      <p:grpSp>
        <p:nvGrpSpPr>
          <p:cNvPr id="21" name="Group 20">
            <a:extLst>
              <a:ext uri="{FF2B5EF4-FFF2-40B4-BE49-F238E27FC236}">
                <a16:creationId xmlns:a16="http://schemas.microsoft.com/office/drawing/2014/main" id="{810DD985-9254-47E4-23E8-57CAC726FFA4}"/>
              </a:ext>
            </a:extLst>
          </p:cNvPr>
          <p:cNvGrpSpPr/>
          <p:nvPr/>
        </p:nvGrpSpPr>
        <p:grpSpPr>
          <a:xfrm>
            <a:off x="10112982" y="5341451"/>
            <a:ext cx="1656644" cy="664224"/>
            <a:chOff x="10326076" y="4389291"/>
            <a:chExt cx="1280060" cy="713399"/>
          </a:xfrm>
        </p:grpSpPr>
        <p:sp>
          <p:nvSpPr>
            <p:cNvPr id="19" name="Rounded Rectangle 14">
              <a:extLst>
                <a:ext uri="{FF2B5EF4-FFF2-40B4-BE49-F238E27FC236}">
                  <a16:creationId xmlns:a16="http://schemas.microsoft.com/office/drawing/2014/main" id="{CA65D63D-06F8-3A24-6CE5-702952F8F0CE}"/>
                </a:ext>
              </a:extLst>
            </p:cNvPr>
            <p:cNvSpPr/>
            <p:nvPr/>
          </p:nvSpPr>
          <p:spPr>
            <a:xfrm>
              <a:off x="10326076" y="4389291"/>
              <a:ext cx="1280060" cy="713399"/>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dirty="0">
                <a:solidFill>
                  <a:schemeClr val="accent1"/>
                </a:solidFill>
                <a:latin typeface="Arial Black" panose="020B0A04020102020204" pitchFamily="34" charset="0"/>
              </a:endParaRPr>
            </a:p>
          </p:txBody>
        </p:sp>
        <p:sp>
          <p:nvSpPr>
            <p:cNvPr id="20" name="TextBox 19">
              <a:extLst>
                <a:ext uri="{FF2B5EF4-FFF2-40B4-BE49-F238E27FC236}">
                  <a16:creationId xmlns:a16="http://schemas.microsoft.com/office/drawing/2014/main" id="{FAF7006E-38E1-3FAC-8AF1-2E37534403B6}"/>
                </a:ext>
              </a:extLst>
            </p:cNvPr>
            <p:cNvSpPr txBox="1"/>
            <p:nvPr/>
          </p:nvSpPr>
          <p:spPr>
            <a:xfrm>
              <a:off x="10532034" y="4462833"/>
              <a:ext cx="868143" cy="628068"/>
            </a:xfrm>
            <a:prstGeom prst="rect">
              <a:avLst/>
            </a:prstGeom>
            <a:noFill/>
          </p:spPr>
          <p:txBody>
            <a:bodyPr wrap="square" rtlCol="0">
              <a:spAutoFit/>
            </a:bodyPr>
            <a:lstStyle/>
            <a:p>
              <a:pPr algn="ctr"/>
              <a:r>
                <a:rPr lang="en-GB" sz="1600" dirty="0">
                  <a:solidFill>
                    <a:schemeClr val="accent1"/>
                  </a:solidFill>
                  <a:latin typeface="Arial Black" panose="020B0A04020102020204" pitchFamily="34" charset="0"/>
                </a:rPr>
                <a:t>Mean:</a:t>
              </a:r>
            </a:p>
            <a:p>
              <a:pPr algn="ctr"/>
              <a:r>
                <a:rPr lang="en-GB" sz="1600" dirty="0">
                  <a:solidFill>
                    <a:schemeClr val="accent1"/>
                  </a:solidFill>
                  <a:latin typeface="Arial Black" panose="020B0A04020102020204" pitchFamily="34" charset="0"/>
                </a:rPr>
                <a:t>6.80</a:t>
              </a:r>
            </a:p>
          </p:txBody>
        </p:sp>
      </p:grpSp>
    </p:spTree>
    <p:extLst>
      <p:ext uri="{BB962C8B-B14F-4D97-AF65-F5344CB8AC3E}">
        <p14:creationId xmlns:p14="http://schemas.microsoft.com/office/powerpoint/2010/main" val="474167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5">
            <a:extLst>
              <a:ext uri="{FF2B5EF4-FFF2-40B4-BE49-F238E27FC236}">
                <a16:creationId xmlns:a16="http://schemas.microsoft.com/office/drawing/2014/main" id="{82449A41-CAA8-C426-FD6D-77D25C62BD42}"/>
              </a:ext>
            </a:extLst>
          </p:cNvPr>
          <p:cNvSpPr txBox="1">
            <a:spLocks/>
          </p:cNvSpPr>
          <p:nvPr/>
        </p:nvSpPr>
        <p:spPr>
          <a:xfrm>
            <a:off x="239011" y="6244192"/>
            <a:ext cx="12114792" cy="283464"/>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800" dirty="0">
                <a:latin typeface="+mn-lt"/>
              </a:rPr>
              <a:t>C1. Which of the following best applies to you? Please note: we are referring to cigarettes (including hand-rolled) and other kinds of tobacco that you inhale and NOT electronic/e-cigarettes. </a:t>
            </a:r>
            <a:br>
              <a:rPr lang="en-US" sz="800" dirty="0">
                <a:latin typeface="+mn-lt"/>
              </a:rPr>
            </a:br>
            <a:r>
              <a:rPr lang="en-US" sz="800" dirty="0">
                <a:latin typeface="+mn-lt"/>
              </a:rPr>
              <a:t>Please select one answer.</a:t>
            </a:r>
            <a:br>
              <a:rPr lang="en-US" sz="800" dirty="0">
                <a:latin typeface="+mn-lt"/>
              </a:rPr>
            </a:br>
            <a:r>
              <a:rPr lang="en-US" sz="800" dirty="0">
                <a:latin typeface="+mn-lt"/>
              </a:rPr>
              <a:t>C2_rec. Thinking about last week, how many units of alcohol did you drink in total? …Please select one answer / </a:t>
            </a:r>
            <a:r>
              <a:rPr lang="en-US" sz="800" dirty="0">
                <a:latin typeface="+mn-lt"/>
                <a:cs typeface="Arial" panose="020B0604020202020204" pitchFamily="34" charset="0"/>
              </a:rPr>
              <a:t>BMI</a:t>
            </a:r>
          </a:p>
          <a:p>
            <a:pPr algn="l"/>
            <a:r>
              <a:rPr lang="en-US" sz="800" dirty="0">
                <a:latin typeface="+mn-lt"/>
                <a:cs typeface="Arial" panose="020B0604020202020204" pitchFamily="34" charset="0"/>
              </a:rPr>
              <a:t>Base: All in Scotland (</a:t>
            </a:r>
            <a:r>
              <a:rPr lang="en-US" sz="800" dirty="0">
                <a:latin typeface="+mn-lt"/>
              </a:rPr>
              <a:t>N=1,056</a:t>
            </a:r>
            <a:r>
              <a:rPr lang="en-US" sz="800" dirty="0">
                <a:latin typeface="+mn-lt"/>
                <a:cs typeface="Arial" panose="020B0604020202020204" pitchFamily="34" charset="0"/>
              </a:rPr>
              <a:t>)</a:t>
            </a:r>
          </a:p>
        </p:txBody>
      </p:sp>
      <p:graphicFrame>
        <p:nvGraphicFramePr>
          <p:cNvPr id="12" name="Chart Placeholder 9">
            <a:extLst>
              <a:ext uri="{FF2B5EF4-FFF2-40B4-BE49-F238E27FC236}">
                <a16:creationId xmlns:a16="http://schemas.microsoft.com/office/drawing/2014/main" id="{7E257E44-555B-49B3-28ED-F3E696EA0EC6}"/>
              </a:ext>
            </a:extLst>
          </p:cNvPr>
          <p:cNvGraphicFramePr>
            <a:graphicFrameLocks/>
          </p:cNvGraphicFramePr>
          <p:nvPr>
            <p:extLst>
              <p:ext uri="{D42A27DB-BD31-4B8C-83A1-F6EECF244321}">
                <p14:modId xmlns:p14="http://schemas.microsoft.com/office/powerpoint/2010/main" val="2814199003"/>
              </p:ext>
            </p:extLst>
          </p:nvPr>
        </p:nvGraphicFramePr>
        <p:xfrm>
          <a:off x="1829530" y="1749227"/>
          <a:ext cx="3595291" cy="4148106"/>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 Placeholder 7">
            <a:extLst>
              <a:ext uri="{FF2B5EF4-FFF2-40B4-BE49-F238E27FC236}">
                <a16:creationId xmlns:a16="http://schemas.microsoft.com/office/drawing/2014/main" id="{C06E34F7-9302-217F-DE9F-2BC3309D11BE}"/>
              </a:ext>
            </a:extLst>
          </p:cNvPr>
          <p:cNvSpPr txBox="1">
            <a:spLocks/>
          </p:cNvSpPr>
          <p:nvPr/>
        </p:nvSpPr>
        <p:spPr>
          <a:xfrm>
            <a:off x="2218843" y="1465763"/>
            <a:ext cx="3205978" cy="425286"/>
          </a:xfrm>
          <a:prstGeom prst="rect">
            <a:avLst/>
          </a:prstGeom>
          <a:noFill/>
        </p:spPr>
        <p:txBody>
          <a:bodyPr/>
          <a:lstStyle>
            <a:lvl1pPr marL="0" indent="0" algn="l" defTabSz="685800" rtl="0" eaLnBrk="1" latinLnBrk="0" hangingPunct="1">
              <a:lnSpc>
                <a:spcPct val="100000"/>
              </a:lnSpc>
              <a:spcBef>
                <a:spcPts val="0"/>
              </a:spcBef>
              <a:buFont typeface="Arial"/>
              <a:buNone/>
              <a:defRPr sz="2400" b="0" i="0" kern="1200">
                <a:solidFill>
                  <a:schemeClr val="tx2"/>
                </a:solidFill>
                <a:latin typeface="+mn-lt"/>
                <a:ea typeface="Trebuchet MS" panose="020B0703020202090204" pitchFamily="34" charset="0"/>
                <a:cs typeface="Arial" panose="020B0604020202020204" pitchFamily="34" charset="0"/>
              </a:defRPr>
            </a:lvl1pPr>
            <a:lvl2pPr marL="342900" indent="0" algn="l" defTabSz="685800" rtl="0" eaLnBrk="1" latinLnBrk="0" hangingPunct="1">
              <a:lnSpc>
                <a:spcPct val="90000"/>
              </a:lnSpc>
              <a:spcBef>
                <a:spcPts val="375"/>
              </a:spcBef>
              <a:buFont typeface="Arial"/>
              <a:buNone/>
              <a:defRPr sz="150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2pPr>
            <a:lvl3pPr marL="685800" indent="0" algn="l" defTabSz="685800" rtl="0" eaLnBrk="1" latinLnBrk="0" hangingPunct="1">
              <a:lnSpc>
                <a:spcPct val="90000"/>
              </a:lnSpc>
              <a:spcBef>
                <a:spcPts val="375"/>
              </a:spcBef>
              <a:buFont typeface="Arial"/>
              <a:buNone/>
              <a:defRPr sz="120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3pPr>
            <a:lvl4pPr marL="1028700" indent="0" algn="l" defTabSz="685800" rtl="0" eaLnBrk="1" latinLnBrk="0" hangingPunct="1">
              <a:lnSpc>
                <a:spcPct val="90000"/>
              </a:lnSpc>
              <a:spcBef>
                <a:spcPts val="375"/>
              </a:spcBef>
              <a:buFont typeface="Arial"/>
              <a:buNone/>
              <a:defRPr sz="105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4pPr>
            <a:lvl5pPr marL="1371600" indent="0" algn="l" defTabSz="685800" rtl="0" eaLnBrk="1" latinLnBrk="0" hangingPunct="1">
              <a:lnSpc>
                <a:spcPct val="90000"/>
              </a:lnSpc>
              <a:spcBef>
                <a:spcPts val="375"/>
              </a:spcBef>
              <a:buFont typeface="Arial"/>
              <a:buNone/>
              <a:defRPr sz="90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r>
              <a:rPr lang="en-GB" sz="1600" b="1" spc="10" dirty="0">
                <a:solidFill>
                  <a:schemeClr val="tx1"/>
                </a:solidFill>
                <a:ea typeface="+mn-ea"/>
                <a:cs typeface="+mn-cs"/>
              </a:rPr>
              <a:t>All risk factors</a:t>
            </a:r>
          </a:p>
        </p:txBody>
      </p:sp>
      <p:sp>
        <p:nvSpPr>
          <p:cNvPr id="2" name="Title 4">
            <a:extLst>
              <a:ext uri="{FF2B5EF4-FFF2-40B4-BE49-F238E27FC236}">
                <a16:creationId xmlns:a16="http://schemas.microsoft.com/office/drawing/2014/main" id="{7935B9D2-3B20-C0AD-5028-E0E1233BD2A9}"/>
              </a:ext>
            </a:extLst>
          </p:cNvPr>
          <p:cNvSpPr txBox="1">
            <a:spLocks/>
          </p:cNvSpPr>
          <p:nvPr/>
        </p:nvSpPr>
        <p:spPr>
          <a:xfrm>
            <a:off x="239011" y="208135"/>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1 in 10 respondents reported they are overweight/obese and drink 14 units or more a week, while 5 percent stated they smoke and are overweight/obese</a:t>
            </a:r>
          </a:p>
        </p:txBody>
      </p:sp>
      <p:sp>
        <p:nvSpPr>
          <p:cNvPr id="3" name="Rectangle: Rounded Corners 2">
            <a:extLst>
              <a:ext uri="{FF2B5EF4-FFF2-40B4-BE49-F238E27FC236}">
                <a16:creationId xmlns:a16="http://schemas.microsoft.com/office/drawing/2014/main" id="{59FF3856-F551-A5D4-BFC5-161331E62BC4}"/>
              </a:ext>
            </a:extLst>
          </p:cNvPr>
          <p:cNvSpPr/>
          <p:nvPr/>
        </p:nvSpPr>
        <p:spPr>
          <a:xfrm>
            <a:off x="6941140" y="1514188"/>
            <a:ext cx="3205977" cy="4573336"/>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a:p>
            <a:pPr algn="ctr"/>
            <a:r>
              <a:rPr lang="en-GB" sz="1400" dirty="0">
                <a:solidFill>
                  <a:schemeClr val="tx1"/>
                </a:solidFill>
              </a:rPr>
              <a:t>18-29: 4%</a:t>
            </a:r>
          </a:p>
          <a:p>
            <a:pPr algn="ctr"/>
            <a:r>
              <a:rPr lang="en-GB" sz="1400" dirty="0">
                <a:solidFill>
                  <a:schemeClr val="tx1"/>
                </a:solidFill>
              </a:rPr>
              <a:t>30-49: 8%</a:t>
            </a:r>
          </a:p>
          <a:p>
            <a:pPr algn="ctr"/>
            <a:r>
              <a:rPr lang="en-GB" sz="1400" dirty="0">
                <a:solidFill>
                  <a:schemeClr val="tx1"/>
                </a:solidFill>
              </a:rPr>
              <a:t>50+: 13%</a:t>
            </a:r>
          </a:p>
          <a:p>
            <a:pPr algn="ctr"/>
            <a:endParaRPr lang="en-GB" sz="1400" dirty="0">
              <a:solidFill>
                <a:schemeClr val="tx1"/>
              </a:solidFill>
            </a:endParaRPr>
          </a:p>
          <a:p>
            <a:pPr algn="ctr"/>
            <a:r>
              <a:rPr lang="en-GB" sz="1400" dirty="0">
                <a:solidFill>
                  <a:schemeClr val="tx1"/>
                </a:solidFill>
              </a:rPr>
              <a:t>ABC1: 10%</a:t>
            </a:r>
          </a:p>
          <a:p>
            <a:pPr algn="ctr"/>
            <a:r>
              <a:rPr lang="en-GB" sz="1400" dirty="0">
                <a:solidFill>
                  <a:schemeClr val="tx1"/>
                </a:solidFill>
              </a:rPr>
              <a:t>C2DE: 9%</a:t>
            </a:r>
          </a:p>
          <a:p>
            <a:pPr algn="ctr"/>
            <a:r>
              <a:rPr lang="en-GB" sz="1400" dirty="0">
                <a:solidFill>
                  <a:schemeClr val="tx1"/>
                </a:solidFill>
              </a:rPr>
              <a:t>C2DE 45+: 10%</a:t>
            </a:r>
          </a:p>
          <a:p>
            <a:pPr algn="ctr"/>
            <a:r>
              <a:rPr lang="en-GB" sz="1400" dirty="0">
                <a:solidFill>
                  <a:schemeClr val="tx1"/>
                </a:solidFill>
              </a:rPr>
              <a:t>Not C2DE 45+: 10%</a:t>
            </a:r>
          </a:p>
          <a:p>
            <a:pPr algn="ctr"/>
            <a:endParaRPr lang="en-GB" sz="1400" dirty="0">
              <a:solidFill>
                <a:schemeClr val="tx1"/>
              </a:solidFill>
            </a:endParaRPr>
          </a:p>
          <a:p>
            <a:pPr algn="ctr"/>
            <a:r>
              <a:rPr lang="en-GB" sz="1400" dirty="0">
                <a:solidFill>
                  <a:schemeClr val="tx1"/>
                </a:solidFill>
              </a:rPr>
              <a:t>Male: 14%</a:t>
            </a:r>
          </a:p>
          <a:p>
            <a:pPr algn="ctr"/>
            <a:r>
              <a:rPr lang="en-GB" sz="1400" dirty="0">
                <a:solidFill>
                  <a:schemeClr val="tx1"/>
                </a:solidFill>
              </a:rPr>
              <a:t>Female: 6%</a:t>
            </a:r>
          </a:p>
          <a:p>
            <a:pPr algn="ctr"/>
            <a:endParaRPr lang="en-GB" sz="600" dirty="0">
              <a:solidFill>
                <a:schemeClr val="tx1"/>
              </a:solidFill>
            </a:endParaRPr>
          </a:p>
          <a:p>
            <a:pPr algn="ctr"/>
            <a:endParaRPr lang="en-GB" sz="600" dirty="0">
              <a:solidFill>
                <a:schemeClr val="tx1"/>
              </a:solidFill>
            </a:endParaRPr>
          </a:p>
          <a:p>
            <a:pPr algn="ctr"/>
            <a:r>
              <a:rPr lang="en-GB" sz="1400" dirty="0">
                <a:solidFill>
                  <a:schemeClr val="tx1"/>
                </a:solidFill>
              </a:rPr>
              <a:t>Disability: 84%</a:t>
            </a:r>
          </a:p>
          <a:p>
            <a:pPr algn="ctr"/>
            <a:r>
              <a:rPr lang="en-GB" sz="1400" dirty="0">
                <a:solidFill>
                  <a:schemeClr val="tx1"/>
                </a:solidFill>
              </a:rPr>
              <a:t>No disability: 85%</a:t>
            </a:r>
          </a:p>
          <a:p>
            <a:pPr algn="ctr"/>
            <a:endParaRPr lang="en-GB" sz="1400" dirty="0">
              <a:solidFill>
                <a:schemeClr val="tx1"/>
              </a:solidFill>
            </a:endParaRPr>
          </a:p>
          <a:p>
            <a:pPr algn="ctr"/>
            <a:r>
              <a:rPr lang="en-GB" sz="1400" dirty="0">
                <a:solidFill>
                  <a:schemeClr val="tx1"/>
                </a:solidFill>
              </a:rPr>
              <a:t>White: 10%</a:t>
            </a:r>
          </a:p>
          <a:p>
            <a:pPr algn="ctr"/>
            <a:r>
              <a:rPr lang="en-GB" sz="1400" dirty="0">
                <a:solidFill>
                  <a:schemeClr val="tx1"/>
                </a:solidFill>
              </a:rPr>
              <a:t>Ethnic minority : 3%</a:t>
            </a:r>
          </a:p>
          <a:p>
            <a:pPr algn="ctr"/>
            <a:endParaRPr lang="en-GB" sz="1400" dirty="0">
              <a:solidFill>
                <a:schemeClr val="tx1"/>
              </a:solidFill>
            </a:endParaRPr>
          </a:p>
          <a:p>
            <a:pPr algn="ctr"/>
            <a:endParaRPr lang="en-GB" sz="1400" dirty="0">
              <a:solidFill>
                <a:schemeClr val="tx1"/>
              </a:solidFill>
            </a:endParaRPr>
          </a:p>
        </p:txBody>
      </p:sp>
      <p:sp>
        <p:nvSpPr>
          <p:cNvPr id="32" name="Rectangle: Rounded Corners 31">
            <a:extLst>
              <a:ext uri="{FF2B5EF4-FFF2-40B4-BE49-F238E27FC236}">
                <a16:creationId xmlns:a16="http://schemas.microsoft.com/office/drawing/2014/main" id="{7D91C10B-D006-233A-AF82-D2038B6D9D48}"/>
              </a:ext>
            </a:extLst>
          </p:cNvPr>
          <p:cNvSpPr/>
          <p:nvPr/>
        </p:nvSpPr>
        <p:spPr>
          <a:xfrm>
            <a:off x="7621369" y="1279033"/>
            <a:ext cx="1934438" cy="520033"/>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Overweight/obese and drink over 14 units</a:t>
            </a:r>
          </a:p>
        </p:txBody>
      </p:sp>
      <p:sp>
        <p:nvSpPr>
          <p:cNvPr id="36" name="Isosceles Triangle 35">
            <a:extLst>
              <a:ext uri="{FF2B5EF4-FFF2-40B4-BE49-F238E27FC236}">
                <a16:creationId xmlns:a16="http://schemas.microsoft.com/office/drawing/2014/main" id="{CDAE35F2-711D-7435-EAA5-4D39CD01E6C9}"/>
              </a:ext>
            </a:extLst>
          </p:cNvPr>
          <p:cNvSpPr>
            <a:spLocks noChangeAspect="1"/>
          </p:cNvSpPr>
          <p:nvPr/>
        </p:nvSpPr>
        <p:spPr>
          <a:xfrm>
            <a:off x="10147117" y="640820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7" name="Isosceles Triangle 36">
            <a:extLst>
              <a:ext uri="{FF2B5EF4-FFF2-40B4-BE49-F238E27FC236}">
                <a16:creationId xmlns:a16="http://schemas.microsoft.com/office/drawing/2014/main" id="{DA20C029-061F-5745-ED82-7133A629B4CB}"/>
              </a:ext>
            </a:extLst>
          </p:cNvPr>
          <p:cNvSpPr>
            <a:spLocks noChangeAspect="1"/>
          </p:cNvSpPr>
          <p:nvPr/>
        </p:nvSpPr>
        <p:spPr>
          <a:xfrm rot="10800000">
            <a:off x="10147117" y="660034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1" name="Isosceles Triangle 40">
            <a:extLst>
              <a:ext uri="{FF2B5EF4-FFF2-40B4-BE49-F238E27FC236}">
                <a16:creationId xmlns:a16="http://schemas.microsoft.com/office/drawing/2014/main" id="{2E5300D5-F1E5-6AD9-FA47-03CA7B8D9909}"/>
              </a:ext>
            </a:extLst>
          </p:cNvPr>
          <p:cNvSpPr>
            <a:spLocks noChangeAspect="1"/>
          </p:cNvSpPr>
          <p:nvPr/>
        </p:nvSpPr>
        <p:spPr>
          <a:xfrm rot="10800000">
            <a:off x="9042420" y="1941172"/>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2" name="Isosceles Triangle 41">
            <a:extLst>
              <a:ext uri="{FF2B5EF4-FFF2-40B4-BE49-F238E27FC236}">
                <a16:creationId xmlns:a16="http://schemas.microsoft.com/office/drawing/2014/main" id="{57C0F481-A80F-D1A9-7524-06DBD1E07CB2}"/>
              </a:ext>
            </a:extLst>
          </p:cNvPr>
          <p:cNvSpPr>
            <a:spLocks noChangeAspect="1"/>
          </p:cNvSpPr>
          <p:nvPr/>
        </p:nvSpPr>
        <p:spPr>
          <a:xfrm>
            <a:off x="9039894" y="235869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1" name="Isosceles Triangle 10">
            <a:extLst>
              <a:ext uri="{FF2B5EF4-FFF2-40B4-BE49-F238E27FC236}">
                <a16:creationId xmlns:a16="http://schemas.microsoft.com/office/drawing/2014/main" id="{538F75EB-9CFA-331A-751A-C83C04936540}"/>
              </a:ext>
            </a:extLst>
          </p:cNvPr>
          <p:cNvSpPr>
            <a:spLocks noChangeAspect="1"/>
          </p:cNvSpPr>
          <p:nvPr/>
        </p:nvSpPr>
        <p:spPr>
          <a:xfrm>
            <a:off x="9058160" y="383131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7" name="Isosceles Triangle 16">
            <a:extLst>
              <a:ext uri="{FF2B5EF4-FFF2-40B4-BE49-F238E27FC236}">
                <a16:creationId xmlns:a16="http://schemas.microsoft.com/office/drawing/2014/main" id="{C439623B-0AF2-F58E-7812-DF3B4CBD5B4A}"/>
              </a:ext>
            </a:extLst>
          </p:cNvPr>
          <p:cNvSpPr>
            <a:spLocks noChangeAspect="1"/>
          </p:cNvSpPr>
          <p:nvPr/>
        </p:nvSpPr>
        <p:spPr>
          <a:xfrm rot="10800000">
            <a:off x="9055256" y="4070276"/>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0" name="Isosceles Triangle 19">
            <a:extLst>
              <a:ext uri="{FF2B5EF4-FFF2-40B4-BE49-F238E27FC236}">
                <a16:creationId xmlns:a16="http://schemas.microsoft.com/office/drawing/2014/main" id="{12F5C0DC-EC35-60CF-F048-A8E780896B14}"/>
              </a:ext>
            </a:extLst>
          </p:cNvPr>
          <p:cNvSpPr>
            <a:spLocks noChangeAspect="1"/>
          </p:cNvSpPr>
          <p:nvPr/>
        </p:nvSpPr>
        <p:spPr>
          <a:xfrm>
            <a:off x="9381826" y="508484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1" name="Isosceles Triangle 20">
            <a:extLst>
              <a:ext uri="{FF2B5EF4-FFF2-40B4-BE49-F238E27FC236}">
                <a16:creationId xmlns:a16="http://schemas.microsoft.com/office/drawing/2014/main" id="{CB0D18A8-4D58-9982-AAEC-BF1E83387A76}"/>
              </a:ext>
            </a:extLst>
          </p:cNvPr>
          <p:cNvSpPr>
            <a:spLocks noChangeAspect="1"/>
          </p:cNvSpPr>
          <p:nvPr/>
        </p:nvSpPr>
        <p:spPr>
          <a:xfrm rot="10800000">
            <a:off x="9388970" y="5323802"/>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 name="TextBox 3">
            <a:extLst>
              <a:ext uri="{FF2B5EF4-FFF2-40B4-BE49-F238E27FC236}">
                <a16:creationId xmlns:a16="http://schemas.microsoft.com/office/drawing/2014/main" id="{35588084-350D-1B19-1653-75CE1E8B25B9}"/>
              </a:ext>
            </a:extLst>
          </p:cNvPr>
          <p:cNvSpPr txBox="1"/>
          <p:nvPr/>
        </p:nvSpPr>
        <p:spPr>
          <a:xfrm>
            <a:off x="10250457" y="6403901"/>
            <a:ext cx="1688851" cy="307777"/>
          </a:xfrm>
          <a:prstGeom prst="rect">
            <a:avLst/>
          </a:prstGeom>
          <a:noFill/>
        </p:spPr>
        <p:txBody>
          <a:bodyPr wrap="square" lIns="0" tIns="0" rIns="0" bIns="0" rtlCol="0">
            <a:spAutoFit/>
          </a:bodyPr>
          <a:lstStyle/>
          <a:p>
            <a:pPr algn="ctr"/>
            <a:r>
              <a:rPr lang="en-US" sz="1000" dirty="0"/>
              <a:t>Show statistically significant differences between groups</a:t>
            </a:r>
            <a:endParaRPr lang="en-GB" sz="1000" dirty="0"/>
          </a:p>
        </p:txBody>
      </p:sp>
    </p:spTree>
    <p:extLst>
      <p:ext uri="{BB962C8B-B14F-4D97-AF65-F5344CB8AC3E}">
        <p14:creationId xmlns:p14="http://schemas.microsoft.com/office/powerpoint/2010/main" val="863249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962FDC40-BDED-9BA1-B5FE-C6BDB1FEB84A}"/>
              </a:ext>
            </a:extLst>
          </p:cNvPr>
          <p:cNvSpPr txBox="1">
            <a:spLocks/>
          </p:cNvSpPr>
          <p:nvPr/>
        </p:nvSpPr>
        <p:spPr>
          <a:xfrm>
            <a:off x="284206" y="309110"/>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When considering healthy behaviours, Scottish adults were most likely to state they were currently increasing the amount of physical activity they do, reducing the amount they smoke* or losing weight</a:t>
            </a:r>
            <a:endParaRPr lang="en-GB" sz="2200" spc="10" dirty="0">
              <a:latin typeface="+mn-lt"/>
              <a:ea typeface="+mn-ea"/>
              <a:cs typeface="+mn-cs"/>
            </a:endParaRPr>
          </a:p>
        </p:txBody>
      </p:sp>
      <p:sp>
        <p:nvSpPr>
          <p:cNvPr id="24" name="Footer Placeholder 5">
            <a:extLst>
              <a:ext uri="{FF2B5EF4-FFF2-40B4-BE49-F238E27FC236}">
                <a16:creationId xmlns:a16="http://schemas.microsoft.com/office/drawing/2014/main" id="{364761AC-F580-195B-21F5-D8860610A29A}"/>
              </a:ext>
            </a:extLst>
          </p:cNvPr>
          <p:cNvSpPr txBox="1">
            <a:spLocks/>
          </p:cNvSpPr>
          <p:nvPr/>
        </p:nvSpPr>
        <p:spPr>
          <a:xfrm>
            <a:off x="284206" y="6265426"/>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C3. Are you currently trying to do any of the following? Please select one answer for each statement. </a:t>
            </a:r>
            <a:br>
              <a:rPr lang="en-US" sz="800" dirty="0"/>
            </a:br>
            <a:r>
              <a:rPr lang="en-US" sz="800" dirty="0"/>
              <a:t>Base</a:t>
            </a:r>
            <a:r>
              <a:rPr lang="en-US" sz="800" dirty="0">
                <a:latin typeface="+mn-lt"/>
                <a:cs typeface="Arial" panose="020B0604020202020204" pitchFamily="34" charset="0"/>
              </a:rPr>
              <a:t>: All in Scotland (</a:t>
            </a:r>
            <a:r>
              <a:rPr lang="en-US" sz="800" dirty="0">
                <a:latin typeface="+mn-lt"/>
              </a:rPr>
              <a:t>N=</a:t>
            </a:r>
            <a:r>
              <a:rPr lang="en-US" sz="800" dirty="0"/>
              <a:t>1,056</a:t>
            </a:r>
            <a:r>
              <a:rPr lang="en-US" sz="800" dirty="0">
                <a:latin typeface="+mn-lt"/>
                <a:cs typeface="Arial" panose="020B0604020202020204" pitchFamily="34" charset="0"/>
              </a:rPr>
              <a:t>)</a:t>
            </a:r>
            <a:r>
              <a:rPr lang="en-US" sz="800" dirty="0"/>
              <a:t>; All smokers (N=131); </a:t>
            </a:r>
          </a:p>
          <a:p>
            <a:r>
              <a:rPr lang="en-US" sz="800" dirty="0"/>
              <a:t>*Statements specific to smoking only shown to those who currently smoke</a:t>
            </a:r>
          </a:p>
        </p:txBody>
      </p:sp>
      <p:graphicFrame>
        <p:nvGraphicFramePr>
          <p:cNvPr id="42" name="Chart 41">
            <a:extLst>
              <a:ext uri="{FF2B5EF4-FFF2-40B4-BE49-F238E27FC236}">
                <a16:creationId xmlns:a16="http://schemas.microsoft.com/office/drawing/2014/main" id="{9507CE54-D68D-AFCC-2D4D-545E7E38A353}"/>
              </a:ext>
            </a:extLst>
          </p:cNvPr>
          <p:cNvGraphicFramePr/>
          <p:nvPr>
            <p:extLst>
              <p:ext uri="{D42A27DB-BD31-4B8C-83A1-F6EECF244321}">
                <p14:modId xmlns:p14="http://schemas.microsoft.com/office/powerpoint/2010/main" val="3698020259"/>
              </p:ext>
            </p:extLst>
          </p:nvPr>
        </p:nvGraphicFramePr>
        <p:xfrm>
          <a:off x="766762" y="1578096"/>
          <a:ext cx="10658475" cy="44120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2350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4">
            <a:extLst>
              <a:ext uri="{FF2B5EF4-FFF2-40B4-BE49-F238E27FC236}">
                <a16:creationId xmlns:a16="http://schemas.microsoft.com/office/drawing/2014/main" id="{64895C47-3F1E-1A4B-D5AA-B1BAC03CBC26}"/>
              </a:ext>
            </a:extLst>
          </p:cNvPr>
          <p:cNvSpPr txBox="1">
            <a:spLocks/>
          </p:cNvSpPr>
          <p:nvPr/>
        </p:nvSpPr>
        <p:spPr>
          <a:xfrm>
            <a:off x="284206" y="212823"/>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Those from an ethnic minority background and females were more likely to be attempting almost all behaviours compared to their opposing subgroups</a:t>
            </a:r>
            <a:endParaRPr lang="en-GB" sz="2200" spc="10" dirty="0">
              <a:latin typeface="+mn-lt"/>
              <a:ea typeface="+mn-ea"/>
              <a:cs typeface="+mn-cs"/>
            </a:endParaRPr>
          </a:p>
        </p:txBody>
      </p:sp>
      <p:sp>
        <p:nvSpPr>
          <p:cNvPr id="24" name="TextBox 23">
            <a:extLst>
              <a:ext uri="{FF2B5EF4-FFF2-40B4-BE49-F238E27FC236}">
                <a16:creationId xmlns:a16="http://schemas.microsoft.com/office/drawing/2014/main" id="{2BB52466-8A75-243F-2C75-80D798F403E8}"/>
              </a:ext>
            </a:extLst>
          </p:cNvPr>
          <p:cNvSpPr txBox="1"/>
          <p:nvPr/>
        </p:nvSpPr>
        <p:spPr>
          <a:xfrm>
            <a:off x="3071073" y="1572620"/>
            <a:ext cx="6049854"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GB" sz="1800" b="1" i="0" u="none" strike="noStrike" kern="1200" spc="10" baseline="0" dirty="0">
                <a:solidFill>
                  <a:schemeClr val="tx1"/>
                </a:solidFill>
                <a:latin typeface="+mn-lt"/>
                <a:ea typeface="+mn-ea"/>
                <a:cs typeface="+mn-cs"/>
              </a:rPr>
              <a:t>Current behaviours</a:t>
            </a:r>
          </a:p>
        </p:txBody>
      </p:sp>
      <p:sp>
        <p:nvSpPr>
          <p:cNvPr id="25" name="Speech Bubble: Rectangle with Corners Rounded 24">
            <a:extLst>
              <a:ext uri="{FF2B5EF4-FFF2-40B4-BE49-F238E27FC236}">
                <a16:creationId xmlns:a16="http://schemas.microsoft.com/office/drawing/2014/main" id="{01FD2B28-74C4-64D2-452B-265F8948CF5A}"/>
              </a:ext>
            </a:extLst>
          </p:cNvPr>
          <p:cNvSpPr/>
          <p:nvPr/>
        </p:nvSpPr>
        <p:spPr>
          <a:xfrm>
            <a:off x="436253" y="2265925"/>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t>18-29s were less likely than those aged 50+ to be trying to lose weight (39% vs 52%), eat less processed meat (33% vs 45%), eat more wholegrains (41% vs 52%), and reduce exposure to sun (35% vs 43%). </a:t>
            </a:r>
          </a:p>
          <a:p>
            <a:pPr algn="ctr"/>
            <a:r>
              <a:rPr lang="en-GB" sz="1200" dirty="0"/>
              <a:t>However, 18-29s were more likely than those aged 50+ to be trying to drink less alcohol (34% vs 28%) and increase their physical activity (66% vs 56%).</a:t>
            </a:r>
          </a:p>
        </p:txBody>
      </p:sp>
      <p:sp>
        <p:nvSpPr>
          <p:cNvPr id="26" name="Speech Bubble: Rectangle with Corners Rounded 25">
            <a:extLst>
              <a:ext uri="{FF2B5EF4-FFF2-40B4-BE49-F238E27FC236}">
                <a16:creationId xmlns:a16="http://schemas.microsoft.com/office/drawing/2014/main" id="{53DD0548-B5B5-BA19-3241-DB792B2850FF}"/>
              </a:ext>
            </a:extLst>
          </p:cNvPr>
          <p:cNvSpPr/>
          <p:nvPr/>
        </p:nvSpPr>
        <p:spPr>
          <a:xfrm>
            <a:off x="4310140" y="2253769"/>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an ethnic minority background were more likely to be trying to reduce alcohol (46% vs 29%), do more physical activity (76% vs 61%), and eat less processed meat (50% vs 42%).</a:t>
            </a:r>
          </a:p>
          <a:p>
            <a:pPr algn="ctr"/>
            <a:endParaRPr lang="en-US" sz="1200" dirty="0">
              <a:solidFill>
                <a:schemeClr val="tx1"/>
              </a:solidFill>
            </a:endParaRPr>
          </a:p>
          <a:p>
            <a:pPr algn="ctr"/>
            <a:r>
              <a:rPr lang="en-US" sz="1200" dirty="0">
                <a:solidFill>
                  <a:schemeClr val="tx1"/>
                </a:solidFill>
              </a:rPr>
              <a:t>White respondents were more likely to be trying to lose weight (50% vs 46%).</a:t>
            </a:r>
          </a:p>
        </p:txBody>
      </p:sp>
      <p:sp>
        <p:nvSpPr>
          <p:cNvPr id="27" name="Speech Bubble: Rectangle with Corners Rounded 26">
            <a:extLst>
              <a:ext uri="{FF2B5EF4-FFF2-40B4-BE49-F238E27FC236}">
                <a16:creationId xmlns:a16="http://schemas.microsoft.com/office/drawing/2014/main" id="{D7820BBD-1709-52D0-53F3-7AE25CC3F05F}"/>
              </a:ext>
            </a:extLst>
          </p:cNvPr>
          <p:cNvSpPr/>
          <p:nvPr/>
        </p:nvSpPr>
        <p:spPr>
          <a:xfrm>
            <a:off x="8184027" y="2224960"/>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Females were more likely to be trying to lose weight (55% vs 45%) and reduce their exposure to the sun (49% vs 32%), eat less processed meat (45% vs 39%) and increase physical activity (65% vs 58%).</a:t>
            </a:r>
          </a:p>
        </p:txBody>
      </p:sp>
      <p:sp>
        <p:nvSpPr>
          <p:cNvPr id="28" name="Speech Bubble: Rectangle with Corners Rounded 27">
            <a:extLst>
              <a:ext uri="{FF2B5EF4-FFF2-40B4-BE49-F238E27FC236}">
                <a16:creationId xmlns:a16="http://schemas.microsoft.com/office/drawing/2014/main" id="{CD5B9A22-DBFE-1203-B782-76E4F7756F0A}"/>
              </a:ext>
            </a:extLst>
          </p:cNvPr>
          <p:cNvSpPr/>
          <p:nvPr/>
        </p:nvSpPr>
        <p:spPr>
          <a:xfrm>
            <a:off x="2336501" y="4391026"/>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who are not limited by disability were more likely to be trying to increase their physical activity (67% vs 50%).</a:t>
            </a:r>
          </a:p>
        </p:txBody>
      </p:sp>
      <p:sp>
        <p:nvSpPr>
          <p:cNvPr id="29" name="Speech Bubble: Rectangle with Corners Rounded 28">
            <a:extLst>
              <a:ext uri="{FF2B5EF4-FFF2-40B4-BE49-F238E27FC236}">
                <a16:creationId xmlns:a16="http://schemas.microsoft.com/office/drawing/2014/main" id="{69652995-6FBD-2BC5-66E7-3E3347955E81}"/>
              </a:ext>
            </a:extLst>
          </p:cNvPr>
          <p:cNvSpPr/>
          <p:nvPr/>
        </p:nvSpPr>
        <p:spPr>
          <a:xfrm>
            <a:off x="6210388" y="4378870"/>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u="none" dirty="0"/>
              <a:t>Those from higher social grades (ABC1) were more likely than those from lower social grades (C2DE) to be trying to drink less alcohol (33% vs 26%) and increa</a:t>
            </a:r>
            <a:r>
              <a:rPr lang="en-GB" sz="1200" dirty="0"/>
              <a:t>se</a:t>
            </a:r>
            <a:r>
              <a:rPr lang="en-GB" sz="1200" u="none" dirty="0"/>
              <a:t> their physical activity (67% vs 56%).</a:t>
            </a:r>
          </a:p>
        </p:txBody>
      </p:sp>
      <p:sp>
        <p:nvSpPr>
          <p:cNvPr id="31" name="Rectangle: Rounded Corners 30">
            <a:extLst>
              <a:ext uri="{FF2B5EF4-FFF2-40B4-BE49-F238E27FC236}">
                <a16:creationId xmlns:a16="http://schemas.microsoft.com/office/drawing/2014/main" id="{E2A8178B-C15A-F7E3-300A-20DE6E8D33C7}"/>
              </a:ext>
            </a:extLst>
          </p:cNvPr>
          <p:cNvSpPr/>
          <p:nvPr/>
        </p:nvSpPr>
        <p:spPr>
          <a:xfrm>
            <a:off x="1323126" y="2135442"/>
            <a:ext cx="1917220" cy="218941"/>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32" name="Rectangle: Rounded Corners 31">
            <a:extLst>
              <a:ext uri="{FF2B5EF4-FFF2-40B4-BE49-F238E27FC236}">
                <a16:creationId xmlns:a16="http://schemas.microsoft.com/office/drawing/2014/main" id="{53E0AC5D-E056-2A1E-670A-1A99E9CB9AEB}"/>
              </a:ext>
            </a:extLst>
          </p:cNvPr>
          <p:cNvSpPr/>
          <p:nvPr/>
        </p:nvSpPr>
        <p:spPr>
          <a:xfrm>
            <a:off x="5197013" y="2112820"/>
            <a:ext cx="1917220" cy="218941"/>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33" name="Rectangle: Rounded Corners 32">
            <a:extLst>
              <a:ext uri="{FF2B5EF4-FFF2-40B4-BE49-F238E27FC236}">
                <a16:creationId xmlns:a16="http://schemas.microsoft.com/office/drawing/2014/main" id="{5113F6AA-27FB-3AA3-48CD-409471A84D6C}"/>
              </a:ext>
            </a:extLst>
          </p:cNvPr>
          <p:cNvSpPr/>
          <p:nvPr/>
        </p:nvSpPr>
        <p:spPr>
          <a:xfrm>
            <a:off x="9054826" y="2135781"/>
            <a:ext cx="1917220" cy="218941"/>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34" name="Rectangle: Rounded Corners 33">
            <a:extLst>
              <a:ext uri="{FF2B5EF4-FFF2-40B4-BE49-F238E27FC236}">
                <a16:creationId xmlns:a16="http://schemas.microsoft.com/office/drawing/2014/main" id="{29474674-B053-5440-D6DE-2205CB57CD66}"/>
              </a:ext>
            </a:extLst>
          </p:cNvPr>
          <p:cNvSpPr/>
          <p:nvPr/>
        </p:nvSpPr>
        <p:spPr>
          <a:xfrm>
            <a:off x="3220868" y="4309043"/>
            <a:ext cx="1917220" cy="218941"/>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35" name="Rectangle: Rounded Corners 34">
            <a:extLst>
              <a:ext uri="{FF2B5EF4-FFF2-40B4-BE49-F238E27FC236}">
                <a16:creationId xmlns:a16="http://schemas.microsoft.com/office/drawing/2014/main" id="{A53BFF9D-B957-69A5-55D0-DFABFF71677C}"/>
              </a:ext>
            </a:extLst>
          </p:cNvPr>
          <p:cNvSpPr/>
          <p:nvPr/>
        </p:nvSpPr>
        <p:spPr>
          <a:xfrm>
            <a:off x="7097261" y="4309439"/>
            <a:ext cx="1917220" cy="218941"/>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38" name="Footer Placeholder 5">
            <a:extLst>
              <a:ext uri="{FF2B5EF4-FFF2-40B4-BE49-F238E27FC236}">
                <a16:creationId xmlns:a16="http://schemas.microsoft.com/office/drawing/2014/main" id="{FC753C4C-A399-690C-A04D-552A6ABAB7E5}"/>
              </a:ext>
            </a:extLst>
          </p:cNvPr>
          <p:cNvSpPr txBox="1">
            <a:spLocks/>
          </p:cNvSpPr>
          <p:nvPr/>
        </p:nvSpPr>
        <p:spPr>
          <a:xfrm>
            <a:off x="284206" y="6421602"/>
            <a:ext cx="11241487"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C3. Are you currently trying to do any of the following? Please select one answer for each statement. Base</a:t>
            </a:r>
            <a:r>
              <a:rPr lang="en-US" sz="800" dirty="0">
                <a:latin typeface="+mn-lt"/>
                <a:cs typeface="Arial" panose="020B0604020202020204" pitchFamily="34" charset="0"/>
              </a:rPr>
              <a:t>: All in Scotland (</a:t>
            </a:r>
            <a:r>
              <a:rPr lang="en-US" sz="800" dirty="0">
                <a:latin typeface="+mn-lt"/>
              </a:rPr>
              <a:t>N=</a:t>
            </a:r>
            <a:r>
              <a:rPr lang="en-US" sz="800" dirty="0"/>
              <a:t>1,056</a:t>
            </a:r>
            <a:r>
              <a:rPr lang="en-US" sz="800" dirty="0">
                <a:latin typeface="+mn-lt"/>
                <a:cs typeface="Arial" panose="020B0604020202020204" pitchFamily="34" charset="0"/>
              </a:rPr>
              <a:t>)</a:t>
            </a:r>
            <a:r>
              <a:rPr lang="en-US" sz="800" dirty="0"/>
              <a:t>; All smokers (N=131) </a:t>
            </a:r>
          </a:p>
          <a:p>
            <a:r>
              <a:rPr lang="en-US" sz="800" dirty="0"/>
              <a:t>N.B. Statements specific to smoking only shown to those who currently smoke</a:t>
            </a:r>
          </a:p>
          <a:p>
            <a:r>
              <a:rPr lang="en-US" sz="800" dirty="0"/>
              <a:t>*</a:t>
            </a:r>
            <a:r>
              <a:rPr lang="en-GB" sz="800" dirty="0"/>
              <a:t>Base too low to compare across specific ethnic minority groups</a:t>
            </a:r>
            <a:endParaRPr lang="en-US" sz="800" dirty="0">
              <a:solidFill>
                <a:schemeClr val="accent2"/>
              </a:solidFill>
            </a:endParaRPr>
          </a:p>
        </p:txBody>
      </p:sp>
      <p:sp>
        <p:nvSpPr>
          <p:cNvPr id="2" name="Oval 1">
            <a:extLst>
              <a:ext uri="{FF2B5EF4-FFF2-40B4-BE49-F238E27FC236}">
                <a16:creationId xmlns:a16="http://schemas.microsoft.com/office/drawing/2014/main" id="{972D1D81-3D20-8578-D5D0-CA16A3A00B7D}"/>
              </a:ext>
            </a:extLst>
          </p:cNvPr>
          <p:cNvSpPr/>
          <p:nvPr/>
        </p:nvSpPr>
        <p:spPr>
          <a:xfrm>
            <a:off x="7204754" y="2040126"/>
            <a:ext cx="204901" cy="218941"/>
          </a:xfrm>
          <a:prstGeom prst="ellipse">
            <a:avLst/>
          </a:prstGeom>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25716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3B21BC-63C9-5DA2-E171-AAA91A546E28}"/>
              </a:ext>
            </a:extLst>
          </p:cNvPr>
          <p:cNvSpPr>
            <a:spLocks noGrp="1"/>
          </p:cNvSpPr>
          <p:nvPr>
            <p:ph type="body" sz="quarter" idx="13"/>
          </p:nvPr>
        </p:nvSpPr>
        <p:spPr/>
        <p:txBody>
          <a:bodyPr/>
          <a:lstStyle/>
          <a:p>
            <a:r>
              <a:rPr lang="en-GB" dirty="0">
                <a:latin typeface="+mn-lt"/>
              </a:rPr>
              <a:t>Cancer Awareness Measure+ 2024 – Scotland</a:t>
            </a:r>
          </a:p>
        </p:txBody>
      </p:sp>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Awareness of cancer symptoms and risk factors</a:t>
            </a:r>
          </a:p>
        </p:txBody>
      </p:sp>
    </p:spTree>
    <p:extLst>
      <p:ext uri="{BB962C8B-B14F-4D97-AF65-F5344CB8AC3E}">
        <p14:creationId xmlns:p14="http://schemas.microsoft.com/office/powerpoint/2010/main" val="1308218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DB269A5-F9F6-1B63-51E6-3443DA2EC616}"/>
              </a:ext>
            </a:extLst>
          </p:cNvPr>
          <p:cNvGrpSpPr/>
          <p:nvPr/>
        </p:nvGrpSpPr>
        <p:grpSpPr>
          <a:xfrm>
            <a:off x="506962" y="1998469"/>
            <a:ext cx="11178076" cy="4409872"/>
            <a:chOff x="504780" y="890253"/>
            <a:chExt cx="11177504" cy="3872248"/>
          </a:xfrm>
        </p:grpSpPr>
        <p:graphicFrame>
          <p:nvGraphicFramePr>
            <p:cNvPr id="7" name="Chart 6">
              <a:extLst>
                <a:ext uri="{FF2B5EF4-FFF2-40B4-BE49-F238E27FC236}">
                  <a16:creationId xmlns:a16="http://schemas.microsoft.com/office/drawing/2014/main" id="{8A849BAB-235A-CD31-D33B-CB7CBB5B9EDC}"/>
                </a:ext>
              </a:extLst>
            </p:cNvPr>
            <p:cNvGraphicFramePr/>
            <p:nvPr>
              <p:extLst>
                <p:ext uri="{D42A27DB-BD31-4B8C-83A1-F6EECF244321}">
                  <p14:modId xmlns:p14="http://schemas.microsoft.com/office/powerpoint/2010/main" val="3743244773"/>
                </p:ext>
              </p:extLst>
            </p:nvPr>
          </p:nvGraphicFramePr>
          <p:xfrm>
            <a:off x="541253" y="890253"/>
            <a:ext cx="11141031" cy="3872248"/>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a:extLst>
                <a:ext uri="{FF2B5EF4-FFF2-40B4-BE49-F238E27FC236}">
                  <a16:creationId xmlns:a16="http://schemas.microsoft.com/office/drawing/2014/main" id="{D91C066D-A52D-CE19-DCBE-FFE620335828}"/>
                </a:ext>
              </a:extLst>
            </p:cNvPr>
            <p:cNvCxnSpPr>
              <a:cxnSpLocks/>
            </p:cNvCxnSpPr>
            <p:nvPr/>
          </p:nvCxnSpPr>
          <p:spPr>
            <a:xfrm>
              <a:off x="504780" y="3526320"/>
              <a:ext cx="11053326" cy="0"/>
            </a:xfrm>
            <a:prstGeom prst="line">
              <a:avLst/>
            </a:prstGeom>
          </p:spPr>
          <p:style>
            <a:lnRef idx="1">
              <a:schemeClr val="dk1"/>
            </a:lnRef>
            <a:fillRef idx="0">
              <a:schemeClr val="dk1"/>
            </a:fillRef>
            <a:effectRef idx="0">
              <a:schemeClr val="dk1"/>
            </a:effectRef>
            <a:fontRef idx="minor">
              <a:schemeClr val="tx1"/>
            </a:fontRef>
          </p:style>
        </p:cxnSp>
      </p:grpSp>
      <p:sp>
        <p:nvSpPr>
          <p:cNvPr id="17" name="Title 4">
            <a:extLst>
              <a:ext uri="{FF2B5EF4-FFF2-40B4-BE49-F238E27FC236}">
                <a16:creationId xmlns:a16="http://schemas.microsoft.com/office/drawing/2014/main" id="{735C93A6-89DF-57BC-1B64-083524D31F3A}"/>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When asked to spontaneously identify risk factors of cancer, a strong majority of respondents identified smoking, followed by drinking alcohol and having a family history of cancer</a:t>
            </a:r>
          </a:p>
        </p:txBody>
      </p:sp>
      <p:sp>
        <p:nvSpPr>
          <p:cNvPr id="19" name="Footer Placeholder 5">
            <a:extLst>
              <a:ext uri="{FF2B5EF4-FFF2-40B4-BE49-F238E27FC236}">
                <a16:creationId xmlns:a16="http://schemas.microsoft.com/office/drawing/2014/main" id="{EE5806F5-06FE-62B6-80E7-978EE5396432}"/>
              </a:ext>
            </a:extLst>
          </p:cNvPr>
          <p:cNvSpPr txBox="1">
            <a:spLocks/>
          </p:cNvSpPr>
          <p:nvPr/>
        </p:nvSpPr>
        <p:spPr>
          <a:xfrm>
            <a:off x="312607" y="6278722"/>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A1. What things do you think could increase a person's chance of developing cancer? Please list as many things you can think of in the boxes below. There is no minimum or maximum number of answers you should give. Please type one answer in each box. Answers should be short and only use a few words.  </a:t>
            </a:r>
            <a:br>
              <a:rPr lang="en-US" sz="800" dirty="0"/>
            </a:br>
            <a:r>
              <a:rPr lang="en-US" sz="800" dirty="0"/>
              <a:t>Base: All in Scotland (N=1,056)</a:t>
            </a:r>
          </a:p>
          <a:p>
            <a:r>
              <a:rPr lang="en-US" sz="800" dirty="0"/>
              <a:t>*Factors where less than 5% identified them not shown</a:t>
            </a:r>
          </a:p>
        </p:txBody>
      </p:sp>
      <p:sp>
        <p:nvSpPr>
          <p:cNvPr id="37" name="TextBox 36">
            <a:extLst>
              <a:ext uri="{FF2B5EF4-FFF2-40B4-BE49-F238E27FC236}">
                <a16:creationId xmlns:a16="http://schemas.microsoft.com/office/drawing/2014/main" id="{020D42C7-6922-EF6E-E13D-EAEAA4DBB81E}"/>
              </a:ext>
            </a:extLst>
          </p:cNvPr>
          <p:cNvSpPr txBox="1"/>
          <p:nvPr/>
        </p:nvSpPr>
        <p:spPr>
          <a:xfrm>
            <a:off x="1539240" y="1675347"/>
            <a:ext cx="9113520" cy="338554"/>
          </a:xfrm>
          <a:prstGeom prst="rect">
            <a:avLst/>
          </a:prstGeom>
          <a:noFill/>
        </p:spPr>
        <p:txBody>
          <a:bodyPr wrap="square" rtlCol="0">
            <a:spAutoFit/>
          </a:bodyPr>
          <a:lstStyle/>
          <a:p>
            <a:pPr algn="ctr"/>
            <a:r>
              <a:rPr lang="en-US" sz="1600" b="1" spc="10" dirty="0"/>
              <a:t>Risk factors identified - spontaneous</a:t>
            </a:r>
          </a:p>
        </p:txBody>
      </p:sp>
    </p:spTree>
    <p:extLst>
      <p:ext uri="{BB962C8B-B14F-4D97-AF65-F5344CB8AC3E}">
        <p14:creationId xmlns:p14="http://schemas.microsoft.com/office/powerpoint/2010/main" val="1762153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C3A46B9-AC03-F4EB-5F49-F21C97AAAA5C}"/>
              </a:ext>
            </a:extLst>
          </p:cNvPr>
          <p:cNvSpPr>
            <a:spLocks noGrp="1"/>
          </p:cNvSpPr>
          <p:nvPr>
            <p:ph type="body" sz="quarter" idx="10"/>
          </p:nvPr>
        </p:nvSpPr>
        <p:spPr>
          <a:xfrm>
            <a:off x="538941" y="3596298"/>
            <a:ext cx="8593183" cy="2076323"/>
          </a:xfrm>
        </p:spPr>
        <p:txBody>
          <a:bodyPr/>
          <a:lstStyle/>
          <a:p>
            <a:r>
              <a:rPr lang="en-GB" dirty="0">
                <a:latin typeface="+mn-lt"/>
              </a:rPr>
              <a:t>Cancer Awareness Measure+ 2024: Scotland</a:t>
            </a:r>
          </a:p>
        </p:txBody>
      </p:sp>
      <p:sp>
        <p:nvSpPr>
          <p:cNvPr id="7" name="Text Placeholder 6">
            <a:extLst>
              <a:ext uri="{FF2B5EF4-FFF2-40B4-BE49-F238E27FC236}">
                <a16:creationId xmlns:a16="http://schemas.microsoft.com/office/drawing/2014/main" id="{A4438FD2-DD47-EB2F-F4E7-3A0EFBDCB86B}"/>
              </a:ext>
            </a:extLst>
          </p:cNvPr>
          <p:cNvSpPr>
            <a:spLocks noGrp="1"/>
          </p:cNvSpPr>
          <p:nvPr>
            <p:ph type="body" sz="quarter" idx="22"/>
          </p:nvPr>
        </p:nvSpPr>
        <p:spPr/>
        <p:txBody>
          <a:bodyPr/>
          <a:lstStyle/>
          <a:p>
            <a:r>
              <a:rPr lang="en-GB" dirty="0">
                <a:latin typeface="+mn-lt"/>
              </a:rPr>
              <a:t>November 2024</a:t>
            </a:r>
          </a:p>
        </p:txBody>
      </p:sp>
    </p:spTree>
    <p:extLst>
      <p:ext uri="{BB962C8B-B14F-4D97-AF65-F5344CB8AC3E}">
        <p14:creationId xmlns:p14="http://schemas.microsoft.com/office/powerpoint/2010/main" val="189335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045B74F5-7853-0678-A16C-241F3C1D822B}"/>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When prompted, almost all respondents recognised the main preventable risk factors, with smoking remaining the most identified. All correct potential risk factors were identified by a majority except not eating enough fibre</a:t>
            </a:r>
          </a:p>
        </p:txBody>
      </p:sp>
      <p:sp>
        <p:nvSpPr>
          <p:cNvPr id="10" name="Footer Placeholder 5">
            <a:extLst>
              <a:ext uri="{FF2B5EF4-FFF2-40B4-BE49-F238E27FC236}">
                <a16:creationId xmlns:a16="http://schemas.microsoft.com/office/drawing/2014/main" id="{D605AD19-D8B6-7E5B-D95D-6082755F07BC}"/>
              </a:ext>
            </a:extLst>
          </p:cNvPr>
          <p:cNvSpPr txBox="1">
            <a:spLocks/>
          </p:cNvSpPr>
          <p:nvPr/>
        </p:nvSpPr>
        <p:spPr>
          <a:xfrm>
            <a:off x="373182" y="6462897"/>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A2. Which of the following, if any, do you think could increase a person's chance of developing cancer? You may have already mentioned some of these in the last question. Please select one answer for each option.</a:t>
            </a:r>
            <a:br>
              <a:rPr lang="en-US" sz="800" dirty="0"/>
            </a:br>
            <a:r>
              <a:rPr lang="en-US" sz="800" dirty="0"/>
              <a:t>Base: All in Scotland (N=1,056)</a:t>
            </a:r>
          </a:p>
        </p:txBody>
      </p:sp>
      <p:sp>
        <p:nvSpPr>
          <p:cNvPr id="11" name="TextBox 10">
            <a:extLst>
              <a:ext uri="{FF2B5EF4-FFF2-40B4-BE49-F238E27FC236}">
                <a16:creationId xmlns:a16="http://schemas.microsoft.com/office/drawing/2014/main" id="{A23A1DBF-46C5-FF6C-E31A-E7F453FF84B1}"/>
              </a:ext>
            </a:extLst>
          </p:cNvPr>
          <p:cNvSpPr txBox="1"/>
          <p:nvPr/>
        </p:nvSpPr>
        <p:spPr>
          <a:xfrm>
            <a:off x="1539240" y="1628234"/>
            <a:ext cx="9113520" cy="338554"/>
          </a:xfrm>
          <a:prstGeom prst="rect">
            <a:avLst/>
          </a:prstGeom>
          <a:noFill/>
        </p:spPr>
        <p:txBody>
          <a:bodyPr wrap="square" rtlCol="0">
            <a:spAutoFit/>
          </a:bodyPr>
          <a:lstStyle/>
          <a:p>
            <a:pPr algn="ctr"/>
            <a:r>
              <a:rPr lang="en-US" sz="1600" b="1" spc="10" dirty="0"/>
              <a:t>Risk factors identified - prompted</a:t>
            </a:r>
          </a:p>
        </p:txBody>
      </p:sp>
      <p:graphicFrame>
        <p:nvGraphicFramePr>
          <p:cNvPr id="12" name="Chart Placeholder 4">
            <a:extLst>
              <a:ext uri="{FF2B5EF4-FFF2-40B4-BE49-F238E27FC236}">
                <a16:creationId xmlns:a16="http://schemas.microsoft.com/office/drawing/2014/main" id="{1AF35671-04B6-67E8-E214-28AEC408677D}"/>
              </a:ext>
            </a:extLst>
          </p:cNvPr>
          <p:cNvGraphicFramePr>
            <a:graphicFrameLocks/>
          </p:cNvGraphicFramePr>
          <p:nvPr>
            <p:extLst>
              <p:ext uri="{D42A27DB-BD31-4B8C-83A1-F6EECF244321}">
                <p14:modId xmlns:p14="http://schemas.microsoft.com/office/powerpoint/2010/main" val="2596655362"/>
              </p:ext>
            </p:extLst>
          </p:nvPr>
        </p:nvGraphicFramePr>
        <p:xfrm>
          <a:off x="284205" y="2012586"/>
          <a:ext cx="11801533" cy="429981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E9CFD78-E703-A816-C809-5644D7DB7F34}"/>
              </a:ext>
            </a:extLst>
          </p:cNvPr>
          <p:cNvSpPr txBox="1"/>
          <p:nvPr/>
        </p:nvSpPr>
        <p:spPr>
          <a:xfrm>
            <a:off x="341820" y="5316515"/>
            <a:ext cx="923990" cy="246221"/>
          </a:xfrm>
          <a:prstGeom prst="rect">
            <a:avLst/>
          </a:prstGeom>
          <a:noFill/>
        </p:spPr>
        <p:txBody>
          <a:bodyPr wrap="square" rtlCol="0">
            <a:spAutoFit/>
          </a:bodyPr>
          <a:lstStyle/>
          <a:p>
            <a:pPr algn="ctr"/>
            <a:r>
              <a:rPr lang="en-GB" sz="1000" dirty="0"/>
              <a:t>Smoking</a:t>
            </a:r>
          </a:p>
        </p:txBody>
      </p:sp>
      <p:sp>
        <p:nvSpPr>
          <p:cNvPr id="7" name="TextBox 6">
            <a:extLst>
              <a:ext uri="{FF2B5EF4-FFF2-40B4-BE49-F238E27FC236}">
                <a16:creationId xmlns:a16="http://schemas.microsoft.com/office/drawing/2014/main" id="{ECBDF6D9-3AE4-CDEB-1C6A-4F0FA6C3FDB1}"/>
              </a:ext>
            </a:extLst>
          </p:cNvPr>
          <p:cNvSpPr txBox="1"/>
          <p:nvPr/>
        </p:nvSpPr>
        <p:spPr>
          <a:xfrm>
            <a:off x="1750743" y="5325818"/>
            <a:ext cx="1014040" cy="707886"/>
          </a:xfrm>
          <a:prstGeom prst="rect">
            <a:avLst/>
          </a:prstGeom>
          <a:noFill/>
        </p:spPr>
        <p:txBody>
          <a:bodyPr wrap="square" rtlCol="0">
            <a:spAutoFit/>
          </a:bodyPr>
          <a:lstStyle/>
          <a:p>
            <a:pPr algn="ctr"/>
            <a:r>
              <a:rPr lang="en-GB" sz="1000" dirty="0"/>
              <a:t>Exposure to another person’s smoking</a:t>
            </a:r>
          </a:p>
        </p:txBody>
      </p:sp>
      <p:sp>
        <p:nvSpPr>
          <p:cNvPr id="8" name="TextBox 7">
            <a:extLst>
              <a:ext uri="{FF2B5EF4-FFF2-40B4-BE49-F238E27FC236}">
                <a16:creationId xmlns:a16="http://schemas.microsoft.com/office/drawing/2014/main" id="{42E61FEB-68E1-5AC1-643C-8F6E313A592D}"/>
              </a:ext>
            </a:extLst>
          </p:cNvPr>
          <p:cNvSpPr txBox="1"/>
          <p:nvPr/>
        </p:nvSpPr>
        <p:spPr>
          <a:xfrm>
            <a:off x="2512754" y="5316515"/>
            <a:ext cx="850781" cy="400110"/>
          </a:xfrm>
          <a:prstGeom prst="rect">
            <a:avLst/>
          </a:prstGeom>
          <a:noFill/>
        </p:spPr>
        <p:txBody>
          <a:bodyPr wrap="square" rtlCol="0">
            <a:spAutoFit/>
          </a:bodyPr>
          <a:lstStyle/>
          <a:p>
            <a:pPr algn="ctr"/>
            <a:r>
              <a:rPr lang="en-GB" sz="1000" dirty="0"/>
              <a:t>Air </a:t>
            </a:r>
            <a:br>
              <a:rPr lang="en-GB" sz="1000" dirty="0"/>
            </a:br>
            <a:r>
              <a:rPr lang="en-GB" sz="1000" dirty="0"/>
              <a:t>pollution</a:t>
            </a:r>
          </a:p>
        </p:txBody>
      </p:sp>
      <p:sp>
        <p:nvSpPr>
          <p:cNvPr id="13" name="TextBox 12">
            <a:extLst>
              <a:ext uri="{FF2B5EF4-FFF2-40B4-BE49-F238E27FC236}">
                <a16:creationId xmlns:a16="http://schemas.microsoft.com/office/drawing/2014/main" id="{0655991C-3A01-1826-5CDE-D790D107AD93}"/>
              </a:ext>
            </a:extLst>
          </p:cNvPr>
          <p:cNvSpPr txBox="1"/>
          <p:nvPr/>
        </p:nvSpPr>
        <p:spPr>
          <a:xfrm>
            <a:off x="3239303" y="5307014"/>
            <a:ext cx="850781" cy="861774"/>
          </a:xfrm>
          <a:prstGeom prst="rect">
            <a:avLst/>
          </a:prstGeom>
          <a:noFill/>
        </p:spPr>
        <p:txBody>
          <a:bodyPr wrap="square" rtlCol="0">
            <a:spAutoFit/>
          </a:bodyPr>
          <a:lstStyle/>
          <a:p>
            <a:pPr algn="ctr"/>
            <a:r>
              <a:rPr lang="en-GB" sz="1000" dirty="0"/>
              <a:t>Having a close relative with cancer</a:t>
            </a:r>
          </a:p>
          <a:p>
            <a:pPr algn="ctr"/>
            <a:endParaRPr lang="en-GB" sz="1000" dirty="0"/>
          </a:p>
        </p:txBody>
      </p:sp>
      <p:sp>
        <p:nvSpPr>
          <p:cNvPr id="14" name="TextBox 13">
            <a:extLst>
              <a:ext uri="{FF2B5EF4-FFF2-40B4-BE49-F238E27FC236}">
                <a16:creationId xmlns:a16="http://schemas.microsoft.com/office/drawing/2014/main" id="{FF811400-E584-CFE8-5D77-7513AC7F94BB}"/>
              </a:ext>
            </a:extLst>
          </p:cNvPr>
          <p:cNvSpPr txBox="1"/>
          <p:nvPr/>
        </p:nvSpPr>
        <p:spPr>
          <a:xfrm>
            <a:off x="3975744" y="5303377"/>
            <a:ext cx="850781" cy="400110"/>
          </a:xfrm>
          <a:prstGeom prst="rect">
            <a:avLst/>
          </a:prstGeom>
          <a:noFill/>
        </p:spPr>
        <p:txBody>
          <a:bodyPr wrap="square" rtlCol="0">
            <a:spAutoFit/>
          </a:bodyPr>
          <a:lstStyle/>
          <a:p>
            <a:pPr algn="ctr"/>
            <a:r>
              <a:rPr lang="en-GB" sz="1000" dirty="0"/>
              <a:t>Drinking alcohol</a:t>
            </a:r>
          </a:p>
        </p:txBody>
      </p:sp>
      <p:sp>
        <p:nvSpPr>
          <p:cNvPr id="15" name="TextBox 14">
            <a:extLst>
              <a:ext uri="{FF2B5EF4-FFF2-40B4-BE49-F238E27FC236}">
                <a16:creationId xmlns:a16="http://schemas.microsoft.com/office/drawing/2014/main" id="{02E99408-4C16-6689-4A4C-97988A55A088}"/>
              </a:ext>
            </a:extLst>
          </p:cNvPr>
          <p:cNvSpPr txBox="1"/>
          <p:nvPr/>
        </p:nvSpPr>
        <p:spPr>
          <a:xfrm>
            <a:off x="4687490" y="5310171"/>
            <a:ext cx="850781" cy="553998"/>
          </a:xfrm>
          <a:prstGeom prst="rect">
            <a:avLst/>
          </a:prstGeom>
          <a:noFill/>
        </p:spPr>
        <p:txBody>
          <a:bodyPr wrap="square" rtlCol="0">
            <a:spAutoFit/>
          </a:bodyPr>
          <a:lstStyle/>
          <a:p>
            <a:pPr algn="ctr"/>
            <a:r>
              <a:rPr lang="en-GB" sz="1000" dirty="0"/>
              <a:t>Using e-cigarettes/</a:t>
            </a:r>
            <a:br>
              <a:rPr lang="en-GB" sz="1000" dirty="0"/>
            </a:br>
            <a:r>
              <a:rPr lang="en-GB" sz="1000" dirty="0"/>
              <a:t>vapes</a:t>
            </a:r>
          </a:p>
        </p:txBody>
      </p:sp>
      <p:sp>
        <p:nvSpPr>
          <p:cNvPr id="16" name="TextBox 15">
            <a:extLst>
              <a:ext uri="{FF2B5EF4-FFF2-40B4-BE49-F238E27FC236}">
                <a16:creationId xmlns:a16="http://schemas.microsoft.com/office/drawing/2014/main" id="{A3B9BD89-437B-A0B7-7937-45409D4DD65A}"/>
              </a:ext>
            </a:extLst>
          </p:cNvPr>
          <p:cNvSpPr txBox="1"/>
          <p:nvPr/>
        </p:nvSpPr>
        <p:spPr>
          <a:xfrm>
            <a:off x="5420391" y="5304570"/>
            <a:ext cx="850781" cy="400110"/>
          </a:xfrm>
          <a:prstGeom prst="rect">
            <a:avLst/>
          </a:prstGeom>
          <a:noFill/>
        </p:spPr>
        <p:txBody>
          <a:bodyPr wrap="square" rtlCol="0">
            <a:spAutoFit/>
          </a:bodyPr>
          <a:lstStyle/>
          <a:p>
            <a:pPr algn="ctr"/>
            <a:r>
              <a:rPr lang="en-GB" sz="1000" dirty="0"/>
              <a:t>Being obese</a:t>
            </a:r>
          </a:p>
        </p:txBody>
      </p:sp>
      <p:sp>
        <p:nvSpPr>
          <p:cNvPr id="17" name="TextBox 16">
            <a:extLst>
              <a:ext uri="{FF2B5EF4-FFF2-40B4-BE49-F238E27FC236}">
                <a16:creationId xmlns:a16="http://schemas.microsoft.com/office/drawing/2014/main" id="{4AC040D7-36A5-64E8-2109-00519EDA6274}"/>
              </a:ext>
            </a:extLst>
          </p:cNvPr>
          <p:cNvSpPr txBox="1"/>
          <p:nvPr/>
        </p:nvSpPr>
        <p:spPr>
          <a:xfrm>
            <a:off x="6064964" y="5304570"/>
            <a:ext cx="932757" cy="553998"/>
          </a:xfrm>
          <a:prstGeom prst="rect">
            <a:avLst/>
          </a:prstGeom>
          <a:noFill/>
        </p:spPr>
        <p:txBody>
          <a:bodyPr wrap="square" rtlCol="0">
            <a:spAutoFit/>
          </a:bodyPr>
          <a:lstStyle/>
          <a:p>
            <a:pPr algn="ctr"/>
            <a:r>
              <a:rPr lang="en-GB" sz="1000" dirty="0"/>
              <a:t>Eating ultra-processed foods</a:t>
            </a:r>
          </a:p>
        </p:txBody>
      </p:sp>
      <p:sp>
        <p:nvSpPr>
          <p:cNvPr id="18" name="TextBox 17">
            <a:extLst>
              <a:ext uri="{FF2B5EF4-FFF2-40B4-BE49-F238E27FC236}">
                <a16:creationId xmlns:a16="http://schemas.microsoft.com/office/drawing/2014/main" id="{CB9FA98F-3843-F060-BF90-DDF5516744FE}"/>
              </a:ext>
            </a:extLst>
          </p:cNvPr>
          <p:cNvSpPr txBox="1"/>
          <p:nvPr/>
        </p:nvSpPr>
        <p:spPr>
          <a:xfrm>
            <a:off x="6790949" y="5304570"/>
            <a:ext cx="932757" cy="400110"/>
          </a:xfrm>
          <a:prstGeom prst="rect">
            <a:avLst/>
          </a:prstGeom>
          <a:noFill/>
        </p:spPr>
        <p:txBody>
          <a:bodyPr wrap="square" rtlCol="0">
            <a:spAutoFit/>
          </a:bodyPr>
          <a:lstStyle/>
          <a:p>
            <a:pPr algn="ctr"/>
            <a:r>
              <a:rPr lang="en-GB" sz="1000" dirty="0"/>
              <a:t>Being overweight</a:t>
            </a:r>
          </a:p>
        </p:txBody>
      </p:sp>
      <p:sp>
        <p:nvSpPr>
          <p:cNvPr id="19" name="TextBox 18">
            <a:extLst>
              <a:ext uri="{FF2B5EF4-FFF2-40B4-BE49-F238E27FC236}">
                <a16:creationId xmlns:a16="http://schemas.microsoft.com/office/drawing/2014/main" id="{80B23290-A7E4-094D-1B7F-3E3D800355F8}"/>
              </a:ext>
            </a:extLst>
          </p:cNvPr>
          <p:cNvSpPr txBox="1"/>
          <p:nvPr/>
        </p:nvSpPr>
        <p:spPr>
          <a:xfrm>
            <a:off x="7595127" y="5304570"/>
            <a:ext cx="780276" cy="553998"/>
          </a:xfrm>
          <a:prstGeom prst="rect">
            <a:avLst/>
          </a:prstGeom>
          <a:noFill/>
        </p:spPr>
        <p:txBody>
          <a:bodyPr wrap="square" rtlCol="0">
            <a:spAutoFit/>
          </a:bodyPr>
          <a:lstStyle/>
          <a:p>
            <a:pPr algn="ctr"/>
            <a:r>
              <a:rPr lang="en-GB" sz="1000" dirty="0"/>
              <a:t>Eating processed meats</a:t>
            </a:r>
          </a:p>
        </p:txBody>
      </p:sp>
      <p:sp>
        <p:nvSpPr>
          <p:cNvPr id="20" name="TextBox 19">
            <a:extLst>
              <a:ext uri="{FF2B5EF4-FFF2-40B4-BE49-F238E27FC236}">
                <a16:creationId xmlns:a16="http://schemas.microsoft.com/office/drawing/2014/main" id="{D8CD3709-9EEF-E295-2EA6-E135998D59CE}"/>
              </a:ext>
            </a:extLst>
          </p:cNvPr>
          <p:cNvSpPr txBox="1"/>
          <p:nvPr/>
        </p:nvSpPr>
        <p:spPr>
          <a:xfrm>
            <a:off x="8321112" y="5319672"/>
            <a:ext cx="728822" cy="400110"/>
          </a:xfrm>
          <a:prstGeom prst="rect">
            <a:avLst/>
          </a:prstGeom>
          <a:noFill/>
        </p:spPr>
        <p:txBody>
          <a:bodyPr wrap="square" rtlCol="0">
            <a:spAutoFit/>
          </a:bodyPr>
          <a:lstStyle/>
          <a:p>
            <a:pPr algn="ctr"/>
            <a:r>
              <a:rPr lang="en-GB" sz="1000" dirty="0"/>
              <a:t>Being older</a:t>
            </a:r>
          </a:p>
        </p:txBody>
      </p:sp>
      <p:sp>
        <p:nvSpPr>
          <p:cNvPr id="21" name="TextBox 20">
            <a:extLst>
              <a:ext uri="{FF2B5EF4-FFF2-40B4-BE49-F238E27FC236}">
                <a16:creationId xmlns:a16="http://schemas.microsoft.com/office/drawing/2014/main" id="{1C44FC2E-9086-C5D8-C187-5D94C79B97B6}"/>
              </a:ext>
            </a:extLst>
          </p:cNvPr>
          <p:cNvSpPr txBox="1"/>
          <p:nvPr/>
        </p:nvSpPr>
        <p:spPr>
          <a:xfrm>
            <a:off x="9027740" y="5319672"/>
            <a:ext cx="728822" cy="400110"/>
          </a:xfrm>
          <a:prstGeom prst="rect">
            <a:avLst/>
          </a:prstGeom>
          <a:noFill/>
        </p:spPr>
        <p:txBody>
          <a:bodyPr wrap="square" rtlCol="0">
            <a:spAutoFit/>
          </a:bodyPr>
          <a:lstStyle/>
          <a:p>
            <a:pPr algn="ctr"/>
            <a:r>
              <a:rPr lang="en-GB" sz="1000" dirty="0"/>
              <a:t>Infection with HPV</a:t>
            </a:r>
          </a:p>
        </p:txBody>
      </p:sp>
      <p:sp>
        <p:nvSpPr>
          <p:cNvPr id="22" name="TextBox 21">
            <a:extLst>
              <a:ext uri="{FF2B5EF4-FFF2-40B4-BE49-F238E27FC236}">
                <a16:creationId xmlns:a16="http://schemas.microsoft.com/office/drawing/2014/main" id="{E0DF3B75-1617-9604-CB33-6B30D2A43DC5}"/>
              </a:ext>
            </a:extLst>
          </p:cNvPr>
          <p:cNvSpPr txBox="1"/>
          <p:nvPr/>
        </p:nvSpPr>
        <p:spPr>
          <a:xfrm>
            <a:off x="9796879" y="5327682"/>
            <a:ext cx="728822" cy="707886"/>
          </a:xfrm>
          <a:prstGeom prst="rect">
            <a:avLst/>
          </a:prstGeom>
          <a:noFill/>
        </p:spPr>
        <p:txBody>
          <a:bodyPr wrap="square" rtlCol="0">
            <a:spAutoFit/>
          </a:bodyPr>
          <a:lstStyle/>
          <a:p>
            <a:pPr algn="ctr"/>
            <a:r>
              <a:rPr lang="en-GB" sz="1000" dirty="0"/>
              <a:t>Not doing enough physical exercise</a:t>
            </a:r>
          </a:p>
        </p:txBody>
      </p:sp>
      <p:sp>
        <p:nvSpPr>
          <p:cNvPr id="23" name="TextBox 22">
            <a:extLst>
              <a:ext uri="{FF2B5EF4-FFF2-40B4-BE49-F238E27FC236}">
                <a16:creationId xmlns:a16="http://schemas.microsoft.com/office/drawing/2014/main" id="{FDAE768C-B41D-AF12-9F2C-928387F5D96F}"/>
              </a:ext>
            </a:extLst>
          </p:cNvPr>
          <p:cNvSpPr txBox="1"/>
          <p:nvPr/>
        </p:nvSpPr>
        <p:spPr>
          <a:xfrm>
            <a:off x="10447765" y="5321787"/>
            <a:ext cx="850781" cy="553998"/>
          </a:xfrm>
          <a:prstGeom prst="rect">
            <a:avLst/>
          </a:prstGeom>
          <a:noFill/>
        </p:spPr>
        <p:txBody>
          <a:bodyPr wrap="square" rtlCol="0">
            <a:spAutoFit/>
          </a:bodyPr>
          <a:lstStyle/>
          <a:p>
            <a:pPr algn="ctr"/>
            <a:r>
              <a:rPr lang="en-GB" sz="1000" dirty="0"/>
              <a:t>Not eating enough fibre</a:t>
            </a:r>
          </a:p>
        </p:txBody>
      </p:sp>
      <p:sp>
        <p:nvSpPr>
          <p:cNvPr id="24" name="TextBox 23">
            <a:extLst>
              <a:ext uri="{FF2B5EF4-FFF2-40B4-BE49-F238E27FC236}">
                <a16:creationId xmlns:a16="http://schemas.microsoft.com/office/drawing/2014/main" id="{88FDFC0B-3369-EF97-FE01-EBB533B1AF7B}"/>
              </a:ext>
            </a:extLst>
          </p:cNvPr>
          <p:cNvSpPr txBox="1"/>
          <p:nvPr/>
        </p:nvSpPr>
        <p:spPr>
          <a:xfrm>
            <a:off x="11123107" y="5327682"/>
            <a:ext cx="932757" cy="400110"/>
          </a:xfrm>
          <a:prstGeom prst="rect">
            <a:avLst/>
          </a:prstGeom>
          <a:noFill/>
        </p:spPr>
        <p:txBody>
          <a:bodyPr wrap="square" rtlCol="0">
            <a:spAutoFit/>
          </a:bodyPr>
          <a:lstStyle/>
          <a:p>
            <a:pPr algn="ctr"/>
            <a:r>
              <a:rPr lang="en-GB" sz="1000" dirty="0"/>
              <a:t>Feeling stressed</a:t>
            </a:r>
          </a:p>
        </p:txBody>
      </p:sp>
      <p:sp>
        <p:nvSpPr>
          <p:cNvPr id="25" name="TextBox 24">
            <a:extLst>
              <a:ext uri="{FF2B5EF4-FFF2-40B4-BE49-F238E27FC236}">
                <a16:creationId xmlns:a16="http://schemas.microsoft.com/office/drawing/2014/main" id="{390CBEF5-C5E8-5D4B-D650-AAE8544162D2}"/>
              </a:ext>
            </a:extLst>
          </p:cNvPr>
          <p:cNvSpPr txBox="1"/>
          <p:nvPr/>
        </p:nvSpPr>
        <p:spPr>
          <a:xfrm>
            <a:off x="1129983" y="5325818"/>
            <a:ext cx="753493" cy="553998"/>
          </a:xfrm>
          <a:prstGeom prst="rect">
            <a:avLst/>
          </a:prstGeom>
          <a:noFill/>
        </p:spPr>
        <p:txBody>
          <a:bodyPr wrap="square" rtlCol="0">
            <a:spAutoFit/>
          </a:bodyPr>
          <a:lstStyle/>
          <a:p>
            <a:pPr algn="ctr"/>
            <a:r>
              <a:rPr lang="en-GB" sz="1000" dirty="0"/>
              <a:t>Too much exposure to sun</a:t>
            </a:r>
          </a:p>
        </p:txBody>
      </p:sp>
      <p:sp>
        <p:nvSpPr>
          <p:cNvPr id="38" name="Rectangle: Rounded Corners 37">
            <a:extLst>
              <a:ext uri="{FF2B5EF4-FFF2-40B4-BE49-F238E27FC236}">
                <a16:creationId xmlns:a16="http://schemas.microsoft.com/office/drawing/2014/main" id="{18ADDB37-08CD-D85B-CEF3-2DB24D2CE19C}"/>
              </a:ext>
            </a:extLst>
          </p:cNvPr>
          <p:cNvSpPr/>
          <p:nvPr/>
        </p:nvSpPr>
        <p:spPr>
          <a:xfrm>
            <a:off x="6990547" y="2143837"/>
            <a:ext cx="4495834" cy="603848"/>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4"/>
                </a:solidFill>
              </a:rPr>
              <a:t>Avg number of correct risk factors recognised</a:t>
            </a:r>
            <a:r>
              <a:rPr lang="en-US" sz="1400" dirty="0">
                <a:solidFill>
                  <a:schemeClr val="accent4"/>
                </a:solidFill>
              </a:rPr>
              <a:t>: </a:t>
            </a:r>
            <a:r>
              <a:rPr lang="en-US" sz="1400" b="1" dirty="0">
                <a:solidFill>
                  <a:schemeClr val="accent4"/>
                </a:solidFill>
              </a:rPr>
              <a:t>10</a:t>
            </a:r>
            <a:r>
              <a:rPr lang="en-US" b="1" dirty="0">
                <a:solidFill>
                  <a:schemeClr val="accent4"/>
                </a:solidFill>
              </a:rPr>
              <a:t> </a:t>
            </a:r>
            <a:endParaRPr lang="en-US" sz="1400" b="1" dirty="0">
              <a:solidFill>
                <a:schemeClr val="accent4"/>
              </a:solidFill>
            </a:endParaRPr>
          </a:p>
        </p:txBody>
      </p:sp>
      <p:sp>
        <p:nvSpPr>
          <p:cNvPr id="39" name="Rectangle: Rounded Corners 38">
            <a:extLst>
              <a:ext uri="{FF2B5EF4-FFF2-40B4-BE49-F238E27FC236}">
                <a16:creationId xmlns:a16="http://schemas.microsoft.com/office/drawing/2014/main" id="{CB2F001F-95EC-BDCC-DC84-D89267951503}"/>
              </a:ext>
            </a:extLst>
          </p:cNvPr>
          <p:cNvSpPr/>
          <p:nvPr/>
        </p:nvSpPr>
        <p:spPr>
          <a:xfrm>
            <a:off x="687233" y="2156754"/>
            <a:ext cx="6119044" cy="603849"/>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rPr>
              <a:t>99% </a:t>
            </a:r>
            <a:r>
              <a:rPr lang="en-US" sz="1200" dirty="0">
                <a:solidFill>
                  <a:schemeClr val="accent1"/>
                </a:solidFill>
              </a:rPr>
              <a:t>recognised any of the main preventable risk factors</a:t>
            </a:r>
            <a:r>
              <a:rPr lang="en-US" b="1" dirty="0">
                <a:solidFill>
                  <a:schemeClr val="accent1"/>
                </a:solidFill>
              </a:rPr>
              <a:t> </a:t>
            </a:r>
            <a:endParaRPr lang="en-US" sz="1400" b="1" dirty="0">
              <a:solidFill>
                <a:schemeClr val="accent1"/>
              </a:solidFill>
            </a:endParaRPr>
          </a:p>
        </p:txBody>
      </p:sp>
    </p:spTree>
    <p:extLst>
      <p:ext uri="{BB962C8B-B14F-4D97-AF65-F5344CB8AC3E}">
        <p14:creationId xmlns:p14="http://schemas.microsoft.com/office/powerpoint/2010/main" val="2302272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EE34F0CB-48D6-7BF0-2C0B-D82FF26D06D8}"/>
              </a:ext>
            </a:extLst>
          </p:cNvPr>
          <p:cNvSpPr txBox="1">
            <a:spLocks/>
          </p:cNvSpPr>
          <p:nvPr/>
        </p:nvSpPr>
        <p:spPr>
          <a:xfrm>
            <a:off x="284206" y="251873"/>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White respondents and those from higher social grades were more likely to identify most risk factors</a:t>
            </a:r>
          </a:p>
        </p:txBody>
      </p:sp>
      <p:sp>
        <p:nvSpPr>
          <p:cNvPr id="11" name="Speech Bubble: Rectangle with Corners Rounded 10">
            <a:extLst>
              <a:ext uri="{FF2B5EF4-FFF2-40B4-BE49-F238E27FC236}">
                <a16:creationId xmlns:a16="http://schemas.microsoft.com/office/drawing/2014/main" id="{F59428A3-58BE-7A1D-7E55-22848F0DF747}"/>
              </a:ext>
            </a:extLst>
          </p:cNvPr>
          <p:cNvSpPr/>
          <p:nvPr/>
        </p:nvSpPr>
        <p:spPr>
          <a:xfrm>
            <a:off x="4344022" y="4282184"/>
            <a:ext cx="3651905" cy="187044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who are aged 45+ and also from lower social grades were less likely than all others to identify all risk factors except smoking, sun exposure and drinking alcohol (where there was no difference).</a:t>
            </a:r>
          </a:p>
        </p:txBody>
      </p:sp>
      <p:sp>
        <p:nvSpPr>
          <p:cNvPr id="13" name="Speech Bubble: Rectangle with Corners Rounded 12">
            <a:extLst>
              <a:ext uri="{FF2B5EF4-FFF2-40B4-BE49-F238E27FC236}">
                <a16:creationId xmlns:a16="http://schemas.microsoft.com/office/drawing/2014/main" id="{590535A3-492A-C67A-A035-EB0E0A9905C6}"/>
              </a:ext>
            </a:extLst>
          </p:cNvPr>
          <p:cNvSpPr/>
          <p:nvPr/>
        </p:nvSpPr>
        <p:spPr>
          <a:xfrm>
            <a:off x="4409462" y="1879024"/>
            <a:ext cx="3651906" cy="210652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Females were more likely to identify sun exposure (96% vs 91%), having a relative with cancer (87% vs 72%), and alcohol (81% vs 73%), while males were more likely to identify air pollution (83% vs 77%).</a:t>
            </a:r>
            <a:endParaRPr lang="en-US" sz="1200" dirty="0">
              <a:solidFill>
                <a:srgbClr val="FF0000"/>
              </a:solidFill>
            </a:endParaRPr>
          </a:p>
        </p:txBody>
      </p:sp>
      <p:sp>
        <p:nvSpPr>
          <p:cNvPr id="14" name="Rectangle: Rounded Corners 13">
            <a:extLst>
              <a:ext uri="{FF2B5EF4-FFF2-40B4-BE49-F238E27FC236}">
                <a16:creationId xmlns:a16="http://schemas.microsoft.com/office/drawing/2014/main" id="{811B65FC-320F-D4F9-2D7D-E4F1264DC1CF}"/>
              </a:ext>
            </a:extLst>
          </p:cNvPr>
          <p:cNvSpPr/>
          <p:nvPr/>
        </p:nvSpPr>
        <p:spPr>
          <a:xfrm>
            <a:off x="5128780" y="4163488"/>
            <a:ext cx="2143135" cy="248459"/>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C2DE 45+</a:t>
            </a:r>
          </a:p>
        </p:txBody>
      </p:sp>
      <p:sp>
        <p:nvSpPr>
          <p:cNvPr id="16" name="Rectangle: Rounded Corners 15">
            <a:extLst>
              <a:ext uri="{FF2B5EF4-FFF2-40B4-BE49-F238E27FC236}">
                <a16:creationId xmlns:a16="http://schemas.microsoft.com/office/drawing/2014/main" id="{3ABE327A-B5F9-A783-01F2-E283E846A5AC}"/>
              </a:ext>
            </a:extLst>
          </p:cNvPr>
          <p:cNvSpPr/>
          <p:nvPr/>
        </p:nvSpPr>
        <p:spPr>
          <a:xfrm>
            <a:off x="5114978" y="1774990"/>
            <a:ext cx="2118390" cy="238489"/>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7" name="Speech Bubble: Rectangle with Corners Rounded 16">
            <a:extLst>
              <a:ext uri="{FF2B5EF4-FFF2-40B4-BE49-F238E27FC236}">
                <a16:creationId xmlns:a16="http://schemas.microsoft.com/office/drawing/2014/main" id="{549E4DDF-7979-BDBC-43F8-4B9AE6F9E9B1}"/>
              </a:ext>
            </a:extLst>
          </p:cNvPr>
          <p:cNvSpPr/>
          <p:nvPr/>
        </p:nvSpPr>
        <p:spPr>
          <a:xfrm>
            <a:off x="8215700" y="1905476"/>
            <a:ext cx="3802129" cy="2080069"/>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White respondents were more likely to identify factors such as sun exposure (95% vs 71%), secondhand smoke (90% vs 83%),</a:t>
            </a:r>
            <a:r>
              <a:rPr lang="en-US" sz="1200" dirty="0">
                <a:solidFill>
                  <a:srgbClr val="FF0000"/>
                </a:solidFill>
              </a:rPr>
              <a:t> </a:t>
            </a:r>
            <a:r>
              <a:rPr lang="en-US" sz="1200" dirty="0">
                <a:solidFill>
                  <a:schemeClr val="tx1"/>
                </a:solidFill>
              </a:rPr>
              <a:t>having a relative with cancer (80%vs 65%) and being obese (74% vs 68%). </a:t>
            </a:r>
          </a:p>
          <a:p>
            <a:pPr algn="ctr"/>
            <a:endParaRPr lang="en-US" sz="1200" dirty="0">
              <a:solidFill>
                <a:schemeClr val="tx1"/>
              </a:solidFill>
            </a:endParaRPr>
          </a:p>
          <a:p>
            <a:pPr algn="ctr"/>
            <a:r>
              <a:rPr lang="en-US" sz="1200" dirty="0">
                <a:solidFill>
                  <a:schemeClr val="tx1"/>
                </a:solidFill>
              </a:rPr>
              <a:t>Those from an ethnic minority background were more likely to identify eating processed meat (77% vs 66%), HPV (82% vs 65%), not enough physical activity (55% vs 51%) or fibre (49% vs 44%).</a:t>
            </a:r>
          </a:p>
        </p:txBody>
      </p:sp>
      <p:sp>
        <p:nvSpPr>
          <p:cNvPr id="18" name="Rectangle: Rounded Corners 17">
            <a:extLst>
              <a:ext uri="{FF2B5EF4-FFF2-40B4-BE49-F238E27FC236}">
                <a16:creationId xmlns:a16="http://schemas.microsoft.com/office/drawing/2014/main" id="{CF9747A7-330E-35C5-66F5-67BE10C13557}"/>
              </a:ext>
            </a:extLst>
          </p:cNvPr>
          <p:cNvSpPr/>
          <p:nvPr/>
        </p:nvSpPr>
        <p:spPr>
          <a:xfrm>
            <a:off x="9107356" y="1772747"/>
            <a:ext cx="1904431" cy="250717"/>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9" name="Speech Bubble: Rectangle with Corners Rounded 18">
            <a:extLst>
              <a:ext uri="{FF2B5EF4-FFF2-40B4-BE49-F238E27FC236}">
                <a16:creationId xmlns:a16="http://schemas.microsoft.com/office/drawing/2014/main" id="{B7ED0430-A41E-0872-296E-FFD35A51717A}"/>
              </a:ext>
            </a:extLst>
          </p:cNvPr>
          <p:cNvSpPr/>
          <p:nvPr/>
        </p:nvSpPr>
        <p:spPr>
          <a:xfrm>
            <a:off x="8241356" y="4287716"/>
            <a:ext cx="3802130" cy="1864909"/>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higher social grades (ABC1) were more likely than those from lower social grades (C2DE) to identify all risk factors except sun exposure and drinking alcohol (where there was no difference).</a:t>
            </a:r>
          </a:p>
        </p:txBody>
      </p:sp>
      <p:sp>
        <p:nvSpPr>
          <p:cNvPr id="20" name="Rectangle: Rounded Corners 19">
            <a:extLst>
              <a:ext uri="{FF2B5EF4-FFF2-40B4-BE49-F238E27FC236}">
                <a16:creationId xmlns:a16="http://schemas.microsoft.com/office/drawing/2014/main" id="{9F688B93-514C-C2CB-99C3-085607F3F4B1}"/>
              </a:ext>
            </a:extLst>
          </p:cNvPr>
          <p:cNvSpPr/>
          <p:nvPr/>
        </p:nvSpPr>
        <p:spPr>
          <a:xfrm>
            <a:off x="9107356" y="4183057"/>
            <a:ext cx="1934438" cy="228890"/>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2" name="TextBox 1">
            <a:extLst>
              <a:ext uri="{FF2B5EF4-FFF2-40B4-BE49-F238E27FC236}">
                <a16:creationId xmlns:a16="http://schemas.microsoft.com/office/drawing/2014/main" id="{9F73B39F-B03E-C848-A1F5-4B1600B35B29}"/>
              </a:ext>
            </a:extLst>
          </p:cNvPr>
          <p:cNvSpPr txBox="1"/>
          <p:nvPr/>
        </p:nvSpPr>
        <p:spPr>
          <a:xfrm>
            <a:off x="1446992" y="1161083"/>
            <a:ext cx="9113520" cy="338554"/>
          </a:xfrm>
          <a:prstGeom prst="rect">
            <a:avLst/>
          </a:prstGeom>
          <a:noFill/>
        </p:spPr>
        <p:txBody>
          <a:bodyPr wrap="square" rtlCol="0">
            <a:spAutoFit/>
          </a:bodyPr>
          <a:lstStyle/>
          <a:p>
            <a:pPr algn="ctr"/>
            <a:r>
              <a:rPr lang="en-US" sz="1600" b="1" spc="10" dirty="0"/>
              <a:t>Correctly identified risk factors</a:t>
            </a:r>
          </a:p>
        </p:txBody>
      </p:sp>
      <p:sp>
        <p:nvSpPr>
          <p:cNvPr id="5" name="Footer Placeholder 5">
            <a:extLst>
              <a:ext uri="{FF2B5EF4-FFF2-40B4-BE49-F238E27FC236}">
                <a16:creationId xmlns:a16="http://schemas.microsoft.com/office/drawing/2014/main" id="{FCCF84E9-F9A1-4F97-0445-705AC3F70DC1}"/>
              </a:ext>
            </a:extLst>
          </p:cNvPr>
          <p:cNvSpPr txBox="1">
            <a:spLocks/>
          </p:cNvSpPr>
          <p:nvPr/>
        </p:nvSpPr>
        <p:spPr>
          <a:xfrm>
            <a:off x="373182" y="6462897"/>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A2. Which of the following, if any, do you think could increase a person's chance of developing cancer? You may have already mentioned some of these in the last question. Please select one answer for each option.</a:t>
            </a:r>
            <a:br>
              <a:rPr lang="en-US" sz="800" dirty="0"/>
            </a:br>
            <a:r>
              <a:rPr lang="en-US" sz="800" dirty="0"/>
              <a:t>Base: All in Scotland (N=1,056)</a:t>
            </a:r>
          </a:p>
        </p:txBody>
      </p:sp>
      <p:sp>
        <p:nvSpPr>
          <p:cNvPr id="3" name="Speech Bubble: Rectangle with Corners Rounded 2">
            <a:extLst>
              <a:ext uri="{FF2B5EF4-FFF2-40B4-BE49-F238E27FC236}">
                <a16:creationId xmlns:a16="http://schemas.microsoft.com/office/drawing/2014/main" id="{6D79F798-E6F6-CB34-9DD3-B85F1F6F069F}"/>
              </a:ext>
            </a:extLst>
          </p:cNvPr>
          <p:cNvSpPr/>
          <p:nvPr/>
        </p:nvSpPr>
        <p:spPr>
          <a:xfrm>
            <a:off x="484893" y="1887345"/>
            <a:ext cx="3661032" cy="208988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(18-29s) were more likely than those aged 50 and over to identify air pollution (83% vs 77%), HPV (73% vs 61%), being older (71% vs 64%), and not doing enough physical activity (59% vs 43%).</a:t>
            </a:r>
          </a:p>
          <a:p>
            <a:pPr algn="ctr"/>
            <a:endParaRPr lang="en-US" sz="1200" dirty="0">
              <a:solidFill>
                <a:schemeClr val="tx1"/>
              </a:solidFill>
            </a:endParaRPr>
          </a:p>
          <a:p>
            <a:pPr algn="ctr"/>
            <a:r>
              <a:rPr lang="en-US" sz="1200" dirty="0">
                <a:solidFill>
                  <a:schemeClr val="tx1"/>
                </a:solidFill>
              </a:rPr>
              <a:t>Those aged 50+ were more likely than those aged 18-29 to identify sun exposure (97% vs 88%) and not enough fibre (50% vs 36%).</a:t>
            </a:r>
          </a:p>
        </p:txBody>
      </p:sp>
      <p:sp>
        <p:nvSpPr>
          <p:cNvPr id="4" name="Rectangle: Rounded Corners 3">
            <a:extLst>
              <a:ext uri="{FF2B5EF4-FFF2-40B4-BE49-F238E27FC236}">
                <a16:creationId xmlns:a16="http://schemas.microsoft.com/office/drawing/2014/main" id="{FBBA5373-F86F-E380-25B2-DD67C98481B8}"/>
              </a:ext>
            </a:extLst>
          </p:cNvPr>
          <p:cNvSpPr/>
          <p:nvPr/>
        </p:nvSpPr>
        <p:spPr>
          <a:xfrm>
            <a:off x="1383487" y="1682211"/>
            <a:ext cx="1934438" cy="228890"/>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6" name="Speech Bubble: Rectangle with Corners Rounded 5">
            <a:extLst>
              <a:ext uri="{FF2B5EF4-FFF2-40B4-BE49-F238E27FC236}">
                <a16:creationId xmlns:a16="http://schemas.microsoft.com/office/drawing/2014/main" id="{D3DBCC48-9C31-107C-0949-6B9894F3FA7C}"/>
              </a:ext>
            </a:extLst>
          </p:cNvPr>
          <p:cNvSpPr/>
          <p:nvPr/>
        </p:nvSpPr>
        <p:spPr>
          <a:xfrm>
            <a:off x="532591" y="4273083"/>
            <a:ext cx="3613334" cy="187954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living with a disability were less likely to identify being overweight (65% vs 72% no disability) and not doing enough physical activity (44% vs 54%).</a:t>
            </a:r>
          </a:p>
        </p:txBody>
      </p:sp>
      <p:sp>
        <p:nvSpPr>
          <p:cNvPr id="7" name="Rectangle: Rounded Corners 6">
            <a:extLst>
              <a:ext uri="{FF2B5EF4-FFF2-40B4-BE49-F238E27FC236}">
                <a16:creationId xmlns:a16="http://schemas.microsoft.com/office/drawing/2014/main" id="{B920E2E5-716E-22A1-AE34-6DFF511EF4D7}"/>
              </a:ext>
            </a:extLst>
          </p:cNvPr>
          <p:cNvSpPr/>
          <p:nvPr/>
        </p:nvSpPr>
        <p:spPr>
          <a:xfrm>
            <a:off x="1372039" y="4109628"/>
            <a:ext cx="1934438" cy="228890"/>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8" name="Oval 7">
            <a:extLst>
              <a:ext uri="{FF2B5EF4-FFF2-40B4-BE49-F238E27FC236}">
                <a16:creationId xmlns:a16="http://schemas.microsoft.com/office/drawing/2014/main" id="{18DBEEFA-B4D7-D5D2-C1A2-514963FD0070}"/>
              </a:ext>
            </a:extLst>
          </p:cNvPr>
          <p:cNvSpPr/>
          <p:nvPr/>
        </p:nvSpPr>
        <p:spPr>
          <a:xfrm>
            <a:off x="11105671" y="1628060"/>
            <a:ext cx="227527" cy="218941"/>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63230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1BAFB6D5-D648-F5D1-E9C8-79094776F744}"/>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Younger respondents, those from an ethnic minority background and those from higher social grades were more likely to identify incorrect risk factors</a:t>
            </a:r>
          </a:p>
        </p:txBody>
      </p:sp>
      <p:sp>
        <p:nvSpPr>
          <p:cNvPr id="8" name="TextBox 7">
            <a:extLst>
              <a:ext uri="{FF2B5EF4-FFF2-40B4-BE49-F238E27FC236}">
                <a16:creationId xmlns:a16="http://schemas.microsoft.com/office/drawing/2014/main" id="{FB1611F6-B17F-A65D-6E54-2B183D8E02BF}"/>
              </a:ext>
            </a:extLst>
          </p:cNvPr>
          <p:cNvSpPr txBox="1"/>
          <p:nvPr/>
        </p:nvSpPr>
        <p:spPr>
          <a:xfrm>
            <a:off x="1539240" y="1582465"/>
            <a:ext cx="9113520" cy="338554"/>
          </a:xfrm>
          <a:prstGeom prst="rect">
            <a:avLst/>
          </a:prstGeom>
          <a:noFill/>
        </p:spPr>
        <p:txBody>
          <a:bodyPr wrap="square" rtlCol="0">
            <a:spAutoFit/>
          </a:bodyPr>
          <a:lstStyle/>
          <a:p>
            <a:pPr algn="ctr"/>
            <a:r>
              <a:rPr lang="en-US" sz="1600" b="1" spc="10" dirty="0"/>
              <a:t>Incorrectly identified risk factors</a:t>
            </a:r>
          </a:p>
        </p:txBody>
      </p:sp>
      <p:sp>
        <p:nvSpPr>
          <p:cNvPr id="9" name="Speech Bubble: Rectangle with Corners Rounded 8">
            <a:extLst>
              <a:ext uri="{FF2B5EF4-FFF2-40B4-BE49-F238E27FC236}">
                <a16:creationId xmlns:a16="http://schemas.microsoft.com/office/drawing/2014/main" id="{241D6BA8-FE7A-8E71-5EB7-69123EB47D22}"/>
              </a:ext>
            </a:extLst>
          </p:cNvPr>
          <p:cNvSpPr/>
          <p:nvPr/>
        </p:nvSpPr>
        <p:spPr>
          <a:xfrm>
            <a:off x="582727" y="2277355"/>
            <a:ext cx="3323676" cy="184175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(18-29) were more likely than those aged 50+ to identify stress (43% vs 37%) and using e-cigarettes (82% vs 72%) incorrectly.</a:t>
            </a:r>
            <a:endParaRPr lang="en-US" sz="1200" dirty="0">
              <a:solidFill>
                <a:srgbClr val="FF0000"/>
              </a:solidFill>
            </a:endParaRPr>
          </a:p>
        </p:txBody>
      </p:sp>
      <p:sp>
        <p:nvSpPr>
          <p:cNvPr id="10" name="Rectangle: Rounded Corners 9">
            <a:extLst>
              <a:ext uri="{FF2B5EF4-FFF2-40B4-BE49-F238E27FC236}">
                <a16:creationId xmlns:a16="http://schemas.microsoft.com/office/drawing/2014/main" id="{0A16F6C8-31FA-2E3C-2544-ED477919DB98}"/>
              </a:ext>
            </a:extLst>
          </p:cNvPr>
          <p:cNvSpPr/>
          <p:nvPr/>
        </p:nvSpPr>
        <p:spPr>
          <a:xfrm>
            <a:off x="1326995" y="212496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1" name="Speech Bubble: Rectangle with Corners Rounded 10">
            <a:extLst>
              <a:ext uri="{FF2B5EF4-FFF2-40B4-BE49-F238E27FC236}">
                <a16:creationId xmlns:a16="http://schemas.microsoft.com/office/drawing/2014/main" id="{92FF058A-9CDA-0942-E949-A5D1D31850D9}"/>
              </a:ext>
            </a:extLst>
          </p:cNvPr>
          <p:cNvSpPr/>
          <p:nvPr/>
        </p:nvSpPr>
        <p:spPr>
          <a:xfrm>
            <a:off x="4444200" y="2277355"/>
            <a:ext cx="3323676" cy="184175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Females were more likely than males to incorrectly identify using e-cigarettes (79% vs 71%).</a:t>
            </a:r>
          </a:p>
        </p:txBody>
      </p:sp>
      <p:sp>
        <p:nvSpPr>
          <p:cNvPr id="12" name="Rectangle: Rounded Corners 11">
            <a:extLst>
              <a:ext uri="{FF2B5EF4-FFF2-40B4-BE49-F238E27FC236}">
                <a16:creationId xmlns:a16="http://schemas.microsoft.com/office/drawing/2014/main" id="{00524511-CDB7-6EE8-91CD-9E5D88DE70E6}"/>
              </a:ext>
            </a:extLst>
          </p:cNvPr>
          <p:cNvSpPr/>
          <p:nvPr/>
        </p:nvSpPr>
        <p:spPr>
          <a:xfrm>
            <a:off x="5138819" y="2182063"/>
            <a:ext cx="1934438" cy="191526"/>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3" name="Speech Bubble: Rectangle with Corners Rounded 12">
            <a:extLst>
              <a:ext uri="{FF2B5EF4-FFF2-40B4-BE49-F238E27FC236}">
                <a16:creationId xmlns:a16="http://schemas.microsoft.com/office/drawing/2014/main" id="{D1D15165-B61D-98DD-6706-FEC8C2258CBE}"/>
              </a:ext>
            </a:extLst>
          </p:cNvPr>
          <p:cNvSpPr/>
          <p:nvPr/>
        </p:nvSpPr>
        <p:spPr>
          <a:xfrm>
            <a:off x="8305673" y="2277356"/>
            <a:ext cx="3323676" cy="1841749"/>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Respondents from an ethnic minority background were more likely than white respondents to identify all incorrect risk factors: e-cigarettes (90% vs 75%), eating ultra processed foods (82% vs 73%) and stress (51% vs 39%).</a:t>
            </a:r>
          </a:p>
        </p:txBody>
      </p:sp>
      <p:sp>
        <p:nvSpPr>
          <p:cNvPr id="14" name="Rectangle: Rounded Corners 13">
            <a:extLst>
              <a:ext uri="{FF2B5EF4-FFF2-40B4-BE49-F238E27FC236}">
                <a16:creationId xmlns:a16="http://schemas.microsoft.com/office/drawing/2014/main" id="{CB6552D7-AD29-7739-7965-D610787FD886}"/>
              </a:ext>
            </a:extLst>
          </p:cNvPr>
          <p:cNvSpPr/>
          <p:nvPr/>
        </p:nvSpPr>
        <p:spPr>
          <a:xfrm>
            <a:off x="8998718" y="218159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8" name="Speech Bubble: Rectangle with Corners Rounded 17">
            <a:extLst>
              <a:ext uri="{FF2B5EF4-FFF2-40B4-BE49-F238E27FC236}">
                <a16:creationId xmlns:a16="http://schemas.microsoft.com/office/drawing/2014/main" id="{7E24FC0F-A808-34EB-8DF7-7FB0A77B93E9}"/>
              </a:ext>
            </a:extLst>
          </p:cNvPr>
          <p:cNvSpPr/>
          <p:nvPr/>
        </p:nvSpPr>
        <p:spPr>
          <a:xfrm>
            <a:off x="6638506" y="4434102"/>
            <a:ext cx="3334333" cy="172650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Along with correct risk factors, </a:t>
            </a:r>
            <a:r>
              <a:rPr lang="en-GB" sz="1200" dirty="0">
                <a:solidFill>
                  <a:schemeClr val="tx1"/>
                </a:solidFill>
              </a:rPr>
              <a:t>those who are aged 45+ and also from lower social grades were less likely to identify all incorrect risk factors: e-cigarettes (69% vs 78%), ultra processed foods (68% vs 76%) and stress (34% vs 42%).</a:t>
            </a:r>
            <a:endParaRPr lang="en-US" sz="1200" dirty="0">
              <a:solidFill>
                <a:srgbClr val="FF0000"/>
              </a:solidFill>
            </a:endParaRPr>
          </a:p>
        </p:txBody>
      </p:sp>
      <p:sp>
        <p:nvSpPr>
          <p:cNvPr id="19" name="Rectangle: Rounded Corners 18">
            <a:extLst>
              <a:ext uri="{FF2B5EF4-FFF2-40B4-BE49-F238E27FC236}">
                <a16:creationId xmlns:a16="http://schemas.microsoft.com/office/drawing/2014/main" id="{9FE10863-000C-CBEE-BDF6-982F0D8B3355}"/>
              </a:ext>
            </a:extLst>
          </p:cNvPr>
          <p:cNvSpPr/>
          <p:nvPr/>
        </p:nvSpPr>
        <p:spPr>
          <a:xfrm>
            <a:off x="7239948" y="4322446"/>
            <a:ext cx="2143545" cy="201796"/>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C2DE 45+</a:t>
            </a:r>
          </a:p>
        </p:txBody>
      </p:sp>
      <p:sp>
        <p:nvSpPr>
          <p:cNvPr id="3" name="Footer Placeholder 5">
            <a:extLst>
              <a:ext uri="{FF2B5EF4-FFF2-40B4-BE49-F238E27FC236}">
                <a16:creationId xmlns:a16="http://schemas.microsoft.com/office/drawing/2014/main" id="{E3AA28A9-41A7-33E5-E6BB-3F4F63804757}"/>
              </a:ext>
            </a:extLst>
          </p:cNvPr>
          <p:cNvSpPr txBox="1">
            <a:spLocks/>
          </p:cNvSpPr>
          <p:nvPr/>
        </p:nvSpPr>
        <p:spPr>
          <a:xfrm>
            <a:off x="373182" y="6462897"/>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A2. Which of the following, if any, do you think could increase a person's chance of developing cancer? You may have already mentioned some of these in the last question. Please select one answer for each option.</a:t>
            </a:r>
            <a:br>
              <a:rPr lang="en-US" sz="800" dirty="0"/>
            </a:br>
            <a:r>
              <a:rPr lang="en-US" sz="800" dirty="0"/>
              <a:t>Base: All in Scotland (N=1,056)</a:t>
            </a:r>
          </a:p>
        </p:txBody>
      </p:sp>
      <p:sp>
        <p:nvSpPr>
          <p:cNvPr id="4" name="Speech Bubble: Rectangle with Corners Rounded 3">
            <a:extLst>
              <a:ext uri="{FF2B5EF4-FFF2-40B4-BE49-F238E27FC236}">
                <a16:creationId xmlns:a16="http://schemas.microsoft.com/office/drawing/2014/main" id="{B1AAC3AC-D18F-B4F6-BC14-11380DD8B0AF}"/>
              </a:ext>
            </a:extLst>
          </p:cNvPr>
          <p:cNvSpPr/>
          <p:nvPr/>
        </p:nvSpPr>
        <p:spPr>
          <a:xfrm>
            <a:off x="2474128" y="4433330"/>
            <a:ext cx="3334333" cy="172650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Along with correct risk factors, those from higher social grades (ABC1) were also more likely to identify all incorrect risk factors: eating ultra processed foods (79% vs 68%), e-cigarettes (79% vs 72%) and stress (43% vs 36%).</a:t>
            </a:r>
          </a:p>
        </p:txBody>
      </p:sp>
      <p:sp>
        <p:nvSpPr>
          <p:cNvPr id="5" name="Rectangle: Rounded Corners 4">
            <a:extLst>
              <a:ext uri="{FF2B5EF4-FFF2-40B4-BE49-F238E27FC236}">
                <a16:creationId xmlns:a16="http://schemas.microsoft.com/office/drawing/2014/main" id="{D65DCFAF-C2F3-EC20-9E2E-BFA8EE8B144E}"/>
              </a:ext>
            </a:extLst>
          </p:cNvPr>
          <p:cNvSpPr/>
          <p:nvPr/>
        </p:nvSpPr>
        <p:spPr>
          <a:xfrm>
            <a:off x="3064812" y="4332432"/>
            <a:ext cx="2143545" cy="201796"/>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Tree>
    <p:extLst>
      <p:ext uri="{BB962C8B-B14F-4D97-AF65-F5344CB8AC3E}">
        <p14:creationId xmlns:p14="http://schemas.microsoft.com/office/powerpoint/2010/main" val="498544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DB269A5-F9F6-1B63-51E6-3443DA2EC616}"/>
              </a:ext>
            </a:extLst>
          </p:cNvPr>
          <p:cNvGrpSpPr/>
          <p:nvPr/>
        </p:nvGrpSpPr>
        <p:grpSpPr>
          <a:xfrm>
            <a:off x="507743" y="3063847"/>
            <a:ext cx="11141600" cy="3006982"/>
            <a:chOff x="541253" y="890253"/>
            <a:chExt cx="11141031" cy="4139724"/>
          </a:xfrm>
        </p:grpSpPr>
        <p:graphicFrame>
          <p:nvGraphicFramePr>
            <p:cNvPr id="7" name="Chart 6">
              <a:extLst>
                <a:ext uri="{FF2B5EF4-FFF2-40B4-BE49-F238E27FC236}">
                  <a16:creationId xmlns:a16="http://schemas.microsoft.com/office/drawing/2014/main" id="{8A849BAB-235A-CD31-D33B-CB7CBB5B9EDC}"/>
                </a:ext>
              </a:extLst>
            </p:cNvPr>
            <p:cNvGraphicFramePr/>
            <p:nvPr>
              <p:extLst>
                <p:ext uri="{D42A27DB-BD31-4B8C-83A1-F6EECF244321}">
                  <p14:modId xmlns:p14="http://schemas.microsoft.com/office/powerpoint/2010/main" val="1011588937"/>
                </p:ext>
              </p:extLst>
            </p:nvPr>
          </p:nvGraphicFramePr>
          <p:xfrm>
            <a:off x="541253" y="890253"/>
            <a:ext cx="11141031" cy="4139724"/>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a:extLst>
                <a:ext uri="{FF2B5EF4-FFF2-40B4-BE49-F238E27FC236}">
                  <a16:creationId xmlns:a16="http://schemas.microsoft.com/office/drawing/2014/main" id="{D91C066D-A52D-CE19-DCBE-FFE620335828}"/>
                </a:ext>
              </a:extLst>
            </p:cNvPr>
            <p:cNvCxnSpPr>
              <a:cxnSpLocks/>
            </p:cNvCxnSpPr>
            <p:nvPr/>
          </p:nvCxnSpPr>
          <p:spPr>
            <a:xfrm>
              <a:off x="628958" y="3908770"/>
              <a:ext cx="11053326" cy="0"/>
            </a:xfrm>
            <a:prstGeom prst="line">
              <a:avLst/>
            </a:prstGeom>
          </p:spPr>
          <p:style>
            <a:lnRef idx="1">
              <a:schemeClr val="dk1"/>
            </a:lnRef>
            <a:fillRef idx="0">
              <a:schemeClr val="dk1"/>
            </a:fillRef>
            <a:effectRef idx="0">
              <a:schemeClr val="dk1"/>
            </a:effectRef>
            <a:fontRef idx="minor">
              <a:schemeClr val="tx1"/>
            </a:fontRef>
          </p:style>
        </p:cxnSp>
      </p:grpSp>
      <p:sp>
        <p:nvSpPr>
          <p:cNvPr id="17" name="Title 4">
            <a:extLst>
              <a:ext uri="{FF2B5EF4-FFF2-40B4-BE49-F238E27FC236}">
                <a16:creationId xmlns:a16="http://schemas.microsoft.com/office/drawing/2014/main" id="{735C93A6-89DF-57BC-1B64-083524D31F3A}"/>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Looking at potential signs of cancer, all symptoms were recognised by the vast majority, with potential red-flag symptoms seeing the highest rates of recognition</a:t>
            </a:r>
          </a:p>
        </p:txBody>
      </p:sp>
      <p:sp>
        <p:nvSpPr>
          <p:cNvPr id="19" name="Footer Placeholder 5">
            <a:extLst>
              <a:ext uri="{FF2B5EF4-FFF2-40B4-BE49-F238E27FC236}">
                <a16:creationId xmlns:a16="http://schemas.microsoft.com/office/drawing/2014/main" id="{EE5806F5-06FE-62B6-80E7-978EE5396432}"/>
              </a:ext>
            </a:extLst>
          </p:cNvPr>
          <p:cNvSpPr txBox="1">
            <a:spLocks/>
          </p:cNvSpPr>
          <p:nvPr/>
        </p:nvSpPr>
        <p:spPr>
          <a:xfrm>
            <a:off x="377391" y="6387339"/>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B2. Which of the following, if any, do you think could be potential signs or symptoms of cancer? You may have already mentioned some of these in the last question. Note: a “persistent” symptom is a symptom that doesn’t go away or keeps coming back Please select one answer for each symptom. </a:t>
            </a:r>
          </a:p>
          <a:p>
            <a:r>
              <a:rPr lang="en-US" sz="800" dirty="0"/>
              <a:t>Base: All in Scotland (N=1,056)</a:t>
            </a:r>
          </a:p>
        </p:txBody>
      </p:sp>
      <p:sp>
        <p:nvSpPr>
          <p:cNvPr id="30" name="TextBox 29">
            <a:extLst>
              <a:ext uri="{FF2B5EF4-FFF2-40B4-BE49-F238E27FC236}">
                <a16:creationId xmlns:a16="http://schemas.microsoft.com/office/drawing/2014/main" id="{6D1EA253-0424-A0B6-A1A1-0FA730216391}"/>
              </a:ext>
            </a:extLst>
          </p:cNvPr>
          <p:cNvSpPr txBox="1"/>
          <p:nvPr/>
        </p:nvSpPr>
        <p:spPr>
          <a:xfrm>
            <a:off x="2718416" y="2262984"/>
            <a:ext cx="1797074" cy="677108"/>
          </a:xfrm>
          <a:prstGeom prst="rect">
            <a:avLst/>
          </a:prstGeom>
          <a:noFill/>
        </p:spPr>
        <p:txBody>
          <a:bodyPr wrap="square" rtlCol="0">
            <a:spAutoFit/>
          </a:bodyPr>
          <a:lstStyle/>
          <a:p>
            <a:pPr algn="ctr"/>
            <a:r>
              <a:rPr lang="en-GB" b="1" dirty="0">
                <a:solidFill>
                  <a:schemeClr val="accent3"/>
                </a:solidFill>
              </a:rPr>
              <a:t>96%</a:t>
            </a:r>
            <a:br>
              <a:rPr lang="en-GB" dirty="0">
                <a:solidFill>
                  <a:schemeClr val="accent3"/>
                </a:solidFill>
              </a:rPr>
            </a:br>
            <a:r>
              <a:rPr lang="en-GB" sz="1000" dirty="0">
                <a:solidFill>
                  <a:schemeClr val="accent3"/>
                </a:solidFill>
              </a:rPr>
              <a:t>recognised any potential non-specific symptom</a:t>
            </a:r>
            <a:endParaRPr lang="en-GB" dirty="0">
              <a:solidFill>
                <a:schemeClr val="accent3"/>
              </a:solidFill>
            </a:endParaRPr>
          </a:p>
        </p:txBody>
      </p:sp>
      <p:sp>
        <p:nvSpPr>
          <p:cNvPr id="33" name="TextBox 32">
            <a:extLst>
              <a:ext uri="{FF2B5EF4-FFF2-40B4-BE49-F238E27FC236}">
                <a16:creationId xmlns:a16="http://schemas.microsoft.com/office/drawing/2014/main" id="{F8EA1513-4A58-04C3-BC3E-9DA9A830C1EC}"/>
              </a:ext>
            </a:extLst>
          </p:cNvPr>
          <p:cNvSpPr txBox="1"/>
          <p:nvPr/>
        </p:nvSpPr>
        <p:spPr>
          <a:xfrm>
            <a:off x="5277819" y="2249682"/>
            <a:ext cx="1601448" cy="677108"/>
          </a:xfrm>
          <a:prstGeom prst="rect">
            <a:avLst/>
          </a:prstGeom>
          <a:noFill/>
        </p:spPr>
        <p:txBody>
          <a:bodyPr wrap="square" rtlCol="0">
            <a:spAutoFit/>
          </a:bodyPr>
          <a:lstStyle/>
          <a:p>
            <a:pPr algn="ctr"/>
            <a:r>
              <a:rPr lang="en-GB" b="1" dirty="0">
                <a:solidFill>
                  <a:schemeClr val="accent2"/>
                </a:solidFill>
              </a:rPr>
              <a:t>98%</a:t>
            </a:r>
            <a:br>
              <a:rPr lang="en-GB" dirty="0">
                <a:solidFill>
                  <a:schemeClr val="accent2"/>
                </a:solidFill>
              </a:rPr>
            </a:br>
            <a:r>
              <a:rPr lang="en-GB" sz="1000" dirty="0">
                <a:solidFill>
                  <a:schemeClr val="accent2"/>
                </a:solidFill>
              </a:rPr>
              <a:t>recognised any potential red-flag symptom</a:t>
            </a:r>
            <a:endParaRPr lang="en-GB" dirty="0">
              <a:solidFill>
                <a:schemeClr val="accent2"/>
              </a:solidFill>
            </a:endParaRPr>
          </a:p>
        </p:txBody>
      </p:sp>
      <p:sp>
        <p:nvSpPr>
          <p:cNvPr id="35" name="TextBox 34">
            <a:extLst>
              <a:ext uri="{FF2B5EF4-FFF2-40B4-BE49-F238E27FC236}">
                <a16:creationId xmlns:a16="http://schemas.microsoft.com/office/drawing/2014/main" id="{073838A4-B0C4-E131-2468-EFB406618C09}"/>
              </a:ext>
            </a:extLst>
          </p:cNvPr>
          <p:cNvSpPr txBox="1"/>
          <p:nvPr/>
        </p:nvSpPr>
        <p:spPr>
          <a:xfrm>
            <a:off x="7603304" y="2249682"/>
            <a:ext cx="1708630" cy="677108"/>
          </a:xfrm>
          <a:prstGeom prst="rect">
            <a:avLst/>
          </a:prstGeom>
          <a:noFill/>
        </p:spPr>
        <p:txBody>
          <a:bodyPr wrap="square" rtlCol="0">
            <a:spAutoFit/>
          </a:bodyPr>
          <a:lstStyle/>
          <a:p>
            <a:pPr algn="ctr"/>
            <a:r>
              <a:rPr lang="en-GB" b="1" dirty="0">
                <a:solidFill>
                  <a:schemeClr val="accent1">
                    <a:lumMod val="40000"/>
                    <a:lumOff val="60000"/>
                  </a:schemeClr>
                </a:solidFill>
              </a:rPr>
              <a:t>95%</a:t>
            </a:r>
            <a:br>
              <a:rPr lang="en-GB" dirty="0">
                <a:solidFill>
                  <a:schemeClr val="accent1">
                    <a:lumMod val="40000"/>
                    <a:lumOff val="60000"/>
                  </a:schemeClr>
                </a:solidFill>
              </a:rPr>
            </a:br>
            <a:r>
              <a:rPr lang="en-GB" sz="1000" dirty="0">
                <a:solidFill>
                  <a:schemeClr val="accent1">
                    <a:lumMod val="40000"/>
                    <a:lumOff val="60000"/>
                  </a:schemeClr>
                </a:solidFill>
              </a:rPr>
              <a:t>recognised any potential lung-specific symptom</a:t>
            </a:r>
            <a:endParaRPr lang="en-GB" dirty="0">
              <a:solidFill>
                <a:schemeClr val="accent1">
                  <a:lumMod val="40000"/>
                  <a:lumOff val="60000"/>
                </a:schemeClr>
              </a:solidFill>
            </a:endParaRPr>
          </a:p>
        </p:txBody>
      </p:sp>
      <p:sp>
        <p:nvSpPr>
          <p:cNvPr id="36" name="Rectangle: Rounded Corners 35">
            <a:extLst>
              <a:ext uri="{FF2B5EF4-FFF2-40B4-BE49-F238E27FC236}">
                <a16:creationId xmlns:a16="http://schemas.microsoft.com/office/drawing/2014/main" id="{1AE3DB13-17AC-5EF1-60A4-2FC3C7492594}"/>
              </a:ext>
            </a:extLst>
          </p:cNvPr>
          <p:cNvSpPr/>
          <p:nvPr/>
        </p:nvSpPr>
        <p:spPr>
          <a:xfrm>
            <a:off x="403632" y="2298287"/>
            <a:ext cx="2037681" cy="569462"/>
          </a:xfrm>
          <a:prstGeom prst="round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1"/>
                </a:solidFill>
              </a:rPr>
              <a:t>98% </a:t>
            </a:r>
            <a:br>
              <a:rPr lang="en-GB" sz="1100" dirty="0">
                <a:solidFill>
                  <a:schemeClr val="accent1"/>
                </a:solidFill>
              </a:rPr>
            </a:br>
            <a:r>
              <a:rPr lang="en-GB" sz="1000" dirty="0">
                <a:solidFill>
                  <a:schemeClr val="accent1"/>
                </a:solidFill>
              </a:rPr>
              <a:t>recognised ANY potential cancer symptom</a:t>
            </a:r>
          </a:p>
        </p:txBody>
      </p:sp>
      <p:sp>
        <p:nvSpPr>
          <p:cNvPr id="37" name="TextBox 36">
            <a:extLst>
              <a:ext uri="{FF2B5EF4-FFF2-40B4-BE49-F238E27FC236}">
                <a16:creationId xmlns:a16="http://schemas.microsoft.com/office/drawing/2014/main" id="{020D42C7-6922-EF6E-E13D-EAEAA4DBB81E}"/>
              </a:ext>
            </a:extLst>
          </p:cNvPr>
          <p:cNvSpPr txBox="1"/>
          <p:nvPr/>
        </p:nvSpPr>
        <p:spPr>
          <a:xfrm>
            <a:off x="1521783" y="1621211"/>
            <a:ext cx="9113520" cy="338554"/>
          </a:xfrm>
          <a:prstGeom prst="rect">
            <a:avLst/>
          </a:prstGeom>
          <a:noFill/>
        </p:spPr>
        <p:txBody>
          <a:bodyPr wrap="square" rtlCol="0">
            <a:spAutoFit/>
          </a:bodyPr>
          <a:lstStyle/>
          <a:p>
            <a:pPr algn="ctr"/>
            <a:r>
              <a:rPr lang="en-US" sz="1600" b="1" spc="10" dirty="0"/>
              <a:t>Symptoms recognised as potential signs of cancer - prompted</a:t>
            </a:r>
          </a:p>
        </p:txBody>
      </p:sp>
      <p:sp>
        <p:nvSpPr>
          <p:cNvPr id="3" name="TextBox 2">
            <a:extLst>
              <a:ext uri="{FF2B5EF4-FFF2-40B4-BE49-F238E27FC236}">
                <a16:creationId xmlns:a16="http://schemas.microsoft.com/office/drawing/2014/main" id="{17F9A7CE-8F5B-462A-0A01-EDAE87BD8799}"/>
              </a:ext>
            </a:extLst>
          </p:cNvPr>
          <p:cNvSpPr txBox="1"/>
          <p:nvPr/>
        </p:nvSpPr>
        <p:spPr>
          <a:xfrm>
            <a:off x="9733162" y="2249468"/>
            <a:ext cx="1633047" cy="677108"/>
          </a:xfrm>
          <a:prstGeom prst="rect">
            <a:avLst/>
          </a:prstGeom>
          <a:noFill/>
        </p:spPr>
        <p:txBody>
          <a:bodyPr wrap="square" rtlCol="0">
            <a:spAutoFit/>
          </a:bodyPr>
          <a:lstStyle/>
          <a:p>
            <a:pPr algn="ctr"/>
            <a:r>
              <a:rPr lang="en-GB" b="1" dirty="0">
                <a:solidFill>
                  <a:schemeClr val="accent2">
                    <a:lumMod val="40000"/>
                    <a:lumOff val="60000"/>
                  </a:schemeClr>
                </a:solidFill>
              </a:rPr>
              <a:t>96%</a:t>
            </a:r>
            <a:br>
              <a:rPr lang="en-GB" dirty="0">
                <a:solidFill>
                  <a:schemeClr val="accent2">
                    <a:lumMod val="40000"/>
                    <a:lumOff val="60000"/>
                  </a:schemeClr>
                </a:solidFill>
              </a:rPr>
            </a:br>
            <a:r>
              <a:rPr lang="en-GB" sz="1000" dirty="0">
                <a:solidFill>
                  <a:schemeClr val="accent2">
                    <a:lumMod val="40000"/>
                    <a:lumOff val="60000"/>
                  </a:schemeClr>
                </a:solidFill>
              </a:rPr>
              <a:t>recognised any potential oral symptom</a:t>
            </a:r>
            <a:endParaRPr lang="en-GB" dirty="0">
              <a:solidFill>
                <a:schemeClr val="accent2">
                  <a:lumMod val="40000"/>
                  <a:lumOff val="60000"/>
                </a:schemeClr>
              </a:solidFill>
            </a:endParaRPr>
          </a:p>
        </p:txBody>
      </p:sp>
      <p:sp>
        <p:nvSpPr>
          <p:cNvPr id="4" name="TextBox 3">
            <a:extLst>
              <a:ext uri="{FF2B5EF4-FFF2-40B4-BE49-F238E27FC236}">
                <a16:creationId xmlns:a16="http://schemas.microsoft.com/office/drawing/2014/main" id="{1B4591D8-E9F0-DF1B-2D71-D97D6B0C3F91}"/>
              </a:ext>
            </a:extLst>
          </p:cNvPr>
          <p:cNvSpPr txBox="1"/>
          <p:nvPr/>
        </p:nvSpPr>
        <p:spPr>
          <a:xfrm>
            <a:off x="1014024" y="5274903"/>
            <a:ext cx="923990" cy="707886"/>
          </a:xfrm>
          <a:prstGeom prst="rect">
            <a:avLst/>
          </a:prstGeom>
          <a:noFill/>
        </p:spPr>
        <p:txBody>
          <a:bodyPr wrap="square" rtlCol="0">
            <a:spAutoFit/>
          </a:bodyPr>
          <a:lstStyle/>
          <a:p>
            <a:pPr algn="ctr"/>
            <a:r>
              <a:rPr lang="en-GB" sz="1000" dirty="0"/>
              <a:t>Change</a:t>
            </a:r>
            <a:br>
              <a:rPr lang="en-GB" sz="1000" dirty="0"/>
            </a:br>
            <a:r>
              <a:rPr lang="en-GB" sz="1000" dirty="0"/>
              <a:t> in appearance of mole</a:t>
            </a:r>
          </a:p>
        </p:txBody>
      </p:sp>
      <p:sp>
        <p:nvSpPr>
          <p:cNvPr id="5" name="TextBox 4">
            <a:extLst>
              <a:ext uri="{FF2B5EF4-FFF2-40B4-BE49-F238E27FC236}">
                <a16:creationId xmlns:a16="http://schemas.microsoft.com/office/drawing/2014/main" id="{ED0D56AB-42AE-1595-BFCE-526D1805786A}"/>
              </a:ext>
            </a:extLst>
          </p:cNvPr>
          <p:cNvSpPr txBox="1"/>
          <p:nvPr/>
        </p:nvSpPr>
        <p:spPr>
          <a:xfrm>
            <a:off x="355449" y="5283852"/>
            <a:ext cx="1014040" cy="553998"/>
          </a:xfrm>
          <a:prstGeom prst="rect">
            <a:avLst/>
          </a:prstGeom>
          <a:noFill/>
        </p:spPr>
        <p:txBody>
          <a:bodyPr wrap="square" rtlCol="0">
            <a:spAutoFit/>
          </a:bodyPr>
          <a:lstStyle/>
          <a:p>
            <a:pPr algn="ctr"/>
            <a:r>
              <a:rPr lang="en-GB" sz="1000" dirty="0"/>
              <a:t>Unexplained lump or swelling</a:t>
            </a:r>
          </a:p>
        </p:txBody>
      </p:sp>
      <p:sp>
        <p:nvSpPr>
          <p:cNvPr id="8" name="TextBox 7">
            <a:extLst>
              <a:ext uri="{FF2B5EF4-FFF2-40B4-BE49-F238E27FC236}">
                <a16:creationId xmlns:a16="http://schemas.microsoft.com/office/drawing/2014/main" id="{3BC1C96A-EDED-E586-8196-0F494CA1EF10}"/>
              </a:ext>
            </a:extLst>
          </p:cNvPr>
          <p:cNvSpPr txBox="1"/>
          <p:nvPr/>
        </p:nvSpPr>
        <p:spPr>
          <a:xfrm>
            <a:off x="1639048" y="5256415"/>
            <a:ext cx="850781" cy="415498"/>
          </a:xfrm>
          <a:prstGeom prst="rect">
            <a:avLst/>
          </a:prstGeom>
          <a:noFill/>
        </p:spPr>
        <p:txBody>
          <a:bodyPr wrap="square" rtlCol="0">
            <a:spAutoFit/>
          </a:bodyPr>
          <a:lstStyle/>
          <a:p>
            <a:pPr algn="ctr"/>
            <a:r>
              <a:rPr lang="en-GB" sz="1000" dirty="0"/>
              <a:t>Blood in poo or pee</a:t>
            </a:r>
          </a:p>
        </p:txBody>
      </p:sp>
      <p:sp>
        <p:nvSpPr>
          <p:cNvPr id="9" name="TextBox 8">
            <a:extLst>
              <a:ext uri="{FF2B5EF4-FFF2-40B4-BE49-F238E27FC236}">
                <a16:creationId xmlns:a16="http://schemas.microsoft.com/office/drawing/2014/main" id="{39E951F7-89BC-3626-AA61-153CCDEC5F2E}"/>
              </a:ext>
            </a:extLst>
          </p:cNvPr>
          <p:cNvSpPr txBox="1"/>
          <p:nvPr/>
        </p:nvSpPr>
        <p:spPr>
          <a:xfrm>
            <a:off x="2260927" y="5252308"/>
            <a:ext cx="850781" cy="415498"/>
          </a:xfrm>
          <a:prstGeom prst="rect">
            <a:avLst/>
          </a:prstGeom>
          <a:noFill/>
        </p:spPr>
        <p:txBody>
          <a:bodyPr wrap="square" rtlCol="0">
            <a:spAutoFit/>
          </a:bodyPr>
          <a:lstStyle/>
          <a:p>
            <a:pPr algn="ctr"/>
            <a:r>
              <a:rPr lang="en-GB" sz="1000" dirty="0"/>
              <a:t>Coughing up blood</a:t>
            </a:r>
          </a:p>
        </p:txBody>
      </p:sp>
      <p:sp>
        <p:nvSpPr>
          <p:cNvPr id="10" name="TextBox 9">
            <a:extLst>
              <a:ext uri="{FF2B5EF4-FFF2-40B4-BE49-F238E27FC236}">
                <a16:creationId xmlns:a16="http://schemas.microsoft.com/office/drawing/2014/main" id="{522879AE-0203-F186-20CA-0142884CF123}"/>
              </a:ext>
            </a:extLst>
          </p:cNvPr>
          <p:cNvSpPr txBox="1"/>
          <p:nvPr/>
        </p:nvSpPr>
        <p:spPr>
          <a:xfrm>
            <a:off x="2841156" y="5253637"/>
            <a:ext cx="850781" cy="707886"/>
          </a:xfrm>
          <a:prstGeom prst="rect">
            <a:avLst/>
          </a:prstGeom>
          <a:noFill/>
        </p:spPr>
        <p:txBody>
          <a:bodyPr wrap="square" rtlCol="0">
            <a:spAutoFit/>
          </a:bodyPr>
          <a:lstStyle/>
          <a:p>
            <a:pPr algn="ctr"/>
            <a:r>
              <a:rPr lang="en-GB" sz="1000" dirty="0"/>
              <a:t>Losing weight without trying to</a:t>
            </a:r>
          </a:p>
        </p:txBody>
      </p:sp>
      <p:sp>
        <p:nvSpPr>
          <p:cNvPr id="11" name="TextBox 10">
            <a:extLst>
              <a:ext uri="{FF2B5EF4-FFF2-40B4-BE49-F238E27FC236}">
                <a16:creationId xmlns:a16="http://schemas.microsoft.com/office/drawing/2014/main" id="{B408252B-E01F-C5D9-70BB-3F19C6D98E15}"/>
              </a:ext>
            </a:extLst>
          </p:cNvPr>
          <p:cNvSpPr txBox="1"/>
          <p:nvPr/>
        </p:nvSpPr>
        <p:spPr>
          <a:xfrm>
            <a:off x="3437324" y="5297652"/>
            <a:ext cx="850781" cy="415498"/>
          </a:xfrm>
          <a:prstGeom prst="rect">
            <a:avLst/>
          </a:prstGeom>
          <a:noFill/>
        </p:spPr>
        <p:txBody>
          <a:bodyPr wrap="square" rtlCol="0">
            <a:spAutoFit/>
          </a:bodyPr>
          <a:lstStyle/>
          <a:p>
            <a:pPr algn="ctr"/>
            <a:r>
              <a:rPr lang="en-GB" sz="1000" dirty="0"/>
              <a:t>Persistent cough</a:t>
            </a:r>
          </a:p>
        </p:txBody>
      </p:sp>
      <p:sp>
        <p:nvSpPr>
          <p:cNvPr id="12" name="TextBox 11">
            <a:extLst>
              <a:ext uri="{FF2B5EF4-FFF2-40B4-BE49-F238E27FC236}">
                <a16:creationId xmlns:a16="http://schemas.microsoft.com/office/drawing/2014/main" id="{77CE20A4-6412-8B26-0B89-F35B8D2C831E}"/>
              </a:ext>
            </a:extLst>
          </p:cNvPr>
          <p:cNvSpPr txBox="1"/>
          <p:nvPr/>
        </p:nvSpPr>
        <p:spPr>
          <a:xfrm>
            <a:off x="4058200" y="5300175"/>
            <a:ext cx="850781" cy="553998"/>
          </a:xfrm>
          <a:prstGeom prst="rect">
            <a:avLst/>
          </a:prstGeom>
          <a:noFill/>
        </p:spPr>
        <p:txBody>
          <a:bodyPr wrap="square" rtlCol="0">
            <a:spAutoFit/>
          </a:bodyPr>
          <a:lstStyle/>
          <a:p>
            <a:pPr algn="ctr"/>
            <a:r>
              <a:rPr lang="en-GB" sz="1000" dirty="0"/>
              <a:t>Change in bowel habits</a:t>
            </a:r>
          </a:p>
        </p:txBody>
      </p:sp>
      <p:sp>
        <p:nvSpPr>
          <p:cNvPr id="13" name="TextBox 12">
            <a:extLst>
              <a:ext uri="{FF2B5EF4-FFF2-40B4-BE49-F238E27FC236}">
                <a16:creationId xmlns:a16="http://schemas.microsoft.com/office/drawing/2014/main" id="{F9C5BAAE-09C2-F1EB-8955-1BF94EDEDB68}"/>
              </a:ext>
            </a:extLst>
          </p:cNvPr>
          <p:cNvSpPr txBox="1"/>
          <p:nvPr/>
        </p:nvSpPr>
        <p:spPr>
          <a:xfrm>
            <a:off x="4634987" y="5300309"/>
            <a:ext cx="932757" cy="553998"/>
          </a:xfrm>
          <a:prstGeom prst="rect">
            <a:avLst/>
          </a:prstGeom>
          <a:noFill/>
        </p:spPr>
        <p:txBody>
          <a:bodyPr wrap="square" rtlCol="0">
            <a:spAutoFit/>
          </a:bodyPr>
          <a:lstStyle/>
          <a:p>
            <a:pPr algn="ctr"/>
            <a:r>
              <a:rPr lang="en-GB" sz="1000" dirty="0"/>
              <a:t>Persistent unexplained pain</a:t>
            </a:r>
          </a:p>
        </p:txBody>
      </p:sp>
      <p:sp>
        <p:nvSpPr>
          <p:cNvPr id="14" name="TextBox 13">
            <a:extLst>
              <a:ext uri="{FF2B5EF4-FFF2-40B4-BE49-F238E27FC236}">
                <a16:creationId xmlns:a16="http://schemas.microsoft.com/office/drawing/2014/main" id="{0F5E5DB9-06BD-6283-3FDE-EDD4C2F5DBB8}"/>
              </a:ext>
            </a:extLst>
          </p:cNvPr>
          <p:cNvSpPr txBox="1"/>
          <p:nvPr/>
        </p:nvSpPr>
        <p:spPr>
          <a:xfrm>
            <a:off x="5260719" y="5300175"/>
            <a:ext cx="932757" cy="553998"/>
          </a:xfrm>
          <a:prstGeom prst="rect">
            <a:avLst/>
          </a:prstGeom>
          <a:noFill/>
        </p:spPr>
        <p:txBody>
          <a:bodyPr wrap="square" rtlCol="0">
            <a:spAutoFit/>
          </a:bodyPr>
          <a:lstStyle/>
          <a:p>
            <a:pPr algn="ctr"/>
            <a:r>
              <a:rPr lang="en-GB" sz="1000" dirty="0"/>
              <a:t>Persistent difficulty swallowing</a:t>
            </a:r>
          </a:p>
        </p:txBody>
      </p:sp>
      <p:sp>
        <p:nvSpPr>
          <p:cNvPr id="15" name="TextBox 14">
            <a:extLst>
              <a:ext uri="{FF2B5EF4-FFF2-40B4-BE49-F238E27FC236}">
                <a16:creationId xmlns:a16="http://schemas.microsoft.com/office/drawing/2014/main" id="{F6AFC077-0531-B66A-1417-CCEC6BE74160}"/>
              </a:ext>
            </a:extLst>
          </p:cNvPr>
          <p:cNvSpPr txBox="1"/>
          <p:nvPr/>
        </p:nvSpPr>
        <p:spPr>
          <a:xfrm>
            <a:off x="5982818" y="5297842"/>
            <a:ext cx="728822" cy="707886"/>
          </a:xfrm>
          <a:prstGeom prst="rect">
            <a:avLst/>
          </a:prstGeom>
          <a:noFill/>
        </p:spPr>
        <p:txBody>
          <a:bodyPr wrap="square" rtlCol="0">
            <a:spAutoFit/>
          </a:bodyPr>
          <a:lstStyle/>
          <a:p>
            <a:pPr algn="ctr"/>
            <a:r>
              <a:rPr lang="en-GB" sz="1000" dirty="0"/>
              <a:t>Ulcer in mouth (does not heal)</a:t>
            </a:r>
          </a:p>
        </p:txBody>
      </p:sp>
      <p:sp>
        <p:nvSpPr>
          <p:cNvPr id="18" name="TextBox 17">
            <a:extLst>
              <a:ext uri="{FF2B5EF4-FFF2-40B4-BE49-F238E27FC236}">
                <a16:creationId xmlns:a16="http://schemas.microsoft.com/office/drawing/2014/main" id="{A571D661-EA47-0C97-9CE9-2A32BC08B8F7}"/>
              </a:ext>
            </a:extLst>
          </p:cNvPr>
          <p:cNvSpPr txBox="1"/>
          <p:nvPr/>
        </p:nvSpPr>
        <p:spPr>
          <a:xfrm>
            <a:off x="8986872" y="5288804"/>
            <a:ext cx="728822" cy="553998"/>
          </a:xfrm>
          <a:prstGeom prst="rect">
            <a:avLst/>
          </a:prstGeom>
          <a:noFill/>
        </p:spPr>
        <p:txBody>
          <a:bodyPr wrap="square" rtlCol="0">
            <a:spAutoFit/>
          </a:bodyPr>
          <a:lstStyle/>
          <a:p>
            <a:pPr algn="ctr"/>
            <a:r>
              <a:rPr lang="en-GB" sz="1000" dirty="0"/>
              <a:t>Sore that does not heal</a:t>
            </a:r>
          </a:p>
        </p:txBody>
      </p:sp>
      <p:sp>
        <p:nvSpPr>
          <p:cNvPr id="20" name="TextBox 19">
            <a:extLst>
              <a:ext uri="{FF2B5EF4-FFF2-40B4-BE49-F238E27FC236}">
                <a16:creationId xmlns:a16="http://schemas.microsoft.com/office/drawing/2014/main" id="{2517DF62-FEC1-8AF7-32C1-0DC26C40FCC0}"/>
              </a:ext>
            </a:extLst>
          </p:cNvPr>
          <p:cNvSpPr txBox="1"/>
          <p:nvPr/>
        </p:nvSpPr>
        <p:spPr>
          <a:xfrm>
            <a:off x="6546798" y="5296830"/>
            <a:ext cx="728822" cy="707886"/>
          </a:xfrm>
          <a:prstGeom prst="rect">
            <a:avLst/>
          </a:prstGeom>
          <a:noFill/>
        </p:spPr>
        <p:txBody>
          <a:bodyPr wrap="square" rtlCol="0">
            <a:spAutoFit/>
          </a:bodyPr>
          <a:lstStyle/>
          <a:p>
            <a:pPr algn="ctr"/>
            <a:r>
              <a:rPr lang="en-GB" sz="1000" dirty="0"/>
              <a:t>Change in bladder habits</a:t>
            </a:r>
          </a:p>
        </p:txBody>
      </p:sp>
      <p:sp>
        <p:nvSpPr>
          <p:cNvPr id="21" name="TextBox 20">
            <a:extLst>
              <a:ext uri="{FF2B5EF4-FFF2-40B4-BE49-F238E27FC236}">
                <a16:creationId xmlns:a16="http://schemas.microsoft.com/office/drawing/2014/main" id="{69B82372-EA6A-1450-5FC2-7B167CEED4A8}"/>
              </a:ext>
            </a:extLst>
          </p:cNvPr>
          <p:cNvSpPr txBox="1"/>
          <p:nvPr/>
        </p:nvSpPr>
        <p:spPr>
          <a:xfrm>
            <a:off x="7717506" y="5274903"/>
            <a:ext cx="728822" cy="400110"/>
          </a:xfrm>
          <a:prstGeom prst="rect">
            <a:avLst/>
          </a:prstGeom>
          <a:noFill/>
        </p:spPr>
        <p:txBody>
          <a:bodyPr wrap="square" rtlCol="0">
            <a:spAutoFit/>
          </a:bodyPr>
          <a:lstStyle/>
          <a:p>
            <a:pPr algn="ctr"/>
            <a:r>
              <a:rPr lang="en-GB" sz="1000" dirty="0"/>
              <a:t>Tired all the time</a:t>
            </a:r>
          </a:p>
        </p:txBody>
      </p:sp>
      <p:sp>
        <p:nvSpPr>
          <p:cNvPr id="22" name="TextBox 21">
            <a:extLst>
              <a:ext uri="{FF2B5EF4-FFF2-40B4-BE49-F238E27FC236}">
                <a16:creationId xmlns:a16="http://schemas.microsoft.com/office/drawing/2014/main" id="{1EDA67C5-829E-60EA-5B93-01CCAD3B9D17}"/>
              </a:ext>
            </a:extLst>
          </p:cNvPr>
          <p:cNvSpPr txBox="1"/>
          <p:nvPr/>
        </p:nvSpPr>
        <p:spPr>
          <a:xfrm>
            <a:off x="7044106" y="5297107"/>
            <a:ext cx="850781" cy="400110"/>
          </a:xfrm>
          <a:prstGeom prst="rect">
            <a:avLst/>
          </a:prstGeom>
          <a:noFill/>
        </p:spPr>
        <p:txBody>
          <a:bodyPr wrap="square" rtlCol="0">
            <a:spAutoFit/>
          </a:bodyPr>
          <a:lstStyle/>
          <a:p>
            <a:pPr algn="ctr"/>
            <a:r>
              <a:rPr lang="en-GB" sz="1000" dirty="0"/>
              <a:t>Persistent hoarseness</a:t>
            </a:r>
          </a:p>
        </p:txBody>
      </p:sp>
      <p:sp>
        <p:nvSpPr>
          <p:cNvPr id="23" name="TextBox 22">
            <a:extLst>
              <a:ext uri="{FF2B5EF4-FFF2-40B4-BE49-F238E27FC236}">
                <a16:creationId xmlns:a16="http://schemas.microsoft.com/office/drawing/2014/main" id="{6FD59325-D662-CF18-20C0-D6D8E6C285FA}"/>
              </a:ext>
            </a:extLst>
          </p:cNvPr>
          <p:cNvSpPr txBox="1"/>
          <p:nvPr/>
        </p:nvSpPr>
        <p:spPr>
          <a:xfrm>
            <a:off x="8232478" y="5276610"/>
            <a:ext cx="932757" cy="1015663"/>
          </a:xfrm>
          <a:prstGeom prst="rect">
            <a:avLst/>
          </a:prstGeom>
          <a:noFill/>
        </p:spPr>
        <p:txBody>
          <a:bodyPr wrap="square" rtlCol="0">
            <a:spAutoFit/>
          </a:bodyPr>
          <a:lstStyle/>
          <a:p>
            <a:pPr algn="ctr"/>
            <a:r>
              <a:rPr lang="en-GB" sz="1000" dirty="0"/>
              <a:t>Unexplained bleeding (between periods, after sex or menopause)</a:t>
            </a:r>
          </a:p>
        </p:txBody>
      </p:sp>
      <p:sp>
        <p:nvSpPr>
          <p:cNvPr id="24" name="TextBox 23">
            <a:extLst>
              <a:ext uri="{FF2B5EF4-FFF2-40B4-BE49-F238E27FC236}">
                <a16:creationId xmlns:a16="http://schemas.microsoft.com/office/drawing/2014/main" id="{E9F758FA-875F-749F-2345-0B697D3B7BC8}"/>
              </a:ext>
            </a:extLst>
          </p:cNvPr>
          <p:cNvSpPr txBox="1"/>
          <p:nvPr/>
        </p:nvSpPr>
        <p:spPr>
          <a:xfrm>
            <a:off x="9563656" y="5284691"/>
            <a:ext cx="753493" cy="400110"/>
          </a:xfrm>
          <a:prstGeom prst="rect">
            <a:avLst/>
          </a:prstGeom>
          <a:noFill/>
        </p:spPr>
        <p:txBody>
          <a:bodyPr wrap="square" rtlCol="0">
            <a:spAutoFit/>
          </a:bodyPr>
          <a:lstStyle/>
          <a:p>
            <a:pPr algn="ctr"/>
            <a:r>
              <a:rPr lang="en-GB" sz="1000" dirty="0"/>
              <a:t>Breath-</a:t>
            </a:r>
            <a:br>
              <a:rPr lang="en-GB" sz="1000" dirty="0"/>
            </a:br>
            <a:r>
              <a:rPr lang="en-GB" sz="1000" dirty="0"/>
              <a:t>lessness</a:t>
            </a:r>
          </a:p>
        </p:txBody>
      </p:sp>
      <p:sp>
        <p:nvSpPr>
          <p:cNvPr id="25" name="TextBox 24">
            <a:extLst>
              <a:ext uri="{FF2B5EF4-FFF2-40B4-BE49-F238E27FC236}">
                <a16:creationId xmlns:a16="http://schemas.microsoft.com/office/drawing/2014/main" id="{BF46C4EC-3F51-3A09-2207-AD5E50259EA1}"/>
              </a:ext>
            </a:extLst>
          </p:cNvPr>
          <p:cNvSpPr txBox="1"/>
          <p:nvPr/>
        </p:nvSpPr>
        <p:spPr>
          <a:xfrm>
            <a:off x="10167010" y="5292601"/>
            <a:ext cx="753493" cy="707886"/>
          </a:xfrm>
          <a:prstGeom prst="rect">
            <a:avLst/>
          </a:prstGeom>
          <a:noFill/>
        </p:spPr>
        <p:txBody>
          <a:bodyPr wrap="square" rtlCol="0">
            <a:spAutoFit/>
          </a:bodyPr>
          <a:lstStyle/>
          <a:p>
            <a:pPr algn="ctr"/>
            <a:r>
              <a:rPr lang="en-GB" sz="1000" dirty="0"/>
              <a:t>Red or white patches in mouth</a:t>
            </a:r>
          </a:p>
        </p:txBody>
      </p:sp>
      <p:sp>
        <p:nvSpPr>
          <p:cNvPr id="26" name="TextBox 25">
            <a:extLst>
              <a:ext uri="{FF2B5EF4-FFF2-40B4-BE49-F238E27FC236}">
                <a16:creationId xmlns:a16="http://schemas.microsoft.com/office/drawing/2014/main" id="{1FC5CD1C-9DFB-826B-1189-19C7A9EBD6DD}"/>
              </a:ext>
            </a:extLst>
          </p:cNvPr>
          <p:cNvSpPr txBox="1"/>
          <p:nvPr/>
        </p:nvSpPr>
        <p:spPr>
          <a:xfrm>
            <a:off x="10769136" y="5274903"/>
            <a:ext cx="753493" cy="707886"/>
          </a:xfrm>
          <a:prstGeom prst="rect">
            <a:avLst/>
          </a:prstGeom>
          <a:noFill/>
        </p:spPr>
        <p:txBody>
          <a:bodyPr wrap="square" rtlCol="0">
            <a:spAutoFit/>
          </a:bodyPr>
          <a:lstStyle/>
          <a:p>
            <a:pPr algn="ctr"/>
            <a:r>
              <a:rPr lang="en-GB" sz="1000" dirty="0"/>
              <a:t>Not feeling hungry as usual</a:t>
            </a:r>
          </a:p>
        </p:txBody>
      </p:sp>
    </p:spTree>
    <p:extLst>
      <p:ext uri="{BB962C8B-B14F-4D97-AF65-F5344CB8AC3E}">
        <p14:creationId xmlns:p14="http://schemas.microsoft.com/office/powerpoint/2010/main" val="3803455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Experience and presentation of symptoms</a:t>
            </a:r>
          </a:p>
        </p:txBody>
      </p:sp>
      <p:sp>
        <p:nvSpPr>
          <p:cNvPr id="2" name="Text Placeholder 3">
            <a:extLst>
              <a:ext uri="{FF2B5EF4-FFF2-40B4-BE49-F238E27FC236}">
                <a16:creationId xmlns:a16="http://schemas.microsoft.com/office/drawing/2014/main" id="{1C15CA36-322A-30B7-C899-F22ED062A725}"/>
              </a:ext>
            </a:extLst>
          </p:cNvPr>
          <p:cNvSpPr>
            <a:spLocks noGrp="1"/>
          </p:cNvSpPr>
          <p:nvPr>
            <p:ph type="body" sz="quarter" idx="13"/>
          </p:nvPr>
        </p:nvSpPr>
        <p:spPr>
          <a:xfrm>
            <a:off x="5835650" y="273050"/>
            <a:ext cx="5375275" cy="365125"/>
          </a:xfrm>
        </p:spPr>
        <p:txBody>
          <a:bodyPr/>
          <a:lstStyle/>
          <a:p>
            <a:r>
              <a:rPr lang="en-GB" dirty="0">
                <a:latin typeface="+mn-lt"/>
              </a:rPr>
              <a:t>Cancer Awareness Measure+ 2024 – Scotland</a:t>
            </a:r>
          </a:p>
        </p:txBody>
      </p:sp>
    </p:spTree>
    <p:extLst>
      <p:ext uri="{BB962C8B-B14F-4D97-AF65-F5344CB8AC3E}">
        <p14:creationId xmlns:p14="http://schemas.microsoft.com/office/powerpoint/2010/main" val="2467465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334091" y="279065"/>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Just under half reported experiencing any potential cancer symptom, and 1 in 3 reported experiencing any potential non-specific cancer symptom</a:t>
            </a:r>
            <a:endParaRPr lang="en-GB" sz="2200" spc="10" dirty="0">
              <a:latin typeface="+mn-lt"/>
              <a:ea typeface="+mn-ea"/>
              <a:cs typeface="+mn-cs"/>
            </a:endParaRP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334091" y="6465662"/>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H1_rec. Which of the following health symptoms, if any, have you experienced in the last 12 months? Note: a “persistent” symptom is a symptom that doesn’t go away or keeps coming back. Please select all that apply. </a:t>
            </a:r>
            <a:br>
              <a:rPr lang="en-US" sz="800" dirty="0"/>
            </a:br>
            <a:r>
              <a:rPr lang="en-US" sz="800" dirty="0"/>
              <a:t>Base: All in Scotland (N=1,056)</a:t>
            </a:r>
          </a:p>
        </p:txBody>
      </p:sp>
      <p:sp>
        <p:nvSpPr>
          <p:cNvPr id="20" name="Speech Bubble: Rectangle with Corners Rounded 19">
            <a:extLst>
              <a:ext uri="{FF2B5EF4-FFF2-40B4-BE49-F238E27FC236}">
                <a16:creationId xmlns:a16="http://schemas.microsoft.com/office/drawing/2014/main" id="{58168957-6C6B-1CE3-C842-4722C67E0976}"/>
              </a:ext>
            </a:extLst>
          </p:cNvPr>
          <p:cNvSpPr/>
          <p:nvPr/>
        </p:nvSpPr>
        <p:spPr>
          <a:xfrm>
            <a:off x="7963784" y="3765316"/>
            <a:ext cx="3911916" cy="12699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Respondents from lower social grades (C2DE) were more than twice as likely as those from higher social grades (ABC1) to report experiencing any potential lung-specific cancer symptoms (20% vs 9%). This was also the case for those in lower social grades who are also aged 45 (23% vs 11% not).</a:t>
            </a:r>
          </a:p>
        </p:txBody>
      </p:sp>
      <p:sp>
        <p:nvSpPr>
          <p:cNvPr id="21" name="Speech Bubble: Rectangle with Corners Rounded 20">
            <a:extLst>
              <a:ext uri="{FF2B5EF4-FFF2-40B4-BE49-F238E27FC236}">
                <a16:creationId xmlns:a16="http://schemas.microsoft.com/office/drawing/2014/main" id="{F207855B-A61B-5E72-B9C5-6EE0D3D9B0A3}"/>
              </a:ext>
            </a:extLst>
          </p:cNvPr>
          <p:cNvSpPr/>
          <p:nvPr/>
        </p:nvSpPr>
        <p:spPr>
          <a:xfrm>
            <a:off x="7963785" y="1665656"/>
            <a:ext cx="3911917" cy="1087035"/>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Respondents from an ethnic minority background were more likely to report experiencing all symptom types except lung-specific cancer symptoms (8% vs 15%), where white respondents were more likely to report experiencing these symptoms.</a:t>
            </a:r>
          </a:p>
        </p:txBody>
      </p:sp>
      <p:sp>
        <p:nvSpPr>
          <p:cNvPr id="2" name="Speech Bubble: Rectangle with Corners Rounded 1">
            <a:extLst>
              <a:ext uri="{FF2B5EF4-FFF2-40B4-BE49-F238E27FC236}">
                <a16:creationId xmlns:a16="http://schemas.microsoft.com/office/drawing/2014/main" id="{36341466-D435-2F19-E1DF-5D40D919AC69}"/>
              </a:ext>
            </a:extLst>
          </p:cNvPr>
          <p:cNvSpPr/>
          <p:nvPr/>
        </p:nvSpPr>
        <p:spPr>
          <a:xfrm>
            <a:off x="7963784" y="5189454"/>
            <a:ext cx="3911916" cy="104032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in older age groups (aged 50+) were more likely than adults under 30 to report that they experienced any potential cancer symptom (49% vs 44%), lung-specific (17% vs 13%) and oral cancer symptom (15% vs 8%) </a:t>
            </a:r>
          </a:p>
        </p:txBody>
      </p:sp>
      <p:graphicFrame>
        <p:nvGraphicFramePr>
          <p:cNvPr id="13" name="Chart 12">
            <a:extLst>
              <a:ext uri="{FF2B5EF4-FFF2-40B4-BE49-F238E27FC236}">
                <a16:creationId xmlns:a16="http://schemas.microsoft.com/office/drawing/2014/main" id="{A39CE6BB-99BA-71F4-F9BF-82A9850217D5}"/>
              </a:ext>
            </a:extLst>
          </p:cNvPr>
          <p:cNvGraphicFramePr/>
          <p:nvPr>
            <p:extLst>
              <p:ext uri="{D42A27DB-BD31-4B8C-83A1-F6EECF244321}">
                <p14:modId xmlns:p14="http://schemas.microsoft.com/office/powerpoint/2010/main" val="2742568691"/>
              </p:ext>
            </p:extLst>
          </p:nvPr>
        </p:nvGraphicFramePr>
        <p:xfrm>
          <a:off x="722742" y="1951857"/>
          <a:ext cx="6792987" cy="433915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059D684A-4054-0A24-4586-06316638744F}"/>
              </a:ext>
            </a:extLst>
          </p:cNvPr>
          <p:cNvSpPr txBox="1"/>
          <p:nvPr/>
        </p:nvSpPr>
        <p:spPr>
          <a:xfrm>
            <a:off x="1414130" y="1798916"/>
            <a:ext cx="5249993" cy="338554"/>
          </a:xfrm>
          <a:prstGeom prst="rect">
            <a:avLst/>
          </a:prstGeom>
          <a:noFill/>
        </p:spPr>
        <p:txBody>
          <a:bodyPr wrap="square" rtlCol="0">
            <a:spAutoFit/>
          </a:bodyPr>
          <a:lstStyle/>
          <a:p>
            <a:pPr algn="ctr"/>
            <a:r>
              <a:rPr lang="en-US" sz="1600" b="1" spc="10" dirty="0"/>
              <a:t>Potential symptoms experienced in past 12 months</a:t>
            </a:r>
          </a:p>
        </p:txBody>
      </p:sp>
      <p:sp>
        <p:nvSpPr>
          <p:cNvPr id="3" name="Speech Bubble: Rectangle with Corners Rounded 2">
            <a:extLst>
              <a:ext uri="{FF2B5EF4-FFF2-40B4-BE49-F238E27FC236}">
                <a16:creationId xmlns:a16="http://schemas.microsoft.com/office/drawing/2014/main" id="{F4B35492-01E5-151A-7F73-D6801859FF1E}"/>
              </a:ext>
            </a:extLst>
          </p:cNvPr>
          <p:cNvSpPr/>
          <p:nvPr/>
        </p:nvSpPr>
        <p:spPr>
          <a:xfrm>
            <a:off x="7963783" y="2924027"/>
            <a:ext cx="3911917" cy="69359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Females were more likely than males to report that they experienced any potential oral cancer symptom (15% vs 10%) </a:t>
            </a:r>
          </a:p>
        </p:txBody>
      </p:sp>
      <p:sp>
        <p:nvSpPr>
          <p:cNvPr id="4" name="Oval 3">
            <a:extLst>
              <a:ext uri="{FF2B5EF4-FFF2-40B4-BE49-F238E27FC236}">
                <a16:creationId xmlns:a16="http://schemas.microsoft.com/office/drawing/2014/main" id="{17E47A14-8F51-F75B-E54F-01D6A85B5054}"/>
              </a:ext>
            </a:extLst>
          </p:cNvPr>
          <p:cNvSpPr/>
          <p:nvPr/>
        </p:nvSpPr>
        <p:spPr>
          <a:xfrm>
            <a:off x="11194231" y="248107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43936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241488"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When asked about causes of any potential cancer symptoms, external and lifestyle factors, and an existing physical problem were the most commonly attributed causes of any potential cancer symptoms</a:t>
            </a:r>
            <a:endParaRPr lang="en-GB" sz="2200" spc="10" dirty="0">
              <a:latin typeface="+mn-lt"/>
              <a:ea typeface="+mn-ea"/>
              <a:cs typeface="+mn-cs"/>
            </a:endParaRP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H3_rec1.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cancer symptom</a:t>
            </a:r>
            <a:br>
              <a:rPr lang="en-US" sz="800" dirty="0"/>
            </a:br>
            <a:r>
              <a:rPr lang="en-US" sz="800" dirty="0"/>
              <a:t>Base: All in Scotland experiencing any potential cancer symptoms (N=489)</a:t>
            </a:r>
          </a:p>
        </p:txBody>
      </p:sp>
      <p:graphicFrame>
        <p:nvGraphicFramePr>
          <p:cNvPr id="6" name="Chart 5">
            <a:extLst>
              <a:ext uri="{FF2B5EF4-FFF2-40B4-BE49-F238E27FC236}">
                <a16:creationId xmlns:a16="http://schemas.microsoft.com/office/drawing/2014/main" id="{E451AC33-EDA2-F3B4-20BF-E3D6D6E1A5E3}"/>
              </a:ext>
            </a:extLst>
          </p:cNvPr>
          <p:cNvGraphicFramePr/>
          <p:nvPr>
            <p:extLst>
              <p:ext uri="{D42A27DB-BD31-4B8C-83A1-F6EECF244321}">
                <p14:modId xmlns:p14="http://schemas.microsoft.com/office/powerpoint/2010/main" val="3875578270"/>
              </p:ext>
            </p:extLst>
          </p:nvPr>
        </p:nvGraphicFramePr>
        <p:xfrm>
          <a:off x="384662" y="1950841"/>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350284EF-2DD9-C309-BFB0-19A71F067A91}"/>
              </a:ext>
            </a:extLst>
          </p:cNvPr>
          <p:cNvSpPr txBox="1"/>
          <p:nvPr/>
        </p:nvSpPr>
        <p:spPr>
          <a:xfrm>
            <a:off x="3471003" y="1950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cancer symptoms</a:t>
            </a:r>
            <a:endParaRPr lang="en-GB" sz="1600" b="1" i="0" u="none" strike="noStrike" kern="1200" spc="10" baseline="0" dirty="0">
              <a:solidFill>
                <a:schemeClr val="tx1"/>
              </a:solidFill>
              <a:ea typeface="+mn-ea"/>
              <a:cs typeface="+mn-cs"/>
            </a:endParaRPr>
          </a:p>
        </p:txBody>
      </p:sp>
    </p:spTree>
    <p:extLst>
      <p:ext uri="{BB962C8B-B14F-4D97-AF65-F5344CB8AC3E}">
        <p14:creationId xmlns:p14="http://schemas.microsoft.com/office/powerpoint/2010/main" val="3895517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5" y="252136"/>
            <a:ext cx="11410603"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Identification of lifestyle factors was largely driven by younger respondents, those without a disability and those in West of Scotland, while mental health problems were driven by those from the most deprived deciles and those aged 45+ in lower social grades</a:t>
            </a:r>
            <a:endParaRPr lang="en-GB" sz="2200" spc="10" dirty="0">
              <a:latin typeface="+mn-lt"/>
              <a:ea typeface="+mn-ea"/>
              <a:cs typeface="+mn-cs"/>
            </a:endParaRPr>
          </a:p>
        </p:txBody>
      </p:sp>
      <p:sp>
        <p:nvSpPr>
          <p:cNvPr id="3" name="TextBox 2">
            <a:extLst>
              <a:ext uri="{FF2B5EF4-FFF2-40B4-BE49-F238E27FC236}">
                <a16:creationId xmlns:a16="http://schemas.microsoft.com/office/drawing/2014/main" id="{0FA3D0E4-D125-F952-8C9D-E674401F96E3}"/>
              </a:ext>
            </a:extLst>
          </p:cNvPr>
          <p:cNvSpPr txBox="1"/>
          <p:nvPr/>
        </p:nvSpPr>
        <p:spPr>
          <a:xfrm>
            <a:off x="3071073" y="1590922"/>
            <a:ext cx="6049854"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cancer symptoms</a:t>
            </a:r>
            <a:endParaRPr lang="en-GB" sz="1600" b="1" i="0" u="none" strike="noStrike" kern="1200" spc="10" baseline="0" dirty="0">
              <a:solidFill>
                <a:schemeClr val="tx1"/>
              </a:solidFill>
              <a:ea typeface="+mn-ea"/>
              <a:cs typeface="+mn-cs"/>
            </a:endParaRPr>
          </a:p>
        </p:txBody>
      </p:sp>
      <p:sp>
        <p:nvSpPr>
          <p:cNvPr id="2" name="Speech Bubble: Rectangle with Corners Rounded 1">
            <a:extLst>
              <a:ext uri="{FF2B5EF4-FFF2-40B4-BE49-F238E27FC236}">
                <a16:creationId xmlns:a16="http://schemas.microsoft.com/office/drawing/2014/main" id="{8C65AB0A-43D9-3C18-E102-06287EF89E7E}"/>
              </a:ext>
            </a:extLst>
          </p:cNvPr>
          <p:cNvSpPr/>
          <p:nvPr/>
        </p:nvSpPr>
        <p:spPr>
          <a:xfrm>
            <a:off x="502355" y="2463440"/>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US" sz="1200" dirty="0">
              <a:solidFill>
                <a:schemeClr val="tx1"/>
              </a:solidFill>
            </a:endParaRPr>
          </a:p>
          <a:p>
            <a:pPr algn="ctr"/>
            <a:endParaRPr lang="en-US" sz="1200" dirty="0">
              <a:solidFill>
                <a:schemeClr val="tx1"/>
              </a:solidFill>
            </a:endParaRPr>
          </a:p>
          <a:p>
            <a:pPr algn="ctr"/>
            <a:r>
              <a:rPr lang="en-US" sz="1200" dirty="0">
                <a:solidFill>
                  <a:schemeClr val="tx1"/>
                </a:solidFill>
              </a:rPr>
              <a:t>18-29s were the most likely to select mental health problems (50% vs 11% 50+) and lifestyle factors (46% vs 30% 50+). </a:t>
            </a:r>
          </a:p>
          <a:p>
            <a:pPr algn="ctr"/>
            <a:endParaRPr lang="en-US" sz="1200" dirty="0">
              <a:solidFill>
                <a:schemeClr val="tx1"/>
              </a:solidFill>
            </a:endParaRPr>
          </a:p>
          <a:p>
            <a:pPr algn="ctr"/>
            <a:r>
              <a:rPr lang="en-US" sz="1200" dirty="0">
                <a:solidFill>
                  <a:schemeClr val="tx1"/>
                </a:solidFill>
              </a:rPr>
              <a:t>Those aged 50+ were the most likely to select cancer (14% vs 6% 18-29s).</a:t>
            </a:r>
          </a:p>
          <a:p>
            <a:pPr algn="ctr"/>
            <a:endParaRPr lang="en-US" sz="1200" dirty="0">
              <a:solidFill>
                <a:schemeClr val="tx1"/>
              </a:solidFill>
            </a:endParaRPr>
          </a:p>
          <a:p>
            <a:pPr algn="ctr"/>
            <a:endParaRPr lang="en-GB" sz="1200" dirty="0">
              <a:solidFill>
                <a:schemeClr val="tx1"/>
              </a:solidFill>
            </a:endParaRPr>
          </a:p>
        </p:txBody>
      </p:sp>
      <p:sp>
        <p:nvSpPr>
          <p:cNvPr id="4" name="Speech Bubble: Rectangle with Corners Rounded 3">
            <a:extLst>
              <a:ext uri="{FF2B5EF4-FFF2-40B4-BE49-F238E27FC236}">
                <a16:creationId xmlns:a16="http://schemas.microsoft.com/office/drawing/2014/main" id="{90F5657E-A6D3-F8D9-341C-73AB82C74E5A}"/>
              </a:ext>
            </a:extLst>
          </p:cNvPr>
          <p:cNvSpPr/>
          <p:nvPr/>
        </p:nvSpPr>
        <p:spPr>
          <a:xfrm>
            <a:off x="4376242" y="2463440"/>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living with a disability were more likely to select existing physical health problems (46% vs 19% no disability) and medication (24% vs 7%), while those without a disability were more likely select lifestyle factors (39% vs 29%).</a:t>
            </a:r>
          </a:p>
        </p:txBody>
      </p:sp>
      <p:sp>
        <p:nvSpPr>
          <p:cNvPr id="7" name="Speech Bubble: Rectangle with Corners Rounded 6">
            <a:extLst>
              <a:ext uri="{FF2B5EF4-FFF2-40B4-BE49-F238E27FC236}">
                <a16:creationId xmlns:a16="http://schemas.microsoft.com/office/drawing/2014/main" id="{E9D85075-C0F8-E943-DC58-D40E5CBA301A}"/>
              </a:ext>
            </a:extLst>
          </p:cNvPr>
          <p:cNvSpPr/>
          <p:nvPr/>
        </p:nvSpPr>
        <p:spPr>
          <a:xfrm>
            <a:off x="6402809" y="4652547"/>
            <a:ext cx="3528000" cy="1355061"/>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categorised as a lower social grade (C2DE) and also aged 45 or over were less likely than those who are not to attribute their symptoms to mental health problems (11% vs 28%).</a:t>
            </a:r>
          </a:p>
        </p:txBody>
      </p:sp>
      <p:sp>
        <p:nvSpPr>
          <p:cNvPr id="13" name="Speech Bubble: Rectangle with Corners Rounded 12">
            <a:extLst>
              <a:ext uri="{FF2B5EF4-FFF2-40B4-BE49-F238E27FC236}">
                <a16:creationId xmlns:a16="http://schemas.microsoft.com/office/drawing/2014/main" id="{C7364604-E69F-BEDD-3A32-77AFF79F0C00}"/>
              </a:ext>
            </a:extLst>
          </p:cNvPr>
          <p:cNvSpPr/>
          <p:nvPr/>
        </p:nvSpPr>
        <p:spPr>
          <a:xfrm>
            <a:off x="2410282" y="4648713"/>
            <a:ext cx="3528000" cy="14229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the most deprived deciles (1-2) were more likely than those from the least deprived deciles (9-10) to identify medication (20% vs 10%), while those in the least deprived deciles were more likely to identify cancer (14% vs 7%).</a:t>
            </a:r>
            <a:endParaRPr lang="en-GB" sz="1200" dirty="0">
              <a:solidFill>
                <a:schemeClr val="tx1"/>
              </a:solidFill>
            </a:endParaRPr>
          </a:p>
        </p:txBody>
      </p:sp>
      <p:sp>
        <p:nvSpPr>
          <p:cNvPr id="21" name="Speech Bubble: Rectangle with Corners Rounded 20">
            <a:extLst>
              <a:ext uri="{FF2B5EF4-FFF2-40B4-BE49-F238E27FC236}">
                <a16:creationId xmlns:a16="http://schemas.microsoft.com/office/drawing/2014/main" id="{20C3A33D-4E13-AB79-6B18-766168E2E248}"/>
              </a:ext>
            </a:extLst>
          </p:cNvPr>
          <p:cNvSpPr/>
          <p:nvPr/>
        </p:nvSpPr>
        <p:spPr>
          <a:xfrm>
            <a:off x="8166809" y="2441461"/>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lumMod val="50000"/>
                  </a:schemeClr>
                </a:solidFill>
              </a:rPr>
              <a:t>Those living in the North Scotland cancer network were the most likely to attribute their symptoms to cancer (15%), while those in the West of Scotland cancer network were more likely to select lifestyle factors (38%) and mental health problems (26%).</a:t>
            </a:r>
            <a:endParaRPr lang="en-GB" sz="1200" dirty="0">
              <a:solidFill>
                <a:schemeClr val="tx1">
                  <a:lumMod val="50000"/>
                </a:schemeClr>
              </a:solidFill>
            </a:endParaRPr>
          </a:p>
        </p:txBody>
      </p:sp>
      <p:sp>
        <p:nvSpPr>
          <p:cNvPr id="22" name="Rectangle: Rounded Corners 21">
            <a:extLst>
              <a:ext uri="{FF2B5EF4-FFF2-40B4-BE49-F238E27FC236}">
                <a16:creationId xmlns:a16="http://schemas.microsoft.com/office/drawing/2014/main" id="{788F5491-B0EF-7296-8F69-0288BD4FD0A4}"/>
              </a:ext>
            </a:extLst>
          </p:cNvPr>
          <p:cNvSpPr/>
          <p:nvPr/>
        </p:nvSpPr>
        <p:spPr>
          <a:xfrm>
            <a:off x="1256354" y="230438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23" name="Rectangle: Rounded Corners 22">
            <a:extLst>
              <a:ext uri="{FF2B5EF4-FFF2-40B4-BE49-F238E27FC236}">
                <a16:creationId xmlns:a16="http://schemas.microsoft.com/office/drawing/2014/main" id="{8CE4E663-80A2-25F2-BABD-32D9D75626BA}"/>
              </a:ext>
            </a:extLst>
          </p:cNvPr>
          <p:cNvSpPr/>
          <p:nvPr/>
        </p:nvSpPr>
        <p:spPr>
          <a:xfrm>
            <a:off x="5153333" y="230438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24" name="Rectangle: Rounded Corners 23">
            <a:extLst>
              <a:ext uri="{FF2B5EF4-FFF2-40B4-BE49-F238E27FC236}">
                <a16:creationId xmlns:a16="http://schemas.microsoft.com/office/drawing/2014/main" id="{0FF3E7F6-D590-D1F4-F876-39DD7537C39C}"/>
              </a:ext>
            </a:extLst>
          </p:cNvPr>
          <p:cNvSpPr/>
          <p:nvPr/>
        </p:nvSpPr>
        <p:spPr>
          <a:xfrm>
            <a:off x="7248891" y="4569867"/>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C2DE 45+</a:t>
            </a:r>
          </a:p>
        </p:txBody>
      </p:sp>
      <p:sp>
        <p:nvSpPr>
          <p:cNvPr id="26" name="Rectangle: Rounded Corners 25">
            <a:extLst>
              <a:ext uri="{FF2B5EF4-FFF2-40B4-BE49-F238E27FC236}">
                <a16:creationId xmlns:a16="http://schemas.microsoft.com/office/drawing/2014/main" id="{C831B701-4300-283E-35D0-C25C4F80D1F9}"/>
              </a:ext>
            </a:extLst>
          </p:cNvPr>
          <p:cNvSpPr/>
          <p:nvPr/>
        </p:nvSpPr>
        <p:spPr>
          <a:xfrm>
            <a:off x="3199404" y="456091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IMD</a:t>
            </a:r>
          </a:p>
        </p:txBody>
      </p:sp>
      <p:sp>
        <p:nvSpPr>
          <p:cNvPr id="27" name="Rectangle: Rounded Corners 26">
            <a:extLst>
              <a:ext uri="{FF2B5EF4-FFF2-40B4-BE49-F238E27FC236}">
                <a16:creationId xmlns:a16="http://schemas.microsoft.com/office/drawing/2014/main" id="{6192737B-6613-B868-3C61-5A3089E576C1}"/>
              </a:ext>
            </a:extLst>
          </p:cNvPr>
          <p:cNvSpPr/>
          <p:nvPr/>
        </p:nvSpPr>
        <p:spPr>
          <a:xfrm>
            <a:off x="8792924" y="2301958"/>
            <a:ext cx="229639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Scottish Cancer Networks</a:t>
            </a:r>
          </a:p>
        </p:txBody>
      </p:sp>
      <p:sp>
        <p:nvSpPr>
          <p:cNvPr id="5" name="Footer Placeholder 5">
            <a:extLst>
              <a:ext uri="{FF2B5EF4-FFF2-40B4-BE49-F238E27FC236}">
                <a16:creationId xmlns:a16="http://schemas.microsoft.com/office/drawing/2014/main" id="{6F995B77-36E8-CD19-36FC-BDB541D9F51B}"/>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H3_rec1.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cancer symptom</a:t>
            </a:r>
            <a:br>
              <a:rPr lang="en-US" sz="800" dirty="0"/>
            </a:br>
            <a:r>
              <a:rPr lang="en-US" sz="800" dirty="0"/>
              <a:t>Base: All in Scotland experiencing any potential cancer symptoms (N=489)</a:t>
            </a:r>
          </a:p>
        </p:txBody>
      </p:sp>
      <p:sp>
        <p:nvSpPr>
          <p:cNvPr id="6" name="Oval 5">
            <a:extLst>
              <a:ext uri="{FF2B5EF4-FFF2-40B4-BE49-F238E27FC236}">
                <a16:creationId xmlns:a16="http://schemas.microsoft.com/office/drawing/2014/main" id="{59320DE1-672C-BEA3-9C78-E1B94C6C4DBA}"/>
              </a:ext>
            </a:extLst>
          </p:cNvPr>
          <p:cNvSpPr/>
          <p:nvPr/>
        </p:nvSpPr>
        <p:spPr>
          <a:xfrm>
            <a:off x="3279165" y="2273533"/>
            <a:ext cx="169015" cy="1543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71195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241488"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A similar trend emerged among those who identified any potential non-specific cancer symptoms, as lifestyle attribution and existing health problems remained the highest ranked</a:t>
            </a:r>
            <a:endParaRPr lang="en-GB" sz="2200" spc="10" dirty="0">
              <a:latin typeface="+mn-lt"/>
              <a:ea typeface="+mn-ea"/>
              <a:cs typeface="+mn-cs"/>
            </a:endParaRPr>
          </a:p>
        </p:txBody>
      </p:sp>
      <p:sp>
        <p:nvSpPr>
          <p:cNvPr id="5" name="Footer Placeholder 5">
            <a:extLst>
              <a:ext uri="{FF2B5EF4-FFF2-40B4-BE49-F238E27FC236}">
                <a16:creationId xmlns:a16="http://schemas.microsoft.com/office/drawing/2014/main" id="{6E1904A0-D190-AB7A-5264-8ECB1C826CC5}"/>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H3_rec2.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non-specific cancer symptom</a:t>
            </a:r>
            <a:br>
              <a:rPr lang="en-US" sz="800" dirty="0"/>
            </a:br>
            <a:r>
              <a:rPr lang="en-US" sz="800" dirty="0"/>
              <a:t>Base: All in Scotland experiencing any potential non-specific cancer symptoms (N=358)</a:t>
            </a:r>
          </a:p>
        </p:txBody>
      </p:sp>
      <p:graphicFrame>
        <p:nvGraphicFramePr>
          <p:cNvPr id="6" name="Chart 5">
            <a:extLst>
              <a:ext uri="{FF2B5EF4-FFF2-40B4-BE49-F238E27FC236}">
                <a16:creationId xmlns:a16="http://schemas.microsoft.com/office/drawing/2014/main" id="{53639C67-E4BA-FF6F-7FE5-B921FC30B9B8}"/>
              </a:ext>
            </a:extLst>
          </p:cNvPr>
          <p:cNvGraphicFramePr/>
          <p:nvPr>
            <p:extLst>
              <p:ext uri="{D42A27DB-BD31-4B8C-83A1-F6EECF244321}">
                <p14:modId xmlns:p14="http://schemas.microsoft.com/office/powerpoint/2010/main" val="4188645186"/>
              </p:ext>
            </p:extLst>
          </p:nvPr>
        </p:nvGraphicFramePr>
        <p:xfrm>
          <a:off x="384662" y="1950841"/>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0E7B2483-F416-F51B-DC17-878F47E93999}"/>
              </a:ext>
            </a:extLst>
          </p:cNvPr>
          <p:cNvSpPr txBox="1"/>
          <p:nvPr/>
        </p:nvSpPr>
        <p:spPr>
          <a:xfrm>
            <a:off x="3471003" y="1950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non-specific cancer symptoms</a:t>
            </a:r>
            <a:endParaRPr lang="en-GB" sz="1600" b="1" i="0" u="none" strike="noStrike" kern="1200" spc="10" baseline="0" dirty="0">
              <a:solidFill>
                <a:schemeClr val="tx1"/>
              </a:solidFill>
              <a:ea typeface="+mn-ea"/>
              <a:cs typeface="+mn-cs"/>
            </a:endParaRPr>
          </a:p>
        </p:txBody>
      </p:sp>
    </p:spTree>
    <p:extLst>
      <p:ext uri="{BB962C8B-B14F-4D97-AF65-F5344CB8AC3E}">
        <p14:creationId xmlns:p14="http://schemas.microsoft.com/office/powerpoint/2010/main" val="960955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47041"/>
            <a:ext cx="11141032" cy="1401717"/>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000" spc="10" dirty="0">
                <a:latin typeface="+mn-lt"/>
                <a:ea typeface="+mn-ea"/>
                <a:cs typeface="+mn-cs"/>
              </a:rPr>
              <a:t>Consistent with any cancer symptom, non-specific symptoms saw younger respondents driving lifestyle attribution. Links with existing poor health were more commonly selected by older respondents, those with a disability and those living in the West of Scotland cancer network.</a:t>
            </a:r>
            <a:endParaRPr lang="en-GB" sz="2000" spc="10" dirty="0">
              <a:latin typeface="+mn-lt"/>
              <a:ea typeface="+mn-ea"/>
              <a:cs typeface="+mn-cs"/>
            </a:endParaRPr>
          </a:p>
        </p:txBody>
      </p:sp>
      <p:sp>
        <p:nvSpPr>
          <p:cNvPr id="2" name="Speech Bubble: Rectangle with Corners Rounded 1">
            <a:extLst>
              <a:ext uri="{FF2B5EF4-FFF2-40B4-BE49-F238E27FC236}">
                <a16:creationId xmlns:a16="http://schemas.microsoft.com/office/drawing/2014/main" id="{4CC5A80F-AB84-9598-BCCF-9E43FF2C3AD3}"/>
              </a:ext>
            </a:extLst>
          </p:cNvPr>
          <p:cNvSpPr/>
          <p:nvPr/>
        </p:nvSpPr>
        <p:spPr>
          <a:xfrm>
            <a:off x="502355" y="2673340"/>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18-29s were more likely to select mental health problems (61% vs 12% 50+) and lifestyle factors (41% vs 30%). </a:t>
            </a:r>
          </a:p>
          <a:p>
            <a:pPr algn="ctr"/>
            <a:endParaRPr lang="en-US" sz="1200" dirty="0">
              <a:solidFill>
                <a:schemeClr val="tx1"/>
              </a:solidFill>
            </a:endParaRPr>
          </a:p>
          <a:p>
            <a:pPr algn="ctr"/>
            <a:r>
              <a:rPr lang="en-US" sz="1200" dirty="0">
                <a:solidFill>
                  <a:schemeClr val="tx1"/>
                </a:solidFill>
              </a:rPr>
              <a:t>Those aged 50+ were more likely to select the following factors: existing (33% vs 23%) and new (20% vs 7%) physical health problems, and cancer (11% vs 2%).</a:t>
            </a:r>
          </a:p>
        </p:txBody>
      </p:sp>
      <p:sp>
        <p:nvSpPr>
          <p:cNvPr id="5" name="Speech Bubble: Rectangle with Corners Rounded 4">
            <a:extLst>
              <a:ext uri="{FF2B5EF4-FFF2-40B4-BE49-F238E27FC236}">
                <a16:creationId xmlns:a16="http://schemas.microsoft.com/office/drawing/2014/main" id="{8A3D9708-2528-17BB-FF73-D5CA932F5530}"/>
              </a:ext>
            </a:extLst>
          </p:cNvPr>
          <p:cNvSpPr/>
          <p:nvPr/>
        </p:nvSpPr>
        <p:spPr>
          <a:xfrm>
            <a:off x="2490702" y="4558240"/>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categorised as a lower social grade (C2DE) and also aged 45 or over were less likely than those who are not to attribute their symptoms to mental health problems (13% vs 34%).</a:t>
            </a:r>
          </a:p>
        </p:txBody>
      </p:sp>
      <p:sp>
        <p:nvSpPr>
          <p:cNvPr id="6" name="Speech Bubble: Rectangle with Corners Rounded 5">
            <a:extLst>
              <a:ext uri="{FF2B5EF4-FFF2-40B4-BE49-F238E27FC236}">
                <a16:creationId xmlns:a16="http://schemas.microsoft.com/office/drawing/2014/main" id="{DA372088-E2C9-33B8-B89C-BDCC91C111EB}"/>
              </a:ext>
            </a:extLst>
          </p:cNvPr>
          <p:cNvSpPr/>
          <p:nvPr/>
        </p:nvSpPr>
        <p:spPr>
          <a:xfrm>
            <a:off x="8186499" y="2591833"/>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living with a disability were more likely to select an existing physical health problem (44% vs 18% no disability) and medication (23% vs 6%), while those without a disability were more likely to select lifestyle factors (44% vs 25%)</a:t>
            </a:r>
            <a:r>
              <a:rPr lang="en-US" sz="1200" b="1" dirty="0">
                <a:solidFill>
                  <a:schemeClr val="tx1"/>
                </a:solidFill>
              </a:rPr>
              <a:t>.</a:t>
            </a:r>
            <a:endParaRPr lang="en-GB" sz="1200" b="1" dirty="0">
              <a:solidFill>
                <a:srgbClr val="FF0000"/>
              </a:solidFill>
            </a:endParaRPr>
          </a:p>
        </p:txBody>
      </p:sp>
      <p:sp>
        <p:nvSpPr>
          <p:cNvPr id="7" name="Speech Bubble: Rectangle with Corners Rounded 6">
            <a:extLst>
              <a:ext uri="{FF2B5EF4-FFF2-40B4-BE49-F238E27FC236}">
                <a16:creationId xmlns:a16="http://schemas.microsoft.com/office/drawing/2014/main" id="{7B0B9DF2-0F1D-92A3-39D9-7BE2A938006B}"/>
              </a:ext>
            </a:extLst>
          </p:cNvPr>
          <p:cNvSpPr/>
          <p:nvPr/>
        </p:nvSpPr>
        <p:spPr>
          <a:xfrm>
            <a:off x="6535442" y="4563489"/>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lumMod val="50000"/>
                  </a:schemeClr>
                </a:solidFill>
              </a:rPr>
              <a:t>Those living in the West of Scotland cancer network were more likely to select lifestyle factors (39%), existing physical (34%) and mental (32%) health problems.</a:t>
            </a:r>
            <a:endParaRPr lang="en-GB" sz="1200" dirty="0">
              <a:solidFill>
                <a:schemeClr val="tx1">
                  <a:lumMod val="50000"/>
                </a:schemeClr>
              </a:solidFill>
            </a:endParaRPr>
          </a:p>
        </p:txBody>
      </p:sp>
      <p:sp>
        <p:nvSpPr>
          <p:cNvPr id="10" name="Rectangle: Rounded Corners 9">
            <a:extLst>
              <a:ext uri="{FF2B5EF4-FFF2-40B4-BE49-F238E27FC236}">
                <a16:creationId xmlns:a16="http://schemas.microsoft.com/office/drawing/2014/main" id="{68DF9B31-D722-0323-C3F0-5E755AE4BE51}"/>
              </a:ext>
            </a:extLst>
          </p:cNvPr>
          <p:cNvSpPr/>
          <p:nvPr/>
        </p:nvSpPr>
        <p:spPr>
          <a:xfrm>
            <a:off x="1288971" y="251817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2" name="Rectangle: Rounded Corners 11">
            <a:extLst>
              <a:ext uri="{FF2B5EF4-FFF2-40B4-BE49-F238E27FC236}">
                <a16:creationId xmlns:a16="http://schemas.microsoft.com/office/drawing/2014/main" id="{7D42CB47-D2D7-FE0A-C7EA-369D5787C752}"/>
              </a:ext>
            </a:extLst>
          </p:cNvPr>
          <p:cNvSpPr/>
          <p:nvPr/>
        </p:nvSpPr>
        <p:spPr>
          <a:xfrm>
            <a:off x="3274626" y="446455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C2DE 45+</a:t>
            </a:r>
          </a:p>
        </p:txBody>
      </p:sp>
      <p:sp>
        <p:nvSpPr>
          <p:cNvPr id="13" name="Rectangle: Rounded Corners 12">
            <a:extLst>
              <a:ext uri="{FF2B5EF4-FFF2-40B4-BE49-F238E27FC236}">
                <a16:creationId xmlns:a16="http://schemas.microsoft.com/office/drawing/2014/main" id="{DEF641FD-5D26-4FC3-994F-415787F62076}"/>
              </a:ext>
            </a:extLst>
          </p:cNvPr>
          <p:cNvSpPr/>
          <p:nvPr/>
        </p:nvSpPr>
        <p:spPr>
          <a:xfrm>
            <a:off x="8973115" y="250758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14" name="Rectangle: Rounded Corners 13">
            <a:extLst>
              <a:ext uri="{FF2B5EF4-FFF2-40B4-BE49-F238E27FC236}">
                <a16:creationId xmlns:a16="http://schemas.microsoft.com/office/drawing/2014/main" id="{F427EFC5-983F-78A1-FE6E-BD2B7958C233}"/>
              </a:ext>
            </a:extLst>
          </p:cNvPr>
          <p:cNvSpPr/>
          <p:nvPr/>
        </p:nvSpPr>
        <p:spPr>
          <a:xfrm>
            <a:off x="7091385" y="4482391"/>
            <a:ext cx="2376734"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Scottish Cancer Networks</a:t>
            </a:r>
          </a:p>
        </p:txBody>
      </p:sp>
      <p:sp>
        <p:nvSpPr>
          <p:cNvPr id="19" name="TextBox 18">
            <a:extLst>
              <a:ext uri="{FF2B5EF4-FFF2-40B4-BE49-F238E27FC236}">
                <a16:creationId xmlns:a16="http://schemas.microsoft.com/office/drawing/2014/main" id="{2E38853B-2908-8580-3CD9-4BAF670BFF13}"/>
              </a:ext>
            </a:extLst>
          </p:cNvPr>
          <p:cNvSpPr txBox="1"/>
          <p:nvPr/>
        </p:nvSpPr>
        <p:spPr>
          <a:xfrm>
            <a:off x="3507586" y="1744478"/>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non-specific cancer symptoms</a:t>
            </a:r>
            <a:endParaRPr lang="en-GB" sz="1600" b="1" i="0" u="none" strike="noStrike" kern="1200" spc="10" baseline="0" dirty="0">
              <a:solidFill>
                <a:schemeClr val="tx1"/>
              </a:solidFill>
              <a:ea typeface="+mn-ea"/>
              <a:cs typeface="+mn-cs"/>
            </a:endParaRPr>
          </a:p>
        </p:txBody>
      </p:sp>
      <p:sp>
        <p:nvSpPr>
          <p:cNvPr id="20" name="Speech Bubble: Rectangle with Corners Rounded 19">
            <a:extLst>
              <a:ext uri="{FF2B5EF4-FFF2-40B4-BE49-F238E27FC236}">
                <a16:creationId xmlns:a16="http://schemas.microsoft.com/office/drawing/2014/main" id="{509F07A9-70F8-E276-8E34-F087A6376395}"/>
              </a:ext>
            </a:extLst>
          </p:cNvPr>
          <p:cNvSpPr/>
          <p:nvPr/>
        </p:nvSpPr>
        <p:spPr>
          <a:xfrm>
            <a:off x="4353952" y="2641977"/>
            <a:ext cx="3488620" cy="163440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lumMod val="50000"/>
                  </a:schemeClr>
                </a:solidFill>
              </a:rPr>
              <a:t>Males were more likely than females to select cancer (12% vs 5%).</a:t>
            </a:r>
            <a:endParaRPr lang="en-GB" sz="1200" dirty="0">
              <a:solidFill>
                <a:schemeClr val="tx1">
                  <a:lumMod val="50000"/>
                </a:schemeClr>
              </a:solidFill>
            </a:endParaRPr>
          </a:p>
        </p:txBody>
      </p:sp>
      <p:sp>
        <p:nvSpPr>
          <p:cNvPr id="21" name="Rectangle: Rounded Corners 20">
            <a:extLst>
              <a:ext uri="{FF2B5EF4-FFF2-40B4-BE49-F238E27FC236}">
                <a16:creationId xmlns:a16="http://schemas.microsoft.com/office/drawing/2014/main" id="{C9DC24A9-26DA-C0BD-D65A-CBA4C26936B6}"/>
              </a:ext>
            </a:extLst>
          </p:cNvPr>
          <p:cNvSpPr/>
          <p:nvPr/>
        </p:nvSpPr>
        <p:spPr>
          <a:xfrm>
            <a:off x="5178441" y="253847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9" name="Footer Placeholder 5">
            <a:extLst>
              <a:ext uri="{FF2B5EF4-FFF2-40B4-BE49-F238E27FC236}">
                <a16:creationId xmlns:a16="http://schemas.microsoft.com/office/drawing/2014/main" id="{54039EE1-22FF-3E6B-DA69-D6AEDE50A8D1}"/>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H3_rec2.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non-specific cancer symptom</a:t>
            </a:r>
            <a:br>
              <a:rPr lang="en-US" sz="800" dirty="0"/>
            </a:br>
            <a:r>
              <a:rPr lang="en-US" sz="800" dirty="0"/>
              <a:t>Base: All in Scotland experiencing any potential non-specific cancer symptoms (N=358)</a:t>
            </a:r>
          </a:p>
        </p:txBody>
      </p:sp>
      <p:sp>
        <p:nvSpPr>
          <p:cNvPr id="3" name="Oval 2">
            <a:extLst>
              <a:ext uri="{FF2B5EF4-FFF2-40B4-BE49-F238E27FC236}">
                <a16:creationId xmlns:a16="http://schemas.microsoft.com/office/drawing/2014/main" id="{16491CD6-55DC-A4CF-7658-3CB8AB6DFA19}"/>
              </a:ext>
            </a:extLst>
          </p:cNvPr>
          <p:cNvSpPr/>
          <p:nvPr/>
        </p:nvSpPr>
        <p:spPr>
          <a:xfrm>
            <a:off x="3291929" y="2472186"/>
            <a:ext cx="169015" cy="1543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69363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EB3B317E-ADE6-A322-D35F-4526559F0B22}"/>
              </a:ext>
            </a:extLst>
          </p:cNvPr>
          <p:cNvSpPr>
            <a:spLocks noGrp="1"/>
          </p:cNvSpPr>
          <p:nvPr>
            <p:ph type="body" sz="quarter" idx="15"/>
          </p:nvPr>
        </p:nvSpPr>
        <p:spPr/>
        <p:txBody>
          <a:bodyPr/>
          <a:lstStyle/>
          <a:p>
            <a:r>
              <a:rPr lang="en-GB" dirty="0">
                <a:latin typeface="+mn-lt"/>
              </a:rPr>
              <a:t>Agenda</a:t>
            </a:r>
          </a:p>
        </p:txBody>
      </p:sp>
      <p:sp>
        <p:nvSpPr>
          <p:cNvPr id="5" name="Text Placeholder 4">
            <a:extLst>
              <a:ext uri="{FF2B5EF4-FFF2-40B4-BE49-F238E27FC236}">
                <a16:creationId xmlns:a16="http://schemas.microsoft.com/office/drawing/2014/main" id="{03BDE19D-63BB-C81D-3DA5-7FD40A4E1B8A}"/>
              </a:ext>
            </a:extLst>
          </p:cNvPr>
          <p:cNvSpPr>
            <a:spLocks noGrp="1"/>
          </p:cNvSpPr>
          <p:nvPr>
            <p:ph type="body" sz="quarter" idx="10"/>
          </p:nvPr>
        </p:nvSpPr>
        <p:spPr/>
        <p:txBody>
          <a:bodyPr/>
          <a:lstStyle/>
          <a:p>
            <a:r>
              <a:rPr lang="en-US" dirty="0">
                <a:latin typeface="+mn-lt"/>
              </a:rPr>
              <a:t>Agenda</a:t>
            </a:r>
          </a:p>
        </p:txBody>
      </p:sp>
      <p:sp>
        <p:nvSpPr>
          <p:cNvPr id="7" name="Text Placeholder 6">
            <a:extLst>
              <a:ext uri="{FF2B5EF4-FFF2-40B4-BE49-F238E27FC236}">
                <a16:creationId xmlns:a16="http://schemas.microsoft.com/office/drawing/2014/main" id="{D5788FC6-4620-ED37-15AA-9AA0242E5267}"/>
              </a:ext>
            </a:extLst>
          </p:cNvPr>
          <p:cNvSpPr>
            <a:spLocks noGrp="1"/>
          </p:cNvSpPr>
          <p:nvPr>
            <p:ph type="body" sz="quarter" idx="17"/>
          </p:nvPr>
        </p:nvSpPr>
        <p:spPr/>
        <p:txBody>
          <a:bodyPr/>
          <a:lstStyle/>
          <a:p>
            <a:r>
              <a:rPr lang="en-US" dirty="0">
                <a:latin typeface="+mn-lt"/>
              </a:rPr>
              <a:t>Executive Summary</a:t>
            </a:r>
          </a:p>
        </p:txBody>
      </p:sp>
      <p:sp>
        <p:nvSpPr>
          <p:cNvPr id="9" name="Text Placeholder 8">
            <a:extLst>
              <a:ext uri="{FF2B5EF4-FFF2-40B4-BE49-F238E27FC236}">
                <a16:creationId xmlns:a16="http://schemas.microsoft.com/office/drawing/2014/main" id="{4AB2A7CA-9AAF-6461-10A1-ED9E174072A1}"/>
              </a:ext>
            </a:extLst>
          </p:cNvPr>
          <p:cNvSpPr>
            <a:spLocks noGrp="1"/>
          </p:cNvSpPr>
          <p:nvPr>
            <p:ph type="body" sz="quarter" idx="19"/>
          </p:nvPr>
        </p:nvSpPr>
        <p:spPr/>
        <p:txBody>
          <a:bodyPr/>
          <a:lstStyle/>
          <a:p>
            <a:r>
              <a:rPr lang="en-GB" dirty="0">
                <a:latin typeface="+mn-lt"/>
              </a:rPr>
              <a:t>Awareness of cancer symptoms and risk factors</a:t>
            </a:r>
            <a:endParaRPr lang="en-US" dirty="0">
              <a:latin typeface="+mn-lt"/>
            </a:endParaRPr>
          </a:p>
        </p:txBody>
      </p:sp>
      <p:sp>
        <p:nvSpPr>
          <p:cNvPr id="11" name="Text Placeholder 10">
            <a:extLst>
              <a:ext uri="{FF2B5EF4-FFF2-40B4-BE49-F238E27FC236}">
                <a16:creationId xmlns:a16="http://schemas.microsoft.com/office/drawing/2014/main" id="{ADD5095D-FFF0-F6A3-757D-C668C78DBCC5}"/>
              </a:ext>
            </a:extLst>
          </p:cNvPr>
          <p:cNvSpPr>
            <a:spLocks noGrp="1"/>
          </p:cNvSpPr>
          <p:nvPr>
            <p:ph type="body" sz="quarter" idx="21"/>
          </p:nvPr>
        </p:nvSpPr>
        <p:spPr/>
        <p:txBody>
          <a:bodyPr/>
          <a:lstStyle/>
          <a:p>
            <a:r>
              <a:rPr lang="en-US" dirty="0">
                <a:latin typeface="+mn-lt"/>
              </a:rPr>
              <a:t>Help seeking</a:t>
            </a:r>
          </a:p>
        </p:txBody>
      </p:sp>
      <p:sp>
        <p:nvSpPr>
          <p:cNvPr id="13" name="Text Placeholder 12">
            <a:extLst>
              <a:ext uri="{FF2B5EF4-FFF2-40B4-BE49-F238E27FC236}">
                <a16:creationId xmlns:a16="http://schemas.microsoft.com/office/drawing/2014/main" id="{1DCC0188-95B2-1F7E-9D50-E28B91100B13}"/>
              </a:ext>
            </a:extLst>
          </p:cNvPr>
          <p:cNvSpPr>
            <a:spLocks noGrp="1"/>
          </p:cNvSpPr>
          <p:nvPr>
            <p:ph type="body" sz="quarter" idx="23"/>
          </p:nvPr>
        </p:nvSpPr>
        <p:spPr/>
        <p:txBody>
          <a:bodyPr/>
          <a:lstStyle/>
          <a:p>
            <a:r>
              <a:rPr lang="en-US" dirty="0">
                <a:latin typeface="+mn-lt"/>
              </a:rPr>
              <a:t>Current health</a:t>
            </a:r>
          </a:p>
        </p:txBody>
      </p:sp>
      <p:sp>
        <p:nvSpPr>
          <p:cNvPr id="15" name="Text Placeholder 14">
            <a:extLst>
              <a:ext uri="{FF2B5EF4-FFF2-40B4-BE49-F238E27FC236}">
                <a16:creationId xmlns:a16="http://schemas.microsoft.com/office/drawing/2014/main" id="{FCF445E7-7153-02A2-D2A1-322554FCBE0E}"/>
              </a:ext>
            </a:extLst>
          </p:cNvPr>
          <p:cNvSpPr>
            <a:spLocks noGrp="1"/>
          </p:cNvSpPr>
          <p:nvPr>
            <p:ph type="body" sz="quarter" idx="25"/>
          </p:nvPr>
        </p:nvSpPr>
        <p:spPr/>
        <p:txBody>
          <a:bodyPr/>
          <a:lstStyle/>
          <a:p>
            <a:r>
              <a:rPr lang="en-GB" dirty="0">
                <a:latin typeface="+mn-lt"/>
              </a:rPr>
              <a:t>Experience and presentation of symptoms</a:t>
            </a:r>
            <a:endParaRPr lang="en-US" dirty="0">
              <a:latin typeface="+mn-lt"/>
            </a:endParaRPr>
          </a:p>
        </p:txBody>
      </p:sp>
      <p:sp>
        <p:nvSpPr>
          <p:cNvPr id="17" name="Text Placeholder 16">
            <a:extLst>
              <a:ext uri="{FF2B5EF4-FFF2-40B4-BE49-F238E27FC236}">
                <a16:creationId xmlns:a16="http://schemas.microsoft.com/office/drawing/2014/main" id="{F016FC77-5B81-2560-2784-6115C15D57D1}"/>
              </a:ext>
            </a:extLst>
          </p:cNvPr>
          <p:cNvSpPr>
            <a:spLocks noGrp="1"/>
          </p:cNvSpPr>
          <p:nvPr>
            <p:ph type="body" sz="quarter" idx="27"/>
          </p:nvPr>
        </p:nvSpPr>
        <p:spPr/>
        <p:txBody>
          <a:bodyPr/>
          <a:lstStyle/>
          <a:p>
            <a:r>
              <a:rPr lang="en-GB" dirty="0">
                <a:latin typeface="+mn-lt"/>
              </a:rPr>
              <a:t>Representation</a:t>
            </a:r>
            <a:endParaRPr lang="en-US" dirty="0">
              <a:latin typeface="+mn-lt"/>
            </a:endParaRPr>
          </a:p>
        </p:txBody>
      </p:sp>
      <p:sp>
        <p:nvSpPr>
          <p:cNvPr id="35" name="Text Placeholder 34">
            <a:extLst>
              <a:ext uri="{FF2B5EF4-FFF2-40B4-BE49-F238E27FC236}">
                <a16:creationId xmlns:a16="http://schemas.microsoft.com/office/drawing/2014/main" id="{D90F8C6F-B960-EC39-2A44-041E525298C7}"/>
              </a:ext>
            </a:extLst>
          </p:cNvPr>
          <p:cNvSpPr>
            <a:spLocks noGrp="1"/>
          </p:cNvSpPr>
          <p:nvPr>
            <p:ph type="body" sz="quarter" idx="32"/>
          </p:nvPr>
        </p:nvSpPr>
        <p:spPr/>
        <p:txBody>
          <a:bodyPr/>
          <a:lstStyle/>
          <a:p>
            <a:r>
              <a:rPr lang="en-GB" dirty="0">
                <a:latin typeface="+mn-lt"/>
              </a:rPr>
              <a:t>01</a:t>
            </a:r>
          </a:p>
        </p:txBody>
      </p:sp>
      <p:sp>
        <p:nvSpPr>
          <p:cNvPr id="37" name="Text Placeholder 36">
            <a:extLst>
              <a:ext uri="{FF2B5EF4-FFF2-40B4-BE49-F238E27FC236}">
                <a16:creationId xmlns:a16="http://schemas.microsoft.com/office/drawing/2014/main" id="{DFD20B75-7587-8EF7-2994-1FBCCA7261B7}"/>
              </a:ext>
            </a:extLst>
          </p:cNvPr>
          <p:cNvSpPr>
            <a:spLocks noGrp="1"/>
          </p:cNvSpPr>
          <p:nvPr>
            <p:ph type="body" sz="quarter" idx="33"/>
          </p:nvPr>
        </p:nvSpPr>
        <p:spPr/>
        <p:txBody>
          <a:bodyPr/>
          <a:lstStyle/>
          <a:p>
            <a:r>
              <a:rPr lang="en-GB" dirty="0">
                <a:latin typeface="+mn-lt"/>
              </a:rPr>
              <a:t>03</a:t>
            </a:r>
          </a:p>
        </p:txBody>
      </p:sp>
      <p:sp>
        <p:nvSpPr>
          <p:cNvPr id="39" name="Text Placeholder 38">
            <a:extLst>
              <a:ext uri="{FF2B5EF4-FFF2-40B4-BE49-F238E27FC236}">
                <a16:creationId xmlns:a16="http://schemas.microsoft.com/office/drawing/2014/main" id="{F53DF80C-22F8-3E98-73BF-269A203711E4}"/>
              </a:ext>
            </a:extLst>
          </p:cNvPr>
          <p:cNvSpPr>
            <a:spLocks noGrp="1"/>
          </p:cNvSpPr>
          <p:nvPr>
            <p:ph type="body" sz="quarter" idx="34"/>
          </p:nvPr>
        </p:nvSpPr>
        <p:spPr/>
        <p:txBody>
          <a:bodyPr/>
          <a:lstStyle/>
          <a:p>
            <a:r>
              <a:rPr lang="en-GB" dirty="0">
                <a:latin typeface="+mn-lt"/>
              </a:rPr>
              <a:t>05</a:t>
            </a:r>
          </a:p>
        </p:txBody>
      </p:sp>
      <p:sp>
        <p:nvSpPr>
          <p:cNvPr id="41" name="Text Placeholder 40">
            <a:extLst>
              <a:ext uri="{FF2B5EF4-FFF2-40B4-BE49-F238E27FC236}">
                <a16:creationId xmlns:a16="http://schemas.microsoft.com/office/drawing/2014/main" id="{7D96DD3A-FC84-5871-8609-2270F37A99AA}"/>
              </a:ext>
            </a:extLst>
          </p:cNvPr>
          <p:cNvSpPr>
            <a:spLocks noGrp="1"/>
          </p:cNvSpPr>
          <p:nvPr>
            <p:ph type="body" sz="quarter" idx="35"/>
          </p:nvPr>
        </p:nvSpPr>
        <p:spPr/>
        <p:txBody>
          <a:bodyPr/>
          <a:lstStyle/>
          <a:p>
            <a:r>
              <a:rPr lang="en-GB" dirty="0">
                <a:latin typeface="+mn-lt"/>
              </a:rPr>
              <a:t>02</a:t>
            </a:r>
          </a:p>
        </p:txBody>
      </p:sp>
      <p:sp>
        <p:nvSpPr>
          <p:cNvPr id="43" name="Text Placeholder 42">
            <a:extLst>
              <a:ext uri="{FF2B5EF4-FFF2-40B4-BE49-F238E27FC236}">
                <a16:creationId xmlns:a16="http://schemas.microsoft.com/office/drawing/2014/main" id="{27E9AFCD-1540-EF80-4291-6D06E90949EA}"/>
              </a:ext>
            </a:extLst>
          </p:cNvPr>
          <p:cNvSpPr>
            <a:spLocks noGrp="1"/>
          </p:cNvSpPr>
          <p:nvPr>
            <p:ph type="body" sz="quarter" idx="36"/>
          </p:nvPr>
        </p:nvSpPr>
        <p:spPr/>
        <p:txBody>
          <a:bodyPr/>
          <a:lstStyle/>
          <a:p>
            <a:r>
              <a:rPr lang="en-GB" dirty="0">
                <a:latin typeface="+mn-lt"/>
              </a:rPr>
              <a:t>04</a:t>
            </a:r>
          </a:p>
        </p:txBody>
      </p:sp>
      <p:sp>
        <p:nvSpPr>
          <p:cNvPr id="45" name="Text Placeholder 44">
            <a:extLst>
              <a:ext uri="{FF2B5EF4-FFF2-40B4-BE49-F238E27FC236}">
                <a16:creationId xmlns:a16="http://schemas.microsoft.com/office/drawing/2014/main" id="{E3EFECD0-BE72-060C-74DE-7C4C3DD92A22}"/>
              </a:ext>
            </a:extLst>
          </p:cNvPr>
          <p:cNvSpPr>
            <a:spLocks noGrp="1"/>
          </p:cNvSpPr>
          <p:nvPr>
            <p:ph type="body" sz="quarter" idx="37"/>
          </p:nvPr>
        </p:nvSpPr>
        <p:spPr/>
        <p:txBody>
          <a:bodyPr/>
          <a:lstStyle/>
          <a:p>
            <a:r>
              <a:rPr lang="en-GB" dirty="0">
                <a:latin typeface="+mn-lt"/>
              </a:rPr>
              <a:t>06</a:t>
            </a:r>
          </a:p>
        </p:txBody>
      </p:sp>
      <p:sp>
        <p:nvSpPr>
          <p:cNvPr id="3" name="Text Placeholder 2">
            <a:extLst>
              <a:ext uri="{FF2B5EF4-FFF2-40B4-BE49-F238E27FC236}">
                <a16:creationId xmlns:a16="http://schemas.microsoft.com/office/drawing/2014/main" id="{B14872F8-7280-FBE4-65A4-0124FAB93C4D}"/>
              </a:ext>
            </a:extLst>
          </p:cNvPr>
          <p:cNvSpPr>
            <a:spLocks noGrp="1"/>
          </p:cNvSpPr>
          <p:nvPr>
            <p:ph type="body" sz="quarter" idx="38"/>
          </p:nvPr>
        </p:nvSpPr>
        <p:spPr>
          <a:xfrm>
            <a:off x="5079448" y="5758571"/>
            <a:ext cx="2163181" cy="780010"/>
          </a:xfrm>
        </p:spPr>
        <p:txBody>
          <a:bodyPr/>
          <a:lstStyle/>
          <a:p>
            <a:r>
              <a:rPr lang="en-GB" dirty="0">
                <a:latin typeface="+mn-lt"/>
              </a:rPr>
              <a:t>Barriers and motivators to help seeking</a:t>
            </a:r>
          </a:p>
        </p:txBody>
      </p:sp>
      <p:sp>
        <p:nvSpPr>
          <p:cNvPr id="6" name="Text Placeholder 5">
            <a:extLst>
              <a:ext uri="{FF2B5EF4-FFF2-40B4-BE49-F238E27FC236}">
                <a16:creationId xmlns:a16="http://schemas.microsoft.com/office/drawing/2014/main" id="{6CA350AC-8D80-BAD7-E54B-FB5D184F6EF1}"/>
              </a:ext>
            </a:extLst>
          </p:cNvPr>
          <p:cNvSpPr>
            <a:spLocks noGrp="1"/>
          </p:cNvSpPr>
          <p:nvPr>
            <p:ph type="body" sz="quarter" idx="39"/>
          </p:nvPr>
        </p:nvSpPr>
        <p:spPr/>
        <p:txBody>
          <a:bodyPr/>
          <a:lstStyle/>
          <a:p>
            <a:r>
              <a:rPr lang="en-GB" dirty="0">
                <a:latin typeface="+mn-lt"/>
              </a:rPr>
              <a:t>Screening</a:t>
            </a:r>
          </a:p>
        </p:txBody>
      </p:sp>
      <p:sp>
        <p:nvSpPr>
          <p:cNvPr id="8" name="Text Placeholder 7">
            <a:extLst>
              <a:ext uri="{FF2B5EF4-FFF2-40B4-BE49-F238E27FC236}">
                <a16:creationId xmlns:a16="http://schemas.microsoft.com/office/drawing/2014/main" id="{48529816-BDB9-D3A4-04A2-A58C8A20DCF4}"/>
              </a:ext>
            </a:extLst>
          </p:cNvPr>
          <p:cNvSpPr>
            <a:spLocks noGrp="1"/>
          </p:cNvSpPr>
          <p:nvPr>
            <p:ph type="body" sz="quarter" idx="40"/>
          </p:nvPr>
        </p:nvSpPr>
        <p:spPr/>
        <p:txBody>
          <a:bodyPr/>
          <a:lstStyle/>
          <a:p>
            <a:r>
              <a:rPr lang="en-GB" dirty="0">
                <a:latin typeface="+mn-lt"/>
              </a:rPr>
              <a:t>07</a:t>
            </a:r>
          </a:p>
        </p:txBody>
      </p:sp>
      <p:sp>
        <p:nvSpPr>
          <p:cNvPr id="10" name="Text Placeholder 9">
            <a:extLst>
              <a:ext uri="{FF2B5EF4-FFF2-40B4-BE49-F238E27FC236}">
                <a16:creationId xmlns:a16="http://schemas.microsoft.com/office/drawing/2014/main" id="{BA1D3269-6A4D-DEA6-1F89-DD6B57D23862}"/>
              </a:ext>
            </a:extLst>
          </p:cNvPr>
          <p:cNvSpPr>
            <a:spLocks noGrp="1"/>
          </p:cNvSpPr>
          <p:nvPr>
            <p:ph type="body" sz="quarter" idx="41"/>
          </p:nvPr>
        </p:nvSpPr>
        <p:spPr/>
        <p:txBody>
          <a:bodyPr/>
          <a:lstStyle/>
          <a:p>
            <a:r>
              <a:rPr lang="en-GB" dirty="0">
                <a:latin typeface="+mn-lt"/>
              </a:rPr>
              <a:t>08</a:t>
            </a:r>
          </a:p>
        </p:txBody>
      </p:sp>
      <p:sp>
        <p:nvSpPr>
          <p:cNvPr id="14" name="Text Placeholder 13">
            <a:extLst>
              <a:ext uri="{FF2B5EF4-FFF2-40B4-BE49-F238E27FC236}">
                <a16:creationId xmlns:a16="http://schemas.microsoft.com/office/drawing/2014/main" id="{12BE0E59-93C9-C492-7075-EEDFDC5626AA}"/>
              </a:ext>
            </a:extLst>
          </p:cNvPr>
          <p:cNvSpPr>
            <a:spLocks noGrp="1"/>
          </p:cNvSpPr>
          <p:nvPr>
            <p:ph type="body" sz="quarter" idx="14"/>
          </p:nvPr>
        </p:nvSpPr>
        <p:spPr/>
        <p:txBody>
          <a:bodyPr/>
          <a:lstStyle/>
          <a:p>
            <a:r>
              <a:rPr lang="en-GB" dirty="0">
                <a:latin typeface="+mn-lt"/>
              </a:rPr>
              <a:t>Cancer Awareness Measure+ 2024 – Scotland</a:t>
            </a:r>
          </a:p>
        </p:txBody>
      </p:sp>
    </p:spTree>
    <p:extLst>
      <p:ext uri="{BB962C8B-B14F-4D97-AF65-F5344CB8AC3E}">
        <p14:creationId xmlns:p14="http://schemas.microsoft.com/office/powerpoint/2010/main" val="4106191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For red flag symptoms, the top selected causes remained existing physical health problems and lifestyle factors.</a:t>
            </a:r>
            <a:endParaRPr lang="en-GB" sz="2200" spc="10" dirty="0">
              <a:solidFill>
                <a:srgbClr val="FF0000"/>
              </a:solidFill>
              <a:latin typeface="+mn-lt"/>
              <a:ea typeface="+mn-ea"/>
              <a:cs typeface="+mn-cs"/>
            </a:endParaRPr>
          </a:p>
        </p:txBody>
      </p:sp>
      <p:sp>
        <p:nvSpPr>
          <p:cNvPr id="4" name="Footer Placeholder 5">
            <a:extLst>
              <a:ext uri="{FF2B5EF4-FFF2-40B4-BE49-F238E27FC236}">
                <a16:creationId xmlns:a16="http://schemas.microsoft.com/office/drawing/2014/main" id="{B746E187-688D-1512-C77A-667BA7CA1DF7}"/>
              </a:ext>
            </a:extLst>
          </p:cNvPr>
          <p:cNvSpPr txBox="1">
            <a:spLocks/>
          </p:cNvSpPr>
          <p:nvPr/>
        </p:nvSpPr>
        <p:spPr>
          <a:xfrm>
            <a:off x="284206" y="6421601"/>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H3_rec3.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red-flag cancer symptom</a:t>
            </a:r>
            <a:br>
              <a:rPr lang="en-US" sz="800" dirty="0"/>
            </a:br>
            <a:r>
              <a:rPr lang="en-US" sz="800" dirty="0"/>
              <a:t>Base: All in Scotland experiencing any potential red-flag cancer symptoms (N=179)</a:t>
            </a:r>
          </a:p>
        </p:txBody>
      </p:sp>
      <p:graphicFrame>
        <p:nvGraphicFramePr>
          <p:cNvPr id="5" name="Chart 4">
            <a:extLst>
              <a:ext uri="{FF2B5EF4-FFF2-40B4-BE49-F238E27FC236}">
                <a16:creationId xmlns:a16="http://schemas.microsoft.com/office/drawing/2014/main" id="{532D1A1B-95C0-3D06-2A19-1352E4224410}"/>
              </a:ext>
            </a:extLst>
          </p:cNvPr>
          <p:cNvGraphicFramePr/>
          <p:nvPr>
            <p:extLst>
              <p:ext uri="{D42A27DB-BD31-4B8C-83A1-F6EECF244321}">
                <p14:modId xmlns:p14="http://schemas.microsoft.com/office/powerpoint/2010/main" val="1939290836"/>
              </p:ext>
            </p:extLst>
          </p:nvPr>
        </p:nvGraphicFramePr>
        <p:xfrm>
          <a:off x="525483" y="1875199"/>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772540D-2BBF-AF6D-754E-C8DE2E6256D7}"/>
              </a:ext>
            </a:extLst>
          </p:cNvPr>
          <p:cNvSpPr txBox="1"/>
          <p:nvPr/>
        </p:nvSpPr>
        <p:spPr>
          <a:xfrm>
            <a:off x="3471003" y="1950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red-flag cancer symptoms</a:t>
            </a:r>
            <a:endParaRPr lang="en-GB" sz="1600" b="1" i="0" u="none" strike="noStrike" kern="1200" spc="10" baseline="0" dirty="0">
              <a:solidFill>
                <a:schemeClr val="tx1"/>
              </a:solidFill>
              <a:ea typeface="+mn-ea"/>
              <a:cs typeface="+mn-cs"/>
            </a:endParaRPr>
          </a:p>
        </p:txBody>
      </p:sp>
    </p:spTree>
    <p:extLst>
      <p:ext uri="{BB962C8B-B14F-4D97-AF65-F5344CB8AC3E}">
        <p14:creationId xmlns:p14="http://schemas.microsoft.com/office/powerpoint/2010/main" val="325637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For potential lung cancer symptoms, attribution to existing health problems was the most cited, with around 3 in 10 selecting this. This was followed by lifestyle factors and new physical health problems.</a:t>
            </a:r>
            <a:endParaRPr lang="en-GB" sz="2200" spc="10" dirty="0">
              <a:latin typeface="+mn-lt"/>
              <a:ea typeface="+mn-ea"/>
              <a:cs typeface="+mn-cs"/>
            </a:endParaRPr>
          </a:p>
        </p:txBody>
      </p:sp>
      <p:sp>
        <p:nvSpPr>
          <p:cNvPr id="9" name="Footer Placeholder 5">
            <a:extLst>
              <a:ext uri="{FF2B5EF4-FFF2-40B4-BE49-F238E27FC236}">
                <a16:creationId xmlns:a16="http://schemas.microsoft.com/office/drawing/2014/main" id="{75509FEC-7774-98CC-6F39-42043B33D367}"/>
              </a:ext>
            </a:extLst>
          </p:cNvPr>
          <p:cNvSpPr txBox="1">
            <a:spLocks/>
          </p:cNvSpPr>
          <p:nvPr/>
        </p:nvSpPr>
        <p:spPr>
          <a:xfrm>
            <a:off x="284206" y="6345134"/>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H3_rec4.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lung-specific cancer symptom</a:t>
            </a:r>
            <a:br>
              <a:rPr lang="en-US" sz="800" dirty="0"/>
            </a:br>
            <a:r>
              <a:rPr lang="en-US" sz="800" dirty="0"/>
              <a:t>Base: All in Scotland experiencing any potential lung-specific cancer symptoms (N=153)</a:t>
            </a:r>
          </a:p>
        </p:txBody>
      </p:sp>
      <p:graphicFrame>
        <p:nvGraphicFramePr>
          <p:cNvPr id="10" name="Chart 9">
            <a:extLst>
              <a:ext uri="{FF2B5EF4-FFF2-40B4-BE49-F238E27FC236}">
                <a16:creationId xmlns:a16="http://schemas.microsoft.com/office/drawing/2014/main" id="{F65A65E9-8412-0A02-F205-817BF96C8E6D}"/>
              </a:ext>
            </a:extLst>
          </p:cNvPr>
          <p:cNvGraphicFramePr/>
          <p:nvPr>
            <p:extLst>
              <p:ext uri="{D42A27DB-BD31-4B8C-83A1-F6EECF244321}">
                <p14:modId xmlns:p14="http://schemas.microsoft.com/office/powerpoint/2010/main" val="1076810956"/>
              </p:ext>
            </p:extLst>
          </p:nvPr>
        </p:nvGraphicFramePr>
        <p:xfrm>
          <a:off x="525483" y="1831851"/>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D66FC17F-554D-0D62-3AE7-E0FA454A8CCA}"/>
              </a:ext>
            </a:extLst>
          </p:cNvPr>
          <p:cNvSpPr txBox="1"/>
          <p:nvPr/>
        </p:nvSpPr>
        <p:spPr>
          <a:xfrm>
            <a:off x="3471003" y="1950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lung-specific cancer symptoms</a:t>
            </a:r>
            <a:endParaRPr lang="en-GB" sz="1600" b="1" i="0" u="none" strike="noStrike" kern="1200" spc="10" baseline="0" dirty="0">
              <a:solidFill>
                <a:schemeClr val="tx1"/>
              </a:solidFill>
              <a:ea typeface="+mn-ea"/>
              <a:cs typeface="+mn-cs"/>
            </a:endParaRPr>
          </a:p>
        </p:txBody>
      </p:sp>
    </p:spTree>
    <p:extLst>
      <p:ext uri="{BB962C8B-B14F-4D97-AF65-F5344CB8AC3E}">
        <p14:creationId xmlns:p14="http://schemas.microsoft.com/office/powerpoint/2010/main" val="4070987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Lifestyle factors were the most commonly attributed cause to potential oral cancer symptoms, followed by existing and new physical health problems </a:t>
            </a:r>
            <a:endParaRPr lang="en-GB" sz="2200" spc="10" dirty="0">
              <a:latin typeface="+mn-lt"/>
              <a:ea typeface="+mn-ea"/>
              <a:cs typeface="+mn-cs"/>
            </a:endParaRPr>
          </a:p>
        </p:txBody>
      </p:sp>
      <p:sp>
        <p:nvSpPr>
          <p:cNvPr id="4" name="Footer Placeholder 5">
            <a:extLst>
              <a:ext uri="{FF2B5EF4-FFF2-40B4-BE49-F238E27FC236}">
                <a16:creationId xmlns:a16="http://schemas.microsoft.com/office/drawing/2014/main" id="{5CC420B6-D3E9-B442-4B0D-4A15E45D26BC}"/>
              </a:ext>
            </a:extLst>
          </p:cNvPr>
          <p:cNvSpPr txBox="1">
            <a:spLocks/>
          </p:cNvSpPr>
          <p:nvPr/>
        </p:nvSpPr>
        <p:spPr>
          <a:xfrm>
            <a:off x="284206" y="6345134"/>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H3_rec5.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oral cancer symptom</a:t>
            </a:r>
            <a:br>
              <a:rPr lang="en-US" sz="800" dirty="0"/>
            </a:br>
            <a:r>
              <a:rPr lang="en-US" sz="800" dirty="0"/>
              <a:t>Base: All in Scotland experiencing any potential oral cancer symptoms (N=136)</a:t>
            </a:r>
          </a:p>
        </p:txBody>
      </p:sp>
      <p:sp>
        <p:nvSpPr>
          <p:cNvPr id="5" name="TextBox 4">
            <a:extLst>
              <a:ext uri="{FF2B5EF4-FFF2-40B4-BE49-F238E27FC236}">
                <a16:creationId xmlns:a16="http://schemas.microsoft.com/office/drawing/2014/main" id="{ADECC65F-00F1-E0B8-75CC-7F918260FA53}"/>
              </a:ext>
            </a:extLst>
          </p:cNvPr>
          <p:cNvSpPr txBox="1"/>
          <p:nvPr/>
        </p:nvSpPr>
        <p:spPr>
          <a:xfrm>
            <a:off x="3471003" y="1866307"/>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oral cancer symptoms</a:t>
            </a:r>
            <a:endParaRPr lang="en-GB" sz="1600" b="1" i="0" u="none" strike="noStrike" kern="1200" spc="10" baseline="0" dirty="0">
              <a:solidFill>
                <a:schemeClr val="tx1"/>
              </a:solidFill>
              <a:ea typeface="+mn-ea"/>
              <a:cs typeface="+mn-cs"/>
            </a:endParaRPr>
          </a:p>
        </p:txBody>
      </p:sp>
      <p:graphicFrame>
        <p:nvGraphicFramePr>
          <p:cNvPr id="6" name="Chart 5">
            <a:extLst>
              <a:ext uri="{FF2B5EF4-FFF2-40B4-BE49-F238E27FC236}">
                <a16:creationId xmlns:a16="http://schemas.microsoft.com/office/drawing/2014/main" id="{7DB708B4-8A43-5BB4-6291-E152E1873C57}"/>
              </a:ext>
            </a:extLst>
          </p:cNvPr>
          <p:cNvGraphicFramePr/>
          <p:nvPr>
            <p:extLst>
              <p:ext uri="{D42A27DB-BD31-4B8C-83A1-F6EECF244321}">
                <p14:modId xmlns:p14="http://schemas.microsoft.com/office/powerpoint/2010/main" val="3676188988"/>
              </p:ext>
            </p:extLst>
          </p:nvPr>
        </p:nvGraphicFramePr>
        <p:xfrm>
          <a:off x="525483" y="1771937"/>
          <a:ext cx="11141032" cy="41522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34271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43E74-D0E9-1323-BB8B-791207B3DC5E}"/>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C6C9A067-BE3A-ABC8-0F63-EC75EBA6B5F6}"/>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Of those who reported experiencing any potential cancer symptom, one third were concerned about the seriousness of them</a:t>
            </a:r>
            <a:endParaRPr lang="en-GB" sz="2200" spc="10" dirty="0">
              <a:solidFill>
                <a:srgbClr val="FF0000"/>
              </a:solidFill>
              <a:latin typeface="+mn-lt"/>
              <a:ea typeface="+mn-ea"/>
              <a:cs typeface="+mn-cs"/>
            </a:endParaRPr>
          </a:p>
        </p:txBody>
      </p:sp>
      <p:sp>
        <p:nvSpPr>
          <p:cNvPr id="16" name="Footer Placeholder 5">
            <a:extLst>
              <a:ext uri="{FF2B5EF4-FFF2-40B4-BE49-F238E27FC236}">
                <a16:creationId xmlns:a16="http://schemas.microsoft.com/office/drawing/2014/main" id="{6D8F6B51-E42C-238B-A42E-3424CB87738E}"/>
              </a:ext>
            </a:extLst>
          </p:cNvPr>
          <p:cNvSpPr txBox="1">
            <a:spLocks/>
          </p:cNvSpPr>
          <p:nvPr/>
        </p:nvSpPr>
        <p:spPr>
          <a:xfrm>
            <a:off x="284206" y="6366359"/>
            <a:ext cx="11383538" cy="47154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H2_rec. You said that you have experienced [symptom] in the last 6 months. We would now like to ask you a few more questions about this. How concerned have you been that this symptom might be serious? Please select one answer.</a:t>
            </a:r>
          </a:p>
          <a:p>
            <a:r>
              <a:rPr lang="en-US" sz="800" dirty="0"/>
              <a:t>Base: All in Scotland experiencing… (Any cancer symptom: N=489; Any non-specific cancer symptom: N=358; Any red-flag cancer symptom: N=179; Any lung-specific cancer symptom: N=153; Any oral cancer symptom: N=136). </a:t>
            </a:r>
          </a:p>
          <a:p>
            <a:r>
              <a:rPr lang="en-US" sz="800" dirty="0"/>
              <a:t>Note – the results will not total 100% due to multiple questions on different symptoms being combined (e.g. if a respondent is quite concerned about one symptom, and very concerned about another, they will be counted twice)</a:t>
            </a:r>
          </a:p>
        </p:txBody>
      </p:sp>
      <p:sp>
        <p:nvSpPr>
          <p:cNvPr id="2" name="TextBox 1">
            <a:extLst>
              <a:ext uri="{FF2B5EF4-FFF2-40B4-BE49-F238E27FC236}">
                <a16:creationId xmlns:a16="http://schemas.microsoft.com/office/drawing/2014/main" id="{1A6DDF13-18A6-C529-7E93-0AEA4CE3C94B}"/>
              </a:ext>
            </a:extLst>
          </p:cNvPr>
          <p:cNvSpPr txBox="1"/>
          <p:nvPr/>
        </p:nvSpPr>
        <p:spPr>
          <a:xfrm>
            <a:off x="3046521" y="1624261"/>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Concern regarding symptoms</a:t>
            </a:r>
            <a:endParaRPr lang="en-GB" sz="1800" b="1" i="0" u="none" strike="noStrike" kern="1200" spc="10" baseline="0" dirty="0">
              <a:solidFill>
                <a:schemeClr val="tx1"/>
              </a:solidFill>
              <a:ea typeface="+mn-ea"/>
              <a:cs typeface="+mn-cs"/>
            </a:endParaRPr>
          </a:p>
        </p:txBody>
      </p:sp>
      <p:graphicFrame>
        <p:nvGraphicFramePr>
          <p:cNvPr id="9" name="Chart 8">
            <a:extLst>
              <a:ext uri="{FF2B5EF4-FFF2-40B4-BE49-F238E27FC236}">
                <a16:creationId xmlns:a16="http://schemas.microsoft.com/office/drawing/2014/main" id="{89F1BFF5-8D8E-C062-F798-2B0144AA0836}"/>
              </a:ext>
            </a:extLst>
          </p:cNvPr>
          <p:cNvGraphicFramePr/>
          <p:nvPr>
            <p:extLst>
              <p:ext uri="{D42A27DB-BD31-4B8C-83A1-F6EECF244321}">
                <p14:modId xmlns:p14="http://schemas.microsoft.com/office/powerpoint/2010/main" val="2160626244"/>
              </p:ext>
            </p:extLst>
          </p:nvPr>
        </p:nvGraphicFramePr>
        <p:xfrm>
          <a:off x="668036" y="2217109"/>
          <a:ext cx="10615877" cy="4044722"/>
        </p:xfrm>
        <a:graphic>
          <a:graphicData uri="http://schemas.openxmlformats.org/drawingml/2006/chart">
            <c:chart xmlns:c="http://schemas.openxmlformats.org/drawingml/2006/chart" xmlns:r="http://schemas.openxmlformats.org/officeDocument/2006/relationships" r:id="rId3"/>
          </a:graphicData>
        </a:graphic>
      </p:graphicFrame>
      <p:sp>
        <p:nvSpPr>
          <p:cNvPr id="3" name="Speech Bubble: Rectangle with Corners Rounded 2">
            <a:extLst>
              <a:ext uri="{FF2B5EF4-FFF2-40B4-BE49-F238E27FC236}">
                <a16:creationId xmlns:a16="http://schemas.microsoft.com/office/drawing/2014/main" id="{1431366F-12C7-6B3E-B48C-666DC47E3055}"/>
              </a:ext>
            </a:extLst>
          </p:cNvPr>
          <p:cNvSpPr/>
          <p:nvPr/>
        </p:nvSpPr>
        <p:spPr>
          <a:xfrm>
            <a:off x="8635194" y="2041157"/>
            <a:ext cx="3032550" cy="185199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0000"/>
                </a:solidFill>
                <a:effectLst/>
                <a:uLnTx/>
                <a:uFillTx/>
                <a:latin typeface="Arial" panose="020B0604020202020204"/>
                <a:ea typeface="+mn-ea"/>
                <a:cs typeface="+mn-cs"/>
              </a:rPr>
              <a:t>Total % concerned (Net: extremely/quite a bit)</a:t>
            </a:r>
            <a:br>
              <a:rPr kumimoji="0" lang="en-GB" sz="1200" b="1" i="0" u="sng" strike="noStrike" kern="1200" cap="none" spc="0" normalizeH="0" baseline="0" noProof="0" dirty="0">
                <a:ln>
                  <a:noFill/>
                </a:ln>
                <a:solidFill>
                  <a:srgbClr val="000000"/>
                </a:solidFill>
                <a:effectLst/>
                <a:uLnTx/>
                <a:uFillTx/>
                <a:latin typeface="Arial" panose="020B0604020202020204"/>
                <a:ea typeface="+mn-ea"/>
                <a:cs typeface="+mn-cs"/>
              </a:rPr>
            </a:br>
            <a:endParaRPr kumimoji="0" lang="en-GB" sz="1200" b="1" i="0" u="sng"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0087"/>
                </a:solidFill>
                <a:effectLst/>
                <a:uLnTx/>
                <a:uFillTx/>
                <a:latin typeface="Arial" panose="020B0604020202020204"/>
                <a:ea typeface="+mn-ea"/>
                <a:cs typeface="+mn-cs"/>
              </a:rPr>
              <a:t>Any potential cancer symptom: </a:t>
            </a:r>
            <a:r>
              <a:rPr lang="en-GB" sz="1400" b="1" dirty="0">
                <a:solidFill>
                  <a:srgbClr val="FF0087"/>
                </a:solidFill>
                <a:latin typeface="Arial" panose="020B0604020202020204"/>
              </a:rPr>
              <a:t>33</a:t>
            </a:r>
            <a:r>
              <a:rPr kumimoji="0" lang="en-GB" sz="1400" b="1" i="0" u="none" strike="noStrike" kern="1200" cap="none" spc="0" normalizeH="0" baseline="0" noProof="0" dirty="0">
                <a:ln>
                  <a:noFill/>
                </a:ln>
                <a:solidFill>
                  <a:srgbClr val="FF0087"/>
                </a:solidFill>
                <a:effectLst/>
                <a:uLnTx/>
                <a:uFillTx/>
                <a:latin typeface="Arial" panose="020B0604020202020204"/>
                <a:ea typeface="+mn-ea"/>
                <a:cs typeface="+mn-cs"/>
              </a:rPr>
              <a:t>%</a:t>
            </a:r>
            <a:endParaRPr kumimoji="0" lang="en-GB" sz="1600" b="1" i="0" u="none" strike="noStrike" kern="1200" cap="none" spc="0" normalizeH="0" baseline="0" noProof="0" dirty="0">
              <a:ln>
                <a:noFill/>
              </a:ln>
              <a:solidFill>
                <a:srgbClr val="FF0087"/>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7E"/>
                </a:solidFill>
                <a:effectLst/>
                <a:uLnTx/>
                <a:uFillTx/>
                <a:latin typeface="Arial" panose="020B0604020202020204"/>
                <a:ea typeface="+mn-ea"/>
                <a:cs typeface="+mn-cs"/>
              </a:rPr>
              <a:t>Any potential non-specific symptom: </a:t>
            </a:r>
            <a:r>
              <a:rPr lang="en-GB" sz="1400" b="1" dirty="0">
                <a:solidFill>
                  <a:srgbClr val="00007E"/>
                </a:solidFill>
                <a:latin typeface="Arial" panose="020B0604020202020204"/>
              </a:rPr>
              <a:t>26</a:t>
            </a:r>
            <a:r>
              <a:rPr kumimoji="0" lang="en-GB" sz="1400" b="1" i="0" u="none" strike="noStrike" kern="1200" cap="none" spc="0" normalizeH="0" baseline="0" noProof="0" dirty="0">
                <a:ln>
                  <a:noFill/>
                </a:ln>
                <a:solidFill>
                  <a:srgbClr val="00007E"/>
                </a:solidFill>
                <a:effectLst/>
                <a:uLnTx/>
                <a:uFillTx/>
                <a:latin typeface="Arial" panose="020B0604020202020204"/>
                <a:ea typeface="+mn-ea"/>
                <a:cs typeface="+mn-cs"/>
              </a:rPr>
              <a:t>%</a:t>
            </a:r>
            <a:endParaRPr kumimoji="0" lang="en-GB" sz="1100" b="1" i="0" u="none" strike="noStrike" kern="1200" cap="none" spc="0" normalizeH="0" baseline="0" noProof="0" dirty="0">
              <a:ln>
                <a:noFill/>
              </a:ln>
              <a:solidFill>
                <a:srgbClr val="00007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9CEE"/>
                </a:solidFill>
                <a:effectLst/>
                <a:uLnTx/>
                <a:uFillTx/>
                <a:latin typeface="Arial" panose="020B0604020202020204"/>
                <a:ea typeface="+mn-ea"/>
                <a:cs typeface="+mn-cs"/>
              </a:rPr>
              <a:t>Any potential red-flag symptom: </a:t>
            </a:r>
            <a:r>
              <a:rPr kumimoji="0" lang="en-GB" sz="1400" b="1" i="0" u="none" strike="noStrike" kern="1200" cap="none" spc="0" normalizeH="0" baseline="0" noProof="0" dirty="0">
                <a:ln>
                  <a:noFill/>
                </a:ln>
                <a:solidFill>
                  <a:srgbClr val="009CEE"/>
                </a:solidFill>
                <a:effectLst/>
                <a:uLnTx/>
                <a:uFillTx/>
                <a:latin typeface="Arial" panose="020B0604020202020204"/>
                <a:ea typeface="+mn-ea"/>
                <a:cs typeface="+mn-cs"/>
              </a:rPr>
              <a:t>32%</a:t>
            </a:r>
            <a:br>
              <a:rPr kumimoji="0" lang="en-GB" sz="1400" b="1" i="0" u="none" strike="noStrike" kern="1200" cap="none" spc="0" normalizeH="0" baseline="0" noProof="0" dirty="0">
                <a:ln>
                  <a:noFill/>
                </a:ln>
                <a:solidFill>
                  <a:srgbClr val="009CEE"/>
                </a:solidFill>
                <a:effectLst/>
                <a:uLnTx/>
                <a:uFillTx/>
                <a:latin typeface="Arial" panose="020B0604020202020204"/>
                <a:ea typeface="+mn-ea"/>
                <a:cs typeface="+mn-cs"/>
              </a:rPr>
            </a:br>
            <a:r>
              <a:rPr kumimoji="0" lang="en-GB" sz="1100" b="0" i="0" u="none" strike="noStrike" kern="1200" cap="none" spc="0" normalizeH="0" baseline="0" noProof="0" dirty="0">
                <a:ln>
                  <a:noFill/>
                </a:ln>
                <a:solidFill>
                  <a:srgbClr val="FF0087">
                    <a:lumMod val="40000"/>
                    <a:lumOff val="60000"/>
                  </a:srgbClr>
                </a:solidFill>
                <a:effectLst/>
                <a:uLnTx/>
                <a:uFillTx/>
                <a:latin typeface="Arial" panose="020B0604020202020204"/>
                <a:ea typeface="+mn-ea"/>
                <a:cs typeface="+mn-cs"/>
              </a:rPr>
              <a:t>Any potential lung-specific symptom: </a:t>
            </a:r>
            <a:r>
              <a:rPr kumimoji="0" lang="en-GB" sz="1400" b="1" i="0" u="none" strike="noStrike" kern="1200" cap="none" spc="0" normalizeH="0" baseline="0" noProof="0" dirty="0">
                <a:ln>
                  <a:noFill/>
                </a:ln>
                <a:solidFill>
                  <a:srgbClr val="FF0087">
                    <a:lumMod val="40000"/>
                    <a:lumOff val="60000"/>
                  </a:srgbClr>
                </a:solidFill>
                <a:effectLst/>
                <a:uLnTx/>
                <a:uFillTx/>
                <a:latin typeface="Arial" panose="020B0604020202020204"/>
                <a:ea typeface="+mn-ea"/>
                <a:cs typeface="+mn-cs"/>
              </a:rPr>
              <a:t>28%</a:t>
            </a:r>
            <a:br>
              <a:rPr kumimoji="0" lang="en-GB" sz="1100" b="1" i="0" u="none" strike="noStrike" kern="1200" cap="none" spc="0" normalizeH="0" baseline="0" noProof="0" dirty="0">
                <a:ln>
                  <a:noFill/>
                </a:ln>
                <a:solidFill>
                  <a:srgbClr val="FF0087">
                    <a:lumMod val="20000"/>
                    <a:lumOff val="80000"/>
                  </a:srgbClr>
                </a:solidFill>
                <a:effectLst/>
                <a:uLnTx/>
                <a:uFillTx/>
                <a:latin typeface="Arial" panose="020B0604020202020204"/>
                <a:ea typeface="+mn-ea"/>
                <a:cs typeface="+mn-cs"/>
              </a:rPr>
            </a:br>
            <a:r>
              <a:rPr kumimoji="0" lang="en-GB" sz="1100" b="0" i="0" u="none" strike="noStrike" kern="1200" cap="none" spc="0" normalizeH="0" baseline="0" noProof="0" dirty="0">
                <a:ln>
                  <a:noFill/>
                </a:ln>
                <a:solidFill>
                  <a:srgbClr val="009CEE">
                    <a:lumMod val="40000"/>
                    <a:lumOff val="60000"/>
                  </a:srgbClr>
                </a:solidFill>
                <a:effectLst/>
                <a:uLnTx/>
                <a:uFillTx/>
                <a:latin typeface="Arial" panose="020B0604020202020204"/>
                <a:ea typeface="+mn-ea"/>
                <a:cs typeface="+mn-cs"/>
              </a:rPr>
              <a:t>Any potential oral cancer symptom: </a:t>
            </a:r>
            <a:r>
              <a:rPr kumimoji="0" lang="en-GB" sz="1400" b="1" i="0" u="none" strike="noStrike" kern="1200" cap="none" spc="0" normalizeH="0" baseline="0" noProof="0" dirty="0">
                <a:ln>
                  <a:noFill/>
                </a:ln>
                <a:solidFill>
                  <a:srgbClr val="009CEE">
                    <a:lumMod val="40000"/>
                    <a:lumOff val="60000"/>
                  </a:srgbClr>
                </a:solidFill>
                <a:effectLst/>
                <a:uLnTx/>
                <a:uFillTx/>
                <a:latin typeface="Arial" panose="020B0604020202020204"/>
                <a:ea typeface="+mn-ea"/>
                <a:cs typeface="+mn-cs"/>
              </a:rPr>
              <a:t>28%</a:t>
            </a:r>
            <a:endParaRPr kumimoji="0" lang="en-GB" sz="1800" b="1" i="0" u="none" strike="noStrike" kern="1200" cap="none" spc="0" normalizeH="0" baseline="0" noProof="0" dirty="0">
              <a:ln>
                <a:noFill/>
              </a:ln>
              <a:solidFill>
                <a:srgbClr val="009CEE">
                  <a:lumMod val="40000"/>
                  <a:lumOff val="6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58899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528A88B1-C690-A0A8-31B3-3558FC960D86}"/>
              </a:ext>
            </a:extLst>
          </p:cNvPr>
          <p:cNvGrpSpPr/>
          <p:nvPr/>
        </p:nvGrpSpPr>
        <p:grpSpPr>
          <a:xfrm>
            <a:off x="441274" y="1764176"/>
            <a:ext cx="11198668" cy="3918112"/>
            <a:chOff x="561850" y="844389"/>
            <a:chExt cx="11198668" cy="3918112"/>
          </a:xfrm>
        </p:grpSpPr>
        <p:graphicFrame>
          <p:nvGraphicFramePr>
            <p:cNvPr id="7" name="Chart 6">
              <a:extLst>
                <a:ext uri="{FF2B5EF4-FFF2-40B4-BE49-F238E27FC236}">
                  <a16:creationId xmlns:a16="http://schemas.microsoft.com/office/drawing/2014/main" id="{C2586547-9929-7751-7B4D-941201FA440E}"/>
                </a:ext>
              </a:extLst>
            </p:cNvPr>
            <p:cNvGraphicFramePr/>
            <p:nvPr>
              <p:extLst>
                <p:ext uri="{D42A27DB-BD31-4B8C-83A1-F6EECF244321}">
                  <p14:modId xmlns:p14="http://schemas.microsoft.com/office/powerpoint/2010/main" val="1910970203"/>
                </p:ext>
              </p:extLst>
            </p:nvPr>
          </p:nvGraphicFramePr>
          <p:xfrm>
            <a:off x="612504"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21">
              <a:extLst>
                <a:ext uri="{FF2B5EF4-FFF2-40B4-BE49-F238E27FC236}">
                  <a16:creationId xmlns:a16="http://schemas.microsoft.com/office/drawing/2014/main" id="{4D113A80-4F6A-8B1E-A1A6-C2FF0FB28C9B}"/>
                </a:ext>
              </a:extLst>
            </p:cNvPr>
            <p:cNvSpPr/>
            <p:nvPr/>
          </p:nvSpPr>
          <p:spPr>
            <a:xfrm>
              <a:off x="9296067" y="3438428"/>
              <a:ext cx="853440" cy="29692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sp>
          <p:nvSpPr>
            <p:cNvPr id="10" name="Rectangle 9">
              <a:extLst>
                <a:ext uri="{FF2B5EF4-FFF2-40B4-BE49-F238E27FC236}">
                  <a16:creationId xmlns:a16="http://schemas.microsoft.com/office/drawing/2014/main" id="{0107154C-0268-A2F9-6BAE-380982F2A5E1}"/>
                </a:ext>
              </a:extLst>
            </p:cNvPr>
            <p:cNvSpPr/>
            <p:nvPr/>
          </p:nvSpPr>
          <p:spPr>
            <a:xfrm>
              <a:off x="561850" y="3438428"/>
              <a:ext cx="654697" cy="30846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14" name="Rectangle 13">
              <a:extLst>
                <a:ext uri="{FF2B5EF4-FFF2-40B4-BE49-F238E27FC236}">
                  <a16:creationId xmlns:a16="http://schemas.microsoft.com/office/drawing/2014/main" id="{907153C9-C81B-3F54-CED6-FD893F8634D8}"/>
                </a:ext>
              </a:extLst>
            </p:cNvPr>
            <p:cNvSpPr/>
            <p:nvPr/>
          </p:nvSpPr>
          <p:spPr>
            <a:xfrm>
              <a:off x="1794116" y="3434626"/>
              <a:ext cx="586766" cy="33906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15" name="Rectangle 14">
              <a:extLst>
                <a:ext uri="{FF2B5EF4-FFF2-40B4-BE49-F238E27FC236}">
                  <a16:creationId xmlns:a16="http://schemas.microsoft.com/office/drawing/2014/main" id="{A3B8CFCC-2A0B-4FD5-5FEF-BC9F99A975F6}"/>
                </a:ext>
              </a:extLst>
            </p:cNvPr>
            <p:cNvSpPr/>
            <p:nvPr/>
          </p:nvSpPr>
          <p:spPr>
            <a:xfrm>
              <a:off x="2307056" y="3433358"/>
              <a:ext cx="692243" cy="32963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19" name="Rectangle 18">
              <a:extLst>
                <a:ext uri="{FF2B5EF4-FFF2-40B4-BE49-F238E27FC236}">
                  <a16:creationId xmlns:a16="http://schemas.microsoft.com/office/drawing/2014/main" id="{CCF4C308-069C-3041-360C-770DB72B385A}"/>
                </a:ext>
              </a:extLst>
            </p:cNvPr>
            <p:cNvSpPr/>
            <p:nvPr/>
          </p:nvSpPr>
          <p:spPr>
            <a:xfrm>
              <a:off x="5567382" y="3456679"/>
              <a:ext cx="628112"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20" name="Rectangle 19">
              <a:extLst>
                <a:ext uri="{FF2B5EF4-FFF2-40B4-BE49-F238E27FC236}">
                  <a16:creationId xmlns:a16="http://schemas.microsoft.com/office/drawing/2014/main" id="{E9BB790D-9502-EB15-1A00-EE951E829EE1}"/>
                </a:ext>
              </a:extLst>
            </p:cNvPr>
            <p:cNvSpPr/>
            <p:nvPr/>
          </p:nvSpPr>
          <p:spPr>
            <a:xfrm>
              <a:off x="6118898" y="3443720"/>
              <a:ext cx="628113"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21" name="Rectangle 20">
              <a:extLst>
                <a:ext uri="{FF2B5EF4-FFF2-40B4-BE49-F238E27FC236}">
                  <a16:creationId xmlns:a16="http://schemas.microsoft.com/office/drawing/2014/main" id="{9F4FC84E-876E-ECC3-BD2B-0C737A7BE384}"/>
                </a:ext>
              </a:extLst>
            </p:cNvPr>
            <p:cNvSpPr/>
            <p:nvPr/>
          </p:nvSpPr>
          <p:spPr>
            <a:xfrm>
              <a:off x="8584765" y="3447623"/>
              <a:ext cx="853440" cy="39152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sp>
          <p:nvSpPr>
            <p:cNvPr id="23" name="Rectangle 22">
              <a:extLst>
                <a:ext uri="{FF2B5EF4-FFF2-40B4-BE49-F238E27FC236}">
                  <a16:creationId xmlns:a16="http://schemas.microsoft.com/office/drawing/2014/main" id="{6BE981E7-92AE-5164-4155-4AC6DDDABFCB}"/>
                </a:ext>
              </a:extLst>
            </p:cNvPr>
            <p:cNvSpPr/>
            <p:nvPr/>
          </p:nvSpPr>
          <p:spPr>
            <a:xfrm>
              <a:off x="10388144" y="3456679"/>
              <a:ext cx="628783" cy="28931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Urban</a:t>
              </a:r>
            </a:p>
          </p:txBody>
        </p:sp>
        <p:sp>
          <p:nvSpPr>
            <p:cNvPr id="24" name="Rectangle 23">
              <a:extLst>
                <a:ext uri="{FF2B5EF4-FFF2-40B4-BE49-F238E27FC236}">
                  <a16:creationId xmlns:a16="http://schemas.microsoft.com/office/drawing/2014/main" id="{42C25787-E15D-5BC9-AFE7-58C3A9046C2D}"/>
                </a:ext>
              </a:extLst>
            </p:cNvPr>
            <p:cNvSpPr/>
            <p:nvPr/>
          </p:nvSpPr>
          <p:spPr>
            <a:xfrm>
              <a:off x="10905582" y="3459503"/>
              <a:ext cx="545609" cy="28931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Rural</a:t>
              </a:r>
            </a:p>
          </p:txBody>
        </p:sp>
        <p:cxnSp>
          <p:nvCxnSpPr>
            <p:cNvPr id="28" name="Straight Connector 27">
              <a:extLst>
                <a:ext uri="{FF2B5EF4-FFF2-40B4-BE49-F238E27FC236}">
                  <a16:creationId xmlns:a16="http://schemas.microsoft.com/office/drawing/2014/main" id="{3C5C3D42-2FCE-1D34-F73B-8A706E4E8662}"/>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9" name="Isosceles Triangle 28">
              <a:extLst>
                <a:ext uri="{FF2B5EF4-FFF2-40B4-BE49-F238E27FC236}">
                  <a16:creationId xmlns:a16="http://schemas.microsoft.com/office/drawing/2014/main" id="{E889553B-45C6-7A8C-CF6E-60A105D90ED4}"/>
                </a:ext>
              </a:extLst>
            </p:cNvPr>
            <p:cNvSpPr>
              <a:spLocks noChangeAspect="1"/>
            </p:cNvSpPr>
            <p:nvPr/>
          </p:nvSpPr>
          <p:spPr>
            <a:xfrm>
              <a:off x="4135506" y="224020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0" name="Isosceles Triangle 29">
              <a:extLst>
                <a:ext uri="{FF2B5EF4-FFF2-40B4-BE49-F238E27FC236}">
                  <a16:creationId xmlns:a16="http://schemas.microsoft.com/office/drawing/2014/main" id="{6881776B-EF3E-B774-A2CE-4C2C3B01E298}"/>
                </a:ext>
              </a:extLst>
            </p:cNvPr>
            <p:cNvSpPr>
              <a:spLocks noChangeAspect="1"/>
            </p:cNvSpPr>
            <p:nvPr/>
          </p:nvSpPr>
          <p:spPr>
            <a:xfrm rot="10800000">
              <a:off x="3564264" y="249735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grpSp>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Concern regarding any potential cancer symptom was higher among those aged 30-49 and living with a disability</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050499"/>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H2_rec1. You said that you have experienced [symptom] in the last 6 months. We would now like to ask you a few more questions about this. How concerned have you been that this symptom might be serious? Please select one answer.</a:t>
            </a:r>
          </a:p>
          <a:p>
            <a:r>
              <a:rPr lang="en-US" sz="800" dirty="0"/>
              <a:t>Base: All in Scotland who experienced any potential cancer symptom (All: N=489; Male: N=219; Female: N=263; 18-29: N=79; 30-49: N=146; 50+: N=264; ABC1: N=238; C2DE: N=251; C2DE 45+: N=166; Not C2DE 45+: N=323; No disability: N=275; Disability: N=206; Urban: N=216; Rural: N=75)</a:t>
            </a:r>
          </a:p>
          <a:p>
            <a:r>
              <a:rPr lang="en-US" sz="800" dirty="0"/>
              <a:t>*Total concerned – net of those who are extremely or quite a bit concerned </a:t>
            </a:r>
          </a:p>
          <a:p>
            <a:r>
              <a:rPr lang="en-US" sz="800" dirty="0"/>
              <a:t>Note – this refers to multiple questions being combined (e.g. if a respondent is quite concerned about one symptom, and very concerned about another, they will be counted twice)</a:t>
            </a:r>
            <a:endParaRPr lang="en-GB" sz="800" dirty="0"/>
          </a:p>
          <a:p>
            <a:r>
              <a:rPr lang="en-US" sz="800" dirty="0">
                <a:solidFill>
                  <a:srgbClr val="FF0000"/>
                </a:solidFill>
              </a:rPr>
              <a:t> </a:t>
            </a:r>
          </a:p>
          <a:p>
            <a:endParaRPr lang="en-US" sz="800" dirty="0">
              <a:solidFill>
                <a:srgbClr val="FF0000"/>
              </a:solidFill>
            </a:endParaRPr>
          </a:p>
          <a:p>
            <a:endParaRPr lang="en-US" sz="800" dirty="0">
              <a:solidFill>
                <a:srgbClr val="FF0000"/>
              </a:solidFill>
            </a:endParaRPr>
          </a:p>
        </p:txBody>
      </p:sp>
      <p:sp>
        <p:nvSpPr>
          <p:cNvPr id="2" name="TextBox 1">
            <a:extLst>
              <a:ext uri="{FF2B5EF4-FFF2-40B4-BE49-F238E27FC236}">
                <a16:creationId xmlns:a16="http://schemas.microsoft.com/office/drawing/2014/main" id="{C8F2C093-8874-C5DF-6335-64B4714D43E6}"/>
              </a:ext>
            </a:extLst>
          </p:cNvPr>
          <p:cNvSpPr txBox="1"/>
          <p:nvPr/>
        </p:nvSpPr>
        <p:spPr>
          <a:xfrm>
            <a:off x="2941713" y="1926918"/>
            <a:ext cx="6098958"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Total* concern regarding any potential cancer symptom – by demographics</a:t>
            </a:r>
            <a:endParaRPr lang="en-GB" sz="1600" b="1" i="0" u="none" strike="noStrike" kern="1200" spc="10" baseline="0" dirty="0">
              <a:solidFill>
                <a:schemeClr val="tx1"/>
              </a:solidFill>
              <a:ea typeface="+mn-ea"/>
              <a:cs typeface="+mn-cs"/>
            </a:endParaRPr>
          </a:p>
        </p:txBody>
      </p:sp>
      <p:sp>
        <p:nvSpPr>
          <p:cNvPr id="11" name="TextBox 10">
            <a:extLst>
              <a:ext uri="{FF2B5EF4-FFF2-40B4-BE49-F238E27FC236}">
                <a16:creationId xmlns:a16="http://schemas.microsoft.com/office/drawing/2014/main" id="{EFF0BC44-8DD5-DF55-B40F-6F2D431CC6AC}"/>
              </a:ext>
            </a:extLst>
          </p:cNvPr>
          <p:cNvSpPr txBox="1"/>
          <p:nvPr/>
        </p:nvSpPr>
        <p:spPr>
          <a:xfrm>
            <a:off x="10250457" y="6312460"/>
            <a:ext cx="1688851" cy="307777"/>
          </a:xfrm>
          <a:prstGeom prst="rect">
            <a:avLst/>
          </a:prstGeom>
          <a:noFill/>
        </p:spPr>
        <p:txBody>
          <a:bodyPr wrap="square" lIns="0" tIns="0" rIns="0" bIns="0" rtlCol="0">
            <a:spAutoFit/>
          </a:bodyPr>
          <a:lstStyle/>
          <a:p>
            <a:pPr algn="ctr"/>
            <a:r>
              <a:rPr lang="en-US" sz="1000" dirty="0"/>
              <a:t>Show statistically significant differences between groups</a:t>
            </a:r>
            <a:endParaRPr lang="en-GB" sz="1000" dirty="0"/>
          </a:p>
        </p:txBody>
      </p:sp>
      <p:sp>
        <p:nvSpPr>
          <p:cNvPr id="12" name="Isosceles Triangle 11">
            <a:extLst>
              <a:ext uri="{FF2B5EF4-FFF2-40B4-BE49-F238E27FC236}">
                <a16:creationId xmlns:a16="http://schemas.microsoft.com/office/drawing/2014/main" id="{35DA1CAF-C6CE-143E-C7F0-9C5C1F0ED20D}"/>
              </a:ext>
            </a:extLst>
          </p:cNvPr>
          <p:cNvSpPr>
            <a:spLocks noChangeAspect="1"/>
          </p:cNvSpPr>
          <p:nvPr/>
        </p:nvSpPr>
        <p:spPr>
          <a:xfrm>
            <a:off x="10084595" y="632713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3" name="Isosceles Triangle 12">
            <a:extLst>
              <a:ext uri="{FF2B5EF4-FFF2-40B4-BE49-F238E27FC236}">
                <a16:creationId xmlns:a16="http://schemas.microsoft.com/office/drawing/2014/main" id="{EE0CAB80-070C-5E34-BED5-CCCA295BFD99}"/>
              </a:ext>
            </a:extLst>
          </p:cNvPr>
          <p:cNvSpPr>
            <a:spLocks noChangeAspect="1"/>
          </p:cNvSpPr>
          <p:nvPr/>
        </p:nvSpPr>
        <p:spPr>
          <a:xfrm rot="10800000">
            <a:off x="10084595" y="652332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 name="Rectangle 3">
            <a:extLst>
              <a:ext uri="{FF2B5EF4-FFF2-40B4-BE49-F238E27FC236}">
                <a16:creationId xmlns:a16="http://schemas.microsoft.com/office/drawing/2014/main" id="{DDCF41C9-6D44-F21C-144E-AE97FE1AACB2}"/>
              </a:ext>
            </a:extLst>
          </p:cNvPr>
          <p:cNvSpPr/>
          <p:nvPr/>
        </p:nvSpPr>
        <p:spPr>
          <a:xfrm>
            <a:off x="3308485" y="4357551"/>
            <a:ext cx="619144"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18-29</a:t>
            </a:r>
          </a:p>
        </p:txBody>
      </p:sp>
      <p:sp>
        <p:nvSpPr>
          <p:cNvPr id="5" name="Rectangle 4">
            <a:extLst>
              <a:ext uri="{FF2B5EF4-FFF2-40B4-BE49-F238E27FC236}">
                <a16:creationId xmlns:a16="http://schemas.microsoft.com/office/drawing/2014/main" id="{FFBD0558-6B91-793C-9C60-2626001CF205}"/>
              </a:ext>
            </a:extLst>
          </p:cNvPr>
          <p:cNvSpPr/>
          <p:nvPr/>
        </p:nvSpPr>
        <p:spPr>
          <a:xfrm>
            <a:off x="3846441" y="4357551"/>
            <a:ext cx="619144"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6" name="Rectangle 5">
            <a:extLst>
              <a:ext uri="{FF2B5EF4-FFF2-40B4-BE49-F238E27FC236}">
                <a16:creationId xmlns:a16="http://schemas.microsoft.com/office/drawing/2014/main" id="{BBBAAA3C-30EE-E8A6-167F-4AF68C5C8F24}"/>
              </a:ext>
            </a:extLst>
          </p:cNvPr>
          <p:cNvSpPr/>
          <p:nvPr/>
        </p:nvSpPr>
        <p:spPr>
          <a:xfrm>
            <a:off x="4375579" y="4357551"/>
            <a:ext cx="466240"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sp>
        <p:nvSpPr>
          <p:cNvPr id="41" name="Isosceles Triangle 40">
            <a:extLst>
              <a:ext uri="{FF2B5EF4-FFF2-40B4-BE49-F238E27FC236}">
                <a16:creationId xmlns:a16="http://schemas.microsoft.com/office/drawing/2014/main" id="{97624042-31CB-36BE-598F-C27E8014DE63}"/>
              </a:ext>
            </a:extLst>
          </p:cNvPr>
          <p:cNvSpPr>
            <a:spLocks noChangeAspect="1"/>
          </p:cNvSpPr>
          <p:nvPr/>
        </p:nvSpPr>
        <p:spPr>
          <a:xfrm>
            <a:off x="9492784" y="300512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60" name="Isosceles Triangle 59">
            <a:extLst>
              <a:ext uri="{FF2B5EF4-FFF2-40B4-BE49-F238E27FC236}">
                <a16:creationId xmlns:a16="http://schemas.microsoft.com/office/drawing/2014/main" id="{346D0CE8-74EF-ACA4-B4DA-EEFC7E248235}"/>
              </a:ext>
            </a:extLst>
          </p:cNvPr>
          <p:cNvSpPr>
            <a:spLocks noChangeAspect="1"/>
          </p:cNvSpPr>
          <p:nvPr/>
        </p:nvSpPr>
        <p:spPr>
          <a:xfrm rot="10800000">
            <a:off x="8874809" y="344203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7" name="Oval 26">
            <a:extLst>
              <a:ext uri="{FF2B5EF4-FFF2-40B4-BE49-F238E27FC236}">
                <a16:creationId xmlns:a16="http://schemas.microsoft.com/office/drawing/2014/main" id="{FE668E9E-5194-D76E-1864-E9CEE5116619}"/>
              </a:ext>
            </a:extLst>
          </p:cNvPr>
          <p:cNvSpPr/>
          <p:nvPr/>
        </p:nvSpPr>
        <p:spPr>
          <a:xfrm>
            <a:off x="3521494" y="468598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Isosceles Triangle 30">
            <a:extLst>
              <a:ext uri="{FF2B5EF4-FFF2-40B4-BE49-F238E27FC236}">
                <a16:creationId xmlns:a16="http://schemas.microsoft.com/office/drawing/2014/main" id="{3F6BF926-F59E-98BD-755D-CFD11F43F0C6}"/>
              </a:ext>
            </a:extLst>
          </p:cNvPr>
          <p:cNvSpPr>
            <a:spLocks noChangeAspect="1"/>
          </p:cNvSpPr>
          <p:nvPr/>
        </p:nvSpPr>
        <p:spPr>
          <a:xfrm>
            <a:off x="4548711" y="323463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2" name="Rectangle 31">
            <a:extLst>
              <a:ext uri="{FF2B5EF4-FFF2-40B4-BE49-F238E27FC236}">
                <a16:creationId xmlns:a16="http://schemas.microsoft.com/office/drawing/2014/main" id="{AAE3ADFF-185B-8803-7922-F83E46BF3B50}"/>
              </a:ext>
            </a:extLst>
          </p:cNvPr>
          <p:cNvSpPr/>
          <p:nvPr/>
        </p:nvSpPr>
        <p:spPr>
          <a:xfrm>
            <a:off x="6961953" y="4422818"/>
            <a:ext cx="628113"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 45+</a:t>
            </a:r>
          </a:p>
        </p:txBody>
      </p:sp>
      <p:sp>
        <p:nvSpPr>
          <p:cNvPr id="33" name="Rectangle 32">
            <a:extLst>
              <a:ext uri="{FF2B5EF4-FFF2-40B4-BE49-F238E27FC236}">
                <a16:creationId xmlns:a16="http://schemas.microsoft.com/office/drawing/2014/main" id="{00EF34E9-1DE6-6850-0595-F9DDC0106D18}"/>
              </a:ext>
            </a:extLst>
          </p:cNvPr>
          <p:cNvSpPr/>
          <p:nvPr/>
        </p:nvSpPr>
        <p:spPr>
          <a:xfrm>
            <a:off x="7590401" y="4492971"/>
            <a:ext cx="594628"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Not C2DE 45+</a:t>
            </a:r>
          </a:p>
        </p:txBody>
      </p:sp>
      <p:sp>
        <p:nvSpPr>
          <p:cNvPr id="43" name="Oval 42">
            <a:extLst>
              <a:ext uri="{FF2B5EF4-FFF2-40B4-BE49-F238E27FC236}">
                <a16:creationId xmlns:a16="http://schemas.microsoft.com/office/drawing/2014/main" id="{66EA356B-CA8E-049D-58C8-F00C2821CBA0}"/>
              </a:ext>
            </a:extLst>
          </p:cNvPr>
          <p:cNvSpPr/>
          <p:nvPr/>
        </p:nvSpPr>
        <p:spPr>
          <a:xfrm>
            <a:off x="10896351" y="4672594"/>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8856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Seeking help </a:t>
            </a:r>
          </a:p>
        </p:txBody>
      </p:sp>
      <p:sp>
        <p:nvSpPr>
          <p:cNvPr id="2" name="Text Placeholder 3">
            <a:extLst>
              <a:ext uri="{FF2B5EF4-FFF2-40B4-BE49-F238E27FC236}">
                <a16:creationId xmlns:a16="http://schemas.microsoft.com/office/drawing/2014/main" id="{3A84F14E-4367-45F3-359C-0EAEB2069E8E}"/>
              </a:ext>
            </a:extLst>
          </p:cNvPr>
          <p:cNvSpPr>
            <a:spLocks noGrp="1"/>
          </p:cNvSpPr>
          <p:nvPr>
            <p:ph type="body" sz="quarter" idx="13"/>
          </p:nvPr>
        </p:nvSpPr>
        <p:spPr>
          <a:xfrm>
            <a:off x="5835650" y="273050"/>
            <a:ext cx="5375275" cy="365125"/>
          </a:xfrm>
        </p:spPr>
        <p:txBody>
          <a:bodyPr/>
          <a:lstStyle/>
          <a:p>
            <a:r>
              <a:rPr lang="en-GB" dirty="0">
                <a:latin typeface="+mn-lt"/>
              </a:rPr>
              <a:t>Cancer Awareness Measure+ 2024 – Scotland</a:t>
            </a:r>
          </a:p>
        </p:txBody>
      </p:sp>
    </p:spTree>
    <p:extLst>
      <p:ext uri="{BB962C8B-B14F-4D97-AF65-F5344CB8AC3E}">
        <p14:creationId xmlns:p14="http://schemas.microsoft.com/office/powerpoint/2010/main" val="2438923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0AFCCA7-386E-AC9C-FDEA-BA1811803BDC}"/>
              </a:ext>
            </a:extLst>
          </p:cNvPr>
          <p:cNvSpPr txBox="1">
            <a:spLocks/>
          </p:cNvSpPr>
          <p:nvPr/>
        </p:nvSpPr>
        <p:spPr>
          <a:xfrm>
            <a:off x="269983" y="188884"/>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After noticing their symptom, more than half reported successfully contacting their GP, while around 1 in 4 did not contact a healthcare professional for any potential cancer symptom</a:t>
            </a:r>
          </a:p>
        </p:txBody>
      </p:sp>
      <p:sp>
        <p:nvSpPr>
          <p:cNvPr id="8" name="TextBox 7">
            <a:extLst>
              <a:ext uri="{FF2B5EF4-FFF2-40B4-BE49-F238E27FC236}">
                <a16:creationId xmlns:a16="http://schemas.microsoft.com/office/drawing/2014/main" id="{D637A334-5547-113D-3CCA-B8D671014732}"/>
              </a:ext>
            </a:extLst>
          </p:cNvPr>
          <p:cNvSpPr txBox="1"/>
          <p:nvPr/>
        </p:nvSpPr>
        <p:spPr>
          <a:xfrm>
            <a:off x="2416621" y="1362420"/>
            <a:ext cx="7358758" cy="338554"/>
          </a:xfrm>
          <a:prstGeom prst="rect">
            <a:avLst/>
          </a:prstGeom>
          <a:noFill/>
        </p:spPr>
        <p:txBody>
          <a:bodyPr wrap="square" rtlCol="0">
            <a:spAutoFit/>
          </a:bodyPr>
          <a:lstStyle/>
          <a:p>
            <a:pPr algn="ctr"/>
            <a:r>
              <a:rPr lang="en-US" sz="1600" b="1" spc="10" dirty="0"/>
              <a:t>Actions taken after noticing symptom</a:t>
            </a:r>
          </a:p>
        </p:txBody>
      </p:sp>
      <p:sp>
        <p:nvSpPr>
          <p:cNvPr id="3" name="Footer Placeholder 5">
            <a:extLst>
              <a:ext uri="{FF2B5EF4-FFF2-40B4-BE49-F238E27FC236}">
                <a16:creationId xmlns:a16="http://schemas.microsoft.com/office/drawing/2014/main" id="{C8264695-A1C7-B1F8-A633-6D96D67DC467}"/>
              </a:ext>
            </a:extLst>
          </p:cNvPr>
          <p:cNvSpPr txBox="1">
            <a:spLocks/>
          </p:cNvSpPr>
          <p:nvPr/>
        </p:nvSpPr>
        <p:spPr>
          <a:xfrm>
            <a:off x="269983" y="6489476"/>
            <a:ext cx="11383538" cy="3385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H4_rec. You said that you have experienced [symptom] in the last 12 months. We would now like to ask you a few more questions about this. Which of the following, if any, did you do after noticing the symptom? Please select all that apply.</a:t>
            </a:r>
          </a:p>
          <a:p>
            <a:r>
              <a:rPr lang="en-US" sz="800" dirty="0"/>
              <a:t>Base: All in Scotland experiencing…(Any cancer symptom: N=489; Any non-specific cancer symptom: N=358; Any red-flag cancer symptom: N=179; Any lung-specific cancer symptom: N=153; Any oral cancer symptom: N=136). </a:t>
            </a:r>
          </a:p>
        </p:txBody>
      </p:sp>
      <p:graphicFrame>
        <p:nvGraphicFramePr>
          <p:cNvPr id="7" name="Chart 6">
            <a:extLst>
              <a:ext uri="{FF2B5EF4-FFF2-40B4-BE49-F238E27FC236}">
                <a16:creationId xmlns:a16="http://schemas.microsoft.com/office/drawing/2014/main" id="{7E33414B-33E8-20EF-561E-F551B8D8C706}"/>
              </a:ext>
            </a:extLst>
          </p:cNvPr>
          <p:cNvGraphicFramePr/>
          <p:nvPr>
            <p:extLst>
              <p:ext uri="{D42A27DB-BD31-4B8C-83A1-F6EECF244321}">
                <p14:modId xmlns:p14="http://schemas.microsoft.com/office/powerpoint/2010/main" val="3419426652"/>
              </p:ext>
            </p:extLst>
          </p:nvPr>
        </p:nvGraphicFramePr>
        <p:xfrm>
          <a:off x="363591" y="1697523"/>
          <a:ext cx="11196321" cy="4723354"/>
        </p:xfrm>
        <a:graphic>
          <a:graphicData uri="http://schemas.openxmlformats.org/drawingml/2006/chart">
            <c:chart xmlns:c="http://schemas.openxmlformats.org/drawingml/2006/chart" xmlns:r="http://schemas.openxmlformats.org/officeDocument/2006/relationships" r:id="rId3"/>
          </a:graphicData>
        </a:graphic>
      </p:graphicFrame>
      <p:sp>
        <p:nvSpPr>
          <p:cNvPr id="12" name="Speech Bubble: Rectangle with Corners Rounded 11">
            <a:extLst>
              <a:ext uri="{FF2B5EF4-FFF2-40B4-BE49-F238E27FC236}">
                <a16:creationId xmlns:a16="http://schemas.microsoft.com/office/drawing/2014/main" id="{500EC94F-BFCB-488C-3923-F7F5F7825389}"/>
              </a:ext>
            </a:extLst>
          </p:cNvPr>
          <p:cNvSpPr/>
          <p:nvPr/>
        </p:nvSpPr>
        <p:spPr>
          <a:xfrm>
            <a:off x="8259104" y="3531904"/>
            <a:ext cx="3032550" cy="185199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0000"/>
                </a:solidFill>
                <a:effectLst/>
                <a:uLnTx/>
                <a:uFillTx/>
                <a:latin typeface="Arial" panose="020B0604020202020204"/>
                <a:ea typeface="+mn-ea"/>
                <a:cs typeface="+mn-cs"/>
              </a:rPr>
              <a:t>Total % who contacted GP (successfully or not)</a:t>
            </a:r>
            <a:br>
              <a:rPr kumimoji="0" lang="en-GB" sz="1200" b="1" i="0" u="sng" strike="noStrike" kern="1200" cap="none" spc="0" normalizeH="0" baseline="0" noProof="0" dirty="0">
                <a:ln>
                  <a:noFill/>
                </a:ln>
                <a:solidFill>
                  <a:srgbClr val="000000"/>
                </a:solidFill>
                <a:effectLst/>
                <a:uLnTx/>
                <a:uFillTx/>
                <a:latin typeface="Arial" panose="020B0604020202020204"/>
                <a:ea typeface="+mn-ea"/>
                <a:cs typeface="+mn-cs"/>
              </a:rPr>
            </a:br>
            <a:endParaRPr kumimoji="0" lang="en-GB" sz="1200" b="1" i="0" u="sng"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0087"/>
                </a:solidFill>
                <a:effectLst/>
                <a:uLnTx/>
                <a:uFillTx/>
                <a:latin typeface="Arial" panose="020B0604020202020204"/>
                <a:ea typeface="+mn-ea"/>
                <a:cs typeface="+mn-cs"/>
              </a:rPr>
              <a:t>Any potential cancer symptom: </a:t>
            </a:r>
            <a:r>
              <a:rPr lang="en-GB" sz="1400" b="1" dirty="0">
                <a:solidFill>
                  <a:srgbClr val="FF0087"/>
                </a:solidFill>
                <a:latin typeface="Arial" panose="020B0604020202020204"/>
              </a:rPr>
              <a:t>63</a:t>
            </a:r>
            <a:r>
              <a:rPr kumimoji="0" lang="en-GB" sz="1400" b="1" i="0" u="none" strike="noStrike" kern="1200" cap="none" spc="0" normalizeH="0" baseline="0" noProof="0" dirty="0">
                <a:ln>
                  <a:noFill/>
                </a:ln>
                <a:solidFill>
                  <a:srgbClr val="FF0087"/>
                </a:solidFill>
                <a:effectLst/>
                <a:uLnTx/>
                <a:uFillTx/>
                <a:latin typeface="Arial" panose="020B0604020202020204"/>
                <a:ea typeface="+mn-ea"/>
                <a:cs typeface="+mn-cs"/>
              </a:rPr>
              <a:t>%</a:t>
            </a:r>
            <a:endParaRPr kumimoji="0" lang="en-GB" sz="1600" b="1" i="0" u="none" strike="noStrike" kern="1200" cap="none" spc="0" normalizeH="0" baseline="0" noProof="0" dirty="0">
              <a:ln>
                <a:noFill/>
              </a:ln>
              <a:solidFill>
                <a:srgbClr val="FF0087"/>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7E"/>
                </a:solidFill>
                <a:effectLst/>
                <a:uLnTx/>
                <a:uFillTx/>
                <a:latin typeface="Arial" panose="020B0604020202020204"/>
                <a:ea typeface="+mn-ea"/>
                <a:cs typeface="+mn-cs"/>
              </a:rPr>
              <a:t>Any potential non-specific symptom: </a:t>
            </a:r>
            <a:r>
              <a:rPr lang="en-GB" sz="1400" b="1" dirty="0">
                <a:solidFill>
                  <a:srgbClr val="00007E"/>
                </a:solidFill>
                <a:latin typeface="Arial" panose="020B0604020202020204"/>
              </a:rPr>
              <a:t>57</a:t>
            </a:r>
            <a:r>
              <a:rPr kumimoji="0" lang="en-GB" sz="1400" b="1" i="0" u="none" strike="noStrike" kern="1200" cap="none" spc="0" normalizeH="0" baseline="0" noProof="0" dirty="0">
                <a:ln>
                  <a:noFill/>
                </a:ln>
                <a:solidFill>
                  <a:srgbClr val="00007E"/>
                </a:solidFill>
                <a:effectLst/>
                <a:uLnTx/>
                <a:uFillTx/>
                <a:latin typeface="Arial" panose="020B0604020202020204"/>
                <a:ea typeface="+mn-ea"/>
                <a:cs typeface="+mn-cs"/>
              </a:rPr>
              <a:t>%</a:t>
            </a:r>
            <a:endParaRPr kumimoji="0" lang="en-GB" sz="1100" b="1" i="0" u="none" strike="noStrike" kern="1200" cap="none" spc="0" normalizeH="0" baseline="0" noProof="0" dirty="0">
              <a:ln>
                <a:noFill/>
              </a:ln>
              <a:solidFill>
                <a:srgbClr val="00007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9CEE"/>
                </a:solidFill>
                <a:effectLst/>
                <a:uLnTx/>
                <a:uFillTx/>
                <a:latin typeface="Arial" panose="020B0604020202020204"/>
                <a:ea typeface="+mn-ea"/>
                <a:cs typeface="+mn-cs"/>
              </a:rPr>
              <a:t>Any potential red-flag symptom: </a:t>
            </a:r>
            <a:r>
              <a:rPr lang="en-GB" sz="1400" b="1" dirty="0">
                <a:solidFill>
                  <a:srgbClr val="009CEE"/>
                </a:solidFill>
                <a:latin typeface="Arial" panose="020B0604020202020204"/>
              </a:rPr>
              <a:t>62</a:t>
            </a:r>
            <a:r>
              <a:rPr kumimoji="0" lang="en-GB" sz="1400" b="1" i="0" u="none" strike="noStrike" kern="1200" cap="none" spc="0" normalizeH="0" baseline="0" noProof="0" dirty="0">
                <a:ln>
                  <a:noFill/>
                </a:ln>
                <a:solidFill>
                  <a:srgbClr val="009CEE"/>
                </a:solidFill>
                <a:effectLst/>
                <a:uLnTx/>
                <a:uFillTx/>
                <a:latin typeface="Arial" panose="020B0604020202020204"/>
                <a:ea typeface="+mn-ea"/>
                <a:cs typeface="+mn-cs"/>
              </a:rPr>
              <a:t>%</a:t>
            </a:r>
            <a:br>
              <a:rPr kumimoji="0" lang="en-GB" sz="1400" b="1" i="0" u="none" strike="noStrike" kern="1200" cap="none" spc="0" normalizeH="0" baseline="0" noProof="0" dirty="0">
                <a:ln>
                  <a:noFill/>
                </a:ln>
                <a:solidFill>
                  <a:srgbClr val="009CEE"/>
                </a:solidFill>
                <a:effectLst/>
                <a:uLnTx/>
                <a:uFillTx/>
                <a:latin typeface="Arial" panose="020B0604020202020204"/>
                <a:ea typeface="+mn-ea"/>
                <a:cs typeface="+mn-cs"/>
              </a:rPr>
            </a:br>
            <a:r>
              <a:rPr kumimoji="0" lang="en-GB" sz="1100" b="0" i="0" u="none" strike="noStrike" kern="1200" cap="none" spc="0" normalizeH="0" baseline="0" noProof="0" dirty="0">
                <a:ln>
                  <a:noFill/>
                </a:ln>
                <a:solidFill>
                  <a:srgbClr val="FF0087">
                    <a:lumMod val="40000"/>
                    <a:lumOff val="60000"/>
                  </a:srgbClr>
                </a:solidFill>
                <a:effectLst/>
                <a:uLnTx/>
                <a:uFillTx/>
                <a:latin typeface="Arial" panose="020B0604020202020204"/>
                <a:ea typeface="+mn-ea"/>
                <a:cs typeface="+mn-cs"/>
              </a:rPr>
              <a:t>Any potential lung-specific symptom: </a:t>
            </a:r>
            <a:r>
              <a:rPr kumimoji="0" lang="en-GB" sz="1400" b="1" i="0" u="none" strike="noStrike" kern="1200" cap="none" spc="0" normalizeH="0" baseline="0" noProof="0" dirty="0">
                <a:ln>
                  <a:noFill/>
                </a:ln>
                <a:solidFill>
                  <a:srgbClr val="FF0087">
                    <a:lumMod val="40000"/>
                    <a:lumOff val="60000"/>
                  </a:srgbClr>
                </a:solidFill>
                <a:effectLst/>
                <a:uLnTx/>
                <a:uFillTx/>
                <a:latin typeface="Arial" panose="020B0604020202020204"/>
                <a:ea typeface="+mn-ea"/>
                <a:cs typeface="+mn-cs"/>
              </a:rPr>
              <a:t>60%</a:t>
            </a:r>
            <a:br>
              <a:rPr kumimoji="0" lang="en-GB" sz="1100" b="1" i="0" u="none" strike="noStrike" kern="1200" cap="none" spc="0" normalizeH="0" baseline="0" noProof="0" dirty="0">
                <a:ln>
                  <a:noFill/>
                </a:ln>
                <a:solidFill>
                  <a:srgbClr val="FF0087">
                    <a:lumMod val="20000"/>
                    <a:lumOff val="80000"/>
                  </a:srgbClr>
                </a:solidFill>
                <a:effectLst/>
                <a:uLnTx/>
                <a:uFillTx/>
                <a:latin typeface="Arial" panose="020B0604020202020204"/>
                <a:ea typeface="+mn-ea"/>
                <a:cs typeface="+mn-cs"/>
              </a:rPr>
            </a:br>
            <a:r>
              <a:rPr kumimoji="0" lang="en-GB" sz="1100" b="0" i="0" u="none" strike="noStrike" kern="1200" cap="none" spc="0" normalizeH="0" baseline="0" noProof="0" dirty="0">
                <a:ln>
                  <a:noFill/>
                </a:ln>
                <a:solidFill>
                  <a:srgbClr val="009CEE">
                    <a:lumMod val="40000"/>
                    <a:lumOff val="60000"/>
                  </a:srgbClr>
                </a:solidFill>
                <a:effectLst/>
                <a:uLnTx/>
                <a:uFillTx/>
                <a:latin typeface="Arial" panose="020B0604020202020204"/>
                <a:ea typeface="+mn-ea"/>
                <a:cs typeface="+mn-cs"/>
              </a:rPr>
              <a:t>Any potential oral cancer symptom: </a:t>
            </a:r>
            <a:r>
              <a:rPr kumimoji="0" lang="en-GB" sz="1400" b="1" i="0" u="none" strike="noStrike" kern="1200" cap="none" spc="0" normalizeH="0" baseline="0" noProof="0" dirty="0">
                <a:ln>
                  <a:noFill/>
                </a:ln>
                <a:solidFill>
                  <a:srgbClr val="009CEE">
                    <a:lumMod val="40000"/>
                    <a:lumOff val="60000"/>
                  </a:srgbClr>
                </a:solidFill>
                <a:effectLst/>
                <a:uLnTx/>
                <a:uFillTx/>
                <a:latin typeface="Arial" panose="020B0604020202020204"/>
                <a:ea typeface="+mn-ea"/>
                <a:cs typeface="+mn-cs"/>
              </a:rPr>
              <a:t>63%</a:t>
            </a:r>
            <a:endParaRPr kumimoji="0" lang="en-GB" sz="1800" b="1" i="0" u="none" strike="noStrike" kern="1200" cap="none" spc="0" normalizeH="0" baseline="0" noProof="0" dirty="0">
              <a:ln>
                <a:noFill/>
              </a:ln>
              <a:solidFill>
                <a:srgbClr val="009CEE">
                  <a:lumMod val="40000"/>
                  <a:lumOff val="6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10435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0AFCCA7-386E-AC9C-FDEA-BA1811803BD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6 in 10 of those who experienced any potential cancer symptom contacted their GP within 6 months; across all symptoms, there were more who contacted their GP within 6 months than those who didn’t</a:t>
            </a:r>
          </a:p>
        </p:txBody>
      </p:sp>
      <p:sp>
        <p:nvSpPr>
          <p:cNvPr id="8" name="TextBox 7">
            <a:extLst>
              <a:ext uri="{FF2B5EF4-FFF2-40B4-BE49-F238E27FC236}">
                <a16:creationId xmlns:a16="http://schemas.microsoft.com/office/drawing/2014/main" id="{D637A334-5547-113D-3CCA-B8D671014732}"/>
              </a:ext>
            </a:extLst>
          </p:cNvPr>
          <p:cNvSpPr txBox="1"/>
          <p:nvPr/>
        </p:nvSpPr>
        <p:spPr>
          <a:xfrm>
            <a:off x="2100262" y="1776735"/>
            <a:ext cx="7991475" cy="338554"/>
          </a:xfrm>
          <a:prstGeom prst="rect">
            <a:avLst/>
          </a:prstGeom>
          <a:noFill/>
        </p:spPr>
        <p:txBody>
          <a:bodyPr wrap="square" rtlCol="0">
            <a:spAutoFit/>
          </a:bodyPr>
          <a:lstStyle/>
          <a:p>
            <a:pPr algn="ctr"/>
            <a:r>
              <a:rPr lang="en-US" sz="1600" b="1" spc="10" dirty="0"/>
              <a:t>Proportion who contacted their GP within 6 months of noticing the symptom</a:t>
            </a:r>
          </a:p>
        </p:txBody>
      </p:sp>
      <p:graphicFrame>
        <p:nvGraphicFramePr>
          <p:cNvPr id="10" name="Chart 9">
            <a:extLst>
              <a:ext uri="{FF2B5EF4-FFF2-40B4-BE49-F238E27FC236}">
                <a16:creationId xmlns:a16="http://schemas.microsoft.com/office/drawing/2014/main" id="{50EE0BCF-366B-CF4F-B166-3CDE667668FD}"/>
              </a:ext>
            </a:extLst>
          </p:cNvPr>
          <p:cNvGraphicFramePr/>
          <p:nvPr>
            <p:extLst>
              <p:ext uri="{D42A27DB-BD31-4B8C-83A1-F6EECF244321}">
                <p14:modId xmlns:p14="http://schemas.microsoft.com/office/powerpoint/2010/main" val="2747240632"/>
              </p:ext>
            </p:extLst>
          </p:nvPr>
        </p:nvGraphicFramePr>
        <p:xfrm>
          <a:off x="754581" y="2055468"/>
          <a:ext cx="10200281" cy="4133861"/>
        </p:xfrm>
        <a:graphic>
          <a:graphicData uri="http://schemas.openxmlformats.org/drawingml/2006/chart">
            <c:chart xmlns:c="http://schemas.openxmlformats.org/drawingml/2006/chart" xmlns:r="http://schemas.openxmlformats.org/officeDocument/2006/relationships" r:id="rId3"/>
          </a:graphicData>
        </a:graphic>
      </p:graphicFrame>
      <p:sp>
        <p:nvSpPr>
          <p:cNvPr id="11" name="Footer Placeholder 5">
            <a:extLst>
              <a:ext uri="{FF2B5EF4-FFF2-40B4-BE49-F238E27FC236}">
                <a16:creationId xmlns:a16="http://schemas.microsoft.com/office/drawing/2014/main" id="{BF2330A4-FA91-E2B5-1681-1006A47CB98D}"/>
              </a:ext>
            </a:extLst>
          </p:cNvPr>
          <p:cNvSpPr txBox="1">
            <a:spLocks/>
          </p:cNvSpPr>
          <p:nvPr/>
        </p:nvSpPr>
        <p:spPr>
          <a:xfrm>
            <a:off x="335360" y="6357468"/>
            <a:ext cx="1091070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H5_rec. How long after you first noticed the symptom did you contact your GP surgery/practice? This includes if you called or tried to call the surgery/practice, or if you completed an online/e-consultation form to request an appointment. Please select one answer.</a:t>
            </a:r>
            <a:br>
              <a:rPr lang="en-US" sz="800" dirty="0"/>
            </a:br>
            <a:r>
              <a:rPr lang="en-US" sz="800" dirty="0"/>
              <a:t>Base: All in Scotland experiencing…(Any cancer symptom: N=489; Any non-specific cancer symptom: N=358; Any red-flag cancer symptom: N=179; Any lung-specific cancer symptom: N=153; Any oral cancer symptom: N=136). </a:t>
            </a:r>
          </a:p>
          <a:p>
            <a:endParaRPr lang="en-US" sz="800" dirty="0"/>
          </a:p>
        </p:txBody>
      </p:sp>
    </p:spTree>
    <p:extLst>
      <p:ext uri="{BB962C8B-B14F-4D97-AF65-F5344CB8AC3E}">
        <p14:creationId xmlns:p14="http://schemas.microsoft.com/office/powerpoint/2010/main" val="1952967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214177C9-A701-5CC4-5F88-C645C9FEB11A}"/>
              </a:ext>
            </a:extLst>
          </p:cNvPr>
          <p:cNvSpPr txBox="1"/>
          <p:nvPr/>
        </p:nvSpPr>
        <p:spPr>
          <a:xfrm>
            <a:off x="2241427" y="1829875"/>
            <a:ext cx="7742044" cy="584775"/>
          </a:xfrm>
          <a:prstGeom prst="rect">
            <a:avLst/>
          </a:prstGeom>
          <a:noFill/>
        </p:spPr>
        <p:txBody>
          <a:bodyPr wrap="square" rtlCol="0">
            <a:spAutoFit/>
          </a:bodyPr>
          <a:lstStyle/>
          <a:p>
            <a:pPr algn="ctr"/>
            <a:r>
              <a:rPr lang="en-US" sz="1600" b="1" spc="10" dirty="0"/>
              <a:t>Of those who experienced any potential cancer symptom and contacted their GP within 6 months</a:t>
            </a:r>
          </a:p>
        </p:txBody>
      </p:sp>
      <p:grpSp>
        <p:nvGrpSpPr>
          <p:cNvPr id="6" name="Group 5">
            <a:extLst>
              <a:ext uri="{FF2B5EF4-FFF2-40B4-BE49-F238E27FC236}">
                <a16:creationId xmlns:a16="http://schemas.microsoft.com/office/drawing/2014/main" id="{2243D784-833E-E549-68E3-896C1E31CB5D}"/>
              </a:ext>
            </a:extLst>
          </p:cNvPr>
          <p:cNvGrpSpPr/>
          <p:nvPr/>
        </p:nvGrpSpPr>
        <p:grpSpPr>
          <a:xfrm>
            <a:off x="441224" y="1862784"/>
            <a:ext cx="11595739" cy="4499757"/>
            <a:chOff x="541253" y="844389"/>
            <a:chExt cx="11219265" cy="3918112"/>
          </a:xfrm>
        </p:grpSpPr>
        <p:graphicFrame>
          <p:nvGraphicFramePr>
            <p:cNvPr id="7" name="Chart 6">
              <a:extLst>
                <a:ext uri="{FF2B5EF4-FFF2-40B4-BE49-F238E27FC236}">
                  <a16:creationId xmlns:a16="http://schemas.microsoft.com/office/drawing/2014/main" id="{F31619A2-812B-0867-DCA3-5CD33922F211}"/>
                </a:ext>
              </a:extLst>
            </p:cNvPr>
            <p:cNvGraphicFramePr/>
            <p:nvPr>
              <p:extLst>
                <p:ext uri="{D42A27DB-BD31-4B8C-83A1-F6EECF244321}">
                  <p14:modId xmlns:p14="http://schemas.microsoft.com/office/powerpoint/2010/main" val="1719861992"/>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21" name="Straight Connector 20">
              <a:extLst>
                <a:ext uri="{FF2B5EF4-FFF2-40B4-BE49-F238E27FC236}">
                  <a16:creationId xmlns:a16="http://schemas.microsoft.com/office/drawing/2014/main" id="{4AD26E95-C7F1-F393-29D7-AD57DF382836}"/>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2" name="Isosceles Triangle 21">
              <a:extLst>
                <a:ext uri="{FF2B5EF4-FFF2-40B4-BE49-F238E27FC236}">
                  <a16:creationId xmlns:a16="http://schemas.microsoft.com/office/drawing/2014/main" id="{2200C55D-0D28-7701-4173-85D5A6BBF826}"/>
                </a:ext>
              </a:extLst>
            </p:cNvPr>
            <p:cNvSpPr>
              <a:spLocks noChangeAspect="1"/>
            </p:cNvSpPr>
            <p:nvPr/>
          </p:nvSpPr>
          <p:spPr>
            <a:xfrm>
              <a:off x="6190001" y="158425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3" name="Isosceles Triangle 22">
              <a:extLst>
                <a:ext uri="{FF2B5EF4-FFF2-40B4-BE49-F238E27FC236}">
                  <a16:creationId xmlns:a16="http://schemas.microsoft.com/office/drawing/2014/main" id="{89DD1FFB-B1B3-0261-B745-6A77AFDD6D76}"/>
                </a:ext>
              </a:extLst>
            </p:cNvPr>
            <p:cNvSpPr>
              <a:spLocks noChangeAspect="1"/>
            </p:cNvSpPr>
            <p:nvPr/>
          </p:nvSpPr>
          <p:spPr>
            <a:xfrm rot="10800000">
              <a:off x="6638084" y="185121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grpSp>
      <p:sp>
        <p:nvSpPr>
          <p:cNvPr id="28" name="TextBox 27">
            <a:extLst>
              <a:ext uri="{FF2B5EF4-FFF2-40B4-BE49-F238E27FC236}">
                <a16:creationId xmlns:a16="http://schemas.microsoft.com/office/drawing/2014/main" id="{17C6E182-F21E-C396-659E-CBD386DE6CAE}"/>
              </a:ext>
            </a:extLst>
          </p:cNvPr>
          <p:cNvSpPr txBox="1"/>
          <p:nvPr/>
        </p:nvSpPr>
        <p:spPr>
          <a:xfrm>
            <a:off x="10348112" y="6365726"/>
            <a:ext cx="1688851" cy="307777"/>
          </a:xfrm>
          <a:prstGeom prst="rect">
            <a:avLst/>
          </a:prstGeom>
          <a:noFill/>
        </p:spPr>
        <p:txBody>
          <a:bodyPr wrap="square" lIns="0" tIns="0" rIns="0" bIns="0" rtlCol="0">
            <a:spAutoFit/>
          </a:bodyPr>
          <a:lstStyle/>
          <a:p>
            <a:pPr algn="ctr"/>
            <a:r>
              <a:rPr lang="en-US" sz="1000" dirty="0"/>
              <a:t>Show statistically significant differences between groups</a:t>
            </a:r>
            <a:endParaRPr lang="en-GB" sz="1000" dirty="0"/>
          </a:p>
        </p:txBody>
      </p:sp>
      <p:sp>
        <p:nvSpPr>
          <p:cNvPr id="29" name="Isosceles Triangle 28">
            <a:extLst>
              <a:ext uri="{FF2B5EF4-FFF2-40B4-BE49-F238E27FC236}">
                <a16:creationId xmlns:a16="http://schemas.microsoft.com/office/drawing/2014/main" id="{33BC089A-C4EE-8CF1-D123-839005F74673}"/>
              </a:ext>
            </a:extLst>
          </p:cNvPr>
          <p:cNvSpPr>
            <a:spLocks noChangeAspect="1"/>
          </p:cNvSpPr>
          <p:nvPr/>
        </p:nvSpPr>
        <p:spPr>
          <a:xfrm>
            <a:off x="10182250" y="638039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0" name="Isosceles Triangle 29">
            <a:extLst>
              <a:ext uri="{FF2B5EF4-FFF2-40B4-BE49-F238E27FC236}">
                <a16:creationId xmlns:a16="http://schemas.microsoft.com/office/drawing/2014/main" id="{63CB3151-A13A-2647-D082-07EF5659742A}"/>
              </a:ext>
            </a:extLst>
          </p:cNvPr>
          <p:cNvSpPr>
            <a:spLocks noChangeAspect="1"/>
          </p:cNvSpPr>
          <p:nvPr/>
        </p:nvSpPr>
        <p:spPr>
          <a:xfrm rot="10800000">
            <a:off x="10182250" y="657658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1" name="Footer Placeholder 5">
            <a:extLst>
              <a:ext uri="{FF2B5EF4-FFF2-40B4-BE49-F238E27FC236}">
                <a16:creationId xmlns:a16="http://schemas.microsoft.com/office/drawing/2014/main" id="{8810B0E4-FA0A-50CE-B377-BB371BD0DA8A}"/>
              </a:ext>
            </a:extLst>
          </p:cNvPr>
          <p:cNvSpPr txBox="1">
            <a:spLocks/>
          </p:cNvSpPr>
          <p:nvPr/>
        </p:nvSpPr>
        <p:spPr>
          <a:xfrm>
            <a:off x="280172" y="626941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H5_rec1. How long after you first noticed the symptom did you contact your GP surgery/practice? This includes if you called or tried to call the surgery/practice, or if you completed an online/e-consultation form to request an appointment. Please select one answer.</a:t>
            </a:r>
            <a:br>
              <a:rPr lang="en-US" sz="800" dirty="0"/>
            </a:br>
            <a:r>
              <a:rPr lang="en-US" sz="800" dirty="0"/>
              <a:t>Base: All in Scotland who experienced any potential cancer symptom (All: N=489; Male: N=219; Female: N=263; 18-29: N=79; 30-49: N=146; 50+: N=264; ABC1: N=238; C2DE: N=251; C2DE 45+: N=166; Not C2DE 45+: N=323; No disability: N=275; Disability: N=206; Urban: N=216; Rural: N=75; IMD 1-2: N=80; IMD 3-8: N=282; IMD 9-10: N=127)</a:t>
            </a:r>
          </a:p>
          <a:p>
            <a:endParaRPr lang="en-US" sz="800" dirty="0"/>
          </a:p>
        </p:txBody>
      </p:sp>
      <p:sp>
        <p:nvSpPr>
          <p:cNvPr id="32" name="Isosceles Triangle 31">
            <a:extLst>
              <a:ext uri="{FF2B5EF4-FFF2-40B4-BE49-F238E27FC236}">
                <a16:creationId xmlns:a16="http://schemas.microsoft.com/office/drawing/2014/main" id="{4225F721-B294-2A7C-57C4-EFC42388A280}"/>
              </a:ext>
            </a:extLst>
          </p:cNvPr>
          <p:cNvSpPr>
            <a:spLocks noChangeAspect="1"/>
          </p:cNvSpPr>
          <p:nvPr/>
        </p:nvSpPr>
        <p:spPr>
          <a:xfrm>
            <a:off x="8131811" y="2734057"/>
            <a:ext cx="171428" cy="151397"/>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3" name="Isosceles Triangle 32">
            <a:extLst>
              <a:ext uri="{FF2B5EF4-FFF2-40B4-BE49-F238E27FC236}">
                <a16:creationId xmlns:a16="http://schemas.microsoft.com/office/drawing/2014/main" id="{6C98D7CE-25AA-A9E6-D66B-6B4F434F5906}"/>
              </a:ext>
            </a:extLst>
          </p:cNvPr>
          <p:cNvSpPr>
            <a:spLocks noChangeAspect="1"/>
          </p:cNvSpPr>
          <p:nvPr/>
        </p:nvSpPr>
        <p:spPr>
          <a:xfrm rot="10800000">
            <a:off x="7687562" y="3039804"/>
            <a:ext cx="171428" cy="15139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5" name="Title 4">
            <a:extLst>
              <a:ext uri="{FF2B5EF4-FFF2-40B4-BE49-F238E27FC236}">
                <a16:creationId xmlns:a16="http://schemas.microsoft.com/office/drawing/2014/main" id="{251AF4C5-C196-5C12-D76D-2C312138196A}"/>
              </a:ext>
            </a:extLst>
          </p:cNvPr>
          <p:cNvSpPr txBox="1">
            <a:spLocks/>
          </p:cNvSpPr>
          <p:nvPr/>
        </p:nvSpPr>
        <p:spPr>
          <a:xfrm>
            <a:off x="360365" y="284544"/>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Likelihood to contact their GP within 6 months increased for those aged 50+, living with a disability or aged 45+ in lower social grades</a:t>
            </a:r>
          </a:p>
        </p:txBody>
      </p:sp>
      <p:sp>
        <p:nvSpPr>
          <p:cNvPr id="2" name="Rectangle 1">
            <a:extLst>
              <a:ext uri="{FF2B5EF4-FFF2-40B4-BE49-F238E27FC236}">
                <a16:creationId xmlns:a16="http://schemas.microsoft.com/office/drawing/2014/main" id="{F3BA6347-6DD5-0F9B-6AAB-E498F6D99EEB}"/>
              </a:ext>
            </a:extLst>
          </p:cNvPr>
          <p:cNvSpPr/>
          <p:nvPr/>
        </p:nvSpPr>
        <p:spPr>
          <a:xfrm>
            <a:off x="7979325" y="4849516"/>
            <a:ext cx="818702" cy="38000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sp>
        <p:nvSpPr>
          <p:cNvPr id="3" name="Rectangle 2">
            <a:extLst>
              <a:ext uri="{FF2B5EF4-FFF2-40B4-BE49-F238E27FC236}">
                <a16:creationId xmlns:a16="http://schemas.microsoft.com/office/drawing/2014/main" id="{1AC56837-79D2-5A63-EC23-130AC562041E}"/>
              </a:ext>
            </a:extLst>
          </p:cNvPr>
          <p:cNvSpPr/>
          <p:nvPr/>
        </p:nvSpPr>
        <p:spPr>
          <a:xfrm>
            <a:off x="7356412" y="4877087"/>
            <a:ext cx="785306"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sp>
        <p:nvSpPr>
          <p:cNvPr id="4" name="Rectangle 3">
            <a:extLst>
              <a:ext uri="{FF2B5EF4-FFF2-40B4-BE49-F238E27FC236}">
                <a16:creationId xmlns:a16="http://schemas.microsoft.com/office/drawing/2014/main" id="{0ED36C44-74F0-56CC-F766-8F8611B68B7A}"/>
              </a:ext>
            </a:extLst>
          </p:cNvPr>
          <p:cNvSpPr/>
          <p:nvPr/>
        </p:nvSpPr>
        <p:spPr>
          <a:xfrm>
            <a:off x="396983" y="4874548"/>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5" name="Rectangle 4">
            <a:extLst>
              <a:ext uri="{FF2B5EF4-FFF2-40B4-BE49-F238E27FC236}">
                <a16:creationId xmlns:a16="http://schemas.microsoft.com/office/drawing/2014/main" id="{19D24F66-45F0-98F2-6F59-B1371789A1FB}"/>
              </a:ext>
            </a:extLst>
          </p:cNvPr>
          <p:cNvSpPr/>
          <p:nvPr/>
        </p:nvSpPr>
        <p:spPr>
          <a:xfrm>
            <a:off x="2830286" y="4865261"/>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18-29</a:t>
            </a:r>
          </a:p>
        </p:txBody>
      </p:sp>
      <p:sp>
        <p:nvSpPr>
          <p:cNvPr id="8" name="Rectangle 7">
            <a:extLst>
              <a:ext uri="{FF2B5EF4-FFF2-40B4-BE49-F238E27FC236}">
                <a16:creationId xmlns:a16="http://schemas.microsoft.com/office/drawing/2014/main" id="{6CEFCEFC-0047-C2E8-C00D-B8DE21CCDF18}"/>
              </a:ext>
            </a:extLst>
          </p:cNvPr>
          <p:cNvSpPr/>
          <p:nvPr/>
        </p:nvSpPr>
        <p:spPr>
          <a:xfrm>
            <a:off x="3383860" y="4856632"/>
            <a:ext cx="582001" cy="16071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9" name="Rectangle 8">
            <a:extLst>
              <a:ext uri="{FF2B5EF4-FFF2-40B4-BE49-F238E27FC236}">
                <a16:creationId xmlns:a16="http://schemas.microsoft.com/office/drawing/2014/main" id="{64237B30-FA52-1FBD-98F0-F0D15D02FDA5}"/>
              </a:ext>
            </a:extLst>
          </p:cNvPr>
          <p:cNvSpPr/>
          <p:nvPr/>
        </p:nvSpPr>
        <p:spPr>
          <a:xfrm>
            <a:off x="3909342" y="4863532"/>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sp>
        <p:nvSpPr>
          <p:cNvPr id="16" name="Rectangle 15">
            <a:extLst>
              <a:ext uri="{FF2B5EF4-FFF2-40B4-BE49-F238E27FC236}">
                <a16:creationId xmlns:a16="http://schemas.microsoft.com/office/drawing/2014/main" id="{29774451-1B67-C273-45A9-EF1AF443FFB1}"/>
              </a:ext>
            </a:extLst>
          </p:cNvPr>
          <p:cNvSpPr/>
          <p:nvPr/>
        </p:nvSpPr>
        <p:spPr>
          <a:xfrm>
            <a:off x="4712125" y="4850900"/>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17" name="Rectangle 16">
            <a:extLst>
              <a:ext uri="{FF2B5EF4-FFF2-40B4-BE49-F238E27FC236}">
                <a16:creationId xmlns:a16="http://schemas.microsoft.com/office/drawing/2014/main" id="{F6DDC30E-9D3D-AAA9-E57E-2AD10A5E344F}"/>
              </a:ext>
            </a:extLst>
          </p:cNvPr>
          <p:cNvSpPr/>
          <p:nvPr/>
        </p:nvSpPr>
        <p:spPr>
          <a:xfrm>
            <a:off x="5198808" y="4863836"/>
            <a:ext cx="599892" cy="17172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19" name="Rectangle 18">
            <a:extLst>
              <a:ext uri="{FF2B5EF4-FFF2-40B4-BE49-F238E27FC236}">
                <a16:creationId xmlns:a16="http://schemas.microsoft.com/office/drawing/2014/main" id="{ED028C01-521F-D238-DD27-9D54DF9655D5}"/>
              </a:ext>
            </a:extLst>
          </p:cNvPr>
          <p:cNvSpPr/>
          <p:nvPr/>
        </p:nvSpPr>
        <p:spPr>
          <a:xfrm>
            <a:off x="1457777" y="4880371"/>
            <a:ext cx="543616" cy="15594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20" name="Rectangle 19">
            <a:extLst>
              <a:ext uri="{FF2B5EF4-FFF2-40B4-BE49-F238E27FC236}">
                <a16:creationId xmlns:a16="http://schemas.microsoft.com/office/drawing/2014/main" id="{AC29971A-2573-82D2-3E68-656AAACD02C1}"/>
              </a:ext>
            </a:extLst>
          </p:cNvPr>
          <p:cNvSpPr/>
          <p:nvPr/>
        </p:nvSpPr>
        <p:spPr>
          <a:xfrm>
            <a:off x="1889058" y="4880552"/>
            <a:ext cx="788044" cy="14534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36" name="Rectangle 35">
            <a:extLst>
              <a:ext uri="{FF2B5EF4-FFF2-40B4-BE49-F238E27FC236}">
                <a16:creationId xmlns:a16="http://schemas.microsoft.com/office/drawing/2014/main" id="{E2DDBDE7-2EC9-C528-8852-73476E842EDC}"/>
              </a:ext>
            </a:extLst>
          </p:cNvPr>
          <p:cNvSpPr/>
          <p:nvPr/>
        </p:nvSpPr>
        <p:spPr>
          <a:xfrm>
            <a:off x="8864256" y="4863535"/>
            <a:ext cx="596149" cy="22025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Urban</a:t>
            </a:r>
          </a:p>
        </p:txBody>
      </p:sp>
      <p:sp>
        <p:nvSpPr>
          <p:cNvPr id="38" name="Rectangle 37">
            <a:extLst>
              <a:ext uri="{FF2B5EF4-FFF2-40B4-BE49-F238E27FC236}">
                <a16:creationId xmlns:a16="http://schemas.microsoft.com/office/drawing/2014/main" id="{A9E462E9-EF38-6919-6C9A-4324732B90BA}"/>
              </a:ext>
            </a:extLst>
          </p:cNvPr>
          <p:cNvSpPr/>
          <p:nvPr/>
        </p:nvSpPr>
        <p:spPr>
          <a:xfrm>
            <a:off x="9427487" y="4863532"/>
            <a:ext cx="558756" cy="22025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Rural</a:t>
            </a:r>
          </a:p>
        </p:txBody>
      </p:sp>
      <p:sp>
        <p:nvSpPr>
          <p:cNvPr id="12" name="Isosceles Triangle 11">
            <a:extLst>
              <a:ext uri="{FF2B5EF4-FFF2-40B4-BE49-F238E27FC236}">
                <a16:creationId xmlns:a16="http://schemas.microsoft.com/office/drawing/2014/main" id="{1561C26C-C4AE-423C-FED6-EAB3D73C2FB7}"/>
              </a:ext>
            </a:extLst>
          </p:cNvPr>
          <p:cNvSpPr>
            <a:spLocks noChangeAspect="1"/>
          </p:cNvSpPr>
          <p:nvPr/>
        </p:nvSpPr>
        <p:spPr>
          <a:xfrm>
            <a:off x="3978679" y="2712486"/>
            <a:ext cx="171428" cy="1559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3" name="Isosceles Triangle 12">
            <a:extLst>
              <a:ext uri="{FF2B5EF4-FFF2-40B4-BE49-F238E27FC236}">
                <a16:creationId xmlns:a16="http://schemas.microsoft.com/office/drawing/2014/main" id="{C8136A44-D3DC-E807-5E22-D825CB0E23C1}"/>
              </a:ext>
            </a:extLst>
          </p:cNvPr>
          <p:cNvSpPr>
            <a:spLocks noChangeAspect="1"/>
          </p:cNvSpPr>
          <p:nvPr/>
        </p:nvSpPr>
        <p:spPr>
          <a:xfrm rot="10800000">
            <a:off x="3002455" y="3428552"/>
            <a:ext cx="171428" cy="15139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8" name="Rectangle 17">
            <a:extLst>
              <a:ext uri="{FF2B5EF4-FFF2-40B4-BE49-F238E27FC236}">
                <a16:creationId xmlns:a16="http://schemas.microsoft.com/office/drawing/2014/main" id="{497D8CEF-BE4C-DE79-1B2D-8AB6E7CC46B4}"/>
              </a:ext>
            </a:extLst>
          </p:cNvPr>
          <p:cNvSpPr/>
          <p:nvPr/>
        </p:nvSpPr>
        <p:spPr>
          <a:xfrm>
            <a:off x="6065443" y="4856931"/>
            <a:ext cx="628113"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 45+</a:t>
            </a:r>
          </a:p>
        </p:txBody>
      </p:sp>
      <p:sp>
        <p:nvSpPr>
          <p:cNvPr id="24" name="Rectangle 23">
            <a:extLst>
              <a:ext uri="{FF2B5EF4-FFF2-40B4-BE49-F238E27FC236}">
                <a16:creationId xmlns:a16="http://schemas.microsoft.com/office/drawing/2014/main" id="{D8DA2B8B-FD92-1BBF-8561-760937FDDD4D}"/>
              </a:ext>
            </a:extLst>
          </p:cNvPr>
          <p:cNvSpPr/>
          <p:nvPr/>
        </p:nvSpPr>
        <p:spPr>
          <a:xfrm>
            <a:off x="6627007" y="4927700"/>
            <a:ext cx="594628"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Not C2DE 45+</a:t>
            </a:r>
          </a:p>
        </p:txBody>
      </p:sp>
      <p:sp>
        <p:nvSpPr>
          <p:cNvPr id="25" name="Oval 24">
            <a:extLst>
              <a:ext uri="{FF2B5EF4-FFF2-40B4-BE49-F238E27FC236}">
                <a16:creationId xmlns:a16="http://schemas.microsoft.com/office/drawing/2014/main" id="{93CA43AD-74CC-D08C-2ADA-36AD4636811C}"/>
              </a:ext>
            </a:extLst>
          </p:cNvPr>
          <p:cNvSpPr/>
          <p:nvPr/>
        </p:nvSpPr>
        <p:spPr>
          <a:xfrm>
            <a:off x="3010571" y="5062674"/>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Oval 25">
            <a:extLst>
              <a:ext uri="{FF2B5EF4-FFF2-40B4-BE49-F238E27FC236}">
                <a16:creationId xmlns:a16="http://schemas.microsoft.com/office/drawing/2014/main" id="{66A247F0-C8DF-87AE-2400-872139FCAAD7}"/>
              </a:ext>
            </a:extLst>
          </p:cNvPr>
          <p:cNvSpPr/>
          <p:nvPr/>
        </p:nvSpPr>
        <p:spPr>
          <a:xfrm>
            <a:off x="9555829" y="513326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4B510725-4735-1CC2-C312-BD1D31FBF8B5}"/>
              </a:ext>
            </a:extLst>
          </p:cNvPr>
          <p:cNvSpPr/>
          <p:nvPr/>
        </p:nvSpPr>
        <p:spPr>
          <a:xfrm>
            <a:off x="11139174" y="4885536"/>
            <a:ext cx="823649" cy="57321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9-10 (Least deprived)</a:t>
            </a:r>
          </a:p>
        </p:txBody>
      </p:sp>
      <p:sp>
        <p:nvSpPr>
          <p:cNvPr id="39" name="Rectangle 38">
            <a:extLst>
              <a:ext uri="{FF2B5EF4-FFF2-40B4-BE49-F238E27FC236}">
                <a16:creationId xmlns:a16="http://schemas.microsoft.com/office/drawing/2014/main" id="{5EB5E71D-E8D0-38CD-33C0-B67AECDD4717}"/>
              </a:ext>
            </a:extLst>
          </p:cNvPr>
          <p:cNvSpPr/>
          <p:nvPr/>
        </p:nvSpPr>
        <p:spPr>
          <a:xfrm>
            <a:off x="10744045" y="4936990"/>
            <a:ext cx="598708" cy="28879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3-8</a:t>
            </a:r>
          </a:p>
        </p:txBody>
      </p:sp>
      <p:sp>
        <p:nvSpPr>
          <p:cNvPr id="41" name="Rectangle 40">
            <a:extLst>
              <a:ext uri="{FF2B5EF4-FFF2-40B4-BE49-F238E27FC236}">
                <a16:creationId xmlns:a16="http://schemas.microsoft.com/office/drawing/2014/main" id="{0D47D24A-FC6A-C489-64D4-EE42D96CCBAA}"/>
              </a:ext>
            </a:extLst>
          </p:cNvPr>
          <p:cNvSpPr/>
          <p:nvPr/>
        </p:nvSpPr>
        <p:spPr>
          <a:xfrm>
            <a:off x="10137649" y="4885536"/>
            <a:ext cx="823649" cy="57321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1-2 (Most deprived)</a:t>
            </a:r>
          </a:p>
        </p:txBody>
      </p:sp>
      <p:sp>
        <p:nvSpPr>
          <p:cNvPr id="42" name="Oval 41">
            <a:extLst>
              <a:ext uri="{FF2B5EF4-FFF2-40B4-BE49-F238E27FC236}">
                <a16:creationId xmlns:a16="http://schemas.microsoft.com/office/drawing/2014/main" id="{69C9DF87-929D-F6E0-2E6C-A7CDD025F20A}"/>
              </a:ext>
            </a:extLst>
          </p:cNvPr>
          <p:cNvSpPr/>
          <p:nvPr/>
        </p:nvSpPr>
        <p:spPr>
          <a:xfrm>
            <a:off x="10504233" y="552201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13102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7BC04981-0DB1-1176-D390-D94D4CDF4A53}"/>
              </a:ext>
            </a:extLst>
          </p:cNvPr>
          <p:cNvSpPr txBox="1">
            <a:spLocks/>
          </p:cNvSpPr>
          <p:nvPr/>
        </p:nvSpPr>
        <p:spPr>
          <a:xfrm>
            <a:off x="403627" y="6209360"/>
            <a:ext cx="10741955" cy="62531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H6_rec. How long after first contacting your GP surgery/practice did you then discuss the symptom with a healthcare professional? This includes if a healthcare professional called to speak to you, even if you didn't make an official appointment. If you had an appointment, this includes whether this took place in person or remotely. A remote appointment may have been over the phone, by video call or online messaging. Please select one answer. </a:t>
            </a:r>
            <a:br>
              <a:rPr lang="en-US" sz="800" dirty="0"/>
            </a:br>
            <a:r>
              <a:rPr lang="en-US" sz="800" dirty="0"/>
              <a:t>Base: All in Scotland who contacted their doctor experiencing… (Any potential cancer symptom: N=334; Any potential non-specific cancer symptom: N=212; Any potential red-flag cancer symptom: N=116; Any potential lung-specific cancer symptom: N=103; Any potential oral cancer symptom: N=96)</a:t>
            </a:r>
            <a:br>
              <a:rPr lang="en-US" sz="800" dirty="0"/>
            </a:br>
            <a:r>
              <a:rPr lang="en-US" sz="800" dirty="0"/>
              <a:t>*Don’t know/Prefer not to say responses excluded.</a:t>
            </a:r>
          </a:p>
        </p:txBody>
      </p:sp>
      <p:graphicFrame>
        <p:nvGraphicFramePr>
          <p:cNvPr id="7" name="Chart 6">
            <a:extLst>
              <a:ext uri="{FF2B5EF4-FFF2-40B4-BE49-F238E27FC236}">
                <a16:creationId xmlns:a16="http://schemas.microsoft.com/office/drawing/2014/main" id="{739A82C4-0E34-31E3-00C9-27BCB5785286}"/>
              </a:ext>
            </a:extLst>
          </p:cNvPr>
          <p:cNvGraphicFramePr/>
          <p:nvPr>
            <p:extLst>
              <p:ext uri="{D42A27DB-BD31-4B8C-83A1-F6EECF244321}">
                <p14:modId xmlns:p14="http://schemas.microsoft.com/office/powerpoint/2010/main" val="4170780221"/>
              </p:ext>
            </p:extLst>
          </p:nvPr>
        </p:nvGraphicFramePr>
        <p:xfrm>
          <a:off x="284206" y="1961582"/>
          <a:ext cx="11409030" cy="426967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57E246C-547F-1080-9DC3-4A6E27D95672}"/>
              </a:ext>
            </a:extLst>
          </p:cNvPr>
          <p:cNvSpPr txBox="1"/>
          <p:nvPr/>
        </p:nvSpPr>
        <p:spPr>
          <a:xfrm>
            <a:off x="1245495" y="1502280"/>
            <a:ext cx="9701010" cy="338554"/>
          </a:xfrm>
          <a:prstGeom prst="rect">
            <a:avLst/>
          </a:prstGeom>
          <a:noFill/>
        </p:spPr>
        <p:txBody>
          <a:bodyPr wrap="square" rtlCol="0">
            <a:spAutoFit/>
          </a:bodyPr>
          <a:lstStyle/>
          <a:p>
            <a:pPr algn="ctr"/>
            <a:r>
              <a:rPr lang="en-US" sz="1600" b="1" spc="10" dirty="0"/>
              <a:t>How long after contacting your GP did you discuss the symptom with a healthcare professional</a:t>
            </a:r>
          </a:p>
        </p:txBody>
      </p:sp>
      <p:sp>
        <p:nvSpPr>
          <p:cNvPr id="11" name="Title 4">
            <a:extLst>
              <a:ext uri="{FF2B5EF4-FFF2-40B4-BE49-F238E27FC236}">
                <a16:creationId xmlns:a16="http://schemas.microsoft.com/office/drawing/2014/main" id="{A9CB2F6F-2C30-23C0-D72A-6652AB9F7EBC}"/>
              </a:ext>
            </a:extLst>
          </p:cNvPr>
          <p:cNvSpPr txBox="1">
            <a:spLocks/>
          </p:cNvSpPr>
          <p:nvPr/>
        </p:nvSpPr>
        <p:spPr>
          <a:xfrm>
            <a:off x="284206" y="202850"/>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Across all symptom types, at least 3 in 4 said they spoke to a healthcare professional within 2 weeks after contacting their GP, with at least 3 in 10 who said this took place the same day</a:t>
            </a:r>
          </a:p>
        </p:txBody>
      </p:sp>
      <p:sp>
        <p:nvSpPr>
          <p:cNvPr id="15" name="Right Brace 14">
            <a:extLst>
              <a:ext uri="{FF2B5EF4-FFF2-40B4-BE49-F238E27FC236}">
                <a16:creationId xmlns:a16="http://schemas.microsoft.com/office/drawing/2014/main" id="{A6FBBED6-6144-24F3-2C30-7636CB5F7E05}"/>
              </a:ext>
            </a:extLst>
          </p:cNvPr>
          <p:cNvSpPr/>
          <p:nvPr/>
        </p:nvSpPr>
        <p:spPr>
          <a:xfrm>
            <a:off x="2410256" y="2409023"/>
            <a:ext cx="192368" cy="26923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6" name="TextBox 15">
            <a:extLst>
              <a:ext uri="{FF2B5EF4-FFF2-40B4-BE49-F238E27FC236}">
                <a16:creationId xmlns:a16="http://schemas.microsoft.com/office/drawing/2014/main" id="{E05AD4E7-B7E0-505B-BB2E-3A86585567E4}"/>
              </a:ext>
            </a:extLst>
          </p:cNvPr>
          <p:cNvSpPr txBox="1"/>
          <p:nvPr/>
        </p:nvSpPr>
        <p:spPr>
          <a:xfrm>
            <a:off x="2545566" y="3397491"/>
            <a:ext cx="863600" cy="615553"/>
          </a:xfrm>
          <a:prstGeom prst="rect">
            <a:avLst/>
          </a:prstGeom>
          <a:noFill/>
        </p:spPr>
        <p:txBody>
          <a:bodyPr wrap="square" rtlCol="0">
            <a:spAutoFit/>
          </a:bodyPr>
          <a:lstStyle/>
          <a:p>
            <a:pPr algn="ctr"/>
            <a:r>
              <a:rPr lang="en-GB" sz="1100" dirty="0">
                <a:solidFill>
                  <a:schemeClr val="accent1"/>
                </a:solidFill>
              </a:rPr>
              <a:t>Net: Up to 2 weeks: </a:t>
            </a:r>
            <a:r>
              <a:rPr lang="en-GB" sz="1200" b="1" dirty="0">
                <a:solidFill>
                  <a:schemeClr val="accent1"/>
                </a:solidFill>
              </a:rPr>
              <a:t>83%</a:t>
            </a:r>
            <a:endParaRPr lang="en-GB" sz="1100" b="1" dirty="0">
              <a:solidFill>
                <a:schemeClr val="accent1"/>
              </a:solidFill>
            </a:endParaRPr>
          </a:p>
        </p:txBody>
      </p:sp>
      <p:sp>
        <p:nvSpPr>
          <p:cNvPr id="19" name="TextBox 18">
            <a:extLst>
              <a:ext uri="{FF2B5EF4-FFF2-40B4-BE49-F238E27FC236}">
                <a16:creationId xmlns:a16="http://schemas.microsoft.com/office/drawing/2014/main" id="{90DE762B-1FF6-A6DF-A925-727EC804B703}"/>
              </a:ext>
            </a:extLst>
          </p:cNvPr>
          <p:cNvSpPr txBox="1"/>
          <p:nvPr/>
        </p:nvSpPr>
        <p:spPr>
          <a:xfrm>
            <a:off x="1557165" y="1832116"/>
            <a:ext cx="933825" cy="600164"/>
          </a:xfrm>
          <a:prstGeom prst="rect">
            <a:avLst/>
          </a:prstGeom>
          <a:noFill/>
        </p:spPr>
        <p:txBody>
          <a:bodyPr wrap="square" rtlCol="0">
            <a:spAutoFit/>
          </a:bodyPr>
          <a:lstStyle/>
          <a:p>
            <a:pPr algn="ctr"/>
            <a:r>
              <a:rPr lang="en-GB" sz="1100" b="1" dirty="0">
                <a:solidFill>
                  <a:schemeClr val="accent1"/>
                </a:solidFill>
              </a:rPr>
              <a:t>Up to 1 month:</a:t>
            </a:r>
          </a:p>
          <a:p>
            <a:pPr algn="ctr"/>
            <a:r>
              <a:rPr lang="en-GB" sz="1100" b="1" dirty="0">
                <a:solidFill>
                  <a:schemeClr val="accent1"/>
                </a:solidFill>
              </a:rPr>
              <a:t>92%</a:t>
            </a:r>
          </a:p>
        </p:txBody>
      </p:sp>
      <p:sp>
        <p:nvSpPr>
          <p:cNvPr id="20" name="Right Brace 19">
            <a:extLst>
              <a:ext uri="{FF2B5EF4-FFF2-40B4-BE49-F238E27FC236}">
                <a16:creationId xmlns:a16="http://schemas.microsoft.com/office/drawing/2014/main" id="{779AF7EA-563B-0D72-A5A2-BBD03C5A8464}"/>
              </a:ext>
            </a:extLst>
          </p:cNvPr>
          <p:cNvSpPr/>
          <p:nvPr/>
        </p:nvSpPr>
        <p:spPr>
          <a:xfrm>
            <a:off x="4566590" y="2388003"/>
            <a:ext cx="166707" cy="26923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1" name="TextBox 20">
            <a:extLst>
              <a:ext uri="{FF2B5EF4-FFF2-40B4-BE49-F238E27FC236}">
                <a16:creationId xmlns:a16="http://schemas.microsoft.com/office/drawing/2014/main" id="{F2CA7055-1A84-BBD3-44FB-CD7C956CB673}"/>
              </a:ext>
            </a:extLst>
          </p:cNvPr>
          <p:cNvSpPr txBox="1"/>
          <p:nvPr/>
        </p:nvSpPr>
        <p:spPr>
          <a:xfrm>
            <a:off x="4691547" y="3420984"/>
            <a:ext cx="863600" cy="615553"/>
          </a:xfrm>
          <a:prstGeom prst="rect">
            <a:avLst/>
          </a:prstGeom>
          <a:noFill/>
        </p:spPr>
        <p:txBody>
          <a:bodyPr wrap="square" rtlCol="0">
            <a:spAutoFit/>
          </a:bodyPr>
          <a:lstStyle/>
          <a:p>
            <a:pPr algn="ctr"/>
            <a:r>
              <a:rPr lang="en-GB" sz="1100" dirty="0">
                <a:solidFill>
                  <a:schemeClr val="accent1"/>
                </a:solidFill>
              </a:rPr>
              <a:t>Net: Up to 2 weeks: </a:t>
            </a:r>
            <a:r>
              <a:rPr lang="en-GB" sz="1200" b="1" dirty="0">
                <a:solidFill>
                  <a:schemeClr val="accent1"/>
                </a:solidFill>
              </a:rPr>
              <a:t>82%</a:t>
            </a:r>
            <a:endParaRPr lang="en-GB" sz="1100" b="1" dirty="0">
              <a:solidFill>
                <a:schemeClr val="accent1"/>
              </a:solidFill>
            </a:endParaRPr>
          </a:p>
        </p:txBody>
      </p:sp>
      <p:sp>
        <p:nvSpPr>
          <p:cNvPr id="30" name="TextBox 29">
            <a:extLst>
              <a:ext uri="{FF2B5EF4-FFF2-40B4-BE49-F238E27FC236}">
                <a16:creationId xmlns:a16="http://schemas.microsoft.com/office/drawing/2014/main" id="{6B3E6FF9-969B-9ADD-4A1E-28D51A937EE5}"/>
              </a:ext>
            </a:extLst>
          </p:cNvPr>
          <p:cNvSpPr txBox="1"/>
          <p:nvPr/>
        </p:nvSpPr>
        <p:spPr>
          <a:xfrm>
            <a:off x="3747211" y="1832116"/>
            <a:ext cx="933825" cy="600164"/>
          </a:xfrm>
          <a:prstGeom prst="rect">
            <a:avLst/>
          </a:prstGeom>
          <a:noFill/>
        </p:spPr>
        <p:txBody>
          <a:bodyPr wrap="square" rtlCol="0">
            <a:spAutoFit/>
          </a:bodyPr>
          <a:lstStyle/>
          <a:p>
            <a:pPr algn="ctr"/>
            <a:r>
              <a:rPr lang="en-GB" sz="1100" b="1" dirty="0">
                <a:solidFill>
                  <a:schemeClr val="accent1"/>
                </a:solidFill>
              </a:rPr>
              <a:t>Up to 1 month:</a:t>
            </a:r>
          </a:p>
          <a:p>
            <a:pPr algn="ctr"/>
            <a:r>
              <a:rPr lang="en-GB" sz="1100" b="1" dirty="0">
                <a:solidFill>
                  <a:schemeClr val="accent1"/>
                </a:solidFill>
              </a:rPr>
              <a:t>91%</a:t>
            </a:r>
          </a:p>
        </p:txBody>
      </p:sp>
      <p:sp>
        <p:nvSpPr>
          <p:cNvPr id="31" name="Right Brace 30">
            <a:extLst>
              <a:ext uri="{FF2B5EF4-FFF2-40B4-BE49-F238E27FC236}">
                <a16:creationId xmlns:a16="http://schemas.microsoft.com/office/drawing/2014/main" id="{5046DD77-720E-61EC-3B09-A3A300AE02A7}"/>
              </a:ext>
            </a:extLst>
          </p:cNvPr>
          <p:cNvSpPr/>
          <p:nvPr/>
        </p:nvSpPr>
        <p:spPr>
          <a:xfrm>
            <a:off x="6686024" y="2390550"/>
            <a:ext cx="169130" cy="260186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2" name="TextBox 31">
            <a:extLst>
              <a:ext uri="{FF2B5EF4-FFF2-40B4-BE49-F238E27FC236}">
                <a16:creationId xmlns:a16="http://schemas.microsoft.com/office/drawing/2014/main" id="{9A4C6C76-36C3-C036-4AD9-EFA298FF22C2}"/>
              </a:ext>
            </a:extLst>
          </p:cNvPr>
          <p:cNvSpPr txBox="1"/>
          <p:nvPr/>
        </p:nvSpPr>
        <p:spPr>
          <a:xfrm>
            <a:off x="6837231" y="3435646"/>
            <a:ext cx="863600" cy="615553"/>
          </a:xfrm>
          <a:prstGeom prst="rect">
            <a:avLst/>
          </a:prstGeom>
          <a:noFill/>
        </p:spPr>
        <p:txBody>
          <a:bodyPr wrap="square" rtlCol="0">
            <a:spAutoFit/>
          </a:bodyPr>
          <a:lstStyle/>
          <a:p>
            <a:pPr algn="ctr"/>
            <a:r>
              <a:rPr lang="en-GB" sz="1100" dirty="0">
                <a:solidFill>
                  <a:schemeClr val="accent1"/>
                </a:solidFill>
              </a:rPr>
              <a:t>Net: Up to 2 weeks: </a:t>
            </a:r>
            <a:r>
              <a:rPr lang="en-GB" sz="1200" b="1" dirty="0">
                <a:solidFill>
                  <a:schemeClr val="accent1"/>
                </a:solidFill>
              </a:rPr>
              <a:t>78%</a:t>
            </a:r>
            <a:endParaRPr lang="en-GB" sz="1100" b="1" dirty="0">
              <a:solidFill>
                <a:schemeClr val="accent1"/>
              </a:solidFill>
            </a:endParaRPr>
          </a:p>
        </p:txBody>
      </p:sp>
      <p:sp>
        <p:nvSpPr>
          <p:cNvPr id="33" name="TextBox 32">
            <a:extLst>
              <a:ext uri="{FF2B5EF4-FFF2-40B4-BE49-F238E27FC236}">
                <a16:creationId xmlns:a16="http://schemas.microsoft.com/office/drawing/2014/main" id="{5A2B6362-6ED8-600D-97F8-8F5606BB6A88}"/>
              </a:ext>
            </a:extLst>
          </p:cNvPr>
          <p:cNvSpPr txBox="1"/>
          <p:nvPr/>
        </p:nvSpPr>
        <p:spPr>
          <a:xfrm>
            <a:off x="5895099" y="1832116"/>
            <a:ext cx="933825" cy="600164"/>
          </a:xfrm>
          <a:prstGeom prst="rect">
            <a:avLst/>
          </a:prstGeom>
          <a:noFill/>
        </p:spPr>
        <p:txBody>
          <a:bodyPr wrap="square" rtlCol="0">
            <a:spAutoFit/>
          </a:bodyPr>
          <a:lstStyle/>
          <a:p>
            <a:pPr algn="ctr"/>
            <a:r>
              <a:rPr lang="en-GB" sz="1100" b="1" dirty="0">
                <a:solidFill>
                  <a:schemeClr val="accent1"/>
                </a:solidFill>
              </a:rPr>
              <a:t>Up to 1 month:</a:t>
            </a:r>
          </a:p>
          <a:p>
            <a:pPr algn="ctr"/>
            <a:r>
              <a:rPr lang="en-GB" sz="1100" b="1" dirty="0">
                <a:solidFill>
                  <a:schemeClr val="accent1"/>
                </a:solidFill>
              </a:rPr>
              <a:t>88%</a:t>
            </a:r>
          </a:p>
        </p:txBody>
      </p:sp>
      <p:sp>
        <p:nvSpPr>
          <p:cNvPr id="34" name="Right Brace 33">
            <a:extLst>
              <a:ext uri="{FF2B5EF4-FFF2-40B4-BE49-F238E27FC236}">
                <a16:creationId xmlns:a16="http://schemas.microsoft.com/office/drawing/2014/main" id="{52FEC7C0-F478-DD13-A9C1-24C6CF6E1DC2}"/>
              </a:ext>
            </a:extLst>
          </p:cNvPr>
          <p:cNvSpPr/>
          <p:nvPr/>
        </p:nvSpPr>
        <p:spPr>
          <a:xfrm>
            <a:off x="8862633" y="2388002"/>
            <a:ext cx="102852" cy="248879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5" name="TextBox 34">
            <a:extLst>
              <a:ext uri="{FF2B5EF4-FFF2-40B4-BE49-F238E27FC236}">
                <a16:creationId xmlns:a16="http://schemas.microsoft.com/office/drawing/2014/main" id="{0DE33581-DB1B-C84D-176F-67D57C37CB13}"/>
              </a:ext>
            </a:extLst>
          </p:cNvPr>
          <p:cNvSpPr txBox="1"/>
          <p:nvPr/>
        </p:nvSpPr>
        <p:spPr>
          <a:xfrm>
            <a:off x="8886229" y="3338574"/>
            <a:ext cx="863600" cy="615553"/>
          </a:xfrm>
          <a:prstGeom prst="rect">
            <a:avLst/>
          </a:prstGeom>
          <a:noFill/>
        </p:spPr>
        <p:txBody>
          <a:bodyPr wrap="square" rtlCol="0">
            <a:spAutoFit/>
          </a:bodyPr>
          <a:lstStyle/>
          <a:p>
            <a:pPr algn="ctr"/>
            <a:r>
              <a:rPr lang="en-GB" sz="1100" dirty="0">
                <a:solidFill>
                  <a:schemeClr val="accent1"/>
                </a:solidFill>
              </a:rPr>
              <a:t>Net: Up to 2 weeks: </a:t>
            </a:r>
            <a:r>
              <a:rPr lang="en-GB" sz="1200" b="1" dirty="0">
                <a:solidFill>
                  <a:schemeClr val="accent1"/>
                </a:solidFill>
              </a:rPr>
              <a:t>77%</a:t>
            </a:r>
            <a:endParaRPr lang="en-GB" sz="1100" b="1" dirty="0">
              <a:solidFill>
                <a:schemeClr val="accent1"/>
              </a:solidFill>
            </a:endParaRPr>
          </a:p>
        </p:txBody>
      </p:sp>
      <p:sp>
        <p:nvSpPr>
          <p:cNvPr id="36" name="TextBox 35">
            <a:extLst>
              <a:ext uri="{FF2B5EF4-FFF2-40B4-BE49-F238E27FC236}">
                <a16:creationId xmlns:a16="http://schemas.microsoft.com/office/drawing/2014/main" id="{2602617C-236C-F4EE-9B95-B43A269F3FCA}"/>
              </a:ext>
            </a:extLst>
          </p:cNvPr>
          <p:cNvSpPr txBox="1"/>
          <p:nvPr/>
        </p:nvSpPr>
        <p:spPr>
          <a:xfrm>
            <a:off x="7999741" y="1832116"/>
            <a:ext cx="933825" cy="600164"/>
          </a:xfrm>
          <a:prstGeom prst="rect">
            <a:avLst/>
          </a:prstGeom>
          <a:noFill/>
        </p:spPr>
        <p:txBody>
          <a:bodyPr wrap="square" rtlCol="0">
            <a:spAutoFit/>
          </a:bodyPr>
          <a:lstStyle/>
          <a:p>
            <a:pPr algn="ctr"/>
            <a:r>
              <a:rPr lang="en-GB" sz="1100" b="1" dirty="0">
                <a:solidFill>
                  <a:schemeClr val="accent1"/>
                </a:solidFill>
              </a:rPr>
              <a:t>Up to 1 month:</a:t>
            </a:r>
          </a:p>
          <a:p>
            <a:pPr algn="ctr"/>
            <a:r>
              <a:rPr lang="en-GB" sz="1100" b="1" dirty="0">
                <a:solidFill>
                  <a:schemeClr val="accent1"/>
                </a:solidFill>
              </a:rPr>
              <a:t>89%</a:t>
            </a:r>
          </a:p>
        </p:txBody>
      </p:sp>
      <p:sp>
        <p:nvSpPr>
          <p:cNvPr id="37" name="Right Brace 36">
            <a:extLst>
              <a:ext uri="{FF2B5EF4-FFF2-40B4-BE49-F238E27FC236}">
                <a16:creationId xmlns:a16="http://schemas.microsoft.com/office/drawing/2014/main" id="{7B16E7DD-1427-4789-80D3-4D41F07DFF23}"/>
              </a:ext>
            </a:extLst>
          </p:cNvPr>
          <p:cNvSpPr/>
          <p:nvPr/>
        </p:nvSpPr>
        <p:spPr>
          <a:xfrm>
            <a:off x="10991952" y="2390550"/>
            <a:ext cx="169130" cy="260186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8" name="TextBox 37">
            <a:extLst>
              <a:ext uri="{FF2B5EF4-FFF2-40B4-BE49-F238E27FC236}">
                <a16:creationId xmlns:a16="http://schemas.microsoft.com/office/drawing/2014/main" id="{A313468C-A26A-E6FC-B8D7-2CB7D7B617F3}"/>
              </a:ext>
            </a:extLst>
          </p:cNvPr>
          <p:cNvSpPr txBox="1"/>
          <p:nvPr/>
        </p:nvSpPr>
        <p:spPr>
          <a:xfrm>
            <a:off x="11092401" y="3442441"/>
            <a:ext cx="863600" cy="615553"/>
          </a:xfrm>
          <a:prstGeom prst="rect">
            <a:avLst/>
          </a:prstGeom>
          <a:noFill/>
        </p:spPr>
        <p:txBody>
          <a:bodyPr wrap="square" rtlCol="0">
            <a:spAutoFit/>
          </a:bodyPr>
          <a:lstStyle/>
          <a:p>
            <a:pPr algn="ctr"/>
            <a:r>
              <a:rPr lang="en-GB" sz="1100" dirty="0">
                <a:solidFill>
                  <a:schemeClr val="accent1"/>
                </a:solidFill>
              </a:rPr>
              <a:t>Net: Up to 2 weeks: </a:t>
            </a:r>
            <a:r>
              <a:rPr lang="en-GB" sz="1200" b="1" dirty="0">
                <a:solidFill>
                  <a:schemeClr val="accent1"/>
                </a:solidFill>
              </a:rPr>
              <a:t>80%</a:t>
            </a:r>
            <a:endParaRPr lang="en-GB" sz="1100" b="1" dirty="0">
              <a:solidFill>
                <a:schemeClr val="accent1"/>
              </a:solidFill>
            </a:endParaRPr>
          </a:p>
        </p:txBody>
      </p:sp>
      <p:sp>
        <p:nvSpPr>
          <p:cNvPr id="39" name="TextBox 38">
            <a:extLst>
              <a:ext uri="{FF2B5EF4-FFF2-40B4-BE49-F238E27FC236}">
                <a16:creationId xmlns:a16="http://schemas.microsoft.com/office/drawing/2014/main" id="{D1E2C9C5-9216-59CF-705D-B99936ACF9D6}"/>
              </a:ext>
            </a:extLst>
          </p:cNvPr>
          <p:cNvSpPr txBox="1"/>
          <p:nvPr/>
        </p:nvSpPr>
        <p:spPr>
          <a:xfrm>
            <a:off x="10181720" y="1835432"/>
            <a:ext cx="933825" cy="600164"/>
          </a:xfrm>
          <a:prstGeom prst="rect">
            <a:avLst/>
          </a:prstGeom>
          <a:noFill/>
        </p:spPr>
        <p:txBody>
          <a:bodyPr wrap="square" rtlCol="0">
            <a:spAutoFit/>
          </a:bodyPr>
          <a:lstStyle/>
          <a:p>
            <a:pPr algn="ctr"/>
            <a:r>
              <a:rPr lang="en-GB" sz="1100" b="1" dirty="0">
                <a:solidFill>
                  <a:schemeClr val="accent1"/>
                </a:solidFill>
              </a:rPr>
              <a:t>Up to 1 month:</a:t>
            </a:r>
          </a:p>
          <a:p>
            <a:pPr algn="ctr"/>
            <a:r>
              <a:rPr lang="en-GB" sz="1100" b="1" dirty="0">
                <a:solidFill>
                  <a:schemeClr val="accent1"/>
                </a:solidFill>
              </a:rPr>
              <a:t>87%</a:t>
            </a:r>
          </a:p>
        </p:txBody>
      </p:sp>
      <p:sp>
        <p:nvSpPr>
          <p:cNvPr id="2" name="Oval 1">
            <a:extLst>
              <a:ext uri="{FF2B5EF4-FFF2-40B4-BE49-F238E27FC236}">
                <a16:creationId xmlns:a16="http://schemas.microsoft.com/office/drawing/2014/main" id="{62057131-58E2-293F-AC75-B8446AEC2DA1}"/>
              </a:ext>
            </a:extLst>
          </p:cNvPr>
          <p:cNvSpPr/>
          <p:nvPr/>
        </p:nvSpPr>
        <p:spPr>
          <a:xfrm>
            <a:off x="10962753" y="568904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04117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97BDB5-755A-C5A4-EE2E-6068C7C3389E}"/>
              </a:ext>
            </a:extLst>
          </p:cNvPr>
          <p:cNvSpPr>
            <a:spLocks noGrp="1"/>
          </p:cNvSpPr>
          <p:nvPr>
            <p:ph type="body" sz="quarter" idx="10"/>
          </p:nvPr>
        </p:nvSpPr>
        <p:spPr>
          <a:xfrm>
            <a:off x="289560" y="1352677"/>
            <a:ext cx="6077684" cy="1628029"/>
          </a:xfrm>
          <a:prstGeom prst="rect">
            <a:avLst/>
          </a:prstGeom>
        </p:spPr>
        <p:txBody>
          <a:bodyPr/>
          <a:lstStyle/>
          <a:p>
            <a:r>
              <a:rPr lang="en-US" dirty="0">
                <a:latin typeface="+mn-lt"/>
              </a:rPr>
              <a:t>Executive Summary</a:t>
            </a:r>
          </a:p>
        </p:txBody>
      </p:sp>
      <p:sp>
        <p:nvSpPr>
          <p:cNvPr id="7" name="Text Placeholder 3">
            <a:extLst>
              <a:ext uri="{FF2B5EF4-FFF2-40B4-BE49-F238E27FC236}">
                <a16:creationId xmlns:a16="http://schemas.microsoft.com/office/drawing/2014/main" id="{46892CB9-7826-74F0-08A8-AFA9B9237E79}"/>
              </a:ext>
            </a:extLst>
          </p:cNvPr>
          <p:cNvSpPr>
            <a:spLocks noGrp="1"/>
          </p:cNvSpPr>
          <p:nvPr>
            <p:ph type="body" sz="quarter" idx="13"/>
          </p:nvPr>
        </p:nvSpPr>
        <p:spPr>
          <a:xfrm>
            <a:off x="5835650" y="273050"/>
            <a:ext cx="5375275" cy="365125"/>
          </a:xfrm>
        </p:spPr>
        <p:txBody>
          <a:bodyPr/>
          <a:lstStyle/>
          <a:p>
            <a:r>
              <a:rPr lang="en-GB" dirty="0">
                <a:latin typeface="+mj-lt"/>
              </a:rPr>
              <a:t>Cancer Awareness Measure+ – November 2024</a:t>
            </a:r>
          </a:p>
        </p:txBody>
      </p:sp>
    </p:spTree>
    <p:extLst>
      <p:ext uri="{BB962C8B-B14F-4D97-AF65-F5344CB8AC3E}">
        <p14:creationId xmlns:p14="http://schemas.microsoft.com/office/powerpoint/2010/main" val="2856769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Re-presentation</a:t>
            </a:r>
          </a:p>
        </p:txBody>
      </p:sp>
      <p:sp>
        <p:nvSpPr>
          <p:cNvPr id="2" name="Text Placeholder 3">
            <a:extLst>
              <a:ext uri="{FF2B5EF4-FFF2-40B4-BE49-F238E27FC236}">
                <a16:creationId xmlns:a16="http://schemas.microsoft.com/office/drawing/2014/main" id="{A7681138-A89D-B2DB-B3DF-40F77BC49336}"/>
              </a:ext>
            </a:extLst>
          </p:cNvPr>
          <p:cNvSpPr>
            <a:spLocks noGrp="1"/>
          </p:cNvSpPr>
          <p:nvPr>
            <p:ph type="body" sz="quarter" idx="13"/>
          </p:nvPr>
        </p:nvSpPr>
        <p:spPr>
          <a:xfrm>
            <a:off x="5835650" y="273050"/>
            <a:ext cx="5375275" cy="365125"/>
          </a:xfrm>
        </p:spPr>
        <p:txBody>
          <a:bodyPr/>
          <a:lstStyle/>
          <a:p>
            <a:r>
              <a:rPr lang="en-GB" dirty="0">
                <a:latin typeface="+mn-lt"/>
              </a:rPr>
              <a:t>Cancer Awareness Measure+ 2024 – Scotland</a:t>
            </a:r>
          </a:p>
        </p:txBody>
      </p:sp>
    </p:spTree>
    <p:extLst>
      <p:ext uri="{BB962C8B-B14F-4D97-AF65-F5344CB8AC3E}">
        <p14:creationId xmlns:p14="http://schemas.microsoft.com/office/powerpoint/2010/main" val="1433259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5CA4EB-663A-9532-F39E-AF1601CCD335}"/>
              </a:ext>
            </a:extLst>
          </p:cNvPr>
          <p:cNvSpPr txBox="1">
            <a:spLocks/>
          </p:cNvSpPr>
          <p:nvPr/>
        </p:nvSpPr>
        <p:spPr>
          <a:xfrm>
            <a:off x="284206" y="6161942"/>
            <a:ext cx="8772897"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I2_rec. After how long did you contact your GP surgery/practice again about the symptom? </a:t>
            </a:r>
          </a:p>
          <a:p>
            <a:r>
              <a:rPr lang="en-US" sz="800" dirty="0"/>
              <a:t>Base: All who continued to experience… any cancer symptom (N=251); Any non-specific cancer symptom (N=160); Any red-flag cancer symptom (N=71); Any lung-specific cancer symptom (N=73; Any oral cancer symptom (N=78)</a:t>
            </a:r>
          </a:p>
          <a:p>
            <a:r>
              <a:rPr lang="en-US" sz="800" dirty="0"/>
              <a:t>N.B. data does not add up to 100% as multiple symptoms were discussed </a:t>
            </a:r>
          </a:p>
          <a:p>
            <a:r>
              <a:rPr lang="en-US" sz="800" dirty="0"/>
              <a:t>*DK/PNTS not included in chart</a:t>
            </a:r>
          </a:p>
        </p:txBody>
      </p:sp>
      <p:sp>
        <p:nvSpPr>
          <p:cNvPr id="7" name="Title 4">
            <a:extLst>
              <a:ext uri="{FF2B5EF4-FFF2-40B4-BE49-F238E27FC236}">
                <a16:creationId xmlns:a16="http://schemas.microsoft.com/office/drawing/2014/main" id="{8967F546-9041-61F2-CBE1-4E7705676777}"/>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Close to 6 in 10 of those who continued to experience a potential cancer symptom recontacted their GP</a:t>
            </a:r>
          </a:p>
        </p:txBody>
      </p:sp>
      <p:sp>
        <p:nvSpPr>
          <p:cNvPr id="8" name="TextBox 7">
            <a:extLst>
              <a:ext uri="{FF2B5EF4-FFF2-40B4-BE49-F238E27FC236}">
                <a16:creationId xmlns:a16="http://schemas.microsoft.com/office/drawing/2014/main" id="{C7173F3A-001F-8130-E9E0-DEA2C61011D2}"/>
              </a:ext>
            </a:extLst>
          </p:cNvPr>
          <p:cNvSpPr txBox="1"/>
          <p:nvPr/>
        </p:nvSpPr>
        <p:spPr>
          <a:xfrm>
            <a:off x="1878841" y="1660522"/>
            <a:ext cx="9113520" cy="338554"/>
          </a:xfrm>
          <a:prstGeom prst="rect">
            <a:avLst/>
          </a:prstGeom>
          <a:noFill/>
        </p:spPr>
        <p:txBody>
          <a:bodyPr wrap="square" rtlCol="0">
            <a:spAutoFit/>
          </a:bodyPr>
          <a:lstStyle/>
          <a:p>
            <a:pPr algn="ctr"/>
            <a:r>
              <a:rPr lang="en-US" sz="1600" b="1" spc="10" dirty="0"/>
              <a:t>If respondents went back to their GP after still experiencing symptom</a:t>
            </a:r>
          </a:p>
        </p:txBody>
      </p:sp>
      <p:graphicFrame>
        <p:nvGraphicFramePr>
          <p:cNvPr id="3" name="Chart 2">
            <a:extLst>
              <a:ext uri="{FF2B5EF4-FFF2-40B4-BE49-F238E27FC236}">
                <a16:creationId xmlns:a16="http://schemas.microsoft.com/office/drawing/2014/main" id="{A43E919E-C9C0-A3E5-9DE1-F82FBA48CC3D}"/>
              </a:ext>
            </a:extLst>
          </p:cNvPr>
          <p:cNvGraphicFramePr/>
          <p:nvPr>
            <p:extLst>
              <p:ext uri="{D42A27DB-BD31-4B8C-83A1-F6EECF244321}">
                <p14:modId xmlns:p14="http://schemas.microsoft.com/office/powerpoint/2010/main" val="3751083763"/>
              </p:ext>
            </p:extLst>
          </p:nvPr>
        </p:nvGraphicFramePr>
        <p:xfrm>
          <a:off x="861163" y="1999076"/>
          <a:ext cx="10321187" cy="4180782"/>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a:extLst>
              <a:ext uri="{FF2B5EF4-FFF2-40B4-BE49-F238E27FC236}">
                <a16:creationId xmlns:a16="http://schemas.microsoft.com/office/drawing/2014/main" id="{517D249D-656C-867E-544E-0422C21E88D6}"/>
              </a:ext>
            </a:extLst>
          </p:cNvPr>
          <p:cNvSpPr/>
          <p:nvPr/>
        </p:nvSpPr>
        <p:spPr>
          <a:xfrm>
            <a:off x="10242722" y="383623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BB39D897-A9E9-F7D9-201C-70D24139894E}"/>
              </a:ext>
            </a:extLst>
          </p:cNvPr>
          <p:cNvSpPr/>
          <p:nvPr/>
        </p:nvSpPr>
        <p:spPr>
          <a:xfrm>
            <a:off x="10242722" y="452116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1248D810-5E03-6AD3-BCC2-AD6E7D180375}"/>
              </a:ext>
            </a:extLst>
          </p:cNvPr>
          <p:cNvSpPr/>
          <p:nvPr/>
        </p:nvSpPr>
        <p:spPr>
          <a:xfrm>
            <a:off x="10242722" y="523624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93270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92F2041-274F-A200-FDF4-17A84CFF65D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Close to 1 in 4 recontacted their doctor about any symptom within two weeks. This increased slightly for those experiencing any non-specific symptom</a:t>
            </a:r>
          </a:p>
        </p:txBody>
      </p:sp>
      <p:sp>
        <p:nvSpPr>
          <p:cNvPr id="7" name="TextBox 6">
            <a:extLst>
              <a:ext uri="{FF2B5EF4-FFF2-40B4-BE49-F238E27FC236}">
                <a16:creationId xmlns:a16="http://schemas.microsoft.com/office/drawing/2014/main" id="{130E81EA-A2A7-4F05-B320-C75B3F3246FD}"/>
              </a:ext>
            </a:extLst>
          </p:cNvPr>
          <p:cNvSpPr txBox="1"/>
          <p:nvPr/>
        </p:nvSpPr>
        <p:spPr>
          <a:xfrm>
            <a:off x="1199926" y="1546140"/>
            <a:ext cx="9792148" cy="338554"/>
          </a:xfrm>
          <a:prstGeom prst="rect">
            <a:avLst/>
          </a:prstGeom>
          <a:noFill/>
        </p:spPr>
        <p:txBody>
          <a:bodyPr wrap="square" rtlCol="0">
            <a:spAutoFit/>
          </a:bodyPr>
          <a:lstStyle/>
          <a:p>
            <a:pPr algn="ctr"/>
            <a:r>
              <a:rPr lang="en-US" sz="1600" b="1" spc="10" dirty="0"/>
              <a:t>How long after noticing they were still experiencing the symptom, did they recontact their doctor</a:t>
            </a:r>
          </a:p>
        </p:txBody>
      </p:sp>
      <p:sp>
        <p:nvSpPr>
          <p:cNvPr id="8" name="Footer Placeholder 5">
            <a:extLst>
              <a:ext uri="{FF2B5EF4-FFF2-40B4-BE49-F238E27FC236}">
                <a16:creationId xmlns:a16="http://schemas.microsoft.com/office/drawing/2014/main" id="{E077AD10-7966-C0F6-BA9F-30F2E0AA76E3}"/>
              </a:ext>
            </a:extLst>
          </p:cNvPr>
          <p:cNvSpPr txBox="1">
            <a:spLocks/>
          </p:cNvSpPr>
          <p:nvPr/>
        </p:nvSpPr>
        <p:spPr>
          <a:xfrm>
            <a:off x="284206" y="6106411"/>
            <a:ext cx="8686476"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I2_rec. After how long did you contact your GP surgery/practice again about the symptom? </a:t>
            </a:r>
          </a:p>
          <a:p>
            <a:r>
              <a:rPr lang="en-US" sz="800" dirty="0"/>
              <a:t>Base: All who continued to experience… any cancer symptom (N=251); Any non-specific cancer symptom (N=160); Any red-flag cancer symptom (N=71); Any lung-specific cancer symptom (N=73; Any oral cancer symptom (N=78)</a:t>
            </a:r>
          </a:p>
          <a:p>
            <a:r>
              <a:rPr lang="en-US" sz="800" dirty="0"/>
              <a:t>N.B. data does not add up to 100% as multiple symptoms were discussed </a:t>
            </a:r>
          </a:p>
          <a:p>
            <a:r>
              <a:rPr lang="en-US" sz="800" dirty="0"/>
              <a:t>*DK/PNTS not included in chare</a:t>
            </a:r>
          </a:p>
        </p:txBody>
      </p:sp>
      <p:graphicFrame>
        <p:nvGraphicFramePr>
          <p:cNvPr id="9" name="Chart 8">
            <a:extLst>
              <a:ext uri="{FF2B5EF4-FFF2-40B4-BE49-F238E27FC236}">
                <a16:creationId xmlns:a16="http://schemas.microsoft.com/office/drawing/2014/main" id="{1C7E469C-1A1A-1A42-6706-49BE83A781AC}"/>
              </a:ext>
            </a:extLst>
          </p:cNvPr>
          <p:cNvGraphicFramePr/>
          <p:nvPr>
            <p:extLst>
              <p:ext uri="{D42A27DB-BD31-4B8C-83A1-F6EECF244321}">
                <p14:modId xmlns:p14="http://schemas.microsoft.com/office/powerpoint/2010/main" val="1148557516"/>
              </p:ext>
            </p:extLst>
          </p:nvPr>
        </p:nvGraphicFramePr>
        <p:xfrm>
          <a:off x="572409" y="2002118"/>
          <a:ext cx="11047182" cy="4265252"/>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a:extLst>
              <a:ext uri="{FF2B5EF4-FFF2-40B4-BE49-F238E27FC236}">
                <a16:creationId xmlns:a16="http://schemas.microsoft.com/office/drawing/2014/main" id="{66B487E9-651B-323D-142A-2099E6D86323}"/>
              </a:ext>
            </a:extLst>
          </p:cNvPr>
          <p:cNvSpPr/>
          <p:nvPr/>
        </p:nvSpPr>
        <p:spPr>
          <a:xfrm>
            <a:off x="10878310" y="3568334"/>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Oval 2">
            <a:extLst>
              <a:ext uri="{FF2B5EF4-FFF2-40B4-BE49-F238E27FC236}">
                <a16:creationId xmlns:a16="http://schemas.microsoft.com/office/drawing/2014/main" id="{8F8A82E5-E4EC-6F08-2E06-79939E602020}"/>
              </a:ext>
            </a:extLst>
          </p:cNvPr>
          <p:cNvSpPr/>
          <p:nvPr/>
        </p:nvSpPr>
        <p:spPr>
          <a:xfrm>
            <a:off x="10878310" y="4101473"/>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C7631B07-0992-E9A7-29BB-2E8A40A78408}"/>
              </a:ext>
            </a:extLst>
          </p:cNvPr>
          <p:cNvSpPr/>
          <p:nvPr/>
        </p:nvSpPr>
        <p:spPr>
          <a:xfrm>
            <a:off x="10878310" y="460848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02724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Barriers and motivators to help seeking</a:t>
            </a:r>
          </a:p>
        </p:txBody>
      </p:sp>
      <p:sp>
        <p:nvSpPr>
          <p:cNvPr id="2" name="Text Placeholder 3">
            <a:extLst>
              <a:ext uri="{FF2B5EF4-FFF2-40B4-BE49-F238E27FC236}">
                <a16:creationId xmlns:a16="http://schemas.microsoft.com/office/drawing/2014/main" id="{3A84F14E-4367-45F3-359C-0EAEB2069E8E}"/>
              </a:ext>
            </a:extLst>
          </p:cNvPr>
          <p:cNvSpPr>
            <a:spLocks noGrp="1"/>
          </p:cNvSpPr>
          <p:nvPr>
            <p:ph type="body" sz="quarter" idx="13"/>
          </p:nvPr>
        </p:nvSpPr>
        <p:spPr>
          <a:xfrm>
            <a:off x="5835650" y="273050"/>
            <a:ext cx="5375275" cy="365125"/>
          </a:xfrm>
        </p:spPr>
        <p:txBody>
          <a:bodyPr/>
          <a:lstStyle/>
          <a:p>
            <a:r>
              <a:rPr lang="en-GB" dirty="0">
                <a:latin typeface="+mn-lt"/>
              </a:rPr>
              <a:t>Cancer Awareness Measure+ 2024 – Scotland</a:t>
            </a:r>
          </a:p>
        </p:txBody>
      </p:sp>
    </p:spTree>
    <p:extLst>
      <p:ext uri="{BB962C8B-B14F-4D97-AF65-F5344CB8AC3E}">
        <p14:creationId xmlns:p14="http://schemas.microsoft.com/office/powerpoint/2010/main" val="28085615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022B9765-AB40-732B-DFB2-1D9469C540F3}"/>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More than half of adults tried to contact their GP about any symptoms in the last 12 months. Of this group, over 8 in 10 were able to make an appointment. Most commonly this was with a GP or doctor</a:t>
            </a:r>
          </a:p>
        </p:txBody>
      </p:sp>
      <p:sp>
        <p:nvSpPr>
          <p:cNvPr id="12" name="Footer Placeholder 5">
            <a:extLst>
              <a:ext uri="{FF2B5EF4-FFF2-40B4-BE49-F238E27FC236}">
                <a16:creationId xmlns:a16="http://schemas.microsoft.com/office/drawing/2014/main" id="{80F01655-5B18-E914-7B3E-95BA2B664301}"/>
              </a:ext>
            </a:extLst>
          </p:cNvPr>
          <p:cNvSpPr txBox="1">
            <a:spLocks/>
          </p:cNvSpPr>
          <p:nvPr/>
        </p:nvSpPr>
        <p:spPr>
          <a:xfrm>
            <a:off x="284206" y="6339749"/>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F1. In the last 12 months, have you tried to contact your GP surgery/practice about any symptoms or health concerns that you had? Base: All in Scotland (N=1,056)</a:t>
            </a:r>
          </a:p>
          <a:p>
            <a:r>
              <a:rPr lang="en-US" sz="800" dirty="0"/>
              <a:t>F2. Were you able to make an appointment? Base: All in Scotland who tried to contact GP in last 12 months (N=590)</a:t>
            </a:r>
          </a:p>
          <a:p>
            <a:r>
              <a:rPr lang="en-US" sz="800" dirty="0"/>
              <a:t>F4. Which healthcare professional did you discuss your symptom or health concern with at your GP surgery/practice? Base:  All who made an appointment with GP (N=498)</a:t>
            </a:r>
          </a:p>
          <a:p>
            <a:endParaRPr lang="en-US" sz="800" dirty="0"/>
          </a:p>
        </p:txBody>
      </p:sp>
      <p:sp>
        <p:nvSpPr>
          <p:cNvPr id="14" name="TextBox 13">
            <a:extLst>
              <a:ext uri="{FF2B5EF4-FFF2-40B4-BE49-F238E27FC236}">
                <a16:creationId xmlns:a16="http://schemas.microsoft.com/office/drawing/2014/main" id="{0DD0E7F3-CAD0-B3EB-CA17-E6A577E9FA23}"/>
              </a:ext>
            </a:extLst>
          </p:cNvPr>
          <p:cNvSpPr txBox="1"/>
          <p:nvPr/>
        </p:nvSpPr>
        <p:spPr>
          <a:xfrm>
            <a:off x="2068066" y="1549833"/>
            <a:ext cx="7742044" cy="338554"/>
          </a:xfrm>
          <a:prstGeom prst="rect">
            <a:avLst/>
          </a:prstGeom>
          <a:noFill/>
        </p:spPr>
        <p:txBody>
          <a:bodyPr wrap="square" rtlCol="0">
            <a:spAutoFit/>
          </a:bodyPr>
          <a:lstStyle/>
          <a:p>
            <a:pPr algn="ctr"/>
            <a:r>
              <a:rPr lang="en-US" sz="1600" b="1" spc="10" dirty="0"/>
              <a:t>HCP discussed symptom or health concern with</a:t>
            </a:r>
          </a:p>
        </p:txBody>
      </p:sp>
      <p:graphicFrame>
        <p:nvGraphicFramePr>
          <p:cNvPr id="3" name="Chart 2">
            <a:extLst>
              <a:ext uri="{FF2B5EF4-FFF2-40B4-BE49-F238E27FC236}">
                <a16:creationId xmlns:a16="http://schemas.microsoft.com/office/drawing/2014/main" id="{11A3B0DA-647E-26DB-460A-781FAE9DB806}"/>
              </a:ext>
            </a:extLst>
          </p:cNvPr>
          <p:cNvGraphicFramePr/>
          <p:nvPr>
            <p:extLst>
              <p:ext uri="{D42A27DB-BD31-4B8C-83A1-F6EECF244321}">
                <p14:modId xmlns:p14="http://schemas.microsoft.com/office/powerpoint/2010/main" val="57770870"/>
              </p:ext>
            </p:extLst>
          </p:nvPr>
        </p:nvGraphicFramePr>
        <p:xfrm>
          <a:off x="4167964" y="1907072"/>
          <a:ext cx="7548792" cy="4459172"/>
        </p:xfrm>
        <a:graphic>
          <a:graphicData uri="http://schemas.openxmlformats.org/drawingml/2006/chart">
            <c:chart xmlns:c="http://schemas.openxmlformats.org/drawingml/2006/chart" xmlns:r="http://schemas.openxmlformats.org/officeDocument/2006/relationships" r:id="rId3"/>
          </a:graphicData>
        </a:graphic>
      </p:graphicFrame>
      <p:sp>
        <p:nvSpPr>
          <p:cNvPr id="2" name="Rounded Rectangle 14">
            <a:extLst>
              <a:ext uri="{FF2B5EF4-FFF2-40B4-BE49-F238E27FC236}">
                <a16:creationId xmlns:a16="http://schemas.microsoft.com/office/drawing/2014/main" id="{D4B5E170-4D9E-7EF2-DC13-7686C335AB03}"/>
              </a:ext>
            </a:extLst>
          </p:cNvPr>
          <p:cNvSpPr/>
          <p:nvPr/>
        </p:nvSpPr>
        <p:spPr>
          <a:xfrm>
            <a:off x="475245" y="2496000"/>
            <a:ext cx="2990622" cy="1512634"/>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3200" dirty="0">
              <a:solidFill>
                <a:schemeClr val="tx1"/>
              </a:solidFill>
              <a:latin typeface="Arial Black" panose="020B0A04020102020204" pitchFamily="34" charset="0"/>
            </a:endParaRPr>
          </a:p>
        </p:txBody>
      </p:sp>
      <p:sp>
        <p:nvSpPr>
          <p:cNvPr id="9" name="Rounded Rectangle 14">
            <a:extLst>
              <a:ext uri="{FF2B5EF4-FFF2-40B4-BE49-F238E27FC236}">
                <a16:creationId xmlns:a16="http://schemas.microsoft.com/office/drawing/2014/main" id="{9DCF14E6-B19D-059F-D462-6ABE8B541591}"/>
              </a:ext>
            </a:extLst>
          </p:cNvPr>
          <p:cNvSpPr/>
          <p:nvPr/>
        </p:nvSpPr>
        <p:spPr>
          <a:xfrm>
            <a:off x="475244" y="4381507"/>
            <a:ext cx="2990622" cy="1512634"/>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endParaRPr lang="en-US" sz="700" dirty="0">
              <a:solidFill>
                <a:schemeClr val="tx1"/>
              </a:solidFill>
              <a:latin typeface="+mj-lt"/>
            </a:endParaRPr>
          </a:p>
        </p:txBody>
      </p:sp>
      <p:sp>
        <p:nvSpPr>
          <p:cNvPr id="10" name="TextBox 9">
            <a:extLst>
              <a:ext uri="{FF2B5EF4-FFF2-40B4-BE49-F238E27FC236}">
                <a16:creationId xmlns:a16="http://schemas.microsoft.com/office/drawing/2014/main" id="{101D8F6A-46C1-DEEF-AF40-970D3F5D35ED}"/>
              </a:ext>
            </a:extLst>
          </p:cNvPr>
          <p:cNvSpPr txBox="1"/>
          <p:nvPr/>
        </p:nvSpPr>
        <p:spPr>
          <a:xfrm>
            <a:off x="765544" y="2727880"/>
            <a:ext cx="2402958" cy="1015663"/>
          </a:xfrm>
          <a:prstGeom prst="rect">
            <a:avLst/>
          </a:prstGeom>
          <a:noFill/>
        </p:spPr>
        <p:txBody>
          <a:bodyPr wrap="square" rtlCol="0">
            <a:spAutoFit/>
          </a:bodyPr>
          <a:lstStyle/>
          <a:p>
            <a:pPr algn="ctr"/>
            <a:r>
              <a:rPr lang="en-GB" sz="2800" dirty="0">
                <a:solidFill>
                  <a:schemeClr val="accent4"/>
                </a:solidFill>
                <a:latin typeface="Arial Black" panose="020B0A04020102020204" pitchFamily="34" charset="0"/>
              </a:rPr>
              <a:t>56%</a:t>
            </a:r>
          </a:p>
          <a:p>
            <a:pPr algn="ctr"/>
            <a:endParaRPr lang="en-GB" sz="800" dirty="0">
              <a:latin typeface="Arial Black" panose="020B0A04020102020204" pitchFamily="34" charset="0"/>
            </a:endParaRPr>
          </a:p>
          <a:p>
            <a:pPr algn="ctr"/>
            <a:r>
              <a:rPr lang="en-GB" sz="1200" dirty="0"/>
              <a:t>Tried to contact their GP about any symptoms in last 12 months</a:t>
            </a:r>
          </a:p>
        </p:txBody>
      </p:sp>
      <p:sp>
        <p:nvSpPr>
          <p:cNvPr id="13" name="TextBox 12">
            <a:extLst>
              <a:ext uri="{FF2B5EF4-FFF2-40B4-BE49-F238E27FC236}">
                <a16:creationId xmlns:a16="http://schemas.microsoft.com/office/drawing/2014/main" id="{D7F33AB7-48E0-D6A1-876E-036CA46AAB24}"/>
              </a:ext>
            </a:extLst>
          </p:cNvPr>
          <p:cNvSpPr txBox="1"/>
          <p:nvPr/>
        </p:nvSpPr>
        <p:spPr>
          <a:xfrm>
            <a:off x="765544" y="4445326"/>
            <a:ext cx="2402958" cy="1384995"/>
          </a:xfrm>
          <a:prstGeom prst="rect">
            <a:avLst/>
          </a:prstGeom>
          <a:noFill/>
        </p:spPr>
        <p:txBody>
          <a:bodyPr wrap="square" rtlCol="0">
            <a:spAutoFit/>
          </a:bodyPr>
          <a:lstStyle/>
          <a:p>
            <a:pPr algn="ctr"/>
            <a:r>
              <a:rPr lang="en-GB" sz="2800" dirty="0">
                <a:solidFill>
                  <a:schemeClr val="accent4"/>
                </a:solidFill>
                <a:latin typeface="Arial Black" panose="020B0A04020102020204" pitchFamily="34" charset="0"/>
              </a:rPr>
              <a:t>85%</a:t>
            </a:r>
          </a:p>
          <a:p>
            <a:pPr algn="ctr"/>
            <a:endParaRPr lang="en-GB" sz="800" dirty="0">
              <a:latin typeface="Arial Black" panose="020B0A04020102020204" pitchFamily="34" charset="0"/>
            </a:endParaRPr>
          </a:p>
          <a:p>
            <a:pPr algn="ctr"/>
            <a:r>
              <a:rPr lang="en-GB" sz="1200" dirty="0"/>
              <a:t>Of those who tried to contact their GP about any symptoms in last 12 months were able to make an appointment</a:t>
            </a:r>
          </a:p>
        </p:txBody>
      </p:sp>
    </p:spTree>
    <p:extLst>
      <p:ext uri="{BB962C8B-B14F-4D97-AF65-F5344CB8AC3E}">
        <p14:creationId xmlns:p14="http://schemas.microsoft.com/office/powerpoint/2010/main" val="2150532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C94F1F-EC4A-BD07-21EC-8E3723560437}"/>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More than half contacted the GP practice only once to try and make an appointment, although 42% reported contacting them more than once</a:t>
            </a:r>
          </a:p>
        </p:txBody>
      </p:sp>
      <p:sp>
        <p:nvSpPr>
          <p:cNvPr id="2" name="Footer Placeholder 5">
            <a:extLst>
              <a:ext uri="{FF2B5EF4-FFF2-40B4-BE49-F238E27FC236}">
                <a16:creationId xmlns:a16="http://schemas.microsoft.com/office/drawing/2014/main" id="{B83D8462-56E0-4816-66FF-3113F621E7B5}"/>
              </a:ext>
            </a:extLst>
          </p:cNvPr>
          <p:cNvSpPr txBox="1">
            <a:spLocks/>
          </p:cNvSpPr>
          <p:nvPr/>
        </p:nvSpPr>
        <p:spPr>
          <a:xfrm>
            <a:off x="413742" y="6448787"/>
            <a:ext cx="8977908" cy="18703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F3. How many times did you contact the GP surgery/practice to make an appointment? </a:t>
            </a:r>
          </a:p>
          <a:p>
            <a:r>
              <a:rPr lang="en-US" sz="800" dirty="0"/>
              <a:t>Base:  All in Scotland who did/did not make an appointment with GP after trying (N=587); all who made an appointment (N=498); all who did not make an appointment (N=89)</a:t>
            </a:r>
          </a:p>
        </p:txBody>
      </p:sp>
      <p:graphicFrame>
        <p:nvGraphicFramePr>
          <p:cNvPr id="3" name="Chart 2">
            <a:extLst>
              <a:ext uri="{FF2B5EF4-FFF2-40B4-BE49-F238E27FC236}">
                <a16:creationId xmlns:a16="http://schemas.microsoft.com/office/drawing/2014/main" id="{CCFFCC85-5AA7-34DB-4B07-72D855E31644}"/>
              </a:ext>
            </a:extLst>
          </p:cNvPr>
          <p:cNvGraphicFramePr/>
          <p:nvPr>
            <p:extLst>
              <p:ext uri="{D42A27DB-BD31-4B8C-83A1-F6EECF244321}">
                <p14:modId xmlns:p14="http://schemas.microsoft.com/office/powerpoint/2010/main" val="86508141"/>
              </p:ext>
            </p:extLst>
          </p:nvPr>
        </p:nvGraphicFramePr>
        <p:xfrm>
          <a:off x="569324" y="1752221"/>
          <a:ext cx="7668707" cy="491382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303C628C-70AC-3045-A299-4EE4A27C807E}"/>
              </a:ext>
            </a:extLst>
          </p:cNvPr>
          <p:cNvSpPr txBox="1"/>
          <p:nvPr/>
        </p:nvSpPr>
        <p:spPr>
          <a:xfrm>
            <a:off x="2403825" y="1571816"/>
            <a:ext cx="7742044" cy="338554"/>
          </a:xfrm>
          <a:prstGeom prst="rect">
            <a:avLst/>
          </a:prstGeom>
          <a:noFill/>
        </p:spPr>
        <p:txBody>
          <a:bodyPr wrap="square" rtlCol="0">
            <a:spAutoFit/>
          </a:bodyPr>
          <a:lstStyle/>
          <a:p>
            <a:pPr algn="ctr"/>
            <a:r>
              <a:rPr lang="en-US" sz="1600" b="1" spc="10" dirty="0"/>
              <a:t>How many times GP practice was contacted</a:t>
            </a:r>
          </a:p>
        </p:txBody>
      </p:sp>
      <p:sp>
        <p:nvSpPr>
          <p:cNvPr id="10" name="Rectangle: Rounded Corners 9">
            <a:extLst>
              <a:ext uri="{FF2B5EF4-FFF2-40B4-BE49-F238E27FC236}">
                <a16:creationId xmlns:a16="http://schemas.microsoft.com/office/drawing/2014/main" id="{97CB76BE-5B4F-FD69-7A79-EAC389033A5C}"/>
              </a:ext>
            </a:extLst>
          </p:cNvPr>
          <p:cNvSpPr/>
          <p:nvPr/>
        </p:nvSpPr>
        <p:spPr>
          <a:xfrm>
            <a:off x="8662613" y="2520763"/>
            <a:ext cx="2573711" cy="844358"/>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Those aged 50+ (57%) and 30-49 (56%) were more likely to only try once compared to 18-29s (44%)</a:t>
            </a:r>
          </a:p>
        </p:txBody>
      </p:sp>
      <p:sp>
        <p:nvSpPr>
          <p:cNvPr id="27" name="TextBox 26">
            <a:extLst>
              <a:ext uri="{FF2B5EF4-FFF2-40B4-BE49-F238E27FC236}">
                <a16:creationId xmlns:a16="http://schemas.microsoft.com/office/drawing/2014/main" id="{6C50B9CA-1528-D7D4-49CA-2DB9C1FB11B4}"/>
              </a:ext>
            </a:extLst>
          </p:cNvPr>
          <p:cNvSpPr txBox="1"/>
          <p:nvPr/>
        </p:nvSpPr>
        <p:spPr>
          <a:xfrm>
            <a:off x="6594724" y="3767509"/>
            <a:ext cx="2338264" cy="954107"/>
          </a:xfrm>
          <a:prstGeom prst="rect">
            <a:avLst/>
          </a:prstGeom>
          <a:noFill/>
        </p:spPr>
        <p:txBody>
          <a:bodyPr wrap="square" rtlCol="0">
            <a:spAutoFit/>
          </a:bodyPr>
          <a:lstStyle/>
          <a:p>
            <a:pPr algn="ctr"/>
            <a:r>
              <a:rPr lang="en-GB" sz="3200" b="1" spc="10" dirty="0">
                <a:solidFill>
                  <a:schemeClr val="accent1"/>
                </a:solidFill>
              </a:rPr>
              <a:t>85% </a:t>
            </a:r>
          </a:p>
          <a:p>
            <a:pPr algn="ctr"/>
            <a:r>
              <a:rPr lang="en-GB" sz="1400" b="1" spc="10" dirty="0"/>
              <a:t>Made an appointment</a:t>
            </a:r>
            <a:br>
              <a:rPr lang="en-GB" sz="1000" b="1" spc="10" dirty="0"/>
            </a:br>
            <a:endParaRPr lang="en-GB" sz="1000" i="1" spc="10" dirty="0">
              <a:solidFill>
                <a:schemeClr val="accent4">
                  <a:lumMod val="75000"/>
                </a:schemeClr>
              </a:solidFill>
            </a:endParaRPr>
          </a:p>
        </p:txBody>
      </p:sp>
      <p:sp>
        <p:nvSpPr>
          <p:cNvPr id="28" name="TextBox 27">
            <a:extLst>
              <a:ext uri="{FF2B5EF4-FFF2-40B4-BE49-F238E27FC236}">
                <a16:creationId xmlns:a16="http://schemas.microsoft.com/office/drawing/2014/main" id="{EE63153E-D3D0-94A6-5812-BAA78E29CC7C}"/>
              </a:ext>
            </a:extLst>
          </p:cNvPr>
          <p:cNvSpPr txBox="1"/>
          <p:nvPr/>
        </p:nvSpPr>
        <p:spPr>
          <a:xfrm>
            <a:off x="6642781" y="4721616"/>
            <a:ext cx="2216888" cy="1231106"/>
          </a:xfrm>
          <a:prstGeom prst="rect">
            <a:avLst/>
          </a:prstGeom>
          <a:noFill/>
        </p:spPr>
        <p:txBody>
          <a:bodyPr wrap="square" rtlCol="0">
            <a:spAutoFit/>
          </a:bodyPr>
          <a:lstStyle/>
          <a:p>
            <a:pPr algn="ctr"/>
            <a:r>
              <a:rPr lang="en-GB" sz="1400" b="1" spc="10" dirty="0"/>
              <a:t>Of those who didn’t make an appointment…</a:t>
            </a:r>
          </a:p>
          <a:p>
            <a:pPr algn="ctr"/>
            <a:r>
              <a:rPr lang="en-GB" sz="3200" b="1" spc="10" dirty="0">
                <a:solidFill>
                  <a:schemeClr val="accent2"/>
                </a:solidFill>
              </a:rPr>
              <a:t>73%</a:t>
            </a:r>
            <a:r>
              <a:rPr lang="en-GB" sz="3200" b="1" spc="10" dirty="0">
                <a:solidFill>
                  <a:schemeClr val="accent1"/>
                </a:solidFill>
              </a:rPr>
              <a:t> </a:t>
            </a:r>
          </a:p>
          <a:p>
            <a:pPr algn="ctr"/>
            <a:r>
              <a:rPr lang="en-GB" sz="1400" b="1" spc="10" dirty="0"/>
              <a:t>Tried more than once</a:t>
            </a:r>
          </a:p>
        </p:txBody>
      </p:sp>
      <p:cxnSp>
        <p:nvCxnSpPr>
          <p:cNvPr id="29" name="Straight Connector 28">
            <a:extLst>
              <a:ext uri="{FF2B5EF4-FFF2-40B4-BE49-F238E27FC236}">
                <a16:creationId xmlns:a16="http://schemas.microsoft.com/office/drawing/2014/main" id="{5D82FE87-7472-E126-0254-4F2DDA9BB69D}"/>
              </a:ext>
            </a:extLst>
          </p:cNvPr>
          <p:cNvCxnSpPr>
            <a:cxnSpLocks/>
          </p:cNvCxnSpPr>
          <p:nvPr/>
        </p:nvCxnSpPr>
        <p:spPr>
          <a:xfrm>
            <a:off x="6464370" y="4700901"/>
            <a:ext cx="257371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Oval 11">
            <a:extLst>
              <a:ext uri="{FF2B5EF4-FFF2-40B4-BE49-F238E27FC236}">
                <a16:creationId xmlns:a16="http://schemas.microsoft.com/office/drawing/2014/main" id="{CCCF80B4-8108-66BB-18CA-C84E40161CBD}"/>
              </a:ext>
            </a:extLst>
          </p:cNvPr>
          <p:cNvSpPr/>
          <p:nvPr/>
        </p:nvSpPr>
        <p:spPr>
          <a:xfrm>
            <a:off x="8274313" y="533716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255175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C94F1F-EC4A-BD07-21EC-8E3723560437}"/>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Lack of available appointments was the most common reason for not making an appointment, followed by not being able to get through on the phone</a:t>
            </a:r>
          </a:p>
        </p:txBody>
      </p:sp>
      <p:sp>
        <p:nvSpPr>
          <p:cNvPr id="2" name="Footer Placeholder 5">
            <a:extLst>
              <a:ext uri="{FF2B5EF4-FFF2-40B4-BE49-F238E27FC236}">
                <a16:creationId xmlns:a16="http://schemas.microsoft.com/office/drawing/2014/main" id="{B83D8462-56E0-4816-66FF-3113F621E7B5}"/>
              </a:ext>
            </a:extLst>
          </p:cNvPr>
          <p:cNvSpPr txBox="1">
            <a:spLocks/>
          </p:cNvSpPr>
          <p:nvPr/>
        </p:nvSpPr>
        <p:spPr>
          <a:xfrm>
            <a:off x="284206" y="6414282"/>
            <a:ext cx="10761077" cy="3385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F5. You said that you tried to contact your GP surgery/practice in the last 12 months but were unable to make an appointment. Which of the following BEST describes why you were unable to make an appointment?</a:t>
            </a:r>
          </a:p>
          <a:p>
            <a:r>
              <a:rPr lang="en-US" sz="800" dirty="0"/>
              <a:t>Base: All in Scotland who tried but did not make an appointment (N=89)</a:t>
            </a:r>
          </a:p>
        </p:txBody>
      </p:sp>
      <p:sp>
        <p:nvSpPr>
          <p:cNvPr id="4" name="TextBox 3">
            <a:extLst>
              <a:ext uri="{FF2B5EF4-FFF2-40B4-BE49-F238E27FC236}">
                <a16:creationId xmlns:a16="http://schemas.microsoft.com/office/drawing/2014/main" id="{303C628C-70AC-3045-A299-4EE4A27C807E}"/>
              </a:ext>
            </a:extLst>
          </p:cNvPr>
          <p:cNvSpPr txBox="1"/>
          <p:nvPr/>
        </p:nvSpPr>
        <p:spPr>
          <a:xfrm>
            <a:off x="2224978" y="1448036"/>
            <a:ext cx="7742044" cy="338554"/>
          </a:xfrm>
          <a:prstGeom prst="rect">
            <a:avLst/>
          </a:prstGeom>
          <a:noFill/>
        </p:spPr>
        <p:txBody>
          <a:bodyPr wrap="square" rtlCol="0">
            <a:spAutoFit/>
          </a:bodyPr>
          <a:lstStyle/>
          <a:p>
            <a:pPr algn="ctr"/>
            <a:r>
              <a:rPr lang="en-US" sz="1600" b="1" spc="10" dirty="0"/>
              <a:t>Reason for not making an appointment</a:t>
            </a:r>
          </a:p>
        </p:txBody>
      </p:sp>
      <p:graphicFrame>
        <p:nvGraphicFramePr>
          <p:cNvPr id="3" name="Chart 2">
            <a:extLst>
              <a:ext uri="{FF2B5EF4-FFF2-40B4-BE49-F238E27FC236}">
                <a16:creationId xmlns:a16="http://schemas.microsoft.com/office/drawing/2014/main" id="{FBFB7BE5-A9A5-5F2F-4950-EE0048E4B850}"/>
              </a:ext>
            </a:extLst>
          </p:cNvPr>
          <p:cNvGraphicFramePr/>
          <p:nvPr>
            <p:extLst>
              <p:ext uri="{D42A27DB-BD31-4B8C-83A1-F6EECF244321}">
                <p14:modId xmlns:p14="http://schemas.microsoft.com/office/powerpoint/2010/main" val="2031963671"/>
              </p:ext>
            </p:extLst>
          </p:nvPr>
        </p:nvGraphicFramePr>
        <p:xfrm>
          <a:off x="2281669" y="1701951"/>
          <a:ext cx="7628661" cy="4746284"/>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a:extLst>
              <a:ext uri="{FF2B5EF4-FFF2-40B4-BE49-F238E27FC236}">
                <a16:creationId xmlns:a16="http://schemas.microsoft.com/office/drawing/2014/main" id="{8B80418C-4CA6-9B2E-6BCC-54D08C3D0D55}"/>
              </a:ext>
            </a:extLst>
          </p:cNvPr>
          <p:cNvSpPr/>
          <p:nvPr/>
        </p:nvSpPr>
        <p:spPr>
          <a:xfrm>
            <a:off x="8075021" y="1508712"/>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11970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C94F1F-EC4A-BD07-21EC-8E3723560437}"/>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Respondents were most likely to look for information online after not being able to make an appointment. Nearly 3 in 10 reported taking no further action</a:t>
            </a:r>
          </a:p>
        </p:txBody>
      </p:sp>
      <p:sp>
        <p:nvSpPr>
          <p:cNvPr id="2" name="Footer Placeholder 5">
            <a:extLst>
              <a:ext uri="{FF2B5EF4-FFF2-40B4-BE49-F238E27FC236}">
                <a16:creationId xmlns:a16="http://schemas.microsoft.com/office/drawing/2014/main" id="{B83D8462-56E0-4816-66FF-3113F621E7B5}"/>
              </a:ext>
            </a:extLst>
          </p:cNvPr>
          <p:cNvSpPr txBox="1">
            <a:spLocks/>
          </p:cNvSpPr>
          <p:nvPr/>
        </p:nvSpPr>
        <p:spPr>
          <a:xfrm>
            <a:off x="-26785" y="6232473"/>
            <a:ext cx="11763014" cy="62552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latin typeface="+mj-lt"/>
              </a:rPr>
              <a:t>F6. You said that you tried to contact your GP surgery/practice in the last 12 months but were unable to make an appointment. Which of the following, if any, did you do next?</a:t>
            </a:r>
          </a:p>
          <a:p>
            <a:r>
              <a:rPr lang="en-US" sz="900" dirty="0">
                <a:latin typeface="+mj-lt"/>
              </a:rPr>
              <a:t>Base: All in Scotland who tried but did not make an appointment (N=89).</a:t>
            </a:r>
            <a:r>
              <a:rPr lang="en-GB" sz="900" dirty="0">
                <a:solidFill>
                  <a:srgbClr val="FF00FF"/>
                </a:solidFill>
                <a:effectLst/>
                <a:latin typeface="+mj-lt"/>
                <a:ea typeface="Aptos" panose="020B0004020202020204" pitchFamily="34" charset="0"/>
                <a:cs typeface="Times New Roman" panose="02020603050405020304" pitchFamily="18" charset="0"/>
              </a:rPr>
              <a:t> </a:t>
            </a:r>
            <a:r>
              <a:rPr lang="en-GB" sz="900" dirty="0">
                <a:solidFill>
                  <a:srgbClr val="FF0087"/>
                </a:solidFill>
                <a:effectLst/>
                <a:latin typeface="+mj-lt"/>
                <a:ea typeface="Aptos" panose="020B0004020202020204" pitchFamily="34" charset="0"/>
                <a:cs typeface="Times New Roman" panose="02020603050405020304" pitchFamily="18" charset="0"/>
              </a:rPr>
              <a:t>Important note</a:t>
            </a:r>
            <a:r>
              <a:rPr lang="en-GB" sz="900" dirty="0">
                <a:effectLst/>
                <a:latin typeface="+mj-lt"/>
                <a:ea typeface="Aptos" panose="020B0004020202020204" pitchFamily="34" charset="0"/>
                <a:cs typeface="Times New Roman" panose="02020603050405020304" pitchFamily="18" charset="0"/>
              </a:rPr>
              <a:t>: Due to a scripting error for this question (identified June 2026), figures include 3  double-coded responses where participants selected both ‘took no further action’  and another action. Results for F6 (‘Action after not making an appointment’) should therefore be interpreted with caution. Updated figures excluding these</a:t>
            </a:r>
            <a:r>
              <a:rPr lang="en-GB" sz="900" b="1" dirty="0">
                <a:effectLst/>
                <a:latin typeface="+mj-lt"/>
                <a:ea typeface="Aptos" panose="020B0004020202020204" pitchFamily="34" charset="0"/>
                <a:cs typeface="Times New Roman" panose="02020603050405020304" pitchFamily="18" charset="0"/>
              </a:rPr>
              <a:t> </a:t>
            </a:r>
            <a:r>
              <a:rPr lang="en-GB" sz="900" dirty="0">
                <a:effectLst/>
                <a:latin typeface="+mj-lt"/>
                <a:ea typeface="Aptos" panose="020B0004020202020204" pitchFamily="34" charset="0"/>
                <a:cs typeface="Times New Roman" panose="02020603050405020304" pitchFamily="18" charset="0"/>
              </a:rPr>
              <a:t>3 double-coded cases will follow shortly, and this slide will be updated.</a:t>
            </a:r>
            <a:endParaRPr lang="en-US" sz="900" dirty="0">
              <a:latin typeface="+mj-lt"/>
            </a:endParaRPr>
          </a:p>
        </p:txBody>
      </p:sp>
      <p:graphicFrame>
        <p:nvGraphicFramePr>
          <p:cNvPr id="8" name="Chart 7">
            <a:extLst>
              <a:ext uri="{FF2B5EF4-FFF2-40B4-BE49-F238E27FC236}">
                <a16:creationId xmlns:a16="http://schemas.microsoft.com/office/drawing/2014/main" id="{2A4AF01B-3137-9803-4452-A45621399A2C}"/>
              </a:ext>
            </a:extLst>
          </p:cNvPr>
          <p:cNvGraphicFramePr/>
          <p:nvPr>
            <p:extLst>
              <p:ext uri="{D42A27DB-BD31-4B8C-83A1-F6EECF244321}">
                <p14:modId xmlns:p14="http://schemas.microsoft.com/office/powerpoint/2010/main" val="1518171074"/>
              </p:ext>
            </p:extLst>
          </p:nvPr>
        </p:nvGraphicFramePr>
        <p:xfrm>
          <a:off x="1946182" y="1701951"/>
          <a:ext cx="9563237" cy="458324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D499837C-117C-9AB5-F476-C7BB27E30B2D}"/>
              </a:ext>
            </a:extLst>
          </p:cNvPr>
          <p:cNvSpPr txBox="1"/>
          <p:nvPr/>
        </p:nvSpPr>
        <p:spPr>
          <a:xfrm>
            <a:off x="2224978" y="1363397"/>
            <a:ext cx="7742044" cy="338554"/>
          </a:xfrm>
          <a:prstGeom prst="rect">
            <a:avLst/>
          </a:prstGeom>
          <a:noFill/>
        </p:spPr>
        <p:txBody>
          <a:bodyPr wrap="square" rtlCol="0">
            <a:spAutoFit/>
          </a:bodyPr>
          <a:lstStyle/>
          <a:p>
            <a:pPr algn="ctr"/>
            <a:r>
              <a:rPr lang="en-US" sz="1600" b="1" spc="10" dirty="0"/>
              <a:t>Action after not making an appointment</a:t>
            </a:r>
          </a:p>
        </p:txBody>
      </p:sp>
      <p:sp>
        <p:nvSpPr>
          <p:cNvPr id="3" name="Oval 2">
            <a:extLst>
              <a:ext uri="{FF2B5EF4-FFF2-40B4-BE49-F238E27FC236}">
                <a16:creationId xmlns:a16="http://schemas.microsoft.com/office/drawing/2014/main" id="{E5D4FCCD-56BC-65EB-B7AF-B08F6A9930CB}"/>
              </a:ext>
            </a:extLst>
          </p:cNvPr>
          <p:cNvSpPr/>
          <p:nvPr/>
        </p:nvSpPr>
        <p:spPr>
          <a:xfrm>
            <a:off x="8115214" y="143794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43036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BEB9D09B-4DEF-43C1-48E4-33A43CE2AE39}"/>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D2. How much, if at all, did the following play a role in your decision?  Please select one answer for each statement.</a:t>
            </a:r>
          </a:p>
          <a:p>
            <a:r>
              <a:rPr lang="en-US" sz="800" dirty="0"/>
              <a:t>Base: All in Scotland who have discussed a symptom/health concern with HCP (N=629)</a:t>
            </a:r>
          </a:p>
          <a:p>
            <a:r>
              <a:rPr lang="en-US" sz="800" dirty="0"/>
              <a:t>*Chart excludes DK, PNTS</a:t>
            </a:r>
          </a:p>
        </p:txBody>
      </p:sp>
      <p:sp>
        <p:nvSpPr>
          <p:cNvPr id="7" name="Title 4">
            <a:extLst>
              <a:ext uri="{FF2B5EF4-FFF2-40B4-BE49-F238E27FC236}">
                <a16:creationId xmlns:a16="http://schemas.microsoft.com/office/drawing/2014/main" id="{8EB7E43A-821B-D5BF-9D07-6A92C6B10610}"/>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Worsening or persistent symptoms were the most influential drivers for seeking medical assistance. Less than 1 in 4 identified thinking their symptom was a symptom of cancer as being influential</a:t>
            </a:r>
          </a:p>
        </p:txBody>
      </p:sp>
      <p:sp>
        <p:nvSpPr>
          <p:cNvPr id="8" name="TextBox 7">
            <a:extLst>
              <a:ext uri="{FF2B5EF4-FFF2-40B4-BE49-F238E27FC236}">
                <a16:creationId xmlns:a16="http://schemas.microsoft.com/office/drawing/2014/main" id="{8384E4FD-CA25-465B-30CA-CCD8A3410798}"/>
              </a:ext>
            </a:extLst>
          </p:cNvPr>
          <p:cNvSpPr txBox="1"/>
          <p:nvPr/>
        </p:nvSpPr>
        <p:spPr>
          <a:xfrm>
            <a:off x="523146" y="1713510"/>
            <a:ext cx="7049685" cy="584775"/>
          </a:xfrm>
          <a:prstGeom prst="rect">
            <a:avLst/>
          </a:prstGeom>
          <a:noFill/>
        </p:spPr>
        <p:txBody>
          <a:bodyPr wrap="square" rtlCol="0">
            <a:spAutoFit/>
          </a:bodyPr>
          <a:lstStyle/>
          <a:p>
            <a:pPr algn="ctr"/>
            <a:r>
              <a:rPr lang="en-US" sz="1600" b="1" spc="10" dirty="0"/>
              <a:t>The extent different factors played into decision to discuss symptom with healthcare professional</a:t>
            </a:r>
          </a:p>
        </p:txBody>
      </p:sp>
      <p:graphicFrame>
        <p:nvGraphicFramePr>
          <p:cNvPr id="9" name="Chart 8">
            <a:extLst>
              <a:ext uri="{FF2B5EF4-FFF2-40B4-BE49-F238E27FC236}">
                <a16:creationId xmlns:a16="http://schemas.microsoft.com/office/drawing/2014/main" id="{7D41F09C-1D18-8EB1-D30A-A68B9B46063F}"/>
              </a:ext>
            </a:extLst>
          </p:cNvPr>
          <p:cNvGraphicFramePr/>
          <p:nvPr>
            <p:extLst>
              <p:ext uri="{D42A27DB-BD31-4B8C-83A1-F6EECF244321}">
                <p14:modId xmlns:p14="http://schemas.microsoft.com/office/powerpoint/2010/main" val="3370416835"/>
              </p:ext>
            </p:extLst>
          </p:nvPr>
        </p:nvGraphicFramePr>
        <p:xfrm>
          <a:off x="-71613" y="2211217"/>
          <a:ext cx="8254108" cy="4180782"/>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a:extLst>
              <a:ext uri="{FF2B5EF4-FFF2-40B4-BE49-F238E27FC236}">
                <a16:creationId xmlns:a16="http://schemas.microsoft.com/office/drawing/2014/main" id="{AD93261A-D907-3B20-D673-CCCD3EE30AFE}"/>
              </a:ext>
            </a:extLst>
          </p:cNvPr>
          <p:cNvGrpSpPr/>
          <p:nvPr/>
        </p:nvGrpSpPr>
        <p:grpSpPr>
          <a:xfrm>
            <a:off x="8737106" y="1341745"/>
            <a:ext cx="2993324" cy="993454"/>
            <a:chOff x="10450689" y="4356957"/>
            <a:chExt cx="1700114" cy="1239611"/>
          </a:xfrm>
        </p:grpSpPr>
        <p:sp>
          <p:nvSpPr>
            <p:cNvPr id="11" name="Rounded Rectangle 14">
              <a:extLst>
                <a:ext uri="{FF2B5EF4-FFF2-40B4-BE49-F238E27FC236}">
                  <a16:creationId xmlns:a16="http://schemas.microsoft.com/office/drawing/2014/main" id="{C4298478-31E4-81FA-0F05-DB1AA0881FCA}"/>
                </a:ext>
              </a:extLst>
            </p:cNvPr>
            <p:cNvSpPr/>
            <p:nvPr/>
          </p:nvSpPr>
          <p:spPr>
            <a:xfrm>
              <a:off x="10450689" y="4389292"/>
              <a:ext cx="1700114" cy="1207276"/>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dirty="0">
                <a:solidFill>
                  <a:schemeClr val="accent1"/>
                </a:solidFill>
                <a:latin typeface="Arial Black" panose="020B0A04020102020204" pitchFamily="34" charset="0"/>
              </a:endParaRPr>
            </a:p>
          </p:txBody>
        </p:sp>
        <p:sp>
          <p:nvSpPr>
            <p:cNvPr id="12" name="TextBox 11">
              <a:extLst>
                <a:ext uri="{FF2B5EF4-FFF2-40B4-BE49-F238E27FC236}">
                  <a16:creationId xmlns:a16="http://schemas.microsoft.com/office/drawing/2014/main" id="{C6F53087-37C7-B049-6813-60D81B5DCC43}"/>
                </a:ext>
              </a:extLst>
            </p:cNvPr>
            <p:cNvSpPr txBox="1"/>
            <p:nvPr/>
          </p:nvSpPr>
          <p:spPr>
            <a:xfrm>
              <a:off x="10481957" y="4356957"/>
              <a:ext cx="1633873" cy="1239610"/>
            </a:xfrm>
            <a:prstGeom prst="rect">
              <a:avLst/>
            </a:prstGeom>
            <a:noFill/>
          </p:spPr>
          <p:txBody>
            <a:bodyPr wrap="square" rtlCol="0">
              <a:spAutoFit/>
            </a:bodyPr>
            <a:lstStyle/>
            <a:p>
              <a:pPr algn="ctr"/>
              <a:r>
                <a:rPr lang="en-GB" sz="1200" b="1" spc="10" dirty="0"/>
                <a:t>On average, respondents identified</a:t>
              </a:r>
            </a:p>
            <a:p>
              <a:pPr algn="ctr"/>
              <a:endParaRPr lang="en-GB" sz="700" b="1" spc="10" dirty="0"/>
            </a:p>
            <a:p>
              <a:pPr algn="ctr"/>
              <a:r>
                <a:rPr lang="en-GB" dirty="0">
                  <a:solidFill>
                    <a:schemeClr val="accent1"/>
                  </a:solidFill>
                  <a:latin typeface="Arial Black" panose="020B0A04020102020204" pitchFamily="34" charset="0"/>
                </a:rPr>
                <a:t>4.59</a:t>
              </a:r>
              <a:r>
                <a:rPr lang="en-GB" sz="1600" dirty="0">
                  <a:solidFill>
                    <a:schemeClr val="accent1"/>
                  </a:solidFill>
                  <a:latin typeface="Arial Black" panose="020B0A04020102020204" pitchFamily="34" charset="0"/>
                </a:rPr>
                <a:t> </a:t>
              </a:r>
              <a:r>
                <a:rPr lang="en-GB" sz="1200" b="1" spc="10" dirty="0"/>
                <a:t>(mean)</a:t>
              </a:r>
            </a:p>
            <a:p>
              <a:pPr algn="ctr"/>
              <a:endParaRPr lang="en-GB" sz="800" dirty="0">
                <a:solidFill>
                  <a:schemeClr val="accent1"/>
                </a:solidFill>
                <a:latin typeface="Arial Black" panose="020B0A04020102020204" pitchFamily="34" charset="0"/>
              </a:endParaRPr>
            </a:p>
            <a:p>
              <a:pPr algn="ctr"/>
              <a:r>
                <a:rPr lang="en-GB" sz="1200" b="1" spc="10" dirty="0"/>
                <a:t>prompts as influential</a:t>
              </a:r>
            </a:p>
          </p:txBody>
        </p:sp>
      </p:grpSp>
      <p:sp>
        <p:nvSpPr>
          <p:cNvPr id="13" name="Speech Bubble: Rectangle with Corners Rounded 12">
            <a:extLst>
              <a:ext uri="{FF2B5EF4-FFF2-40B4-BE49-F238E27FC236}">
                <a16:creationId xmlns:a16="http://schemas.microsoft.com/office/drawing/2014/main" id="{D197D781-07A2-2BE3-3BFA-0EAD3F137A71}"/>
              </a:ext>
            </a:extLst>
          </p:cNvPr>
          <p:cNvSpPr/>
          <p:nvPr/>
        </p:nvSpPr>
        <p:spPr>
          <a:xfrm>
            <a:off x="8216916" y="2528228"/>
            <a:ext cx="1690760" cy="324925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18-29: </a:t>
            </a:r>
            <a:r>
              <a:rPr lang="en-GB" sz="1200" b="1" dirty="0">
                <a:solidFill>
                  <a:schemeClr val="accent1"/>
                </a:solidFill>
              </a:rPr>
              <a:t>4.70</a:t>
            </a:r>
          </a:p>
          <a:p>
            <a:pPr algn="ctr"/>
            <a:r>
              <a:rPr lang="en-GB" sz="1200" dirty="0">
                <a:solidFill>
                  <a:schemeClr val="tx1">
                    <a:lumMod val="50000"/>
                  </a:schemeClr>
                </a:solidFill>
              </a:rPr>
              <a:t>30-49: </a:t>
            </a:r>
            <a:r>
              <a:rPr lang="en-GB" sz="1200" b="1" dirty="0">
                <a:solidFill>
                  <a:schemeClr val="accent1"/>
                </a:solidFill>
              </a:rPr>
              <a:t>4.51</a:t>
            </a:r>
          </a:p>
          <a:p>
            <a:pPr algn="ctr"/>
            <a:r>
              <a:rPr lang="en-GB" sz="1200" dirty="0">
                <a:solidFill>
                  <a:schemeClr val="tx1">
                    <a:lumMod val="50000"/>
                  </a:schemeClr>
                </a:solidFill>
              </a:rPr>
              <a:t>50+: </a:t>
            </a:r>
            <a:r>
              <a:rPr lang="en-GB" sz="1200" b="1" dirty="0">
                <a:solidFill>
                  <a:schemeClr val="accent1"/>
                </a:solidFill>
              </a:rPr>
              <a:t>4.61</a:t>
            </a:r>
          </a:p>
          <a:p>
            <a:pPr algn="ctr"/>
            <a:endParaRPr lang="en-GB" sz="500" dirty="0">
              <a:solidFill>
                <a:schemeClr val="tx1">
                  <a:lumMod val="50000"/>
                </a:schemeClr>
              </a:solidFill>
            </a:endParaRPr>
          </a:p>
          <a:p>
            <a:pPr algn="ctr"/>
            <a:r>
              <a:rPr lang="en-GB" sz="1200" dirty="0">
                <a:solidFill>
                  <a:schemeClr val="tx1">
                    <a:lumMod val="50000"/>
                  </a:schemeClr>
                </a:solidFill>
              </a:rPr>
              <a:t>Male: </a:t>
            </a:r>
            <a:r>
              <a:rPr lang="en-GB" sz="1200" b="1" dirty="0">
                <a:solidFill>
                  <a:schemeClr val="accent1"/>
                </a:solidFill>
              </a:rPr>
              <a:t>4.47</a:t>
            </a:r>
          </a:p>
          <a:p>
            <a:pPr algn="ctr"/>
            <a:r>
              <a:rPr lang="en-GB" sz="1200" dirty="0">
                <a:solidFill>
                  <a:schemeClr val="tx1">
                    <a:lumMod val="50000"/>
                  </a:schemeClr>
                </a:solidFill>
              </a:rPr>
              <a:t>Female: </a:t>
            </a:r>
            <a:r>
              <a:rPr lang="en-GB" sz="1200" b="1" dirty="0">
                <a:solidFill>
                  <a:schemeClr val="accent1"/>
                </a:solidFill>
              </a:rPr>
              <a:t>4.67</a:t>
            </a:r>
          </a:p>
          <a:p>
            <a:pPr algn="ctr"/>
            <a:endParaRPr lang="en-GB" sz="500" dirty="0">
              <a:solidFill>
                <a:schemeClr val="tx1">
                  <a:lumMod val="50000"/>
                </a:schemeClr>
              </a:solidFill>
            </a:endParaRPr>
          </a:p>
          <a:p>
            <a:pPr algn="ctr"/>
            <a:r>
              <a:rPr lang="en-GB" sz="1200" dirty="0">
                <a:solidFill>
                  <a:schemeClr val="tx1">
                    <a:lumMod val="50000"/>
                  </a:schemeClr>
                </a:solidFill>
              </a:rPr>
              <a:t>ABC1: </a:t>
            </a:r>
            <a:r>
              <a:rPr lang="en-GB" sz="1200" b="1" dirty="0">
                <a:solidFill>
                  <a:schemeClr val="accent1"/>
                </a:solidFill>
              </a:rPr>
              <a:t>4.48</a:t>
            </a:r>
          </a:p>
          <a:p>
            <a:pPr algn="ctr"/>
            <a:r>
              <a:rPr lang="en-GB" sz="1200" dirty="0">
                <a:solidFill>
                  <a:schemeClr val="tx1">
                    <a:lumMod val="50000"/>
                  </a:schemeClr>
                </a:solidFill>
              </a:rPr>
              <a:t>C2DE: </a:t>
            </a:r>
            <a:r>
              <a:rPr lang="en-GB" sz="1200" b="1" dirty="0">
                <a:solidFill>
                  <a:schemeClr val="accent1"/>
                </a:solidFill>
              </a:rPr>
              <a:t>4.71</a:t>
            </a:r>
            <a:r>
              <a:rPr lang="en-GB" sz="1200" dirty="0">
                <a:solidFill>
                  <a:schemeClr val="tx1">
                    <a:lumMod val="50000"/>
                  </a:schemeClr>
                </a:solidFill>
              </a:rPr>
              <a:t> </a:t>
            </a:r>
            <a:endParaRPr lang="en-GB" sz="1200" b="1" dirty="0">
              <a:solidFill>
                <a:schemeClr val="accent1"/>
              </a:solidFill>
            </a:endParaRPr>
          </a:p>
          <a:p>
            <a:pPr algn="ctr"/>
            <a:r>
              <a:rPr lang="en-GB" sz="1200" dirty="0">
                <a:solidFill>
                  <a:schemeClr val="tx1">
                    <a:lumMod val="50000"/>
                  </a:schemeClr>
                </a:solidFill>
              </a:rPr>
              <a:t>C2DE 45+: </a:t>
            </a:r>
            <a:r>
              <a:rPr lang="en-GB" sz="1200" b="1" dirty="0">
                <a:solidFill>
                  <a:schemeClr val="accent1"/>
                </a:solidFill>
              </a:rPr>
              <a:t>4.75</a:t>
            </a:r>
          </a:p>
          <a:p>
            <a:pPr algn="ctr"/>
            <a:r>
              <a:rPr lang="en-GB" sz="1200" dirty="0">
                <a:solidFill>
                  <a:schemeClr val="tx1">
                    <a:lumMod val="50000"/>
                  </a:schemeClr>
                </a:solidFill>
              </a:rPr>
              <a:t>Not C2DE 45+: </a:t>
            </a:r>
            <a:r>
              <a:rPr lang="en-GB" sz="1200" b="1" dirty="0">
                <a:solidFill>
                  <a:schemeClr val="accent1"/>
                </a:solidFill>
              </a:rPr>
              <a:t>4.52</a:t>
            </a:r>
          </a:p>
          <a:p>
            <a:pPr algn="ctr"/>
            <a:endParaRPr lang="en-GB" sz="500" dirty="0">
              <a:solidFill>
                <a:schemeClr val="tx1">
                  <a:lumMod val="50000"/>
                </a:schemeClr>
              </a:solidFill>
            </a:endParaRPr>
          </a:p>
          <a:p>
            <a:pPr algn="ctr"/>
            <a:endParaRPr lang="en-GB" sz="500" dirty="0">
              <a:solidFill>
                <a:schemeClr val="tx1">
                  <a:lumMod val="50000"/>
                </a:schemeClr>
              </a:solidFill>
            </a:endParaRPr>
          </a:p>
          <a:p>
            <a:pPr algn="ctr"/>
            <a:r>
              <a:rPr lang="en-GB" sz="1200" dirty="0">
                <a:solidFill>
                  <a:schemeClr val="tx1">
                    <a:lumMod val="50000"/>
                  </a:schemeClr>
                </a:solidFill>
              </a:rPr>
              <a:t>Disability: </a:t>
            </a:r>
            <a:r>
              <a:rPr lang="en-GB" sz="1200" b="1" dirty="0">
                <a:solidFill>
                  <a:schemeClr val="accent1"/>
                </a:solidFill>
              </a:rPr>
              <a:t>4.68</a:t>
            </a:r>
          </a:p>
          <a:p>
            <a:pPr algn="ctr"/>
            <a:r>
              <a:rPr lang="en-GB" sz="1200" dirty="0">
                <a:solidFill>
                  <a:schemeClr val="tx1">
                    <a:lumMod val="50000"/>
                  </a:schemeClr>
                </a:solidFill>
              </a:rPr>
              <a:t>No disability: </a:t>
            </a:r>
            <a:r>
              <a:rPr lang="en-GB" sz="1200" b="1" dirty="0">
                <a:solidFill>
                  <a:schemeClr val="accent1"/>
                </a:solidFill>
              </a:rPr>
              <a:t>4.54</a:t>
            </a:r>
          </a:p>
          <a:p>
            <a:pPr algn="ctr"/>
            <a:endParaRPr lang="en-GB" sz="1200" b="1" dirty="0">
              <a:solidFill>
                <a:schemeClr val="accent1"/>
              </a:solidFill>
            </a:endParaRPr>
          </a:p>
          <a:p>
            <a:pPr algn="ctr"/>
            <a:r>
              <a:rPr lang="en-GB" sz="1200" dirty="0">
                <a:solidFill>
                  <a:schemeClr val="tx1">
                    <a:lumMod val="50000"/>
                  </a:schemeClr>
                </a:solidFill>
              </a:rPr>
              <a:t>Urban: </a:t>
            </a:r>
            <a:r>
              <a:rPr lang="en-GB" sz="1200" b="1" dirty="0">
                <a:solidFill>
                  <a:schemeClr val="accent1"/>
                </a:solidFill>
              </a:rPr>
              <a:t>4.79</a:t>
            </a:r>
          </a:p>
          <a:p>
            <a:pPr algn="ctr"/>
            <a:r>
              <a:rPr lang="en-GB" sz="1200" dirty="0">
                <a:solidFill>
                  <a:schemeClr val="tx1">
                    <a:lumMod val="50000"/>
                  </a:schemeClr>
                </a:solidFill>
              </a:rPr>
              <a:t>Rural: </a:t>
            </a:r>
            <a:r>
              <a:rPr lang="en-GB" sz="1200" b="1" dirty="0">
                <a:solidFill>
                  <a:schemeClr val="accent1"/>
                </a:solidFill>
              </a:rPr>
              <a:t>4.50</a:t>
            </a:r>
          </a:p>
          <a:p>
            <a:pPr algn="ctr"/>
            <a:endParaRPr lang="en-GB" sz="500" dirty="0">
              <a:solidFill>
                <a:schemeClr val="tx1">
                  <a:lumMod val="50000"/>
                </a:schemeClr>
              </a:solidFill>
            </a:endParaRPr>
          </a:p>
        </p:txBody>
      </p:sp>
      <p:sp>
        <p:nvSpPr>
          <p:cNvPr id="14" name="Speech Bubble: Rectangle with Corners Rounded 13">
            <a:extLst>
              <a:ext uri="{FF2B5EF4-FFF2-40B4-BE49-F238E27FC236}">
                <a16:creationId xmlns:a16="http://schemas.microsoft.com/office/drawing/2014/main" id="{A8FB3D87-6612-14BB-936A-D1A1164B8C2E}"/>
              </a:ext>
            </a:extLst>
          </p:cNvPr>
          <p:cNvSpPr/>
          <p:nvPr/>
        </p:nvSpPr>
        <p:spPr>
          <a:xfrm>
            <a:off x="10019037" y="2993209"/>
            <a:ext cx="2100195" cy="205042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West of Scotland Cancer Network: </a:t>
            </a:r>
            <a:r>
              <a:rPr lang="en-GB" sz="1200" b="1" dirty="0">
                <a:solidFill>
                  <a:schemeClr val="accent1"/>
                </a:solidFill>
              </a:rPr>
              <a:t>4.43</a:t>
            </a:r>
          </a:p>
          <a:p>
            <a:pPr algn="ctr"/>
            <a:endParaRPr lang="en-GB" sz="1200" b="1" dirty="0">
              <a:solidFill>
                <a:schemeClr val="accent1"/>
              </a:solidFill>
            </a:endParaRPr>
          </a:p>
          <a:p>
            <a:pPr algn="ctr"/>
            <a:r>
              <a:rPr lang="en-GB" sz="1200" dirty="0">
                <a:solidFill>
                  <a:schemeClr val="tx1">
                    <a:lumMod val="50000"/>
                  </a:schemeClr>
                </a:solidFill>
              </a:rPr>
              <a:t>South East Scotland Cancer Network: </a:t>
            </a:r>
            <a:r>
              <a:rPr lang="en-GB" sz="1200" b="1" dirty="0">
                <a:solidFill>
                  <a:schemeClr val="accent1"/>
                </a:solidFill>
              </a:rPr>
              <a:t>4.77</a:t>
            </a:r>
          </a:p>
          <a:p>
            <a:pPr algn="ctr"/>
            <a:endParaRPr lang="en-GB" sz="1200" b="1" dirty="0">
              <a:solidFill>
                <a:schemeClr val="accent1"/>
              </a:solidFill>
            </a:endParaRPr>
          </a:p>
          <a:p>
            <a:pPr algn="ctr"/>
            <a:r>
              <a:rPr lang="en-GB" sz="1200" dirty="0">
                <a:solidFill>
                  <a:schemeClr val="tx1">
                    <a:lumMod val="50000"/>
                  </a:schemeClr>
                </a:solidFill>
              </a:rPr>
              <a:t>North Scotland Cancer Network: </a:t>
            </a:r>
            <a:r>
              <a:rPr lang="en-GB" sz="1200" b="1" dirty="0">
                <a:solidFill>
                  <a:schemeClr val="accent1"/>
                </a:solidFill>
              </a:rPr>
              <a:t>4.69</a:t>
            </a:r>
          </a:p>
        </p:txBody>
      </p:sp>
      <p:sp>
        <p:nvSpPr>
          <p:cNvPr id="3" name="Oval 2">
            <a:extLst>
              <a:ext uri="{FF2B5EF4-FFF2-40B4-BE49-F238E27FC236}">
                <a16:creationId xmlns:a16="http://schemas.microsoft.com/office/drawing/2014/main" id="{09E4D127-F47A-0133-E0F6-3A227434790E}"/>
              </a:ext>
            </a:extLst>
          </p:cNvPr>
          <p:cNvSpPr/>
          <p:nvPr/>
        </p:nvSpPr>
        <p:spPr>
          <a:xfrm>
            <a:off x="8524705" y="5394974"/>
            <a:ext cx="136509" cy="1492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409555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Identification of the top drivers was driven by young respondents, females and those with a disability</a:t>
            </a:r>
          </a:p>
        </p:txBody>
      </p:sp>
      <p:sp>
        <p:nvSpPr>
          <p:cNvPr id="7" name="TextBox 6">
            <a:extLst>
              <a:ext uri="{FF2B5EF4-FFF2-40B4-BE49-F238E27FC236}">
                <a16:creationId xmlns:a16="http://schemas.microsoft.com/office/drawing/2014/main" id="{9FCDB020-5C5D-B627-264A-28F2E227D4D9}"/>
              </a:ext>
            </a:extLst>
          </p:cNvPr>
          <p:cNvSpPr txBox="1"/>
          <p:nvPr/>
        </p:nvSpPr>
        <p:spPr>
          <a:xfrm>
            <a:off x="1539240" y="1452550"/>
            <a:ext cx="9113520" cy="338554"/>
          </a:xfrm>
          <a:prstGeom prst="rect">
            <a:avLst/>
          </a:prstGeom>
          <a:noFill/>
        </p:spPr>
        <p:txBody>
          <a:bodyPr wrap="square" rtlCol="0">
            <a:spAutoFit/>
          </a:bodyPr>
          <a:lstStyle/>
          <a:p>
            <a:pPr algn="ctr"/>
            <a:r>
              <a:rPr lang="en-US" sz="1600" b="1" spc="10" dirty="0"/>
              <a:t>Influential prompts for seeking medical help (Net: A lot/ a little)</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1728316" y="2288480"/>
            <a:ext cx="396484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(18-29) more commonly identified the following as influential compared to those aged 50+: managing the symptom themselves but seeing no change (58% vs 48%), being encouraged by friends or family (54% vs 30%) and looking up the symptom online (41% vs 28%). However those aged 50+ were more than twice as likely as 18-29s to have identified having a symptom they thought might be cancer (28% vs 12%).</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6078422" y="2259671"/>
            <a:ext cx="4090509"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Females were more likely than males to identify having a worsening (76% vs 66%), bothersome (66% vs 55%) or unusual (64% vs 54%) symptom, or treating the symptom themselves (59% vs 43%). </a:t>
            </a: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4074257" y="4398111"/>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Respondents with a disability were more likely than those without to identify if a symptom was bothersome (67% vs 57%), treating it themselves (59% vs 47%) or that they were attending for an existing condition (39% vs 21%).</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2743517" y="209695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7273431" y="212178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4860873" y="431386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21" name="Footer Placeholder 5">
            <a:extLst>
              <a:ext uri="{FF2B5EF4-FFF2-40B4-BE49-F238E27FC236}">
                <a16:creationId xmlns:a16="http://schemas.microsoft.com/office/drawing/2014/main" id="{7F8FDEF4-EAC4-37CE-B7A5-606F4E79409F}"/>
              </a:ext>
            </a:extLst>
          </p:cNvPr>
          <p:cNvSpPr txBox="1">
            <a:spLocks/>
          </p:cNvSpPr>
          <p:nvPr/>
        </p:nvSpPr>
        <p:spPr>
          <a:xfrm>
            <a:off x="394100" y="6493961"/>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D2. How much, if at all, did the following play a role in your decision? Please select one answer for each statement.</a:t>
            </a:r>
          </a:p>
          <a:p>
            <a:r>
              <a:rPr lang="en-US" sz="800" dirty="0"/>
              <a:t>Base: All in Scotland who have discussed a symptom/health concern with HCP (N=629)</a:t>
            </a:r>
          </a:p>
        </p:txBody>
      </p:sp>
    </p:spTree>
    <p:extLst>
      <p:ext uri="{BB962C8B-B14F-4D97-AF65-F5344CB8AC3E}">
        <p14:creationId xmlns:p14="http://schemas.microsoft.com/office/powerpoint/2010/main" val="889266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374677" y="993852"/>
            <a:ext cx="5852732" cy="654253"/>
          </a:xfrm>
        </p:spPr>
        <p:txBody>
          <a:bodyPr/>
          <a:lstStyle/>
          <a:p>
            <a:r>
              <a:rPr lang="en-GB" dirty="0">
                <a:latin typeface="+mn-lt"/>
              </a:rPr>
              <a:t>Background and methodology</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2037752"/>
            <a:ext cx="10921320" cy="3776354"/>
          </a:xfrm>
        </p:spPr>
        <p:txBody>
          <a:bodyPr/>
          <a:lstStyle/>
          <a:p>
            <a:pPr marL="342900" indent="-342900">
              <a:buFont typeface="Arial" panose="020B0604020202020204" pitchFamily="34" charset="0"/>
              <a:buChar char="•"/>
            </a:pPr>
            <a:r>
              <a:rPr lang="en-US" sz="1600" dirty="0">
                <a:latin typeface="+mn-lt"/>
              </a:rPr>
              <a:t>This report presents the Scotland findings from the 2024 Cancer Awareness Measure+ survey. This is the seventh Measure survey to be conducted by YouGov.</a:t>
            </a:r>
          </a:p>
          <a:p>
            <a:pPr marL="342900" indent="-342900">
              <a:buFont typeface="Arial" panose="020B0604020202020204" pitchFamily="34" charset="0"/>
              <a:buChar char="•"/>
            </a:pPr>
            <a:r>
              <a:rPr lang="en-US" sz="1600" dirty="0">
                <a:latin typeface="+mn-lt"/>
              </a:rPr>
              <a:t>Fieldwork for this wave was conducted via YouGov’s online panel between the 6</a:t>
            </a:r>
            <a:r>
              <a:rPr lang="en-US" sz="1600" baseline="30000" dirty="0">
                <a:latin typeface="+mn-lt"/>
              </a:rPr>
              <a:t>th</a:t>
            </a:r>
            <a:r>
              <a:rPr lang="en-US" sz="1600" dirty="0">
                <a:latin typeface="+mn-lt"/>
              </a:rPr>
              <a:t> and the 29</a:t>
            </a:r>
            <a:r>
              <a:rPr lang="en-US" sz="1600" baseline="30000" dirty="0">
                <a:latin typeface="+mn-lt"/>
              </a:rPr>
              <a:t>th</a:t>
            </a:r>
            <a:r>
              <a:rPr lang="en-US" sz="1600" dirty="0">
                <a:latin typeface="+mn-lt"/>
              </a:rPr>
              <a:t> November 2024.</a:t>
            </a:r>
          </a:p>
          <a:p>
            <a:pPr marL="1028700" lvl="1" indent="-342900"/>
            <a:r>
              <a:rPr lang="en-US" sz="1600" dirty="0"/>
              <a:t>Previous waves of this survey were conducted: </a:t>
            </a:r>
            <a:r>
              <a:rPr lang="en-US" sz="1600" dirty="0">
                <a:latin typeface="+mn-lt"/>
              </a:rPr>
              <a:t>8</a:t>
            </a:r>
            <a:r>
              <a:rPr lang="en-US" sz="1600" baseline="30000" dirty="0">
                <a:latin typeface="+mn-lt"/>
              </a:rPr>
              <a:t>th</a:t>
            </a:r>
            <a:r>
              <a:rPr lang="en-US" sz="1600" dirty="0">
                <a:latin typeface="+mn-lt"/>
              </a:rPr>
              <a:t> to 28</a:t>
            </a:r>
            <a:r>
              <a:rPr lang="en-US" sz="1600" baseline="30000" dirty="0">
                <a:latin typeface="+mn-lt"/>
              </a:rPr>
              <a:t>th</a:t>
            </a:r>
            <a:r>
              <a:rPr lang="en-US" sz="1600" dirty="0">
                <a:latin typeface="+mn-lt"/>
              </a:rPr>
              <a:t> September 2023; </a:t>
            </a:r>
            <a:r>
              <a:rPr lang="en-US" sz="1600" dirty="0"/>
              <a:t>2</a:t>
            </a:r>
            <a:r>
              <a:rPr lang="en-US" sz="1600" baseline="30000" dirty="0"/>
              <a:t>nd</a:t>
            </a:r>
            <a:r>
              <a:rPr lang="en-US" sz="1600" dirty="0"/>
              <a:t> to 22</a:t>
            </a:r>
            <a:r>
              <a:rPr lang="en-US" sz="1600" baseline="30000" dirty="0"/>
              <a:t>nd</a:t>
            </a:r>
            <a:r>
              <a:rPr lang="en-US" sz="1600" dirty="0"/>
              <a:t> February 2023, 20</a:t>
            </a:r>
            <a:r>
              <a:rPr lang="en-US" sz="1600" baseline="30000" dirty="0"/>
              <a:t>th</a:t>
            </a:r>
            <a:r>
              <a:rPr lang="en-US" sz="1600" dirty="0"/>
              <a:t> to 30</a:t>
            </a:r>
            <a:r>
              <a:rPr lang="en-US" sz="1600" baseline="30000" dirty="0"/>
              <a:t>th</a:t>
            </a:r>
            <a:r>
              <a:rPr lang="en-US" sz="1600" dirty="0"/>
              <a:t> September 2022, 9th February to the 5th March 2022 and the 8th and 30th September 2021 </a:t>
            </a:r>
          </a:p>
          <a:p>
            <a:pPr marL="1028700" lvl="1" indent="-342900"/>
            <a:endParaRPr lang="en-US" sz="1600" dirty="0"/>
          </a:p>
          <a:p>
            <a:pPr marL="342900" indent="-342900">
              <a:buFont typeface="Arial" panose="020B0604020202020204" pitchFamily="34" charset="0"/>
              <a:buChar char="•"/>
            </a:pPr>
            <a:r>
              <a:rPr lang="en-US" sz="1600" dirty="0">
                <a:latin typeface="+mn-lt"/>
              </a:rPr>
              <a:t>In total, 1056 people in Scotland completed the survey in November 2024. </a:t>
            </a:r>
          </a:p>
          <a:p>
            <a:pPr marL="1028700" lvl="1" indent="-342900"/>
            <a:r>
              <a:rPr lang="en-US" sz="1600" dirty="0"/>
              <a:t>The sample was boosted among Ethnic minority and LGBTQ+ respondents to allow for more robust analysis among the subgroups</a:t>
            </a:r>
            <a:br>
              <a:rPr lang="en-US" sz="1600" dirty="0"/>
            </a:br>
            <a:endParaRPr lang="en-US" sz="1600" dirty="0"/>
          </a:p>
          <a:p>
            <a:pPr marL="342900" indent="-342900">
              <a:buFont typeface="Arial" panose="020B0604020202020204" pitchFamily="34" charset="0"/>
              <a:buChar char="•"/>
            </a:pPr>
            <a:r>
              <a:rPr lang="en-US" sz="1600" dirty="0">
                <a:latin typeface="+mn-lt"/>
              </a:rPr>
              <a:t>Results have been weighted by age, gender, social grade, region and ethnicity and are representative of all Scottish adults aged 18 and above.</a:t>
            </a:r>
          </a:p>
          <a:p>
            <a:pPr marL="342900" indent="-342900">
              <a:buFont typeface="Arial" panose="020B0604020202020204" pitchFamily="34" charset="0"/>
              <a:buChar char="•"/>
            </a:pPr>
            <a:endParaRPr lang="en-GB" sz="1600" dirty="0">
              <a:latin typeface="+mn-lt"/>
            </a:endParaRPr>
          </a:p>
          <a:p>
            <a:endParaRPr lang="en-GB" sz="1600" dirty="0">
              <a:latin typeface="+mn-lt"/>
            </a:endParaRP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dirty="0">
                <a:latin typeface="+mn-lt"/>
              </a:rPr>
              <a:t>Executive Summary</a:t>
            </a:r>
          </a:p>
        </p:txBody>
      </p:sp>
      <p:sp>
        <p:nvSpPr>
          <p:cNvPr id="3" name="Text Placeholder 2">
            <a:extLst>
              <a:ext uri="{FF2B5EF4-FFF2-40B4-BE49-F238E27FC236}">
                <a16:creationId xmlns:a16="http://schemas.microsoft.com/office/drawing/2014/main" id="{21EED96C-504D-C677-6093-972C146EFA75}"/>
              </a:ext>
            </a:extLst>
          </p:cNvPr>
          <p:cNvSpPr>
            <a:spLocks noGrp="1"/>
          </p:cNvSpPr>
          <p:nvPr>
            <p:ph type="body" sz="quarter" idx="14"/>
          </p:nvPr>
        </p:nvSpPr>
        <p:spPr/>
        <p:txBody>
          <a:bodyPr/>
          <a:lstStyle/>
          <a:p>
            <a:r>
              <a:rPr lang="en-GB" dirty="0">
                <a:latin typeface="+mn-lt"/>
              </a:rPr>
              <a:t>Cancer Awareness Measure+ 2024 – Scotland</a:t>
            </a:r>
          </a:p>
          <a:p>
            <a:endParaRPr lang="en-GB" dirty="0"/>
          </a:p>
        </p:txBody>
      </p:sp>
    </p:spTree>
    <p:extLst>
      <p:ext uri="{BB962C8B-B14F-4D97-AF65-F5344CB8AC3E}">
        <p14:creationId xmlns:p14="http://schemas.microsoft.com/office/powerpoint/2010/main" val="3923429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DAE7A15-584E-AA75-3B43-1D1C0E85D589}"/>
              </a:ext>
            </a:extLst>
          </p:cNvPr>
          <p:cNvSpPr txBox="1">
            <a:spLocks/>
          </p:cNvSpPr>
          <p:nvPr/>
        </p:nvSpPr>
        <p:spPr>
          <a:xfrm>
            <a:off x="284206" y="203080"/>
            <a:ext cx="11385104"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Perception around difficulty getting an appointment was the most important barrier to seeking help. This was followed by thinking it was unlikely for the symptom to be serious.</a:t>
            </a:r>
          </a:p>
        </p:txBody>
      </p:sp>
      <p:sp>
        <p:nvSpPr>
          <p:cNvPr id="9" name="Footer Placeholder 5">
            <a:extLst>
              <a:ext uri="{FF2B5EF4-FFF2-40B4-BE49-F238E27FC236}">
                <a16:creationId xmlns:a16="http://schemas.microsoft.com/office/drawing/2014/main" id="{DE2C33A7-0257-E5D0-476B-D6E9ECCF98EF}"/>
              </a:ext>
            </a:extLst>
          </p:cNvPr>
          <p:cNvSpPr txBox="1">
            <a:spLocks/>
          </p:cNvSpPr>
          <p:nvPr/>
        </p:nvSpPr>
        <p:spPr>
          <a:xfrm>
            <a:off x="284206" y="6328751"/>
            <a:ext cx="8453356"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D4. Think back to the last time you thought about discussing a symptom or health concern you had with a healthcare professional. We want to understand what made you delay or put you off going.  How much, if at all, did the following make you delay or put you off going? </a:t>
            </a:r>
          </a:p>
          <a:p>
            <a:r>
              <a:rPr lang="en-US" sz="800" dirty="0"/>
              <a:t>Base: Al in Scotland (N=1,056)</a:t>
            </a:r>
          </a:p>
          <a:p>
            <a:r>
              <a:rPr lang="en-US" sz="800" dirty="0"/>
              <a:t>*Chart excludes DK, PNTS</a:t>
            </a:r>
          </a:p>
        </p:txBody>
      </p:sp>
      <p:graphicFrame>
        <p:nvGraphicFramePr>
          <p:cNvPr id="3" name="Chart 2">
            <a:extLst>
              <a:ext uri="{FF2B5EF4-FFF2-40B4-BE49-F238E27FC236}">
                <a16:creationId xmlns:a16="http://schemas.microsoft.com/office/drawing/2014/main" id="{580DE7FC-C2E6-6FEF-D83C-E09F6CDE3EFC}"/>
              </a:ext>
            </a:extLst>
          </p:cNvPr>
          <p:cNvGraphicFramePr/>
          <p:nvPr>
            <p:extLst>
              <p:ext uri="{D42A27DB-BD31-4B8C-83A1-F6EECF244321}">
                <p14:modId xmlns:p14="http://schemas.microsoft.com/office/powerpoint/2010/main" val="1072509831"/>
              </p:ext>
            </p:extLst>
          </p:nvPr>
        </p:nvGraphicFramePr>
        <p:xfrm>
          <a:off x="277079" y="2160001"/>
          <a:ext cx="7762875" cy="418078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A0B8131-6278-1333-97D8-75ED8FFCF1A2}"/>
              </a:ext>
            </a:extLst>
          </p:cNvPr>
          <p:cNvSpPr txBox="1"/>
          <p:nvPr/>
        </p:nvSpPr>
        <p:spPr>
          <a:xfrm>
            <a:off x="763850" y="1583644"/>
            <a:ext cx="6631317" cy="602273"/>
          </a:xfrm>
          <a:prstGeom prst="rect">
            <a:avLst/>
          </a:prstGeom>
          <a:noFill/>
        </p:spPr>
        <p:txBody>
          <a:bodyPr wrap="square" rtlCol="0">
            <a:spAutoFit/>
          </a:bodyPr>
          <a:lstStyle/>
          <a:p>
            <a:pPr algn="ctr"/>
            <a:r>
              <a:rPr lang="en-US" sz="1600" b="1" spc="10" dirty="0"/>
              <a:t>The extent barriers delayed respondents discussing symptoms with healthcare professionals (Top 10)</a:t>
            </a:r>
          </a:p>
        </p:txBody>
      </p:sp>
      <p:grpSp>
        <p:nvGrpSpPr>
          <p:cNvPr id="7" name="Group 6">
            <a:extLst>
              <a:ext uri="{FF2B5EF4-FFF2-40B4-BE49-F238E27FC236}">
                <a16:creationId xmlns:a16="http://schemas.microsoft.com/office/drawing/2014/main" id="{A5DDF12F-7108-7540-3105-F215C592FBF2}"/>
              </a:ext>
            </a:extLst>
          </p:cNvPr>
          <p:cNvGrpSpPr/>
          <p:nvPr/>
        </p:nvGrpSpPr>
        <p:grpSpPr>
          <a:xfrm>
            <a:off x="8737562" y="1192935"/>
            <a:ext cx="2993324" cy="993454"/>
            <a:chOff x="10450689" y="4356957"/>
            <a:chExt cx="1700114" cy="1239611"/>
          </a:xfrm>
        </p:grpSpPr>
        <p:sp>
          <p:nvSpPr>
            <p:cNvPr id="10" name="Rounded Rectangle 14">
              <a:extLst>
                <a:ext uri="{FF2B5EF4-FFF2-40B4-BE49-F238E27FC236}">
                  <a16:creationId xmlns:a16="http://schemas.microsoft.com/office/drawing/2014/main" id="{C10AD5A6-0D92-D4C7-707C-E52F83A9CE91}"/>
                </a:ext>
              </a:extLst>
            </p:cNvPr>
            <p:cNvSpPr/>
            <p:nvPr/>
          </p:nvSpPr>
          <p:spPr>
            <a:xfrm>
              <a:off x="10450689" y="4389292"/>
              <a:ext cx="1700114" cy="1207276"/>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dirty="0">
                <a:solidFill>
                  <a:schemeClr val="accent1"/>
                </a:solidFill>
                <a:latin typeface="Arial Black" panose="020B0A04020102020204" pitchFamily="34" charset="0"/>
              </a:endParaRPr>
            </a:p>
          </p:txBody>
        </p:sp>
        <p:sp>
          <p:nvSpPr>
            <p:cNvPr id="11" name="TextBox 10">
              <a:extLst>
                <a:ext uri="{FF2B5EF4-FFF2-40B4-BE49-F238E27FC236}">
                  <a16:creationId xmlns:a16="http://schemas.microsoft.com/office/drawing/2014/main" id="{DCBE2676-2670-E147-AE70-FA342B2A22F8}"/>
                </a:ext>
              </a:extLst>
            </p:cNvPr>
            <p:cNvSpPr txBox="1"/>
            <p:nvPr/>
          </p:nvSpPr>
          <p:spPr>
            <a:xfrm>
              <a:off x="10481957" y="4356957"/>
              <a:ext cx="1633873" cy="1171314"/>
            </a:xfrm>
            <a:prstGeom prst="rect">
              <a:avLst/>
            </a:prstGeom>
            <a:noFill/>
          </p:spPr>
          <p:txBody>
            <a:bodyPr wrap="square" rtlCol="0">
              <a:spAutoFit/>
            </a:bodyPr>
            <a:lstStyle/>
            <a:p>
              <a:pPr algn="ctr"/>
              <a:r>
                <a:rPr lang="en-GB" sz="1200" b="1" spc="10" dirty="0"/>
                <a:t>On average, respondents identified</a:t>
              </a:r>
            </a:p>
            <a:p>
              <a:pPr algn="ctr"/>
              <a:endParaRPr lang="en-GB" sz="700" b="1" spc="10" dirty="0"/>
            </a:p>
            <a:p>
              <a:pPr algn="ctr"/>
              <a:r>
                <a:rPr lang="en-GB" sz="1600" dirty="0">
                  <a:solidFill>
                    <a:schemeClr val="accent1"/>
                  </a:solidFill>
                  <a:latin typeface="Arial Black" panose="020B0A04020102020204" pitchFamily="34" charset="0"/>
                </a:rPr>
                <a:t>6.22 </a:t>
              </a:r>
              <a:r>
                <a:rPr lang="en-GB" sz="1200" b="1" spc="10" dirty="0"/>
                <a:t>(mean)</a:t>
              </a:r>
            </a:p>
            <a:p>
              <a:pPr algn="ctr"/>
              <a:endParaRPr lang="en-GB" sz="800" dirty="0">
                <a:solidFill>
                  <a:schemeClr val="accent1"/>
                </a:solidFill>
                <a:latin typeface="Arial Black" panose="020B0A04020102020204" pitchFamily="34" charset="0"/>
              </a:endParaRPr>
            </a:p>
            <a:p>
              <a:pPr algn="ctr"/>
              <a:r>
                <a:rPr lang="en-GB" sz="1200" b="1" spc="10" dirty="0"/>
                <a:t>barriers as influential</a:t>
              </a:r>
            </a:p>
          </p:txBody>
        </p:sp>
      </p:grpSp>
      <p:sp>
        <p:nvSpPr>
          <p:cNvPr id="4" name="Speech Bubble: Rectangle with Corners Rounded 3">
            <a:extLst>
              <a:ext uri="{FF2B5EF4-FFF2-40B4-BE49-F238E27FC236}">
                <a16:creationId xmlns:a16="http://schemas.microsoft.com/office/drawing/2014/main" id="{C7328BD2-B1B8-EE7E-42A5-A45E725F5E72}"/>
              </a:ext>
            </a:extLst>
          </p:cNvPr>
          <p:cNvSpPr/>
          <p:nvPr/>
        </p:nvSpPr>
        <p:spPr>
          <a:xfrm>
            <a:off x="8139165" y="2340490"/>
            <a:ext cx="1763126" cy="380777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18-29: </a:t>
            </a:r>
            <a:r>
              <a:rPr lang="en-GB" sz="1200" b="1" dirty="0">
                <a:solidFill>
                  <a:schemeClr val="accent1"/>
                </a:solidFill>
              </a:rPr>
              <a:t>6.61</a:t>
            </a:r>
          </a:p>
          <a:p>
            <a:pPr algn="ctr"/>
            <a:r>
              <a:rPr lang="en-GB" sz="1200" dirty="0">
                <a:solidFill>
                  <a:schemeClr val="tx1">
                    <a:lumMod val="50000"/>
                  </a:schemeClr>
                </a:solidFill>
              </a:rPr>
              <a:t>30-49: </a:t>
            </a:r>
            <a:r>
              <a:rPr lang="en-GB" sz="1200" b="1" dirty="0">
                <a:solidFill>
                  <a:schemeClr val="accent1"/>
                </a:solidFill>
              </a:rPr>
              <a:t>6.89</a:t>
            </a:r>
          </a:p>
          <a:p>
            <a:pPr algn="ctr"/>
            <a:r>
              <a:rPr lang="en-GB" sz="1200" dirty="0">
                <a:solidFill>
                  <a:schemeClr val="tx1">
                    <a:lumMod val="50000"/>
                  </a:schemeClr>
                </a:solidFill>
              </a:rPr>
              <a:t>50+: </a:t>
            </a:r>
            <a:r>
              <a:rPr lang="en-GB" sz="1200" b="1" dirty="0">
                <a:solidFill>
                  <a:schemeClr val="accent1"/>
                </a:solidFill>
              </a:rPr>
              <a:t>5.68</a:t>
            </a:r>
          </a:p>
          <a:p>
            <a:pPr algn="ctr"/>
            <a:endParaRPr lang="en-GB" sz="500" dirty="0">
              <a:solidFill>
                <a:schemeClr val="tx1">
                  <a:lumMod val="50000"/>
                </a:schemeClr>
              </a:solidFill>
            </a:endParaRPr>
          </a:p>
          <a:p>
            <a:pPr algn="ctr"/>
            <a:r>
              <a:rPr lang="en-GB" sz="1200" dirty="0">
                <a:solidFill>
                  <a:schemeClr val="tx1">
                    <a:lumMod val="50000"/>
                  </a:schemeClr>
                </a:solidFill>
              </a:rPr>
              <a:t>Male: </a:t>
            </a:r>
            <a:r>
              <a:rPr lang="en-GB" sz="1200" b="1" dirty="0">
                <a:solidFill>
                  <a:schemeClr val="accent1"/>
                </a:solidFill>
              </a:rPr>
              <a:t>5.50</a:t>
            </a:r>
          </a:p>
          <a:p>
            <a:pPr algn="ctr"/>
            <a:r>
              <a:rPr lang="en-GB" sz="1200" dirty="0">
                <a:solidFill>
                  <a:schemeClr val="tx1">
                    <a:lumMod val="50000"/>
                  </a:schemeClr>
                </a:solidFill>
              </a:rPr>
              <a:t>Female: </a:t>
            </a:r>
            <a:r>
              <a:rPr lang="en-GB" sz="1200" b="1" dirty="0">
                <a:solidFill>
                  <a:schemeClr val="accent1"/>
                </a:solidFill>
              </a:rPr>
              <a:t>6.88</a:t>
            </a:r>
          </a:p>
          <a:p>
            <a:pPr algn="ctr"/>
            <a:endParaRPr lang="en-GB" sz="500" dirty="0">
              <a:solidFill>
                <a:schemeClr val="tx1">
                  <a:lumMod val="50000"/>
                </a:schemeClr>
              </a:solidFill>
            </a:endParaRPr>
          </a:p>
          <a:p>
            <a:pPr algn="ctr"/>
            <a:r>
              <a:rPr lang="en-GB" sz="1200" dirty="0">
                <a:solidFill>
                  <a:schemeClr val="tx1">
                    <a:lumMod val="50000"/>
                  </a:schemeClr>
                </a:solidFill>
              </a:rPr>
              <a:t>ABC1: </a:t>
            </a:r>
            <a:r>
              <a:rPr lang="en-GB" sz="1200" b="1" dirty="0">
                <a:solidFill>
                  <a:schemeClr val="accent1"/>
                </a:solidFill>
              </a:rPr>
              <a:t>6.07</a:t>
            </a:r>
          </a:p>
          <a:p>
            <a:pPr algn="ctr"/>
            <a:r>
              <a:rPr lang="en-GB" sz="1200" dirty="0">
                <a:solidFill>
                  <a:schemeClr val="tx1">
                    <a:lumMod val="50000"/>
                  </a:schemeClr>
                </a:solidFill>
              </a:rPr>
              <a:t>C2DE: </a:t>
            </a:r>
            <a:r>
              <a:rPr lang="en-GB" sz="1200" b="1" dirty="0">
                <a:solidFill>
                  <a:schemeClr val="accent1"/>
                </a:solidFill>
              </a:rPr>
              <a:t>6.37</a:t>
            </a:r>
          </a:p>
          <a:p>
            <a:pPr algn="ctr"/>
            <a:r>
              <a:rPr lang="en-GB" sz="1200" dirty="0">
                <a:solidFill>
                  <a:schemeClr val="tx1">
                    <a:lumMod val="50000"/>
                  </a:schemeClr>
                </a:solidFill>
              </a:rPr>
              <a:t>C2DE 45+: </a:t>
            </a:r>
            <a:r>
              <a:rPr lang="en-GB" sz="1200" b="1" dirty="0">
                <a:solidFill>
                  <a:schemeClr val="accent1"/>
                </a:solidFill>
              </a:rPr>
              <a:t>6.07</a:t>
            </a:r>
          </a:p>
          <a:p>
            <a:pPr algn="ctr"/>
            <a:r>
              <a:rPr lang="en-GB" sz="1200" dirty="0">
                <a:solidFill>
                  <a:schemeClr val="tx1">
                    <a:lumMod val="50000"/>
                  </a:schemeClr>
                </a:solidFill>
              </a:rPr>
              <a:t>Not C2DE 45+: </a:t>
            </a:r>
            <a:r>
              <a:rPr lang="en-GB" sz="1200" b="1" dirty="0">
                <a:solidFill>
                  <a:schemeClr val="accent1"/>
                </a:solidFill>
              </a:rPr>
              <a:t>6.29</a:t>
            </a:r>
          </a:p>
          <a:p>
            <a:pPr algn="ctr"/>
            <a:endParaRPr lang="en-GB" sz="500" dirty="0">
              <a:solidFill>
                <a:schemeClr val="tx1">
                  <a:lumMod val="50000"/>
                </a:schemeClr>
              </a:solidFill>
            </a:endParaRPr>
          </a:p>
          <a:p>
            <a:pPr algn="ctr"/>
            <a:r>
              <a:rPr lang="en-GB" sz="1200" dirty="0">
                <a:solidFill>
                  <a:schemeClr val="tx1">
                    <a:lumMod val="50000"/>
                  </a:schemeClr>
                </a:solidFill>
              </a:rPr>
              <a:t>Disability: </a:t>
            </a:r>
            <a:r>
              <a:rPr lang="en-GB" sz="1200" b="1" dirty="0">
                <a:solidFill>
                  <a:schemeClr val="accent1"/>
                </a:solidFill>
              </a:rPr>
              <a:t>7.03</a:t>
            </a:r>
          </a:p>
          <a:p>
            <a:pPr algn="ctr"/>
            <a:r>
              <a:rPr lang="en-GB" sz="1200" dirty="0">
                <a:solidFill>
                  <a:schemeClr val="tx1">
                    <a:lumMod val="50000"/>
                  </a:schemeClr>
                </a:solidFill>
              </a:rPr>
              <a:t>No disability: </a:t>
            </a:r>
            <a:r>
              <a:rPr lang="en-GB" sz="1200" b="1" dirty="0">
                <a:solidFill>
                  <a:schemeClr val="accent1"/>
                </a:solidFill>
              </a:rPr>
              <a:t>5.87</a:t>
            </a:r>
          </a:p>
          <a:p>
            <a:pPr algn="ctr"/>
            <a:endParaRPr lang="en-GB" sz="500" dirty="0">
              <a:solidFill>
                <a:schemeClr val="tx1">
                  <a:lumMod val="50000"/>
                </a:schemeClr>
              </a:solidFill>
            </a:endParaRPr>
          </a:p>
          <a:p>
            <a:pPr algn="ctr"/>
            <a:r>
              <a:rPr lang="en-GB" sz="1200" dirty="0">
                <a:solidFill>
                  <a:schemeClr val="tx1">
                    <a:lumMod val="50000"/>
                  </a:schemeClr>
                </a:solidFill>
              </a:rPr>
              <a:t>White: </a:t>
            </a:r>
            <a:r>
              <a:rPr lang="en-GB" sz="1200" b="1" dirty="0">
                <a:solidFill>
                  <a:schemeClr val="accent1"/>
                </a:solidFill>
              </a:rPr>
              <a:t>6.17</a:t>
            </a:r>
          </a:p>
          <a:p>
            <a:pPr algn="ctr"/>
            <a:r>
              <a:rPr lang="en-GB" sz="1200" dirty="0">
                <a:solidFill>
                  <a:schemeClr val="tx1">
                    <a:lumMod val="50000"/>
                  </a:schemeClr>
                </a:solidFill>
              </a:rPr>
              <a:t>Ethnic minority: </a:t>
            </a:r>
            <a:r>
              <a:rPr lang="en-GB" sz="1200" b="1" dirty="0">
                <a:solidFill>
                  <a:schemeClr val="accent1"/>
                </a:solidFill>
              </a:rPr>
              <a:t>7.45</a:t>
            </a:r>
          </a:p>
          <a:p>
            <a:pPr algn="ctr"/>
            <a:endParaRPr lang="en-GB" sz="1200" b="1" dirty="0">
              <a:solidFill>
                <a:schemeClr val="accent1"/>
              </a:solidFill>
            </a:endParaRPr>
          </a:p>
          <a:p>
            <a:pPr algn="ctr"/>
            <a:r>
              <a:rPr lang="en-GB" sz="1200" dirty="0">
                <a:solidFill>
                  <a:schemeClr val="tx1">
                    <a:lumMod val="50000"/>
                  </a:schemeClr>
                </a:solidFill>
              </a:rPr>
              <a:t>Urban: </a:t>
            </a:r>
            <a:r>
              <a:rPr lang="en-GB" sz="1200" b="1" dirty="0">
                <a:solidFill>
                  <a:schemeClr val="accent1"/>
                </a:solidFill>
              </a:rPr>
              <a:t>5.94</a:t>
            </a:r>
          </a:p>
          <a:p>
            <a:pPr algn="ctr"/>
            <a:r>
              <a:rPr lang="en-GB" sz="1200" dirty="0">
                <a:solidFill>
                  <a:schemeClr val="tx1">
                    <a:lumMod val="50000"/>
                  </a:schemeClr>
                </a:solidFill>
              </a:rPr>
              <a:t>Town: </a:t>
            </a:r>
            <a:r>
              <a:rPr lang="en-GB" sz="1200" b="1" dirty="0">
                <a:solidFill>
                  <a:schemeClr val="accent1"/>
                </a:solidFill>
              </a:rPr>
              <a:t>5.63</a:t>
            </a:r>
          </a:p>
          <a:p>
            <a:pPr algn="ctr"/>
            <a:r>
              <a:rPr lang="en-GB" sz="1200" dirty="0">
                <a:solidFill>
                  <a:schemeClr val="tx1">
                    <a:lumMod val="50000"/>
                  </a:schemeClr>
                </a:solidFill>
              </a:rPr>
              <a:t>Rural: </a:t>
            </a:r>
            <a:r>
              <a:rPr lang="en-GB" sz="1200" b="1" dirty="0">
                <a:solidFill>
                  <a:schemeClr val="accent1"/>
                </a:solidFill>
              </a:rPr>
              <a:t>6.13</a:t>
            </a:r>
          </a:p>
          <a:p>
            <a:pPr algn="ctr"/>
            <a:endParaRPr lang="en-GB" sz="500" dirty="0">
              <a:solidFill>
                <a:schemeClr val="tx1">
                  <a:lumMod val="50000"/>
                </a:schemeClr>
              </a:solidFill>
            </a:endParaRPr>
          </a:p>
        </p:txBody>
      </p:sp>
      <p:sp>
        <p:nvSpPr>
          <p:cNvPr id="8" name="Speech Bubble: Rectangle with Corners Rounded 7">
            <a:extLst>
              <a:ext uri="{FF2B5EF4-FFF2-40B4-BE49-F238E27FC236}">
                <a16:creationId xmlns:a16="http://schemas.microsoft.com/office/drawing/2014/main" id="{F0381BB8-E339-D890-FFE5-557FAEC82FD9}"/>
              </a:ext>
            </a:extLst>
          </p:cNvPr>
          <p:cNvSpPr/>
          <p:nvPr/>
        </p:nvSpPr>
        <p:spPr>
          <a:xfrm>
            <a:off x="10073869" y="3147423"/>
            <a:ext cx="1918274" cy="200242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West of Scotland Cancer Network: </a:t>
            </a:r>
            <a:r>
              <a:rPr lang="en-GB" sz="1200" b="1" dirty="0">
                <a:solidFill>
                  <a:schemeClr val="accent1"/>
                </a:solidFill>
              </a:rPr>
              <a:t>6.25</a:t>
            </a:r>
          </a:p>
          <a:p>
            <a:pPr algn="ctr"/>
            <a:endParaRPr lang="en-GB" sz="1200" b="1" dirty="0">
              <a:solidFill>
                <a:schemeClr val="accent1"/>
              </a:solidFill>
            </a:endParaRPr>
          </a:p>
          <a:p>
            <a:pPr algn="ctr"/>
            <a:r>
              <a:rPr lang="en-GB" sz="1200" dirty="0">
                <a:solidFill>
                  <a:schemeClr val="tx1">
                    <a:lumMod val="50000"/>
                  </a:schemeClr>
                </a:solidFill>
              </a:rPr>
              <a:t>South East Scotland Cancer Network: </a:t>
            </a:r>
            <a:r>
              <a:rPr lang="en-GB" sz="1200" b="1" dirty="0">
                <a:solidFill>
                  <a:schemeClr val="accent1"/>
                </a:solidFill>
              </a:rPr>
              <a:t>6.05</a:t>
            </a:r>
          </a:p>
          <a:p>
            <a:pPr algn="ctr"/>
            <a:endParaRPr lang="en-GB" sz="1200" b="1" dirty="0">
              <a:solidFill>
                <a:schemeClr val="accent1"/>
              </a:solidFill>
            </a:endParaRPr>
          </a:p>
          <a:p>
            <a:pPr algn="ctr"/>
            <a:r>
              <a:rPr lang="en-GB" sz="1200" dirty="0">
                <a:solidFill>
                  <a:schemeClr val="tx1">
                    <a:lumMod val="50000"/>
                  </a:schemeClr>
                </a:solidFill>
              </a:rPr>
              <a:t>North Scotland Cancer Network: </a:t>
            </a:r>
            <a:r>
              <a:rPr lang="en-GB" sz="1200" b="1" dirty="0">
                <a:solidFill>
                  <a:schemeClr val="accent1"/>
                </a:solidFill>
              </a:rPr>
              <a:t>6.36</a:t>
            </a:r>
          </a:p>
        </p:txBody>
      </p:sp>
      <p:sp>
        <p:nvSpPr>
          <p:cNvPr id="2" name="Oval 1">
            <a:extLst>
              <a:ext uri="{FF2B5EF4-FFF2-40B4-BE49-F238E27FC236}">
                <a16:creationId xmlns:a16="http://schemas.microsoft.com/office/drawing/2014/main" id="{7D253FCF-5F53-9E08-B2D3-663F8D8460D8}"/>
              </a:ext>
            </a:extLst>
          </p:cNvPr>
          <p:cNvSpPr/>
          <p:nvPr/>
        </p:nvSpPr>
        <p:spPr>
          <a:xfrm>
            <a:off x="8181387" y="5011462"/>
            <a:ext cx="136509" cy="1492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C3CC2796-C722-BE78-7611-36F757749A59}"/>
              </a:ext>
            </a:extLst>
          </p:cNvPr>
          <p:cNvSpPr/>
          <p:nvPr/>
        </p:nvSpPr>
        <p:spPr>
          <a:xfrm>
            <a:off x="8484512" y="5575844"/>
            <a:ext cx="136509" cy="1492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491676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284206" y="387368"/>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Females and those with a disability were more likely across nearly all barriers to identify them as influential</a:t>
            </a:r>
          </a:p>
        </p:txBody>
      </p:sp>
      <p:sp>
        <p:nvSpPr>
          <p:cNvPr id="7" name="TextBox 6">
            <a:extLst>
              <a:ext uri="{FF2B5EF4-FFF2-40B4-BE49-F238E27FC236}">
                <a16:creationId xmlns:a16="http://schemas.microsoft.com/office/drawing/2014/main" id="{9FCDB020-5C5D-B627-264A-28F2E227D4D9}"/>
              </a:ext>
            </a:extLst>
          </p:cNvPr>
          <p:cNvSpPr txBox="1"/>
          <p:nvPr/>
        </p:nvSpPr>
        <p:spPr>
          <a:xfrm>
            <a:off x="1298246" y="1433486"/>
            <a:ext cx="9113520" cy="338554"/>
          </a:xfrm>
          <a:prstGeom prst="rect">
            <a:avLst/>
          </a:prstGeom>
          <a:noFill/>
        </p:spPr>
        <p:txBody>
          <a:bodyPr wrap="square" rtlCol="0">
            <a:spAutoFit/>
          </a:bodyPr>
          <a:lstStyle/>
          <a:p>
            <a:pPr algn="ctr"/>
            <a:r>
              <a:rPr lang="en-US" sz="1600" b="1" spc="10" dirty="0"/>
              <a:t>Influential barriers to seeking medical help (Net: A lot/ a little)</a:t>
            </a:r>
          </a:p>
        </p:txBody>
      </p:sp>
      <p:sp>
        <p:nvSpPr>
          <p:cNvPr id="9" name="Speech Bubble: Rectangle with Corners Rounded 8">
            <a:extLst>
              <a:ext uri="{FF2B5EF4-FFF2-40B4-BE49-F238E27FC236}">
                <a16:creationId xmlns:a16="http://schemas.microsoft.com/office/drawing/2014/main" id="{1C685388-0DDD-39B8-7B43-2A86D13EF715}"/>
              </a:ext>
            </a:extLst>
          </p:cNvPr>
          <p:cNvSpPr/>
          <p:nvPr/>
        </p:nvSpPr>
        <p:spPr>
          <a:xfrm>
            <a:off x="6096000" y="4500191"/>
            <a:ext cx="4878817" cy="155316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from an ethnic minority background were more likely than White respondents to cite most barriers, including: thinking it would be difficult to get an appointment (56% vs 48%), being too busy to make time (46% vs 26%), worry about being taken seriously (43% vs 34%) and finding it embarrassing to talk about their symptoms (22% vs 17%). They were less likely to report worry over wasting a healthcare professional’s time (29% vs 36%)..</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4277606" y="2196095"/>
            <a:ext cx="3733380" cy="2004115"/>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(18-29) were less likely to state it was difficult to get an appointment generally (33%) or with a particular healthcare professional (34%). However, they were more likely to state that they didn’t feel confident talking about symptoms (32%) or that the symptom was unlikely to be serious (46%). Those 50+ were less likely to identify nearly all barriers, with the exception of thinking it was an existing illness (42%) and not wanting a remote appointment (40%).</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8250129" y="2167287"/>
            <a:ext cx="3488620" cy="203292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Female respondents were more likely to identify the majority of barriers compared to males, including: thinking the symptom was unlikely to be serious (48% vs 37%), not feeling confident discussing symptoms (24% vs 19%), and worrying about wasting a healthcare professional’s time (41% vs 30%), or not being taken seriously (41% vs 26%). Male respondents more commonly identified that they could not afford the costs of the appointment (8% vs 4%). </a:t>
            </a: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1217183" y="4511149"/>
            <a:ext cx="4621421" cy="1540739"/>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Respondents living with a disability were more likely than those without to identify the majority of barriers, including finding it difficult to get an appointment with a certain professional (47% vs 36%), or thinking it was linked to an existing illness (48% vs 31%). The only barrier which they were less likely to cite was being too busy (19% vs 31%).</a:t>
            </a:r>
          </a:p>
        </p:txBody>
      </p:sp>
      <p:sp>
        <p:nvSpPr>
          <p:cNvPr id="14" name="Speech Bubble: Rectangle with Corners Rounded 13">
            <a:extLst>
              <a:ext uri="{FF2B5EF4-FFF2-40B4-BE49-F238E27FC236}">
                <a16:creationId xmlns:a16="http://schemas.microsoft.com/office/drawing/2014/main" id="{93726484-BABD-8BB2-246B-72CB5B5D4EFF}"/>
              </a:ext>
            </a:extLst>
          </p:cNvPr>
          <p:cNvSpPr/>
          <p:nvPr/>
        </p:nvSpPr>
        <p:spPr>
          <a:xfrm>
            <a:off x="453251" y="2204700"/>
            <a:ext cx="3568442" cy="199551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a lower social grade (C2DE) were more likely than those from a higher social grade (ABC1) to state they found it difficult to find an appointment with a particular healthcare professional (43% vs 36%), not want to talk to a receptionist about their symptoms (40% vs 30%) or have a remote appointment (38% vs 31%).</a:t>
            </a:r>
          </a:p>
        </p:txBody>
      </p:sp>
      <p:sp>
        <p:nvSpPr>
          <p:cNvPr id="15" name="Rectangle: Rounded Corners 14">
            <a:extLst>
              <a:ext uri="{FF2B5EF4-FFF2-40B4-BE49-F238E27FC236}">
                <a16:creationId xmlns:a16="http://schemas.microsoft.com/office/drawing/2014/main" id="{D401713E-4A16-E917-C9D0-FC808B8DC7ED}"/>
              </a:ext>
            </a:extLst>
          </p:cNvPr>
          <p:cNvSpPr/>
          <p:nvPr/>
        </p:nvSpPr>
        <p:spPr>
          <a:xfrm>
            <a:off x="7493354" y="435890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5168692" y="20126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9037405" y="197201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2633580" y="435890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20" name="Rectangle: Rounded Corners 19">
            <a:extLst>
              <a:ext uri="{FF2B5EF4-FFF2-40B4-BE49-F238E27FC236}">
                <a16:creationId xmlns:a16="http://schemas.microsoft.com/office/drawing/2014/main" id="{011C7FBC-9AC9-F585-0151-A2D735C590F5}"/>
              </a:ext>
            </a:extLst>
          </p:cNvPr>
          <p:cNvSpPr/>
          <p:nvPr/>
        </p:nvSpPr>
        <p:spPr>
          <a:xfrm>
            <a:off x="1286892" y="203281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21" name="Footer Placeholder 5">
            <a:extLst>
              <a:ext uri="{FF2B5EF4-FFF2-40B4-BE49-F238E27FC236}">
                <a16:creationId xmlns:a16="http://schemas.microsoft.com/office/drawing/2014/main" id="{7F8FDEF4-EAC4-37CE-B7A5-606F4E79409F}"/>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D4. Think back to the last time you thought about discussing a symptom or health concern you had with a healthcare professional. We want to understand what made you delay or put you off going.  How much, if at all, did the following make you delay or put you off going? </a:t>
            </a:r>
          </a:p>
          <a:p>
            <a:r>
              <a:rPr lang="en-US" sz="800" dirty="0"/>
              <a:t>Base: All in Scotland (N=1,056)</a:t>
            </a:r>
          </a:p>
          <a:p>
            <a:endParaRPr lang="en-US" sz="800" dirty="0"/>
          </a:p>
        </p:txBody>
      </p:sp>
      <p:sp>
        <p:nvSpPr>
          <p:cNvPr id="2" name="Oval 1">
            <a:extLst>
              <a:ext uri="{FF2B5EF4-FFF2-40B4-BE49-F238E27FC236}">
                <a16:creationId xmlns:a16="http://schemas.microsoft.com/office/drawing/2014/main" id="{89C17373-1658-8F2B-0C6C-6BA7FE11B504}"/>
              </a:ext>
            </a:extLst>
          </p:cNvPr>
          <p:cNvSpPr/>
          <p:nvPr/>
        </p:nvSpPr>
        <p:spPr>
          <a:xfrm>
            <a:off x="9558420" y="4249433"/>
            <a:ext cx="204901" cy="218941"/>
          </a:xfrm>
          <a:prstGeom prst="ellipse">
            <a:avLst/>
          </a:prstGeom>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90309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622C361C-6A01-5E4B-CA7F-0F4941F70834}"/>
              </a:ext>
            </a:extLst>
          </p:cNvPr>
          <p:cNvGraphicFramePr/>
          <p:nvPr>
            <p:extLst>
              <p:ext uri="{D42A27DB-BD31-4B8C-83A1-F6EECF244321}">
                <p14:modId xmlns:p14="http://schemas.microsoft.com/office/powerpoint/2010/main" val="464354218"/>
              </p:ext>
            </p:extLst>
          </p:nvPr>
        </p:nvGraphicFramePr>
        <p:xfrm>
          <a:off x="834900" y="1881352"/>
          <a:ext cx="10453210" cy="470787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Around 8 in 10 don’t think the NHS has enough staff or equipment to adequately </a:t>
            </a:r>
            <a:r>
              <a:rPr lang="en-GB" sz="2200" u="sng" spc="10" dirty="0">
                <a:latin typeface="+mn-lt"/>
                <a:ea typeface="+mn-ea"/>
                <a:cs typeface="+mn-cs"/>
              </a:rPr>
              <a:t>diagnose</a:t>
            </a:r>
            <a:r>
              <a:rPr lang="en-GB" sz="2200" spc="10" dirty="0">
                <a:latin typeface="+mn-lt"/>
                <a:ea typeface="+mn-ea"/>
                <a:cs typeface="+mn-cs"/>
              </a:rPr>
              <a:t> cancer, and a similar proportion agreed that they don’t have enough staff or equipment to </a:t>
            </a:r>
            <a:r>
              <a:rPr lang="en-GB" sz="2200" u="sng" spc="10" dirty="0">
                <a:latin typeface="+mn-lt"/>
                <a:ea typeface="+mn-ea"/>
                <a:cs typeface="+mn-cs"/>
              </a:rPr>
              <a:t>treat</a:t>
            </a:r>
            <a:r>
              <a:rPr lang="en-GB" sz="2200" spc="10" dirty="0">
                <a:latin typeface="+mn-lt"/>
                <a:ea typeface="+mn-ea"/>
                <a:cs typeface="+mn-cs"/>
              </a:rPr>
              <a:t> cancer.</a:t>
            </a:r>
          </a:p>
        </p:txBody>
      </p:sp>
      <p:sp>
        <p:nvSpPr>
          <p:cNvPr id="7" name="TextBox 6">
            <a:extLst>
              <a:ext uri="{FF2B5EF4-FFF2-40B4-BE49-F238E27FC236}">
                <a16:creationId xmlns:a16="http://schemas.microsoft.com/office/drawing/2014/main" id="{184C8FC6-9540-774E-E5D6-D95896488898}"/>
              </a:ext>
            </a:extLst>
          </p:cNvPr>
          <p:cNvSpPr txBox="1"/>
          <p:nvPr/>
        </p:nvSpPr>
        <p:spPr>
          <a:xfrm>
            <a:off x="860322" y="1416873"/>
            <a:ext cx="9988799"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Perceptions of the NHS</a:t>
            </a: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76701" y="6428270"/>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E1. How much do you agree or disagree with the following statements? </a:t>
            </a:r>
          </a:p>
          <a:p>
            <a:r>
              <a:rPr lang="en-US" sz="800" dirty="0"/>
              <a:t>Base: All in Scotland (N=1,056) </a:t>
            </a:r>
          </a:p>
        </p:txBody>
      </p:sp>
      <p:sp>
        <p:nvSpPr>
          <p:cNvPr id="3" name="TextBox 1">
            <a:extLst>
              <a:ext uri="{FF2B5EF4-FFF2-40B4-BE49-F238E27FC236}">
                <a16:creationId xmlns:a16="http://schemas.microsoft.com/office/drawing/2014/main" id="{DD63BD5A-16D6-7B19-E3D3-83D98A893062}"/>
              </a:ext>
            </a:extLst>
          </p:cNvPr>
          <p:cNvSpPr txBox="1"/>
          <p:nvPr/>
        </p:nvSpPr>
        <p:spPr>
          <a:xfrm>
            <a:off x="350231" y="2167980"/>
            <a:ext cx="1970759" cy="276999"/>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schemeClr val="accent1">
                    <a:lumMod val="75000"/>
                  </a:schemeClr>
                </a:solidFill>
              </a:rPr>
              <a:t>Total agree: </a:t>
            </a:r>
            <a:endParaRPr lang="en-GB" sz="1800" b="1" dirty="0">
              <a:solidFill>
                <a:schemeClr val="accent1">
                  <a:lumMod val="75000"/>
                </a:schemeClr>
              </a:solidFill>
            </a:endParaRPr>
          </a:p>
        </p:txBody>
      </p:sp>
      <p:sp>
        <p:nvSpPr>
          <p:cNvPr id="8" name="TextBox 7">
            <a:extLst>
              <a:ext uri="{FF2B5EF4-FFF2-40B4-BE49-F238E27FC236}">
                <a16:creationId xmlns:a16="http://schemas.microsoft.com/office/drawing/2014/main" id="{99760D23-14C9-C30A-5807-02B1F95F1FD9}"/>
              </a:ext>
            </a:extLst>
          </p:cNvPr>
          <p:cNvSpPr txBox="1"/>
          <p:nvPr/>
        </p:nvSpPr>
        <p:spPr>
          <a:xfrm>
            <a:off x="7929341" y="2075648"/>
            <a:ext cx="936852" cy="461665"/>
          </a:xfrm>
          <a:prstGeom prst="rect">
            <a:avLst/>
          </a:prstGeom>
          <a:noFill/>
        </p:spPr>
        <p:txBody>
          <a:bodyPr wrap="square" rtlCol="0">
            <a:spAutoFit/>
          </a:bodyPr>
          <a:lstStyle/>
          <a:p>
            <a:pPr algn="ctr"/>
            <a:r>
              <a:rPr lang="en-GB" sz="2400" b="1" dirty="0">
                <a:solidFill>
                  <a:schemeClr val="accent1">
                    <a:lumMod val="75000"/>
                  </a:schemeClr>
                </a:solidFill>
              </a:rPr>
              <a:t>78%</a:t>
            </a:r>
          </a:p>
        </p:txBody>
      </p:sp>
      <p:sp>
        <p:nvSpPr>
          <p:cNvPr id="14" name="TextBox 13">
            <a:extLst>
              <a:ext uri="{FF2B5EF4-FFF2-40B4-BE49-F238E27FC236}">
                <a16:creationId xmlns:a16="http://schemas.microsoft.com/office/drawing/2014/main" id="{774F1125-C20D-44EA-0062-859D78070410}"/>
              </a:ext>
            </a:extLst>
          </p:cNvPr>
          <p:cNvSpPr txBox="1"/>
          <p:nvPr/>
        </p:nvSpPr>
        <p:spPr>
          <a:xfrm>
            <a:off x="3165181" y="2075648"/>
            <a:ext cx="936852" cy="461665"/>
          </a:xfrm>
          <a:prstGeom prst="rect">
            <a:avLst/>
          </a:prstGeom>
          <a:noFill/>
        </p:spPr>
        <p:txBody>
          <a:bodyPr wrap="square" rtlCol="0">
            <a:spAutoFit/>
          </a:bodyPr>
          <a:lstStyle/>
          <a:p>
            <a:pPr algn="ctr"/>
            <a:r>
              <a:rPr lang="en-GB" sz="2400" b="1" dirty="0">
                <a:solidFill>
                  <a:schemeClr val="accent1">
                    <a:lumMod val="75000"/>
                  </a:schemeClr>
                </a:solidFill>
              </a:rPr>
              <a:t>80%</a:t>
            </a:r>
          </a:p>
        </p:txBody>
      </p:sp>
      <p:cxnSp>
        <p:nvCxnSpPr>
          <p:cNvPr id="4" name="Straight Connector 3">
            <a:extLst>
              <a:ext uri="{FF2B5EF4-FFF2-40B4-BE49-F238E27FC236}">
                <a16:creationId xmlns:a16="http://schemas.microsoft.com/office/drawing/2014/main" id="{962BADFE-95E3-C0A4-FCAF-FF0D6AC136A4}"/>
              </a:ext>
            </a:extLst>
          </p:cNvPr>
          <p:cNvCxnSpPr>
            <a:cxnSpLocks/>
          </p:cNvCxnSpPr>
          <p:nvPr/>
        </p:nvCxnSpPr>
        <p:spPr>
          <a:xfrm>
            <a:off x="4702629" y="5315578"/>
            <a:ext cx="703384" cy="0"/>
          </a:xfrm>
          <a:prstGeom prst="line">
            <a:avLst/>
          </a:prstGeom>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E3B50430-57B9-CFB4-A49C-ED1838BB94B2}"/>
              </a:ext>
            </a:extLst>
          </p:cNvPr>
          <p:cNvCxnSpPr>
            <a:cxnSpLocks/>
          </p:cNvCxnSpPr>
          <p:nvPr/>
        </p:nvCxnSpPr>
        <p:spPr>
          <a:xfrm>
            <a:off x="9718433" y="5315578"/>
            <a:ext cx="520837"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928344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Females, those aged over 45 in a lower social grade, and white respondents were most likely to think that the NHS doesn’t have enough staff or equipment to see all those who need to be diagnosed with cancer.</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2" y="1515395"/>
            <a:ext cx="9988799"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I don't think the health service (NHS) has enough staff or equipment to see all the people with cancer that need to be </a:t>
            </a:r>
            <a:r>
              <a:rPr lang="en-US" sz="1600" b="1" i="0" u="sng" strike="noStrike" kern="1200" spc="10" baseline="0" dirty="0">
                <a:solidFill>
                  <a:schemeClr val="tx1"/>
                </a:solidFill>
                <a:ea typeface="+mn-ea"/>
                <a:cs typeface="+mn-cs"/>
              </a:rPr>
              <a:t>diagnosed</a:t>
            </a:r>
            <a:r>
              <a:rPr lang="en-US" sz="1600" b="1" i="0" u="none" strike="noStrike" kern="1200" spc="10" baseline="0" dirty="0">
                <a:solidFill>
                  <a:schemeClr val="tx1"/>
                </a:solidFill>
                <a:ea typeface="+mn-ea"/>
                <a:cs typeface="+mn-cs"/>
              </a:rPr>
              <a:t> (Net: Agree)</a:t>
            </a: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229414"/>
            <a:ext cx="9113520" cy="4366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E1. How much do you agree or disagree with the following statements? </a:t>
            </a:r>
          </a:p>
          <a:p>
            <a:r>
              <a:rPr lang="en-US" sz="800" dirty="0"/>
              <a:t>Base: All in Scotland (N=1,056); Males (N=491); Females (N=555); 18-29 (N=175); 30-49 (N=341); 50+ (N=540); ABC1 (N=546); C2DE (N=510); C2DE 45+ (N=335); Not C2DE 45+ (N=721); White: (N=978); Ethnic minority (N=78); Disability (N=320); No disability (N=708); Urban (N=466); Town and fringe (N=84); Rural (N=151); West of Scotland Cancer Network (N=471); South East of Scotland Cancer Network (N=320); North Scotland Cancer Network (N=265)</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grpSp>
        <p:nvGrpSpPr>
          <p:cNvPr id="47" name="Group 46">
            <a:extLst>
              <a:ext uri="{FF2B5EF4-FFF2-40B4-BE49-F238E27FC236}">
                <a16:creationId xmlns:a16="http://schemas.microsoft.com/office/drawing/2014/main" id="{24824A57-F92F-50A6-F432-D1402BC77A94}"/>
              </a:ext>
            </a:extLst>
          </p:cNvPr>
          <p:cNvGrpSpPr/>
          <p:nvPr/>
        </p:nvGrpSpPr>
        <p:grpSpPr>
          <a:xfrm>
            <a:off x="420677" y="2092794"/>
            <a:ext cx="11219265" cy="3918112"/>
            <a:chOff x="541253" y="844389"/>
            <a:chExt cx="11219265" cy="3918112"/>
          </a:xfrm>
        </p:grpSpPr>
        <p:graphicFrame>
          <p:nvGraphicFramePr>
            <p:cNvPr id="49" name="Chart 48">
              <a:extLst>
                <a:ext uri="{FF2B5EF4-FFF2-40B4-BE49-F238E27FC236}">
                  <a16:creationId xmlns:a16="http://schemas.microsoft.com/office/drawing/2014/main" id="{81EDC20C-862F-58BD-5C95-32F84D6AF213}"/>
                </a:ext>
              </a:extLst>
            </p:cNvPr>
            <p:cNvGraphicFramePr/>
            <p:nvPr>
              <p:extLst>
                <p:ext uri="{D42A27DB-BD31-4B8C-83A1-F6EECF244321}">
                  <p14:modId xmlns:p14="http://schemas.microsoft.com/office/powerpoint/2010/main" val="2003089048"/>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48" name="Rectangle 47">
              <a:extLst>
                <a:ext uri="{FF2B5EF4-FFF2-40B4-BE49-F238E27FC236}">
                  <a16:creationId xmlns:a16="http://schemas.microsoft.com/office/drawing/2014/main" id="{8B9F56C3-A4EF-13F6-BA00-5DD4C8F82BD5}"/>
                </a:ext>
              </a:extLst>
            </p:cNvPr>
            <p:cNvSpPr/>
            <p:nvPr/>
          </p:nvSpPr>
          <p:spPr>
            <a:xfrm>
              <a:off x="7769568" y="3434058"/>
              <a:ext cx="853440" cy="2969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sp>
          <p:nvSpPr>
            <p:cNvPr id="50" name="Rectangle 49">
              <a:extLst>
                <a:ext uri="{FF2B5EF4-FFF2-40B4-BE49-F238E27FC236}">
                  <a16:creationId xmlns:a16="http://schemas.microsoft.com/office/drawing/2014/main" id="{99E23A54-8828-CCF2-1CD8-6460138BC56F}"/>
                </a:ext>
              </a:extLst>
            </p:cNvPr>
            <p:cNvSpPr/>
            <p:nvPr/>
          </p:nvSpPr>
          <p:spPr>
            <a:xfrm>
              <a:off x="561850" y="3438428"/>
              <a:ext cx="654697" cy="30846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51" name="Rectangle 50">
              <a:extLst>
                <a:ext uri="{FF2B5EF4-FFF2-40B4-BE49-F238E27FC236}">
                  <a16:creationId xmlns:a16="http://schemas.microsoft.com/office/drawing/2014/main" id="{6475504F-7394-C3B9-34F0-500ACF8EE3BC}"/>
                </a:ext>
              </a:extLst>
            </p:cNvPr>
            <p:cNvSpPr/>
            <p:nvPr/>
          </p:nvSpPr>
          <p:spPr>
            <a:xfrm>
              <a:off x="1254978" y="3423920"/>
              <a:ext cx="586766" cy="33906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52" name="Rectangle 51">
              <a:extLst>
                <a:ext uri="{FF2B5EF4-FFF2-40B4-BE49-F238E27FC236}">
                  <a16:creationId xmlns:a16="http://schemas.microsoft.com/office/drawing/2014/main" id="{CA218096-6439-3778-D5EE-EE677CEA690F}"/>
                </a:ext>
              </a:extLst>
            </p:cNvPr>
            <p:cNvSpPr/>
            <p:nvPr/>
          </p:nvSpPr>
          <p:spPr>
            <a:xfrm>
              <a:off x="1742771" y="3433358"/>
              <a:ext cx="692243" cy="32963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53" name="Rectangle 52">
              <a:extLst>
                <a:ext uri="{FF2B5EF4-FFF2-40B4-BE49-F238E27FC236}">
                  <a16:creationId xmlns:a16="http://schemas.microsoft.com/office/drawing/2014/main" id="{25C7C180-8DEF-F1E1-6C8E-05C67ECF05E7}"/>
                </a:ext>
              </a:extLst>
            </p:cNvPr>
            <p:cNvSpPr/>
            <p:nvPr/>
          </p:nvSpPr>
          <p:spPr>
            <a:xfrm>
              <a:off x="3956350" y="3443720"/>
              <a:ext cx="628112" cy="3189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54" name="Rectangle 53">
              <a:extLst>
                <a:ext uri="{FF2B5EF4-FFF2-40B4-BE49-F238E27FC236}">
                  <a16:creationId xmlns:a16="http://schemas.microsoft.com/office/drawing/2014/main" id="{310F3500-946B-926F-E5AB-18B2C466CAD5}"/>
                </a:ext>
              </a:extLst>
            </p:cNvPr>
            <p:cNvSpPr/>
            <p:nvPr/>
          </p:nvSpPr>
          <p:spPr>
            <a:xfrm>
              <a:off x="4458083" y="3431897"/>
              <a:ext cx="628113" cy="359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55" name="Rectangle 54">
              <a:extLst>
                <a:ext uri="{FF2B5EF4-FFF2-40B4-BE49-F238E27FC236}">
                  <a16:creationId xmlns:a16="http://schemas.microsoft.com/office/drawing/2014/main" id="{8787FF7D-0736-4494-4A1F-8DE797749B8F}"/>
                </a:ext>
              </a:extLst>
            </p:cNvPr>
            <p:cNvSpPr/>
            <p:nvPr/>
          </p:nvSpPr>
          <p:spPr>
            <a:xfrm>
              <a:off x="7234260" y="3448505"/>
              <a:ext cx="853440" cy="39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sp>
          <p:nvSpPr>
            <p:cNvPr id="56" name="Rectangle 55">
              <a:extLst>
                <a:ext uri="{FF2B5EF4-FFF2-40B4-BE49-F238E27FC236}">
                  <a16:creationId xmlns:a16="http://schemas.microsoft.com/office/drawing/2014/main" id="{8A39B153-0F78-8A92-307F-8A1BA0B5DF75}"/>
                </a:ext>
              </a:extLst>
            </p:cNvPr>
            <p:cNvSpPr/>
            <p:nvPr/>
          </p:nvSpPr>
          <p:spPr>
            <a:xfrm>
              <a:off x="8516181" y="3456679"/>
              <a:ext cx="628783" cy="28931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Urban</a:t>
              </a:r>
            </a:p>
          </p:txBody>
        </p:sp>
        <p:sp>
          <p:nvSpPr>
            <p:cNvPr id="57" name="Rectangle 56">
              <a:extLst>
                <a:ext uri="{FF2B5EF4-FFF2-40B4-BE49-F238E27FC236}">
                  <a16:creationId xmlns:a16="http://schemas.microsoft.com/office/drawing/2014/main" id="{AD9BF620-4174-B23B-9990-6908E0F7863F}"/>
                </a:ext>
              </a:extLst>
            </p:cNvPr>
            <p:cNvSpPr/>
            <p:nvPr/>
          </p:nvSpPr>
          <p:spPr>
            <a:xfrm>
              <a:off x="9440015" y="3459503"/>
              <a:ext cx="545609" cy="2893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Rural</a:t>
              </a:r>
            </a:p>
          </p:txBody>
        </p:sp>
        <p:cxnSp>
          <p:nvCxnSpPr>
            <p:cNvPr id="60" name="Straight Connector 59">
              <a:extLst>
                <a:ext uri="{FF2B5EF4-FFF2-40B4-BE49-F238E27FC236}">
                  <a16:creationId xmlns:a16="http://schemas.microsoft.com/office/drawing/2014/main" id="{6DC6FCF8-A4C2-9FAA-43F4-2E35C039BEEA}"/>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63" name="Rectangle 62">
            <a:extLst>
              <a:ext uri="{FF2B5EF4-FFF2-40B4-BE49-F238E27FC236}">
                <a16:creationId xmlns:a16="http://schemas.microsoft.com/office/drawing/2014/main" id="{02148FA4-8BCF-F9BB-BC00-A09BCE5E8098}"/>
              </a:ext>
            </a:extLst>
          </p:cNvPr>
          <p:cNvSpPr/>
          <p:nvPr/>
        </p:nvSpPr>
        <p:spPr>
          <a:xfrm>
            <a:off x="2320312" y="4686169"/>
            <a:ext cx="619144" cy="3189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18-29</a:t>
            </a:r>
          </a:p>
        </p:txBody>
      </p:sp>
      <p:sp>
        <p:nvSpPr>
          <p:cNvPr id="128" name="Rectangle 127">
            <a:extLst>
              <a:ext uri="{FF2B5EF4-FFF2-40B4-BE49-F238E27FC236}">
                <a16:creationId xmlns:a16="http://schemas.microsoft.com/office/drawing/2014/main" id="{61088925-E37D-DF10-8545-8C9541554C73}"/>
              </a:ext>
            </a:extLst>
          </p:cNvPr>
          <p:cNvSpPr/>
          <p:nvPr/>
        </p:nvSpPr>
        <p:spPr>
          <a:xfrm>
            <a:off x="2738524" y="4686169"/>
            <a:ext cx="619144" cy="3189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129" name="Rectangle 128">
            <a:extLst>
              <a:ext uri="{FF2B5EF4-FFF2-40B4-BE49-F238E27FC236}">
                <a16:creationId xmlns:a16="http://schemas.microsoft.com/office/drawing/2014/main" id="{18D849EE-3041-F5B4-8719-0A49CC44DAB4}"/>
              </a:ext>
            </a:extLst>
          </p:cNvPr>
          <p:cNvSpPr/>
          <p:nvPr/>
        </p:nvSpPr>
        <p:spPr>
          <a:xfrm>
            <a:off x="3235006" y="4686169"/>
            <a:ext cx="466240" cy="3189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sp>
        <p:nvSpPr>
          <p:cNvPr id="130" name="Rectangle 129">
            <a:extLst>
              <a:ext uri="{FF2B5EF4-FFF2-40B4-BE49-F238E27FC236}">
                <a16:creationId xmlns:a16="http://schemas.microsoft.com/office/drawing/2014/main" id="{E4221563-A2E9-B465-ED3A-B202BD0E7DCF}"/>
              </a:ext>
            </a:extLst>
          </p:cNvPr>
          <p:cNvSpPr/>
          <p:nvPr/>
        </p:nvSpPr>
        <p:spPr>
          <a:xfrm>
            <a:off x="5075633" y="4714623"/>
            <a:ext cx="628113" cy="359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 45+</a:t>
            </a:r>
          </a:p>
        </p:txBody>
      </p:sp>
      <p:sp>
        <p:nvSpPr>
          <p:cNvPr id="131" name="Rectangle 130">
            <a:extLst>
              <a:ext uri="{FF2B5EF4-FFF2-40B4-BE49-F238E27FC236}">
                <a16:creationId xmlns:a16="http://schemas.microsoft.com/office/drawing/2014/main" id="{DC47F1F7-922A-1448-B0DD-46E0FEE170A3}"/>
              </a:ext>
            </a:extLst>
          </p:cNvPr>
          <p:cNvSpPr/>
          <p:nvPr/>
        </p:nvSpPr>
        <p:spPr>
          <a:xfrm>
            <a:off x="5541547" y="4783396"/>
            <a:ext cx="594628" cy="359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Not C2DE 45+</a:t>
            </a:r>
          </a:p>
        </p:txBody>
      </p:sp>
      <p:sp>
        <p:nvSpPr>
          <p:cNvPr id="132" name="Isosceles Triangle 131">
            <a:extLst>
              <a:ext uri="{FF2B5EF4-FFF2-40B4-BE49-F238E27FC236}">
                <a16:creationId xmlns:a16="http://schemas.microsoft.com/office/drawing/2014/main" id="{449AD940-480B-7B39-D86D-32310F9B6123}"/>
              </a:ext>
            </a:extLst>
          </p:cNvPr>
          <p:cNvSpPr>
            <a:spLocks noChangeAspect="1"/>
          </p:cNvSpPr>
          <p:nvPr/>
        </p:nvSpPr>
        <p:spPr>
          <a:xfrm>
            <a:off x="1791339" y="242313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35" name="Isosceles Triangle 134">
            <a:extLst>
              <a:ext uri="{FF2B5EF4-FFF2-40B4-BE49-F238E27FC236}">
                <a16:creationId xmlns:a16="http://schemas.microsoft.com/office/drawing/2014/main" id="{05879E58-5312-AD16-F06D-597BE165EA0A}"/>
              </a:ext>
            </a:extLst>
          </p:cNvPr>
          <p:cNvSpPr>
            <a:spLocks noChangeAspect="1"/>
          </p:cNvSpPr>
          <p:nvPr/>
        </p:nvSpPr>
        <p:spPr>
          <a:xfrm>
            <a:off x="5245599" y="243294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36" name="Isosceles Triangle 135">
            <a:extLst>
              <a:ext uri="{FF2B5EF4-FFF2-40B4-BE49-F238E27FC236}">
                <a16:creationId xmlns:a16="http://schemas.microsoft.com/office/drawing/2014/main" id="{CFE23B4E-A7FD-BECB-634D-B37C71D81DDB}"/>
              </a:ext>
            </a:extLst>
          </p:cNvPr>
          <p:cNvSpPr>
            <a:spLocks noChangeAspect="1"/>
          </p:cNvSpPr>
          <p:nvPr/>
        </p:nvSpPr>
        <p:spPr>
          <a:xfrm rot="10800000">
            <a:off x="11036714" y="264238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7" name="Rectangle 136">
            <a:extLst>
              <a:ext uri="{FF2B5EF4-FFF2-40B4-BE49-F238E27FC236}">
                <a16:creationId xmlns:a16="http://schemas.microsoft.com/office/drawing/2014/main" id="{24ADB0C8-23DE-0257-72B7-4636E56C18A3}"/>
              </a:ext>
            </a:extLst>
          </p:cNvPr>
          <p:cNvSpPr/>
          <p:nvPr/>
        </p:nvSpPr>
        <p:spPr>
          <a:xfrm>
            <a:off x="9737805" y="485898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West of Scotland Cancer Network</a:t>
            </a:r>
          </a:p>
        </p:txBody>
      </p:sp>
      <p:sp>
        <p:nvSpPr>
          <p:cNvPr id="153" name="Rectangle 152">
            <a:extLst>
              <a:ext uri="{FF2B5EF4-FFF2-40B4-BE49-F238E27FC236}">
                <a16:creationId xmlns:a16="http://schemas.microsoft.com/office/drawing/2014/main" id="{674A369E-78F0-F631-49B6-5194D32EEF8A}"/>
              </a:ext>
            </a:extLst>
          </p:cNvPr>
          <p:cNvSpPr/>
          <p:nvPr/>
        </p:nvSpPr>
        <p:spPr>
          <a:xfrm>
            <a:off x="10368829" y="5007718"/>
            <a:ext cx="853440" cy="3097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South East of Scotland Cancer Network</a:t>
            </a:r>
          </a:p>
        </p:txBody>
      </p:sp>
      <p:sp>
        <p:nvSpPr>
          <p:cNvPr id="154" name="Rectangle 153">
            <a:extLst>
              <a:ext uri="{FF2B5EF4-FFF2-40B4-BE49-F238E27FC236}">
                <a16:creationId xmlns:a16="http://schemas.microsoft.com/office/drawing/2014/main" id="{E0DBC8CC-5BAB-B2C7-3910-09472627EC88}"/>
              </a:ext>
            </a:extLst>
          </p:cNvPr>
          <p:cNvSpPr/>
          <p:nvPr/>
        </p:nvSpPr>
        <p:spPr>
          <a:xfrm>
            <a:off x="11024629" y="482681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North Scotland Cancer Network</a:t>
            </a:r>
          </a:p>
        </p:txBody>
      </p:sp>
      <p:sp>
        <p:nvSpPr>
          <p:cNvPr id="155" name="Rectangle 154">
            <a:extLst>
              <a:ext uri="{FF2B5EF4-FFF2-40B4-BE49-F238E27FC236}">
                <a16:creationId xmlns:a16="http://schemas.microsoft.com/office/drawing/2014/main" id="{172C90B7-AF93-AC0B-75AA-D9BCA274CC1E}"/>
              </a:ext>
            </a:extLst>
          </p:cNvPr>
          <p:cNvSpPr/>
          <p:nvPr/>
        </p:nvSpPr>
        <p:spPr>
          <a:xfrm>
            <a:off x="8870531" y="4707415"/>
            <a:ext cx="545609" cy="2893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Town</a:t>
            </a:r>
          </a:p>
        </p:txBody>
      </p:sp>
      <p:sp>
        <p:nvSpPr>
          <p:cNvPr id="157" name="Rectangle 156">
            <a:extLst>
              <a:ext uri="{FF2B5EF4-FFF2-40B4-BE49-F238E27FC236}">
                <a16:creationId xmlns:a16="http://schemas.microsoft.com/office/drawing/2014/main" id="{6BC426AA-9A4F-563A-D5C6-4EFEC4EACCCA}"/>
              </a:ext>
            </a:extLst>
          </p:cNvPr>
          <p:cNvSpPr/>
          <p:nvPr/>
        </p:nvSpPr>
        <p:spPr>
          <a:xfrm>
            <a:off x="5920805" y="4705292"/>
            <a:ext cx="853440" cy="39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158" name="Rectangle 157">
            <a:extLst>
              <a:ext uri="{FF2B5EF4-FFF2-40B4-BE49-F238E27FC236}">
                <a16:creationId xmlns:a16="http://schemas.microsoft.com/office/drawing/2014/main" id="{27ED6123-57DB-10B6-2E17-488085DF2412}"/>
              </a:ext>
            </a:extLst>
          </p:cNvPr>
          <p:cNvSpPr/>
          <p:nvPr/>
        </p:nvSpPr>
        <p:spPr>
          <a:xfrm>
            <a:off x="6407696" y="4764573"/>
            <a:ext cx="853440" cy="39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p:txBody>
      </p:sp>
      <p:sp>
        <p:nvSpPr>
          <p:cNvPr id="159" name="Isosceles Triangle 158">
            <a:extLst>
              <a:ext uri="{FF2B5EF4-FFF2-40B4-BE49-F238E27FC236}">
                <a16:creationId xmlns:a16="http://schemas.microsoft.com/office/drawing/2014/main" id="{13680F80-BA2D-A970-371B-2D525B0039E1}"/>
              </a:ext>
            </a:extLst>
          </p:cNvPr>
          <p:cNvSpPr>
            <a:spLocks noChangeAspect="1"/>
          </p:cNvSpPr>
          <p:nvPr/>
        </p:nvSpPr>
        <p:spPr>
          <a:xfrm>
            <a:off x="6406111" y="25143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 name="Isosceles Triangle 2">
            <a:extLst>
              <a:ext uri="{FF2B5EF4-FFF2-40B4-BE49-F238E27FC236}">
                <a16:creationId xmlns:a16="http://schemas.microsoft.com/office/drawing/2014/main" id="{C9685868-38B5-27BF-72B9-05E9BBAE9FD9}"/>
              </a:ext>
            </a:extLst>
          </p:cNvPr>
          <p:cNvSpPr>
            <a:spLocks noChangeAspect="1"/>
          </p:cNvSpPr>
          <p:nvPr/>
        </p:nvSpPr>
        <p:spPr>
          <a:xfrm rot="10800000">
            <a:off x="1427785" y="262051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 name="Isosceles Triangle 3">
            <a:extLst>
              <a:ext uri="{FF2B5EF4-FFF2-40B4-BE49-F238E27FC236}">
                <a16:creationId xmlns:a16="http://schemas.microsoft.com/office/drawing/2014/main" id="{1CB74AB1-CB10-21B5-C901-E949645D755B}"/>
              </a:ext>
            </a:extLst>
          </p:cNvPr>
          <p:cNvSpPr>
            <a:spLocks noChangeAspect="1"/>
          </p:cNvSpPr>
          <p:nvPr/>
        </p:nvSpPr>
        <p:spPr>
          <a:xfrm rot="10800000">
            <a:off x="5620815" y="260969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 name="Oval 4">
            <a:extLst>
              <a:ext uri="{FF2B5EF4-FFF2-40B4-BE49-F238E27FC236}">
                <a16:creationId xmlns:a16="http://schemas.microsoft.com/office/drawing/2014/main" id="{2E531CB8-E055-159F-E194-E72D11540113}"/>
              </a:ext>
            </a:extLst>
          </p:cNvPr>
          <p:cNvSpPr/>
          <p:nvPr/>
        </p:nvSpPr>
        <p:spPr>
          <a:xfrm>
            <a:off x="6720652" y="520690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Isosceles Triangle 9">
            <a:extLst>
              <a:ext uri="{FF2B5EF4-FFF2-40B4-BE49-F238E27FC236}">
                <a16:creationId xmlns:a16="http://schemas.microsoft.com/office/drawing/2014/main" id="{4CFCDAEE-5275-CFF1-68B0-D72C75A13F97}"/>
              </a:ext>
            </a:extLst>
          </p:cNvPr>
          <p:cNvSpPr>
            <a:spLocks noChangeAspect="1"/>
          </p:cNvSpPr>
          <p:nvPr/>
        </p:nvSpPr>
        <p:spPr>
          <a:xfrm rot="10800000">
            <a:off x="6782317" y="287751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1" name="Oval 10">
            <a:extLst>
              <a:ext uri="{FF2B5EF4-FFF2-40B4-BE49-F238E27FC236}">
                <a16:creationId xmlns:a16="http://schemas.microsoft.com/office/drawing/2014/main" id="{A5C3295F-17B6-1ECF-0A90-CF14BC06DE77}"/>
              </a:ext>
            </a:extLst>
          </p:cNvPr>
          <p:cNvSpPr/>
          <p:nvPr/>
        </p:nvSpPr>
        <p:spPr>
          <a:xfrm>
            <a:off x="9066498" y="500515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Isosceles Triangle 1">
            <a:extLst>
              <a:ext uri="{FF2B5EF4-FFF2-40B4-BE49-F238E27FC236}">
                <a16:creationId xmlns:a16="http://schemas.microsoft.com/office/drawing/2014/main" id="{C9F3C7BB-8634-5A45-CD81-F37AE0941A06}"/>
              </a:ext>
            </a:extLst>
          </p:cNvPr>
          <p:cNvSpPr>
            <a:spLocks noChangeAspect="1"/>
          </p:cNvSpPr>
          <p:nvPr/>
        </p:nvSpPr>
        <p:spPr>
          <a:xfrm>
            <a:off x="10246854" y="249684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8" name="Isosceles Triangle 7">
            <a:extLst>
              <a:ext uri="{FF2B5EF4-FFF2-40B4-BE49-F238E27FC236}">
                <a16:creationId xmlns:a16="http://schemas.microsoft.com/office/drawing/2014/main" id="{71638BA0-15F7-7065-C6CC-5F07940EC643}"/>
              </a:ext>
            </a:extLst>
          </p:cNvPr>
          <p:cNvSpPr>
            <a:spLocks noChangeAspect="1"/>
          </p:cNvSpPr>
          <p:nvPr/>
        </p:nvSpPr>
        <p:spPr>
          <a:xfrm>
            <a:off x="10677582" y="248070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24697713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7EE084F4-7FC6-78B6-E1C9-461EE09A772B}"/>
              </a:ext>
            </a:extLst>
          </p:cNvPr>
          <p:cNvGrpSpPr/>
          <p:nvPr/>
        </p:nvGrpSpPr>
        <p:grpSpPr>
          <a:xfrm>
            <a:off x="679401" y="2031188"/>
            <a:ext cx="11198668" cy="3918112"/>
            <a:chOff x="561850" y="851731"/>
            <a:chExt cx="11198668" cy="3918112"/>
          </a:xfrm>
        </p:grpSpPr>
        <p:graphicFrame>
          <p:nvGraphicFramePr>
            <p:cNvPr id="40" name="Chart 39">
              <a:extLst>
                <a:ext uri="{FF2B5EF4-FFF2-40B4-BE49-F238E27FC236}">
                  <a16:creationId xmlns:a16="http://schemas.microsoft.com/office/drawing/2014/main" id="{2691E4D9-2298-0CD2-0984-ECA20696E8DF}"/>
                </a:ext>
              </a:extLst>
            </p:cNvPr>
            <p:cNvGraphicFramePr/>
            <p:nvPr>
              <p:extLst>
                <p:ext uri="{D42A27DB-BD31-4B8C-83A1-F6EECF244321}">
                  <p14:modId xmlns:p14="http://schemas.microsoft.com/office/powerpoint/2010/main" val="700253556"/>
                </p:ext>
              </p:extLst>
            </p:nvPr>
          </p:nvGraphicFramePr>
          <p:xfrm>
            <a:off x="619487" y="851731"/>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41" name="Rectangle 40">
              <a:extLst>
                <a:ext uri="{FF2B5EF4-FFF2-40B4-BE49-F238E27FC236}">
                  <a16:creationId xmlns:a16="http://schemas.microsoft.com/office/drawing/2014/main" id="{44B38DF9-0587-86FF-F749-17B9BE672016}"/>
                </a:ext>
              </a:extLst>
            </p:cNvPr>
            <p:cNvSpPr/>
            <p:nvPr/>
          </p:nvSpPr>
          <p:spPr>
            <a:xfrm>
              <a:off x="7952070" y="3423920"/>
              <a:ext cx="853440" cy="2969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sp>
          <p:nvSpPr>
            <p:cNvPr id="42" name="Rectangle 41">
              <a:extLst>
                <a:ext uri="{FF2B5EF4-FFF2-40B4-BE49-F238E27FC236}">
                  <a16:creationId xmlns:a16="http://schemas.microsoft.com/office/drawing/2014/main" id="{6BC409D0-3D8C-66EF-E8A1-3E8D33920A87}"/>
                </a:ext>
              </a:extLst>
            </p:cNvPr>
            <p:cNvSpPr/>
            <p:nvPr/>
          </p:nvSpPr>
          <p:spPr>
            <a:xfrm>
              <a:off x="561850" y="3438428"/>
              <a:ext cx="654697" cy="3084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43" name="Rectangle 42">
              <a:extLst>
                <a:ext uri="{FF2B5EF4-FFF2-40B4-BE49-F238E27FC236}">
                  <a16:creationId xmlns:a16="http://schemas.microsoft.com/office/drawing/2014/main" id="{279DC437-3B5C-0D4B-8C4E-063AD6CCE6C0}"/>
                </a:ext>
              </a:extLst>
            </p:cNvPr>
            <p:cNvSpPr/>
            <p:nvPr/>
          </p:nvSpPr>
          <p:spPr>
            <a:xfrm>
              <a:off x="1345507" y="3453223"/>
              <a:ext cx="586766" cy="3390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44" name="Rectangle 43">
              <a:extLst>
                <a:ext uri="{FF2B5EF4-FFF2-40B4-BE49-F238E27FC236}">
                  <a16:creationId xmlns:a16="http://schemas.microsoft.com/office/drawing/2014/main" id="{8AF65184-5FF7-934D-6F38-B0E07AFCA095}"/>
                </a:ext>
              </a:extLst>
            </p:cNvPr>
            <p:cNvSpPr/>
            <p:nvPr/>
          </p:nvSpPr>
          <p:spPr>
            <a:xfrm>
              <a:off x="1801556" y="3444884"/>
              <a:ext cx="692243" cy="3296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45" name="Rectangle 44">
              <a:extLst>
                <a:ext uri="{FF2B5EF4-FFF2-40B4-BE49-F238E27FC236}">
                  <a16:creationId xmlns:a16="http://schemas.microsoft.com/office/drawing/2014/main" id="{4E5B8E90-113B-CB0E-DED9-A48C3844FC0D}"/>
                </a:ext>
              </a:extLst>
            </p:cNvPr>
            <p:cNvSpPr/>
            <p:nvPr/>
          </p:nvSpPr>
          <p:spPr>
            <a:xfrm>
              <a:off x="4076550" y="3443720"/>
              <a:ext cx="628112" cy="3189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46" name="Rectangle 45">
              <a:extLst>
                <a:ext uri="{FF2B5EF4-FFF2-40B4-BE49-F238E27FC236}">
                  <a16:creationId xmlns:a16="http://schemas.microsoft.com/office/drawing/2014/main" id="{6669FA2E-7BB1-4939-054C-9AF538924553}"/>
                </a:ext>
              </a:extLst>
            </p:cNvPr>
            <p:cNvSpPr/>
            <p:nvPr/>
          </p:nvSpPr>
          <p:spPr>
            <a:xfrm>
              <a:off x="4530658" y="3431897"/>
              <a:ext cx="628113" cy="359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47" name="Rectangle 46">
              <a:extLst>
                <a:ext uri="{FF2B5EF4-FFF2-40B4-BE49-F238E27FC236}">
                  <a16:creationId xmlns:a16="http://schemas.microsoft.com/office/drawing/2014/main" id="{1B9FF936-BD13-3934-56D9-1DD1C3FA2C33}"/>
                </a:ext>
              </a:extLst>
            </p:cNvPr>
            <p:cNvSpPr/>
            <p:nvPr/>
          </p:nvSpPr>
          <p:spPr>
            <a:xfrm>
              <a:off x="7405155" y="3456727"/>
              <a:ext cx="853440" cy="39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sp>
          <p:nvSpPr>
            <p:cNvPr id="48" name="Rectangle 47">
              <a:extLst>
                <a:ext uri="{FF2B5EF4-FFF2-40B4-BE49-F238E27FC236}">
                  <a16:creationId xmlns:a16="http://schemas.microsoft.com/office/drawing/2014/main" id="{71156747-FFE5-ED0F-AA21-4DA700A5D0AF}"/>
                </a:ext>
              </a:extLst>
            </p:cNvPr>
            <p:cNvSpPr/>
            <p:nvPr/>
          </p:nvSpPr>
          <p:spPr>
            <a:xfrm>
              <a:off x="8690164" y="3456679"/>
              <a:ext cx="628783" cy="2893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Urban</a:t>
              </a:r>
            </a:p>
          </p:txBody>
        </p:sp>
        <p:sp>
          <p:nvSpPr>
            <p:cNvPr id="49" name="Rectangle 48">
              <a:extLst>
                <a:ext uri="{FF2B5EF4-FFF2-40B4-BE49-F238E27FC236}">
                  <a16:creationId xmlns:a16="http://schemas.microsoft.com/office/drawing/2014/main" id="{ED317E70-E0F8-5D6E-C952-680E77517CA7}"/>
                </a:ext>
              </a:extLst>
            </p:cNvPr>
            <p:cNvSpPr/>
            <p:nvPr/>
          </p:nvSpPr>
          <p:spPr>
            <a:xfrm>
              <a:off x="9540128" y="3473394"/>
              <a:ext cx="545609" cy="2893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Rural</a:t>
              </a:r>
            </a:p>
          </p:txBody>
        </p:sp>
        <p:cxnSp>
          <p:nvCxnSpPr>
            <p:cNvPr id="50" name="Straight Connector 49">
              <a:extLst>
                <a:ext uri="{FF2B5EF4-FFF2-40B4-BE49-F238E27FC236}">
                  <a16:creationId xmlns:a16="http://schemas.microsoft.com/office/drawing/2014/main" id="{D4945C97-6C48-20F3-5AD8-0CA0D629289A}"/>
                </a:ext>
              </a:extLst>
            </p:cNvPr>
            <p:cNvCxnSpPr/>
            <p:nvPr/>
          </p:nvCxnSpPr>
          <p:spPr>
            <a:xfrm>
              <a:off x="619486" y="3423920"/>
              <a:ext cx="11141032" cy="0"/>
            </a:xfrm>
            <a:prstGeom prst="line">
              <a:avLst/>
            </a:prstGeom>
            <a:ln>
              <a:noFill/>
            </a:ln>
          </p:spPr>
          <p:style>
            <a:lnRef idx="1">
              <a:schemeClr val="dk1"/>
            </a:lnRef>
            <a:fillRef idx="0">
              <a:schemeClr val="dk1"/>
            </a:fillRef>
            <a:effectRef idx="0">
              <a:schemeClr val="dk1"/>
            </a:effectRef>
            <a:fontRef idx="minor">
              <a:schemeClr val="tx1"/>
            </a:fontRef>
          </p:style>
        </p:cxnSp>
      </p:grpSp>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Thinking specifically about treatment, females, older adults, white respondents and those living with a disability were more likely to think the NHS doesn’t have enough staff or equipment to deal with it.</a:t>
            </a:r>
          </a:p>
        </p:txBody>
      </p:sp>
      <p:sp>
        <p:nvSpPr>
          <p:cNvPr id="7" name="TextBox 6">
            <a:extLst>
              <a:ext uri="{FF2B5EF4-FFF2-40B4-BE49-F238E27FC236}">
                <a16:creationId xmlns:a16="http://schemas.microsoft.com/office/drawing/2014/main" id="{184C8FC6-9540-774E-E5D6-D95896488898}"/>
              </a:ext>
            </a:extLst>
          </p:cNvPr>
          <p:cNvSpPr txBox="1"/>
          <p:nvPr/>
        </p:nvSpPr>
        <p:spPr>
          <a:xfrm>
            <a:off x="853779" y="1533217"/>
            <a:ext cx="9988799"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I don't think the health service (NHS) has enough staff or equipment to see all the people with cancer that need to be </a:t>
            </a:r>
            <a:r>
              <a:rPr lang="en-US" sz="1600" b="1" i="0" u="sng" strike="noStrike" kern="1200" spc="10" baseline="0" dirty="0">
                <a:solidFill>
                  <a:schemeClr val="tx1"/>
                </a:solidFill>
                <a:ea typeface="+mn-ea"/>
                <a:cs typeface="+mn-cs"/>
              </a:rPr>
              <a:t>treated</a:t>
            </a:r>
            <a:r>
              <a:rPr lang="en-US" sz="1600" b="1" i="0" strike="noStrike" kern="1200" spc="10" baseline="0" dirty="0">
                <a:solidFill>
                  <a:schemeClr val="tx1"/>
                </a:solidFill>
                <a:ea typeface="+mn-ea"/>
                <a:cs typeface="+mn-cs"/>
              </a:rPr>
              <a:t> </a:t>
            </a:r>
            <a:r>
              <a:rPr lang="en-US" sz="1600" b="1" i="0" u="none" strike="noStrike" kern="1200" spc="10" baseline="0" dirty="0">
                <a:solidFill>
                  <a:schemeClr val="tx1"/>
                </a:solidFill>
                <a:ea typeface="+mn-ea"/>
                <a:cs typeface="+mn-cs"/>
              </a:rPr>
              <a:t>(Net: Agree)</a:t>
            </a: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177193"/>
            <a:ext cx="9113520" cy="53380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E1. How much do you agree or disagree with the following statements? </a:t>
            </a:r>
          </a:p>
          <a:p>
            <a:r>
              <a:rPr lang="en-US" sz="800" dirty="0"/>
              <a:t>Base: All in Scotland (N=1,056); Males (N=491); Females (N=555); 18-29 (N=175); 30-49 (N=341); 50+ (N=540); ABC1 (N=546); C2DE (N=510); C2DE 45+ (N=335); Not C2DE 45+ (N=721); Disability (N=320); No disability (N=708); Urban (N=466); Town and fringe (N=84); Rural (N=151); White (N=978); Ethnic minority (N=78); West of Scotland Cancer Network (N=471); South East of Scotland Cancer Network (N=320); North Scotland Cancer Network (N=265)</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30" name="Rectangle 29">
            <a:extLst>
              <a:ext uri="{FF2B5EF4-FFF2-40B4-BE49-F238E27FC236}">
                <a16:creationId xmlns:a16="http://schemas.microsoft.com/office/drawing/2014/main" id="{68CA5CE0-9ECA-7D37-FFE6-B34620918578}"/>
              </a:ext>
            </a:extLst>
          </p:cNvPr>
          <p:cNvSpPr/>
          <p:nvPr/>
        </p:nvSpPr>
        <p:spPr>
          <a:xfrm>
            <a:off x="2577491" y="4686169"/>
            <a:ext cx="619144"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18-29</a:t>
            </a:r>
          </a:p>
        </p:txBody>
      </p:sp>
      <p:sp>
        <p:nvSpPr>
          <p:cNvPr id="31" name="Rectangle 30">
            <a:extLst>
              <a:ext uri="{FF2B5EF4-FFF2-40B4-BE49-F238E27FC236}">
                <a16:creationId xmlns:a16="http://schemas.microsoft.com/office/drawing/2014/main" id="{32C8D918-161D-B1E4-700D-17C8EA056368}"/>
              </a:ext>
            </a:extLst>
          </p:cNvPr>
          <p:cNvSpPr/>
          <p:nvPr/>
        </p:nvSpPr>
        <p:spPr>
          <a:xfrm>
            <a:off x="3115447" y="4686169"/>
            <a:ext cx="619144"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32" name="Rectangle 31">
            <a:extLst>
              <a:ext uri="{FF2B5EF4-FFF2-40B4-BE49-F238E27FC236}">
                <a16:creationId xmlns:a16="http://schemas.microsoft.com/office/drawing/2014/main" id="{D6E2735E-2812-B2F4-2EE8-702D9DEE417F}"/>
              </a:ext>
            </a:extLst>
          </p:cNvPr>
          <p:cNvSpPr/>
          <p:nvPr/>
        </p:nvSpPr>
        <p:spPr>
          <a:xfrm>
            <a:off x="3644585" y="4686169"/>
            <a:ext cx="466240"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sp>
        <p:nvSpPr>
          <p:cNvPr id="33" name="Rectangle 32">
            <a:extLst>
              <a:ext uri="{FF2B5EF4-FFF2-40B4-BE49-F238E27FC236}">
                <a16:creationId xmlns:a16="http://schemas.microsoft.com/office/drawing/2014/main" id="{7FBF6650-FF80-68B2-2E0B-CB00EDF17247}"/>
              </a:ext>
            </a:extLst>
          </p:cNvPr>
          <p:cNvSpPr/>
          <p:nvPr/>
        </p:nvSpPr>
        <p:spPr>
          <a:xfrm>
            <a:off x="5296834" y="4647189"/>
            <a:ext cx="628113" cy="359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 45+</a:t>
            </a:r>
          </a:p>
        </p:txBody>
      </p:sp>
      <p:sp>
        <p:nvSpPr>
          <p:cNvPr id="34" name="Rectangle 33">
            <a:extLst>
              <a:ext uri="{FF2B5EF4-FFF2-40B4-BE49-F238E27FC236}">
                <a16:creationId xmlns:a16="http://schemas.microsoft.com/office/drawing/2014/main" id="{FC6155B7-16AB-2DF4-7622-FBBE7EB793F1}"/>
              </a:ext>
            </a:extLst>
          </p:cNvPr>
          <p:cNvSpPr/>
          <p:nvPr/>
        </p:nvSpPr>
        <p:spPr>
          <a:xfrm>
            <a:off x="5757329" y="4720674"/>
            <a:ext cx="594628" cy="359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Not C2DE 45+</a:t>
            </a:r>
          </a:p>
        </p:txBody>
      </p:sp>
      <p:sp>
        <p:nvSpPr>
          <p:cNvPr id="35" name="Rectangle 34">
            <a:extLst>
              <a:ext uri="{FF2B5EF4-FFF2-40B4-BE49-F238E27FC236}">
                <a16:creationId xmlns:a16="http://schemas.microsoft.com/office/drawing/2014/main" id="{6DA781DF-E3C4-FDBB-B10E-20B7A8AA80D6}"/>
              </a:ext>
            </a:extLst>
          </p:cNvPr>
          <p:cNvSpPr/>
          <p:nvPr/>
        </p:nvSpPr>
        <p:spPr>
          <a:xfrm>
            <a:off x="10068005" y="485898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West of Scotland Cancer Network</a:t>
            </a:r>
          </a:p>
        </p:txBody>
      </p:sp>
      <p:sp>
        <p:nvSpPr>
          <p:cNvPr id="36" name="Rectangle 35">
            <a:extLst>
              <a:ext uri="{FF2B5EF4-FFF2-40B4-BE49-F238E27FC236}">
                <a16:creationId xmlns:a16="http://schemas.microsoft.com/office/drawing/2014/main" id="{A76918CA-B5F8-7583-B669-0216BB93734E}"/>
              </a:ext>
            </a:extLst>
          </p:cNvPr>
          <p:cNvSpPr/>
          <p:nvPr/>
        </p:nvSpPr>
        <p:spPr>
          <a:xfrm>
            <a:off x="10670454" y="5007718"/>
            <a:ext cx="853440" cy="3097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South East of Scotland Cancer Network</a:t>
            </a:r>
          </a:p>
        </p:txBody>
      </p:sp>
      <p:sp>
        <p:nvSpPr>
          <p:cNvPr id="37" name="Rectangle 36">
            <a:extLst>
              <a:ext uri="{FF2B5EF4-FFF2-40B4-BE49-F238E27FC236}">
                <a16:creationId xmlns:a16="http://schemas.microsoft.com/office/drawing/2014/main" id="{7042C9F3-6C37-4F5E-EF32-7813087DBCFD}"/>
              </a:ext>
            </a:extLst>
          </p:cNvPr>
          <p:cNvSpPr/>
          <p:nvPr/>
        </p:nvSpPr>
        <p:spPr>
          <a:xfrm>
            <a:off x="11269104" y="482681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North Scotland Cancer Network</a:t>
            </a:r>
          </a:p>
        </p:txBody>
      </p:sp>
      <p:sp>
        <p:nvSpPr>
          <p:cNvPr id="38" name="Rectangle 37">
            <a:extLst>
              <a:ext uri="{FF2B5EF4-FFF2-40B4-BE49-F238E27FC236}">
                <a16:creationId xmlns:a16="http://schemas.microsoft.com/office/drawing/2014/main" id="{2B7036B4-E829-FF4C-5526-418F38E259F3}"/>
              </a:ext>
            </a:extLst>
          </p:cNvPr>
          <p:cNvSpPr/>
          <p:nvPr/>
        </p:nvSpPr>
        <p:spPr>
          <a:xfrm>
            <a:off x="9257234" y="4646460"/>
            <a:ext cx="545609" cy="2893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Town</a:t>
            </a:r>
          </a:p>
        </p:txBody>
      </p:sp>
      <p:sp>
        <p:nvSpPr>
          <p:cNvPr id="51" name="Isosceles Triangle 50">
            <a:extLst>
              <a:ext uri="{FF2B5EF4-FFF2-40B4-BE49-F238E27FC236}">
                <a16:creationId xmlns:a16="http://schemas.microsoft.com/office/drawing/2014/main" id="{DEFE041F-1AB5-73E0-57E9-BF4586EE9CDF}"/>
              </a:ext>
            </a:extLst>
          </p:cNvPr>
          <p:cNvSpPr>
            <a:spLocks noChangeAspect="1"/>
          </p:cNvSpPr>
          <p:nvPr/>
        </p:nvSpPr>
        <p:spPr>
          <a:xfrm rot="10800000">
            <a:off x="11365309" y="262400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3" name="Isosceles Triangle 52">
            <a:extLst>
              <a:ext uri="{FF2B5EF4-FFF2-40B4-BE49-F238E27FC236}">
                <a16:creationId xmlns:a16="http://schemas.microsoft.com/office/drawing/2014/main" id="{0FBD691C-71AE-DEC4-CF95-38114BB32063}"/>
              </a:ext>
            </a:extLst>
          </p:cNvPr>
          <p:cNvSpPr>
            <a:spLocks noChangeAspect="1"/>
          </p:cNvSpPr>
          <p:nvPr/>
        </p:nvSpPr>
        <p:spPr>
          <a:xfrm>
            <a:off x="8280683" y="240158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4" name="Isosceles Triangle 53">
            <a:extLst>
              <a:ext uri="{FF2B5EF4-FFF2-40B4-BE49-F238E27FC236}">
                <a16:creationId xmlns:a16="http://schemas.microsoft.com/office/drawing/2014/main" id="{0EC59E81-059C-48F6-8B23-F8E63DE29E90}"/>
              </a:ext>
            </a:extLst>
          </p:cNvPr>
          <p:cNvSpPr>
            <a:spLocks noChangeAspect="1"/>
          </p:cNvSpPr>
          <p:nvPr/>
        </p:nvSpPr>
        <p:spPr>
          <a:xfrm>
            <a:off x="5604158" y="236001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5" name="Isosceles Triangle 54">
            <a:extLst>
              <a:ext uri="{FF2B5EF4-FFF2-40B4-BE49-F238E27FC236}">
                <a16:creationId xmlns:a16="http://schemas.microsoft.com/office/drawing/2014/main" id="{4BA90045-D68B-D8A8-0989-742838584E03}"/>
              </a:ext>
            </a:extLst>
          </p:cNvPr>
          <p:cNvSpPr>
            <a:spLocks noChangeAspect="1"/>
          </p:cNvSpPr>
          <p:nvPr/>
        </p:nvSpPr>
        <p:spPr>
          <a:xfrm>
            <a:off x="3644837" y="245593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6" name="Isosceles Triangle 55">
            <a:extLst>
              <a:ext uri="{FF2B5EF4-FFF2-40B4-BE49-F238E27FC236}">
                <a16:creationId xmlns:a16="http://schemas.microsoft.com/office/drawing/2014/main" id="{EF107D0E-7216-CDFF-E539-F51D56E87440}"/>
              </a:ext>
            </a:extLst>
          </p:cNvPr>
          <p:cNvSpPr>
            <a:spLocks noChangeAspect="1"/>
          </p:cNvSpPr>
          <p:nvPr/>
        </p:nvSpPr>
        <p:spPr>
          <a:xfrm rot="10800000">
            <a:off x="2869832" y="261395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7" name="Isosceles Triangle 56">
            <a:extLst>
              <a:ext uri="{FF2B5EF4-FFF2-40B4-BE49-F238E27FC236}">
                <a16:creationId xmlns:a16="http://schemas.microsoft.com/office/drawing/2014/main" id="{82301FD2-AD16-54B6-7A11-4B8E11626738}"/>
              </a:ext>
            </a:extLst>
          </p:cNvPr>
          <p:cNvSpPr>
            <a:spLocks noChangeAspect="1"/>
          </p:cNvSpPr>
          <p:nvPr/>
        </p:nvSpPr>
        <p:spPr>
          <a:xfrm>
            <a:off x="2166893" y="243205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7" name="Rectangle 136">
            <a:extLst>
              <a:ext uri="{FF2B5EF4-FFF2-40B4-BE49-F238E27FC236}">
                <a16:creationId xmlns:a16="http://schemas.microsoft.com/office/drawing/2014/main" id="{43DB4D75-FD29-BF55-44C7-21CDC48E7737}"/>
              </a:ext>
            </a:extLst>
          </p:cNvPr>
          <p:cNvSpPr/>
          <p:nvPr/>
        </p:nvSpPr>
        <p:spPr>
          <a:xfrm>
            <a:off x="6318420" y="4566955"/>
            <a:ext cx="853440" cy="39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146" name="Rectangle 145">
            <a:extLst>
              <a:ext uri="{FF2B5EF4-FFF2-40B4-BE49-F238E27FC236}">
                <a16:creationId xmlns:a16="http://schemas.microsoft.com/office/drawing/2014/main" id="{6AFF2525-FC07-055C-FE66-7AC878F6C50A}"/>
              </a:ext>
            </a:extLst>
          </p:cNvPr>
          <p:cNvSpPr/>
          <p:nvPr/>
        </p:nvSpPr>
        <p:spPr>
          <a:xfrm>
            <a:off x="6823145" y="4613216"/>
            <a:ext cx="853440" cy="39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p:txBody>
      </p:sp>
      <p:sp>
        <p:nvSpPr>
          <p:cNvPr id="150" name="Isosceles Triangle 149">
            <a:extLst>
              <a:ext uri="{FF2B5EF4-FFF2-40B4-BE49-F238E27FC236}">
                <a16:creationId xmlns:a16="http://schemas.microsoft.com/office/drawing/2014/main" id="{7AA241DB-C4FE-507A-EF64-892304A5C750}"/>
              </a:ext>
            </a:extLst>
          </p:cNvPr>
          <p:cNvSpPr>
            <a:spLocks noChangeAspect="1"/>
          </p:cNvSpPr>
          <p:nvPr/>
        </p:nvSpPr>
        <p:spPr>
          <a:xfrm>
            <a:off x="6743077" y="250835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 name="Isosceles Triangle 1">
            <a:extLst>
              <a:ext uri="{FF2B5EF4-FFF2-40B4-BE49-F238E27FC236}">
                <a16:creationId xmlns:a16="http://schemas.microsoft.com/office/drawing/2014/main" id="{B58347F5-DB42-1C45-D471-EBA726CE74CD}"/>
              </a:ext>
            </a:extLst>
          </p:cNvPr>
          <p:cNvSpPr>
            <a:spLocks noChangeAspect="1"/>
          </p:cNvSpPr>
          <p:nvPr/>
        </p:nvSpPr>
        <p:spPr>
          <a:xfrm rot="10800000">
            <a:off x="1775192" y="257622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 name="Isosceles Triangle 2">
            <a:extLst>
              <a:ext uri="{FF2B5EF4-FFF2-40B4-BE49-F238E27FC236}">
                <a16:creationId xmlns:a16="http://schemas.microsoft.com/office/drawing/2014/main" id="{085EE542-01B6-CA8D-54B0-0B3E43A59277}"/>
              </a:ext>
            </a:extLst>
          </p:cNvPr>
          <p:cNvSpPr>
            <a:spLocks noChangeAspect="1"/>
          </p:cNvSpPr>
          <p:nvPr/>
        </p:nvSpPr>
        <p:spPr>
          <a:xfrm rot="10800000">
            <a:off x="5993848" y="255984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 name="Oval 3">
            <a:extLst>
              <a:ext uri="{FF2B5EF4-FFF2-40B4-BE49-F238E27FC236}">
                <a16:creationId xmlns:a16="http://schemas.microsoft.com/office/drawing/2014/main" id="{89D195D4-32F9-7E3C-4718-7DBC4926E65E}"/>
              </a:ext>
            </a:extLst>
          </p:cNvPr>
          <p:cNvSpPr/>
          <p:nvPr/>
        </p:nvSpPr>
        <p:spPr>
          <a:xfrm>
            <a:off x="6973761" y="506329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Isosceles Triangle 4">
            <a:extLst>
              <a:ext uri="{FF2B5EF4-FFF2-40B4-BE49-F238E27FC236}">
                <a16:creationId xmlns:a16="http://schemas.microsoft.com/office/drawing/2014/main" id="{C92F5A02-B834-542E-A576-5DF7283A0DDE}"/>
              </a:ext>
            </a:extLst>
          </p:cNvPr>
          <p:cNvSpPr>
            <a:spLocks noChangeAspect="1"/>
          </p:cNvSpPr>
          <p:nvPr/>
        </p:nvSpPr>
        <p:spPr>
          <a:xfrm rot="10800000">
            <a:off x="7135686" y="288661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8" name="Isosceles Triangle 7">
            <a:extLst>
              <a:ext uri="{FF2B5EF4-FFF2-40B4-BE49-F238E27FC236}">
                <a16:creationId xmlns:a16="http://schemas.microsoft.com/office/drawing/2014/main" id="{763593AE-0F97-5417-5144-50448CD1FCF8}"/>
              </a:ext>
            </a:extLst>
          </p:cNvPr>
          <p:cNvSpPr>
            <a:spLocks noChangeAspect="1"/>
          </p:cNvSpPr>
          <p:nvPr/>
        </p:nvSpPr>
        <p:spPr>
          <a:xfrm rot="10800000">
            <a:off x="7860136" y="255696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0" name="Oval 9">
            <a:extLst>
              <a:ext uri="{FF2B5EF4-FFF2-40B4-BE49-F238E27FC236}">
                <a16:creationId xmlns:a16="http://schemas.microsoft.com/office/drawing/2014/main" id="{0FC2D329-F685-C4AB-D4C0-A2E1B2BD0BEA}"/>
              </a:ext>
            </a:extLst>
          </p:cNvPr>
          <p:cNvSpPr/>
          <p:nvPr/>
        </p:nvSpPr>
        <p:spPr>
          <a:xfrm>
            <a:off x="9392242" y="491791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 name="Straight Connector 10">
            <a:extLst>
              <a:ext uri="{FF2B5EF4-FFF2-40B4-BE49-F238E27FC236}">
                <a16:creationId xmlns:a16="http://schemas.microsoft.com/office/drawing/2014/main" id="{9E0FCC9F-C68C-697B-5BF4-D981C833B597}"/>
              </a:ext>
            </a:extLst>
          </p:cNvPr>
          <p:cNvCxnSpPr/>
          <p:nvPr/>
        </p:nvCxnSpPr>
        <p:spPr>
          <a:xfrm>
            <a:off x="498910" y="460565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12" name="Isosceles Triangle 11">
            <a:extLst>
              <a:ext uri="{FF2B5EF4-FFF2-40B4-BE49-F238E27FC236}">
                <a16:creationId xmlns:a16="http://schemas.microsoft.com/office/drawing/2014/main" id="{C3ACD5FA-0B31-5DFE-968A-6D6D304BB328}"/>
              </a:ext>
            </a:extLst>
          </p:cNvPr>
          <p:cNvSpPr>
            <a:spLocks noChangeAspect="1"/>
          </p:cNvSpPr>
          <p:nvPr/>
        </p:nvSpPr>
        <p:spPr>
          <a:xfrm>
            <a:off x="10579439" y="249576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 name="Isosceles Triangle 13">
            <a:extLst>
              <a:ext uri="{FF2B5EF4-FFF2-40B4-BE49-F238E27FC236}">
                <a16:creationId xmlns:a16="http://schemas.microsoft.com/office/drawing/2014/main" id="{1C71E5B6-8B39-A56D-7746-0D03E13E356E}"/>
              </a:ext>
            </a:extLst>
          </p:cNvPr>
          <p:cNvSpPr>
            <a:spLocks noChangeAspect="1"/>
          </p:cNvSpPr>
          <p:nvPr/>
        </p:nvSpPr>
        <p:spPr>
          <a:xfrm>
            <a:off x="10981994" y="247820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2783722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BEB9D09B-4DEF-43C1-48E4-33A43CE2AE39}"/>
              </a:ext>
            </a:extLst>
          </p:cNvPr>
          <p:cNvSpPr txBox="1">
            <a:spLocks/>
          </p:cNvSpPr>
          <p:nvPr/>
        </p:nvSpPr>
        <p:spPr>
          <a:xfrm>
            <a:off x="318330" y="6301979"/>
            <a:ext cx="8197020" cy="3529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J1. Imagine that a healthcare professional asked you to go for a test at a hospital. We want to understand what would make you more likely to go for the test. How much, if at all, would the following make you more likely to go for a test at a hospital?  </a:t>
            </a:r>
          </a:p>
          <a:p>
            <a:r>
              <a:rPr lang="en-US" sz="800" dirty="0"/>
              <a:t>Base: All in Scotland (N=1,056)</a:t>
            </a:r>
          </a:p>
          <a:p>
            <a:r>
              <a:rPr lang="en-US" sz="800" dirty="0"/>
              <a:t>*Chart excludes DK, PNTS</a:t>
            </a:r>
          </a:p>
          <a:p>
            <a:endParaRPr lang="en-US" sz="800" dirty="0"/>
          </a:p>
        </p:txBody>
      </p:sp>
      <p:sp>
        <p:nvSpPr>
          <p:cNvPr id="7" name="Title 4">
            <a:extLst>
              <a:ext uri="{FF2B5EF4-FFF2-40B4-BE49-F238E27FC236}">
                <a16:creationId xmlns:a16="http://schemas.microsoft.com/office/drawing/2014/main" id="{8EB7E43A-821B-D5BF-9D07-6A92C6B10610}"/>
              </a:ext>
            </a:extLst>
          </p:cNvPr>
          <p:cNvSpPr txBox="1">
            <a:spLocks/>
          </p:cNvSpPr>
          <p:nvPr/>
        </p:nvSpPr>
        <p:spPr>
          <a:xfrm>
            <a:off x="284205" y="203080"/>
            <a:ext cx="11306661"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Perceived importance was the most influential factor to attend a test, with more than 8 in 10 selecting this. Linked to this, more than 3 in 4 identified being given more information about the test.</a:t>
            </a:r>
          </a:p>
        </p:txBody>
      </p:sp>
      <p:sp>
        <p:nvSpPr>
          <p:cNvPr id="8" name="TextBox 7">
            <a:extLst>
              <a:ext uri="{FF2B5EF4-FFF2-40B4-BE49-F238E27FC236}">
                <a16:creationId xmlns:a16="http://schemas.microsoft.com/office/drawing/2014/main" id="{8384E4FD-CA25-465B-30CA-CCD8A3410798}"/>
              </a:ext>
            </a:extLst>
          </p:cNvPr>
          <p:cNvSpPr txBox="1"/>
          <p:nvPr/>
        </p:nvSpPr>
        <p:spPr>
          <a:xfrm>
            <a:off x="-348432" y="1658969"/>
            <a:ext cx="9113520" cy="338554"/>
          </a:xfrm>
          <a:prstGeom prst="rect">
            <a:avLst/>
          </a:prstGeom>
          <a:noFill/>
        </p:spPr>
        <p:txBody>
          <a:bodyPr wrap="square" rtlCol="0">
            <a:spAutoFit/>
          </a:bodyPr>
          <a:lstStyle/>
          <a:p>
            <a:pPr algn="ctr"/>
            <a:r>
              <a:rPr lang="en-US" sz="1600" b="1" spc="10" dirty="0"/>
              <a:t>Motivations for getting to a doctor-recommended test at hospital (Top 10)</a:t>
            </a:r>
          </a:p>
        </p:txBody>
      </p:sp>
      <p:graphicFrame>
        <p:nvGraphicFramePr>
          <p:cNvPr id="5" name="Chart 4">
            <a:extLst>
              <a:ext uri="{FF2B5EF4-FFF2-40B4-BE49-F238E27FC236}">
                <a16:creationId xmlns:a16="http://schemas.microsoft.com/office/drawing/2014/main" id="{C7EDADB6-B9A8-C509-AE9E-996D00D1B523}"/>
              </a:ext>
            </a:extLst>
          </p:cNvPr>
          <p:cNvGraphicFramePr/>
          <p:nvPr>
            <p:extLst>
              <p:ext uri="{D42A27DB-BD31-4B8C-83A1-F6EECF244321}">
                <p14:modId xmlns:p14="http://schemas.microsoft.com/office/powerpoint/2010/main" val="3137216201"/>
              </p:ext>
            </p:extLst>
          </p:nvPr>
        </p:nvGraphicFramePr>
        <p:xfrm>
          <a:off x="0" y="2084321"/>
          <a:ext cx="7915275" cy="4114075"/>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a:extLst>
              <a:ext uri="{FF2B5EF4-FFF2-40B4-BE49-F238E27FC236}">
                <a16:creationId xmlns:a16="http://schemas.microsoft.com/office/drawing/2014/main" id="{8AC93A44-ED88-18D5-0092-A857CA6BF6DD}"/>
              </a:ext>
            </a:extLst>
          </p:cNvPr>
          <p:cNvGrpSpPr/>
          <p:nvPr/>
        </p:nvGrpSpPr>
        <p:grpSpPr>
          <a:xfrm>
            <a:off x="8765088" y="1141087"/>
            <a:ext cx="2993324" cy="993454"/>
            <a:chOff x="10450689" y="4356957"/>
            <a:chExt cx="1700114" cy="1239611"/>
          </a:xfrm>
        </p:grpSpPr>
        <p:sp>
          <p:nvSpPr>
            <p:cNvPr id="4" name="Rounded Rectangle 14">
              <a:extLst>
                <a:ext uri="{FF2B5EF4-FFF2-40B4-BE49-F238E27FC236}">
                  <a16:creationId xmlns:a16="http://schemas.microsoft.com/office/drawing/2014/main" id="{881E740F-5228-DB1A-C963-59F4AA8516D2}"/>
                </a:ext>
              </a:extLst>
            </p:cNvPr>
            <p:cNvSpPr/>
            <p:nvPr/>
          </p:nvSpPr>
          <p:spPr>
            <a:xfrm>
              <a:off x="10450689" y="4389292"/>
              <a:ext cx="1700114" cy="1207276"/>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dirty="0">
                <a:solidFill>
                  <a:schemeClr val="accent1"/>
                </a:solidFill>
                <a:latin typeface="Arial Black" panose="020B0A04020102020204" pitchFamily="34" charset="0"/>
              </a:endParaRPr>
            </a:p>
          </p:txBody>
        </p:sp>
        <p:sp>
          <p:nvSpPr>
            <p:cNvPr id="9" name="TextBox 8">
              <a:extLst>
                <a:ext uri="{FF2B5EF4-FFF2-40B4-BE49-F238E27FC236}">
                  <a16:creationId xmlns:a16="http://schemas.microsoft.com/office/drawing/2014/main" id="{90A189BA-A1BD-CBF9-24EB-6643D3A375B9}"/>
                </a:ext>
              </a:extLst>
            </p:cNvPr>
            <p:cNvSpPr txBox="1"/>
            <p:nvPr/>
          </p:nvSpPr>
          <p:spPr>
            <a:xfrm>
              <a:off x="10481957" y="4356957"/>
              <a:ext cx="1633873" cy="1171314"/>
            </a:xfrm>
            <a:prstGeom prst="rect">
              <a:avLst/>
            </a:prstGeom>
            <a:noFill/>
          </p:spPr>
          <p:txBody>
            <a:bodyPr wrap="square" rtlCol="0">
              <a:spAutoFit/>
            </a:bodyPr>
            <a:lstStyle/>
            <a:p>
              <a:pPr algn="ctr"/>
              <a:r>
                <a:rPr lang="en-GB" sz="1200" b="1" spc="10" dirty="0"/>
                <a:t>On average, respondents identified</a:t>
              </a:r>
            </a:p>
            <a:p>
              <a:pPr algn="ctr"/>
              <a:endParaRPr lang="en-GB" sz="700" b="1" spc="10" dirty="0"/>
            </a:p>
            <a:p>
              <a:pPr algn="ctr"/>
              <a:r>
                <a:rPr lang="en-GB" sz="1600" dirty="0">
                  <a:solidFill>
                    <a:schemeClr val="accent1"/>
                  </a:solidFill>
                  <a:latin typeface="Arial Black" panose="020B0A04020102020204" pitchFamily="34" charset="0"/>
                </a:rPr>
                <a:t>9.42 </a:t>
              </a:r>
              <a:r>
                <a:rPr lang="en-GB" sz="1200" b="1" spc="10" dirty="0"/>
                <a:t>(mean)</a:t>
              </a:r>
            </a:p>
            <a:p>
              <a:pPr algn="ctr"/>
              <a:endParaRPr lang="en-GB" sz="800" dirty="0">
                <a:solidFill>
                  <a:schemeClr val="accent1"/>
                </a:solidFill>
                <a:latin typeface="Arial Black" panose="020B0A04020102020204" pitchFamily="34" charset="0"/>
              </a:endParaRPr>
            </a:p>
            <a:p>
              <a:pPr algn="ctr"/>
              <a:r>
                <a:rPr lang="en-GB" sz="1200" b="1" spc="10" dirty="0"/>
                <a:t>motivators as influential</a:t>
              </a:r>
            </a:p>
          </p:txBody>
        </p:sp>
      </p:grpSp>
      <p:sp>
        <p:nvSpPr>
          <p:cNvPr id="10" name="Speech Bubble: Rectangle with Corners Rounded 9">
            <a:extLst>
              <a:ext uri="{FF2B5EF4-FFF2-40B4-BE49-F238E27FC236}">
                <a16:creationId xmlns:a16="http://schemas.microsoft.com/office/drawing/2014/main" id="{BFD05A38-D049-A8D9-89E9-AC3F5AFFB880}"/>
              </a:ext>
            </a:extLst>
          </p:cNvPr>
          <p:cNvSpPr/>
          <p:nvPr/>
        </p:nvSpPr>
        <p:spPr>
          <a:xfrm>
            <a:off x="8045903" y="2274562"/>
            <a:ext cx="1947579" cy="392327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18-29: </a:t>
            </a:r>
            <a:r>
              <a:rPr lang="en-GB" sz="1200" b="1" dirty="0">
                <a:solidFill>
                  <a:schemeClr val="accent1"/>
                </a:solidFill>
              </a:rPr>
              <a:t>10.32</a:t>
            </a:r>
          </a:p>
          <a:p>
            <a:pPr algn="ctr"/>
            <a:r>
              <a:rPr lang="en-GB" sz="1200" dirty="0">
                <a:solidFill>
                  <a:schemeClr val="tx1">
                    <a:lumMod val="50000"/>
                  </a:schemeClr>
                </a:solidFill>
              </a:rPr>
              <a:t>30-49: </a:t>
            </a:r>
            <a:r>
              <a:rPr lang="en-GB" sz="1200" b="1" dirty="0">
                <a:solidFill>
                  <a:schemeClr val="accent1"/>
                </a:solidFill>
              </a:rPr>
              <a:t>10.25</a:t>
            </a:r>
          </a:p>
          <a:p>
            <a:pPr algn="ctr"/>
            <a:r>
              <a:rPr lang="en-GB" sz="1200" dirty="0">
                <a:solidFill>
                  <a:schemeClr val="tx1">
                    <a:lumMod val="50000"/>
                  </a:schemeClr>
                </a:solidFill>
              </a:rPr>
              <a:t>50+: </a:t>
            </a:r>
            <a:r>
              <a:rPr lang="en-GB" sz="1200" b="1" dirty="0">
                <a:solidFill>
                  <a:schemeClr val="accent1"/>
                </a:solidFill>
              </a:rPr>
              <a:t>8.60</a:t>
            </a:r>
          </a:p>
          <a:p>
            <a:pPr algn="ctr"/>
            <a:endParaRPr lang="en-GB" sz="500" dirty="0">
              <a:solidFill>
                <a:schemeClr val="tx1">
                  <a:lumMod val="50000"/>
                </a:schemeClr>
              </a:solidFill>
            </a:endParaRPr>
          </a:p>
          <a:p>
            <a:pPr algn="ctr"/>
            <a:r>
              <a:rPr lang="en-GB" sz="1200" dirty="0">
                <a:solidFill>
                  <a:schemeClr val="tx1">
                    <a:lumMod val="50000"/>
                  </a:schemeClr>
                </a:solidFill>
              </a:rPr>
              <a:t>Male: </a:t>
            </a:r>
            <a:r>
              <a:rPr lang="en-GB" sz="1200" b="1" dirty="0">
                <a:solidFill>
                  <a:schemeClr val="accent1"/>
                </a:solidFill>
              </a:rPr>
              <a:t>8.76</a:t>
            </a:r>
          </a:p>
          <a:p>
            <a:pPr algn="ctr"/>
            <a:r>
              <a:rPr lang="en-GB" sz="1200" dirty="0">
                <a:solidFill>
                  <a:schemeClr val="tx1">
                    <a:lumMod val="50000"/>
                  </a:schemeClr>
                </a:solidFill>
              </a:rPr>
              <a:t>Female: </a:t>
            </a:r>
            <a:r>
              <a:rPr lang="en-GB" sz="1200" b="1" dirty="0">
                <a:solidFill>
                  <a:schemeClr val="accent1"/>
                </a:solidFill>
              </a:rPr>
              <a:t>9.96</a:t>
            </a:r>
          </a:p>
          <a:p>
            <a:pPr algn="ctr"/>
            <a:endParaRPr lang="en-GB" sz="500" dirty="0">
              <a:solidFill>
                <a:schemeClr val="tx1">
                  <a:lumMod val="50000"/>
                </a:schemeClr>
              </a:solidFill>
            </a:endParaRPr>
          </a:p>
          <a:p>
            <a:pPr algn="ctr"/>
            <a:r>
              <a:rPr lang="en-GB" sz="1200" dirty="0">
                <a:solidFill>
                  <a:schemeClr val="tx1">
                    <a:lumMod val="50000"/>
                  </a:schemeClr>
                </a:solidFill>
              </a:rPr>
              <a:t>ABC1: </a:t>
            </a:r>
            <a:r>
              <a:rPr lang="en-GB" sz="1200" b="1" dirty="0">
                <a:solidFill>
                  <a:schemeClr val="accent1"/>
                </a:solidFill>
              </a:rPr>
              <a:t>9.34</a:t>
            </a:r>
          </a:p>
          <a:p>
            <a:pPr algn="ctr"/>
            <a:r>
              <a:rPr lang="en-GB" sz="1200" dirty="0">
                <a:solidFill>
                  <a:schemeClr val="tx1">
                    <a:lumMod val="50000"/>
                  </a:schemeClr>
                </a:solidFill>
              </a:rPr>
              <a:t>C2DE: </a:t>
            </a:r>
            <a:r>
              <a:rPr lang="en-GB" sz="1200" b="1" dirty="0">
                <a:solidFill>
                  <a:schemeClr val="accent1"/>
                </a:solidFill>
              </a:rPr>
              <a:t>9.50</a:t>
            </a:r>
          </a:p>
          <a:p>
            <a:pPr algn="ctr"/>
            <a:r>
              <a:rPr lang="en-GB" sz="1200" dirty="0">
                <a:solidFill>
                  <a:schemeClr val="tx1">
                    <a:lumMod val="50000"/>
                  </a:schemeClr>
                </a:solidFill>
              </a:rPr>
              <a:t>C2DE 45+: </a:t>
            </a:r>
            <a:r>
              <a:rPr lang="en-GB" sz="1200" b="1" dirty="0">
                <a:solidFill>
                  <a:schemeClr val="accent1"/>
                </a:solidFill>
              </a:rPr>
              <a:t>9.10</a:t>
            </a:r>
          </a:p>
          <a:p>
            <a:pPr algn="ctr"/>
            <a:r>
              <a:rPr lang="en-GB" sz="1200" dirty="0">
                <a:solidFill>
                  <a:schemeClr val="tx1">
                    <a:lumMod val="50000"/>
                  </a:schemeClr>
                </a:solidFill>
              </a:rPr>
              <a:t>Not C2DE 45+: </a:t>
            </a:r>
            <a:r>
              <a:rPr lang="en-GB" sz="1200" b="1" dirty="0">
                <a:solidFill>
                  <a:schemeClr val="accent1"/>
                </a:solidFill>
              </a:rPr>
              <a:t>9.57</a:t>
            </a:r>
          </a:p>
          <a:p>
            <a:pPr algn="ctr"/>
            <a:endParaRPr lang="en-GB" sz="1200" b="1" dirty="0">
              <a:solidFill>
                <a:schemeClr val="accent1"/>
              </a:solidFill>
            </a:endParaRPr>
          </a:p>
          <a:p>
            <a:pPr algn="ctr"/>
            <a:r>
              <a:rPr lang="en-GB" sz="1200" dirty="0">
                <a:solidFill>
                  <a:schemeClr val="tx1">
                    <a:lumMod val="50000"/>
                  </a:schemeClr>
                </a:solidFill>
              </a:rPr>
              <a:t>Disability: </a:t>
            </a:r>
            <a:r>
              <a:rPr lang="en-GB" sz="1200" b="1" dirty="0">
                <a:solidFill>
                  <a:schemeClr val="accent1"/>
                </a:solidFill>
              </a:rPr>
              <a:t>9.53</a:t>
            </a:r>
          </a:p>
          <a:p>
            <a:pPr algn="ctr"/>
            <a:r>
              <a:rPr lang="en-GB" sz="1200" dirty="0">
                <a:solidFill>
                  <a:schemeClr val="tx1">
                    <a:lumMod val="50000"/>
                  </a:schemeClr>
                </a:solidFill>
              </a:rPr>
              <a:t>No disability: </a:t>
            </a:r>
            <a:r>
              <a:rPr lang="en-GB" sz="1200" b="1" dirty="0">
                <a:solidFill>
                  <a:schemeClr val="accent1"/>
                </a:solidFill>
              </a:rPr>
              <a:t>9.36</a:t>
            </a:r>
          </a:p>
          <a:p>
            <a:pPr algn="ctr"/>
            <a:endParaRPr lang="en-GB" sz="500" dirty="0">
              <a:solidFill>
                <a:schemeClr val="tx1">
                  <a:lumMod val="50000"/>
                </a:schemeClr>
              </a:solidFill>
            </a:endParaRPr>
          </a:p>
          <a:p>
            <a:pPr algn="ctr"/>
            <a:endParaRPr lang="en-GB" sz="500" dirty="0">
              <a:solidFill>
                <a:schemeClr val="tx1">
                  <a:lumMod val="50000"/>
                </a:schemeClr>
              </a:solidFill>
            </a:endParaRPr>
          </a:p>
          <a:p>
            <a:pPr algn="ctr"/>
            <a:r>
              <a:rPr lang="en-GB" sz="1200" dirty="0">
                <a:solidFill>
                  <a:schemeClr val="tx1">
                    <a:lumMod val="50000"/>
                  </a:schemeClr>
                </a:solidFill>
              </a:rPr>
              <a:t>White: </a:t>
            </a:r>
            <a:r>
              <a:rPr lang="en-GB" sz="1200" b="1" dirty="0">
                <a:solidFill>
                  <a:schemeClr val="accent1"/>
                </a:solidFill>
              </a:rPr>
              <a:t>9.37</a:t>
            </a:r>
          </a:p>
          <a:p>
            <a:pPr algn="ctr"/>
            <a:r>
              <a:rPr lang="en-GB" sz="1200" dirty="0">
                <a:solidFill>
                  <a:schemeClr val="tx1">
                    <a:lumMod val="50000"/>
                  </a:schemeClr>
                </a:solidFill>
              </a:rPr>
              <a:t>Ethnic minority: </a:t>
            </a:r>
            <a:r>
              <a:rPr lang="en-GB" sz="1200" b="1" dirty="0">
                <a:solidFill>
                  <a:schemeClr val="accent1"/>
                </a:solidFill>
              </a:rPr>
              <a:t>10.70</a:t>
            </a:r>
          </a:p>
          <a:p>
            <a:pPr algn="ctr"/>
            <a:endParaRPr lang="en-GB" sz="1200" b="1" dirty="0">
              <a:solidFill>
                <a:schemeClr val="accent1"/>
              </a:solidFill>
            </a:endParaRPr>
          </a:p>
          <a:p>
            <a:pPr algn="ctr"/>
            <a:r>
              <a:rPr lang="en-GB" sz="1200" dirty="0">
                <a:solidFill>
                  <a:schemeClr val="tx1">
                    <a:lumMod val="50000"/>
                  </a:schemeClr>
                </a:solidFill>
              </a:rPr>
              <a:t>Urban: </a:t>
            </a:r>
            <a:r>
              <a:rPr lang="en-GB" sz="1200" b="1" dirty="0">
                <a:solidFill>
                  <a:schemeClr val="accent1"/>
                </a:solidFill>
              </a:rPr>
              <a:t>9.30</a:t>
            </a:r>
          </a:p>
          <a:p>
            <a:pPr algn="ctr"/>
            <a:r>
              <a:rPr lang="en-GB" sz="1200" dirty="0">
                <a:solidFill>
                  <a:schemeClr val="tx1">
                    <a:lumMod val="50000"/>
                  </a:schemeClr>
                </a:solidFill>
              </a:rPr>
              <a:t>Town: </a:t>
            </a:r>
            <a:r>
              <a:rPr lang="en-GB" sz="1200" b="1" dirty="0">
                <a:solidFill>
                  <a:schemeClr val="accent1"/>
                </a:solidFill>
              </a:rPr>
              <a:t>8.65</a:t>
            </a:r>
          </a:p>
          <a:p>
            <a:pPr algn="ctr"/>
            <a:r>
              <a:rPr lang="en-GB" sz="1200" dirty="0">
                <a:solidFill>
                  <a:schemeClr val="tx1">
                    <a:lumMod val="50000"/>
                  </a:schemeClr>
                </a:solidFill>
              </a:rPr>
              <a:t>Rural: </a:t>
            </a:r>
            <a:r>
              <a:rPr lang="en-GB" sz="1200" b="1" dirty="0">
                <a:solidFill>
                  <a:schemeClr val="accent1"/>
                </a:solidFill>
              </a:rPr>
              <a:t>8.56</a:t>
            </a:r>
          </a:p>
          <a:p>
            <a:pPr algn="ctr"/>
            <a:endParaRPr lang="en-GB" sz="500" dirty="0">
              <a:solidFill>
                <a:schemeClr val="tx1">
                  <a:lumMod val="50000"/>
                </a:schemeClr>
              </a:solidFill>
            </a:endParaRPr>
          </a:p>
        </p:txBody>
      </p:sp>
      <p:sp>
        <p:nvSpPr>
          <p:cNvPr id="11" name="Speech Bubble: Rectangle with Corners Rounded 10">
            <a:extLst>
              <a:ext uri="{FF2B5EF4-FFF2-40B4-BE49-F238E27FC236}">
                <a16:creationId xmlns:a16="http://schemas.microsoft.com/office/drawing/2014/main" id="{97C71EED-6DBD-7B8B-55E3-37484FE8AB56}"/>
              </a:ext>
            </a:extLst>
          </p:cNvPr>
          <p:cNvSpPr/>
          <p:nvPr/>
        </p:nvSpPr>
        <p:spPr>
          <a:xfrm>
            <a:off x="10124111" y="3140146"/>
            <a:ext cx="1947579" cy="200242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West of Scotland Cancer Network: </a:t>
            </a:r>
            <a:r>
              <a:rPr lang="en-GB" sz="1200" b="1" dirty="0">
                <a:solidFill>
                  <a:schemeClr val="accent1"/>
                </a:solidFill>
              </a:rPr>
              <a:t>9.58</a:t>
            </a:r>
          </a:p>
          <a:p>
            <a:pPr algn="ctr"/>
            <a:endParaRPr lang="en-GB" sz="1200" b="1" dirty="0">
              <a:solidFill>
                <a:schemeClr val="accent1"/>
              </a:solidFill>
            </a:endParaRPr>
          </a:p>
          <a:p>
            <a:pPr algn="ctr"/>
            <a:r>
              <a:rPr lang="en-GB" sz="1200" dirty="0">
                <a:solidFill>
                  <a:schemeClr val="tx1">
                    <a:lumMod val="50000"/>
                  </a:schemeClr>
                </a:solidFill>
              </a:rPr>
              <a:t>South East Scotland Cancer Network: </a:t>
            </a:r>
            <a:r>
              <a:rPr lang="en-GB" sz="1200" b="1" dirty="0">
                <a:solidFill>
                  <a:schemeClr val="accent1"/>
                </a:solidFill>
              </a:rPr>
              <a:t>9.42</a:t>
            </a:r>
          </a:p>
          <a:p>
            <a:pPr algn="ctr"/>
            <a:endParaRPr lang="en-GB" sz="1200" b="1" dirty="0">
              <a:solidFill>
                <a:schemeClr val="accent1"/>
              </a:solidFill>
            </a:endParaRPr>
          </a:p>
          <a:p>
            <a:pPr algn="ctr"/>
            <a:r>
              <a:rPr lang="en-GB" sz="1200" dirty="0">
                <a:solidFill>
                  <a:schemeClr val="tx1">
                    <a:lumMod val="50000"/>
                  </a:schemeClr>
                </a:solidFill>
              </a:rPr>
              <a:t>North Scotland Cancer Network: </a:t>
            </a:r>
            <a:r>
              <a:rPr lang="en-GB" sz="1200" b="1" dirty="0">
                <a:solidFill>
                  <a:schemeClr val="accent1"/>
                </a:solidFill>
              </a:rPr>
              <a:t>9.13</a:t>
            </a:r>
          </a:p>
        </p:txBody>
      </p:sp>
      <p:sp>
        <p:nvSpPr>
          <p:cNvPr id="2" name="Oval 1">
            <a:extLst>
              <a:ext uri="{FF2B5EF4-FFF2-40B4-BE49-F238E27FC236}">
                <a16:creationId xmlns:a16="http://schemas.microsoft.com/office/drawing/2014/main" id="{BB071C14-57E1-77CA-199A-AF96BDD8840A}"/>
              </a:ext>
            </a:extLst>
          </p:cNvPr>
          <p:cNvSpPr/>
          <p:nvPr/>
        </p:nvSpPr>
        <p:spPr>
          <a:xfrm>
            <a:off x="8125370" y="5108128"/>
            <a:ext cx="136509" cy="1492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EB97942E-E990-B119-0285-E9DDB061100C}"/>
              </a:ext>
            </a:extLst>
          </p:cNvPr>
          <p:cNvSpPr/>
          <p:nvPr/>
        </p:nvSpPr>
        <p:spPr>
          <a:xfrm>
            <a:off x="8487287" y="5646448"/>
            <a:ext cx="136509" cy="1492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934207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Ethnic minority respondents, females, and young people were more likely to identify most motivators compared to their opposing subgroups.</a:t>
            </a:r>
          </a:p>
        </p:txBody>
      </p:sp>
      <p:sp>
        <p:nvSpPr>
          <p:cNvPr id="7" name="TextBox 6">
            <a:extLst>
              <a:ext uri="{FF2B5EF4-FFF2-40B4-BE49-F238E27FC236}">
                <a16:creationId xmlns:a16="http://schemas.microsoft.com/office/drawing/2014/main" id="{9FCDB020-5C5D-B627-264A-28F2E227D4D9}"/>
              </a:ext>
            </a:extLst>
          </p:cNvPr>
          <p:cNvSpPr txBox="1"/>
          <p:nvPr/>
        </p:nvSpPr>
        <p:spPr>
          <a:xfrm>
            <a:off x="1298246" y="1428880"/>
            <a:ext cx="9113520" cy="338554"/>
          </a:xfrm>
          <a:prstGeom prst="rect">
            <a:avLst/>
          </a:prstGeom>
          <a:noFill/>
        </p:spPr>
        <p:txBody>
          <a:bodyPr wrap="square" rtlCol="0">
            <a:spAutoFit/>
          </a:bodyPr>
          <a:lstStyle/>
          <a:p>
            <a:pPr algn="ctr"/>
            <a:r>
              <a:rPr lang="en-US" sz="1600" b="1" spc="10" dirty="0"/>
              <a:t>Motivations for getting to a doctor-recommended test at hospital (Net: A lot/ a little)</a:t>
            </a:r>
          </a:p>
        </p:txBody>
      </p:sp>
      <p:sp>
        <p:nvSpPr>
          <p:cNvPr id="9" name="Speech Bubble: Rectangle with Corners Rounded 8">
            <a:extLst>
              <a:ext uri="{FF2B5EF4-FFF2-40B4-BE49-F238E27FC236}">
                <a16:creationId xmlns:a16="http://schemas.microsoft.com/office/drawing/2014/main" id="{1C685388-0DDD-39B8-7B43-2A86D13EF715}"/>
              </a:ext>
            </a:extLst>
          </p:cNvPr>
          <p:cNvSpPr/>
          <p:nvPr/>
        </p:nvSpPr>
        <p:spPr>
          <a:xfrm>
            <a:off x="502355" y="2414940"/>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from an ethnic minority background were more likely than White respondents to identify many statements. Those with the greatest difference include: getting cover for caring responsibilities (34% vs 17%), being easier to take time off work (64% vs 42%) and if they were able to choose the gender of the person doing the test (33% vs 24%).</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4376242"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(18-29) were more likely to identify the majority of motivators, such as knowing how much privacy and being able to cover up (50% vs 40% 30-49, 34% 50+), if they could take someone with them (53% vs 46% 30-49, 37% 50+), or if they could afford the associated costs (44% vs 38% 30-49, 23% 50+).</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8250129" y="2373975"/>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Females were more likely than males to identify the majority of motivators. Those with the greatest difference include: if they could choose the gender of the person doing the test (35% vs 12%), if they could take someone with them (52% vs 31%), knowing the amount of privacy (46% vs 31%). </a:t>
            </a: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502355"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living with a disability were more likely than those without to identify motivators related to accessibility, including: knowing their access needs would be accommodated (41% vs 23%), if it was easier to get and from the hospital (62% vs 55%) or if they could take someone with them (46% vs 40%). </a:t>
            </a:r>
          </a:p>
        </p:txBody>
      </p:sp>
      <p:sp>
        <p:nvSpPr>
          <p:cNvPr id="13" name="Speech Bubble: Rectangle with Corners Rounded 12">
            <a:extLst>
              <a:ext uri="{FF2B5EF4-FFF2-40B4-BE49-F238E27FC236}">
                <a16:creationId xmlns:a16="http://schemas.microsoft.com/office/drawing/2014/main" id="{F44B1E37-C20B-BF26-4B65-CD49FF252F51}"/>
              </a:ext>
            </a:extLst>
          </p:cNvPr>
          <p:cNvSpPr/>
          <p:nvPr/>
        </p:nvSpPr>
        <p:spPr>
          <a:xfrm>
            <a:off x="4376242"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Urban respondents were more likely to identify being able to choose the day/time of the test, compared to rural respondents (61% vs 51%)</a:t>
            </a:r>
          </a:p>
        </p:txBody>
      </p:sp>
      <p:sp>
        <p:nvSpPr>
          <p:cNvPr id="14" name="Speech Bubble: Rectangle with Corners Rounded 13">
            <a:extLst>
              <a:ext uri="{FF2B5EF4-FFF2-40B4-BE49-F238E27FC236}">
                <a16:creationId xmlns:a16="http://schemas.microsoft.com/office/drawing/2014/main" id="{93726484-BABD-8BB2-246B-72CB5B5D4EFF}"/>
              </a:ext>
            </a:extLst>
          </p:cNvPr>
          <p:cNvSpPr/>
          <p:nvPr/>
        </p:nvSpPr>
        <p:spPr>
          <a:xfrm>
            <a:off x="8250129"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a lower social grade (C2DE) were more likely than those from a higher social grade (ABC1) to identify knowing their access needs would be accommodated (35% vs 23%), however they were less likely to identify being able to get childcare cover (15% vs 20%), or if it was easier to take the time off work (38% vs 48%).</a:t>
            </a:r>
          </a:p>
        </p:txBody>
      </p:sp>
      <p:sp>
        <p:nvSpPr>
          <p:cNvPr id="15" name="Rectangle: Rounded Corners 14">
            <a:extLst>
              <a:ext uri="{FF2B5EF4-FFF2-40B4-BE49-F238E27FC236}">
                <a16:creationId xmlns:a16="http://schemas.microsoft.com/office/drawing/2014/main" id="{D401713E-4A16-E917-C9D0-FC808B8DC7ED}"/>
              </a:ext>
            </a:extLst>
          </p:cNvPr>
          <p:cNvSpPr/>
          <p:nvPr/>
        </p:nvSpPr>
        <p:spPr>
          <a:xfrm>
            <a:off x="1279446" y="22352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5155839"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9034053" y="222954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1288971" y="427553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19" name="Rectangle: Rounded Corners 18">
            <a:extLst>
              <a:ext uri="{FF2B5EF4-FFF2-40B4-BE49-F238E27FC236}">
                <a16:creationId xmlns:a16="http://schemas.microsoft.com/office/drawing/2014/main" id="{64F68809-D4CB-943E-8C85-DDB484B8833A}"/>
              </a:ext>
            </a:extLst>
          </p:cNvPr>
          <p:cNvSpPr/>
          <p:nvPr/>
        </p:nvSpPr>
        <p:spPr>
          <a:xfrm>
            <a:off x="5165364" y="425982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Urban/Rural status</a:t>
            </a:r>
          </a:p>
        </p:txBody>
      </p:sp>
      <p:sp>
        <p:nvSpPr>
          <p:cNvPr id="20" name="Rectangle: Rounded Corners 19">
            <a:extLst>
              <a:ext uri="{FF2B5EF4-FFF2-40B4-BE49-F238E27FC236}">
                <a16:creationId xmlns:a16="http://schemas.microsoft.com/office/drawing/2014/main" id="{011C7FBC-9AC9-F585-0151-A2D735C590F5}"/>
              </a:ext>
            </a:extLst>
          </p:cNvPr>
          <p:cNvSpPr/>
          <p:nvPr/>
        </p:nvSpPr>
        <p:spPr>
          <a:xfrm>
            <a:off x="9043578" y="423741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21" name="Footer Placeholder 5">
            <a:extLst>
              <a:ext uri="{FF2B5EF4-FFF2-40B4-BE49-F238E27FC236}">
                <a16:creationId xmlns:a16="http://schemas.microsoft.com/office/drawing/2014/main" id="{7F8FDEF4-EAC4-37CE-B7A5-606F4E79409F}"/>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J1. Imagine that a healthcare professional asked you to go for a test at a hospital. We want to understand what would make you more likely to go for the test. How much, if at all, would the following make you more likely to go for a test at a hospital?  </a:t>
            </a:r>
          </a:p>
          <a:p>
            <a:r>
              <a:rPr lang="en-US" sz="800" dirty="0"/>
              <a:t>Base: All in Scotland (N=1,056)</a:t>
            </a:r>
          </a:p>
          <a:p>
            <a:endParaRPr lang="en-US" sz="800" dirty="0"/>
          </a:p>
        </p:txBody>
      </p:sp>
      <p:sp>
        <p:nvSpPr>
          <p:cNvPr id="2" name="Oval 1">
            <a:extLst>
              <a:ext uri="{FF2B5EF4-FFF2-40B4-BE49-F238E27FC236}">
                <a16:creationId xmlns:a16="http://schemas.microsoft.com/office/drawing/2014/main" id="{7E8D4607-8865-9DA1-7405-89C93A3D35A7}"/>
              </a:ext>
            </a:extLst>
          </p:cNvPr>
          <p:cNvSpPr/>
          <p:nvPr/>
        </p:nvSpPr>
        <p:spPr>
          <a:xfrm>
            <a:off x="3329673" y="2181567"/>
            <a:ext cx="179560" cy="191525"/>
          </a:xfrm>
          <a:prstGeom prst="ellipse">
            <a:avLst/>
          </a:prstGeom>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586858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99E2763A-32CA-F707-0778-C85893C23EDB}"/>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Just under 2 in 5 reported receiving healthcare remotely in the past 12 months, with phone call being the most commonly identified remote method </a:t>
            </a:r>
          </a:p>
        </p:txBody>
      </p:sp>
      <p:sp>
        <p:nvSpPr>
          <p:cNvPr id="12" name="Footer Placeholder 5">
            <a:extLst>
              <a:ext uri="{FF2B5EF4-FFF2-40B4-BE49-F238E27FC236}">
                <a16:creationId xmlns:a16="http://schemas.microsoft.com/office/drawing/2014/main" id="{556F02B5-3D0C-C656-225A-218427CF1208}"/>
              </a:ext>
            </a:extLst>
          </p:cNvPr>
          <p:cNvSpPr txBox="1">
            <a:spLocks/>
          </p:cNvSpPr>
          <p:nvPr/>
        </p:nvSpPr>
        <p:spPr>
          <a:xfrm>
            <a:off x="219903" y="6455877"/>
            <a:ext cx="6258651"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G1. In the last 12 months, did you receive care from a healthcare professional remotely? Please select all that apply.</a:t>
            </a:r>
          </a:p>
          <a:p>
            <a:r>
              <a:rPr lang="en-US" sz="800" dirty="0"/>
              <a:t>Base: All in Scotland (N=1,056)</a:t>
            </a:r>
          </a:p>
        </p:txBody>
      </p:sp>
      <p:graphicFrame>
        <p:nvGraphicFramePr>
          <p:cNvPr id="13" name="Chart 12">
            <a:extLst>
              <a:ext uri="{FF2B5EF4-FFF2-40B4-BE49-F238E27FC236}">
                <a16:creationId xmlns:a16="http://schemas.microsoft.com/office/drawing/2014/main" id="{0B19174E-4527-1EE0-5E37-4D62B3CD5A13}"/>
              </a:ext>
            </a:extLst>
          </p:cNvPr>
          <p:cNvGraphicFramePr/>
          <p:nvPr>
            <p:extLst>
              <p:ext uri="{D42A27DB-BD31-4B8C-83A1-F6EECF244321}">
                <p14:modId xmlns:p14="http://schemas.microsoft.com/office/powerpoint/2010/main" val="2262903416"/>
              </p:ext>
            </p:extLst>
          </p:nvPr>
        </p:nvGraphicFramePr>
        <p:xfrm>
          <a:off x="412850" y="1517221"/>
          <a:ext cx="11366300" cy="508038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F5CFCEF7-85AE-9F72-2B45-42DF98724D34}"/>
              </a:ext>
            </a:extLst>
          </p:cNvPr>
          <p:cNvSpPr txBox="1"/>
          <p:nvPr/>
        </p:nvSpPr>
        <p:spPr>
          <a:xfrm>
            <a:off x="2224978" y="1322349"/>
            <a:ext cx="7742044" cy="338554"/>
          </a:xfrm>
          <a:prstGeom prst="rect">
            <a:avLst/>
          </a:prstGeom>
          <a:noFill/>
        </p:spPr>
        <p:txBody>
          <a:bodyPr wrap="square" rtlCol="0">
            <a:spAutoFit/>
          </a:bodyPr>
          <a:lstStyle/>
          <a:p>
            <a:pPr algn="ctr"/>
            <a:r>
              <a:rPr lang="en-US" sz="1600" b="1" spc="10" dirty="0"/>
              <a:t>Type of doctors appointment</a:t>
            </a:r>
          </a:p>
        </p:txBody>
      </p:sp>
      <p:sp>
        <p:nvSpPr>
          <p:cNvPr id="3" name="Rounded Rectangle 14">
            <a:extLst>
              <a:ext uri="{FF2B5EF4-FFF2-40B4-BE49-F238E27FC236}">
                <a16:creationId xmlns:a16="http://schemas.microsoft.com/office/drawing/2014/main" id="{546220FC-06EF-4435-4BCE-B2FDABA0F944}"/>
              </a:ext>
            </a:extLst>
          </p:cNvPr>
          <p:cNvSpPr/>
          <p:nvPr/>
        </p:nvSpPr>
        <p:spPr>
          <a:xfrm>
            <a:off x="8931477" y="2764202"/>
            <a:ext cx="2299690" cy="1329595"/>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3200" dirty="0">
              <a:solidFill>
                <a:schemeClr val="tx1"/>
              </a:solidFill>
              <a:latin typeface="Arial Black" panose="020B0A04020102020204" pitchFamily="34" charset="0"/>
            </a:endParaRPr>
          </a:p>
        </p:txBody>
      </p:sp>
      <p:sp>
        <p:nvSpPr>
          <p:cNvPr id="4" name="TextBox 3">
            <a:extLst>
              <a:ext uri="{FF2B5EF4-FFF2-40B4-BE49-F238E27FC236}">
                <a16:creationId xmlns:a16="http://schemas.microsoft.com/office/drawing/2014/main" id="{9852878A-DA63-FB30-034C-71337D9CD506}"/>
              </a:ext>
            </a:extLst>
          </p:cNvPr>
          <p:cNvSpPr txBox="1"/>
          <p:nvPr/>
        </p:nvSpPr>
        <p:spPr>
          <a:xfrm>
            <a:off x="8879843" y="2892431"/>
            <a:ext cx="2402958" cy="1015663"/>
          </a:xfrm>
          <a:prstGeom prst="rect">
            <a:avLst/>
          </a:prstGeom>
          <a:noFill/>
        </p:spPr>
        <p:txBody>
          <a:bodyPr wrap="square" rtlCol="0">
            <a:spAutoFit/>
          </a:bodyPr>
          <a:lstStyle/>
          <a:p>
            <a:pPr algn="ctr"/>
            <a:r>
              <a:rPr lang="en-GB" sz="2800" dirty="0">
                <a:solidFill>
                  <a:schemeClr val="accent4"/>
                </a:solidFill>
                <a:latin typeface="Arial Black" panose="020B0A04020102020204" pitchFamily="34" charset="0"/>
              </a:rPr>
              <a:t>38%</a:t>
            </a:r>
          </a:p>
          <a:p>
            <a:pPr algn="ctr"/>
            <a:endParaRPr lang="en-GB" sz="800" dirty="0">
              <a:latin typeface="Arial Black" panose="020B0A04020102020204" pitchFamily="34" charset="0"/>
            </a:endParaRPr>
          </a:p>
          <a:p>
            <a:pPr algn="ctr"/>
            <a:r>
              <a:rPr lang="en-GB" sz="1200" dirty="0"/>
              <a:t>Received healthcare from a professional remotely</a:t>
            </a:r>
          </a:p>
        </p:txBody>
      </p:sp>
    </p:spTree>
    <p:extLst>
      <p:ext uri="{BB962C8B-B14F-4D97-AF65-F5344CB8AC3E}">
        <p14:creationId xmlns:p14="http://schemas.microsoft.com/office/powerpoint/2010/main" val="40911216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317322" y="418614"/>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Females, older adults, those from an ethnic minority background and those living with a disability were more likely to report receiving a remote consultation in the past 12 months.</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9695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spc="10" dirty="0">
                <a:solidFill>
                  <a:schemeClr val="tx1">
                    <a:lumMod val="95000"/>
                    <a:lumOff val="5000"/>
                  </a:schemeClr>
                </a:solidFill>
              </a:rPr>
              <a:t>Proportion who received remote consultation</a:t>
            </a:r>
            <a:endParaRPr lang="en-US" sz="1600" b="1" i="0" u="none" strike="noStrike" kern="1200" spc="10" baseline="0" dirty="0">
              <a:solidFill>
                <a:schemeClr val="tx1">
                  <a:lumMod val="95000"/>
                  <a:lumOff val="5000"/>
                </a:schemeClr>
              </a:solidFill>
              <a:ea typeface="+mn-ea"/>
              <a:cs typeface="+mn-cs"/>
            </a:endParaRP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317322" y="6114411"/>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G1. In the last 12 months, did you receive care from a healthcare professional remotely? Please select all that apply.</a:t>
            </a:r>
          </a:p>
          <a:p>
            <a:r>
              <a:rPr lang="en-US" sz="800" dirty="0"/>
              <a:t>Base: All in Scotland (N=1,056); Males (N=491); Females (N=555); 18-29 (N=175); 30-49 (N=341); 50+ (N=540); ABC1 (N=546); C2DE (N=510); C2DE 45+ (N=335); Not C2DE 45+ (N=721); White: (N=978); Ethnic minority (N=78); Disability (N=320); No disability (N=708); Urban (N=466); Town and fringe (N=84); Rural (N=151); West of Scotland Cancer Network (N=471); South East of Scotland Cancer Network (N=320); North Scotland Cancer Network (N=265)</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graphicFrame>
        <p:nvGraphicFramePr>
          <p:cNvPr id="29" name="Chart 28">
            <a:extLst>
              <a:ext uri="{FF2B5EF4-FFF2-40B4-BE49-F238E27FC236}">
                <a16:creationId xmlns:a16="http://schemas.microsoft.com/office/drawing/2014/main" id="{D6FE1494-2AC0-54CD-8325-33F3C0AD9F0B}"/>
              </a:ext>
            </a:extLst>
          </p:cNvPr>
          <p:cNvGraphicFramePr/>
          <p:nvPr>
            <p:extLst>
              <p:ext uri="{D42A27DB-BD31-4B8C-83A1-F6EECF244321}">
                <p14:modId xmlns:p14="http://schemas.microsoft.com/office/powerpoint/2010/main" val="1712676620"/>
              </p:ext>
            </p:extLst>
          </p:nvPr>
        </p:nvGraphicFramePr>
        <p:xfrm>
          <a:off x="420677" y="2092794"/>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30" name="Rectangle 29">
            <a:extLst>
              <a:ext uri="{FF2B5EF4-FFF2-40B4-BE49-F238E27FC236}">
                <a16:creationId xmlns:a16="http://schemas.microsoft.com/office/drawing/2014/main" id="{A9261498-EF8D-F870-397A-076B05568B24}"/>
              </a:ext>
            </a:extLst>
          </p:cNvPr>
          <p:cNvSpPr/>
          <p:nvPr/>
        </p:nvSpPr>
        <p:spPr>
          <a:xfrm>
            <a:off x="7542398" y="4672938"/>
            <a:ext cx="853440" cy="29692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sp>
        <p:nvSpPr>
          <p:cNvPr id="31" name="Rectangle 30">
            <a:extLst>
              <a:ext uri="{FF2B5EF4-FFF2-40B4-BE49-F238E27FC236}">
                <a16:creationId xmlns:a16="http://schemas.microsoft.com/office/drawing/2014/main" id="{90B382D1-F8F8-0850-BFC4-12AD2FAB745B}"/>
              </a:ext>
            </a:extLst>
          </p:cNvPr>
          <p:cNvSpPr/>
          <p:nvPr/>
        </p:nvSpPr>
        <p:spPr>
          <a:xfrm>
            <a:off x="441274" y="4686833"/>
            <a:ext cx="654697" cy="30846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32" name="Rectangle 31">
            <a:extLst>
              <a:ext uri="{FF2B5EF4-FFF2-40B4-BE49-F238E27FC236}">
                <a16:creationId xmlns:a16="http://schemas.microsoft.com/office/drawing/2014/main" id="{E6C2736B-323C-7413-04C3-A47706F91855}"/>
              </a:ext>
            </a:extLst>
          </p:cNvPr>
          <p:cNvSpPr/>
          <p:nvPr/>
        </p:nvSpPr>
        <p:spPr>
          <a:xfrm>
            <a:off x="1107417" y="4672325"/>
            <a:ext cx="586766" cy="33906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33" name="Rectangle 32">
            <a:extLst>
              <a:ext uri="{FF2B5EF4-FFF2-40B4-BE49-F238E27FC236}">
                <a16:creationId xmlns:a16="http://schemas.microsoft.com/office/drawing/2014/main" id="{A2A42959-E41D-4555-5D47-FE98E182FB21}"/>
              </a:ext>
            </a:extLst>
          </p:cNvPr>
          <p:cNvSpPr/>
          <p:nvPr/>
        </p:nvSpPr>
        <p:spPr>
          <a:xfrm>
            <a:off x="1595210" y="4681763"/>
            <a:ext cx="692243" cy="32963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34" name="Rectangle 33">
            <a:extLst>
              <a:ext uri="{FF2B5EF4-FFF2-40B4-BE49-F238E27FC236}">
                <a16:creationId xmlns:a16="http://schemas.microsoft.com/office/drawing/2014/main" id="{6818EE43-8EFA-607D-DC15-272F3B89FC52}"/>
              </a:ext>
            </a:extLst>
          </p:cNvPr>
          <p:cNvSpPr/>
          <p:nvPr/>
        </p:nvSpPr>
        <p:spPr>
          <a:xfrm>
            <a:off x="4038524" y="4692125"/>
            <a:ext cx="628112"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35" name="Rectangle 34">
            <a:extLst>
              <a:ext uri="{FF2B5EF4-FFF2-40B4-BE49-F238E27FC236}">
                <a16:creationId xmlns:a16="http://schemas.microsoft.com/office/drawing/2014/main" id="{C88D8F5C-AF6E-9711-0FCD-421DE483C2DE}"/>
              </a:ext>
            </a:extLst>
          </p:cNvPr>
          <p:cNvSpPr/>
          <p:nvPr/>
        </p:nvSpPr>
        <p:spPr>
          <a:xfrm>
            <a:off x="4489457" y="4680302"/>
            <a:ext cx="628113"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36" name="Rectangle 35">
            <a:extLst>
              <a:ext uri="{FF2B5EF4-FFF2-40B4-BE49-F238E27FC236}">
                <a16:creationId xmlns:a16="http://schemas.microsoft.com/office/drawing/2014/main" id="{9BD68901-EAE2-963F-DB61-1FFEA4012723}"/>
              </a:ext>
            </a:extLst>
          </p:cNvPr>
          <p:cNvSpPr/>
          <p:nvPr/>
        </p:nvSpPr>
        <p:spPr>
          <a:xfrm>
            <a:off x="7072405" y="4696910"/>
            <a:ext cx="853440" cy="39152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sp>
        <p:nvSpPr>
          <p:cNvPr id="37" name="Rectangle 36">
            <a:extLst>
              <a:ext uri="{FF2B5EF4-FFF2-40B4-BE49-F238E27FC236}">
                <a16:creationId xmlns:a16="http://schemas.microsoft.com/office/drawing/2014/main" id="{866A3C38-D6BE-94C0-5AF2-A9ED25C978C7}"/>
              </a:ext>
            </a:extLst>
          </p:cNvPr>
          <p:cNvSpPr/>
          <p:nvPr/>
        </p:nvSpPr>
        <p:spPr>
          <a:xfrm>
            <a:off x="8398773" y="4705084"/>
            <a:ext cx="628783" cy="28931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Urban</a:t>
            </a:r>
          </a:p>
        </p:txBody>
      </p:sp>
      <p:sp>
        <p:nvSpPr>
          <p:cNvPr id="38" name="Rectangle 37">
            <a:extLst>
              <a:ext uri="{FF2B5EF4-FFF2-40B4-BE49-F238E27FC236}">
                <a16:creationId xmlns:a16="http://schemas.microsoft.com/office/drawing/2014/main" id="{BD1782F8-4255-52D7-362F-F21298819677}"/>
              </a:ext>
            </a:extLst>
          </p:cNvPr>
          <p:cNvSpPr/>
          <p:nvPr/>
        </p:nvSpPr>
        <p:spPr>
          <a:xfrm>
            <a:off x="9379761" y="4707908"/>
            <a:ext cx="545609" cy="28931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Rural</a:t>
            </a:r>
          </a:p>
        </p:txBody>
      </p:sp>
      <p:sp>
        <p:nvSpPr>
          <p:cNvPr id="49" name="Rectangle 48">
            <a:extLst>
              <a:ext uri="{FF2B5EF4-FFF2-40B4-BE49-F238E27FC236}">
                <a16:creationId xmlns:a16="http://schemas.microsoft.com/office/drawing/2014/main" id="{891D6BD7-1B17-4230-80CE-F82FE42B3A84}"/>
              </a:ext>
            </a:extLst>
          </p:cNvPr>
          <p:cNvSpPr/>
          <p:nvPr/>
        </p:nvSpPr>
        <p:spPr>
          <a:xfrm>
            <a:off x="4912583" y="4714623"/>
            <a:ext cx="628113"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 45+</a:t>
            </a:r>
          </a:p>
        </p:txBody>
      </p:sp>
      <p:sp>
        <p:nvSpPr>
          <p:cNvPr id="50" name="Rectangle 49">
            <a:extLst>
              <a:ext uri="{FF2B5EF4-FFF2-40B4-BE49-F238E27FC236}">
                <a16:creationId xmlns:a16="http://schemas.microsoft.com/office/drawing/2014/main" id="{6E679E8D-0BCE-5A92-21A2-D47FE214E8F0}"/>
              </a:ext>
            </a:extLst>
          </p:cNvPr>
          <p:cNvSpPr/>
          <p:nvPr/>
        </p:nvSpPr>
        <p:spPr>
          <a:xfrm>
            <a:off x="5322937" y="4783396"/>
            <a:ext cx="594628"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Not C2DE 45+</a:t>
            </a:r>
          </a:p>
        </p:txBody>
      </p:sp>
      <p:sp>
        <p:nvSpPr>
          <p:cNvPr id="51" name="Rectangle 50">
            <a:extLst>
              <a:ext uri="{FF2B5EF4-FFF2-40B4-BE49-F238E27FC236}">
                <a16:creationId xmlns:a16="http://schemas.microsoft.com/office/drawing/2014/main" id="{E529F6F8-6519-03B4-66E6-F43A9FAEFE94}"/>
              </a:ext>
            </a:extLst>
          </p:cNvPr>
          <p:cNvSpPr/>
          <p:nvPr/>
        </p:nvSpPr>
        <p:spPr>
          <a:xfrm>
            <a:off x="9801305" y="485898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West of Scotland Cancer Network</a:t>
            </a:r>
          </a:p>
        </p:txBody>
      </p:sp>
      <p:sp>
        <p:nvSpPr>
          <p:cNvPr id="52" name="Rectangle 51">
            <a:extLst>
              <a:ext uri="{FF2B5EF4-FFF2-40B4-BE49-F238E27FC236}">
                <a16:creationId xmlns:a16="http://schemas.microsoft.com/office/drawing/2014/main" id="{176E8B93-28C5-F9C2-A87A-61E10FCCA57D}"/>
              </a:ext>
            </a:extLst>
          </p:cNvPr>
          <p:cNvSpPr/>
          <p:nvPr/>
        </p:nvSpPr>
        <p:spPr>
          <a:xfrm>
            <a:off x="10432329" y="5007718"/>
            <a:ext cx="853440" cy="3097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South East of Scotland Cancer Network</a:t>
            </a:r>
          </a:p>
        </p:txBody>
      </p:sp>
      <p:sp>
        <p:nvSpPr>
          <p:cNvPr id="53" name="Rectangle 52">
            <a:extLst>
              <a:ext uri="{FF2B5EF4-FFF2-40B4-BE49-F238E27FC236}">
                <a16:creationId xmlns:a16="http://schemas.microsoft.com/office/drawing/2014/main" id="{45B2E1A9-9E2F-7574-A57E-91FC61CB44AF}"/>
              </a:ext>
            </a:extLst>
          </p:cNvPr>
          <p:cNvSpPr/>
          <p:nvPr/>
        </p:nvSpPr>
        <p:spPr>
          <a:xfrm>
            <a:off x="11088129" y="482681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North Scotland Cancer Network</a:t>
            </a:r>
          </a:p>
        </p:txBody>
      </p:sp>
      <p:sp>
        <p:nvSpPr>
          <p:cNvPr id="54" name="Rectangle 53">
            <a:extLst>
              <a:ext uri="{FF2B5EF4-FFF2-40B4-BE49-F238E27FC236}">
                <a16:creationId xmlns:a16="http://schemas.microsoft.com/office/drawing/2014/main" id="{D1F31B6B-0B3D-F003-C925-6F4F40ABBD05}"/>
              </a:ext>
            </a:extLst>
          </p:cNvPr>
          <p:cNvSpPr/>
          <p:nvPr/>
        </p:nvSpPr>
        <p:spPr>
          <a:xfrm>
            <a:off x="8930854" y="4707415"/>
            <a:ext cx="545609" cy="28931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Town</a:t>
            </a:r>
          </a:p>
        </p:txBody>
      </p:sp>
      <p:sp>
        <p:nvSpPr>
          <p:cNvPr id="59" name="Isosceles Triangle 58">
            <a:extLst>
              <a:ext uri="{FF2B5EF4-FFF2-40B4-BE49-F238E27FC236}">
                <a16:creationId xmlns:a16="http://schemas.microsoft.com/office/drawing/2014/main" id="{B7E3C591-53D2-AC52-BFE7-2C3BBD969A4C}"/>
              </a:ext>
            </a:extLst>
          </p:cNvPr>
          <p:cNvSpPr>
            <a:spLocks noChangeAspect="1"/>
          </p:cNvSpPr>
          <p:nvPr/>
        </p:nvSpPr>
        <p:spPr>
          <a:xfrm>
            <a:off x="1864929" y="332670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0" name="Isosceles Triangle 59">
            <a:extLst>
              <a:ext uri="{FF2B5EF4-FFF2-40B4-BE49-F238E27FC236}">
                <a16:creationId xmlns:a16="http://schemas.microsoft.com/office/drawing/2014/main" id="{2D185FEF-59DD-4D97-25A7-E815A4F4F004}"/>
              </a:ext>
            </a:extLst>
          </p:cNvPr>
          <p:cNvSpPr>
            <a:spLocks noChangeAspect="1"/>
          </p:cNvSpPr>
          <p:nvPr/>
        </p:nvSpPr>
        <p:spPr>
          <a:xfrm rot="10800000">
            <a:off x="2649400" y="353553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1" name="Isosceles Triangle 60">
            <a:extLst>
              <a:ext uri="{FF2B5EF4-FFF2-40B4-BE49-F238E27FC236}">
                <a16:creationId xmlns:a16="http://schemas.microsoft.com/office/drawing/2014/main" id="{87DAAA63-C066-394A-C53A-85D9E1C0BD61}"/>
              </a:ext>
            </a:extLst>
          </p:cNvPr>
          <p:cNvSpPr>
            <a:spLocks noChangeAspect="1"/>
          </p:cNvSpPr>
          <p:nvPr/>
        </p:nvSpPr>
        <p:spPr>
          <a:xfrm>
            <a:off x="7852287" y="311521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3" name="Isosceles Triangle 62">
            <a:extLst>
              <a:ext uri="{FF2B5EF4-FFF2-40B4-BE49-F238E27FC236}">
                <a16:creationId xmlns:a16="http://schemas.microsoft.com/office/drawing/2014/main" id="{321E033C-5E40-E14B-4CA6-BB249143AD96}"/>
              </a:ext>
            </a:extLst>
          </p:cNvPr>
          <p:cNvSpPr>
            <a:spLocks noChangeAspect="1"/>
          </p:cNvSpPr>
          <p:nvPr/>
        </p:nvSpPr>
        <p:spPr>
          <a:xfrm>
            <a:off x="6655507" y="334075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cxnSp>
        <p:nvCxnSpPr>
          <p:cNvPr id="2" name="Straight Connector 1">
            <a:extLst>
              <a:ext uri="{FF2B5EF4-FFF2-40B4-BE49-F238E27FC236}">
                <a16:creationId xmlns:a16="http://schemas.microsoft.com/office/drawing/2014/main" id="{5CCCB815-F780-AD3E-7C2A-D3B18600E416}"/>
              </a:ext>
            </a:extLst>
          </p:cNvPr>
          <p:cNvCxnSpPr/>
          <p:nvPr/>
        </p:nvCxnSpPr>
        <p:spPr>
          <a:xfrm>
            <a:off x="524030" y="4673557"/>
            <a:ext cx="11141032" cy="0"/>
          </a:xfrm>
          <a:prstGeom prst="line">
            <a:avLst/>
          </a:prstGeom>
        </p:spPr>
        <p:style>
          <a:lnRef idx="1">
            <a:schemeClr val="dk1"/>
          </a:lnRef>
          <a:fillRef idx="0">
            <a:schemeClr val="dk1"/>
          </a:fillRef>
          <a:effectRef idx="0">
            <a:schemeClr val="dk1"/>
          </a:effectRef>
          <a:fontRef idx="minor">
            <a:schemeClr val="tx1"/>
          </a:fontRef>
        </p:style>
      </p:cxnSp>
      <p:sp>
        <p:nvSpPr>
          <p:cNvPr id="3" name="Isosceles Triangle 2">
            <a:extLst>
              <a:ext uri="{FF2B5EF4-FFF2-40B4-BE49-F238E27FC236}">
                <a16:creationId xmlns:a16="http://schemas.microsoft.com/office/drawing/2014/main" id="{76F065A3-7C60-D59D-293B-EA9C1A2EDB47}"/>
              </a:ext>
            </a:extLst>
          </p:cNvPr>
          <p:cNvSpPr>
            <a:spLocks noChangeAspect="1"/>
          </p:cNvSpPr>
          <p:nvPr/>
        </p:nvSpPr>
        <p:spPr>
          <a:xfrm rot="10800000">
            <a:off x="1452107" y="35217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 name="Isosceles Triangle 3">
            <a:extLst>
              <a:ext uri="{FF2B5EF4-FFF2-40B4-BE49-F238E27FC236}">
                <a16:creationId xmlns:a16="http://schemas.microsoft.com/office/drawing/2014/main" id="{F8D389AE-20AF-A385-D90A-6BC47200A9BD}"/>
              </a:ext>
            </a:extLst>
          </p:cNvPr>
          <p:cNvSpPr>
            <a:spLocks noChangeAspect="1"/>
          </p:cNvSpPr>
          <p:nvPr/>
        </p:nvSpPr>
        <p:spPr>
          <a:xfrm>
            <a:off x="3435954" y="340649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 name="Oval 4">
            <a:extLst>
              <a:ext uri="{FF2B5EF4-FFF2-40B4-BE49-F238E27FC236}">
                <a16:creationId xmlns:a16="http://schemas.microsoft.com/office/drawing/2014/main" id="{1E5C320C-03C8-C5B9-5DB5-B455C8F6D35B}"/>
              </a:ext>
            </a:extLst>
          </p:cNvPr>
          <p:cNvSpPr/>
          <p:nvPr/>
        </p:nvSpPr>
        <p:spPr>
          <a:xfrm>
            <a:off x="6655507" y="516257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Isosceles Triangle 7">
            <a:extLst>
              <a:ext uri="{FF2B5EF4-FFF2-40B4-BE49-F238E27FC236}">
                <a16:creationId xmlns:a16="http://schemas.microsoft.com/office/drawing/2014/main" id="{2DFD8C1B-0E97-F286-1BDA-823CA7E0DD52}"/>
              </a:ext>
            </a:extLst>
          </p:cNvPr>
          <p:cNvSpPr>
            <a:spLocks noChangeAspect="1"/>
          </p:cNvSpPr>
          <p:nvPr/>
        </p:nvSpPr>
        <p:spPr>
          <a:xfrm rot="10800000">
            <a:off x="6238152" y="345829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0" name="Isosceles Triangle 9">
            <a:extLst>
              <a:ext uri="{FF2B5EF4-FFF2-40B4-BE49-F238E27FC236}">
                <a16:creationId xmlns:a16="http://schemas.microsoft.com/office/drawing/2014/main" id="{53C15ED5-B25C-A1D3-D245-731587314A0B}"/>
              </a:ext>
            </a:extLst>
          </p:cNvPr>
          <p:cNvSpPr>
            <a:spLocks noChangeAspect="1"/>
          </p:cNvSpPr>
          <p:nvPr/>
        </p:nvSpPr>
        <p:spPr>
          <a:xfrm rot="10800000">
            <a:off x="7452097" y="361067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1" name="Oval 10">
            <a:extLst>
              <a:ext uri="{FF2B5EF4-FFF2-40B4-BE49-F238E27FC236}">
                <a16:creationId xmlns:a16="http://schemas.microsoft.com/office/drawing/2014/main" id="{637AF142-2745-5D30-2F5E-4EEE2B52D37D}"/>
              </a:ext>
            </a:extLst>
          </p:cNvPr>
          <p:cNvSpPr/>
          <p:nvPr/>
        </p:nvSpPr>
        <p:spPr>
          <a:xfrm>
            <a:off x="9110184" y="5023472"/>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575224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FE4F97A7-D986-4ADE-FE43-48E2D7E86D99}"/>
              </a:ext>
            </a:extLst>
          </p:cNvPr>
          <p:cNvSpPr txBox="1">
            <a:spLocks/>
          </p:cNvSpPr>
          <p:nvPr/>
        </p:nvSpPr>
        <p:spPr>
          <a:xfrm>
            <a:off x="284205" y="203079"/>
            <a:ext cx="11359061"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Overall, there were generally positive perceptions regarding remote consultations, as most agreed they were comfortable discussing their health concern and that it allowed their concerns to be quickly and adequately addressed.</a:t>
            </a:r>
          </a:p>
        </p:txBody>
      </p:sp>
      <p:sp>
        <p:nvSpPr>
          <p:cNvPr id="8" name="TextBox 7">
            <a:extLst>
              <a:ext uri="{FF2B5EF4-FFF2-40B4-BE49-F238E27FC236}">
                <a16:creationId xmlns:a16="http://schemas.microsoft.com/office/drawing/2014/main" id="{13A86547-EEB7-712E-7521-606AD988642B}"/>
              </a:ext>
            </a:extLst>
          </p:cNvPr>
          <p:cNvSpPr txBox="1"/>
          <p:nvPr/>
        </p:nvSpPr>
        <p:spPr>
          <a:xfrm>
            <a:off x="2224978" y="1530285"/>
            <a:ext cx="7742044" cy="307777"/>
          </a:xfrm>
          <a:prstGeom prst="rect">
            <a:avLst/>
          </a:prstGeom>
          <a:noFill/>
        </p:spPr>
        <p:txBody>
          <a:bodyPr wrap="square" rtlCol="0">
            <a:spAutoFit/>
          </a:bodyPr>
          <a:lstStyle/>
          <a:p>
            <a:pPr algn="ctr"/>
            <a:r>
              <a:rPr lang="en-US" sz="1400" b="1" spc="10" dirty="0"/>
              <a:t>Agreement regarding remote consultation statements (Net: Agree)</a:t>
            </a:r>
          </a:p>
        </p:txBody>
      </p:sp>
      <p:sp>
        <p:nvSpPr>
          <p:cNvPr id="9" name="Footer Placeholder 5">
            <a:extLst>
              <a:ext uri="{FF2B5EF4-FFF2-40B4-BE49-F238E27FC236}">
                <a16:creationId xmlns:a16="http://schemas.microsoft.com/office/drawing/2014/main" id="{79BDC278-C9E4-5804-E434-B38453980518}"/>
              </a:ext>
            </a:extLst>
          </p:cNvPr>
          <p:cNvSpPr txBox="1">
            <a:spLocks/>
          </p:cNvSpPr>
          <p:nvPr/>
        </p:nvSpPr>
        <p:spPr>
          <a:xfrm>
            <a:off x="350339" y="6424938"/>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G2. You said that you have received care from a healthcare professional remotely in the last 12 months. How much do you agree or disagree with the following statements? If you have been to multiple remote appointments in the last 12 months, please think about the most recent one.</a:t>
            </a:r>
          </a:p>
          <a:p>
            <a:r>
              <a:rPr lang="en-US" sz="800" dirty="0"/>
              <a:t>Base: All in Scotland who had a remote consultation (N=403)</a:t>
            </a:r>
          </a:p>
        </p:txBody>
      </p:sp>
      <p:graphicFrame>
        <p:nvGraphicFramePr>
          <p:cNvPr id="10" name="Chart 9">
            <a:extLst>
              <a:ext uri="{FF2B5EF4-FFF2-40B4-BE49-F238E27FC236}">
                <a16:creationId xmlns:a16="http://schemas.microsoft.com/office/drawing/2014/main" id="{E2A9FB43-863A-F95E-10B8-AB4B6D2651B0}"/>
              </a:ext>
            </a:extLst>
          </p:cNvPr>
          <p:cNvGraphicFramePr/>
          <p:nvPr>
            <p:extLst>
              <p:ext uri="{D42A27DB-BD31-4B8C-83A1-F6EECF244321}">
                <p14:modId xmlns:p14="http://schemas.microsoft.com/office/powerpoint/2010/main" val="887179742"/>
              </p:ext>
            </p:extLst>
          </p:nvPr>
        </p:nvGraphicFramePr>
        <p:xfrm>
          <a:off x="462824" y="1607322"/>
          <a:ext cx="11359061" cy="48987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006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B30414-16E6-4BD4-B073-37CA890FBAD8}"/>
              </a:ext>
            </a:extLst>
          </p:cNvPr>
          <p:cNvSpPr>
            <a:spLocks noGrp="1"/>
          </p:cNvSpPr>
          <p:nvPr>
            <p:ph type="title"/>
          </p:nvPr>
        </p:nvSpPr>
        <p:spPr>
          <a:xfrm>
            <a:off x="496261" y="188674"/>
            <a:ext cx="10658475" cy="553998"/>
          </a:xfrm>
        </p:spPr>
        <p:txBody>
          <a:bodyPr/>
          <a:lstStyle/>
          <a:p>
            <a:r>
              <a:rPr lang="en-GB" sz="2800" dirty="0">
                <a:solidFill>
                  <a:schemeClr val="tx1"/>
                </a:solidFill>
                <a:latin typeface="+mn-lt"/>
                <a:ea typeface="+mj-lt"/>
                <a:cs typeface="+mj-lt"/>
              </a:rPr>
              <a:t>Symptom groupings – used for questions in sections B, H and I</a:t>
            </a:r>
          </a:p>
        </p:txBody>
      </p:sp>
      <p:graphicFrame>
        <p:nvGraphicFramePr>
          <p:cNvPr id="6" name="Table 5">
            <a:extLst>
              <a:ext uri="{FF2B5EF4-FFF2-40B4-BE49-F238E27FC236}">
                <a16:creationId xmlns:a16="http://schemas.microsoft.com/office/drawing/2014/main" id="{55D45642-5471-4032-94CA-94F81EEACF08}"/>
              </a:ext>
            </a:extLst>
          </p:cNvPr>
          <p:cNvGraphicFramePr>
            <a:graphicFrameLocks noGrp="1"/>
          </p:cNvGraphicFramePr>
          <p:nvPr/>
        </p:nvGraphicFramePr>
        <p:xfrm>
          <a:off x="461963" y="866274"/>
          <a:ext cx="3994485" cy="3617684"/>
        </p:xfrm>
        <a:graphic>
          <a:graphicData uri="http://schemas.openxmlformats.org/drawingml/2006/table">
            <a:tbl>
              <a:tblPr firstRow="1" bandRow="1">
                <a:tableStyleId>{F5AB1C69-6EDB-4FF4-983F-18BD219EF322}</a:tableStyleId>
              </a:tblPr>
              <a:tblGrid>
                <a:gridCol w="3994485">
                  <a:extLst>
                    <a:ext uri="{9D8B030D-6E8A-4147-A177-3AD203B41FA5}">
                      <a16:colId xmlns:a16="http://schemas.microsoft.com/office/drawing/2014/main" val="1095915591"/>
                    </a:ext>
                  </a:extLst>
                </a:gridCol>
              </a:tblGrid>
              <a:tr h="471809">
                <a:tc>
                  <a:txBody>
                    <a:bodyPr/>
                    <a:lstStyle/>
                    <a:p>
                      <a:r>
                        <a:rPr lang="en-GB" sz="2000">
                          <a:latin typeface="+mn-lt"/>
                        </a:rPr>
                        <a:t>Non-specific</a:t>
                      </a:r>
                    </a:p>
                  </a:txBody>
                  <a:tcPr/>
                </a:tc>
                <a:extLst>
                  <a:ext uri="{0D108BD9-81ED-4DB2-BD59-A6C34878D82A}">
                    <a16:rowId xmlns:a16="http://schemas.microsoft.com/office/drawing/2014/main" val="326475135"/>
                  </a:ext>
                </a:extLst>
              </a:tr>
              <a:tr h="441565">
                <a:tc>
                  <a:txBody>
                    <a:bodyPr/>
                    <a:lstStyle/>
                    <a:p>
                      <a:pPr algn="l" fontAlgn="b"/>
                      <a:r>
                        <a:rPr lang="en-GB" sz="2000" b="0" i="0" u="none" strike="noStrike">
                          <a:solidFill>
                            <a:srgbClr val="000000"/>
                          </a:solidFill>
                          <a:effectLst/>
                          <a:latin typeface="+mn-lt"/>
                        </a:rPr>
                        <a:t>A persistent change in bowel habits</a:t>
                      </a:r>
                    </a:p>
                  </a:txBody>
                  <a:tcPr marL="6350" marR="6350" marT="6350" marB="0" anchor="b"/>
                </a:tc>
                <a:extLst>
                  <a:ext uri="{0D108BD9-81ED-4DB2-BD59-A6C34878D82A}">
                    <a16:rowId xmlns:a16="http://schemas.microsoft.com/office/drawing/2014/main" val="17087300"/>
                  </a:ext>
                </a:extLst>
              </a:tr>
              <a:tr h="733421">
                <a:tc>
                  <a:txBody>
                    <a:bodyPr/>
                    <a:lstStyle/>
                    <a:p>
                      <a:pPr algn="l" fontAlgn="b"/>
                      <a:r>
                        <a:rPr lang="en-GB" sz="2000" b="0" i="0" u="none" strike="noStrike">
                          <a:solidFill>
                            <a:srgbClr val="000000"/>
                          </a:solidFill>
                          <a:effectLst/>
                          <a:latin typeface="+mn-lt"/>
                        </a:rPr>
                        <a:t>A persistent change in bladder habits</a:t>
                      </a:r>
                    </a:p>
                  </a:txBody>
                  <a:tcPr marL="6350" marR="6350" marT="6350" marB="0" anchor="b"/>
                </a:tc>
                <a:extLst>
                  <a:ext uri="{0D108BD9-81ED-4DB2-BD59-A6C34878D82A}">
                    <a16:rowId xmlns:a16="http://schemas.microsoft.com/office/drawing/2014/main" val="2564904977"/>
                  </a:ext>
                </a:extLst>
              </a:tr>
              <a:tr h="441565">
                <a:tc>
                  <a:txBody>
                    <a:bodyPr/>
                    <a:lstStyle/>
                    <a:p>
                      <a:pPr algn="l" fontAlgn="b"/>
                      <a:r>
                        <a:rPr lang="en-GB" sz="2000" b="0" i="0" u="none" strike="noStrike" dirty="0">
                          <a:solidFill>
                            <a:srgbClr val="000000"/>
                          </a:solidFill>
                          <a:effectLst/>
                          <a:latin typeface="+mn-lt"/>
                        </a:rPr>
                        <a:t>Tired all the time for no clear reason</a:t>
                      </a:r>
                    </a:p>
                  </a:txBody>
                  <a:tcPr marL="6350" marR="6350" marT="6350" marB="0" anchor="b"/>
                </a:tc>
                <a:extLst>
                  <a:ext uri="{0D108BD9-81ED-4DB2-BD59-A6C34878D82A}">
                    <a16:rowId xmlns:a16="http://schemas.microsoft.com/office/drawing/2014/main" val="2576286562"/>
                  </a:ext>
                </a:extLst>
              </a:tr>
              <a:tr h="44156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dirty="0">
                          <a:effectLst/>
                          <a:latin typeface="Arial" panose="020B0604020202020204" pitchFamily="34" charset="0"/>
                          <a:ea typeface="Yu Mincho" panose="02020400000000000000" pitchFamily="18" charset="-128"/>
                        </a:rPr>
                        <a:t>Not feeling as hungry as usual</a:t>
                      </a:r>
                    </a:p>
                  </a:txBody>
                  <a:tcPr marL="6350" marR="6350" marT="6350" marB="0" anchor="b"/>
                </a:tc>
                <a:extLst>
                  <a:ext uri="{0D108BD9-81ED-4DB2-BD59-A6C34878D82A}">
                    <a16:rowId xmlns:a16="http://schemas.microsoft.com/office/drawing/2014/main" val="2810714415"/>
                  </a:ext>
                </a:extLst>
              </a:tr>
              <a:tr h="441565">
                <a:tc>
                  <a:txBody>
                    <a:bodyPr/>
                    <a:lstStyle/>
                    <a:p>
                      <a:pPr algn="l" fontAlgn="b"/>
                      <a:r>
                        <a:rPr lang="en-GB" sz="2000" b="1" i="0" u="none" strike="noStrike" dirty="0">
                          <a:solidFill>
                            <a:srgbClr val="000000"/>
                          </a:solidFill>
                          <a:effectLst/>
                          <a:latin typeface="+mn-lt"/>
                        </a:rPr>
                        <a:t>Persistent unexplained pain</a:t>
                      </a:r>
                    </a:p>
                  </a:txBody>
                  <a:tcPr marL="6350" marR="6350" marT="6350" marB="0" anchor="b"/>
                </a:tc>
                <a:extLst>
                  <a:ext uri="{0D108BD9-81ED-4DB2-BD59-A6C34878D82A}">
                    <a16:rowId xmlns:a16="http://schemas.microsoft.com/office/drawing/2014/main" val="1867003058"/>
                  </a:ext>
                </a:extLst>
              </a:tr>
              <a:tr h="471809">
                <a:tc>
                  <a:txBody>
                    <a:bodyPr/>
                    <a:lstStyle/>
                    <a:p>
                      <a:r>
                        <a:rPr lang="en-GB" sz="2000" b="1" dirty="0">
                          <a:solidFill>
                            <a:schemeClr val="accent6">
                              <a:lumMod val="10000"/>
                            </a:schemeClr>
                          </a:solidFill>
                          <a:latin typeface="+mn-lt"/>
                        </a:rPr>
                        <a:t>Losing weight without trying to</a:t>
                      </a:r>
                    </a:p>
                  </a:txBody>
                  <a:tcPr/>
                </a:tc>
                <a:extLst>
                  <a:ext uri="{0D108BD9-81ED-4DB2-BD59-A6C34878D82A}">
                    <a16:rowId xmlns:a16="http://schemas.microsoft.com/office/drawing/2014/main" val="4011211419"/>
                  </a:ext>
                </a:extLst>
              </a:tr>
            </a:tbl>
          </a:graphicData>
        </a:graphic>
      </p:graphicFrame>
      <p:graphicFrame>
        <p:nvGraphicFramePr>
          <p:cNvPr id="10" name="Table 9">
            <a:extLst>
              <a:ext uri="{FF2B5EF4-FFF2-40B4-BE49-F238E27FC236}">
                <a16:creationId xmlns:a16="http://schemas.microsoft.com/office/drawing/2014/main" id="{48C71350-B871-4800-8CEE-96034205770E}"/>
              </a:ext>
            </a:extLst>
          </p:cNvPr>
          <p:cNvGraphicFramePr>
            <a:graphicFrameLocks noGrp="1"/>
          </p:cNvGraphicFramePr>
          <p:nvPr/>
        </p:nvGraphicFramePr>
        <p:xfrm>
          <a:off x="4570370" y="866274"/>
          <a:ext cx="3994486" cy="4157980"/>
        </p:xfrm>
        <a:graphic>
          <a:graphicData uri="http://schemas.openxmlformats.org/drawingml/2006/table">
            <a:tbl>
              <a:tblPr firstRow="1" bandRow="1">
                <a:tableStyleId>{5C22544A-7EE6-4342-B048-85BDC9FD1C3A}</a:tableStyleId>
              </a:tblPr>
              <a:tblGrid>
                <a:gridCol w="3994486">
                  <a:extLst>
                    <a:ext uri="{9D8B030D-6E8A-4147-A177-3AD203B41FA5}">
                      <a16:colId xmlns:a16="http://schemas.microsoft.com/office/drawing/2014/main" val="1095915591"/>
                    </a:ext>
                  </a:extLst>
                </a:gridCol>
              </a:tblGrid>
              <a:tr h="370840">
                <a:tc>
                  <a:txBody>
                    <a:bodyPr/>
                    <a:lstStyle/>
                    <a:p>
                      <a:r>
                        <a:rPr lang="en-GB" sz="2000">
                          <a:latin typeface="+mn-lt"/>
                        </a:rPr>
                        <a:t>Red flag</a:t>
                      </a:r>
                    </a:p>
                  </a:txBody>
                  <a:tcPr/>
                </a:tc>
                <a:extLst>
                  <a:ext uri="{0D108BD9-81ED-4DB2-BD59-A6C34878D82A}">
                    <a16:rowId xmlns:a16="http://schemas.microsoft.com/office/drawing/2014/main" val="326475135"/>
                  </a:ext>
                </a:extLst>
              </a:tr>
              <a:tr h="370840">
                <a:tc>
                  <a:txBody>
                    <a:bodyPr/>
                    <a:lstStyle/>
                    <a:p>
                      <a:pPr algn="l" fontAlgn="b"/>
                      <a:r>
                        <a:rPr lang="en-GB" sz="2000" b="0" i="0" u="none" strike="noStrike" dirty="0">
                          <a:solidFill>
                            <a:srgbClr val="000000"/>
                          </a:solidFill>
                          <a:effectLst/>
                          <a:latin typeface="+mn-lt"/>
                        </a:rPr>
                        <a:t>A change in the appearance of a mole</a:t>
                      </a:r>
                    </a:p>
                  </a:txBody>
                  <a:tcPr marL="6350" marR="6350" marT="6350" marB="0" anchor="b"/>
                </a:tc>
                <a:extLst>
                  <a:ext uri="{0D108BD9-81ED-4DB2-BD59-A6C34878D82A}">
                    <a16:rowId xmlns:a16="http://schemas.microsoft.com/office/drawing/2014/main" val="17087300"/>
                  </a:ext>
                </a:extLst>
              </a:tr>
              <a:tr h="370840">
                <a:tc>
                  <a:txBody>
                    <a:bodyPr/>
                    <a:lstStyle/>
                    <a:p>
                      <a:pPr algn="l" fontAlgn="b"/>
                      <a:r>
                        <a:rPr lang="en-GB" sz="2000" b="0" i="0" u="none" strike="noStrike">
                          <a:solidFill>
                            <a:srgbClr val="000000"/>
                          </a:solidFill>
                          <a:effectLst/>
                          <a:latin typeface="+mn-lt"/>
                        </a:rPr>
                        <a:t>An unexplained lump or swelling</a:t>
                      </a:r>
                    </a:p>
                  </a:txBody>
                  <a:tcPr marL="6350" marR="6350" marT="6350" marB="0" anchor="b"/>
                </a:tc>
                <a:extLst>
                  <a:ext uri="{0D108BD9-81ED-4DB2-BD59-A6C34878D82A}">
                    <a16:rowId xmlns:a16="http://schemas.microsoft.com/office/drawing/2014/main" val="2431510592"/>
                  </a:ext>
                </a:extLst>
              </a:tr>
              <a:tr h="370840">
                <a:tc>
                  <a:txBody>
                    <a:bodyPr/>
                    <a:lstStyle/>
                    <a:p>
                      <a:pPr algn="l" fontAlgn="b"/>
                      <a:r>
                        <a:rPr lang="en-GB" sz="2000" b="0" i="0" u="none" strike="noStrike" dirty="0">
                          <a:solidFill>
                            <a:srgbClr val="000000"/>
                          </a:solidFill>
                          <a:effectLst/>
                          <a:latin typeface="+mn-lt"/>
                        </a:rPr>
                        <a:t>Unexplained bleeding between periods, after sex or after the menopause </a:t>
                      </a:r>
                    </a:p>
                  </a:txBody>
                  <a:tcPr marL="6350" marR="6350" marT="6350" marB="0" anchor="b"/>
                </a:tc>
                <a:extLst>
                  <a:ext uri="{0D108BD9-81ED-4DB2-BD59-A6C34878D82A}">
                    <a16:rowId xmlns:a16="http://schemas.microsoft.com/office/drawing/2014/main" val="3276942199"/>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0" i="0" u="none" strike="noStrike" dirty="0">
                          <a:solidFill>
                            <a:srgbClr val="000000"/>
                          </a:solidFill>
                          <a:effectLst/>
                          <a:latin typeface="+mn-lt"/>
                        </a:rPr>
                        <a:t>A sore that does not heal</a:t>
                      </a:r>
                    </a:p>
                  </a:txBody>
                  <a:tcPr marL="6350" marR="6350" marT="6350" marB="0" anchor="b"/>
                </a:tc>
                <a:extLst>
                  <a:ext uri="{0D108BD9-81ED-4DB2-BD59-A6C34878D82A}">
                    <a16:rowId xmlns:a16="http://schemas.microsoft.com/office/drawing/2014/main" val="394707244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0" i="0" u="none" strike="noStrike" dirty="0">
                          <a:solidFill>
                            <a:srgbClr val="000000"/>
                          </a:solidFill>
                          <a:effectLst/>
                          <a:latin typeface="+mn-lt"/>
                        </a:rPr>
                        <a:t>Blood in poo or pee </a:t>
                      </a:r>
                    </a:p>
                  </a:txBody>
                  <a:tcPr marL="6350" marR="6350" marT="6350" marB="0" anchor="b"/>
                </a:tc>
                <a:extLst>
                  <a:ext uri="{0D108BD9-81ED-4DB2-BD59-A6C34878D82A}">
                    <a16:rowId xmlns:a16="http://schemas.microsoft.com/office/drawing/2014/main" val="252605971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1" i="0" u="none" strike="noStrike" dirty="0">
                          <a:solidFill>
                            <a:srgbClr val="000000"/>
                          </a:solidFill>
                          <a:effectLst/>
                          <a:latin typeface="+mn-lt"/>
                        </a:rPr>
                        <a:t>Persistent difficulty swallowing</a:t>
                      </a:r>
                      <a:endParaRPr lang="en-GB" sz="2000" b="0" i="0" u="none" strike="noStrike" dirty="0">
                        <a:solidFill>
                          <a:srgbClr val="000000"/>
                        </a:solidFill>
                        <a:effectLst/>
                        <a:latin typeface="+mn-lt"/>
                      </a:endParaRPr>
                    </a:p>
                  </a:txBody>
                  <a:tcPr marL="6350" marR="6350" marT="6350" marB="0" anchor="b"/>
                </a:tc>
                <a:extLst>
                  <a:ext uri="{0D108BD9-81ED-4DB2-BD59-A6C34878D82A}">
                    <a16:rowId xmlns:a16="http://schemas.microsoft.com/office/drawing/2014/main" val="4011211419"/>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1" i="0" u="none" strike="noStrike" dirty="0">
                          <a:solidFill>
                            <a:srgbClr val="000000"/>
                          </a:solidFill>
                          <a:effectLst/>
                          <a:latin typeface="+mn-lt"/>
                        </a:rPr>
                        <a:t>Losing weight without trying to</a:t>
                      </a:r>
                    </a:p>
                  </a:txBody>
                  <a:tcPr marL="6350" marR="6350" marT="6350" marB="0" anchor="b"/>
                </a:tc>
                <a:extLst>
                  <a:ext uri="{0D108BD9-81ED-4DB2-BD59-A6C34878D82A}">
                    <a16:rowId xmlns:a16="http://schemas.microsoft.com/office/drawing/2014/main" val="180201325"/>
                  </a:ext>
                </a:extLst>
              </a:tr>
              <a:tr h="370840">
                <a:tc>
                  <a:txBody>
                    <a:bodyPr/>
                    <a:lstStyle/>
                    <a:p>
                      <a:pPr algn="l" fontAlgn="b"/>
                      <a:r>
                        <a:rPr lang="en-GB" sz="2000" b="1" i="0" u="none" strike="noStrike" dirty="0">
                          <a:solidFill>
                            <a:srgbClr val="000000"/>
                          </a:solidFill>
                          <a:effectLst/>
                          <a:latin typeface="+mn-lt"/>
                        </a:rPr>
                        <a:t>Coughing up blood</a:t>
                      </a:r>
                    </a:p>
                  </a:txBody>
                  <a:tcPr marL="6350" marR="6350" marT="6350" marB="0" anchor="b"/>
                </a:tc>
                <a:extLst>
                  <a:ext uri="{0D108BD9-81ED-4DB2-BD59-A6C34878D82A}">
                    <a16:rowId xmlns:a16="http://schemas.microsoft.com/office/drawing/2014/main" val="494615642"/>
                  </a:ext>
                </a:extLst>
              </a:tr>
            </a:tbl>
          </a:graphicData>
        </a:graphic>
      </p:graphicFrame>
      <p:graphicFrame>
        <p:nvGraphicFramePr>
          <p:cNvPr id="11" name="Table 10">
            <a:extLst>
              <a:ext uri="{FF2B5EF4-FFF2-40B4-BE49-F238E27FC236}">
                <a16:creationId xmlns:a16="http://schemas.microsoft.com/office/drawing/2014/main" id="{079D4FE4-6572-476A-801F-7FC3E4E1DE36}"/>
              </a:ext>
            </a:extLst>
          </p:cNvPr>
          <p:cNvGraphicFramePr>
            <a:graphicFrameLocks noGrp="1"/>
          </p:cNvGraphicFramePr>
          <p:nvPr/>
        </p:nvGraphicFramePr>
        <p:xfrm>
          <a:off x="461962" y="4607560"/>
          <a:ext cx="3994485" cy="2250440"/>
        </p:xfrm>
        <a:graphic>
          <a:graphicData uri="http://schemas.openxmlformats.org/drawingml/2006/table">
            <a:tbl>
              <a:tblPr firstRow="1" bandRow="1">
                <a:tableStyleId>{00A15C55-8517-42AA-B614-E9B94910E393}</a:tableStyleId>
              </a:tblPr>
              <a:tblGrid>
                <a:gridCol w="3994485">
                  <a:extLst>
                    <a:ext uri="{9D8B030D-6E8A-4147-A177-3AD203B41FA5}">
                      <a16:colId xmlns:a16="http://schemas.microsoft.com/office/drawing/2014/main" val="1095915591"/>
                    </a:ext>
                  </a:extLst>
                </a:gridCol>
              </a:tblGrid>
              <a:tr h="370840">
                <a:tc>
                  <a:txBody>
                    <a:bodyPr/>
                    <a:lstStyle/>
                    <a:p>
                      <a:r>
                        <a:rPr lang="en-GB" sz="2000" dirty="0">
                          <a:latin typeface="+mn-lt"/>
                        </a:rPr>
                        <a:t>Lung-specific</a:t>
                      </a:r>
                    </a:p>
                  </a:txBody>
                  <a:tcPr/>
                </a:tc>
                <a:extLst>
                  <a:ext uri="{0D108BD9-81ED-4DB2-BD59-A6C34878D82A}">
                    <a16:rowId xmlns:a16="http://schemas.microsoft.com/office/drawing/2014/main" val="326475135"/>
                  </a:ext>
                </a:extLst>
              </a:tr>
              <a:tr h="370840">
                <a:tc>
                  <a:txBody>
                    <a:bodyPr/>
                    <a:lstStyle/>
                    <a:p>
                      <a:pPr algn="l" fontAlgn="b"/>
                      <a:r>
                        <a:rPr lang="en-GB" sz="2000" b="0" i="0" u="none" strike="noStrike" dirty="0">
                          <a:solidFill>
                            <a:srgbClr val="000000"/>
                          </a:solidFill>
                          <a:effectLst/>
                          <a:latin typeface="+mn-lt"/>
                        </a:rPr>
                        <a:t>Breathlessness</a:t>
                      </a:r>
                    </a:p>
                  </a:txBody>
                  <a:tcPr marL="6350" marR="6350" marT="6350" marB="0" anchor="b"/>
                </a:tc>
                <a:extLst>
                  <a:ext uri="{0D108BD9-81ED-4DB2-BD59-A6C34878D82A}">
                    <a16:rowId xmlns:a16="http://schemas.microsoft.com/office/drawing/2014/main" val="422204166"/>
                  </a:ext>
                </a:extLst>
              </a:tr>
              <a:tr h="370840">
                <a:tc>
                  <a:txBody>
                    <a:bodyPr/>
                    <a:lstStyle/>
                    <a:p>
                      <a:pPr algn="l" fontAlgn="b"/>
                      <a:r>
                        <a:rPr lang="en-GB" sz="2000" b="0" i="0" u="none" strike="noStrike">
                          <a:solidFill>
                            <a:srgbClr val="000000"/>
                          </a:solidFill>
                          <a:effectLst/>
                          <a:latin typeface="+mn-lt"/>
                        </a:rPr>
                        <a:t>Persistent hoarseness</a:t>
                      </a:r>
                    </a:p>
                  </a:txBody>
                  <a:tcPr marL="6350" marR="6350" marT="6350" marB="0" anchor="b"/>
                </a:tc>
                <a:extLst>
                  <a:ext uri="{0D108BD9-81ED-4DB2-BD59-A6C34878D82A}">
                    <a16:rowId xmlns:a16="http://schemas.microsoft.com/office/drawing/2014/main" val="2388024077"/>
                  </a:ext>
                </a:extLst>
              </a:tr>
              <a:tr h="370840">
                <a:tc>
                  <a:txBody>
                    <a:bodyPr/>
                    <a:lstStyle/>
                    <a:p>
                      <a:pPr algn="l" fontAlgn="b"/>
                      <a:r>
                        <a:rPr lang="en-GB" sz="2000" b="0" i="0" u="none" strike="noStrike">
                          <a:solidFill>
                            <a:srgbClr val="000000"/>
                          </a:solidFill>
                          <a:effectLst/>
                          <a:latin typeface="+mn-lt"/>
                        </a:rPr>
                        <a:t>A persistent cough</a:t>
                      </a:r>
                    </a:p>
                  </a:txBody>
                  <a:tcPr marL="6350" marR="6350" marT="6350" marB="0" anchor="b"/>
                </a:tc>
                <a:extLst>
                  <a:ext uri="{0D108BD9-81ED-4DB2-BD59-A6C34878D82A}">
                    <a16:rowId xmlns:a16="http://schemas.microsoft.com/office/drawing/2014/main" val="1101792687"/>
                  </a:ext>
                </a:extLst>
              </a:tr>
              <a:tr h="370840">
                <a:tc>
                  <a:txBody>
                    <a:bodyPr/>
                    <a:lstStyle/>
                    <a:p>
                      <a:pPr algn="l" fontAlgn="b"/>
                      <a:r>
                        <a:rPr lang="en-GB" sz="2000" b="0" i="0" u="none" strike="noStrike">
                          <a:solidFill>
                            <a:srgbClr val="000000"/>
                          </a:solidFill>
                          <a:effectLst/>
                          <a:latin typeface="+mn-lt"/>
                        </a:rPr>
                        <a:t>A change in an existing cough</a:t>
                      </a:r>
                    </a:p>
                  </a:txBody>
                  <a:tcPr marL="6350" marR="6350" marT="6350" marB="0" anchor="b"/>
                </a:tc>
                <a:extLst>
                  <a:ext uri="{0D108BD9-81ED-4DB2-BD59-A6C34878D82A}">
                    <a16:rowId xmlns:a16="http://schemas.microsoft.com/office/drawing/2014/main" val="4011211419"/>
                  </a:ext>
                </a:extLst>
              </a:tr>
              <a:tr h="370840">
                <a:tc>
                  <a:txBody>
                    <a:bodyPr/>
                    <a:lstStyle/>
                    <a:p>
                      <a:pPr algn="l" fontAlgn="b"/>
                      <a:r>
                        <a:rPr lang="en-GB" sz="2000" b="1" i="0" u="none" strike="noStrike" dirty="0">
                          <a:solidFill>
                            <a:srgbClr val="000000"/>
                          </a:solidFill>
                          <a:effectLst/>
                          <a:latin typeface="+mn-lt"/>
                        </a:rPr>
                        <a:t>Coughing up blood</a:t>
                      </a:r>
                    </a:p>
                  </a:txBody>
                  <a:tcPr marL="6350" marR="6350" marT="6350" marB="0" anchor="b"/>
                </a:tc>
                <a:extLst>
                  <a:ext uri="{0D108BD9-81ED-4DB2-BD59-A6C34878D82A}">
                    <a16:rowId xmlns:a16="http://schemas.microsoft.com/office/drawing/2014/main" val="2846013238"/>
                  </a:ext>
                </a:extLst>
              </a:tr>
            </a:tbl>
          </a:graphicData>
        </a:graphic>
      </p:graphicFrame>
      <p:pic>
        <p:nvPicPr>
          <p:cNvPr id="7" name="Picture 6" descr="A picture containing text&#10;&#10;Description automatically generated">
            <a:extLst>
              <a:ext uri="{FF2B5EF4-FFF2-40B4-BE49-F238E27FC236}">
                <a16:creationId xmlns:a16="http://schemas.microsoft.com/office/drawing/2014/main" id="{3E8C2BBE-A889-40ED-9123-C5957F51B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5190" y="5733256"/>
            <a:ext cx="2248683" cy="1056881"/>
          </a:xfrm>
          <a:prstGeom prst="rect">
            <a:avLst/>
          </a:prstGeom>
        </p:spPr>
      </p:pic>
      <p:graphicFrame>
        <p:nvGraphicFramePr>
          <p:cNvPr id="8" name="Table 7">
            <a:extLst>
              <a:ext uri="{FF2B5EF4-FFF2-40B4-BE49-F238E27FC236}">
                <a16:creationId xmlns:a16="http://schemas.microsoft.com/office/drawing/2014/main" id="{94DCFFE7-DD12-4908-9CAB-BA62D27C110A}"/>
              </a:ext>
            </a:extLst>
          </p:cNvPr>
          <p:cNvGraphicFramePr>
            <a:graphicFrameLocks noGrp="1"/>
          </p:cNvGraphicFramePr>
          <p:nvPr/>
        </p:nvGraphicFramePr>
        <p:xfrm>
          <a:off x="8678778" y="866274"/>
          <a:ext cx="3445095" cy="2706370"/>
        </p:xfrm>
        <a:graphic>
          <a:graphicData uri="http://schemas.openxmlformats.org/drawingml/2006/table">
            <a:tbl>
              <a:tblPr firstRow="1" bandRow="1">
                <a:tableStyleId>{21E4AEA4-8DFA-4A89-87EB-49C32662AFE0}</a:tableStyleId>
              </a:tblPr>
              <a:tblGrid>
                <a:gridCol w="3445095">
                  <a:extLst>
                    <a:ext uri="{9D8B030D-6E8A-4147-A177-3AD203B41FA5}">
                      <a16:colId xmlns:a16="http://schemas.microsoft.com/office/drawing/2014/main" val="1095915591"/>
                    </a:ext>
                  </a:extLst>
                </a:gridCol>
              </a:tblGrid>
              <a:tr h="370840">
                <a:tc>
                  <a:txBody>
                    <a:bodyPr/>
                    <a:lstStyle/>
                    <a:p>
                      <a:r>
                        <a:rPr lang="en-GB" sz="2000" dirty="0"/>
                        <a:t>Oral-specific</a:t>
                      </a:r>
                    </a:p>
                  </a:txBody>
                  <a:tcPr/>
                </a:tc>
                <a:extLst>
                  <a:ext uri="{0D108BD9-81ED-4DB2-BD59-A6C34878D82A}">
                    <a16:rowId xmlns:a16="http://schemas.microsoft.com/office/drawing/2014/main" val="326475135"/>
                  </a:ext>
                </a:extLst>
              </a:tr>
              <a:tr h="370840">
                <a:tc>
                  <a:txBody>
                    <a:bodyPr/>
                    <a:lstStyle/>
                    <a:p>
                      <a:pPr algn="l" fontAlgn="b"/>
                      <a:r>
                        <a:rPr lang="en-GB" sz="2000" b="0" u="none" strike="noStrike">
                          <a:solidFill>
                            <a:srgbClr val="000000"/>
                          </a:solidFill>
                          <a:effectLst/>
                        </a:rPr>
                        <a:t>Red/white patches in mouth</a:t>
                      </a:r>
                      <a:endParaRPr lang="en-GB"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087300"/>
                  </a:ext>
                </a:extLst>
              </a:tr>
              <a:tr h="370840">
                <a:tc>
                  <a:txBody>
                    <a:bodyPr/>
                    <a:lstStyle/>
                    <a:p>
                      <a:pPr algn="l" fontAlgn="b"/>
                      <a:r>
                        <a:rPr lang="en-GB" sz="2000" b="0" u="none" strike="noStrike" dirty="0">
                          <a:solidFill>
                            <a:srgbClr val="000000"/>
                          </a:solidFill>
                          <a:effectLst/>
                        </a:rPr>
                        <a:t>Ulcer in mouth that doesn’t heal</a:t>
                      </a:r>
                      <a:endParaRPr lang="en-GB" sz="20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6490497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1" u="none" strike="noStrike" dirty="0">
                          <a:solidFill>
                            <a:srgbClr val="000000"/>
                          </a:solidFill>
                          <a:effectLst/>
                        </a:rPr>
                        <a:t>Persistent difficulty swallowing</a:t>
                      </a:r>
                      <a:endParaRPr lang="en-GB" sz="20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76286562"/>
                  </a:ext>
                </a:extLst>
              </a:tr>
              <a:tr h="305946">
                <a:tc>
                  <a:txBody>
                    <a:bodyPr/>
                    <a:lstStyle/>
                    <a:p>
                      <a:pPr algn="l" fontAlgn="b"/>
                      <a:r>
                        <a:rPr lang="en-GB" sz="2000" b="1" u="none" strike="noStrike">
                          <a:solidFill>
                            <a:srgbClr val="000000"/>
                          </a:solidFill>
                          <a:effectLst/>
                        </a:rPr>
                        <a:t>Persistent unexplained pain</a:t>
                      </a:r>
                      <a:endParaRPr lang="en-GB" sz="20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67003058"/>
                  </a:ext>
                </a:extLst>
              </a:tr>
              <a:tr h="370840">
                <a:tc>
                  <a:txBody>
                    <a:bodyPr/>
                    <a:lstStyle/>
                    <a:p>
                      <a:r>
                        <a:rPr lang="en-GB" sz="2000" b="1" dirty="0">
                          <a:solidFill>
                            <a:schemeClr val="accent6">
                              <a:lumMod val="10000"/>
                            </a:schemeClr>
                          </a:solidFill>
                        </a:rPr>
                        <a:t>Unexplained weight loss</a:t>
                      </a:r>
                    </a:p>
                  </a:txBody>
                  <a:tcPr/>
                </a:tc>
                <a:extLst>
                  <a:ext uri="{0D108BD9-81ED-4DB2-BD59-A6C34878D82A}">
                    <a16:rowId xmlns:a16="http://schemas.microsoft.com/office/drawing/2014/main" val="4011211419"/>
                  </a:ext>
                </a:extLst>
              </a:tr>
            </a:tbl>
          </a:graphicData>
        </a:graphic>
      </p:graphicFrame>
    </p:spTree>
    <p:extLst>
      <p:ext uri="{BB962C8B-B14F-4D97-AF65-F5344CB8AC3E}">
        <p14:creationId xmlns:p14="http://schemas.microsoft.com/office/powerpoint/2010/main" val="30741275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142103" y="253150"/>
            <a:ext cx="11907794" cy="121334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Generally, respondents held positive perceptions towards remote consultations, although older adults, females, those from lower social grades and in rural areas were less likely to hold positive perceptions</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2483942" y="2402784"/>
            <a:ext cx="3488620" cy="17249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aged over 50 were less likely than 18-29s to agree that their remote consultation made discussing their concern easier (49% vs 56%) and quicker (69% vs 79%).</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6357829" y="2373975"/>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Female respondents were less likely than males to agree that they were comfortable discussing their concern in a remote consultation (69% vs 79%) and that it made discussing their concern easier (46% vs 58%).</a:t>
            </a:r>
          </a:p>
        </p:txBody>
      </p:sp>
      <p:sp>
        <p:nvSpPr>
          <p:cNvPr id="13" name="Speech Bubble: Rectangle with Corners Rounded 12">
            <a:extLst>
              <a:ext uri="{FF2B5EF4-FFF2-40B4-BE49-F238E27FC236}">
                <a16:creationId xmlns:a16="http://schemas.microsoft.com/office/drawing/2014/main" id="{F44B1E37-C20B-BF26-4B65-CD49FF252F51}"/>
              </a:ext>
            </a:extLst>
          </p:cNvPr>
          <p:cNvSpPr/>
          <p:nvPr/>
        </p:nvSpPr>
        <p:spPr>
          <a:xfrm>
            <a:off x="2483942" y="4414530"/>
            <a:ext cx="3488620" cy="186366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from a lower social grade (C2DE) were less likely than those from a higher social grade (ABC1) to agree that they felt comfortable discussing in a remote consultation (66% vs 80%) and that their concerns were adequately addressed (58% vs 71%).</a:t>
            </a:r>
          </a:p>
        </p:txBody>
      </p:sp>
      <p:sp>
        <p:nvSpPr>
          <p:cNvPr id="14" name="Speech Bubble: Rectangle with Corners Rounded 13">
            <a:extLst>
              <a:ext uri="{FF2B5EF4-FFF2-40B4-BE49-F238E27FC236}">
                <a16:creationId xmlns:a16="http://schemas.microsoft.com/office/drawing/2014/main" id="{93726484-BABD-8BB2-246B-72CB5B5D4EFF}"/>
              </a:ext>
            </a:extLst>
          </p:cNvPr>
          <p:cNvSpPr/>
          <p:nvPr/>
        </p:nvSpPr>
        <p:spPr>
          <a:xfrm>
            <a:off x="6357829" y="4385721"/>
            <a:ext cx="3488620" cy="189543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living in rural areas were more likely to agree that the remote consultation was unhelpful because they needed to see a doctor in person anyway (48% vs 33%).</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3253491" y="2289883"/>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7141753" y="222954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9" name="Rectangle: Rounded Corners 18">
            <a:extLst>
              <a:ext uri="{FF2B5EF4-FFF2-40B4-BE49-F238E27FC236}">
                <a16:creationId xmlns:a16="http://schemas.microsoft.com/office/drawing/2014/main" id="{64F68809-D4CB-943E-8C85-DDB484B8833A}"/>
              </a:ext>
            </a:extLst>
          </p:cNvPr>
          <p:cNvSpPr/>
          <p:nvPr/>
        </p:nvSpPr>
        <p:spPr>
          <a:xfrm>
            <a:off x="3273064" y="427447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20" name="Rectangle: Rounded Corners 19">
            <a:extLst>
              <a:ext uri="{FF2B5EF4-FFF2-40B4-BE49-F238E27FC236}">
                <a16:creationId xmlns:a16="http://schemas.microsoft.com/office/drawing/2014/main" id="{011C7FBC-9AC9-F585-0151-A2D735C590F5}"/>
              </a:ext>
            </a:extLst>
          </p:cNvPr>
          <p:cNvSpPr/>
          <p:nvPr/>
        </p:nvSpPr>
        <p:spPr>
          <a:xfrm>
            <a:off x="7151278" y="4252065"/>
            <a:ext cx="1934438" cy="187033"/>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Urban/Rural status</a:t>
            </a:r>
          </a:p>
        </p:txBody>
      </p:sp>
      <p:sp>
        <p:nvSpPr>
          <p:cNvPr id="2" name="TextBox 1">
            <a:extLst>
              <a:ext uri="{FF2B5EF4-FFF2-40B4-BE49-F238E27FC236}">
                <a16:creationId xmlns:a16="http://schemas.microsoft.com/office/drawing/2014/main" id="{E36F64AC-5222-0AC7-25B7-FB1CE96D1C54}"/>
              </a:ext>
            </a:extLst>
          </p:cNvPr>
          <p:cNvSpPr txBox="1"/>
          <p:nvPr/>
        </p:nvSpPr>
        <p:spPr>
          <a:xfrm>
            <a:off x="2224978" y="1613240"/>
            <a:ext cx="7742044" cy="307777"/>
          </a:xfrm>
          <a:prstGeom prst="rect">
            <a:avLst/>
          </a:prstGeom>
          <a:noFill/>
        </p:spPr>
        <p:txBody>
          <a:bodyPr wrap="square" rtlCol="0">
            <a:spAutoFit/>
          </a:bodyPr>
          <a:lstStyle/>
          <a:p>
            <a:pPr algn="ctr"/>
            <a:r>
              <a:rPr lang="en-US" sz="1400" b="1" spc="10" dirty="0"/>
              <a:t>Agreement regarding remote consultation statements (Net: Agree)</a:t>
            </a:r>
          </a:p>
        </p:txBody>
      </p:sp>
      <p:sp>
        <p:nvSpPr>
          <p:cNvPr id="3" name="Footer Placeholder 5">
            <a:extLst>
              <a:ext uri="{FF2B5EF4-FFF2-40B4-BE49-F238E27FC236}">
                <a16:creationId xmlns:a16="http://schemas.microsoft.com/office/drawing/2014/main" id="{CFF2B0D0-D7A8-1C31-285D-90D4175C7B7F}"/>
              </a:ext>
            </a:extLst>
          </p:cNvPr>
          <p:cNvSpPr txBox="1">
            <a:spLocks/>
          </p:cNvSpPr>
          <p:nvPr/>
        </p:nvSpPr>
        <p:spPr>
          <a:xfrm>
            <a:off x="350339" y="6424938"/>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G2. You said that you have received care from a healthcare professional remotely in the last 12 months. How much do you agree or disagree with the following statements? If you have been to multiple remote appointments in the last 12 months, please think about the most recent one.</a:t>
            </a:r>
          </a:p>
          <a:p>
            <a:r>
              <a:rPr lang="en-US" sz="800" dirty="0"/>
              <a:t>Base: All in Scotland who had a remote consultation (N=403)</a:t>
            </a:r>
          </a:p>
        </p:txBody>
      </p:sp>
      <p:sp>
        <p:nvSpPr>
          <p:cNvPr id="4" name="Oval 3">
            <a:extLst>
              <a:ext uri="{FF2B5EF4-FFF2-40B4-BE49-F238E27FC236}">
                <a16:creationId xmlns:a16="http://schemas.microsoft.com/office/drawing/2014/main" id="{5F397971-2320-8475-CD3C-0FB4EBC2C526}"/>
              </a:ext>
            </a:extLst>
          </p:cNvPr>
          <p:cNvSpPr/>
          <p:nvPr/>
        </p:nvSpPr>
        <p:spPr>
          <a:xfrm>
            <a:off x="5259018" y="2176501"/>
            <a:ext cx="179560" cy="191525"/>
          </a:xfrm>
          <a:prstGeom prst="ellipse">
            <a:avLst/>
          </a:prstGeom>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702B4C94-501B-C4DD-1E55-B34B452EDD57}"/>
              </a:ext>
            </a:extLst>
          </p:cNvPr>
          <p:cNvSpPr/>
          <p:nvPr/>
        </p:nvSpPr>
        <p:spPr>
          <a:xfrm>
            <a:off x="8886583" y="4247573"/>
            <a:ext cx="179560" cy="191525"/>
          </a:xfrm>
          <a:prstGeom prst="ellipse">
            <a:avLst/>
          </a:prstGeom>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740532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Screening</a:t>
            </a:r>
          </a:p>
        </p:txBody>
      </p:sp>
      <p:sp>
        <p:nvSpPr>
          <p:cNvPr id="2" name="Text Placeholder 3">
            <a:extLst>
              <a:ext uri="{FF2B5EF4-FFF2-40B4-BE49-F238E27FC236}">
                <a16:creationId xmlns:a16="http://schemas.microsoft.com/office/drawing/2014/main" id="{E213295D-D99B-7D07-D104-BE85E0C1CBC3}"/>
              </a:ext>
            </a:extLst>
          </p:cNvPr>
          <p:cNvSpPr>
            <a:spLocks noGrp="1"/>
          </p:cNvSpPr>
          <p:nvPr>
            <p:ph type="body" sz="quarter" idx="13"/>
          </p:nvPr>
        </p:nvSpPr>
        <p:spPr>
          <a:xfrm>
            <a:off x="5835650" y="273050"/>
            <a:ext cx="5375275" cy="365125"/>
          </a:xfrm>
        </p:spPr>
        <p:txBody>
          <a:bodyPr/>
          <a:lstStyle/>
          <a:p>
            <a:r>
              <a:rPr lang="en-GB" dirty="0">
                <a:latin typeface="+mn-lt"/>
              </a:rPr>
              <a:t>Cancer Awareness Measure+ 2024 – Scotland</a:t>
            </a:r>
          </a:p>
        </p:txBody>
      </p:sp>
    </p:spTree>
    <p:extLst>
      <p:ext uri="{BB962C8B-B14F-4D97-AF65-F5344CB8AC3E}">
        <p14:creationId xmlns:p14="http://schemas.microsoft.com/office/powerpoint/2010/main" val="8531249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40FFFF3E-C41F-00C6-3A4A-1571DE69A6E6}"/>
              </a:ext>
            </a:extLst>
          </p:cNvPr>
          <p:cNvGraphicFramePr/>
          <p:nvPr>
            <p:extLst>
              <p:ext uri="{D42A27DB-BD31-4B8C-83A1-F6EECF244321}">
                <p14:modId xmlns:p14="http://schemas.microsoft.com/office/powerpoint/2010/main" val="2311575261"/>
              </p:ext>
            </p:extLst>
          </p:nvPr>
        </p:nvGraphicFramePr>
        <p:xfrm>
          <a:off x="766762" y="1564222"/>
          <a:ext cx="6732669" cy="5080388"/>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4 in 10 reported that they attended a cervical screening in the past 3 years, with 6 in 10 being categorised as up to date</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394346"/>
            <a:ext cx="9618746" cy="4636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L1. When was the last time you had a cervical screening test? </a:t>
            </a:r>
          </a:p>
          <a:p>
            <a:r>
              <a:rPr lang="en-US" sz="800" dirty="0"/>
              <a:t>L1_rec. Cervical screening – recode </a:t>
            </a:r>
          </a:p>
          <a:p>
            <a:r>
              <a:rPr lang="en-US" sz="800" dirty="0"/>
              <a:t>Base: All eligible in Scotland (N=489)</a:t>
            </a: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492219"/>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Last time attended cervical screening</a:t>
            </a:r>
            <a:endParaRPr lang="en-GB" sz="1800" b="1" i="0" u="none" strike="noStrike" kern="1200" spc="10" baseline="0" dirty="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graphicFrame>
        <p:nvGraphicFramePr>
          <p:cNvPr id="10" name="Chart 9">
            <a:extLst>
              <a:ext uri="{FF2B5EF4-FFF2-40B4-BE49-F238E27FC236}">
                <a16:creationId xmlns:a16="http://schemas.microsoft.com/office/drawing/2014/main" id="{702199E3-EBED-EE9A-66B5-178D2628DF65}"/>
              </a:ext>
            </a:extLst>
          </p:cNvPr>
          <p:cNvGraphicFramePr/>
          <p:nvPr>
            <p:extLst>
              <p:ext uri="{D42A27DB-BD31-4B8C-83A1-F6EECF244321}">
                <p14:modId xmlns:p14="http://schemas.microsoft.com/office/powerpoint/2010/main" val="238825874"/>
              </p:ext>
            </p:extLst>
          </p:nvPr>
        </p:nvGraphicFramePr>
        <p:xfrm>
          <a:off x="6360999" y="1564222"/>
          <a:ext cx="6732669" cy="50803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414421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aged 25-49 were most likely to be categorised as being up to date with cervical screening. This was also the case for those without a disability and those covered by the West of Scotland Cancer Network</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Proportion who were up to date with cervical screening</a:t>
            </a:r>
            <a:endParaRPr lang="en-GB" sz="1600" b="1" i="0" u="none" strike="noStrike" kern="1200" spc="10" baseline="0" dirty="0">
              <a:solidFill>
                <a:schemeClr val="tx1"/>
              </a:solidFill>
              <a:ea typeface="+mn-ea"/>
              <a:cs typeface="+mn-cs"/>
            </a:endParaRPr>
          </a:p>
        </p:txBody>
      </p:sp>
      <p:sp>
        <p:nvSpPr>
          <p:cNvPr id="8" name="Footer Placeholder 5">
            <a:extLst>
              <a:ext uri="{FF2B5EF4-FFF2-40B4-BE49-F238E27FC236}">
                <a16:creationId xmlns:a16="http://schemas.microsoft.com/office/drawing/2014/main" id="{1470E565-10A1-7703-E9ED-53193301E5B5}"/>
              </a:ext>
            </a:extLst>
          </p:cNvPr>
          <p:cNvSpPr txBox="1">
            <a:spLocks/>
          </p:cNvSpPr>
          <p:nvPr/>
        </p:nvSpPr>
        <p:spPr>
          <a:xfrm>
            <a:off x="239754" y="6379669"/>
            <a:ext cx="9389559" cy="4172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L1_rc – Cervical screening – recode </a:t>
            </a:r>
          </a:p>
          <a:p>
            <a:r>
              <a:rPr lang="en-US" sz="800" dirty="0"/>
              <a:t>Base: (All eligible: N=480; 25-49: N= 205; 50+: N= 284; ABC1: N=232; C2DE: N=257; C2DE 45+: N=188; Not C2DE 45+ N=301; Not living with a disability: N= 316; Living with a disability: N=164; Urban: N=241; Rural N=78; West Cancer Network: N=222; South East Cancer Network: N=149; North Cancer Network: N=118)</a:t>
            </a:r>
          </a:p>
        </p:txBody>
      </p:sp>
      <p:grpSp>
        <p:nvGrpSpPr>
          <p:cNvPr id="42" name="Group 41">
            <a:extLst>
              <a:ext uri="{FF2B5EF4-FFF2-40B4-BE49-F238E27FC236}">
                <a16:creationId xmlns:a16="http://schemas.microsoft.com/office/drawing/2014/main" id="{78A480FA-51EA-E1F9-D0B1-66519734B1F6}"/>
              </a:ext>
            </a:extLst>
          </p:cNvPr>
          <p:cNvGrpSpPr/>
          <p:nvPr/>
        </p:nvGrpSpPr>
        <p:grpSpPr>
          <a:xfrm>
            <a:off x="10080992" y="6338152"/>
            <a:ext cx="1871253" cy="327895"/>
            <a:chOff x="1866138" y="3032859"/>
            <a:chExt cx="1871253" cy="327895"/>
          </a:xfrm>
        </p:grpSpPr>
        <p:sp>
          <p:nvSpPr>
            <p:cNvPr id="43" name="TextBox 42">
              <a:extLst>
                <a:ext uri="{FF2B5EF4-FFF2-40B4-BE49-F238E27FC236}">
                  <a16:creationId xmlns:a16="http://schemas.microsoft.com/office/drawing/2014/main" id="{F7369AB2-75D9-7570-D62B-44B1EF6FABB1}"/>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44" name="Isosceles Triangle 43">
              <a:extLst>
                <a:ext uri="{FF2B5EF4-FFF2-40B4-BE49-F238E27FC236}">
                  <a16:creationId xmlns:a16="http://schemas.microsoft.com/office/drawing/2014/main" id="{FE2023CF-BB2C-5DF4-C151-7281A48A5F6C}"/>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5" name="Isosceles Triangle 44">
              <a:extLst>
                <a:ext uri="{FF2B5EF4-FFF2-40B4-BE49-F238E27FC236}">
                  <a16:creationId xmlns:a16="http://schemas.microsoft.com/office/drawing/2014/main" id="{2143DCF2-AEB3-2E55-3D43-67665DC8A336}"/>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159" name="Freeform 47">
            <a:extLst>
              <a:ext uri="{FF2B5EF4-FFF2-40B4-BE49-F238E27FC236}">
                <a16:creationId xmlns:a16="http://schemas.microsoft.com/office/drawing/2014/main" id="{B2321C0A-8A13-6FF6-BAB3-FA1FCC0FA787}"/>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grpSp>
        <p:nvGrpSpPr>
          <p:cNvPr id="137" name="Group 136">
            <a:extLst>
              <a:ext uri="{FF2B5EF4-FFF2-40B4-BE49-F238E27FC236}">
                <a16:creationId xmlns:a16="http://schemas.microsoft.com/office/drawing/2014/main" id="{21C543A5-7573-70CD-021B-DC052D575FA8}"/>
              </a:ext>
            </a:extLst>
          </p:cNvPr>
          <p:cNvGrpSpPr/>
          <p:nvPr/>
        </p:nvGrpSpPr>
        <p:grpSpPr>
          <a:xfrm>
            <a:off x="441224" y="1695038"/>
            <a:ext cx="11595739" cy="4499757"/>
            <a:chOff x="541253" y="844389"/>
            <a:chExt cx="11219265" cy="3918112"/>
          </a:xfrm>
        </p:grpSpPr>
        <p:graphicFrame>
          <p:nvGraphicFramePr>
            <p:cNvPr id="138" name="Chart 137">
              <a:extLst>
                <a:ext uri="{FF2B5EF4-FFF2-40B4-BE49-F238E27FC236}">
                  <a16:creationId xmlns:a16="http://schemas.microsoft.com/office/drawing/2014/main" id="{CCCAFCEA-FCFB-E152-A994-2BDA8E5A83C7}"/>
                </a:ext>
              </a:extLst>
            </p:cNvPr>
            <p:cNvGraphicFramePr/>
            <p:nvPr>
              <p:extLst>
                <p:ext uri="{D42A27DB-BD31-4B8C-83A1-F6EECF244321}">
                  <p14:modId xmlns:p14="http://schemas.microsoft.com/office/powerpoint/2010/main" val="3303401768"/>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139" name="Straight Connector 138">
              <a:extLst>
                <a:ext uri="{FF2B5EF4-FFF2-40B4-BE49-F238E27FC236}">
                  <a16:creationId xmlns:a16="http://schemas.microsoft.com/office/drawing/2014/main" id="{A836DDDE-3740-CDC7-D2CF-6EADFE797C1A}"/>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140" name="Rectangle 139">
            <a:extLst>
              <a:ext uri="{FF2B5EF4-FFF2-40B4-BE49-F238E27FC236}">
                <a16:creationId xmlns:a16="http://schemas.microsoft.com/office/drawing/2014/main" id="{A533FC7B-836A-9EA4-9642-95BD3A8A2ADE}"/>
              </a:ext>
            </a:extLst>
          </p:cNvPr>
          <p:cNvSpPr/>
          <p:nvPr/>
        </p:nvSpPr>
        <p:spPr>
          <a:xfrm>
            <a:off x="7056639" y="4668997"/>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sp>
        <p:nvSpPr>
          <p:cNvPr id="141" name="Rectangle 140">
            <a:extLst>
              <a:ext uri="{FF2B5EF4-FFF2-40B4-BE49-F238E27FC236}">
                <a16:creationId xmlns:a16="http://schemas.microsoft.com/office/drawing/2014/main" id="{CE984DCE-D07F-34E4-B8B3-4AF56E1FF04F}"/>
              </a:ext>
            </a:extLst>
          </p:cNvPr>
          <p:cNvSpPr/>
          <p:nvPr/>
        </p:nvSpPr>
        <p:spPr>
          <a:xfrm>
            <a:off x="6535682" y="4684225"/>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sp>
        <p:nvSpPr>
          <p:cNvPr id="142" name="Rectangle 141">
            <a:extLst>
              <a:ext uri="{FF2B5EF4-FFF2-40B4-BE49-F238E27FC236}">
                <a16:creationId xmlns:a16="http://schemas.microsoft.com/office/drawing/2014/main" id="{F2ED66E8-E432-510B-1E0B-BCA1191023D7}"/>
              </a:ext>
            </a:extLst>
          </p:cNvPr>
          <p:cNvSpPr/>
          <p:nvPr/>
        </p:nvSpPr>
        <p:spPr>
          <a:xfrm>
            <a:off x="396983" y="4751756"/>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143" name="Rectangle 142">
            <a:extLst>
              <a:ext uri="{FF2B5EF4-FFF2-40B4-BE49-F238E27FC236}">
                <a16:creationId xmlns:a16="http://schemas.microsoft.com/office/drawing/2014/main" id="{214A63A1-9A0F-E9FA-EF94-7B4F8186E3BF}"/>
              </a:ext>
            </a:extLst>
          </p:cNvPr>
          <p:cNvSpPr/>
          <p:nvPr/>
        </p:nvSpPr>
        <p:spPr>
          <a:xfrm>
            <a:off x="1607473" y="4686955"/>
            <a:ext cx="744594" cy="22882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25-49*</a:t>
            </a:r>
          </a:p>
        </p:txBody>
      </p:sp>
      <p:sp>
        <p:nvSpPr>
          <p:cNvPr id="148" name="Rectangle 147">
            <a:extLst>
              <a:ext uri="{FF2B5EF4-FFF2-40B4-BE49-F238E27FC236}">
                <a16:creationId xmlns:a16="http://schemas.microsoft.com/office/drawing/2014/main" id="{4298E047-EF15-A1B8-A87D-1F592E46B75F}"/>
              </a:ext>
            </a:extLst>
          </p:cNvPr>
          <p:cNvSpPr/>
          <p:nvPr/>
        </p:nvSpPr>
        <p:spPr>
          <a:xfrm>
            <a:off x="2331373" y="4742410"/>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sp>
        <p:nvSpPr>
          <p:cNvPr id="160" name="Rectangle 159">
            <a:extLst>
              <a:ext uri="{FF2B5EF4-FFF2-40B4-BE49-F238E27FC236}">
                <a16:creationId xmlns:a16="http://schemas.microsoft.com/office/drawing/2014/main" id="{FFDDB48F-4EE2-2626-6923-5BFA6A1F08F8}"/>
              </a:ext>
            </a:extLst>
          </p:cNvPr>
          <p:cNvSpPr/>
          <p:nvPr/>
        </p:nvSpPr>
        <p:spPr>
          <a:xfrm>
            <a:off x="3394400" y="4743941"/>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161" name="Rectangle 160">
            <a:extLst>
              <a:ext uri="{FF2B5EF4-FFF2-40B4-BE49-F238E27FC236}">
                <a16:creationId xmlns:a16="http://schemas.microsoft.com/office/drawing/2014/main" id="{DCFC5CF5-CBAB-ABDD-92AC-C7773E48682E}"/>
              </a:ext>
            </a:extLst>
          </p:cNvPr>
          <p:cNvSpPr/>
          <p:nvPr/>
        </p:nvSpPr>
        <p:spPr>
          <a:xfrm>
            <a:off x="3861783" y="4769436"/>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164" name="Rectangle 163">
            <a:extLst>
              <a:ext uri="{FF2B5EF4-FFF2-40B4-BE49-F238E27FC236}">
                <a16:creationId xmlns:a16="http://schemas.microsoft.com/office/drawing/2014/main" id="{D1956F02-FF43-0360-1AC0-5C8E32CEC5B9}"/>
              </a:ext>
            </a:extLst>
          </p:cNvPr>
          <p:cNvSpPr/>
          <p:nvPr/>
        </p:nvSpPr>
        <p:spPr>
          <a:xfrm>
            <a:off x="8236786" y="4673565"/>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Urban </a:t>
            </a:r>
          </a:p>
        </p:txBody>
      </p:sp>
      <p:sp>
        <p:nvSpPr>
          <p:cNvPr id="166" name="Rectangle 165">
            <a:extLst>
              <a:ext uri="{FF2B5EF4-FFF2-40B4-BE49-F238E27FC236}">
                <a16:creationId xmlns:a16="http://schemas.microsoft.com/office/drawing/2014/main" id="{9DD41AB5-4C97-66DB-1C87-F1FCB1CA7D9D}"/>
              </a:ext>
            </a:extLst>
          </p:cNvPr>
          <p:cNvSpPr/>
          <p:nvPr/>
        </p:nvSpPr>
        <p:spPr>
          <a:xfrm>
            <a:off x="8813944" y="4671307"/>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Rural</a:t>
            </a:r>
          </a:p>
        </p:txBody>
      </p:sp>
      <p:sp>
        <p:nvSpPr>
          <p:cNvPr id="167" name="Rectangle 166">
            <a:extLst>
              <a:ext uri="{FF2B5EF4-FFF2-40B4-BE49-F238E27FC236}">
                <a16:creationId xmlns:a16="http://schemas.microsoft.com/office/drawing/2014/main" id="{C133A52C-DA4F-8177-3613-D9AA47F117C1}"/>
              </a:ext>
            </a:extLst>
          </p:cNvPr>
          <p:cNvSpPr/>
          <p:nvPr/>
        </p:nvSpPr>
        <p:spPr>
          <a:xfrm>
            <a:off x="5018209" y="4852623"/>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a:p>
            <a:pPr algn="ctr"/>
            <a:r>
              <a:rPr lang="en-GB" sz="1200" dirty="0">
                <a:solidFill>
                  <a:schemeClr val="tx1"/>
                </a:solidFill>
              </a:rPr>
              <a:t>45+</a:t>
            </a:r>
          </a:p>
        </p:txBody>
      </p:sp>
      <p:sp>
        <p:nvSpPr>
          <p:cNvPr id="168" name="Rectangle 167">
            <a:extLst>
              <a:ext uri="{FF2B5EF4-FFF2-40B4-BE49-F238E27FC236}">
                <a16:creationId xmlns:a16="http://schemas.microsoft.com/office/drawing/2014/main" id="{F8EAE167-1139-5438-41B8-E5F7768D9A81}"/>
              </a:ext>
            </a:extLst>
          </p:cNvPr>
          <p:cNvSpPr/>
          <p:nvPr/>
        </p:nvSpPr>
        <p:spPr>
          <a:xfrm>
            <a:off x="5562887" y="4927230"/>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not C2DE</a:t>
            </a:r>
          </a:p>
          <a:p>
            <a:pPr algn="ctr"/>
            <a:r>
              <a:rPr lang="en-GB" sz="1200" dirty="0">
                <a:solidFill>
                  <a:schemeClr val="tx1"/>
                </a:solidFill>
              </a:rPr>
              <a:t>45+</a:t>
            </a:r>
          </a:p>
        </p:txBody>
      </p:sp>
      <p:sp>
        <p:nvSpPr>
          <p:cNvPr id="169" name="Rectangle 168">
            <a:extLst>
              <a:ext uri="{FF2B5EF4-FFF2-40B4-BE49-F238E27FC236}">
                <a16:creationId xmlns:a16="http://schemas.microsoft.com/office/drawing/2014/main" id="{1372D88F-6D41-217B-23B8-78D28E2ECC6B}"/>
              </a:ext>
            </a:extLst>
          </p:cNvPr>
          <p:cNvSpPr/>
          <p:nvPr/>
        </p:nvSpPr>
        <p:spPr>
          <a:xfrm>
            <a:off x="9896863" y="490080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West of Scotland Cancer Network</a:t>
            </a:r>
          </a:p>
        </p:txBody>
      </p:sp>
      <p:sp>
        <p:nvSpPr>
          <p:cNvPr id="170" name="Rectangle 169">
            <a:extLst>
              <a:ext uri="{FF2B5EF4-FFF2-40B4-BE49-F238E27FC236}">
                <a16:creationId xmlns:a16="http://schemas.microsoft.com/office/drawing/2014/main" id="{15341A26-6910-96EA-55DC-6637EEAAAC7B}"/>
              </a:ext>
            </a:extLst>
          </p:cNvPr>
          <p:cNvSpPr/>
          <p:nvPr/>
        </p:nvSpPr>
        <p:spPr>
          <a:xfrm>
            <a:off x="10494434" y="5049542"/>
            <a:ext cx="853440" cy="3097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South East of Scotland Cancer Network</a:t>
            </a:r>
          </a:p>
        </p:txBody>
      </p:sp>
      <p:sp>
        <p:nvSpPr>
          <p:cNvPr id="171" name="Rectangle 170">
            <a:extLst>
              <a:ext uri="{FF2B5EF4-FFF2-40B4-BE49-F238E27FC236}">
                <a16:creationId xmlns:a16="http://schemas.microsoft.com/office/drawing/2014/main" id="{8178D2C8-5F7E-2392-0A2F-6F13ECDD38A1}"/>
              </a:ext>
            </a:extLst>
          </p:cNvPr>
          <p:cNvSpPr/>
          <p:nvPr/>
        </p:nvSpPr>
        <p:spPr>
          <a:xfrm>
            <a:off x="11072177" y="486863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North Scotland Cancer Network</a:t>
            </a:r>
          </a:p>
        </p:txBody>
      </p:sp>
      <p:sp>
        <p:nvSpPr>
          <p:cNvPr id="172" name="Oval 171">
            <a:extLst>
              <a:ext uri="{FF2B5EF4-FFF2-40B4-BE49-F238E27FC236}">
                <a16:creationId xmlns:a16="http://schemas.microsoft.com/office/drawing/2014/main" id="{2BBEC354-B17E-9A50-C823-A1899FDB3316}"/>
              </a:ext>
            </a:extLst>
          </p:cNvPr>
          <p:cNvSpPr/>
          <p:nvPr/>
        </p:nvSpPr>
        <p:spPr>
          <a:xfrm>
            <a:off x="9161484" y="509773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3" name="Isosceles Triangle 172">
            <a:extLst>
              <a:ext uri="{FF2B5EF4-FFF2-40B4-BE49-F238E27FC236}">
                <a16:creationId xmlns:a16="http://schemas.microsoft.com/office/drawing/2014/main" id="{5600851C-01AE-3AC0-1FC0-37E85A92F13E}"/>
              </a:ext>
            </a:extLst>
          </p:cNvPr>
          <p:cNvSpPr>
            <a:spLocks noChangeAspect="1"/>
          </p:cNvSpPr>
          <p:nvPr/>
        </p:nvSpPr>
        <p:spPr>
          <a:xfrm>
            <a:off x="1851483" y="264122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74" name="Isosceles Triangle 173">
            <a:extLst>
              <a:ext uri="{FF2B5EF4-FFF2-40B4-BE49-F238E27FC236}">
                <a16:creationId xmlns:a16="http://schemas.microsoft.com/office/drawing/2014/main" id="{D80DE274-9293-FA8A-C310-5DD3AB9554DF}"/>
              </a:ext>
            </a:extLst>
          </p:cNvPr>
          <p:cNvSpPr>
            <a:spLocks noChangeAspect="1"/>
          </p:cNvSpPr>
          <p:nvPr/>
        </p:nvSpPr>
        <p:spPr>
          <a:xfrm rot="10800000">
            <a:off x="2423796" y="291264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75" name="Isosceles Triangle 174">
            <a:extLst>
              <a:ext uri="{FF2B5EF4-FFF2-40B4-BE49-F238E27FC236}">
                <a16:creationId xmlns:a16="http://schemas.microsoft.com/office/drawing/2014/main" id="{929D6AEC-15ED-6715-6FD4-6E20C7188423}"/>
              </a:ext>
            </a:extLst>
          </p:cNvPr>
          <p:cNvSpPr>
            <a:spLocks noChangeAspect="1"/>
          </p:cNvSpPr>
          <p:nvPr/>
        </p:nvSpPr>
        <p:spPr>
          <a:xfrm rot="10800000">
            <a:off x="7457414" y="297890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76" name="Isosceles Triangle 175">
            <a:extLst>
              <a:ext uri="{FF2B5EF4-FFF2-40B4-BE49-F238E27FC236}">
                <a16:creationId xmlns:a16="http://schemas.microsoft.com/office/drawing/2014/main" id="{4524A7DA-FA0B-FAF8-BCD8-5C0538909EAA}"/>
              </a:ext>
            </a:extLst>
          </p:cNvPr>
          <p:cNvSpPr>
            <a:spLocks noChangeAspect="1"/>
          </p:cNvSpPr>
          <p:nvPr/>
        </p:nvSpPr>
        <p:spPr>
          <a:xfrm>
            <a:off x="6874418" y="266961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77" name="Isosceles Triangle 176">
            <a:extLst>
              <a:ext uri="{FF2B5EF4-FFF2-40B4-BE49-F238E27FC236}">
                <a16:creationId xmlns:a16="http://schemas.microsoft.com/office/drawing/2014/main" id="{506CAD6A-CFA8-79C6-039C-A81EF7190C18}"/>
              </a:ext>
            </a:extLst>
          </p:cNvPr>
          <p:cNvSpPr>
            <a:spLocks noChangeAspect="1"/>
          </p:cNvSpPr>
          <p:nvPr/>
        </p:nvSpPr>
        <p:spPr>
          <a:xfrm>
            <a:off x="10240652" y="266961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78" name="Isosceles Triangle 177">
            <a:extLst>
              <a:ext uri="{FF2B5EF4-FFF2-40B4-BE49-F238E27FC236}">
                <a16:creationId xmlns:a16="http://schemas.microsoft.com/office/drawing/2014/main" id="{BD7271ED-6928-BBDC-933F-9D34F7B9F1D1}"/>
              </a:ext>
            </a:extLst>
          </p:cNvPr>
          <p:cNvSpPr>
            <a:spLocks noChangeAspect="1"/>
          </p:cNvSpPr>
          <p:nvPr/>
        </p:nvSpPr>
        <p:spPr>
          <a:xfrm rot="10800000">
            <a:off x="10791383" y="287977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79" name="Isosceles Triangle 178">
            <a:extLst>
              <a:ext uri="{FF2B5EF4-FFF2-40B4-BE49-F238E27FC236}">
                <a16:creationId xmlns:a16="http://schemas.microsoft.com/office/drawing/2014/main" id="{6FF4C972-F0A2-4011-3314-8F60F84A3ABE}"/>
              </a:ext>
            </a:extLst>
          </p:cNvPr>
          <p:cNvSpPr>
            <a:spLocks noChangeAspect="1"/>
          </p:cNvSpPr>
          <p:nvPr/>
        </p:nvSpPr>
        <p:spPr>
          <a:xfrm rot="10800000">
            <a:off x="11316238" y="301552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4792524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6 in 10 report intention to attend their next screening, with those categorised as up to date being more likely to report intention than those who were overdue</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516986"/>
            <a:ext cx="9618746" cy="3410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L2. Will you go for cervical screening next time you are invited? </a:t>
            </a:r>
          </a:p>
          <a:p>
            <a:r>
              <a:rPr lang="en-US" sz="800" dirty="0"/>
              <a:t>Base: All eligible (N=480); all up to date (N=285); all overdue (N=126)</a:t>
            </a:r>
          </a:p>
        </p:txBody>
      </p:sp>
      <p:sp>
        <p:nvSpPr>
          <p:cNvPr id="2" name="TextBox 1">
            <a:extLst>
              <a:ext uri="{FF2B5EF4-FFF2-40B4-BE49-F238E27FC236}">
                <a16:creationId xmlns:a16="http://schemas.microsoft.com/office/drawing/2014/main" id="{C8F2C093-8874-C5DF-6335-64B4714D43E6}"/>
              </a:ext>
            </a:extLst>
          </p:cNvPr>
          <p:cNvSpPr txBox="1"/>
          <p:nvPr/>
        </p:nvSpPr>
        <p:spPr>
          <a:xfrm>
            <a:off x="2491901" y="1559770"/>
            <a:ext cx="6365927"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Intention to attend next cervical screening</a:t>
            </a:r>
            <a:endParaRPr lang="en-GB" sz="1800" b="1" i="0" u="none" strike="noStrike" kern="1200" spc="10" baseline="0" dirty="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grpSp>
        <p:nvGrpSpPr>
          <p:cNvPr id="4" name="Group 3">
            <a:extLst>
              <a:ext uri="{FF2B5EF4-FFF2-40B4-BE49-F238E27FC236}">
                <a16:creationId xmlns:a16="http://schemas.microsoft.com/office/drawing/2014/main" id="{4BB9A18A-4255-6ED2-DC2A-E99C22083B36}"/>
              </a:ext>
            </a:extLst>
          </p:cNvPr>
          <p:cNvGrpSpPr/>
          <p:nvPr/>
        </p:nvGrpSpPr>
        <p:grpSpPr>
          <a:xfrm>
            <a:off x="10080992" y="6338152"/>
            <a:ext cx="1871253" cy="327895"/>
            <a:chOff x="1866138" y="3032859"/>
            <a:chExt cx="1871253" cy="327895"/>
          </a:xfrm>
        </p:grpSpPr>
        <p:sp>
          <p:nvSpPr>
            <p:cNvPr id="5" name="TextBox 4">
              <a:extLst>
                <a:ext uri="{FF2B5EF4-FFF2-40B4-BE49-F238E27FC236}">
                  <a16:creationId xmlns:a16="http://schemas.microsoft.com/office/drawing/2014/main" id="{1E3FB940-4653-8C63-3375-6480AD33D1E6}"/>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6" name="Isosceles Triangle 5">
              <a:extLst>
                <a:ext uri="{FF2B5EF4-FFF2-40B4-BE49-F238E27FC236}">
                  <a16:creationId xmlns:a16="http://schemas.microsoft.com/office/drawing/2014/main" id="{0CDE7044-50A0-6396-8C94-70F6E0AC1878}"/>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7" name="Isosceles Triangle 6">
              <a:extLst>
                <a:ext uri="{FF2B5EF4-FFF2-40B4-BE49-F238E27FC236}">
                  <a16:creationId xmlns:a16="http://schemas.microsoft.com/office/drawing/2014/main" id="{AFE930E8-CA8A-4956-CA59-3B9E89D48286}"/>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graphicFrame>
        <p:nvGraphicFramePr>
          <p:cNvPr id="32" name="Chart 31">
            <a:extLst>
              <a:ext uri="{FF2B5EF4-FFF2-40B4-BE49-F238E27FC236}">
                <a16:creationId xmlns:a16="http://schemas.microsoft.com/office/drawing/2014/main" id="{7455B044-57C4-80AE-9B0A-152AA19D6CFA}"/>
              </a:ext>
            </a:extLst>
          </p:cNvPr>
          <p:cNvGraphicFramePr/>
          <p:nvPr>
            <p:extLst>
              <p:ext uri="{D42A27DB-BD31-4B8C-83A1-F6EECF244321}">
                <p14:modId xmlns:p14="http://schemas.microsoft.com/office/powerpoint/2010/main" val="2228692201"/>
              </p:ext>
            </p:extLst>
          </p:nvPr>
        </p:nvGraphicFramePr>
        <p:xfrm>
          <a:off x="233336" y="2003146"/>
          <a:ext cx="10867056" cy="4335006"/>
        </p:xfrm>
        <a:graphic>
          <a:graphicData uri="http://schemas.openxmlformats.org/drawingml/2006/chart">
            <c:chart xmlns:c="http://schemas.openxmlformats.org/drawingml/2006/chart" xmlns:r="http://schemas.openxmlformats.org/officeDocument/2006/relationships" r:id="rId3"/>
          </a:graphicData>
        </a:graphic>
      </p:graphicFrame>
      <p:sp>
        <p:nvSpPr>
          <p:cNvPr id="34" name="Right Brace 33">
            <a:extLst>
              <a:ext uri="{FF2B5EF4-FFF2-40B4-BE49-F238E27FC236}">
                <a16:creationId xmlns:a16="http://schemas.microsoft.com/office/drawing/2014/main" id="{790F6659-BB03-C6CC-BF96-F5C07B66B447}"/>
              </a:ext>
            </a:extLst>
          </p:cNvPr>
          <p:cNvSpPr/>
          <p:nvPr/>
        </p:nvSpPr>
        <p:spPr>
          <a:xfrm>
            <a:off x="3100170" y="3345366"/>
            <a:ext cx="245196" cy="1862254"/>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6" name="TextBox 35">
            <a:extLst>
              <a:ext uri="{FF2B5EF4-FFF2-40B4-BE49-F238E27FC236}">
                <a16:creationId xmlns:a16="http://schemas.microsoft.com/office/drawing/2014/main" id="{E7DC40DF-B411-BCB7-7FAC-EE6F43CBED41}"/>
              </a:ext>
            </a:extLst>
          </p:cNvPr>
          <p:cNvSpPr txBox="1"/>
          <p:nvPr/>
        </p:nvSpPr>
        <p:spPr>
          <a:xfrm>
            <a:off x="3294447" y="4042758"/>
            <a:ext cx="723478" cy="369332"/>
          </a:xfrm>
          <a:prstGeom prst="rect">
            <a:avLst/>
          </a:prstGeom>
          <a:noFill/>
        </p:spPr>
        <p:txBody>
          <a:bodyPr wrap="square" rtlCol="0">
            <a:spAutoFit/>
          </a:bodyPr>
          <a:lstStyle/>
          <a:p>
            <a:r>
              <a:rPr lang="en-GB" b="1" dirty="0">
                <a:solidFill>
                  <a:schemeClr val="accent1"/>
                </a:solidFill>
              </a:rPr>
              <a:t>61%</a:t>
            </a:r>
          </a:p>
        </p:txBody>
      </p:sp>
      <p:sp>
        <p:nvSpPr>
          <p:cNvPr id="37" name="Right Brace 36">
            <a:extLst>
              <a:ext uri="{FF2B5EF4-FFF2-40B4-BE49-F238E27FC236}">
                <a16:creationId xmlns:a16="http://schemas.microsoft.com/office/drawing/2014/main" id="{7C91297B-569A-884C-C99D-320D4F2D8865}"/>
              </a:ext>
            </a:extLst>
          </p:cNvPr>
          <p:cNvSpPr/>
          <p:nvPr/>
        </p:nvSpPr>
        <p:spPr>
          <a:xfrm>
            <a:off x="6125981" y="2609387"/>
            <a:ext cx="364028" cy="2589336"/>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8" name="TextBox 37">
            <a:extLst>
              <a:ext uri="{FF2B5EF4-FFF2-40B4-BE49-F238E27FC236}">
                <a16:creationId xmlns:a16="http://schemas.microsoft.com/office/drawing/2014/main" id="{7A3F2672-5B2E-718D-BCB3-07C59C6FC1D6}"/>
              </a:ext>
            </a:extLst>
          </p:cNvPr>
          <p:cNvSpPr txBox="1"/>
          <p:nvPr/>
        </p:nvSpPr>
        <p:spPr>
          <a:xfrm>
            <a:off x="6456261" y="3661542"/>
            <a:ext cx="723478" cy="369332"/>
          </a:xfrm>
          <a:prstGeom prst="rect">
            <a:avLst/>
          </a:prstGeom>
          <a:noFill/>
        </p:spPr>
        <p:txBody>
          <a:bodyPr wrap="square" rtlCol="0">
            <a:spAutoFit/>
          </a:bodyPr>
          <a:lstStyle/>
          <a:p>
            <a:r>
              <a:rPr lang="en-GB" b="1" dirty="0">
                <a:solidFill>
                  <a:schemeClr val="accent1"/>
                </a:solidFill>
              </a:rPr>
              <a:t>86%</a:t>
            </a:r>
          </a:p>
        </p:txBody>
      </p:sp>
      <p:sp>
        <p:nvSpPr>
          <p:cNvPr id="39" name="Isosceles Triangle 38">
            <a:extLst>
              <a:ext uri="{FF2B5EF4-FFF2-40B4-BE49-F238E27FC236}">
                <a16:creationId xmlns:a16="http://schemas.microsoft.com/office/drawing/2014/main" id="{74010456-E344-60F3-76E0-12F5BB598371}"/>
              </a:ext>
            </a:extLst>
          </p:cNvPr>
          <p:cNvSpPr>
            <a:spLocks noChangeAspect="1"/>
          </p:cNvSpPr>
          <p:nvPr/>
        </p:nvSpPr>
        <p:spPr>
          <a:xfrm>
            <a:off x="5735225" y="3953550"/>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0" name="Isosceles Triangle 39">
            <a:extLst>
              <a:ext uri="{FF2B5EF4-FFF2-40B4-BE49-F238E27FC236}">
                <a16:creationId xmlns:a16="http://schemas.microsoft.com/office/drawing/2014/main" id="{DC638B7C-AC98-7558-303D-6C9CEE897551}"/>
              </a:ext>
            </a:extLst>
          </p:cNvPr>
          <p:cNvSpPr>
            <a:spLocks noChangeAspect="1"/>
          </p:cNvSpPr>
          <p:nvPr/>
        </p:nvSpPr>
        <p:spPr>
          <a:xfrm>
            <a:off x="7009590" y="3725669"/>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1" name="Right Brace 40">
            <a:extLst>
              <a:ext uri="{FF2B5EF4-FFF2-40B4-BE49-F238E27FC236}">
                <a16:creationId xmlns:a16="http://schemas.microsoft.com/office/drawing/2014/main" id="{BC401270-500A-AF39-7106-909B34AD0059}"/>
              </a:ext>
            </a:extLst>
          </p:cNvPr>
          <p:cNvSpPr/>
          <p:nvPr/>
        </p:nvSpPr>
        <p:spPr>
          <a:xfrm>
            <a:off x="9157684" y="4423242"/>
            <a:ext cx="271137" cy="795530"/>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2" name="TextBox 41">
            <a:extLst>
              <a:ext uri="{FF2B5EF4-FFF2-40B4-BE49-F238E27FC236}">
                <a16:creationId xmlns:a16="http://schemas.microsoft.com/office/drawing/2014/main" id="{208E00D9-54D8-54E9-FD0B-D50E9D504AF0}"/>
              </a:ext>
            </a:extLst>
          </p:cNvPr>
          <p:cNvSpPr txBox="1"/>
          <p:nvPr/>
        </p:nvSpPr>
        <p:spPr>
          <a:xfrm>
            <a:off x="9420187" y="4636341"/>
            <a:ext cx="723478" cy="369332"/>
          </a:xfrm>
          <a:prstGeom prst="rect">
            <a:avLst/>
          </a:prstGeom>
          <a:noFill/>
        </p:spPr>
        <p:txBody>
          <a:bodyPr wrap="square" rtlCol="0">
            <a:spAutoFit/>
          </a:bodyPr>
          <a:lstStyle/>
          <a:p>
            <a:r>
              <a:rPr lang="en-GB" b="1" dirty="0">
                <a:solidFill>
                  <a:schemeClr val="accent1"/>
                </a:solidFill>
              </a:rPr>
              <a:t>26%</a:t>
            </a:r>
          </a:p>
        </p:txBody>
      </p:sp>
      <p:sp>
        <p:nvSpPr>
          <p:cNvPr id="43" name="Isosceles Triangle 42">
            <a:extLst>
              <a:ext uri="{FF2B5EF4-FFF2-40B4-BE49-F238E27FC236}">
                <a16:creationId xmlns:a16="http://schemas.microsoft.com/office/drawing/2014/main" id="{BD67D407-FBB6-826F-611D-03695FD32ED8}"/>
              </a:ext>
            </a:extLst>
          </p:cNvPr>
          <p:cNvSpPr>
            <a:spLocks noChangeAspect="1"/>
          </p:cNvSpPr>
          <p:nvPr/>
        </p:nvSpPr>
        <p:spPr>
          <a:xfrm rot="10800000">
            <a:off x="9977803" y="476188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4" name="Isosceles Triangle 43">
            <a:extLst>
              <a:ext uri="{FF2B5EF4-FFF2-40B4-BE49-F238E27FC236}">
                <a16:creationId xmlns:a16="http://schemas.microsoft.com/office/drawing/2014/main" id="{00E51BE0-11EC-D7F7-6DF2-D0E61485AEE6}"/>
              </a:ext>
            </a:extLst>
          </p:cNvPr>
          <p:cNvSpPr>
            <a:spLocks noChangeAspect="1"/>
          </p:cNvSpPr>
          <p:nvPr/>
        </p:nvSpPr>
        <p:spPr>
          <a:xfrm rot="10800000">
            <a:off x="8806521" y="4910889"/>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5" name="Isosceles Triangle 44">
            <a:extLst>
              <a:ext uri="{FF2B5EF4-FFF2-40B4-BE49-F238E27FC236}">
                <a16:creationId xmlns:a16="http://schemas.microsoft.com/office/drawing/2014/main" id="{E3FDAC6F-15F4-38AE-57A0-67F6F33657C1}"/>
              </a:ext>
            </a:extLst>
          </p:cNvPr>
          <p:cNvSpPr>
            <a:spLocks noChangeAspect="1"/>
          </p:cNvSpPr>
          <p:nvPr/>
        </p:nvSpPr>
        <p:spPr>
          <a:xfrm rot="10800000">
            <a:off x="5674864" y="2255997"/>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6" name="Isosceles Triangle 45">
            <a:extLst>
              <a:ext uri="{FF2B5EF4-FFF2-40B4-BE49-F238E27FC236}">
                <a16:creationId xmlns:a16="http://schemas.microsoft.com/office/drawing/2014/main" id="{E67915D9-0B64-C0C4-1ED8-ADBBCFC57EA7}"/>
              </a:ext>
            </a:extLst>
          </p:cNvPr>
          <p:cNvSpPr>
            <a:spLocks noChangeAspect="1"/>
          </p:cNvSpPr>
          <p:nvPr/>
        </p:nvSpPr>
        <p:spPr>
          <a:xfrm>
            <a:off x="8763091" y="3058458"/>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9671461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Mirroring the findings of those who were up to date with their screening, younger respondents were more likely to report intention to attend their next screening, as were those without a disability.</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Intention to attend next cervical screening (Net: definitely/probably)</a:t>
            </a:r>
            <a:endParaRPr lang="en-GB" sz="1600" b="1" i="0" u="none" strike="noStrike" kern="1200" spc="10" baseline="0" dirty="0">
              <a:solidFill>
                <a:schemeClr val="tx1"/>
              </a:solidFill>
              <a:ea typeface="+mn-ea"/>
              <a:cs typeface="+mn-cs"/>
            </a:endParaRP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4" y="6379669"/>
            <a:ext cx="9669746" cy="40308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L2. Will you go for cervical screening next time you are invited?</a:t>
            </a:r>
          </a:p>
          <a:p>
            <a:r>
              <a:rPr lang="en-US" sz="800" dirty="0"/>
              <a:t>Base: (All eligible: N=480; 25-49: N= 205; 50+: N= 284; ABC1: N=232; C2DE: N=257; C2DE 45+: N=188; Not C2DE 45+ N=301; Not living with a disability: N= 316; Living with a disability: N=164; Urban: N=241; Rural N=78; West Cancer Network: N=222; South East Cancer Network: N=149; North Cancer Network: N=118)</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14" name="Freeform 47">
            <a:extLst>
              <a:ext uri="{FF2B5EF4-FFF2-40B4-BE49-F238E27FC236}">
                <a16:creationId xmlns:a16="http://schemas.microsoft.com/office/drawing/2014/main" id="{3B3795BA-576D-95BB-E355-405EEA7AF8F0}"/>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grpSp>
        <p:nvGrpSpPr>
          <p:cNvPr id="29" name="Group 28">
            <a:extLst>
              <a:ext uri="{FF2B5EF4-FFF2-40B4-BE49-F238E27FC236}">
                <a16:creationId xmlns:a16="http://schemas.microsoft.com/office/drawing/2014/main" id="{DAF89169-B488-C541-D352-04347D875044}"/>
              </a:ext>
            </a:extLst>
          </p:cNvPr>
          <p:cNvGrpSpPr/>
          <p:nvPr/>
        </p:nvGrpSpPr>
        <p:grpSpPr>
          <a:xfrm>
            <a:off x="441224" y="1695038"/>
            <a:ext cx="11595739" cy="4499757"/>
            <a:chOff x="541253" y="844389"/>
            <a:chExt cx="11219265" cy="3918112"/>
          </a:xfrm>
        </p:grpSpPr>
        <p:graphicFrame>
          <p:nvGraphicFramePr>
            <p:cNvPr id="39" name="Chart 38">
              <a:extLst>
                <a:ext uri="{FF2B5EF4-FFF2-40B4-BE49-F238E27FC236}">
                  <a16:creationId xmlns:a16="http://schemas.microsoft.com/office/drawing/2014/main" id="{EC2719F7-57AF-9DCE-CBF0-046906B9F956}"/>
                </a:ext>
              </a:extLst>
            </p:cNvPr>
            <p:cNvGraphicFramePr/>
            <p:nvPr>
              <p:extLst>
                <p:ext uri="{D42A27DB-BD31-4B8C-83A1-F6EECF244321}">
                  <p14:modId xmlns:p14="http://schemas.microsoft.com/office/powerpoint/2010/main" val="343161869"/>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4"/>
            </a:graphicData>
          </a:graphic>
        </p:graphicFrame>
        <p:cxnSp>
          <p:nvCxnSpPr>
            <p:cNvPr id="40" name="Straight Connector 39">
              <a:extLst>
                <a:ext uri="{FF2B5EF4-FFF2-40B4-BE49-F238E27FC236}">
                  <a16:creationId xmlns:a16="http://schemas.microsoft.com/office/drawing/2014/main" id="{099961EC-0E82-416C-C44C-B7BCCBBD46E2}"/>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42" name="Rectangle 41">
            <a:extLst>
              <a:ext uri="{FF2B5EF4-FFF2-40B4-BE49-F238E27FC236}">
                <a16:creationId xmlns:a16="http://schemas.microsoft.com/office/drawing/2014/main" id="{18AD4192-1AA1-8C48-09DE-B1391808A2F5}"/>
              </a:ext>
            </a:extLst>
          </p:cNvPr>
          <p:cNvSpPr/>
          <p:nvPr/>
        </p:nvSpPr>
        <p:spPr>
          <a:xfrm>
            <a:off x="7056639" y="4668997"/>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sp>
        <p:nvSpPr>
          <p:cNvPr id="43" name="Rectangle 42">
            <a:extLst>
              <a:ext uri="{FF2B5EF4-FFF2-40B4-BE49-F238E27FC236}">
                <a16:creationId xmlns:a16="http://schemas.microsoft.com/office/drawing/2014/main" id="{FEFD2C74-47D3-039D-39D2-4966D005721C}"/>
              </a:ext>
            </a:extLst>
          </p:cNvPr>
          <p:cNvSpPr/>
          <p:nvPr/>
        </p:nvSpPr>
        <p:spPr>
          <a:xfrm>
            <a:off x="6535682" y="4684225"/>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sp>
        <p:nvSpPr>
          <p:cNvPr id="45" name="Rectangle 44">
            <a:extLst>
              <a:ext uri="{FF2B5EF4-FFF2-40B4-BE49-F238E27FC236}">
                <a16:creationId xmlns:a16="http://schemas.microsoft.com/office/drawing/2014/main" id="{4BD8D7D7-71BB-9FB7-C06A-A50862757326}"/>
              </a:ext>
            </a:extLst>
          </p:cNvPr>
          <p:cNvSpPr/>
          <p:nvPr/>
        </p:nvSpPr>
        <p:spPr>
          <a:xfrm>
            <a:off x="2331373" y="4742410"/>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sp>
        <p:nvSpPr>
          <p:cNvPr id="46" name="Rectangle 45">
            <a:extLst>
              <a:ext uri="{FF2B5EF4-FFF2-40B4-BE49-F238E27FC236}">
                <a16:creationId xmlns:a16="http://schemas.microsoft.com/office/drawing/2014/main" id="{01E516AD-9F39-474A-5D89-253C0BE5EC9D}"/>
              </a:ext>
            </a:extLst>
          </p:cNvPr>
          <p:cNvSpPr/>
          <p:nvPr/>
        </p:nvSpPr>
        <p:spPr>
          <a:xfrm>
            <a:off x="3394400" y="4743941"/>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47" name="Rectangle 46">
            <a:extLst>
              <a:ext uri="{FF2B5EF4-FFF2-40B4-BE49-F238E27FC236}">
                <a16:creationId xmlns:a16="http://schemas.microsoft.com/office/drawing/2014/main" id="{947D29E1-424C-025E-4F67-CE4E15DD5A4F}"/>
              </a:ext>
            </a:extLst>
          </p:cNvPr>
          <p:cNvSpPr/>
          <p:nvPr/>
        </p:nvSpPr>
        <p:spPr>
          <a:xfrm>
            <a:off x="3861783" y="4769436"/>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48" name="Rectangle 47">
            <a:extLst>
              <a:ext uri="{FF2B5EF4-FFF2-40B4-BE49-F238E27FC236}">
                <a16:creationId xmlns:a16="http://schemas.microsoft.com/office/drawing/2014/main" id="{B1D3DD9A-826C-60AA-746E-A83AD52BE6D5}"/>
              </a:ext>
            </a:extLst>
          </p:cNvPr>
          <p:cNvSpPr/>
          <p:nvPr/>
        </p:nvSpPr>
        <p:spPr>
          <a:xfrm>
            <a:off x="8236786" y="4673565"/>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Urban </a:t>
            </a:r>
          </a:p>
        </p:txBody>
      </p:sp>
      <p:sp>
        <p:nvSpPr>
          <p:cNvPr id="49" name="Rectangle 48">
            <a:extLst>
              <a:ext uri="{FF2B5EF4-FFF2-40B4-BE49-F238E27FC236}">
                <a16:creationId xmlns:a16="http://schemas.microsoft.com/office/drawing/2014/main" id="{B8EC8AB6-D261-3F15-7C24-A16A0394A3E2}"/>
              </a:ext>
            </a:extLst>
          </p:cNvPr>
          <p:cNvSpPr/>
          <p:nvPr/>
        </p:nvSpPr>
        <p:spPr>
          <a:xfrm>
            <a:off x="8813944" y="4671307"/>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Rural</a:t>
            </a:r>
          </a:p>
        </p:txBody>
      </p:sp>
      <p:sp>
        <p:nvSpPr>
          <p:cNvPr id="50" name="Rectangle 49">
            <a:extLst>
              <a:ext uri="{FF2B5EF4-FFF2-40B4-BE49-F238E27FC236}">
                <a16:creationId xmlns:a16="http://schemas.microsoft.com/office/drawing/2014/main" id="{F989A4AD-F309-D252-F50D-4D0B96D16DF1}"/>
              </a:ext>
            </a:extLst>
          </p:cNvPr>
          <p:cNvSpPr/>
          <p:nvPr/>
        </p:nvSpPr>
        <p:spPr>
          <a:xfrm>
            <a:off x="5018209" y="4852623"/>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a:p>
            <a:pPr algn="ctr"/>
            <a:r>
              <a:rPr lang="en-GB" sz="1200" dirty="0">
                <a:solidFill>
                  <a:schemeClr val="tx1"/>
                </a:solidFill>
              </a:rPr>
              <a:t>45+</a:t>
            </a:r>
          </a:p>
        </p:txBody>
      </p:sp>
      <p:sp>
        <p:nvSpPr>
          <p:cNvPr id="51" name="Rectangle 50">
            <a:extLst>
              <a:ext uri="{FF2B5EF4-FFF2-40B4-BE49-F238E27FC236}">
                <a16:creationId xmlns:a16="http://schemas.microsoft.com/office/drawing/2014/main" id="{F3EEF189-0445-3887-7609-E78E2FACB4B0}"/>
              </a:ext>
            </a:extLst>
          </p:cNvPr>
          <p:cNvSpPr/>
          <p:nvPr/>
        </p:nvSpPr>
        <p:spPr>
          <a:xfrm>
            <a:off x="5562887" y="4927230"/>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not C2DE</a:t>
            </a:r>
          </a:p>
          <a:p>
            <a:pPr algn="ctr"/>
            <a:r>
              <a:rPr lang="en-GB" sz="1200" dirty="0">
                <a:solidFill>
                  <a:schemeClr val="tx1"/>
                </a:solidFill>
              </a:rPr>
              <a:t>45+</a:t>
            </a:r>
          </a:p>
        </p:txBody>
      </p:sp>
      <p:sp>
        <p:nvSpPr>
          <p:cNvPr id="52" name="Rectangle 51">
            <a:extLst>
              <a:ext uri="{FF2B5EF4-FFF2-40B4-BE49-F238E27FC236}">
                <a16:creationId xmlns:a16="http://schemas.microsoft.com/office/drawing/2014/main" id="{78D1BDFC-F380-0190-B5F3-58D9081874A5}"/>
              </a:ext>
            </a:extLst>
          </p:cNvPr>
          <p:cNvSpPr/>
          <p:nvPr/>
        </p:nvSpPr>
        <p:spPr>
          <a:xfrm>
            <a:off x="9896863" y="490080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West of Scotland Cancer Network</a:t>
            </a:r>
          </a:p>
        </p:txBody>
      </p:sp>
      <p:sp>
        <p:nvSpPr>
          <p:cNvPr id="53" name="Rectangle 52">
            <a:extLst>
              <a:ext uri="{FF2B5EF4-FFF2-40B4-BE49-F238E27FC236}">
                <a16:creationId xmlns:a16="http://schemas.microsoft.com/office/drawing/2014/main" id="{DA3A8A9B-E176-8EFC-265D-7AEE1779CCF3}"/>
              </a:ext>
            </a:extLst>
          </p:cNvPr>
          <p:cNvSpPr/>
          <p:nvPr/>
        </p:nvSpPr>
        <p:spPr>
          <a:xfrm>
            <a:off x="10494434" y="5049542"/>
            <a:ext cx="853440" cy="3097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South East of Scotland Cancer Network</a:t>
            </a:r>
          </a:p>
        </p:txBody>
      </p:sp>
      <p:sp>
        <p:nvSpPr>
          <p:cNvPr id="54" name="Rectangle 53">
            <a:extLst>
              <a:ext uri="{FF2B5EF4-FFF2-40B4-BE49-F238E27FC236}">
                <a16:creationId xmlns:a16="http://schemas.microsoft.com/office/drawing/2014/main" id="{24512B94-BA71-CDE1-D10A-CA855220AF6D}"/>
              </a:ext>
            </a:extLst>
          </p:cNvPr>
          <p:cNvSpPr/>
          <p:nvPr/>
        </p:nvSpPr>
        <p:spPr>
          <a:xfrm>
            <a:off x="11072177" y="486863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North Scotland Cancer Network</a:t>
            </a:r>
          </a:p>
        </p:txBody>
      </p:sp>
      <p:sp>
        <p:nvSpPr>
          <p:cNvPr id="55" name="Oval 54">
            <a:extLst>
              <a:ext uri="{FF2B5EF4-FFF2-40B4-BE49-F238E27FC236}">
                <a16:creationId xmlns:a16="http://schemas.microsoft.com/office/drawing/2014/main" id="{40F099B4-5170-5965-27FC-4C7215A068CE}"/>
              </a:ext>
            </a:extLst>
          </p:cNvPr>
          <p:cNvSpPr/>
          <p:nvPr/>
        </p:nvSpPr>
        <p:spPr>
          <a:xfrm>
            <a:off x="9161484" y="509773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Isosceles Triangle 55">
            <a:extLst>
              <a:ext uri="{FF2B5EF4-FFF2-40B4-BE49-F238E27FC236}">
                <a16:creationId xmlns:a16="http://schemas.microsoft.com/office/drawing/2014/main" id="{57761E91-1F78-A24D-BA96-C9AA730A3246}"/>
              </a:ext>
            </a:extLst>
          </p:cNvPr>
          <p:cNvSpPr>
            <a:spLocks noChangeAspect="1"/>
          </p:cNvSpPr>
          <p:nvPr/>
        </p:nvSpPr>
        <p:spPr>
          <a:xfrm>
            <a:off x="1868017" y="232503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7" name="Isosceles Triangle 56">
            <a:extLst>
              <a:ext uri="{FF2B5EF4-FFF2-40B4-BE49-F238E27FC236}">
                <a16:creationId xmlns:a16="http://schemas.microsoft.com/office/drawing/2014/main" id="{7EDD202C-4D41-4DD9-B700-1B35B1286BE8}"/>
              </a:ext>
            </a:extLst>
          </p:cNvPr>
          <p:cNvSpPr>
            <a:spLocks noChangeAspect="1"/>
          </p:cNvSpPr>
          <p:nvPr/>
        </p:nvSpPr>
        <p:spPr>
          <a:xfrm rot="10800000">
            <a:off x="2423796" y="304646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8" name="Isosceles Triangle 57">
            <a:extLst>
              <a:ext uri="{FF2B5EF4-FFF2-40B4-BE49-F238E27FC236}">
                <a16:creationId xmlns:a16="http://schemas.microsoft.com/office/drawing/2014/main" id="{5AE02EA4-D9B9-ACA8-32DB-7CE3A3D92420}"/>
              </a:ext>
            </a:extLst>
          </p:cNvPr>
          <p:cNvSpPr>
            <a:spLocks noChangeAspect="1"/>
          </p:cNvSpPr>
          <p:nvPr/>
        </p:nvSpPr>
        <p:spPr>
          <a:xfrm rot="10800000">
            <a:off x="5226248" y="302650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9" name="Isosceles Triangle 58">
            <a:extLst>
              <a:ext uri="{FF2B5EF4-FFF2-40B4-BE49-F238E27FC236}">
                <a16:creationId xmlns:a16="http://schemas.microsoft.com/office/drawing/2014/main" id="{E87767B4-4932-2CB4-C096-425E9224DF37}"/>
              </a:ext>
            </a:extLst>
          </p:cNvPr>
          <p:cNvSpPr>
            <a:spLocks noChangeAspect="1"/>
          </p:cNvSpPr>
          <p:nvPr/>
        </p:nvSpPr>
        <p:spPr>
          <a:xfrm>
            <a:off x="5790552" y="256164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3" name="Isosceles Triangle 62">
            <a:extLst>
              <a:ext uri="{FF2B5EF4-FFF2-40B4-BE49-F238E27FC236}">
                <a16:creationId xmlns:a16="http://schemas.microsoft.com/office/drawing/2014/main" id="{204AD0C2-1F4A-CB89-A50D-3389FA68108E}"/>
              </a:ext>
            </a:extLst>
          </p:cNvPr>
          <p:cNvSpPr>
            <a:spLocks noChangeAspect="1"/>
          </p:cNvSpPr>
          <p:nvPr/>
        </p:nvSpPr>
        <p:spPr>
          <a:xfrm>
            <a:off x="6875110" y="262961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28" name="Isosceles Triangle 127">
            <a:extLst>
              <a:ext uri="{FF2B5EF4-FFF2-40B4-BE49-F238E27FC236}">
                <a16:creationId xmlns:a16="http://schemas.microsoft.com/office/drawing/2014/main" id="{67167762-62A8-E0E0-AB60-F5D9454344EA}"/>
              </a:ext>
            </a:extLst>
          </p:cNvPr>
          <p:cNvSpPr>
            <a:spLocks noChangeAspect="1"/>
          </p:cNvSpPr>
          <p:nvPr/>
        </p:nvSpPr>
        <p:spPr>
          <a:xfrm rot="10800000">
            <a:off x="7427455" y="297851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29" name="Rectangle 128">
            <a:extLst>
              <a:ext uri="{FF2B5EF4-FFF2-40B4-BE49-F238E27FC236}">
                <a16:creationId xmlns:a16="http://schemas.microsoft.com/office/drawing/2014/main" id="{D20B587A-C3D7-4048-A9FD-387AFF71F4E0}"/>
              </a:ext>
            </a:extLst>
          </p:cNvPr>
          <p:cNvSpPr/>
          <p:nvPr/>
        </p:nvSpPr>
        <p:spPr>
          <a:xfrm>
            <a:off x="548495" y="4733458"/>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2" name="Rectangle 1">
            <a:extLst>
              <a:ext uri="{FF2B5EF4-FFF2-40B4-BE49-F238E27FC236}">
                <a16:creationId xmlns:a16="http://schemas.microsoft.com/office/drawing/2014/main" id="{DA8AD408-82AF-512E-7A29-5EB888601602}"/>
              </a:ext>
            </a:extLst>
          </p:cNvPr>
          <p:cNvSpPr/>
          <p:nvPr/>
        </p:nvSpPr>
        <p:spPr>
          <a:xfrm>
            <a:off x="1607473" y="4686955"/>
            <a:ext cx="744594" cy="22882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25-49*</a:t>
            </a:r>
          </a:p>
        </p:txBody>
      </p:sp>
    </p:spTree>
    <p:extLst>
      <p:ext uri="{BB962C8B-B14F-4D97-AF65-F5344CB8AC3E}">
        <p14:creationId xmlns:p14="http://schemas.microsoft.com/office/powerpoint/2010/main" val="3535434725"/>
      </p:ext>
    </p:extLst>
  </p:cSld>
  <p:clrMapOvr>
    <a:masterClrMapping/>
  </p:clrMapOvr>
  <p:extLst>
    <p:ext uri="{6950BFC3-D8DA-4A85-94F7-54DA5524770B}">
      <p188:commentRel xmlns:p188="http://schemas.microsoft.com/office/powerpoint/2018/8/main" r:id="rId3"/>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51A40C8C-5193-9979-0845-E8A1B4B909E3}"/>
              </a:ext>
            </a:extLst>
          </p:cNvPr>
          <p:cNvGraphicFramePr/>
          <p:nvPr>
            <p:extLst>
              <p:ext uri="{D42A27DB-BD31-4B8C-83A1-F6EECF244321}">
                <p14:modId xmlns:p14="http://schemas.microsoft.com/office/powerpoint/2010/main" val="629383629"/>
              </p:ext>
            </p:extLst>
          </p:nvPr>
        </p:nvGraphicFramePr>
        <p:xfrm>
          <a:off x="543568" y="1585332"/>
          <a:ext cx="11364227" cy="471287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17137"/>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Past experience of pain and concerns of who would carry out the test were most commonly referenced as barriers. </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06026"/>
            <a:ext cx="779640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L3. Think back to the last time you were invited for cervical screening. We want to understand what may have put you off going, whether you went or not in the end. How much, if at all, did the following put you off going? </a:t>
            </a:r>
          </a:p>
          <a:p>
            <a:r>
              <a:rPr lang="en-US" sz="800" dirty="0"/>
              <a:t>Base: All eligible who have been invited (N=480); all up to date (N=285); all overdue (N=126)</a:t>
            </a: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542800"/>
            <a:ext cx="6098958" cy="378886"/>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b="1" i="0" u="none" strike="noStrike" kern="1200" spc="10" baseline="0" dirty="0">
                <a:solidFill>
                  <a:schemeClr val="tx1"/>
                </a:solidFill>
                <a:ea typeface="+mn-ea"/>
                <a:cs typeface="+mn-cs"/>
              </a:rPr>
              <a:t>Barriers to attending (Net: A lot / a little) – Top 10 </a:t>
            </a:r>
            <a:endParaRPr lang="en-GB" b="1" i="0" u="none" strike="noStrike" kern="1200" spc="10" baseline="0" dirty="0">
              <a:solidFill>
                <a:schemeClr val="tx1"/>
              </a:solidFill>
              <a:ea typeface="+mn-ea"/>
              <a:cs typeface="+mn-cs"/>
            </a:endParaRPr>
          </a:p>
        </p:txBody>
      </p:sp>
      <p:sp>
        <p:nvSpPr>
          <p:cNvPr id="30" name="Freeform 47">
            <a:extLst>
              <a:ext uri="{FF2B5EF4-FFF2-40B4-BE49-F238E27FC236}">
                <a16:creationId xmlns:a16="http://schemas.microsoft.com/office/drawing/2014/main" id="{6DB09A6C-E638-D258-78A4-B4CFD53139FC}"/>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grpSp>
        <p:nvGrpSpPr>
          <p:cNvPr id="3" name="Group 2">
            <a:extLst>
              <a:ext uri="{FF2B5EF4-FFF2-40B4-BE49-F238E27FC236}">
                <a16:creationId xmlns:a16="http://schemas.microsoft.com/office/drawing/2014/main" id="{A26A18CD-C8CB-9CFF-7169-28646C4BC6D7}"/>
              </a:ext>
            </a:extLst>
          </p:cNvPr>
          <p:cNvGrpSpPr/>
          <p:nvPr/>
        </p:nvGrpSpPr>
        <p:grpSpPr>
          <a:xfrm>
            <a:off x="10080992" y="6338152"/>
            <a:ext cx="1871253" cy="327895"/>
            <a:chOff x="1866138" y="3032859"/>
            <a:chExt cx="1871253" cy="327895"/>
          </a:xfrm>
        </p:grpSpPr>
        <p:sp>
          <p:nvSpPr>
            <p:cNvPr id="4" name="TextBox 3">
              <a:extLst>
                <a:ext uri="{FF2B5EF4-FFF2-40B4-BE49-F238E27FC236}">
                  <a16:creationId xmlns:a16="http://schemas.microsoft.com/office/drawing/2014/main" id="{5B236A71-C01A-4C40-8DE5-0B3AFCD85EE6}"/>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6" name="Isosceles Triangle 5">
              <a:extLst>
                <a:ext uri="{FF2B5EF4-FFF2-40B4-BE49-F238E27FC236}">
                  <a16:creationId xmlns:a16="http://schemas.microsoft.com/office/drawing/2014/main" id="{4B7A5691-7DBC-0E83-A64A-225002278012}"/>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 name="Isosceles Triangle 14">
              <a:extLst>
                <a:ext uri="{FF2B5EF4-FFF2-40B4-BE49-F238E27FC236}">
                  <a16:creationId xmlns:a16="http://schemas.microsoft.com/office/drawing/2014/main" id="{868BBE39-EDCB-89A0-413D-C55FD3F222BA}"/>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Tree>
    <p:extLst>
      <p:ext uri="{BB962C8B-B14F-4D97-AF65-F5344CB8AC3E}">
        <p14:creationId xmlns:p14="http://schemas.microsoft.com/office/powerpoint/2010/main" val="38764187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Worries around pain, or a man carrying out the test were more prevalent among younger respondents.</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54427" y="6461104"/>
            <a:ext cx="11683143" cy="2851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L3. Think back to the last time you were invited for cervical screening. We want to understand what may have put you off going, whether you went or not in the end. How much, if at all, did the following put you off going? </a:t>
            </a:r>
          </a:p>
          <a:p>
            <a:r>
              <a:rPr lang="en-US" sz="800" dirty="0"/>
              <a:t>Base: All eligible who have been invited (N=466)</a:t>
            </a:r>
          </a:p>
        </p:txBody>
      </p:sp>
      <p:sp>
        <p:nvSpPr>
          <p:cNvPr id="2" name="TextBox 1">
            <a:extLst>
              <a:ext uri="{FF2B5EF4-FFF2-40B4-BE49-F238E27FC236}">
                <a16:creationId xmlns:a16="http://schemas.microsoft.com/office/drawing/2014/main" id="{C8F2C093-8874-C5DF-6335-64B4714D43E6}"/>
              </a:ext>
            </a:extLst>
          </p:cNvPr>
          <p:cNvSpPr txBox="1"/>
          <p:nvPr/>
        </p:nvSpPr>
        <p:spPr>
          <a:xfrm>
            <a:off x="2528369" y="1470945"/>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Influential barriers (Net: A lot/ a little)</a:t>
            </a:r>
            <a:endParaRPr lang="en-GB" sz="1800" b="1" i="0" u="none" strike="noStrike" kern="1200" spc="10" baseline="0" dirty="0">
              <a:solidFill>
                <a:schemeClr val="tx1"/>
              </a:solidFill>
              <a:ea typeface="+mn-ea"/>
              <a:cs typeface="+mn-cs"/>
            </a:endParaRPr>
          </a:p>
        </p:txBody>
      </p:sp>
      <p:sp>
        <p:nvSpPr>
          <p:cNvPr id="60" name="Freeform 47">
            <a:extLst>
              <a:ext uri="{FF2B5EF4-FFF2-40B4-BE49-F238E27FC236}">
                <a16:creationId xmlns:a16="http://schemas.microsoft.com/office/drawing/2014/main" id="{A69202F5-FF03-30AA-3E3D-1FBE3D1FE764}"/>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cxnSp>
        <p:nvCxnSpPr>
          <p:cNvPr id="161" name="Straight Connector 160">
            <a:extLst>
              <a:ext uri="{FF2B5EF4-FFF2-40B4-BE49-F238E27FC236}">
                <a16:creationId xmlns:a16="http://schemas.microsoft.com/office/drawing/2014/main" id="{FE9BDF63-D9F1-69F5-088C-534E461FD6C3}"/>
              </a:ext>
            </a:extLst>
          </p:cNvPr>
          <p:cNvCxnSpPr/>
          <p:nvPr/>
        </p:nvCxnSpPr>
        <p:spPr>
          <a:xfrm>
            <a:off x="2493745" y="7167614"/>
            <a:ext cx="11141032" cy="0"/>
          </a:xfrm>
          <a:prstGeom prst="line">
            <a:avLst/>
          </a:prstGeom>
        </p:spPr>
        <p:style>
          <a:lnRef idx="1">
            <a:schemeClr val="dk1"/>
          </a:lnRef>
          <a:fillRef idx="0">
            <a:schemeClr val="dk1"/>
          </a:fillRef>
          <a:effectRef idx="0">
            <a:schemeClr val="dk1"/>
          </a:effectRef>
          <a:fontRef idx="minor">
            <a:schemeClr val="tx1"/>
          </a:fontRef>
        </p:style>
      </p:cxnSp>
      <p:sp>
        <p:nvSpPr>
          <p:cNvPr id="3" name="Speech Bubble: Rectangle with Corners Rounded 2">
            <a:extLst>
              <a:ext uri="{FF2B5EF4-FFF2-40B4-BE49-F238E27FC236}">
                <a16:creationId xmlns:a16="http://schemas.microsoft.com/office/drawing/2014/main" id="{AE088482-4359-2107-DB50-9DA2E4CBCCCE}"/>
              </a:ext>
            </a:extLst>
          </p:cNvPr>
          <p:cNvSpPr/>
          <p:nvPr/>
        </p:nvSpPr>
        <p:spPr>
          <a:xfrm>
            <a:off x="686371" y="2414940"/>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Respondents aged under 50 were more likely than those aged 50 and over to cite barriers such as: not wanting a man to carry out the test (49% vs 31%), worries around pain (45% vs 31%), being embarrassed (32% vs 12%), being too busy (21% vs 5%) and finding it difficult to get an appointment (19% vs 6%).</a:t>
            </a:r>
          </a:p>
        </p:txBody>
      </p:sp>
      <p:sp>
        <p:nvSpPr>
          <p:cNvPr id="4" name="Speech Bubble: Rectangle with Corners Rounded 3">
            <a:extLst>
              <a:ext uri="{FF2B5EF4-FFF2-40B4-BE49-F238E27FC236}">
                <a16:creationId xmlns:a16="http://schemas.microsoft.com/office/drawing/2014/main" id="{23E88678-0AA3-68D1-38FC-E4B24E07683F}"/>
              </a:ext>
            </a:extLst>
          </p:cNvPr>
          <p:cNvSpPr/>
          <p:nvPr/>
        </p:nvSpPr>
        <p:spPr>
          <a:xfrm>
            <a:off x="4560258"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with a disability were more likely than those without to state that they were worried about being uncomfortable (28% vs 14%), while those without a disability were more likely than those with to state that they didn’t have any symptoms (19% vs 10%).</a:t>
            </a:r>
          </a:p>
        </p:txBody>
      </p:sp>
      <p:sp>
        <p:nvSpPr>
          <p:cNvPr id="5" name="Speech Bubble: Rectangle with Corners Rounded 4">
            <a:extLst>
              <a:ext uri="{FF2B5EF4-FFF2-40B4-BE49-F238E27FC236}">
                <a16:creationId xmlns:a16="http://schemas.microsoft.com/office/drawing/2014/main" id="{6D22F454-288B-11A7-F4EE-CC7FDBFFFA55}"/>
              </a:ext>
            </a:extLst>
          </p:cNvPr>
          <p:cNvSpPr/>
          <p:nvPr/>
        </p:nvSpPr>
        <p:spPr>
          <a:xfrm>
            <a:off x="8434145"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from a higher social grade (ABC1) were more likely than those from a lower social grade (C2DE) to state barriers such as worries around pain (42% vs 32%), being too busy (15% vs 8%) and having more important things to worry about (15% vs 8%).</a:t>
            </a:r>
          </a:p>
        </p:txBody>
      </p:sp>
      <p:sp>
        <p:nvSpPr>
          <p:cNvPr id="6" name="Speech Bubble: Rectangle with Corners Rounded 5">
            <a:extLst>
              <a:ext uri="{FF2B5EF4-FFF2-40B4-BE49-F238E27FC236}">
                <a16:creationId xmlns:a16="http://schemas.microsoft.com/office/drawing/2014/main" id="{B59FA82E-2373-5ACE-030D-58CBAFF3FE61}"/>
              </a:ext>
            </a:extLst>
          </p:cNvPr>
          <p:cNvSpPr/>
          <p:nvPr/>
        </p:nvSpPr>
        <p:spPr>
          <a:xfrm>
            <a:off x="2005720"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classified as being C2DE and 45 and older were less likely than those not classified as such to identify barriers such as: not wanting a man to carry out the test (31% vs 42%), worries around pain (28% vs 42%), being embarrassed (12% vs 26%), forgetting to book (6% vs 15%) and being too busy (5% vs 16%).</a:t>
            </a:r>
          </a:p>
        </p:txBody>
      </p:sp>
      <p:sp>
        <p:nvSpPr>
          <p:cNvPr id="7" name="Speech Bubble: Rectangle with Corners Rounded 6">
            <a:extLst>
              <a:ext uri="{FF2B5EF4-FFF2-40B4-BE49-F238E27FC236}">
                <a16:creationId xmlns:a16="http://schemas.microsoft.com/office/drawing/2014/main" id="{C4B0F7AA-E9C0-796F-9571-FF4BB5D81AF0}"/>
              </a:ext>
            </a:extLst>
          </p:cNvPr>
          <p:cNvSpPr/>
          <p:nvPr/>
        </p:nvSpPr>
        <p:spPr>
          <a:xfrm>
            <a:off x="5879607"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living in urban areas were more likely than those in rural areas to identify barriers such as forgetting to book (8% vs 3%) and finding it too difficult to get to the appointment (6% vs 1%)</a:t>
            </a:r>
          </a:p>
        </p:txBody>
      </p:sp>
      <p:sp>
        <p:nvSpPr>
          <p:cNvPr id="10" name="Rectangle: Rounded Corners 9">
            <a:extLst>
              <a:ext uri="{FF2B5EF4-FFF2-40B4-BE49-F238E27FC236}">
                <a16:creationId xmlns:a16="http://schemas.microsoft.com/office/drawing/2014/main" id="{6B4C3B60-2CF9-B0B0-B9BC-5DC77058A40C}"/>
              </a:ext>
            </a:extLst>
          </p:cNvPr>
          <p:cNvSpPr/>
          <p:nvPr/>
        </p:nvSpPr>
        <p:spPr>
          <a:xfrm>
            <a:off x="1463462" y="22352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1" name="Rectangle: Rounded Corners 10">
            <a:extLst>
              <a:ext uri="{FF2B5EF4-FFF2-40B4-BE49-F238E27FC236}">
                <a16:creationId xmlns:a16="http://schemas.microsoft.com/office/drawing/2014/main" id="{8651E548-232B-6FCF-E5EA-016A8824F881}"/>
              </a:ext>
            </a:extLst>
          </p:cNvPr>
          <p:cNvSpPr/>
          <p:nvPr/>
        </p:nvSpPr>
        <p:spPr>
          <a:xfrm>
            <a:off x="5339855"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12" name="Rectangle: Rounded Corners 11">
            <a:extLst>
              <a:ext uri="{FF2B5EF4-FFF2-40B4-BE49-F238E27FC236}">
                <a16:creationId xmlns:a16="http://schemas.microsoft.com/office/drawing/2014/main" id="{29F1DFF3-F7AA-AFB8-1D9B-02D9043F4820}"/>
              </a:ext>
            </a:extLst>
          </p:cNvPr>
          <p:cNvSpPr/>
          <p:nvPr/>
        </p:nvSpPr>
        <p:spPr>
          <a:xfrm>
            <a:off x="9218069" y="222954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13" name="Rectangle: Rounded Corners 12">
            <a:extLst>
              <a:ext uri="{FF2B5EF4-FFF2-40B4-BE49-F238E27FC236}">
                <a16:creationId xmlns:a16="http://schemas.microsoft.com/office/drawing/2014/main" id="{8DC1961C-DE29-0C40-9EE9-E796820BA407}"/>
              </a:ext>
            </a:extLst>
          </p:cNvPr>
          <p:cNvSpPr/>
          <p:nvPr/>
        </p:nvSpPr>
        <p:spPr>
          <a:xfrm>
            <a:off x="2792336" y="427553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C2DE 45+</a:t>
            </a:r>
          </a:p>
        </p:txBody>
      </p:sp>
      <p:sp>
        <p:nvSpPr>
          <p:cNvPr id="14" name="Rectangle: Rounded Corners 13">
            <a:extLst>
              <a:ext uri="{FF2B5EF4-FFF2-40B4-BE49-F238E27FC236}">
                <a16:creationId xmlns:a16="http://schemas.microsoft.com/office/drawing/2014/main" id="{A1E6596B-77C1-B106-7831-AECF1E66B4BC}"/>
              </a:ext>
            </a:extLst>
          </p:cNvPr>
          <p:cNvSpPr/>
          <p:nvPr/>
        </p:nvSpPr>
        <p:spPr>
          <a:xfrm>
            <a:off x="6668729" y="425982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Urban/rural status</a:t>
            </a:r>
          </a:p>
        </p:txBody>
      </p:sp>
      <p:sp>
        <p:nvSpPr>
          <p:cNvPr id="18" name="Oval 17">
            <a:extLst>
              <a:ext uri="{FF2B5EF4-FFF2-40B4-BE49-F238E27FC236}">
                <a16:creationId xmlns:a16="http://schemas.microsoft.com/office/drawing/2014/main" id="{D676FFC4-8E18-B988-CDF2-958D1847B93C}"/>
              </a:ext>
            </a:extLst>
          </p:cNvPr>
          <p:cNvSpPr/>
          <p:nvPr/>
        </p:nvSpPr>
        <p:spPr>
          <a:xfrm>
            <a:off x="8743127" y="4171322"/>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042002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5413FAEE-4DC7-08B4-16D1-E5ACA24C10D1}"/>
              </a:ext>
            </a:extLst>
          </p:cNvPr>
          <p:cNvGraphicFramePr/>
          <p:nvPr>
            <p:extLst>
              <p:ext uri="{D42A27DB-BD31-4B8C-83A1-F6EECF244321}">
                <p14:modId xmlns:p14="http://schemas.microsoft.com/office/powerpoint/2010/main" val="494050561"/>
              </p:ext>
            </p:extLst>
          </p:nvPr>
        </p:nvGraphicFramePr>
        <p:xfrm>
          <a:off x="6360999" y="1564222"/>
          <a:ext cx="6732669" cy="50803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96E79C6B-0C36-935F-D32D-55299270FB75}"/>
              </a:ext>
            </a:extLst>
          </p:cNvPr>
          <p:cNvGraphicFramePr/>
          <p:nvPr>
            <p:extLst>
              <p:ext uri="{D42A27DB-BD31-4B8C-83A1-F6EECF244321}">
                <p14:modId xmlns:p14="http://schemas.microsoft.com/office/powerpoint/2010/main" val="2346527693"/>
              </p:ext>
            </p:extLst>
          </p:nvPr>
        </p:nvGraphicFramePr>
        <p:xfrm>
          <a:off x="766762" y="1564222"/>
          <a:ext cx="6732669" cy="5080388"/>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7 in 10 completed a bowel cancer screening kit in the last 2 years, with 76% categorised as up to date</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394346"/>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M1. When was the last time you completed a bowel cancer screening poo test kit?  Please select one answer.</a:t>
            </a:r>
          </a:p>
          <a:p>
            <a:r>
              <a:rPr lang="en-US" sz="800" dirty="0"/>
              <a:t>M1. Bowel screening - recoded</a:t>
            </a:r>
          </a:p>
          <a:p>
            <a:r>
              <a:rPr lang="en-US" sz="800" dirty="0"/>
              <a:t>Base: All eligible (N=540)</a:t>
            </a:r>
          </a:p>
        </p:txBody>
      </p:sp>
      <p:sp>
        <p:nvSpPr>
          <p:cNvPr id="2" name="TextBox 1">
            <a:extLst>
              <a:ext uri="{FF2B5EF4-FFF2-40B4-BE49-F238E27FC236}">
                <a16:creationId xmlns:a16="http://schemas.microsoft.com/office/drawing/2014/main" id="{C8F2C093-8874-C5DF-6335-64B4714D43E6}"/>
              </a:ext>
            </a:extLst>
          </p:cNvPr>
          <p:cNvSpPr txBox="1"/>
          <p:nvPr/>
        </p:nvSpPr>
        <p:spPr>
          <a:xfrm>
            <a:off x="2280908" y="1619261"/>
            <a:ext cx="7630183"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Completed bowel cancer screening (last time sent kit)</a:t>
            </a:r>
            <a:endParaRPr lang="en-GB" sz="1800" b="1" i="0" u="none" strike="noStrike" kern="1200" spc="10" baseline="0" dirty="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Bowel screening</a:t>
            </a:r>
          </a:p>
        </p:txBody>
      </p:sp>
    </p:spTree>
    <p:extLst>
      <p:ext uri="{BB962C8B-B14F-4D97-AF65-F5344CB8AC3E}">
        <p14:creationId xmlns:p14="http://schemas.microsoft.com/office/powerpoint/2010/main" val="41065860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ooter Placeholder 5">
            <a:extLst>
              <a:ext uri="{FF2B5EF4-FFF2-40B4-BE49-F238E27FC236}">
                <a16:creationId xmlns:a16="http://schemas.microsoft.com/office/drawing/2014/main" id="{1CB96415-7361-339F-D30A-DA069000A9B8}"/>
              </a:ext>
            </a:extLst>
          </p:cNvPr>
          <p:cNvSpPr txBox="1">
            <a:spLocks/>
          </p:cNvSpPr>
          <p:nvPr/>
        </p:nvSpPr>
        <p:spPr>
          <a:xfrm>
            <a:off x="132524" y="6404523"/>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M1_rc – Bowel screening – recode </a:t>
            </a:r>
          </a:p>
          <a:p>
            <a:r>
              <a:rPr lang="en-US" sz="800" dirty="0"/>
              <a:t>Base: (All eligible: N=540; Male: N= 254; Female: N= 284; ABC1: N=237; C2DE: N=303; Not living with a disability: N= 324; Living with a disability: N=211; Urban: N=272; Town: N=61; Rural N=107; West Cancer Network: N=248; South East Cancer Network: N=161; North Cancer Network: N=131)</a:t>
            </a:r>
          </a:p>
        </p:txBody>
      </p:sp>
      <p:sp>
        <p:nvSpPr>
          <p:cNvPr id="6" name="Title 4">
            <a:extLst>
              <a:ext uri="{FF2B5EF4-FFF2-40B4-BE49-F238E27FC236}">
                <a16:creationId xmlns:a16="http://schemas.microsoft.com/office/drawing/2014/main" id="{A12CEE90-FC8D-4F29-F5B3-359C6F31A990}"/>
              </a:ext>
            </a:extLst>
          </p:cNvPr>
          <p:cNvSpPr txBox="1">
            <a:spLocks/>
          </p:cNvSpPr>
          <p:nvPr/>
        </p:nvSpPr>
        <p:spPr>
          <a:xfrm>
            <a:off x="271434" y="159006"/>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Respondents covered by the North Scotland Cancer Network were more likely than all other networks to be categorised as up to date</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128" name="TextBox 127">
            <a:extLst>
              <a:ext uri="{FF2B5EF4-FFF2-40B4-BE49-F238E27FC236}">
                <a16:creationId xmlns:a16="http://schemas.microsoft.com/office/drawing/2014/main" id="{A8B6570D-8717-5FE9-16C5-96F1D4639867}"/>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Proportion who were up to date with bowel screening</a:t>
            </a:r>
            <a:endParaRPr lang="en-GB" sz="1600" b="1" i="0" u="none" strike="noStrike" kern="1200" spc="10" baseline="0" dirty="0">
              <a:solidFill>
                <a:schemeClr val="tx1"/>
              </a:solidFill>
              <a:ea typeface="+mn-ea"/>
              <a:cs typeface="+mn-cs"/>
            </a:endParaRPr>
          </a:p>
        </p:txBody>
      </p:sp>
      <p:sp>
        <p:nvSpPr>
          <p:cNvPr id="135" name="Freeform 47">
            <a:extLst>
              <a:ext uri="{FF2B5EF4-FFF2-40B4-BE49-F238E27FC236}">
                <a16:creationId xmlns:a16="http://schemas.microsoft.com/office/drawing/2014/main" id="{E3E08A78-59C9-03EF-9AC0-3B0A42CE2D89}"/>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Bowel screening</a:t>
            </a:r>
          </a:p>
        </p:txBody>
      </p:sp>
      <p:grpSp>
        <p:nvGrpSpPr>
          <p:cNvPr id="2" name="Group 1">
            <a:extLst>
              <a:ext uri="{FF2B5EF4-FFF2-40B4-BE49-F238E27FC236}">
                <a16:creationId xmlns:a16="http://schemas.microsoft.com/office/drawing/2014/main" id="{6ADC179D-9297-89C5-3851-A8E7F7B451B8}"/>
              </a:ext>
            </a:extLst>
          </p:cNvPr>
          <p:cNvGrpSpPr/>
          <p:nvPr/>
        </p:nvGrpSpPr>
        <p:grpSpPr>
          <a:xfrm>
            <a:off x="441224" y="1695038"/>
            <a:ext cx="11595739" cy="4499757"/>
            <a:chOff x="541253" y="844389"/>
            <a:chExt cx="11219265" cy="3918112"/>
          </a:xfrm>
        </p:grpSpPr>
        <p:graphicFrame>
          <p:nvGraphicFramePr>
            <p:cNvPr id="3" name="Chart 2">
              <a:extLst>
                <a:ext uri="{FF2B5EF4-FFF2-40B4-BE49-F238E27FC236}">
                  <a16:creationId xmlns:a16="http://schemas.microsoft.com/office/drawing/2014/main" id="{7AD13C60-F25B-9814-32E3-80C6ACD52B17}"/>
                </a:ext>
              </a:extLst>
            </p:cNvPr>
            <p:cNvGraphicFramePr/>
            <p:nvPr>
              <p:extLst>
                <p:ext uri="{D42A27DB-BD31-4B8C-83A1-F6EECF244321}">
                  <p14:modId xmlns:p14="http://schemas.microsoft.com/office/powerpoint/2010/main" val="2214686649"/>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2FFC9924-C9D5-1F32-E748-346155945176}"/>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5" name="Rectangle 4">
            <a:extLst>
              <a:ext uri="{FF2B5EF4-FFF2-40B4-BE49-F238E27FC236}">
                <a16:creationId xmlns:a16="http://schemas.microsoft.com/office/drawing/2014/main" id="{0FA1C06A-6A37-49AF-470D-C0287B8DCBCB}"/>
              </a:ext>
            </a:extLst>
          </p:cNvPr>
          <p:cNvSpPr/>
          <p:nvPr/>
        </p:nvSpPr>
        <p:spPr>
          <a:xfrm>
            <a:off x="6068438" y="4628068"/>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sp>
        <p:nvSpPr>
          <p:cNvPr id="7" name="Rectangle 6">
            <a:extLst>
              <a:ext uri="{FF2B5EF4-FFF2-40B4-BE49-F238E27FC236}">
                <a16:creationId xmlns:a16="http://schemas.microsoft.com/office/drawing/2014/main" id="{34194E4F-86AF-B48F-6725-0E2CFF1A7C1B}"/>
              </a:ext>
            </a:extLst>
          </p:cNvPr>
          <p:cNvSpPr/>
          <p:nvPr/>
        </p:nvSpPr>
        <p:spPr>
          <a:xfrm>
            <a:off x="5467557" y="4657501"/>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sp>
        <p:nvSpPr>
          <p:cNvPr id="9" name="Rectangle 8">
            <a:extLst>
              <a:ext uri="{FF2B5EF4-FFF2-40B4-BE49-F238E27FC236}">
                <a16:creationId xmlns:a16="http://schemas.microsoft.com/office/drawing/2014/main" id="{2429B048-AB18-A436-44F4-4502FF3C19E8}"/>
              </a:ext>
            </a:extLst>
          </p:cNvPr>
          <p:cNvSpPr/>
          <p:nvPr/>
        </p:nvSpPr>
        <p:spPr>
          <a:xfrm>
            <a:off x="1835318" y="4745399"/>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13" name="Rectangle 12">
            <a:extLst>
              <a:ext uri="{FF2B5EF4-FFF2-40B4-BE49-F238E27FC236}">
                <a16:creationId xmlns:a16="http://schemas.microsoft.com/office/drawing/2014/main" id="{9A71A55D-70A1-2582-39AC-22839DC0ECB7}"/>
              </a:ext>
            </a:extLst>
          </p:cNvPr>
          <p:cNvSpPr/>
          <p:nvPr/>
        </p:nvSpPr>
        <p:spPr>
          <a:xfrm>
            <a:off x="2255782" y="4708856"/>
            <a:ext cx="932840" cy="2319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15" name="Rectangle 14">
            <a:extLst>
              <a:ext uri="{FF2B5EF4-FFF2-40B4-BE49-F238E27FC236}">
                <a16:creationId xmlns:a16="http://schemas.microsoft.com/office/drawing/2014/main" id="{BF809539-F166-062D-7AF7-D99A737FAD92}"/>
              </a:ext>
            </a:extLst>
          </p:cNvPr>
          <p:cNvSpPr/>
          <p:nvPr/>
        </p:nvSpPr>
        <p:spPr>
          <a:xfrm>
            <a:off x="3762391" y="4743941"/>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16" name="Rectangle 15">
            <a:extLst>
              <a:ext uri="{FF2B5EF4-FFF2-40B4-BE49-F238E27FC236}">
                <a16:creationId xmlns:a16="http://schemas.microsoft.com/office/drawing/2014/main" id="{DF0D7988-1A56-AB0A-734E-D60CF2899F1E}"/>
              </a:ext>
            </a:extLst>
          </p:cNvPr>
          <p:cNvSpPr/>
          <p:nvPr/>
        </p:nvSpPr>
        <p:spPr>
          <a:xfrm>
            <a:off x="4229774" y="4769436"/>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17" name="Rectangle 16">
            <a:extLst>
              <a:ext uri="{FF2B5EF4-FFF2-40B4-BE49-F238E27FC236}">
                <a16:creationId xmlns:a16="http://schemas.microsoft.com/office/drawing/2014/main" id="{F2418FDE-85FE-3C79-8013-5524622EA805}"/>
              </a:ext>
            </a:extLst>
          </p:cNvPr>
          <p:cNvSpPr/>
          <p:nvPr/>
        </p:nvSpPr>
        <p:spPr>
          <a:xfrm>
            <a:off x="7286598" y="459775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Urban </a:t>
            </a:r>
          </a:p>
        </p:txBody>
      </p:sp>
      <p:sp>
        <p:nvSpPr>
          <p:cNvPr id="18" name="Rectangle 17">
            <a:extLst>
              <a:ext uri="{FF2B5EF4-FFF2-40B4-BE49-F238E27FC236}">
                <a16:creationId xmlns:a16="http://schemas.microsoft.com/office/drawing/2014/main" id="{DC4A1D02-6543-3519-13F8-EF9B9B22185D}"/>
              </a:ext>
            </a:extLst>
          </p:cNvPr>
          <p:cNvSpPr/>
          <p:nvPr/>
        </p:nvSpPr>
        <p:spPr>
          <a:xfrm>
            <a:off x="8566843" y="4606828"/>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Rural</a:t>
            </a:r>
          </a:p>
        </p:txBody>
      </p:sp>
      <p:sp>
        <p:nvSpPr>
          <p:cNvPr id="21" name="Rectangle 20">
            <a:extLst>
              <a:ext uri="{FF2B5EF4-FFF2-40B4-BE49-F238E27FC236}">
                <a16:creationId xmlns:a16="http://schemas.microsoft.com/office/drawing/2014/main" id="{E8C80E17-1928-D207-39FA-A9AE5199530B}"/>
              </a:ext>
            </a:extLst>
          </p:cNvPr>
          <p:cNvSpPr/>
          <p:nvPr/>
        </p:nvSpPr>
        <p:spPr>
          <a:xfrm>
            <a:off x="9785353" y="490080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West of Scotland Cancer Network</a:t>
            </a:r>
          </a:p>
        </p:txBody>
      </p:sp>
      <p:sp>
        <p:nvSpPr>
          <p:cNvPr id="22" name="Rectangle 21">
            <a:extLst>
              <a:ext uri="{FF2B5EF4-FFF2-40B4-BE49-F238E27FC236}">
                <a16:creationId xmlns:a16="http://schemas.microsoft.com/office/drawing/2014/main" id="{70F86DCE-0E65-3B7B-8122-991886D332E9}"/>
              </a:ext>
            </a:extLst>
          </p:cNvPr>
          <p:cNvSpPr/>
          <p:nvPr/>
        </p:nvSpPr>
        <p:spPr>
          <a:xfrm>
            <a:off x="10416377" y="5049542"/>
            <a:ext cx="853440" cy="3097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South East of Scotland Cancer Network</a:t>
            </a:r>
          </a:p>
        </p:txBody>
      </p:sp>
      <p:sp>
        <p:nvSpPr>
          <p:cNvPr id="23" name="Rectangle 22">
            <a:extLst>
              <a:ext uri="{FF2B5EF4-FFF2-40B4-BE49-F238E27FC236}">
                <a16:creationId xmlns:a16="http://schemas.microsoft.com/office/drawing/2014/main" id="{246B9E74-7B96-485F-21F9-8521C4CDF66E}"/>
              </a:ext>
            </a:extLst>
          </p:cNvPr>
          <p:cNvSpPr/>
          <p:nvPr/>
        </p:nvSpPr>
        <p:spPr>
          <a:xfrm>
            <a:off x="11072177" y="486863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North Scotland Cancer Network</a:t>
            </a:r>
          </a:p>
        </p:txBody>
      </p:sp>
      <p:sp>
        <p:nvSpPr>
          <p:cNvPr id="24" name="Oval 23">
            <a:extLst>
              <a:ext uri="{FF2B5EF4-FFF2-40B4-BE49-F238E27FC236}">
                <a16:creationId xmlns:a16="http://schemas.microsoft.com/office/drawing/2014/main" id="{A22D396D-E3CF-30A5-9955-FDD263E91649}"/>
              </a:ext>
            </a:extLst>
          </p:cNvPr>
          <p:cNvSpPr/>
          <p:nvPr/>
        </p:nvSpPr>
        <p:spPr>
          <a:xfrm>
            <a:off x="8258457" y="498545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Isosceles Triangle 26">
            <a:extLst>
              <a:ext uri="{FF2B5EF4-FFF2-40B4-BE49-F238E27FC236}">
                <a16:creationId xmlns:a16="http://schemas.microsoft.com/office/drawing/2014/main" id="{68E84F93-4C2B-B284-3CEE-E50B8DD14C7E}"/>
              </a:ext>
            </a:extLst>
          </p:cNvPr>
          <p:cNvSpPr>
            <a:spLocks noChangeAspect="1"/>
          </p:cNvSpPr>
          <p:nvPr/>
        </p:nvSpPr>
        <p:spPr>
          <a:xfrm rot="10800000">
            <a:off x="10080992" y="246660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0" name="Isosceles Triangle 29">
            <a:extLst>
              <a:ext uri="{FF2B5EF4-FFF2-40B4-BE49-F238E27FC236}">
                <a16:creationId xmlns:a16="http://schemas.microsoft.com/office/drawing/2014/main" id="{02ECB2FC-7E0C-EC5C-5E8F-759B94E4D62C}"/>
              </a:ext>
            </a:extLst>
          </p:cNvPr>
          <p:cNvSpPr>
            <a:spLocks noChangeAspect="1"/>
          </p:cNvSpPr>
          <p:nvPr/>
        </p:nvSpPr>
        <p:spPr>
          <a:xfrm>
            <a:off x="11333035" y="221919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1" name="Isosceles Triangle 30">
            <a:extLst>
              <a:ext uri="{FF2B5EF4-FFF2-40B4-BE49-F238E27FC236}">
                <a16:creationId xmlns:a16="http://schemas.microsoft.com/office/drawing/2014/main" id="{94D31E9C-272C-91F2-1CAC-286CE63AA43F}"/>
              </a:ext>
            </a:extLst>
          </p:cNvPr>
          <p:cNvSpPr>
            <a:spLocks noChangeAspect="1"/>
          </p:cNvSpPr>
          <p:nvPr/>
        </p:nvSpPr>
        <p:spPr>
          <a:xfrm rot="10800000">
            <a:off x="10694548" y="236743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2" name="Rectangle 31">
            <a:extLst>
              <a:ext uri="{FF2B5EF4-FFF2-40B4-BE49-F238E27FC236}">
                <a16:creationId xmlns:a16="http://schemas.microsoft.com/office/drawing/2014/main" id="{81D730A1-514F-2926-A3BA-A810F86B4065}"/>
              </a:ext>
            </a:extLst>
          </p:cNvPr>
          <p:cNvSpPr/>
          <p:nvPr/>
        </p:nvSpPr>
        <p:spPr>
          <a:xfrm>
            <a:off x="548495" y="4733458"/>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33" name="Rectangle 32">
            <a:extLst>
              <a:ext uri="{FF2B5EF4-FFF2-40B4-BE49-F238E27FC236}">
                <a16:creationId xmlns:a16="http://schemas.microsoft.com/office/drawing/2014/main" id="{9720F68E-5E91-8E12-C5A2-A1CAADAB5277}"/>
              </a:ext>
            </a:extLst>
          </p:cNvPr>
          <p:cNvSpPr/>
          <p:nvPr/>
        </p:nvSpPr>
        <p:spPr>
          <a:xfrm>
            <a:off x="7919431" y="459158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Town</a:t>
            </a:r>
          </a:p>
        </p:txBody>
      </p:sp>
    </p:spTree>
    <p:extLst>
      <p:ext uri="{BB962C8B-B14F-4D97-AF65-F5344CB8AC3E}">
        <p14:creationId xmlns:p14="http://schemas.microsoft.com/office/powerpoint/2010/main" val="397725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374677" y="993852"/>
            <a:ext cx="5852732" cy="654253"/>
          </a:xfrm>
        </p:spPr>
        <p:txBody>
          <a:bodyPr/>
          <a:lstStyle/>
          <a:p>
            <a:r>
              <a:rPr lang="en-GB">
                <a:latin typeface="+mn-lt"/>
              </a:rPr>
              <a:t>Notes for interpretation</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374677" y="1691339"/>
            <a:ext cx="10921320" cy="4893061"/>
          </a:xfrm>
        </p:spPr>
        <p:txBody>
          <a:bodyPr/>
          <a:lstStyle/>
          <a:p>
            <a:r>
              <a:rPr lang="en-GB" sz="1200" b="1" dirty="0">
                <a:solidFill>
                  <a:schemeClr val="tx1"/>
                </a:solidFill>
              </a:rPr>
              <a:t>Statistical significance</a:t>
            </a:r>
            <a:endParaRPr lang="en-GB" sz="1200" dirty="0">
              <a:latin typeface="+mn-lt"/>
            </a:endParaRPr>
          </a:p>
          <a:p>
            <a:pPr marL="342900" indent="-342900">
              <a:buFont typeface="Arial" panose="020B0604020202020204" pitchFamily="34" charset="0"/>
              <a:buChar char="•"/>
            </a:pPr>
            <a:r>
              <a:rPr lang="en-GB" sz="1200" dirty="0">
                <a:latin typeface="+mn-lt"/>
              </a:rPr>
              <a:t>All comparisons between sample subgroups deemed statistically significant to the 95% confidence level have been marked with</a:t>
            </a:r>
          </a:p>
          <a:p>
            <a:pPr marL="342900" indent="-342900">
              <a:buFont typeface="Arial" panose="020B0604020202020204" pitchFamily="34" charset="0"/>
              <a:buChar char="•"/>
            </a:pPr>
            <a:r>
              <a:rPr lang="en-GB" sz="1200" dirty="0">
                <a:latin typeface="+mn-lt"/>
              </a:rPr>
              <a:t>Any differences without this notation are within the margin of error and indicative only, and so not considered a statistically significant difference in the data. This does not mean there is no difference  </a:t>
            </a:r>
          </a:p>
          <a:p>
            <a:pPr marL="342900" indent="-342900">
              <a:buFont typeface="Arial" panose="020B0604020202020204" pitchFamily="34" charset="0"/>
              <a:buChar char="•"/>
            </a:pPr>
            <a:endParaRPr lang="en-GB" sz="1200" dirty="0">
              <a:latin typeface="+mn-lt"/>
            </a:endParaRPr>
          </a:p>
          <a:p>
            <a:pPr marL="342900" indent="-342900">
              <a:buFont typeface="Arial" panose="020B0604020202020204" pitchFamily="34" charset="0"/>
              <a:buChar char="•"/>
            </a:pPr>
            <a:r>
              <a:rPr lang="en-US" sz="1200" dirty="0">
                <a:latin typeface="+mn-lt"/>
              </a:rPr>
              <a:t>The following tests were used when testing statistical significance: </a:t>
            </a:r>
          </a:p>
          <a:p>
            <a:pPr marL="1028700" lvl="1" indent="-342900"/>
            <a:r>
              <a:rPr lang="en-US" sz="1200" dirty="0">
                <a:latin typeface="+mn-lt"/>
              </a:rPr>
              <a:t>When comparing between subgroups: a modified t-test. </a:t>
            </a:r>
          </a:p>
          <a:p>
            <a:pPr marL="1028700" lvl="1" indent="-342900"/>
            <a:r>
              <a:rPr lang="en-US" sz="1200" dirty="0">
                <a:latin typeface="+mn-lt"/>
              </a:rPr>
              <a:t>When comparing to average: a modified chi-squared test. </a:t>
            </a:r>
          </a:p>
          <a:p>
            <a:pPr marL="342900" indent="-342900">
              <a:buFont typeface="Arial" panose="020B0604020202020204" pitchFamily="34" charset="0"/>
              <a:buChar char="•"/>
            </a:pPr>
            <a:endParaRPr lang="en-GB" sz="1200" dirty="0">
              <a:latin typeface="+mn-lt"/>
            </a:endParaRPr>
          </a:p>
          <a:p>
            <a:pPr marL="342900" indent="-342900">
              <a:buFont typeface="Arial" panose="020B0604020202020204" pitchFamily="34" charset="0"/>
              <a:buChar char="•"/>
            </a:pPr>
            <a:r>
              <a:rPr lang="en-GB" sz="1200" dirty="0">
                <a:solidFill>
                  <a:schemeClr val="tx1"/>
                </a:solidFill>
              </a:rPr>
              <a:t>Please note, due to sample sizes throughout the report, some analyses are underpowered, and so where some apparent differences are not statistically significant it does not mean there is no effect there. </a:t>
            </a:r>
          </a:p>
          <a:p>
            <a:pPr marL="342900" indent="-342900">
              <a:buFont typeface="Arial" panose="020B0604020202020204" pitchFamily="34" charset="0"/>
              <a:buChar char="•"/>
            </a:pPr>
            <a:r>
              <a:rPr lang="en-GB" sz="1200" dirty="0">
                <a:solidFill>
                  <a:schemeClr val="tx1"/>
                </a:solidFill>
              </a:rPr>
              <a:t>Data based on fewer </a:t>
            </a:r>
            <a:r>
              <a:rPr lang="en-GB" sz="1200" dirty="0"/>
              <a:t>than 100 responses has been denoted with       and should be treated with caution</a:t>
            </a:r>
            <a:endParaRPr lang="en-GB" sz="1200" dirty="0">
              <a:solidFill>
                <a:schemeClr val="tx1"/>
              </a:solidFill>
            </a:endParaRPr>
          </a:p>
          <a:p>
            <a:endParaRPr lang="en-GB" sz="1200" dirty="0">
              <a:latin typeface="+mn-lt"/>
            </a:endParaRPr>
          </a:p>
          <a:p>
            <a:r>
              <a:rPr lang="en-GB" sz="1200" b="1" dirty="0">
                <a:solidFill>
                  <a:schemeClr val="tx1"/>
                </a:solidFill>
              </a:rPr>
              <a:t>Individual responses </a:t>
            </a:r>
            <a:endParaRPr lang="en-GB" sz="1200" dirty="0">
              <a:solidFill>
                <a:schemeClr val="tx1"/>
              </a:solidFill>
            </a:endParaRPr>
          </a:p>
          <a:p>
            <a:pPr marL="342900" indent="-342900">
              <a:buFont typeface="Arial" panose="020B0604020202020204" pitchFamily="34" charset="0"/>
              <a:buChar char="•"/>
            </a:pPr>
            <a:r>
              <a:rPr lang="en-GB" sz="1200" dirty="0">
                <a:latin typeface="+mn-lt"/>
              </a:rPr>
              <a:t>In some instances, percentages may not total to 100%. This may be because the question was framed as multiple choice, or due to rounding of data points. </a:t>
            </a:r>
          </a:p>
          <a:p>
            <a:pPr marL="342900" indent="-342900">
              <a:buFont typeface="Arial" panose="020B0604020202020204" pitchFamily="34" charset="0"/>
              <a:buChar char="•"/>
            </a:pPr>
            <a:r>
              <a:rPr lang="en-GB" sz="1200" dirty="0">
                <a:latin typeface="+mn-lt"/>
              </a:rPr>
              <a:t>Please note, all findings on this report are based on </a:t>
            </a:r>
            <a:r>
              <a:rPr lang="en-GB" sz="1200" i="1" dirty="0">
                <a:latin typeface="+mn-lt"/>
              </a:rPr>
              <a:t>self reported </a:t>
            </a:r>
            <a:r>
              <a:rPr lang="en-GB" sz="1200" dirty="0">
                <a:latin typeface="+mn-lt"/>
              </a:rPr>
              <a:t>actions</a:t>
            </a:r>
          </a:p>
          <a:p>
            <a:pPr marL="342900" indent="-342900">
              <a:buFont typeface="Arial" panose="020B0604020202020204" pitchFamily="34" charset="0"/>
              <a:buChar char="•"/>
            </a:pPr>
            <a:endParaRPr lang="en-GB" sz="1200" dirty="0">
              <a:latin typeface="+mn-lt"/>
            </a:endParaRP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Executive Summary</a:t>
            </a:r>
          </a:p>
        </p:txBody>
      </p:sp>
      <p:sp>
        <p:nvSpPr>
          <p:cNvPr id="2" name="Isosceles Triangle 1">
            <a:extLst>
              <a:ext uri="{FF2B5EF4-FFF2-40B4-BE49-F238E27FC236}">
                <a16:creationId xmlns:a16="http://schemas.microsoft.com/office/drawing/2014/main" id="{D607F127-7468-481C-2845-813673421949}"/>
              </a:ext>
            </a:extLst>
          </p:cNvPr>
          <p:cNvSpPr>
            <a:spLocks noChangeAspect="1"/>
          </p:cNvSpPr>
          <p:nvPr/>
        </p:nvSpPr>
        <p:spPr>
          <a:xfrm>
            <a:off x="9599398" y="185930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Rawline" pitchFamily="2" charset="77"/>
            </a:endParaRPr>
          </a:p>
        </p:txBody>
      </p:sp>
      <p:sp>
        <p:nvSpPr>
          <p:cNvPr id="3" name="Isosceles Triangle 2">
            <a:extLst>
              <a:ext uri="{FF2B5EF4-FFF2-40B4-BE49-F238E27FC236}">
                <a16:creationId xmlns:a16="http://schemas.microsoft.com/office/drawing/2014/main" id="{4A38C5F6-D6F3-E536-FB5C-656E04AF99A4}"/>
              </a:ext>
            </a:extLst>
          </p:cNvPr>
          <p:cNvSpPr>
            <a:spLocks noChangeAspect="1"/>
          </p:cNvSpPr>
          <p:nvPr/>
        </p:nvSpPr>
        <p:spPr>
          <a:xfrm rot="10800000">
            <a:off x="9599398" y="205145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Rawline" pitchFamily="2" charset="77"/>
            </a:endParaRPr>
          </a:p>
        </p:txBody>
      </p:sp>
      <p:sp>
        <p:nvSpPr>
          <p:cNvPr id="11" name="Text Placeholder 6">
            <a:extLst>
              <a:ext uri="{FF2B5EF4-FFF2-40B4-BE49-F238E27FC236}">
                <a16:creationId xmlns:a16="http://schemas.microsoft.com/office/drawing/2014/main" id="{A87A8024-6A54-D771-BB58-38069C511859}"/>
              </a:ext>
            </a:extLst>
          </p:cNvPr>
          <p:cNvSpPr txBox="1">
            <a:spLocks/>
          </p:cNvSpPr>
          <p:nvPr/>
        </p:nvSpPr>
        <p:spPr>
          <a:xfrm>
            <a:off x="5996702" y="273599"/>
            <a:ext cx="5375542" cy="365126"/>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Cancer Awareness Measure+ 2024 – Scotland</a:t>
            </a:r>
          </a:p>
          <a:p>
            <a:endParaRPr lang="en-GB" dirty="0">
              <a:latin typeface="+mn-lt"/>
            </a:endParaRPr>
          </a:p>
        </p:txBody>
      </p:sp>
      <p:sp>
        <p:nvSpPr>
          <p:cNvPr id="4" name="Oval 3">
            <a:extLst>
              <a:ext uri="{FF2B5EF4-FFF2-40B4-BE49-F238E27FC236}">
                <a16:creationId xmlns:a16="http://schemas.microsoft.com/office/drawing/2014/main" id="{A35706B5-BDE0-5199-46C0-550F0214FF54}"/>
              </a:ext>
            </a:extLst>
          </p:cNvPr>
          <p:cNvSpPr/>
          <p:nvPr/>
        </p:nvSpPr>
        <p:spPr>
          <a:xfrm>
            <a:off x="5272678" y="404108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051340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5" y="294666"/>
            <a:ext cx="11480331"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Over 8 in 10 reported intention to complete their next kit. Intention was significantly higher among those who were up to date with their screening</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07354"/>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M2. Will you complete the bowel cancer screening poo test kit next time you are sent one?  Please select one answer.</a:t>
            </a:r>
          </a:p>
          <a:p>
            <a:r>
              <a:rPr lang="en-US" sz="800" dirty="0"/>
              <a:t>Base: All eligible (N=540); all up to date (N=411); never completed (N=66)</a:t>
            </a:r>
            <a:endParaRPr lang="en-US" sz="800" dirty="0">
              <a:solidFill>
                <a:schemeClr val="bg1">
                  <a:lumMod val="50000"/>
                </a:schemeClr>
              </a:solidFill>
            </a:endParaRP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624261"/>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Intention to complete next time </a:t>
            </a:r>
            <a:endParaRPr lang="en-GB" sz="1800" b="1" i="0" u="none" strike="noStrike" kern="1200" spc="10" baseline="0" dirty="0">
              <a:solidFill>
                <a:schemeClr val="tx1"/>
              </a:solidFill>
              <a:ea typeface="+mn-ea"/>
              <a:cs typeface="+mn-cs"/>
            </a:endParaRPr>
          </a:p>
        </p:txBody>
      </p:sp>
      <p:sp>
        <p:nvSpPr>
          <p:cNvPr id="3" name="Freeform 47">
            <a:extLst>
              <a:ext uri="{FF2B5EF4-FFF2-40B4-BE49-F238E27FC236}">
                <a16:creationId xmlns:a16="http://schemas.microsoft.com/office/drawing/2014/main" id="{DAB2A359-746E-2F26-9792-7E08E1E50F9A}"/>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Bowel screening</a:t>
            </a:r>
          </a:p>
        </p:txBody>
      </p:sp>
      <p:grpSp>
        <p:nvGrpSpPr>
          <p:cNvPr id="28" name="Group 27">
            <a:extLst>
              <a:ext uri="{FF2B5EF4-FFF2-40B4-BE49-F238E27FC236}">
                <a16:creationId xmlns:a16="http://schemas.microsoft.com/office/drawing/2014/main" id="{AB143EB0-1B92-0FCA-9F85-D172760718CB}"/>
              </a:ext>
            </a:extLst>
          </p:cNvPr>
          <p:cNvGrpSpPr/>
          <p:nvPr/>
        </p:nvGrpSpPr>
        <p:grpSpPr>
          <a:xfrm>
            <a:off x="10080992" y="6338152"/>
            <a:ext cx="1871253" cy="327895"/>
            <a:chOff x="1866138" y="3032859"/>
            <a:chExt cx="1871253" cy="327895"/>
          </a:xfrm>
        </p:grpSpPr>
        <p:sp>
          <p:nvSpPr>
            <p:cNvPr id="29" name="TextBox 28">
              <a:extLst>
                <a:ext uri="{FF2B5EF4-FFF2-40B4-BE49-F238E27FC236}">
                  <a16:creationId xmlns:a16="http://schemas.microsoft.com/office/drawing/2014/main" id="{E80441A7-182B-412A-CE9C-59D7F3436FB1}"/>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30" name="Isosceles Triangle 29">
              <a:extLst>
                <a:ext uri="{FF2B5EF4-FFF2-40B4-BE49-F238E27FC236}">
                  <a16:creationId xmlns:a16="http://schemas.microsoft.com/office/drawing/2014/main" id="{5436FCA7-5531-8869-9697-510BA2F9CA18}"/>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1" name="Isosceles Triangle 30">
              <a:extLst>
                <a:ext uri="{FF2B5EF4-FFF2-40B4-BE49-F238E27FC236}">
                  <a16:creationId xmlns:a16="http://schemas.microsoft.com/office/drawing/2014/main" id="{F779559C-C269-8AC8-6244-88110336FD85}"/>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graphicFrame>
        <p:nvGraphicFramePr>
          <p:cNvPr id="32" name="Chart 31">
            <a:extLst>
              <a:ext uri="{FF2B5EF4-FFF2-40B4-BE49-F238E27FC236}">
                <a16:creationId xmlns:a16="http://schemas.microsoft.com/office/drawing/2014/main" id="{E730ED95-ED41-0251-7F06-406C1614C142}"/>
              </a:ext>
            </a:extLst>
          </p:cNvPr>
          <p:cNvGraphicFramePr/>
          <p:nvPr>
            <p:extLst>
              <p:ext uri="{D42A27DB-BD31-4B8C-83A1-F6EECF244321}">
                <p14:modId xmlns:p14="http://schemas.microsoft.com/office/powerpoint/2010/main" val="3775436614"/>
              </p:ext>
            </p:extLst>
          </p:nvPr>
        </p:nvGraphicFramePr>
        <p:xfrm>
          <a:off x="233336" y="2003146"/>
          <a:ext cx="10867056" cy="4335006"/>
        </p:xfrm>
        <a:graphic>
          <a:graphicData uri="http://schemas.openxmlformats.org/drawingml/2006/chart">
            <c:chart xmlns:c="http://schemas.openxmlformats.org/drawingml/2006/chart" xmlns:r="http://schemas.openxmlformats.org/officeDocument/2006/relationships" r:id="rId3"/>
          </a:graphicData>
        </a:graphic>
      </p:graphicFrame>
      <p:sp>
        <p:nvSpPr>
          <p:cNvPr id="33" name="Right Brace 32">
            <a:extLst>
              <a:ext uri="{FF2B5EF4-FFF2-40B4-BE49-F238E27FC236}">
                <a16:creationId xmlns:a16="http://schemas.microsoft.com/office/drawing/2014/main" id="{6E4D0290-7FC8-943F-E8B2-A9656BEC32BE}"/>
              </a:ext>
            </a:extLst>
          </p:cNvPr>
          <p:cNvSpPr/>
          <p:nvPr/>
        </p:nvSpPr>
        <p:spPr>
          <a:xfrm>
            <a:off x="3100170" y="2618284"/>
            <a:ext cx="189990" cy="2589336"/>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4" name="TextBox 33">
            <a:extLst>
              <a:ext uri="{FF2B5EF4-FFF2-40B4-BE49-F238E27FC236}">
                <a16:creationId xmlns:a16="http://schemas.microsoft.com/office/drawing/2014/main" id="{E0C2F601-72BD-D406-AC84-8CBD1C53A956}"/>
              </a:ext>
            </a:extLst>
          </p:cNvPr>
          <p:cNvSpPr txBox="1"/>
          <p:nvPr/>
        </p:nvSpPr>
        <p:spPr>
          <a:xfrm>
            <a:off x="3282280" y="3652092"/>
            <a:ext cx="723478" cy="369332"/>
          </a:xfrm>
          <a:prstGeom prst="rect">
            <a:avLst/>
          </a:prstGeom>
          <a:noFill/>
        </p:spPr>
        <p:txBody>
          <a:bodyPr wrap="square" rtlCol="0">
            <a:spAutoFit/>
          </a:bodyPr>
          <a:lstStyle/>
          <a:p>
            <a:r>
              <a:rPr lang="en-GB" b="1" dirty="0">
                <a:solidFill>
                  <a:schemeClr val="accent1"/>
                </a:solidFill>
              </a:rPr>
              <a:t>85%</a:t>
            </a:r>
          </a:p>
        </p:txBody>
      </p:sp>
      <p:sp>
        <p:nvSpPr>
          <p:cNvPr id="35" name="Right Brace 34">
            <a:extLst>
              <a:ext uri="{FF2B5EF4-FFF2-40B4-BE49-F238E27FC236}">
                <a16:creationId xmlns:a16="http://schemas.microsoft.com/office/drawing/2014/main" id="{B1E7009C-5C61-E878-4AE2-B19EBB742D86}"/>
              </a:ext>
            </a:extLst>
          </p:cNvPr>
          <p:cNvSpPr/>
          <p:nvPr/>
        </p:nvSpPr>
        <p:spPr>
          <a:xfrm>
            <a:off x="6125980" y="2343150"/>
            <a:ext cx="331969" cy="2855573"/>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6" name="TextBox 35">
            <a:extLst>
              <a:ext uri="{FF2B5EF4-FFF2-40B4-BE49-F238E27FC236}">
                <a16:creationId xmlns:a16="http://schemas.microsoft.com/office/drawing/2014/main" id="{8FD2AF1A-98A8-7417-D558-92EE2E8A8873}"/>
              </a:ext>
            </a:extLst>
          </p:cNvPr>
          <p:cNvSpPr txBox="1"/>
          <p:nvPr/>
        </p:nvSpPr>
        <p:spPr>
          <a:xfrm>
            <a:off x="6450069" y="3492085"/>
            <a:ext cx="723478" cy="369332"/>
          </a:xfrm>
          <a:prstGeom prst="rect">
            <a:avLst/>
          </a:prstGeom>
          <a:noFill/>
        </p:spPr>
        <p:txBody>
          <a:bodyPr wrap="square" rtlCol="0">
            <a:spAutoFit/>
          </a:bodyPr>
          <a:lstStyle/>
          <a:p>
            <a:r>
              <a:rPr lang="en-GB" b="1" dirty="0">
                <a:solidFill>
                  <a:schemeClr val="accent1"/>
                </a:solidFill>
              </a:rPr>
              <a:t>95%</a:t>
            </a:r>
          </a:p>
        </p:txBody>
      </p:sp>
      <p:sp>
        <p:nvSpPr>
          <p:cNvPr id="37" name="Isosceles Triangle 36">
            <a:extLst>
              <a:ext uri="{FF2B5EF4-FFF2-40B4-BE49-F238E27FC236}">
                <a16:creationId xmlns:a16="http://schemas.microsoft.com/office/drawing/2014/main" id="{A315260A-6F9B-5365-E561-F386ED5BF628}"/>
              </a:ext>
            </a:extLst>
          </p:cNvPr>
          <p:cNvSpPr>
            <a:spLocks noChangeAspect="1"/>
          </p:cNvSpPr>
          <p:nvPr/>
        </p:nvSpPr>
        <p:spPr>
          <a:xfrm>
            <a:off x="5767229" y="3708493"/>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8" name="Isosceles Triangle 37">
            <a:extLst>
              <a:ext uri="{FF2B5EF4-FFF2-40B4-BE49-F238E27FC236}">
                <a16:creationId xmlns:a16="http://schemas.microsoft.com/office/drawing/2014/main" id="{E6802E58-D251-1678-D90F-B8BDDFABF60C}"/>
              </a:ext>
            </a:extLst>
          </p:cNvPr>
          <p:cNvSpPr>
            <a:spLocks noChangeAspect="1"/>
          </p:cNvSpPr>
          <p:nvPr/>
        </p:nvSpPr>
        <p:spPr>
          <a:xfrm>
            <a:off x="7058184" y="3608877"/>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9" name="Right Brace 38">
            <a:extLst>
              <a:ext uri="{FF2B5EF4-FFF2-40B4-BE49-F238E27FC236}">
                <a16:creationId xmlns:a16="http://schemas.microsoft.com/office/drawing/2014/main" id="{C43B8DCB-A40F-57D4-D3F6-E49C42D0582F}"/>
              </a:ext>
            </a:extLst>
          </p:cNvPr>
          <p:cNvSpPr/>
          <p:nvPr/>
        </p:nvSpPr>
        <p:spPr>
          <a:xfrm>
            <a:off x="9157684" y="4181475"/>
            <a:ext cx="262503" cy="1037297"/>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0" name="TextBox 39">
            <a:extLst>
              <a:ext uri="{FF2B5EF4-FFF2-40B4-BE49-F238E27FC236}">
                <a16:creationId xmlns:a16="http://schemas.microsoft.com/office/drawing/2014/main" id="{2FE9601F-BBD6-F1F0-5B41-CAC280A66FFD}"/>
              </a:ext>
            </a:extLst>
          </p:cNvPr>
          <p:cNvSpPr txBox="1"/>
          <p:nvPr/>
        </p:nvSpPr>
        <p:spPr>
          <a:xfrm>
            <a:off x="9420187" y="4636341"/>
            <a:ext cx="723478" cy="369332"/>
          </a:xfrm>
          <a:prstGeom prst="rect">
            <a:avLst/>
          </a:prstGeom>
          <a:noFill/>
        </p:spPr>
        <p:txBody>
          <a:bodyPr wrap="square" rtlCol="0">
            <a:spAutoFit/>
          </a:bodyPr>
          <a:lstStyle/>
          <a:p>
            <a:r>
              <a:rPr lang="en-GB" b="1" dirty="0">
                <a:solidFill>
                  <a:schemeClr val="accent1"/>
                </a:solidFill>
              </a:rPr>
              <a:t>34%</a:t>
            </a:r>
          </a:p>
        </p:txBody>
      </p:sp>
      <p:sp>
        <p:nvSpPr>
          <p:cNvPr id="41" name="Isosceles Triangle 40">
            <a:extLst>
              <a:ext uri="{FF2B5EF4-FFF2-40B4-BE49-F238E27FC236}">
                <a16:creationId xmlns:a16="http://schemas.microsoft.com/office/drawing/2014/main" id="{35C70452-DAEB-93A7-679F-35E845E5918E}"/>
              </a:ext>
            </a:extLst>
          </p:cNvPr>
          <p:cNvSpPr>
            <a:spLocks noChangeAspect="1"/>
          </p:cNvSpPr>
          <p:nvPr/>
        </p:nvSpPr>
        <p:spPr>
          <a:xfrm rot="10800000">
            <a:off x="9977803" y="476188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2" name="Isosceles Triangle 41">
            <a:extLst>
              <a:ext uri="{FF2B5EF4-FFF2-40B4-BE49-F238E27FC236}">
                <a16:creationId xmlns:a16="http://schemas.microsoft.com/office/drawing/2014/main" id="{6B9D620E-1EEB-4118-46D1-91F18DDF9CF0}"/>
              </a:ext>
            </a:extLst>
          </p:cNvPr>
          <p:cNvSpPr>
            <a:spLocks noChangeAspect="1"/>
          </p:cNvSpPr>
          <p:nvPr/>
        </p:nvSpPr>
        <p:spPr>
          <a:xfrm rot="10800000">
            <a:off x="8806521" y="4910889"/>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3" name="Isosceles Triangle 42">
            <a:extLst>
              <a:ext uri="{FF2B5EF4-FFF2-40B4-BE49-F238E27FC236}">
                <a16:creationId xmlns:a16="http://schemas.microsoft.com/office/drawing/2014/main" id="{1896844E-3EEE-68E7-9E8F-FAF0D02DCFF7}"/>
              </a:ext>
            </a:extLst>
          </p:cNvPr>
          <p:cNvSpPr>
            <a:spLocks noChangeAspect="1"/>
          </p:cNvSpPr>
          <p:nvPr/>
        </p:nvSpPr>
        <p:spPr>
          <a:xfrm rot="10800000">
            <a:off x="5681084" y="2343150"/>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4" name="Isosceles Triangle 43">
            <a:extLst>
              <a:ext uri="{FF2B5EF4-FFF2-40B4-BE49-F238E27FC236}">
                <a16:creationId xmlns:a16="http://schemas.microsoft.com/office/drawing/2014/main" id="{AE232374-8BC3-2C98-D81C-122ECFB85162}"/>
              </a:ext>
            </a:extLst>
          </p:cNvPr>
          <p:cNvSpPr>
            <a:spLocks noChangeAspect="1"/>
          </p:cNvSpPr>
          <p:nvPr/>
        </p:nvSpPr>
        <p:spPr>
          <a:xfrm>
            <a:off x="8820241" y="3125133"/>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5" name="Oval 44">
            <a:extLst>
              <a:ext uri="{FF2B5EF4-FFF2-40B4-BE49-F238E27FC236}">
                <a16:creationId xmlns:a16="http://schemas.microsoft.com/office/drawing/2014/main" id="{1384CB9C-1EEB-6772-8D09-169D398BE47B}"/>
              </a:ext>
            </a:extLst>
          </p:cNvPr>
          <p:cNvSpPr/>
          <p:nvPr/>
        </p:nvSpPr>
        <p:spPr>
          <a:xfrm>
            <a:off x="8429907" y="551885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Isosceles Triangle 45">
            <a:extLst>
              <a:ext uri="{FF2B5EF4-FFF2-40B4-BE49-F238E27FC236}">
                <a16:creationId xmlns:a16="http://schemas.microsoft.com/office/drawing/2014/main" id="{1DDA592B-2BD7-8BEE-9388-0019BC2453B7}"/>
              </a:ext>
            </a:extLst>
          </p:cNvPr>
          <p:cNvSpPr>
            <a:spLocks noChangeAspect="1"/>
          </p:cNvSpPr>
          <p:nvPr/>
        </p:nvSpPr>
        <p:spPr>
          <a:xfrm>
            <a:off x="8801191" y="4386731"/>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7" name="Isosceles Triangle 46">
            <a:extLst>
              <a:ext uri="{FF2B5EF4-FFF2-40B4-BE49-F238E27FC236}">
                <a16:creationId xmlns:a16="http://schemas.microsoft.com/office/drawing/2014/main" id="{5CBF2A24-71BE-33B7-29D0-106091698632}"/>
              </a:ext>
            </a:extLst>
          </p:cNvPr>
          <p:cNvSpPr>
            <a:spLocks noChangeAspect="1"/>
          </p:cNvSpPr>
          <p:nvPr/>
        </p:nvSpPr>
        <p:spPr>
          <a:xfrm>
            <a:off x="8806521" y="3748242"/>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13281009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covered by the North Scotland Cancer Network were less likely than those covered by the South East of Scotland Cancer Network to report intention</a:t>
            </a:r>
          </a:p>
        </p:txBody>
      </p:sp>
      <p:sp>
        <p:nvSpPr>
          <p:cNvPr id="7" name="TextBox 6">
            <a:extLst>
              <a:ext uri="{FF2B5EF4-FFF2-40B4-BE49-F238E27FC236}">
                <a16:creationId xmlns:a16="http://schemas.microsoft.com/office/drawing/2014/main" id="{184C8FC6-9540-774E-E5D6-D95896488898}"/>
              </a:ext>
            </a:extLst>
          </p:cNvPr>
          <p:cNvSpPr txBox="1"/>
          <p:nvPr/>
        </p:nvSpPr>
        <p:spPr>
          <a:xfrm>
            <a:off x="851376" y="156609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Intention to complete next bowel screening (Net: definitely/probably)</a:t>
            </a:r>
            <a:endParaRPr lang="en-GB" sz="1600" b="1" i="0" u="none" strike="noStrike" kern="1200" spc="10" baseline="0">
              <a:solidFill>
                <a:schemeClr val="tx1"/>
              </a:solidFill>
              <a:ea typeface="+mn-ea"/>
              <a:cs typeface="+mn-cs"/>
            </a:endParaRP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4" y="6379669"/>
            <a:ext cx="9717045" cy="3329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M2. Will you complete the bowel cancer screening poo test kit next time you are sent one?  Please select one answer.</a:t>
            </a:r>
          </a:p>
          <a:p>
            <a:r>
              <a:rPr lang="en-US" sz="800"/>
              <a:t>Base: (All eligible: N=540; Male: N= 254; Female: N= 284; ABC1: N=237; C2DE: N=303; Not living with a disability: N= 324; Living with a disability: N=211; Urban: N=272; Town: N=61; Rural N=107; West Cancer Network: N=248; South East Cancer Network: N=161; North Cancer Network: N=131)</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4" name="Freeform 47">
            <a:extLst>
              <a:ext uri="{FF2B5EF4-FFF2-40B4-BE49-F238E27FC236}">
                <a16:creationId xmlns:a16="http://schemas.microsoft.com/office/drawing/2014/main" id="{1D43C44B-9B99-D37E-E1E2-27D1487AAF14}"/>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grpSp>
        <p:nvGrpSpPr>
          <p:cNvPr id="2" name="Group 1">
            <a:extLst>
              <a:ext uri="{FF2B5EF4-FFF2-40B4-BE49-F238E27FC236}">
                <a16:creationId xmlns:a16="http://schemas.microsoft.com/office/drawing/2014/main" id="{22E54316-4DD9-454C-B0D6-869C79C13A8F}"/>
              </a:ext>
            </a:extLst>
          </p:cNvPr>
          <p:cNvGrpSpPr/>
          <p:nvPr/>
        </p:nvGrpSpPr>
        <p:grpSpPr>
          <a:xfrm>
            <a:off x="441224" y="1695038"/>
            <a:ext cx="11595739" cy="4499757"/>
            <a:chOff x="541253" y="844389"/>
            <a:chExt cx="11219265" cy="3918112"/>
          </a:xfrm>
        </p:grpSpPr>
        <p:graphicFrame>
          <p:nvGraphicFramePr>
            <p:cNvPr id="5" name="Chart 4">
              <a:extLst>
                <a:ext uri="{FF2B5EF4-FFF2-40B4-BE49-F238E27FC236}">
                  <a16:creationId xmlns:a16="http://schemas.microsoft.com/office/drawing/2014/main" id="{B725D7EF-CFDD-C163-577E-8999452C73FB}"/>
                </a:ext>
              </a:extLst>
            </p:cNvPr>
            <p:cNvGraphicFramePr/>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Connector 12">
              <a:extLst>
                <a:ext uri="{FF2B5EF4-FFF2-40B4-BE49-F238E27FC236}">
                  <a16:creationId xmlns:a16="http://schemas.microsoft.com/office/drawing/2014/main" id="{31A2E947-2B16-FB73-F636-00E86D2F570A}"/>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15" name="Rectangle 14">
            <a:extLst>
              <a:ext uri="{FF2B5EF4-FFF2-40B4-BE49-F238E27FC236}">
                <a16:creationId xmlns:a16="http://schemas.microsoft.com/office/drawing/2014/main" id="{422C811B-E06D-EA7D-481E-E4338A16BC1D}"/>
              </a:ext>
            </a:extLst>
          </p:cNvPr>
          <p:cNvSpPr/>
          <p:nvPr/>
        </p:nvSpPr>
        <p:spPr>
          <a:xfrm>
            <a:off x="6068438" y="4628068"/>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16" name="Rectangle 15">
            <a:extLst>
              <a:ext uri="{FF2B5EF4-FFF2-40B4-BE49-F238E27FC236}">
                <a16:creationId xmlns:a16="http://schemas.microsoft.com/office/drawing/2014/main" id="{817C99F6-5D88-3462-0F9A-91B07CC959A8}"/>
              </a:ext>
            </a:extLst>
          </p:cNvPr>
          <p:cNvSpPr/>
          <p:nvPr/>
        </p:nvSpPr>
        <p:spPr>
          <a:xfrm>
            <a:off x="5467557" y="4657501"/>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17" name="Rectangle 16">
            <a:extLst>
              <a:ext uri="{FF2B5EF4-FFF2-40B4-BE49-F238E27FC236}">
                <a16:creationId xmlns:a16="http://schemas.microsoft.com/office/drawing/2014/main" id="{CF2209BA-4A4C-A8DE-78C7-543C5295E6C9}"/>
              </a:ext>
            </a:extLst>
          </p:cNvPr>
          <p:cNvSpPr/>
          <p:nvPr/>
        </p:nvSpPr>
        <p:spPr>
          <a:xfrm>
            <a:off x="1835318" y="4745399"/>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18" name="Rectangle 17">
            <a:extLst>
              <a:ext uri="{FF2B5EF4-FFF2-40B4-BE49-F238E27FC236}">
                <a16:creationId xmlns:a16="http://schemas.microsoft.com/office/drawing/2014/main" id="{44BC9E40-A89E-DD4F-DA84-07A3DD73B184}"/>
              </a:ext>
            </a:extLst>
          </p:cNvPr>
          <p:cNvSpPr/>
          <p:nvPr/>
        </p:nvSpPr>
        <p:spPr>
          <a:xfrm>
            <a:off x="2255782" y="4708856"/>
            <a:ext cx="932840" cy="2319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19" name="Rectangle 18">
            <a:extLst>
              <a:ext uri="{FF2B5EF4-FFF2-40B4-BE49-F238E27FC236}">
                <a16:creationId xmlns:a16="http://schemas.microsoft.com/office/drawing/2014/main" id="{CBE9AD1F-AE58-8137-B002-2100904E0FA8}"/>
              </a:ext>
            </a:extLst>
          </p:cNvPr>
          <p:cNvSpPr/>
          <p:nvPr/>
        </p:nvSpPr>
        <p:spPr>
          <a:xfrm>
            <a:off x="3762391" y="4743941"/>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20" name="Rectangle 19">
            <a:extLst>
              <a:ext uri="{FF2B5EF4-FFF2-40B4-BE49-F238E27FC236}">
                <a16:creationId xmlns:a16="http://schemas.microsoft.com/office/drawing/2014/main" id="{519AA22D-0ECE-4F86-888E-37F698EA746B}"/>
              </a:ext>
            </a:extLst>
          </p:cNvPr>
          <p:cNvSpPr/>
          <p:nvPr/>
        </p:nvSpPr>
        <p:spPr>
          <a:xfrm>
            <a:off x="4229774" y="4769436"/>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21" name="Rectangle 20">
            <a:extLst>
              <a:ext uri="{FF2B5EF4-FFF2-40B4-BE49-F238E27FC236}">
                <a16:creationId xmlns:a16="http://schemas.microsoft.com/office/drawing/2014/main" id="{A3189A7C-72C9-C3DC-354D-9706EDB561C9}"/>
              </a:ext>
            </a:extLst>
          </p:cNvPr>
          <p:cNvSpPr/>
          <p:nvPr/>
        </p:nvSpPr>
        <p:spPr>
          <a:xfrm>
            <a:off x="7286598" y="459775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22" name="Rectangle 21">
            <a:extLst>
              <a:ext uri="{FF2B5EF4-FFF2-40B4-BE49-F238E27FC236}">
                <a16:creationId xmlns:a16="http://schemas.microsoft.com/office/drawing/2014/main" id="{0F851ED5-15F4-DDA5-5270-A2111A6DB3FE}"/>
              </a:ext>
            </a:extLst>
          </p:cNvPr>
          <p:cNvSpPr/>
          <p:nvPr/>
        </p:nvSpPr>
        <p:spPr>
          <a:xfrm>
            <a:off x="8566843" y="4606828"/>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23" name="Rectangle 22">
            <a:extLst>
              <a:ext uri="{FF2B5EF4-FFF2-40B4-BE49-F238E27FC236}">
                <a16:creationId xmlns:a16="http://schemas.microsoft.com/office/drawing/2014/main" id="{68BA7C13-BD4F-335B-042A-E3F0B98A4F6C}"/>
              </a:ext>
            </a:extLst>
          </p:cNvPr>
          <p:cNvSpPr/>
          <p:nvPr/>
        </p:nvSpPr>
        <p:spPr>
          <a:xfrm>
            <a:off x="9785353" y="490080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West of Scotland Cancer Network</a:t>
            </a:r>
          </a:p>
        </p:txBody>
      </p:sp>
      <p:sp>
        <p:nvSpPr>
          <p:cNvPr id="24" name="Rectangle 23">
            <a:extLst>
              <a:ext uri="{FF2B5EF4-FFF2-40B4-BE49-F238E27FC236}">
                <a16:creationId xmlns:a16="http://schemas.microsoft.com/office/drawing/2014/main" id="{AF71E314-6B35-7C3B-0337-456A5879D9C9}"/>
              </a:ext>
            </a:extLst>
          </p:cNvPr>
          <p:cNvSpPr/>
          <p:nvPr/>
        </p:nvSpPr>
        <p:spPr>
          <a:xfrm>
            <a:off x="10416377" y="5049542"/>
            <a:ext cx="853440" cy="3097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South East of Scotland Cancer Network</a:t>
            </a:r>
          </a:p>
        </p:txBody>
      </p:sp>
      <p:sp>
        <p:nvSpPr>
          <p:cNvPr id="25" name="Rectangle 24">
            <a:extLst>
              <a:ext uri="{FF2B5EF4-FFF2-40B4-BE49-F238E27FC236}">
                <a16:creationId xmlns:a16="http://schemas.microsoft.com/office/drawing/2014/main" id="{74691D0C-8CDB-210E-6F7D-5DF358F2121C}"/>
              </a:ext>
            </a:extLst>
          </p:cNvPr>
          <p:cNvSpPr/>
          <p:nvPr/>
        </p:nvSpPr>
        <p:spPr>
          <a:xfrm>
            <a:off x="11072177" y="486863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North Scotland Cancer Network</a:t>
            </a:r>
          </a:p>
        </p:txBody>
      </p:sp>
      <p:sp>
        <p:nvSpPr>
          <p:cNvPr id="26" name="Oval 25">
            <a:extLst>
              <a:ext uri="{FF2B5EF4-FFF2-40B4-BE49-F238E27FC236}">
                <a16:creationId xmlns:a16="http://schemas.microsoft.com/office/drawing/2014/main" id="{3834CFF2-E704-D23E-D9B8-E3794EF9B2AD}"/>
              </a:ext>
            </a:extLst>
          </p:cNvPr>
          <p:cNvSpPr/>
          <p:nvPr/>
        </p:nvSpPr>
        <p:spPr>
          <a:xfrm>
            <a:off x="8258457" y="498545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Isosceles Triangle 26">
            <a:extLst>
              <a:ext uri="{FF2B5EF4-FFF2-40B4-BE49-F238E27FC236}">
                <a16:creationId xmlns:a16="http://schemas.microsoft.com/office/drawing/2014/main" id="{F5811B2B-124E-7DBE-B4D0-A3C892C3824E}"/>
              </a:ext>
            </a:extLst>
          </p:cNvPr>
          <p:cNvSpPr>
            <a:spLocks noChangeAspect="1"/>
          </p:cNvSpPr>
          <p:nvPr/>
        </p:nvSpPr>
        <p:spPr>
          <a:xfrm rot="10800000">
            <a:off x="11302334" y="227256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8" name="Isosceles Triangle 27">
            <a:extLst>
              <a:ext uri="{FF2B5EF4-FFF2-40B4-BE49-F238E27FC236}">
                <a16:creationId xmlns:a16="http://schemas.microsoft.com/office/drawing/2014/main" id="{C0F4DD9E-A126-D158-998C-F044EA58A5E9}"/>
              </a:ext>
            </a:extLst>
          </p:cNvPr>
          <p:cNvSpPr>
            <a:spLocks noChangeAspect="1"/>
          </p:cNvSpPr>
          <p:nvPr/>
        </p:nvSpPr>
        <p:spPr>
          <a:xfrm>
            <a:off x="10694548" y="207336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1" name="Rectangle 30">
            <a:extLst>
              <a:ext uri="{FF2B5EF4-FFF2-40B4-BE49-F238E27FC236}">
                <a16:creationId xmlns:a16="http://schemas.microsoft.com/office/drawing/2014/main" id="{30E8B36D-72E8-609B-94B6-7FDAC8F5D722}"/>
              </a:ext>
            </a:extLst>
          </p:cNvPr>
          <p:cNvSpPr/>
          <p:nvPr/>
        </p:nvSpPr>
        <p:spPr>
          <a:xfrm>
            <a:off x="548495" y="4733458"/>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32" name="Rectangle 31">
            <a:extLst>
              <a:ext uri="{FF2B5EF4-FFF2-40B4-BE49-F238E27FC236}">
                <a16:creationId xmlns:a16="http://schemas.microsoft.com/office/drawing/2014/main" id="{442FB32A-601E-78F8-7F93-B1A676AB2AD1}"/>
              </a:ext>
            </a:extLst>
          </p:cNvPr>
          <p:cNvSpPr/>
          <p:nvPr/>
        </p:nvSpPr>
        <p:spPr>
          <a:xfrm>
            <a:off x="7919431" y="459158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Tree>
    <p:extLst>
      <p:ext uri="{BB962C8B-B14F-4D97-AF65-F5344CB8AC3E}">
        <p14:creationId xmlns:p14="http://schemas.microsoft.com/office/powerpoint/2010/main" val="39031188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Chart 53">
            <a:extLst>
              <a:ext uri="{FF2B5EF4-FFF2-40B4-BE49-F238E27FC236}">
                <a16:creationId xmlns:a16="http://schemas.microsoft.com/office/drawing/2014/main" id="{AED7E09E-ACAE-98D7-867C-50FD70F11941}"/>
              </a:ext>
            </a:extLst>
          </p:cNvPr>
          <p:cNvGraphicFramePr/>
          <p:nvPr>
            <p:extLst>
              <p:ext uri="{D42A27DB-BD31-4B8C-83A1-F6EECF244321}">
                <p14:modId xmlns:p14="http://schemas.microsoft.com/office/powerpoint/2010/main" val="3721333452"/>
              </p:ext>
            </p:extLst>
          </p:nvPr>
        </p:nvGraphicFramePr>
        <p:xfrm>
          <a:off x="341459" y="1861601"/>
          <a:ext cx="11566335" cy="471287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435726"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Having no of bowel cancer was most commonly cited as a barrier at an overall level. Those who had never completed a kit were more likely to identify most of the top barriers</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2262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M3. Think back to the last time you received a bowel cancer screening poo test kit. We want to understand what may have put you off doing the test, whether you did it or not it in the end. How much, if at all, did the following put you off doing the test? </a:t>
            </a:r>
          </a:p>
          <a:p>
            <a:r>
              <a:rPr lang="en-US" sz="800" dirty="0"/>
              <a:t>Base: All eligible (N=540); all up to date (N=411); never completed (N=66)</a:t>
            </a:r>
          </a:p>
        </p:txBody>
      </p:sp>
      <p:sp>
        <p:nvSpPr>
          <p:cNvPr id="2" name="TextBox 1">
            <a:extLst>
              <a:ext uri="{FF2B5EF4-FFF2-40B4-BE49-F238E27FC236}">
                <a16:creationId xmlns:a16="http://schemas.microsoft.com/office/drawing/2014/main" id="{C8F2C093-8874-C5DF-6335-64B4714D43E6}"/>
              </a:ext>
            </a:extLst>
          </p:cNvPr>
          <p:cNvSpPr txBox="1"/>
          <p:nvPr/>
        </p:nvSpPr>
        <p:spPr>
          <a:xfrm>
            <a:off x="3053065" y="1556359"/>
            <a:ext cx="6709114"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Barriers to completing (Net: A lot / a little) – Top 10 </a:t>
            </a:r>
            <a:endParaRPr lang="en-GB" sz="1800" b="1" i="0" u="none" strike="noStrike" kern="1200" spc="10" baseline="0" dirty="0">
              <a:solidFill>
                <a:schemeClr val="tx1"/>
              </a:solidFill>
              <a:ea typeface="+mn-ea"/>
              <a:cs typeface="+mn-cs"/>
            </a:endParaRPr>
          </a:p>
        </p:txBody>
      </p:sp>
      <p:sp>
        <p:nvSpPr>
          <p:cNvPr id="7" name="Freeform 47">
            <a:extLst>
              <a:ext uri="{FF2B5EF4-FFF2-40B4-BE49-F238E27FC236}">
                <a16:creationId xmlns:a16="http://schemas.microsoft.com/office/drawing/2014/main" id="{3B4C4AC1-29B8-E229-D252-EA3F07C1711A}"/>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Bowel screening</a:t>
            </a:r>
          </a:p>
        </p:txBody>
      </p:sp>
      <p:sp>
        <p:nvSpPr>
          <p:cNvPr id="29" name="Isosceles Triangle 28">
            <a:extLst>
              <a:ext uri="{FF2B5EF4-FFF2-40B4-BE49-F238E27FC236}">
                <a16:creationId xmlns:a16="http://schemas.microsoft.com/office/drawing/2014/main" id="{940052DB-71B1-96D3-A55B-9014DC7695F5}"/>
              </a:ext>
            </a:extLst>
          </p:cNvPr>
          <p:cNvSpPr>
            <a:spLocks noChangeAspect="1"/>
          </p:cNvSpPr>
          <p:nvPr/>
        </p:nvSpPr>
        <p:spPr>
          <a:xfrm>
            <a:off x="9181766" y="291974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0" name="Isosceles Triangle 29">
            <a:extLst>
              <a:ext uri="{FF2B5EF4-FFF2-40B4-BE49-F238E27FC236}">
                <a16:creationId xmlns:a16="http://schemas.microsoft.com/office/drawing/2014/main" id="{29DFC116-B010-9A6E-398D-B087D1D89578}"/>
              </a:ext>
            </a:extLst>
          </p:cNvPr>
          <p:cNvSpPr>
            <a:spLocks noChangeAspect="1"/>
          </p:cNvSpPr>
          <p:nvPr/>
        </p:nvSpPr>
        <p:spPr>
          <a:xfrm>
            <a:off x="8114966" y="328499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1" name="Isosceles Triangle 30">
            <a:extLst>
              <a:ext uri="{FF2B5EF4-FFF2-40B4-BE49-F238E27FC236}">
                <a16:creationId xmlns:a16="http://schemas.microsoft.com/office/drawing/2014/main" id="{FC8F5809-F5C0-71C3-1650-A061421E80D1}"/>
              </a:ext>
            </a:extLst>
          </p:cNvPr>
          <p:cNvSpPr>
            <a:spLocks noChangeAspect="1"/>
          </p:cNvSpPr>
          <p:nvPr/>
        </p:nvSpPr>
        <p:spPr>
          <a:xfrm>
            <a:off x="7045821" y="236132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2" name="Isosceles Triangle 31">
            <a:extLst>
              <a:ext uri="{FF2B5EF4-FFF2-40B4-BE49-F238E27FC236}">
                <a16:creationId xmlns:a16="http://schemas.microsoft.com/office/drawing/2014/main" id="{E96D644F-EE74-B255-AC9C-8259985C39DF}"/>
              </a:ext>
            </a:extLst>
          </p:cNvPr>
          <p:cNvSpPr>
            <a:spLocks noChangeAspect="1"/>
          </p:cNvSpPr>
          <p:nvPr/>
        </p:nvSpPr>
        <p:spPr>
          <a:xfrm>
            <a:off x="4922788" y="236132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3" name="Isosceles Triangle 32">
            <a:extLst>
              <a:ext uri="{FF2B5EF4-FFF2-40B4-BE49-F238E27FC236}">
                <a16:creationId xmlns:a16="http://schemas.microsoft.com/office/drawing/2014/main" id="{E3DE7F4D-77FD-B0D6-794A-E27779DBA1F1}"/>
              </a:ext>
            </a:extLst>
          </p:cNvPr>
          <p:cNvSpPr>
            <a:spLocks noChangeAspect="1"/>
          </p:cNvSpPr>
          <p:nvPr/>
        </p:nvSpPr>
        <p:spPr>
          <a:xfrm>
            <a:off x="5976888" y="206206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4" name="Isosceles Triangle 33">
            <a:extLst>
              <a:ext uri="{FF2B5EF4-FFF2-40B4-BE49-F238E27FC236}">
                <a16:creationId xmlns:a16="http://schemas.microsoft.com/office/drawing/2014/main" id="{EFE28482-CE0C-6AF6-DE40-96B847AAC82A}"/>
              </a:ext>
            </a:extLst>
          </p:cNvPr>
          <p:cNvSpPr>
            <a:spLocks noChangeAspect="1"/>
          </p:cNvSpPr>
          <p:nvPr/>
        </p:nvSpPr>
        <p:spPr>
          <a:xfrm>
            <a:off x="3869567" y="270358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5" name="Isosceles Triangle 34">
            <a:extLst>
              <a:ext uri="{FF2B5EF4-FFF2-40B4-BE49-F238E27FC236}">
                <a16:creationId xmlns:a16="http://schemas.microsoft.com/office/drawing/2014/main" id="{CE95AB9B-E2A7-3AF9-E585-C55CB4388F8F}"/>
              </a:ext>
            </a:extLst>
          </p:cNvPr>
          <p:cNvSpPr>
            <a:spLocks noChangeAspect="1"/>
          </p:cNvSpPr>
          <p:nvPr/>
        </p:nvSpPr>
        <p:spPr>
          <a:xfrm>
            <a:off x="2785603" y="25271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6" name="Isosceles Triangle 35">
            <a:extLst>
              <a:ext uri="{FF2B5EF4-FFF2-40B4-BE49-F238E27FC236}">
                <a16:creationId xmlns:a16="http://schemas.microsoft.com/office/drawing/2014/main" id="{6C47BED5-0F2C-31FB-F5C9-8668F098CFD8}"/>
              </a:ext>
            </a:extLst>
          </p:cNvPr>
          <p:cNvSpPr>
            <a:spLocks noChangeAspect="1"/>
          </p:cNvSpPr>
          <p:nvPr/>
        </p:nvSpPr>
        <p:spPr>
          <a:xfrm>
            <a:off x="1740720" y="204326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7" name="Isosceles Triangle 36">
            <a:extLst>
              <a:ext uri="{FF2B5EF4-FFF2-40B4-BE49-F238E27FC236}">
                <a16:creationId xmlns:a16="http://schemas.microsoft.com/office/drawing/2014/main" id="{35233015-8A8F-EABE-70A0-38C314FE8456}"/>
              </a:ext>
            </a:extLst>
          </p:cNvPr>
          <p:cNvSpPr>
            <a:spLocks noChangeAspect="1"/>
          </p:cNvSpPr>
          <p:nvPr/>
        </p:nvSpPr>
        <p:spPr>
          <a:xfrm>
            <a:off x="11312632" y="307477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8" name="Isosceles Triangle 37">
            <a:extLst>
              <a:ext uri="{FF2B5EF4-FFF2-40B4-BE49-F238E27FC236}">
                <a16:creationId xmlns:a16="http://schemas.microsoft.com/office/drawing/2014/main" id="{BB2DC76B-B549-66F1-E59F-337F778100F6}"/>
              </a:ext>
            </a:extLst>
          </p:cNvPr>
          <p:cNvSpPr>
            <a:spLocks noChangeAspect="1"/>
          </p:cNvSpPr>
          <p:nvPr/>
        </p:nvSpPr>
        <p:spPr>
          <a:xfrm rot="10800000">
            <a:off x="1511423" y="381725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9" name="Isosceles Triangle 38">
            <a:extLst>
              <a:ext uri="{FF2B5EF4-FFF2-40B4-BE49-F238E27FC236}">
                <a16:creationId xmlns:a16="http://schemas.microsoft.com/office/drawing/2014/main" id="{D03FE735-F995-8953-B846-50E8E1BEA1E8}"/>
              </a:ext>
            </a:extLst>
          </p:cNvPr>
          <p:cNvSpPr>
            <a:spLocks noChangeAspect="1"/>
          </p:cNvSpPr>
          <p:nvPr/>
        </p:nvSpPr>
        <p:spPr>
          <a:xfrm rot="10800000">
            <a:off x="2587609" y="382995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0" name="Isosceles Triangle 39">
            <a:extLst>
              <a:ext uri="{FF2B5EF4-FFF2-40B4-BE49-F238E27FC236}">
                <a16:creationId xmlns:a16="http://schemas.microsoft.com/office/drawing/2014/main" id="{DFBA5421-0448-B8D0-0199-36DBB8AFF60C}"/>
              </a:ext>
            </a:extLst>
          </p:cNvPr>
          <p:cNvSpPr>
            <a:spLocks noChangeAspect="1"/>
          </p:cNvSpPr>
          <p:nvPr/>
        </p:nvSpPr>
        <p:spPr>
          <a:xfrm rot="10800000">
            <a:off x="3663794" y="393015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1" name="Isosceles Triangle 40">
            <a:extLst>
              <a:ext uri="{FF2B5EF4-FFF2-40B4-BE49-F238E27FC236}">
                <a16:creationId xmlns:a16="http://schemas.microsoft.com/office/drawing/2014/main" id="{EBC318CD-DD81-7F65-9B1F-A268C42B05C5}"/>
              </a:ext>
            </a:extLst>
          </p:cNvPr>
          <p:cNvSpPr>
            <a:spLocks noChangeAspect="1"/>
          </p:cNvSpPr>
          <p:nvPr/>
        </p:nvSpPr>
        <p:spPr>
          <a:xfrm rot="10800000">
            <a:off x="4714579" y="397083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2" name="Isosceles Triangle 41">
            <a:extLst>
              <a:ext uri="{FF2B5EF4-FFF2-40B4-BE49-F238E27FC236}">
                <a16:creationId xmlns:a16="http://schemas.microsoft.com/office/drawing/2014/main" id="{78764A5A-3F8E-118B-A0C2-87A0B9EC8CAD}"/>
              </a:ext>
            </a:extLst>
          </p:cNvPr>
          <p:cNvSpPr>
            <a:spLocks noChangeAspect="1"/>
          </p:cNvSpPr>
          <p:nvPr/>
        </p:nvSpPr>
        <p:spPr>
          <a:xfrm rot="10800000">
            <a:off x="5768241" y="405688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3" name="Isosceles Triangle 42">
            <a:extLst>
              <a:ext uri="{FF2B5EF4-FFF2-40B4-BE49-F238E27FC236}">
                <a16:creationId xmlns:a16="http://schemas.microsoft.com/office/drawing/2014/main" id="{0DDCBBFE-0D8E-190D-21E5-38D5524D3B83}"/>
              </a:ext>
            </a:extLst>
          </p:cNvPr>
          <p:cNvSpPr>
            <a:spLocks noChangeAspect="1"/>
          </p:cNvSpPr>
          <p:nvPr/>
        </p:nvSpPr>
        <p:spPr>
          <a:xfrm rot="10800000">
            <a:off x="6829571" y="406965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4" name="Isosceles Triangle 43">
            <a:extLst>
              <a:ext uri="{FF2B5EF4-FFF2-40B4-BE49-F238E27FC236}">
                <a16:creationId xmlns:a16="http://schemas.microsoft.com/office/drawing/2014/main" id="{A4F814F2-39DE-39B8-02EC-03569A57389D}"/>
              </a:ext>
            </a:extLst>
          </p:cNvPr>
          <p:cNvSpPr>
            <a:spLocks noChangeAspect="1"/>
          </p:cNvSpPr>
          <p:nvPr/>
        </p:nvSpPr>
        <p:spPr>
          <a:xfrm rot="10800000">
            <a:off x="7882252" y="394030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5" name="Isosceles Triangle 44">
            <a:extLst>
              <a:ext uri="{FF2B5EF4-FFF2-40B4-BE49-F238E27FC236}">
                <a16:creationId xmlns:a16="http://schemas.microsoft.com/office/drawing/2014/main" id="{99A365C6-4F57-756D-D231-EDDC376B5880}"/>
              </a:ext>
            </a:extLst>
          </p:cNvPr>
          <p:cNvSpPr>
            <a:spLocks noChangeAspect="1"/>
          </p:cNvSpPr>
          <p:nvPr/>
        </p:nvSpPr>
        <p:spPr>
          <a:xfrm rot="10800000">
            <a:off x="8943581" y="40387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6" name="Isosceles Triangle 45">
            <a:extLst>
              <a:ext uri="{FF2B5EF4-FFF2-40B4-BE49-F238E27FC236}">
                <a16:creationId xmlns:a16="http://schemas.microsoft.com/office/drawing/2014/main" id="{4AA49F20-4DE0-5E5B-B3A9-EC03A354FF96}"/>
              </a:ext>
            </a:extLst>
          </p:cNvPr>
          <p:cNvSpPr>
            <a:spLocks noChangeAspect="1"/>
          </p:cNvSpPr>
          <p:nvPr/>
        </p:nvSpPr>
        <p:spPr>
          <a:xfrm rot="10800000">
            <a:off x="11075844" y="412483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grpSp>
        <p:nvGrpSpPr>
          <p:cNvPr id="51" name="Group 50">
            <a:extLst>
              <a:ext uri="{FF2B5EF4-FFF2-40B4-BE49-F238E27FC236}">
                <a16:creationId xmlns:a16="http://schemas.microsoft.com/office/drawing/2014/main" id="{BBDC9A7F-9C8A-2847-C111-DD7EF53A6634}"/>
              </a:ext>
            </a:extLst>
          </p:cNvPr>
          <p:cNvGrpSpPr/>
          <p:nvPr/>
        </p:nvGrpSpPr>
        <p:grpSpPr>
          <a:xfrm>
            <a:off x="10080992" y="6390404"/>
            <a:ext cx="1871253" cy="327895"/>
            <a:chOff x="1866138" y="3032859"/>
            <a:chExt cx="1871253" cy="327895"/>
          </a:xfrm>
        </p:grpSpPr>
        <p:sp>
          <p:nvSpPr>
            <p:cNvPr id="52" name="TextBox 51">
              <a:extLst>
                <a:ext uri="{FF2B5EF4-FFF2-40B4-BE49-F238E27FC236}">
                  <a16:creationId xmlns:a16="http://schemas.microsoft.com/office/drawing/2014/main" id="{63FD828F-5F14-1790-CF74-474B37018C27}"/>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53" name="Isosceles Triangle 52">
              <a:extLst>
                <a:ext uri="{FF2B5EF4-FFF2-40B4-BE49-F238E27FC236}">
                  <a16:creationId xmlns:a16="http://schemas.microsoft.com/office/drawing/2014/main" id="{65A83EDD-2213-F13E-D079-EFE05CC6F3B2}"/>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5" name="Isosceles Triangle 54">
              <a:extLst>
                <a:ext uri="{FF2B5EF4-FFF2-40B4-BE49-F238E27FC236}">
                  <a16:creationId xmlns:a16="http://schemas.microsoft.com/office/drawing/2014/main" id="{D11B05E1-382C-2D95-2652-570C43AB70F0}"/>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3" name="Oval 2">
            <a:extLst>
              <a:ext uri="{FF2B5EF4-FFF2-40B4-BE49-F238E27FC236}">
                <a16:creationId xmlns:a16="http://schemas.microsoft.com/office/drawing/2014/main" id="{EC8739A3-9B49-2E81-9F00-4C76ACD11F5F}"/>
              </a:ext>
            </a:extLst>
          </p:cNvPr>
          <p:cNvSpPr/>
          <p:nvPr/>
        </p:nvSpPr>
        <p:spPr>
          <a:xfrm>
            <a:off x="8465843" y="612119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489457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12412"/>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Not having symptoms was more commonly mentioned as a barrier by male respondents and those aged 50-59</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399017"/>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M3. Think back to the last time you received a bowel cancer screening poo test kit. We want to understand what may have put you off doing the test, whether you did it or not it in the end. How much, if at all, did the following put you off doing the test? </a:t>
            </a:r>
          </a:p>
          <a:p>
            <a:r>
              <a:rPr lang="en-US" sz="800" dirty="0"/>
              <a:t>Base: All eligible who have sent a kit (523)</a:t>
            </a:r>
          </a:p>
        </p:txBody>
      </p:sp>
      <p:sp>
        <p:nvSpPr>
          <p:cNvPr id="3" name="Freeform 47">
            <a:extLst>
              <a:ext uri="{FF2B5EF4-FFF2-40B4-BE49-F238E27FC236}">
                <a16:creationId xmlns:a16="http://schemas.microsoft.com/office/drawing/2014/main" id="{080F772A-F33E-32DD-E056-07EEDDEB99F3}"/>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Bowel screening</a:t>
            </a:r>
          </a:p>
        </p:txBody>
      </p:sp>
      <p:sp>
        <p:nvSpPr>
          <p:cNvPr id="18" name="Speech Bubble: Rectangle with Corners Rounded 17">
            <a:extLst>
              <a:ext uri="{FF2B5EF4-FFF2-40B4-BE49-F238E27FC236}">
                <a16:creationId xmlns:a16="http://schemas.microsoft.com/office/drawing/2014/main" id="{3E56FC31-51C6-D253-A28E-B325DF9216B7}"/>
              </a:ext>
            </a:extLst>
          </p:cNvPr>
          <p:cNvSpPr/>
          <p:nvPr/>
        </p:nvSpPr>
        <p:spPr>
          <a:xfrm>
            <a:off x="2244134" y="2387603"/>
            <a:ext cx="3633015"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Female respondents were more likely than male respondents to state they found it too difficult to complete (8% vs 3%) or being worried about doing it wrong (13% vs 7%). Comparatively, males were more likely to state that they didn’t have any symptoms (16% vs 9%)</a:t>
            </a:r>
          </a:p>
        </p:txBody>
      </p:sp>
      <p:sp>
        <p:nvSpPr>
          <p:cNvPr id="20" name="Speech Bubble: Rectangle with Corners Rounded 19">
            <a:extLst>
              <a:ext uri="{FF2B5EF4-FFF2-40B4-BE49-F238E27FC236}">
                <a16:creationId xmlns:a16="http://schemas.microsoft.com/office/drawing/2014/main" id="{796CA97A-B2AC-6387-8BCF-270C303F6B45}"/>
              </a:ext>
            </a:extLst>
          </p:cNvPr>
          <p:cNvSpPr/>
          <p:nvPr/>
        </p:nvSpPr>
        <p:spPr>
          <a:xfrm>
            <a:off x="6314853" y="2375447"/>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living in urban areas were more likely than those in rural areas to identify barriers such as finding it too messy (10% vs 4%) and thinking they didn’t need to complete one as recently completed a kit previously (6% vs 2%).</a:t>
            </a:r>
          </a:p>
        </p:txBody>
      </p:sp>
      <p:sp>
        <p:nvSpPr>
          <p:cNvPr id="24" name="Rectangle: Rounded Corners 23">
            <a:extLst>
              <a:ext uri="{FF2B5EF4-FFF2-40B4-BE49-F238E27FC236}">
                <a16:creationId xmlns:a16="http://schemas.microsoft.com/office/drawing/2014/main" id="{0882E3A6-9E5D-F461-3484-E9F355EF58EC}"/>
              </a:ext>
            </a:extLst>
          </p:cNvPr>
          <p:cNvSpPr/>
          <p:nvPr/>
        </p:nvSpPr>
        <p:spPr>
          <a:xfrm>
            <a:off x="3095929" y="222954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29" name="Rectangle: Rounded Corners 28">
            <a:extLst>
              <a:ext uri="{FF2B5EF4-FFF2-40B4-BE49-F238E27FC236}">
                <a16:creationId xmlns:a16="http://schemas.microsoft.com/office/drawing/2014/main" id="{3A12FD10-DB4F-3D39-D76F-D7A1FBF76146}"/>
              </a:ext>
            </a:extLst>
          </p:cNvPr>
          <p:cNvSpPr/>
          <p:nvPr/>
        </p:nvSpPr>
        <p:spPr>
          <a:xfrm>
            <a:off x="7098777" y="220221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Urban/Rural status</a:t>
            </a:r>
          </a:p>
        </p:txBody>
      </p:sp>
      <p:sp>
        <p:nvSpPr>
          <p:cNvPr id="33" name="TextBox 32">
            <a:extLst>
              <a:ext uri="{FF2B5EF4-FFF2-40B4-BE49-F238E27FC236}">
                <a16:creationId xmlns:a16="http://schemas.microsoft.com/office/drawing/2014/main" id="{7D225653-2AF9-EB8C-5826-C3EDDE8EE073}"/>
              </a:ext>
            </a:extLst>
          </p:cNvPr>
          <p:cNvSpPr txBox="1"/>
          <p:nvPr/>
        </p:nvSpPr>
        <p:spPr>
          <a:xfrm>
            <a:off x="2528369" y="1633626"/>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Influential barriers (Net: A lot/ a little)</a:t>
            </a:r>
            <a:endParaRPr lang="en-GB" sz="1800" b="1" i="0" u="none" strike="noStrike" kern="1200" spc="10" baseline="0" dirty="0">
              <a:solidFill>
                <a:schemeClr val="tx1"/>
              </a:solidFill>
              <a:ea typeface="+mn-ea"/>
              <a:cs typeface="+mn-cs"/>
            </a:endParaRPr>
          </a:p>
        </p:txBody>
      </p:sp>
      <p:sp>
        <p:nvSpPr>
          <p:cNvPr id="4" name="Speech Bubble: Rectangle with Corners Rounded 3">
            <a:extLst>
              <a:ext uri="{FF2B5EF4-FFF2-40B4-BE49-F238E27FC236}">
                <a16:creationId xmlns:a16="http://schemas.microsoft.com/office/drawing/2014/main" id="{0849CBE5-AC97-C039-718F-BD0C33AD4B41}"/>
              </a:ext>
            </a:extLst>
          </p:cNvPr>
          <p:cNvSpPr/>
          <p:nvPr/>
        </p:nvSpPr>
        <p:spPr>
          <a:xfrm>
            <a:off x="4351690" y="4478606"/>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aged 50-59 were more likely than those aged 60 and over to identify a range of barriers including: not having symptoms (19% vs 9%), being frightened of what it might find (17% vs 8%), being unsure how to do it (17% vs 6%), forgetting to do it (17% vs 6%) and finding it too messy (17% vs 6%).</a:t>
            </a:r>
          </a:p>
        </p:txBody>
      </p:sp>
      <p:sp>
        <p:nvSpPr>
          <p:cNvPr id="5" name="Rectangle: Rounded Corners 4">
            <a:extLst>
              <a:ext uri="{FF2B5EF4-FFF2-40B4-BE49-F238E27FC236}">
                <a16:creationId xmlns:a16="http://schemas.microsoft.com/office/drawing/2014/main" id="{B68E1BE0-B295-829E-2AFF-7C38B4D24D3F}"/>
              </a:ext>
            </a:extLst>
          </p:cNvPr>
          <p:cNvSpPr/>
          <p:nvPr/>
        </p:nvSpPr>
        <p:spPr>
          <a:xfrm>
            <a:off x="5135614" y="4305372"/>
            <a:ext cx="1934438" cy="19152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Tree>
    <p:extLst>
      <p:ext uri="{BB962C8B-B14F-4D97-AF65-F5344CB8AC3E}">
        <p14:creationId xmlns:p14="http://schemas.microsoft.com/office/powerpoint/2010/main" val="34473673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10F83076-C256-8AB7-6500-1709A56FC2B8}"/>
              </a:ext>
            </a:extLst>
          </p:cNvPr>
          <p:cNvGraphicFramePr/>
          <p:nvPr>
            <p:extLst>
              <p:ext uri="{D42A27DB-BD31-4B8C-83A1-F6EECF244321}">
                <p14:modId xmlns:p14="http://schemas.microsoft.com/office/powerpoint/2010/main" val="1167400449"/>
              </p:ext>
            </p:extLst>
          </p:nvPr>
        </p:nvGraphicFramePr>
        <p:xfrm>
          <a:off x="6360999" y="1564222"/>
          <a:ext cx="6732669" cy="5080388"/>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6 in 10 reported that they attended a breast screening in the past 3 years, with just over 3 in 4 being categorised as up to date.</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71434" y="639922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N2. When was the last time you had a breast cancer screening test? </a:t>
            </a:r>
          </a:p>
          <a:p>
            <a:r>
              <a:rPr lang="en-US" sz="800" dirty="0"/>
              <a:t>N2_rc. Breast screening - recode</a:t>
            </a:r>
          </a:p>
          <a:p>
            <a:r>
              <a:rPr lang="en-US" sz="800" dirty="0"/>
              <a:t>Base: All eligible (N=284)</a:t>
            </a: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624261"/>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Attended last breast screening </a:t>
            </a:r>
            <a:endParaRPr lang="en-GB" sz="1800" b="1" i="0" u="none" strike="noStrike" kern="1200" spc="10" baseline="0" dirty="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Breast screening</a:t>
            </a:r>
          </a:p>
        </p:txBody>
      </p:sp>
      <p:graphicFrame>
        <p:nvGraphicFramePr>
          <p:cNvPr id="11" name="Chart 10">
            <a:extLst>
              <a:ext uri="{FF2B5EF4-FFF2-40B4-BE49-F238E27FC236}">
                <a16:creationId xmlns:a16="http://schemas.microsoft.com/office/drawing/2014/main" id="{C2AD727D-F585-93A8-4CB1-8032D428F027}"/>
              </a:ext>
            </a:extLst>
          </p:cNvPr>
          <p:cNvGraphicFramePr/>
          <p:nvPr>
            <p:extLst>
              <p:ext uri="{D42A27DB-BD31-4B8C-83A1-F6EECF244321}">
                <p14:modId xmlns:p14="http://schemas.microsoft.com/office/powerpoint/2010/main" val="548634004"/>
              </p:ext>
            </p:extLst>
          </p:nvPr>
        </p:nvGraphicFramePr>
        <p:xfrm>
          <a:off x="766762" y="1564222"/>
          <a:ext cx="6732669" cy="50803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028655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covered by the North Scotland Cancer Network were more likely than those in the South East of Scotland Cancer Network to be categorised as up to date</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8" name="Footer Placeholder 5">
            <a:extLst>
              <a:ext uri="{FF2B5EF4-FFF2-40B4-BE49-F238E27FC236}">
                <a16:creationId xmlns:a16="http://schemas.microsoft.com/office/drawing/2014/main" id="{2745D7CD-05EE-D042-D45F-95986CE4CD45}"/>
              </a:ext>
            </a:extLst>
          </p:cNvPr>
          <p:cNvSpPr txBox="1">
            <a:spLocks/>
          </p:cNvSpPr>
          <p:nvPr/>
        </p:nvSpPr>
        <p:spPr>
          <a:xfrm>
            <a:off x="199416" y="6338152"/>
            <a:ext cx="9113520" cy="39480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N2_rc. Breast screening - recode</a:t>
            </a:r>
          </a:p>
          <a:p>
            <a:r>
              <a:rPr lang="en-US" sz="800" dirty="0"/>
              <a:t>Base: (All eligible: N=284; ABC1: N=116; C2DE: N=168; Not living with a disability: N= 162; Living with a disability: N=118; Urban: N=148; Rural N=56; West Cancer Network: N=125; South East Cancer Network: N=90; North Cancer Network: N=69)</a:t>
            </a:r>
          </a:p>
          <a:p>
            <a:endParaRPr lang="en-US" sz="800" dirty="0"/>
          </a:p>
        </p:txBody>
      </p:sp>
      <p:sp>
        <p:nvSpPr>
          <p:cNvPr id="61" name="TextBox 60">
            <a:extLst>
              <a:ext uri="{FF2B5EF4-FFF2-40B4-BE49-F238E27FC236}">
                <a16:creationId xmlns:a16="http://schemas.microsoft.com/office/drawing/2014/main" id="{CB7E42FF-2CF9-DC43-FD43-EF3FA5C1FB08}"/>
              </a:ext>
            </a:extLst>
          </p:cNvPr>
          <p:cNvSpPr txBox="1"/>
          <p:nvPr/>
        </p:nvSpPr>
        <p:spPr>
          <a:xfrm>
            <a:off x="99529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Proportion who were up to date with breast screening</a:t>
            </a:r>
            <a:endParaRPr lang="en-GB" sz="1600" b="1" i="0" u="none" strike="noStrike" kern="1200" spc="10" baseline="0" dirty="0">
              <a:solidFill>
                <a:schemeClr val="tx1"/>
              </a:solidFill>
              <a:ea typeface="+mn-ea"/>
              <a:cs typeface="+mn-cs"/>
            </a:endParaRPr>
          </a:p>
        </p:txBody>
      </p:sp>
      <p:sp>
        <p:nvSpPr>
          <p:cNvPr id="130" name="Freeform 47">
            <a:extLst>
              <a:ext uri="{FF2B5EF4-FFF2-40B4-BE49-F238E27FC236}">
                <a16:creationId xmlns:a16="http://schemas.microsoft.com/office/drawing/2014/main" id="{1A7D400A-4F19-4707-4C86-166846066FF9}"/>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Breast screening</a:t>
            </a:r>
          </a:p>
        </p:txBody>
      </p:sp>
      <p:grpSp>
        <p:nvGrpSpPr>
          <p:cNvPr id="3" name="Group 2">
            <a:extLst>
              <a:ext uri="{FF2B5EF4-FFF2-40B4-BE49-F238E27FC236}">
                <a16:creationId xmlns:a16="http://schemas.microsoft.com/office/drawing/2014/main" id="{7C36ECCD-D971-9D28-BBE9-B7426D824AFF}"/>
              </a:ext>
            </a:extLst>
          </p:cNvPr>
          <p:cNvGrpSpPr/>
          <p:nvPr/>
        </p:nvGrpSpPr>
        <p:grpSpPr>
          <a:xfrm>
            <a:off x="441224" y="1695038"/>
            <a:ext cx="11595739" cy="4499757"/>
            <a:chOff x="541253" y="844389"/>
            <a:chExt cx="11219265" cy="3918112"/>
          </a:xfrm>
        </p:grpSpPr>
        <p:graphicFrame>
          <p:nvGraphicFramePr>
            <p:cNvPr id="4" name="Chart 3">
              <a:extLst>
                <a:ext uri="{FF2B5EF4-FFF2-40B4-BE49-F238E27FC236}">
                  <a16:creationId xmlns:a16="http://schemas.microsoft.com/office/drawing/2014/main" id="{5FD390FB-5A3A-7E8E-7DDF-23F23AFA0560}"/>
                </a:ext>
              </a:extLst>
            </p:cNvPr>
            <p:cNvGraphicFramePr/>
            <p:nvPr>
              <p:extLst>
                <p:ext uri="{D42A27DB-BD31-4B8C-83A1-F6EECF244321}">
                  <p14:modId xmlns:p14="http://schemas.microsoft.com/office/powerpoint/2010/main" val="2101283719"/>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0FDDE139-6111-3537-F15B-55F385170314}"/>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7" name="Rectangle 6">
            <a:extLst>
              <a:ext uri="{FF2B5EF4-FFF2-40B4-BE49-F238E27FC236}">
                <a16:creationId xmlns:a16="http://schemas.microsoft.com/office/drawing/2014/main" id="{7B82927C-0D3D-9B30-40FC-02182F622D95}"/>
              </a:ext>
            </a:extLst>
          </p:cNvPr>
          <p:cNvSpPr/>
          <p:nvPr/>
        </p:nvSpPr>
        <p:spPr>
          <a:xfrm>
            <a:off x="5398522" y="4702487"/>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sp>
        <p:nvSpPr>
          <p:cNvPr id="9" name="Rectangle 8">
            <a:extLst>
              <a:ext uri="{FF2B5EF4-FFF2-40B4-BE49-F238E27FC236}">
                <a16:creationId xmlns:a16="http://schemas.microsoft.com/office/drawing/2014/main" id="{F8B853B3-1BD5-5FF6-B80A-744ECFA2C697}"/>
              </a:ext>
            </a:extLst>
          </p:cNvPr>
          <p:cNvSpPr/>
          <p:nvPr/>
        </p:nvSpPr>
        <p:spPr>
          <a:xfrm>
            <a:off x="4576924" y="4691771"/>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sp>
        <p:nvSpPr>
          <p:cNvPr id="16" name="Rectangle 15">
            <a:extLst>
              <a:ext uri="{FF2B5EF4-FFF2-40B4-BE49-F238E27FC236}">
                <a16:creationId xmlns:a16="http://schemas.microsoft.com/office/drawing/2014/main" id="{72147576-C884-132B-573D-0DC6BEC08460}"/>
              </a:ext>
            </a:extLst>
          </p:cNvPr>
          <p:cNvSpPr/>
          <p:nvPr/>
        </p:nvSpPr>
        <p:spPr>
          <a:xfrm>
            <a:off x="2232941" y="4730526"/>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17" name="Rectangle 16">
            <a:extLst>
              <a:ext uri="{FF2B5EF4-FFF2-40B4-BE49-F238E27FC236}">
                <a16:creationId xmlns:a16="http://schemas.microsoft.com/office/drawing/2014/main" id="{601D6CE7-DDC7-3C2B-C8C5-148FEC4AB1F6}"/>
              </a:ext>
            </a:extLst>
          </p:cNvPr>
          <p:cNvSpPr/>
          <p:nvPr/>
        </p:nvSpPr>
        <p:spPr>
          <a:xfrm>
            <a:off x="3049364" y="4757029"/>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18" name="Rectangle 17">
            <a:extLst>
              <a:ext uri="{FF2B5EF4-FFF2-40B4-BE49-F238E27FC236}">
                <a16:creationId xmlns:a16="http://schemas.microsoft.com/office/drawing/2014/main" id="{8C7C6B81-2843-0B9F-3CFC-70D35B16B80E}"/>
              </a:ext>
            </a:extLst>
          </p:cNvPr>
          <p:cNvSpPr/>
          <p:nvPr/>
        </p:nvSpPr>
        <p:spPr>
          <a:xfrm>
            <a:off x="6914949" y="4599224"/>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Urban </a:t>
            </a:r>
          </a:p>
        </p:txBody>
      </p:sp>
      <p:sp>
        <p:nvSpPr>
          <p:cNvPr id="19" name="Rectangle 18">
            <a:extLst>
              <a:ext uri="{FF2B5EF4-FFF2-40B4-BE49-F238E27FC236}">
                <a16:creationId xmlns:a16="http://schemas.microsoft.com/office/drawing/2014/main" id="{AE522F0E-8042-E549-9753-75CAADB510CB}"/>
              </a:ext>
            </a:extLst>
          </p:cNvPr>
          <p:cNvSpPr/>
          <p:nvPr/>
        </p:nvSpPr>
        <p:spPr>
          <a:xfrm>
            <a:off x="7765103" y="463303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Rural</a:t>
            </a:r>
          </a:p>
        </p:txBody>
      </p:sp>
      <p:sp>
        <p:nvSpPr>
          <p:cNvPr id="20" name="Rectangle 19">
            <a:extLst>
              <a:ext uri="{FF2B5EF4-FFF2-40B4-BE49-F238E27FC236}">
                <a16:creationId xmlns:a16="http://schemas.microsoft.com/office/drawing/2014/main" id="{03B85983-7E9C-091F-FC92-DFA2BD41CF3C}"/>
              </a:ext>
            </a:extLst>
          </p:cNvPr>
          <p:cNvSpPr/>
          <p:nvPr/>
        </p:nvSpPr>
        <p:spPr>
          <a:xfrm>
            <a:off x="9312936" y="4892489"/>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West of Scotland Cancer Network</a:t>
            </a:r>
          </a:p>
        </p:txBody>
      </p:sp>
      <p:sp>
        <p:nvSpPr>
          <p:cNvPr id="21" name="Rectangle 20">
            <a:extLst>
              <a:ext uri="{FF2B5EF4-FFF2-40B4-BE49-F238E27FC236}">
                <a16:creationId xmlns:a16="http://schemas.microsoft.com/office/drawing/2014/main" id="{D46F0B31-0A22-75EF-81C6-29AEB70B46A0}"/>
              </a:ext>
            </a:extLst>
          </p:cNvPr>
          <p:cNvSpPr/>
          <p:nvPr/>
        </p:nvSpPr>
        <p:spPr>
          <a:xfrm>
            <a:off x="10137878" y="5058436"/>
            <a:ext cx="853440" cy="3097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South East of Scotland Cancer Network</a:t>
            </a:r>
          </a:p>
        </p:txBody>
      </p:sp>
      <p:sp>
        <p:nvSpPr>
          <p:cNvPr id="22" name="Rectangle 21">
            <a:extLst>
              <a:ext uri="{FF2B5EF4-FFF2-40B4-BE49-F238E27FC236}">
                <a16:creationId xmlns:a16="http://schemas.microsoft.com/office/drawing/2014/main" id="{8106525B-CDC6-B80F-D04F-E67CE6A2D1CA}"/>
              </a:ext>
            </a:extLst>
          </p:cNvPr>
          <p:cNvSpPr/>
          <p:nvPr/>
        </p:nvSpPr>
        <p:spPr>
          <a:xfrm>
            <a:off x="11072177" y="486863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North Scotland Cancer Network</a:t>
            </a:r>
          </a:p>
        </p:txBody>
      </p:sp>
      <p:sp>
        <p:nvSpPr>
          <p:cNvPr id="23" name="Oval 22">
            <a:extLst>
              <a:ext uri="{FF2B5EF4-FFF2-40B4-BE49-F238E27FC236}">
                <a16:creationId xmlns:a16="http://schemas.microsoft.com/office/drawing/2014/main" id="{62644043-D698-506A-5600-C8CD42B5FD24}"/>
              </a:ext>
            </a:extLst>
          </p:cNvPr>
          <p:cNvSpPr/>
          <p:nvPr/>
        </p:nvSpPr>
        <p:spPr>
          <a:xfrm>
            <a:off x="8078059" y="504898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Isosceles Triangle 24">
            <a:extLst>
              <a:ext uri="{FF2B5EF4-FFF2-40B4-BE49-F238E27FC236}">
                <a16:creationId xmlns:a16="http://schemas.microsoft.com/office/drawing/2014/main" id="{C2E5E230-08D1-E8E3-62A2-9A5DA6E1CC7D}"/>
              </a:ext>
            </a:extLst>
          </p:cNvPr>
          <p:cNvSpPr>
            <a:spLocks noChangeAspect="1"/>
          </p:cNvSpPr>
          <p:nvPr/>
        </p:nvSpPr>
        <p:spPr>
          <a:xfrm>
            <a:off x="11224072" y="215132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6" name="Isosceles Triangle 25">
            <a:extLst>
              <a:ext uri="{FF2B5EF4-FFF2-40B4-BE49-F238E27FC236}">
                <a16:creationId xmlns:a16="http://schemas.microsoft.com/office/drawing/2014/main" id="{0490F080-3DF8-AD04-DE1C-8E0E3CE99F4C}"/>
              </a:ext>
            </a:extLst>
          </p:cNvPr>
          <p:cNvSpPr>
            <a:spLocks noChangeAspect="1"/>
          </p:cNvSpPr>
          <p:nvPr/>
        </p:nvSpPr>
        <p:spPr>
          <a:xfrm rot="10800000">
            <a:off x="10416377" y="247958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8" name="Rectangle 27">
            <a:extLst>
              <a:ext uri="{FF2B5EF4-FFF2-40B4-BE49-F238E27FC236}">
                <a16:creationId xmlns:a16="http://schemas.microsoft.com/office/drawing/2014/main" id="{0A29D74B-A452-5108-CAAB-2E0034B57415}"/>
              </a:ext>
            </a:extLst>
          </p:cNvPr>
          <p:cNvSpPr/>
          <p:nvPr/>
        </p:nvSpPr>
        <p:spPr>
          <a:xfrm>
            <a:off x="548495" y="4733458"/>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30" name="Oval 29">
            <a:extLst>
              <a:ext uri="{FF2B5EF4-FFF2-40B4-BE49-F238E27FC236}">
                <a16:creationId xmlns:a16="http://schemas.microsoft.com/office/drawing/2014/main" id="{DF227D49-099F-7F82-B39E-96376370A47F}"/>
              </a:ext>
            </a:extLst>
          </p:cNvPr>
          <p:cNvSpPr/>
          <p:nvPr/>
        </p:nvSpPr>
        <p:spPr>
          <a:xfrm>
            <a:off x="10455775" y="569839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Oval 30">
            <a:extLst>
              <a:ext uri="{FF2B5EF4-FFF2-40B4-BE49-F238E27FC236}">
                <a16:creationId xmlns:a16="http://schemas.microsoft.com/office/drawing/2014/main" id="{0527EDBF-645F-5C2B-2C6E-42C57B5DC566}"/>
              </a:ext>
            </a:extLst>
          </p:cNvPr>
          <p:cNvSpPr/>
          <p:nvPr/>
        </p:nvSpPr>
        <p:spPr>
          <a:xfrm>
            <a:off x="11385133" y="547945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881235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At an overall level, 3 in 4 reported intention to attend their next breast screening, with little difference when comparing against those who were up to date</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502613"/>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N3. Will you go for breast cancer screening next time you are invited?</a:t>
            </a:r>
          </a:p>
          <a:p>
            <a:r>
              <a:rPr lang="en-US" sz="800" dirty="0"/>
              <a:t>Base: All eligible (N=284); All up to date (N=218)</a:t>
            </a:r>
          </a:p>
        </p:txBody>
      </p:sp>
      <p:sp>
        <p:nvSpPr>
          <p:cNvPr id="2" name="TextBox 1">
            <a:extLst>
              <a:ext uri="{FF2B5EF4-FFF2-40B4-BE49-F238E27FC236}">
                <a16:creationId xmlns:a16="http://schemas.microsoft.com/office/drawing/2014/main" id="{C8F2C093-8874-C5DF-6335-64B4714D43E6}"/>
              </a:ext>
            </a:extLst>
          </p:cNvPr>
          <p:cNvSpPr txBox="1"/>
          <p:nvPr/>
        </p:nvSpPr>
        <p:spPr>
          <a:xfrm>
            <a:off x="2749451" y="1632122"/>
            <a:ext cx="6693097"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Intention to attend next breast screening</a:t>
            </a:r>
            <a:endParaRPr lang="en-GB" sz="1800" b="1" i="0" u="none" strike="noStrike" kern="1200" spc="10" baseline="0" dirty="0">
              <a:solidFill>
                <a:schemeClr val="tx1"/>
              </a:solidFill>
              <a:ea typeface="+mn-ea"/>
              <a:cs typeface="+mn-cs"/>
            </a:endParaRPr>
          </a:p>
        </p:txBody>
      </p:sp>
      <p:sp>
        <p:nvSpPr>
          <p:cNvPr id="3" name="Freeform 47">
            <a:extLst>
              <a:ext uri="{FF2B5EF4-FFF2-40B4-BE49-F238E27FC236}">
                <a16:creationId xmlns:a16="http://schemas.microsoft.com/office/drawing/2014/main" id="{5FC162F0-BF6C-C5BB-D32A-AEA6255175BF}"/>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Breast screening</a:t>
            </a:r>
          </a:p>
        </p:txBody>
      </p:sp>
      <p:graphicFrame>
        <p:nvGraphicFramePr>
          <p:cNvPr id="7" name="Chart 6">
            <a:extLst>
              <a:ext uri="{FF2B5EF4-FFF2-40B4-BE49-F238E27FC236}">
                <a16:creationId xmlns:a16="http://schemas.microsoft.com/office/drawing/2014/main" id="{0A1C1FBC-B9E0-585C-E62E-C53D03B325D3}"/>
              </a:ext>
            </a:extLst>
          </p:cNvPr>
          <p:cNvGraphicFramePr/>
          <p:nvPr>
            <p:extLst>
              <p:ext uri="{D42A27DB-BD31-4B8C-83A1-F6EECF244321}">
                <p14:modId xmlns:p14="http://schemas.microsoft.com/office/powerpoint/2010/main" val="4245478804"/>
              </p:ext>
            </p:extLst>
          </p:nvPr>
        </p:nvGraphicFramePr>
        <p:xfrm>
          <a:off x="233335" y="2003146"/>
          <a:ext cx="11304949" cy="4335006"/>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a:extLst>
              <a:ext uri="{FF2B5EF4-FFF2-40B4-BE49-F238E27FC236}">
                <a16:creationId xmlns:a16="http://schemas.microsoft.com/office/drawing/2014/main" id="{0DA4AD2D-0E51-3BB9-05CF-2632762FD58E}"/>
              </a:ext>
            </a:extLst>
          </p:cNvPr>
          <p:cNvGrpSpPr/>
          <p:nvPr/>
        </p:nvGrpSpPr>
        <p:grpSpPr>
          <a:xfrm>
            <a:off x="10080992" y="6338152"/>
            <a:ext cx="1871253" cy="327895"/>
            <a:chOff x="1866138" y="3032859"/>
            <a:chExt cx="1871253" cy="327895"/>
          </a:xfrm>
        </p:grpSpPr>
        <p:sp>
          <p:nvSpPr>
            <p:cNvPr id="11" name="TextBox 10">
              <a:extLst>
                <a:ext uri="{FF2B5EF4-FFF2-40B4-BE49-F238E27FC236}">
                  <a16:creationId xmlns:a16="http://schemas.microsoft.com/office/drawing/2014/main" id="{E5AF5F89-C969-1B1F-61DC-84B398929B26}"/>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compared to average</a:t>
              </a:r>
              <a:endParaRPr lang="en-GB" sz="900" dirty="0"/>
            </a:p>
          </p:txBody>
        </p:sp>
        <p:sp>
          <p:nvSpPr>
            <p:cNvPr id="12" name="Isosceles Triangle 11">
              <a:extLst>
                <a:ext uri="{FF2B5EF4-FFF2-40B4-BE49-F238E27FC236}">
                  <a16:creationId xmlns:a16="http://schemas.microsoft.com/office/drawing/2014/main" id="{0970D6E4-DB40-F519-28AD-48A37547C924}"/>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 name="Isosceles Triangle 12">
              <a:extLst>
                <a:ext uri="{FF2B5EF4-FFF2-40B4-BE49-F238E27FC236}">
                  <a16:creationId xmlns:a16="http://schemas.microsoft.com/office/drawing/2014/main" id="{F69C7791-78A9-A7C9-1AE8-51193574FDBD}"/>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24" name="TextBox 23">
            <a:extLst>
              <a:ext uri="{FF2B5EF4-FFF2-40B4-BE49-F238E27FC236}">
                <a16:creationId xmlns:a16="http://schemas.microsoft.com/office/drawing/2014/main" id="{40C8A3B0-6BFA-E37B-9F77-9FC95F324C40}"/>
              </a:ext>
            </a:extLst>
          </p:cNvPr>
          <p:cNvSpPr txBox="1"/>
          <p:nvPr/>
        </p:nvSpPr>
        <p:spPr>
          <a:xfrm>
            <a:off x="9357514" y="3898063"/>
            <a:ext cx="723478" cy="369332"/>
          </a:xfrm>
          <a:prstGeom prst="rect">
            <a:avLst/>
          </a:prstGeom>
          <a:noFill/>
        </p:spPr>
        <p:txBody>
          <a:bodyPr wrap="square" rtlCol="0">
            <a:spAutoFit/>
          </a:bodyPr>
          <a:lstStyle/>
          <a:p>
            <a:r>
              <a:rPr lang="en-GB" b="1" dirty="0">
                <a:solidFill>
                  <a:schemeClr val="accent1"/>
                </a:solidFill>
              </a:rPr>
              <a:t>77%</a:t>
            </a:r>
          </a:p>
        </p:txBody>
      </p:sp>
      <p:sp>
        <p:nvSpPr>
          <p:cNvPr id="4" name="Right Brace 3">
            <a:extLst>
              <a:ext uri="{FF2B5EF4-FFF2-40B4-BE49-F238E27FC236}">
                <a16:creationId xmlns:a16="http://schemas.microsoft.com/office/drawing/2014/main" id="{78B541E9-A191-3DD4-2478-A5B88BA20675}"/>
              </a:ext>
            </a:extLst>
          </p:cNvPr>
          <p:cNvSpPr/>
          <p:nvPr/>
        </p:nvSpPr>
        <p:spPr>
          <a:xfrm>
            <a:off x="4301140" y="3045320"/>
            <a:ext cx="325592" cy="2245404"/>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 name="TextBox 4">
            <a:extLst>
              <a:ext uri="{FF2B5EF4-FFF2-40B4-BE49-F238E27FC236}">
                <a16:creationId xmlns:a16="http://schemas.microsoft.com/office/drawing/2014/main" id="{70382BD2-0413-0EC3-A5B1-A9AD981D039D}"/>
              </a:ext>
            </a:extLst>
          </p:cNvPr>
          <p:cNvSpPr txBox="1"/>
          <p:nvPr/>
        </p:nvSpPr>
        <p:spPr>
          <a:xfrm>
            <a:off x="4587448" y="3919473"/>
            <a:ext cx="723478" cy="369332"/>
          </a:xfrm>
          <a:prstGeom prst="rect">
            <a:avLst/>
          </a:prstGeom>
          <a:noFill/>
        </p:spPr>
        <p:txBody>
          <a:bodyPr wrap="square" rtlCol="0">
            <a:spAutoFit/>
          </a:bodyPr>
          <a:lstStyle/>
          <a:p>
            <a:r>
              <a:rPr lang="en-GB" b="1" dirty="0">
                <a:solidFill>
                  <a:schemeClr val="accent1"/>
                </a:solidFill>
              </a:rPr>
              <a:t>75%</a:t>
            </a:r>
          </a:p>
        </p:txBody>
      </p:sp>
      <p:sp>
        <p:nvSpPr>
          <p:cNvPr id="14" name="Isosceles Triangle 13">
            <a:extLst>
              <a:ext uri="{FF2B5EF4-FFF2-40B4-BE49-F238E27FC236}">
                <a16:creationId xmlns:a16="http://schemas.microsoft.com/office/drawing/2014/main" id="{51601E27-A089-373B-8F41-CAA0FDDE579F}"/>
              </a:ext>
            </a:extLst>
          </p:cNvPr>
          <p:cNvSpPr>
            <a:spLocks noChangeAspect="1"/>
          </p:cNvSpPr>
          <p:nvPr/>
        </p:nvSpPr>
        <p:spPr>
          <a:xfrm>
            <a:off x="8300065" y="2553509"/>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9" name="Right Brace 18">
            <a:extLst>
              <a:ext uri="{FF2B5EF4-FFF2-40B4-BE49-F238E27FC236}">
                <a16:creationId xmlns:a16="http://schemas.microsoft.com/office/drawing/2014/main" id="{9DF95D78-4962-6229-25F4-8FEEACACEF7E}"/>
              </a:ext>
            </a:extLst>
          </p:cNvPr>
          <p:cNvSpPr/>
          <p:nvPr/>
        </p:nvSpPr>
        <p:spPr>
          <a:xfrm>
            <a:off x="9035059" y="3027901"/>
            <a:ext cx="325592" cy="2245404"/>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7" name="Isosceles Triangle 26">
            <a:extLst>
              <a:ext uri="{FF2B5EF4-FFF2-40B4-BE49-F238E27FC236}">
                <a16:creationId xmlns:a16="http://schemas.microsoft.com/office/drawing/2014/main" id="{6AEA4452-3F24-8E4B-EA55-B958D8C8EA6E}"/>
              </a:ext>
            </a:extLst>
          </p:cNvPr>
          <p:cNvSpPr>
            <a:spLocks noChangeAspect="1"/>
          </p:cNvSpPr>
          <p:nvPr/>
        </p:nvSpPr>
        <p:spPr>
          <a:xfrm rot="10800000">
            <a:off x="3520007" y="2485635"/>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15961203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There were no significant differences across subgroups when thinking about intention to attend their next breast screening</a:t>
            </a:r>
          </a:p>
        </p:txBody>
      </p:sp>
      <p:sp>
        <p:nvSpPr>
          <p:cNvPr id="7" name="TextBox 6">
            <a:extLst>
              <a:ext uri="{FF2B5EF4-FFF2-40B4-BE49-F238E27FC236}">
                <a16:creationId xmlns:a16="http://schemas.microsoft.com/office/drawing/2014/main" id="{184C8FC6-9540-774E-E5D6-D95896488898}"/>
              </a:ext>
            </a:extLst>
          </p:cNvPr>
          <p:cNvSpPr txBox="1"/>
          <p:nvPr/>
        </p:nvSpPr>
        <p:spPr>
          <a:xfrm>
            <a:off x="105625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lumMod val="95000"/>
                    <a:lumOff val="5000"/>
                  </a:schemeClr>
                </a:solidFill>
                <a:ea typeface="+mn-ea"/>
                <a:cs typeface="+mn-cs"/>
              </a:rPr>
              <a:t>Intention to attend next </a:t>
            </a:r>
            <a:r>
              <a:rPr lang="en-US" sz="1600" b="1" spc="10">
                <a:solidFill>
                  <a:schemeClr val="tx1">
                    <a:lumMod val="95000"/>
                    <a:lumOff val="5000"/>
                  </a:schemeClr>
                </a:solidFill>
              </a:rPr>
              <a:t>breast</a:t>
            </a:r>
            <a:r>
              <a:rPr lang="en-US" sz="1600" b="1" i="0" u="none" strike="noStrike" kern="1200" spc="10" baseline="0">
                <a:solidFill>
                  <a:schemeClr val="tx1">
                    <a:lumMod val="95000"/>
                    <a:lumOff val="5000"/>
                  </a:schemeClr>
                </a:solidFill>
                <a:ea typeface="+mn-ea"/>
                <a:cs typeface="+mn-cs"/>
              </a:rPr>
              <a:t> screening (Net: definitely/probably</a:t>
            </a:r>
            <a:r>
              <a:rPr lang="en-US" sz="1600" b="1" i="0" u="none" strike="noStrike" kern="1200" spc="10" baseline="0">
                <a:solidFill>
                  <a:schemeClr val="tx1"/>
                </a:solidFill>
                <a:ea typeface="+mn-ea"/>
                <a:cs typeface="+mn-cs"/>
              </a:rPr>
              <a:t>)</a:t>
            </a:r>
            <a:endParaRPr lang="en-GB" sz="1600" b="1" i="0" u="none" strike="noStrike" kern="1200" spc="10" baseline="0">
              <a:solidFill>
                <a:schemeClr val="tx1"/>
              </a:solidFill>
              <a:ea typeface="+mn-ea"/>
              <a:cs typeface="+mn-cs"/>
            </a:endParaRP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51" name="Footer Placeholder 5">
            <a:extLst>
              <a:ext uri="{FF2B5EF4-FFF2-40B4-BE49-F238E27FC236}">
                <a16:creationId xmlns:a16="http://schemas.microsoft.com/office/drawing/2014/main" id="{02787A65-82A1-5D40-6569-06431279548D}"/>
              </a:ext>
            </a:extLst>
          </p:cNvPr>
          <p:cNvSpPr txBox="1">
            <a:spLocks/>
          </p:cNvSpPr>
          <p:nvPr/>
        </p:nvSpPr>
        <p:spPr>
          <a:xfrm>
            <a:off x="239755" y="6371645"/>
            <a:ext cx="9113520" cy="5107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N3. Will you go for breast cancer screening next time you are invited?</a:t>
            </a:r>
          </a:p>
          <a:p>
            <a:r>
              <a:rPr lang="en-US" sz="800"/>
              <a:t>Base: (All eligible: N=284; ABC1: N=116; C2DE: N=168; Not living with a disability: N= 162; Living with a disability: N=118; Urban: N=148; Rural N=56; West Cancer Network: N=125; South East Cancer Network: N=90; North Cancer Network: N=69)</a:t>
            </a:r>
          </a:p>
          <a:p>
            <a:endParaRPr lang="en-US" sz="800"/>
          </a:p>
        </p:txBody>
      </p:sp>
      <p:sp>
        <p:nvSpPr>
          <p:cNvPr id="2" name="Freeform 47">
            <a:extLst>
              <a:ext uri="{FF2B5EF4-FFF2-40B4-BE49-F238E27FC236}">
                <a16:creationId xmlns:a16="http://schemas.microsoft.com/office/drawing/2014/main" id="{4600BDF7-BBDD-AFC8-2760-ECB75B7644DF}"/>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grpSp>
        <p:nvGrpSpPr>
          <p:cNvPr id="4" name="Group 3">
            <a:extLst>
              <a:ext uri="{FF2B5EF4-FFF2-40B4-BE49-F238E27FC236}">
                <a16:creationId xmlns:a16="http://schemas.microsoft.com/office/drawing/2014/main" id="{D900B1AC-C17B-94EB-DA78-179F80107558}"/>
              </a:ext>
            </a:extLst>
          </p:cNvPr>
          <p:cNvGrpSpPr/>
          <p:nvPr/>
        </p:nvGrpSpPr>
        <p:grpSpPr>
          <a:xfrm>
            <a:off x="441224" y="1695038"/>
            <a:ext cx="11595739" cy="4499757"/>
            <a:chOff x="541253" y="844389"/>
            <a:chExt cx="11219265" cy="3918112"/>
          </a:xfrm>
        </p:grpSpPr>
        <p:graphicFrame>
          <p:nvGraphicFramePr>
            <p:cNvPr id="5" name="Chart 4">
              <a:extLst>
                <a:ext uri="{FF2B5EF4-FFF2-40B4-BE49-F238E27FC236}">
                  <a16:creationId xmlns:a16="http://schemas.microsoft.com/office/drawing/2014/main" id="{E5DE2F3D-1968-83A9-3CC5-34F66CBE2F14}"/>
                </a:ext>
              </a:extLst>
            </p:cNvPr>
            <p:cNvGraphicFramePr/>
            <p:nvPr>
              <p:extLst>
                <p:ext uri="{D42A27DB-BD31-4B8C-83A1-F6EECF244321}">
                  <p14:modId xmlns:p14="http://schemas.microsoft.com/office/powerpoint/2010/main" val="278372682"/>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E8F96663-462A-BCE1-FE7C-8242C5454E30}"/>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9" name="Rectangle 8">
            <a:extLst>
              <a:ext uri="{FF2B5EF4-FFF2-40B4-BE49-F238E27FC236}">
                <a16:creationId xmlns:a16="http://schemas.microsoft.com/office/drawing/2014/main" id="{1E07CD5B-DBB6-9440-C3D3-CE54FDF61EBB}"/>
              </a:ext>
            </a:extLst>
          </p:cNvPr>
          <p:cNvSpPr/>
          <p:nvPr/>
        </p:nvSpPr>
        <p:spPr>
          <a:xfrm>
            <a:off x="5398522" y="4702487"/>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10" name="Rectangle 9">
            <a:extLst>
              <a:ext uri="{FF2B5EF4-FFF2-40B4-BE49-F238E27FC236}">
                <a16:creationId xmlns:a16="http://schemas.microsoft.com/office/drawing/2014/main" id="{29167990-403A-8134-6E7E-C740BA579A8D}"/>
              </a:ext>
            </a:extLst>
          </p:cNvPr>
          <p:cNvSpPr/>
          <p:nvPr/>
        </p:nvSpPr>
        <p:spPr>
          <a:xfrm>
            <a:off x="4576924" y="4691771"/>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11" name="Rectangle 10">
            <a:extLst>
              <a:ext uri="{FF2B5EF4-FFF2-40B4-BE49-F238E27FC236}">
                <a16:creationId xmlns:a16="http://schemas.microsoft.com/office/drawing/2014/main" id="{B42F200C-88DC-4905-2310-EE1EE19D00F1}"/>
              </a:ext>
            </a:extLst>
          </p:cNvPr>
          <p:cNvSpPr/>
          <p:nvPr/>
        </p:nvSpPr>
        <p:spPr>
          <a:xfrm>
            <a:off x="2232941" y="4730526"/>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12" name="Rectangle 11">
            <a:extLst>
              <a:ext uri="{FF2B5EF4-FFF2-40B4-BE49-F238E27FC236}">
                <a16:creationId xmlns:a16="http://schemas.microsoft.com/office/drawing/2014/main" id="{33D7C849-5988-00E4-328F-9A26F750C68B}"/>
              </a:ext>
            </a:extLst>
          </p:cNvPr>
          <p:cNvSpPr/>
          <p:nvPr/>
        </p:nvSpPr>
        <p:spPr>
          <a:xfrm>
            <a:off x="3049364" y="4757029"/>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13" name="Rectangle 12">
            <a:extLst>
              <a:ext uri="{FF2B5EF4-FFF2-40B4-BE49-F238E27FC236}">
                <a16:creationId xmlns:a16="http://schemas.microsoft.com/office/drawing/2014/main" id="{9B2AB816-BD4D-F6B3-5013-F40BE02DA410}"/>
              </a:ext>
            </a:extLst>
          </p:cNvPr>
          <p:cNvSpPr/>
          <p:nvPr/>
        </p:nvSpPr>
        <p:spPr>
          <a:xfrm>
            <a:off x="6914949" y="4599224"/>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14" name="Rectangle 13">
            <a:extLst>
              <a:ext uri="{FF2B5EF4-FFF2-40B4-BE49-F238E27FC236}">
                <a16:creationId xmlns:a16="http://schemas.microsoft.com/office/drawing/2014/main" id="{BB55891E-FC75-E4B3-B8BB-F218C9480ECF}"/>
              </a:ext>
            </a:extLst>
          </p:cNvPr>
          <p:cNvSpPr/>
          <p:nvPr/>
        </p:nvSpPr>
        <p:spPr>
          <a:xfrm>
            <a:off x="7765103" y="463303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15" name="Rectangle 14">
            <a:extLst>
              <a:ext uri="{FF2B5EF4-FFF2-40B4-BE49-F238E27FC236}">
                <a16:creationId xmlns:a16="http://schemas.microsoft.com/office/drawing/2014/main" id="{F01C0199-B78D-EF75-F837-DE2DD78E72A3}"/>
              </a:ext>
            </a:extLst>
          </p:cNvPr>
          <p:cNvSpPr/>
          <p:nvPr/>
        </p:nvSpPr>
        <p:spPr>
          <a:xfrm>
            <a:off x="9312936" y="4892489"/>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West of Scotland Cancer Network</a:t>
            </a:r>
          </a:p>
        </p:txBody>
      </p:sp>
      <p:sp>
        <p:nvSpPr>
          <p:cNvPr id="16" name="Rectangle 15">
            <a:extLst>
              <a:ext uri="{FF2B5EF4-FFF2-40B4-BE49-F238E27FC236}">
                <a16:creationId xmlns:a16="http://schemas.microsoft.com/office/drawing/2014/main" id="{A7599C4C-BF49-C50B-0066-EEDDA0269399}"/>
              </a:ext>
            </a:extLst>
          </p:cNvPr>
          <p:cNvSpPr/>
          <p:nvPr/>
        </p:nvSpPr>
        <p:spPr>
          <a:xfrm>
            <a:off x="10137878" y="5058436"/>
            <a:ext cx="853440" cy="3097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South East of Scotland Cancer Network</a:t>
            </a:r>
          </a:p>
        </p:txBody>
      </p:sp>
      <p:sp>
        <p:nvSpPr>
          <p:cNvPr id="17" name="Rectangle 16">
            <a:extLst>
              <a:ext uri="{FF2B5EF4-FFF2-40B4-BE49-F238E27FC236}">
                <a16:creationId xmlns:a16="http://schemas.microsoft.com/office/drawing/2014/main" id="{A2811EB4-B358-47F7-3798-9FD8376961BF}"/>
              </a:ext>
            </a:extLst>
          </p:cNvPr>
          <p:cNvSpPr/>
          <p:nvPr/>
        </p:nvSpPr>
        <p:spPr>
          <a:xfrm>
            <a:off x="11072177" y="486863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North Scotland Cancer Network</a:t>
            </a:r>
          </a:p>
        </p:txBody>
      </p:sp>
      <p:sp>
        <p:nvSpPr>
          <p:cNvPr id="18" name="Oval 17">
            <a:extLst>
              <a:ext uri="{FF2B5EF4-FFF2-40B4-BE49-F238E27FC236}">
                <a16:creationId xmlns:a16="http://schemas.microsoft.com/office/drawing/2014/main" id="{C423F776-4C9E-B064-0E46-DF0FC3E3473D}"/>
              </a:ext>
            </a:extLst>
          </p:cNvPr>
          <p:cNvSpPr/>
          <p:nvPr/>
        </p:nvSpPr>
        <p:spPr>
          <a:xfrm>
            <a:off x="8078059" y="504898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82AFBBA-A664-804D-6F70-614089BA380F}"/>
              </a:ext>
            </a:extLst>
          </p:cNvPr>
          <p:cNvSpPr/>
          <p:nvPr/>
        </p:nvSpPr>
        <p:spPr>
          <a:xfrm>
            <a:off x="548495" y="4733458"/>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21" name="Oval 20">
            <a:extLst>
              <a:ext uri="{FF2B5EF4-FFF2-40B4-BE49-F238E27FC236}">
                <a16:creationId xmlns:a16="http://schemas.microsoft.com/office/drawing/2014/main" id="{A164C486-E042-C222-B657-4602190D67D2}"/>
              </a:ext>
            </a:extLst>
          </p:cNvPr>
          <p:cNvSpPr/>
          <p:nvPr/>
        </p:nvSpPr>
        <p:spPr>
          <a:xfrm>
            <a:off x="10455775" y="569839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6141ECC1-EEC3-20B9-601B-D3D8134E5CA6}"/>
              </a:ext>
            </a:extLst>
          </p:cNvPr>
          <p:cNvSpPr/>
          <p:nvPr/>
        </p:nvSpPr>
        <p:spPr>
          <a:xfrm>
            <a:off x="11385133" y="547945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07718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AE4B688A-7C26-D58A-944D-7038B73A8AA1}"/>
              </a:ext>
            </a:extLst>
          </p:cNvPr>
          <p:cNvGraphicFramePr/>
          <p:nvPr>
            <p:extLst>
              <p:ext uri="{D42A27DB-BD31-4B8C-83A1-F6EECF244321}">
                <p14:modId xmlns:p14="http://schemas.microsoft.com/office/powerpoint/2010/main" val="3845634302"/>
              </p:ext>
            </p:extLst>
          </p:nvPr>
        </p:nvGraphicFramePr>
        <p:xfrm>
          <a:off x="235805" y="1736490"/>
          <a:ext cx="11566335" cy="471287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156511"/>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Past experience of pain was the most commonly identified barrier, followed by worries that it would be painful</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00193"/>
            <a:ext cx="9618746" cy="38937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N4. Think back to the last time you were invited for breast screening. We want to understand what may have put you off going, whether you went or not in the end. How much, if at all, did the following put you off going?</a:t>
            </a:r>
          </a:p>
          <a:p>
            <a:r>
              <a:rPr lang="en-US" sz="800" dirty="0"/>
              <a:t>Base: All eligible who have been invited (N=248); all up to date (N=218)</a:t>
            </a:r>
          </a:p>
        </p:txBody>
      </p:sp>
      <p:sp>
        <p:nvSpPr>
          <p:cNvPr id="9" name="Freeform 47">
            <a:extLst>
              <a:ext uri="{FF2B5EF4-FFF2-40B4-BE49-F238E27FC236}">
                <a16:creationId xmlns:a16="http://schemas.microsoft.com/office/drawing/2014/main" id="{50347EC4-F94F-33B7-B579-88840FA177B4}"/>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Breast screening</a:t>
            </a:r>
          </a:p>
        </p:txBody>
      </p:sp>
      <p:grpSp>
        <p:nvGrpSpPr>
          <p:cNvPr id="14" name="Group 13">
            <a:extLst>
              <a:ext uri="{FF2B5EF4-FFF2-40B4-BE49-F238E27FC236}">
                <a16:creationId xmlns:a16="http://schemas.microsoft.com/office/drawing/2014/main" id="{60E7DBF0-FB57-DBAD-2EB4-30E7DB1E7372}"/>
              </a:ext>
            </a:extLst>
          </p:cNvPr>
          <p:cNvGrpSpPr/>
          <p:nvPr/>
        </p:nvGrpSpPr>
        <p:grpSpPr>
          <a:xfrm>
            <a:off x="10080992" y="6338152"/>
            <a:ext cx="1871253" cy="327895"/>
            <a:chOff x="1866138" y="3032859"/>
            <a:chExt cx="1871253" cy="327895"/>
          </a:xfrm>
        </p:grpSpPr>
        <p:sp>
          <p:nvSpPr>
            <p:cNvPr id="15" name="TextBox 14">
              <a:extLst>
                <a:ext uri="{FF2B5EF4-FFF2-40B4-BE49-F238E27FC236}">
                  <a16:creationId xmlns:a16="http://schemas.microsoft.com/office/drawing/2014/main" id="{D6F4B6FE-095D-3F25-813F-D269E85182B2}"/>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compared to average</a:t>
              </a:r>
              <a:endParaRPr lang="en-GB" sz="900" dirty="0"/>
            </a:p>
          </p:txBody>
        </p:sp>
        <p:sp>
          <p:nvSpPr>
            <p:cNvPr id="17" name="Isosceles Triangle 16">
              <a:extLst>
                <a:ext uri="{FF2B5EF4-FFF2-40B4-BE49-F238E27FC236}">
                  <a16:creationId xmlns:a16="http://schemas.microsoft.com/office/drawing/2014/main" id="{54DDD57F-F4F1-0928-0846-FA5D01164F72}"/>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8" name="Isosceles Triangle 17">
              <a:extLst>
                <a:ext uri="{FF2B5EF4-FFF2-40B4-BE49-F238E27FC236}">
                  <a16:creationId xmlns:a16="http://schemas.microsoft.com/office/drawing/2014/main" id="{8B8793F7-4558-4D37-2B6F-0CE08C2AA296}"/>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2" name="TextBox 1">
            <a:extLst>
              <a:ext uri="{FF2B5EF4-FFF2-40B4-BE49-F238E27FC236}">
                <a16:creationId xmlns:a16="http://schemas.microsoft.com/office/drawing/2014/main" id="{CB24A5FC-DD58-80CC-1472-6030B388CB19}"/>
              </a:ext>
            </a:extLst>
          </p:cNvPr>
          <p:cNvSpPr txBox="1"/>
          <p:nvPr/>
        </p:nvSpPr>
        <p:spPr>
          <a:xfrm>
            <a:off x="3053065" y="1669423"/>
            <a:ext cx="6709114"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Barriers to completing (Net: A lot / a little) – Top 10 </a:t>
            </a:r>
            <a:endParaRPr lang="en-GB" sz="1800" b="1" i="0" u="none" strike="noStrike" kern="1200" spc="10" baseline="0" dirty="0">
              <a:solidFill>
                <a:schemeClr val="tx1"/>
              </a:solidFill>
              <a:ea typeface="+mn-ea"/>
              <a:cs typeface="+mn-cs"/>
            </a:endParaRPr>
          </a:p>
        </p:txBody>
      </p:sp>
      <p:sp>
        <p:nvSpPr>
          <p:cNvPr id="30" name="Isosceles Triangle 29">
            <a:extLst>
              <a:ext uri="{FF2B5EF4-FFF2-40B4-BE49-F238E27FC236}">
                <a16:creationId xmlns:a16="http://schemas.microsoft.com/office/drawing/2014/main" id="{DA87DD48-8570-591B-FBB1-61E17BA31D0A}"/>
              </a:ext>
            </a:extLst>
          </p:cNvPr>
          <p:cNvSpPr>
            <a:spLocks noChangeAspect="1"/>
          </p:cNvSpPr>
          <p:nvPr/>
        </p:nvSpPr>
        <p:spPr>
          <a:xfrm rot="10800000">
            <a:off x="10080992" y="388884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1" name="Isosceles Triangle 30">
            <a:extLst>
              <a:ext uri="{FF2B5EF4-FFF2-40B4-BE49-F238E27FC236}">
                <a16:creationId xmlns:a16="http://schemas.microsoft.com/office/drawing/2014/main" id="{365A0CA5-50F6-CB6B-6778-C58C8B525919}"/>
              </a:ext>
            </a:extLst>
          </p:cNvPr>
          <p:cNvSpPr>
            <a:spLocks noChangeAspect="1"/>
          </p:cNvSpPr>
          <p:nvPr/>
        </p:nvSpPr>
        <p:spPr>
          <a:xfrm>
            <a:off x="9741013" y="375310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280612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Concerns around pain were more commonly referenced by those with a disability</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40076"/>
            <a:ext cx="769216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N4. Think back to the last time you were invited for breast screening. We want to understand what may have put you off going, whether you went or not in the end. How much, if at all, did the following put you off going?</a:t>
            </a:r>
          </a:p>
          <a:p>
            <a:r>
              <a:rPr lang="en-US" sz="800" dirty="0"/>
              <a:t>Base: All eligible who have been invited (N=248)</a:t>
            </a:r>
          </a:p>
        </p:txBody>
      </p:sp>
      <p:sp>
        <p:nvSpPr>
          <p:cNvPr id="3" name="Freeform 47">
            <a:extLst>
              <a:ext uri="{FF2B5EF4-FFF2-40B4-BE49-F238E27FC236}">
                <a16:creationId xmlns:a16="http://schemas.microsoft.com/office/drawing/2014/main" id="{18764B58-2B8F-171B-16A1-7BFF23DB7D37}"/>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Breast screening</a:t>
            </a:r>
          </a:p>
        </p:txBody>
      </p:sp>
      <p:sp>
        <p:nvSpPr>
          <p:cNvPr id="34" name="Speech Bubble: Rectangle with Corners Rounded 33">
            <a:extLst>
              <a:ext uri="{FF2B5EF4-FFF2-40B4-BE49-F238E27FC236}">
                <a16:creationId xmlns:a16="http://schemas.microsoft.com/office/drawing/2014/main" id="{DBC95638-7FF7-AD9F-027E-9A1AB36A0CCC}"/>
              </a:ext>
            </a:extLst>
          </p:cNvPr>
          <p:cNvSpPr/>
          <p:nvPr/>
        </p:nvSpPr>
        <p:spPr>
          <a:xfrm>
            <a:off x="2402723" y="2338680"/>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a lower social grade (C2DE) were more likely than those from a higher social grade (ABC1) to identify needing to take someone else (friend, family member, carer) with them as a barrier (3% vs 0%).</a:t>
            </a:r>
          </a:p>
        </p:txBody>
      </p:sp>
      <p:sp>
        <p:nvSpPr>
          <p:cNvPr id="35" name="Speech Bubble: Rectangle with Corners Rounded 34">
            <a:extLst>
              <a:ext uri="{FF2B5EF4-FFF2-40B4-BE49-F238E27FC236}">
                <a16:creationId xmlns:a16="http://schemas.microsoft.com/office/drawing/2014/main" id="{BC7A351A-09AB-C589-D6A9-FAB0A54513F2}"/>
              </a:ext>
            </a:extLst>
          </p:cNvPr>
          <p:cNvSpPr/>
          <p:nvPr/>
        </p:nvSpPr>
        <p:spPr>
          <a:xfrm>
            <a:off x="6175010" y="2338680"/>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with a disability were more likely than those without to state that they had found breast cancer screening painful before (43% vs 26%).</a:t>
            </a:r>
          </a:p>
        </p:txBody>
      </p:sp>
      <p:sp>
        <p:nvSpPr>
          <p:cNvPr id="36" name="Speech Bubble: Rectangle with Corners Rounded 35">
            <a:extLst>
              <a:ext uri="{FF2B5EF4-FFF2-40B4-BE49-F238E27FC236}">
                <a16:creationId xmlns:a16="http://schemas.microsoft.com/office/drawing/2014/main" id="{16C47841-E3DA-9BED-01D5-83CDABF8D750}"/>
              </a:ext>
            </a:extLst>
          </p:cNvPr>
          <p:cNvSpPr/>
          <p:nvPr/>
        </p:nvSpPr>
        <p:spPr>
          <a:xfrm>
            <a:off x="2412190"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living in urban areas were more likely than those in rural areas to identify a number of barriers, including: worries about pain (26% vs 13%), not thinking they were at risk (9% vs 2%), being embarrassed (9% vs 2%), not having symptoms (8% vs 2%) and finding it difficult to get a convenient appointment (6% vs 0%)</a:t>
            </a:r>
          </a:p>
        </p:txBody>
      </p:sp>
      <p:sp>
        <p:nvSpPr>
          <p:cNvPr id="37" name="Speech Bubble: Rectangle with Corners Rounded 36">
            <a:extLst>
              <a:ext uri="{FF2B5EF4-FFF2-40B4-BE49-F238E27FC236}">
                <a16:creationId xmlns:a16="http://schemas.microsoft.com/office/drawing/2014/main" id="{290CC67B-B6C4-AA1B-EDD6-2F2716BB1F5E}"/>
              </a:ext>
            </a:extLst>
          </p:cNvPr>
          <p:cNvSpPr/>
          <p:nvPr/>
        </p:nvSpPr>
        <p:spPr>
          <a:xfrm>
            <a:off x="6235277"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covered by the East Scotland Cancer Network were more likely than those in the West Scotland Cancer Network to state they were worried about breast cancer screening being painful (33% vs 20%).</a:t>
            </a:r>
          </a:p>
        </p:txBody>
      </p:sp>
      <p:sp>
        <p:nvSpPr>
          <p:cNvPr id="52" name="Rectangle: Rounded Corners 51">
            <a:extLst>
              <a:ext uri="{FF2B5EF4-FFF2-40B4-BE49-F238E27FC236}">
                <a16:creationId xmlns:a16="http://schemas.microsoft.com/office/drawing/2014/main" id="{50F6ED30-752B-7F98-462B-7871B2FB944A}"/>
              </a:ext>
            </a:extLst>
          </p:cNvPr>
          <p:cNvSpPr/>
          <p:nvPr/>
        </p:nvSpPr>
        <p:spPr>
          <a:xfrm>
            <a:off x="3182320" y="215544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53" name="Rectangle: Rounded Corners 52">
            <a:extLst>
              <a:ext uri="{FF2B5EF4-FFF2-40B4-BE49-F238E27FC236}">
                <a16:creationId xmlns:a16="http://schemas.microsoft.com/office/drawing/2014/main" id="{77FD6D2B-9ACB-F60A-FE10-C060F8946957}"/>
              </a:ext>
            </a:extLst>
          </p:cNvPr>
          <p:cNvSpPr/>
          <p:nvPr/>
        </p:nvSpPr>
        <p:spPr>
          <a:xfrm>
            <a:off x="6958934" y="216544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54" name="Rectangle: Rounded Corners 53">
            <a:extLst>
              <a:ext uri="{FF2B5EF4-FFF2-40B4-BE49-F238E27FC236}">
                <a16:creationId xmlns:a16="http://schemas.microsoft.com/office/drawing/2014/main" id="{7511FE6E-B298-09CD-A2E5-781EB0053542}"/>
              </a:ext>
            </a:extLst>
          </p:cNvPr>
          <p:cNvSpPr/>
          <p:nvPr/>
        </p:nvSpPr>
        <p:spPr>
          <a:xfrm>
            <a:off x="3198806" y="427553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Urban/Rural status </a:t>
            </a:r>
          </a:p>
        </p:txBody>
      </p:sp>
      <p:sp>
        <p:nvSpPr>
          <p:cNvPr id="60" name="Rectangle: Rounded Corners 59">
            <a:extLst>
              <a:ext uri="{FF2B5EF4-FFF2-40B4-BE49-F238E27FC236}">
                <a16:creationId xmlns:a16="http://schemas.microsoft.com/office/drawing/2014/main" id="{D49302D3-0349-5F80-CA15-2C79B5A74B9C}"/>
              </a:ext>
            </a:extLst>
          </p:cNvPr>
          <p:cNvSpPr/>
          <p:nvPr/>
        </p:nvSpPr>
        <p:spPr>
          <a:xfrm>
            <a:off x="7024399" y="425982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Cancer Network </a:t>
            </a:r>
          </a:p>
        </p:txBody>
      </p:sp>
      <p:sp>
        <p:nvSpPr>
          <p:cNvPr id="62" name="TextBox 61">
            <a:extLst>
              <a:ext uri="{FF2B5EF4-FFF2-40B4-BE49-F238E27FC236}">
                <a16:creationId xmlns:a16="http://schemas.microsoft.com/office/drawing/2014/main" id="{EE602101-5ADE-109E-891D-BDA5FFFDBB17}"/>
              </a:ext>
            </a:extLst>
          </p:cNvPr>
          <p:cNvSpPr txBox="1"/>
          <p:nvPr/>
        </p:nvSpPr>
        <p:spPr>
          <a:xfrm>
            <a:off x="2528369" y="1633505"/>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Influential barriers (Net: A lot/ a little)</a:t>
            </a:r>
            <a:endParaRPr lang="en-GB" sz="1800" b="1" i="0" u="none" strike="noStrike" kern="1200" spc="10" baseline="0" dirty="0">
              <a:solidFill>
                <a:schemeClr val="tx1"/>
              </a:solidFill>
              <a:ea typeface="+mn-ea"/>
              <a:cs typeface="+mn-cs"/>
            </a:endParaRPr>
          </a:p>
        </p:txBody>
      </p:sp>
      <p:sp>
        <p:nvSpPr>
          <p:cNvPr id="4" name="Oval 3">
            <a:extLst>
              <a:ext uri="{FF2B5EF4-FFF2-40B4-BE49-F238E27FC236}">
                <a16:creationId xmlns:a16="http://schemas.microsoft.com/office/drawing/2014/main" id="{B49D7EA1-83CD-8289-2188-A22CB043E56C}"/>
              </a:ext>
            </a:extLst>
          </p:cNvPr>
          <p:cNvSpPr/>
          <p:nvPr/>
        </p:nvSpPr>
        <p:spPr>
          <a:xfrm>
            <a:off x="5402010" y="415235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484787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289559" y="584415"/>
            <a:ext cx="5852732" cy="654253"/>
          </a:xfrm>
        </p:spPr>
        <p:txBody>
          <a:bodyPr/>
          <a:lstStyle/>
          <a:p>
            <a:r>
              <a:rPr lang="en-GB" dirty="0">
                <a:latin typeface="+mn-lt"/>
              </a:rPr>
              <a:t>Sample (unweighted)</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dirty="0">
                <a:latin typeface="+mn-lt"/>
              </a:rPr>
              <a:t>Appendix</a:t>
            </a:r>
          </a:p>
        </p:txBody>
      </p:sp>
      <p:sp>
        <p:nvSpPr>
          <p:cNvPr id="2" name="Rectangle 1">
            <a:extLst>
              <a:ext uri="{FF2B5EF4-FFF2-40B4-BE49-F238E27FC236}">
                <a16:creationId xmlns:a16="http://schemas.microsoft.com/office/drawing/2014/main" id="{22DB0022-9632-8DB3-9844-9BA0C5E66E3E}"/>
              </a:ext>
            </a:extLst>
          </p:cNvPr>
          <p:cNvSpPr/>
          <p:nvPr/>
        </p:nvSpPr>
        <p:spPr>
          <a:xfrm>
            <a:off x="8055341" y="5324475"/>
            <a:ext cx="1936384" cy="8628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6" name="Table 5">
            <a:extLst>
              <a:ext uri="{FF2B5EF4-FFF2-40B4-BE49-F238E27FC236}">
                <a16:creationId xmlns:a16="http://schemas.microsoft.com/office/drawing/2014/main" id="{8F08F81D-8021-C782-7D60-02148DEB7CF8}"/>
              </a:ext>
            </a:extLst>
          </p:cNvPr>
          <p:cNvGraphicFramePr>
            <a:graphicFrameLocks noGrp="1"/>
          </p:cNvGraphicFramePr>
          <p:nvPr>
            <p:extLst>
              <p:ext uri="{D42A27DB-BD31-4B8C-83A1-F6EECF244321}">
                <p14:modId xmlns:p14="http://schemas.microsoft.com/office/powerpoint/2010/main" val="192784002"/>
              </p:ext>
            </p:extLst>
          </p:nvPr>
        </p:nvGraphicFramePr>
        <p:xfrm>
          <a:off x="506196" y="1372637"/>
          <a:ext cx="4771481" cy="4655640"/>
        </p:xfrm>
        <a:graphic>
          <a:graphicData uri="http://schemas.openxmlformats.org/drawingml/2006/table">
            <a:tbl>
              <a:tblPr/>
              <a:tblGrid>
                <a:gridCol w="916124">
                  <a:extLst>
                    <a:ext uri="{9D8B030D-6E8A-4147-A177-3AD203B41FA5}">
                      <a16:colId xmlns:a16="http://schemas.microsoft.com/office/drawing/2014/main" val="326563560"/>
                    </a:ext>
                  </a:extLst>
                </a:gridCol>
                <a:gridCol w="2939233">
                  <a:extLst>
                    <a:ext uri="{9D8B030D-6E8A-4147-A177-3AD203B41FA5}">
                      <a16:colId xmlns:a16="http://schemas.microsoft.com/office/drawing/2014/main" val="3750859021"/>
                    </a:ext>
                  </a:extLst>
                </a:gridCol>
                <a:gridCol w="916124">
                  <a:extLst>
                    <a:ext uri="{9D8B030D-6E8A-4147-A177-3AD203B41FA5}">
                      <a16:colId xmlns:a16="http://schemas.microsoft.com/office/drawing/2014/main" val="986252514"/>
                    </a:ext>
                  </a:extLst>
                </a:gridCol>
              </a:tblGrid>
              <a:tr h="193985">
                <a:tc>
                  <a:txBody>
                    <a:bodyPr/>
                    <a:lstStyle/>
                    <a:p>
                      <a:pPr algn="ctr" fontAlgn="b"/>
                      <a:r>
                        <a:rPr lang="en-GB" sz="1100" b="1" i="0" u="none" strike="noStrike" dirty="0">
                          <a:solidFill>
                            <a:srgbClr val="000000"/>
                          </a:solidFill>
                          <a:effectLst/>
                          <a:latin typeface="+mn-lt"/>
                        </a:rPr>
                        <a:t>Total</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1" i="0" u="none" strike="noStrike" dirty="0">
                          <a:solidFill>
                            <a:schemeClr val="tx1"/>
                          </a:solidFill>
                          <a:effectLst/>
                          <a:latin typeface="+mn-lt"/>
                        </a:rPr>
                        <a:t>1,056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0473647"/>
                  </a:ext>
                </a:extLst>
              </a:tr>
              <a:tr h="193985">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53868162"/>
                  </a:ext>
                </a:extLst>
              </a:tr>
              <a:tr h="193985">
                <a:tc rowSpan="3">
                  <a:txBody>
                    <a:bodyPr/>
                    <a:lstStyle/>
                    <a:p>
                      <a:pPr algn="ctr" fontAlgn="ctr"/>
                      <a:r>
                        <a:rPr lang="en-GB" sz="1100" b="1" i="0" u="none" strike="noStrike" dirty="0">
                          <a:solidFill>
                            <a:srgbClr val="000000"/>
                          </a:solidFill>
                          <a:effectLst/>
                          <a:latin typeface="+mn-lt"/>
                        </a:rPr>
                        <a:t>Sex at birth</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Male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491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7307083"/>
                  </a:ext>
                </a:extLst>
              </a:tr>
              <a:tr h="193985">
                <a:tc vMerge="1">
                  <a:txBody>
                    <a:bodyPr/>
                    <a:lstStyle/>
                    <a:p>
                      <a:endParaRPr lang="en-GB"/>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chemeClr val="tx1"/>
                          </a:solidFill>
                          <a:effectLst/>
                          <a:latin typeface="+mn-lt"/>
                        </a:rPr>
                        <a:t> Female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555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1741981"/>
                  </a:ext>
                </a:extLst>
              </a:tr>
              <a:tr h="193985">
                <a:tc vMerge="1">
                  <a:txBody>
                    <a:bodyPr/>
                    <a:lstStyle/>
                    <a:p>
                      <a:pPr algn="ctr" fontAlgn="ctr"/>
                      <a:endParaRPr lang="en-GB" sz="1100" b="1" i="0" u="none" strike="noStrike">
                        <a:solidFill>
                          <a:srgbClr val="000000"/>
                        </a:solidFill>
                        <a:effectLst/>
                        <a:latin typeface="+mn-lt"/>
                      </a:endParaRP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chemeClr val="tx1"/>
                          </a:solidFill>
                          <a:effectLst/>
                          <a:latin typeface="+mn-lt"/>
                        </a:rPr>
                        <a:t> Prefer not to say</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4655869"/>
                  </a:ext>
                </a:extLst>
              </a:tr>
              <a:tr h="193985">
                <a:tc gridSpan="3">
                  <a:txBody>
                    <a:bodyPr/>
                    <a:lstStyle/>
                    <a:p>
                      <a:pPr algn="ctr" fontAlgn="b"/>
                      <a:endParaRPr lang="en-GB" sz="1100" b="1" i="0" u="none" strike="noStrike" dirty="0">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2473167"/>
                  </a:ext>
                </a:extLst>
              </a:tr>
              <a:tr h="193985">
                <a:tc rowSpan="3">
                  <a:txBody>
                    <a:bodyPr/>
                    <a:lstStyle/>
                    <a:p>
                      <a:pPr algn="ctr" fontAlgn="b"/>
                      <a:r>
                        <a:rPr lang="en-GB" sz="1100" b="1" i="0" u="none" strike="noStrike" dirty="0">
                          <a:solidFill>
                            <a:srgbClr val="000000"/>
                          </a:solidFill>
                          <a:effectLst/>
                          <a:latin typeface="+mn-lt"/>
                        </a:rPr>
                        <a:t>Gender identity</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dirty="0"/>
                        <a:t> Men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dirty="0">
                          <a:solidFill>
                            <a:schemeClr val="tx1"/>
                          </a:solidFill>
                        </a:rPr>
                        <a:t>483</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7570841"/>
                  </a:ext>
                </a:extLst>
              </a:tr>
              <a:tr h="193985">
                <a:tc vMerge="1">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dirty="0"/>
                        <a:t> Women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dirty="0">
                          <a:solidFill>
                            <a:schemeClr val="tx1"/>
                          </a:solidFill>
                        </a:rPr>
                        <a:t>543</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612670"/>
                  </a:ext>
                </a:extLst>
              </a:tr>
              <a:tr h="193985">
                <a:tc vMerge="1">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dirty="0"/>
                        <a:t> Nonbinary / gender fluid/ agender</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dirty="0">
                          <a:solidFill>
                            <a:schemeClr val="tx1"/>
                          </a:solidFill>
                        </a:rPr>
                        <a:t>13</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9772698"/>
                  </a:ext>
                </a:extLst>
              </a:tr>
              <a:tr h="193985">
                <a:tc>
                  <a:txBody>
                    <a:bodyPr/>
                    <a:lstStyle/>
                    <a:p>
                      <a:pPr algn="ctr" fontAlgn="b"/>
                      <a:endParaRPr lang="en-GB" sz="1100" b="1" i="0" u="none" strike="noStrike" dirty="0">
                        <a:solidFill>
                          <a:srgbClr val="000000"/>
                        </a:solidFill>
                        <a:effectLst/>
                        <a:latin typeface="+mn-lt"/>
                      </a:endParaRP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dirty="0"/>
                        <a:t> Prefer not to say</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dirty="0">
                          <a:solidFill>
                            <a:schemeClr val="tx1"/>
                          </a:solidFill>
                        </a:rPr>
                        <a:t>17</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9135780"/>
                  </a:ext>
                </a:extLst>
              </a:tr>
              <a:tr h="193985">
                <a:tc gridSpan="3">
                  <a:txBody>
                    <a:bodyPr/>
                    <a:lstStyle/>
                    <a:p>
                      <a:pPr algn="ctr" fontAlgn="b"/>
                      <a:r>
                        <a:rPr lang="en-GB" sz="1100" b="1" i="0" u="none" strike="noStrike" dirty="0">
                          <a:solidFill>
                            <a:schemeClr val="tx1"/>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680507817"/>
                  </a:ext>
                </a:extLst>
              </a:tr>
              <a:tr h="193985">
                <a:tc rowSpan="3">
                  <a:txBody>
                    <a:bodyPr/>
                    <a:lstStyle/>
                    <a:p>
                      <a:pPr algn="ctr" fontAlgn="ctr"/>
                      <a:r>
                        <a:rPr lang="en-GB" sz="1100" b="1" i="0" u="none" strike="noStrike" dirty="0">
                          <a:solidFill>
                            <a:schemeClr val="tx1"/>
                          </a:solidFill>
                          <a:effectLst/>
                          <a:latin typeface="+mn-lt"/>
                        </a:rPr>
                        <a:t>Age</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18-29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175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7996217"/>
                  </a:ext>
                </a:extLst>
              </a:tr>
              <a:tr h="193985">
                <a:tc vMerge="1">
                  <a:txBody>
                    <a:bodyPr/>
                    <a:lstStyle/>
                    <a:p>
                      <a:endParaRPr lang="en-GB"/>
                    </a:p>
                  </a:txBody>
                  <a:tcPr/>
                </a:tc>
                <a:tc>
                  <a:txBody>
                    <a:bodyPr/>
                    <a:lstStyle/>
                    <a:p>
                      <a:pPr algn="l" fontAlgn="b"/>
                      <a:r>
                        <a:rPr lang="en-GB" sz="1100" b="0" i="0" u="none" strike="noStrike" dirty="0">
                          <a:solidFill>
                            <a:schemeClr val="tx1"/>
                          </a:solidFill>
                          <a:effectLst/>
                          <a:latin typeface="+mn-lt"/>
                        </a:rPr>
                        <a:t> 30-49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341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0738967"/>
                  </a:ext>
                </a:extLst>
              </a:tr>
              <a:tr h="193985">
                <a:tc vMerge="1">
                  <a:txBody>
                    <a:bodyPr/>
                    <a:lstStyle/>
                    <a:p>
                      <a:endParaRPr lang="en-GB"/>
                    </a:p>
                  </a:txBody>
                  <a:tcPr/>
                </a:tc>
                <a:tc>
                  <a:txBody>
                    <a:bodyPr/>
                    <a:lstStyle/>
                    <a:p>
                      <a:pPr algn="l" fontAlgn="b"/>
                      <a:r>
                        <a:rPr lang="en-GB" sz="1100" b="0" i="0" u="none" strike="noStrike" dirty="0">
                          <a:solidFill>
                            <a:srgbClr val="FF0000"/>
                          </a:solidFill>
                          <a:effectLst/>
                          <a:latin typeface="+mn-lt"/>
                        </a:rPr>
                        <a:t> </a:t>
                      </a:r>
                      <a:r>
                        <a:rPr lang="en-GB" sz="1100" b="0" i="0" u="none" strike="noStrike" dirty="0">
                          <a:solidFill>
                            <a:schemeClr val="tx1"/>
                          </a:solidFill>
                          <a:effectLst/>
                          <a:latin typeface="+mn-lt"/>
                        </a:rPr>
                        <a:t>50+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540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7794477"/>
                  </a:ext>
                </a:extLst>
              </a:tr>
              <a:tr h="193985">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150444492"/>
                  </a:ext>
                </a:extLst>
              </a:tr>
              <a:tr h="193985">
                <a:tc rowSpan="5">
                  <a:txBody>
                    <a:bodyPr/>
                    <a:lstStyle/>
                    <a:p>
                      <a:pPr algn="ctr" fontAlgn="ctr"/>
                      <a:r>
                        <a:rPr lang="en-GB" sz="1100" b="1" i="0" u="none" strike="noStrike" dirty="0">
                          <a:solidFill>
                            <a:schemeClr val="tx1"/>
                          </a:solidFill>
                          <a:effectLst/>
                          <a:latin typeface="+mn-lt"/>
                        </a:rPr>
                        <a:t>Social grade</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ABC1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546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1375187"/>
                  </a:ext>
                </a:extLst>
              </a:tr>
              <a:tr h="193985">
                <a:tc vMerge="1">
                  <a:txBody>
                    <a:bodyPr/>
                    <a:lstStyle/>
                    <a:p>
                      <a:endParaRPr lang="en-GB"/>
                    </a:p>
                  </a:txBody>
                  <a:tcPr/>
                </a:tc>
                <a:tc>
                  <a:txBody>
                    <a:bodyPr/>
                    <a:lstStyle/>
                    <a:p>
                      <a:pPr algn="l" fontAlgn="b"/>
                      <a:r>
                        <a:rPr lang="en-GB" sz="1100" b="0" i="0" u="none" strike="noStrike" dirty="0">
                          <a:solidFill>
                            <a:schemeClr val="tx1"/>
                          </a:solidFill>
                          <a:effectLst/>
                          <a:latin typeface="+mn-lt"/>
                        </a:rPr>
                        <a:t> C2DE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510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1387014"/>
                  </a:ext>
                </a:extLst>
              </a:tr>
              <a:tr h="193985">
                <a:tc vMerge="1">
                  <a:txBody>
                    <a:bodyPr/>
                    <a:lstStyle/>
                    <a:p>
                      <a:pPr algn="ctr" fontAlgn="ctr"/>
                      <a:endParaRPr lang="en-GB" sz="1100" b="1" i="0" u="none" strike="noStrike">
                        <a:solidFill>
                          <a:schemeClr val="tx1"/>
                        </a:solidFill>
                        <a:effectLst/>
                        <a:latin typeface="+mn-lt"/>
                      </a:endParaRP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dirty="0">
                        <a:solidFill>
                          <a:schemeClr val="tx1"/>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en-GB" sz="1100" b="0" i="0" u="none" strike="noStrike" dirty="0">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2827610"/>
                  </a:ext>
                </a:extLst>
              </a:tr>
              <a:tr h="193985">
                <a:tc vMerge="1">
                  <a:txBody>
                    <a:bodyPr/>
                    <a:lstStyle/>
                    <a:p>
                      <a:pPr algn="ctr" fontAlgn="ctr"/>
                      <a:endParaRPr lang="en-GB" sz="1100" b="1" i="0" u="none" strike="noStrike">
                        <a:solidFill>
                          <a:schemeClr val="tx1"/>
                        </a:solidFill>
                        <a:effectLst/>
                        <a:latin typeface="+mn-lt"/>
                      </a:endParaRP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rgbClr val="FF0000"/>
                          </a:solidFill>
                          <a:effectLst/>
                          <a:latin typeface="+mn-lt"/>
                        </a:rPr>
                        <a:t> </a:t>
                      </a:r>
                      <a:r>
                        <a:rPr lang="en-GB" sz="1100" b="0" i="0" u="none" strike="noStrike" dirty="0">
                          <a:solidFill>
                            <a:schemeClr val="tx1"/>
                          </a:solidFill>
                          <a:effectLst/>
                          <a:latin typeface="+mn-lt"/>
                        </a:rPr>
                        <a:t>C2DE 45+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335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0990841"/>
                  </a:ext>
                </a:extLst>
              </a:tr>
              <a:tr h="193985">
                <a:tc vMerge="1">
                  <a:txBody>
                    <a:bodyPr/>
                    <a:lstStyle/>
                    <a:p>
                      <a:pPr algn="ctr" fontAlgn="ctr"/>
                      <a:endParaRPr lang="en-GB" sz="1100" b="1" i="0" u="none" strike="noStrike">
                        <a:solidFill>
                          <a:schemeClr val="tx1"/>
                        </a:solidFill>
                        <a:effectLst/>
                        <a:latin typeface="+mn-lt"/>
                      </a:endParaRP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Not C2DE 45+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721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8686051"/>
                  </a:ext>
                </a:extLst>
              </a:tr>
              <a:tr h="193985">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858789822"/>
                  </a:ext>
                </a:extLst>
              </a:tr>
              <a:tr h="193985">
                <a:tc rowSpan="2">
                  <a:txBody>
                    <a:bodyPr/>
                    <a:lstStyle/>
                    <a:p>
                      <a:pPr algn="ctr" fontAlgn="ctr"/>
                      <a:r>
                        <a:rPr lang="en-GB" sz="1100" b="1" i="0" u="none" strike="noStrike" dirty="0">
                          <a:solidFill>
                            <a:schemeClr val="tx1"/>
                          </a:solidFill>
                          <a:effectLst/>
                          <a:latin typeface="+mn-lt"/>
                        </a:rPr>
                        <a:t>Ethnicity</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White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978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2156497"/>
                  </a:ext>
                </a:extLst>
              </a:tr>
              <a:tr h="193985">
                <a:tc vMerge="1">
                  <a:txBody>
                    <a:bodyPr/>
                    <a:lstStyle/>
                    <a:p>
                      <a:endParaRPr lang="en-GB"/>
                    </a:p>
                  </a:txBody>
                  <a:tcPr>
                    <a:lnT w="6350" cap="flat" cmpd="sng" algn="ctr">
                      <a:solidFill>
                        <a:srgbClr val="000000"/>
                      </a:solidFill>
                      <a:prstDash val="solid"/>
                      <a:round/>
                      <a:headEnd type="none" w="med" len="med"/>
                      <a:tailEnd type="none" w="med" len="med"/>
                    </a:lnT>
                  </a:tcPr>
                </a:tc>
                <a:tc>
                  <a:txBody>
                    <a:bodyPr/>
                    <a:lstStyle/>
                    <a:p>
                      <a:pPr algn="l" fontAlgn="b"/>
                      <a:r>
                        <a:rPr lang="en-GB" sz="1100" b="0" i="0" u="none" strike="noStrike" dirty="0">
                          <a:solidFill>
                            <a:schemeClr val="tx1"/>
                          </a:solidFill>
                          <a:effectLst/>
                          <a:latin typeface="+mn-lt"/>
                        </a:rPr>
                        <a:t> Net: Ethnic minority background</a:t>
                      </a:r>
                    </a:p>
                  </a:txBody>
                  <a:tcPr marL="5174" marR="5174" marT="517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78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4127281"/>
                  </a:ext>
                </a:extLst>
              </a:tr>
              <a:tr h="193985">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340430185"/>
                  </a:ext>
                </a:extLst>
              </a:tr>
            </a:tbl>
          </a:graphicData>
        </a:graphic>
      </p:graphicFrame>
      <p:sp>
        <p:nvSpPr>
          <p:cNvPr id="9" name="Text Placeholder 6">
            <a:extLst>
              <a:ext uri="{FF2B5EF4-FFF2-40B4-BE49-F238E27FC236}">
                <a16:creationId xmlns:a16="http://schemas.microsoft.com/office/drawing/2014/main" id="{75CFBFEE-2B1D-6F0B-EB53-9C3E0FA098C1}"/>
              </a:ext>
            </a:extLst>
          </p:cNvPr>
          <p:cNvSpPr txBox="1">
            <a:spLocks/>
          </p:cNvSpPr>
          <p:nvPr/>
        </p:nvSpPr>
        <p:spPr>
          <a:xfrm>
            <a:off x="5835337" y="273599"/>
            <a:ext cx="5375542" cy="365126"/>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Cancer Awareness Measure+ 2024 – Scotland</a:t>
            </a:r>
          </a:p>
        </p:txBody>
      </p:sp>
      <p:graphicFrame>
        <p:nvGraphicFramePr>
          <p:cNvPr id="12" name="Table 11">
            <a:extLst>
              <a:ext uri="{FF2B5EF4-FFF2-40B4-BE49-F238E27FC236}">
                <a16:creationId xmlns:a16="http://schemas.microsoft.com/office/drawing/2014/main" id="{51148F00-AB4F-4931-A3AB-BA07E04CF43D}"/>
              </a:ext>
            </a:extLst>
          </p:cNvPr>
          <p:cNvGraphicFramePr>
            <a:graphicFrameLocks noGrp="1"/>
          </p:cNvGraphicFramePr>
          <p:nvPr>
            <p:extLst>
              <p:ext uri="{D42A27DB-BD31-4B8C-83A1-F6EECF244321}">
                <p14:modId xmlns:p14="http://schemas.microsoft.com/office/powerpoint/2010/main" val="744834070"/>
              </p:ext>
            </p:extLst>
          </p:nvPr>
        </p:nvGraphicFramePr>
        <p:xfrm>
          <a:off x="6414587" y="1372637"/>
          <a:ext cx="4541527" cy="2937838"/>
        </p:xfrm>
        <a:graphic>
          <a:graphicData uri="http://schemas.openxmlformats.org/drawingml/2006/table">
            <a:tbl>
              <a:tblPr/>
              <a:tblGrid>
                <a:gridCol w="871973">
                  <a:extLst>
                    <a:ext uri="{9D8B030D-6E8A-4147-A177-3AD203B41FA5}">
                      <a16:colId xmlns:a16="http://schemas.microsoft.com/office/drawing/2014/main" val="326563560"/>
                    </a:ext>
                  </a:extLst>
                </a:gridCol>
                <a:gridCol w="2797581">
                  <a:extLst>
                    <a:ext uri="{9D8B030D-6E8A-4147-A177-3AD203B41FA5}">
                      <a16:colId xmlns:a16="http://schemas.microsoft.com/office/drawing/2014/main" val="3750859021"/>
                    </a:ext>
                  </a:extLst>
                </a:gridCol>
                <a:gridCol w="871973">
                  <a:extLst>
                    <a:ext uri="{9D8B030D-6E8A-4147-A177-3AD203B41FA5}">
                      <a16:colId xmlns:a16="http://schemas.microsoft.com/office/drawing/2014/main" val="986252514"/>
                    </a:ext>
                  </a:extLst>
                </a:gridCol>
              </a:tblGrid>
              <a:tr h="153247">
                <a:tc>
                  <a:txBody>
                    <a:bodyPr/>
                    <a:lstStyle/>
                    <a:p>
                      <a:pPr algn="ctr" fontAlgn="b"/>
                      <a:r>
                        <a:rPr lang="en-GB" sz="1100" b="1" i="0" u="none" strike="noStrike" dirty="0">
                          <a:solidFill>
                            <a:schemeClr val="tx1"/>
                          </a:solidFill>
                          <a:effectLst/>
                          <a:latin typeface="+mn-lt"/>
                        </a:rPr>
                        <a:t>Total</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1" i="0" u="none" strike="noStrike" dirty="0">
                          <a:solidFill>
                            <a:schemeClr val="tx1"/>
                          </a:solidFill>
                          <a:effectLst/>
                          <a:latin typeface="+mn-lt"/>
                        </a:rPr>
                        <a:t>1,056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0473647"/>
                  </a:ext>
                </a:extLst>
              </a:tr>
              <a:tr h="153247">
                <a:tc gridSpan="3">
                  <a:txBody>
                    <a:bodyPr/>
                    <a:lstStyle/>
                    <a:p>
                      <a:pPr algn="ctr" fontAlgn="b"/>
                      <a:endParaRPr lang="en-GB" sz="1100" b="1" i="0" u="none" strike="noStrike" dirty="0">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743650525"/>
                  </a:ext>
                </a:extLst>
              </a:tr>
              <a:tr h="153247">
                <a:tc rowSpan="3">
                  <a:txBody>
                    <a:bodyPr/>
                    <a:lstStyle/>
                    <a:p>
                      <a:pPr algn="ctr" fontAlgn="b"/>
                      <a:r>
                        <a:rPr lang="en-GB" sz="1100" b="1" i="0" u="none" strike="noStrike" dirty="0">
                          <a:solidFill>
                            <a:schemeClr val="tx1"/>
                          </a:solidFill>
                          <a:effectLst/>
                          <a:latin typeface="+mn-lt"/>
                        </a:rPr>
                        <a:t>Scottish Cancer Networks</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West of Scotland Cancer Network</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417</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6827846"/>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South East Scotland Cancer Network</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320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5072219"/>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North Scotland Cancer Network</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265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7369703"/>
                  </a:ext>
                </a:extLst>
              </a:tr>
              <a:tr h="153247">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53868162"/>
                  </a:ext>
                </a:extLst>
              </a:tr>
              <a:tr h="153247">
                <a:tc rowSpan="3">
                  <a:txBody>
                    <a:bodyPr/>
                    <a:lstStyle/>
                    <a:p>
                      <a:pPr algn="ctr" fontAlgn="ctr"/>
                      <a:r>
                        <a:rPr lang="en-GB" sz="1100" b="1" i="0" u="none" strike="noStrike" dirty="0">
                          <a:solidFill>
                            <a:schemeClr val="tx1"/>
                          </a:solidFill>
                          <a:effectLst/>
                          <a:latin typeface="+mn-lt"/>
                        </a:rPr>
                        <a:t>IMD decile</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1-2 (Most deprived)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176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7307083"/>
                  </a:ext>
                </a:extLst>
              </a:tr>
              <a:tr h="153247">
                <a:tc vMerge="1">
                  <a:txBody>
                    <a:bodyPr/>
                    <a:lstStyle/>
                    <a:p>
                      <a:endParaRPr lang="en-GB"/>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chemeClr val="tx1"/>
                          </a:solidFill>
                          <a:effectLst/>
                          <a:latin typeface="+mn-lt"/>
                        </a:rPr>
                        <a:t> 3-8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627</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4483864"/>
                  </a:ext>
                </a:extLst>
              </a:tr>
              <a:tr h="153247">
                <a:tc vMerge="1">
                  <a:txBody>
                    <a:bodyPr/>
                    <a:lstStyle/>
                    <a:p>
                      <a:endParaRPr lang="en-GB"/>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chemeClr val="tx1"/>
                          </a:solidFill>
                          <a:effectLst/>
                          <a:latin typeface="+mn-lt"/>
                        </a:rPr>
                        <a:t> 9-10 (Least deprived)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253</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1741981"/>
                  </a:ext>
                </a:extLst>
              </a:tr>
              <a:tr h="153247">
                <a:tc gridSpan="3">
                  <a:txBody>
                    <a:bodyPr/>
                    <a:lstStyle/>
                    <a:p>
                      <a:pPr algn="ctr" fontAlgn="b"/>
                      <a:endParaRPr lang="en-GB" sz="1100" b="1" i="0" u="none" strike="noStrike" dirty="0">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2473167"/>
                  </a:ext>
                </a:extLst>
              </a:tr>
              <a:tr h="89030">
                <a:tc rowSpan="2">
                  <a:txBody>
                    <a:bodyPr/>
                    <a:lstStyle/>
                    <a:p>
                      <a:pPr algn="ctr" fontAlgn="b"/>
                      <a:r>
                        <a:rPr lang="en-GB" sz="1100" b="1" i="0" u="none" strike="noStrike" dirty="0">
                          <a:solidFill>
                            <a:schemeClr val="tx1"/>
                          </a:solidFill>
                          <a:effectLst/>
                          <a:latin typeface="+mn-lt"/>
                        </a:rPr>
                        <a:t>Disability status</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dirty="0">
                          <a:solidFill>
                            <a:schemeClr val="tx1"/>
                          </a:solidFill>
                        </a:rPr>
                        <a:t> Net: Yes, limited by disability</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dirty="0">
                          <a:solidFill>
                            <a:schemeClr val="tx1"/>
                          </a:solidFill>
                        </a:rPr>
                        <a:t>320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7570841"/>
                  </a:ext>
                </a:extLst>
              </a:tr>
              <a:tr h="153247">
                <a:tc vMerge="1">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dirty="0">
                          <a:solidFill>
                            <a:schemeClr val="tx1"/>
                          </a:solidFill>
                        </a:rPr>
                        <a:t> No, not limited by disability</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dirty="0">
                          <a:solidFill>
                            <a:schemeClr val="tx1"/>
                          </a:solidFill>
                        </a:rPr>
                        <a:t>708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612670"/>
                  </a:ext>
                </a:extLst>
              </a:tr>
              <a:tr h="153247">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680507817"/>
                  </a:ext>
                </a:extLst>
              </a:tr>
              <a:tr h="153247">
                <a:tc rowSpan="3">
                  <a:txBody>
                    <a:bodyPr/>
                    <a:lstStyle/>
                    <a:p>
                      <a:pPr algn="ctr" fontAlgn="ctr"/>
                      <a:r>
                        <a:rPr lang="en-GB" sz="1100" b="1" i="0" u="none" strike="noStrike" dirty="0">
                          <a:solidFill>
                            <a:schemeClr val="tx1"/>
                          </a:solidFill>
                          <a:effectLst/>
                          <a:latin typeface="+mn-lt"/>
                        </a:rPr>
                        <a:t>Urban vs Town vs Rural</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Urban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466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7996217"/>
                  </a:ext>
                </a:extLst>
              </a:tr>
              <a:tr h="153247">
                <a:tc vMerge="1">
                  <a:txBody>
                    <a:bodyPr/>
                    <a:lstStyle/>
                    <a:p>
                      <a:endParaRPr lang="en-GB"/>
                    </a:p>
                  </a:txBody>
                  <a:tcPr/>
                </a:tc>
                <a:tc>
                  <a:txBody>
                    <a:bodyPr/>
                    <a:lstStyle/>
                    <a:p>
                      <a:pPr algn="l" fontAlgn="b"/>
                      <a:r>
                        <a:rPr lang="en-GB" sz="1100" b="0" i="0" u="none" strike="noStrike" dirty="0">
                          <a:solidFill>
                            <a:schemeClr val="tx1"/>
                          </a:solidFill>
                          <a:effectLst/>
                          <a:latin typeface="+mn-lt"/>
                        </a:rPr>
                        <a:t> Town</a:t>
                      </a:r>
                    </a:p>
                  </a:txBody>
                  <a:tcPr marL="5174" marR="5174" marT="517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84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0738967"/>
                  </a:ext>
                </a:extLst>
              </a:tr>
              <a:tr h="153247">
                <a:tc vMerge="1">
                  <a:txBody>
                    <a:bodyPr/>
                    <a:lstStyle/>
                    <a:p>
                      <a:pPr algn="ctr" fontAlgn="ctr"/>
                      <a:endParaRPr lang="en-GB" sz="1100" b="1" i="0" u="none" strike="noStrike">
                        <a:solidFill>
                          <a:schemeClr val="tx1"/>
                        </a:solidFill>
                        <a:effectLst/>
                        <a:latin typeface="+mn-lt"/>
                      </a:endParaRPr>
                    </a:p>
                  </a:txBody>
                  <a:tcPr marL="5174" marR="5174" marT="5174"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Rural</a:t>
                      </a:r>
                    </a:p>
                  </a:txBody>
                  <a:tcPr marL="5174" marR="5174" marT="517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151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4442723"/>
                  </a:ext>
                </a:extLst>
              </a:tr>
              <a:tr h="153247">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150444492"/>
                  </a:ext>
                </a:extLst>
              </a:tr>
            </a:tbl>
          </a:graphicData>
        </a:graphic>
      </p:graphicFrame>
    </p:spTree>
    <p:extLst>
      <p:ext uri="{BB962C8B-B14F-4D97-AF65-F5344CB8AC3E}">
        <p14:creationId xmlns:p14="http://schemas.microsoft.com/office/powerpoint/2010/main" val="26844288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F7C9A-55EB-59BB-A1A7-256D783EB8A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3895-541E-83FB-EE4A-CCF498670E6D}"/>
              </a:ext>
            </a:extLst>
          </p:cNvPr>
          <p:cNvSpPr>
            <a:spLocks noGrp="1"/>
          </p:cNvSpPr>
          <p:nvPr>
            <p:ph type="body" sz="quarter" idx="10"/>
          </p:nvPr>
        </p:nvSpPr>
        <p:spPr>
          <a:prstGeom prst="rect">
            <a:avLst/>
          </a:prstGeom>
        </p:spPr>
        <p:txBody>
          <a:bodyPr/>
          <a:lstStyle/>
          <a:p>
            <a:r>
              <a:rPr lang="en-US" dirty="0">
                <a:latin typeface="+mn-lt"/>
              </a:rPr>
              <a:t>Nation comparison</a:t>
            </a:r>
          </a:p>
        </p:txBody>
      </p:sp>
      <p:sp>
        <p:nvSpPr>
          <p:cNvPr id="5" name="Text Placeholder 3">
            <a:extLst>
              <a:ext uri="{FF2B5EF4-FFF2-40B4-BE49-F238E27FC236}">
                <a16:creationId xmlns:a16="http://schemas.microsoft.com/office/drawing/2014/main" id="{64263E4A-1B95-5746-EE2F-5A2786B62B1E}"/>
              </a:ext>
            </a:extLst>
          </p:cNvPr>
          <p:cNvSpPr>
            <a:spLocks noGrp="1"/>
          </p:cNvSpPr>
          <p:nvPr>
            <p:ph type="body" sz="quarter" idx="13"/>
          </p:nvPr>
        </p:nvSpPr>
        <p:spPr>
          <a:xfrm>
            <a:off x="5835650" y="273050"/>
            <a:ext cx="5375275" cy="365125"/>
          </a:xfrm>
        </p:spPr>
        <p:txBody>
          <a:bodyPr/>
          <a:lstStyle/>
          <a:p>
            <a:r>
              <a:rPr lang="en-GB" dirty="0">
                <a:latin typeface="+mn-lt"/>
              </a:rPr>
              <a:t>Cancer Awareness Measure+ 2024 – Scotland</a:t>
            </a:r>
          </a:p>
        </p:txBody>
      </p:sp>
    </p:spTree>
    <p:extLst>
      <p:ext uri="{BB962C8B-B14F-4D97-AF65-F5344CB8AC3E}">
        <p14:creationId xmlns:p14="http://schemas.microsoft.com/office/powerpoint/2010/main" val="24427776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D5896-B01B-4199-C728-534DF439848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9F2CB261-784A-4218-1ED9-052B89EFC056}"/>
              </a:ext>
            </a:extLst>
          </p:cNvPr>
          <p:cNvSpPr>
            <a:spLocks noGrp="1"/>
          </p:cNvSpPr>
          <p:nvPr>
            <p:ph type="body" sz="quarter" idx="15"/>
          </p:nvPr>
        </p:nvSpPr>
        <p:spPr>
          <a:xfrm>
            <a:off x="398888" y="213278"/>
            <a:ext cx="5375542" cy="365126"/>
          </a:xfrm>
        </p:spPr>
        <p:txBody>
          <a:bodyPr>
            <a:normAutofit fontScale="92500" lnSpcReduction="20000"/>
          </a:bodyPr>
          <a:lstStyle/>
          <a:p>
            <a:r>
              <a:rPr lang="en-GB" sz="2000" b="1" dirty="0"/>
              <a:t>Nation comparison </a:t>
            </a:r>
          </a:p>
        </p:txBody>
      </p:sp>
      <p:sp>
        <p:nvSpPr>
          <p:cNvPr id="12" name="Text Placeholder 6">
            <a:extLst>
              <a:ext uri="{FF2B5EF4-FFF2-40B4-BE49-F238E27FC236}">
                <a16:creationId xmlns:a16="http://schemas.microsoft.com/office/drawing/2014/main" id="{C37B0947-F38D-3096-1CC1-65B041D4FB61}"/>
              </a:ext>
            </a:extLst>
          </p:cNvPr>
          <p:cNvSpPr>
            <a:spLocks noGrp="1"/>
          </p:cNvSpPr>
          <p:nvPr>
            <p:ph type="body" sz="quarter" idx="14"/>
          </p:nvPr>
        </p:nvSpPr>
        <p:spPr>
          <a:xfrm>
            <a:off x="4899804" y="273599"/>
            <a:ext cx="6311075" cy="365126"/>
          </a:xfrm>
        </p:spPr>
        <p:txBody>
          <a:bodyPr/>
          <a:lstStyle/>
          <a:p>
            <a:r>
              <a:rPr lang="en-GB" dirty="0">
                <a:latin typeface="+mn-lt"/>
              </a:rPr>
              <a:t>Cancer Awareness Measure+ 2024 – Scotland</a:t>
            </a:r>
          </a:p>
          <a:p>
            <a:endParaRPr lang="en-GB" dirty="0"/>
          </a:p>
        </p:txBody>
      </p:sp>
      <p:graphicFrame>
        <p:nvGraphicFramePr>
          <p:cNvPr id="61" name="Table 60">
            <a:extLst>
              <a:ext uri="{FF2B5EF4-FFF2-40B4-BE49-F238E27FC236}">
                <a16:creationId xmlns:a16="http://schemas.microsoft.com/office/drawing/2014/main" id="{2BB058CF-C600-2168-9F7E-6A37E4903ABB}"/>
              </a:ext>
            </a:extLst>
          </p:cNvPr>
          <p:cNvGraphicFramePr>
            <a:graphicFrameLocks noGrp="1"/>
          </p:cNvGraphicFramePr>
          <p:nvPr>
            <p:extLst>
              <p:ext uri="{D42A27DB-BD31-4B8C-83A1-F6EECF244321}">
                <p14:modId xmlns:p14="http://schemas.microsoft.com/office/powerpoint/2010/main" val="2486731533"/>
              </p:ext>
            </p:extLst>
          </p:nvPr>
        </p:nvGraphicFramePr>
        <p:xfrm>
          <a:off x="9716616" y="4562496"/>
          <a:ext cx="2076496" cy="1129306"/>
        </p:xfrm>
        <a:graphic>
          <a:graphicData uri="http://schemas.openxmlformats.org/drawingml/2006/table">
            <a:tbl>
              <a:tblPr firstRow="1" bandRow="1">
                <a:tableStyleId>{2D5ABB26-0587-4C30-8999-92F81FD0307C}</a:tableStyleId>
              </a:tblPr>
              <a:tblGrid>
                <a:gridCol w="354364">
                  <a:extLst>
                    <a:ext uri="{9D8B030D-6E8A-4147-A177-3AD203B41FA5}">
                      <a16:colId xmlns:a16="http://schemas.microsoft.com/office/drawing/2014/main" val="2176094468"/>
                    </a:ext>
                  </a:extLst>
                </a:gridCol>
                <a:gridCol w="1722132">
                  <a:extLst>
                    <a:ext uri="{9D8B030D-6E8A-4147-A177-3AD203B41FA5}">
                      <a16:colId xmlns:a16="http://schemas.microsoft.com/office/drawing/2014/main" val="2574160094"/>
                    </a:ext>
                  </a:extLst>
                </a:gridCol>
              </a:tblGrid>
              <a:tr h="250800">
                <a:tc>
                  <a:txBody>
                    <a:bodyPr/>
                    <a:lstStyle/>
                    <a:p>
                      <a:endParaRPr lang="en-GB" sz="1200" dirty="0">
                        <a:latin typeface="Arial" panose="020B0604020202020204" pitchFamily="34" charset="0"/>
                        <a:cs typeface="Arial" panose="020B0604020202020204" pitchFamily="34" charset="0"/>
                      </a:endParaRPr>
                    </a:p>
                  </a:txBody>
                  <a:tcPr>
                    <a:solidFill>
                      <a:srgbClr val="FF0087"/>
                    </a:solidFill>
                  </a:tcPr>
                </a:tc>
                <a:tc>
                  <a:txBody>
                    <a:bodyPr/>
                    <a:lstStyle/>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Scotland</a:t>
                      </a:r>
                    </a:p>
                  </a:txBody>
                  <a:tcPr/>
                </a:tc>
                <a:extLst>
                  <a:ext uri="{0D108BD9-81ED-4DB2-BD59-A6C34878D82A}">
                    <a16:rowId xmlns:a16="http://schemas.microsoft.com/office/drawing/2014/main" val="2831732840"/>
                  </a:ext>
                </a:extLst>
              </a:tr>
              <a:tr h="290333">
                <a:tc>
                  <a:txBody>
                    <a:bodyPr/>
                    <a:lstStyle/>
                    <a:p>
                      <a:endParaRPr lang="en-GB" sz="1200" dirty="0">
                        <a:latin typeface="Arial" panose="020B0604020202020204" pitchFamily="34" charset="0"/>
                        <a:cs typeface="Arial" panose="020B0604020202020204" pitchFamily="34" charset="0"/>
                      </a:endParaRPr>
                    </a:p>
                  </a:txBody>
                  <a:tcPr>
                    <a:solidFill>
                      <a:schemeClr val="accent2"/>
                    </a:solidFill>
                  </a:tcPr>
                </a:tc>
                <a:tc>
                  <a:txBody>
                    <a:bodyPr/>
                    <a:lstStyle/>
                    <a:p>
                      <a:r>
                        <a:rPr lang="en-GB" sz="1200" dirty="0">
                          <a:latin typeface="Arial" panose="020B0604020202020204" pitchFamily="34" charset="0"/>
                          <a:cs typeface="Arial" panose="020B0604020202020204" pitchFamily="34" charset="0"/>
                        </a:rPr>
                        <a:t>England </a:t>
                      </a:r>
                    </a:p>
                  </a:txBody>
                  <a:tcPr/>
                </a:tc>
                <a:extLst>
                  <a:ext uri="{0D108BD9-81ED-4DB2-BD59-A6C34878D82A}">
                    <a16:rowId xmlns:a16="http://schemas.microsoft.com/office/drawing/2014/main" val="4100059440"/>
                  </a:ext>
                </a:extLst>
              </a:tr>
              <a:tr h="290333">
                <a:tc>
                  <a:txBody>
                    <a:bodyPr/>
                    <a:lstStyle/>
                    <a:p>
                      <a:endParaRPr lang="en-GB" sz="1200" dirty="0">
                        <a:latin typeface="Arial" panose="020B0604020202020204" pitchFamily="34" charset="0"/>
                        <a:cs typeface="Arial" panose="020B0604020202020204" pitchFamily="34" charset="0"/>
                      </a:endParaRPr>
                    </a:p>
                  </a:txBody>
                  <a:tcPr>
                    <a:solidFill>
                      <a:srgbClr val="00007E"/>
                    </a:solidFill>
                  </a:tcPr>
                </a:tc>
                <a:tc>
                  <a:txBody>
                    <a:bodyPr/>
                    <a:lstStyle/>
                    <a:p>
                      <a:r>
                        <a:rPr lang="en-GB" sz="1200" dirty="0">
                          <a:latin typeface="Arial" panose="020B0604020202020204" pitchFamily="34" charset="0"/>
                          <a:cs typeface="Arial" panose="020B0604020202020204" pitchFamily="34" charset="0"/>
                        </a:rPr>
                        <a:t>Wales</a:t>
                      </a:r>
                    </a:p>
                  </a:txBody>
                  <a:tcPr/>
                </a:tc>
                <a:extLst>
                  <a:ext uri="{0D108BD9-81ED-4DB2-BD59-A6C34878D82A}">
                    <a16:rowId xmlns:a16="http://schemas.microsoft.com/office/drawing/2014/main" val="1184621290"/>
                  </a:ext>
                </a:extLst>
              </a:tr>
              <a:tr h="0">
                <a:tc>
                  <a:txBody>
                    <a:bodyPr/>
                    <a:lstStyle/>
                    <a:p>
                      <a:endParaRPr lang="en-GB" sz="1200" dirty="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r>
                        <a:rPr lang="en-GB" sz="1200" dirty="0">
                          <a:latin typeface="Arial" panose="020B0604020202020204" pitchFamily="34" charset="0"/>
                          <a:cs typeface="Arial" panose="020B0604020202020204" pitchFamily="34" charset="0"/>
                        </a:rPr>
                        <a:t>Northern Ireland</a:t>
                      </a:r>
                    </a:p>
                  </a:txBody>
                  <a:tcPr/>
                </a:tc>
                <a:extLst>
                  <a:ext uri="{0D108BD9-81ED-4DB2-BD59-A6C34878D82A}">
                    <a16:rowId xmlns:a16="http://schemas.microsoft.com/office/drawing/2014/main" val="696200025"/>
                  </a:ext>
                </a:extLst>
              </a:tr>
            </a:tbl>
          </a:graphicData>
        </a:graphic>
      </p:graphicFrame>
      <p:graphicFrame>
        <p:nvGraphicFramePr>
          <p:cNvPr id="62" name="Table 61">
            <a:extLst>
              <a:ext uri="{FF2B5EF4-FFF2-40B4-BE49-F238E27FC236}">
                <a16:creationId xmlns:a16="http://schemas.microsoft.com/office/drawing/2014/main" id="{DE75BAAA-1855-AEF0-AD5A-F8F24ADA90A3}"/>
              </a:ext>
            </a:extLst>
          </p:cNvPr>
          <p:cNvGraphicFramePr>
            <a:graphicFrameLocks noGrp="1"/>
          </p:cNvGraphicFramePr>
          <p:nvPr>
            <p:extLst>
              <p:ext uri="{D42A27DB-BD31-4B8C-83A1-F6EECF244321}">
                <p14:modId xmlns:p14="http://schemas.microsoft.com/office/powerpoint/2010/main" val="2242854153"/>
              </p:ext>
            </p:extLst>
          </p:nvPr>
        </p:nvGraphicFramePr>
        <p:xfrm>
          <a:off x="9515103" y="6065641"/>
          <a:ext cx="4556018" cy="677936"/>
        </p:xfrm>
        <a:graphic>
          <a:graphicData uri="http://schemas.openxmlformats.org/drawingml/2006/table">
            <a:tbl>
              <a:tblPr firstRow="1" bandRow="1">
                <a:tableStyleId>{2D5ABB26-0587-4C30-8999-92F81FD0307C}</a:tableStyleId>
              </a:tblPr>
              <a:tblGrid>
                <a:gridCol w="4556018">
                  <a:extLst>
                    <a:ext uri="{9D8B030D-6E8A-4147-A177-3AD203B41FA5}">
                      <a16:colId xmlns:a16="http://schemas.microsoft.com/office/drawing/2014/main" val="2574160094"/>
                    </a:ext>
                  </a:extLst>
                </a:gridCol>
              </a:tblGrid>
              <a:tr h="314204">
                <a:tc>
                  <a:txBody>
                    <a:bodyPr/>
                    <a:lstStyle/>
                    <a:p>
                      <a:pPr marL="0" algn="l" defTabSz="914400" rtl="0" eaLnBrk="1" latinLnBrk="0" hangingPunct="1"/>
                      <a:r>
                        <a:rPr lang="en-GB" sz="1200" kern="1200" dirty="0">
                          <a:solidFill>
                            <a:srgbClr val="00B050"/>
                          </a:solidFill>
                          <a:latin typeface="Arial" panose="020B0604020202020204" pitchFamily="34" charset="0"/>
                          <a:ea typeface="+mn-ea"/>
                          <a:cs typeface="Arial" panose="020B0604020202020204" pitchFamily="34" charset="0"/>
                        </a:rPr>
                        <a:t>Significantly higher than Scotland</a:t>
                      </a:r>
                    </a:p>
                  </a:txBody>
                  <a:tcPr/>
                </a:tc>
                <a:extLst>
                  <a:ext uri="{0D108BD9-81ED-4DB2-BD59-A6C34878D82A}">
                    <a16:rowId xmlns:a16="http://schemas.microsoft.com/office/drawing/2014/main" val="2831732840"/>
                  </a:ext>
                </a:extLst>
              </a:tr>
              <a:tr h="363732">
                <a:tc>
                  <a:txBody>
                    <a:bodyPr/>
                    <a:lstStyle/>
                    <a:p>
                      <a:pPr algn="l"/>
                      <a:r>
                        <a:rPr lang="en-GB" sz="1200" dirty="0">
                          <a:solidFill>
                            <a:srgbClr val="FF0000"/>
                          </a:solidFill>
                          <a:latin typeface="Arial" panose="020B0604020202020204" pitchFamily="34" charset="0"/>
                          <a:cs typeface="Arial" panose="020B0604020202020204" pitchFamily="34" charset="0"/>
                        </a:rPr>
                        <a:t>Significantly lower than Scotland</a:t>
                      </a:r>
                    </a:p>
                  </a:txBody>
                  <a:tcPr/>
                </a:tc>
                <a:extLst>
                  <a:ext uri="{0D108BD9-81ED-4DB2-BD59-A6C34878D82A}">
                    <a16:rowId xmlns:a16="http://schemas.microsoft.com/office/drawing/2014/main" val="4100059440"/>
                  </a:ext>
                </a:extLst>
              </a:tr>
            </a:tbl>
          </a:graphicData>
        </a:graphic>
      </p:graphicFrame>
      <p:sp>
        <p:nvSpPr>
          <p:cNvPr id="63" name="Footer Placeholder 5">
            <a:extLst>
              <a:ext uri="{FF2B5EF4-FFF2-40B4-BE49-F238E27FC236}">
                <a16:creationId xmlns:a16="http://schemas.microsoft.com/office/drawing/2014/main" id="{C583DF4C-857A-0225-7FCD-68976C2F8F6B}"/>
              </a:ext>
            </a:extLst>
          </p:cNvPr>
          <p:cNvSpPr txBox="1">
            <a:spLocks/>
          </p:cNvSpPr>
          <p:nvPr/>
        </p:nvSpPr>
        <p:spPr>
          <a:xfrm>
            <a:off x="237399" y="6626967"/>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Please note: sample sizes differ for each question.</a:t>
            </a:r>
          </a:p>
          <a:p>
            <a:endParaRPr lang="en-US" sz="900" dirty="0"/>
          </a:p>
        </p:txBody>
      </p:sp>
      <p:grpSp>
        <p:nvGrpSpPr>
          <p:cNvPr id="11" name="Group 10">
            <a:extLst>
              <a:ext uri="{FF2B5EF4-FFF2-40B4-BE49-F238E27FC236}">
                <a16:creationId xmlns:a16="http://schemas.microsoft.com/office/drawing/2014/main" id="{8AEF39B4-5557-3FFE-E6ED-6DE80CF79937}"/>
              </a:ext>
            </a:extLst>
          </p:cNvPr>
          <p:cNvGrpSpPr/>
          <p:nvPr/>
        </p:nvGrpSpPr>
        <p:grpSpPr>
          <a:xfrm>
            <a:off x="398888" y="934272"/>
            <a:ext cx="4837691" cy="5710450"/>
            <a:chOff x="186864" y="2906425"/>
            <a:chExt cx="5520593" cy="3006394"/>
          </a:xfrm>
        </p:grpSpPr>
        <p:sp>
          <p:nvSpPr>
            <p:cNvPr id="14" name="Rounded Rectangle 6">
              <a:extLst>
                <a:ext uri="{FF2B5EF4-FFF2-40B4-BE49-F238E27FC236}">
                  <a16:creationId xmlns:a16="http://schemas.microsoft.com/office/drawing/2014/main" id="{3637C20E-9A05-2DBC-CBB7-7CC55C8342E0}"/>
                </a:ext>
              </a:extLst>
            </p:cNvPr>
            <p:cNvSpPr/>
            <p:nvPr/>
          </p:nvSpPr>
          <p:spPr>
            <a:xfrm>
              <a:off x="186864" y="2906425"/>
              <a:ext cx="5520593" cy="3006394"/>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dirty="0">
                <a:solidFill>
                  <a:schemeClr val="tx1"/>
                </a:solidFill>
              </a:endParaRPr>
            </a:p>
          </p:txBody>
        </p:sp>
        <p:graphicFrame>
          <p:nvGraphicFramePr>
            <p:cNvPr id="15" name="Chart 14">
              <a:extLst>
                <a:ext uri="{FF2B5EF4-FFF2-40B4-BE49-F238E27FC236}">
                  <a16:creationId xmlns:a16="http://schemas.microsoft.com/office/drawing/2014/main" id="{CDC68CBD-454F-2155-62F4-6C98B66027D8}"/>
                </a:ext>
              </a:extLst>
            </p:cNvPr>
            <p:cNvGraphicFramePr/>
            <p:nvPr>
              <p:extLst>
                <p:ext uri="{D42A27DB-BD31-4B8C-83A1-F6EECF244321}">
                  <p14:modId xmlns:p14="http://schemas.microsoft.com/office/powerpoint/2010/main" val="1637843099"/>
                </p:ext>
              </p:extLst>
            </p:nvPr>
          </p:nvGraphicFramePr>
          <p:xfrm>
            <a:off x="370035" y="2977056"/>
            <a:ext cx="4741303" cy="2935762"/>
          </p:xfrm>
          <a:graphic>
            <a:graphicData uri="http://schemas.openxmlformats.org/drawingml/2006/chart">
              <c:chart xmlns:c="http://schemas.openxmlformats.org/drawingml/2006/chart" xmlns:r="http://schemas.openxmlformats.org/officeDocument/2006/relationships" r:id="rId2"/>
            </a:graphicData>
          </a:graphic>
        </p:graphicFrame>
      </p:grpSp>
      <p:sp>
        <p:nvSpPr>
          <p:cNvPr id="21" name="TextBox 20">
            <a:extLst>
              <a:ext uri="{FF2B5EF4-FFF2-40B4-BE49-F238E27FC236}">
                <a16:creationId xmlns:a16="http://schemas.microsoft.com/office/drawing/2014/main" id="{5FFD7417-9082-6258-E9E1-9EDF94D7D3F5}"/>
              </a:ext>
            </a:extLst>
          </p:cNvPr>
          <p:cNvSpPr txBox="1"/>
          <p:nvPr/>
        </p:nvSpPr>
        <p:spPr>
          <a:xfrm>
            <a:off x="924052" y="3755271"/>
            <a:ext cx="3425498" cy="276999"/>
          </a:xfrm>
          <a:prstGeom prst="rect">
            <a:avLst/>
          </a:prstGeom>
          <a:solidFill>
            <a:schemeClr val="bg1"/>
          </a:solidFill>
        </p:spPr>
        <p:txBody>
          <a:bodyPr wrap="square">
            <a:spAutoFit/>
          </a:bodyPr>
          <a:lstStyle/>
          <a:p>
            <a:pPr algn="ctr" rtl="0">
              <a:defRPr sz="12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Prompted</a:t>
            </a:r>
            <a:r>
              <a:rPr lang="en-GB" sz="1200" b="1" baseline="0" dirty="0">
                <a:solidFill>
                  <a:schemeClr val="tx1"/>
                </a:solidFill>
                <a:latin typeface="Arial" panose="020B0604020202020204" pitchFamily="34" charset="0"/>
                <a:cs typeface="Arial" panose="020B0604020202020204" pitchFamily="34" charset="0"/>
              </a:rPr>
              <a:t> awareness of symptoms (Top 3)</a:t>
            </a:r>
            <a:endParaRPr lang="en-GB" sz="1200" b="1" dirty="0">
              <a:solidFill>
                <a:schemeClr val="tx1"/>
              </a:solidFill>
              <a:latin typeface="Arial" panose="020B0604020202020204" pitchFamily="34" charset="0"/>
              <a:cs typeface="Arial" panose="020B0604020202020204" pitchFamily="34" charset="0"/>
            </a:endParaRPr>
          </a:p>
        </p:txBody>
      </p:sp>
      <p:sp>
        <p:nvSpPr>
          <p:cNvPr id="2" name="Rounded Rectangle 6">
            <a:extLst>
              <a:ext uri="{FF2B5EF4-FFF2-40B4-BE49-F238E27FC236}">
                <a16:creationId xmlns:a16="http://schemas.microsoft.com/office/drawing/2014/main" id="{7A3AD4F1-01BC-1EB6-03A7-D0B5273AC6F8}"/>
              </a:ext>
            </a:extLst>
          </p:cNvPr>
          <p:cNvSpPr/>
          <p:nvPr/>
        </p:nvSpPr>
        <p:spPr>
          <a:xfrm>
            <a:off x="5397093" y="934272"/>
            <a:ext cx="3785008" cy="2815630"/>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dirty="0">
              <a:solidFill>
                <a:schemeClr val="tx1"/>
              </a:solidFill>
            </a:endParaRPr>
          </a:p>
        </p:txBody>
      </p:sp>
      <p:graphicFrame>
        <p:nvGraphicFramePr>
          <p:cNvPr id="22" name="Chart 21">
            <a:extLst>
              <a:ext uri="{FF2B5EF4-FFF2-40B4-BE49-F238E27FC236}">
                <a16:creationId xmlns:a16="http://schemas.microsoft.com/office/drawing/2014/main" id="{6615730A-01BA-F2F4-FD4C-3FB5901CE898}"/>
              </a:ext>
            </a:extLst>
          </p:cNvPr>
          <p:cNvGraphicFramePr/>
          <p:nvPr>
            <p:extLst>
              <p:ext uri="{D42A27DB-BD31-4B8C-83A1-F6EECF244321}">
                <p14:modId xmlns:p14="http://schemas.microsoft.com/office/powerpoint/2010/main" val="123168828"/>
              </p:ext>
            </p:extLst>
          </p:nvPr>
        </p:nvGraphicFramePr>
        <p:xfrm>
          <a:off x="5639778" y="951213"/>
          <a:ext cx="3362568" cy="2660699"/>
        </p:xfrm>
        <a:graphic>
          <a:graphicData uri="http://schemas.openxmlformats.org/drawingml/2006/chart">
            <c:chart xmlns:c="http://schemas.openxmlformats.org/drawingml/2006/chart" xmlns:r="http://schemas.openxmlformats.org/officeDocument/2006/relationships" r:id="rId3"/>
          </a:graphicData>
        </a:graphic>
      </p:graphicFrame>
      <p:sp>
        <p:nvSpPr>
          <p:cNvPr id="5" name="Rounded Rectangle 6">
            <a:extLst>
              <a:ext uri="{FF2B5EF4-FFF2-40B4-BE49-F238E27FC236}">
                <a16:creationId xmlns:a16="http://schemas.microsoft.com/office/drawing/2014/main" id="{688E272A-8475-338B-BE40-AC8BC2143BBA}"/>
              </a:ext>
            </a:extLst>
          </p:cNvPr>
          <p:cNvSpPr/>
          <p:nvPr/>
        </p:nvSpPr>
        <p:spPr>
          <a:xfrm>
            <a:off x="9342615" y="934272"/>
            <a:ext cx="2562725" cy="335560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dirty="0">
              <a:solidFill>
                <a:schemeClr val="tx1"/>
              </a:solidFill>
            </a:endParaRPr>
          </a:p>
        </p:txBody>
      </p:sp>
      <p:graphicFrame>
        <p:nvGraphicFramePr>
          <p:cNvPr id="6" name="Chart 5">
            <a:extLst>
              <a:ext uri="{FF2B5EF4-FFF2-40B4-BE49-F238E27FC236}">
                <a16:creationId xmlns:a16="http://schemas.microsoft.com/office/drawing/2014/main" id="{49B8FBFC-991F-ECF7-FEA5-8CC6171AA076}"/>
              </a:ext>
            </a:extLst>
          </p:cNvPr>
          <p:cNvGraphicFramePr/>
          <p:nvPr>
            <p:extLst>
              <p:ext uri="{D42A27DB-BD31-4B8C-83A1-F6EECF244321}">
                <p14:modId xmlns:p14="http://schemas.microsoft.com/office/powerpoint/2010/main" val="3798196401"/>
              </p:ext>
            </p:extLst>
          </p:nvPr>
        </p:nvGraphicFramePr>
        <p:xfrm>
          <a:off x="9065276" y="1577791"/>
          <a:ext cx="2727836" cy="2678527"/>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74F050E2-D629-2B4A-8A63-B36BE9DFE492}"/>
              </a:ext>
            </a:extLst>
          </p:cNvPr>
          <p:cNvSpPr txBox="1"/>
          <p:nvPr/>
        </p:nvSpPr>
        <p:spPr>
          <a:xfrm>
            <a:off x="5576848" y="990226"/>
            <a:ext cx="3425498" cy="461665"/>
          </a:xfrm>
          <a:prstGeom prst="rect">
            <a:avLst/>
          </a:prstGeom>
          <a:solidFill>
            <a:schemeClr val="bg1"/>
          </a:solidFill>
        </p:spPr>
        <p:txBody>
          <a:bodyPr wrap="square">
            <a:spAutoFit/>
          </a:bodyPr>
          <a:lstStyle/>
          <a:p>
            <a:pPr algn="ctr" rtl="0">
              <a:defRPr sz="12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Sought help within 6 months for any potential cancer symptom</a:t>
            </a:r>
          </a:p>
        </p:txBody>
      </p:sp>
      <p:sp>
        <p:nvSpPr>
          <p:cNvPr id="13" name="Rounded Rectangle 6">
            <a:extLst>
              <a:ext uri="{FF2B5EF4-FFF2-40B4-BE49-F238E27FC236}">
                <a16:creationId xmlns:a16="http://schemas.microsoft.com/office/drawing/2014/main" id="{0237D20A-91D7-8F33-E7F5-3D00354F8269}"/>
              </a:ext>
            </a:extLst>
          </p:cNvPr>
          <p:cNvSpPr/>
          <p:nvPr/>
        </p:nvSpPr>
        <p:spPr>
          <a:xfrm>
            <a:off x="5397093" y="3829090"/>
            <a:ext cx="3785008" cy="2815630"/>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dirty="0">
              <a:solidFill>
                <a:schemeClr val="tx1"/>
              </a:solidFill>
            </a:endParaRPr>
          </a:p>
        </p:txBody>
      </p:sp>
      <p:graphicFrame>
        <p:nvGraphicFramePr>
          <p:cNvPr id="16" name="Chart 15">
            <a:extLst>
              <a:ext uri="{FF2B5EF4-FFF2-40B4-BE49-F238E27FC236}">
                <a16:creationId xmlns:a16="http://schemas.microsoft.com/office/drawing/2014/main" id="{007E26BA-8404-DEED-9F28-4CA7098D2385}"/>
              </a:ext>
            </a:extLst>
          </p:cNvPr>
          <p:cNvGraphicFramePr/>
          <p:nvPr>
            <p:extLst>
              <p:ext uri="{D42A27DB-BD31-4B8C-83A1-F6EECF244321}">
                <p14:modId xmlns:p14="http://schemas.microsoft.com/office/powerpoint/2010/main" val="3483969080"/>
              </p:ext>
            </p:extLst>
          </p:nvPr>
        </p:nvGraphicFramePr>
        <p:xfrm>
          <a:off x="5639778" y="3846031"/>
          <a:ext cx="3362568" cy="2660699"/>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C34B81A6-AC21-1B8D-2C3F-C308B3E26837}"/>
              </a:ext>
            </a:extLst>
          </p:cNvPr>
          <p:cNvSpPr txBox="1"/>
          <p:nvPr/>
        </p:nvSpPr>
        <p:spPr>
          <a:xfrm>
            <a:off x="5576848" y="3885044"/>
            <a:ext cx="3425498" cy="461665"/>
          </a:xfrm>
          <a:prstGeom prst="rect">
            <a:avLst/>
          </a:prstGeom>
          <a:solidFill>
            <a:schemeClr val="bg1"/>
          </a:solidFill>
        </p:spPr>
        <p:txBody>
          <a:bodyPr wrap="square">
            <a:spAutoFit/>
          </a:bodyPr>
          <a:lstStyle/>
          <a:p>
            <a:pPr algn="ctr" rtl="0">
              <a:defRPr sz="12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How long between contacting GP about any potential cancer symptom and appointment</a:t>
            </a:r>
          </a:p>
        </p:txBody>
      </p:sp>
      <p:sp>
        <p:nvSpPr>
          <p:cNvPr id="18" name="TextBox 17">
            <a:extLst>
              <a:ext uri="{FF2B5EF4-FFF2-40B4-BE49-F238E27FC236}">
                <a16:creationId xmlns:a16="http://schemas.microsoft.com/office/drawing/2014/main" id="{2E5CCC12-F8CE-7016-AC4E-6D3A9A329198}"/>
              </a:ext>
            </a:extLst>
          </p:cNvPr>
          <p:cNvSpPr txBox="1"/>
          <p:nvPr/>
        </p:nvSpPr>
        <p:spPr>
          <a:xfrm>
            <a:off x="9361856" y="1036938"/>
            <a:ext cx="2543484" cy="461665"/>
          </a:xfrm>
          <a:prstGeom prst="rect">
            <a:avLst/>
          </a:prstGeom>
          <a:solidFill>
            <a:schemeClr val="bg1"/>
          </a:solidFill>
        </p:spPr>
        <p:txBody>
          <a:bodyPr wrap="square">
            <a:spAutoFit/>
          </a:bodyPr>
          <a:lstStyle/>
          <a:p>
            <a:pPr algn="ctr" rtl="0">
              <a:defRPr sz="12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sz="1200" b="1" dirty="0">
                <a:latin typeface="Arial" panose="020B0604020202020204" pitchFamily="34" charset="0"/>
                <a:cs typeface="Arial" panose="020B0604020202020204" pitchFamily="34" charset="0"/>
              </a:rPr>
              <a:t>Represented symptom after discussing with HCP</a:t>
            </a:r>
            <a:endParaRPr lang="en-GB" sz="1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28683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78B5D-3FF9-39BE-6A55-814AD9ADB4F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96F6C1C-EC48-A766-9B4E-A343B6E5C559}"/>
              </a:ext>
            </a:extLst>
          </p:cNvPr>
          <p:cNvSpPr>
            <a:spLocks noGrp="1"/>
          </p:cNvSpPr>
          <p:nvPr>
            <p:ph type="body" sz="quarter" idx="15"/>
          </p:nvPr>
        </p:nvSpPr>
        <p:spPr>
          <a:xfrm>
            <a:off x="398888" y="213278"/>
            <a:ext cx="5375542" cy="365126"/>
          </a:xfrm>
        </p:spPr>
        <p:txBody>
          <a:bodyPr>
            <a:normAutofit fontScale="92500" lnSpcReduction="20000"/>
          </a:bodyPr>
          <a:lstStyle/>
          <a:p>
            <a:r>
              <a:rPr lang="en-GB" sz="2000" b="1" dirty="0"/>
              <a:t>Nation comparison </a:t>
            </a:r>
          </a:p>
        </p:txBody>
      </p:sp>
      <p:sp>
        <p:nvSpPr>
          <p:cNvPr id="12" name="Text Placeholder 6">
            <a:extLst>
              <a:ext uri="{FF2B5EF4-FFF2-40B4-BE49-F238E27FC236}">
                <a16:creationId xmlns:a16="http://schemas.microsoft.com/office/drawing/2014/main" id="{0BD48151-FB76-0E32-7BBE-64AF58182DFD}"/>
              </a:ext>
            </a:extLst>
          </p:cNvPr>
          <p:cNvSpPr>
            <a:spLocks noGrp="1"/>
          </p:cNvSpPr>
          <p:nvPr>
            <p:ph type="body" sz="quarter" idx="14"/>
          </p:nvPr>
        </p:nvSpPr>
        <p:spPr>
          <a:xfrm>
            <a:off x="4899804" y="273599"/>
            <a:ext cx="6311075" cy="365126"/>
          </a:xfrm>
        </p:spPr>
        <p:txBody>
          <a:bodyPr/>
          <a:lstStyle/>
          <a:p>
            <a:r>
              <a:rPr lang="en-GB" dirty="0">
                <a:latin typeface="+mn-lt"/>
              </a:rPr>
              <a:t>Cancer Awareness Measure+ 2024 – Scotland</a:t>
            </a:r>
          </a:p>
          <a:p>
            <a:endParaRPr lang="en-GB" dirty="0"/>
          </a:p>
        </p:txBody>
      </p:sp>
      <p:sp>
        <p:nvSpPr>
          <p:cNvPr id="63" name="Footer Placeholder 5">
            <a:extLst>
              <a:ext uri="{FF2B5EF4-FFF2-40B4-BE49-F238E27FC236}">
                <a16:creationId xmlns:a16="http://schemas.microsoft.com/office/drawing/2014/main" id="{15FBCE12-C25F-C0A5-E724-BFAE29AB74F7}"/>
              </a:ext>
            </a:extLst>
          </p:cNvPr>
          <p:cNvSpPr txBox="1">
            <a:spLocks/>
          </p:cNvSpPr>
          <p:nvPr/>
        </p:nvSpPr>
        <p:spPr>
          <a:xfrm>
            <a:off x="237399" y="6626967"/>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Please note: sample sizes differ for each question.</a:t>
            </a:r>
          </a:p>
          <a:p>
            <a:endParaRPr lang="en-US" sz="900" dirty="0"/>
          </a:p>
        </p:txBody>
      </p:sp>
      <p:grpSp>
        <p:nvGrpSpPr>
          <p:cNvPr id="11" name="Group 10">
            <a:extLst>
              <a:ext uri="{FF2B5EF4-FFF2-40B4-BE49-F238E27FC236}">
                <a16:creationId xmlns:a16="http://schemas.microsoft.com/office/drawing/2014/main" id="{3CAEDD2D-69D2-46C4-7F69-6E6C694CA4FC}"/>
              </a:ext>
            </a:extLst>
          </p:cNvPr>
          <p:cNvGrpSpPr/>
          <p:nvPr/>
        </p:nvGrpSpPr>
        <p:grpSpPr>
          <a:xfrm>
            <a:off x="332213" y="699046"/>
            <a:ext cx="3736420" cy="3336926"/>
            <a:chOff x="186864" y="2906425"/>
            <a:chExt cx="5355837" cy="2826672"/>
          </a:xfrm>
        </p:grpSpPr>
        <p:sp>
          <p:nvSpPr>
            <p:cNvPr id="14" name="Rounded Rectangle 6">
              <a:extLst>
                <a:ext uri="{FF2B5EF4-FFF2-40B4-BE49-F238E27FC236}">
                  <a16:creationId xmlns:a16="http://schemas.microsoft.com/office/drawing/2014/main" id="{90CD35DB-CD28-3F69-94A2-DD00F9E227AB}"/>
                </a:ext>
              </a:extLst>
            </p:cNvPr>
            <p:cNvSpPr/>
            <p:nvPr/>
          </p:nvSpPr>
          <p:spPr>
            <a:xfrm>
              <a:off x="186864" y="2906426"/>
              <a:ext cx="5355837" cy="282667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dirty="0">
                <a:solidFill>
                  <a:schemeClr val="tx1"/>
                </a:solidFill>
              </a:endParaRPr>
            </a:p>
          </p:txBody>
        </p:sp>
        <p:graphicFrame>
          <p:nvGraphicFramePr>
            <p:cNvPr id="15" name="Chart 14">
              <a:extLst>
                <a:ext uri="{FF2B5EF4-FFF2-40B4-BE49-F238E27FC236}">
                  <a16:creationId xmlns:a16="http://schemas.microsoft.com/office/drawing/2014/main" id="{8447CDD5-5A6B-C51F-16E5-101F1A94990C}"/>
                </a:ext>
              </a:extLst>
            </p:cNvPr>
            <p:cNvGraphicFramePr/>
            <p:nvPr>
              <p:extLst>
                <p:ext uri="{D42A27DB-BD31-4B8C-83A1-F6EECF244321}">
                  <p14:modId xmlns:p14="http://schemas.microsoft.com/office/powerpoint/2010/main" val="3151327546"/>
                </p:ext>
              </p:extLst>
            </p:nvPr>
          </p:nvGraphicFramePr>
          <p:xfrm>
            <a:off x="542368" y="2906425"/>
            <a:ext cx="4741302" cy="2826670"/>
          </p:xfrm>
          <a:graphic>
            <a:graphicData uri="http://schemas.openxmlformats.org/drawingml/2006/chart">
              <c:chart xmlns:c="http://schemas.openxmlformats.org/drawingml/2006/chart" xmlns:r="http://schemas.openxmlformats.org/officeDocument/2006/relationships" r:id="rId2"/>
            </a:graphicData>
          </a:graphic>
        </p:graphicFrame>
      </p:grpSp>
      <p:grpSp>
        <p:nvGrpSpPr>
          <p:cNvPr id="3" name="Group 2">
            <a:extLst>
              <a:ext uri="{FF2B5EF4-FFF2-40B4-BE49-F238E27FC236}">
                <a16:creationId xmlns:a16="http://schemas.microsoft.com/office/drawing/2014/main" id="{290CA4AE-BA72-0261-2477-F2B22B500CD4}"/>
              </a:ext>
            </a:extLst>
          </p:cNvPr>
          <p:cNvGrpSpPr/>
          <p:nvPr/>
        </p:nvGrpSpPr>
        <p:grpSpPr>
          <a:xfrm>
            <a:off x="4180443" y="699046"/>
            <a:ext cx="2463305" cy="3336924"/>
            <a:chOff x="186864" y="2906425"/>
            <a:chExt cx="5355837" cy="2826672"/>
          </a:xfrm>
        </p:grpSpPr>
        <p:sp>
          <p:nvSpPr>
            <p:cNvPr id="4" name="Rounded Rectangle 6">
              <a:extLst>
                <a:ext uri="{FF2B5EF4-FFF2-40B4-BE49-F238E27FC236}">
                  <a16:creationId xmlns:a16="http://schemas.microsoft.com/office/drawing/2014/main" id="{DC6811A3-B7A9-0CB8-44C6-D78576E7D5A9}"/>
                </a:ext>
              </a:extLst>
            </p:cNvPr>
            <p:cNvSpPr/>
            <p:nvPr/>
          </p:nvSpPr>
          <p:spPr>
            <a:xfrm>
              <a:off x="186864" y="2906426"/>
              <a:ext cx="5355837" cy="282667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dirty="0">
                <a:solidFill>
                  <a:schemeClr val="tx1"/>
                </a:solidFill>
              </a:endParaRPr>
            </a:p>
          </p:txBody>
        </p:sp>
        <p:graphicFrame>
          <p:nvGraphicFramePr>
            <p:cNvPr id="9" name="Chart 8">
              <a:extLst>
                <a:ext uri="{FF2B5EF4-FFF2-40B4-BE49-F238E27FC236}">
                  <a16:creationId xmlns:a16="http://schemas.microsoft.com/office/drawing/2014/main" id="{0E690419-0F9C-4C80-97C8-7CD06EF7D896}"/>
                </a:ext>
              </a:extLst>
            </p:cNvPr>
            <p:cNvGraphicFramePr/>
            <p:nvPr>
              <p:extLst>
                <p:ext uri="{D42A27DB-BD31-4B8C-83A1-F6EECF244321}">
                  <p14:modId xmlns:p14="http://schemas.microsoft.com/office/powerpoint/2010/main" val="610660381"/>
                </p:ext>
              </p:extLst>
            </p:nvPr>
          </p:nvGraphicFramePr>
          <p:xfrm>
            <a:off x="542368" y="2906425"/>
            <a:ext cx="4741302" cy="282667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26" name="Group 25">
            <a:extLst>
              <a:ext uri="{FF2B5EF4-FFF2-40B4-BE49-F238E27FC236}">
                <a16:creationId xmlns:a16="http://schemas.microsoft.com/office/drawing/2014/main" id="{F88A9E28-9BA6-538F-EDD2-8EA1EB8E3A64}"/>
              </a:ext>
            </a:extLst>
          </p:cNvPr>
          <p:cNvGrpSpPr/>
          <p:nvPr/>
        </p:nvGrpSpPr>
        <p:grpSpPr>
          <a:xfrm>
            <a:off x="6775947" y="699044"/>
            <a:ext cx="2463305" cy="3336924"/>
            <a:chOff x="186864" y="2906425"/>
            <a:chExt cx="5355837" cy="2826672"/>
          </a:xfrm>
        </p:grpSpPr>
        <p:sp>
          <p:nvSpPr>
            <p:cNvPr id="27" name="Rounded Rectangle 6">
              <a:extLst>
                <a:ext uri="{FF2B5EF4-FFF2-40B4-BE49-F238E27FC236}">
                  <a16:creationId xmlns:a16="http://schemas.microsoft.com/office/drawing/2014/main" id="{DACAC660-1104-BC6E-AA9E-F4561000CF3A}"/>
                </a:ext>
              </a:extLst>
            </p:cNvPr>
            <p:cNvSpPr/>
            <p:nvPr/>
          </p:nvSpPr>
          <p:spPr>
            <a:xfrm>
              <a:off x="186864" y="2906426"/>
              <a:ext cx="5355837" cy="282667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dirty="0">
                <a:solidFill>
                  <a:schemeClr val="tx1"/>
                </a:solidFill>
              </a:endParaRPr>
            </a:p>
          </p:txBody>
        </p:sp>
        <p:graphicFrame>
          <p:nvGraphicFramePr>
            <p:cNvPr id="28" name="Chart 27">
              <a:extLst>
                <a:ext uri="{FF2B5EF4-FFF2-40B4-BE49-F238E27FC236}">
                  <a16:creationId xmlns:a16="http://schemas.microsoft.com/office/drawing/2014/main" id="{EE1FD93C-BC6D-2E68-6CC0-74573A2B6EB0}"/>
                </a:ext>
              </a:extLst>
            </p:cNvPr>
            <p:cNvGraphicFramePr/>
            <p:nvPr>
              <p:extLst>
                <p:ext uri="{D42A27DB-BD31-4B8C-83A1-F6EECF244321}">
                  <p14:modId xmlns:p14="http://schemas.microsoft.com/office/powerpoint/2010/main" val="2471672554"/>
                </p:ext>
              </p:extLst>
            </p:nvPr>
          </p:nvGraphicFramePr>
          <p:xfrm>
            <a:off x="542368" y="2906425"/>
            <a:ext cx="4741302" cy="2826670"/>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29" name="Group 28">
            <a:extLst>
              <a:ext uri="{FF2B5EF4-FFF2-40B4-BE49-F238E27FC236}">
                <a16:creationId xmlns:a16="http://schemas.microsoft.com/office/drawing/2014/main" id="{481C4D56-8B77-DD25-F500-8D42B9044439}"/>
              </a:ext>
            </a:extLst>
          </p:cNvPr>
          <p:cNvGrpSpPr/>
          <p:nvPr/>
        </p:nvGrpSpPr>
        <p:grpSpPr>
          <a:xfrm>
            <a:off x="9329807" y="699046"/>
            <a:ext cx="2463305" cy="3336924"/>
            <a:chOff x="186864" y="2906425"/>
            <a:chExt cx="5355837" cy="2826672"/>
          </a:xfrm>
        </p:grpSpPr>
        <p:sp>
          <p:nvSpPr>
            <p:cNvPr id="30" name="Rounded Rectangle 6">
              <a:extLst>
                <a:ext uri="{FF2B5EF4-FFF2-40B4-BE49-F238E27FC236}">
                  <a16:creationId xmlns:a16="http://schemas.microsoft.com/office/drawing/2014/main" id="{01503E2E-9634-4ED4-A7F2-233743D19CD7}"/>
                </a:ext>
              </a:extLst>
            </p:cNvPr>
            <p:cNvSpPr/>
            <p:nvPr/>
          </p:nvSpPr>
          <p:spPr>
            <a:xfrm>
              <a:off x="186864" y="2906426"/>
              <a:ext cx="5355837" cy="282667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dirty="0">
                <a:solidFill>
                  <a:schemeClr val="tx1"/>
                </a:solidFill>
              </a:endParaRPr>
            </a:p>
          </p:txBody>
        </p:sp>
        <p:graphicFrame>
          <p:nvGraphicFramePr>
            <p:cNvPr id="31" name="Chart 30">
              <a:extLst>
                <a:ext uri="{FF2B5EF4-FFF2-40B4-BE49-F238E27FC236}">
                  <a16:creationId xmlns:a16="http://schemas.microsoft.com/office/drawing/2014/main" id="{0DD65C97-B7E6-65BE-87F3-1B7F46C405CD}"/>
                </a:ext>
              </a:extLst>
            </p:cNvPr>
            <p:cNvGraphicFramePr/>
            <p:nvPr>
              <p:extLst>
                <p:ext uri="{D42A27DB-BD31-4B8C-83A1-F6EECF244321}">
                  <p14:modId xmlns:p14="http://schemas.microsoft.com/office/powerpoint/2010/main" val="1313476243"/>
                </p:ext>
              </p:extLst>
            </p:nvPr>
          </p:nvGraphicFramePr>
          <p:xfrm>
            <a:off x="542368" y="2906425"/>
            <a:ext cx="4741302" cy="2826670"/>
          </p:xfrm>
          <a:graphic>
            <a:graphicData uri="http://schemas.openxmlformats.org/drawingml/2006/chart">
              <c:chart xmlns:c="http://schemas.openxmlformats.org/drawingml/2006/chart" xmlns:r="http://schemas.openxmlformats.org/officeDocument/2006/relationships" r:id="rId5"/>
            </a:graphicData>
          </a:graphic>
        </p:graphicFrame>
      </p:grpSp>
      <p:sp>
        <p:nvSpPr>
          <p:cNvPr id="32" name="Rounded Rectangle 6">
            <a:extLst>
              <a:ext uri="{FF2B5EF4-FFF2-40B4-BE49-F238E27FC236}">
                <a16:creationId xmlns:a16="http://schemas.microsoft.com/office/drawing/2014/main" id="{41331684-466C-11E0-57CF-B18848CAE346}"/>
              </a:ext>
            </a:extLst>
          </p:cNvPr>
          <p:cNvSpPr/>
          <p:nvPr/>
        </p:nvSpPr>
        <p:spPr>
          <a:xfrm>
            <a:off x="398888" y="4272228"/>
            <a:ext cx="2768927" cy="209704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dirty="0">
              <a:solidFill>
                <a:schemeClr val="tx1"/>
              </a:solidFill>
            </a:endParaRPr>
          </a:p>
        </p:txBody>
      </p:sp>
      <p:sp>
        <p:nvSpPr>
          <p:cNvPr id="33" name="Rounded Rectangle 6">
            <a:extLst>
              <a:ext uri="{FF2B5EF4-FFF2-40B4-BE49-F238E27FC236}">
                <a16:creationId xmlns:a16="http://schemas.microsoft.com/office/drawing/2014/main" id="{3CF62216-590F-9FD0-CDF4-550AE4EF68B4}"/>
              </a:ext>
            </a:extLst>
          </p:cNvPr>
          <p:cNvSpPr/>
          <p:nvPr/>
        </p:nvSpPr>
        <p:spPr>
          <a:xfrm>
            <a:off x="3416568" y="4272228"/>
            <a:ext cx="2768927" cy="209704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dirty="0">
              <a:solidFill>
                <a:schemeClr val="tx1"/>
              </a:solidFill>
            </a:endParaRPr>
          </a:p>
        </p:txBody>
      </p:sp>
      <p:sp>
        <p:nvSpPr>
          <p:cNvPr id="34" name="Rounded Rectangle 6">
            <a:extLst>
              <a:ext uri="{FF2B5EF4-FFF2-40B4-BE49-F238E27FC236}">
                <a16:creationId xmlns:a16="http://schemas.microsoft.com/office/drawing/2014/main" id="{AEBC88D0-FD4A-A478-7FF0-07F6C8ECB51A}"/>
              </a:ext>
            </a:extLst>
          </p:cNvPr>
          <p:cNvSpPr/>
          <p:nvPr/>
        </p:nvSpPr>
        <p:spPr>
          <a:xfrm>
            <a:off x="6434248" y="4272228"/>
            <a:ext cx="2768927" cy="209704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dirty="0">
              <a:solidFill>
                <a:schemeClr val="tx1"/>
              </a:solidFill>
            </a:endParaRPr>
          </a:p>
        </p:txBody>
      </p:sp>
      <p:graphicFrame>
        <p:nvGraphicFramePr>
          <p:cNvPr id="35" name="Chart 34">
            <a:extLst>
              <a:ext uri="{FF2B5EF4-FFF2-40B4-BE49-F238E27FC236}">
                <a16:creationId xmlns:a16="http://schemas.microsoft.com/office/drawing/2014/main" id="{DA191829-1152-6CD3-FDC4-38E7E8AEFB28}"/>
              </a:ext>
            </a:extLst>
          </p:cNvPr>
          <p:cNvGraphicFramePr/>
          <p:nvPr>
            <p:extLst>
              <p:ext uri="{D42A27DB-BD31-4B8C-83A1-F6EECF244321}">
                <p14:modId xmlns:p14="http://schemas.microsoft.com/office/powerpoint/2010/main" val="3506676428"/>
              </p:ext>
            </p:extLst>
          </p:nvPr>
        </p:nvGraphicFramePr>
        <p:xfrm>
          <a:off x="472966" y="4372304"/>
          <a:ext cx="2631674" cy="17866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6" name="Chart 35">
            <a:extLst>
              <a:ext uri="{FF2B5EF4-FFF2-40B4-BE49-F238E27FC236}">
                <a16:creationId xmlns:a16="http://schemas.microsoft.com/office/drawing/2014/main" id="{C02FDDA8-C417-3A70-26EC-34551BCAF1FC}"/>
              </a:ext>
            </a:extLst>
          </p:cNvPr>
          <p:cNvGraphicFramePr/>
          <p:nvPr>
            <p:extLst>
              <p:ext uri="{D42A27DB-BD31-4B8C-83A1-F6EECF244321}">
                <p14:modId xmlns:p14="http://schemas.microsoft.com/office/powerpoint/2010/main" val="1091571679"/>
              </p:ext>
            </p:extLst>
          </p:nvPr>
        </p:nvGraphicFramePr>
        <p:xfrm>
          <a:off x="3560414" y="4373310"/>
          <a:ext cx="2631674" cy="178665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7" name="Chart 36">
            <a:extLst>
              <a:ext uri="{FF2B5EF4-FFF2-40B4-BE49-F238E27FC236}">
                <a16:creationId xmlns:a16="http://schemas.microsoft.com/office/drawing/2014/main" id="{19A1A623-8B8A-3591-A496-FB9940FBBFB7}"/>
              </a:ext>
            </a:extLst>
          </p:cNvPr>
          <p:cNvGraphicFramePr/>
          <p:nvPr>
            <p:extLst>
              <p:ext uri="{D42A27DB-BD31-4B8C-83A1-F6EECF244321}">
                <p14:modId xmlns:p14="http://schemas.microsoft.com/office/powerpoint/2010/main" val="1293954412"/>
              </p:ext>
            </p:extLst>
          </p:nvPr>
        </p:nvGraphicFramePr>
        <p:xfrm>
          <a:off x="6476129" y="4372304"/>
          <a:ext cx="2631674" cy="178665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 name="Table 1">
            <a:extLst>
              <a:ext uri="{FF2B5EF4-FFF2-40B4-BE49-F238E27FC236}">
                <a16:creationId xmlns:a16="http://schemas.microsoft.com/office/drawing/2014/main" id="{C4B547C4-D3D8-0AF1-818D-88D44D4F98AA}"/>
              </a:ext>
            </a:extLst>
          </p:cNvPr>
          <p:cNvGraphicFramePr>
            <a:graphicFrameLocks noGrp="1"/>
          </p:cNvGraphicFramePr>
          <p:nvPr>
            <p:extLst>
              <p:ext uri="{D42A27DB-BD31-4B8C-83A1-F6EECF244321}">
                <p14:modId xmlns:p14="http://schemas.microsoft.com/office/powerpoint/2010/main" val="2876565462"/>
              </p:ext>
            </p:extLst>
          </p:nvPr>
        </p:nvGraphicFramePr>
        <p:xfrm>
          <a:off x="9716616" y="4562496"/>
          <a:ext cx="2076496" cy="1129306"/>
        </p:xfrm>
        <a:graphic>
          <a:graphicData uri="http://schemas.openxmlformats.org/drawingml/2006/table">
            <a:tbl>
              <a:tblPr firstRow="1" bandRow="1">
                <a:tableStyleId>{2D5ABB26-0587-4C30-8999-92F81FD0307C}</a:tableStyleId>
              </a:tblPr>
              <a:tblGrid>
                <a:gridCol w="354364">
                  <a:extLst>
                    <a:ext uri="{9D8B030D-6E8A-4147-A177-3AD203B41FA5}">
                      <a16:colId xmlns:a16="http://schemas.microsoft.com/office/drawing/2014/main" val="2176094468"/>
                    </a:ext>
                  </a:extLst>
                </a:gridCol>
                <a:gridCol w="1722132">
                  <a:extLst>
                    <a:ext uri="{9D8B030D-6E8A-4147-A177-3AD203B41FA5}">
                      <a16:colId xmlns:a16="http://schemas.microsoft.com/office/drawing/2014/main" val="2574160094"/>
                    </a:ext>
                  </a:extLst>
                </a:gridCol>
              </a:tblGrid>
              <a:tr h="250800">
                <a:tc>
                  <a:txBody>
                    <a:bodyPr/>
                    <a:lstStyle/>
                    <a:p>
                      <a:endParaRPr lang="en-GB" sz="1200" dirty="0">
                        <a:latin typeface="Arial" panose="020B0604020202020204" pitchFamily="34" charset="0"/>
                        <a:cs typeface="Arial" panose="020B0604020202020204" pitchFamily="34" charset="0"/>
                      </a:endParaRPr>
                    </a:p>
                  </a:txBody>
                  <a:tcPr>
                    <a:solidFill>
                      <a:srgbClr val="FF0087"/>
                    </a:solidFill>
                  </a:tcPr>
                </a:tc>
                <a:tc>
                  <a:txBody>
                    <a:bodyPr/>
                    <a:lstStyle/>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Scotland</a:t>
                      </a:r>
                    </a:p>
                  </a:txBody>
                  <a:tcPr/>
                </a:tc>
                <a:extLst>
                  <a:ext uri="{0D108BD9-81ED-4DB2-BD59-A6C34878D82A}">
                    <a16:rowId xmlns:a16="http://schemas.microsoft.com/office/drawing/2014/main" val="2831732840"/>
                  </a:ext>
                </a:extLst>
              </a:tr>
              <a:tr h="290333">
                <a:tc>
                  <a:txBody>
                    <a:bodyPr/>
                    <a:lstStyle/>
                    <a:p>
                      <a:endParaRPr lang="en-GB" sz="1200" dirty="0">
                        <a:latin typeface="Arial" panose="020B0604020202020204" pitchFamily="34" charset="0"/>
                        <a:cs typeface="Arial" panose="020B0604020202020204" pitchFamily="34" charset="0"/>
                      </a:endParaRPr>
                    </a:p>
                  </a:txBody>
                  <a:tcPr>
                    <a:solidFill>
                      <a:schemeClr val="accent2"/>
                    </a:solidFill>
                  </a:tcPr>
                </a:tc>
                <a:tc>
                  <a:txBody>
                    <a:bodyPr/>
                    <a:lstStyle/>
                    <a:p>
                      <a:r>
                        <a:rPr lang="en-GB" sz="1200" dirty="0">
                          <a:latin typeface="Arial" panose="020B0604020202020204" pitchFamily="34" charset="0"/>
                          <a:cs typeface="Arial" panose="020B0604020202020204" pitchFamily="34" charset="0"/>
                        </a:rPr>
                        <a:t>England </a:t>
                      </a:r>
                    </a:p>
                  </a:txBody>
                  <a:tcPr/>
                </a:tc>
                <a:extLst>
                  <a:ext uri="{0D108BD9-81ED-4DB2-BD59-A6C34878D82A}">
                    <a16:rowId xmlns:a16="http://schemas.microsoft.com/office/drawing/2014/main" val="4100059440"/>
                  </a:ext>
                </a:extLst>
              </a:tr>
              <a:tr h="290333">
                <a:tc>
                  <a:txBody>
                    <a:bodyPr/>
                    <a:lstStyle/>
                    <a:p>
                      <a:endParaRPr lang="en-GB" sz="1200" dirty="0">
                        <a:latin typeface="Arial" panose="020B0604020202020204" pitchFamily="34" charset="0"/>
                        <a:cs typeface="Arial" panose="020B0604020202020204" pitchFamily="34" charset="0"/>
                      </a:endParaRPr>
                    </a:p>
                  </a:txBody>
                  <a:tcPr>
                    <a:solidFill>
                      <a:srgbClr val="00007E"/>
                    </a:solidFill>
                  </a:tcPr>
                </a:tc>
                <a:tc>
                  <a:txBody>
                    <a:bodyPr/>
                    <a:lstStyle/>
                    <a:p>
                      <a:r>
                        <a:rPr lang="en-GB" sz="1200" dirty="0">
                          <a:latin typeface="Arial" panose="020B0604020202020204" pitchFamily="34" charset="0"/>
                          <a:cs typeface="Arial" panose="020B0604020202020204" pitchFamily="34" charset="0"/>
                        </a:rPr>
                        <a:t>Wales</a:t>
                      </a:r>
                    </a:p>
                  </a:txBody>
                  <a:tcPr/>
                </a:tc>
                <a:extLst>
                  <a:ext uri="{0D108BD9-81ED-4DB2-BD59-A6C34878D82A}">
                    <a16:rowId xmlns:a16="http://schemas.microsoft.com/office/drawing/2014/main" val="1184621290"/>
                  </a:ext>
                </a:extLst>
              </a:tr>
              <a:tr h="0">
                <a:tc>
                  <a:txBody>
                    <a:bodyPr/>
                    <a:lstStyle/>
                    <a:p>
                      <a:endParaRPr lang="en-GB" sz="1200" dirty="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r>
                        <a:rPr lang="en-GB" sz="1200" dirty="0">
                          <a:latin typeface="Arial" panose="020B0604020202020204" pitchFamily="34" charset="0"/>
                          <a:cs typeface="Arial" panose="020B0604020202020204" pitchFamily="34" charset="0"/>
                        </a:rPr>
                        <a:t>Northern Ireland</a:t>
                      </a:r>
                    </a:p>
                  </a:txBody>
                  <a:tcPr/>
                </a:tc>
                <a:extLst>
                  <a:ext uri="{0D108BD9-81ED-4DB2-BD59-A6C34878D82A}">
                    <a16:rowId xmlns:a16="http://schemas.microsoft.com/office/drawing/2014/main" val="696200025"/>
                  </a:ext>
                </a:extLst>
              </a:tr>
            </a:tbl>
          </a:graphicData>
        </a:graphic>
      </p:graphicFrame>
      <p:graphicFrame>
        <p:nvGraphicFramePr>
          <p:cNvPr id="5" name="Table 4">
            <a:extLst>
              <a:ext uri="{FF2B5EF4-FFF2-40B4-BE49-F238E27FC236}">
                <a16:creationId xmlns:a16="http://schemas.microsoft.com/office/drawing/2014/main" id="{C11B939B-0861-15E5-7779-B478439A7692}"/>
              </a:ext>
            </a:extLst>
          </p:cNvPr>
          <p:cNvGraphicFramePr>
            <a:graphicFrameLocks noGrp="1"/>
          </p:cNvGraphicFramePr>
          <p:nvPr>
            <p:extLst>
              <p:ext uri="{D42A27DB-BD31-4B8C-83A1-F6EECF244321}">
                <p14:modId xmlns:p14="http://schemas.microsoft.com/office/powerpoint/2010/main" val="672446982"/>
              </p:ext>
            </p:extLst>
          </p:nvPr>
        </p:nvGraphicFramePr>
        <p:xfrm>
          <a:off x="9515103" y="6065641"/>
          <a:ext cx="4556018" cy="677936"/>
        </p:xfrm>
        <a:graphic>
          <a:graphicData uri="http://schemas.openxmlformats.org/drawingml/2006/table">
            <a:tbl>
              <a:tblPr firstRow="1" bandRow="1">
                <a:tableStyleId>{2D5ABB26-0587-4C30-8999-92F81FD0307C}</a:tableStyleId>
              </a:tblPr>
              <a:tblGrid>
                <a:gridCol w="4556018">
                  <a:extLst>
                    <a:ext uri="{9D8B030D-6E8A-4147-A177-3AD203B41FA5}">
                      <a16:colId xmlns:a16="http://schemas.microsoft.com/office/drawing/2014/main" val="2574160094"/>
                    </a:ext>
                  </a:extLst>
                </a:gridCol>
              </a:tblGrid>
              <a:tr h="314204">
                <a:tc>
                  <a:txBody>
                    <a:bodyPr/>
                    <a:lstStyle/>
                    <a:p>
                      <a:pPr marL="0" algn="l" defTabSz="914400" rtl="0" eaLnBrk="1" latinLnBrk="0" hangingPunct="1"/>
                      <a:r>
                        <a:rPr lang="en-GB" sz="1200" kern="1200" dirty="0">
                          <a:solidFill>
                            <a:srgbClr val="00B050"/>
                          </a:solidFill>
                          <a:latin typeface="Arial" panose="020B0604020202020204" pitchFamily="34" charset="0"/>
                          <a:ea typeface="+mn-ea"/>
                          <a:cs typeface="Arial" panose="020B0604020202020204" pitchFamily="34" charset="0"/>
                        </a:rPr>
                        <a:t>Significantly higher than Scotland</a:t>
                      </a:r>
                    </a:p>
                  </a:txBody>
                  <a:tcPr/>
                </a:tc>
                <a:extLst>
                  <a:ext uri="{0D108BD9-81ED-4DB2-BD59-A6C34878D82A}">
                    <a16:rowId xmlns:a16="http://schemas.microsoft.com/office/drawing/2014/main" val="2831732840"/>
                  </a:ext>
                </a:extLst>
              </a:tr>
              <a:tr h="363732">
                <a:tc>
                  <a:txBody>
                    <a:bodyPr/>
                    <a:lstStyle/>
                    <a:p>
                      <a:pPr algn="l"/>
                      <a:r>
                        <a:rPr lang="en-GB" sz="1200" dirty="0">
                          <a:solidFill>
                            <a:srgbClr val="FF0000"/>
                          </a:solidFill>
                          <a:latin typeface="Arial" panose="020B0604020202020204" pitchFamily="34" charset="0"/>
                          <a:cs typeface="Arial" panose="020B0604020202020204" pitchFamily="34" charset="0"/>
                        </a:rPr>
                        <a:t>Significantly lower than Scotland</a:t>
                      </a:r>
                    </a:p>
                  </a:txBody>
                  <a:tcPr/>
                </a:tc>
                <a:extLst>
                  <a:ext uri="{0D108BD9-81ED-4DB2-BD59-A6C34878D82A}">
                    <a16:rowId xmlns:a16="http://schemas.microsoft.com/office/drawing/2014/main" val="4100059440"/>
                  </a:ext>
                </a:extLst>
              </a:tr>
            </a:tbl>
          </a:graphicData>
        </a:graphic>
      </p:graphicFrame>
    </p:spTree>
    <p:extLst>
      <p:ext uri="{BB962C8B-B14F-4D97-AF65-F5344CB8AC3E}">
        <p14:creationId xmlns:p14="http://schemas.microsoft.com/office/powerpoint/2010/main" val="4960131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Conclusions</a:t>
            </a:r>
          </a:p>
        </p:txBody>
      </p:sp>
      <p:sp>
        <p:nvSpPr>
          <p:cNvPr id="5" name="Text Placeholder 3">
            <a:extLst>
              <a:ext uri="{FF2B5EF4-FFF2-40B4-BE49-F238E27FC236}">
                <a16:creationId xmlns:a16="http://schemas.microsoft.com/office/drawing/2014/main" id="{B83ECA82-8ADD-4D4A-6279-04352C14FE57}"/>
              </a:ext>
            </a:extLst>
          </p:cNvPr>
          <p:cNvSpPr>
            <a:spLocks noGrp="1"/>
          </p:cNvSpPr>
          <p:nvPr>
            <p:ph type="body" sz="quarter" idx="13"/>
          </p:nvPr>
        </p:nvSpPr>
        <p:spPr>
          <a:xfrm>
            <a:off x="5835650" y="273050"/>
            <a:ext cx="5375275" cy="365125"/>
          </a:xfrm>
        </p:spPr>
        <p:txBody>
          <a:bodyPr/>
          <a:lstStyle/>
          <a:p>
            <a:r>
              <a:rPr lang="en-GB" dirty="0">
                <a:latin typeface="+mn-lt"/>
              </a:rPr>
              <a:t>Cancer Awareness Measure+ 2024 – Scotland</a:t>
            </a:r>
          </a:p>
        </p:txBody>
      </p:sp>
    </p:spTree>
    <p:extLst>
      <p:ext uri="{BB962C8B-B14F-4D97-AF65-F5344CB8AC3E}">
        <p14:creationId xmlns:p14="http://schemas.microsoft.com/office/powerpoint/2010/main" val="4589028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289559" y="955433"/>
            <a:ext cx="5375542" cy="654253"/>
          </a:xfrm>
        </p:spPr>
        <p:txBody>
          <a:bodyPr/>
          <a:lstStyle/>
          <a:p>
            <a:r>
              <a:rPr lang="en-GB" dirty="0">
                <a:latin typeface="+mn-lt"/>
              </a:rPr>
              <a:t>Conclusions</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1696396"/>
            <a:ext cx="10921320" cy="4617692"/>
          </a:xfrm>
        </p:spPr>
        <p:txBody>
          <a:bodyPr/>
          <a:lstStyle/>
          <a:p>
            <a:r>
              <a:rPr lang="en-GB" sz="1400" b="1" dirty="0"/>
              <a:t>Risk factor awareness</a:t>
            </a:r>
          </a:p>
          <a:p>
            <a:r>
              <a:rPr lang="en-US" sz="1400" dirty="0"/>
              <a:t>The majority of respondents in Scotland spontaneously identified smoking as a risk factor, although spontaneous awareness declines to less than half across all other risk factors. However, when prompted, the majority of those in Scotland identify all correct risk factors, with the exception of not eating enough fibre. Awareness of risk factors such as sun exposure and having a close relative with cancer nearly doubled when prompted with a list compared to spontaneous awareness. It is important to note that despite high overall awareness of correct risk factors, it remained that strong proportions identified incorrect factors such as easting ultra processed foods and using e-cigarettes. </a:t>
            </a:r>
          </a:p>
          <a:p>
            <a:endParaRPr lang="en-US" sz="1400" b="1" dirty="0">
              <a:solidFill>
                <a:srgbClr val="FF0000"/>
              </a:solidFill>
              <a:latin typeface="+mn-lt"/>
            </a:endParaRPr>
          </a:p>
          <a:p>
            <a:r>
              <a:rPr lang="en-GB" sz="1400" b="1" dirty="0"/>
              <a:t>Awareness of symptoms and accessing help</a:t>
            </a:r>
          </a:p>
          <a:p>
            <a:r>
              <a:rPr lang="en-GB" sz="1400" dirty="0"/>
              <a:t>When prompted, the vast majority of people in Scotland recognised any potential sign or symptom. An unexplained lump or swelling, or change of appearance of a mole were most commonly identified from a list of symptoms, with awareness for both sitting significantly higher than respondents in England. </a:t>
            </a:r>
          </a:p>
          <a:p>
            <a:endParaRPr lang="en-GB" sz="1400" dirty="0"/>
          </a:p>
          <a:p>
            <a:r>
              <a:rPr lang="en-GB" sz="1400" dirty="0"/>
              <a:t>Generally, there was high awareness across all symptom types, with nearly all respondents identifying either any potential cancer symptom or a potential red-flag symptom. However, despite the high awareness of potential symptoms, when respondents experience the symptom themselves, it was less commonly attributed to cancer, with most thinking it was linked to external and lifestyle factors. Despite this, reported rates of contacting medical professionals was high: 6 in 10 sought help within 6 months, significantly higher than those in Wales, with more Scottish respondents stating that they had an appointment within 2 weeks compared to any other nation.  </a:t>
            </a:r>
          </a:p>
          <a:p>
            <a:endParaRPr lang="en-GB" sz="1400" b="1" dirty="0">
              <a:solidFill>
                <a:srgbClr val="FF0000"/>
              </a:solidFill>
              <a:latin typeface="+mn-lt"/>
            </a:endParaRPr>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dirty="0">
                <a:latin typeface="+mn-lt"/>
              </a:rPr>
              <a:t>Cancer Awareness Measure+ 2024 – Scotland</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dirty="0">
                <a:latin typeface="+mn-lt"/>
              </a:rPr>
              <a:t>Conclusion</a:t>
            </a:r>
          </a:p>
        </p:txBody>
      </p:sp>
      <p:sp>
        <p:nvSpPr>
          <p:cNvPr id="2" name="Footer Placeholder 5">
            <a:extLst>
              <a:ext uri="{FF2B5EF4-FFF2-40B4-BE49-F238E27FC236}">
                <a16:creationId xmlns:a16="http://schemas.microsoft.com/office/drawing/2014/main" id="{7FE39199-E1E1-0C01-9B1C-F57F323FD530}"/>
              </a:ext>
            </a:extLst>
          </p:cNvPr>
          <p:cNvSpPr txBox="1">
            <a:spLocks/>
          </p:cNvSpPr>
          <p:nvPr/>
        </p:nvSpPr>
        <p:spPr>
          <a:xfrm>
            <a:off x="289559" y="6576975"/>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Please note – all conclusions are based purely on CAM+ results and don’t take into account the wider evidence base</a:t>
            </a:r>
          </a:p>
        </p:txBody>
      </p:sp>
    </p:spTree>
    <p:extLst>
      <p:ext uri="{BB962C8B-B14F-4D97-AF65-F5344CB8AC3E}">
        <p14:creationId xmlns:p14="http://schemas.microsoft.com/office/powerpoint/2010/main" val="462659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1869972"/>
            <a:ext cx="10921320" cy="3944134"/>
          </a:xfrm>
        </p:spPr>
        <p:txBody>
          <a:bodyPr/>
          <a:lstStyle/>
          <a:p>
            <a:r>
              <a:rPr lang="en-GB" sz="1400" b="1" dirty="0"/>
              <a:t>Accessing help </a:t>
            </a:r>
          </a:p>
          <a:p>
            <a:r>
              <a:rPr lang="en-GB" sz="1400" dirty="0"/>
              <a:t>Key motivators to access help were predominantly focused around symptoms: whether they were getting worse or bothersome, or if the symptom was unusual, had an unknown cause, or were not able to be treated by them – all of which were identified by the majority. Barriers to accessing help generally were more evenly distributed, although perceptions around difficulty to get an appointment was the most commonly stated. This could link to findings regarding access of appointments, while the majority of those who had tried to contact their GP were able to make an appointment, among those who didn’t, not having available appointments or not being able to get through to the GP surgery were most commonly referenced.</a:t>
            </a:r>
          </a:p>
          <a:p>
            <a:endParaRPr lang="en-GB" sz="1400" dirty="0"/>
          </a:p>
          <a:p>
            <a:endParaRPr lang="en-US" sz="1400" dirty="0"/>
          </a:p>
          <a:p>
            <a:r>
              <a:rPr lang="en-US" sz="1400" b="1" dirty="0"/>
              <a:t>Barriers to screening</a:t>
            </a:r>
          </a:p>
          <a:p>
            <a:r>
              <a:rPr lang="en-GB" sz="1400" dirty="0"/>
              <a:t>Barriers to attending or completing screenings varied somewhat depending on the screening programme. For cervical and breast screening, respondents most commonly identified concerns around pain, or whether a man would carry out the screening. For bowel screening, respondents most commonly identified not having any symptoms as a barrier. Across all screening types, these barriers which </a:t>
            </a:r>
            <a:r>
              <a:rPr lang="en-US" sz="1400" dirty="0"/>
              <a:t>may demonstrate a potential lack of understanding of the purpose of screening, or the adjustments that can be made to reduce discomfort and avoid pain. This links to the general findings around attending tests at hospital; most commonly adults in Scotland report they would be influenced to attend if they thought the test was important, or if they were given information about what the test involved.</a:t>
            </a:r>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dirty="0">
                <a:latin typeface="+mn-lt"/>
              </a:rPr>
              <a:t>Cancer Awareness Measure+ 2024 – Scotland</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dirty="0">
                <a:latin typeface="+mn-lt"/>
              </a:rPr>
              <a:t>Conclusion</a:t>
            </a:r>
          </a:p>
        </p:txBody>
      </p:sp>
      <p:sp>
        <p:nvSpPr>
          <p:cNvPr id="2" name="Footer Placeholder 5">
            <a:extLst>
              <a:ext uri="{FF2B5EF4-FFF2-40B4-BE49-F238E27FC236}">
                <a16:creationId xmlns:a16="http://schemas.microsoft.com/office/drawing/2014/main" id="{0D35135B-9A05-6522-CC7E-F347626317DB}"/>
              </a:ext>
            </a:extLst>
          </p:cNvPr>
          <p:cNvSpPr txBox="1">
            <a:spLocks/>
          </p:cNvSpPr>
          <p:nvPr/>
        </p:nvSpPr>
        <p:spPr>
          <a:xfrm>
            <a:off x="289559" y="658440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Please note – all conclusions are based purely on CAM+ results and don’t take into account the wider evidence base</a:t>
            </a:r>
          </a:p>
        </p:txBody>
      </p:sp>
      <p:sp>
        <p:nvSpPr>
          <p:cNvPr id="10" name="Text Placeholder 4">
            <a:extLst>
              <a:ext uri="{FF2B5EF4-FFF2-40B4-BE49-F238E27FC236}">
                <a16:creationId xmlns:a16="http://schemas.microsoft.com/office/drawing/2014/main" id="{D87C567D-D316-DA11-6CF1-AA2D5531C9BF}"/>
              </a:ext>
            </a:extLst>
          </p:cNvPr>
          <p:cNvSpPr>
            <a:spLocks noGrp="1"/>
          </p:cNvSpPr>
          <p:nvPr>
            <p:ph type="body" sz="quarter" idx="10"/>
          </p:nvPr>
        </p:nvSpPr>
        <p:spPr>
          <a:xfrm>
            <a:off x="289559" y="955433"/>
            <a:ext cx="5375542" cy="654253"/>
          </a:xfrm>
        </p:spPr>
        <p:txBody>
          <a:bodyPr/>
          <a:lstStyle/>
          <a:p>
            <a:r>
              <a:rPr lang="en-GB" dirty="0">
                <a:latin typeface="+mn-lt"/>
              </a:rPr>
              <a:t>Conclusions</a:t>
            </a:r>
          </a:p>
        </p:txBody>
      </p:sp>
    </p:spTree>
    <p:extLst>
      <p:ext uri="{BB962C8B-B14F-4D97-AF65-F5344CB8AC3E}">
        <p14:creationId xmlns:p14="http://schemas.microsoft.com/office/powerpoint/2010/main" val="2564439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345649" y="873226"/>
            <a:ext cx="5375542" cy="654253"/>
          </a:xfrm>
        </p:spPr>
        <p:txBody>
          <a:bodyPr/>
          <a:lstStyle/>
          <a:p>
            <a:r>
              <a:rPr lang="en-GB" dirty="0">
                <a:latin typeface="+mn-lt"/>
              </a:rPr>
              <a:t>Key Findings</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1645865"/>
            <a:ext cx="11344253" cy="4392078"/>
          </a:xfrm>
        </p:spPr>
        <p:txBody>
          <a:bodyPr/>
          <a:lstStyle/>
          <a:p>
            <a:r>
              <a:rPr lang="en-GB" sz="1400" b="1" dirty="0">
                <a:latin typeface="+mn-lt"/>
              </a:rPr>
              <a:t>Awareness of cancer symptoms and risk factors</a:t>
            </a:r>
          </a:p>
          <a:p>
            <a:pPr marL="285750" indent="-285750">
              <a:buFont typeface="Arial" panose="020B0604020202020204" pitchFamily="34" charset="0"/>
              <a:buChar char="•"/>
            </a:pPr>
            <a:r>
              <a:rPr lang="en-US" sz="1400" dirty="0">
                <a:latin typeface="+mn-lt"/>
              </a:rPr>
              <a:t>When asking respondents to identify risk factors, smoking was the most commonly identified, both spontaneously (80%) and when prompted (97%).</a:t>
            </a:r>
          </a:p>
          <a:p>
            <a:pPr marL="285750" indent="-285750">
              <a:buFont typeface="Arial" panose="020B0604020202020204" pitchFamily="34" charset="0"/>
              <a:buChar char="•"/>
            </a:pPr>
            <a:r>
              <a:rPr lang="en-US" sz="1400" dirty="0">
                <a:latin typeface="+mn-lt"/>
              </a:rPr>
              <a:t>Almost all respondents (99%) recognised the main preventable risk factors, with respondents identifying 10 correct risk factors on average.</a:t>
            </a:r>
          </a:p>
          <a:p>
            <a:pPr marL="285750" indent="-285750">
              <a:buFont typeface="Arial" panose="020B0604020202020204" pitchFamily="34" charset="0"/>
              <a:buChar char="•"/>
            </a:pPr>
            <a:r>
              <a:rPr lang="en-US" sz="1400" dirty="0">
                <a:latin typeface="+mn-lt"/>
              </a:rPr>
              <a:t>Similarly, the majority (98%) identified any of the listed symptoms as potential signs of cancer. Potential lung specific symptoms saw the lowest rate of recognition (95%).</a:t>
            </a:r>
          </a:p>
          <a:p>
            <a:pPr marL="285750" indent="-285750">
              <a:buFont typeface="Arial" panose="020B0604020202020204" pitchFamily="34" charset="0"/>
              <a:buChar char="•"/>
            </a:pPr>
            <a:endParaRPr lang="en-GB" sz="1400" b="1" dirty="0">
              <a:latin typeface="+mn-lt"/>
            </a:endParaRPr>
          </a:p>
          <a:p>
            <a:r>
              <a:rPr lang="en-GB" sz="1400" b="1" dirty="0">
                <a:latin typeface="+mn-lt"/>
              </a:rPr>
              <a:t>Experience and presentation of symptoms</a:t>
            </a:r>
          </a:p>
          <a:p>
            <a:pPr marL="285750" indent="-285750">
              <a:buFont typeface="Arial" panose="020B0604020202020204" pitchFamily="34" charset="0"/>
              <a:buChar char="•"/>
            </a:pPr>
            <a:r>
              <a:rPr lang="en-US" sz="1400" dirty="0">
                <a:latin typeface="+mn-lt"/>
              </a:rPr>
              <a:t>Just under half (46%) reported experiencing any potential cancer symptom in the past 6 months, followed by just over 1 in 3 (34%) who reported experiencing any potential non-specific cancer symptom.</a:t>
            </a:r>
          </a:p>
          <a:p>
            <a:pPr marL="285750" indent="-285750">
              <a:buFont typeface="Arial" panose="020B0604020202020204" pitchFamily="34" charset="0"/>
              <a:buChar char="•"/>
            </a:pPr>
            <a:r>
              <a:rPr lang="en-US" sz="1400" dirty="0">
                <a:latin typeface="+mn-lt"/>
              </a:rPr>
              <a:t>External and lifestyle factors were the most commonly attributed causes of any potential cancer symptom (35%), as was the case for any potential non-specific (35%) symptoms or oral cancer symptoms (31%). Existing physical health problems were the most commonly cited for red-flag (19%) and lung-specific symptoms (31%). 15% attributed their red flag symptoms to cancer. </a:t>
            </a:r>
          </a:p>
          <a:p>
            <a:pPr marL="285750" indent="-285750">
              <a:buFont typeface="Arial" panose="020B0604020202020204" pitchFamily="34" charset="0"/>
              <a:buChar char="•"/>
            </a:pPr>
            <a:r>
              <a:rPr lang="en-US" sz="1400" dirty="0">
                <a:latin typeface="+mn-lt"/>
              </a:rPr>
              <a:t>1 in 3 (33%) who experienced any potential cancer symptom reported being concerned about it, with potential non-specific symptoms seeing the lowest rates of reported concern (26%). </a:t>
            </a:r>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dirty="0">
                <a:latin typeface="+mn-lt"/>
              </a:rPr>
              <a:t>Cancer Awareness Measure+ 2024 – Scotland</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dirty="0">
                <a:latin typeface="+mn-lt"/>
              </a:rPr>
              <a:t>Executive Summary</a:t>
            </a:r>
          </a:p>
        </p:txBody>
      </p:sp>
    </p:spTree>
    <p:extLst>
      <p:ext uri="{BB962C8B-B14F-4D97-AF65-F5344CB8AC3E}">
        <p14:creationId xmlns:p14="http://schemas.microsoft.com/office/powerpoint/2010/main" val="2822374064"/>
      </p:ext>
    </p:extLst>
  </p:cSld>
  <p:clrMapOvr>
    <a:masterClrMapping/>
  </p:clrMapOvr>
</p:sld>
</file>

<file path=ppt/theme/theme1.xml><?xml version="1.0" encoding="utf-8"?>
<a:theme xmlns:a="http://schemas.openxmlformats.org/drawingml/2006/main" name="Title slides">
  <a:themeElements>
    <a:clrScheme name="CRUK brand colours">
      <a:dk1>
        <a:srgbClr val="000000"/>
      </a:dk1>
      <a:lt1>
        <a:srgbClr val="FFFFFF"/>
      </a:lt1>
      <a:dk2>
        <a:srgbClr val="BBC7D9"/>
      </a:dk2>
      <a:lt2>
        <a:srgbClr val="BBC7D9"/>
      </a:lt2>
      <a:accent1>
        <a:srgbClr val="FF0087"/>
      </a:accent1>
      <a:accent2>
        <a:srgbClr val="009CEE"/>
      </a:accent2>
      <a:accent3>
        <a:srgbClr val="00007E"/>
      </a:accent3>
      <a:accent4>
        <a:srgbClr val="FF0087"/>
      </a:accent4>
      <a:accent5>
        <a:srgbClr val="009CEE"/>
      </a:accent5>
      <a:accent6>
        <a:srgbClr val="00007E"/>
      </a:accent6>
      <a:hlink>
        <a:srgbClr val="FF0087"/>
      </a:hlink>
      <a:folHlink>
        <a:srgbClr val="FF0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ncer Research UK">
  <a:themeElements>
    <a:clrScheme name="Cancer Research 2">
      <a:dk1>
        <a:srgbClr val="58595B"/>
      </a:dk1>
      <a:lt1>
        <a:sysClr val="window" lastClr="FFFFFF"/>
      </a:lt1>
      <a:dk2>
        <a:srgbClr val="2E008B"/>
      </a:dk2>
      <a:lt2>
        <a:srgbClr val="EC008C"/>
      </a:lt2>
      <a:accent1>
        <a:srgbClr val="00B6ED"/>
      </a:accent1>
      <a:accent2>
        <a:srgbClr val="A7A8AA"/>
      </a:accent2>
      <a:accent3>
        <a:srgbClr val="AB99D1"/>
      </a:accent3>
      <a:accent4>
        <a:srgbClr val="F799D1"/>
      </a:accent4>
      <a:accent5>
        <a:srgbClr val="99E2F8"/>
      </a:accent5>
      <a:accent6>
        <a:srgbClr val="D9D9D8"/>
      </a:accent6>
      <a:hlink>
        <a:srgbClr val="AB99D1"/>
      </a:hlink>
      <a:folHlink>
        <a:srgbClr val="99E2F8"/>
      </a:folHlink>
    </a:clrScheme>
    <a:fontScheme name="Cancer Research UK - cor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cer Research UK (Core)_16x9 template_draft5" id="{9C31A059-EFA4-46FD-A925-1650D6FE654B}" vid="{37F5E9B0-F89A-46E6-909A-F71D285549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8B28E5BD8E2504E83631788C49D30CD" ma:contentTypeVersion="16" ma:contentTypeDescription="Create a new document." ma:contentTypeScope="" ma:versionID="c3f2b0acccc5c1cf4cb9ec6f94924845">
  <xsd:schema xmlns:xsd="http://www.w3.org/2001/XMLSchema" xmlns:xs="http://www.w3.org/2001/XMLSchema" xmlns:p="http://schemas.microsoft.com/office/2006/metadata/properties" xmlns:ns2="81f8a776-62d8-43e5-a547-6e3aa8fd37db" xmlns:ns3="3a19e7ed-fa57-47e4-9548-f51decb78f1b" targetNamespace="http://schemas.microsoft.com/office/2006/metadata/properties" ma:root="true" ma:fieldsID="66a19de29af4c1c40f08b01c6e08a09d" ns2:_="" ns3:_="">
    <xsd:import namespace="81f8a776-62d8-43e5-a547-6e3aa8fd37db"/>
    <xsd:import namespace="3a19e7ed-fa57-47e4-9548-f51decb78f1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f8a776-62d8-43e5-a547-6e3aa8fd37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a3b5967-77d0-45db-b979-ce510a0c8796"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19e7ed-fa57-47e4-9548-f51decb78f1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5cdb5fa-b86a-46c3-a9a3-27e45cf5ca81}" ma:internalName="TaxCatchAll" ma:showField="CatchAllData" ma:web="3a19e7ed-fa57-47e4-9548-f51decb78f1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a19e7ed-fa57-47e4-9548-f51decb78f1b" xsi:nil="true"/>
    <lcf76f155ced4ddcb4097134ff3c332f xmlns="81f8a776-62d8-43e5-a547-6e3aa8fd37d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092D91A-F408-4E81-AA84-8CA73E0E38E2}">
  <ds:schemaRefs>
    <ds:schemaRef ds:uri="http://schemas.microsoft.com/sharepoint/v3/contenttype/forms"/>
  </ds:schemaRefs>
</ds:datastoreItem>
</file>

<file path=customXml/itemProps2.xml><?xml version="1.0" encoding="utf-8"?>
<ds:datastoreItem xmlns:ds="http://schemas.openxmlformats.org/officeDocument/2006/customXml" ds:itemID="{B5828DC1-090D-45A1-A652-3B882EC415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f8a776-62d8-43e5-a547-6e3aa8fd37db"/>
    <ds:schemaRef ds:uri="3a19e7ed-fa57-47e4-9548-f51decb78f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F1D4C24-F87F-4FC6-957C-E0116AF85484}">
  <ds:schemaRefs>
    <ds:schemaRef ds:uri="http://purl.org/dc/elements/1.1/"/>
    <ds:schemaRef ds:uri="http://purl.org/dc/dcmitype/"/>
    <ds:schemaRef ds:uri="http://purl.org/dc/terms/"/>
    <ds:schemaRef ds:uri="http://www.w3.org/XML/1998/namespace"/>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3a19e7ed-fa57-47e4-9548-f51decb78f1b"/>
    <ds:schemaRef ds:uri="81f8a776-62d8-43e5-a547-6e3aa8fd37db"/>
  </ds:schemaRefs>
</ds:datastoreItem>
</file>

<file path=docMetadata/LabelInfo.xml><?xml version="1.0" encoding="utf-8"?>
<clbl:labelList xmlns:clbl="http://schemas.microsoft.com/office/2020/mipLabelMetadata">
  <clbl:label id="{4473892f-71e0-46fc-8dec-273902b51349}" enabled="0" method="" siteId="{4473892f-71e0-46fc-8dec-273902b51349}" removed="1"/>
</clbl:labelList>
</file>

<file path=docProps/app.xml><?xml version="1.0" encoding="utf-8"?>
<Properties xmlns="http://schemas.openxmlformats.org/officeDocument/2006/extended-properties" xmlns:vt="http://schemas.openxmlformats.org/officeDocument/2006/docPropsVTypes">
  <TotalTime>722</TotalTime>
  <Words>18039</Words>
  <Application>Microsoft Office PowerPoint</Application>
  <PresentationFormat>Widescreen</PresentationFormat>
  <Paragraphs>1362</Paragraphs>
  <Slides>85</Slides>
  <Notes>62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85</vt:i4>
      </vt:variant>
    </vt:vector>
  </HeadingPairs>
  <TitlesOfParts>
    <vt:vector size="94" baseType="lpstr">
      <vt:lpstr>Calibri</vt:lpstr>
      <vt:lpstr>Poppins</vt:lpstr>
      <vt:lpstr>F37 Hybrid Medium</vt:lpstr>
      <vt:lpstr>Aptos Narrow</vt:lpstr>
      <vt:lpstr>Rawline</vt:lpstr>
      <vt:lpstr>Arial Black</vt:lpstr>
      <vt:lpstr>Arial</vt:lpstr>
      <vt:lpstr>Title slides</vt:lpstr>
      <vt:lpstr>Cancer Research UK</vt:lpstr>
      <vt:lpstr>How to use and cite this work</vt:lpstr>
      <vt:lpstr>PowerPoint Presentation</vt:lpstr>
      <vt:lpstr>PowerPoint Presentation</vt:lpstr>
      <vt:lpstr>PowerPoint Presentation</vt:lpstr>
      <vt:lpstr>PowerPoint Presentation</vt:lpstr>
      <vt:lpstr>Symptom groupings – used for questions in sections B, H and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Martinho</dc:creator>
  <cp:lastModifiedBy>Danielle Masterson</cp:lastModifiedBy>
  <cp:revision>30</cp:revision>
  <dcterms:created xsi:type="dcterms:W3CDTF">2023-04-19T10:51:19Z</dcterms:created>
  <dcterms:modified xsi:type="dcterms:W3CDTF">2026-06-26T11:34:00Z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0x010100C8B28E5BD8E2504E83631788C49D30CD</vt:lpwstr>
  </property>
  <property fmtid="{D5CDD505-2E9C-101B-9397-08002B2CF9AE}" pid="4" name="_MarkAsFinal">
    <vt:bool>true</vt:bool>
  </property>
</Properties>
</file>