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9.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4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6.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8.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5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6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6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70.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71.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72.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73.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104"/>
  </p:notesMasterIdLst>
  <p:sldIdLst>
    <p:sldId id="777" r:id="rId6"/>
    <p:sldId id="326" r:id="rId7"/>
    <p:sldId id="276" r:id="rId8"/>
    <p:sldId id="278" r:id="rId9"/>
    <p:sldId id="330" r:id="rId10"/>
    <p:sldId id="617" r:id="rId11"/>
    <p:sldId id="637" r:id="rId12"/>
    <p:sldId id="673" r:id="rId13"/>
    <p:sldId id="619" r:id="rId14"/>
    <p:sldId id="331" r:id="rId15"/>
    <p:sldId id="660" r:id="rId16"/>
    <p:sldId id="662" r:id="rId17"/>
    <p:sldId id="661" r:id="rId18"/>
    <p:sldId id="281" r:id="rId19"/>
    <p:sldId id="341" r:id="rId20"/>
    <p:sldId id="343" r:id="rId21"/>
    <p:sldId id="340" r:id="rId22"/>
    <p:sldId id="342" r:id="rId23"/>
    <p:sldId id="659" r:id="rId24"/>
    <p:sldId id="334" r:id="rId25"/>
    <p:sldId id="363" r:id="rId26"/>
    <p:sldId id="406" r:id="rId27"/>
    <p:sldId id="407" r:id="rId28"/>
    <p:sldId id="413" r:id="rId29"/>
    <p:sldId id="403" r:id="rId30"/>
    <p:sldId id="332" r:id="rId31"/>
    <p:sldId id="338" r:id="rId32"/>
    <p:sldId id="344" r:id="rId33"/>
    <p:sldId id="374" r:id="rId34"/>
    <p:sldId id="346" r:id="rId35"/>
    <p:sldId id="348" r:id="rId36"/>
    <p:sldId id="347" r:id="rId37"/>
    <p:sldId id="349" r:id="rId38"/>
    <p:sldId id="350" r:id="rId39"/>
    <p:sldId id="351" r:id="rId40"/>
    <p:sldId id="352" r:id="rId41"/>
    <p:sldId id="353" r:id="rId42"/>
    <p:sldId id="663" r:id="rId43"/>
    <p:sldId id="359" r:id="rId44"/>
    <p:sldId id="333" r:id="rId45"/>
    <p:sldId id="638" r:id="rId46"/>
    <p:sldId id="381" r:id="rId47"/>
    <p:sldId id="382" r:id="rId48"/>
    <p:sldId id="671" r:id="rId49"/>
    <p:sldId id="383" r:id="rId50"/>
    <p:sldId id="384" r:id="rId51"/>
    <p:sldId id="672" r:id="rId52"/>
    <p:sldId id="335" r:id="rId53"/>
    <p:sldId id="408" r:id="rId54"/>
    <p:sldId id="409" r:id="rId55"/>
    <p:sldId id="664" r:id="rId56"/>
    <p:sldId id="410" r:id="rId57"/>
    <p:sldId id="639" r:id="rId58"/>
    <p:sldId id="386" r:id="rId59"/>
    <p:sldId id="345" r:id="rId60"/>
    <p:sldId id="640" r:id="rId61"/>
    <p:sldId id="643" r:id="rId62"/>
    <p:sldId id="396" r:id="rId63"/>
    <p:sldId id="397" r:id="rId64"/>
    <p:sldId id="665" r:id="rId65"/>
    <p:sldId id="392" r:id="rId66"/>
    <p:sldId id="647" r:id="rId67"/>
    <p:sldId id="666" r:id="rId68"/>
    <p:sldId id="400" r:id="rId69"/>
    <p:sldId id="650" r:id="rId70"/>
    <p:sldId id="651" r:id="rId71"/>
    <p:sldId id="401" r:id="rId72"/>
    <p:sldId id="648" r:id="rId73"/>
    <p:sldId id="667" r:id="rId74"/>
    <p:sldId id="388" r:id="rId75"/>
    <p:sldId id="649" r:id="rId76"/>
    <p:sldId id="390" r:id="rId77"/>
    <p:sldId id="652" r:id="rId78"/>
    <p:sldId id="336" r:id="rId79"/>
    <p:sldId id="364" r:id="rId80"/>
    <p:sldId id="654" r:id="rId81"/>
    <p:sldId id="360" r:id="rId82"/>
    <p:sldId id="653" r:id="rId83"/>
    <p:sldId id="361" r:id="rId84"/>
    <p:sldId id="362" r:id="rId85"/>
    <p:sldId id="668" r:id="rId86"/>
    <p:sldId id="365" r:id="rId87"/>
    <p:sldId id="655" r:id="rId88"/>
    <p:sldId id="367" r:id="rId89"/>
    <p:sldId id="657" r:id="rId90"/>
    <p:sldId id="368" r:id="rId91"/>
    <p:sldId id="369" r:id="rId92"/>
    <p:sldId id="669" r:id="rId93"/>
    <p:sldId id="370" r:id="rId94"/>
    <p:sldId id="656" r:id="rId95"/>
    <p:sldId id="371" r:id="rId96"/>
    <p:sldId id="658" r:id="rId97"/>
    <p:sldId id="372" r:id="rId98"/>
    <p:sldId id="373" r:id="rId99"/>
    <p:sldId id="670" r:id="rId100"/>
    <p:sldId id="337" r:id="rId101"/>
    <p:sldId id="379" r:id="rId102"/>
    <p:sldId id="378" r:id="rId103"/>
  </p:sldIdLst>
  <p:sldSz cx="12192000" cy="6858000"/>
  <p:notesSz cx="6858000" cy="9144000"/>
  <p:embeddedFontLst>
    <p:embeddedFont>
      <p:font typeface="Aptos Narrow" panose="020B0004020202020204" pitchFamily="34" charset="0"/>
      <p:regular r:id="rId105"/>
      <p:bold r:id="rId106"/>
      <p:italic r:id="rId107"/>
      <p:boldItalic r:id="rId108"/>
    </p:embeddedFont>
    <p:embeddedFont>
      <p:font typeface="Arial Black" panose="020B0A04020102020204" pitchFamily="34" charset="0"/>
      <p:bold r:id="rId109"/>
    </p:embeddedFont>
    <p:embeddedFont>
      <p:font typeface="F37 Hybrid Medium" panose="020B0604020202020204" charset="0"/>
      <p:regular r:id="rId110"/>
      <p:bold r:id="rId111"/>
      <p:italic r:id="rId112"/>
      <p:boldItalic r:id="rId113"/>
    </p:embeddedFont>
    <p:embeddedFont>
      <p:font typeface="Poppins" panose="00000500000000000000" pitchFamily="2" charset="0"/>
      <p:regular r:id="rId114"/>
      <p:bold r:id="rId115"/>
      <p:italic r:id="rId116"/>
      <p:boldItalic r:id="rId117"/>
    </p:embeddedFont>
    <p:embeddedFont>
      <p:font typeface="Rawline" panose="020B0604020202020204" charset="0"/>
      <p:regular r:id="rId118"/>
      <p:bold r:id="rId119"/>
      <p:italic r:id="rId120"/>
      <p:bold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73"/>
            <p14:sldId id="619"/>
            <p14:sldId id="331"/>
            <p14:sldId id="660"/>
            <p14:sldId id="662"/>
            <p14:sldId id="661"/>
            <p14:sldId id="281"/>
            <p14:sldId id="341"/>
            <p14:sldId id="343"/>
            <p14:sldId id="340"/>
            <p14:sldId id="342"/>
            <p14:sldId id="659"/>
            <p14:sldId id="334"/>
            <p14:sldId id="363"/>
            <p14:sldId id="406"/>
            <p14:sldId id="407"/>
            <p14:sldId id="413"/>
            <p14:sldId id="403"/>
            <p14:sldId id="332"/>
            <p14:sldId id="338"/>
            <p14:sldId id="344"/>
            <p14:sldId id="374"/>
            <p14:sldId id="346"/>
            <p14:sldId id="348"/>
            <p14:sldId id="347"/>
            <p14:sldId id="349"/>
            <p14:sldId id="350"/>
            <p14:sldId id="351"/>
            <p14:sldId id="352"/>
            <p14:sldId id="353"/>
            <p14:sldId id="663"/>
            <p14:sldId id="359"/>
            <p14:sldId id="333"/>
            <p14:sldId id="638"/>
            <p14:sldId id="381"/>
            <p14:sldId id="382"/>
            <p14:sldId id="671"/>
            <p14:sldId id="383"/>
            <p14:sldId id="384"/>
            <p14:sldId id="672"/>
            <p14:sldId id="335"/>
            <p14:sldId id="408"/>
            <p14:sldId id="409"/>
            <p14:sldId id="664"/>
            <p14:sldId id="410"/>
            <p14:sldId id="639"/>
            <p14:sldId id="386"/>
            <p14:sldId id="345"/>
            <p14:sldId id="640"/>
            <p14:sldId id="643"/>
            <p14:sldId id="396"/>
            <p14:sldId id="397"/>
            <p14:sldId id="665"/>
            <p14:sldId id="392"/>
            <p14:sldId id="647"/>
            <p14:sldId id="666"/>
            <p14:sldId id="400"/>
            <p14:sldId id="650"/>
            <p14:sldId id="651"/>
            <p14:sldId id="401"/>
            <p14:sldId id="648"/>
            <p14:sldId id="667"/>
            <p14:sldId id="388"/>
            <p14:sldId id="649"/>
            <p14:sldId id="390"/>
            <p14:sldId id="652"/>
            <p14:sldId id="336"/>
            <p14:sldId id="364"/>
            <p14:sldId id="654"/>
            <p14:sldId id="360"/>
            <p14:sldId id="653"/>
            <p14:sldId id="361"/>
            <p14:sldId id="362"/>
            <p14:sldId id="668"/>
            <p14:sldId id="365"/>
            <p14:sldId id="655"/>
            <p14:sldId id="367"/>
            <p14:sldId id="657"/>
            <p14:sldId id="368"/>
            <p14:sldId id="369"/>
            <p14:sldId id="669"/>
            <p14:sldId id="370"/>
            <p14:sldId id="656"/>
            <p14:sldId id="371"/>
            <p14:sldId id="658"/>
            <p14:sldId id="372"/>
            <p14:sldId id="373"/>
            <p14:sldId id="670"/>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7"/>
    <a:srgbClr val="01665E"/>
    <a:srgbClr val="418C86"/>
    <a:srgbClr val="FFCCE7"/>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E3746-D297-4A50-824F-6BDB476C2FC8}" v="1" dt="2026-06-25T16:08:32.340"/>
    <p1510:client id="{56F6EDD2-C382-4761-B057-FBFBD5FE5128}" v="2" dt="2026-06-25T13:27:07.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75" autoAdjust="0"/>
  </p:normalViewPr>
  <p:slideViewPr>
    <p:cSldViewPr snapToGrid="0">
      <p:cViewPr varScale="1">
        <p:scale>
          <a:sx n="59" d="100"/>
          <a:sy n="59" d="100"/>
        </p:scale>
        <p:origin x="8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13.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8.fntdata"/><Relationship Id="rId16" Type="http://schemas.openxmlformats.org/officeDocument/2006/relationships/slide" Target="slides/slide11.xml"/><Relationship Id="rId107" Type="http://schemas.openxmlformats.org/officeDocument/2006/relationships/font" Target="fonts/font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9.fntdata"/><Relationship Id="rId118" Type="http://schemas.openxmlformats.org/officeDocument/2006/relationships/font" Target="fonts/font14.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font" Target="fonts/font4.fntdata"/><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1.fntdata"/><Relationship Id="rId12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2.fntdata"/><Relationship Id="rId12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loan" userId="36bdaba6-9115-4655-a0f1-0ea3a1ae7f4d" providerId="ADAL" clId="{B90EBB26-1A86-4F56-AC51-62240BB73A34}"/>
    <pc:docChg chg="modSld">
      <pc:chgData name="Claire Sloan" userId="36bdaba6-9115-4655-a0f1-0ea3a1ae7f4d" providerId="ADAL" clId="{B90EBB26-1A86-4F56-AC51-62240BB73A34}" dt="2026-06-25T15:28:32.975" v="25" actId="255"/>
      <pc:docMkLst>
        <pc:docMk/>
      </pc:docMkLst>
      <pc:sldChg chg="modSp mod">
        <pc:chgData name="Claire Sloan" userId="36bdaba6-9115-4655-a0f1-0ea3a1ae7f4d" providerId="ADAL" clId="{B90EBB26-1A86-4F56-AC51-62240BB73A34}" dt="2026-06-25T15:28:32.975" v="25" actId="255"/>
        <pc:sldMkLst>
          <pc:docMk/>
          <pc:sldMk cId="2843036402" sldId="643"/>
        </pc:sldMkLst>
        <pc:spChg chg="mod">
          <ac:chgData name="Claire Sloan" userId="36bdaba6-9115-4655-a0f1-0ea3a1ae7f4d" providerId="ADAL" clId="{B90EBB26-1A86-4F56-AC51-62240BB73A34}" dt="2026-06-25T15:28:32.975" v="25" actId="255"/>
          <ac:spMkLst>
            <pc:docMk/>
            <pc:sldMk cId="2843036402" sldId="643"/>
            <ac:spMk id="2" creationId="{B83D8462-56E0-4816-66FF-3113F621E7B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7.4000000000000003E-3</c:v>
                </c:pt>
                <c:pt idx="2" formatCode="0%">
                  <c:v>1.32E-2</c:v>
                </c:pt>
                <c:pt idx="4" formatCode="0%">
                  <c:v>8.8900000000000007E-2</c:v>
                </c:pt>
                <c:pt idx="6" formatCode="0%">
                  <c:v>0.44650000000000001</c:v>
                </c:pt>
                <c:pt idx="8" formatCode="0%">
                  <c:v>0.43809999999999999</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9EE1-40FC-AEAB-DC36297D9FC2}"/>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0.37</c:v>
                </c:pt>
                <c:pt idx="1">
                  <c:v>0.3</c:v>
                </c:pt>
                <c:pt idx="2">
                  <c:v>0.24</c:v>
                </c:pt>
                <c:pt idx="3">
                  <c:v>0.21</c:v>
                </c:pt>
                <c:pt idx="4">
                  <c:v>0.15</c:v>
                </c:pt>
                <c:pt idx="5">
                  <c:v>0.15</c:v>
                </c:pt>
                <c:pt idx="6">
                  <c:v>0.21</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0.39</c:v>
                </c:pt>
                <c:pt idx="1">
                  <c:v>0.28000000000000003</c:v>
                </c:pt>
                <c:pt idx="2">
                  <c:v>0.26</c:v>
                </c:pt>
                <c:pt idx="3">
                  <c:v>0.21</c:v>
                </c:pt>
                <c:pt idx="4">
                  <c:v>0.15</c:v>
                </c:pt>
                <c:pt idx="5">
                  <c:v>0.1</c:v>
                </c:pt>
                <c:pt idx="6">
                  <c:v>0.2</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 NEW physical health problem</c:v>
                </c:pt>
                <c:pt idx="3">
                  <c:v>An EXISTING physical health problem that you already know you have</c:v>
                </c:pt>
                <c:pt idx="4">
                  <c:v>Mental health problem</c:v>
                </c:pt>
                <c:pt idx="5">
                  <c:v>Medication or vaccination side effects</c:v>
                </c:pt>
                <c:pt idx="6">
                  <c:v>Don't know/Prefer not to say</c:v>
                </c:pt>
              </c:strCache>
            </c:strRef>
          </c:cat>
          <c:val>
            <c:numRef>
              <c:f>Sheet1!$B$2:$B$8</c:f>
              <c:numCache>
                <c:formatCode>0%</c:formatCode>
                <c:ptCount val="7"/>
                <c:pt idx="0">
                  <c:v>0.22</c:v>
                </c:pt>
                <c:pt idx="1">
                  <c:v>0.22</c:v>
                </c:pt>
                <c:pt idx="2">
                  <c:v>0.19</c:v>
                </c:pt>
                <c:pt idx="3">
                  <c:v>0.19</c:v>
                </c:pt>
                <c:pt idx="4">
                  <c:v>0.11</c:v>
                </c:pt>
                <c:pt idx="5">
                  <c:v>0.1</c:v>
                </c:pt>
                <c:pt idx="6">
                  <c:v>0.33</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0.37</c:v>
                </c:pt>
                <c:pt idx="1">
                  <c:v>0.28000000000000003</c:v>
                </c:pt>
                <c:pt idx="2">
                  <c:v>0.24</c:v>
                </c:pt>
                <c:pt idx="3">
                  <c:v>0.12</c:v>
                </c:pt>
                <c:pt idx="4">
                  <c:v>0.1</c:v>
                </c:pt>
                <c:pt idx="5">
                  <c:v>0.06</c:v>
                </c:pt>
                <c:pt idx="6">
                  <c:v>0.22</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0.26</c:v>
                </c:pt>
                <c:pt idx="1">
                  <c:v>0.26</c:v>
                </c:pt>
                <c:pt idx="2">
                  <c:v>0.24</c:v>
                </c:pt>
                <c:pt idx="3">
                  <c:v>0.16</c:v>
                </c:pt>
                <c:pt idx="4">
                  <c:v>0.12</c:v>
                </c:pt>
                <c:pt idx="5">
                  <c:v>0.12</c:v>
                </c:pt>
                <c:pt idx="6">
                  <c:v>0.27</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0.11</c:v>
                </c:pt>
                <c:pt idx="1">
                  <c:v>0.24</c:v>
                </c:pt>
                <c:pt idx="2">
                  <c:v>0.33</c:v>
                </c:pt>
                <c:pt idx="3">
                  <c:v>0.51</c:v>
                </c:pt>
                <c:pt idx="4">
                  <c:v>0.19</c:v>
                </c:pt>
                <c:pt idx="5">
                  <c:v>0.02</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0.08</c:v>
                </c:pt>
                <c:pt idx="1">
                  <c:v>0.2</c:v>
                </c:pt>
                <c:pt idx="2">
                  <c:v>0.3</c:v>
                </c:pt>
                <c:pt idx="3">
                  <c:v>0.47</c:v>
                </c:pt>
                <c:pt idx="4">
                  <c:v>0.19</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0.13</c:v>
                </c:pt>
                <c:pt idx="1">
                  <c:v>0.22</c:v>
                </c:pt>
                <c:pt idx="2">
                  <c:v>0.24</c:v>
                </c:pt>
                <c:pt idx="3">
                  <c:v>0.42</c:v>
                </c:pt>
                <c:pt idx="4">
                  <c:v>0.1</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0.08</c:v>
                </c:pt>
                <c:pt idx="1">
                  <c:v>0.2</c:v>
                </c:pt>
                <c:pt idx="2">
                  <c:v>0.26</c:v>
                </c:pt>
                <c:pt idx="3">
                  <c:v>0.4</c:v>
                </c:pt>
                <c:pt idx="4">
                  <c:v>0.14000000000000001</c:v>
                </c:pt>
                <c:pt idx="5">
                  <c:v>0.04</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0.11</c:v>
                </c:pt>
                <c:pt idx="1">
                  <c:v>0.18</c:v>
                </c:pt>
                <c:pt idx="2">
                  <c:v>0.3</c:v>
                </c:pt>
                <c:pt idx="3">
                  <c:v>0.35</c:v>
                </c:pt>
                <c:pt idx="4">
                  <c:v>0.09</c:v>
                </c:pt>
                <c:pt idx="5">
                  <c:v>0.03</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0.31</c:v>
                </c:pt>
                <c:pt idx="2" formatCode="0%">
                  <c:v>0.3</c:v>
                </c:pt>
                <c:pt idx="3" formatCode="0%">
                  <c:v>0.33</c:v>
                </c:pt>
                <c:pt idx="5" formatCode="0%">
                  <c:v>0.28999999999999998</c:v>
                </c:pt>
                <c:pt idx="6" formatCode="0%">
                  <c:v>0.31</c:v>
                </c:pt>
                <c:pt idx="7" formatCode="0%">
                  <c:v>0.32</c:v>
                </c:pt>
                <c:pt idx="9" formatCode="0%">
                  <c:v>0.31</c:v>
                </c:pt>
                <c:pt idx="10" formatCode="0%">
                  <c:v>0.34</c:v>
                </c:pt>
                <c:pt idx="12" formatCode="0%">
                  <c:v>0.3</c:v>
                </c:pt>
                <c:pt idx="13" formatCode="0%">
                  <c:v>0.32</c:v>
                </c:pt>
                <c:pt idx="15" formatCode="0%">
                  <c:v>0.26</c:v>
                </c:pt>
                <c:pt idx="16" formatCode="0%">
                  <c:v>0.38</c:v>
                </c:pt>
                <c:pt idx="18" formatCode="0%">
                  <c:v>0.28999999999999998</c:v>
                </c:pt>
                <c:pt idx="19" formatCode="0%">
                  <c:v>0.35</c:v>
                </c:pt>
                <c:pt idx="21" formatCode="0%">
                  <c:v>0.35</c:v>
                </c:pt>
                <c:pt idx="22" formatCode="0%">
                  <c:v>0.31</c:v>
                </c:pt>
                <c:pt idx="23" formatCode="0%">
                  <c:v>0.28000000000000003</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0.1</c:v>
                </c:pt>
                <c:pt idx="1">
                  <c:v>0.02</c:v>
                </c:pt>
                <c:pt idx="2">
                  <c:v>0.04</c:v>
                </c:pt>
                <c:pt idx="3">
                  <c:v>0.05</c:v>
                </c:pt>
                <c:pt idx="4">
                  <c:v>0.06</c:v>
                </c:pt>
                <c:pt idx="5">
                  <c:v>0.06</c:v>
                </c:pt>
                <c:pt idx="6">
                  <c:v>7.0000000000000007E-2</c:v>
                </c:pt>
                <c:pt idx="7">
                  <c:v>0.08</c:v>
                </c:pt>
                <c:pt idx="9">
                  <c:v>0.24</c:v>
                </c:pt>
                <c:pt idx="10">
                  <c:v>0.1</c:v>
                </c:pt>
                <c:pt idx="11">
                  <c:v>0.46</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0.08</c:v>
                </c:pt>
                <c:pt idx="1">
                  <c:v>0.02</c:v>
                </c:pt>
                <c:pt idx="2">
                  <c:v>0.04</c:v>
                </c:pt>
                <c:pt idx="3">
                  <c:v>0.05</c:v>
                </c:pt>
                <c:pt idx="4">
                  <c:v>0.03</c:v>
                </c:pt>
                <c:pt idx="5">
                  <c:v>0.05</c:v>
                </c:pt>
                <c:pt idx="6">
                  <c:v>0.05</c:v>
                </c:pt>
                <c:pt idx="7">
                  <c:v>0.04</c:v>
                </c:pt>
                <c:pt idx="9">
                  <c:v>0.28999999999999998</c:v>
                </c:pt>
                <c:pt idx="10">
                  <c:v>0.08</c:v>
                </c:pt>
                <c:pt idx="11">
                  <c:v>0.47</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0.09</c:v>
                </c:pt>
                <c:pt idx="1">
                  <c:v>0.02</c:v>
                </c:pt>
                <c:pt idx="2">
                  <c:v>0.03</c:v>
                </c:pt>
                <c:pt idx="3">
                  <c:v>0.04</c:v>
                </c:pt>
                <c:pt idx="4">
                  <c:v>0.05</c:v>
                </c:pt>
                <c:pt idx="5">
                  <c:v>0.04</c:v>
                </c:pt>
                <c:pt idx="6">
                  <c:v>0.05</c:v>
                </c:pt>
                <c:pt idx="7">
                  <c:v>0.05</c:v>
                </c:pt>
                <c:pt idx="9">
                  <c:v>0.21</c:v>
                </c:pt>
                <c:pt idx="10">
                  <c:v>0.08</c:v>
                </c:pt>
                <c:pt idx="11">
                  <c:v>0.55000000000000004</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7.0000000000000007E-2</c:v>
                </c:pt>
                <c:pt idx="1">
                  <c:v>0.01</c:v>
                </c:pt>
                <c:pt idx="2">
                  <c:v>0.02</c:v>
                </c:pt>
                <c:pt idx="3">
                  <c:v>0.04</c:v>
                </c:pt>
                <c:pt idx="4">
                  <c:v>0.04</c:v>
                </c:pt>
                <c:pt idx="5">
                  <c:v>0.04</c:v>
                </c:pt>
                <c:pt idx="6">
                  <c:v>0.04</c:v>
                </c:pt>
                <c:pt idx="7">
                  <c:v>0.05</c:v>
                </c:pt>
                <c:pt idx="9">
                  <c:v>0.33</c:v>
                </c:pt>
                <c:pt idx="10">
                  <c:v>0.08</c:v>
                </c:pt>
                <c:pt idx="11">
                  <c:v>0.46</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9"/>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B2-4691-A770-D3C2DD85C08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Visited a mobile unit </c:v>
                </c:pt>
                <c:pt idx="3">
                  <c:v>Spoke to my community pharmacist</c:v>
                </c:pt>
                <c:pt idx="4">
                  <c:v>Went to a walk-in service </c:v>
                </c:pt>
                <c:pt idx="5">
                  <c:v>Went to A&amp;E</c:v>
                </c:pt>
                <c:pt idx="6">
                  <c:v>Called [NHS 111 / NHS24]</c:v>
                </c:pt>
                <c:pt idx="7">
                  <c:v>Went for private healthcare</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0.06</c:v>
                </c:pt>
                <c:pt idx="1">
                  <c:v>0.01</c:v>
                </c:pt>
                <c:pt idx="2">
                  <c:v>0.03</c:v>
                </c:pt>
                <c:pt idx="3">
                  <c:v>0.04</c:v>
                </c:pt>
                <c:pt idx="4">
                  <c:v>0.05</c:v>
                </c:pt>
                <c:pt idx="5">
                  <c:v>0.05</c:v>
                </c:pt>
                <c:pt idx="6">
                  <c:v>0.05</c:v>
                </c:pt>
                <c:pt idx="7">
                  <c:v>0.05</c:v>
                </c:pt>
                <c:pt idx="9">
                  <c:v>0.26</c:v>
                </c:pt>
                <c:pt idx="10">
                  <c:v>0.09</c:v>
                </c:pt>
                <c:pt idx="11">
                  <c:v>0.55000000000000004</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0.59</c:v>
                </c:pt>
                <c:pt idx="1">
                  <c:v>0.55000000000000004</c:v>
                </c:pt>
                <c:pt idx="2">
                  <c:v>0.6</c:v>
                </c:pt>
                <c:pt idx="3">
                  <c:v>0.51</c:v>
                </c:pt>
                <c:pt idx="4">
                  <c:v>0.6</c:v>
                </c:pt>
              </c:numCache>
            </c:numRef>
          </c:val>
          <c:extLst>
            <c:ext xmlns:c16="http://schemas.microsoft.com/office/drawing/2014/chart" uri="{C3380CC4-5D6E-409C-BE32-E72D297353CC}">
              <c16:uniqueId val="{00000000-87DC-4D68-8BFE-D5D206F3E711}"/>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0.32</c:v>
                </c:pt>
                <c:pt idx="1">
                  <c:v>0.34</c:v>
                </c:pt>
                <c:pt idx="2">
                  <c:v>0.32</c:v>
                </c:pt>
                <c:pt idx="3">
                  <c:v>0.4</c:v>
                </c:pt>
                <c:pt idx="4">
                  <c:v>0.33</c:v>
                </c:pt>
              </c:numCache>
            </c:numRef>
          </c:val>
          <c:extLst>
            <c:ext xmlns:c16="http://schemas.microsoft.com/office/drawing/2014/chart" uri="{C3380CC4-5D6E-409C-BE32-E72D297353CC}">
              <c16:uniqueId val="{00000001-87DC-4D68-8BFE-D5D206F3E711}"/>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0.09</c:v>
                </c:pt>
                <c:pt idx="1">
                  <c:v>0.11</c:v>
                </c:pt>
                <c:pt idx="2">
                  <c:v>0.08</c:v>
                </c:pt>
                <c:pt idx="3">
                  <c:v>0.09</c:v>
                </c:pt>
                <c:pt idx="4">
                  <c:v>7.0000000000000007E-2</c:v>
                </c:pt>
              </c:numCache>
            </c:numRef>
          </c:val>
          <c:extLst>
            <c:ext xmlns:c16="http://schemas.microsoft.com/office/drawing/2014/chart" uri="{C3380CC4-5D6E-409C-BE32-E72D297353CC}">
              <c16:uniqueId val="{00000002-87DC-4D68-8BFE-D5D206F3E711}"/>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18-34</c:v>
                </c:pt>
                <c:pt idx="6">
                  <c:v>35-54</c:v>
                </c:pt>
                <c:pt idx="7">
                  <c:v>55+</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0.6</c:v>
                </c:pt>
                <c:pt idx="2" formatCode="0%">
                  <c:v>0.59</c:v>
                </c:pt>
                <c:pt idx="3" formatCode="0%">
                  <c:v>0.61</c:v>
                </c:pt>
                <c:pt idx="5" formatCode="0%">
                  <c:v>0.48</c:v>
                </c:pt>
                <c:pt idx="6" formatCode="0%">
                  <c:v>0.57999999999999996</c:v>
                </c:pt>
                <c:pt idx="7" formatCode="0%">
                  <c:v>0.64</c:v>
                </c:pt>
                <c:pt idx="9" formatCode="0%">
                  <c:v>0.6</c:v>
                </c:pt>
                <c:pt idx="10" formatCode="0%">
                  <c:v>0.59</c:v>
                </c:pt>
                <c:pt idx="12" formatCode="0%">
                  <c:v>0.59</c:v>
                </c:pt>
                <c:pt idx="13" formatCode="0%">
                  <c:v>0.6</c:v>
                </c:pt>
                <c:pt idx="15" formatCode="0%">
                  <c:v>0.55000000000000004</c:v>
                </c:pt>
                <c:pt idx="16" formatCode="0%">
                  <c:v>0.67</c:v>
                </c:pt>
                <c:pt idx="18" formatCode="0%">
                  <c:v>0.57999999999999996</c:v>
                </c:pt>
                <c:pt idx="19" formatCode="0%">
                  <c:v>0.63</c:v>
                </c:pt>
                <c:pt idx="21" formatCode="0%">
                  <c:v>0.6</c:v>
                </c:pt>
                <c:pt idx="22" formatCode="0%">
                  <c:v>0.6</c:v>
                </c:pt>
                <c:pt idx="23" formatCode="0%">
                  <c:v>0.59</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1.23E-2</c:v>
                </c:pt>
                <c:pt idx="2" formatCode="0%">
                  <c:v>7.1999999999999998E-3</c:v>
                </c:pt>
                <c:pt idx="4" formatCode="0%">
                  <c:v>0.57440000000000002</c:v>
                </c:pt>
                <c:pt idx="6" formatCode="0%">
                  <c:v>0.26989999999999997</c:v>
                </c:pt>
                <c:pt idx="8" formatCode="0%">
                  <c:v>2.18E-2</c:v>
                </c:pt>
                <c:pt idx="10" formatCode="0%">
                  <c:v>1.4999999999999999E-2</c:v>
                </c:pt>
                <c:pt idx="12" formatCode="0%">
                  <c:v>3.7400000000000003E-2</c:v>
                </c:pt>
                <c:pt idx="14" formatCode="0%">
                  <c:v>6.2E-2</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0.6</c:v>
                </c:pt>
                <c:pt idx="2" formatCode="0%">
                  <c:v>0.7</c:v>
                </c:pt>
                <c:pt idx="3" formatCode="0%">
                  <c:v>0.59</c:v>
                </c:pt>
                <c:pt idx="5" formatCode="0%">
                  <c:v>0.67</c:v>
                </c:pt>
                <c:pt idx="6" formatCode="0%">
                  <c:v>0.59</c:v>
                </c:pt>
                <c:pt idx="8" formatCode="0%">
                  <c:v>0.57999999999999996</c:v>
                </c:pt>
                <c:pt idx="9" formatCode="0%">
                  <c:v>0.6</c:v>
                </c:pt>
                <c:pt idx="11" formatCode="0%">
                  <c:v>0.56000000000000005</c:v>
                </c:pt>
                <c:pt idx="12" formatCode="0%">
                  <c:v>0.6</c:v>
                </c:pt>
                <c:pt idx="14" formatCode="0%">
                  <c:v>0.62</c:v>
                </c:pt>
                <c:pt idx="15" formatCode="0%">
                  <c:v>0.59</c:v>
                </c:pt>
                <c:pt idx="17" formatCode="0%">
                  <c:v>0.65</c:v>
                </c:pt>
                <c:pt idx="18" formatCode="0%">
                  <c:v>0.57999999999999996</c:v>
                </c:pt>
                <c:pt idx="20" formatCode="0%">
                  <c:v>0.66</c:v>
                </c:pt>
                <c:pt idx="21" formatCode="0%">
                  <c:v>0.59</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0.05</c:v>
                </c:pt>
                <c:pt idx="1">
                  <c:v>0.06</c:v>
                </c:pt>
                <c:pt idx="2">
                  <c:v>0.04</c:v>
                </c:pt>
                <c:pt idx="3">
                  <c:v>0.05</c:v>
                </c:pt>
                <c:pt idx="4">
                  <c:v>7.0000000000000007E-2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0.1</c:v>
                </c:pt>
                <c:pt idx="1">
                  <c:v>0.12</c:v>
                </c:pt>
                <c:pt idx="2">
                  <c:v>0.11</c:v>
                </c:pt>
                <c:pt idx="3">
                  <c:v>0.11</c:v>
                </c:pt>
                <c:pt idx="4">
                  <c:v>0.13</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0.37</c:v>
                </c:pt>
                <c:pt idx="1">
                  <c:v>0.36</c:v>
                </c:pt>
                <c:pt idx="2">
                  <c:v>0.39</c:v>
                </c:pt>
                <c:pt idx="3">
                  <c:v>0.38</c:v>
                </c:pt>
                <c:pt idx="4">
                  <c:v>0.35</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0.13</c:v>
                </c:pt>
                <c:pt idx="1">
                  <c:v>0.13</c:v>
                </c:pt>
                <c:pt idx="2">
                  <c:v>0.12</c:v>
                </c:pt>
                <c:pt idx="3">
                  <c:v>0.12</c:v>
                </c:pt>
                <c:pt idx="4">
                  <c:v>0.1</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0.28000000000000003</c:v>
                </c:pt>
                <c:pt idx="1">
                  <c:v>0.25</c:v>
                </c:pt>
                <c:pt idx="2">
                  <c:v>0.26</c:v>
                </c:pt>
                <c:pt idx="3">
                  <c:v>0.26</c:v>
                </c:pt>
                <c:pt idx="4">
                  <c:v>0.26</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18-29</c:v>
                </c:pt>
                <c:pt idx="6">
                  <c:v>30-49</c:v>
                </c:pt>
                <c:pt idx="7">
                  <c:v>50+</c:v>
                </c:pt>
                <c:pt idx="9">
                  <c:v>White</c:v>
                </c:pt>
                <c:pt idx="10">
                  <c:v>Ethnic minority</c:v>
                </c:pt>
                <c:pt idx="12">
                  <c:v>ABC1</c:v>
                </c:pt>
                <c:pt idx="13">
                  <c:v>C2DE</c:v>
                </c:pt>
                <c:pt idx="15">
                  <c:v>Living 
without a disability</c:v>
                </c:pt>
                <c:pt idx="16">
                  <c:v>Living 
with a disability </c:v>
                </c:pt>
                <c:pt idx="18">
                  <c:v>No mental health diagnosis</c:v>
                </c:pt>
                <c:pt idx="19">
                  <c:v>Has mental health diagnosis</c:v>
                </c:pt>
                <c:pt idx="21">
                  <c:v>IMD 1-2 (Most deprived)</c:v>
                </c:pt>
                <c:pt idx="22">
                  <c:v>IMD 3-8</c:v>
                </c:pt>
                <c:pt idx="23">
                  <c:v>IMD 9-10 (Least deprived)</c:v>
                </c:pt>
              </c:strCache>
            </c:strRef>
          </c:cat>
          <c:val>
            <c:numRef>
              <c:f>Sheet1!$B$2:$B$25</c:f>
              <c:numCache>
                <c:formatCode>General</c:formatCode>
                <c:ptCount val="24"/>
                <c:pt idx="0" formatCode="0%">
                  <c:v>0.78</c:v>
                </c:pt>
                <c:pt idx="2" formatCode="0%">
                  <c:v>0.78</c:v>
                </c:pt>
                <c:pt idx="3" formatCode="0%">
                  <c:v>0.78</c:v>
                </c:pt>
                <c:pt idx="5" formatCode="0%">
                  <c:v>0.8</c:v>
                </c:pt>
                <c:pt idx="6" formatCode="0%">
                  <c:v>0.77</c:v>
                </c:pt>
                <c:pt idx="7" formatCode="0%">
                  <c:v>0.78</c:v>
                </c:pt>
                <c:pt idx="9" formatCode="0%">
                  <c:v>0.79</c:v>
                </c:pt>
                <c:pt idx="10" formatCode="0%">
                  <c:v>0.74</c:v>
                </c:pt>
                <c:pt idx="12" formatCode="0%">
                  <c:v>0.78</c:v>
                </c:pt>
                <c:pt idx="13" formatCode="0%">
                  <c:v>0.78</c:v>
                </c:pt>
                <c:pt idx="15" formatCode="0%">
                  <c:v>0.8</c:v>
                </c:pt>
                <c:pt idx="16" formatCode="0%">
                  <c:v>0.76</c:v>
                </c:pt>
                <c:pt idx="18" formatCode="0%">
                  <c:v>0.78</c:v>
                </c:pt>
                <c:pt idx="19" formatCode="0%">
                  <c:v>0.78</c:v>
                </c:pt>
                <c:pt idx="21" formatCode="0%">
                  <c:v>0.77</c:v>
                </c:pt>
                <c:pt idx="22" formatCode="0%">
                  <c:v>0.78</c:v>
                </c:pt>
                <c:pt idx="23" formatCode="0%">
                  <c:v>0.78</c:v>
                </c:pt>
              </c:numCache>
            </c:numRef>
          </c:val>
          <c:extLst>
            <c:ext xmlns:c16="http://schemas.microsoft.com/office/drawing/2014/chart" uri="{C3380CC4-5D6E-409C-BE32-E72D297353CC}">
              <c16:uniqueId val="{00000000-2B34-40EA-B38D-E0FE3A5C9BAC}"/>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0.78</c:v>
                </c:pt>
                <c:pt idx="2" formatCode="0%">
                  <c:v>0.81</c:v>
                </c:pt>
                <c:pt idx="3" formatCode="0%">
                  <c:v>0.78</c:v>
                </c:pt>
                <c:pt idx="5" formatCode="0%">
                  <c:v>0.8</c:v>
                </c:pt>
                <c:pt idx="6" formatCode="0%">
                  <c:v>0.78</c:v>
                </c:pt>
                <c:pt idx="8" formatCode="0%">
                  <c:v>0.77</c:v>
                </c:pt>
                <c:pt idx="9" formatCode="0%">
                  <c:v>0.78</c:v>
                </c:pt>
                <c:pt idx="11" formatCode="0%">
                  <c:v>0.78</c:v>
                </c:pt>
                <c:pt idx="12" formatCode="0%">
                  <c:v>0.78</c:v>
                </c:pt>
                <c:pt idx="14" formatCode="0%">
                  <c:v>0.8</c:v>
                </c:pt>
                <c:pt idx="15" formatCode="0%">
                  <c:v>0.78</c:v>
                </c:pt>
                <c:pt idx="17" formatCode="0%">
                  <c:v>0.78</c:v>
                </c:pt>
                <c:pt idx="18" formatCode="0%">
                  <c:v>0.78</c:v>
                </c:pt>
                <c:pt idx="20" formatCode="0%">
                  <c:v>0.74</c:v>
                </c:pt>
                <c:pt idx="21" formatCode="0%">
                  <c:v>0.78</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0.59</c:v>
                </c:pt>
                <c:pt idx="1">
                  <c:v>0.54</c:v>
                </c:pt>
                <c:pt idx="2">
                  <c:v>0.52</c:v>
                </c:pt>
                <c:pt idx="3">
                  <c:v>0.56999999999999995</c:v>
                </c:pt>
                <c:pt idx="4">
                  <c:v>0.55000000000000004</c:v>
                </c:pt>
              </c:numCache>
            </c:numRef>
          </c:val>
          <c:extLst>
            <c:ext xmlns:c16="http://schemas.microsoft.com/office/drawing/2014/chart" uri="{C3380CC4-5D6E-409C-BE32-E72D297353CC}">
              <c16:uniqueId val="{00000000-24A3-47E2-9313-60D37E7FB1F1}"/>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0.34</c:v>
                </c:pt>
                <c:pt idx="1">
                  <c:v>0.37</c:v>
                </c:pt>
                <c:pt idx="2">
                  <c:v>0.43</c:v>
                </c:pt>
                <c:pt idx="3">
                  <c:v>0.37</c:v>
                </c:pt>
                <c:pt idx="4">
                  <c:v>0.38</c:v>
                </c:pt>
              </c:numCache>
            </c:numRef>
          </c:val>
          <c:extLst>
            <c:ext xmlns:c16="http://schemas.microsoft.com/office/drawing/2014/chart" uri="{C3380CC4-5D6E-409C-BE32-E72D297353CC}">
              <c16:uniqueId val="{00000001-24A3-47E2-9313-60D37E7FB1F1}"/>
            </c:ext>
          </c:extLst>
        </c:ser>
        <c:ser>
          <c:idx val="2"/>
          <c:order val="2"/>
          <c:tx>
            <c:strRef>
              <c:f>Sheet1!$D$1</c:f>
              <c:strCache>
                <c:ptCount val="1"/>
                <c:pt idx="0">
                  <c:v>Don't know/Prefer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7.0000000000000007E-2</c:v>
                </c:pt>
                <c:pt idx="1">
                  <c:v>0.09</c:v>
                </c:pt>
                <c:pt idx="2">
                  <c:v>0.05</c:v>
                </c:pt>
                <c:pt idx="3">
                  <c:v>7.0000000000000007E-2</c:v>
                </c:pt>
                <c:pt idx="4">
                  <c:v>0.06</c:v>
                </c:pt>
              </c:numCache>
            </c:numRef>
          </c:val>
          <c:extLst>
            <c:ext xmlns:c16="http://schemas.microsoft.com/office/drawing/2014/chart" uri="{C3380CC4-5D6E-409C-BE32-E72D297353CC}">
              <c16:uniqueId val="{00000002-24A3-47E2-9313-60D37E7FB1F1}"/>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0.55000000000000004</c:v>
                </c:pt>
                <c:pt idx="2" formatCode="0%">
                  <c:v>0.56999999999999995</c:v>
                </c:pt>
                <c:pt idx="3" formatCode="0%">
                  <c:v>0.54</c:v>
                </c:pt>
                <c:pt idx="5" formatCode="0%">
                  <c:v>0.55000000000000004</c:v>
                </c:pt>
                <c:pt idx="6" formatCode="0%">
                  <c:v>0.6</c:v>
                </c:pt>
                <c:pt idx="8" formatCode="0%">
                  <c:v>0.62</c:v>
                </c:pt>
                <c:pt idx="9" formatCode="0%">
                  <c:v>0.53</c:v>
                </c:pt>
                <c:pt idx="10" formatCode="0%">
                  <c:v>0.55000000000000004</c:v>
                </c:pt>
                <c:pt idx="12" formatCode="0%">
                  <c:v>0.55000000000000004</c:v>
                </c:pt>
                <c:pt idx="13" formatCode="0%">
                  <c:v>0.56000000000000005</c:v>
                </c:pt>
                <c:pt idx="15" formatCode="0%">
                  <c:v>0.55000000000000004</c:v>
                </c:pt>
                <c:pt idx="16" formatCode="0%">
                  <c:v>0.56000000000000005</c:v>
                </c:pt>
                <c:pt idx="17" formatCode="0%">
                  <c:v>0.54</c:v>
                </c:pt>
                <c:pt idx="19" formatCode="0%">
                  <c:v>0.6</c:v>
                </c:pt>
                <c:pt idx="20" formatCode="0%">
                  <c:v>0.51</c:v>
                </c:pt>
                <c:pt idx="22" formatCode="0%">
                  <c:v>0.61</c:v>
                </c:pt>
                <c:pt idx="23" formatCode="0%">
                  <c:v>0.52</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All</c:v>
                </c:pt>
                <c:pt idx="2">
                  <c:v>Ethnic minority with a disability</c:v>
                </c:pt>
                <c:pt idx="3">
                  <c:v>All others</c:v>
                </c:pt>
                <c:pt idx="5">
                  <c:v>Ethnic minority with a mental health condition</c:v>
                </c:pt>
                <c:pt idx="6">
                  <c:v>All others</c:v>
                </c:pt>
                <c:pt idx="8">
                  <c:v>Ethnic minority in low social grade</c:v>
                </c:pt>
                <c:pt idx="9">
                  <c:v>All others</c:v>
                </c:pt>
                <c:pt idx="11">
                  <c:v>Ethnic minority women in low social grade</c:v>
                </c:pt>
                <c:pt idx="12">
                  <c:v>All others</c:v>
                </c:pt>
                <c:pt idx="14">
                  <c:v>Low social grade with mental health condition</c:v>
                </c:pt>
                <c:pt idx="15">
                  <c:v>All others</c:v>
                </c:pt>
                <c:pt idx="17">
                  <c:v>50+ and low social grade</c:v>
                </c:pt>
                <c:pt idx="18">
                  <c:v>All others</c:v>
                </c:pt>
                <c:pt idx="20">
                  <c:v>50+ and ethnic minority</c:v>
                </c:pt>
                <c:pt idx="21">
                  <c:v>All others</c:v>
                </c:pt>
              </c:strCache>
            </c:strRef>
          </c:cat>
          <c:val>
            <c:numRef>
              <c:f>Sheet1!$B$2:$B$23</c:f>
              <c:numCache>
                <c:formatCode>General</c:formatCode>
                <c:ptCount val="22"/>
                <c:pt idx="0" formatCode="0%">
                  <c:v>0.55000000000000004</c:v>
                </c:pt>
                <c:pt idx="2" formatCode="0%">
                  <c:v>0.66</c:v>
                </c:pt>
                <c:pt idx="3" formatCode="0%">
                  <c:v>0.55000000000000004</c:v>
                </c:pt>
                <c:pt idx="5" formatCode="0%">
                  <c:v>0.71</c:v>
                </c:pt>
                <c:pt idx="6" formatCode="0%">
                  <c:v>0.55000000000000004</c:v>
                </c:pt>
                <c:pt idx="8" formatCode="0%">
                  <c:v>0.6</c:v>
                </c:pt>
                <c:pt idx="9" formatCode="0%">
                  <c:v>0.55000000000000004</c:v>
                </c:pt>
                <c:pt idx="11" formatCode="0%">
                  <c:v>0.55000000000000004</c:v>
                </c:pt>
                <c:pt idx="12" formatCode="0%">
                  <c:v>0.55000000000000004</c:v>
                </c:pt>
                <c:pt idx="14" formatCode="0%">
                  <c:v>0.56999999999999995</c:v>
                </c:pt>
                <c:pt idx="15" formatCode="0%">
                  <c:v>0.55000000000000004</c:v>
                </c:pt>
                <c:pt idx="17" formatCode="0%">
                  <c:v>0.55000000000000004</c:v>
                </c:pt>
                <c:pt idx="18" formatCode="0%">
                  <c:v>0.55000000000000004</c:v>
                </c:pt>
                <c:pt idx="20" formatCode="0%">
                  <c:v>0.64</c:v>
                </c:pt>
                <c:pt idx="21" formatCode="0%">
                  <c:v>0.55000000000000004</c:v>
                </c:pt>
              </c:numCache>
            </c:numRef>
          </c:val>
          <c:extLst>
            <c:ext xmlns:c16="http://schemas.microsoft.com/office/drawing/2014/chart" uri="{C3380CC4-5D6E-409C-BE32-E72D297353CC}">
              <c16:uniqueId val="{00000000-8CCD-404E-BB29-C30CDCA79A4F}"/>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0.34</c:v>
                </c:pt>
                <c:pt idx="1">
                  <c:v>0.04</c:v>
                </c:pt>
                <c:pt idx="2">
                  <c:v>0.17</c:v>
                </c:pt>
                <c:pt idx="3">
                  <c:v>0.15</c:v>
                </c:pt>
                <c:pt idx="4">
                  <c:v>0.13</c:v>
                </c:pt>
                <c:pt idx="5">
                  <c:v>0.11</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0.37</c:v>
                </c:pt>
                <c:pt idx="1">
                  <c:v>0.03</c:v>
                </c:pt>
                <c:pt idx="2">
                  <c:v>0.14000000000000001</c:v>
                </c:pt>
                <c:pt idx="3">
                  <c:v>0.11</c:v>
                </c:pt>
                <c:pt idx="4">
                  <c:v>0.16</c:v>
                </c:pt>
                <c:pt idx="5">
                  <c:v>0.11</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0.43</c:v>
                </c:pt>
                <c:pt idx="1">
                  <c:v>0.04</c:v>
                </c:pt>
                <c:pt idx="2">
                  <c:v>0.12</c:v>
                </c:pt>
                <c:pt idx="3">
                  <c:v>0.1</c:v>
                </c:pt>
                <c:pt idx="4">
                  <c:v>0.12</c:v>
                </c:pt>
                <c:pt idx="5">
                  <c:v>0.15</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0.37</c:v>
                </c:pt>
                <c:pt idx="1">
                  <c:v>0.03</c:v>
                </c:pt>
                <c:pt idx="2">
                  <c:v>0.16</c:v>
                </c:pt>
                <c:pt idx="3">
                  <c:v>0.16</c:v>
                </c:pt>
                <c:pt idx="4">
                  <c:v>0.11</c:v>
                </c:pt>
                <c:pt idx="5">
                  <c:v>0.11</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0.38</c:v>
                </c:pt>
                <c:pt idx="1">
                  <c:v>0.02</c:v>
                </c:pt>
                <c:pt idx="2">
                  <c:v>0.15</c:v>
                </c:pt>
                <c:pt idx="3">
                  <c:v>0.13</c:v>
                </c:pt>
                <c:pt idx="4">
                  <c:v>0.12</c:v>
                </c:pt>
                <c:pt idx="5">
                  <c:v>0.13</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Healthcare assistant</c:v>
                </c:pt>
                <c:pt idx="5">
                  <c:v>General practice pharmacist</c:v>
                </c:pt>
                <c:pt idx="6">
                  <c:v>General practice paramedic</c:v>
                </c:pt>
                <c:pt idx="7">
                  <c:v>Physician associate</c:v>
                </c:pt>
                <c:pt idx="8">
                  <c:v>General practice physiotherapist</c:v>
                </c:pt>
                <c:pt idx="9">
                  <c:v>Nurse or advanced nurse practitioner</c:v>
                </c:pt>
                <c:pt idx="10">
                  <c:v>GP or doctor</c:v>
                </c:pt>
              </c:strCache>
            </c:strRef>
          </c:cat>
          <c:val>
            <c:numRef>
              <c:f>Sheet1!$B$2:$B$12</c:f>
              <c:numCache>
                <c:formatCode>0%</c:formatCode>
                <c:ptCount val="11"/>
                <c:pt idx="0">
                  <c:v>1.9599999999999999E-2</c:v>
                </c:pt>
                <c:pt idx="1">
                  <c:v>1.1999999999999999E-3</c:v>
                </c:pt>
                <c:pt idx="2">
                  <c:v>2.0299999999999999E-2</c:v>
                </c:pt>
                <c:pt idx="3">
                  <c:v>3.5999999999999999E-3</c:v>
                </c:pt>
                <c:pt idx="4">
                  <c:v>1.0999999999999999E-2</c:v>
                </c:pt>
                <c:pt idx="5">
                  <c:v>1.43E-2</c:v>
                </c:pt>
                <c:pt idx="6">
                  <c:v>1.43E-2</c:v>
                </c:pt>
                <c:pt idx="7">
                  <c:v>1.9699999999999999E-2</c:v>
                </c:pt>
                <c:pt idx="8">
                  <c:v>2.3199999999999998E-2</c:v>
                </c:pt>
                <c:pt idx="9">
                  <c:v>0.12709999999999999</c:v>
                </c:pt>
                <c:pt idx="10">
                  <c:v>0.74590000000000001</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5.1999999999999998E-3</c:v>
                </c:pt>
                <c:pt idx="1">
                  <c:v>4.48E-2</c:v>
                </c:pt>
                <c:pt idx="2">
                  <c:v>0.18010000000000001</c:v>
                </c:pt>
                <c:pt idx="3">
                  <c:v>0.1658</c:v>
                </c:pt>
                <c:pt idx="4">
                  <c:v>0.45219999999999999</c:v>
                </c:pt>
                <c:pt idx="5">
                  <c:v>0.15190000000000001</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1.8E-3</c:v>
                </c:pt>
                <c:pt idx="1">
                  <c:v>3.3000000000000002E-2</c:v>
                </c:pt>
                <c:pt idx="2">
                  <c:v>4.8899999999999999E-2</c:v>
                </c:pt>
                <c:pt idx="3">
                  <c:v>5.5300000000000002E-2</c:v>
                </c:pt>
                <c:pt idx="4">
                  <c:v>0.29389999999999999</c:v>
                </c:pt>
                <c:pt idx="5">
                  <c:v>0.56699999999999995</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2.3999999999999998E-3</c:v>
                </c:pt>
                <c:pt idx="1">
                  <c:v>3.49E-2</c:v>
                </c:pt>
                <c:pt idx="2">
                  <c:v>6.9699999999999998E-2</c:v>
                </c:pt>
                <c:pt idx="3">
                  <c:v>7.2900000000000006E-2</c:v>
                </c:pt>
                <c:pt idx="4">
                  <c:v>0.31900000000000001</c:v>
                </c:pt>
                <c:pt idx="5">
                  <c:v>0.50109999999999999</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0.88</c:v>
                </c:pt>
                <c:pt idx="1">
                  <c:v>0.02</c:v>
                </c:pt>
                <c:pt idx="2">
                  <c:v>0.05</c:v>
                </c:pt>
                <c:pt idx="3">
                  <c:v>7.0000000000000007E-2</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requested a call back when I reached the front of the queue but wasn't called back</c:v>
                </c:pt>
                <c:pt idx="2">
                  <c:v>I didn't get a response from the GP surgery/practice after completing the online request form</c:v>
                </c:pt>
                <c:pt idx="3">
                  <c:v>I could not get an appointment at a convenient day or time</c:v>
                </c:pt>
                <c:pt idx="4">
                  <c:v>I could not get through to my GP surgery/practice on the phone </c:v>
                </c:pt>
                <c:pt idx="5">
                  <c:v>There were no appointments available</c:v>
                </c:pt>
              </c:strCache>
            </c:strRef>
          </c:cat>
          <c:val>
            <c:numRef>
              <c:f>Sheet1!$B$4:$B$9</c:f>
              <c:numCache>
                <c:formatCode>0%</c:formatCode>
                <c:ptCount val="6"/>
                <c:pt idx="0">
                  <c:v>0.1174</c:v>
                </c:pt>
                <c:pt idx="1">
                  <c:v>3.9899999999999998E-2</c:v>
                </c:pt>
                <c:pt idx="2">
                  <c:v>4.6600000000000003E-2</c:v>
                </c:pt>
                <c:pt idx="3">
                  <c:v>7.9299999999999995E-2</c:v>
                </c:pt>
                <c:pt idx="4">
                  <c:v>0.24049999999999999</c:v>
                </c:pt>
                <c:pt idx="5">
                  <c:v>0.4471</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Visited a mobile unit </c:v>
                </c:pt>
                <c:pt idx="3">
                  <c:v>Called 999</c:v>
                </c:pt>
                <c:pt idx="4">
                  <c:v>Went to A&amp;E</c:v>
                </c:pt>
                <c:pt idx="5">
                  <c:v>Went for private healthcare</c:v>
                </c:pt>
                <c:pt idx="6">
                  <c:v>Went to a community pharmacy</c:v>
                </c:pt>
                <c:pt idx="7">
                  <c:v>Went to a walk-in service </c:v>
                </c:pt>
                <c:pt idx="8">
                  <c:v>Looked for information using a phone app</c:v>
                </c:pt>
                <c:pt idx="9">
                  <c:v>Spoke to a family member or friend about my health concern</c:v>
                </c:pt>
                <c:pt idx="10">
                  <c:v>Called [NHS 111 / NHS 24]</c:v>
                </c:pt>
                <c:pt idx="11">
                  <c:v>Looked for information about my health concern online</c:v>
                </c:pt>
              </c:strCache>
            </c:strRef>
          </c:cat>
          <c:val>
            <c:numRef>
              <c:f>Sheet1!$B$4:$B$15</c:f>
              <c:numCache>
                <c:formatCode>0%</c:formatCode>
                <c:ptCount val="12"/>
                <c:pt idx="0">
                  <c:v>0.28349999999999997</c:v>
                </c:pt>
                <c:pt idx="1">
                  <c:v>8.4599999999999995E-2</c:v>
                </c:pt>
                <c:pt idx="2">
                  <c:v>1.17E-2</c:v>
                </c:pt>
                <c:pt idx="3">
                  <c:v>1.23E-2</c:v>
                </c:pt>
                <c:pt idx="4">
                  <c:v>6.3E-2</c:v>
                </c:pt>
                <c:pt idx="5">
                  <c:v>7.9500000000000001E-2</c:v>
                </c:pt>
                <c:pt idx="6">
                  <c:v>8.4900000000000003E-2</c:v>
                </c:pt>
                <c:pt idx="7">
                  <c:v>9.7000000000000003E-2</c:v>
                </c:pt>
                <c:pt idx="8">
                  <c:v>0.1113</c:v>
                </c:pt>
                <c:pt idx="9">
                  <c:v>0.123</c:v>
                </c:pt>
                <c:pt idx="10">
                  <c:v>0.13789999999999999</c:v>
                </c:pt>
                <c:pt idx="11">
                  <c:v>0.25140000000000001</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Sheet1!$B$2:$B$10</c:f>
              <c:numCache>
                <c:formatCode>0%</c:formatCode>
                <c:ptCount val="9"/>
                <c:pt idx="0">
                  <c:v>0.26190000000000002</c:v>
                </c:pt>
                <c:pt idx="1">
                  <c:v>0.29039999999999999</c:v>
                </c:pt>
                <c:pt idx="2">
                  <c:v>0.30840000000000001</c:v>
                </c:pt>
                <c:pt idx="3">
                  <c:v>0.37669999999999998</c:v>
                </c:pt>
                <c:pt idx="4">
                  <c:v>0.49530000000000002</c:v>
                </c:pt>
                <c:pt idx="5">
                  <c:v>0.58220000000000005</c:v>
                </c:pt>
                <c:pt idx="6">
                  <c:v>0.59199999999999997</c:v>
                </c:pt>
                <c:pt idx="7">
                  <c:v>0.61260000000000003</c:v>
                </c:pt>
                <c:pt idx="8">
                  <c:v>0.68600000000000005</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Sheet1!$C$2:$C$10</c:f>
              <c:numCache>
                <c:formatCode>0%</c:formatCode>
                <c:ptCount val="9"/>
                <c:pt idx="0">
                  <c:v>0.65969999999999995</c:v>
                </c:pt>
                <c:pt idx="1">
                  <c:v>0.63729999999999998</c:v>
                </c:pt>
                <c:pt idx="2">
                  <c:v>0.61419999999999997</c:v>
                </c:pt>
                <c:pt idx="3">
                  <c:v>0.55700000000000005</c:v>
                </c:pt>
                <c:pt idx="4">
                  <c:v>0.44</c:v>
                </c:pt>
                <c:pt idx="5">
                  <c:v>0.35270000000000001</c:v>
                </c:pt>
                <c:pt idx="6">
                  <c:v>0.33629999999999999</c:v>
                </c:pt>
                <c:pt idx="7">
                  <c:v>0.33329999999999999</c:v>
                </c:pt>
                <c:pt idx="8">
                  <c:v>0.25879999999999997</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they wouldn't take my symptom(s) seriously</c:v>
                </c:pt>
                <c:pt idx="1">
                  <c:v>I had too many other things to worry about</c:v>
                </c:pt>
                <c:pt idx="2">
                  <c:v>I didn't want to be given a remote appointment</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decided I could manage the symptom(s) myself</c:v>
                </c:pt>
                <c:pt idx="7">
                  <c:v>I thought my symptom was unlikely to be anything serious</c:v>
                </c:pt>
                <c:pt idx="8">
                  <c:v>I found it difficult to get an appointment</c:v>
                </c:pt>
                <c:pt idx="9">
                  <c:v>I thought it would be difficult to get an appointment</c:v>
                </c:pt>
              </c:strCache>
            </c:strRef>
          </c:cat>
          <c:val>
            <c:numRef>
              <c:f>Sheet1!$B$13:$B$22</c:f>
              <c:numCache>
                <c:formatCode>0%</c:formatCode>
                <c:ptCount val="10"/>
                <c:pt idx="0">
                  <c:v>0.36209999999999998</c:v>
                </c:pt>
                <c:pt idx="1">
                  <c:v>0.36940000000000001</c:v>
                </c:pt>
                <c:pt idx="2">
                  <c:v>0.37069999999999997</c:v>
                </c:pt>
                <c:pt idx="3">
                  <c:v>0.37409999999999999</c:v>
                </c:pt>
                <c:pt idx="4">
                  <c:v>0.39829999999999999</c:v>
                </c:pt>
                <c:pt idx="5">
                  <c:v>0.42620000000000002</c:v>
                </c:pt>
                <c:pt idx="6">
                  <c:v>0.42849999999999999</c:v>
                </c:pt>
                <c:pt idx="7">
                  <c:v>0.43990000000000001</c:v>
                </c:pt>
                <c:pt idx="8">
                  <c:v>0.47320000000000001</c:v>
                </c:pt>
                <c:pt idx="9">
                  <c:v>0.53480000000000005</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they wouldn't take my symptom(s) seriously</c:v>
                </c:pt>
                <c:pt idx="1">
                  <c:v>I had too many other things to worry about</c:v>
                </c:pt>
                <c:pt idx="2">
                  <c:v>I didn't want to be given a remote appointment</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decided I could manage the symptom(s) myself</c:v>
                </c:pt>
                <c:pt idx="7">
                  <c:v>I thought my symptom was unlikely to be anything serious</c:v>
                </c:pt>
                <c:pt idx="8">
                  <c:v>I found it difficult to get an appointment</c:v>
                </c:pt>
                <c:pt idx="9">
                  <c:v>I thought it would be difficult to get an appointment</c:v>
                </c:pt>
              </c:strCache>
            </c:strRef>
          </c:cat>
          <c:val>
            <c:numRef>
              <c:f>Sheet1!$C$13:$C$22</c:f>
              <c:numCache>
                <c:formatCode>0%</c:formatCode>
                <c:ptCount val="10"/>
                <c:pt idx="0">
                  <c:v>0.58160000000000001</c:v>
                </c:pt>
                <c:pt idx="1">
                  <c:v>0.56999999999999995</c:v>
                </c:pt>
                <c:pt idx="2">
                  <c:v>0.56000000000000005</c:v>
                </c:pt>
                <c:pt idx="3">
                  <c:v>0.53</c:v>
                </c:pt>
                <c:pt idx="4">
                  <c:v>0.54559999999999997</c:v>
                </c:pt>
                <c:pt idx="5">
                  <c:v>0.50280000000000002</c:v>
                </c:pt>
                <c:pt idx="6">
                  <c:v>0.49180000000000001</c:v>
                </c:pt>
                <c:pt idx="7">
                  <c:v>0.4456</c:v>
                </c:pt>
                <c:pt idx="8">
                  <c:v>0.45939999999999998</c:v>
                </c:pt>
                <c:pt idx="9">
                  <c:v>0.41</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0.1</c:v>
                </c:pt>
                <c:pt idx="1">
                  <c:v>0.11</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0.05</c:v>
                </c:pt>
                <c:pt idx="1">
                  <c:v>0.05</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Somewhat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0.08</c:v>
                </c:pt>
                <c:pt idx="1">
                  <c:v>0.09</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Somewhat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0.31</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0.45529999999999998</c:v>
                </c:pt>
                <c:pt idx="1">
                  <c:v>0.44</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0.78</c:v>
                </c:pt>
                <c:pt idx="2" formatCode="0%">
                  <c:v>0.73</c:v>
                </c:pt>
                <c:pt idx="3" formatCode="0%">
                  <c:v>0.82</c:v>
                </c:pt>
                <c:pt idx="5" formatCode="0%">
                  <c:v>0.79</c:v>
                </c:pt>
                <c:pt idx="6" formatCode="0%">
                  <c:v>0.7</c:v>
                </c:pt>
                <c:pt idx="8" formatCode="0%">
                  <c:v>0.7</c:v>
                </c:pt>
                <c:pt idx="9" formatCode="0%">
                  <c:v>0.77</c:v>
                </c:pt>
                <c:pt idx="10" formatCode="0%">
                  <c:v>0.81</c:v>
                </c:pt>
                <c:pt idx="12" formatCode="0%">
                  <c:v>0.78</c:v>
                </c:pt>
                <c:pt idx="13" formatCode="0%">
                  <c:v>0.78</c:v>
                </c:pt>
                <c:pt idx="15" formatCode="0%">
                  <c:v>0.75</c:v>
                </c:pt>
                <c:pt idx="16" formatCode="0%">
                  <c:v>0.78</c:v>
                </c:pt>
                <c:pt idx="17" formatCode="0%">
                  <c:v>0.8</c:v>
                </c:pt>
                <c:pt idx="19" formatCode="0%">
                  <c:v>0.82</c:v>
                </c:pt>
                <c:pt idx="20" formatCode="0%">
                  <c:v>0.77</c:v>
                </c:pt>
                <c:pt idx="22" formatCode="0%">
                  <c:v>0.81</c:v>
                </c:pt>
                <c:pt idx="23" formatCode="0%">
                  <c:v>0.77</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0.75</c:v>
                </c:pt>
                <c:pt idx="2" formatCode="0%">
                  <c:v>0.71</c:v>
                </c:pt>
                <c:pt idx="3" formatCode="0%">
                  <c:v>0.8</c:v>
                </c:pt>
                <c:pt idx="5" formatCode="0%">
                  <c:v>0.77</c:v>
                </c:pt>
                <c:pt idx="6" formatCode="0%">
                  <c:v>0.67</c:v>
                </c:pt>
                <c:pt idx="8" formatCode="0%">
                  <c:v>0.66</c:v>
                </c:pt>
                <c:pt idx="9" formatCode="0%">
                  <c:v>0.75</c:v>
                </c:pt>
                <c:pt idx="10" formatCode="0%">
                  <c:v>0.79</c:v>
                </c:pt>
                <c:pt idx="12" formatCode="0%">
                  <c:v>0.75</c:v>
                </c:pt>
                <c:pt idx="13" formatCode="0%">
                  <c:v>0.76</c:v>
                </c:pt>
                <c:pt idx="15" formatCode="0%">
                  <c:v>0.73</c:v>
                </c:pt>
                <c:pt idx="16" formatCode="0%">
                  <c:v>0.76</c:v>
                </c:pt>
                <c:pt idx="17" formatCode="0%">
                  <c:v>0.77</c:v>
                </c:pt>
                <c:pt idx="19" formatCode="0%">
                  <c:v>0.79</c:v>
                </c:pt>
                <c:pt idx="20" formatCode="0%">
                  <c:v>0.75</c:v>
                </c:pt>
                <c:pt idx="22" formatCode="0%">
                  <c:v>0.78</c:v>
                </c:pt>
                <c:pt idx="23" formatCode="0%">
                  <c:v>0.75</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Sheet1!$B$10:$B$19</c:f>
              <c:numCache>
                <c:formatCode>0%</c:formatCode>
                <c:ptCount val="10"/>
                <c:pt idx="0">
                  <c:v>0.46200000000000002</c:v>
                </c:pt>
                <c:pt idx="1">
                  <c:v>0.53600000000000003</c:v>
                </c:pt>
                <c:pt idx="2">
                  <c:v>0.62070000000000003</c:v>
                </c:pt>
                <c:pt idx="3">
                  <c:v>0.64119999999999999</c:v>
                </c:pt>
                <c:pt idx="4">
                  <c:v>0.67359999999999998</c:v>
                </c:pt>
                <c:pt idx="5">
                  <c:v>0.69779999999999998</c:v>
                </c:pt>
                <c:pt idx="6">
                  <c:v>0.71030000000000004</c:v>
                </c:pt>
                <c:pt idx="7">
                  <c:v>0.74329999999999996</c:v>
                </c:pt>
                <c:pt idx="8">
                  <c:v>0.75009999999999999</c:v>
                </c:pt>
                <c:pt idx="9">
                  <c:v>0.83350000000000002</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Sheet1!$C$10:$C$19</c:f>
              <c:numCache>
                <c:formatCode>0%</c:formatCode>
                <c:ptCount val="10"/>
                <c:pt idx="0">
                  <c:v>0.45</c:v>
                </c:pt>
                <c:pt idx="1">
                  <c:v>0.38</c:v>
                </c:pt>
                <c:pt idx="2">
                  <c:v>0.32</c:v>
                </c:pt>
                <c:pt idx="3">
                  <c:v>0.3</c:v>
                </c:pt>
                <c:pt idx="4">
                  <c:v>0.27</c:v>
                </c:pt>
                <c:pt idx="5">
                  <c:v>0.25</c:v>
                </c:pt>
                <c:pt idx="6">
                  <c:v>0.22900000000000001</c:v>
                </c:pt>
                <c:pt idx="7">
                  <c:v>0.1898</c:v>
                </c:pt>
                <c:pt idx="8">
                  <c:v>0.19750000000000001</c:v>
                </c:pt>
                <c:pt idx="9">
                  <c:v>0.11650000000000001</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1.2200000000000001E-2</c:v>
                </c:pt>
                <c:pt idx="1">
                  <c:v>2.7900000000000001E-2</c:v>
                </c:pt>
                <c:pt idx="2">
                  <c:v>0.52549999999999997</c:v>
                </c:pt>
                <c:pt idx="3">
                  <c:v>8.6999999999999994E-3</c:v>
                </c:pt>
                <c:pt idx="4">
                  <c:v>4.1300000000000003E-2</c:v>
                </c:pt>
                <c:pt idx="5">
                  <c:v>9.8599999999999993E-2</c:v>
                </c:pt>
                <c:pt idx="6">
                  <c:v>0.35959999999999998</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White</c:v>
                </c:pt>
                <c:pt idx="6">
                  <c:v>Ethnic minority</c:v>
                </c:pt>
                <c:pt idx="8">
                  <c:v>18-29</c:v>
                </c:pt>
                <c:pt idx="9">
                  <c:v>30-49</c:v>
                </c:pt>
                <c:pt idx="10">
                  <c:v>50+</c:v>
                </c:pt>
                <c:pt idx="12">
                  <c:v>ABC1</c:v>
                </c:pt>
                <c:pt idx="13">
                  <c:v>C2DE</c:v>
                </c:pt>
                <c:pt idx="15">
                  <c:v>IMD 1-2</c:v>
                </c:pt>
                <c:pt idx="16">
                  <c:v>IMD 3-8</c:v>
                </c:pt>
                <c:pt idx="17">
                  <c:v>IMD 9-10</c:v>
                </c:pt>
                <c:pt idx="19">
                  <c:v>Living 
with a disability </c:v>
                </c:pt>
                <c:pt idx="20">
                  <c:v>Living 
without a disability </c:v>
                </c:pt>
                <c:pt idx="22">
                  <c:v>Experiences mental health problems</c:v>
                </c:pt>
                <c:pt idx="23">
                  <c:v>No experience of mental health problems </c:v>
                </c:pt>
              </c:strCache>
            </c:strRef>
          </c:cat>
          <c:val>
            <c:numRef>
              <c:f>Sheet1!$B$2:$B$25</c:f>
              <c:numCache>
                <c:formatCode>General</c:formatCode>
                <c:ptCount val="24"/>
                <c:pt idx="0" formatCode="0%">
                  <c:v>0.43</c:v>
                </c:pt>
                <c:pt idx="2" formatCode="0%">
                  <c:v>0.4</c:v>
                </c:pt>
                <c:pt idx="3" formatCode="0%">
                  <c:v>0.47</c:v>
                </c:pt>
                <c:pt idx="5" formatCode="0%">
                  <c:v>0.43</c:v>
                </c:pt>
                <c:pt idx="6" formatCode="0%">
                  <c:v>0.46</c:v>
                </c:pt>
                <c:pt idx="8" formatCode="0%">
                  <c:v>0.39</c:v>
                </c:pt>
                <c:pt idx="9" formatCode="0%">
                  <c:v>0.4</c:v>
                </c:pt>
                <c:pt idx="10" formatCode="0%">
                  <c:v>0.48</c:v>
                </c:pt>
                <c:pt idx="12" formatCode="0%">
                  <c:v>0.45</c:v>
                </c:pt>
                <c:pt idx="13" formatCode="0%">
                  <c:v>0.41</c:v>
                </c:pt>
                <c:pt idx="15" formatCode="0%">
                  <c:v>0.42</c:v>
                </c:pt>
                <c:pt idx="16" formatCode="0%">
                  <c:v>0.44</c:v>
                </c:pt>
                <c:pt idx="17" formatCode="0%">
                  <c:v>0.44</c:v>
                </c:pt>
                <c:pt idx="19" formatCode="0%">
                  <c:v>0.57999999999999996</c:v>
                </c:pt>
                <c:pt idx="20" formatCode="0%">
                  <c:v>0.37</c:v>
                </c:pt>
                <c:pt idx="22" formatCode="0%">
                  <c:v>0.56000000000000005</c:v>
                </c:pt>
                <c:pt idx="23" formatCode="0%">
                  <c:v>0.39</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600" b="1" i="0" u="none" strike="noStrike" kern="1200" spc="10" baseline="0" dirty="0" smtClean="0">
                <a:solidFill>
                  <a:schemeClr val="tx1"/>
                </a:solidFill>
                <a:latin typeface="Poppins" pitchFamily="2" charset="77"/>
                <a:ea typeface="+mn-ea"/>
                <a:cs typeface="+mn-cs"/>
              </a:defRPr>
            </a:pPr>
            <a:r>
              <a:rPr lang="en-GB" sz="1600" b="1" kern="1200" spc="10" dirty="0">
                <a:solidFill>
                  <a:schemeClr val="tx1"/>
                </a:solidFill>
                <a:latin typeface="+mn-lt"/>
                <a:ea typeface="+mn-ea"/>
                <a:cs typeface="+mn-cs"/>
              </a:rPr>
              <a:t>Current</a:t>
            </a:r>
            <a:r>
              <a:rPr lang="en-GB" sz="1600" b="1" kern="1200" spc="10" baseline="0" dirty="0">
                <a:solidFill>
                  <a:schemeClr val="tx1"/>
                </a:solidFill>
                <a:latin typeface="+mn-lt"/>
                <a:ea typeface="+mn-ea"/>
                <a:cs typeface="+mn-cs"/>
              </a:rPr>
              <a:t> behaviour t</a:t>
            </a:r>
            <a:r>
              <a:rPr lang="en-GB" sz="1600" b="1" kern="1200" spc="10" dirty="0">
                <a:solidFill>
                  <a:schemeClr val="tx1"/>
                </a:solidFill>
                <a:latin typeface="+mn-lt"/>
                <a:ea typeface="+mn-ea"/>
                <a:cs typeface="+mn-cs"/>
              </a:rPr>
              <a:t>o stop or reduce smoking</a:t>
            </a:r>
          </a:p>
        </c:rich>
      </c:tx>
      <c:layout>
        <c:manualLayout>
          <c:xMode val="edge"/>
          <c:yMode val="edge"/>
          <c:x val="0.224703125"/>
          <c:y val="5.7581591301280486E-3"/>
        </c:manualLayout>
      </c:layout>
      <c:overlay val="0"/>
      <c:spPr>
        <a:noFill/>
        <a:ln>
          <a:noFill/>
        </a:ln>
        <a:effectLst/>
      </c:spPr>
      <c:txPr>
        <a:bodyPr rot="0" spcFirstLastPara="1" vertOverflow="ellipsis" vert="horz" wrap="square" anchor="ctr" anchorCtr="1"/>
        <a:lstStyle/>
        <a:p>
          <a:pPr>
            <a:defRPr lang="en-GB" sz="1600" b="1" i="0" u="none" strike="noStrike" kern="1200" spc="10" baseline="0" dirty="0" smtClean="0">
              <a:solidFill>
                <a:schemeClr val="tx1"/>
              </a:solidFill>
              <a:latin typeface="Poppins" pitchFamily="2" charset="77"/>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 all smokers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Sheet1!$B$2:$B$4</c:f>
              <c:numCache>
                <c:formatCode>0%</c:formatCode>
                <c:ptCount val="3"/>
                <c:pt idx="0">
                  <c:v>0.56000000000000005</c:v>
                </c:pt>
                <c:pt idx="1">
                  <c:v>0.3</c:v>
                </c:pt>
                <c:pt idx="2">
                  <c:v>0.59</c:v>
                </c:pt>
              </c:numCache>
            </c:numRef>
          </c:val>
          <c:extLst>
            <c:ext xmlns:c16="http://schemas.microsoft.com/office/drawing/2014/chart" uri="{C3380CC4-5D6E-409C-BE32-E72D297353CC}">
              <c16:uniqueId val="{00000000-FE91-4C98-B757-8D4D4F83E823}"/>
            </c:ext>
          </c:extLst>
        </c:ser>
        <c:ser>
          <c:idx val="1"/>
          <c:order val="1"/>
          <c:tx>
            <c:strRef>
              <c:f>Sheet1!$C$1</c:f>
              <c:strCache>
                <c:ptCount val="1"/>
                <c:pt idx="0">
                  <c:v>Those who smoke daily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Sheet1!$C$2:$C$4</c:f>
              <c:numCache>
                <c:formatCode>0%</c:formatCode>
                <c:ptCount val="3"/>
                <c:pt idx="0">
                  <c:v>0.55000000000000004</c:v>
                </c:pt>
                <c:pt idx="1">
                  <c:v>0.24</c:v>
                </c:pt>
                <c:pt idx="2">
                  <c:v>0.56000000000000005</c:v>
                </c:pt>
              </c:numCache>
            </c:numRef>
          </c:val>
          <c:extLst>
            <c:ext xmlns:c16="http://schemas.microsoft.com/office/drawing/2014/chart" uri="{C3380CC4-5D6E-409C-BE32-E72D297353CC}">
              <c16:uniqueId val="{00000001-FE91-4C98-B757-8D4D4F83E823}"/>
            </c:ext>
          </c:extLst>
        </c:ser>
        <c:ser>
          <c:idx val="2"/>
          <c:order val="2"/>
          <c:tx>
            <c:strRef>
              <c:f>Sheet1!$D$1</c:f>
              <c:strCache>
                <c:ptCount val="1"/>
                <c:pt idx="0">
                  <c:v>Those who smoke less often than daily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Sheet1!$D$2:$D$4</c:f>
              <c:numCache>
                <c:formatCode>0%</c:formatCode>
                <c:ptCount val="3"/>
                <c:pt idx="0">
                  <c:v>0.7</c:v>
                </c:pt>
                <c:pt idx="1">
                  <c:v>0.39</c:v>
                </c:pt>
                <c:pt idx="2">
                  <c:v>0.73</c:v>
                </c:pt>
              </c:numCache>
            </c:numRef>
          </c:val>
          <c:extLst>
            <c:ext xmlns:c16="http://schemas.microsoft.com/office/drawing/2014/chart" uri="{C3380CC4-5D6E-409C-BE32-E72D297353CC}">
              <c16:uniqueId val="{00000002-FE91-4C98-B757-8D4D4F83E823}"/>
            </c:ext>
          </c:extLst>
        </c:ser>
        <c:ser>
          <c:idx val="3"/>
          <c:order val="3"/>
          <c:tx>
            <c:strRef>
              <c:f>Sheet1!$E$1</c:f>
              <c:strCache>
                <c:ptCount val="1"/>
                <c:pt idx="0">
                  <c:v>Those who smoke tobacco, but not cigarettes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Reduce the amount you smoke</c:v>
                </c:pt>
                <c:pt idx="1">
                  <c:v>Stop smoking completely</c:v>
                </c:pt>
                <c:pt idx="2">
                  <c:v>Net: trying to reduce or stop completely</c:v>
                </c:pt>
              </c:strCache>
            </c:strRef>
          </c:cat>
          <c:val>
            <c:numRef>
              <c:f>Sheet1!$E$2:$E$4</c:f>
              <c:numCache>
                <c:formatCode>0%</c:formatCode>
                <c:ptCount val="3"/>
                <c:pt idx="0">
                  <c:v>0.28999999999999998</c:v>
                </c:pt>
                <c:pt idx="1">
                  <c:v>0.28999999999999998</c:v>
                </c:pt>
                <c:pt idx="2">
                  <c:v>0.38</c:v>
                </c:pt>
              </c:numCache>
            </c:numRef>
          </c:val>
          <c:extLst>
            <c:ext xmlns:c16="http://schemas.microsoft.com/office/drawing/2014/chart" uri="{C3380CC4-5D6E-409C-BE32-E72D297353CC}">
              <c16:uniqueId val="{00000000-C53E-4804-AB37-C0F864D8AE52}"/>
            </c:ext>
          </c:extLst>
        </c:ser>
        <c:dLbls>
          <c:dLblPos val="outEnd"/>
          <c:showLegendKey val="0"/>
          <c:showVal val="1"/>
          <c:showCatName val="0"/>
          <c:showSerName val="0"/>
          <c:showPercent val="0"/>
          <c:showBubbleSize val="0"/>
        </c:dLbls>
        <c:gapWidth val="219"/>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scaling>
        <c:delete val="1"/>
        <c:axPos val="l"/>
        <c:numFmt formatCode="0%" sourceLinked="1"/>
        <c:majorTickMark val="none"/>
        <c:minorTickMark val="none"/>
        <c:tickLblPos val="nextTo"/>
        <c:crossAx val="245949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0.74809999999999999</c:v>
                </c:pt>
                <c:pt idx="1">
                  <c:v>0.71499999999999997</c:v>
                </c:pt>
                <c:pt idx="2">
                  <c:v>0.6431</c:v>
                </c:pt>
                <c:pt idx="3">
                  <c:v>0.51380000000000003</c:v>
                </c:pt>
                <c:pt idx="4">
                  <c:v>0.36659999999999998</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3.2899999999999999E-2</c:v>
                </c:pt>
                <c:pt idx="1">
                  <c:v>5.3699999999999998E-2</c:v>
                </c:pt>
                <c:pt idx="2">
                  <c:v>4.9399999999999999E-2</c:v>
                </c:pt>
                <c:pt idx="3">
                  <c:v>1.6E-2</c:v>
                </c:pt>
                <c:pt idx="4">
                  <c:v>0.24959999999999999</c:v>
                </c:pt>
                <c:pt idx="5">
                  <c:v>0.1472</c:v>
                </c:pt>
                <c:pt idx="6">
                  <c:v>0.4511</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3.2899999999999999E-2</c:v>
                </c:pt>
                <c:pt idx="1">
                  <c:v>5.3699999999999998E-2</c:v>
                </c:pt>
                <c:pt idx="2">
                  <c:v>4.9399999999999999E-2</c:v>
                </c:pt>
                <c:pt idx="3">
                  <c:v>1.6E-2</c:v>
                </c:pt>
                <c:pt idx="4">
                  <c:v>0.3</c:v>
                </c:pt>
                <c:pt idx="5">
                  <c:v>0.55000000000000004</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3">
                  <c:v>White</c:v>
                </c:pt>
                <c:pt idx="4">
                  <c:v>Ethnic minority</c:v>
                </c:pt>
                <c:pt idx="6">
                  <c:v>18-29</c:v>
                </c:pt>
                <c:pt idx="7">
                  <c:v>30-49</c:v>
                </c:pt>
                <c:pt idx="8">
                  <c:v>50+</c:v>
                </c:pt>
                <c:pt idx="10">
                  <c:v>ABC1</c:v>
                </c:pt>
                <c:pt idx="11">
                  <c:v>C2DE</c:v>
                </c:pt>
                <c:pt idx="13">
                  <c:v>IMD 1-2</c:v>
                </c:pt>
                <c:pt idx="14">
                  <c:v>IMD 3-8</c:v>
                </c:pt>
                <c:pt idx="15">
                  <c:v>IMD 9-10</c:v>
                </c:pt>
                <c:pt idx="17">
                  <c:v>Living 
with a disability </c:v>
                </c:pt>
                <c:pt idx="18">
                  <c:v>Living 
without a disability </c:v>
                </c:pt>
                <c:pt idx="20">
                  <c:v>Experiences mental health problems</c:v>
                </c:pt>
                <c:pt idx="21">
                  <c:v>No experience of mental health problems </c:v>
                </c:pt>
                <c:pt idx="23">
                  <c:v>England</c:v>
                </c:pt>
                <c:pt idx="24">
                  <c:v>Wales </c:v>
                </c:pt>
                <c:pt idx="25">
                  <c:v>Scotland </c:v>
                </c:pt>
                <c:pt idx="26">
                  <c:v>Northern Ireland</c:v>
                </c:pt>
              </c:strCache>
            </c:strRef>
          </c:cat>
          <c:val>
            <c:numRef>
              <c:f>Sheet1!$B$2:$B$28</c:f>
              <c:numCache>
                <c:formatCode>General</c:formatCode>
                <c:ptCount val="27"/>
                <c:pt idx="0" formatCode="0%">
                  <c:v>0.55000000000000004</c:v>
                </c:pt>
                <c:pt idx="3" formatCode="0%">
                  <c:v>0.55000000000000004</c:v>
                </c:pt>
                <c:pt idx="4" formatCode="0%">
                  <c:v>0.5</c:v>
                </c:pt>
                <c:pt idx="6" formatCode="0%">
                  <c:v>0.51</c:v>
                </c:pt>
                <c:pt idx="7" formatCode="0%">
                  <c:v>0.66</c:v>
                </c:pt>
                <c:pt idx="8" formatCode="0%">
                  <c:v>0.48</c:v>
                </c:pt>
                <c:pt idx="10" formatCode="0%">
                  <c:v>0.57999999999999996</c:v>
                </c:pt>
                <c:pt idx="11" formatCode="0%">
                  <c:v>0.51</c:v>
                </c:pt>
                <c:pt idx="13" formatCode="0%">
                  <c:v>0.54</c:v>
                </c:pt>
                <c:pt idx="14" formatCode="0%">
                  <c:v>0.53</c:v>
                </c:pt>
                <c:pt idx="15" formatCode="0%">
                  <c:v>0.59</c:v>
                </c:pt>
                <c:pt idx="17" formatCode="0%">
                  <c:v>0.47</c:v>
                </c:pt>
                <c:pt idx="18" formatCode="0%">
                  <c:v>0.59</c:v>
                </c:pt>
                <c:pt idx="20" formatCode="0%">
                  <c:v>0.57999999999999996</c:v>
                </c:pt>
                <c:pt idx="21" formatCode="0%">
                  <c:v>0.53</c:v>
                </c:pt>
                <c:pt idx="23" formatCode="0%">
                  <c:v>0.54</c:v>
                </c:pt>
                <c:pt idx="24" formatCode="0%">
                  <c:v>0.52</c:v>
                </c:pt>
                <c:pt idx="25" formatCode="0%">
                  <c:v>0.59</c:v>
                </c:pt>
                <c:pt idx="26" formatCode="0%">
                  <c:v>0.61</c:v>
                </c:pt>
              </c:numCache>
            </c:numRef>
          </c:val>
          <c:extLst>
            <c:ext xmlns:c16="http://schemas.microsoft.com/office/drawing/2014/chart" uri="{C3380CC4-5D6E-409C-BE32-E72D297353CC}">
              <c16:uniqueId val="{00000000-96EF-4AFA-8E87-2BF804F213F9}"/>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Sheet1!$B$2:$B$5</c:f>
              <c:numCache>
                <c:formatCode>0%</c:formatCode>
                <c:ptCount val="4"/>
                <c:pt idx="0">
                  <c:v>0.53339999999999999</c:v>
                </c:pt>
                <c:pt idx="1">
                  <c:v>0.8</c:v>
                </c:pt>
                <c:pt idx="2">
                  <c:v>0.23</c:v>
                </c:pt>
                <c:pt idx="3">
                  <c:v>0.09</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Sheet1!$C$2:$C$5</c:f>
              <c:numCache>
                <c:formatCode>0%</c:formatCode>
                <c:ptCount val="4"/>
                <c:pt idx="0">
                  <c:v>8.4900000000000003E-2</c:v>
                </c:pt>
                <c:pt idx="1">
                  <c:v>7.0000000000000007E-2</c:v>
                </c:pt>
                <c:pt idx="2">
                  <c:v>0.1</c:v>
                </c:pt>
                <c:pt idx="3">
                  <c:v>0.14000000000000001</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Sheet1!$D$2:$D$5</c:f>
              <c:numCache>
                <c:formatCode>0%</c:formatCode>
                <c:ptCount val="4"/>
                <c:pt idx="0">
                  <c:v>5.4399999999999997E-2</c:v>
                </c:pt>
                <c:pt idx="1">
                  <c:v>0.02</c:v>
                </c:pt>
                <c:pt idx="2">
                  <c:v>0.09</c:v>
                </c:pt>
                <c:pt idx="3">
                  <c:v>0.27</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Sheet1!$E$2:$E$5</c:f>
              <c:numCache>
                <c:formatCode>0%</c:formatCode>
                <c:ptCount val="4"/>
                <c:pt idx="0">
                  <c:v>3.9699999999999999E-2</c:v>
                </c:pt>
                <c:pt idx="1">
                  <c:v>0.01</c:v>
                </c:pt>
                <c:pt idx="2">
                  <c:v>0.04</c:v>
                </c:pt>
                <c:pt idx="3">
                  <c:v>0.31</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attended</c:v>
                </c:pt>
              </c:strCache>
            </c:strRef>
          </c:cat>
          <c:val>
            <c:numRef>
              <c:f>Sheet1!$F$2:$F$5</c:f>
              <c:numCache>
                <c:formatCode>0%</c:formatCode>
                <c:ptCount val="4"/>
                <c:pt idx="0">
                  <c:v>0.2273</c:v>
                </c:pt>
                <c:pt idx="1">
                  <c:v>0.09</c:v>
                </c:pt>
                <c:pt idx="2">
                  <c:v>0.5</c:v>
                </c:pt>
                <c:pt idx="3">
                  <c:v>0.04</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attended</c:v>
                </c:pt>
              </c:strCache>
            </c:strRef>
          </c:cat>
          <c:val>
            <c:numRef>
              <c:f>Sheet1!$G$2:$G$5</c:f>
              <c:numCache>
                <c:formatCode>0%</c:formatCode>
                <c:ptCount val="4"/>
                <c:pt idx="0">
                  <c:v>0.06</c:v>
                </c:pt>
                <c:pt idx="1">
                  <c:v>0.02</c:v>
                </c:pt>
                <c:pt idx="2">
                  <c:v>0.05</c:v>
                </c:pt>
                <c:pt idx="3">
                  <c:v>0.13</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3">
                  <c:v>White</c:v>
                </c:pt>
                <c:pt idx="4">
                  <c:v>Ethnic minority</c:v>
                </c:pt>
                <c:pt idx="6">
                  <c:v>18-29</c:v>
                </c:pt>
                <c:pt idx="7">
                  <c:v>30-49</c:v>
                </c:pt>
                <c:pt idx="8">
                  <c:v>50+</c:v>
                </c:pt>
                <c:pt idx="10">
                  <c:v>ABC1</c:v>
                </c:pt>
                <c:pt idx="11">
                  <c:v>C2DE</c:v>
                </c:pt>
                <c:pt idx="13">
                  <c:v>IMD 1-2</c:v>
                </c:pt>
                <c:pt idx="14">
                  <c:v>IMD 3-8</c:v>
                </c:pt>
                <c:pt idx="15">
                  <c:v>IMD 9-10</c:v>
                </c:pt>
                <c:pt idx="17">
                  <c:v>Living 
with a disability </c:v>
                </c:pt>
                <c:pt idx="18">
                  <c:v>Living 
without a disability </c:v>
                </c:pt>
                <c:pt idx="20">
                  <c:v>Experiences mental health problems</c:v>
                </c:pt>
                <c:pt idx="21">
                  <c:v>No experience of mental health problems </c:v>
                </c:pt>
                <c:pt idx="23">
                  <c:v>England</c:v>
                </c:pt>
                <c:pt idx="24">
                  <c:v>Wales </c:v>
                </c:pt>
                <c:pt idx="25">
                  <c:v>Scotland </c:v>
                </c:pt>
                <c:pt idx="26">
                  <c:v>Northern Ireland</c:v>
                </c:pt>
              </c:strCache>
            </c:strRef>
          </c:cat>
          <c:val>
            <c:numRef>
              <c:f>Sheet1!$B$2:$B$28</c:f>
              <c:numCache>
                <c:formatCode>General</c:formatCode>
                <c:ptCount val="27"/>
                <c:pt idx="0" formatCode="0%">
                  <c:v>0.62</c:v>
                </c:pt>
                <c:pt idx="3" formatCode="0%">
                  <c:v>0.61</c:v>
                </c:pt>
                <c:pt idx="4" formatCode="0%">
                  <c:v>0.68</c:v>
                </c:pt>
                <c:pt idx="6" formatCode="0%">
                  <c:v>0.78</c:v>
                </c:pt>
                <c:pt idx="7" formatCode="0%">
                  <c:v>0.81</c:v>
                </c:pt>
                <c:pt idx="8" formatCode="0%">
                  <c:v>0.46</c:v>
                </c:pt>
                <c:pt idx="10" formatCode="0%">
                  <c:v>0.65</c:v>
                </c:pt>
                <c:pt idx="11" formatCode="0%">
                  <c:v>0.57999999999999996</c:v>
                </c:pt>
                <c:pt idx="13" formatCode="0%">
                  <c:v>0.64</c:v>
                </c:pt>
                <c:pt idx="14" formatCode="0%">
                  <c:v>0.61</c:v>
                </c:pt>
                <c:pt idx="15" formatCode="0%">
                  <c:v>0.61</c:v>
                </c:pt>
                <c:pt idx="17" formatCode="0%">
                  <c:v>0.51</c:v>
                </c:pt>
                <c:pt idx="18" formatCode="0%">
                  <c:v>0.68</c:v>
                </c:pt>
                <c:pt idx="20" formatCode="0%">
                  <c:v>0.66</c:v>
                </c:pt>
                <c:pt idx="21" formatCode="0%">
                  <c:v>0.6</c:v>
                </c:pt>
                <c:pt idx="23" formatCode="0%">
                  <c:v>0.62</c:v>
                </c:pt>
                <c:pt idx="24" formatCode="0%">
                  <c:v>0.55000000000000004</c:v>
                </c:pt>
                <c:pt idx="25" formatCode="0%">
                  <c:v>0.61</c:v>
                </c:pt>
                <c:pt idx="26" formatCode="0%">
                  <c:v>0.67</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2"/>
              <c:layout>
                <c:manualLayout>
                  <c:x val="-4.470167658565778E-3"/>
                  <c:y val="-1.8863220433387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Sheet1!$B$2:$B$11</c:f>
              <c:numCache>
                <c:formatCode>0%</c:formatCode>
                <c:ptCount val="10"/>
                <c:pt idx="0">
                  <c:v>0.43059999999999998</c:v>
                </c:pt>
                <c:pt idx="1">
                  <c:v>0.40210000000000001</c:v>
                </c:pt>
                <c:pt idx="2">
                  <c:v>0.38240000000000002</c:v>
                </c:pt>
                <c:pt idx="3">
                  <c:v>0.20979999999999999</c:v>
                </c:pt>
                <c:pt idx="4">
                  <c:v>0.18010000000000001</c:v>
                </c:pt>
                <c:pt idx="5">
                  <c:v>0.1754</c:v>
                </c:pt>
                <c:pt idx="6">
                  <c:v>0.15110000000000001</c:v>
                </c:pt>
                <c:pt idx="7">
                  <c:v>0.14430000000000001</c:v>
                </c:pt>
                <c:pt idx="8">
                  <c:v>0.12590000000000001</c:v>
                </c:pt>
                <c:pt idx="9">
                  <c:v>0.1305</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0"/>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Sheet1!$C$2:$C$11</c:f>
              <c:numCache>
                <c:formatCode>0%</c:formatCode>
                <c:ptCount val="10"/>
                <c:pt idx="0">
                  <c:v>0.43090000000000001</c:v>
                </c:pt>
                <c:pt idx="1">
                  <c:v>0.42220000000000002</c:v>
                </c:pt>
                <c:pt idx="2">
                  <c:v>0.37730000000000002</c:v>
                </c:pt>
                <c:pt idx="3">
                  <c:v>0.1792</c:v>
                </c:pt>
                <c:pt idx="4">
                  <c:v>0.1641</c:v>
                </c:pt>
                <c:pt idx="5">
                  <c:v>0.1774</c:v>
                </c:pt>
                <c:pt idx="6">
                  <c:v>0.1116</c:v>
                </c:pt>
                <c:pt idx="7">
                  <c:v>9.7299999999999998E-2</c:v>
                </c:pt>
                <c:pt idx="8">
                  <c:v>0.1174</c:v>
                </c:pt>
                <c:pt idx="9">
                  <c:v>0.13450000000000001</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0"/>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Sheet1!$D$2:$D$11</c:f>
              <c:numCache>
                <c:formatCode>0%</c:formatCode>
                <c:ptCount val="10"/>
                <c:pt idx="0">
                  <c:v>0.39729999999999999</c:v>
                </c:pt>
                <c:pt idx="1">
                  <c:v>0.41909999999999997</c:v>
                </c:pt>
                <c:pt idx="2">
                  <c:v>0.35680000000000001</c:v>
                </c:pt>
                <c:pt idx="3">
                  <c:v>0.1888</c:v>
                </c:pt>
                <c:pt idx="4">
                  <c:v>0.1744</c:v>
                </c:pt>
                <c:pt idx="5">
                  <c:v>0.1502</c:v>
                </c:pt>
                <c:pt idx="6">
                  <c:v>0.1595</c:v>
                </c:pt>
                <c:pt idx="7">
                  <c:v>0.18160000000000001</c:v>
                </c:pt>
                <c:pt idx="8">
                  <c:v>0.1109</c:v>
                </c:pt>
                <c:pt idx="9">
                  <c:v>0.11849999999999999</c:v>
                </c:pt>
              </c:numCache>
            </c:numRef>
          </c:val>
          <c:extLst>
            <c:ext xmlns:c16="http://schemas.microsoft.com/office/drawing/2014/chart" uri="{C3380CC4-5D6E-409C-BE32-E72D297353CC}">
              <c16:uniqueId val="{00000001-EFD9-4F0F-9A66-83E06D540E5C}"/>
            </c:ext>
          </c:extLst>
        </c:ser>
        <c:ser>
          <c:idx val="3"/>
          <c:order val="3"/>
          <c:tx>
            <c:strRef>
              <c:f>Sheet1!$E$1</c:f>
              <c:strCache>
                <c:ptCount val="1"/>
                <c:pt idx="0">
                  <c:v>Never attended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cervical screening painful when I have been before</c:v>
                </c:pt>
                <c:pt idx="2">
                  <c:v>I was worried that cervical screening might be painful</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Sheet1!$E$2:$E$11</c:f>
              <c:numCache>
                <c:formatCode>0%</c:formatCode>
                <c:ptCount val="10"/>
                <c:pt idx="0">
                  <c:v>0.68</c:v>
                </c:pt>
                <c:pt idx="1">
                  <c:v>0.1</c:v>
                </c:pt>
                <c:pt idx="2">
                  <c:v>0.65</c:v>
                </c:pt>
                <c:pt idx="3">
                  <c:v>0.63</c:v>
                </c:pt>
                <c:pt idx="4">
                  <c:v>0.4</c:v>
                </c:pt>
                <c:pt idx="5">
                  <c:v>0.28999999999999998</c:v>
                </c:pt>
                <c:pt idx="6">
                  <c:v>0.47</c:v>
                </c:pt>
                <c:pt idx="7">
                  <c:v>0.45</c:v>
                </c:pt>
                <c:pt idx="8">
                  <c:v>0.31</c:v>
                </c:pt>
                <c:pt idx="9">
                  <c:v>0.12</c:v>
                </c:pt>
              </c:numCache>
            </c:numRef>
          </c:val>
          <c:extLst>
            <c:ext xmlns:c16="http://schemas.microsoft.com/office/drawing/2014/chart" uri="{C3380CC4-5D6E-409C-BE32-E72D297353CC}">
              <c16:uniqueId val="{00000000-DF71-4E07-AD0A-F1D273A855AA}"/>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0.02</c:v>
                </c:pt>
                <c:pt idx="1">
                  <c:v>0.03</c:v>
                </c:pt>
                <c:pt idx="2">
                  <c:v>0.09</c:v>
                </c:pt>
                <c:pt idx="3">
                  <c:v>0.14000000000000001</c:v>
                </c:pt>
                <c:pt idx="4">
                  <c:v>0.05</c:v>
                </c:pt>
                <c:pt idx="5">
                  <c:v>0.68</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0.02</c:v>
                </c:pt>
                <c:pt idx="1">
                  <c:v>0.03</c:v>
                </c:pt>
                <c:pt idx="2">
                  <c:v>0.09</c:v>
                </c:pt>
                <c:pt idx="3">
                  <c:v>0.14000000000000001</c:v>
                </c:pt>
                <c:pt idx="4">
                  <c:v>0.13</c:v>
                </c:pt>
                <c:pt idx="5">
                  <c:v>0.59</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All</c:v>
                </c:pt>
                <c:pt idx="2">
                  <c:v>Male </c:v>
                </c:pt>
                <c:pt idx="3">
                  <c:v>Female </c:v>
                </c:pt>
                <c:pt idx="5">
                  <c:v>White</c:v>
                </c:pt>
                <c:pt idx="6">
                  <c:v>Ethnic minority</c:v>
                </c:pt>
                <c:pt idx="8">
                  <c:v>ABC1</c:v>
                </c:pt>
                <c:pt idx="9">
                  <c:v>C2DE</c:v>
                </c:pt>
                <c:pt idx="11">
                  <c:v>IMD 1-2</c:v>
                </c:pt>
                <c:pt idx="12">
                  <c:v>IMD 3-8</c:v>
                </c:pt>
                <c:pt idx="13">
                  <c:v>IMD 9-10</c:v>
                </c:pt>
                <c:pt idx="15">
                  <c:v>Living 
with a disability </c:v>
                </c:pt>
                <c:pt idx="16">
                  <c:v>Living 
without a disability </c:v>
                </c:pt>
                <c:pt idx="18">
                  <c:v>Experiences mental health problems</c:v>
                </c:pt>
                <c:pt idx="19">
                  <c:v>No experience of mental health problems </c:v>
                </c:pt>
                <c:pt idx="21">
                  <c:v>England</c:v>
                </c:pt>
                <c:pt idx="22">
                  <c:v>Wales</c:v>
                </c:pt>
                <c:pt idx="23">
                  <c:v>Scotland</c:v>
                </c:pt>
                <c:pt idx="24">
                  <c:v>Northern Ireland</c:v>
                </c:pt>
              </c:strCache>
            </c:strRef>
          </c:cat>
          <c:val>
            <c:numRef>
              <c:f>Sheet1!$B$2:$B$26</c:f>
              <c:numCache>
                <c:formatCode>General</c:formatCode>
                <c:ptCount val="25"/>
                <c:pt idx="0" formatCode="0%">
                  <c:v>0.68</c:v>
                </c:pt>
                <c:pt idx="2" formatCode="0%">
                  <c:v>0.69</c:v>
                </c:pt>
                <c:pt idx="3" formatCode="0%">
                  <c:v>0.66</c:v>
                </c:pt>
                <c:pt idx="5" formatCode="0%">
                  <c:v>0.69</c:v>
                </c:pt>
                <c:pt idx="6" formatCode="0%">
                  <c:v>0.6</c:v>
                </c:pt>
                <c:pt idx="8" formatCode="0%">
                  <c:v>0.69</c:v>
                </c:pt>
                <c:pt idx="9" formatCode="0%">
                  <c:v>0.66</c:v>
                </c:pt>
                <c:pt idx="11" formatCode="0%">
                  <c:v>0.59</c:v>
                </c:pt>
                <c:pt idx="12" formatCode="0%">
                  <c:v>0.68</c:v>
                </c:pt>
                <c:pt idx="13" formatCode="0%">
                  <c:v>0.73</c:v>
                </c:pt>
                <c:pt idx="15" formatCode="0%">
                  <c:v>0.69</c:v>
                </c:pt>
                <c:pt idx="16" formatCode="0%">
                  <c:v>0.67</c:v>
                </c:pt>
                <c:pt idx="18" formatCode="0%">
                  <c:v>0.61</c:v>
                </c:pt>
                <c:pt idx="19" formatCode="0%">
                  <c:v>0.7</c:v>
                </c:pt>
                <c:pt idx="21" formatCode="0%">
                  <c:v>0.66</c:v>
                </c:pt>
                <c:pt idx="22" formatCode="0%">
                  <c:v>0.69</c:v>
                </c:pt>
                <c:pt idx="23" formatCode="0%">
                  <c:v>0.76</c:v>
                </c:pt>
                <c:pt idx="24" formatCode="0%">
                  <c:v>0.78</c:v>
                </c:pt>
              </c:numCache>
            </c:numRef>
          </c:val>
          <c:extLst>
            <c:ext xmlns:c16="http://schemas.microsoft.com/office/drawing/2014/chart" uri="{C3380CC4-5D6E-409C-BE32-E72D297353CC}">
              <c16:uniqueId val="{00000000-1B96-4AFA-88D0-D48D8A5D12E4}"/>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dirty="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Eat more wholegrain foods</c:v>
                </c:pt>
                <c:pt idx="3">
                  <c:v>Lose weight</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c:v>
                </c:pt>
                <c:pt idx="1">
                  <c:v>0.56000000000000005</c:v>
                </c:pt>
                <c:pt idx="2">
                  <c:v>0.48</c:v>
                </c:pt>
                <c:pt idx="3">
                  <c:v>0.47</c:v>
                </c:pt>
                <c:pt idx="4">
                  <c:v>0.43</c:v>
                </c:pt>
                <c:pt idx="5">
                  <c:v>0.42</c:v>
                </c:pt>
                <c:pt idx="6">
                  <c:v>0.3</c:v>
                </c:pt>
                <c:pt idx="7">
                  <c:v>0.28999999999999998</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Sheet1!$B$2:$B$5</c:f>
              <c:numCache>
                <c:formatCode>0%</c:formatCode>
                <c:ptCount val="4"/>
                <c:pt idx="0">
                  <c:v>0.76070000000000004</c:v>
                </c:pt>
                <c:pt idx="1">
                  <c:v>0.9</c:v>
                </c:pt>
                <c:pt idx="2">
                  <c:v>0.72</c:v>
                </c:pt>
                <c:pt idx="3">
                  <c:v>0.2</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Sheet1!$C$2:$C$5</c:f>
              <c:numCache>
                <c:formatCode>0%</c:formatCode>
                <c:ptCount val="4"/>
                <c:pt idx="0">
                  <c:v>8.3799999999999999E-2</c:v>
                </c:pt>
                <c:pt idx="1">
                  <c:v>0.04</c:v>
                </c:pt>
                <c:pt idx="2">
                  <c:v>0.13</c:v>
                </c:pt>
                <c:pt idx="3">
                  <c:v>0.21</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Sheet1!$D$2:$D$5</c:f>
              <c:numCache>
                <c:formatCode>0%</c:formatCode>
                <c:ptCount val="4"/>
                <c:pt idx="0">
                  <c:v>2.7799999999999998E-2</c:v>
                </c:pt>
                <c:pt idx="1">
                  <c:v>0</c:v>
                </c:pt>
                <c:pt idx="2">
                  <c:v>0.01</c:v>
                </c:pt>
                <c:pt idx="3">
                  <c:v>0.2</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Sheet1!$E$2:$E$5</c:f>
              <c:numCache>
                <c:formatCode>0%</c:formatCode>
                <c:ptCount val="4"/>
                <c:pt idx="0">
                  <c:v>2.1499999999999998E-2</c:v>
                </c:pt>
                <c:pt idx="1">
                  <c:v>0</c:v>
                </c:pt>
                <c:pt idx="2">
                  <c:v>0.03</c:v>
                </c:pt>
                <c:pt idx="3">
                  <c:v>0.17</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completed</c:v>
                </c:pt>
              </c:strCache>
            </c:strRef>
          </c:cat>
          <c:val>
            <c:numRef>
              <c:f>Sheet1!$F$2:$F$5</c:f>
              <c:numCache>
                <c:formatCode>0%</c:formatCode>
                <c:ptCount val="4"/>
                <c:pt idx="0">
                  <c:v>5.6500000000000002E-2</c:v>
                </c:pt>
                <c:pt idx="1">
                  <c:v>0.05</c:v>
                </c:pt>
                <c:pt idx="2">
                  <c:v>0.08</c:v>
                </c:pt>
                <c:pt idx="3">
                  <c:v>7.0000000000000007E-2</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completed</c:v>
                </c:pt>
              </c:strCache>
            </c:strRef>
          </c:cat>
          <c:val>
            <c:numRef>
              <c:f>Sheet1!$G$2:$G$5</c:f>
              <c:numCache>
                <c:formatCode>0%</c:formatCode>
                <c:ptCount val="4"/>
                <c:pt idx="0">
                  <c:v>0.04</c:v>
                </c:pt>
                <c:pt idx="1">
                  <c:v>0</c:v>
                </c:pt>
                <c:pt idx="2">
                  <c:v>0.04</c:v>
                </c:pt>
                <c:pt idx="3">
                  <c:v>0.16</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All</c:v>
                </c:pt>
                <c:pt idx="2">
                  <c:v>Male </c:v>
                </c:pt>
                <c:pt idx="3">
                  <c:v>Female </c:v>
                </c:pt>
                <c:pt idx="5">
                  <c:v>White</c:v>
                </c:pt>
                <c:pt idx="6">
                  <c:v>Ethnic minority</c:v>
                </c:pt>
                <c:pt idx="8">
                  <c:v>ABC1</c:v>
                </c:pt>
                <c:pt idx="9">
                  <c:v>C2DE</c:v>
                </c:pt>
                <c:pt idx="11">
                  <c:v>IMD 1-2</c:v>
                </c:pt>
                <c:pt idx="12">
                  <c:v>IMD 3-8</c:v>
                </c:pt>
                <c:pt idx="13">
                  <c:v>IMD 9-10</c:v>
                </c:pt>
                <c:pt idx="15">
                  <c:v>Living 
with a disability </c:v>
                </c:pt>
                <c:pt idx="16">
                  <c:v>Living 
without a disability </c:v>
                </c:pt>
                <c:pt idx="18">
                  <c:v>Experiences mental health problems</c:v>
                </c:pt>
                <c:pt idx="19">
                  <c:v>No experience of mental health problems </c:v>
                </c:pt>
                <c:pt idx="21">
                  <c:v>England</c:v>
                </c:pt>
                <c:pt idx="22">
                  <c:v>Wales</c:v>
                </c:pt>
                <c:pt idx="23">
                  <c:v>Scotland</c:v>
                </c:pt>
                <c:pt idx="24">
                  <c:v>Northern Ireland</c:v>
                </c:pt>
              </c:strCache>
            </c:strRef>
          </c:cat>
          <c:val>
            <c:numRef>
              <c:f>Sheet1!$B$2:$B$26</c:f>
              <c:numCache>
                <c:formatCode>General</c:formatCode>
                <c:ptCount val="25"/>
                <c:pt idx="0" formatCode="0%">
                  <c:v>0.84</c:v>
                </c:pt>
                <c:pt idx="2" formatCode="0%">
                  <c:v>0.85</c:v>
                </c:pt>
                <c:pt idx="3" formatCode="0%">
                  <c:v>0.84</c:v>
                </c:pt>
                <c:pt idx="5" formatCode="0%">
                  <c:v>0.84</c:v>
                </c:pt>
                <c:pt idx="6" formatCode="0%">
                  <c:v>0.85</c:v>
                </c:pt>
                <c:pt idx="8" formatCode="0%">
                  <c:v>0.85</c:v>
                </c:pt>
                <c:pt idx="9" formatCode="0%">
                  <c:v>0.84</c:v>
                </c:pt>
                <c:pt idx="11" formatCode="0%">
                  <c:v>0.78</c:v>
                </c:pt>
                <c:pt idx="12" formatCode="0%">
                  <c:v>0.85</c:v>
                </c:pt>
                <c:pt idx="13" formatCode="0%">
                  <c:v>0.87</c:v>
                </c:pt>
                <c:pt idx="15" formatCode="0%">
                  <c:v>0.83</c:v>
                </c:pt>
                <c:pt idx="16" formatCode="0%">
                  <c:v>0.86</c:v>
                </c:pt>
                <c:pt idx="18" formatCode="0%">
                  <c:v>0.88</c:v>
                </c:pt>
                <c:pt idx="19" formatCode="0%">
                  <c:v>0.84</c:v>
                </c:pt>
                <c:pt idx="21" formatCode="0%">
                  <c:v>0.85</c:v>
                </c:pt>
                <c:pt idx="22" formatCode="0%">
                  <c:v>0.81</c:v>
                </c:pt>
                <c:pt idx="23" formatCode="0%">
                  <c:v>0.85</c:v>
                </c:pt>
                <c:pt idx="24" formatCode="0%">
                  <c:v>0.88</c:v>
                </c:pt>
              </c:numCache>
            </c:numRef>
          </c:val>
          <c:extLst>
            <c:ext xmlns:c16="http://schemas.microsoft.com/office/drawing/2014/chart" uri="{C3380CC4-5D6E-409C-BE32-E72D297353CC}">
              <c16:uniqueId val="{00000000-7F6C-49BD-9269-DE63F914E94C}"/>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Sheet1!$B$2:$B$11</c:f>
              <c:numCache>
                <c:formatCode>0%</c:formatCode>
                <c:ptCount val="10"/>
                <c:pt idx="0">
                  <c:v>0.1164</c:v>
                </c:pt>
                <c:pt idx="1">
                  <c:v>0.1129</c:v>
                </c:pt>
                <c:pt idx="2">
                  <c:v>9.9900000000000003E-2</c:v>
                </c:pt>
                <c:pt idx="3">
                  <c:v>8.6999999999999994E-2</c:v>
                </c:pt>
                <c:pt idx="4">
                  <c:v>7.85E-2</c:v>
                </c:pt>
                <c:pt idx="5">
                  <c:v>6.4600000000000005E-2</c:v>
                </c:pt>
                <c:pt idx="6">
                  <c:v>6.4299999999999996E-2</c:v>
                </c:pt>
                <c:pt idx="7">
                  <c:v>6.0999999999999999E-2</c:v>
                </c:pt>
                <c:pt idx="8">
                  <c:v>4.82E-2</c:v>
                </c:pt>
                <c:pt idx="9">
                  <c:v>4.7600000000000003E-2</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4"/>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C8-4964-B63B-725519AC45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Sheet1!$C$2:$C$11</c:f>
              <c:numCache>
                <c:formatCode>0%</c:formatCode>
                <c:ptCount val="10"/>
                <c:pt idx="0">
                  <c:v>7.9299999999999995E-2</c:v>
                </c:pt>
                <c:pt idx="1">
                  <c:v>7.9299999999999995E-2</c:v>
                </c:pt>
                <c:pt idx="2">
                  <c:v>5.8599999999999999E-2</c:v>
                </c:pt>
                <c:pt idx="3">
                  <c:v>5.6899999999999999E-2</c:v>
                </c:pt>
                <c:pt idx="4">
                  <c:v>5.2600000000000001E-2</c:v>
                </c:pt>
                <c:pt idx="5">
                  <c:v>2.98E-2</c:v>
                </c:pt>
                <c:pt idx="6">
                  <c:v>2.6700000000000002E-2</c:v>
                </c:pt>
                <c:pt idx="7">
                  <c:v>4.7300000000000002E-2</c:v>
                </c:pt>
                <c:pt idx="8">
                  <c:v>1.95E-2</c:v>
                </c:pt>
                <c:pt idx="9">
                  <c:v>5.0500000000000003E-2</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Overdue</c:v>
                </c:pt>
              </c:strCache>
            </c:strRef>
          </c:tx>
          <c:spPr>
            <a:solidFill>
              <a:schemeClr val="accent2"/>
            </a:solidFill>
            <a:ln>
              <a:noFill/>
            </a:ln>
            <a:effectLst/>
          </c:spPr>
          <c:invertIfNegative val="0"/>
          <c:dLbls>
            <c:dLbl>
              <c:idx val="4"/>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C8-4964-B63B-725519AC45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Sheet1!$D$2:$D$11</c:f>
              <c:numCache>
                <c:formatCode>0%</c:formatCode>
                <c:ptCount val="10"/>
                <c:pt idx="0">
                  <c:v>0.2019</c:v>
                </c:pt>
                <c:pt idx="1">
                  <c:v>0.16750000000000001</c:v>
                </c:pt>
                <c:pt idx="2">
                  <c:v>0.11840000000000001</c:v>
                </c:pt>
                <c:pt idx="3">
                  <c:v>0.1489</c:v>
                </c:pt>
                <c:pt idx="4">
                  <c:v>0.1082</c:v>
                </c:pt>
                <c:pt idx="5">
                  <c:v>0.10249999999999999</c:v>
                </c:pt>
                <c:pt idx="6">
                  <c:v>0.1003</c:v>
                </c:pt>
                <c:pt idx="7">
                  <c:v>7.7100000000000002E-2</c:v>
                </c:pt>
                <c:pt idx="8">
                  <c:v>6.9500000000000006E-2</c:v>
                </c:pt>
                <c:pt idx="9">
                  <c:v>5.8000000000000003E-2</c:v>
                </c:pt>
              </c:numCache>
            </c:numRef>
          </c:val>
          <c:extLst>
            <c:ext xmlns:c16="http://schemas.microsoft.com/office/drawing/2014/chart" uri="{C3380CC4-5D6E-409C-BE32-E72D297353CC}">
              <c16:uniqueId val="{00000004-C3C8-4964-B63B-725519AC4536}"/>
            </c:ext>
          </c:extLst>
        </c:ser>
        <c:ser>
          <c:idx val="3"/>
          <c:order val="3"/>
          <c:tx>
            <c:strRef>
              <c:f>Sheet1!$E$1</c:f>
              <c:strCache>
                <c:ptCount val="1"/>
                <c:pt idx="0">
                  <c:v>Never completed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found it too messy to complete the poo test kit</c:v>
                </c:pt>
                <c:pt idx="1">
                  <c:v>I was too frightened of what the poo test might find</c:v>
                </c:pt>
                <c:pt idx="2">
                  <c:v>I didn't have any symptoms of bowel cancer</c:v>
                </c:pt>
                <c:pt idx="3">
                  <c:v>I was unsure how to do it or I worried I would do it wrong</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had other more important things to worry about than bowel cancer screening</c:v>
                </c:pt>
                <c:pt idx="9">
                  <c:v>I recently completed a poo test kit for potential bowel cancer symptoms, so I didn't think I would need to do one again so soon</c:v>
                </c:pt>
              </c:strCache>
            </c:strRef>
          </c:cat>
          <c:val>
            <c:numRef>
              <c:f>Sheet1!$E$2:$E$11</c:f>
              <c:numCache>
                <c:formatCode>0%</c:formatCode>
                <c:ptCount val="10"/>
                <c:pt idx="0">
                  <c:v>0.32</c:v>
                </c:pt>
                <c:pt idx="1">
                  <c:v>0.32</c:v>
                </c:pt>
                <c:pt idx="2">
                  <c:v>0.4</c:v>
                </c:pt>
                <c:pt idx="3">
                  <c:v>0.26</c:v>
                </c:pt>
                <c:pt idx="4">
                  <c:v>0.24</c:v>
                </c:pt>
                <c:pt idx="5">
                  <c:v>0.27</c:v>
                </c:pt>
                <c:pt idx="6">
                  <c:v>0.33</c:v>
                </c:pt>
                <c:pt idx="7">
                  <c:v>0.16</c:v>
                </c:pt>
                <c:pt idx="8">
                  <c:v>0.25</c:v>
                </c:pt>
                <c:pt idx="9">
                  <c:v>0.02</c:v>
                </c:pt>
              </c:numCache>
            </c:numRef>
          </c:val>
          <c:extLst>
            <c:ext xmlns:c16="http://schemas.microsoft.com/office/drawing/2014/chart" uri="{C3380CC4-5D6E-409C-BE32-E72D297353CC}">
              <c16:uniqueId val="{00000000-2C8F-4571-851D-72BC575AC148}"/>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3776913776057838"/>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0.03</c:v>
                </c:pt>
                <c:pt idx="2">
                  <c:v>0.05</c:v>
                </c:pt>
                <c:pt idx="3">
                  <c:v>0.04</c:v>
                </c:pt>
                <c:pt idx="4">
                  <c:v>0.09</c:v>
                </c:pt>
                <c:pt idx="5">
                  <c:v>0.76</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0.03</c:v>
                </c:pt>
                <c:pt idx="2">
                  <c:v>0.05</c:v>
                </c:pt>
                <c:pt idx="3">
                  <c:v>0.04</c:v>
                </c:pt>
                <c:pt idx="4">
                  <c:v>0.28000000000000003</c:v>
                </c:pt>
                <c:pt idx="5">
                  <c:v>0.57999999999999996</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9"/>
              <c:tx>
                <c:rich>
                  <a:bodyPr/>
                  <a:lstStyle/>
                  <a:p>
                    <a:fld id="{34E21277-F7AC-4280-BB35-F851EF536BF9}"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2EE-4FD5-90C0-C9D57AE925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3">
                  <c:v>White</c:v>
                </c:pt>
                <c:pt idx="4">
                  <c:v>Ethnic minority</c:v>
                </c:pt>
                <c:pt idx="6">
                  <c:v>ABC1</c:v>
                </c:pt>
                <c:pt idx="7">
                  <c:v>C2DE</c:v>
                </c:pt>
                <c:pt idx="9">
                  <c:v>IMD 1-2</c:v>
                </c:pt>
                <c:pt idx="10">
                  <c:v>IMD 3-8</c:v>
                </c:pt>
                <c:pt idx="11">
                  <c:v>IMD 9-10</c:v>
                </c:pt>
                <c:pt idx="13">
                  <c:v>Living 
with a disability </c:v>
                </c:pt>
                <c:pt idx="14">
                  <c:v>Living 
without a disability </c:v>
                </c:pt>
                <c:pt idx="16">
                  <c:v>Experiences mental health problems</c:v>
                </c:pt>
                <c:pt idx="17">
                  <c:v>No experience of mental health problems </c:v>
                </c:pt>
                <c:pt idx="19">
                  <c:v>England</c:v>
                </c:pt>
                <c:pt idx="20">
                  <c:v>Wales</c:v>
                </c:pt>
                <c:pt idx="21">
                  <c:v>Scotland</c:v>
                </c:pt>
                <c:pt idx="22">
                  <c:v>Northern Ireland</c:v>
                </c:pt>
              </c:strCache>
            </c:strRef>
          </c:cat>
          <c:val>
            <c:numRef>
              <c:f>Sheet1!$B$2:$B$24</c:f>
              <c:numCache>
                <c:formatCode>General</c:formatCode>
                <c:ptCount val="23"/>
                <c:pt idx="0" formatCode="0%">
                  <c:v>0.76</c:v>
                </c:pt>
                <c:pt idx="3" formatCode="0%">
                  <c:v>0.77</c:v>
                </c:pt>
                <c:pt idx="4" formatCode="0%">
                  <c:v>0.73</c:v>
                </c:pt>
                <c:pt idx="6" formatCode="0%">
                  <c:v>0.79</c:v>
                </c:pt>
                <c:pt idx="7" formatCode="0%">
                  <c:v>0.74</c:v>
                </c:pt>
                <c:pt idx="9" formatCode="0%">
                  <c:v>0.68</c:v>
                </c:pt>
                <c:pt idx="10" formatCode="0%">
                  <c:v>0.76</c:v>
                </c:pt>
                <c:pt idx="11" formatCode="0%">
                  <c:v>0.81</c:v>
                </c:pt>
                <c:pt idx="13" formatCode="0%">
                  <c:v>0.74</c:v>
                </c:pt>
                <c:pt idx="14" formatCode="0%">
                  <c:v>0.79</c:v>
                </c:pt>
                <c:pt idx="16" formatCode="0%">
                  <c:v>0.74</c:v>
                </c:pt>
                <c:pt idx="17" formatCode="0%">
                  <c:v>0.78</c:v>
                </c:pt>
                <c:pt idx="19" formatCode="0%">
                  <c:v>0.77</c:v>
                </c:pt>
                <c:pt idx="20" formatCode="0%">
                  <c:v>0.7</c:v>
                </c:pt>
                <c:pt idx="21" formatCode="0%">
                  <c:v>0.77</c:v>
                </c:pt>
                <c:pt idx="22" formatCode="0%">
                  <c:v>0.78</c:v>
                </c:pt>
              </c:numCache>
            </c:numRef>
          </c:val>
          <c:extLst>
            <c:ext xmlns:c16="http://schemas.microsoft.com/office/drawing/2014/chart" uri="{C3380CC4-5D6E-409C-BE32-E72D297353CC}">
              <c16:uniqueId val="{00000001-62EE-4FD5-90C0-C9D57AE9251D}"/>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Sheet1!$B$2:$B$5</c:f>
              <c:numCache>
                <c:formatCode>0%</c:formatCode>
                <c:ptCount val="4"/>
                <c:pt idx="0">
                  <c:v>0.63480000000000003</c:v>
                </c:pt>
                <c:pt idx="1">
                  <c:v>0.71</c:v>
                </c:pt>
                <c:pt idx="2">
                  <c:v>0.46</c:v>
                </c:pt>
                <c:pt idx="3">
                  <c:v>0.11</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Sheet1!$C$2:$C$5</c:f>
              <c:numCache>
                <c:formatCode>0%</c:formatCode>
                <c:ptCount val="4"/>
                <c:pt idx="0">
                  <c:v>6.5699999999999995E-2</c:v>
                </c:pt>
                <c:pt idx="1">
                  <c:v>0.03</c:v>
                </c:pt>
                <c:pt idx="2">
                  <c:v>0.26</c:v>
                </c:pt>
                <c:pt idx="3">
                  <c:v>0.17</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Sheet1!$D$2:$D$5</c:f>
              <c:numCache>
                <c:formatCode>0%</c:formatCode>
                <c:ptCount val="4"/>
                <c:pt idx="0">
                  <c:v>3.2800000000000003E-2</c:v>
                </c:pt>
                <c:pt idx="1">
                  <c:v>0.01</c:v>
                </c:pt>
                <c:pt idx="2">
                  <c:v>7.0000000000000007E-2</c:v>
                </c:pt>
                <c:pt idx="3">
                  <c:v>0.33</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Sheet1!$E$2:$E$5</c:f>
              <c:numCache>
                <c:formatCode>0%</c:formatCode>
                <c:ptCount val="4"/>
                <c:pt idx="0">
                  <c:v>2.6599999999999999E-2</c:v>
                </c:pt>
                <c:pt idx="1">
                  <c:v>0.01</c:v>
                </c:pt>
                <c:pt idx="2">
                  <c:v>0.08</c:v>
                </c:pt>
                <c:pt idx="3">
                  <c:v>0.24</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c:v>
                </c:pt>
                <c:pt idx="1">
                  <c:v>All up to date</c:v>
                </c:pt>
                <c:pt idx="2">
                  <c:v>All overdue</c:v>
                </c:pt>
                <c:pt idx="3">
                  <c:v>Never invited</c:v>
                </c:pt>
              </c:strCache>
            </c:strRef>
          </c:cat>
          <c:val>
            <c:numRef>
              <c:f>Sheet1!$F$2:$F$5</c:f>
              <c:numCache>
                <c:formatCode>0%</c:formatCode>
                <c:ptCount val="4"/>
                <c:pt idx="0">
                  <c:v>0.2137</c:v>
                </c:pt>
                <c:pt idx="1">
                  <c:v>0.25</c:v>
                </c:pt>
                <c:pt idx="2">
                  <c:v>0.08</c:v>
                </c:pt>
                <c:pt idx="3">
                  <c:v>0.06</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Sheet1!$A$2:$A$5</c:f>
              <c:strCache>
                <c:ptCount val="4"/>
                <c:pt idx="0">
                  <c:v>All</c:v>
                </c:pt>
                <c:pt idx="1">
                  <c:v>All up to date</c:v>
                </c:pt>
                <c:pt idx="2">
                  <c:v>All overdue</c:v>
                </c:pt>
                <c:pt idx="3">
                  <c:v>Never invited</c:v>
                </c:pt>
              </c:strCache>
            </c:strRef>
          </c:cat>
          <c:val>
            <c:numRef>
              <c:f>Sheet1!$G$2:$G$5</c:f>
              <c:numCache>
                <c:formatCode>0%</c:formatCode>
                <c:ptCount val="4"/>
                <c:pt idx="0">
                  <c:v>0.03</c:v>
                </c:pt>
                <c:pt idx="1">
                  <c:v>0</c:v>
                </c:pt>
                <c:pt idx="2">
                  <c:v>0.04</c:v>
                </c:pt>
                <c:pt idx="3">
                  <c:v>0.09</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9"/>
              <c:tx>
                <c:rich>
                  <a:bodyPr/>
                  <a:lstStyle/>
                  <a:p>
                    <a:fld id="{34E21277-F7AC-4280-BB35-F851EF536BF9}"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AE-420A-877D-D39744CB34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3">
                  <c:v>White</c:v>
                </c:pt>
                <c:pt idx="4">
                  <c:v>Ethnic minority</c:v>
                </c:pt>
                <c:pt idx="6">
                  <c:v>ABC1</c:v>
                </c:pt>
                <c:pt idx="7">
                  <c:v>C2DE</c:v>
                </c:pt>
                <c:pt idx="9">
                  <c:v>IMD 1-2</c:v>
                </c:pt>
                <c:pt idx="10">
                  <c:v>IMD 3-8</c:v>
                </c:pt>
                <c:pt idx="11">
                  <c:v>IMD 9-10</c:v>
                </c:pt>
                <c:pt idx="13">
                  <c:v>Living 
with a disability </c:v>
                </c:pt>
                <c:pt idx="14">
                  <c:v>Living 
without a disability </c:v>
                </c:pt>
                <c:pt idx="16">
                  <c:v>Experiences mental health problems</c:v>
                </c:pt>
                <c:pt idx="17">
                  <c:v>No experience of mental health problems </c:v>
                </c:pt>
                <c:pt idx="19">
                  <c:v>England</c:v>
                </c:pt>
                <c:pt idx="20">
                  <c:v>Wales</c:v>
                </c:pt>
                <c:pt idx="21">
                  <c:v>Scotland</c:v>
                </c:pt>
                <c:pt idx="22">
                  <c:v>Northern Ireland</c:v>
                </c:pt>
              </c:strCache>
            </c:strRef>
          </c:cat>
          <c:val>
            <c:numRef>
              <c:f>Sheet1!$B$2:$B$24</c:f>
              <c:numCache>
                <c:formatCode>General</c:formatCode>
                <c:ptCount val="23"/>
                <c:pt idx="0" formatCode="0%">
                  <c:v>0.7</c:v>
                </c:pt>
                <c:pt idx="3" formatCode="0%">
                  <c:v>0.69</c:v>
                </c:pt>
                <c:pt idx="4" formatCode="0%">
                  <c:v>0.83</c:v>
                </c:pt>
                <c:pt idx="6" formatCode="0%">
                  <c:v>0.71</c:v>
                </c:pt>
                <c:pt idx="7" formatCode="0%">
                  <c:v>0.69</c:v>
                </c:pt>
                <c:pt idx="9" formatCode="0%">
                  <c:v>0.68</c:v>
                </c:pt>
                <c:pt idx="10" formatCode="0%">
                  <c:v>0.71</c:v>
                </c:pt>
                <c:pt idx="11" formatCode="0%">
                  <c:v>0.7</c:v>
                </c:pt>
                <c:pt idx="13" formatCode="0%">
                  <c:v>0.64</c:v>
                </c:pt>
                <c:pt idx="14" formatCode="0%">
                  <c:v>0.74</c:v>
                </c:pt>
                <c:pt idx="16" formatCode="0%">
                  <c:v>0.72</c:v>
                </c:pt>
                <c:pt idx="17" formatCode="0%">
                  <c:v>0.69</c:v>
                </c:pt>
                <c:pt idx="19" formatCode="0%">
                  <c:v>0.7</c:v>
                </c:pt>
                <c:pt idx="20" formatCode="0%">
                  <c:v>0.66</c:v>
                </c:pt>
                <c:pt idx="21" formatCode="0%">
                  <c:v>0.75</c:v>
                </c:pt>
                <c:pt idx="22" formatCode="0%">
                  <c:v>0.79</c:v>
                </c:pt>
              </c:numCache>
            </c:numRef>
          </c:val>
          <c:extLst>
            <c:ext xmlns:c16="http://schemas.microsoft.com/office/drawing/2014/chart" uri="{C3380CC4-5D6E-409C-BE32-E72D297353CC}">
              <c16:uniqueId val="{00000000-42AE-420A-877D-D39744CB3411}"/>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Sheet1!$B$2:$B$11</c:f>
              <c:numCache>
                <c:formatCode>0%</c:formatCode>
                <c:ptCount val="10"/>
                <c:pt idx="0">
                  <c:v>0.31730000000000003</c:v>
                </c:pt>
                <c:pt idx="1">
                  <c:v>0.28820000000000001</c:v>
                </c:pt>
                <c:pt idx="2">
                  <c:v>0.24540000000000001</c:v>
                </c:pt>
                <c:pt idx="3">
                  <c:v>0.1308</c:v>
                </c:pt>
                <c:pt idx="4">
                  <c:v>0.1065</c:v>
                </c:pt>
                <c:pt idx="5">
                  <c:v>0.1031</c:v>
                </c:pt>
                <c:pt idx="6">
                  <c:v>8.4900000000000003E-2</c:v>
                </c:pt>
                <c:pt idx="7">
                  <c:v>7.9799999999999996E-2</c:v>
                </c:pt>
                <c:pt idx="8">
                  <c:v>7.7399999999999997E-2</c:v>
                </c:pt>
                <c:pt idx="9">
                  <c:v>7.6899999999999996E-2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Sheet1!$C$2:$C$11</c:f>
              <c:numCache>
                <c:formatCode>0%</c:formatCode>
                <c:ptCount val="10"/>
                <c:pt idx="0">
                  <c:v>0.33</c:v>
                </c:pt>
                <c:pt idx="1">
                  <c:v>0.27</c:v>
                </c:pt>
                <c:pt idx="2">
                  <c:v>0.22</c:v>
                </c:pt>
                <c:pt idx="3">
                  <c:v>0.12</c:v>
                </c:pt>
                <c:pt idx="4">
                  <c:v>0.09</c:v>
                </c:pt>
                <c:pt idx="5">
                  <c:v>7.0000000000000007E-2</c:v>
                </c:pt>
                <c:pt idx="6">
                  <c:v>0.06</c:v>
                </c:pt>
                <c:pt idx="7">
                  <c:v>0.06</c:v>
                </c:pt>
                <c:pt idx="8">
                  <c:v>0.05</c:v>
                </c:pt>
                <c:pt idx="9">
                  <c:v>0.06</c:v>
                </c:pt>
              </c:numCache>
            </c:numRef>
          </c:val>
          <c:extLst>
            <c:ext xmlns:c16="http://schemas.microsoft.com/office/drawing/2014/chart" uri="{C3380CC4-5D6E-409C-BE32-E72D297353CC}">
              <c16:uniqueId val="{00000002-3148-45E3-95F8-9A5CDA698514}"/>
            </c:ext>
          </c:extLst>
        </c:ser>
        <c:ser>
          <c:idx val="2"/>
          <c:order val="2"/>
          <c:tx>
            <c:strRef>
              <c:f>Sheet1!$D$1</c:f>
              <c:strCache>
                <c:ptCount val="1"/>
                <c:pt idx="0">
                  <c:v>Overdue</c:v>
                </c:pt>
              </c:strCache>
            </c:strRef>
          </c:tx>
          <c:spPr>
            <a:solidFill>
              <a:schemeClr val="accent2"/>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Sheet1!$D$2:$D$11</c:f>
              <c:numCache>
                <c:formatCode>0%</c:formatCode>
                <c:ptCount val="10"/>
                <c:pt idx="0">
                  <c:v>0.41</c:v>
                </c:pt>
                <c:pt idx="1">
                  <c:v>0.36</c:v>
                </c:pt>
                <c:pt idx="2">
                  <c:v>0.36</c:v>
                </c:pt>
                <c:pt idx="3">
                  <c:v>0.14000000000000001</c:v>
                </c:pt>
                <c:pt idx="4">
                  <c:v>0.22</c:v>
                </c:pt>
                <c:pt idx="5">
                  <c:v>0.17</c:v>
                </c:pt>
                <c:pt idx="6">
                  <c:v>0.18</c:v>
                </c:pt>
                <c:pt idx="7">
                  <c:v>0.17</c:v>
                </c:pt>
                <c:pt idx="8">
                  <c:v>0.17</c:v>
                </c:pt>
                <c:pt idx="9">
                  <c:v>0.18</c:v>
                </c:pt>
              </c:numCache>
            </c:numRef>
          </c:val>
          <c:extLst>
            <c:ext xmlns:c16="http://schemas.microsoft.com/office/drawing/2014/chart" uri="{C3380CC4-5D6E-409C-BE32-E72D297353CC}">
              <c16:uniqueId val="{00000004-3148-45E3-95F8-9A5CDA698514}"/>
            </c:ext>
          </c:extLst>
        </c:ser>
        <c:ser>
          <c:idx val="3"/>
          <c:order val="3"/>
          <c:tx>
            <c:strRef>
              <c:f>Sheet1!$E$1</c:f>
              <c:strCache>
                <c:ptCount val="1"/>
                <c:pt idx="0">
                  <c:v>Never attended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didn't want a man to carry out the screening test</c:v>
                </c:pt>
                <c:pt idx="2">
                  <c:v>I was worried that breast screening might be painful</c:v>
                </c:pt>
                <c:pt idx="3">
                  <c:v>I was too frightened of what the test might find</c:v>
                </c:pt>
                <c:pt idx="4">
                  <c:v>I worried that I would find being at the appointment physically uncomfortable or difficult.</c:v>
                </c:pt>
                <c:pt idx="5">
                  <c:v>I decided that the harms of taking part outweigh the benefits</c:v>
                </c:pt>
                <c:pt idx="6">
                  <c:v>The appointment was too far away from my home</c:v>
                </c:pt>
                <c:pt idx="7">
                  <c:v>I didn't have any symptoms of breast cancer</c:v>
                </c:pt>
                <c:pt idx="8">
                  <c:v>I was too embarrassed to go for breast screening. </c:v>
                </c:pt>
                <c:pt idx="9">
                  <c:v>I found it difficult to get an appointment at a convenient time</c:v>
                </c:pt>
              </c:strCache>
            </c:strRef>
          </c:cat>
          <c:val>
            <c:numRef>
              <c:f>Sheet1!$E$2:$E$11</c:f>
              <c:numCache>
                <c:formatCode>0%</c:formatCode>
                <c:ptCount val="10"/>
                <c:pt idx="0">
                  <c:v>0.06</c:v>
                </c:pt>
                <c:pt idx="1">
                  <c:v>0.49</c:v>
                </c:pt>
                <c:pt idx="2">
                  <c:v>0.5</c:v>
                </c:pt>
                <c:pt idx="3">
                  <c:v>0.3</c:v>
                </c:pt>
                <c:pt idx="4">
                  <c:v>0.26</c:v>
                </c:pt>
                <c:pt idx="5">
                  <c:v>0.47</c:v>
                </c:pt>
                <c:pt idx="6">
                  <c:v>0.25</c:v>
                </c:pt>
                <c:pt idx="7">
                  <c:v>0.32</c:v>
                </c:pt>
                <c:pt idx="8">
                  <c:v>0.31</c:v>
                </c:pt>
                <c:pt idx="9">
                  <c:v>0.18</c:v>
                </c:pt>
              </c:numCache>
            </c:numRef>
          </c:val>
          <c:extLst>
            <c:ext xmlns:c16="http://schemas.microsoft.com/office/drawing/2014/chart" uri="{C3380CC4-5D6E-409C-BE32-E72D297353CC}">
              <c16:uniqueId val="{00000000-6701-4244-9BED-5AC8E224D32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Smoking</c:v>
                </c:pt>
                <c:pt idx="1">
                  <c:v>Drinking alcohol</c:v>
                </c:pt>
                <c:pt idx="2">
                  <c:v>Family history</c:v>
                </c:pt>
                <c:pt idx="3">
                  <c:v>Poor diet (unspecified)</c:v>
                </c:pt>
                <c:pt idx="4">
                  <c:v>Getting sunburnt</c:v>
                </c:pt>
                <c:pt idx="5">
                  <c:v>Not enough exercise</c:v>
                </c:pt>
                <c:pt idx="6">
                  <c:v>Being obese</c:v>
                </c:pt>
                <c:pt idx="7">
                  <c:v>Diet (unspecified)</c:v>
                </c:pt>
                <c:pt idx="8">
                  <c:v>Occupational exposures</c:v>
                </c:pt>
                <c:pt idx="9">
                  <c:v>Eating processed or ultra processed foods/junk food</c:v>
                </c:pt>
                <c:pt idx="10">
                  <c:v>Ionising radiation</c:v>
                </c:pt>
                <c:pt idx="11">
                  <c:v>Outdoor air pollution</c:v>
                </c:pt>
                <c:pt idx="12">
                  <c:v>Lifestyle (unspecified)</c:v>
                </c:pt>
                <c:pt idx="13">
                  <c:v>Stress</c:v>
                </c:pt>
                <c:pt idx="14">
                  <c:v>Being overweight</c:v>
                </c:pt>
              </c:strCache>
            </c:strRef>
          </c:cat>
          <c:val>
            <c:numRef>
              <c:f>Sheet1!$B$2:$B$16</c:f>
              <c:numCache>
                <c:formatCode>0%</c:formatCode>
                <c:ptCount val="15"/>
                <c:pt idx="0">
                  <c:v>0.77290000000000003</c:v>
                </c:pt>
                <c:pt idx="1">
                  <c:v>0.45600000000000002</c:v>
                </c:pt>
                <c:pt idx="2">
                  <c:v>0.39460000000000001</c:v>
                </c:pt>
                <c:pt idx="3">
                  <c:v>0.22650000000000001</c:v>
                </c:pt>
                <c:pt idx="4">
                  <c:v>0.18329999999999999</c:v>
                </c:pt>
                <c:pt idx="5">
                  <c:v>0.1585</c:v>
                </c:pt>
                <c:pt idx="6">
                  <c:v>0.14779999999999999</c:v>
                </c:pt>
                <c:pt idx="7">
                  <c:v>0.13830000000000001</c:v>
                </c:pt>
                <c:pt idx="8">
                  <c:v>0.12139999999999999</c:v>
                </c:pt>
                <c:pt idx="9">
                  <c:v>0.1195</c:v>
                </c:pt>
                <c:pt idx="10">
                  <c:v>9.8100000000000007E-2</c:v>
                </c:pt>
                <c:pt idx="11">
                  <c:v>9.7299999999999998E-2</c:v>
                </c:pt>
                <c:pt idx="12">
                  <c:v>8.1699999999999995E-2</c:v>
                </c:pt>
                <c:pt idx="13">
                  <c:v>7.5399999999999995E-2</c:v>
                </c:pt>
                <c:pt idx="14">
                  <c:v>5.8000000000000003E-2</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5"/>
            <c:invertIfNegative val="0"/>
            <c:bubble3D val="0"/>
            <c:spPr>
              <a:solidFill>
                <a:schemeClr val="accent1"/>
              </a:solidFill>
              <a:ln>
                <a:noFill/>
              </a:ln>
              <a:effectLst/>
            </c:spPr>
            <c:extLst>
              <c:ext xmlns:c16="http://schemas.microsoft.com/office/drawing/2014/chart" uri="{C3380CC4-5D6E-409C-BE32-E72D297353CC}">
                <c16:uniqueId val="{00000001-B93C-48BB-A44E-240306D0DDF8}"/>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E3DF-4F1C-8D72-2F830FF4EC99}"/>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Drinking alcohol</c:v>
                </c:pt>
                <c:pt idx="5">
                  <c:v>Having a close relative with cancer</c:v>
                </c:pt>
                <c:pt idx="6">
                  <c:v>Eating ultra-processed foods</c:v>
                </c:pt>
                <c:pt idx="7">
                  <c:v>Using e-cigarettes/vapes</c:v>
                </c:pt>
                <c:pt idx="8">
                  <c:v>Being obese</c:v>
                </c:pt>
                <c:pt idx="9">
                  <c:v>Being overweight</c:v>
                </c:pt>
                <c:pt idx="10">
                  <c:v>Eating processed meat</c:v>
                </c:pt>
                <c:pt idx="11">
                  <c:v>Being older</c:v>
                </c:pt>
                <c:pt idx="12">
                  <c:v>Infection with HPV</c:v>
                </c:pt>
                <c:pt idx="13">
                  <c:v>Not doing enough physical activity</c:v>
                </c:pt>
                <c:pt idx="14">
                  <c:v>Not eating enough fibre</c:v>
                </c:pt>
                <c:pt idx="15">
                  <c:v>Feeling stressed</c:v>
                </c:pt>
              </c:strCache>
            </c:strRef>
          </c:cat>
          <c:val>
            <c:numRef>
              <c:f>Sheet1!$B$2:$B$17</c:f>
              <c:numCache>
                <c:formatCode>0%</c:formatCode>
                <c:ptCount val="16"/>
                <c:pt idx="0">
                  <c:v>0.96</c:v>
                </c:pt>
                <c:pt idx="1">
                  <c:v>0.91</c:v>
                </c:pt>
                <c:pt idx="2">
                  <c:v>0.86</c:v>
                </c:pt>
                <c:pt idx="3">
                  <c:v>0.76</c:v>
                </c:pt>
                <c:pt idx="4">
                  <c:v>0.75</c:v>
                </c:pt>
                <c:pt idx="5">
                  <c:v>0.75</c:v>
                </c:pt>
                <c:pt idx="6">
                  <c:v>0.74</c:v>
                </c:pt>
                <c:pt idx="7">
                  <c:v>0.72</c:v>
                </c:pt>
                <c:pt idx="8">
                  <c:v>0.72</c:v>
                </c:pt>
                <c:pt idx="9">
                  <c:v>0.68</c:v>
                </c:pt>
                <c:pt idx="10">
                  <c:v>0.66</c:v>
                </c:pt>
                <c:pt idx="11">
                  <c:v>0.63</c:v>
                </c:pt>
                <c:pt idx="12">
                  <c:v>0.63</c:v>
                </c:pt>
                <c:pt idx="13">
                  <c:v>0.5</c:v>
                </c:pt>
                <c:pt idx="14">
                  <c:v>0.44</c:v>
                </c:pt>
                <c:pt idx="15">
                  <c:v>0.39</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Sore that does not heal</c:v>
                </c:pt>
                <c:pt idx="11">
                  <c:v>Change in bladder habits</c:v>
                </c:pt>
                <c:pt idx="12">
                  <c:v>Tired all the time</c:v>
                </c:pt>
                <c:pt idx="13">
                  <c:v>Persistent hoarseness</c:v>
                </c:pt>
                <c:pt idx="14">
                  <c:v>Unexplained bleeding</c:v>
                </c:pt>
                <c:pt idx="15">
                  <c:v>Breathlessness</c:v>
                </c:pt>
                <c:pt idx="16">
                  <c:v>Red/white patches in mouth</c:v>
                </c:pt>
                <c:pt idx="17">
                  <c:v>Not hungry as usual</c:v>
                </c:pt>
              </c:strCache>
            </c:strRef>
          </c:cat>
          <c:val>
            <c:numRef>
              <c:f>Sheet1!$B$2:$B$19</c:f>
              <c:numCache>
                <c:formatCode>0%</c:formatCode>
                <c:ptCount val="18"/>
                <c:pt idx="0">
                  <c:v>0.93</c:v>
                </c:pt>
                <c:pt idx="1">
                  <c:v>0.92</c:v>
                </c:pt>
                <c:pt idx="2">
                  <c:v>0.91</c:v>
                </c:pt>
                <c:pt idx="3">
                  <c:v>0.9</c:v>
                </c:pt>
                <c:pt idx="4">
                  <c:v>0.86</c:v>
                </c:pt>
                <c:pt idx="5">
                  <c:v>0.8</c:v>
                </c:pt>
                <c:pt idx="6">
                  <c:v>0.78</c:v>
                </c:pt>
                <c:pt idx="7">
                  <c:v>0.77</c:v>
                </c:pt>
                <c:pt idx="8">
                  <c:v>0.74</c:v>
                </c:pt>
                <c:pt idx="9">
                  <c:v>0.72</c:v>
                </c:pt>
                <c:pt idx="10">
                  <c:v>0.69</c:v>
                </c:pt>
                <c:pt idx="11">
                  <c:v>0.68</c:v>
                </c:pt>
                <c:pt idx="12">
                  <c:v>0.68</c:v>
                </c:pt>
                <c:pt idx="13">
                  <c:v>0.68</c:v>
                </c:pt>
                <c:pt idx="14">
                  <c:v>0.68</c:v>
                </c:pt>
                <c:pt idx="15">
                  <c:v>0.62</c:v>
                </c:pt>
                <c:pt idx="16">
                  <c:v>0.56000000000000005</c:v>
                </c:pt>
                <c:pt idx="17">
                  <c:v>0.51</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0.46</c:v>
                </c:pt>
                <c:pt idx="1">
                  <c:v>0.32</c:v>
                </c:pt>
                <c:pt idx="2">
                  <c:v>0.19</c:v>
                </c:pt>
                <c:pt idx="3">
                  <c:v>0.15</c:v>
                </c:pt>
                <c:pt idx="4">
                  <c:v>0.14000000000000001</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6/26/2026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dirty="0"/>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UK adults were trying to take part in was increased exercise, with 6 in 10 saying this</a:t>
            </a:r>
          </a:p>
          <a:p>
            <a:pPr marL="171450" indent="-171450">
              <a:buFont typeface="Arial" panose="020B0604020202020204" pitchFamily="34" charset="0"/>
              <a:buChar char="•"/>
            </a:pPr>
            <a:r>
              <a:rPr lang="en-GB" dirty="0"/>
              <a:t>This was closely followed by smokers attempting to reduce the amount they smoke</a:t>
            </a:r>
          </a:p>
          <a:p>
            <a:pPr marL="171450" indent="-171450">
              <a:buFont typeface="Arial" panose="020B0604020202020204" pitchFamily="34" charset="0"/>
              <a:buChar char="•"/>
            </a:pPr>
            <a:r>
              <a:rPr lang="en-GB" dirty="0"/>
              <a:t>Just under half said they were trying to eat more wholegrains and lose weight</a:t>
            </a:r>
          </a:p>
          <a:p>
            <a:pPr marL="171450" indent="-171450">
              <a:buFont typeface="Arial" panose="020B0604020202020204" pitchFamily="34" charset="0"/>
              <a:buChar char="•"/>
            </a:pPr>
            <a:r>
              <a:rPr lang="en-GB" dirty="0"/>
              <a:t>The least commonly selected activity was drinking less alcohol</a:t>
            </a:r>
          </a:p>
          <a:p>
            <a:endParaRPr lang="en-GB" dirty="0"/>
          </a:p>
          <a:p>
            <a:endParaRPr lang="en-GB" dirty="0"/>
          </a:p>
          <a:p>
            <a:r>
              <a:rPr lang="en-GB" b="1" u="sng" dirty="0"/>
              <a:t>Historical Data:</a:t>
            </a:r>
          </a:p>
          <a:p>
            <a:pPr marL="171450" indent="-171450">
              <a:buFont typeface="Arial" panose="020B0604020202020204" pitchFamily="34" charset="0"/>
              <a:buChar char="•"/>
            </a:pPr>
            <a:r>
              <a:rPr lang="en-GB" b="1" dirty="0"/>
              <a:t>Increase amount of physical activity: 59%</a:t>
            </a:r>
          </a:p>
          <a:p>
            <a:pPr marL="171450" indent="-171450">
              <a:buFont typeface="Arial" panose="020B0604020202020204" pitchFamily="34" charset="0"/>
              <a:buChar char="•"/>
            </a:pPr>
            <a:r>
              <a:rPr lang="en-GB" b="1" dirty="0"/>
              <a:t>Eat less food and drink that are high in fat, salt and sugar: 56%</a:t>
            </a:r>
          </a:p>
          <a:p>
            <a:pPr marL="171450" indent="-171450">
              <a:buFont typeface="Arial" panose="020B0604020202020204" pitchFamily="34" charset="0"/>
              <a:buChar char="•"/>
            </a:pPr>
            <a:r>
              <a:rPr lang="en-GB" b="1" dirty="0"/>
              <a:t>Lose weight: 50%</a:t>
            </a:r>
          </a:p>
          <a:p>
            <a:pPr marL="171450" indent="-171450">
              <a:buFont typeface="Arial" panose="020B0604020202020204" pitchFamily="34" charset="0"/>
              <a:buChar char="•"/>
            </a:pPr>
            <a:r>
              <a:rPr lang="en-GB" b="1" dirty="0"/>
              <a:t>Reduce the amount smoke: 48%</a:t>
            </a:r>
          </a:p>
          <a:p>
            <a:pPr marL="171450" indent="-171450">
              <a:buFont typeface="Arial" panose="020B0604020202020204" pitchFamily="34" charset="0"/>
              <a:buChar char="•"/>
            </a:pPr>
            <a:r>
              <a:rPr lang="en-GB" b="1" dirty="0"/>
              <a:t>Decrease the amount of processed meat eaten: 31%</a:t>
            </a:r>
          </a:p>
          <a:p>
            <a:pPr marL="171450" indent="-171450">
              <a:buFont typeface="Arial" panose="020B0604020202020204" pitchFamily="34" charset="0"/>
              <a:buChar char="•"/>
            </a:pPr>
            <a:r>
              <a:rPr lang="en-GB" b="1" dirty="0"/>
              <a:t>Stop smoking completely: 23%</a:t>
            </a:r>
          </a:p>
          <a:p>
            <a:pPr marL="171450" indent="-171450">
              <a:buFont typeface="Arial" panose="020B0604020202020204" pitchFamily="34" charset="0"/>
              <a:buChar char="•"/>
            </a:pPr>
            <a:r>
              <a:rPr lang="en-GB" b="1" dirty="0"/>
              <a:t>Reduce the amount of alcohol you drink: 21%</a:t>
            </a:r>
          </a:p>
        </p:txBody>
      </p:sp>
      <p:sp>
        <p:nvSpPr>
          <p:cNvPr id="4" name="Slide Number Placeholder 3"/>
          <p:cNvSpPr>
            <a:spLocks noGrp="1"/>
          </p:cNvSpPr>
          <p:nvPr>
            <p:ph type="sldNum" sz="quarter" idx="5"/>
          </p:nvPr>
        </p:nvSpPr>
        <p:spPr/>
        <p:txBody>
          <a:bodyPr/>
          <a:lstStyle/>
          <a:p>
            <a:fld id="{F5B38833-6303-A84B-BCE8-C8F834FB8639}" type="slidenum">
              <a:rPr lang="en-US" smtClean="0"/>
              <a:t>18</a:t>
            </a:fld>
            <a:endParaRPr lang="en-US" dirty="0"/>
          </a:p>
        </p:txBody>
      </p:sp>
    </p:spTree>
    <p:extLst>
      <p:ext uri="{BB962C8B-B14F-4D97-AF65-F5344CB8AC3E}">
        <p14:creationId xmlns:p14="http://schemas.microsoft.com/office/powerpoint/2010/main" val="32361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dirty="0"/>
          </a:p>
        </p:txBody>
      </p:sp>
    </p:spTree>
    <p:extLst>
      <p:ext uri="{BB962C8B-B14F-4D97-AF65-F5344CB8AC3E}">
        <p14:creationId xmlns:p14="http://schemas.microsoft.com/office/powerpoint/2010/main" val="157646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(77%), which was followed by just under half who identified drinking alcohol (46%) and around four in ten who cited a family history of cancer (39%)</a:t>
            </a:r>
          </a:p>
          <a:p>
            <a:pPr marL="171450" indent="-171450">
              <a:buFont typeface="Arial" panose="020B0604020202020204" pitchFamily="34" charset="0"/>
              <a:buChar char="•"/>
            </a:pPr>
            <a:r>
              <a:rPr lang="en-GB" b="0" u="none" dirty="0"/>
              <a:t>Just below a quarter listed a poor diet, and a further 14%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1 in 5 identified too much sun exposure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u="sng" dirty="0"/>
          </a:p>
          <a:p>
            <a:r>
              <a:rPr lang="en-GB" b="1" u="sng" dirty="0"/>
              <a:t>Historical data:</a:t>
            </a:r>
          </a:p>
          <a:p>
            <a:r>
              <a:rPr lang="en-GB" b="1" dirty="0"/>
              <a:t>Smoking</a:t>
            </a:r>
            <a:r>
              <a:rPr lang="en-GB" dirty="0"/>
              <a:t>	</a:t>
            </a:r>
          </a:p>
          <a:p>
            <a:r>
              <a:rPr lang="en-GB" dirty="0"/>
              <a:t>Feb-2023: 68%		Sep-2023:68%</a:t>
            </a:r>
          </a:p>
          <a:p>
            <a:r>
              <a:rPr lang="en-GB" b="1" dirty="0"/>
              <a:t>Drinking alcohol</a:t>
            </a:r>
          </a:p>
          <a:p>
            <a:r>
              <a:rPr lang="en-GB" dirty="0"/>
              <a:t>Feb-2023:37%		Sep-2023:45%</a:t>
            </a:r>
          </a:p>
          <a:p>
            <a:r>
              <a:rPr lang="en-GB" b="1" dirty="0"/>
              <a:t>Family history</a:t>
            </a:r>
          </a:p>
          <a:p>
            <a:r>
              <a:rPr lang="en-GB" dirty="0"/>
              <a:t>Feb-2023:25%		Sep-2023: 27%</a:t>
            </a:r>
          </a:p>
          <a:p>
            <a:r>
              <a:rPr lang="en-GB" b="1" dirty="0"/>
              <a:t>Too much sun exposure</a:t>
            </a:r>
          </a:p>
          <a:p>
            <a:r>
              <a:rPr lang="en-GB" dirty="0"/>
              <a:t>Feb-2023:21%		Sep-2023: 23%</a:t>
            </a:r>
          </a:p>
          <a:p>
            <a:r>
              <a:rPr lang="en-GB" b="1" dirty="0"/>
              <a:t>Poor / unhealthy diet</a:t>
            </a:r>
          </a:p>
          <a:p>
            <a:r>
              <a:rPr lang="en-GB" dirty="0"/>
              <a:t>Feb-2023:22%		Sep-2023: 21%</a:t>
            </a:r>
          </a:p>
          <a:p>
            <a:r>
              <a:rPr lang="en-GB" b="1" dirty="0"/>
              <a:t>Lack of exercise/physical activity</a:t>
            </a:r>
          </a:p>
          <a:p>
            <a:r>
              <a:rPr lang="en-GB" dirty="0"/>
              <a:t>Feb-2023:13%		Sep-2023: 17%</a:t>
            </a:r>
          </a:p>
          <a:p>
            <a:r>
              <a:rPr lang="en-GB" b="1" dirty="0"/>
              <a:t>Occupational exposures*</a:t>
            </a:r>
          </a:p>
          <a:p>
            <a:r>
              <a:rPr lang="en-GB" dirty="0"/>
              <a:t>Feb-2023:14%		Sep-2023:11%</a:t>
            </a:r>
          </a:p>
          <a:p>
            <a:r>
              <a:rPr lang="en-GB" b="1" dirty="0"/>
              <a:t>Diet</a:t>
            </a:r>
            <a:r>
              <a:rPr lang="en-GB" dirty="0"/>
              <a:t>	</a:t>
            </a:r>
          </a:p>
          <a:p>
            <a:r>
              <a:rPr lang="en-GB" dirty="0"/>
              <a:t>Feb-2023:9%		Sep-2023:11%</a:t>
            </a:r>
          </a:p>
          <a:p>
            <a:r>
              <a:rPr lang="en-GB" b="1" dirty="0"/>
              <a:t>Air pollution</a:t>
            </a:r>
          </a:p>
          <a:p>
            <a:r>
              <a:rPr lang="en-GB" dirty="0"/>
              <a:t>Feb-2023:9%		Sep-2023:11%</a:t>
            </a:r>
          </a:p>
          <a:p>
            <a:r>
              <a:rPr lang="en-GB" b="1" dirty="0"/>
              <a:t>Being obese</a:t>
            </a:r>
          </a:p>
          <a:p>
            <a:r>
              <a:rPr lang="en-GB" dirty="0"/>
              <a:t>Feb-2023:11%		Sep-2023:10%</a:t>
            </a:r>
          </a:p>
          <a:p>
            <a:r>
              <a:rPr lang="en-GB" b="1" dirty="0"/>
              <a:t>Eating processed/ultra processed food</a:t>
            </a:r>
          </a:p>
          <a:p>
            <a:r>
              <a:rPr lang="en-GB" dirty="0"/>
              <a:t>Feb-2023:5%		Sep-2023:10%</a:t>
            </a:r>
          </a:p>
          <a:p>
            <a:r>
              <a:rPr lang="en-GB" b="1" dirty="0"/>
              <a:t>Being overweight</a:t>
            </a:r>
          </a:p>
          <a:p>
            <a:r>
              <a:rPr lang="en-GB" dirty="0"/>
              <a:t>Feb-2023:5%		Sep-2023:9%</a:t>
            </a:r>
          </a:p>
          <a:p>
            <a:r>
              <a:rPr lang="en-GB" b="1" dirty="0"/>
              <a:t>Generic exposure</a:t>
            </a:r>
          </a:p>
          <a:p>
            <a:r>
              <a:rPr lang="en-GB" dirty="0"/>
              <a:t>Feb-2023:---;		Sep-2023:7%</a:t>
            </a:r>
          </a:p>
          <a:p>
            <a:r>
              <a:rPr lang="en-GB" b="1" dirty="0"/>
              <a:t>Lifestyle</a:t>
            </a:r>
            <a:r>
              <a:rPr lang="en-GB" dirty="0"/>
              <a:t>	</a:t>
            </a:r>
          </a:p>
          <a:p>
            <a:r>
              <a:rPr lang="en-GB" dirty="0"/>
              <a:t>Feb-2023:6%		Sep-2023:7%</a:t>
            </a:r>
          </a:p>
          <a:p>
            <a:r>
              <a:rPr lang="en-GB" b="1" dirty="0"/>
              <a:t>Ionising radiation</a:t>
            </a:r>
          </a:p>
          <a:p>
            <a:r>
              <a:rPr lang="en-GB" dirty="0"/>
              <a:t>Feb-2023:6%		Sep-2023:6%</a:t>
            </a:r>
          </a:p>
          <a:p>
            <a:r>
              <a:rPr lang="en-GB" b="1" dirty="0"/>
              <a:t>Stress</a:t>
            </a:r>
            <a:r>
              <a:rPr lang="en-GB" dirty="0"/>
              <a:t>	</a:t>
            </a:r>
          </a:p>
          <a:p>
            <a:r>
              <a:rPr lang="en-GB" dirty="0"/>
              <a:t>Feb-2023:4%		Sep-2023:5%</a:t>
            </a:r>
          </a:p>
          <a:p>
            <a:r>
              <a:rPr lang="en-GB" b="1" dirty="0"/>
              <a:t>Other*</a:t>
            </a:r>
            <a:r>
              <a:rPr lang="en-GB" dirty="0"/>
              <a:t>	</a:t>
            </a:r>
          </a:p>
          <a:p>
            <a:r>
              <a:rPr lang="en-GB" dirty="0"/>
              <a:t>Feb-2023: 21%		Sep-2023:17%</a:t>
            </a:r>
          </a:p>
          <a:p>
            <a:r>
              <a:rPr lang="en-GB" b="1" dirty="0"/>
              <a:t>Don’t know	</a:t>
            </a:r>
          </a:p>
          <a:p>
            <a:r>
              <a:rPr lang="en-GB" dirty="0"/>
              <a:t>Feb-2023:21%		Sep-2023:18%</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21</a:t>
            </a:fld>
            <a:endParaRPr lang="en-US" dirty="0"/>
          </a:p>
        </p:txBody>
      </p:sp>
    </p:spTree>
    <p:extLst>
      <p:ext uri="{BB962C8B-B14F-4D97-AF65-F5344CB8AC3E}">
        <p14:creationId xmlns:p14="http://schemas.microsoft.com/office/powerpoint/2010/main" val="117711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Almost all respondents (99%) recognised any of the main preventable risk factors</a:t>
            </a:r>
          </a:p>
          <a:p>
            <a:pPr marL="171450" indent="-171450">
              <a:buFont typeface="Arial" panose="020B0604020202020204" pitchFamily="34" charset="0"/>
              <a:buChar char="•"/>
            </a:pPr>
            <a:r>
              <a:rPr lang="en-GB" b="0" u="none" dirty="0"/>
              <a:t>Of the listed risk factors, smoking was the most commonly identified by almost all respondents, though more than 9 in 10 also identified too much exposure to the sun</a:t>
            </a:r>
          </a:p>
          <a:p>
            <a:pPr marL="171450" indent="-171450">
              <a:buFont typeface="Arial" panose="020B0604020202020204" pitchFamily="34" charset="0"/>
              <a:buChar char="•"/>
            </a:pPr>
            <a:r>
              <a:rPr lang="en-GB" b="0" u="none" dirty="0"/>
              <a:t>A majority recognise all correct potential risk factors except not eating enough fibre, with just under half (44%) citing this</a:t>
            </a:r>
          </a:p>
          <a:p>
            <a:pPr marL="171450" indent="-171450">
              <a:buFont typeface="Arial" panose="020B0604020202020204" pitchFamily="34" charset="0"/>
              <a:buChar char="•"/>
            </a:pPr>
            <a:r>
              <a:rPr lang="en-GB" b="0" u="none" dirty="0"/>
              <a:t>However, more than 7 in 10 incorrectly identified eating ultra-processed foods (74%) and using e-cigarettes/vapes (72%), while around 4 in 10 identified feeling stressed (39%) incorrectly as a potential risk factor of cancer</a:t>
            </a:r>
          </a:p>
          <a:p>
            <a:endParaRPr lang="en-GB" b="1" dirty="0"/>
          </a:p>
          <a:p>
            <a:r>
              <a:rPr lang="en-GB" b="1" u="sng" dirty="0"/>
              <a:t>Historical data:</a:t>
            </a:r>
          </a:p>
          <a:p>
            <a:r>
              <a:rPr lang="en-GB" b="1" i="0" u="none" dirty="0"/>
              <a:t>97% recognised main preventable risk factors / average correct risk factors = 10</a:t>
            </a:r>
          </a:p>
          <a:p>
            <a:r>
              <a:rPr lang="en-GB" b="1" dirty="0"/>
              <a:t>Smoking	</a:t>
            </a:r>
          </a:p>
          <a:p>
            <a:r>
              <a:rPr lang="en-GB" dirty="0"/>
              <a:t>2019: 95%	2021: 94%	2022: 94%	Feb-2023: 95%    Sep-2023:95%</a:t>
            </a:r>
          </a:p>
          <a:p>
            <a:r>
              <a:rPr lang="en-GB" b="1" dirty="0"/>
              <a:t>Getting sunburnt</a:t>
            </a:r>
          </a:p>
          <a:p>
            <a:r>
              <a:rPr lang="en-GB" dirty="0"/>
              <a:t>2019: 90%	2021: 90%	2022: 89%	Feb-2023: 89%   Sep-2023:90%</a:t>
            </a:r>
          </a:p>
          <a:p>
            <a:r>
              <a:rPr lang="en-GB" b="1" dirty="0"/>
              <a:t>Exposure to another person's smoking</a:t>
            </a:r>
          </a:p>
          <a:p>
            <a:r>
              <a:rPr lang="en-GB" dirty="0"/>
              <a:t>2019: 83%	2021:84%	2022: 83%	Feb-2023:84%	   Sep-2023:84%</a:t>
            </a:r>
          </a:p>
          <a:p>
            <a:r>
              <a:rPr lang="en-GB" b="1" dirty="0"/>
              <a:t>Drinking alcohol	</a:t>
            </a:r>
          </a:p>
          <a:p>
            <a:r>
              <a:rPr lang="en-GB" dirty="0"/>
              <a:t>2019:74%	2021:72%	2022:71%	Feb-2023:69%	  Sep-2023:75%</a:t>
            </a:r>
          </a:p>
          <a:p>
            <a:r>
              <a:rPr lang="en-GB" b="1" dirty="0"/>
              <a:t>Having a close relative with cancer</a:t>
            </a:r>
            <a:r>
              <a:rPr lang="en-GB" dirty="0"/>
              <a:t>	</a:t>
            </a:r>
          </a:p>
          <a:p>
            <a:r>
              <a:rPr lang="en-GB" dirty="0"/>
              <a:t>2019:69%	2021:71%	2022:72%	Feb-2023:70%	   Sep-2023:74%</a:t>
            </a:r>
          </a:p>
          <a:p>
            <a:r>
              <a:rPr lang="en-GB" b="1" dirty="0"/>
              <a:t>Being obese</a:t>
            </a:r>
            <a:r>
              <a:rPr lang="en-GB" dirty="0"/>
              <a:t>	</a:t>
            </a:r>
          </a:p>
          <a:p>
            <a:r>
              <a:rPr lang="en-GB" dirty="0"/>
              <a:t>2019:74%	2021:74%	2022:72%	Feb-2023:71%   Sep-2023:74%</a:t>
            </a:r>
          </a:p>
          <a:p>
            <a:r>
              <a:rPr lang="en-GB" b="1" dirty="0"/>
              <a:t>Being overweight</a:t>
            </a:r>
          </a:p>
          <a:p>
            <a:r>
              <a:rPr lang="en-GB" dirty="0"/>
              <a:t>2019:72%	2021:70%	2022:68%	Feb-2023:66%	   Sep-2023:69%</a:t>
            </a:r>
          </a:p>
          <a:p>
            <a:r>
              <a:rPr lang="en-GB" b="1" dirty="0"/>
              <a:t>Having a previous history of lung disease (e.g. COPD)	</a:t>
            </a:r>
          </a:p>
          <a:p>
            <a:r>
              <a:rPr lang="en-GB" dirty="0"/>
              <a:t>2021:65%	2022:66%	Feb-2023:67%	    Sep-2023:69%</a:t>
            </a:r>
          </a:p>
          <a:p>
            <a:r>
              <a:rPr lang="en-GB" b="1" dirty="0"/>
              <a:t>Using e-cigarettes/vapes</a:t>
            </a:r>
            <a:r>
              <a:rPr lang="en-GB" dirty="0"/>
              <a:t>	</a:t>
            </a:r>
          </a:p>
          <a:p>
            <a:r>
              <a:rPr lang="en-GB" dirty="0"/>
              <a:t>Sep-2023: 67%</a:t>
            </a:r>
          </a:p>
          <a:p>
            <a:r>
              <a:rPr lang="en-GB" b="1" dirty="0"/>
              <a:t>Being older	</a:t>
            </a:r>
          </a:p>
          <a:p>
            <a:r>
              <a:rPr lang="en-GB" dirty="0"/>
              <a:t>2019: 62%	2021:65%	2022:66%	Feb-2023:64%   Sep-2023:66%</a:t>
            </a:r>
          </a:p>
          <a:p>
            <a:r>
              <a:rPr lang="en-GB" b="1" dirty="0"/>
              <a:t>Eating processed meat</a:t>
            </a:r>
          </a:p>
          <a:p>
            <a:r>
              <a:rPr lang="en-GB" dirty="0"/>
              <a:t>2019:61%	2021:62%	2022:58%	Feb-2023:57%    Sep-2023:65%</a:t>
            </a:r>
          </a:p>
          <a:p>
            <a:r>
              <a:rPr lang="en-GB" b="1" dirty="0"/>
              <a:t>Infection with HPV</a:t>
            </a:r>
          </a:p>
          <a:p>
            <a:r>
              <a:rPr lang="en-GB" dirty="0"/>
              <a:t>2019:62%	2021:61%	2022:61%	Feb-2023:59%   Sep-2023: 61%</a:t>
            </a:r>
          </a:p>
          <a:p>
            <a:r>
              <a:rPr lang="en-GB" b="1" dirty="0"/>
              <a:t>Not doing enough physical activity</a:t>
            </a:r>
          </a:p>
          <a:p>
            <a:r>
              <a:rPr lang="en-GB" dirty="0"/>
              <a:t>2019:53%	2021:53%	2022:51%	Feb-2023: 49%	  Sep-2023:52%</a:t>
            </a:r>
          </a:p>
          <a:p>
            <a:r>
              <a:rPr lang="en-GB" b="1" dirty="0"/>
              <a:t>Not eating enough fibre</a:t>
            </a:r>
            <a:r>
              <a:rPr lang="en-GB" dirty="0"/>
              <a:t>	</a:t>
            </a:r>
          </a:p>
          <a:p>
            <a:r>
              <a:rPr lang="en-GB" dirty="0"/>
              <a:t>2019: 44%	2021: 43%	2022:43%	Feb-2023: 40%	   Sep-2023:43%</a:t>
            </a:r>
          </a:p>
          <a:p>
            <a:r>
              <a:rPr lang="en-GB" b="1" dirty="0"/>
              <a:t>Feeling stressed</a:t>
            </a:r>
            <a:r>
              <a:rPr lang="en-GB" dirty="0"/>
              <a:t>	</a:t>
            </a:r>
          </a:p>
          <a:p>
            <a:r>
              <a:rPr lang="en-GB" dirty="0"/>
              <a:t>2019:34%	2021:36%	2022:37%	Feb-2023:35%	   Sep-2023:37%</a:t>
            </a:r>
          </a:p>
          <a:p>
            <a:r>
              <a:rPr lang="en-GB" b="1" dirty="0"/>
              <a:t>Using mobile phones</a:t>
            </a:r>
            <a:r>
              <a:rPr lang="en-GB" dirty="0"/>
              <a:t>	</a:t>
            </a:r>
          </a:p>
          <a:p>
            <a:r>
              <a:rPr lang="en-GB" dirty="0"/>
              <a:t>2019:20%	2021:12%	2022:11%	Feb-2023:12%	Sep-2023:13%</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dirty="0"/>
          </a:p>
        </p:txBody>
      </p:sp>
    </p:spTree>
    <p:extLst>
      <p:ext uri="{BB962C8B-B14F-4D97-AF65-F5344CB8AC3E}">
        <p14:creationId xmlns:p14="http://schemas.microsoft.com/office/powerpoint/2010/main" val="127183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are recognised by the vast majority (over 90%), with potential red-flag symptoms seeing the highest rates of recognition</a:t>
            </a:r>
          </a:p>
          <a:p>
            <a:pPr marL="171450" indent="-171450">
              <a:buFont typeface="Arial" panose="020B0604020202020204" pitchFamily="34" charset="0"/>
              <a:buChar char="•"/>
            </a:pPr>
            <a:r>
              <a:rPr lang="en-GB" b="0" u="none" dirty="0"/>
              <a:t>The most common symptoms to recognise are unexpected moles or lumps as well as bleeding, recognised by over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r>
              <a:rPr lang="en-GB" b="1" u="sng" dirty="0"/>
              <a:t>Historical data:</a:t>
            </a:r>
          </a:p>
          <a:p>
            <a:r>
              <a:rPr lang="en-GB" b="1" dirty="0"/>
              <a:t>Sep-2024: Any: 97% / Non-specific=95% / Red flag=94% / Lung-specific=94%</a:t>
            </a:r>
          </a:p>
          <a:p>
            <a:endParaRPr lang="en-GB" b="1" dirty="0"/>
          </a:p>
          <a:p>
            <a:r>
              <a:rPr lang="en-GB" b="1" dirty="0"/>
              <a:t>Unexplained lump or swelling	</a:t>
            </a:r>
          </a:p>
          <a:p>
            <a:r>
              <a:rPr lang="en-GB" dirty="0"/>
              <a:t>2019:93%	2021:93%	2022:92%	Feb-2023:91%	Sep-2023:93%</a:t>
            </a:r>
          </a:p>
          <a:p>
            <a:r>
              <a:rPr lang="en-GB" b="1" dirty="0"/>
              <a:t>Change in the appearance of a mole</a:t>
            </a:r>
            <a:r>
              <a:rPr lang="en-GB" dirty="0"/>
              <a:t>	</a:t>
            </a:r>
          </a:p>
          <a:p>
            <a:r>
              <a:rPr lang="en-GB" dirty="0"/>
              <a:t>2019:92%	2021:91%	2022:91%	Feb-2023:91%	Sep-2023:92%</a:t>
            </a:r>
          </a:p>
          <a:p>
            <a:r>
              <a:rPr lang="en-GB" b="1" dirty="0"/>
              <a:t>Coughing up blood</a:t>
            </a:r>
          </a:p>
          <a:p>
            <a:r>
              <a:rPr lang="en-GB" dirty="0"/>
              <a:t>2021:87%	2022:89%	Feb-2023:89%	Sep-2023:91%</a:t>
            </a:r>
          </a:p>
          <a:p>
            <a:r>
              <a:rPr lang="en-GB" b="1" dirty="0"/>
              <a:t>Unexplained weight loss</a:t>
            </a:r>
            <a:r>
              <a:rPr lang="en-GB" dirty="0"/>
              <a:t>	</a:t>
            </a:r>
          </a:p>
          <a:p>
            <a:r>
              <a:rPr lang="en-GB" dirty="0"/>
              <a:t>2019:83%	2021:86%	2022:89%	Feb-2023:88% 	     Sep-2023:89%</a:t>
            </a:r>
          </a:p>
          <a:p>
            <a:r>
              <a:rPr lang="en-GB" b="1" dirty="0"/>
              <a:t>Persistent change in bowel habits	</a:t>
            </a:r>
          </a:p>
          <a:p>
            <a:r>
              <a:rPr lang="en-GB" dirty="0"/>
              <a:t>2019:83%	2021:83%	2022:85%	Feb-2023:83%	     Sep-2023:87%</a:t>
            </a:r>
          </a:p>
          <a:p>
            <a:r>
              <a:rPr lang="en-GB" b="1" dirty="0"/>
              <a:t>Unexplained bleeding</a:t>
            </a:r>
            <a:r>
              <a:rPr lang="en-GB" dirty="0"/>
              <a:t>	</a:t>
            </a:r>
          </a:p>
          <a:p>
            <a:r>
              <a:rPr lang="en-GB" dirty="0"/>
              <a:t>2019:85%	2021:84%	2022:84%	Feb-2023:85%      Sep-2023:87%</a:t>
            </a:r>
          </a:p>
          <a:p>
            <a:r>
              <a:rPr lang="en-GB" b="1" dirty="0"/>
              <a:t>Persistent cough</a:t>
            </a:r>
            <a:r>
              <a:rPr lang="en-GB" dirty="0"/>
              <a:t>	</a:t>
            </a:r>
          </a:p>
          <a:p>
            <a:r>
              <a:rPr lang="en-GB" dirty="0"/>
              <a:t>2019:76%	2021:76%	2022:81%	Feb-2023:79%      Sep-2023:82%</a:t>
            </a:r>
          </a:p>
          <a:p>
            <a:r>
              <a:rPr lang="en-GB" b="1" dirty="0"/>
              <a:t>Persistent unexplained pain</a:t>
            </a:r>
            <a:r>
              <a:rPr lang="en-GB" dirty="0"/>
              <a:t>	</a:t>
            </a:r>
          </a:p>
          <a:p>
            <a:r>
              <a:rPr lang="en-GB" dirty="0"/>
              <a:t>2019:75%	2021:78%	2022:79%	Feb-2023:77%      Sep-2023:80%</a:t>
            </a:r>
          </a:p>
          <a:p>
            <a:r>
              <a:rPr lang="en-GB" b="1" dirty="0"/>
              <a:t>Persistent change in bladder habits</a:t>
            </a:r>
            <a:r>
              <a:rPr lang="en-GB" dirty="0"/>
              <a:t>	</a:t>
            </a:r>
          </a:p>
          <a:p>
            <a:r>
              <a:rPr lang="en-GB" dirty="0"/>
              <a:t>2019:77%	2021:76%	2022:77%	Feb-2023:76%	    Sep-2023:80%</a:t>
            </a:r>
          </a:p>
          <a:p>
            <a:r>
              <a:rPr lang="en-GB" b="1" dirty="0"/>
              <a:t>Persistent difficulty swallowing </a:t>
            </a:r>
          </a:p>
          <a:p>
            <a:r>
              <a:rPr lang="en-GB" dirty="0"/>
              <a:t>2019:69%	2021:75%	2022:75%	Feb-2023:73%	    Sep-2023:76%</a:t>
            </a:r>
          </a:p>
          <a:p>
            <a:r>
              <a:rPr lang="en-GB" b="1" dirty="0"/>
              <a:t>A change to an existing cough</a:t>
            </a:r>
            <a:r>
              <a:rPr lang="en-GB" dirty="0"/>
              <a:t>			</a:t>
            </a:r>
          </a:p>
          <a:p>
            <a:r>
              <a:rPr lang="en-GB" dirty="0"/>
              <a:t>2021:70%	2022:73%	Feb-2023:69%	    Sep-2023:74%</a:t>
            </a:r>
          </a:p>
          <a:p>
            <a:r>
              <a:rPr lang="en-GB" b="1" dirty="0"/>
              <a:t>Tired all the time</a:t>
            </a:r>
            <a:r>
              <a:rPr lang="en-GB" dirty="0"/>
              <a:t>			</a:t>
            </a:r>
          </a:p>
          <a:p>
            <a:r>
              <a:rPr lang="en-GB" dirty="0"/>
              <a:t>2021:64%	2022:68%	Feb-2023:66%     Sep-2023:70%</a:t>
            </a:r>
          </a:p>
          <a:p>
            <a:r>
              <a:rPr lang="en-GB" b="1" dirty="0"/>
              <a:t>A sore that does not heal</a:t>
            </a:r>
            <a:r>
              <a:rPr lang="en-GB" dirty="0"/>
              <a:t>	</a:t>
            </a:r>
          </a:p>
          <a:p>
            <a:r>
              <a:rPr lang="en-GB" dirty="0"/>
              <a:t>2019:63%	2021:66%	2022:69%	Feb-2023:66%      Sep-2023:70%</a:t>
            </a:r>
          </a:p>
          <a:p>
            <a:r>
              <a:rPr lang="en-GB" b="1" dirty="0"/>
              <a:t>Persistent hoarseness</a:t>
            </a:r>
            <a:r>
              <a:rPr lang="en-GB" dirty="0"/>
              <a:t>			</a:t>
            </a:r>
          </a:p>
          <a:p>
            <a:r>
              <a:rPr lang="en-GB" dirty="0"/>
              <a:t>2021:64%	2022:66%	Feb-2023:63%	    Sep-2023:69%</a:t>
            </a:r>
          </a:p>
          <a:p>
            <a:r>
              <a:rPr lang="en-GB" b="1" dirty="0"/>
              <a:t>Shortness of breath	</a:t>
            </a:r>
            <a:r>
              <a:rPr lang="en-GB" dirty="0"/>
              <a:t>		</a:t>
            </a:r>
          </a:p>
          <a:p>
            <a:r>
              <a:rPr lang="en-GB" dirty="0"/>
              <a:t>2021:62%	2022:63%	Feb-2023:61%	    Sep-2023:64%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dirty="0"/>
          </a:p>
        </p:txBody>
      </p:sp>
    </p:spTree>
    <p:extLst>
      <p:ext uri="{BB962C8B-B14F-4D97-AF65-F5344CB8AC3E}">
        <p14:creationId xmlns:p14="http://schemas.microsoft.com/office/powerpoint/2010/main" val="274223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(46%) reported experiencing any potential cancer symptom, followed by around one in three (32%) who reported experiencing any potential non-specific cancer symptom</a:t>
            </a:r>
          </a:p>
          <a:p>
            <a:pPr marL="171450" indent="-171450">
              <a:buFont typeface="Arial" panose="020B0604020202020204" pitchFamily="34" charset="0"/>
              <a:buChar char="•"/>
            </a:pPr>
            <a:r>
              <a:rPr lang="en-GB" b="0" dirty="0"/>
              <a:t>19% reported experiencing any potential red-flag symptom, while around 1 in 7 said the same of any potential lung-specific (15%) or oral cancer symptom (14%) </a:t>
            </a:r>
          </a:p>
          <a:p>
            <a:pPr marL="171450" indent="-171450">
              <a:buFont typeface="Arial" panose="020B0604020202020204" pitchFamily="34" charset="0"/>
              <a:buChar char="•"/>
            </a:pPr>
            <a:r>
              <a:rPr lang="en-GB" b="0" dirty="0"/>
              <a:t>White respondents, those from lower social grades and in older age groups (50+) were more likely to report experiencing any potential cancer symptom</a:t>
            </a:r>
          </a:p>
          <a:p>
            <a:endParaRPr lang="en-GB" b="1" dirty="0"/>
          </a:p>
          <a:p>
            <a:endParaRPr lang="en-GB" b="1" dirty="0"/>
          </a:p>
          <a:p>
            <a:r>
              <a:rPr lang="en-GB" b="1" u="sng" dirty="0"/>
              <a:t>Historical data:</a:t>
            </a:r>
          </a:p>
          <a:p>
            <a:r>
              <a:rPr lang="en-GB" b="1" dirty="0"/>
              <a:t>Any cancer symptom</a:t>
            </a:r>
            <a:r>
              <a:rPr lang="en-GB" dirty="0"/>
              <a:t>	</a:t>
            </a:r>
          </a:p>
          <a:p>
            <a:r>
              <a:rPr lang="en-GB" dirty="0"/>
              <a:t>2021: 46%	Mar-2022: 48%   Sep-22: 55%	   Feb-2023:55%    Sep-2023:55%</a:t>
            </a:r>
          </a:p>
          <a:p>
            <a:r>
              <a:rPr lang="en-GB" b="1" dirty="0"/>
              <a:t>Any non-specific cancer symptom</a:t>
            </a:r>
            <a:r>
              <a:rPr lang="en-GB" dirty="0"/>
              <a:t>	</a:t>
            </a:r>
          </a:p>
          <a:p>
            <a:r>
              <a:rPr lang="en-GB" dirty="0"/>
              <a:t>2021:37%     Mar-2022:39%    Sep-22: 46%	Feb-2023:46%	  Sep-2023:47%</a:t>
            </a:r>
          </a:p>
          <a:p>
            <a:r>
              <a:rPr lang="en-GB" b="1" dirty="0"/>
              <a:t>Any red-flag symptom</a:t>
            </a:r>
            <a:r>
              <a:rPr lang="en-GB" dirty="0"/>
              <a:t>	</a:t>
            </a:r>
          </a:p>
          <a:p>
            <a:r>
              <a:rPr lang="en-GB" dirty="0"/>
              <a:t>2021:17%	Mar-2022:18%	    Sep-22:20%	    Feb-2023:20%    Sep-2023:19%</a:t>
            </a:r>
          </a:p>
          <a:p>
            <a:r>
              <a:rPr lang="en-GB" b="1" dirty="0"/>
              <a:t>Any lung-specific cancer symptom</a:t>
            </a:r>
          </a:p>
          <a:p>
            <a:r>
              <a:rPr lang="en-GB" dirty="0"/>
              <a:t>2021:17%	Mar-2022:19%	   Sep-22:23%	 Feb-2023:25%   Sep-2023:21%</a:t>
            </a:r>
          </a:p>
          <a:p>
            <a:r>
              <a:rPr lang="en-GB" b="1" dirty="0"/>
              <a:t>Any oral cancer symptom</a:t>
            </a:r>
            <a:r>
              <a:rPr lang="en-GB" dirty="0"/>
              <a:t>	</a:t>
            </a:r>
          </a:p>
          <a:p>
            <a:r>
              <a:rPr lang="en-GB" dirty="0"/>
              <a:t>Mar-2022:14%    Sep-22:16%	  Feb-2023:17%     Sep-2023: 16%</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27</a:t>
            </a:fld>
            <a:endParaRPr lang="en-US" dirty="0"/>
          </a:p>
        </p:txBody>
      </p:sp>
    </p:spTree>
    <p:extLst>
      <p:ext uri="{BB962C8B-B14F-4D97-AF65-F5344CB8AC3E}">
        <p14:creationId xmlns:p14="http://schemas.microsoft.com/office/powerpoint/2010/main" val="25774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are the most commonly attributed cause of any potential cancer symptoms, with more than a third citing this</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is followed by an existing (30%) or new (24%) physical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5 cited a mental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15% cite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around 1 in 5 (21%) who said this</a:t>
            </a:r>
          </a:p>
          <a:p>
            <a:pPr marL="285750" indent="-285750">
              <a:buFont typeface="Arial" panose="020B0604020202020204" pitchFamily="34" charset="0"/>
              <a:buChar char="•"/>
            </a:pPr>
            <a:endParaRPr lang="en-GB" sz="1800" b="0" i="0" u="none" strike="noStrike" dirty="0">
              <a:solidFill>
                <a:srgbClr val="000000"/>
              </a:solidFill>
              <a:effectLst/>
              <a:latin typeface="Aptos Narrow"/>
            </a:endParaRPr>
          </a:p>
          <a:p>
            <a:pPr marL="285750" indent="-285750">
              <a:buFont typeface="Arial" panose="020B0604020202020204" pitchFamily="34" charset="0"/>
              <a:buChar char="•"/>
            </a:pPr>
            <a:endParaRPr lang="en-GB" sz="1800" b="1" i="0" u="none" strike="noStrike" dirty="0">
              <a:solidFill>
                <a:srgbClr val="000000"/>
              </a:solidFill>
              <a:effectLst/>
              <a:latin typeface="Aptos Narrow"/>
            </a:endParaRPr>
          </a:p>
          <a:p>
            <a:r>
              <a:rPr lang="en-GB" sz="1800" b="1" i="0" u="sng" strike="noStrike" dirty="0">
                <a:solidFill>
                  <a:srgbClr val="000000"/>
                </a:solidFill>
                <a:effectLst/>
                <a:latin typeface="Aptos Narrow"/>
              </a:rPr>
              <a:t>Historical data:</a:t>
            </a:r>
          </a:p>
          <a:p>
            <a:r>
              <a:rPr lang="en-GB" sz="1800" b="1" i="0" u="none" strike="noStrike" dirty="0">
                <a:solidFill>
                  <a:srgbClr val="000000"/>
                </a:solidFill>
                <a:effectLst/>
                <a:latin typeface="Aptos Narrow"/>
              </a:rPr>
              <a:t>External and lifestyle factors</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32%</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34%</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33%</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33%</a:t>
            </a:r>
            <a:r>
              <a:rPr lang="en-GB" dirty="0"/>
              <a:t> </a:t>
            </a:r>
          </a:p>
          <a:p>
            <a:r>
              <a:rPr lang="en-GB" sz="1800" b="1" i="0" u="none" strike="noStrike" dirty="0">
                <a:solidFill>
                  <a:srgbClr val="000000"/>
                </a:solidFill>
                <a:effectLst/>
                <a:latin typeface="Aptos Narrow"/>
              </a:rPr>
              <a:t>An EXISTING physical health problem that you already know you have</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30%</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29%</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30%</a:t>
            </a:r>
            <a:r>
              <a:rPr lang="en-GB" dirty="0"/>
              <a:t> </a:t>
            </a:r>
          </a:p>
          <a:p>
            <a:r>
              <a:rPr lang="en-GB" sz="1800" b="1" i="0" u="none" strike="noStrike" dirty="0">
                <a:solidFill>
                  <a:srgbClr val="000000"/>
                </a:solidFill>
                <a:effectLst/>
                <a:latin typeface="Aptos Narrow"/>
              </a:rPr>
              <a:t>Psychological health problem</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22%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27%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26%</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24%</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24%</a:t>
            </a:r>
          </a:p>
          <a:p>
            <a:r>
              <a:rPr lang="en-GB" sz="1800" b="1" i="0" u="none" strike="noStrike" dirty="0">
                <a:solidFill>
                  <a:srgbClr val="000000"/>
                </a:solidFill>
                <a:effectLst/>
                <a:latin typeface="Aptos Narrow"/>
              </a:rPr>
              <a:t>A NEW physical health problem</a:t>
            </a:r>
          </a:p>
          <a:p>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16%</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17%</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15%</a:t>
            </a:r>
          </a:p>
          <a:p>
            <a:r>
              <a:rPr lang="en-GB" sz="1800" b="1" i="0" u="none" strike="noStrike" dirty="0">
                <a:solidFill>
                  <a:srgbClr val="000000"/>
                </a:solidFill>
                <a:effectLst/>
                <a:latin typeface="Aptos Narrow"/>
              </a:rPr>
              <a:t>Medication or vaccination side effects </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13%</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15%</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14%</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13%</a:t>
            </a:r>
            <a:r>
              <a:rPr lang="en-GB" dirty="0"/>
              <a:t> </a:t>
            </a:r>
          </a:p>
          <a:p>
            <a:r>
              <a:rPr lang="en-GB" sz="1800" b="1" i="0" u="none" strike="noStrike" dirty="0">
                <a:solidFill>
                  <a:srgbClr val="000000"/>
                </a:solidFill>
                <a:effectLst/>
                <a:latin typeface="Aptos Narrow"/>
              </a:rPr>
              <a:t>Long COVID</a:t>
            </a:r>
            <a:endParaRPr lang="en-GB" b="1" dirty="0"/>
          </a:p>
          <a:p>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12%</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9%</a:t>
            </a:r>
            <a:r>
              <a:rPr lang="en-GB" dirty="0"/>
              <a:t> </a:t>
            </a:r>
            <a:r>
              <a:rPr lang="en-GB" sz="1800" b="0" i="0" u="none" strike="noStrike" dirty="0">
                <a:solidFill>
                  <a:srgbClr val="000000"/>
                </a:solidFill>
                <a:effectLst/>
                <a:latin typeface="Aptos Narrow"/>
              </a:rPr>
              <a:t>Cancer </a:t>
            </a:r>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6%</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7%</a:t>
            </a:r>
            <a:r>
              <a:rPr lang="en-GB" dirty="0"/>
              <a:t> </a:t>
            </a:r>
          </a:p>
          <a:p>
            <a:r>
              <a:rPr lang="en-GB" sz="1800" b="1" i="0" u="none" strike="noStrike" dirty="0">
                <a:solidFill>
                  <a:srgbClr val="000000"/>
                </a:solidFill>
                <a:effectLst/>
                <a:latin typeface="Aptos Narrow"/>
              </a:rPr>
              <a:t>COVID-19 (psychological)</a:t>
            </a:r>
          </a:p>
          <a:p>
            <a:r>
              <a:rPr lang="en-GB" dirty="0"/>
              <a:t> </a:t>
            </a:r>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5%</a:t>
            </a:r>
            <a:r>
              <a:rPr lang="en-GB" dirty="0"/>
              <a:t> </a:t>
            </a:r>
            <a:r>
              <a:rPr lang="en-GB" sz="1800" b="0" i="0" u="none" strike="noStrike" dirty="0">
                <a:solidFill>
                  <a:srgbClr val="000000"/>
                </a:solidFill>
                <a:effectLst/>
                <a:latin typeface="Aptos Narrow"/>
              </a:rPr>
              <a:t> </a:t>
            </a:r>
          </a:p>
          <a:p>
            <a:r>
              <a:rPr lang="en-GB" sz="1800" b="1" i="0" u="none" strike="noStrike" dirty="0">
                <a:solidFill>
                  <a:srgbClr val="000000"/>
                </a:solidFill>
                <a:effectLst/>
                <a:latin typeface="Aptos Narrow"/>
              </a:rPr>
              <a:t>COVID-19 (physical)</a:t>
            </a:r>
            <a:r>
              <a:rPr lang="en-GB" b="1" dirty="0"/>
              <a:t> </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6%</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7%</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10%</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8%</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5%</a:t>
            </a:r>
            <a:r>
              <a:rPr lang="en-GB" dirty="0"/>
              <a:t> </a:t>
            </a:r>
          </a:p>
          <a:p>
            <a:r>
              <a:rPr lang="en-GB" sz="1800" b="1" i="0" u="none" strike="noStrike" dirty="0">
                <a:solidFill>
                  <a:srgbClr val="000000"/>
                </a:solidFill>
                <a:effectLst/>
                <a:latin typeface="Aptos Narrow"/>
              </a:rPr>
              <a:t>None of these</a:t>
            </a:r>
          </a:p>
          <a:p>
            <a:r>
              <a:rPr lang="en-GB" sz="1800" b="0" i="0" u="none" strike="noStrike" dirty="0">
                <a:solidFill>
                  <a:srgbClr val="000000"/>
                </a:solidFill>
                <a:effectLst/>
                <a:latin typeface="Aptos Narrow"/>
              </a:rPr>
              <a:t>2021:</a:t>
            </a:r>
            <a:r>
              <a:rPr lang="en-GB" dirty="0"/>
              <a:t> </a:t>
            </a:r>
            <a:r>
              <a:rPr lang="en-GB" sz="1800" b="0" i="0" u="none" strike="noStrike" dirty="0">
                <a:solidFill>
                  <a:srgbClr val="000000"/>
                </a:solidFill>
                <a:effectLst/>
                <a:latin typeface="Aptos Narrow"/>
              </a:rPr>
              <a:t>32%</a:t>
            </a:r>
            <a:r>
              <a:rPr lang="en-GB" dirty="0"/>
              <a:t> </a:t>
            </a:r>
            <a:r>
              <a:rPr lang="en-GB" sz="1800" b="0" i="0" u="none" strike="noStrike" dirty="0">
                <a:solidFill>
                  <a:srgbClr val="000000"/>
                </a:solidFill>
                <a:effectLst/>
                <a:latin typeface="Aptos Narrow"/>
              </a:rPr>
              <a:t>Mar-2022:</a:t>
            </a:r>
            <a:r>
              <a:rPr lang="en-GB" dirty="0"/>
              <a:t> </a:t>
            </a:r>
            <a:r>
              <a:rPr lang="en-GB" sz="1800" b="0" i="0" u="none" strike="noStrike" dirty="0">
                <a:solidFill>
                  <a:srgbClr val="000000"/>
                </a:solidFill>
                <a:effectLst/>
                <a:latin typeface="Aptos Narrow"/>
              </a:rPr>
              <a:t>25%</a:t>
            </a:r>
            <a:r>
              <a:rPr lang="en-GB" dirty="0"/>
              <a:t> </a:t>
            </a:r>
            <a:r>
              <a:rPr lang="en-GB" sz="1800" b="0" i="0" u="none" strike="noStrike" dirty="0">
                <a:solidFill>
                  <a:srgbClr val="000000"/>
                </a:solidFill>
                <a:effectLst/>
                <a:latin typeface="Aptos Narrow"/>
              </a:rPr>
              <a:t>Sep-2022:</a:t>
            </a:r>
            <a:r>
              <a:rPr lang="en-GB" dirty="0"/>
              <a:t> </a:t>
            </a:r>
            <a:r>
              <a:rPr lang="en-GB" sz="1800" b="0" i="0" u="none" strike="noStrike" dirty="0">
                <a:solidFill>
                  <a:srgbClr val="000000"/>
                </a:solidFill>
                <a:effectLst/>
                <a:latin typeface="Aptos Narrow"/>
              </a:rPr>
              <a:t>24%</a:t>
            </a:r>
            <a:r>
              <a:rPr lang="en-GB" dirty="0"/>
              <a:t> </a:t>
            </a:r>
            <a:r>
              <a:rPr lang="en-GB" sz="1800" b="0" i="0" u="none" strike="noStrike" dirty="0">
                <a:solidFill>
                  <a:srgbClr val="000000"/>
                </a:solidFill>
                <a:effectLst/>
                <a:latin typeface="Aptos Narrow"/>
              </a:rPr>
              <a:t>Feb-2023:</a:t>
            </a:r>
            <a:r>
              <a:rPr lang="en-GB" dirty="0"/>
              <a:t> </a:t>
            </a:r>
            <a:r>
              <a:rPr lang="en-GB" sz="1800" b="0" i="0" u="none" strike="noStrike" dirty="0">
                <a:solidFill>
                  <a:srgbClr val="000000"/>
                </a:solidFill>
                <a:effectLst/>
                <a:latin typeface="Aptos Narrow"/>
              </a:rPr>
              <a:t>26%</a:t>
            </a:r>
            <a:r>
              <a:rPr lang="en-GB" dirty="0"/>
              <a:t> </a:t>
            </a:r>
            <a:r>
              <a:rPr lang="en-GB" sz="1800" b="0" i="0" u="none" strike="noStrike" dirty="0">
                <a:solidFill>
                  <a:srgbClr val="000000"/>
                </a:solidFill>
                <a:effectLst/>
                <a:latin typeface="Aptos Narrow"/>
              </a:rPr>
              <a:t>Sep-2023:</a:t>
            </a:r>
            <a:r>
              <a:rPr lang="en-GB" dirty="0"/>
              <a:t> </a:t>
            </a:r>
            <a:r>
              <a:rPr lang="en-GB" sz="1800" b="0" i="0" u="none" strike="noStrike" dirty="0">
                <a:solidFill>
                  <a:srgbClr val="000000"/>
                </a:solidFill>
                <a:effectLst/>
                <a:latin typeface="Aptos Narrow"/>
              </a:rPr>
              <a:t>28%</a:t>
            </a:r>
            <a:r>
              <a:rPr lang="en-GB" dirty="0"/>
              <a:t> </a:t>
            </a:r>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dirty="0"/>
          </a:p>
        </p:txBody>
      </p:sp>
    </p:spTree>
    <p:extLst>
      <p:ext uri="{BB962C8B-B14F-4D97-AF65-F5344CB8AC3E}">
        <p14:creationId xmlns:p14="http://schemas.microsoft.com/office/powerpoint/2010/main" val="366171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dirty="0">
                <a:solidFill>
                  <a:srgbClr val="000000"/>
                </a:solidFill>
                <a:effectLst/>
                <a:latin typeface="Aptos Narrow"/>
              </a:rPr>
              <a:t>Higher proportion who attribute any potential non-specific cancer symptom to mental health problems, moving up to third most commonly attributed compared to those who experienced any potential cancer symptoms</a:t>
            </a:r>
          </a:p>
          <a:p>
            <a:pPr marL="285750" indent="-285750">
              <a:buFont typeface="Arial" panose="020B0604020202020204" pitchFamily="34" charset="0"/>
              <a:buChar char="•"/>
            </a:pPr>
            <a:r>
              <a:rPr lang="en-US" sz="1800" b="0" i="0" u="none" strike="noStrike" dirty="0">
                <a:solidFill>
                  <a:srgbClr val="000000"/>
                </a:solidFill>
                <a:effectLst/>
                <a:latin typeface="Aptos Narrow"/>
              </a:rPr>
              <a:t>Also a lower proportion who attribute any potential non-specific cancer symptom to cancer compared to any potential cancer symptoms (10% vs 15%)</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also did not know the cause, with 1 in 5 (20%) who said this</a:t>
            </a:r>
          </a:p>
          <a:p>
            <a:pPr marL="285750" indent="-285750">
              <a:buFont typeface="Arial" panose="020B0604020202020204" pitchFamily="34" charset="0"/>
              <a:buChar char="•"/>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32%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32%</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31%</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25%</a:t>
            </a:r>
            <a:r>
              <a:rPr lang="en-US" dirty="0"/>
              <a:t> </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25%</a:t>
            </a:r>
            <a:r>
              <a:rPr lang="en-US" dirty="0"/>
              <a:t> </a:t>
            </a:r>
          </a:p>
          <a:p>
            <a:r>
              <a:rPr lang="en-US" sz="1800" b="1" i="0" u="none" strike="noStrike" dirty="0">
                <a:solidFill>
                  <a:srgbClr val="000000"/>
                </a:solidFill>
                <a:effectLst/>
                <a:latin typeface="Aptos Narrow"/>
              </a:rPr>
              <a:t>Any symptom attributed to: Medication or vaccination side effects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11%</a:t>
            </a:r>
            <a:r>
              <a:rPr lang="en-US" dirty="0"/>
              <a:t> </a:t>
            </a:r>
          </a:p>
          <a:p>
            <a:r>
              <a:rPr lang="en-US" sz="1800" b="1" i="0" u="none" strike="noStrike" dirty="0">
                <a:solidFill>
                  <a:srgbClr val="000000"/>
                </a:solidFill>
                <a:effectLst/>
                <a:latin typeface="Aptos Narrow"/>
              </a:rPr>
              <a:t>Any symptom attributed to: Long COVID</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7%</a:t>
            </a:r>
            <a:r>
              <a:rPr lang="en-US" dirty="0"/>
              <a:t> </a:t>
            </a:r>
          </a:p>
          <a:p>
            <a:r>
              <a:rPr lang="en-US" sz="1800" b="1" i="0" u="none" strike="noStrike" dirty="0">
                <a:solidFill>
                  <a:srgbClr val="000000"/>
                </a:solidFill>
                <a:effectLst/>
                <a:latin typeface="Aptos Narrow"/>
              </a:rPr>
              <a:t>Any symptom attributed to: COVID-19 (psychological)</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a:t>
            </a:r>
          </a:p>
          <a:p>
            <a:r>
              <a:rPr lang="en-US" sz="1800" b="1" i="0" u="none" strike="noStrike" dirty="0">
                <a:solidFill>
                  <a:srgbClr val="000000"/>
                </a:solidFill>
                <a:effectLst/>
                <a:latin typeface="Aptos Narrow"/>
              </a:rPr>
              <a:t>Any symptom attributed to: Cancer </a:t>
            </a:r>
            <a:r>
              <a:rPr lang="en-US"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29%</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dirty="0"/>
          </a:p>
        </p:txBody>
      </p:sp>
    </p:spTree>
    <p:extLst>
      <p:ext uri="{BB962C8B-B14F-4D97-AF65-F5344CB8AC3E}">
        <p14:creationId xmlns:p14="http://schemas.microsoft.com/office/powerpoint/2010/main" val="281396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 significant differences across ethnicity</a:t>
            </a: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dirty="0"/>
          </a:p>
        </p:txBody>
      </p:sp>
    </p:spTree>
    <p:extLst>
      <p:ext uri="{BB962C8B-B14F-4D97-AF65-F5344CB8AC3E}">
        <p14:creationId xmlns:p14="http://schemas.microsoft.com/office/powerpoint/2010/main" val="195989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third of respondents did not know the cause of their potential red-flag cancer symptom</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cancer and lifestyle factors were the most commonly selected, with around 1 in 5 who selected these</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either a new or existing physical health problem (both 19%)</a:t>
            </a:r>
          </a:p>
          <a:p>
            <a:endParaRPr lang="en-US" sz="1800" b="1"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15%</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14%</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12%</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10%</a:t>
            </a:r>
            <a:r>
              <a:rPr lang="en-US" dirty="0"/>
              <a:t> </a:t>
            </a:r>
          </a:p>
          <a:p>
            <a:r>
              <a:rPr lang="en-US" sz="1800" b="1" i="0" u="none" strike="noStrike" dirty="0">
                <a:solidFill>
                  <a:srgbClr val="000000"/>
                </a:solidFill>
                <a:effectLst/>
                <a:latin typeface="Aptos Narrow"/>
              </a:rPr>
              <a:t>Any symptom attributed to: Medication or vaccination side effects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8%</a:t>
            </a:r>
          </a:p>
          <a:p>
            <a:r>
              <a:rPr lang="en-US" sz="1800" b="1" i="0" u="none" strike="noStrike" dirty="0">
                <a:solidFill>
                  <a:srgbClr val="000000"/>
                </a:solidFill>
                <a:effectLst/>
                <a:latin typeface="Aptos Narrow"/>
              </a:rPr>
              <a:t>Any symptom attributed to: Long COVID*</a:t>
            </a:r>
            <a:r>
              <a:rPr lang="en-US" b="1" dirty="0"/>
              <a:t> </a:t>
            </a:r>
            <a:r>
              <a:rPr lang="en-US" sz="1800" b="1" i="0" u="none" strike="noStrike" dirty="0">
                <a:solidFill>
                  <a:srgbClr val="000000"/>
                </a:solidFill>
                <a:effectLst/>
                <a:latin typeface="Aptos Narrow"/>
              </a:rPr>
              <a:t>2021:</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a:t>
            </a:r>
            <a:r>
              <a:rPr lang="en-US" dirty="0"/>
              <a:t> </a:t>
            </a:r>
          </a:p>
          <a:p>
            <a:r>
              <a:rPr lang="en-US" sz="1800" b="1" i="0" u="none" strike="noStrike" dirty="0">
                <a:solidFill>
                  <a:srgbClr val="000000"/>
                </a:solidFill>
                <a:effectLst/>
                <a:latin typeface="Aptos Narrow"/>
              </a:rPr>
              <a:t>Any symptom attributed to: COVID-19 (psychological)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3%</a:t>
            </a:r>
          </a:p>
          <a:p>
            <a:r>
              <a:rPr lang="en-US" sz="1800" b="1" i="0" u="none" strike="noStrike" dirty="0">
                <a:solidFill>
                  <a:srgbClr val="000000"/>
                </a:solidFill>
                <a:effectLst/>
                <a:latin typeface="Aptos Narrow"/>
              </a:rPr>
              <a:t>None of these</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54%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50%</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dirty="0"/>
          </a:p>
        </p:txBody>
      </p:sp>
    </p:spTree>
    <p:extLst>
      <p:ext uri="{BB962C8B-B14F-4D97-AF65-F5344CB8AC3E}">
        <p14:creationId xmlns:p14="http://schemas.microsoft.com/office/powerpoint/2010/main" val="269832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cited cause for potential lung-specific cancer symptoms was existing health problems, with more than a third citing this</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next most commonly cited causes were external/lifestyle factors (28%) and a new health problem (24%)</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10 cited medication or mental health problems, while only 6% cited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However, a relatively high proportion reported not knowing, with more than 1 in 5 who said this (22%)</a:t>
            </a: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30%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30%</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18%</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18%</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8%</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12%</a:t>
            </a:r>
            <a:r>
              <a:rPr lang="en-US" dirty="0"/>
              <a:t> </a:t>
            </a:r>
          </a:p>
          <a:p>
            <a:r>
              <a:rPr lang="en-US" sz="1800" b="1" i="0" u="none" strike="noStrike" dirty="0">
                <a:solidFill>
                  <a:srgbClr val="000000"/>
                </a:solidFill>
                <a:effectLst/>
                <a:latin typeface="Aptos Narrow"/>
              </a:rPr>
              <a:t>Any symptom attributed to: Long COVID*</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10%</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8%</a:t>
            </a:r>
            <a:r>
              <a:rPr lang="en-US" dirty="0"/>
              <a:t> </a:t>
            </a:r>
          </a:p>
          <a:p>
            <a:r>
              <a:rPr lang="en-US" sz="1800" b="1" i="0" u="none" strike="noStrike" dirty="0">
                <a:solidFill>
                  <a:srgbClr val="000000"/>
                </a:solidFill>
                <a:effectLst/>
                <a:latin typeface="Aptos Narrow"/>
              </a:rPr>
              <a:t>Any symptom attributed to: Medication or vaccination side effects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7%</a:t>
            </a:r>
            <a:r>
              <a:rPr lang="en-US" dirty="0"/>
              <a:t> </a:t>
            </a:r>
          </a:p>
          <a:p>
            <a:r>
              <a:rPr lang="en-US" sz="1800" b="1" i="0" u="none" strike="noStrike" dirty="0">
                <a:solidFill>
                  <a:srgbClr val="000000"/>
                </a:solidFill>
                <a:effectLst/>
                <a:latin typeface="Aptos Narrow"/>
              </a:rPr>
              <a:t>Any symptom attributed to: COVID-19 (physical)</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10%</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6%</a:t>
            </a:r>
            <a:r>
              <a:rPr lang="en-US" dirty="0"/>
              <a:t> </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a:t>
            </a:r>
            <a:r>
              <a:rPr lang="en-US" dirty="0"/>
              <a:t> </a:t>
            </a:r>
          </a:p>
          <a:p>
            <a:r>
              <a:rPr lang="en-US" sz="1800" b="1" i="0" u="none" strike="noStrike" dirty="0">
                <a:solidFill>
                  <a:srgbClr val="000000"/>
                </a:solidFill>
                <a:effectLst/>
                <a:latin typeface="Aptos Narrow"/>
              </a:rPr>
              <a:t>Any symptom attributed to: COVID-19 (psychological)</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a:t>
            </a:r>
            <a:r>
              <a:rPr lang="en-US" dirty="0"/>
              <a:t> </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2021:</a:t>
            </a:r>
            <a:r>
              <a:rPr lang="en-US" dirty="0"/>
              <a:t> </a:t>
            </a:r>
            <a:r>
              <a:rPr lang="en-US" sz="1800" b="0" i="0" u="none" strike="noStrike" dirty="0">
                <a:solidFill>
                  <a:srgbClr val="000000"/>
                </a:solidFill>
                <a:effectLst/>
                <a:latin typeface="Aptos Narrow"/>
              </a:rPr>
              <a:t>40%</a:t>
            </a:r>
            <a:r>
              <a:rPr lang="en-US" dirty="0"/>
              <a:t> </a:t>
            </a:r>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rial" panose="020B0604020202020204" pitchFamily="34" charset="0"/>
              </a:rPr>
              <a:t>34%</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dirty="0"/>
          </a:p>
        </p:txBody>
      </p:sp>
    </p:spTree>
    <p:extLst>
      <p:ext uri="{BB962C8B-B14F-4D97-AF65-F5344CB8AC3E}">
        <p14:creationId xmlns:p14="http://schemas.microsoft.com/office/powerpoint/2010/main" val="308979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 significant differences by sex at birth, social grade</a:t>
            </a:r>
          </a:p>
        </p:txBody>
      </p:sp>
      <p:sp>
        <p:nvSpPr>
          <p:cNvPr id="4" name="Slide Number Placeholder 3"/>
          <p:cNvSpPr>
            <a:spLocks noGrp="1"/>
          </p:cNvSpPr>
          <p:nvPr>
            <p:ph type="sldNum" sz="quarter" idx="5"/>
          </p:nvPr>
        </p:nvSpPr>
        <p:spPr/>
        <p:txBody>
          <a:bodyPr/>
          <a:lstStyle/>
          <a:p>
            <a:fld id="{F5B38833-6303-A84B-BCE8-C8F834FB8639}" type="slidenum">
              <a:rPr lang="en-US" smtClean="0"/>
              <a:t>35</a:t>
            </a:fld>
            <a:endParaRPr lang="en-US" dirty="0"/>
          </a:p>
        </p:txBody>
      </p:sp>
    </p:spTree>
    <p:extLst>
      <p:ext uri="{BB962C8B-B14F-4D97-AF65-F5344CB8AC3E}">
        <p14:creationId xmlns:p14="http://schemas.microsoft.com/office/powerpoint/2010/main" val="36163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existing and new health problems, with around 1 in 4 who cited these</a:t>
            </a:r>
          </a:p>
          <a:p>
            <a:pPr marL="285750" indent="-285750">
              <a:buFont typeface="Arial" panose="020B0604020202020204" pitchFamily="34" charset="0"/>
              <a:buChar char="•"/>
            </a:pPr>
            <a:r>
              <a:rPr lang="en-US" sz="1800" b="0" i="0" u="none" strike="noStrike" dirty="0">
                <a:solidFill>
                  <a:srgbClr val="000000"/>
                </a:solidFill>
                <a:effectLst/>
                <a:latin typeface="Aptos Narrow"/>
              </a:rPr>
              <a:t>16% attributed their symptoms to mental health problems, while 12% attributed them to medication or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The highest proportion were those who were unsure of what caused their potential oral cancer symptoms (27%)</a:t>
            </a:r>
          </a:p>
          <a:p>
            <a:endParaRPr lang="en-US" sz="1800" b="1" i="0" u="none" strike="noStrike" dirty="0">
              <a:solidFill>
                <a:srgbClr val="000000"/>
              </a:solidFill>
              <a:effectLst/>
              <a:latin typeface="Aptos Narrow"/>
            </a:endParaRPr>
          </a:p>
          <a:p>
            <a:r>
              <a:rPr lang="en-US" sz="1800" b="1" i="0" u="sng" strike="noStrike" dirty="0">
                <a:solidFill>
                  <a:srgbClr val="000000"/>
                </a:solidFill>
                <a:effectLst/>
                <a:latin typeface="Aptos Narrow"/>
              </a:rPr>
              <a:t>Historical data:</a:t>
            </a:r>
          </a:p>
          <a:p>
            <a:r>
              <a:rPr lang="en-US" sz="1800" b="1" i="0" u="none" strike="noStrike" dirty="0">
                <a:solidFill>
                  <a:srgbClr val="000000"/>
                </a:solidFill>
                <a:effectLst/>
                <a:latin typeface="Aptos Narrow"/>
              </a:rPr>
              <a:t>Any symptom attributed to: An EXISTING physical health problem that you already know you have</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22%</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21%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22%</a:t>
            </a:r>
            <a:r>
              <a:rPr lang="en-US" dirty="0"/>
              <a:t> </a:t>
            </a:r>
          </a:p>
          <a:p>
            <a:r>
              <a:rPr lang="en-US" sz="1800" b="1" i="0" u="none" strike="noStrike" dirty="0">
                <a:solidFill>
                  <a:srgbClr val="000000"/>
                </a:solidFill>
                <a:effectLst/>
                <a:latin typeface="Aptos Narrow"/>
              </a:rPr>
              <a:t>Any symptom attributed to: A NEW physical health problem</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18%</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17%</a:t>
            </a:r>
            <a:r>
              <a:rPr lang="en-US" dirty="0"/>
              <a:t> </a:t>
            </a:r>
          </a:p>
          <a:p>
            <a:r>
              <a:rPr lang="en-US" sz="1800" b="1" i="0" u="none" strike="noStrike" dirty="0">
                <a:solidFill>
                  <a:srgbClr val="000000"/>
                </a:solidFill>
                <a:effectLst/>
                <a:latin typeface="Aptos Narrow"/>
              </a:rPr>
              <a:t>Any symptom attributed to: External and lifestyle factors</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23%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21%</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19%</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16%</a:t>
            </a:r>
            <a:r>
              <a:rPr lang="en-US" dirty="0"/>
              <a:t> </a:t>
            </a:r>
          </a:p>
          <a:p>
            <a:r>
              <a:rPr lang="en-US" sz="1800" b="1" i="0" u="none" strike="noStrike" dirty="0">
                <a:solidFill>
                  <a:srgbClr val="000000"/>
                </a:solidFill>
                <a:effectLst/>
                <a:latin typeface="Aptos Narrow"/>
              </a:rPr>
              <a:t>Any symptom attributed to: Psychological health problem</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17%</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13%</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13%</a:t>
            </a:r>
            <a:r>
              <a:rPr lang="en-US" dirty="0"/>
              <a:t> </a:t>
            </a:r>
          </a:p>
          <a:p>
            <a:r>
              <a:rPr lang="en-US" sz="1800" b="1" i="0" u="none" strike="noStrike" dirty="0">
                <a:solidFill>
                  <a:srgbClr val="000000"/>
                </a:solidFill>
                <a:effectLst/>
                <a:latin typeface="Aptos Narrow"/>
              </a:rPr>
              <a:t>Any symptom attributed to: Medication or vaccination side effects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12%</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11%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9%</a:t>
            </a:r>
          </a:p>
          <a:p>
            <a:r>
              <a:rPr lang="en-US" sz="1800" b="1" i="0" u="none" strike="noStrike" dirty="0">
                <a:solidFill>
                  <a:srgbClr val="000000"/>
                </a:solidFill>
                <a:effectLst/>
                <a:latin typeface="Aptos Narrow"/>
              </a:rPr>
              <a:t>Any symptom attributed to: Cancer </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6%</a:t>
            </a:r>
          </a:p>
          <a:p>
            <a:r>
              <a:rPr lang="en-US" sz="1800" b="1" i="0" u="none" strike="noStrike" dirty="0">
                <a:solidFill>
                  <a:srgbClr val="000000"/>
                </a:solidFill>
                <a:effectLst/>
                <a:latin typeface="Aptos Narrow"/>
              </a:rPr>
              <a:t>Any symptom attributed to: Long COVID</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5%</a:t>
            </a:r>
            <a:r>
              <a:rPr lang="en-US" dirty="0"/>
              <a:t> </a:t>
            </a:r>
          </a:p>
          <a:p>
            <a:r>
              <a:rPr lang="en-US" sz="1800" b="1" i="0" u="none" strike="noStrike" dirty="0">
                <a:solidFill>
                  <a:srgbClr val="000000"/>
                </a:solidFill>
                <a:effectLst/>
                <a:latin typeface="Aptos Narrow"/>
              </a:rPr>
              <a:t>Any symptom attributed to: COVID-19 (physical)</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Any symptom attributed to: COVID-19 (psychological)</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5%</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6%</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7%</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a:t>
            </a:r>
            <a:r>
              <a:rPr lang="en-US" dirty="0"/>
              <a:t> </a:t>
            </a:r>
          </a:p>
          <a:p>
            <a:r>
              <a:rPr lang="en-US" sz="1800" b="1" i="0" u="none" strike="noStrike" dirty="0">
                <a:solidFill>
                  <a:srgbClr val="000000"/>
                </a:solidFill>
                <a:effectLst/>
                <a:latin typeface="Aptos Narrow"/>
              </a:rPr>
              <a:t>None of these</a:t>
            </a:r>
            <a:r>
              <a:rPr lang="en-US" b="1" dirty="0"/>
              <a:t> </a:t>
            </a:r>
          </a:p>
          <a:p>
            <a:r>
              <a:rPr lang="en-US" sz="1800" b="0" i="0" u="none" strike="noStrike" dirty="0">
                <a:solidFill>
                  <a:srgbClr val="000000"/>
                </a:solidFill>
                <a:effectLst/>
                <a:latin typeface="Aptos Narrow"/>
              </a:rPr>
              <a:t>Mar-2022:</a:t>
            </a:r>
            <a:r>
              <a:rPr lang="en-US" dirty="0"/>
              <a:t> </a:t>
            </a:r>
            <a:r>
              <a:rPr lang="en-US" sz="1800" b="0" i="0" u="none" strike="noStrike" dirty="0">
                <a:solidFill>
                  <a:srgbClr val="000000"/>
                </a:solidFill>
                <a:effectLst/>
                <a:latin typeface="Aptos Narrow"/>
              </a:rPr>
              <a:t>39%</a:t>
            </a:r>
            <a:r>
              <a:rPr lang="en-US" dirty="0"/>
              <a:t> </a:t>
            </a:r>
            <a:r>
              <a:rPr lang="en-US" sz="1800" b="0" i="0" u="none" strike="noStrike" dirty="0">
                <a:solidFill>
                  <a:srgbClr val="000000"/>
                </a:solidFill>
                <a:effectLst/>
                <a:latin typeface="Aptos Narrow"/>
              </a:rPr>
              <a:t>Sep-2022:</a:t>
            </a:r>
            <a:r>
              <a:rPr lang="en-US" dirty="0"/>
              <a:t> </a:t>
            </a:r>
            <a:r>
              <a:rPr lang="en-US" sz="1800" b="0" i="0" u="none" strike="noStrike" dirty="0">
                <a:solidFill>
                  <a:srgbClr val="000000"/>
                </a:solidFill>
                <a:effectLst/>
                <a:latin typeface="Aptos Narrow"/>
              </a:rPr>
              <a:t>34%</a:t>
            </a:r>
            <a:r>
              <a:rPr lang="en-US" dirty="0"/>
              <a:t> </a:t>
            </a:r>
            <a:r>
              <a:rPr lang="en-US" sz="1800" b="0" i="0" u="none" strike="noStrike" dirty="0">
                <a:solidFill>
                  <a:srgbClr val="000000"/>
                </a:solidFill>
                <a:effectLst/>
                <a:latin typeface="Aptos Narrow"/>
              </a:rPr>
              <a:t>Feb-2023:</a:t>
            </a:r>
            <a:r>
              <a:rPr lang="en-US" dirty="0"/>
              <a:t> </a:t>
            </a:r>
            <a:r>
              <a:rPr lang="en-US" sz="1800" b="0" i="0" u="none" strike="noStrike" dirty="0">
                <a:solidFill>
                  <a:srgbClr val="000000"/>
                </a:solidFill>
                <a:effectLst/>
                <a:latin typeface="Aptos Narrow"/>
              </a:rPr>
              <a:t>41%</a:t>
            </a:r>
            <a:r>
              <a:rPr lang="en-US" dirty="0"/>
              <a:t> </a:t>
            </a:r>
            <a:r>
              <a:rPr lang="en-US" sz="1800" b="0" i="0" u="none" strike="noStrike" dirty="0">
                <a:solidFill>
                  <a:srgbClr val="000000"/>
                </a:solidFill>
                <a:effectLst/>
                <a:latin typeface="Aptos Narrow"/>
              </a:rPr>
              <a:t>Sep-2023:</a:t>
            </a:r>
            <a:r>
              <a:rPr lang="en-US" dirty="0"/>
              <a:t> </a:t>
            </a:r>
            <a:r>
              <a:rPr lang="en-US" sz="1800" b="0" i="0" u="none" strike="noStrike" dirty="0">
                <a:solidFill>
                  <a:srgbClr val="000000"/>
                </a:solidFill>
                <a:effectLst/>
                <a:latin typeface="Aptos Narrow"/>
              </a:rPr>
              <a:t>40%</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dirty="0"/>
          </a:p>
        </p:txBody>
      </p:sp>
    </p:spTree>
    <p:extLst>
      <p:ext uri="{BB962C8B-B14F-4D97-AF65-F5344CB8AC3E}">
        <p14:creationId xmlns:p14="http://schemas.microsoft.com/office/powerpoint/2010/main" val="77922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its seriousness is potential red-flag cancer symptoms, with around a third citing this (34%)</a:t>
            </a:r>
          </a:p>
          <a:p>
            <a:pPr marL="171450" indent="-171450">
              <a:buFont typeface="Arial" panose="020B0604020202020204" pitchFamily="34" charset="0"/>
              <a:buChar char="•"/>
            </a:pPr>
            <a:r>
              <a:rPr lang="en-US" b="0" u="none" dirty="0"/>
              <a:t>A similar, though slightly lower, proportion cited concern over any potential cancer symptom (31%) and oral cancer symptoms (29%), with 3 in 10 who said this</a:t>
            </a:r>
          </a:p>
          <a:p>
            <a:pPr marL="171450" indent="-171450">
              <a:buFont typeface="Arial" panose="020B0604020202020204" pitchFamily="34" charset="0"/>
              <a:buChar char="•"/>
            </a:pPr>
            <a:r>
              <a:rPr lang="en-US" b="0" u="none" dirty="0"/>
              <a:t>Around a quarter said they were concerned about the seriousness of potential non-specific or lung-specific symptoms</a:t>
            </a:r>
          </a:p>
          <a:p>
            <a:endParaRPr lang="en-US" dirty="0"/>
          </a:p>
          <a:p>
            <a:r>
              <a:rPr lang="en-US" b="1" u="sng" dirty="0"/>
              <a:t>2023 data:</a:t>
            </a:r>
          </a:p>
          <a:p>
            <a:r>
              <a:rPr lang="en-US" sz="1800" b="1" i="0" u="none" strike="noStrike" dirty="0">
                <a:solidFill>
                  <a:srgbClr val="000000"/>
                </a:solidFill>
                <a:effectLst/>
                <a:latin typeface="Aptos Narrow"/>
              </a:rPr>
              <a:t>Extremely</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8%</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6%</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9%</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6%</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10%</a:t>
            </a:r>
            <a:r>
              <a:rPr lang="en-US" dirty="0"/>
              <a:t> </a:t>
            </a:r>
          </a:p>
          <a:p>
            <a:endParaRPr lang="en-US" dirty="0"/>
          </a:p>
          <a:p>
            <a:r>
              <a:rPr lang="en-US" sz="1800" b="1" i="0" u="none" strike="noStrike" dirty="0">
                <a:solidFill>
                  <a:srgbClr val="000000"/>
                </a:solidFill>
                <a:effectLst/>
                <a:latin typeface="Aptos Narrow"/>
              </a:rPr>
              <a:t>Quite a bit</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17%</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12%</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19%</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14%</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16%</a:t>
            </a:r>
            <a:r>
              <a:rPr lang="en-US" dirty="0"/>
              <a:t> </a:t>
            </a:r>
          </a:p>
          <a:p>
            <a:endParaRPr lang="en-US" dirty="0"/>
          </a:p>
          <a:p>
            <a:r>
              <a:rPr lang="en-US" sz="1800" b="1" i="0" u="none" strike="noStrike" dirty="0">
                <a:solidFill>
                  <a:srgbClr val="000000"/>
                </a:solidFill>
                <a:effectLst/>
                <a:latin typeface="Aptos Narrow"/>
              </a:rPr>
              <a:t>Moderately</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33%</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26%</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27%</a:t>
            </a:r>
            <a:r>
              <a:rPr lang="en-US" dirty="0"/>
              <a:t> </a:t>
            </a:r>
          </a:p>
          <a:p>
            <a:endParaRPr lang="en-US" dirty="0"/>
          </a:p>
          <a:p>
            <a:r>
              <a:rPr lang="en-US" sz="1800" b="1" i="0" u="none" strike="noStrike" dirty="0">
                <a:solidFill>
                  <a:srgbClr val="000000"/>
                </a:solidFill>
                <a:effectLst/>
                <a:latin typeface="Aptos Narrow"/>
              </a:rPr>
              <a:t>A little bit</a:t>
            </a:r>
            <a:r>
              <a:rPr lang="en-US" b="1" dirty="0"/>
              <a:t> </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56%</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48%</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45%</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40%</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40%</a:t>
            </a:r>
            <a:r>
              <a:rPr lang="en-US" dirty="0"/>
              <a:t> </a:t>
            </a:r>
          </a:p>
          <a:p>
            <a:endParaRPr lang="en-US" dirty="0"/>
          </a:p>
          <a:p>
            <a:r>
              <a:rPr lang="en-US" b="1" dirty="0"/>
              <a:t>Not at all</a:t>
            </a:r>
          </a:p>
          <a:p>
            <a:r>
              <a:rPr lang="en-US" sz="1800" b="0" i="0" u="none" strike="noStrike" dirty="0">
                <a:solidFill>
                  <a:srgbClr val="000000"/>
                </a:solidFill>
                <a:effectLst/>
                <a:latin typeface="Aptos Narrow"/>
              </a:rPr>
              <a:t>Any cancer symptom:</a:t>
            </a:r>
            <a:r>
              <a:rPr lang="en-US" dirty="0"/>
              <a:t> </a:t>
            </a:r>
            <a:r>
              <a:rPr lang="en-US" sz="1800" b="0" i="0" u="none" strike="noStrike" dirty="0">
                <a:solidFill>
                  <a:srgbClr val="000000"/>
                </a:solidFill>
                <a:effectLst/>
                <a:latin typeface="Aptos Narrow"/>
              </a:rPr>
              <a:t>37%</a:t>
            </a:r>
            <a:r>
              <a:rPr lang="en-US" dirty="0"/>
              <a:t> </a:t>
            </a:r>
          </a:p>
          <a:p>
            <a:r>
              <a:rPr lang="en-US" sz="1800" b="0" i="0" u="none" strike="noStrike" dirty="0">
                <a:solidFill>
                  <a:srgbClr val="000000"/>
                </a:solidFill>
                <a:effectLst/>
                <a:latin typeface="Aptos Narrow"/>
              </a:rPr>
              <a:t>Any non-specific cancer symptom:</a:t>
            </a:r>
            <a:r>
              <a:rPr lang="en-US" dirty="0"/>
              <a:t> </a:t>
            </a:r>
            <a:r>
              <a:rPr lang="en-US" sz="1800" b="0" i="0" u="none" strike="noStrike" dirty="0">
                <a:solidFill>
                  <a:srgbClr val="000000"/>
                </a:solidFill>
                <a:effectLst/>
                <a:latin typeface="Aptos Narrow"/>
              </a:rPr>
              <a:t>32%</a:t>
            </a:r>
            <a:r>
              <a:rPr lang="en-US" dirty="0"/>
              <a:t> </a:t>
            </a:r>
          </a:p>
          <a:p>
            <a:r>
              <a:rPr lang="en-US" sz="1800" b="0" i="0" u="none" strike="noStrike" dirty="0">
                <a:solidFill>
                  <a:srgbClr val="000000"/>
                </a:solidFill>
                <a:effectLst/>
                <a:latin typeface="Aptos Narrow"/>
              </a:rPr>
              <a:t>Any red flag cancer symptom:</a:t>
            </a:r>
            <a:r>
              <a:rPr lang="en-US" dirty="0"/>
              <a:t> </a:t>
            </a:r>
            <a:r>
              <a:rPr lang="en-US" sz="1800" b="0" i="0" u="none" strike="noStrike" dirty="0">
                <a:solidFill>
                  <a:srgbClr val="000000"/>
                </a:solidFill>
                <a:effectLst/>
                <a:latin typeface="Aptos Narrow"/>
              </a:rPr>
              <a:t>20%</a:t>
            </a:r>
            <a:r>
              <a:rPr lang="en-US" dirty="0"/>
              <a:t> </a:t>
            </a:r>
          </a:p>
          <a:p>
            <a:r>
              <a:rPr lang="en-US" sz="1800" b="0" i="0" u="none" strike="noStrike" dirty="0">
                <a:solidFill>
                  <a:srgbClr val="000000"/>
                </a:solidFill>
                <a:effectLst/>
                <a:latin typeface="Aptos Narrow"/>
              </a:rPr>
              <a:t>Any lung cancer symptom:</a:t>
            </a:r>
            <a:r>
              <a:rPr lang="en-US" dirty="0"/>
              <a:t> </a:t>
            </a:r>
            <a:r>
              <a:rPr lang="en-US" sz="1800" b="0" i="0" u="none" strike="noStrike" dirty="0">
                <a:solidFill>
                  <a:srgbClr val="000000"/>
                </a:solidFill>
                <a:effectLst/>
                <a:latin typeface="Aptos Narrow"/>
              </a:rPr>
              <a:t>28%</a:t>
            </a:r>
            <a:r>
              <a:rPr lang="en-US" dirty="0"/>
              <a:t> </a:t>
            </a:r>
          </a:p>
          <a:p>
            <a:r>
              <a:rPr lang="en-US" sz="1800" b="0" i="0" u="none" strike="noStrike" dirty="0">
                <a:solidFill>
                  <a:srgbClr val="000000"/>
                </a:solidFill>
                <a:effectLst/>
                <a:latin typeface="Aptos Narrow"/>
              </a:rPr>
              <a:t>Any oral cancer symptom:</a:t>
            </a:r>
            <a:r>
              <a:rPr lang="en-US" dirty="0"/>
              <a:t> </a:t>
            </a:r>
            <a:r>
              <a:rPr lang="en-US" sz="1800" b="0" i="0" u="none" strike="noStrike" dirty="0">
                <a:solidFill>
                  <a:srgbClr val="000000"/>
                </a:solidFill>
                <a:effectLst/>
                <a:latin typeface="Aptos Narrow"/>
              </a:rPr>
              <a:t>20%</a:t>
            </a:r>
            <a:r>
              <a:rPr lang="en-US" dirty="0"/>
              <a:t> </a:t>
            </a:r>
          </a:p>
          <a:p>
            <a:endParaRPr lang="en-US" dirty="0"/>
          </a:p>
          <a:p>
            <a:r>
              <a:rPr lang="en-US" b="1" dirty="0"/>
              <a:t>Prefer not to say:</a:t>
            </a:r>
          </a:p>
          <a:p>
            <a:r>
              <a:rPr lang="en-US" dirty="0"/>
              <a:t>Any cancer symptom: 1%</a:t>
            </a:r>
          </a:p>
          <a:p>
            <a:r>
              <a:rPr lang="en-US" dirty="0"/>
              <a:t>Any non-specific cancer symptom: 2%</a:t>
            </a:r>
          </a:p>
          <a:p>
            <a:r>
              <a:rPr lang="en-US" dirty="0"/>
              <a:t>Any red flag cancer symptom	2%</a:t>
            </a:r>
          </a:p>
          <a:p>
            <a:r>
              <a:rPr lang="en-US" dirty="0"/>
              <a:t>Any lung cancer symptom	3%</a:t>
            </a:r>
          </a:p>
          <a:p>
            <a:r>
              <a:rPr lang="en-US" dirty="0"/>
              <a:t>Any oral cancer symptom	3%</a:t>
            </a:r>
          </a:p>
          <a:p>
            <a:endParaRPr lang="en-US" dirty="0"/>
          </a:p>
          <a:p>
            <a:r>
              <a:rPr lang="en-GB" dirty="0"/>
              <a:t>---------------</a:t>
            </a:r>
          </a:p>
          <a:p>
            <a:endParaRPr lang="en-GB" dirty="0"/>
          </a:p>
          <a:p>
            <a:r>
              <a:rPr lang="en-GB" b="1" dirty="0"/>
              <a:t>Any cancer symptom (Net: total % extremely/quite a bit): </a:t>
            </a:r>
          </a:p>
          <a:p>
            <a:r>
              <a:rPr lang="en-GB" dirty="0"/>
              <a:t>2021: 27%</a:t>
            </a:r>
          </a:p>
          <a:p>
            <a:r>
              <a:rPr lang="en-GB" dirty="0"/>
              <a:t>Mar-22: 26%</a:t>
            </a:r>
          </a:p>
          <a:p>
            <a:r>
              <a:rPr lang="en-GB" dirty="0"/>
              <a:t>Sep-22: 25%</a:t>
            </a:r>
          </a:p>
          <a:p>
            <a:r>
              <a:rPr lang="en-GB" dirty="0"/>
              <a:t>Feb-23: 22%</a:t>
            </a:r>
          </a:p>
          <a:p>
            <a:r>
              <a:rPr lang="en-GB" dirty="0"/>
              <a:t>Sep-23: 25%</a:t>
            </a:r>
          </a:p>
          <a:p>
            <a:endParaRPr lang="en-GB" dirty="0"/>
          </a:p>
          <a:p>
            <a:r>
              <a:rPr lang="en-GB" b="1" dirty="0"/>
              <a:t>Any non-specific cancer symptom (Net: total % extremely/quite a bit):</a:t>
            </a:r>
          </a:p>
          <a:p>
            <a:r>
              <a:rPr lang="en-GB" sz="1200" b="0" i="0" u="none" strike="noStrike" baseline="0" dirty="0">
                <a:solidFill>
                  <a:srgbClr val="000000"/>
                </a:solidFill>
                <a:latin typeface="Arial" panose="020B0604020202020204" pitchFamily="34" charset="0"/>
              </a:rPr>
              <a:t>2021: 23%	</a:t>
            </a:r>
          </a:p>
          <a:p>
            <a:r>
              <a:rPr lang="en-GB" sz="1200" b="0" i="0" u="none" strike="noStrike" baseline="0" dirty="0">
                <a:solidFill>
                  <a:srgbClr val="000000"/>
                </a:solidFill>
                <a:latin typeface="Arial" panose="020B0604020202020204" pitchFamily="34" charset="0"/>
              </a:rPr>
              <a:t>Mar-22: 18%	</a:t>
            </a:r>
          </a:p>
          <a:p>
            <a:r>
              <a:rPr lang="en-GB" sz="1200" b="0" i="0" u="none" strike="noStrike" baseline="0" dirty="0">
                <a:solidFill>
                  <a:srgbClr val="000000"/>
                </a:solidFill>
                <a:latin typeface="Arial" panose="020B0604020202020204" pitchFamily="34" charset="0"/>
              </a:rPr>
              <a:t>Sep-22: 19%	</a:t>
            </a:r>
          </a:p>
          <a:p>
            <a:r>
              <a:rPr lang="en-GB" sz="1200" b="0" i="0" u="none" strike="noStrike" baseline="0" dirty="0">
                <a:solidFill>
                  <a:srgbClr val="000000"/>
                </a:solidFill>
                <a:latin typeface="Arial" panose="020B0604020202020204" pitchFamily="34" charset="0"/>
              </a:rPr>
              <a:t>Feb-23: 16%	</a:t>
            </a:r>
          </a:p>
          <a:p>
            <a:r>
              <a:rPr lang="en-GB" sz="1200" b="0" i="0" u="none" strike="noStrike" baseline="0" dirty="0">
                <a:solidFill>
                  <a:srgbClr val="000000"/>
                </a:solidFill>
                <a:latin typeface="Arial" panose="020B0604020202020204" pitchFamily="34" charset="0"/>
              </a:rPr>
              <a:t>Sep-23: 18%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red flag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2021: 27%	</a:t>
            </a:r>
          </a:p>
          <a:p>
            <a:r>
              <a:rPr lang="en-GB" sz="1200" b="0" i="0" u="none" strike="noStrike" baseline="0" dirty="0">
                <a:solidFill>
                  <a:srgbClr val="000000"/>
                </a:solidFill>
                <a:latin typeface="Arial" panose="020B0604020202020204" pitchFamily="34" charset="0"/>
              </a:rPr>
              <a:t>Mar-22: 23%	</a:t>
            </a:r>
          </a:p>
          <a:p>
            <a:r>
              <a:rPr lang="en-GB" sz="1200" b="0" i="0" u="none" strike="noStrike" baseline="0" dirty="0">
                <a:solidFill>
                  <a:srgbClr val="000000"/>
                </a:solidFill>
                <a:latin typeface="Arial" panose="020B0604020202020204" pitchFamily="34" charset="0"/>
              </a:rPr>
              <a:t>Sep-22: 24%	</a:t>
            </a:r>
          </a:p>
          <a:p>
            <a:r>
              <a:rPr lang="en-GB" sz="1200" b="0" i="0" u="none" strike="noStrike" baseline="0" dirty="0">
                <a:solidFill>
                  <a:srgbClr val="000000"/>
                </a:solidFill>
                <a:latin typeface="Arial" panose="020B0604020202020204" pitchFamily="34" charset="0"/>
              </a:rPr>
              <a:t>Feb-23: 22%	</a:t>
            </a:r>
          </a:p>
          <a:p>
            <a:r>
              <a:rPr lang="en-GB" sz="1200" b="0" i="0" u="none" strike="noStrike" baseline="0" dirty="0">
                <a:solidFill>
                  <a:srgbClr val="000000"/>
                </a:solidFill>
                <a:latin typeface="Arial" panose="020B0604020202020204" pitchFamily="34" charset="0"/>
              </a:rPr>
              <a:t>Sep-23: 28%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lung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2021: 21%	</a:t>
            </a:r>
          </a:p>
          <a:p>
            <a:r>
              <a:rPr lang="en-GB" sz="1200" b="0" i="0" u="none" strike="noStrike" baseline="0" dirty="0">
                <a:solidFill>
                  <a:srgbClr val="000000"/>
                </a:solidFill>
                <a:latin typeface="Arial" panose="020B0604020202020204" pitchFamily="34" charset="0"/>
              </a:rPr>
              <a:t>Mar-22: 18%	</a:t>
            </a:r>
          </a:p>
          <a:p>
            <a:r>
              <a:rPr lang="en-GB" sz="1200" b="0" i="0" u="none" strike="noStrike" baseline="0" dirty="0">
                <a:solidFill>
                  <a:srgbClr val="000000"/>
                </a:solidFill>
                <a:latin typeface="Arial" panose="020B0604020202020204" pitchFamily="34" charset="0"/>
              </a:rPr>
              <a:t>Sep-22: 19%	</a:t>
            </a:r>
          </a:p>
          <a:p>
            <a:r>
              <a:rPr lang="en-GB" sz="1200" b="0" i="0" u="none" strike="noStrike" baseline="0" dirty="0">
                <a:solidFill>
                  <a:srgbClr val="000000"/>
                </a:solidFill>
                <a:latin typeface="Arial" panose="020B0604020202020204" pitchFamily="34" charset="0"/>
              </a:rPr>
              <a:t>Feb-23: 15%	</a:t>
            </a:r>
          </a:p>
          <a:p>
            <a:r>
              <a:rPr lang="en-GB" sz="1200" b="0" i="0" u="none" strike="noStrike" baseline="0" dirty="0">
                <a:solidFill>
                  <a:srgbClr val="000000"/>
                </a:solidFill>
                <a:latin typeface="Arial" panose="020B0604020202020204" pitchFamily="34" charset="0"/>
              </a:rPr>
              <a:t>Sep-23: 20%	</a:t>
            </a:r>
          </a:p>
          <a:p>
            <a:endParaRPr lang="en-GB"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Arial" panose="020B0604020202020204" pitchFamily="34" charset="0"/>
              </a:rPr>
              <a:t>Any oral cancer symptoms </a:t>
            </a:r>
            <a:r>
              <a:rPr lang="en-GB" b="1" dirty="0"/>
              <a:t>(Net: total % extremely/quite a bit):</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Mar-22: 23%</a:t>
            </a:r>
          </a:p>
          <a:p>
            <a:r>
              <a:rPr lang="en-GB" sz="1200" b="0" i="0" u="none" strike="noStrike" baseline="0" dirty="0">
                <a:solidFill>
                  <a:srgbClr val="000000"/>
                </a:solidFill>
                <a:latin typeface="Arial" panose="020B0604020202020204" pitchFamily="34" charset="0"/>
              </a:rPr>
              <a:t>Sep-22: 27%</a:t>
            </a:r>
          </a:p>
          <a:p>
            <a:r>
              <a:rPr lang="en-GB" sz="1200" b="0" i="0" u="none" strike="noStrike" baseline="0" dirty="0">
                <a:solidFill>
                  <a:srgbClr val="000000"/>
                </a:solidFill>
                <a:latin typeface="Arial" panose="020B0604020202020204" pitchFamily="34" charset="0"/>
              </a:rPr>
              <a:t>Feb-23: 24%</a:t>
            </a:r>
          </a:p>
          <a:p>
            <a:r>
              <a:rPr lang="en-GB" sz="1200" b="0" i="0" u="none" strike="noStrike" baseline="0" dirty="0">
                <a:solidFill>
                  <a:srgbClr val="000000"/>
                </a:solidFill>
                <a:latin typeface="Arial" panose="020B0604020202020204" pitchFamily="34" charset="0"/>
              </a:rPr>
              <a:t>Sep-23: 26%</a:t>
            </a:r>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38</a:t>
            </a:fld>
            <a:endParaRPr lang="en-US" dirty="0"/>
          </a:p>
        </p:txBody>
      </p:sp>
    </p:spTree>
    <p:extLst>
      <p:ext uri="{BB962C8B-B14F-4D97-AF65-F5344CB8AC3E}">
        <p14:creationId xmlns:p14="http://schemas.microsoft.com/office/powerpoint/2010/main" val="198422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those with a disability and in the most deprived deciles, as well as those with a mental health diagnosis</a:t>
            </a:r>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dirty="0"/>
          </a:p>
        </p:txBody>
      </p:sp>
    </p:spTree>
    <p:extLst>
      <p:ext uri="{BB962C8B-B14F-4D97-AF65-F5344CB8AC3E}">
        <p14:creationId xmlns:p14="http://schemas.microsoft.com/office/powerpoint/2010/main" val="3135301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Of those who experienced a symptom, around half reported that they successfully contacted their GP; this was highest among those with any potential cancer symptom or a red-flag symptom (both 55%)</a:t>
            </a:r>
          </a:p>
          <a:p>
            <a:pPr marL="171450" indent="-171450">
              <a:buFont typeface="Arial" panose="020B0604020202020204" pitchFamily="34" charset="0"/>
              <a:buChar char="•"/>
            </a:pPr>
            <a:r>
              <a:rPr lang="en-GB" u="none" dirty="0"/>
              <a:t>However, around 1 in 4 who experienced any (26%) or potential oral cancer symptom (24%) did not contact a healthcare professional; this proportion increased to 3 in 10 (29%) for lung-specific symptoms, and even further to 1 in 3 (33%) for any non-specific symptoms. However, this dropped to 21% for red-flag symptoms.</a:t>
            </a:r>
          </a:p>
          <a:p>
            <a:pPr marL="171450" indent="-171450">
              <a:buFont typeface="Arial" panose="020B0604020202020204" pitchFamily="34" charset="0"/>
              <a:buChar char="•"/>
            </a:pPr>
            <a:r>
              <a:rPr lang="en-GB" u="none" dirty="0"/>
              <a:t>Around half tried to contact the GP who experienced any non-specific, lung-specific or oral cancer symptoms, and this rose to around 6 in 10 for any red-flag or any potential symptom</a:t>
            </a:r>
          </a:p>
          <a:p>
            <a:pPr marL="171450" indent="-171450">
              <a:buFont typeface="Arial" panose="020B0604020202020204" pitchFamily="34" charset="0"/>
              <a:buChar char="•"/>
            </a:pPr>
            <a:r>
              <a:rPr lang="en-GB" u="none" dirty="0"/>
              <a:t>Around 1 in 10 say they tried to contact the GP were unsuccessful </a:t>
            </a:r>
          </a:p>
          <a:p>
            <a:pPr marL="171450" indent="-171450">
              <a:buFont typeface="Arial" panose="020B0604020202020204" pitchFamily="34" charset="0"/>
              <a:buChar char="•"/>
            </a:pPr>
            <a:r>
              <a:rPr lang="en-GB" u="none" dirty="0"/>
              <a:t>Outside going to the GP, the most common action taken was going to private healthcare, with around 5% who said they did this</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dirty="0"/>
          </a:p>
        </p:txBody>
      </p:sp>
    </p:spTree>
    <p:extLst>
      <p:ext uri="{BB962C8B-B14F-4D97-AF65-F5344CB8AC3E}">
        <p14:creationId xmlns:p14="http://schemas.microsoft.com/office/powerpoint/2010/main" val="104385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of those who experienced any potential cancer symptom reported contacting their GP within 6 months, while a third said they did not; alongside red flag, this is the symptom type that saw the highest proportion who contacted their GP within 6 months</a:t>
            </a:r>
          </a:p>
          <a:p>
            <a:pPr marL="0" indent="0">
              <a:buFont typeface="Arial" panose="020B0604020202020204" pitchFamily="34" charset="0"/>
              <a:buNone/>
            </a:pPr>
            <a:endParaRPr lang="en-GB" b="0" u="sng" dirty="0"/>
          </a:p>
          <a:p>
            <a:r>
              <a:rPr lang="en-GB" b="1" u="sng" dirty="0"/>
              <a:t>Historical data:</a:t>
            </a:r>
          </a:p>
          <a:p>
            <a:r>
              <a:rPr lang="en-GB" b="1" dirty="0"/>
              <a:t>Any oral cancer symptom	</a:t>
            </a:r>
          </a:p>
          <a:p>
            <a:r>
              <a:rPr lang="en-GB" dirty="0"/>
              <a:t>Sep-2023: 49%   Feb-2023: 47%</a:t>
            </a:r>
          </a:p>
          <a:p>
            <a:r>
              <a:rPr lang="en-GB" b="1" dirty="0"/>
              <a:t>Any lung-specific cancer symptom</a:t>
            </a:r>
            <a:r>
              <a:rPr lang="en-GB" dirty="0"/>
              <a:t>	</a:t>
            </a:r>
          </a:p>
          <a:p>
            <a:r>
              <a:rPr lang="en-GB" dirty="0"/>
              <a:t>Sep-2023: 40%   Feb-2023: 40%</a:t>
            </a:r>
          </a:p>
          <a:p>
            <a:r>
              <a:rPr lang="en-GB" b="1" dirty="0"/>
              <a:t>Any red-flag cancer symptom</a:t>
            </a:r>
            <a:r>
              <a:rPr lang="en-GB" dirty="0"/>
              <a:t>	</a:t>
            </a:r>
          </a:p>
          <a:p>
            <a:r>
              <a:rPr lang="en-GB" dirty="0"/>
              <a:t>Sep-2023: 49%    Feb-2023: 57%</a:t>
            </a:r>
          </a:p>
          <a:p>
            <a:r>
              <a:rPr lang="en-GB" b="1" dirty="0"/>
              <a:t>Any non-specific cancer symptom</a:t>
            </a:r>
            <a:r>
              <a:rPr lang="en-GB" dirty="0"/>
              <a:t>	</a:t>
            </a:r>
          </a:p>
          <a:p>
            <a:r>
              <a:rPr lang="en-GB" dirty="0"/>
              <a:t>Sep-2023: 40% Feb-2023: 40%</a:t>
            </a:r>
          </a:p>
          <a:p>
            <a:r>
              <a:rPr lang="en-GB" b="1" dirty="0"/>
              <a:t>Any cancer symptom</a:t>
            </a:r>
            <a:r>
              <a:rPr lang="en-GB" dirty="0"/>
              <a:t>	</a:t>
            </a:r>
          </a:p>
          <a:p>
            <a:r>
              <a:rPr lang="en-GB" dirty="0"/>
              <a:t>Sep-2023: 49%  Feb-2023: 49%</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dirty="0"/>
          </a:p>
        </p:txBody>
      </p:sp>
    </p:spTree>
    <p:extLst>
      <p:ext uri="{BB962C8B-B14F-4D97-AF65-F5344CB8AC3E}">
        <p14:creationId xmlns:p14="http://schemas.microsoft.com/office/powerpoint/2010/main" val="629568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Older respondents more commonly report that they contacted their GP within 6 months</a:t>
            </a:r>
          </a:p>
          <a:p>
            <a:pPr marL="171450" indent="-171450">
              <a:buFont typeface="Arial" panose="020B0604020202020204" pitchFamily="34" charset="0"/>
              <a:buChar char="•"/>
            </a:pPr>
            <a:r>
              <a:rPr lang="en-GB" dirty="0"/>
              <a:t>Likelihood was lowest among those with no disability and without a mental health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lumMod val="50000"/>
                  </a:schemeClr>
                </a:solidFill>
              </a:rPr>
              <a:t>Those who are from an ethnic minority background and living with a disability who experienced any potential cancer symptom were more likely to contact their GP within 6 months than those who aren’t (33% vs 25%)</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dirty="0"/>
          </a:p>
        </p:txBody>
      </p:sp>
    </p:spTree>
    <p:extLst>
      <p:ext uri="{BB962C8B-B14F-4D97-AF65-F5344CB8AC3E}">
        <p14:creationId xmlns:p14="http://schemas.microsoft.com/office/powerpoint/2010/main" val="204372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6E8D-A32A-12A1-E6B7-0B4D99F07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2E123-79FC-BC96-6635-C79661111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57C72-842C-2237-DB8A-0ADC18CC9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 dirty="0">
                <a:latin typeface="+mn-lt"/>
                <a:ea typeface="+mn-ea"/>
                <a:cs typeface="+mn-cs"/>
              </a:rPr>
              <a:t>Those from an ethnic minority background who had with a disability, or who were over 50 years old from a lower social grade were also more likely to contact their GP within 6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 dirty="0">
                <a:latin typeface="+mn-lt"/>
                <a:ea typeface="+mn-ea"/>
                <a:cs typeface="+mn-cs"/>
              </a:rPr>
              <a:t>No other differences where statistically significant</a:t>
            </a:r>
          </a:p>
          <a:p>
            <a:endParaRPr lang="en-GB" dirty="0"/>
          </a:p>
        </p:txBody>
      </p:sp>
      <p:sp>
        <p:nvSpPr>
          <p:cNvPr id="4" name="Slide Number Placeholder 3">
            <a:extLst>
              <a:ext uri="{FF2B5EF4-FFF2-40B4-BE49-F238E27FC236}">
                <a16:creationId xmlns:a16="http://schemas.microsoft.com/office/drawing/2014/main" id="{E6F4404D-E7B2-29CB-930F-540C01CEF98B}"/>
              </a:ext>
            </a:extLst>
          </p:cNvPr>
          <p:cNvSpPr>
            <a:spLocks noGrp="1"/>
          </p:cNvSpPr>
          <p:nvPr>
            <p:ph type="sldNum" sz="quarter" idx="5"/>
          </p:nvPr>
        </p:nvSpPr>
        <p:spPr/>
        <p:txBody>
          <a:bodyPr/>
          <a:lstStyle/>
          <a:p>
            <a:fld id="{F5B38833-6303-A84B-BCE8-C8F834FB8639}" type="slidenum">
              <a:rPr lang="en-US" smtClean="0"/>
              <a:t>44</a:t>
            </a:fld>
            <a:endParaRPr lang="en-US" dirty="0"/>
          </a:p>
        </p:txBody>
      </p:sp>
    </p:spTree>
    <p:extLst>
      <p:ext uri="{BB962C8B-B14F-4D97-AF65-F5344CB8AC3E}">
        <p14:creationId xmlns:p14="http://schemas.microsoft.com/office/powerpoint/2010/main" val="1689053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Just under 9 in 10 said they spoke to a HCP within a month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 around a quarter said this took place on the same day, while just over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Less than 1 in 10 said this took more than a month to speak to a HCP after contacting their GP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Historical data:</a:t>
            </a:r>
          </a:p>
          <a:p>
            <a:r>
              <a:rPr lang="en-GB" b="1" dirty="0"/>
              <a:t>Any oral cancer symptom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68% Feb-2023: 74% Sep-2022: 66% Mar-2022: 71%</a:t>
            </a:r>
          </a:p>
          <a:p>
            <a:r>
              <a:rPr lang="en-GB" b="1" dirty="0"/>
              <a:t>Any lung-specific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75% Feb-2023: 82% Sep-2022: 70% Mar-2022: 79%</a:t>
            </a:r>
          </a:p>
          <a:p>
            <a:r>
              <a:rPr lang="en-GB" b="1" dirty="0"/>
              <a:t>Any red-flag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75% Feb-2023: 84% Sep-2022: 74% Mar-2022: 74%</a:t>
            </a:r>
          </a:p>
          <a:p>
            <a:r>
              <a:rPr lang="en-GB" b="1" dirty="0"/>
              <a:t>Any non-specific cancer symptom</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Sep-2023: 70% Feb-2023: 73% Sep-2022: 69% Mar-2022: 68%</a:t>
            </a:r>
          </a:p>
          <a:p>
            <a:r>
              <a:rPr lang="en-GB" b="1" dirty="0"/>
              <a:t>Any cancer symptom</a:t>
            </a:r>
            <a:r>
              <a:rPr lang="en-GB" dirty="0"/>
              <a:t>	</a:t>
            </a:r>
          </a:p>
          <a:p>
            <a:r>
              <a:rPr lang="en-GB" dirty="0"/>
              <a:t>Sep-2023: 75%  Feb-2023: 79% Sep-2022: 75% Mar-2022: 76%</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dirty="0"/>
          </a:p>
        </p:txBody>
      </p:sp>
    </p:spTree>
    <p:extLst>
      <p:ext uri="{BB962C8B-B14F-4D97-AF65-F5344CB8AC3E}">
        <p14:creationId xmlns:p14="http://schemas.microsoft.com/office/powerpoint/2010/main" val="63757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dirty="0"/>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There were few differences in those who experienced a symptom and discussed it with a healthcare professional within two weeks of contacting them</a:t>
            </a:r>
          </a:p>
          <a:p>
            <a:pPr marL="171450" indent="-171450">
              <a:buFont typeface="Arial" panose="020B0604020202020204" pitchFamily="34" charset="0"/>
              <a:buChar char="•"/>
            </a:pPr>
            <a:r>
              <a:rPr lang="en-GB" dirty="0"/>
              <a:t>The only significant difference between subgroups is across disability, where those who have a disability were more likely to have discussed their symptom within 2 weeks of contacting their GP (80%), compared to around three-quarters (76%) of those with no disability</a:t>
            </a:r>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dirty="0"/>
          </a:p>
        </p:txBody>
      </p:sp>
    </p:spTree>
    <p:extLst>
      <p:ext uri="{BB962C8B-B14F-4D97-AF65-F5344CB8AC3E}">
        <p14:creationId xmlns:p14="http://schemas.microsoft.com/office/powerpoint/2010/main" val="3105262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4E9BF-A652-3A0E-33EA-E52F2AD6E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608-AB53-DE6A-60F6-985A01C0F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200F2-B74D-66AE-5B88-9481CF7FED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spc="10" dirty="0">
                <a:latin typeface="+mn-lt"/>
                <a:ea typeface="+mn-ea"/>
                <a:cs typeface="+mn-cs"/>
              </a:rPr>
              <a:t>There were no significant differences when looking at intersecting subgroups</a:t>
            </a:r>
            <a:endParaRPr lang="en-GB" sz="1200" spc="10" dirty="0">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5BFA59CC-5529-61CE-BF0D-947FC6AFA329}"/>
              </a:ext>
            </a:extLst>
          </p:cNvPr>
          <p:cNvSpPr>
            <a:spLocks noGrp="1"/>
          </p:cNvSpPr>
          <p:nvPr>
            <p:ph type="sldNum" sz="quarter" idx="5"/>
          </p:nvPr>
        </p:nvSpPr>
        <p:spPr/>
        <p:txBody>
          <a:bodyPr/>
          <a:lstStyle/>
          <a:p>
            <a:fld id="{F5B38833-6303-A84B-BCE8-C8F834FB8639}" type="slidenum">
              <a:rPr lang="en-US" smtClean="0"/>
              <a:t>47</a:t>
            </a:fld>
            <a:endParaRPr lang="en-US" dirty="0"/>
          </a:p>
        </p:txBody>
      </p:sp>
    </p:spTree>
    <p:extLst>
      <p:ext uri="{BB962C8B-B14F-4D97-AF65-F5344CB8AC3E}">
        <p14:creationId xmlns:p14="http://schemas.microsoft.com/office/powerpoint/2010/main" val="3117736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buFont typeface="Arial" panose="020B0604020202020204" pitchFamily="34" charset="0"/>
              <a:buChar char="•"/>
            </a:pPr>
            <a:r>
              <a:rPr lang="en-US" b="0" u="none" dirty="0"/>
              <a:t>Over half of those who experienced potential symptoms reported recontacting their GP</a:t>
            </a:r>
          </a:p>
          <a:p>
            <a:pPr marL="171450" indent="-171450">
              <a:buFont typeface="Arial" panose="020B0604020202020204" pitchFamily="34" charset="0"/>
              <a:buChar char="•"/>
            </a:pPr>
            <a:r>
              <a:rPr lang="en-US" b="0" u="none" dirty="0"/>
              <a:t>Those who experienced oral cancer symptoms more commonly reported recontacting their doctor, while those with red flag symptoms were the least likely to report recontacting them</a:t>
            </a:r>
          </a:p>
          <a:p>
            <a:endParaRPr lang="en-US" b="1" u="sng" dirty="0"/>
          </a:p>
          <a:p>
            <a:endParaRPr lang="en-US" b="1" u="sng" dirty="0"/>
          </a:p>
          <a:p>
            <a:r>
              <a:rPr lang="en-US" b="1" u="sng" dirty="0"/>
              <a:t> Historical data – caution advised as sample differs</a:t>
            </a:r>
          </a:p>
          <a:p>
            <a:r>
              <a:rPr lang="en-US" b="1" dirty="0"/>
              <a:t>Any cancer symptom </a:t>
            </a:r>
          </a:p>
          <a:p>
            <a:r>
              <a:rPr lang="en-US" dirty="0"/>
              <a:t>Yes: 53%; No but I plan to: 16%; No and I don’t plan to: 25%; Don’t know/PNTS: 5%</a:t>
            </a:r>
          </a:p>
          <a:p>
            <a:endParaRPr lang="en-US" dirty="0"/>
          </a:p>
          <a:p>
            <a:r>
              <a:rPr lang="en-US" b="1" dirty="0"/>
              <a:t>Any non-specific cancer symptom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51%; No but I plan to: 18%; No and I don’t plan to: 25%; Don’t know/PNTS: 6%</a:t>
            </a:r>
          </a:p>
          <a:p>
            <a:endParaRPr lang="en-US" dirty="0"/>
          </a:p>
          <a:p>
            <a:r>
              <a:rPr lang="en-US" b="1" dirty="0"/>
              <a:t>Any red-flag symptom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51%; No but I plan to: 16%; No and I don’t plan to: 28%; Don’t know/PNTS: 4%</a:t>
            </a:r>
          </a:p>
          <a:p>
            <a:r>
              <a:rPr lang="en-US" dirty="0"/>
              <a:t>	</a:t>
            </a:r>
          </a:p>
          <a:p>
            <a:r>
              <a:rPr lang="en-US" b="1" dirty="0"/>
              <a:t>Any lung cancer symptom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46%; No but I plan to: 16%; No and I don’t plan to:32%; Don’t know/PNTS: 6%</a:t>
            </a:r>
          </a:p>
          <a:p>
            <a:r>
              <a:rPr lang="en-US" dirty="0"/>
              <a:t>	</a:t>
            </a:r>
          </a:p>
          <a:p>
            <a:r>
              <a:rPr lang="en-US" b="1" dirty="0"/>
              <a:t>Any oral cancer symptom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55%; No but I plan to: 19%; No and I don’t plan to:21%; Don’t know/PNTS: 6%</a:t>
            </a:r>
          </a:p>
          <a:p>
            <a:r>
              <a:rPr lang="en-US" dirty="0"/>
              <a:t>	</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dirty="0"/>
          </a:p>
        </p:txBody>
      </p:sp>
    </p:spTree>
    <p:extLst>
      <p:ext uri="{BB962C8B-B14F-4D97-AF65-F5344CB8AC3E}">
        <p14:creationId xmlns:p14="http://schemas.microsoft.com/office/powerpoint/2010/main" val="136090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a disability or mental health condition were more likely to report recontacting their doctor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was also the case for younger respondents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dirty="0"/>
          </a:p>
        </p:txBody>
      </p:sp>
    </p:spTree>
    <p:extLst>
      <p:ext uri="{BB962C8B-B14F-4D97-AF65-F5344CB8AC3E}">
        <p14:creationId xmlns:p14="http://schemas.microsoft.com/office/powerpoint/2010/main" val="2912332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D55F-E296-D7C1-AB06-08AF69DB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6C624-2401-7046-2B80-7263D81CA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C28A6-20C8-41EF-703A-80A8256A82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from an ethnic minority background who had with a disability, a mental health condition, or were over 50 years old were more likely to recontact their GP about any potential symptom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EB1F5706-BCAC-3358-263B-32A213A2EC11}"/>
              </a:ext>
            </a:extLst>
          </p:cNvPr>
          <p:cNvSpPr>
            <a:spLocks noGrp="1"/>
          </p:cNvSpPr>
          <p:nvPr>
            <p:ph type="sldNum" sz="quarter" idx="5"/>
          </p:nvPr>
        </p:nvSpPr>
        <p:spPr/>
        <p:txBody>
          <a:bodyPr/>
          <a:lstStyle/>
          <a:p>
            <a:fld id="{F5B38833-6303-A84B-BCE8-C8F834FB8639}" type="slidenum">
              <a:rPr lang="en-US" smtClean="0"/>
              <a:t>51</a:t>
            </a:fld>
            <a:endParaRPr lang="en-US" dirty="0"/>
          </a:p>
        </p:txBody>
      </p:sp>
    </p:spTree>
    <p:extLst>
      <p:ext uri="{BB962C8B-B14F-4D97-AF65-F5344CB8AC3E}">
        <p14:creationId xmlns:p14="http://schemas.microsoft.com/office/powerpoint/2010/main" val="2450200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Although slightly fewer reported recontacting their doctor about a red flag symptom, those who did were slightly more likely to do so within a week.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1 in 10 of those who experienced non specific symptoms, lung cancer symptoms, and oral cancer symptoms recontacted within a week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 minority report waiting more than 6 months</a:t>
            </a:r>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 (2023) – caution advised as sample differs</a:t>
            </a: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cancer symptom</a:t>
            </a:r>
            <a:r>
              <a:rPr lang="en-US" b="1" u="sng" dirty="0"/>
              <a:t> </a:t>
            </a:r>
          </a:p>
          <a:p>
            <a:r>
              <a:rPr lang="en-US" sz="1800" b="0" i="0" u="none" strike="noStrike" dirty="0">
                <a:solidFill>
                  <a:srgbClr val="000000"/>
                </a:solidFill>
                <a:effectLst/>
                <a:latin typeface="Arial" panose="020B0604020202020204" pitchFamily="34" charset="0"/>
              </a:rPr>
              <a:t>Within 6 months: 12%</a:t>
            </a:r>
          </a:p>
          <a:p>
            <a:r>
              <a:rPr lang="en-US" sz="1800" b="0" i="0" u="none" strike="noStrike" dirty="0">
                <a:solidFill>
                  <a:srgbClr val="000000"/>
                </a:solidFill>
                <a:effectLst/>
                <a:latin typeface="Arial" panose="020B0604020202020204" pitchFamily="34" charset="0"/>
              </a:rPr>
              <a:t>Within 3 months:  6%</a:t>
            </a:r>
          </a:p>
          <a:p>
            <a:r>
              <a:rPr lang="en-US" sz="1800" b="0" i="0" u="none" strike="noStrike" dirty="0">
                <a:solidFill>
                  <a:srgbClr val="000000"/>
                </a:solidFill>
                <a:effectLst/>
                <a:latin typeface="Arial" panose="020B0604020202020204" pitchFamily="34" charset="0"/>
              </a:rPr>
              <a:t>Within 6 weeks: 10%</a:t>
            </a:r>
          </a:p>
          <a:p>
            <a:r>
              <a:rPr lang="en-US" sz="1800" b="0" i="0" u="none" strike="noStrike" dirty="0">
                <a:solidFill>
                  <a:srgbClr val="000000"/>
                </a:solidFill>
                <a:effectLst/>
                <a:latin typeface="Arial" panose="020B0604020202020204" pitchFamily="34" charset="0"/>
              </a:rPr>
              <a:t>Within 1 month: 16%</a:t>
            </a:r>
          </a:p>
          <a:p>
            <a:r>
              <a:rPr lang="en-US" sz="1800" b="0" i="0" u="none" strike="noStrike" dirty="0">
                <a:solidFill>
                  <a:srgbClr val="000000"/>
                </a:solidFill>
                <a:effectLst/>
                <a:latin typeface="Arial" panose="020B0604020202020204" pitchFamily="34" charset="0"/>
              </a:rPr>
              <a:t>Within 3 weeks: 8%</a:t>
            </a:r>
          </a:p>
          <a:p>
            <a:r>
              <a:rPr lang="en-US" sz="1800" b="0" i="0" u="none" strike="noStrike" dirty="0">
                <a:solidFill>
                  <a:srgbClr val="000000"/>
                </a:solidFill>
                <a:effectLst/>
                <a:latin typeface="Arial" panose="020B0604020202020204" pitchFamily="34" charset="0"/>
              </a:rPr>
              <a:t>Within 2 weeks: 20%</a:t>
            </a:r>
          </a:p>
          <a:p>
            <a:r>
              <a:rPr lang="en-US" sz="1800" b="0" i="0" u="none" strike="noStrike" dirty="0">
                <a:solidFill>
                  <a:srgbClr val="000000"/>
                </a:solidFill>
                <a:effectLst/>
                <a:latin typeface="Arial" panose="020B0604020202020204" pitchFamily="34" charset="0"/>
              </a:rPr>
              <a:t>Within 1 week: 26%</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non-specific cancer symptom</a:t>
            </a:r>
            <a:r>
              <a:rPr lang="en-US" b="1" u="sng" dirty="0"/>
              <a:t> </a:t>
            </a:r>
          </a:p>
          <a:p>
            <a:r>
              <a:rPr lang="en-US" sz="1200" b="0" i="0" u="none" strike="noStrike" dirty="0">
                <a:solidFill>
                  <a:srgbClr val="000000"/>
                </a:solidFill>
                <a:effectLst/>
                <a:latin typeface="Arial" panose="020B0604020202020204" pitchFamily="34" charset="0"/>
              </a:rPr>
              <a:t>Within 6 months: 13% </a:t>
            </a:r>
          </a:p>
          <a:p>
            <a:r>
              <a:rPr lang="en-US" sz="1200" b="0" i="0" u="none" strike="noStrike" dirty="0">
                <a:solidFill>
                  <a:srgbClr val="000000"/>
                </a:solidFill>
                <a:effectLst/>
                <a:latin typeface="Arial" panose="020B0604020202020204" pitchFamily="34" charset="0"/>
              </a:rPr>
              <a:t>Within 3 months: 9%</a:t>
            </a:r>
          </a:p>
          <a:p>
            <a:r>
              <a:rPr lang="en-US" sz="1200" b="0" i="0" u="none" strike="noStrike" dirty="0">
                <a:solidFill>
                  <a:srgbClr val="000000"/>
                </a:solidFill>
                <a:effectLst/>
                <a:latin typeface="Arial" panose="020B0604020202020204" pitchFamily="34" charset="0"/>
              </a:rPr>
              <a:t>Within 6 weeks: 10%</a:t>
            </a:r>
          </a:p>
          <a:p>
            <a:r>
              <a:rPr lang="en-US" sz="1200" b="0" i="0" u="none" strike="noStrike" dirty="0">
                <a:solidFill>
                  <a:srgbClr val="000000"/>
                </a:solidFill>
                <a:effectLst/>
                <a:latin typeface="Arial" panose="020B0604020202020204" pitchFamily="34" charset="0"/>
              </a:rPr>
              <a:t>Within 1 month: 18%</a:t>
            </a:r>
          </a:p>
          <a:p>
            <a:r>
              <a:rPr lang="en-US" sz="1200" b="0" i="0" u="none" strike="noStrike" dirty="0">
                <a:solidFill>
                  <a:srgbClr val="000000"/>
                </a:solidFill>
                <a:effectLst/>
                <a:latin typeface="Arial" panose="020B0604020202020204" pitchFamily="34" charset="0"/>
              </a:rPr>
              <a:t>Within 3 weeks: 6%</a:t>
            </a:r>
          </a:p>
          <a:p>
            <a:r>
              <a:rPr lang="en-US" sz="1200" b="0" i="0" u="none" strike="noStrike" dirty="0">
                <a:solidFill>
                  <a:srgbClr val="000000"/>
                </a:solidFill>
                <a:effectLst/>
                <a:latin typeface="Arial" panose="020B0604020202020204" pitchFamily="34" charset="0"/>
              </a:rPr>
              <a:t>Within 2 weeks: 18%</a:t>
            </a:r>
          </a:p>
          <a:p>
            <a:r>
              <a:rPr lang="en-US" sz="1200" b="0" i="0" u="none" strike="noStrike" dirty="0">
                <a:solidFill>
                  <a:srgbClr val="000000"/>
                </a:solidFill>
                <a:effectLst/>
                <a:latin typeface="Arial" panose="020B0604020202020204" pitchFamily="34" charset="0"/>
              </a:rPr>
              <a:t>Within 1 week: 23%</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red flag cancer symptom</a:t>
            </a:r>
          </a:p>
          <a:p>
            <a:r>
              <a:rPr lang="en-US" sz="1200" b="0" i="0" u="none" strike="noStrike" dirty="0">
                <a:solidFill>
                  <a:srgbClr val="000000"/>
                </a:solidFill>
                <a:effectLst/>
                <a:latin typeface="Arial" panose="020B0604020202020204" pitchFamily="34" charset="0"/>
              </a:rPr>
              <a:t>Within 6 months: 8%</a:t>
            </a:r>
          </a:p>
          <a:p>
            <a:r>
              <a:rPr lang="en-US" sz="1200" b="0" i="0" u="none" strike="noStrike" dirty="0">
                <a:solidFill>
                  <a:srgbClr val="000000"/>
                </a:solidFill>
                <a:effectLst/>
                <a:latin typeface="Arial" panose="020B0604020202020204" pitchFamily="34" charset="0"/>
              </a:rPr>
              <a:t>Within 3 months: 5%</a:t>
            </a:r>
          </a:p>
          <a:p>
            <a:r>
              <a:rPr lang="en-US" sz="1200" b="0" i="0" u="none" strike="noStrike" dirty="0">
                <a:solidFill>
                  <a:srgbClr val="000000"/>
                </a:solidFill>
                <a:effectLst/>
                <a:latin typeface="Arial" panose="020B0604020202020204" pitchFamily="34" charset="0"/>
              </a:rPr>
              <a:t>Within 6 weeks: 12%</a:t>
            </a:r>
          </a:p>
          <a:p>
            <a:r>
              <a:rPr lang="en-US" sz="1200" b="0" i="0" u="none" strike="noStrike" dirty="0">
                <a:solidFill>
                  <a:srgbClr val="000000"/>
                </a:solidFill>
                <a:effectLst/>
                <a:latin typeface="Arial" panose="020B0604020202020204" pitchFamily="34" charset="0"/>
              </a:rPr>
              <a:t>Within 1 month: 15%</a:t>
            </a:r>
          </a:p>
          <a:p>
            <a:r>
              <a:rPr lang="en-US" sz="1200" b="0" i="0" u="none" strike="noStrike" dirty="0">
                <a:solidFill>
                  <a:srgbClr val="000000"/>
                </a:solidFill>
                <a:effectLst/>
                <a:latin typeface="Arial" panose="020B0604020202020204" pitchFamily="34" charset="0"/>
              </a:rPr>
              <a:t>Within 3 weeks: 11%</a:t>
            </a:r>
          </a:p>
          <a:p>
            <a:r>
              <a:rPr lang="en-US" sz="1200" b="0" i="0" u="none" strike="noStrike" dirty="0">
                <a:solidFill>
                  <a:srgbClr val="000000"/>
                </a:solidFill>
                <a:effectLst/>
                <a:latin typeface="Arial" panose="020B0604020202020204" pitchFamily="34" charset="0"/>
              </a:rPr>
              <a:t>Within 2 weeks: 25%</a:t>
            </a:r>
          </a:p>
          <a:p>
            <a:r>
              <a:rPr lang="en-US" sz="1200" b="0" i="0" u="none" strike="noStrike" dirty="0">
                <a:solidFill>
                  <a:srgbClr val="000000"/>
                </a:solidFill>
                <a:effectLst/>
                <a:latin typeface="Arial" panose="020B0604020202020204" pitchFamily="34" charset="0"/>
              </a:rPr>
              <a:t>Within 1 week: 24%</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lung cancer symptom</a:t>
            </a:r>
            <a:r>
              <a:rPr lang="en-US" b="1" u="sng" dirty="0"/>
              <a:t> </a:t>
            </a:r>
          </a:p>
          <a:p>
            <a:r>
              <a:rPr lang="en-US" sz="1200" b="0" i="0" u="none" strike="noStrike" dirty="0">
                <a:solidFill>
                  <a:srgbClr val="000000"/>
                </a:solidFill>
                <a:effectLst/>
                <a:latin typeface="Arial" panose="020B0604020202020204" pitchFamily="34" charset="0"/>
              </a:rPr>
              <a:t>Within 6 months: 14%</a:t>
            </a:r>
          </a:p>
          <a:p>
            <a:r>
              <a:rPr lang="en-US" sz="1200" b="0" i="0" u="none" strike="noStrike" dirty="0">
                <a:solidFill>
                  <a:srgbClr val="000000"/>
                </a:solidFill>
                <a:effectLst/>
                <a:latin typeface="Arial" panose="020B0604020202020204" pitchFamily="34" charset="0"/>
              </a:rPr>
              <a:t>Within 3 months: 6%</a:t>
            </a:r>
          </a:p>
          <a:p>
            <a:r>
              <a:rPr lang="en-US" sz="1200" b="0" i="0" u="none" strike="noStrike" dirty="0">
                <a:solidFill>
                  <a:srgbClr val="000000"/>
                </a:solidFill>
                <a:effectLst/>
                <a:latin typeface="Arial" panose="020B0604020202020204" pitchFamily="34" charset="0"/>
              </a:rPr>
              <a:t>Within 6 weeks: 10%</a:t>
            </a:r>
          </a:p>
          <a:p>
            <a:r>
              <a:rPr lang="en-US" sz="1200" b="0" i="0" u="none" strike="noStrike" dirty="0">
                <a:solidFill>
                  <a:srgbClr val="000000"/>
                </a:solidFill>
                <a:effectLst/>
                <a:latin typeface="Arial" panose="020B0604020202020204" pitchFamily="34" charset="0"/>
              </a:rPr>
              <a:t>Within 1 month: 16%</a:t>
            </a:r>
          </a:p>
          <a:p>
            <a:r>
              <a:rPr lang="en-US" sz="1200" b="0" i="0" u="none" strike="noStrike" dirty="0">
                <a:solidFill>
                  <a:srgbClr val="000000"/>
                </a:solidFill>
                <a:effectLst/>
                <a:latin typeface="Arial" panose="020B0604020202020204" pitchFamily="34" charset="0"/>
              </a:rPr>
              <a:t>Within 3 weeks: 7%</a:t>
            </a:r>
          </a:p>
          <a:p>
            <a:r>
              <a:rPr lang="en-US" sz="1200" b="0" i="0" u="none" strike="noStrike" dirty="0">
                <a:solidFill>
                  <a:srgbClr val="000000"/>
                </a:solidFill>
                <a:effectLst/>
                <a:latin typeface="Arial" panose="020B0604020202020204" pitchFamily="34" charset="0"/>
              </a:rPr>
              <a:t>Within 2 weeks: 17%</a:t>
            </a:r>
          </a:p>
          <a:p>
            <a:r>
              <a:rPr lang="en-US" sz="1200" b="0" i="0" u="none" strike="noStrike" dirty="0">
                <a:solidFill>
                  <a:srgbClr val="000000"/>
                </a:solidFill>
                <a:effectLst/>
                <a:latin typeface="Arial" panose="020B0604020202020204" pitchFamily="34" charset="0"/>
              </a:rPr>
              <a:t>Within 1 week: 28%</a:t>
            </a:r>
          </a:p>
          <a:p>
            <a:endParaRPr lang="en-US" sz="1800" b="0"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Any oral cancer symptom</a:t>
            </a:r>
          </a:p>
          <a:p>
            <a:r>
              <a:rPr lang="en-US" sz="1800" b="0" i="0" u="none" strike="noStrike" dirty="0">
                <a:solidFill>
                  <a:srgbClr val="000000"/>
                </a:solidFill>
                <a:effectLst/>
                <a:latin typeface="Arial" panose="020B0604020202020204" pitchFamily="34" charset="0"/>
              </a:rPr>
              <a:t>Within 6 months: 9%</a:t>
            </a:r>
          </a:p>
          <a:p>
            <a:r>
              <a:rPr lang="en-US" sz="1800" b="0" i="0" u="none" strike="noStrike" dirty="0">
                <a:solidFill>
                  <a:srgbClr val="000000"/>
                </a:solidFill>
                <a:effectLst/>
                <a:latin typeface="Arial" panose="020B0604020202020204" pitchFamily="34" charset="0"/>
              </a:rPr>
              <a:t>Within 3 months: 9%</a:t>
            </a:r>
          </a:p>
          <a:p>
            <a:r>
              <a:rPr lang="en-US" sz="1800" b="0" i="0" u="none" strike="noStrike" dirty="0">
                <a:solidFill>
                  <a:srgbClr val="000000"/>
                </a:solidFill>
                <a:effectLst/>
                <a:latin typeface="Arial" panose="020B0604020202020204" pitchFamily="34" charset="0"/>
              </a:rPr>
              <a:t>Within 6 weeks: 11%</a:t>
            </a:r>
          </a:p>
          <a:p>
            <a:r>
              <a:rPr lang="en-US" sz="1800" b="0" i="0" u="none" strike="noStrike" dirty="0">
                <a:solidFill>
                  <a:srgbClr val="000000"/>
                </a:solidFill>
                <a:effectLst/>
                <a:latin typeface="Arial" panose="020B0604020202020204" pitchFamily="34" charset="0"/>
              </a:rPr>
              <a:t>Within 1 month: 19%</a:t>
            </a:r>
          </a:p>
          <a:p>
            <a:r>
              <a:rPr lang="en-US" sz="1800" b="0" i="0" u="none" strike="noStrike" dirty="0">
                <a:solidFill>
                  <a:srgbClr val="000000"/>
                </a:solidFill>
                <a:effectLst/>
                <a:latin typeface="Arial" panose="020B0604020202020204" pitchFamily="34" charset="0"/>
              </a:rPr>
              <a:t>Within 3 weeks:6%</a:t>
            </a:r>
          </a:p>
          <a:p>
            <a:r>
              <a:rPr lang="en-US" sz="1800" b="0" i="0" u="none" strike="noStrike" dirty="0">
                <a:solidFill>
                  <a:srgbClr val="000000"/>
                </a:solidFill>
                <a:effectLst/>
                <a:latin typeface="Arial" panose="020B0604020202020204" pitchFamily="34" charset="0"/>
              </a:rPr>
              <a:t>Within 2 weeks:18%</a:t>
            </a:r>
          </a:p>
          <a:p>
            <a:r>
              <a:rPr lang="en-US" sz="1800" b="0" i="0" u="none" strike="noStrike" dirty="0">
                <a:solidFill>
                  <a:srgbClr val="000000"/>
                </a:solidFill>
                <a:effectLst/>
                <a:latin typeface="Arial" panose="020B0604020202020204" pitchFamily="34" charset="0"/>
              </a:rPr>
              <a:t>Within 1 week:26%</a:t>
            </a:r>
          </a:p>
          <a:p>
            <a:endParaRPr lang="en-US" sz="1800" b="1" i="0" u="sng"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dirty="0"/>
          </a:p>
        </p:txBody>
      </p:sp>
    </p:spTree>
    <p:extLst>
      <p:ext uri="{BB962C8B-B14F-4D97-AF65-F5344CB8AC3E}">
        <p14:creationId xmlns:p14="http://schemas.microsoft.com/office/powerpoint/2010/main" val="255324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Of this group, Over 8 in 10 were able to make an appointment.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Most commonly this was with a GP or doctor, following by a nurse or advanced nurse practitioner.</a:t>
            </a: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r>
              <a:rPr lang="en-GB" sz="1800" dirty="0"/>
              <a:t>Made an appointment: </a:t>
            </a:r>
          </a:p>
          <a:p>
            <a:r>
              <a:rPr lang="en-GB" sz="1800" dirty="0"/>
              <a:t>Sep-22: 77% Feb-23: 81%; Sep-23: 83%</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dirty="0"/>
          </a:p>
        </p:txBody>
      </p:sp>
    </p:spTree>
    <p:extLst>
      <p:ext uri="{BB962C8B-B14F-4D97-AF65-F5344CB8AC3E}">
        <p14:creationId xmlns:p14="http://schemas.microsoft.com/office/powerpoint/2010/main" val="25695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Half contacted the GP practice once to try and make an appointment, although 46%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are demographic differences, by age, ethnicity and IMD location. Where younger respondents, those from an ethnic minority background, and those in the most deprived IMD locations more commonly reported contacting their GP more than once.</a:t>
            </a:r>
          </a:p>
          <a:p>
            <a:endParaRPr lang="en-GB" dirty="0"/>
          </a:p>
          <a:p>
            <a:endParaRPr lang="en-GB" dirty="0"/>
          </a:p>
          <a:p>
            <a:r>
              <a:rPr lang="en-GB" b="1" u="sng" dirty="0"/>
              <a:t>Historical data:</a:t>
            </a:r>
          </a:p>
          <a:p>
            <a:r>
              <a:rPr lang="en-GB" dirty="0"/>
              <a:t>Made an appointment: </a:t>
            </a:r>
          </a:p>
          <a:p>
            <a:r>
              <a:rPr lang="en-GB" dirty="0"/>
              <a:t>Sep-22: 77% Feb-23: 81%; Sep-23: 83%</a:t>
            </a:r>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dirty="0"/>
          </a:p>
        </p:txBody>
      </p:sp>
    </p:spTree>
    <p:extLst>
      <p:ext uri="{BB962C8B-B14F-4D97-AF65-F5344CB8AC3E}">
        <p14:creationId xmlns:p14="http://schemas.microsoft.com/office/powerpoint/2010/main" val="3816590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Lack of available appointments was the biggest reason for not making an appointment, following by not being able to get through on the phone.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Younger respondents more commonly state they could not get an appointment at a convenient date or time (13% 18-29), compared to 5% 50+.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This aligns with the data when looking at work status: those in full time work were more likely to state they could not get a convenient date or time (11%) compared to those who are retired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dirty="0"/>
          </a:p>
        </p:txBody>
      </p:sp>
    </p:spTree>
    <p:extLst>
      <p:ext uri="{BB962C8B-B14F-4D97-AF65-F5344CB8AC3E}">
        <p14:creationId xmlns:p14="http://schemas.microsoft.com/office/powerpoint/2010/main" val="3099027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Nearly 3 in 10 reported taking no further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Younger respondents (aged 18-29) were more likely to speak to family and friends (26%), or to go to A&amp;E (18%) compared to all other age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Those from an ethnic minority background were more likely to state that they visited a mobile unit (5%) compared to White respondents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Those from a higher social grade (ABC1) more commonly reported using private medical care (13%) compared to those from a lower social grade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spc="10" dirty="0">
                <a:latin typeface="+mn-lt"/>
                <a:ea typeface="+mn-ea"/>
                <a:cs typeface="+mn-cs"/>
              </a:rPr>
              <a:t>Historical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r>
              <a:rPr lang="en-US" sz="1200" b="1" i="0" u="none" strike="noStrike" dirty="0">
                <a:solidFill>
                  <a:srgbClr val="000000"/>
                </a:solidFill>
                <a:effectLst/>
                <a:latin typeface="Calibri" panose="020F0502020204030204" pitchFamily="34" charset="0"/>
              </a:rPr>
              <a:t>Don't remember</a:t>
            </a:r>
            <a:r>
              <a:rPr lang="en-US" b="1" dirty="0"/>
              <a:t> </a:t>
            </a:r>
          </a:p>
          <a:p>
            <a:r>
              <a:rPr lang="en-US" sz="1200" b="0" i="0" u="none" strike="noStrike" dirty="0">
                <a:solidFill>
                  <a:srgbClr val="000000"/>
                </a:solidFill>
                <a:effectLst/>
                <a:latin typeface="Calibri" panose="020F0502020204030204" pitchFamily="34" charset="0"/>
              </a:rPr>
              <a:t>Mar-22: 5%; Sep-22: 4%; Feb-23:</a:t>
            </a:r>
            <a:r>
              <a:rPr lang="en-US" dirty="0"/>
              <a:t> </a:t>
            </a:r>
            <a:r>
              <a:rPr lang="en-US" sz="1200" b="0" i="0" u="none" strike="noStrike" dirty="0">
                <a:solidFill>
                  <a:srgbClr val="000000"/>
                </a:solidFill>
                <a:effectLst/>
                <a:latin typeface="Calibri" panose="020F0502020204030204" pitchFamily="34" charset="0"/>
              </a:rPr>
              <a:t>5%; Sep-23:</a:t>
            </a:r>
            <a:r>
              <a:rPr lang="en-US" dirty="0"/>
              <a:t> </a:t>
            </a:r>
            <a:r>
              <a:rPr lang="en-US" sz="1200" b="0" i="0" u="none" strike="noStrike" dirty="0">
                <a:solidFill>
                  <a:srgbClr val="000000"/>
                </a:solidFill>
                <a:effectLst/>
                <a:latin typeface="Calibri" panose="020F0502020204030204" pitchFamily="34" charset="0"/>
              </a:rPr>
              <a:t>4%</a:t>
            </a:r>
            <a:r>
              <a:rPr lang="en-US" dirty="0"/>
              <a:t> </a:t>
            </a:r>
          </a:p>
          <a:p>
            <a:r>
              <a:rPr lang="en-US" sz="1200" b="1" i="0" u="none" strike="noStrike" dirty="0">
                <a:solidFill>
                  <a:srgbClr val="000000"/>
                </a:solidFill>
                <a:effectLst/>
                <a:latin typeface="Calibri" panose="020F0502020204030204" pitchFamily="34" charset="0"/>
              </a:rPr>
              <a:t>Other</a:t>
            </a:r>
          </a:p>
          <a:p>
            <a:r>
              <a:rPr lang="en-US" sz="1200" b="0" i="0" u="none" strike="noStrike" dirty="0">
                <a:solidFill>
                  <a:srgbClr val="000000"/>
                </a:solidFill>
                <a:effectLst/>
                <a:latin typeface="Calibri" panose="020F0502020204030204" pitchFamily="34" charset="0"/>
              </a:rPr>
              <a:t>Mar-22: 9%</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9%</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6%</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6%</a:t>
            </a:r>
            <a:r>
              <a:rPr lang="en-US" dirty="0"/>
              <a:t> </a:t>
            </a:r>
          </a:p>
          <a:p>
            <a:r>
              <a:rPr lang="en-US" sz="1200" b="1" i="0" u="none" strike="noStrike" dirty="0">
                <a:solidFill>
                  <a:srgbClr val="000000"/>
                </a:solidFill>
                <a:effectLst/>
                <a:latin typeface="Calibri" panose="020F0502020204030204" pitchFamily="34" charset="0"/>
              </a:rPr>
              <a:t>Went to A&amp;E</a:t>
            </a:r>
            <a:r>
              <a:rPr lang="en-US" b="1" dirty="0"/>
              <a:t> </a:t>
            </a:r>
          </a:p>
          <a:p>
            <a:r>
              <a:rPr lang="en-US" sz="1200" b="0" i="0" u="none" strike="noStrike" dirty="0">
                <a:solidFill>
                  <a:srgbClr val="000000"/>
                </a:solidFill>
                <a:effectLst/>
                <a:latin typeface="Calibri" panose="020F0502020204030204" pitchFamily="34" charset="0"/>
              </a:rPr>
              <a:t>Mar-22: 3%</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0%</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2%</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2%</a:t>
            </a:r>
            <a:r>
              <a:rPr lang="en-US" dirty="0"/>
              <a:t> </a:t>
            </a:r>
          </a:p>
          <a:p>
            <a:r>
              <a:rPr lang="en-US" sz="1200" b="1" i="0" u="none" strike="noStrike" dirty="0">
                <a:solidFill>
                  <a:srgbClr val="000000"/>
                </a:solidFill>
                <a:effectLst/>
                <a:latin typeface="Calibri" panose="020F0502020204030204" pitchFamily="34" charset="0"/>
              </a:rPr>
              <a:t>Called NHS 111</a:t>
            </a:r>
          </a:p>
          <a:p>
            <a:r>
              <a:rPr lang="en-US" sz="1200" b="0" i="0" u="none" strike="noStrike" dirty="0">
                <a:solidFill>
                  <a:srgbClr val="000000"/>
                </a:solidFill>
                <a:effectLst/>
                <a:latin typeface="Calibri" panose="020F0502020204030204" pitchFamily="34" charset="0"/>
              </a:rPr>
              <a:t>Mar-22: 3%</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4%</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4%</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3%</a:t>
            </a:r>
            <a:r>
              <a:rPr lang="en-US" dirty="0"/>
              <a:t> </a:t>
            </a:r>
          </a:p>
          <a:p>
            <a:r>
              <a:rPr lang="en-US" sz="1200" b="1" i="0" u="none" strike="noStrike" dirty="0">
                <a:solidFill>
                  <a:srgbClr val="000000"/>
                </a:solidFill>
                <a:effectLst/>
                <a:latin typeface="Calibri" panose="020F0502020204030204" pitchFamily="34" charset="0"/>
              </a:rPr>
              <a:t>Spoke to a pharmacist about my health concern</a:t>
            </a:r>
            <a:r>
              <a:rPr lang="en-US" b="1" dirty="0"/>
              <a:t> </a:t>
            </a:r>
          </a:p>
          <a:p>
            <a:r>
              <a:rPr lang="en-US" sz="1200" b="0" i="0" u="none" strike="noStrike" dirty="0">
                <a:solidFill>
                  <a:srgbClr val="000000"/>
                </a:solidFill>
                <a:effectLst/>
                <a:latin typeface="Calibri" panose="020F0502020204030204" pitchFamily="34" charset="0"/>
              </a:rPr>
              <a:t>Mar-22: 5%</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14%</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8%</a:t>
            </a:r>
            <a:r>
              <a:rPr lang="en-US" dirty="0"/>
              <a:t> </a:t>
            </a:r>
          </a:p>
          <a:p>
            <a:r>
              <a:rPr lang="en-US" sz="1200" b="1" i="0" u="none" strike="noStrike" dirty="0">
                <a:solidFill>
                  <a:srgbClr val="000000"/>
                </a:solidFill>
                <a:effectLst/>
                <a:latin typeface="Calibri" panose="020F0502020204030204" pitchFamily="34" charset="0"/>
              </a:rPr>
              <a:t>Spoke to a family member or friend about my health concern</a:t>
            </a:r>
            <a:r>
              <a:rPr lang="en-US" b="1" dirty="0"/>
              <a:t> </a:t>
            </a:r>
          </a:p>
          <a:p>
            <a:r>
              <a:rPr lang="en-US" sz="1200" b="0" i="0" u="none" strike="noStrike" dirty="0">
                <a:solidFill>
                  <a:srgbClr val="000000"/>
                </a:solidFill>
                <a:effectLst/>
                <a:latin typeface="Calibri" panose="020F0502020204030204" pitchFamily="34" charset="0"/>
              </a:rPr>
              <a:t>Mar-22: 19%</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20%</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16%</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14%</a:t>
            </a:r>
            <a:r>
              <a:rPr lang="en-US" dirty="0"/>
              <a:t> </a:t>
            </a:r>
          </a:p>
          <a:p>
            <a:r>
              <a:rPr lang="en-US" sz="1200" b="1" i="0" u="none" strike="noStrike" dirty="0">
                <a:solidFill>
                  <a:srgbClr val="000000"/>
                </a:solidFill>
                <a:effectLst/>
                <a:latin typeface="Calibri" panose="020F0502020204030204" pitchFamily="34" charset="0"/>
              </a:rPr>
              <a:t>Looked for information about my health concern somewhere else (e.g. online)</a:t>
            </a:r>
            <a:r>
              <a:rPr lang="en-US" b="1" dirty="0"/>
              <a:t> </a:t>
            </a:r>
          </a:p>
          <a:p>
            <a:r>
              <a:rPr lang="en-US" sz="1200" b="0" i="0" u="none" strike="noStrike" dirty="0">
                <a:solidFill>
                  <a:srgbClr val="000000"/>
                </a:solidFill>
                <a:effectLst/>
                <a:latin typeface="Calibri" panose="020F0502020204030204" pitchFamily="34" charset="0"/>
              </a:rPr>
              <a:t>Mar-22: 28%</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37%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32%</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34%</a:t>
            </a:r>
            <a:r>
              <a:rPr lang="en-US" dirty="0"/>
              <a:t> </a:t>
            </a:r>
          </a:p>
          <a:p>
            <a:r>
              <a:rPr lang="en-US" sz="1200" b="1" i="0" u="none" strike="noStrike" dirty="0">
                <a:solidFill>
                  <a:srgbClr val="000000"/>
                </a:solidFill>
                <a:effectLst/>
                <a:latin typeface="Calibri" panose="020F0502020204030204" pitchFamily="34" charset="0"/>
              </a:rPr>
              <a:t>Did not speak to a medical professional about my health concern</a:t>
            </a:r>
            <a:r>
              <a:rPr lang="en-US" b="1" dirty="0"/>
              <a:t> </a:t>
            </a:r>
          </a:p>
          <a:p>
            <a:r>
              <a:rPr lang="en-US" sz="1200" b="0" i="0" u="none" strike="noStrike" dirty="0">
                <a:solidFill>
                  <a:srgbClr val="000000"/>
                </a:solidFill>
                <a:effectLst/>
                <a:latin typeface="Calibri" panose="020F0502020204030204" pitchFamily="34" charset="0"/>
              </a:rPr>
              <a:t>Mar-22: 46%</a:t>
            </a:r>
            <a:r>
              <a:rPr lang="en-US" sz="1000" b="0" i="0" u="none" strike="noStrike" dirty="0">
                <a:solidFill>
                  <a:srgbClr val="000000"/>
                </a:solidFill>
                <a:effectLst/>
                <a:latin typeface="Calibri" panose="020F0502020204030204" pitchFamily="34" charset="0"/>
              </a:rPr>
              <a:t>; Sep-22:</a:t>
            </a:r>
            <a:r>
              <a:rPr lang="en-US" dirty="0"/>
              <a:t> </a:t>
            </a:r>
            <a:r>
              <a:rPr lang="en-US" sz="1200" b="0" i="0" u="none" strike="noStrike" dirty="0">
                <a:solidFill>
                  <a:srgbClr val="000000"/>
                </a:solidFill>
                <a:effectLst/>
                <a:latin typeface="Calibri" panose="020F0502020204030204" pitchFamily="34" charset="0"/>
              </a:rPr>
              <a:t>47%</a:t>
            </a:r>
            <a:r>
              <a:rPr lang="en-US" sz="1000" b="0" i="0" u="none" strike="noStrike" dirty="0">
                <a:solidFill>
                  <a:srgbClr val="000000"/>
                </a:solidFill>
                <a:effectLst/>
                <a:latin typeface="Calibri" panose="020F0502020204030204" pitchFamily="34" charset="0"/>
              </a:rPr>
              <a:t>; Feb-23:</a:t>
            </a:r>
            <a:r>
              <a:rPr lang="en-US" dirty="0"/>
              <a:t> </a:t>
            </a:r>
            <a:r>
              <a:rPr lang="en-US" sz="1200" b="0" i="0" u="none" strike="noStrike" dirty="0">
                <a:solidFill>
                  <a:srgbClr val="000000"/>
                </a:solidFill>
                <a:effectLst/>
                <a:latin typeface="Calibri" panose="020F0502020204030204" pitchFamily="34" charset="0"/>
              </a:rPr>
              <a:t>48%</a:t>
            </a:r>
            <a:r>
              <a:rPr lang="en-US" sz="1000" b="0" i="0" u="none" strike="noStrike" dirty="0">
                <a:solidFill>
                  <a:srgbClr val="000000"/>
                </a:solidFill>
                <a:effectLst/>
                <a:latin typeface="Calibri" panose="020F0502020204030204" pitchFamily="34" charset="0"/>
              </a:rPr>
              <a:t>; Sep-23:</a:t>
            </a:r>
            <a:r>
              <a:rPr lang="en-US" dirty="0"/>
              <a:t> </a:t>
            </a:r>
            <a:r>
              <a:rPr lang="en-US" sz="1200" b="0" i="0" u="none" strike="noStrike" dirty="0">
                <a:solidFill>
                  <a:srgbClr val="000000"/>
                </a:solidFill>
                <a:effectLst/>
                <a:latin typeface="Calibri" panose="020F0502020204030204" pitchFamily="34" charset="0"/>
              </a:rPr>
              <a:t>54%</a:t>
            </a:r>
            <a:r>
              <a:rPr lang="en-US" dirty="0"/>
              <a:t> </a:t>
            </a:r>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dirty="0"/>
          </a:p>
        </p:txBody>
      </p:sp>
    </p:spTree>
    <p:extLst>
      <p:ext uri="{BB962C8B-B14F-4D97-AF65-F5344CB8AC3E}">
        <p14:creationId xmlns:p14="http://schemas.microsoft.com/office/powerpoint/2010/main" val="95909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A49B-441C-31DC-6D89-C36289B42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E0E8E-C1EB-CA29-F9B5-6B7F4AF2B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C68BB-4402-CEE3-89F8-67903637A7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4EBDD7-D63E-8987-36EA-99D5A954839D}"/>
              </a:ext>
            </a:extLst>
          </p:cNvPr>
          <p:cNvSpPr>
            <a:spLocks noGrp="1"/>
          </p:cNvSpPr>
          <p:nvPr>
            <p:ph type="sldNum" sz="quarter" idx="5"/>
          </p:nvPr>
        </p:nvSpPr>
        <p:spPr/>
        <p:txBody>
          <a:bodyPr/>
          <a:lstStyle/>
          <a:p>
            <a:fld id="{F5B38833-6303-A84B-BCE8-C8F834FB8639}" type="slidenum">
              <a:rPr lang="en-US" smtClean="0"/>
              <a:t>8</a:t>
            </a:fld>
            <a:endParaRPr lang="en-US" dirty="0"/>
          </a:p>
        </p:txBody>
      </p:sp>
    </p:spTree>
    <p:extLst>
      <p:ext uri="{BB962C8B-B14F-4D97-AF65-F5344CB8AC3E}">
        <p14:creationId xmlns:p14="http://schemas.microsoft.com/office/powerpoint/2010/main" val="3113042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Worsening, or painful and bothersome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Only one quarter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Although looking information up online is a key action for those who did not make an appointment, it is less of a driver for those who did (31%)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5 prompts as influential, with younger respondents selecting slightly more.</a:t>
            </a:r>
          </a:p>
          <a:p>
            <a:endParaRPr lang="en-GB" b="1" u="sng" dirty="0"/>
          </a:p>
          <a:p>
            <a:r>
              <a:rPr lang="en-GB" b="1" u="sng" dirty="0"/>
              <a:t>Historical data (September 2023)</a:t>
            </a:r>
          </a:p>
          <a:p>
            <a:endParaRPr lang="en-GB" b="1" u="sng" dirty="0"/>
          </a:p>
          <a:p>
            <a:r>
              <a:rPr lang="en-US" sz="1800" b="0" i="0" u="none" strike="noStrike" baseline="0" dirty="0">
                <a:solidFill>
                  <a:srgbClr val="000000"/>
                </a:solidFill>
                <a:latin typeface="Arial" panose="020B0604020202020204" pitchFamily="34" charset="0"/>
              </a:rPr>
              <a:t>I had a symptom that I thought might be a sign of cancer: 6%	</a:t>
            </a:r>
          </a:p>
          <a:p>
            <a:r>
              <a:rPr lang="en-US" sz="1800" b="0" i="0" u="none" strike="noStrike" baseline="0" dirty="0">
                <a:solidFill>
                  <a:srgbClr val="000000"/>
                </a:solidFill>
                <a:latin typeface="Arial" panose="020B0604020202020204" pitchFamily="34" charset="0"/>
              </a:rPr>
              <a:t>My friends or family encouraged me to go: 9%	</a:t>
            </a:r>
          </a:p>
          <a:p>
            <a:r>
              <a:rPr lang="en-US" sz="1800" b="0" i="0" u="none" strike="noStrike" baseline="0" dirty="0">
                <a:solidFill>
                  <a:srgbClr val="000000"/>
                </a:solidFill>
                <a:latin typeface="Arial" panose="020B0604020202020204" pitchFamily="34" charset="0"/>
              </a:rPr>
              <a:t>I had a feeling that something wasn't right: 12%	</a:t>
            </a:r>
          </a:p>
          <a:p>
            <a:r>
              <a:rPr lang="en-US" sz="1800" b="0" i="0" u="none" strike="noStrike" baseline="0" dirty="0">
                <a:solidFill>
                  <a:srgbClr val="000000"/>
                </a:solidFill>
                <a:latin typeface="Arial" panose="020B0604020202020204" pitchFamily="34" charset="0"/>
              </a:rPr>
              <a:t>I had a symptom that was unusual for me: 13%	</a:t>
            </a:r>
          </a:p>
          <a:p>
            <a:r>
              <a:rPr lang="en-US" sz="1800" b="0" i="0" u="none" strike="noStrike" baseline="0" dirty="0">
                <a:solidFill>
                  <a:srgbClr val="000000"/>
                </a:solidFill>
                <a:latin typeface="Arial" panose="020B0604020202020204" pitchFamily="34" charset="0"/>
              </a:rPr>
              <a:t>I had a symptom that was getting worse: 14%	</a:t>
            </a:r>
          </a:p>
          <a:p>
            <a:r>
              <a:rPr lang="en-US" sz="1800" b="0" i="0" u="none" strike="noStrike" baseline="0" dirty="0">
                <a:solidFill>
                  <a:srgbClr val="000000"/>
                </a:solidFill>
                <a:latin typeface="Arial" panose="020B0604020202020204" pitchFamily="34" charset="0"/>
              </a:rPr>
              <a:t>I had a symptom that was painful: 14%	</a:t>
            </a:r>
          </a:p>
          <a:p>
            <a:r>
              <a:rPr lang="en-US" sz="1800" b="0" i="0" u="none" strike="noStrike" baseline="0" dirty="0">
                <a:solidFill>
                  <a:srgbClr val="000000"/>
                </a:solidFill>
                <a:latin typeface="Arial" panose="020B0604020202020204" pitchFamily="34" charset="0"/>
              </a:rPr>
              <a:t>I had a symptom, but I didn't know what was causing it: 14%	</a:t>
            </a:r>
          </a:p>
          <a:p>
            <a:r>
              <a:rPr lang="en-US" sz="1800" b="0" i="0" u="none" strike="noStrike" baseline="0" dirty="0">
                <a:solidFill>
                  <a:srgbClr val="000000"/>
                </a:solidFill>
                <a:latin typeface="Arial" panose="020B0604020202020204" pitchFamily="34" charset="0"/>
              </a:rPr>
              <a:t>I had a symptom that was "bothersome“: 17%	</a:t>
            </a:r>
          </a:p>
          <a:p>
            <a:r>
              <a:rPr lang="en-US" sz="1800" b="0" i="0" u="none" strike="noStrike" baseline="0" dirty="0">
                <a:solidFill>
                  <a:srgbClr val="000000"/>
                </a:solidFill>
                <a:latin typeface="Arial" panose="020B0604020202020204" pitchFamily="34" charset="0"/>
              </a:rPr>
              <a:t>I was attending an appointment for an existing problem/condition: 18%	</a:t>
            </a:r>
          </a:p>
          <a:p>
            <a:r>
              <a:rPr lang="en-US" sz="1800" b="0" i="0" u="none" strike="noStrike" baseline="0" dirty="0">
                <a:solidFill>
                  <a:srgbClr val="000000"/>
                </a:solidFill>
                <a:latin typeface="Arial" panose="020B0604020202020204" pitchFamily="34" charset="0"/>
              </a:rPr>
              <a:t>I had a symptom that didn't go away: 18%	</a:t>
            </a:r>
          </a:p>
          <a:p>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dirty="0"/>
          </a:p>
        </p:txBody>
      </p:sp>
    </p:spTree>
    <p:extLst>
      <p:ext uri="{BB962C8B-B14F-4D97-AF65-F5344CB8AC3E}">
        <p14:creationId xmlns:p14="http://schemas.microsoft.com/office/powerpoint/2010/main" val="3205220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dirty="0"/>
          </a:p>
        </p:txBody>
      </p:sp>
    </p:spTree>
    <p:extLst>
      <p:ext uri="{BB962C8B-B14F-4D97-AF65-F5344CB8AC3E}">
        <p14:creationId xmlns:p14="http://schemas.microsoft.com/office/powerpoint/2010/main" val="1706395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B4CC-A0A4-1407-3E47-0B5492434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056F5-B758-A2F9-0208-436D22D49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93D2D-6C3C-EA27-FBD5-F6A4F0AE51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A5B9D5-1F7A-BBC0-5CCD-10276908F7F0}"/>
              </a:ext>
            </a:extLst>
          </p:cNvPr>
          <p:cNvSpPr>
            <a:spLocks noGrp="1"/>
          </p:cNvSpPr>
          <p:nvPr>
            <p:ph type="sldNum" sz="quarter" idx="5"/>
          </p:nvPr>
        </p:nvSpPr>
        <p:spPr/>
        <p:txBody>
          <a:bodyPr/>
          <a:lstStyle/>
          <a:p>
            <a:fld id="{F5B38833-6303-A84B-BCE8-C8F834FB8639}" type="slidenum">
              <a:rPr lang="en-US" smtClean="0"/>
              <a:t>60</a:t>
            </a:fld>
            <a:endParaRPr lang="en-US" dirty="0"/>
          </a:p>
        </p:txBody>
      </p:sp>
    </p:spTree>
    <p:extLst>
      <p:ext uri="{BB962C8B-B14F-4D97-AF65-F5344CB8AC3E}">
        <p14:creationId xmlns:p14="http://schemas.microsoft.com/office/powerpoint/2010/main" val="1962704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stated relates to respondent perception of barriers: thinking it was unlikely for the symptom to be serious and deciding to manage it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8 barriers as influential. Younger respondents selected more barriers on average, as did those with a disability, those from an ethnic minority background and those with a mental health condition</a:t>
            </a:r>
          </a:p>
          <a:p>
            <a:endParaRPr lang="en-US" b="1" u="sng" dirty="0"/>
          </a:p>
          <a:p>
            <a:endParaRPr lang="en-US" b="1" u="sng" dirty="0"/>
          </a:p>
          <a:p>
            <a:r>
              <a:rPr lang="en-US" b="1" u="sng" dirty="0"/>
              <a:t>Historical data</a:t>
            </a:r>
          </a:p>
          <a:p>
            <a:endParaRPr lang="en-US" b="1" dirty="0"/>
          </a:p>
          <a:p>
            <a:r>
              <a:rPr lang="en-US" b="1" dirty="0"/>
              <a:t>I found it difficult to get an appointment	</a:t>
            </a:r>
          </a:p>
          <a:p>
            <a:r>
              <a:rPr lang="en-US" dirty="0"/>
              <a:t>2022: 21%	Feb-2023: 19%	    Sep-2023: 20%</a:t>
            </a:r>
          </a:p>
          <a:p>
            <a:r>
              <a:rPr lang="en-US" b="1" dirty="0"/>
              <a:t>I didn't want to be seen as someone who makes a fuss	</a:t>
            </a:r>
          </a:p>
          <a:p>
            <a:r>
              <a:rPr lang="en-US" dirty="0"/>
              <a:t>2022: 13%	Feb-2023:  12%   Sep-2023: 11%</a:t>
            </a:r>
          </a:p>
          <a:p>
            <a:r>
              <a:rPr lang="en-US" b="1" dirty="0"/>
              <a:t>I worried about wasting the healthcare professional's time	</a:t>
            </a:r>
          </a:p>
          <a:p>
            <a:r>
              <a:rPr lang="en-US" dirty="0"/>
              <a:t>2022: 13%	Feb-2023: 13%	     Sep-2023: 12%</a:t>
            </a:r>
          </a:p>
          <a:p>
            <a:r>
              <a:rPr lang="en-US" b="1" dirty="0"/>
              <a:t>I worried about putting extra strain on the NHS / health services</a:t>
            </a:r>
            <a:r>
              <a:rPr lang="en-US" dirty="0"/>
              <a:t>	</a:t>
            </a:r>
          </a:p>
          <a:p>
            <a:r>
              <a:rPr lang="en-US" dirty="0"/>
              <a:t>2022: 12%	Feb-2023: 12%	    Sep-2023: 10%</a:t>
            </a:r>
          </a:p>
          <a:p>
            <a:r>
              <a:rPr lang="en-US" b="1" dirty="0"/>
              <a:t>I found it difficult to get an appointment at a convenient time</a:t>
            </a:r>
            <a:r>
              <a:rPr lang="en-US" dirty="0"/>
              <a:t>	</a:t>
            </a:r>
          </a:p>
          <a:p>
            <a:r>
              <a:rPr lang="en-US" dirty="0"/>
              <a:t>2022:  11%	Feb-2023: 11%   Sep-2023: 12%</a:t>
            </a:r>
          </a:p>
          <a:p>
            <a:r>
              <a:rPr lang="en-US" b="1" dirty="0"/>
              <a:t>I found it difficult to get an appointment with a particular health professional</a:t>
            </a:r>
            <a:r>
              <a:rPr lang="en-US" dirty="0"/>
              <a:t>	</a:t>
            </a:r>
          </a:p>
          <a:p>
            <a:r>
              <a:rPr lang="en-US" dirty="0"/>
              <a:t>2022: 10%	Feb-2023: 9%	    Sep-2023: 10%</a:t>
            </a:r>
          </a:p>
          <a:p>
            <a:r>
              <a:rPr lang="en-US" b="1" dirty="0"/>
              <a:t>I worried they wouldn't take my symptom(s) seriously	</a:t>
            </a:r>
          </a:p>
          <a:p>
            <a:r>
              <a:rPr lang="en-US" dirty="0"/>
              <a:t>2022: 10%	Feb-2023: 9%	   Sep-2023: 10%</a:t>
            </a:r>
          </a:p>
          <a:p>
            <a:r>
              <a:rPr lang="en-US" b="1" dirty="0"/>
              <a:t>I didn't want to talk to a receptionist/administrative person about my symptom(s)</a:t>
            </a:r>
            <a:r>
              <a:rPr lang="en-US" dirty="0"/>
              <a:t>	</a:t>
            </a:r>
          </a:p>
          <a:p>
            <a:r>
              <a:rPr lang="en-US" dirty="0"/>
              <a:t>2022:  10%	Feb-2023: 8%	    Sep-2023: 8%</a:t>
            </a:r>
          </a:p>
          <a:p>
            <a:r>
              <a:rPr lang="en-US" b="1" dirty="0"/>
              <a:t>I had too many other things to worry about	</a:t>
            </a:r>
          </a:p>
          <a:p>
            <a:r>
              <a:rPr lang="en-US" b="0" dirty="0"/>
              <a:t>2022: </a:t>
            </a:r>
            <a:r>
              <a:rPr lang="en-US" dirty="0"/>
              <a:t>8%	Feb-2023: 8%	   Sep-2023: 9%</a:t>
            </a:r>
          </a:p>
          <a:p>
            <a:r>
              <a:rPr lang="en-US" b="1" dirty="0"/>
              <a:t>I thought the symptom was related to an existing illness or condition	#</a:t>
            </a:r>
          </a:p>
          <a:p>
            <a:r>
              <a:rPr lang="en-US" dirty="0"/>
              <a:t>2022: 7%	Feb-2023: 7%	   Sep-2023: 7%</a:t>
            </a:r>
          </a:p>
          <a:p>
            <a:r>
              <a:rPr lang="en-US" b="1" dirty="0"/>
              <a:t>Nothing would put me off	</a:t>
            </a:r>
          </a:p>
          <a:p>
            <a:r>
              <a:rPr lang="en-US" dirty="0"/>
              <a:t>2022: 29%	Feb-2023: 30%	     Sep-2023: 31%</a:t>
            </a:r>
          </a:p>
          <a:p>
            <a:r>
              <a:rPr lang="en-US" b="1" dirty="0"/>
              <a:t>ANY</a:t>
            </a:r>
            <a:r>
              <a:rPr lang="en-US" dirty="0"/>
              <a:t>	</a:t>
            </a:r>
          </a:p>
          <a:p>
            <a:r>
              <a:rPr lang="en-US" dirty="0"/>
              <a:t>2022: 62%      Feb-2023: 61%	   Sep-2023: 61%</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61</a:t>
            </a:fld>
            <a:endParaRPr lang="en-US" dirty="0"/>
          </a:p>
        </p:txBody>
      </p:sp>
    </p:spTree>
    <p:extLst>
      <p:ext uri="{BB962C8B-B14F-4D97-AF65-F5344CB8AC3E}">
        <p14:creationId xmlns:p14="http://schemas.microsoft.com/office/powerpoint/2010/main" val="1323079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2725-C843-11AF-1DB9-4776F5299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E276C-C13F-E431-E1AD-67963C575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7D473-0A9E-E0C6-CF73-9BCF08D527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632D37-F2C6-9AA7-790A-8C3E36A4EE43}"/>
              </a:ext>
            </a:extLst>
          </p:cNvPr>
          <p:cNvSpPr>
            <a:spLocks noGrp="1"/>
          </p:cNvSpPr>
          <p:nvPr>
            <p:ph type="sldNum" sz="quarter" idx="5"/>
          </p:nvPr>
        </p:nvSpPr>
        <p:spPr/>
        <p:txBody>
          <a:bodyPr/>
          <a:lstStyle/>
          <a:p>
            <a:fld id="{F5B38833-6303-A84B-BCE8-C8F834FB8639}" type="slidenum">
              <a:rPr lang="en-US" smtClean="0"/>
              <a:t>63</a:t>
            </a:fld>
            <a:endParaRPr lang="en-US" dirty="0"/>
          </a:p>
        </p:txBody>
      </p:sp>
    </p:spTree>
    <p:extLst>
      <p:ext uri="{BB962C8B-B14F-4D97-AF65-F5344CB8AC3E}">
        <p14:creationId xmlns:p14="http://schemas.microsoft.com/office/powerpoint/2010/main" val="3607813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agreed that they don’t think the NHS has enough staff or equipment to adequately </a:t>
            </a:r>
            <a:r>
              <a:rPr lang="en-GB" sz="1800" u="sng" spc="10" dirty="0">
                <a:latin typeface="+mn-lt"/>
                <a:ea typeface="+mn-ea"/>
                <a:cs typeface="+mn-cs"/>
              </a:rPr>
              <a:t>diagnose</a:t>
            </a:r>
            <a:r>
              <a:rPr lang="en-GB" sz="1800" spc="10" dirty="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while 3 in 4 agreed that they don’t think the NHS has enough staff or equipment to </a:t>
            </a:r>
            <a:r>
              <a:rPr lang="en-GB" sz="1800" u="sng" spc="10" dirty="0">
                <a:latin typeface="+mn-lt"/>
                <a:ea typeface="+mn-ea"/>
                <a:cs typeface="+mn-cs"/>
              </a:rPr>
              <a:t>treat</a:t>
            </a:r>
            <a:r>
              <a:rPr lang="en-GB" sz="1800" spc="10" dirty="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The plurality strongly agree with these statements (46% and 44%)</a:t>
            </a: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 </a:t>
            </a:r>
            <a:r>
              <a:rPr lang="en-US" sz="1800" b="0" i="0" u="none" strike="noStrike" dirty="0">
                <a:solidFill>
                  <a:srgbClr val="000000"/>
                </a:solidFill>
                <a:effectLst/>
                <a:latin typeface="Calibri" panose="020F0502020204030204" pitchFamily="34" charset="0"/>
              </a:rPr>
              <a:t> </a:t>
            </a:r>
          </a:p>
          <a:p>
            <a:endParaRPr lang="en-US" sz="1800" b="0" i="0" u="none" strike="noStrike" kern="1200" spc="10" baseline="0" dirty="0">
              <a:solidFill>
                <a:srgbClr val="000000"/>
              </a:solidFill>
              <a:effectLst/>
              <a:latin typeface="Calibri" panose="020F0502020204030204" pitchFamily="34" charset="0"/>
              <a:ea typeface="+mn-ea"/>
              <a:cs typeface="+mn-cs"/>
            </a:endParaRPr>
          </a:p>
          <a:p>
            <a:r>
              <a:rPr lang="en-US" sz="1800" b="0" i="0" u="none" strike="noStrike" kern="1200" spc="10" baseline="0" dirty="0">
                <a:solidFill>
                  <a:schemeClr val="tx1"/>
                </a:solidFill>
                <a:ea typeface="+mn-ea"/>
                <a:cs typeface="+mn-cs"/>
              </a:rPr>
              <a:t>I don't think the health service has enough staff or equipment to see, test and treat all the people with cancer that need to be seen, tested and treated</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Don't know</a:t>
            </a:r>
            <a:r>
              <a:rPr lang="en-US" dirty="0"/>
              <a:t> </a:t>
            </a:r>
          </a:p>
          <a:p>
            <a:r>
              <a:rPr lang="en-US" dirty="0"/>
              <a:t>Mar-22: 11%; Sep-22: 10%; Feb-23: 11%; Sep-23: 9%</a:t>
            </a:r>
          </a:p>
          <a:p>
            <a:r>
              <a:rPr lang="en-US" sz="1800" b="0" i="0" u="none" strike="noStrike" dirty="0">
                <a:solidFill>
                  <a:srgbClr val="000000"/>
                </a:solidFill>
                <a:effectLst/>
                <a:latin typeface="Calibri" panose="020F0502020204030204" pitchFamily="34" charset="0"/>
              </a:rPr>
              <a:t>Strongly disagree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5%; Sep-22: 4%; Feb-23: 4%; Sep-23: 4%</a:t>
            </a:r>
          </a:p>
          <a:p>
            <a:r>
              <a:rPr lang="en-US" sz="1800" b="0" i="0" u="none" strike="noStrike" dirty="0">
                <a:solidFill>
                  <a:srgbClr val="000000"/>
                </a:solidFill>
                <a:effectLst/>
                <a:latin typeface="Calibri" panose="020F0502020204030204" pitchFamily="34" charset="0"/>
              </a:rPr>
              <a:t>Somewhat disagree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6%; Sep-22: 7%; Feb-23: 7%; Sep-23: 7%</a:t>
            </a:r>
          </a:p>
          <a:p>
            <a:r>
              <a:rPr lang="en-US" sz="1800" b="0" i="0" u="none" strike="noStrike" dirty="0">
                <a:solidFill>
                  <a:srgbClr val="000000"/>
                </a:solidFill>
                <a:effectLst/>
                <a:latin typeface="Calibri" panose="020F0502020204030204" pitchFamily="34" charset="0"/>
              </a:rPr>
              <a:t>Somewhat agree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31%; Sep-22: 29%; Feb-23: 28%; Sep-23: 30%</a:t>
            </a:r>
          </a:p>
          <a:p>
            <a:r>
              <a:rPr lang="en-US" sz="1800" b="0" i="0" u="none" strike="noStrike" dirty="0">
                <a:solidFill>
                  <a:srgbClr val="000000"/>
                </a:solidFill>
                <a:effectLst/>
                <a:latin typeface="Calibri" panose="020F0502020204030204" pitchFamily="34" charset="0"/>
              </a:rPr>
              <a:t>Strongly agree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Mar-22: 44%; Sep-22: 50%; Feb-23: 50%; Sep-23: 50%</a:t>
            </a: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dirty="0"/>
          </a:p>
        </p:txBody>
      </p:sp>
    </p:spTree>
    <p:extLst>
      <p:ext uri="{BB962C8B-B14F-4D97-AF65-F5344CB8AC3E}">
        <p14:creationId xmlns:p14="http://schemas.microsoft.com/office/powerpoint/2010/main" val="3175981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endParaRPr lang="en-US" sz="1800" b="1" i="0" u="sng"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less deprived areas are also more likely to agree, although there were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were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dirty="0"/>
          </a:p>
        </p:txBody>
      </p:sp>
    </p:spTree>
    <p:extLst>
      <p:ext uri="{BB962C8B-B14F-4D97-AF65-F5344CB8AC3E}">
        <p14:creationId xmlns:p14="http://schemas.microsoft.com/office/powerpoint/2010/main" val="95979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Thinking specifically about treatment, it remains that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with a mental health condition were also more likely to agree with this statement</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the most deprived areas were least likely to agree, although there are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are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are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dirty="0"/>
          </a:p>
        </p:txBody>
      </p:sp>
    </p:spTree>
    <p:extLst>
      <p:ext uri="{BB962C8B-B14F-4D97-AF65-F5344CB8AC3E}">
        <p14:creationId xmlns:p14="http://schemas.microsoft.com/office/powerpoint/2010/main" val="95378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most influential factor for going for a test is perceived importance, with 8 in 10 who selected this. Linked to this, 3 in 4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is still important, with a similar proportion who identified being given a specific date or time, 70% who identified receiving reminders and 67% who identified being able to choose or change the time</a:t>
            </a:r>
          </a:p>
          <a:p>
            <a:endParaRPr lang="en-GB" dirty="0"/>
          </a:p>
          <a:p>
            <a:endParaRPr lang="en-GB" dirty="0"/>
          </a:p>
          <a:p>
            <a:endParaRPr lang="en-GB" dirty="0"/>
          </a:p>
          <a:p>
            <a:r>
              <a:rPr lang="en-GB" b="1" u="sng" dirty="0"/>
              <a:t>Historical data (Sep-23)</a:t>
            </a:r>
          </a:p>
          <a:p>
            <a:endParaRPr lang="en-GB" dirty="0"/>
          </a:p>
          <a:p>
            <a:r>
              <a:rPr lang="en-US" dirty="0"/>
              <a:t>ANY: 82%</a:t>
            </a:r>
          </a:p>
          <a:p>
            <a:r>
              <a:rPr lang="en-US" dirty="0"/>
              <a:t>Nothing would make me more likely to go: 15%</a:t>
            </a:r>
          </a:p>
          <a:p>
            <a:r>
              <a:rPr lang="en-US" dirty="0"/>
              <a:t>If it was easier to take time off work to go for the test: 14%</a:t>
            </a:r>
          </a:p>
          <a:p>
            <a:r>
              <a:rPr lang="en-US" dirty="0"/>
              <a:t>If I had to arrange the day/time of the test myself: 15%</a:t>
            </a:r>
          </a:p>
          <a:p>
            <a:r>
              <a:rPr lang="en-US" dirty="0"/>
              <a:t>If I could do the test at home instead: 17%</a:t>
            </a:r>
          </a:p>
          <a:p>
            <a:r>
              <a:rPr lang="en-US" dirty="0"/>
              <a:t>If I was given more notice of the appointment day/time of the test: 17%</a:t>
            </a:r>
          </a:p>
          <a:p>
            <a:r>
              <a:rPr lang="en-US" dirty="0"/>
              <a:t>If I was given more information about what the test involved: 19%</a:t>
            </a:r>
          </a:p>
          <a:p>
            <a:r>
              <a:rPr lang="en-US" dirty="0"/>
              <a:t>If it was easier to get to the hospital (e.g. transport was provided for me or free parking): 22%</a:t>
            </a:r>
          </a:p>
          <a:p>
            <a:r>
              <a:rPr lang="en-US" dirty="0"/>
              <a:t>If I received reminders about my appointment e.g. by text or email: 27%</a:t>
            </a:r>
          </a:p>
          <a:p>
            <a:r>
              <a:rPr lang="en-US" dirty="0"/>
              <a:t>If I could choose/change the day/time of the test: 31%</a:t>
            </a:r>
          </a:p>
          <a:p>
            <a:r>
              <a:rPr lang="en-US" dirty="0"/>
              <a:t>If the hospital gave me a specific day/time to go for the test: 35%</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dirty="0"/>
          </a:p>
        </p:txBody>
      </p:sp>
    </p:spTree>
    <p:extLst>
      <p:ext uri="{BB962C8B-B14F-4D97-AF65-F5344CB8AC3E}">
        <p14:creationId xmlns:p14="http://schemas.microsoft.com/office/powerpoint/2010/main" val="1058418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dirty="0"/>
          </a:p>
        </p:txBody>
      </p:sp>
    </p:spTree>
    <p:extLst>
      <p:ext uri="{BB962C8B-B14F-4D97-AF65-F5344CB8AC3E}">
        <p14:creationId xmlns:p14="http://schemas.microsoft.com/office/powerpoint/2010/main" val="418731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a:t>
            </a:fld>
            <a:endParaRPr lang="en-US" dirty="0"/>
          </a:p>
        </p:txBody>
      </p:sp>
    </p:spTree>
    <p:extLst>
      <p:ext uri="{BB962C8B-B14F-4D97-AF65-F5344CB8AC3E}">
        <p14:creationId xmlns:p14="http://schemas.microsoft.com/office/powerpoint/2010/main" val="3543923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9E7F-15BB-7A4A-8C4C-DB091C793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28B18-B635-89CE-A7AC-8170D2554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35F24-29AC-DFBA-2216-EBEB46412B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8B68B7-D07A-4D7E-FDFA-C909ED342DCE}"/>
              </a:ext>
            </a:extLst>
          </p:cNvPr>
          <p:cNvSpPr>
            <a:spLocks noGrp="1"/>
          </p:cNvSpPr>
          <p:nvPr>
            <p:ph type="sldNum" sz="quarter" idx="5"/>
          </p:nvPr>
        </p:nvSpPr>
        <p:spPr/>
        <p:txBody>
          <a:bodyPr/>
          <a:lstStyle/>
          <a:p>
            <a:fld id="{F5B38833-6303-A84B-BCE8-C8F834FB8639}" type="slidenum">
              <a:rPr lang="en-US" smtClean="0"/>
              <a:t>69</a:t>
            </a:fld>
            <a:endParaRPr lang="en-US" dirty="0"/>
          </a:p>
        </p:txBody>
      </p:sp>
    </p:spTree>
    <p:extLst>
      <p:ext uri="{BB962C8B-B14F-4D97-AF65-F5344CB8AC3E}">
        <p14:creationId xmlns:p14="http://schemas.microsoft.com/office/powerpoint/2010/main" val="1931333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5 reported receiving healthcare remotely in the past 12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followed by online messaging or video call</a:t>
            </a:r>
          </a:p>
          <a:p>
            <a:endParaRPr lang="en-GB" dirty="0"/>
          </a:p>
          <a:p>
            <a:endParaRPr lang="en-GB" dirty="0"/>
          </a:p>
          <a:p>
            <a:r>
              <a:rPr lang="en-GB" b="1" u="sng" dirty="0"/>
              <a:t>Historical data</a:t>
            </a:r>
            <a:endParaRPr lang="en-GB" dirty="0"/>
          </a:p>
          <a:p>
            <a:r>
              <a:rPr lang="en-GB" dirty="0"/>
              <a:t>Sep-23: 37% identified remoted consultation methods</a:t>
            </a:r>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dirty="0"/>
          </a:p>
        </p:txBody>
      </p:sp>
    </p:spTree>
    <p:extLst>
      <p:ext uri="{BB962C8B-B14F-4D97-AF65-F5344CB8AC3E}">
        <p14:creationId xmlns:p14="http://schemas.microsoft.com/office/powerpoint/2010/main" val="3396203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Those with a disability or mental health condition were more likely to report receiving a remote consultation in the past 12 months. </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Respondents with a disability were more likely to have a medical appointment generally, although this was not the case for those with mental health conditions.</a:t>
            </a:r>
          </a:p>
          <a:p>
            <a:pPr marL="285750" indent="-285750">
              <a:lnSpc>
                <a:spcPct val="113000"/>
              </a:lnSpc>
              <a:spcBef>
                <a:spcPts val="0"/>
              </a:spcBef>
              <a:buFont typeface="Arial" panose="020B0604020202020204" pitchFamily="34" charset="0"/>
              <a:buChar char="•"/>
            </a:pPr>
            <a:r>
              <a:rPr lang="en-GB" sz="1800" spc="10" dirty="0">
                <a:solidFill>
                  <a:schemeClr val="accent1"/>
                </a:solidFill>
                <a:latin typeface="+mn-lt"/>
                <a:ea typeface="+mn-ea"/>
                <a:cs typeface="+mn-cs"/>
              </a:rPr>
              <a:t>While there is a difference by social grade, there is no difference by IMD</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dirty="0"/>
          </a:p>
        </p:txBody>
      </p:sp>
    </p:spTree>
    <p:extLst>
      <p:ext uri="{BB962C8B-B14F-4D97-AF65-F5344CB8AC3E}">
        <p14:creationId xmlns:p14="http://schemas.microsoft.com/office/powerpoint/2010/main" val="1412955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minority agreed that the remote consultation was not helpful because they needed to see a doctor in person</a:t>
            </a:r>
          </a:p>
          <a:p>
            <a:endParaRPr lang="en-US" b="1" u="sng" dirty="0"/>
          </a:p>
          <a:p>
            <a:endParaRPr lang="en-US" b="1" u="sng" dirty="0"/>
          </a:p>
          <a:p>
            <a:endParaRPr lang="en-US" b="1" u="none" dirty="0"/>
          </a:p>
          <a:p>
            <a:r>
              <a:rPr lang="en-US" b="1" u="sng" dirty="0"/>
              <a:t> Historical data</a:t>
            </a:r>
            <a:r>
              <a:rPr lang="en-US" dirty="0"/>
              <a:t>	</a:t>
            </a:r>
          </a:p>
          <a:p>
            <a:r>
              <a:rPr lang="en-US" b="1" dirty="0"/>
              <a:t>I felt comfortable discussing my health concern via remote GP consultation</a:t>
            </a:r>
          </a:p>
          <a:p>
            <a:r>
              <a:rPr lang="en-US" dirty="0"/>
              <a:t>2021: 68%; Mar-22: 67%; Sep-22: 71%; Feb-23: 75%; Sep-23: 75%</a:t>
            </a:r>
          </a:p>
          <a:p>
            <a:r>
              <a:rPr lang="en-US" b="1" dirty="0"/>
              <a:t>I am concerned that remote GP consultations may result in the wrong decision being made about my care	</a:t>
            </a:r>
          </a:p>
          <a:p>
            <a:r>
              <a:rPr lang="en-US" dirty="0"/>
              <a:t>2021: 67%; Mar-22: 63%; Sep-22: 61%; Feb-23: 53%; Sep-23: 60%</a:t>
            </a:r>
          </a:p>
          <a:p>
            <a:r>
              <a:rPr lang="en-US" b="1" dirty="0"/>
              <a:t>Remote GP consultation allowed my concerns to be adequately addressed</a:t>
            </a:r>
            <a:r>
              <a:rPr lang="en-US" dirty="0"/>
              <a:t>	</a:t>
            </a:r>
          </a:p>
          <a:p>
            <a:r>
              <a:rPr lang="en-US" dirty="0"/>
              <a:t>2021: 53%; Mar-22: 60%; Sep-22: 58%; Feb-23: 63%; Sep-23: 58%</a:t>
            </a:r>
          </a:p>
          <a:p>
            <a:r>
              <a:rPr lang="en-US" b="1" dirty="0"/>
              <a:t>Remote GP consultations make me feel safer from coronavirus compared with attending face to face	</a:t>
            </a:r>
          </a:p>
          <a:p>
            <a:r>
              <a:rPr lang="en-US" dirty="0"/>
              <a:t>2021: 49%; Mar-22: 52%; Sep-22: 50%; Feb-23: 43%; Sep-23: 40%</a:t>
            </a:r>
          </a:p>
          <a:p>
            <a:r>
              <a:rPr lang="en-US" b="1" dirty="0"/>
              <a:t>The remote GP consultation was not helpful because I needed to see the doctor in person anyway</a:t>
            </a:r>
            <a:r>
              <a:rPr lang="en-US" dirty="0"/>
              <a:t>	</a:t>
            </a:r>
          </a:p>
          <a:p>
            <a:r>
              <a:rPr lang="en-US" dirty="0"/>
              <a:t>2021: 41%; Mar-22: 35%; Sep-22: 35%; Feb-23: 31%; Sep-23: 35%</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dirty="0"/>
          </a:p>
        </p:txBody>
      </p:sp>
    </p:spTree>
    <p:extLst>
      <p:ext uri="{BB962C8B-B14F-4D97-AF65-F5344CB8AC3E}">
        <p14:creationId xmlns:p14="http://schemas.microsoft.com/office/powerpoint/2010/main" val="594957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IMD used in place of mental health conditions due to no significant differences when looking by diagnosis</a:t>
            </a:r>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dirty="0"/>
          </a:p>
        </p:txBody>
      </p:sp>
    </p:spTree>
    <p:extLst>
      <p:ext uri="{BB962C8B-B14F-4D97-AF65-F5344CB8AC3E}">
        <p14:creationId xmlns:p14="http://schemas.microsoft.com/office/powerpoint/2010/main" val="3907033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a quarter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half being categorised as being up to date with their screening (based on age and location); while 30%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(5%) report never attending at all</a:t>
            </a:r>
          </a:p>
          <a:p>
            <a:endParaRPr lang="en-US" b="1" u="sng" dirty="0"/>
          </a:p>
          <a:p>
            <a:endParaRPr lang="en-US" b="1" u="sng" dirty="0"/>
          </a:p>
          <a:p>
            <a:r>
              <a:rPr lang="en-US" b="1" u="sng" dirty="0"/>
              <a:t>Historical data</a:t>
            </a:r>
            <a:r>
              <a:rPr lang="en-US" dirty="0"/>
              <a:t>	</a:t>
            </a:r>
          </a:p>
          <a:p>
            <a:r>
              <a:rPr lang="en-US" b="1" dirty="0"/>
              <a:t>Yes</a:t>
            </a:r>
          </a:p>
          <a:p>
            <a:r>
              <a:rPr lang="en-GB" sz="1800" b="0" i="0" u="none" strike="noStrike" dirty="0">
                <a:solidFill>
                  <a:srgbClr val="000000"/>
                </a:solidFill>
                <a:effectLst/>
                <a:latin typeface="Arial" panose="020B0604020202020204" pitchFamily="34" charset="0"/>
              </a:rPr>
              <a:t>2021: 70%; Mar-22:</a:t>
            </a:r>
            <a:r>
              <a:rPr lang="en-GB" dirty="0"/>
              <a:t> </a:t>
            </a:r>
            <a:r>
              <a:rPr lang="en-GB" sz="1800" b="0" i="0" u="none" strike="noStrike" dirty="0">
                <a:solidFill>
                  <a:srgbClr val="000000"/>
                </a:solidFill>
                <a:effectLst/>
                <a:latin typeface="Calibri" panose="020F0502020204030204" pitchFamily="34" charset="0"/>
              </a:rPr>
              <a:t>69%; Sep-22:</a:t>
            </a:r>
            <a:r>
              <a:rPr lang="en-GB" dirty="0"/>
              <a:t> </a:t>
            </a:r>
            <a:r>
              <a:rPr lang="en-GB" sz="1800" b="0" i="0" u="none" strike="noStrike" dirty="0">
                <a:solidFill>
                  <a:srgbClr val="000000"/>
                </a:solidFill>
                <a:effectLst/>
                <a:latin typeface="Arial" panose="020B0604020202020204" pitchFamily="34" charset="0"/>
              </a:rPr>
              <a:t>68%; Feb-23: 74%; Sep-23:</a:t>
            </a:r>
            <a:r>
              <a:rPr lang="en-GB" dirty="0"/>
              <a:t> </a:t>
            </a:r>
            <a:r>
              <a:rPr lang="en-GB" sz="1800" b="0" i="0" u="none" strike="noStrike" dirty="0">
                <a:solidFill>
                  <a:srgbClr val="000000"/>
                </a:solidFill>
                <a:effectLst/>
                <a:latin typeface="Arial" panose="020B0604020202020204" pitchFamily="34" charset="0"/>
              </a:rPr>
              <a:t>72%</a:t>
            </a:r>
            <a:r>
              <a:rPr lang="en-GB" dirty="0"/>
              <a:t> </a:t>
            </a:r>
            <a:endParaRPr lang="en-US" dirty="0"/>
          </a:p>
          <a:p>
            <a:endParaRPr lang="en-US" dirty="0"/>
          </a:p>
          <a:p>
            <a:r>
              <a:rPr lang="en-US" b="1" dirty="0"/>
              <a:t>No</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20%</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18%</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22%</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17%</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18%</a:t>
            </a:r>
            <a:r>
              <a:rPr lang="en-GB" dirty="0"/>
              <a:t> </a:t>
            </a:r>
            <a:endParaRPr lang="en-US" dirty="0"/>
          </a:p>
          <a:p>
            <a:endParaRPr lang="en-US" dirty="0"/>
          </a:p>
          <a:p>
            <a:r>
              <a:rPr lang="en-US" b="1" dirty="0"/>
              <a:t>I have never been invited</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2%</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1%</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2%</a:t>
            </a:r>
            <a:r>
              <a:rPr lang="en-GB" dirty="0"/>
              <a:t> </a:t>
            </a:r>
            <a:r>
              <a:rPr lang="en-US" dirty="0"/>
              <a:t>	</a:t>
            </a:r>
          </a:p>
          <a:p>
            <a:endParaRPr lang="en-US" dirty="0"/>
          </a:p>
          <a:p>
            <a:r>
              <a:rPr lang="en-US" b="1" dirty="0"/>
              <a:t>I am not eligible</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6%</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5%</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Arial" panose="020B0604020202020204" pitchFamily="34" charset="0"/>
              </a:rPr>
              <a:t>6%</a:t>
            </a:r>
            <a:r>
              <a:rPr lang="en-GB" dirty="0"/>
              <a:t> </a:t>
            </a:r>
            <a:endParaRPr lang="en-US" dirty="0"/>
          </a:p>
          <a:p>
            <a:r>
              <a:rPr lang="en-US" dirty="0"/>
              <a:t>	</a:t>
            </a:r>
          </a:p>
          <a:p>
            <a:r>
              <a:rPr lang="en-US" b="1" dirty="0"/>
              <a:t>Don't know / Prefer not to say</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3%</a:t>
            </a:r>
            <a:r>
              <a:rPr lang="en-GB" sz="1200" b="0" i="0" u="none" strike="noStrike" dirty="0">
                <a:solidFill>
                  <a:srgbClr val="000000"/>
                </a:solidFill>
                <a:effectLst/>
                <a:latin typeface="Arial" panose="020B0604020202020204" pitchFamily="34" charset="0"/>
              </a:rPr>
              <a:t>; Mar-22:</a:t>
            </a:r>
            <a:r>
              <a:rPr lang="en-GB" dirty="0"/>
              <a:t> </a:t>
            </a:r>
            <a:r>
              <a:rPr lang="en-GB" sz="1800" b="0" i="0" u="none" strike="noStrike" dirty="0">
                <a:solidFill>
                  <a:srgbClr val="000000"/>
                </a:solidFill>
                <a:effectLst/>
                <a:latin typeface="Calibri" panose="020F0502020204030204" pitchFamily="34" charset="0"/>
              </a:rPr>
              <a:t>5%</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3%</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Calibri" panose="020F0502020204030204" pitchFamily="34" charset="0"/>
              </a:rPr>
              <a:t>3%</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Calibri" panose="020F0502020204030204" pitchFamily="34" charset="0"/>
              </a:rPr>
              <a:t>2%</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dirty="0"/>
          </a:p>
        </p:txBody>
      </p:sp>
    </p:spTree>
    <p:extLst>
      <p:ext uri="{BB962C8B-B14F-4D97-AF65-F5344CB8AC3E}">
        <p14:creationId xmlns:p14="http://schemas.microsoft.com/office/powerpoint/2010/main" val="1734291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aged 30-49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is also the case for those in higher social grades and those living in the least deprived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from a White background are more likely than those from an ethnic minority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Among those from an ethnic minority background specifically, respondents from a Mixed background (52%), were most likely to be categorised as up to date, followed by Asian respondents (50%) and Black respondents (43%).</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 no disability were most likely to be categorised as up to date, though this was also the case for those with a mental health condition.</a:t>
            </a:r>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dirty="0"/>
          </a:p>
        </p:txBody>
      </p:sp>
    </p:spTree>
    <p:extLst>
      <p:ext uri="{BB962C8B-B14F-4D97-AF65-F5344CB8AC3E}">
        <p14:creationId xmlns:p14="http://schemas.microsoft.com/office/powerpoint/2010/main" val="1063498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Just under 2 in 3 report intention to attend their next screening, with those who are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This is in part due to higher proportions reporting they are not eligible to be invited in the future, however even when removing this audience, intention is much lower.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of those who are up to date report that they definitely will, compared to 23% of those who are not and 9% who have never attended </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Definitely will</a:t>
            </a:r>
            <a:r>
              <a:rPr lang="en-US" b="1" dirty="0"/>
              <a:t> </a:t>
            </a:r>
          </a:p>
          <a:p>
            <a:r>
              <a:rPr lang="en-GB" sz="1800" b="0" i="0" u="none" strike="noStrike" dirty="0">
                <a:solidFill>
                  <a:srgbClr val="000000"/>
                </a:solidFill>
                <a:effectLst/>
                <a:latin typeface="Arial" panose="020B0604020202020204" pitchFamily="34" charset="0"/>
              </a:rPr>
              <a:t>2021: 69%;</a:t>
            </a:r>
            <a:r>
              <a:rPr lang="en-GB" sz="2800" dirty="0"/>
              <a:t> Mar-22: </a:t>
            </a:r>
            <a:r>
              <a:rPr lang="en-GB" sz="1800" b="0" i="0" u="none" strike="noStrike" dirty="0">
                <a:solidFill>
                  <a:srgbClr val="000000"/>
                </a:solidFill>
                <a:effectLst/>
                <a:latin typeface="Calibri" panose="020F0502020204030204" pitchFamily="34" charset="0"/>
              </a:rPr>
              <a:t>70%; Sep-22:</a:t>
            </a:r>
            <a:r>
              <a:rPr lang="en-GB" sz="2800" dirty="0"/>
              <a:t> </a:t>
            </a:r>
            <a:r>
              <a:rPr lang="en-GB" sz="1800" b="0" i="0" u="none" strike="noStrike" dirty="0">
                <a:solidFill>
                  <a:srgbClr val="000000"/>
                </a:solidFill>
                <a:effectLst/>
                <a:latin typeface="Arial" panose="020B0604020202020204" pitchFamily="34" charset="0"/>
              </a:rPr>
              <a:t>69%; Feb-23:</a:t>
            </a:r>
            <a:r>
              <a:rPr lang="en-GB" sz="2800" dirty="0"/>
              <a:t> </a:t>
            </a:r>
            <a:r>
              <a:rPr lang="en-GB" sz="1800" b="0" i="0" u="none" strike="noStrike" dirty="0">
                <a:solidFill>
                  <a:srgbClr val="000000"/>
                </a:solidFill>
                <a:effectLst/>
                <a:latin typeface="Arial" panose="020B0604020202020204" pitchFamily="34" charset="0"/>
              </a:rPr>
              <a:t>73%; Sep-23:</a:t>
            </a:r>
            <a:r>
              <a:rPr lang="en-GB" sz="2800" dirty="0"/>
              <a:t> </a:t>
            </a:r>
            <a:r>
              <a:rPr lang="en-GB" sz="1800" b="0" i="0" u="none" strike="noStrike" dirty="0">
                <a:solidFill>
                  <a:srgbClr val="000000"/>
                </a:solidFill>
                <a:effectLst/>
                <a:latin typeface="Arial" panose="020B0604020202020204" pitchFamily="34" charset="0"/>
              </a:rPr>
              <a:t>73%</a:t>
            </a:r>
            <a:r>
              <a:rPr lang="en-GB" sz="2800" dirty="0"/>
              <a:t> </a:t>
            </a: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Probably will</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11%</a:t>
            </a:r>
            <a:r>
              <a:rPr lang="en-GB" sz="1800" b="0" i="0" u="none" strike="noStrike" dirty="0">
                <a:solidFill>
                  <a:srgbClr val="000000"/>
                </a:solidFill>
                <a:effectLst/>
                <a:latin typeface="Arial" panose="020B0604020202020204" pitchFamily="34" charset="0"/>
              </a:rPr>
              <a:t>;</a:t>
            </a:r>
            <a:r>
              <a:rPr lang="en-GB" sz="2800" dirty="0"/>
              <a:t> Mar-22: </a:t>
            </a:r>
            <a:r>
              <a:rPr lang="en-GB" sz="1800" b="0" i="0" u="none" strike="noStrike" dirty="0">
                <a:solidFill>
                  <a:srgbClr val="000000"/>
                </a:solidFill>
                <a:effectLst/>
                <a:latin typeface="Calibri" panose="020F0502020204030204" pitchFamily="34" charset="0"/>
              </a:rPr>
              <a:t>11%</a:t>
            </a:r>
            <a:r>
              <a:rPr lang="en-GB" sz="2800" b="0" i="0" u="none" strike="noStrike" dirty="0">
                <a:solidFill>
                  <a:srgbClr val="000000"/>
                </a:solidFill>
                <a:effectLst/>
                <a:latin typeface="Calibri" panose="020F0502020204030204" pitchFamily="34" charset="0"/>
              </a:rPr>
              <a:t>; Sep-22:</a:t>
            </a:r>
            <a:r>
              <a:rPr lang="en-GB" sz="2800" dirty="0"/>
              <a:t> </a:t>
            </a:r>
            <a:r>
              <a:rPr lang="en-GB" sz="1800" b="0" i="0" u="none" strike="noStrike" dirty="0">
                <a:solidFill>
                  <a:srgbClr val="000000"/>
                </a:solidFill>
                <a:effectLst/>
                <a:latin typeface="Arial" panose="020B0604020202020204" pitchFamily="34" charset="0"/>
              </a:rPr>
              <a:t>11%</a:t>
            </a:r>
            <a:r>
              <a:rPr lang="en-GB" sz="2800" b="0" i="0" u="none" strike="noStrike" dirty="0">
                <a:solidFill>
                  <a:srgbClr val="000000"/>
                </a:solidFill>
                <a:effectLst/>
                <a:latin typeface="Arial" panose="020B0604020202020204" pitchFamily="34" charset="0"/>
              </a:rPr>
              <a:t>; Feb-23:</a:t>
            </a:r>
            <a:r>
              <a:rPr lang="en-GB" sz="2800" dirty="0"/>
              <a:t> </a:t>
            </a:r>
            <a:r>
              <a:rPr lang="en-GB" sz="1800" b="0" i="0" u="none" strike="noStrike" dirty="0">
                <a:solidFill>
                  <a:srgbClr val="000000"/>
                </a:solidFill>
                <a:effectLst/>
                <a:latin typeface="Arial" panose="020B0604020202020204" pitchFamily="34" charset="0"/>
              </a:rPr>
              <a:t>11%</a:t>
            </a:r>
            <a:r>
              <a:rPr lang="en-GB" sz="2800" b="0" i="0" u="none" strike="noStrike" dirty="0">
                <a:solidFill>
                  <a:srgbClr val="000000"/>
                </a:solidFill>
                <a:effectLst/>
                <a:latin typeface="Arial" panose="020B0604020202020204" pitchFamily="34" charset="0"/>
              </a:rPr>
              <a:t>; Sep-23:</a:t>
            </a:r>
            <a:r>
              <a:rPr lang="en-GB" sz="4000" dirty="0"/>
              <a:t> </a:t>
            </a:r>
            <a:r>
              <a:rPr lang="en-GB" sz="1800" b="0" i="0" u="none" strike="noStrike" dirty="0">
                <a:solidFill>
                  <a:srgbClr val="000000"/>
                </a:solidFill>
                <a:effectLst/>
                <a:latin typeface="Arial" panose="020B0604020202020204" pitchFamily="34" charset="0"/>
              </a:rPr>
              <a:t>11%</a:t>
            </a:r>
            <a:r>
              <a:rPr lang="en-GB" sz="2800" dirty="0"/>
              <a:t> </a:t>
            </a: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7%</a:t>
            </a:r>
            <a:r>
              <a:rPr lang="en-GB" sz="1800" b="0" i="0" u="none" strike="noStrike" dirty="0">
                <a:solidFill>
                  <a:srgbClr val="000000"/>
                </a:solidFill>
                <a:effectLst/>
                <a:latin typeface="Arial" panose="020B0604020202020204" pitchFamily="34" charset="0"/>
              </a:rPr>
              <a:t>;</a:t>
            </a:r>
            <a:r>
              <a:rPr lang="en-GB" sz="2800" dirty="0"/>
              <a:t> Mar-22: </a:t>
            </a:r>
            <a:r>
              <a:rPr lang="en-GB" sz="1800" b="0" i="0" u="none" strike="noStrike" dirty="0">
                <a:solidFill>
                  <a:srgbClr val="000000"/>
                </a:solidFill>
                <a:effectLst/>
                <a:latin typeface="Calibri" panose="020F0502020204030204" pitchFamily="34" charset="0"/>
              </a:rPr>
              <a:t>7%</a:t>
            </a:r>
            <a:r>
              <a:rPr lang="en-GB" sz="2800" b="0" i="0" u="none" strike="noStrike" dirty="0">
                <a:solidFill>
                  <a:srgbClr val="000000"/>
                </a:solidFill>
                <a:effectLst/>
                <a:latin typeface="Calibri" panose="020F0502020204030204" pitchFamily="34" charset="0"/>
              </a:rPr>
              <a:t>; Sep-22:</a:t>
            </a:r>
            <a:r>
              <a:rPr lang="en-GB" sz="2800" dirty="0"/>
              <a:t> </a:t>
            </a:r>
            <a:r>
              <a:rPr lang="en-GB" sz="1800" b="0" i="0" u="none" strike="noStrike" dirty="0">
                <a:solidFill>
                  <a:srgbClr val="000000"/>
                </a:solidFill>
                <a:effectLst/>
                <a:latin typeface="Arial" panose="020B0604020202020204" pitchFamily="34" charset="0"/>
              </a:rPr>
              <a:t>9%</a:t>
            </a:r>
            <a:r>
              <a:rPr lang="en-GB" sz="2800" b="0" i="0" u="none" strike="noStrike" dirty="0">
                <a:solidFill>
                  <a:srgbClr val="000000"/>
                </a:solidFill>
                <a:effectLst/>
                <a:latin typeface="Arial" panose="020B0604020202020204" pitchFamily="34" charset="0"/>
              </a:rPr>
              <a:t>; Feb-23:</a:t>
            </a:r>
            <a:r>
              <a:rPr lang="en-GB" sz="2800" dirty="0"/>
              <a:t> </a:t>
            </a:r>
            <a:r>
              <a:rPr lang="en-GB" sz="1800" b="0" i="0" u="none" strike="noStrike" dirty="0">
                <a:solidFill>
                  <a:srgbClr val="000000"/>
                </a:solidFill>
                <a:effectLst/>
                <a:latin typeface="Arial" panose="020B0604020202020204" pitchFamily="34" charset="0"/>
              </a:rPr>
              <a:t>6%</a:t>
            </a:r>
            <a:r>
              <a:rPr lang="en-GB" sz="2800" b="0" i="0" u="none" strike="noStrike" dirty="0">
                <a:solidFill>
                  <a:srgbClr val="000000"/>
                </a:solidFill>
                <a:effectLst/>
                <a:latin typeface="Arial" panose="020B0604020202020204" pitchFamily="34" charset="0"/>
              </a:rPr>
              <a:t>; Sep-23:</a:t>
            </a:r>
            <a:r>
              <a:rPr lang="en-GB" sz="2800" dirty="0"/>
              <a:t> </a:t>
            </a:r>
            <a:r>
              <a:rPr lang="en-GB" sz="1800" b="0" i="0" u="none" strike="noStrike" dirty="0">
                <a:solidFill>
                  <a:srgbClr val="000000"/>
                </a:solidFill>
                <a:effectLst/>
                <a:latin typeface="Arial" panose="020B0604020202020204" pitchFamily="34" charset="0"/>
              </a:rPr>
              <a:t>6%</a:t>
            </a:r>
            <a:r>
              <a:rPr lang="en-GB" sz="2800" dirty="0"/>
              <a:t> </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Definitely won’t</a:t>
            </a:r>
            <a:r>
              <a:rPr lang="en-US" b="1" dirty="0"/>
              <a:t> </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5%</a:t>
            </a:r>
            <a:r>
              <a:rPr lang="en-GB" sz="1000" b="0" i="0" u="none" strike="noStrike" dirty="0">
                <a:solidFill>
                  <a:srgbClr val="000000"/>
                </a:solidFill>
                <a:effectLst/>
                <a:latin typeface="Arial" panose="020B0604020202020204" pitchFamily="34" charset="0"/>
              </a:rPr>
              <a:t>;</a:t>
            </a:r>
            <a:r>
              <a:rPr lang="en-GB" sz="1200" dirty="0"/>
              <a:t> Mar-22:</a:t>
            </a:r>
            <a:r>
              <a:rPr lang="en-GB" dirty="0"/>
              <a:t> </a:t>
            </a:r>
            <a:r>
              <a:rPr lang="en-GB" sz="1800" b="0" i="0" u="none" strike="noStrike" dirty="0">
                <a:solidFill>
                  <a:srgbClr val="000000"/>
                </a:solidFill>
                <a:effectLst/>
                <a:latin typeface="Calibri" panose="020F0502020204030204" pitchFamily="34" charset="0"/>
              </a:rPr>
              <a:t>4%</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4%</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Arial" panose="020B0604020202020204" pitchFamily="34" charset="0"/>
              </a:rPr>
              <a:t>4%</a:t>
            </a:r>
            <a:r>
              <a:rPr lang="en-GB" sz="1200" b="0" i="0" u="none" strike="noStrike" dirty="0">
                <a:solidFill>
                  <a:srgbClr val="000000"/>
                </a:solidFill>
                <a:effectLst/>
                <a:latin typeface="Arial" panose="020B0604020202020204" pitchFamily="34" charset="0"/>
              </a:rPr>
              <a:t>; Sep-23:</a:t>
            </a:r>
            <a:r>
              <a:rPr lang="en-GB" sz="1800" dirty="0"/>
              <a:t> </a:t>
            </a:r>
            <a:r>
              <a:rPr lang="en-GB" sz="1800" b="0" i="0" u="none" strike="noStrike" dirty="0">
                <a:solidFill>
                  <a:srgbClr val="000000"/>
                </a:solidFill>
                <a:effectLst/>
                <a:latin typeface="Arial" panose="020B0604020202020204" pitchFamily="34" charset="0"/>
              </a:rPr>
              <a:t>4%</a:t>
            </a:r>
            <a:endParaRPr lang="en-US" dirty="0"/>
          </a:p>
          <a:p>
            <a:endParaRPr lang="en-US" sz="1800" b="0"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Don't know / Prefer not to say</a:t>
            </a:r>
            <a:r>
              <a:rPr lang="en-US" b="1" dirty="0"/>
              <a:t> </a:t>
            </a:r>
          </a:p>
          <a:p>
            <a:r>
              <a:rPr lang="en-GB" sz="18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8%</a:t>
            </a:r>
            <a:r>
              <a:rPr lang="en-GB" sz="1000" b="0" i="0" u="none" strike="noStrike" dirty="0">
                <a:solidFill>
                  <a:srgbClr val="000000"/>
                </a:solidFill>
                <a:effectLst/>
                <a:latin typeface="Arial" panose="020B0604020202020204" pitchFamily="34" charset="0"/>
              </a:rPr>
              <a:t>;</a:t>
            </a:r>
            <a:r>
              <a:rPr lang="en-GB" sz="1200" dirty="0"/>
              <a:t> Mar-22:</a:t>
            </a:r>
            <a:r>
              <a:rPr lang="en-GB" dirty="0"/>
              <a:t> </a:t>
            </a:r>
            <a:r>
              <a:rPr lang="en-GB" sz="1800" b="0" i="0" u="none" strike="noStrike" dirty="0">
                <a:solidFill>
                  <a:srgbClr val="000000"/>
                </a:solidFill>
                <a:effectLst/>
                <a:latin typeface="Calibri" panose="020F0502020204030204" pitchFamily="34" charset="0"/>
              </a:rPr>
              <a:t>8%</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Arial" panose="020B0604020202020204" pitchFamily="34" charset="0"/>
              </a:rPr>
              <a:t>7%</a:t>
            </a:r>
            <a:r>
              <a:rPr lang="en-GB" sz="1200" b="0" i="0" u="none" strike="noStrike" dirty="0">
                <a:solidFill>
                  <a:srgbClr val="000000"/>
                </a:solidFill>
                <a:effectLst/>
                <a:latin typeface="Arial" panose="020B0604020202020204" pitchFamily="34" charset="0"/>
              </a:rPr>
              <a:t>; Feb-23:</a:t>
            </a:r>
            <a:r>
              <a:rPr lang="en-GB" dirty="0"/>
              <a:t> </a:t>
            </a:r>
            <a:r>
              <a:rPr lang="en-GB" sz="18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 Sep-23:</a:t>
            </a:r>
            <a:r>
              <a:rPr lang="en-GB" dirty="0"/>
              <a:t> </a:t>
            </a:r>
            <a:r>
              <a:rPr lang="en-GB" sz="1800" b="0" i="0" u="none" strike="noStrike" dirty="0">
                <a:solidFill>
                  <a:srgbClr val="000000"/>
                </a:solidFill>
                <a:effectLst/>
                <a:latin typeface="Calibri" panose="020F0502020204030204" pitchFamily="34" charset="0"/>
              </a:rPr>
              <a:t>4%</a:t>
            </a:r>
            <a:r>
              <a:rPr lang="en-GB" dirty="0"/>
              <a:t> </a:t>
            </a:r>
            <a:endParaRPr lang="en-US" dirty="0"/>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dirty="0"/>
          </a:p>
        </p:txBody>
      </p:sp>
    </p:spTree>
    <p:extLst>
      <p:ext uri="{BB962C8B-B14F-4D97-AF65-F5344CB8AC3E}">
        <p14:creationId xmlns:p14="http://schemas.microsoft.com/office/powerpoint/2010/main" val="17774431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Younger respondents were more likely to report intention to attend, possibly linked to lower perceptions of eligibility among older respondents (the proportion who reported they would not be eligible next time increases with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White respondents reported lower intention, while those from an ethnic minority background were more likely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a disability reported lower intention, while those with a mental health condition were more likely to.</a:t>
            </a:r>
          </a:p>
          <a:p>
            <a:pPr marL="171450" indent="-171450">
              <a:buFont typeface="Arial" panose="020B0604020202020204" pitchFamily="34" charset="0"/>
              <a:buChar char="•"/>
            </a:pPr>
            <a:r>
              <a:rPr lang="en-US" dirty="0"/>
              <a:t>Those from a higher social grade were more likely to report intention, while IMD has no impact</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dirty="0"/>
          </a:p>
        </p:txBody>
      </p:sp>
    </p:spTree>
    <p:extLst>
      <p:ext uri="{BB962C8B-B14F-4D97-AF65-F5344CB8AC3E}">
        <p14:creationId xmlns:p14="http://schemas.microsoft.com/office/powerpoint/2010/main" val="3954683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Concerns around who would carry out the test, and past experiences of pain were most commonly referenced as 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are overdue were more likely than those up to date to think that they are not at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Outside of top 10, those who were overdue were also more likely to state that they had other things to worry about (13%) compared to those who were up to date (9%).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With the exception of past experience of pain, and finding it difficult to get an appointment, those who never attended more commonly cite all barriers.</a:t>
            </a:r>
          </a:p>
          <a:p>
            <a:endParaRPr lang="en-GB" dirty="0"/>
          </a:p>
          <a:p>
            <a:endParaRPr lang="en-GB" dirty="0"/>
          </a:p>
          <a:p>
            <a:r>
              <a:rPr lang="en-GB" b="1" u="sng" dirty="0"/>
              <a:t>Historical data: </a:t>
            </a:r>
          </a:p>
          <a:p>
            <a:endParaRPr lang="en-GB" b="1" u="sng" dirty="0"/>
          </a:p>
          <a:p>
            <a:r>
              <a:rPr lang="en-US" sz="1800" b="1" i="0" u="none" strike="noStrike" dirty="0">
                <a:solidFill>
                  <a:srgbClr val="000000"/>
                </a:solidFill>
                <a:effectLst/>
                <a:latin typeface="Calibri" panose="020F0502020204030204" pitchFamily="34" charset="0"/>
              </a:rPr>
              <a:t>Nothing put me off going</a:t>
            </a:r>
            <a:r>
              <a:rPr lang="en-US" b="1" dirty="0"/>
              <a:t> </a:t>
            </a:r>
          </a:p>
          <a:p>
            <a:r>
              <a:rPr lang="en-US" sz="1800" b="0" i="0" u="none" strike="noStrike" dirty="0">
                <a:solidFill>
                  <a:srgbClr val="000000"/>
                </a:solidFill>
                <a:effectLst/>
                <a:latin typeface="Calibri" panose="020F0502020204030204" pitchFamily="34" charset="0"/>
              </a:rPr>
              <a:t>Attended last time: 72%;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was too frightened of what the test might find</a:t>
            </a:r>
          </a:p>
          <a:p>
            <a:r>
              <a:rPr lang="en-US" dirty="0"/>
              <a:t> 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found it difficult to get an appointment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3%</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7%</a:t>
            </a:r>
            <a:r>
              <a:rPr lang="en-US" dirty="0"/>
              <a:t> </a:t>
            </a:r>
          </a:p>
          <a:p>
            <a:r>
              <a:rPr lang="en-US" sz="1800" b="1" i="0" u="none" strike="noStrike" dirty="0">
                <a:solidFill>
                  <a:srgbClr val="000000"/>
                </a:solidFill>
                <a:effectLst/>
                <a:latin typeface="Calibri" panose="020F0502020204030204" pitchFamily="34" charset="0"/>
              </a:rPr>
              <a:t>I was too busy to go for cervical screening</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10%</a:t>
            </a:r>
            <a:r>
              <a:rPr lang="en-US" dirty="0"/>
              <a:t> </a:t>
            </a:r>
          </a:p>
          <a:p>
            <a:r>
              <a:rPr lang="en-US" sz="1800" b="1" i="0" u="none" strike="noStrike" dirty="0">
                <a:solidFill>
                  <a:srgbClr val="000000"/>
                </a:solidFill>
                <a:effectLst/>
                <a:latin typeface="Calibri" panose="020F0502020204030204" pitchFamily="34" charset="0"/>
              </a:rPr>
              <a:t>I didn't want a man to carry out the screening test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5%</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don't think that I am at risk of cervical cancer</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2%</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15%</a:t>
            </a:r>
            <a:r>
              <a:rPr lang="en-US" dirty="0"/>
              <a:t> </a:t>
            </a:r>
          </a:p>
          <a:p>
            <a:r>
              <a:rPr lang="en-US" sz="1800" b="1" i="0" u="none" strike="noStrike" dirty="0">
                <a:solidFill>
                  <a:srgbClr val="000000"/>
                </a:solidFill>
                <a:effectLst/>
                <a:latin typeface="Calibri" panose="020F0502020204030204" pitchFamily="34" charset="0"/>
              </a:rPr>
              <a:t>I have had a bad experience of cervical screening in the past</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5%</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16%</a:t>
            </a:r>
          </a:p>
          <a:p>
            <a:r>
              <a:rPr lang="en-US" sz="1800" b="1" i="0" u="none" strike="noStrike" dirty="0">
                <a:solidFill>
                  <a:srgbClr val="000000"/>
                </a:solidFill>
                <a:effectLst/>
                <a:latin typeface="Calibri" panose="020F0502020204030204" pitchFamily="34" charset="0"/>
              </a:rPr>
              <a:t>I was worried that cervical screening might be painful</a:t>
            </a:r>
          </a:p>
          <a:p>
            <a:r>
              <a:rPr lang="en-US" dirty="0"/>
              <a:t> </a:t>
            </a:r>
            <a:r>
              <a:rPr lang="en-US" sz="1800" dirty="0"/>
              <a:t>Attended last time: </a:t>
            </a:r>
            <a:r>
              <a:rPr lang="en-US" sz="1800" b="0" i="0" u="none" strike="noStrike" dirty="0">
                <a:solidFill>
                  <a:srgbClr val="000000"/>
                </a:solidFill>
                <a:effectLst/>
                <a:latin typeface="Calibri" panose="020F0502020204030204" pitchFamily="34" charset="0"/>
              </a:rPr>
              <a:t>7%</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18%</a:t>
            </a:r>
            <a:r>
              <a:rPr lang="en-US" dirty="0"/>
              <a:t> </a:t>
            </a:r>
          </a:p>
          <a:p>
            <a:r>
              <a:rPr lang="en-US" sz="1800" b="1" i="0" u="none" strike="noStrike" dirty="0">
                <a:solidFill>
                  <a:srgbClr val="000000"/>
                </a:solidFill>
                <a:effectLst/>
                <a:latin typeface="Calibri" panose="020F0502020204030204" pitchFamily="34" charset="0"/>
              </a:rPr>
              <a:t>I have found cervical screening painful when I have been before</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9%</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21%</a:t>
            </a:r>
            <a:r>
              <a:rPr lang="en-US" dirty="0"/>
              <a:t> </a:t>
            </a:r>
          </a:p>
          <a:p>
            <a:r>
              <a:rPr lang="en-US" sz="1800" b="1" i="0" u="none" strike="noStrike" dirty="0">
                <a:solidFill>
                  <a:srgbClr val="000000"/>
                </a:solidFill>
                <a:effectLst/>
                <a:latin typeface="Calibri" panose="020F0502020204030204" pitchFamily="34" charset="0"/>
              </a:rPr>
              <a:t>I was too embarrassed to go for cervical screening</a:t>
            </a:r>
            <a:r>
              <a:rPr lang="en-US" b="1" dirty="0"/>
              <a:t> </a:t>
            </a:r>
          </a:p>
          <a:p>
            <a:r>
              <a:rPr lang="en-US" sz="1800" dirty="0"/>
              <a:t>Attended last time: </a:t>
            </a:r>
            <a:r>
              <a:rPr lang="en-US" sz="1800" b="0" i="0" u="none" strike="noStrike" dirty="0">
                <a:solidFill>
                  <a:srgbClr val="000000"/>
                </a:solidFill>
                <a:effectLst/>
                <a:latin typeface="Calibri" panose="020F0502020204030204" pitchFamily="34" charset="0"/>
              </a:rPr>
              <a:t>4%</a:t>
            </a:r>
            <a:r>
              <a:rPr lang="en-US" sz="1200" b="0" i="0" u="none" strike="noStrike" dirty="0">
                <a:solidFill>
                  <a:srgbClr val="000000"/>
                </a:solidFill>
                <a:effectLst/>
                <a:latin typeface="Calibri" panose="020F0502020204030204" pitchFamily="34" charset="0"/>
              </a:rPr>
              <a:t>; Did not attend last time:</a:t>
            </a:r>
            <a:r>
              <a:rPr lang="en-US" dirty="0"/>
              <a:t>  </a:t>
            </a:r>
            <a:r>
              <a:rPr lang="en-US" sz="1800" b="0" i="0" u="none" strike="noStrike" dirty="0">
                <a:solidFill>
                  <a:srgbClr val="000000"/>
                </a:solidFill>
                <a:effectLst/>
                <a:latin typeface="Calibri" panose="020F0502020204030204" pitchFamily="34" charset="0"/>
              </a:rPr>
              <a:t>24%</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dirty="0"/>
          </a:p>
        </p:txBody>
      </p:sp>
    </p:spTree>
    <p:extLst>
      <p:ext uri="{BB962C8B-B14F-4D97-AF65-F5344CB8AC3E}">
        <p14:creationId xmlns:p14="http://schemas.microsoft.com/office/powerpoint/2010/main" val="428557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11</a:t>
            </a:fld>
            <a:endParaRPr lang="en-US" dirty="0"/>
          </a:p>
        </p:txBody>
      </p:sp>
    </p:spTree>
    <p:extLst>
      <p:ext uri="{BB962C8B-B14F-4D97-AF65-F5344CB8AC3E}">
        <p14:creationId xmlns:p14="http://schemas.microsoft.com/office/powerpoint/2010/main" val="3038975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*Sex at birth excluded from analysis as questions were only asked to those born female at birth</a:t>
            </a:r>
          </a:p>
        </p:txBody>
      </p:sp>
      <p:sp>
        <p:nvSpPr>
          <p:cNvPr id="4" name="Slide Number Placeholder 3"/>
          <p:cNvSpPr>
            <a:spLocks noGrp="1"/>
          </p:cNvSpPr>
          <p:nvPr>
            <p:ph type="sldNum" sz="quarter" idx="5"/>
          </p:nvPr>
        </p:nvSpPr>
        <p:spPr/>
        <p:txBody>
          <a:bodyPr/>
          <a:lstStyle/>
          <a:p>
            <a:fld id="{F5B38833-6303-A84B-BCE8-C8F834FB8639}" type="slidenum">
              <a:rPr lang="en-US" smtClean="0"/>
              <a:t>80</a:t>
            </a:fld>
            <a:endParaRPr lang="en-US" dirty="0"/>
          </a:p>
        </p:txBody>
      </p:sp>
    </p:spTree>
    <p:extLst>
      <p:ext uri="{BB962C8B-B14F-4D97-AF65-F5344CB8AC3E}">
        <p14:creationId xmlns:p14="http://schemas.microsoft.com/office/powerpoint/2010/main" val="2182188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4852-D2C0-F8EC-8B65-15EE94B60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24D3C-AD0F-2B56-81AF-8A81A86D2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3B48E-47CD-DB39-636D-0DDC1CD2B9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 to date / overdue analysis refers to the proportion in each multidimensional group who are up to date or overdue in screening</a:t>
            </a:r>
          </a:p>
          <a:p>
            <a:endParaRPr lang="en-GB" dirty="0"/>
          </a:p>
        </p:txBody>
      </p:sp>
      <p:sp>
        <p:nvSpPr>
          <p:cNvPr id="4" name="Slide Number Placeholder 3">
            <a:extLst>
              <a:ext uri="{FF2B5EF4-FFF2-40B4-BE49-F238E27FC236}">
                <a16:creationId xmlns:a16="http://schemas.microsoft.com/office/drawing/2014/main" id="{BDA0343E-A5BD-DC78-CB9B-90E7A814D22F}"/>
              </a:ext>
            </a:extLst>
          </p:cNvPr>
          <p:cNvSpPr>
            <a:spLocks noGrp="1"/>
          </p:cNvSpPr>
          <p:nvPr>
            <p:ph type="sldNum" sz="quarter" idx="5"/>
          </p:nvPr>
        </p:nvSpPr>
        <p:spPr/>
        <p:txBody>
          <a:bodyPr/>
          <a:lstStyle/>
          <a:p>
            <a:fld id="{F5B38833-6303-A84B-BCE8-C8F834FB8639}" type="slidenum">
              <a:rPr lang="en-US" smtClean="0"/>
              <a:t>81</a:t>
            </a:fld>
            <a:endParaRPr lang="en-US" dirty="0"/>
          </a:p>
        </p:txBody>
      </p:sp>
    </p:spTree>
    <p:extLst>
      <p:ext uri="{BB962C8B-B14F-4D97-AF65-F5344CB8AC3E}">
        <p14:creationId xmlns:p14="http://schemas.microsoft.com/office/powerpoint/2010/main" val="123584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completed bowel screening in the last 2 years, although 13%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Two thirds were categorised as being up to date with their screening (based on age and location); while 5%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One in ten (9%)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r>
              <a:rPr lang="en-US" b="1" u="sng" dirty="0"/>
              <a:t>Historical data</a:t>
            </a:r>
            <a:r>
              <a:rPr lang="en-US" dirty="0"/>
              <a:t>	</a:t>
            </a:r>
          </a:p>
          <a:p>
            <a:r>
              <a:rPr lang="en-US" b="1" dirty="0"/>
              <a:t>Yes</a:t>
            </a:r>
          </a:p>
          <a:p>
            <a:r>
              <a:rPr lang="en-GB" sz="1800" b="0" i="0" u="none" strike="noStrike" dirty="0">
                <a:solidFill>
                  <a:srgbClr val="000000"/>
                </a:solidFill>
                <a:effectLst/>
                <a:latin typeface="Calibri" panose="020F0502020204030204" pitchFamily="34" charset="0"/>
              </a:rPr>
              <a:t>2021: 67%; Mar-22:</a:t>
            </a:r>
            <a:r>
              <a:rPr lang="en-GB" dirty="0"/>
              <a:t> </a:t>
            </a:r>
            <a:r>
              <a:rPr lang="en-GB" sz="1800" b="0" i="0" u="none" strike="noStrike" dirty="0">
                <a:solidFill>
                  <a:srgbClr val="000000"/>
                </a:solidFill>
                <a:effectLst/>
                <a:latin typeface="Calibri" panose="020F0502020204030204" pitchFamily="34" charset="0"/>
              </a:rPr>
              <a:t>72%; Sep-22:</a:t>
            </a:r>
            <a:r>
              <a:rPr lang="en-GB" dirty="0"/>
              <a:t> </a:t>
            </a:r>
            <a:r>
              <a:rPr lang="en-GB" sz="1800" b="0" i="0" u="none" strike="noStrike" dirty="0">
                <a:solidFill>
                  <a:srgbClr val="000000"/>
                </a:solidFill>
                <a:effectLst/>
                <a:latin typeface="Calibri" panose="020F0502020204030204" pitchFamily="34" charset="0"/>
              </a:rPr>
              <a:t>73%; Feb-23:</a:t>
            </a:r>
            <a:r>
              <a:rPr lang="en-GB" dirty="0"/>
              <a:t> </a:t>
            </a:r>
            <a:r>
              <a:rPr lang="en-GB" sz="1800" b="0" i="0" u="none" strike="noStrike" dirty="0">
                <a:solidFill>
                  <a:srgbClr val="000000"/>
                </a:solidFill>
                <a:effectLst/>
                <a:latin typeface="Calibri" panose="020F0502020204030204" pitchFamily="34" charset="0"/>
              </a:rPr>
              <a:t>74%; Sep-23:</a:t>
            </a:r>
            <a:r>
              <a:rPr lang="en-GB" dirty="0"/>
              <a:t> </a:t>
            </a:r>
            <a:r>
              <a:rPr lang="en-GB" sz="1800" b="0" i="0" u="none" strike="noStrike" dirty="0">
                <a:solidFill>
                  <a:srgbClr val="000000"/>
                </a:solidFill>
                <a:effectLst/>
                <a:latin typeface="Arial" panose="020B0604020202020204" pitchFamily="34" charset="0"/>
              </a:rPr>
              <a:t>63%</a:t>
            </a:r>
            <a:r>
              <a:rPr lang="en-GB" dirty="0"/>
              <a:t> </a:t>
            </a:r>
            <a:endParaRPr lang="en-US" b="1" dirty="0"/>
          </a:p>
          <a:p>
            <a:endParaRPr lang="en-US" dirty="0"/>
          </a:p>
          <a:p>
            <a:r>
              <a:rPr lang="en-US" b="1" dirty="0"/>
              <a:t>No</a:t>
            </a:r>
          </a:p>
          <a:p>
            <a:r>
              <a:rPr lang="en-GB" sz="1800" b="0" i="0" u="none" strike="noStrike" dirty="0">
                <a:solidFill>
                  <a:srgbClr val="000000"/>
                </a:solidFill>
                <a:effectLst/>
                <a:latin typeface="Calibri" panose="020F0502020204030204" pitchFamily="34" charset="0"/>
              </a:rPr>
              <a:t>2021: 15%</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12%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15%</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15%</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13%</a:t>
            </a:r>
            <a:r>
              <a:rPr lang="en-GB" dirty="0"/>
              <a:t> </a:t>
            </a:r>
            <a:endParaRPr lang="en-US" b="1" dirty="0"/>
          </a:p>
          <a:p>
            <a:endParaRPr lang="en-US" dirty="0"/>
          </a:p>
          <a:p>
            <a:r>
              <a:rPr lang="en-US" b="1" dirty="0"/>
              <a:t>I have never been invited</a:t>
            </a:r>
          </a:p>
          <a:p>
            <a:r>
              <a:rPr lang="en-GB" sz="1800" b="0" i="0" u="none" strike="noStrike" dirty="0">
                <a:solidFill>
                  <a:srgbClr val="000000"/>
                </a:solidFill>
                <a:effectLst/>
                <a:latin typeface="Calibri" panose="020F0502020204030204" pitchFamily="34" charset="0"/>
              </a:rPr>
              <a:t>2021: 12%</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12%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11%</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9%</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20%</a:t>
            </a:r>
            <a:r>
              <a:rPr lang="en-GB" dirty="0"/>
              <a:t> </a:t>
            </a:r>
            <a:endParaRPr lang="en-US" b="1" dirty="0"/>
          </a:p>
          <a:p>
            <a:endParaRPr lang="en-US" dirty="0"/>
          </a:p>
          <a:p>
            <a:r>
              <a:rPr lang="en-US" b="1" dirty="0"/>
              <a:t>I am not eligible</a:t>
            </a:r>
          </a:p>
          <a:p>
            <a:r>
              <a:rPr lang="en-GB" sz="1800" b="0" i="0" u="none" strike="noStrike" dirty="0">
                <a:solidFill>
                  <a:srgbClr val="000000"/>
                </a:solidFill>
                <a:effectLst/>
                <a:latin typeface="Calibri" panose="020F0502020204030204" pitchFamily="34" charset="0"/>
              </a:rPr>
              <a:t>2021: 4%</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0%</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0%</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Arial" panose="020B0604020202020204" pitchFamily="34" charset="0"/>
              </a:rPr>
              <a:t>2%</a:t>
            </a:r>
            <a:r>
              <a:rPr lang="en-GB" dirty="0"/>
              <a:t> </a:t>
            </a:r>
            <a:endParaRPr lang="en-US" b="1" dirty="0"/>
          </a:p>
          <a:p>
            <a:r>
              <a:rPr lang="en-US" dirty="0"/>
              <a:t>	</a:t>
            </a:r>
          </a:p>
          <a:p>
            <a:r>
              <a:rPr lang="en-US" b="1" dirty="0"/>
              <a:t>Don't know / Prefer not to say</a:t>
            </a:r>
          </a:p>
          <a:p>
            <a:r>
              <a:rPr lang="en-GB" sz="1800" b="0" i="0" u="none" strike="noStrike" dirty="0">
                <a:solidFill>
                  <a:srgbClr val="000000"/>
                </a:solidFill>
                <a:effectLst/>
                <a:latin typeface="Calibri" panose="020F0502020204030204" pitchFamily="34" charset="0"/>
              </a:rPr>
              <a:t>2021: 2%</a:t>
            </a:r>
            <a:r>
              <a:rPr lang="en-GB" sz="1200" b="0" i="0" u="none" strike="noStrike" dirty="0">
                <a:solidFill>
                  <a:srgbClr val="000000"/>
                </a:solidFill>
                <a:effectLst/>
                <a:latin typeface="Calibri" panose="020F0502020204030204" pitchFamily="34" charset="0"/>
              </a:rPr>
              <a:t>; Mar-22:</a:t>
            </a:r>
            <a:r>
              <a:rPr lang="en-GB" dirty="0"/>
              <a:t> </a:t>
            </a:r>
            <a:r>
              <a:rPr lang="en-GB" sz="1800" b="0" i="0" u="none" strike="noStrike" dirty="0">
                <a:solidFill>
                  <a:srgbClr val="000000"/>
                </a:solidFill>
                <a:effectLst/>
                <a:latin typeface="Calibri" panose="020F0502020204030204" pitchFamily="34" charset="0"/>
              </a:rPr>
              <a:t>2%</a:t>
            </a:r>
            <a:r>
              <a:rPr lang="en-GB" sz="1200" b="0" i="0" u="none" strike="noStrike" dirty="0">
                <a:solidFill>
                  <a:srgbClr val="000000"/>
                </a:solidFill>
                <a:effectLst/>
                <a:latin typeface="Calibri" panose="020F0502020204030204" pitchFamily="34" charset="0"/>
              </a:rPr>
              <a:t>; Sep-22:</a:t>
            </a:r>
            <a:r>
              <a:rPr lang="en-GB" dirty="0"/>
              <a:t> </a:t>
            </a:r>
            <a:r>
              <a:rPr lang="en-GB" sz="1800" b="0" i="0" u="none" strike="noStrike" dirty="0">
                <a:solidFill>
                  <a:srgbClr val="000000"/>
                </a:solidFill>
                <a:effectLst/>
                <a:latin typeface="Calibri" panose="020F0502020204030204" pitchFamily="34" charset="0"/>
              </a:rPr>
              <a:t>1%</a:t>
            </a:r>
            <a:r>
              <a:rPr lang="en-GB" sz="1200" b="0" i="0" u="none" strike="noStrike" dirty="0">
                <a:solidFill>
                  <a:srgbClr val="000000"/>
                </a:solidFill>
                <a:effectLst/>
                <a:latin typeface="Calibri" panose="020F0502020204030204" pitchFamily="34" charset="0"/>
              </a:rPr>
              <a:t>; Feb-23:</a:t>
            </a:r>
            <a:r>
              <a:rPr lang="en-GB" dirty="0"/>
              <a:t> </a:t>
            </a:r>
            <a:r>
              <a:rPr lang="en-GB" sz="1800" b="0" i="0" u="none" strike="noStrike" dirty="0">
                <a:solidFill>
                  <a:srgbClr val="000000"/>
                </a:solidFill>
                <a:effectLst/>
                <a:latin typeface="Calibri" panose="020F0502020204030204" pitchFamily="34" charset="0"/>
              </a:rPr>
              <a:t>1%</a:t>
            </a:r>
            <a:r>
              <a:rPr lang="en-GB" sz="1200" b="0" i="0" u="none" strike="noStrike" dirty="0">
                <a:solidFill>
                  <a:srgbClr val="000000"/>
                </a:solidFill>
                <a:effectLst/>
                <a:latin typeface="Calibri" panose="020F0502020204030204" pitchFamily="34" charset="0"/>
              </a:rPr>
              <a:t>; Sep-23:</a:t>
            </a:r>
            <a:r>
              <a:rPr lang="en-GB" dirty="0"/>
              <a:t> </a:t>
            </a:r>
            <a:r>
              <a:rPr lang="en-GB" sz="1800" b="0" i="0" u="none" strike="noStrike" dirty="0">
                <a:solidFill>
                  <a:srgbClr val="000000"/>
                </a:solidFill>
                <a:effectLst/>
                <a:latin typeface="Calibri" panose="020F0502020204030204" pitchFamily="34" charset="0"/>
              </a:rPr>
              <a:t>1%</a:t>
            </a:r>
            <a:r>
              <a:rPr lang="en-GB" dirty="0"/>
              <a:t> </a:t>
            </a:r>
            <a:endParaRPr lang="en-US"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82</a:t>
            </a:fld>
            <a:endParaRPr lang="en-US" dirty="0"/>
          </a:p>
        </p:txBody>
      </p:sp>
    </p:spTree>
    <p:extLst>
      <p:ext uri="{BB962C8B-B14F-4D97-AF65-F5344CB8AC3E}">
        <p14:creationId xmlns:p14="http://schemas.microsoft.com/office/powerpoint/2010/main" val="151705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10" dirty="0">
                <a:solidFill>
                  <a:schemeClr val="accent1"/>
                </a:solidFill>
                <a:latin typeface="+mn-lt"/>
                <a:ea typeface="+mn-ea"/>
                <a:cs typeface="+mn-cs"/>
              </a:rPr>
              <a:t>Respondents from an ethnic minority background and living in England were least likely to be categorised as being up to date</a:t>
            </a:r>
            <a:r>
              <a:rPr lang="en-GB" sz="1200" spc="10" dirty="0">
                <a:solidFill>
                  <a:schemeClr val="accent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10" dirty="0">
                <a:solidFill>
                  <a:schemeClr val="accent1"/>
                </a:solidFill>
                <a:latin typeface="+mn-lt"/>
                <a:ea typeface="+mn-ea"/>
                <a:cs typeface="+mn-cs"/>
              </a:rPr>
              <a:t>Those living in Scotland and with no mental health condition were the most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IMD 9-10 were most likely to be up to date, compared to all other deciles. Those who are in IMD 3-8 are more likely than 1-2.</a:t>
            </a:r>
          </a:p>
        </p:txBody>
      </p:sp>
      <p:sp>
        <p:nvSpPr>
          <p:cNvPr id="4" name="Slide Number Placeholder 3"/>
          <p:cNvSpPr>
            <a:spLocks noGrp="1"/>
          </p:cNvSpPr>
          <p:nvPr>
            <p:ph type="sldNum" sz="quarter" idx="5"/>
          </p:nvPr>
        </p:nvSpPr>
        <p:spPr/>
        <p:txBody>
          <a:bodyPr/>
          <a:lstStyle/>
          <a:p>
            <a:fld id="{F5B38833-6303-A84B-BCE8-C8F834FB8639}" type="slidenum">
              <a:rPr lang="en-US" smtClean="0"/>
              <a:t>83</a:t>
            </a:fld>
            <a:endParaRPr lang="en-US" dirty="0"/>
          </a:p>
        </p:txBody>
      </p:sp>
    </p:spTree>
    <p:extLst>
      <p:ext uri="{BB962C8B-B14F-4D97-AF65-F5344CB8AC3E}">
        <p14:creationId xmlns:p14="http://schemas.microsoft.com/office/powerpoint/2010/main" val="3900695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Regardless of whether respondents were up to date or overdue, intention to complete their kit next time was high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Although highest among those who were up to date, with 9 in 10 being definitely likely to complete the kit next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overdue or who had never completed were more likely to respond tentatively (13% probably).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had never completed were significantly less likely to report intention for next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US" sz="1200" b="1" i="0" u="sng" strike="noStrike" dirty="0">
              <a:solidFill>
                <a:srgbClr val="000000"/>
              </a:solidFill>
              <a:effectLst/>
              <a:latin typeface="Calibri" panose="020F0502020204030204" pitchFamily="34" charset="0"/>
            </a:endParaRPr>
          </a:p>
          <a:p>
            <a:endParaRPr lang="en-US" sz="1200" b="1" i="0" u="sng" strike="noStrike" dirty="0">
              <a:solidFill>
                <a:srgbClr val="000000"/>
              </a:solidFill>
              <a:effectLst/>
              <a:latin typeface="Calibri" panose="020F0502020204030204" pitchFamily="34" charset="0"/>
            </a:endParaRPr>
          </a:p>
          <a:p>
            <a:r>
              <a:rPr lang="en-US" sz="1200" b="1" i="0" u="sng" strike="noStrike" dirty="0">
                <a:solidFill>
                  <a:srgbClr val="000000"/>
                </a:solidFill>
                <a:effectLst/>
                <a:latin typeface="Calibri" panose="020F0502020204030204" pitchFamily="34" charset="0"/>
              </a:rPr>
              <a:t>Historical data</a:t>
            </a:r>
          </a:p>
          <a:p>
            <a:endParaRPr lang="en-US" sz="1200" b="1"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will</a:t>
            </a:r>
            <a:r>
              <a:rPr lang="en-US" b="1" dirty="0"/>
              <a:t> </a:t>
            </a:r>
          </a:p>
          <a:p>
            <a:r>
              <a:rPr lang="en-GB" sz="12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78%</a:t>
            </a:r>
            <a:r>
              <a:rPr lang="en-GB" dirty="0"/>
              <a:t> </a:t>
            </a:r>
            <a:r>
              <a:rPr lang="en-GB" sz="1200" b="0" i="0" u="none" strike="noStrike" dirty="0">
                <a:solidFill>
                  <a:srgbClr val="000000"/>
                </a:solidFill>
                <a:effectLst/>
                <a:latin typeface="Arial" panose="020B0604020202020204" pitchFamily="34" charset="0"/>
              </a:rPr>
              <a:t>;</a:t>
            </a:r>
            <a:r>
              <a:rPr lang="en-GB" sz="1800" dirty="0"/>
              <a:t> Mar-22: </a:t>
            </a:r>
            <a:r>
              <a:rPr lang="en-GB" sz="1800" b="0" i="0" u="none" strike="noStrike" dirty="0">
                <a:solidFill>
                  <a:srgbClr val="000000"/>
                </a:solidFill>
                <a:effectLst/>
                <a:latin typeface="Calibri" panose="020F0502020204030204" pitchFamily="34" charset="0"/>
              </a:rPr>
              <a:t>81%</a:t>
            </a:r>
            <a:r>
              <a:rPr lang="en-GB" sz="1200" b="0" i="0" u="none" strike="noStrike" dirty="0">
                <a:solidFill>
                  <a:srgbClr val="000000"/>
                </a:solidFill>
                <a:effectLst/>
                <a:latin typeface="Calibri" panose="020F0502020204030204" pitchFamily="34" charset="0"/>
              </a:rPr>
              <a:t>; Sep-22:</a:t>
            </a:r>
            <a:r>
              <a:rPr lang="en-GB" sz="1800" dirty="0"/>
              <a:t> </a:t>
            </a:r>
            <a:r>
              <a:rPr lang="en-GB" sz="1800" b="0" i="0" u="none" strike="noStrike" dirty="0">
                <a:solidFill>
                  <a:srgbClr val="000000"/>
                </a:solidFill>
                <a:effectLst/>
                <a:latin typeface="Arial" panose="020B0604020202020204" pitchFamily="34" charset="0"/>
              </a:rPr>
              <a:t>77%</a:t>
            </a:r>
            <a:r>
              <a:rPr lang="en-GB" sz="1200" b="0" i="0" u="none" strike="noStrike" dirty="0">
                <a:solidFill>
                  <a:srgbClr val="000000"/>
                </a:solidFill>
                <a:effectLst/>
                <a:latin typeface="Arial" panose="020B0604020202020204" pitchFamily="34" charset="0"/>
              </a:rPr>
              <a:t>; Feb-23:</a:t>
            </a:r>
            <a:r>
              <a:rPr lang="en-GB" sz="1800" dirty="0"/>
              <a:t> </a:t>
            </a:r>
            <a:r>
              <a:rPr lang="en-GB" sz="1800" b="0" i="0" u="none" strike="noStrike" dirty="0">
                <a:solidFill>
                  <a:srgbClr val="000000"/>
                </a:solidFill>
                <a:effectLst/>
                <a:latin typeface="Arial" panose="020B0604020202020204" pitchFamily="34" charset="0"/>
              </a:rPr>
              <a:t>79%</a:t>
            </a:r>
            <a:r>
              <a:rPr lang="en-GB" sz="1200" b="0" i="0" u="none" strike="noStrike" dirty="0">
                <a:solidFill>
                  <a:srgbClr val="000000"/>
                </a:solidFill>
                <a:effectLst/>
                <a:latin typeface="Arial" panose="020B0604020202020204" pitchFamily="34" charset="0"/>
              </a:rPr>
              <a:t>; Sep-23:</a:t>
            </a:r>
            <a:r>
              <a:rPr lang="en-GB" sz="1800" dirty="0"/>
              <a:t> </a:t>
            </a:r>
            <a:r>
              <a:rPr lang="en-GB" sz="1800" b="0" i="0" u="none" strike="noStrike" dirty="0">
                <a:solidFill>
                  <a:srgbClr val="000000"/>
                </a:solidFill>
                <a:effectLst/>
                <a:latin typeface="Arial" panose="020B0604020202020204" pitchFamily="34" charset="0"/>
              </a:rPr>
              <a:t>79%</a:t>
            </a:r>
            <a:r>
              <a:rPr lang="en-GB" sz="2800" dirty="0"/>
              <a:t> </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will</a:t>
            </a:r>
          </a:p>
          <a:p>
            <a:r>
              <a:rPr lang="en-GB" sz="1200" b="0" i="0" u="none" strike="noStrike" dirty="0">
                <a:solidFill>
                  <a:srgbClr val="000000"/>
                </a:solidFill>
                <a:effectLst/>
                <a:latin typeface="Arial" panose="020B0604020202020204" pitchFamily="34" charset="0"/>
              </a:rPr>
              <a:t>2021: </a:t>
            </a:r>
            <a:r>
              <a:rPr lang="en-GB" sz="1800" b="0" i="0" u="none" strike="noStrike" dirty="0">
                <a:solidFill>
                  <a:srgbClr val="000000"/>
                </a:solidFill>
                <a:effectLst/>
                <a:latin typeface="Calibri" panose="020F0502020204030204" pitchFamily="34" charset="0"/>
              </a:rPr>
              <a:t>11%</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9%</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11%</a:t>
            </a:r>
            <a:r>
              <a:rPr lang="en-GB" sz="1800" b="0" i="0" u="none" strike="noStrike" dirty="0">
                <a:solidFill>
                  <a:srgbClr val="000000"/>
                </a:solidFill>
                <a:effectLst/>
                <a:latin typeface="Arial" panose="020B0604020202020204" pitchFamily="34" charset="0"/>
              </a:rPr>
              <a:t>; Feb-23:</a:t>
            </a:r>
            <a:r>
              <a:rPr lang="en-GB" sz="1800" dirty="0"/>
              <a:t> 11%</a:t>
            </a:r>
            <a:r>
              <a:rPr lang="en-GB" sz="12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Sep-23: 10%</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4%</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Sep-23:</a:t>
            </a:r>
            <a:r>
              <a:rPr lang="en-GB" sz="1800" dirty="0"/>
              <a:t> </a:t>
            </a:r>
            <a:r>
              <a:rPr lang="en-GB" sz="1200" b="0" i="0" u="none" strike="noStrike" dirty="0">
                <a:solidFill>
                  <a:srgbClr val="000000"/>
                </a:solidFill>
                <a:effectLst/>
                <a:latin typeface="Arial" panose="020B0604020202020204" pitchFamily="34" charset="0"/>
              </a:rPr>
              <a:t>4%</a:t>
            </a:r>
            <a:r>
              <a:rPr lang="en-GB" sz="1800" dirty="0"/>
              <a:t> </a:t>
            </a:r>
            <a:endParaRPr lang="en-US" sz="1200" b="0" i="0" u="none" strike="noStrike" dirty="0">
              <a:solidFill>
                <a:srgbClr val="000000"/>
              </a:solidFill>
              <a:effectLst/>
              <a:latin typeface="Calibri" panose="020F0502020204030204" pitchFamily="34" charset="0"/>
            </a:endParaRP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won’t</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2%</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1%</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2%</a:t>
            </a:r>
            <a:r>
              <a:rPr lang="en-GB" sz="1000" b="0" i="0" u="none" strike="noStrike" dirty="0">
                <a:solidFill>
                  <a:srgbClr val="000000"/>
                </a:solidFill>
                <a:effectLst/>
                <a:latin typeface="Arial" panose="020B0604020202020204" pitchFamily="34" charset="0"/>
              </a:rPr>
              <a:t>; Sep-23:</a:t>
            </a:r>
            <a:r>
              <a:rPr lang="en-GB" sz="1200" dirty="0"/>
              <a:t> </a:t>
            </a:r>
            <a:r>
              <a:rPr lang="en-GB" sz="1200" b="0" i="0" u="none" strike="noStrike" dirty="0">
                <a:solidFill>
                  <a:srgbClr val="000000"/>
                </a:solidFill>
                <a:effectLst/>
                <a:latin typeface="Arial" panose="020B0604020202020204" pitchFamily="34" charset="0"/>
              </a:rPr>
              <a:t>2%</a:t>
            </a:r>
            <a:endParaRPr lang="en-US" dirty="0"/>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Don't know / Prefer not to say</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6%</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3%</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5%</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dirty="0"/>
          </a:p>
        </p:txBody>
      </p:sp>
    </p:spTree>
    <p:extLst>
      <p:ext uri="{BB962C8B-B14F-4D97-AF65-F5344CB8AC3E}">
        <p14:creationId xmlns:p14="http://schemas.microsoft.com/office/powerpoint/2010/main" val="4119381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While social grade has no impact, those living in more deprived areas were less likely to report intention to complete their next kit.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 a disability are less likely to intend to complete their next kit while those with a mental health condition are more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There was limited difference comparing White respondents with those from an ethnic minority background. Among those from an ethnic minority background specifically, Asian respondents were least likely to be up to date (57%), compared to those from a Mixed background (61%). Base size was not sufficient to examine responses from Black respondents.</a:t>
            </a:r>
            <a:endParaRPr lang="en-GB"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85</a:t>
            </a:fld>
            <a:endParaRPr lang="en-US" dirty="0"/>
          </a:p>
        </p:txBody>
      </p:sp>
    </p:spTree>
    <p:extLst>
      <p:ext uri="{BB962C8B-B14F-4D97-AF65-F5344CB8AC3E}">
        <p14:creationId xmlns:p14="http://schemas.microsoft.com/office/powerpoint/2010/main" val="290490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Messiness was most commonly identified as a barrier for completing kits.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are overdue were more likely to be concerned about this, as well as being frightened of the results, how to complete the test and finding it embarrassing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never completed a test were more likely to identify all barriers as influential with the exception of recently completing one</a:t>
            </a:r>
            <a:endParaRPr lang="en-GB" dirty="0"/>
          </a:p>
          <a:p>
            <a:endParaRPr lang="en-GB" dirty="0"/>
          </a:p>
          <a:p>
            <a:r>
              <a:rPr lang="en-GB" b="1" u="sng" dirty="0"/>
              <a:t>Historical data:</a:t>
            </a:r>
          </a:p>
          <a:p>
            <a:r>
              <a:rPr lang="en-US" sz="1800" b="1" i="0" u="none" strike="noStrike" dirty="0">
                <a:solidFill>
                  <a:srgbClr val="000000"/>
                </a:solidFill>
                <a:effectLst/>
                <a:latin typeface="Calibri" panose="020F0502020204030204" pitchFamily="34" charset="0"/>
              </a:rPr>
              <a:t>Nothing put me off completing it</a:t>
            </a:r>
            <a:r>
              <a:rPr lang="en-US" b="1" dirty="0"/>
              <a:t> </a:t>
            </a:r>
          </a:p>
          <a:p>
            <a:r>
              <a:rPr lang="en-US" sz="1800" b="0" i="0" u="none" strike="noStrike" dirty="0">
                <a:solidFill>
                  <a:srgbClr val="000000"/>
                </a:solidFill>
                <a:effectLst/>
                <a:latin typeface="Calibri" panose="020F0502020204030204" pitchFamily="34" charset="0"/>
              </a:rPr>
              <a:t>Completed last kit: 92%</a:t>
            </a:r>
            <a:r>
              <a:rPr lang="en-US" dirty="0"/>
              <a:t> </a:t>
            </a:r>
            <a:r>
              <a:rPr lang="en-US" sz="1800" b="0" i="0" u="none" strike="noStrike" dirty="0">
                <a:solidFill>
                  <a:srgbClr val="000000"/>
                </a:solidFill>
                <a:effectLst/>
                <a:latin typeface="Calibri" panose="020F0502020204030204" pitchFamily="34" charset="0"/>
              </a:rPr>
              <a:t>8%</a:t>
            </a:r>
            <a:r>
              <a:rPr lang="en-US" dirty="0"/>
              <a:t> </a:t>
            </a:r>
          </a:p>
          <a:p>
            <a:r>
              <a:rPr lang="en-US" sz="1800" b="1" i="0" u="none" strike="noStrike" dirty="0">
                <a:solidFill>
                  <a:srgbClr val="000000"/>
                </a:solidFill>
                <a:effectLst/>
                <a:latin typeface="Calibri" panose="020F0502020204030204" pitchFamily="34" charset="0"/>
              </a:rPr>
              <a:t>I don't think that I am at risk of developing bowel cancer</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dirty="0"/>
              <a:t> </a:t>
            </a:r>
            <a:r>
              <a:rPr lang="en-US" sz="1800" b="0" i="0" u="none" strike="noStrike" dirty="0">
                <a:solidFill>
                  <a:srgbClr val="000000"/>
                </a:solidFill>
                <a:effectLst/>
                <a:latin typeface="Calibri" panose="020F0502020204030204" pitchFamily="34" charset="0"/>
              </a:rPr>
              <a:t>5%</a:t>
            </a:r>
            <a:r>
              <a:rPr lang="en-US" dirty="0"/>
              <a:t> </a:t>
            </a:r>
          </a:p>
          <a:p>
            <a:r>
              <a:rPr lang="en-US" sz="1800" b="1" i="0" u="none" strike="noStrike" dirty="0">
                <a:solidFill>
                  <a:srgbClr val="000000"/>
                </a:solidFill>
                <a:effectLst/>
                <a:latin typeface="Calibri" panose="020F0502020204030204" pitchFamily="34" charset="0"/>
              </a:rPr>
              <a:t>I was too frightened of what the poo test might find</a:t>
            </a:r>
            <a:r>
              <a:rPr lang="en-US" b="1" dirty="0"/>
              <a:t> </a:t>
            </a:r>
          </a:p>
          <a:p>
            <a:r>
              <a:rPr lang="en-US" sz="1800" b="0" i="0" u="none" strike="noStrike" dirty="0">
                <a:solidFill>
                  <a:srgbClr val="000000"/>
                </a:solidFill>
                <a:effectLst/>
                <a:latin typeface="Calibri" panose="020F0502020204030204" pitchFamily="34" charset="0"/>
              </a:rPr>
              <a:t>Completed last kit: 1%; Did not complete last time:</a:t>
            </a:r>
            <a:r>
              <a:rPr lang="en-US" dirty="0"/>
              <a:t> </a:t>
            </a:r>
            <a:r>
              <a:rPr lang="en-US" sz="1800" b="0" i="0" u="none" strike="noStrike" dirty="0">
                <a:solidFill>
                  <a:srgbClr val="000000"/>
                </a:solidFill>
                <a:effectLst/>
                <a:latin typeface="Calibri" panose="020F0502020204030204" pitchFamily="34" charset="0"/>
              </a:rPr>
              <a:t>5%</a:t>
            </a:r>
          </a:p>
          <a:p>
            <a:r>
              <a:rPr lang="en-US" sz="1800" b="1" i="0" u="none" strike="noStrike" dirty="0">
                <a:solidFill>
                  <a:srgbClr val="000000"/>
                </a:solidFill>
                <a:effectLst/>
                <a:latin typeface="Calibri" panose="020F0502020204030204" pitchFamily="34" charset="0"/>
              </a:rPr>
              <a:t>I was too afraid of having treatment if I was found to have cancer</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6%</a:t>
            </a:r>
          </a:p>
          <a:p>
            <a:r>
              <a:rPr lang="en-US" sz="1800" b="1" i="0" u="none" strike="noStrike" dirty="0">
                <a:solidFill>
                  <a:srgbClr val="000000"/>
                </a:solidFill>
                <a:effectLst/>
                <a:latin typeface="Calibri" panose="020F0502020204030204" pitchFamily="34" charset="0"/>
              </a:rPr>
              <a:t>I had other more important things to worry about than bowel screening</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6%</a:t>
            </a:r>
            <a:r>
              <a:rPr lang="en-US" dirty="0"/>
              <a:t> </a:t>
            </a:r>
          </a:p>
          <a:p>
            <a:r>
              <a:rPr lang="en-US" sz="1800" b="1" i="0" u="none" strike="noStrike" dirty="0">
                <a:solidFill>
                  <a:srgbClr val="000000"/>
                </a:solidFill>
                <a:effectLst/>
                <a:latin typeface="Calibri" panose="020F0502020204030204" pitchFamily="34" charset="0"/>
              </a:rPr>
              <a:t>I found it too difficult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1%</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12%</a:t>
            </a:r>
          </a:p>
          <a:p>
            <a:r>
              <a:rPr lang="en-US" sz="1800" b="1" i="0" u="none" strike="noStrike" dirty="0">
                <a:solidFill>
                  <a:srgbClr val="000000"/>
                </a:solidFill>
                <a:effectLst/>
                <a:latin typeface="Calibri" panose="020F0502020204030204" pitchFamily="34" charset="0"/>
              </a:rPr>
              <a:t>I found it too embarrassing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have never received a bowel cancer screening poo test kit</a:t>
            </a:r>
            <a:r>
              <a:rPr lang="en-US" b="1" dirty="0"/>
              <a:t> </a:t>
            </a:r>
          </a:p>
          <a:p>
            <a:r>
              <a:rPr lang="en-US" sz="1800" b="0" i="0" u="none" strike="noStrike" dirty="0">
                <a:solidFill>
                  <a:srgbClr val="000000"/>
                </a:solidFill>
                <a:effectLst/>
                <a:latin typeface="Calibri" panose="020F0502020204030204" pitchFamily="34" charset="0"/>
              </a:rPr>
              <a:t>Completed last kit: 0%</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14%</a:t>
            </a:r>
          </a:p>
          <a:p>
            <a:r>
              <a:rPr lang="en-US" sz="1800" b="1" i="0" u="none" strike="noStrike" dirty="0">
                <a:solidFill>
                  <a:srgbClr val="000000"/>
                </a:solidFill>
                <a:effectLst/>
                <a:latin typeface="Calibri" panose="020F0502020204030204" pitchFamily="34" charset="0"/>
              </a:rPr>
              <a:t>I didn't have any symptoms of bowel cancer</a:t>
            </a:r>
            <a:r>
              <a:rPr lang="en-US" b="1" dirty="0"/>
              <a:t> </a:t>
            </a:r>
          </a:p>
          <a:p>
            <a:r>
              <a:rPr lang="en-US" sz="1800" b="0" i="0" u="none" strike="noStrike" dirty="0">
                <a:solidFill>
                  <a:srgbClr val="000000"/>
                </a:solidFill>
                <a:effectLst/>
                <a:latin typeface="Calibri" panose="020F0502020204030204" pitchFamily="34" charset="0"/>
              </a:rPr>
              <a:t>Completed last kit: 2%</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16%</a:t>
            </a:r>
            <a:r>
              <a:rPr lang="en-US" dirty="0"/>
              <a:t> </a:t>
            </a:r>
          </a:p>
          <a:p>
            <a:r>
              <a:rPr lang="en-US" sz="1800" b="1" i="0" u="none" strike="noStrike" dirty="0">
                <a:solidFill>
                  <a:srgbClr val="000000"/>
                </a:solidFill>
                <a:effectLst/>
                <a:latin typeface="Calibri" panose="020F0502020204030204" pitchFamily="34" charset="0"/>
              </a:rPr>
              <a:t>I found it too messy to complete the poo test kit</a:t>
            </a:r>
            <a:r>
              <a:rPr lang="en-US" b="1" dirty="0"/>
              <a:t> </a:t>
            </a:r>
          </a:p>
          <a:p>
            <a:r>
              <a:rPr lang="en-US" sz="1800" b="0" i="0" u="none" strike="noStrike" dirty="0">
                <a:solidFill>
                  <a:srgbClr val="000000"/>
                </a:solidFill>
                <a:effectLst/>
                <a:latin typeface="Calibri" panose="020F0502020204030204" pitchFamily="34" charset="0"/>
              </a:rPr>
              <a:t>Completed last kit: 2%</a:t>
            </a:r>
            <a:r>
              <a:rPr lang="en-US" sz="1200" b="0" i="0" u="none" strike="noStrike" dirty="0">
                <a:solidFill>
                  <a:srgbClr val="000000"/>
                </a:solidFill>
                <a:effectLst/>
                <a:latin typeface="Calibri" panose="020F0502020204030204" pitchFamily="34" charset="0"/>
              </a:rPr>
              <a:t>; Did not complete last time:</a:t>
            </a:r>
            <a:r>
              <a:rPr lang="en-US" dirty="0"/>
              <a:t> </a:t>
            </a:r>
            <a:r>
              <a:rPr lang="en-US" sz="1800" b="0" i="0" u="none" strike="noStrike" dirty="0">
                <a:solidFill>
                  <a:srgbClr val="000000"/>
                </a:solidFill>
                <a:effectLst/>
                <a:latin typeface="Calibri" panose="020F0502020204030204" pitchFamily="34" charset="0"/>
              </a:rPr>
              <a:t>21%</a:t>
            </a:r>
            <a:r>
              <a:rPr lang="en-US" dirty="0"/>
              <a:t> </a:t>
            </a:r>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86</a:t>
            </a:fld>
            <a:endParaRPr lang="en-US" dirty="0"/>
          </a:p>
        </p:txBody>
      </p:sp>
    </p:spTree>
    <p:extLst>
      <p:ext uri="{BB962C8B-B14F-4D97-AF65-F5344CB8AC3E}">
        <p14:creationId xmlns:p14="http://schemas.microsoft.com/office/powerpoint/2010/main" val="913479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*IMD used in place of social grade due to limited significant differences when comparing social grades</a:t>
            </a:r>
          </a:p>
        </p:txBody>
      </p:sp>
      <p:sp>
        <p:nvSpPr>
          <p:cNvPr id="4" name="Slide Number Placeholder 3"/>
          <p:cNvSpPr>
            <a:spLocks noGrp="1"/>
          </p:cNvSpPr>
          <p:nvPr>
            <p:ph type="sldNum" sz="quarter" idx="5"/>
          </p:nvPr>
        </p:nvSpPr>
        <p:spPr/>
        <p:txBody>
          <a:bodyPr/>
          <a:lstStyle/>
          <a:p>
            <a:fld id="{F5B38833-6303-A84B-BCE8-C8F834FB8639}" type="slidenum">
              <a:rPr lang="en-US" smtClean="0"/>
              <a:t>87</a:t>
            </a:fld>
            <a:endParaRPr lang="en-US" dirty="0"/>
          </a:p>
        </p:txBody>
      </p:sp>
    </p:spTree>
    <p:extLst>
      <p:ext uri="{BB962C8B-B14F-4D97-AF65-F5344CB8AC3E}">
        <p14:creationId xmlns:p14="http://schemas.microsoft.com/office/powerpoint/2010/main" val="4231755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411-2E47-6B7F-68F0-850881E41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E7CFF-4841-D22D-01AD-B477D3E63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FFC52-91B3-FEC1-7BDA-C96A92F34D42}"/>
              </a:ext>
            </a:extLst>
          </p:cNvPr>
          <p:cNvSpPr>
            <a:spLocks noGrp="1"/>
          </p:cNvSpPr>
          <p:nvPr>
            <p:ph type="body" idx="1"/>
          </p:nvPr>
        </p:nvSpPr>
        <p:spPr/>
        <p:txBody>
          <a:bodyPr/>
          <a:lstStyle/>
          <a:p>
            <a:r>
              <a:rPr lang="en-GB" dirty="0"/>
              <a:t>Multidimensional analysis by age excluded given profile of those invited to complete screening. Base is too low for LGBTQ+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 to date / overdue analysis refers to the proportion in each multidimensional group who are up to date or overdue in screening</a:t>
            </a:r>
          </a:p>
          <a:p>
            <a:endParaRPr lang="en-GB" dirty="0"/>
          </a:p>
        </p:txBody>
      </p:sp>
      <p:sp>
        <p:nvSpPr>
          <p:cNvPr id="4" name="Slide Number Placeholder 3">
            <a:extLst>
              <a:ext uri="{FF2B5EF4-FFF2-40B4-BE49-F238E27FC236}">
                <a16:creationId xmlns:a16="http://schemas.microsoft.com/office/drawing/2014/main" id="{807D5A12-968B-1C4C-6C96-48CCDE40772D}"/>
              </a:ext>
            </a:extLst>
          </p:cNvPr>
          <p:cNvSpPr>
            <a:spLocks noGrp="1"/>
          </p:cNvSpPr>
          <p:nvPr>
            <p:ph type="sldNum" sz="quarter" idx="5"/>
          </p:nvPr>
        </p:nvSpPr>
        <p:spPr/>
        <p:txBody>
          <a:bodyPr/>
          <a:lstStyle/>
          <a:p>
            <a:fld id="{F5B38833-6303-A84B-BCE8-C8F834FB8639}" type="slidenum">
              <a:rPr lang="en-US" smtClean="0"/>
              <a:t>88</a:t>
            </a:fld>
            <a:endParaRPr lang="en-US" dirty="0"/>
          </a:p>
        </p:txBody>
      </p:sp>
    </p:spTree>
    <p:extLst>
      <p:ext uri="{BB962C8B-B14F-4D97-AF65-F5344CB8AC3E}">
        <p14:creationId xmlns:p14="http://schemas.microsoft.com/office/powerpoint/2010/main" val="1142498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majority of those eligible report that they attended a breast screening in the past 3 years, with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9% are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(4%) while a similar proportion who stated they have been invited but they haven’t attended (5%)</a:t>
            </a:r>
          </a:p>
          <a:p>
            <a:endParaRPr lang="en-US" b="1" u="sng" dirty="0"/>
          </a:p>
          <a:p>
            <a:r>
              <a:rPr lang="en-US" b="1" u="sng" dirty="0"/>
              <a:t>Historical data</a:t>
            </a:r>
            <a:r>
              <a:rPr lang="en-US" dirty="0"/>
              <a:t>	</a:t>
            </a:r>
          </a:p>
          <a:p>
            <a:r>
              <a:rPr lang="en-US" b="1" dirty="0"/>
              <a:t>Yes</a:t>
            </a:r>
          </a:p>
          <a:p>
            <a:r>
              <a:rPr lang="en-GB" sz="1200" b="0" i="0" u="none" strike="noStrike" dirty="0">
                <a:solidFill>
                  <a:srgbClr val="000000"/>
                </a:solidFill>
                <a:effectLst/>
                <a:latin typeface="Arial" panose="020B0604020202020204" pitchFamily="34" charset="0"/>
              </a:rPr>
              <a:t>2021: 73%; Mar-22:</a:t>
            </a:r>
            <a:r>
              <a:rPr lang="en-GB" dirty="0"/>
              <a:t> </a:t>
            </a:r>
            <a:r>
              <a:rPr lang="en-GB" sz="1200" b="0" i="0" u="none" strike="noStrike" dirty="0">
                <a:solidFill>
                  <a:srgbClr val="000000"/>
                </a:solidFill>
                <a:effectLst/>
                <a:latin typeface="Calibri" panose="020F0502020204030204" pitchFamily="34" charset="0"/>
              </a:rPr>
              <a:t>74%; Sep-22:</a:t>
            </a:r>
            <a:r>
              <a:rPr lang="en-GB" dirty="0"/>
              <a:t> </a:t>
            </a:r>
            <a:r>
              <a:rPr lang="en-GB" sz="1200" b="0" i="0" u="none" strike="noStrike" dirty="0">
                <a:solidFill>
                  <a:srgbClr val="000000"/>
                </a:solidFill>
                <a:effectLst/>
                <a:latin typeface="Arial" panose="020B0604020202020204" pitchFamily="34" charset="0"/>
              </a:rPr>
              <a:t>70%; Feb-23: 77%; Sep-23:</a:t>
            </a:r>
            <a:r>
              <a:rPr lang="en-GB" dirty="0"/>
              <a:t> </a:t>
            </a:r>
            <a:r>
              <a:rPr lang="en-GB" sz="1200" b="0" i="0" u="none" strike="noStrike" dirty="0">
                <a:solidFill>
                  <a:srgbClr val="000000"/>
                </a:solidFill>
                <a:effectLst/>
                <a:latin typeface="Arial" panose="020B0604020202020204" pitchFamily="34" charset="0"/>
              </a:rPr>
              <a:t>79%</a:t>
            </a:r>
            <a:r>
              <a:rPr lang="en-GB" dirty="0"/>
              <a:t> </a:t>
            </a:r>
            <a:endParaRPr lang="en-US" dirty="0"/>
          </a:p>
          <a:p>
            <a:endParaRPr lang="en-US" dirty="0"/>
          </a:p>
          <a:p>
            <a:r>
              <a:rPr lang="en-US" b="1" dirty="0"/>
              <a:t>No</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10%</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11%</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14%</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13%</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9%</a:t>
            </a:r>
            <a:r>
              <a:rPr lang="en-GB" dirty="0"/>
              <a:t> </a:t>
            </a:r>
            <a:endParaRPr lang="en-US" dirty="0"/>
          </a:p>
          <a:p>
            <a:endParaRPr lang="en-US" dirty="0"/>
          </a:p>
          <a:p>
            <a:r>
              <a:rPr lang="en-US" b="1" dirty="0"/>
              <a:t>I have never been invited</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10%</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8%</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10%</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5%</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7%</a:t>
            </a:r>
            <a:r>
              <a:rPr lang="en-GB" dirty="0"/>
              <a:t> </a:t>
            </a:r>
            <a:r>
              <a:rPr lang="en-US" dirty="0"/>
              <a:t>	</a:t>
            </a:r>
          </a:p>
          <a:p>
            <a:endParaRPr lang="en-US" dirty="0"/>
          </a:p>
          <a:p>
            <a:r>
              <a:rPr lang="en-US" b="1" dirty="0"/>
              <a:t>I am not eligible</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4%</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4%</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Arial" panose="020B0604020202020204" pitchFamily="34" charset="0"/>
              </a:rPr>
              <a:t>3%</a:t>
            </a:r>
            <a:r>
              <a:rPr lang="en-GB" dirty="0"/>
              <a:t> </a:t>
            </a:r>
            <a:endParaRPr lang="en-US" dirty="0"/>
          </a:p>
          <a:p>
            <a:r>
              <a:rPr lang="en-US" dirty="0"/>
              <a:t>	</a:t>
            </a:r>
          </a:p>
          <a:p>
            <a:r>
              <a:rPr lang="en-US" b="1" dirty="0"/>
              <a:t>Don't know / Prefer not to say</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1%</a:t>
            </a:r>
            <a:r>
              <a:rPr lang="en-GB" sz="1000" b="0" i="0" u="none" strike="noStrike" dirty="0">
                <a:solidFill>
                  <a:srgbClr val="000000"/>
                </a:solidFill>
                <a:effectLst/>
                <a:latin typeface="Arial" panose="020B0604020202020204" pitchFamily="34" charset="0"/>
              </a:rPr>
              <a:t>; Mar-22:</a:t>
            </a:r>
            <a:r>
              <a:rPr lang="en-GB" dirty="0"/>
              <a:t> </a:t>
            </a:r>
            <a:r>
              <a:rPr lang="en-GB" sz="1200" b="0" i="0" u="none" strike="noStrike" dirty="0">
                <a:solidFill>
                  <a:srgbClr val="000000"/>
                </a:solidFill>
                <a:effectLst/>
                <a:latin typeface="Calibri" panose="020F0502020204030204" pitchFamily="34" charset="0"/>
              </a:rPr>
              <a:t>2%</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2%</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2%</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2%</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89</a:t>
            </a:fld>
            <a:endParaRPr lang="en-US" dirty="0"/>
          </a:p>
        </p:txBody>
      </p:sp>
    </p:spTree>
    <p:extLst>
      <p:ext uri="{BB962C8B-B14F-4D97-AF65-F5344CB8AC3E}">
        <p14:creationId xmlns:p14="http://schemas.microsoft.com/office/powerpoint/2010/main" val="409962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1 in 10 (11%) respondents currently smoke; most of those who smoke said they smoke cigarettes (6%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3 in 10 (29%) used to smoke cigarettes, most of whom (27%)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is considered. The average number of units consumed was around 6.5, with just under half (44%) who said 0 units, and a similar proportion (45%) said between 1 and 14 units</a:t>
            </a:r>
            <a:r>
              <a:rPr lang="en-GB" sz="1200" dirty="0">
                <a:solidFill>
                  <a:schemeClr val="tx1"/>
                </a:solidFill>
              </a:rPr>
              <a:t>.</a:t>
            </a:r>
          </a:p>
          <a:p>
            <a:endParaRPr lang="en-GB" dirty="0"/>
          </a:p>
          <a:p>
            <a:r>
              <a:rPr lang="en-GB" b="1" u="sng" dirty="0"/>
              <a:t>Historical data:</a:t>
            </a:r>
          </a:p>
          <a:p>
            <a:pPr marL="171450" indent="-171450">
              <a:buFont typeface="Arial" panose="020B0604020202020204" pitchFamily="34" charset="0"/>
              <a:buChar char="•"/>
            </a:pPr>
            <a:r>
              <a:rPr lang="en-GB" b="1" u="none" dirty="0"/>
              <a:t>Current smokers: 13% </a:t>
            </a:r>
          </a:p>
          <a:p>
            <a:pPr marL="171450" indent="-171450">
              <a:buFont typeface="Arial" panose="020B0604020202020204" pitchFamily="34" charset="0"/>
              <a:buChar char="•"/>
            </a:pPr>
            <a:r>
              <a:rPr lang="en-GB" b="1" u="none" dirty="0"/>
              <a:t>Never smoked: 56%</a:t>
            </a:r>
          </a:p>
          <a:p>
            <a:pPr marL="171450" indent="-171450">
              <a:buFont typeface="Arial" panose="020B0604020202020204" pitchFamily="34" charset="0"/>
              <a:buChar char="•"/>
            </a:pPr>
            <a:r>
              <a:rPr lang="en-GB" b="1" u="none" dirty="0"/>
              <a:t>Used to smoke but given up now: 31%</a:t>
            </a:r>
          </a:p>
          <a:p>
            <a:pPr marL="171450" indent="-171450">
              <a:buFont typeface="Arial" panose="020B0604020202020204" pitchFamily="34" charset="0"/>
              <a:buChar char="•"/>
            </a:pPr>
            <a:r>
              <a:rPr lang="en-GB" b="1" u="none" dirty="0"/>
              <a:t>Drank 0 units: 43%</a:t>
            </a:r>
          </a:p>
          <a:p>
            <a:pPr marL="171450" indent="-171450">
              <a:buFont typeface="Arial" panose="020B0604020202020204" pitchFamily="34" charset="0"/>
              <a:buChar char="•"/>
            </a:pPr>
            <a:r>
              <a:rPr lang="en-GB" b="1" u="none" dirty="0"/>
              <a:t>Drank 1 to 14 units: 45%</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dirty="0"/>
          </a:p>
        </p:txBody>
      </p:sp>
    </p:spTree>
    <p:extLst>
      <p:ext uri="{BB962C8B-B14F-4D97-AF65-F5344CB8AC3E}">
        <p14:creationId xmlns:p14="http://schemas.microsoft.com/office/powerpoint/2010/main" val="4210306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in higher social grades and living less deprived areas were more likely to be categorised as being up to date with their screening.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IMD 1-2 were least likely to be up to date, while IMD 9-10 were more likely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Those without a disability were more likely to be up to date than those with one, with no differences when looking at mental health.</a:t>
            </a:r>
          </a:p>
        </p:txBody>
      </p:sp>
      <p:sp>
        <p:nvSpPr>
          <p:cNvPr id="4" name="Slide Number Placeholder 3"/>
          <p:cNvSpPr>
            <a:spLocks noGrp="1"/>
          </p:cNvSpPr>
          <p:nvPr>
            <p:ph type="sldNum" sz="quarter" idx="5"/>
          </p:nvPr>
        </p:nvSpPr>
        <p:spPr/>
        <p:txBody>
          <a:bodyPr/>
          <a:lstStyle/>
          <a:p>
            <a:fld id="{F5B38833-6303-A84B-BCE8-C8F834FB8639}" type="slidenum">
              <a:rPr lang="en-US" smtClean="0"/>
              <a:t>90</a:t>
            </a:fld>
            <a:endParaRPr lang="en-US" dirty="0"/>
          </a:p>
        </p:txBody>
      </p:sp>
    </p:spTree>
    <p:extLst>
      <p:ext uri="{BB962C8B-B14F-4D97-AF65-F5344CB8AC3E}">
        <p14:creationId xmlns:p14="http://schemas.microsoft.com/office/powerpoint/2010/main" val="2197247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At an overall level, 7 in 10 reported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up to date being more likely than average to say this (74%)</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Those who were overdue were less likely to say they definitely will, and were more likely to report that they probably will, with 1 in 4 saying this</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Those who were never invited were the least likely to report intention to attend next time </a:t>
            </a:r>
          </a:p>
          <a:p>
            <a:endParaRPr lang="en-US" sz="1200" b="1" i="0" u="none" strike="noStrike" dirty="0">
              <a:solidFill>
                <a:srgbClr val="000000"/>
              </a:solidFill>
              <a:effectLst/>
              <a:latin typeface="Calibri" panose="020F0502020204030204" pitchFamily="34" charset="0"/>
            </a:endParaRPr>
          </a:p>
          <a:p>
            <a:r>
              <a:rPr lang="en-US" sz="1200" b="1" i="0" u="sng" strike="noStrike" dirty="0">
                <a:solidFill>
                  <a:srgbClr val="000000"/>
                </a:solidFill>
                <a:effectLst/>
                <a:latin typeface="Calibri" panose="020F0502020204030204" pitchFamily="34" charset="0"/>
              </a:rPr>
              <a:t>Historical data</a:t>
            </a:r>
          </a:p>
          <a:p>
            <a:endParaRPr lang="en-US" sz="1200" b="1"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will</a:t>
            </a:r>
            <a:r>
              <a:rPr lang="en-US" b="1" dirty="0"/>
              <a:t> </a:t>
            </a:r>
          </a:p>
          <a:p>
            <a:r>
              <a:rPr lang="en-GB" sz="1200" b="0" i="0" u="none" strike="noStrike" dirty="0">
                <a:solidFill>
                  <a:srgbClr val="000000"/>
                </a:solidFill>
                <a:effectLst/>
                <a:latin typeface="Arial" panose="020B0604020202020204" pitchFamily="34" charset="0"/>
              </a:rPr>
              <a:t>2021: 81%;</a:t>
            </a:r>
            <a:r>
              <a:rPr lang="en-GB" sz="1800" dirty="0"/>
              <a:t> Mar-22: </a:t>
            </a:r>
            <a:r>
              <a:rPr lang="en-GB" sz="1200" b="0" i="0" u="none" strike="noStrike" dirty="0">
                <a:solidFill>
                  <a:srgbClr val="000000"/>
                </a:solidFill>
                <a:effectLst/>
                <a:latin typeface="Calibri" panose="020F0502020204030204" pitchFamily="34" charset="0"/>
              </a:rPr>
              <a:t>82%; Sep-22:</a:t>
            </a:r>
            <a:r>
              <a:rPr lang="en-GB" sz="1800" dirty="0"/>
              <a:t> </a:t>
            </a:r>
            <a:r>
              <a:rPr lang="en-GB" sz="1200" b="0" i="0" u="none" strike="noStrike" dirty="0">
                <a:solidFill>
                  <a:srgbClr val="000000"/>
                </a:solidFill>
                <a:effectLst/>
                <a:latin typeface="Arial" panose="020B0604020202020204" pitchFamily="34" charset="0"/>
              </a:rPr>
              <a:t>77%; Feb-23:</a:t>
            </a:r>
            <a:r>
              <a:rPr lang="en-GB" sz="1800" dirty="0"/>
              <a:t> </a:t>
            </a:r>
            <a:r>
              <a:rPr lang="en-GB" sz="1200" b="0" i="0" u="none" strike="noStrike" dirty="0">
                <a:solidFill>
                  <a:srgbClr val="000000"/>
                </a:solidFill>
                <a:effectLst/>
                <a:latin typeface="Arial" panose="020B0604020202020204" pitchFamily="34" charset="0"/>
              </a:rPr>
              <a:t>82%; Sep-23:</a:t>
            </a:r>
            <a:r>
              <a:rPr lang="en-GB" sz="1800" dirty="0"/>
              <a:t> </a:t>
            </a:r>
            <a:r>
              <a:rPr lang="en-GB" sz="1200" b="0" i="0" u="none" strike="noStrike" dirty="0">
                <a:solidFill>
                  <a:srgbClr val="000000"/>
                </a:solidFill>
                <a:effectLst/>
                <a:latin typeface="Arial" panose="020B0604020202020204" pitchFamily="34" charset="0"/>
              </a:rPr>
              <a:t>80%</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will</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6%</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6%</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7%</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6%</a:t>
            </a:r>
            <a:r>
              <a:rPr lang="en-GB" sz="1800" b="0" i="0" u="none" strike="noStrike" dirty="0">
                <a:solidFill>
                  <a:srgbClr val="000000"/>
                </a:solidFill>
                <a:effectLst/>
                <a:latin typeface="Arial" panose="020B0604020202020204" pitchFamily="34" charset="0"/>
              </a:rPr>
              <a:t>; Sep-23:</a:t>
            </a:r>
            <a:r>
              <a:rPr lang="en-GB" sz="2800" dirty="0"/>
              <a:t> </a:t>
            </a:r>
            <a:r>
              <a:rPr lang="en-GB" sz="1200" b="0" i="0" u="none" strike="noStrike" dirty="0">
                <a:solidFill>
                  <a:srgbClr val="000000"/>
                </a:solidFill>
                <a:effectLst/>
                <a:latin typeface="Arial" panose="020B0604020202020204" pitchFamily="34" charset="0"/>
              </a:rPr>
              <a:t>9%</a:t>
            </a:r>
            <a:r>
              <a:rPr lang="en-GB" sz="1800" dirty="0"/>
              <a:t> </a:t>
            </a: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Probably won’t </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2021: 4</a:t>
            </a:r>
            <a:r>
              <a:rPr lang="en-GB" sz="1200" b="0" i="0" u="none" strike="noStrike" dirty="0">
                <a:solidFill>
                  <a:srgbClr val="000000"/>
                </a:solidFill>
                <a:effectLst/>
                <a:latin typeface="Calibri" panose="020F0502020204030204" pitchFamily="34" charset="0"/>
              </a:rPr>
              <a:t>%</a:t>
            </a:r>
            <a:r>
              <a:rPr lang="en-GB" sz="1200" b="0" i="0" u="none" strike="noStrike" dirty="0">
                <a:solidFill>
                  <a:srgbClr val="000000"/>
                </a:solidFill>
                <a:effectLst/>
                <a:latin typeface="Arial" panose="020B0604020202020204" pitchFamily="34" charset="0"/>
              </a:rPr>
              <a:t>;</a:t>
            </a:r>
            <a:r>
              <a:rPr lang="en-GB" sz="1800" dirty="0"/>
              <a:t> Mar-22: </a:t>
            </a:r>
            <a:r>
              <a:rPr lang="en-GB" sz="1200" b="0" i="0" u="none" strike="noStrike" dirty="0">
                <a:solidFill>
                  <a:srgbClr val="000000"/>
                </a:solidFill>
                <a:effectLst/>
                <a:latin typeface="Calibri" panose="020F0502020204030204" pitchFamily="34" charset="0"/>
              </a:rPr>
              <a:t>5%</a:t>
            </a:r>
            <a:r>
              <a:rPr lang="en-GB" sz="1800" b="0" i="0" u="none" strike="noStrike" dirty="0">
                <a:solidFill>
                  <a:srgbClr val="000000"/>
                </a:solidFill>
                <a:effectLst/>
                <a:latin typeface="Calibri" panose="020F0502020204030204" pitchFamily="34" charset="0"/>
              </a:rPr>
              <a:t>; Sep-22:</a:t>
            </a:r>
            <a:r>
              <a:rPr lang="en-GB" sz="1800" dirty="0"/>
              <a:t> </a:t>
            </a:r>
            <a:r>
              <a:rPr lang="en-GB" sz="1200" b="0" i="0" u="none" strike="noStrike" dirty="0">
                <a:solidFill>
                  <a:srgbClr val="000000"/>
                </a:solidFill>
                <a:effectLst/>
                <a:latin typeface="Arial" panose="020B0604020202020204" pitchFamily="34" charset="0"/>
              </a:rPr>
              <a:t>6%</a:t>
            </a:r>
            <a:r>
              <a:rPr lang="en-GB" sz="1800" b="0" i="0" u="none" strike="noStrike" dirty="0">
                <a:solidFill>
                  <a:srgbClr val="000000"/>
                </a:solidFill>
                <a:effectLst/>
                <a:latin typeface="Arial" panose="020B0604020202020204" pitchFamily="34" charset="0"/>
              </a:rPr>
              <a:t>; Feb-23:</a:t>
            </a:r>
            <a:r>
              <a:rPr lang="en-GB" sz="1800" dirty="0"/>
              <a:t> </a:t>
            </a:r>
            <a:r>
              <a:rPr lang="en-GB" sz="1200" b="0" i="0" u="none" strike="noStrike" dirty="0">
                <a:solidFill>
                  <a:srgbClr val="000000"/>
                </a:solidFill>
                <a:effectLst/>
                <a:latin typeface="Arial" panose="020B0604020202020204" pitchFamily="34" charset="0"/>
              </a:rPr>
              <a:t>5%</a:t>
            </a:r>
            <a:r>
              <a:rPr lang="en-GB" sz="1800" b="0" i="0" u="none" strike="noStrike" dirty="0">
                <a:solidFill>
                  <a:srgbClr val="000000"/>
                </a:solidFill>
                <a:effectLst/>
                <a:latin typeface="Arial" panose="020B0604020202020204" pitchFamily="34" charset="0"/>
              </a:rPr>
              <a:t>; Sep-23:</a:t>
            </a:r>
            <a:r>
              <a:rPr lang="en-GB" sz="1800" dirty="0"/>
              <a:t> </a:t>
            </a:r>
            <a:r>
              <a:rPr lang="en-GB" sz="1200" b="0" i="0" u="none" strike="noStrike" dirty="0">
                <a:solidFill>
                  <a:srgbClr val="000000"/>
                </a:solidFill>
                <a:effectLst/>
                <a:latin typeface="Arial" panose="020B0604020202020204" pitchFamily="34" charset="0"/>
              </a:rPr>
              <a:t>4%</a:t>
            </a:r>
            <a:r>
              <a:rPr lang="en-GB" sz="1800" dirty="0"/>
              <a:t> </a:t>
            </a:r>
            <a:endParaRPr lang="en-US" sz="1200" b="0" i="0" u="none" strike="noStrike" dirty="0">
              <a:solidFill>
                <a:srgbClr val="000000"/>
              </a:solidFill>
              <a:effectLst/>
              <a:latin typeface="Calibri" panose="020F0502020204030204" pitchFamily="34" charset="0"/>
            </a:endParaRPr>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Definitely won’t</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4%</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3%</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Sep-23:</a:t>
            </a:r>
            <a:r>
              <a:rPr lang="en-GB" sz="1200" dirty="0"/>
              <a:t> </a:t>
            </a:r>
            <a:r>
              <a:rPr lang="en-GB" sz="1200" b="0" i="0" u="none" strike="noStrike" dirty="0">
                <a:solidFill>
                  <a:srgbClr val="000000"/>
                </a:solidFill>
                <a:effectLst/>
                <a:latin typeface="Arial" panose="020B0604020202020204" pitchFamily="34" charset="0"/>
              </a:rPr>
              <a:t>3%</a:t>
            </a:r>
            <a:endParaRPr lang="en-US" dirty="0"/>
          </a:p>
          <a:p>
            <a:endParaRPr lang="en-US" sz="1200" b="0" i="0" u="none" strike="noStrike" dirty="0">
              <a:solidFill>
                <a:srgbClr val="000000"/>
              </a:solidFill>
              <a:effectLst/>
              <a:latin typeface="Calibri" panose="020F0502020204030204" pitchFamily="34" charset="0"/>
            </a:endParaRPr>
          </a:p>
          <a:p>
            <a:r>
              <a:rPr lang="en-US" sz="1200" b="1" i="0" u="none" strike="noStrike" dirty="0">
                <a:solidFill>
                  <a:srgbClr val="000000"/>
                </a:solidFill>
                <a:effectLst/>
                <a:latin typeface="Calibri" panose="020F0502020204030204" pitchFamily="34" charset="0"/>
              </a:rPr>
              <a:t>Don't know / Prefer not to say</a:t>
            </a:r>
            <a:r>
              <a:rPr lang="en-US" b="1" dirty="0"/>
              <a:t> </a:t>
            </a:r>
          </a:p>
          <a:p>
            <a:r>
              <a:rPr lang="en-GB" sz="1200" b="0" i="0" u="none" strike="noStrike" dirty="0">
                <a:solidFill>
                  <a:srgbClr val="000000"/>
                </a:solidFill>
                <a:effectLst/>
                <a:latin typeface="Arial" panose="020B0604020202020204" pitchFamily="34" charset="0"/>
              </a:rPr>
              <a:t>2021: </a:t>
            </a:r>
            <a:r>
              <a:rPr lang="en-GB" sz="1200" b="0" i="0" u="none" strike="noStrike" dirty="0">
                <a:solidFill>
                  <a:srgbClr val="000000"/>
                </a:solidFill>
                <a:effectLst/>
                <a:latin typeface="Calibri" panose="020F0502020204030204" pitchFamily="34" charset="0"/>
              </a:rPr>
              <a:t>5%</a:t>
            </a:r>
            <a:r>
              <a:rPr lang="en-GB" sz="800" b="0" i="0" u="none" strike="noStrike" dirty="0">
                <a:solidFill>
                  <a:srgbClr val="000000"/>
                </a:solidFill>
                <a:effectLst/>
                <a:latin typeface="Arial" panose="020B0604020202020204" pitchFamily="34" charset="0"/>
              </a:rPr>
              <a:t>;</a:t>
            </a:r>
            <a:r>
              <a:rPr lang="en-GB" sz="1000" dirty="0"/>
              <a:t> Mar-22:</a:t>
            </a:r>
            <a:r>
              <a:rPr lang="en-GB" dirty="0"/>
              <a:t> </a:t>
            </a:r>
            <a:r>
              <a:rPr lang="en-GB" sz="1200" b="0" i="0" u="none" strike="noStrike" dirty="0">
                <a:solidFill>
                  <a:srgbClr val="000000"/>
                </a:solidFill>
                <a:effectLst/>
                <a:latin typeface="Calibri" panose="020F0502020204030204" pitchFamily="34" charset="0"/>
              </a:rPr>
              <a:t>5%</a:t>
            </a:r>
            <a:r>
              <a:rPr lang="en-GB" sz="1000" b="0" i="0" u="none" strike="noStrike" dirty="0">
                <a:solidFill>
                  <a:srgbClr val="000000"/>
                </a:solidFill>
                <a:effectLst/>
                <a:latin typeface="Calibri" panose="020F0502020204030204" pitchFamily="34" charset="0"/>
              </a:rPr>
              <a:t>; Sep-22:</a:t>
            </a:r>
            <a:r>
              <a:rPr lang="en-GB" dirty="0"/>
              <a:t> </a:t>
            </a:r>
            <a:r>
              <a:rPr lang="en-GB" sz="1200" b="0" i="0" u="none" strike="noStrike" dirty="0">
                <a:solidFill>
                  <a:srgbClr val="000000"/>
                </a:solidFill>
                <a:effectLst/>
                <a:latin typeface="Arial" panose="020B0604020202020204" pitchFamily="34" charset="0"/>
              </a:rPr>
              <a:t>7%</a:t>
            </a:r>
            <a:r>
              <a:rPr lang="en-GB" sz="1000" b="0" i="0" u="none" strike="noStrike" dirty="0">
                <a:solidFill>
                  <a:srgbClr val="000000"/>
                </a:solidFill>
                <a:effectLst/>
                <a:latin typeface="Arial" panose="020B0604020202020204" pitchFamily="34" charset="0"/>
              </a:rPr>
              <a:t>; Feb-23:</a:t>
            </a:r>
            <a:r>
              <a:rPr lang="en-GB" dirty="0"/>
              <a:t> </a:t>
            </a:r>
            <a:r>
              <a:rPr lang="en-GB" sz="1200" b="0" i="0" u="none" strike="noStrike" dirty="0">
                <a:solidFill>
                  <a:srgbClr val="000000"/>
                </a:solidFill>
                <a:effectLst/>
                <a:latin typeface="Calibri" panose="020F0502020204030204" pitchFamily="34" charset="0"/>
              </a:rPr>
              <a:t>4%</a:t>
            </a:r>
            <a:r>
              <a:rPr lang="en-GB" sz="1000" b="0" i="0" u="none" strike="noStrike" dirty="0">
                <a:solidFill>
                  <a:srgbClr val="000000"/>
                </a:solidFill>
                <a:effectLst/>
                <a:latin typeface="Arial" panose="020B0604020202020204" pitchFamily="34" charset="0"/>
              </a:rPr>
              <a:t>; Sep-23:</a:t>
            </a:r>
            <a:r>
              <a:rPr lang="en-GB" dirty="0"/>
              <a:t> </a:t>
            </a:r>
            <a:r>
              <a:rPr lang="en-GB" sz="1200" b="0" i="0" u="none" strike="noStrike" dirty="0">
                <a:solidFill>
                  <a:srgbClr val="000000"/>
                </a:solidFill>
                <a:effectLst/>
                <a:latin typeface="Calibri" panose="020F0502020204030204" pitchFamily="34" charset="0"/>
              </a:rPr>
              <a:t>5%</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91</a:t>
            </a:fld>
            <a:endParaRPr lang="en-US" dirty="0"/>
          </a:p>
        </p:txBody>
      </p:sp>
    </p:spTree>
    <p:extLst>
      <p:ext uri="{BB962C8B-B14F-4D97-AF65-F5344CB8AC3E}">
        <p14:creationId xmlns:p14="http://schemas.microsoft.com/office/powerpoint/2010/main" val="343290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from an ethnic minority background were more likely to intend to attend their next breast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with no disability were more likely to report intention to attend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92</a:t>
            </a:fld>
            <a:endParaRPr lang="en-US" dirty="0"/>
          </a:p>
        </p:txBody>
      </p:sp>
    </p:spTree>
    <p:extLst>
      <p:ext uri="{BB962C8B-B14F-4D97-AF65-F5344CB8AC3E}">
        <p14:creationId xmlns:p14="http://schemas.microsoft.com/office/powerpoint/2010/main" val="2075106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Concerns around pain were the most commonly identified barrier, with those who were overdue, or never attended more likely to identify most barriers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Past experience of pain the most influential barrier for those who were up to date and overdue, while those who have never attended were most likely to worry about pain. Nearly half of this group also felt that the harms outweighed the benefits, while this is not a major barrier for other groups</a:t>
            </a:r>
          </a:p>
          <a:p>
            <a:endParaRPr lang="en-US" sz="1800" b="1" i="0" u="none" strike="noStrike" dirty="0">
              <a:solidFill>
                <a:srgbClr val="000000"/>
              </a:solidFill>
              <a:effectLst/>
              <a:latin typeface="Calibri" panose="020F0502020204030204" pitchFamily="34" charset="0"/>
            </a:endParaRPr>
          </a:p>
          <a:p>
            <a:r>
              <a:rPr lang="en-US" sz="1800" b="1" i="0" u="sng" strike="noStrike" dirty="0">
                <a:solidFill>
                  <a:srgbClr val="000000"/>
                </a:solidFill>
                <a:effectLst/>
                <a:latin typeface="Calibri" panose="020F0502020204030204" pitchFamily="34" charset="0"/>
              </a:rPr>
              <a:t>Historical data</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Nothing put me off going</a:t>
            </a:r>
            <a:r>
              <a:rPr lang="en-US" b="1" dirty="0"/>
              <a:t> </a:t>
            </a:r>
          </a:p>
          <a:p>
            <a:r>
              <a:rPr lang="en-US" sz="1800" b="0" i="0" u="none" strike="noStrike" dirty="0">
                <a:solidFill>
                  <a:srgbClr val="000000"/>
                </a:solidFill>
                <a:effectLst/>
                <a:latin typeface="Calibri" panose="020F0502020204030204" pitchFamily="34" charset="0"/>
              </a:rPr>
              <a:t>Attended last time: 89%; Didn’t attend last time:</a:t>
            </a:r>
            <a:r>
              <a:rPr lang="en-US" dirty="0"/>
              <a:t> </a:t>
            </a:r>
            <a:r>
              <a:rPr lang="en-US" sz="1800" b="0" i="0" u="none" strike="noStrike" dirty="0">
                <a:solidFill>
                  <a:srgbClr val="000000"/>
                </a:solidFill>
                <a:effectLst/>
                <a:latin typeface="Calibri" panose="020F0502020204030204" pitchFamily="34" charset="0"/>
              </a:rPr>
              <a:t>6%</a:t>
            </a:r>
            <a:r>
              <a:rPr lang="en-US" dirty="0"/>
              <a:t> </a:t>
            </a:r>
          </a:p>
          <a:p>
            <a:r>
              <a:rPr lang="en-US" sz="1800" b="1" i="0" u="none" strike="noStrike" dirty="0">
                <a:solidFill>
                  <a:srgbClr val="000000"/>
                </a:solidFill>
                <a:effectLst/>
                <a:latin typeface="Calibri" panose="020F0502020204030204" pitchFamily="34" charset="0"/>
              </a:rPr>
              <a:t>I worried about having to take my clothes off or that too much skin would be showing</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5%</a:t>
            </a:r>
            <a:r>
              <a:rPr lang="en-US" dirty="0"/>
              <a:t> </a:t>
            </a:r>
          </a:p>
          <a:p>
            <a:r>
              <a:rPr lang="en-US" sz="1800" b="1" i="0" u="none" strike="noStrike" dirty="0">
                <a:solidFill>
                  <a:srgbClr val="000000"/>
                </a:solidFill>
                <a:effectLst/>
                <a:latin typeface="Calibri" panose="020F0502020204030204" pitchFamily="34" charset="0"/>
              </a:rPr>
              <a:t>I had other more important things to worry about than breast screening</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9%</a:t>
            </a:r>
            <a:r>
              <a:rPr lang="en-US" dirty="0"/>
              <a:t> </a:t>
            </a:r>
          </a:p>
          <a:p>
            <a:r>
              <a:rPr lang="en-US" sz="1800" b="1" i="0" u="none" strike="noStrike" dirty="0">
                <a:solidFill>
                  <a:srgbClr val="000000"/>
                </a:solidFill>
                <a:effectLst/>
                <a:latin typeface="Calibri" panose="020F0502020204030204" pitchFamily="34" charset="0"/>
              </a:rPr>
              <a:t>I didn't want a man to carry out the screening test</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10%</a:t>
            </a:r>
            <a:r>
              <a:rPr lang="en-US" dirty="0"/>
              <a:t> </a:t>
            </a:r>
          </a:p>
          <a:p>
            <a:r>
              <a:rPr lang="en-US" sz="1800" b="1" i="0" u="none" strike="noStrike" dirty="0">
                <a:solidFill>
                  <a:srgbClr val="000000"/>
                </a:solidFill>
                <a:effectLst/>
                <a:latin typeface="Calibri" panose="020F0502020204030204" pitchFamily="34" charset="0"/>
              </a:rPr>
              <a:t>I don't think that I am at risk of breast cancer</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11%</a:t>
            </a:r>
            <a:r>
              <a:rPr lang="en-US" dirty="0"/>
              <a:t> </a:t>
            </a:r>
          </a:p>
          <a:p>
            <a:r>
              <a:rPr lang="en-US" sz="1800" b="1" i="0" u="none" strike="noStrike" dirty="0">
                <a:solidFill>
                  <a:srgbClr val="000000"/>
                </a:solidFill>
                <a:effectLst/>
                <a:latin typeface="Calibri" panose="020F0502020204030204" pitchFamily="34" charset="0"/>
              </a:rPr>
              <a:t>I was too embarrassed to go for breast screening</a:t>
            </a:r>
            <a:r>
              <a:rPr lang="en-US" b="1" dirty="0"/>
              <a:t> </a:t>
            </a:r>
          </a:p>
          <a:p>
            <a:r>
              <a:rPr lang="en-US" sz="1800" b="0" i="0" u="none" strike="noStrike" dirty="0">
                <a:solidFill>
                  <a:srgbClr val="000000"/>
                </a:solidFill>
                <a:effectLst/>
                <a:latin typeface="Calibri" panose="020F0502020204030204" pitchFamily="34" charset="0"/>
              </a:rPr>
              <a:t>Attended last time: 0%</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12%</a:t>
            </a:r>
            <a:r>
              <a:rPr lang="en-US" dirty="0"/>
              <a:t> </a:t>
            </a:r>
          </a:p>
          <a:p>
            <a:r>
              <a:rPr lang="en-US" sz="1800" b="1" i="0" u="none" strike="noStrike" dirty="0">
                <a:solidFill>
                  <a:srgbClr val="000000"/>
                </a:solidFill>
                <a:effectLst/>
                <a:latin typeface="Calibri" panose="020F0502020204030204" pitchFamily="34" charset="0"/>
              </a:rPr>
              <a:t>I was worried that breast screening might be painful</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13%</a:t>
            </a:r>
            <a:r>
              <a:rPr lang="en-US" dirty="0"/>
              <a:t> </a:t>
            </a:r>
          </a:p>
          <a:p>
            <a:r>
              <a:rPr lang="en-US" sz="1800" b="1" i="0" u="none" strike="noStrike" dirty="0">
                <a:solidFill>
                  <a:srgbClr val="000000"/>
                </a:solidFill>
                <a:effectLst/>
                <a:latin typeface="Calibri" panose="020F0502020204030204" pitchFamily="34" charset="0"/>
              </a:rPr>
              <a:t>I didn't have any symptoms of breast cancer</a:t>
            </a:r>
            <a:r>
              <a:rPr lang="en-US" b="1" dirty="0"/>
              <a:t> </a:t>
            </a:r>
          </a:p>
          <a:p>
            <a:r>
              <a:rPr lang="en-US" sz="1800" b="0" i="0" u="none" strike="noStrike" dirty="0">
                <a:solidFill>
                  <a:srgbClr val="000000"/>
                </a:solidFill>
                <a:effectLst/>
                <a:latin typeface="Calibri" panose="020F0502020204030204" pitchFamily="34" charset="0"/>
              </a:rPr>
              <a:t>Attended last time: 2%</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13%</a:t>
            </a:r>
            <a:r>
              <a:rPr lang="en-US" dirty="0"/>
              <a:t> </a:t>
            </a:r>
          </a:p>
          <a:p>
            <a:r>
              <a:rPr lang="en-US" sz="1800" b="1" i="0" u="none" strike="noStrike" dirty="0">
                <a:solidFill>
                  <a:srgbClr val="000000"/>
                </a:solidFill>
                <a:effectLst/>
                <a:latin typeface="Calibri" panose="020F0502020204030204" pitchFamily="34" charset="0"/>
              </a:rPr>
              <a:t>I have found breast cancer screening painful when I have been before</a:t>
            </a:r>
            <a:r>
              <a:rPr lang="en-US" b="1" dirty="0"/>
              <a:t> </a:t>
            </a:r>
          </a:p>
          <a:p>
            <a:r>
              <a:rPr lang="en-US" sz="1800" b="0" i="0" u="none" strike="noStrike" dirty="0">
                <a:solidFill>
                  <a:srgbClr val="000000"/>
                </a:solidFill>
                <a:effectLst/>
                <a:latin typeface="Calibri" panose="020F0502020204030204" pitchFamily="34" charset="0"/>
              </a:rPr>
              <a:t>Attended last time: 4%</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17%</a:t>
            </a:r>
            <a:r>
              <a:rPr lang="en-US" dirty="0"/>
              <a:t> </a:t>
            </a:r>
            <a:endParaRPr lang="en-US" b="1" dirty="0"/>
          </a:p>
          <a:p>
            <a:r>
              <a:rPr lang="en-US" sz="1800" b="1" i="0" u="none" strike="noStrike" dirty="0">
                <a:solidFill>
                  <a:srgbClr val="000000"/>
                </a:solidFill>
                <a:effectLst/>
                <a:latin typeface="Calibri" panose="020F0502020204030204" pitchFamily="34" charset="0"/>
              </a:rPr>
              <a:t>The appointment was too far away from my home</a:t>
            </a:r>
            <a:r>
              <a:rPr lang="en-US" b="1" dirty="0"/>
              <a:t> </a:t>
            </a:r>
          </a:p>
          <a:p>
            <a:r>
              <a:rPr lang="en-US" sz="1800" b="0" i="0" u="none" strike="noStrike" dirty="0">
                <a:solidFill>
                  <a:srgbClr val="000000"/>
                </a:solidFill>
                <a:effectLst/>
                <a:latin typeface="Calibri" panose="020F0502020204030204" pitchFamily="34" charset="0"/>
              </a:rPr>
              <a:t>Attended last time: 1%</a:t>
            </a:r>
            <a:r>
              <a:rPr lang="en-US" sz="1200" b="0" i="0" u="none" strike="noStrike" dirty="0">
                <a:solidFill>
                  <a:srgbClr val="000000"/>
                </a:solidFill>
                <a:effectLst/>
                <a:latin typeface="Calibri" panose="020F0502020204030204" pitchFamily="34" charset="0"/>
              </a:rPr>
              <a:t>; Didn’t attend last time:</a:t>
            </a:r>
            <a:r>
              <a:rPr lang="en-US" dirty="0"/>
              <a:t>  </a:t>
            </a:r>
            <a:r>
              <a:rPr lang="en-US" sz="1800" b="0" i="0" u="none" strike="noStrike" dirty="0">
                <a:solidFill>
                  <a:srgbClr val="000000"/>
                </a:solidFill>
                <a:effectLst/>
                <a:latin typeface="Calibri" panose="020F0502020204030204" pitchFamily="34" charset="0"/>
              </a:rPr>
              <a:t>19%</a:t>
            </a:r>
            <a:r>
              <a:rPr lang="en-US" dirty="0"/>
              <a:t> </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93</a:t>
            </a:fld>
            <a:endParaRPr lang="en-US" dirty="0"/>
          </a:p>
        </p:txBody>
      </p:sp>
    </p:spTree>
    <p:extLst>
      <p:ext uri="{BB962C8B-B14F-4D97-AF65-F5344CB8AC3E}">
        <p14:creationId xmlns:p14="http://schemas.microsoft.com/office/powerpoint/2010/main" val="1955820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*Sex at birth excluded from analysis as questions were mainly asked to those born female at birth, the proportion born male at birth was too low for analysis. </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94</a:t>
            </a:fld>
            <a:endParaRPr lang="en-US" dirty="0"/>
          </a:p>
        </p:txBody>
      </p:sp>
    </p:spTree>
    <p:extLst>
      <p:ext uri="{BB962C8B-B14F-4D97-AF65-F5344CB8AC3E}">
        <p14:creationId xmlns:p14="http://schemas.microsoft.com/office/powerpoint/2010/main" val="25148447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A6E8-E5F3-421D-D44B-1F0D15849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09305-B29F-66D7-5EBB-CD9C02E2C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757DC-7FD3-7351-3841-1F98E3F883AA}"/>
              </a:ext>
            </a:extLst>
          </p:cNvPr>
          <p:cNvSpPr>
            <a:spLocks noGrp="1"/>
          </p:cNvSpPr>
          <p:nvPr>
            <p:ph type="body" idx="1"/>
          </p:nvPr>
        </p:nvSpPr>
        <p:spPr/>
        <p:txBody>
          <a:bodyPr/>
          <a:lstStyle/>
          <a:p>
            <a:r>
              <a:rPr lang="en-GB" dirty="0"/>
              <a:t>*Multidimensional analysis by age excluded given profile of those invited to complete screening. Others were excluded due to low base size. </a:t>
            </a:r>
          </a:p>
          <a:p>
            <a:endParaRPr lang="en-GB" dirty="0"/>
          </a:p>
          <a:p>
            <a:r>
              <a:rPr lang="en-GB" dirty="0"/>
              <a:t>Up to date / overdue analysis refers to the proportion in each multidimensional group who are up to date or overdue in screening</a:t>
            </a:r>
          </a:p>
        </p:txBody>
      </p:sp>
      <p:sp>
        <p:nvSpPr>
          <p:cNvPr id="4" name="Slide Number Placeholder 3">
            <a:extLst>
              <a:ext uri="{FF2B5EF4-FFF2-40B4-BE49-F238E27FC236}">
                <a16:creationId xmlns:a16="http://schemas.microsoft.com/office/drawing/2014/main" id="{507FD360-DAE1-4029-9F69-EEFB9724CB89}"/>
              </a:ext>
            </a:extLst>
          </p:cNvPr>
          <p:cNvSpPr>
            <a:spLocks noGrp="1"/>
          </p:cNvSpPr>
          <p:nvPr>
            <p:ph type="sldNum" sz="quarter" idx="5"/>
          </p:nvPr>
        </p:nvSpPr>
        <p:spPr/>
        <p:txBody>
          <a:bodyPr/>
          <a:lstStyle/>
          <a:p>
            <a:fld id="{F5B38833-6303-A84B-BCE8-C8F834FB8639}" type="slidenum">
              <a:rPr lang="en-US" smtClean="0"/>
              <a:t>95</a:t>
            </a:fld>
            <a:endParaRPr lang="en-US" dirty="0"/>
          </a:p>
        </p:txBody>
      </p:sp>
    </p:spTree>
    <p:extLst>
      <p:ext uri="{BB962C8B-B14F-4D97-AF65-F5344CB8AC3E}">
        <p14:creationId xmlns:p14="http://schemas.microsoft.com/office/powerpoint/2010/main" val="420538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97</a:t>
            </a:fld>
            <a:endParaRPr lang="en-US" dirty="0"/>
          </a:p>
        </p:txBody>
      </p:sp>
    </p:spTree>
    <p:extLst>
      <p:ext uri="{BB962C8B-B14F-4D97-AF65-F5344CB8AC3E}">
        <p14:creationId xmlns:p14="http://schemas.microsoft.com/office/powerpoint/2010/main" val="3690733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98</a:t>
            </a:fld>
            <a:endParaRPr lang="en-US" dirty="0"/>
          </a:p>
        </p:txBody>
      </p:sp>
    </p:spTree>
    <p:extLst>
      <p:ext uri="{BB962C8B-B14F-4D97-AF65-F5344CB8AC3E}">
        <p14:creationId xmlns:p14="http://schemas.microsoft.com/office/powerpoint/2010/main" val="83769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7% of respondents said they are overweight/obese and also drink over 14 units per week, and 5% said they currently smoke and are overweight/obese, while just 2% smoke and drink over 14 units per week</a:t>
            </a:r>
          </a:p>
          <a:p>
            <a:pPr marL="171450" indent="-171450">
              <a:buFont typeface="Arial" panose="020B0604020202020204" pitchFamily="34" charset="0"/>
              <a:buChar char="•"/>
            </a:pPr>
            <a:r>
              <a:rPr lang="en-GB" u="none" dirty="0"/>
              <a:t>White respondents, males, those aged 50+, and those from higher social grades were more likely to be overweight/obese and drink over 14 units per week, while those from an ethnic minority background, females, those under 50 and from lower social grades were less likely</a:t>
            </a:r>
          </a:p>
          <a:p>
            <a:pPr marL="171450" indent="-171450">
              <a:buFont typeface="Arial" panose="020B0604020202020204" pitchFamily="34" charset="0"/>
              <a:buChar char="•"/>
            </a:pPr>
            <a:r>
              <a:rPr lang="en-GB" u="none" dirty="0"/>
              <a:t>Black respondents and those in lower social grades were more likely to smoke and be overweight/obese while those from higher social grades were less likely</a:t>
            </a:r>
          </a:p>
          <a:p>
            <a:pPr marL="171450" indent="-171450">
              <a:buFont typeface="Arial" panose="020B0604020202020204" pitchFamily="34" charset="0"/>
              <a:buChar char="•"/>
            </a:pPr>
            <a:r>
              <a:rPr lang="en-GB" u="none" dirty="0"/>
              <a:t>White respondents as well as male respondents were more likely to smoke and drink over 14 units per week, while respondents from an ethnic minority background and females were less likely </a:t>
            </a:r>
          </a:p>
          <a:p>
            <a:endParaRPr lang="en-GB" dirty="0"/>
          </a:p>
          <a:p>
            <a:r>
              <a:rPr lang="en-GB" b="1" u="sng" dirty="0"/>
              <a:t>Historical data:</a:t>
            </a:r>
          </a:p>
          <a:p>
            <a:pPr marL="171450" indent="-171450">
              <a:buFont typeface="Arial" panose="020B0604020202020204" pitchFamily="34" charset="0"/>
              <a:buChar char="•"/>
            </a:pPr>
            <a:r>
              <a:rPr lang="en-GB" b="1" dirty="0"/>
              <a:t>Overweight/obese &amp; drink more than 14 units: 8%</a:t>
            </a:r>
          </a:p>
          <a:p>
            <a:pPr marL="171450" indent="-171450">
              <a:buFont typeface="Arial" panose="020B0604020202020204" pitchFamily="34" charset="0"/>
              <a:buChar char="•"/>
            </a:pPr>
            <a:r>
              <a:rPr lang="en-GB" b="1" dirty="0"/>
              <a:t>Smoke and overweight/obese: 6%</a:t>
            </a:r>
          </a:p>
          <a:p>
            <a:pPr marL="171450" indent="-171450">
              <a:buFont typeface="Arial" panose="020B0604020202020204" pitchFamily="34" charset="0"/>
              <a:buChar char="•"/>
            </a:pPr>
            <a:r>
              <a:rPr lang="en-GB" b="1" dirty="0"/>
              <a:t>Smoke &amp; drink more than 14 units: 2%</a:t>
            </a:r>
          </a:p>
          <a:p>
            <a:pPr marL="171450" indent="-171450">
              <a:buFont typeface="Arial" panose="020B0604020202020204" pitchFamily="34" charset="0"/>
              <a:buChar char="•"/>
            </a:pPr>
            <a:r>
              <a:rPr lang="en-GB" b="1" dirty="0"/>
              <a:t>Smoke, overweight/obese &amp; drink more than 14 units: 1%</a:t>
            </a:r>
          </a:p>
          <a:p>
            <a:pPr marL="171450" indent="-171450">
              <a:buFont typeface="Arial" panose="020B0604020202020204" pitchFamily="34" charset="0"/>
              <a:buChar char="•"/>
            </a:pPr>
            <a:r>
              <a:rPr lang="en-GB" b="1" dirty="0"/>
              <a:t>None: 86%</a:t>
            </a:r>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dirty="0"/>
          </a:p>
        </p:txBody>
      </p:sp>
    </p:spTree>
    <p:extLst>
      <p:ext uri="{BB962C8B-B14F-4D97-AF65-F5344CB8AC3E}">
        <p14:creationId xmlns:p14="http://schemas.microsoft.com/office/powerpoint/2010/main" val="71201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One in ten (11%) said they currently smoke any form of tobacco</a:t>
            </a:r>
          </a:p>
          <a:p>
            <a:pPr marL="171450" indent="-171450">
              <a:buFont typeface="Arial" panose="020B0604020202020204" pitchFamily="34" charset="0"/>
              <a:buChar char="•"/>
            </a:pPr>
            <a:r>
              <a:rPr lang="en-GB" u="none" dirty="0"/>
              <a:t>Those who smoke cigarettes more infrequently were the most likely to be trying to reduce and stop smoking completely</a:t>
            </a:r>
          </a:p>
          <a:p>
            <a:pPr marL="171450" indent="-171450">
              <a:buFont typeface="Arial" panose="020B0604020202020204" pitchFamily="34" charset="0"/>
              <a:buChar char="•"/>
            </a:pPr>
            <a:r>
              <a:rPr lang="en-GB" u="none" dirty="0"/>
              <a:t>Those who smoke tobacco products (but not cigarettes) were the least likely to be trying to reduce the amount they smoke</a:t>
            </a:r>
          </a:p>
          <a:p>
            <a:pPr marL="171450" indent="-171450">
              <a:buFont typeface="Arial" panose="020B0604020202020204" pitchFamily="34" charset="0"/>
              <a:buChar char="•"/>
            </a:pPr>
            <a:r>
              <a:rPr lang="en-GB" u="none" dirty="0"/>
              <a:t>Those who smoke more often (daily) are the least likely to be trying to stop smoking completely</a:t>
            </a:r>
          </a:p>
          <a:p>
            <a:endParaRPr lang="en-GB" u="none" dirty="0"/>
          </a:p>
          <a:p>
            <a:r>
              <a:rPr lang="en-GB" sz="1100" b="1" u="sng" dirty="0"/>
              <a:t>Historical data:</a:t>
            </a:r>
          </a:p>
          <a:p>
            <a:pPr marL="171450" indent="-171450">
              <a:buFont typeface="Arial" panose="020B0604020202020204" pitchFamily="34" charset="0"/>
              <a:buChar char="•"/>
            </a:pPr>
            <a:r>
              <a:rPr lang="en-GB" sz="1100" b="1" u="none" dirty="0"/>
              <a:t>11% currently smoke</a:t>
            </a:r>
          </a:p>
          <a:p>
            <a:pPr marL="171450" indent="-171450">
              <a:buFont typeface="Arial" panose="020B0604020202020204" pitchFamily="34" charset="0"/>
              <a:buChar char="•"/>
            </a:pPr>
            <a:r>
              <a:rPr lang="en-GB" sz="1100" b="1" u="none" dirty="0"/>
              <a:t>52% of all smokers want to try to reduce or stop smoking completely</a:t>
            </a:r>
          </a:p>
          <a:p>
            <a:pPr marL="171450" indent="-171450">
              <a:buFont typeface="Arial" panose="020B0604020202020204" pitchFamily="34" charset="0"/>
              <a:buChar char="•"/>
            </a:pPr>
            <a:r>
              <a:rPr lang="en-GB" sz="1100" b="1" u="none" dirty="0"/>
              <a:t>48% of all smokers want to reduce amount they smoke</a:t>
            </a:r>
          </a:p>
          <a:p>
            <a:pPr marL="171450" indent="-171450">
              <a:buFont typeface="Arial" panose="020B0604020202020204" pitchFamily="34" charset="0"/>
              <a:buChar char="•"/>
            </a:pPr>
            <a:r>
              <a:rPr lang="en-GB" sz="1100" b="1" u="none" dirty="0"/>
              <a:t>23% of all smokers want to stop smoking completely</a:t>
            </a:r>
          </a:p>
          <a:p>
            <a:pPr marL="171450" indent="-171450">
              <a:buFont typeface="Arial" panose="020B0604020202020204" pitchFamily="34" charset="0"/>
              <a:buChar char="•"/>
            </a:pPr>
            <a:r>
              <a:rPr lang="en-GB" sz="1100" b="1" u="none" dirty="0"/>
              <a:t>Those who smoke infrequently more likely to want to stop </a:t>
            </a:r>
          </a:p>
          <a:p>
            <a:pPr marL="171450" indent="-171450">
              <a:buFont typeface="Arial" panose="020B0604020202020204" pitchFamily="34" charset="0"/>
              <a:buChar char="•"/>
            </a:pPr>
            <a:endParaRPr lang="en-GB" sz="1100" b="1" u="none" dirty="0"/>
          </a:p>
          <a:p>
            <a:r>
              <a:rPr lang="en-GB" sz="1100" b="1" u="none" dirty="0"/>
              <a:t>-added those who smoke tobacco but not cigarettes this year (not included in 2023 CAM)</a:t>
            </a:r>
          </a:p>
          <a:p>
            <a:endParaRPr lang="en-GB"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dirty="0"/>
          </a:p>
        </p:txBody>
      </p:sp>
    </p:spTree>
    <p:extLst>
      <p:ext uri="{BB962C8B-B14F-4D97-AF65-F5344CB8AC3E}">
        <p14:creationId xmlns:p14="http://schemas.microsoft.com/office/powerpoint/2010/main" val="51214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dirty="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Bold</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Credible</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Human</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Together</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dirty="0"/>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dirty="0">
                <a:solidFill>
                  <a:schemeClr val="bg1"/>
                </a:solidFill>
                <a:latin typeface="Arial" panose="020B0604020202020204" pitchFamily="34" charset="0"/>
                <a:cs typeface="Arial" panose="020B0604020202020204" pitchFamily="34" charset="0"/>
              </a:rPr>
              <a:t>Registered charity in England and Wales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97689662"/>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7052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dirty="0"/>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chart" Target="../charts/chart42.xml"/></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chart" Target="../charts/chart48.xml"/></Relationships>
</file>

<file path=ppt/slides/_rels/slide8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chart" Target="../charts/char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(83%) and when prompted (96%).</a:t>
            </a:r>
          </a:p>
          <a:p>
            <a:pPr marL="285750" indent="-285750">
              <a:buFont typeface="Arial" panose="020B0604020202020204" pitchFamily="34" charset="0"/>
              <a:buChar char="•"/>
            </a:pPr>
            <a:r>
              <a:rPr lang="en-US" sz="1400" dirty="0">
                <a:latin typeface="+mn-lt"/>
              </a:rPr>
              <a:t>Almost all respondents (99%) recognised the main preventable risk factors.</a:t>
            </a:r>
          </a:p>
          <a:p>
            <a:pPr marL="285750" indent="-285750">
              <a:buFont typeface="Arial" panose="020B0604020202020204" pitchFamily="34" charset="0"/>
              <a:buChar char="•"/>
            </a:pPr>
            <a:r>
              <a:rPr lang="en-US" sz="1400" dirty="0">
                <a:latin typeface="+mn-lt"/>
              </a:rPr>
              <a:t>Similarly, all symptoms were recognised by a majority as potential signs of cancer, with potential red-flag symptoms seeing the highest rates of recognition.</a:t>
            </a:r>
          </a:p>
          <a:p>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(46%) reported experiencing any potential cancer symptom in the past 6 months, followed by around 1 in 3 (32%) who reported experiencing any potential non-specific cancer symptom.</a:t>
            </a:r>
          </a:p>
          <a:p>
            <a:pPr marL="285750" indent="-285750">
              <a:buFont typeface="Arial" panose="020B0604020202020204" pitchFamily="34" charset="0"/>
              <a:buChar char="•"/>
            </a:pPr>
            <a:r>
              <a:rPr lang="en-US" sz="1400" dirty="0">
                <a:latin typeface="+mn-lt"/>
              </a:rPr>
              <a:t>White respondents (47%), those from lower social grades (47%) and aged 50+ (49%) were more likely to report experiencing any potential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(37%), as was the case for any potential non-specific (39%) and oral (26%) cancer symptom. Cancer (22%) was the most commonly attributed cause for any potential red-flag symptom, while existing physical health problems (37%) were the most commonly cited for lung-specific symptoms.</a:t>
            </a:r>
          </a:p>
          <a:p>
            <a:pPr marL="285750" indent="-285750">
              <a:buFont typeface="Arial" panose="020B0604020202020204" pitchFamily="34" charset="0"/>
              <a:buChar char="•"/>
            </a:pPr>
            <a:r>
              <a:rPr lang="en-US" sz="1400" dirty="0">
                <a:latin typeface="+mn-lt"/>
              </a:rPr>
              <a:t>Three in ten (31%) who experienced any potential cancer symptom reported being concerned about it, with concern highest among those living in the most deprived areas (35%), those with a mental health condition (35%) and also those without a disability (38%).</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their symptom, six in ten (60%) who reported experiencing any potential cancer symptom tried to contact their GP; most (55%) reported that they successfully contacted their GP, though around 1 in 10 stated that they tried but were unable to discuss their symptom with anyone.</a:t>
            </a:r>
          </a:p>
          <a:p>
            <a:pPr marL="285750" indent="-285750">
              <a:buFont typeface="Arial" panose="020B0604020202020204" pitchFamily="34" charset="0"/>
              <a:buChar char="•"/>
            </a:pPr>
            <a:r>
              <a:rPr lang="en-US" sz="1400" dirty="0">
                <a:latin typeface="+mn-lt"/>
              </a:rPr>
              <a:t>6 in 10 of those who experienced any potential cancer symptom contacted their GP within 6 months, with those with a disability or mental health condition more likely to do so.</a:t>
            </a:r>
          </a:p>
          <a:p>
            <a:pPr marL="285750" indent="-285750">
              <a:buFont typeface="Arial" panose="020B0604020202020204" pitchFamily="34" charset="0"/>
              <a:buChar char="•"/>
            </a:pPr>
            <a:r>
              <a:rPr lang="en-US" sz="1400" dirty="0">
                <a:latin typeface="+mn-lt"/>
              </a:rPr>
              <a:t>More than three-quarters (78%) who experienced any potential cancer symptom stated that they discussed their symptom with their GP within 2 weeks of contacting them, and those with a disability were more likely to have done so.</a:t>
            </a:r>
            <a:endParaRPr lang="en-GB" sz="1400" dirty="0">
              <a:latin typeface="+mn-lt"/>
            </a:endParaRPr>
          </a:p>
          <a:p>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Slightly over half (55%) of those who continued to experience any potential symptom recontacted their doctor. Recontact rates were highest for oral cancer symptoms (59%).</a:t>
            </a:r>
          </a:p>
          <a:p>
            <a:pPr marL="285750" indent="-285750">
              <a:buFont typeface="Arial" panose="020B0604020202020204" pitchFamily="34" charset="0"/>
              <a:buChar char="•"/>
            </a:pPr>
            <a:r>
              <a:rPr lang="en-US" sz="1400" dirty="0"/>
              <a:t>Those with a disability (60%) or mental health condition (61%) were more likely to report recontacting their doctor.</a:t>
            </a:r>
          </a:p>
          <a:p>
            <a:pPr marL="285750" indent="-285750">
              <a:buFont typeface="Arial" panose="020B0604020202020204" pitchFamily="34" charset="0"/>
              <a:buChar char="•"/>
            </a:pPr>
            <a:r>
              <a:rPr lang="en-GB" sz="1400" dirty="0"/>
              <a:t>Just over one in ten (13%) recontacted their doctor about an ongoing symptom within a week. </a:t>
            </a:r>
            <a:r>
              <a:rPr lang="en-US" sz="1400" dirty="0"/>
              <a:t>Although at an overall level slightly fewer reported recontacting their doctor about a red flag symptom (52%), those who did were slightly more likely to do so within a week (15%). </a:t>
            </a:r>
            <a:endParaRPr lang="en-GB" sz="1400" b="1" dirty="0"/>
          </a:p>
          <a:p>
            <a:endParaRPr lang="en-GB" sz="1400" b="1" dirty="0">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(54%) tried to contact their GP about any symptoms in the last 12 months. Of this group, over 8 in 10 (83%)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(50%) contacted the GP practice once to try and make an appointment, although 46% reported contacting them more than once</a:t>
            </a:r>
            <a:r>
              <a:rPr lang="en-US" sz="14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Lack of available appointments was the biggest barrier to making an appointment (45%), following by not being able to get through on the phone (24%).</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(69%), or painful and bothersome symptoms (61%) were the most influential drivers for seeking medical assistance. Only one quarter (26%)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(53% thought it would be difficult, 47% found it difficult).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is perceived importance (83%), while 3 in 4 identified being given more information about the test (75%).</a:t>
            </a:r>
          </a:p>
          <a:p>
            <a:pPr marL="285750" indent="-285750">
              <a:buFont typeface="Arial" panose="020B0604020202020204" pitchFamily="34" charset="0"/>
              <a:buChar char="•"/>
            </a:pPr>
            <a:r>
              <a:rPr lang="en-US" sz="1400" dirty="0"/>
              <a:t>Two</a:t>
            </a:r>
            <a:r>
              <a:rPr lang="en-US" sz="1400" dirty="0">
                <a:latin typeface="Arial" panose="020B0604020202020204" pitchFamily="34" charset="0"/>
                <a:cs typeface="Arial" panose="020B0604020202020204" pitchFamily="34" charset="0"/>
              </a:rPr>
              <a:t> in five reported receiving healthcare remotely in the past 12 months (43%), with phone call being the most commonly identified remote method (36%).</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(75%) and that it allowed their concerns to be quickly (72%) and adequately (64%)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(45%), with over half being categorised as being up-to-date with their screening (55%).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under 2 in 3 (62%) report intention to attend their next screening, with those who are overdue being less likely to report being likely to attend (33%).</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Concerns around who would carry out the test (43%), and references to pain (pain in the past 40%; worried about pain 38%) were most commonly referenced as barriers by those who had been invited to cervical screening. Those who had never attended or were overdue were more likely to state they didn’t think they were at risk.</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(59%), with 2 in 3 (68%)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8 in 10 (84%) intended to complete their next kit. Intention to complete their kit next time was high among both those classified as up-to-date and overdue, although highest among those who were up-to-date (94%).</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Messiness was most commonly identified as a barrier for completing bowel screening kits (12%). Those who are overdue or had </a:t>
            </a:r>
            <a:r>
              <a:rPr lang="en-US" sz="1400" dirty="0"/>
              <a:t>never attended </a:t>
            </a:r>
            <a:r>
              <a:rPr lang="en-US" sz="1400" dirty="0">
                <a:latin typeface="Arial" panose="020B0604020202020204" pitchFamily="34" charset="0"/>
                <a:cs typeface="Arial" panose="020B0604020202020204" pitchFamily="34" charset="0"/>
              </a:rPr>
              <a:t>were more likely to be concerned about this.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(58%), with 3 in 4 (76%) being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70% reported intention to attend their next breast screening, with those who were up-to-date being more likely to say this (7</a:t>
            </a:r>
            <a:r>
              <a:rPr lang="en-US" sz="1400" dirty="0"/>
              <a:t>4%).</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Past experience of pain was the most commonly identified barrier for breast screening (32%), while those who were overdue were more likely than those who were up-to-date to be concerned </a:t>
            </a:r>
            <a:r>
              <a:rPr lang="en-US" sz="1400" dirty="0"/>
              <a:t>about nearly all issues.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3291563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j-lt"/>
                <a:ea typeface="+mn-ea"/>
                <a:cs typeface="+mn-cs"/>
              </a:rPr>
              <a:t>The majority reported having never smoked, while around 3 in 10 reported previously smoking. On average, respondents reported consuming 6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(N=6,844)</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dirty="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dirty="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2849984454"/>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1541314710"/>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dirty="0">
                <a:solidFill>
                  <a:schemeClr val="accent1"/>
                </a:solidFill>
              </a:rPr>
              <a:t>Current smokers: </a:t>
            </a:r>
            <a:br>
              <a:rPr lang="en-GB" sz="1400" dirty="0">
                <a:solidFill>
                  <a:schemeClr val="accent1"/>
                </a:solidFill>
              </a:rPr>
            </a:br>
            <a:r>
              <a:rPr lang="en-GB" sz="1600" b="1" dirty="0">
                <a:solidFill>
                  <a:schemeClr val="accent1"/>
                </a:solidFill>
              </a:rPr>
              <a:t>11%</a:t>
            </a:r>
            <a:endParaRPr lang="en-GB" sz="1400" b="1" dirty="0">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dirty="0">
                <a:solidFill>
                  <a:schemeClr val="accent1"/>
                </a:solidFill>
              </a:rPr>
              <a:t>Used to smoke, not currently:</a:t>
            </a:r>
            <a:br>
              <a:rPr lang="en-GB" sz="1400" dirty="0">
                <a:solidFill>
                  <a:schemeClr val="accent1"/>
                </a:solidFill>
              </a:rPr>
            </a:br>
            <a:r>
              <a:rPr lang="en-GB" sz="1600" b="1" dirty="0">
                <a:solidFill>
                  <a:schemeClr val="accent1"/>
                </a:solidFill>
              </a:rPr>
              <a:t>29%</a:t>
            </a:r>
            <a:endParaRPr lang="en-GB" sz="1400" b="1" dirty="0">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dirty="0">
                  <a:solidFill>
                    <a:schemeClr val="accent1"/>
                  </a:solidFill>
                  <a:latin typeface="Arial Black" panose="020B0A04020102020204" pitchFamily="34" charset="0"/>
                </a:rPr>
                <a:t>Mean:</a:t>
              </a:r>
            </a:p>
            <a:p>
              <a:pPr algn="ctr"/>
              <a:r>
                <a:rPr lang="en-GB" sz="1600" dirty="0">
                  <a:solidFill>
                    <a:schemeClr val="accent1"/>
                  </a:solidFill>
                  <a:latin typeface="Arial Black" panose="020B0A04020102020204" pitchFamily="34" charset="0"/>
                </a:rPr>
                <a:t>6.45</a:t>
              </a:r>
            </a:p>
          </p:txBody>
        </p:sp>
      </p:grpSp>
    </p:spTree>
    <p:extLst>
      <p:ext uri="{BB962C8B-B14F-4D97-AF65-F5344CB8AC3E}">
        <p14:creationId xmlns:p14="http://schemas.microsoft.com/office/powerpoint/2010/main" val="47416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a:t>
            </a:r>
            <a:r>
              <a:rPr lang="en-US" sz="800" dirty="0">
                <a:latin typeface="+mn-lt"/>
              </a:rPr>
              <a:t>N=6,844</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3909279277"/>
              </p:ext>
            </p:extLst>
          </p:nvPr>
        </p:nvGraphicFramePr>
        <p:xfrm>
          <a:off x="399263" y="1884589"/>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788576" y="1601125"/>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dirty="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Eight percent of respondents reported they are overweight/obese and drink 14 units or more a week, while four percent stated they smoke and are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4383867" y="1884589"/>
            <a:ext cx="2336341"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8%</a:t>
            </a:r>
          </a:p>
          <a:p>
            <a:pPr algn="ctr"/>
            <a:r>
              <a:rPr lang="en-GB" sz="1400" dirty="0">
                <a:solidFill>
                  <a:schemeClr val="tx1"/>
                </a:solidFill>
              </a:rPr>
              <a:t>Net: Ethnic minority: 2%</a:t>
            </a:r>
          </a:p>
          <a:p>
            <a:pPr algn="ctr"/>
            <a:r>
              <a:rPr lang="en-GB" sz="1400" dirty="0">
                <a:solidFill>
                  <a:schemeClr val="tx1"/>
                </a:solidFill>
              </a:rPr>
              <a:t>Mixed: 3%</a:t>
            </a:r>
          </a:p>
          <a:p>
            <a:pPr algn="ctr"/>
            <a:r>
              <a:rPr lang="en-GB" sz="1400" dirty="0">
                <a:solidFill>
                  <a:schemeClr val="tx1"/>
                </a:solidFill>
              </a:rPr>
              <a:t>Asian: 2%</a:t>
            </a:r>
          </a:p>
          <a:p>
            <a:pPr algn="ctr"/>
            <a:r>
              <a:rPr lang="en-GB" sz="1400" dirty="0">
                <a:solidFill>
                  <a:schemeClr val="tx1"/>
                </a:solidFill>
              </a:rPr>
              <a:t>Black: 0%</a:t>
            </a:r>
          </a:p>
          <a:p>
            <a:pPr algn="ctr"/>
            <a:endParaRPr lang="en-GB" sz="1400" dirty="0">
              <a:solidFill>
                <a:schemeClr val="tx1"/>
              </a:solidFill>
            </a:endParaRPr>
          </a:p>
          <a:p>
            <a:pPr algn="ctr"/>
            <a:r>
              <a:rPr lang="en-GB" sz="1400" dirty="0">
                <a:solidFill>
                  <a:schemeClr val="tx1"/>
                </a:solidFill>
              </a:rPr>
              <a:t>18-29: 2%</a:t>
            </a:r>
          </a:p>
          <a:p>
            <a:pPr algn="ctr"/>
            <a:r>
              <a:rPr lang="en-GB" sz="1400" dirty="0">
                <a:solidFill>
                  <a:schemeClr val="tx1"/>
                </a:solidFill>
              </a:rPr>
              <a:t>30-49: 5%</a:t>
            </a:r>
          </a:p>
          <a:p>
            <a:pPr algn="ctr"/>
            <a:r>
              <a:rPr lang="en-GB" sz="1400" dirty="0">
                <a:solidFill>
                  <a:schemeClr val="tx1"/>
                </a:solidFill>
              </a:rPr>
              <a:t>50+: 10%</a:t>
            </a:r>
          </a:p>
          <a:p>
            <a:pPr algn="ctr"/>
            <a:endParaRPr lang="en-GB" sz="1400" dirty="0">
              <a:solidFill>
                <a:schemeClr val="tx1"/>
              </a:solidFill>
            </a:endParaRPr>
          </a:p>
          <a:p>
            <a:pPr algn="ctr"/>
            <a:r>
              <a:rPr lang="en-GB" sz="1400" dirty="0">
                <a:solidFill>
                  <a:schemeClr val="tx1"/>
                </a:solidFill>
              </a:rPr>
              <a:t>ABC1: 8%</a:t>
            </a:r>
          </a:p>
          <a:p>
            <a:pPr algn="ctr"/>
            <a:r>
              <a:rPr lang="en-GB" sz="1400" dirty="0">
                <a:solidFill>
                  <a:schemeClr val="tx1"/>
                </a:solidFill>
              </a:rPr>
              <a:t>C2DE: 6%</a:t>
            </a:r>
          </a:p>
          <a:p>
            <a:pPr algn="ctr"/>
            <a:endParaRPr lang="en-GB" sz="1400" dirty="0">
              <a:solidFill>
                <a:schemeClr val="tx1"/>
              </a:solidFill>
            </a:endParaRPr>
          </a:p>
          <a:p>
            <a:pPr algn="ctr"/>
            <a:r>
              <a:rPr lang="en-GB" sz="1400" dirty="0">
                <a:solidFill>
                  <a:schemeClr val="tx1"/>
                </a:solidFill>
              </a:rPr>
              <a:t>Male: 11%</a:t>
            </a:r>
          </a:p>
          <a:p>
            <a:pPr algn="ctr"/>
            <a:r>
              <a:rPr lang="en-GB" sz="1400" dirty="0">
                <a:solidFill>
                  <a:schemeClr val="tx1"/>
                </a:solidFill>
              </a:rPr>
              <a:t>Female: 4%</a:t>
            </a:r>
          </a:p>
        </p:txBody>
      </p:sp>
      <p:sp>
        <p:nvSpPr>
          <p:cNvPr id="4" name="Rectangle: Rounded Corners 3">
            <a:extLst>
              <a:ext uri="{FF2B5EF4-FFF2-40B4-BE49-F238E27FC236}">
                <a16:creationId xmlns:a16="http://schemas.microsoft.com/office/drawing/2014/main" id="{F85E715C-C3D5-7FD8-8658-9E4A53517D0E}"/>
              </a:ext>
            </a:extLst>
          </p:cNvPr>
          <p:cNvSpPr/>
          <p:nvPr/>
        </p:nvSpPr>
        <p:spPr>
          <a:xfrm>
            <a:off x="6947809" y="1901170"/>
            <a:ext cx="2336341"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5%</a:t>
            </a:r>
          </a:p>
          <a:p>
            <a:pPr algn="ctr"/>
            <a:r>
              <a:rPr lang="en-GB" sz="1400" dirty="0">
                <a:solidFill>
                  <a:schemeClr val="tx1"/>
                </a:solidFill>
              </a:rPr>
              <a:t>Net: Ethnic minority: 6%</a:t>
            </a:r>
          </a:p>
          <a:p>
            <a:pPr algn="ctr"/>
            <a:r>
              <a:rPr lang="en-GB" sz="1400" dirty="0">
                <a:solidFill>
                  <a:schemeClr val="tx1"/>
                </a:solidFill>
              </a:rPr>
              <a:t>Mixed: 6%</a:t>
            </a:r>
          </a:p>
          <a:p>
            <a:pPr algn="ctr"/>
            <a:r>
              <a:rPr lang="en-GB" sz="1400" dirty="0">
                <a:solidFill>
                  <a:schemeClr val="tx1"/>
                </a:solidFill>
              </a:rPr>
              <a:t>Asian: 5%</a:t>
            </a:r>
          </a:p>
          <a:p>
            <a:pPr algn="ctr"/>
            <a:r>
              <a:rPr lang="en-GB" sz="1400" dirty="0">
                <a:solidFill>
                  <a:schemeClr val="tx1"/>
                </a:solidFill>
              </a:rPr>
              <a:t>Black: 9%</a:t>
            </a:r>
          </a:p>
          <a:p>
            <a:pPr algn="ctr"/>
            <a:endParaRPr lang="en-GB" sz="1400" dirty="0">
              <a:solidFill>
                <a:schemeClr val="tx1"/>
              </a:solidFill>
            </a:endParaRPr>
          </a:p>
          <a:p>
            <a:pPr algn="ctr"/>
            <a:r>
              <a:rPr lang="en-GB" sz="1400" dirty="0">
                <a:solidFill>
                  <a:schemeClr val="tx1"/>
                </a:solidFill>
              </a:rPr>
              <a:t>18-29: 5%</a:t>
            </a:r>
          </a:p>
          <a:p>
            <a:pPr algn="ctr"/>
            <a:r>
              <a:rPr lang="en-GB" sz="1400" dirty="0">
                <a:solidFill>
                  <a:schemeClr val="tx1"/>
                </a:solidFill>
              </a:rPr>
              <a:t>30-49: 6%</a:t>
            </a:r>
          </a:p>
          <a:p>
            <a:pPr algn="ctr"/>
            <a:r>
              <a:rPr lang="en-GB" sz="1400" dirty="0">
                <a:solidFill>
                  <a:schemeClr val="tx1"/>
                </a:solidFill>
              </a:rPr>
              <a:t>50+: 5%</a:t>
            </a:r>
          </a:p>
          <a:p>
            <a:pPr algn="ctr"/>
            <a:endParaRPr lang="en-GB" sz="1400" dirty="0">
              <a:solidFill>
                <a:schemeClr val="tx1"/>
              </a:solidFill>
            </a:endParaRPr>
          </a:p>
          <a:p>
            <a:pPr algn="ctr"/>
            <a:r>
              <a:rPr lang="en-GB" sz="1400" dirty="0">
                <a:solidFill>
                  <a:schemeClr val="tx1"/>
                </a:solidFill>
              </a:rPr>
              <a:t>ABC1: 4%</a:t>
            </a:r>
          </a:p>
          <a:p>
            <a:pPr algn="ctr"/>
            <a:r>
              <a:rPr lang="en-GB" sz="1400" dirty="0">
                <a:solidFill>
                  <a:schemeClr val="tx1"/>
                </a:solidFill>
              </a:rPr>
              <a:t>C2DE: 7%</a:t>
            </a:r>
          </a:p>
          <a:p>
            <a:pPr algn="ctr"/>
            <a:endParaRPr lang="en-GB" sz="1400" dirty="0">
              <a:solidFill>
                <a:schemeClr val="tx1"/>
              </a:solidFill>
            </a:endParaRPr>
          </a:p>
          <a:p>
            <a:pPr algn="ctr"/>
            <a:r>
              <a:rPr lang="en-GB" sz="1400" dirty="0">
                <a:solidFill>
                  <a:schemeClr val="tx1"/>
                </a:solidFill>
              </a:rPr>
              <a:t>Male: 6%</a:t>
            </a:r>
          </a:p>
          <a:p>
            <a:pPr algn="ctr"/>
            <a:r>
              <a:rPr lang="en-GB" sz="1400" dirty="0">
                <a:solidFill>
                  <a:schemeClr val="tx1"/>
                </a:solidFill>
              </a:rPr>
              <a:t>Female: 5%</a:t>
            </a:r>
          </a:p>
        </p:txBody>
      </p:sp>
      <p:sp>
        <p:nvSpPr>
          <p:cNvPr id="5" name="Rectangle: Rounded Corners 4">
            <a:extLst>
              <a:ext uri="{FF2B5EF4-FFF2-40B4-BE49-F238E27FC236}">
                <a16:creationId xmlns:a16="http://schemas.microsoft.com/office/drawing/2014/main" id="{3792D0EF-D6E1-A766-C8B1-FC87D7E9F01D}"/>
              </a:ext>
            </a:extLst>
          </p:cNvPr>
          <p:cNvSpPr/>
          <p:nvPr/>
        </p:nvSpPr>
        <p:spPr>
          <a:xfrm>
            <a:off x="9511751" y="1884589"/>
            <a:ext cx="2397220" cy="420234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White: 2%</a:t>
            </a:r>
          </a:p>
          <a:p>
            <a:pPr algn="ctr"/>
            <a:r>
              <a:rPr lang="en-GB" sz="1400" dirty="0">
                <a:solidFill>
                  <a:schemeClr val="tx1"/>
                </a:solidFill>
              </a:rPr>
              <a:t>Net: Ethnic minority: 1%</a:t>
            </a:r>
          </a:p>
          <a:p>
            <a:pPr algn="ctr"/>
            <a:r>
              <a:rPr lang="en-GB" sz="1400" dirty="0">
                <a:solidFill>
                  <a:schemeClr val="tx1"/>
                </a:solidFill>
              </a:rPr>
              <a:t>Mixed: 1%</a:t>
            </a:r>
          </a:p>
          <a:p>
            <a:pPr algn="ctr"/>
            <a:r>
              <a:rPr lang="en-GB" sz="1400" dirty="0">
                <a:solidFill>
                  <a:schemeClr val="tx1"/>
                </a:solidFill>
              </a:rPr>
              <a:t>Asian: 1%</a:t>
            </a:r>
          </a:p>
          <a:p>
            <a:pPr algn="ctr"/>
            <a:r>
              <a:rPr lang="en-GB" sz="1400" dirty="0">
                <a:solidFill>
                  <a:schemeClr val="tx1"/>
                </a:solidFill>
              </a:rPr>
              <a:t>Black: 0%</a:t>
            </a:r>
          </a:p>
          <a:p>
            <a:pPr algn="ctr"/>
            <a:endParaRPr lang="en-GB" sz="1400" dirty="0">
              <a:solidFill>
                <a:schemeClr val="tx1"/>
              </a:solidFill>
            </a:endParaRPr>
          </a:p>
          <a:p>
            <a:pPr algn="ctr"/>
            <a:r>
              <a:rPr lang="en-GB" sz="1400" dirty="0">
                <a:solidFill>
                  <a:schemeClr val="tx1"/>
                </a:solidFill>
              </a:rPr>
              <a:t>18-29: 2%</a:t>
            </a:r>
          </a:p>
          <a:p>
            <a:pPr algn="ctr"/>
            <a:r>
              <a:rPr lang="en-GB" sz="1400" dirty="0">
                <a:solidFill>
                  <a:schemeClr val="tx1"/>
                </a:solidFill>
              </a:rPr>
              <a:t>30-49: 2%</a:t>
            </a:r>
          </a:p>
          <a:p>
            <a:pPr algn="ctr"/>
            <a:r>
              <a:rPr lang="en-GB" sz="1400" dirty="0">
                <a:solidFill>
                  <a:schemeClr val="tx1"/>
                </a:solidFill>
              </a:rPr>
              <a:t>50+: 2%</a:t>
            </a:r>
          </a:p>
          <a:p>
            <a:pPr algn="ctr"/>
            <a:endParaRPr lang="en-GB" sz="1400" dirty="0">
              <a:solidFill>
                <a:schemeClr val="tx1"/>
              </a:solidFill>
            </a:endParaRPr>
          </a:p>
          <a:p>
            <a:pPr algn="ctr"/>
            <a:r>
              <a:rPr lang="en-GB" sz="1400" dirty="0">
                <a:solidFill>
                  <a:schemeClr val="tx1"/>
                </a:solidFill>
              </a:rPr>
              <a:t>ABC1: 2%</a:t>
            </a:r>
          </a:p>
          <a:p>
            <a:pPr algn="ctr"/>
            <a:r>
              <a:rPr lang="en-GB" sz="1400" dirty="0">
                <a:solidFill>
                  <a:schemeClr val="tx1"/>
                </a:solidFill>
              </a:rPr>
              <a:t>C2DE: 2%</a:t>
            </a:r>
          </a:p>
          <a:p>
            <a:pPr algn="ctr"/>
            <a:endParaRPr lang="en-GB" sz="1400" dirty="0">
              <a:solidFill>
                <a:schemeClr val="tx1"/>
              </a:solidFill>
            </a:endParaRPr>
          </a:p>
          <a:p>
            <a:pPr algn="ctr"/>
            <a:r>
              <a:rPr lang="en-GB" sz="1400" dirty="0">
                <a:solidFill>
                  <a:schemeClr val="tx1"/>
                </a:solidFill>
              </a:rPr>
              <a:t>Male: 3%</a:t>
            </a:r>
          </a:p>
          <a:p>
            <a:pPr algn="ctr"/>
            <a:r>
              <a:rPr lang="en-GB" sz="1400" dirty="0">
                <a:solidFill>
                  <a:schemeClr val="tx1"/>
                </a:solidFill>
              </a:rPr>
              <a:t>Female: 1%</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4591443"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Overweight/obese and drink over 14 units</a:t>
            </a:r>
          </a:p>
        </p:txBody>
      </p:sp>
      <p:sp>
        <p:nvSpPr>
          <p:cNvPr id="33" name="Rectangle: Rounded Corners 32">
            <a:extLst>
              <a:ext uri="{FF2B5EF4-FFF2-40B4-BE49-F238E27FC236}">
                <a16:creationId xmlns:a16="http://schemas.microsoft.com/office/drawing/2014/main" id="{6BEACBE9-E9F9-B4E9-462B-8A98BB1DD912}"/>
              </a:ext>
            </a:extLst>
          </p:cNvPr>
          <p:cNvSpPr/>
          <p:nvPr/>
        </p:nvSpPr>
        <p:spPr>
          <a:xfrm>
            <a:off x="7195897"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Smoke and overweight/obese</a:t>
            </a:r>
          </a:p>
        </p:txBody>
      </p:sp>
      <p:sp>
        <p:nvSpPr>
          <p:cNvPr id="34" name="Rectangle: Rounded Corners 33">
            <a:extLst>
              <a:ext uri="{FF2B5EF4-FFF2-40B4-BE49-F238E27FC236}">
                <a16:creationId xmlns:a16="http://schemas.microsoft.com/office/drawing/2014/main" id="{34121EB7-15A4-BBB5-2173-341F338D1D31}"/>
              </a:ext>
            </a:extLst>
          </p:cNvPr>
          <p:cNvSpPr/>
          <p:nvPr/>
        </p:nvSpPr>
        <p:spPr>
          <a:xfrm>
            <a:off x="9759698" y="1488821"/>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Smoke and drink over 14 units</a:t>
            </a:r>
          </a:p>
        </p:txBody>
      </p:sp>
      <p:sp>
        <p:nvSpPr>
          <p:cNvPr id="35" name="TextBox 34">
            <a:extLst>
              <a:ext uri="{FF2B5EF4-FFF2-40B4-BE49-F238E27FC236}">
                <a16:creationId xmlns:a16="http://schemas.microsoft.com/office/drawing/2014/main" id="{3457A198-F3E7-23CC-C042-7EEBD847BF72}"/>
              </a:ext>
            </a:extLst>
          </p:cNvPr>
          <p:cNvSpPr txBox="1"/>
          <p:nvPr/>
        </p:nvSpPr>
        <p:spPr>
          <a:xfrm>
            <a:off x="10347762" y="6476075"/>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2E5300D5-F1E5-6AD9-FA47-03CA7B8D9909}"/>
              </a:ext>
            </a:extLst>
          </p:cNvPr>
          <p:cNvSpPr>
            <a:spLocks noChangeAspect="1"/>
          </p:cNvSpPr>
          <p:nvPr/>
        </p:nvSpPr>
        <p:spPr>
          <a:xfrm rot="10800000">
            <a:off x="5972706" y="370848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57C0F481-A80F-D1A9-7524-06DBD1E07CB2}"/>
              </a:ext>
            </a:extLst>
          </p:cNvPr>
          <p:cNvSpPr>
            <a:spLocks noChangeAspect="1"/>
          </p:cNvSpPr>
          <p:nvPr/>
        </p:nvSpPr>
        <p:spPr>
          <a:xfrm>
            <a:off x="5970180" y="41260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2657AF90-FAB4-3048-4A4B-5DCFF71FB8FE}"/>
              </a:ext>
            </a:extLst>
          </p:cNvPr>
          <p:cNvSpPr>
            <a:spLocks noChangeAspect="1"/>
          </p:cNvSpPr>
          <p:nvPr/>
        </p:nvSpPr>
        <p:spPr>
          <a:xfrm rot="10800000">
            <a:off x="6501949" y="263159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7DB08D8A-CF40-D7D6-8DFA-BE3BDA83B3A5}"/>
              </a:ext>
            </a:extLst>
          </p:cNvPr>
          <p:cNvSpPr>
            <a:spLocks noChangeAspect="1"/>
          </p:cNvSpPr>
          <p:nvPr/>
        </p:nvSpPr>
        <p:spPr>
          <a:xfrm rot="10800000">
            <a:off x="5969569" y="3091083"/>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90226541-A77B-2A07-6562-57C81F553804}"/>
              </a:ext>
            </a:extLst>
          </p:cNvPr>
          <p:cNvSpPr>
            <a:spLocks noChangeAspect="1"/>
          </p:cNvSpPr>
          <p:nvPr/>
        </p:nvSpPr>
        <p:spPr>
          <a:xfrm rot="10800000">
            <a:off x="5972981" y="3297399"/>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04E37AAB-E675-63A6-D7BF-C7F052A4E9B9}"/>
              </a:ext>
            </a:extLst>
          </p:cNvPr>
          <p:cNvSpPr>
            <a:spLocks noChangeAspect="1"/>
          </p:cNvSpPr>
          <p:nvPr/>
        </p:nvSpPr>
        <p:spPr>
          <a:xfrm>
            <a:off x="8543298" y="4784871"/>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8" name="Isosceles Triangle 47">
            <a:extLst>
              <a:ext uri="{FF2B5EF4-FFF2-40B4-BE49-F238E27FC236}">
                <a16:creationId xmlns:a16="http://schemas.microsoft.com/office/drawing/2014/main" id="{4E0EA6A0-8A2A-2BEC-BE5E-EA38BADC6F28}"/>
              </a:ext>
            </a:extLst>
          </p:cNvPr>
          <p:cNvSpPr>
            <a:spLocks noChangeAspect="1"/>
          </p:cNvSpPr>
          <p:nvPr/>
        </p:nvSpPr>
        <p:spPr>
          <a:xfrm rot="10800000">
            <a:off x="8543298" y="4564907"/>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9" name="Isosceles Triangle 48">
            <a:extLst>
              <a:ext uri="{FF2B5EF4-FFF2-40B4-BE49-F238E27FC236}">
                <a16:creationId xmlns:a16="http://schemas.microsoft.com/office/drawing/2014/main" id="{BEC59CA0-5EC2-BCB1-5F54-C094AA3B4CFF}"/>
              </a:ext>
            </a:extLst>
          </p:cNvPr>
          <p:cNvSpPr>
            <a:spLocks noChangeAspect="1"/>
          </p:cNvSpPr>
          <p:nvPr/>
        </p:nvSpPr>
        <p:spPr>
          <a:xfrm>
            <a:off x="6002423" y="452437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0" name="Isosceles Triangle 49">
            <a:extLst>
              <a:ext uri="{FF2B5EF4-FFF2-40B4-BE49-F238E27FC236}">
                <a16:creationId xmlns:a16="http://schemas.microsoft.com/office/drawing/2014/main" id="{EE8EEFF8-F201-A2F7-C064-1E4B658DC1DB}"/>
              </a:ext>
            </a:extLst>
          </p:cNvPr>
          <p:cNvSpPr>
            <a:spLocks noChangeAspect="1"/>
          </p:cNvSpPr>
          <p:nvPr/>
        </p:nvSpPr>
        <p:spPr>
          <a:xfrm rot="10800000">
            <a:off x="5995383" y="476080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 name="Isosceles Triangle 5">
            <a:extLst>
              <a:ext uri="{FF2B5EF4-FFF2-40B4-BE49-F238E27FC236}">
                <a16:creationId xmlns:a16="http://schemas.microsoft.com/office/drawing/2014/main" id="{50BFBF15-F59C-3E35-D5F3-88D949B53646}"/>
              </a:ext>
            </a:extLst>
          </p:cNvPr>
          <p:cNvSpPr>
            <a:spLocks noChangeAspect="1"/>
          </p:cNvSpPr>
          <p:nvPr/>
        </p:nvSpPr>
        <p:spPr>
          <a:xfrm>
            <a:off x="5975639" y="2409821"/>
            <a:ext cx="178864" cy="14638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ADD6C830-EBE3-5350-14F5-33A738138E7C}"/>
              </a:ext>
            </a:extLst>
          </p:cNvPr>
          <p:cNvSpPr>
            <a:spLocks noChangeAspect="1"/>
          </p:cNvSpPr>
          <p:nvPr/>
        </p:nvSpPr>
        <p:spPr>
          <a:xfrm rot="10800000">
            <a:off x="11181300" y="539899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Isosceles Triangle 8">
            <a:extLst>
              <a:ext uri="{FF2B5EF4-FFF2-40B4-BE49-F238E27FC236}">
                <a16:creationId xmlns:a16="http://schemas.microsoft.com/office/drawing/2014/main" id="{18204927-6024-97F0-C830-773E4CD44543}"/>
              </a:ext>
            </a:extLst>
          </p:cNvPr>
          <p:cNvSpPr>
            <a:spLocks noChangeAspect="1"/>
          </p:cNvSpPr>
          <p:nvPr/>
        </p:nvSpPr>
        <p:spPr>
          <a:xfrm>
            <a:off x="11166025" y="5173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1B90485D-EA1B-07C6-CAAF-8280AE8B2E36}"/>
              </a:ext>
            </a:extLst>
          </p:cNvPr>
          <p:cNvSpPr>
            <a:spLocks noChangeAspect="1"/>
          </p:cNvSpPr>
          <p:nvPr/>
        </p:nvSpPr>
        <p:spPr>
          <a:xfrm>
            <a:off x="8543298" y="3297399"/>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7F861DD5-7897-230C-96CD-E9C4AA922C52}"/>
              </a:ext>
            </a:extLst>
          </p:cNvPr>
          <p:cNvSpPr>
            <a:spLocks noChangeAspect="1"/>
          </p:cNvSpPr>
          <p:nvPr/>
        </p:nvSpPr>
        <p:spPr>
          <a:xfrm rot="10800000">
            <a:off x="5975639" y="392005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14F4D273-359A-5150-90D2-D29215CFEE7E}"/>
              </a:ext>
            </a:extLst>
          </p:cNvPr>
          <p:cNvSpPr>
            <a:spLocks noChangeAspect="1"/>
          </p:cNvSpPr>
          <p:nvPr/>
        </p:nvSpPr>
        <p:spPr>
          <a:xfrm>
            <a:off x="11130991" y="240462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D538A31C-E671-911A-A85A-AC65029AB1F5}"/>
              </a:ext>
            </a:extLst>
          </p:cNvPr>
          <p:cNvSpPr>
            <a:spLocks noChangeAspect="1"/>
          </p:cNvSpPr>
          <p:nvPr/>
        </p:nvSpPr>
        <p:spPr>
          <a:xfrm rot="10800000">
            <a:off x="11653765" y="2631595"/>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6" name="Isosceles Triangle 15">
            <a:extLst>
              <a:ext uri="{FF2B5EF4-FFF2-40B4-BE49-F238E27FC236}">
                <a16:creationId xmlns:a16="http://schemas.microsoft.com/office/drawing/2014/main" id="{FCB49E5F-7D18-5A65-3689-EB5FDDA3E0BA}"/>
              </a:ext>
            </a:extLst>
          </p:cNvPr>
          <p:cNvSpPr>
            <a:spLocks noChangeAspect="1"/>
          </p:cNvSpPr>
          <p:nvPr/>
        </p:nvSpPr>
        <p:spPr>
          <a:xfrm rot="10800000">
            <a:off x="11091867" y="3252784"/>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538F75EB-9CFA-331A-751A-C83C04936540}"/>
              </a:ext>
            </a:extLst>
          </p:cNvPr>
          <p:cNvSpPr>
            <a:spLocks noChangeAspect="1"/>
          </p:cNvSpPr>
          <p:nvPr/>
        </p:nvSpPr>
        <p:spPr>
          <a:xfrm>
            <a:off x="6045967" y="51825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C439623B-0AF2-F58E-7812-DF3B4CBD5B4A}"/>
              </a:ext>
            </a:extLst>
          </p:cNvPr>
          <p:cNvSpPr>
            <a:spLocks noChangeAspect="1"/>
          </p:cNvSpPr>
          <p:nvPr/>
        </p:nvSpPr>
        <p:spPr>
          <a:xfrm rot="10800000">
            <a:off x="6053111" y="542155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Of the 11% who currently smoke, around 6 in 10 reported that they are trying to reduce or quit smoking. Those who smoke more infrequently were the most likely to report they intend to stop smoking completely</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C3 Are you currently trying to do any of the following? Please select one answer for each statement.</a:t>
            </a:r>
          </a:p>
          <a:p>
            <a:r>
              <a:rPr lang="en-US" sz="800" dirty="0"/>
              <a:t>Base: All smokers (N=823); Those who smoke daily (N=461); Those who smoke less often than daily (N=259); Those who smoke tobacco/not cigarettes (N=103)</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634864158"/>
              </p:ext>
            </p:extLst>
          </p:nvPr>
        </p:nvGraphicFramePr>
        <p:xfrm>
          <a:off x="3592945" y="1805547"/>
          <a:ext cx="8128000" cy="4411132"/>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a:extLst>
              <a:ext uri="{FF2B5EF4-FFF2-40B4-BE49-F238E27FC236}">
                <a16:creationId xmlns:a16="http://schemas.microsoft.com/office/drawing/2014/main" id="{B71426B1-B0C7-7EE1-2D0C-2577A945C74E}"/>
              </a:ext>
            </a:extLst>
          </p:cNvPr>
          <p:cNvSpPr txBox="1"/>
          <p:nvPr/>
        </p:nvSpPr>
        <p:spPr>
          <a:xfrm>
            <a:off x="10364840" y="6353825"/>
            <a:ext cx="1705391" cy="415498"/>
          </a:xfrm>
          <a:prstGeom prst="rect">
            <a:avLst/>
          </a:prstGeom>
          <a:noFill/>
        </p:spPr>
        <p:txBody>
          <a:bodyPr wrap="square" lIns="0" tIns="0" rIns="0" bIns="0" rtlCol="0">
            <a:spAutoFit/>
          </a:bodyPr>
          <a:lstStyle/>
          <a:p>
            <a:pPr algn="ctr"/>
            <a:r>
              <a:rPr lang="en-US" sz="900" dirty="0"/>
              <a:t>Show statistically significant differences between smoker subgroups</a:t>
            </a:r>
            <a:endParaRPr lang="en-GB" sz="900" dirty="0"/>
          </a:p>
        </p:txBody>
      </p:sp>
      <p:sp>
        <p:nvSpPr>
          <p:cNvPr id="44" name="Isosceles Triangle 43">
            <a:extLst>
              <a:ext uri="{FF2B5EF4-FFF2-40B4-BE49-F238E27FC236}">
                <a16:creationId xmlns:a16="http://schemas.microsoft.com/office/drawing/2014/main" id="{60186461-A781-7C91-7F9E-33F00739CC51}"/>
              </a:ext>
            </a:extLst>
          </p:cNvPr>
          <p:cNvSpPr>
            <a:spLocks noChangeAspect="1"/>
          </p:cNvSpPr>
          <p:nvPr/>
        </p:nvSpPr>
        <p:spPr>
          <a:xfrm>
            <a:off x="10281909" y="63711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8BA12EE5-F7E3-CB51-A3A7-84C7EAC8211A}"/>
              </a:ext>
            </a:extLst>
          </p:cNvPr>
          <p:cNvSpPr>
            <a:spLocks noChangeAspect="1"/>
          </p:cNvSpPr>
          <p:nvPr/>
        </p:nvSpPr>
        <p:spPr>
          <a:xfrm rot="10800000">
            <a:off x="10281909" y="656333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4CDB3210-7465-E9A5-7A34-5FDBD75FEDB2}"/>
              </a:ext>
            </a:extLst>
          </p:cNvPr>
          <p:cNvSpPr>
            <a:spLocks noChangeAspect="1"/>
          </p:cNvSpPr>
          <p:nvPr/>
        </p:nvSpPr>
        <p:spPr>
          <a:xfrm>
            <a:off x="7783258" y="335779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CE24646F-1FD4-89E3-3498-109D5D0D0E59}"/>
              </a:ext>
            </a:extLst>
          </p:cNvPr>
          <p:cNvSpPr>
            <a:spLocks noChangeAspect="1"/>
          </p:cNvSpPr>
          <p:nvPr/>
        </p:nvSpPr>
        <p:spPr>
          <a:xfrm rot="10800000">
            <a:off x="7326589" y="38914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9268DB35-E191-F256-F597-76777A2BBECA}"/>
              </a:ext>
            </a:extLst>
          </p:cNvPr>
          <p:cNvSpPr>
            <a:spLocks noChangeAspect="1"/>
          </p:cNvSpPr>
          <p:nvPr/>
        </p:nvSpPr>
        <p:spPr>
          <a:xfrm>
            <a:off x="5180283" y="22535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CC5CB91F-1624-6561-3E34-F2CF58510A09}"/>
              </a:ext>
            </a:extLst>
          </p:cNvPr>
          <p:cNvSpPr>
            <a:spLocks noChangeAspect="1"/>
          </p:cNvSpPr>
          <p:nvPr/>
        </p:nvSpPr>
        <p:spPr>
          <a:xfrm rot="10800000">
            <a:off x="5631277" y="371964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nvGrpSpPr>
          <p:cNvPr id="11" name="Group 10">
            <a:extLst>
              <a:ext uri="{FF2B5EF4-FFF2-40B4-BE49-F238E27FC236}">
                <a16:creationId xmlns:a16="http://schemas.microsoft.com/office/drawing/2014/main" id="{E50A1516-0BB2-258C-D324-B4F56A15D83A}"/>
              </a:ext>
            </a:extLst>
          </p:cNvPr>
          <p:cNvGrpSpPr/>
          <p:nvPr/>
        </p:nvGrpSpPr>
        <p:grpSpPr>
          <a:xfrm>
            <a:off x="548160" y="2563556"/>
            <a:ext cx="2571558" cy="2417235"/>
            <a:chOff x="3717602" y="2183914"/>
            <a:chExt cx="2799270" cy="2945403"/>
          </a:xfrm>
        </p:grpSpPr>
        <p:grpSp>
          <p:nvGrpSpPr>
            <p:cNvPr id="6" name="Group 5">
              <a:extLst>
                <a:ext uri="{FF2B5EF4-FFF2-40B4-BE49-F238E27FC236}">
                  <a16:creationId xmlns:a16="http://schemas.microsoft.com/office/drawing/2014/main" id="{1726EDDA-E4F8-25E0-E5BA-FBE974B2AFDE}"/>
                </a:ext>
              </a:extLst>
            </p:cNvPr>
            <p:cNvGrpSpPr/>
            <p:nvPr/>
          </p:nvGrpSpPr>
          <p:grpSpPr>
            <a:xfrm>
              <a:off x="3717602" y="2183914"/>
              <a:ext cx="2799270" cy="2945403"/>
              <a:chOff x="10326076" y="4389291"/>
              <a:chExt cx="1280060" cy="713399"/>
            </a:xfrm>
          </p:grpSpPr>
          <p:sp>
            <p:nvSpPr>
              <p:cNvPr id="7" name="Rounded Rectangle 14">
                <a:extLst>
                  <a:ext uri="{FF2B5EF4-FFF2-40B4-BE49-F238E27FC236}">
                    <a16:creationId xmlns:a16="http://schemas.microsoft.com/office/drawing/2014/main" id="{1CB78F67-E795-173B-7CA3-7EB4340874C0}"/>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72E87CB1-E740-2507-BC0A-E09F01DEBCFC}"/>
                  </a:ext>
                </a:extLst>
              </p:cNvPr>
              <p:cNvSpPr txBox="1"/>
              <p:nvPr/>
            </p:nvSpPr>
            <p:spPr>
              <a:xfrm>
                <a:off x="10531212" y="4458346"/>
                <a:ext cx="868143" cy="186364"/>
              </a:xfrm>
              <a:prstGeom prst="rect">
                <a:avLst/>
              </a:prstGeom>
              <a:noFill/>
            </p:spPr>
            <p:txBody>
              <a:bodyPr wrap="square" rtlCol="0">
                <a:spAutoFit/>
              </a:bodyPr>
              <a:lstStyle/>
              <a:p>
                <a:pPr algn="ctr"/>
                <a:r>
                  <a:rPr lang="en-GB" sz="4400" dirty="0">
                    <a:solidFill>
                      <a:schemeClr val="accent1"/>
                    </a:solidFill>
                    <a:latin typeface="Arial Black" panose="020B0A04020102020204" pitchFamily="34" charset="0"/>
                  </a:rPr>
                  <a:t>11%</a:t>
                </a:r>
                <a:endParaRPr lang="en-GB" sz="2400" dirty="0">
                  <a:solidFill>
                    <a:schemeClr val="accent1"/>
                  </a:solidFill>
                  <a:latin typeface="Arial Black" panose="020B0A04020102020204" pitchFamily="34" charset="0"/>
                </a:endParaRPr>
              </a:p>
            </p:txBody>
          </p:sp>
        </p:grpSp>
        <p:sp>
          <p:nvSpPr>
            <p:cNvPr id="10" name="TextBox 9">
              <a:extLst>
                <a:ext uri="{FF2B5EF4-FFF2-40B4-BE49-F238E27FC236}">
                  <a16:creationId xmlns:a16="http://schemas.microsoft.com/office/drawing/2014/main" id="{9E0F93D7-4D37-A9E4-1531-B94B57F48D7A}"/>
                </a:ext>
              </a:extLst>
            </p:cNvPr>
            <p:cNvSpPr txBox="1"/>
            <p:nvPr/>
          </p:nvSpPr>
          <p:spPr>
            <a:xfrm>
              <a:off x="3830316" y="3347747"/>
              <a:ext cx="2570248" cy="1432923"/>
            </a:xfrm>
            <a:prstGeom prst="rect">
              <a:avLst/>
            </a:prstGeom>
            <a:noFill/>
          </p:spPr>
          <p:txBody>
            <a:bodyPr wrap="square" rtlCol="0">
              <a:spAutoFit/>
            </a:bodyPr>
            <a:lstStyle/>
            <a:p>
              <a:pPr algn="ctr"/>
              <a:r>
                <a:rPr lang="en-GB" sz="2000" dirty="0">
                  <a:latin typeface="Arial Black" panose="020B0A04020102020204" pitchFamily="34" charset="0"/>
                </a:rPr>
                <a:t>UK respondents who currently smoke</a:t>
              </a:r>
            </a:p>
          </p:txBody>
        </p:sp>
      </p:grpSp>
      <p:sp>
        <p:nvSpPr>
          <p:cNvPr id="13" name="Isosceles Triangle 12">
            <a:extLst>
              <a:ext uri="{FF2B5EF4-FFF2-40B4-BE49-F238E27FC236}">
                <a16:creationId xmlns:a16="http://schemas.microsoft.com/office/drawing/2014/main" id="{A46E8C5C-ACBF-96E6-1FD8-38F8C9182FAE}"/>
              </a:ext>
            </a:extLst>
          </p:cNvPr>
          <p:cNvSpPr>
            <a:spLocks noChangeAspect="1"/>
          </p:cNvSpPr>
          <p:nvPr/>
        </p:nvSpPr>
        <p:spPr>
          <a:xfrm rot="10800000">
            <a:off x="10867949" y="33793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565851E9-E3E1-F5CE-664D-182B424B47C2}"/>
              </a:ext>
            </a:extLst>
          </p:cNvPr>
          <p:cNvSpPr>
            <a:spLocks noChangeAspect="1"/>
          </p:cNvSpPr>
          <p:nvPr/>
        </p:nvSpPr>
        <p:spPr>
          <a:xfrm>
            <a:off x="10415497" y="211782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2702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UK adults were most likely to state they are currently increasing the amount of physical activity they do, reducing the amount they smoke or eating healthier foods</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a:t>
            </a:r>
            <a:r>
              <a:rPr lang="en-US" sz="800" dirty="0">
                <a:latin typeface="+mn-lt"/>
              </a:rPr>
              <a:t>N=6,844</a:t>
            </a:r>
            <a:r>
              <a:rPr lang="en-US" sz="800" dirty="0">
                <a:latin typeface="+mn-lt"/>
                <a:cs typeface="Arial" panose="020B0604020202020204" pitchFamily="34" charset="0"/>
              </a:rPr>
              <a:t>)</a:t>
            </a:r>
            <a:r>
              <a:rPr lang="en-US" sz="800" dirty="0"/>
              <a:t>; All smokers: smokers (N=823);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1429018205"/>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Though drinking less alcohol is the least commonly selected behaviour change, males, those aged 18-34, from an ethnic minority background, limited by a disability, from higher social grades and from the least deprived deciles were more likely to state this</a:t>
            </a:r>
            <a:endParaRPr lang="en-GB" sz="2200" spc="10" dirty="0">
              <a:latin typeface="+mn-lt"/>
              <a:ea typeface="+mn-ea"/>
              <a:cs typeface="+mn-cs"/>
            </a:endParaRP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dirty="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more likely than those aged 50+ to be trying to drink less alcohol (31% vs 26%) and increase how much physical activity they do (66% vs 55%), while those aged 50+ were more likely to be trying to </a:t>
            </a:r>
            <a:r>
              <a:rPr lang="en-US" sz="1200" dirty="0"/>
              <a:t>reduce exposure to sun (45% vs 40%), eat more wholegrains (51% vs 45%) and less processed meats (45% vs 37%)</a:t>
            </a:r>
            <a:r>
              <a:rPr lang="en-GB" sz="1200" dirty="0"/>
              <a:t>.</a:t>
            </a:r>
            <a:endParaRPr lang="en-US" sz="1200" dirty="0">
              <a:solidFill>
                <a:schemeClr val="tx1"/>
              </a:solidFill>
            </a:endParaRPr>
          </a:p>
          <a:p>
            <a:pPr algn="ctr"/>
            <a:r>
              <a:rPr lang="en-US" sz="1200" dirty="0">
                <a:solidFill>
                  <a:schemeClr val="tx1"/>
                </a:solidFill>
              </a:rPr>
              <a:t>Those aged </a:t>
            </a:r>
            <a:r>
              <a:rPr lang="en-GB" sz="1200" dirty="0"/>
              <a:t>30-49 were more likely to be trying to lose weight than 18-29s (51% vs 38%).</a:t>
            </a:r>
          </a:p>
        </p:txBody>
      </p:sp>
      <p:sp>
        <p:nvSpPr>
          <p:cNvPr id="26" name="Speech Bubble: Rectangle with Corners Rounded 25">
            <a:extLst>
              <a:ext uri="{FF2B5EF4-FFF2-40B4-BE49-F238E27FC236}">
                <a16:creationId xmlns:a16="http://schemas.microsoft.com/office/drawing/2014/main" id="{53DD0548-B5B5-BA19-3241-DB792B2850FF}"/>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than white respondents to be trying to stop smoking completely* (43% vs 27%).</a:t>
            </a:r>
          </a:p>
          <a:p>
            <a:pPr algn="ctr"/>
            <a:endParaRPr lang="en-US" sz="1200" dirty="0">
              <a:solidFill>
                <a:schemeClr val="tx1"/>
              </a:solidFill>
            </a:endParaRPr>
          </a:p>
          <a:p>
            <a:pPr algn="ctr"/>
            <a:r>
              <a:rPr lang="en-US" sz="1200" dirty="0">
                <a:solidFill>
                  <a:schemeClr val="tx1"/>
                </a:solidFill>
              </a:rPr>
              <a:t>These respondents were also more likely to be trying to reduce alcohol (33% vs 29%), do more physical activity (67% vs 59%), eat more wholegrains (54% vs 47%) and less processed meat (52% vs 42%) (all driven by Black respondents).</a:t>
            </a:r>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be trying to reduce smoking (64% vs 50%), lose weight (51% vs 44%) and reduce their exposure to the sun (48% vs 35%), while males were more likely than females to be trying to drink less alcohol (31% vs 27%).</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436253"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limited by a disability were more likely than those without a disability to be trying to lose weight (51% vs 47%), whereas those who are not limited were more likely to be trying to drink less alcohol (31% vs 25%) and increase their physical activity (64% vs 53%).</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4310140"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dirty="0"/>
              <a:t>Those from higher social grades (ABC1) were more likely than those from lower social grades (C2DE) to be trying to drink less alcohol (31% vs 27%) and increa</a:t>
            </a:r>
            <a:r>
              <a:rPr lang="en-GB" sz="1200" dirty="0"/>
              <a:t>se</a:t>
            </a:r>
            <a:r>
              <a:rPr lang="en-GB" sz="1200" u="none" dirty="0"/>
              <a:t> their physical activity (64% vs 56%).</a:t>
            </a:r>
          </a:p>
        </p:txBody>
      </p:sp>
      <p:sp>
        <p:nvSpPr>
          <p:cNvPr id="30" name="Speech Bubble: Rectangle with Corners Rounded 29">
            <a:extLst>
              <a:ext uri="{FF2B5EF4-FFF2-40B4-BE49-F238E27FC236}">
                <a16:creationId xmlns:a16="http://schemas.microsoft.com/office/drawing/2014/main" id="{5978D746-0D79-DE4D-097D-9C1B76E05C8D}"/>
              </a:ext>
            </a:extLst>
          </p:cNvPr>
          <p:cNvSpPr/>
          <p:nvPr/>
        </p:nvSpPr>
        <p:spPr>
          <a:xfrm>
            <a:off x="8184027" y="4350061"/>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most deprived IMD deciles (1-2) were more likely to be trying to stop smoking completely (31% vs 25%) while those in the least deprived deciles (9-10) were more likely to be trying to do all of the listed activities except lose weight (where there was no difference).</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1323126" y="213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32" name="Rectangle: Rounded Corners 31">
            <a:extLst>
              <a:ext uri="{FF2B5EF4-FFF2-40B4-BE49-F238E27FC236}">
                <a16:creationId xmlns:a16="http://schemas.microsoft.com/office/drawing/2014/main" id="{53E0AC5D-E056-2A1E-670A-1A99E9CB9AEB}"/>
              </a:ext>
            </a:extLst>
          </p:cNvPr>
          <p:cNvSpPr/>
          <p:nvPr/>
        </p:nvSpPr>
        <p:spPr>
          <a:xfrm>
            <a:off x="5197013" y="21128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9054826" y="213578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1320620" y="430904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5197013" y="430943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36" name="Rectangle: Rounded Corners 35">
            <a:extLst>
              <a:ext uri="{FF2B5EF4-FFF2-40B4-BE49-F238E27FC236}">
                <a16:creationId xmlns:a16="http://schemas.microsoft.com/office/drawing/2014/main" id="{10A452F4-7F71-4194-427F-91F16CDB6685}"/>
              </a:ext>
            </a:extLst>
          </p:cNvPr>
          <p:cNvSpPr/>
          <p:nvPr/>
        </p:nvSpPr>
        <p:spPr>
          <a:xfrm>
            <a:off x="9073406" y="42931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a:t>
            </a:r>
            <a:r>
              <a:rPr lang="en-US" sz="800" dirty="0">
                <a:latin typeface="+mn-lt"/>
              </a:rPr>
              <a:t>N=6,844</a:t>
            </a:r>
            <a:r>
              <a:rPr lang="en-US" sz="800" dirty="0">
                <a:latin typeface="+mn-lt"/>
                <a:cs typeface="Arial" panose="020B0604020202020204" pitchFamily="34" charset="0"/>
              </a:rPr>
              <a:t>)</a:t>
            </a:r>
            <a:r>
              <a:rPr lang="en-US" sz="800" dirty="0"/>
              <a:t>;</a:t>
            </a:r>
          </a:p>
          <a:p>
            <a:r>
              <a:rPr lang="en-US" sz="800" dirty="0"/>
              <a:t>N.B. Statements specific to smoking only shown to those who currently smoke: Base: All smokers (N=823); Those who smoke daily (N=461); Those who smoke less often than daily (N=259); Those who smoke tobacco/not cigarettes (N=103) *</a:t>
            </a:r>
            <a:r>
              <a:rPr lang="en-GB" sz="800" dirty="0"/>
              <a:t>Base too low to compare across specific ethnic minority groups</a:t>
            </a:r>
            <a:endParaRPr lang="en-US" sz="800" dirty="0">
              <a:solidFill>
                <a:schemeClr val="accent2"/>
              </a:solidFill>
            </a:endParaRPr>
          </a:p>
        </p:txBody>
      </p:sp>
    </p:spTree>
    <p:extLst>
      <p:ext uri="{BB962C8B-B14F-4D97-AF65-F5344CB8AC3E}">
        <p14:creationId xmlns:p14="http://schemas.microsoft.com/office/powerpoint/2010/main" val="412571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2" y="3721804"/>
            <a:ext cx="7371876" cy="2076323"/>
          </a:xfrm>
        </p:spPr>
        <p:txBody>
          <a:bodyPr/>
          <a:lstStyle/>
          <a:p>
            <a:r>
              <a:rPr lang="en-GB" dirty="0">
                <a:latin typeface="+mn-lt"/>
              </a:rPr>
              <a:t>Cancer Awareness Measure+ 2024</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dirty="0">
                <a:latin typeface="+mj-lt"/>
              </a:rPr>
              <a:t>Cancer Awareness Measure+ – </a:t>
            </a:r>
            <a:r>
              <a:rPr lang="en-GB" dirty="0">
                <a:latin typeface="+mn-lt"/>
              </a:rPr>
              <a:t>November 2024</a:t>
            </a:r>
            <a:endParaRPr lang="en-GB" dirty="0">
              <a:latin typeface="+mj-lt"/>
            </a:endParaRP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xfrm>
            <a:off x="289560" y="1352677"/>
            <a:ext cx="5958840" cy="1628029"/>
          </a:xfrm>
          <a:prstGeom prst="rect">
            <a:avLst/>
          </a:prstGeom>
        </p:spPr>
        <p:txBody>
          <a:bodyPr/>
          <a:lstStyle/>
          <a:p>
            <a:r>
              <a:rPr lang="en-US" dirty="0">
                <a:latin typeface="+mn-lt"/>
              </a:rPr>
              <a:t>Awareness of risk factors and cancer symptoms</a:t>
            </a:r>
          </a:p>
        </p:txBody>
      </p:sp>
    </p:spTree>
    <p:extLst>
      <p:ext uri="{BB962C8B-B14F-4D97-AF65-F5344CB8AC3E}">
        <p14:creationId xmlns:p14="http://schemas.microsoft.com/office/powerpoint/2010/main" val="130821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808378200"/>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(N=6,844)</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 except not eating enough fibre</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910941439"/>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dirty="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dirty="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400110"/>
          </a:xfrm>
          <a:prstGeom prst="rect">
            <a:avLst/>
          </a:prstGeom>
          <a:noFill/>
        </p:spPr>
        <p:txBody>
          <a:bodyPr wrap="square" rtlCol="0">
            <a:spAutoFit/>
          </a:bodyPr>
          <a:lstStyle/>
          <a:p>
            <a:pPr algn="ctr"/>
            <a:r>
              <a:rPr lang="en-GB" sz="1000" dirty="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707886"/>
          </a:xfrm>
          <a:prstGeom prst="rect">
            <a:avLst/>
          </a:prstGeom>
          <a:noFill/>
        </p:spPr>
        <p:txBody>
          <a:bodyPr wrap="square" rtlCol="0">
            <a:spAutoFit/>
          </a:bodyPr>
          <a:lstStyle/>
          <a:p>
            <a:pPr algn="ctr"/>
            <a:r>
              <a:rPr lang="en-GB" sz="1000" dirty="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707886"/>
          </a:xfrm>
          <a:prstGeom prst="rect">
            <a:avLst/>
          </a:prstGeom>
          <a:noFill/>
        </p:spPr>
        <p:txBody>
          <a:bodyPr wrap="square" rtlCol="0">
            <a:spAutoFit/>
          </a:bodyPr>
          <a:lstStyle/>
          <a:p>
            <a:pPr algn="ctr"/>
            <a:r>
              <a:rPr lang="en-GB" sz="1000" dirty="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6064964" y="5304570"/>
            <a:ext cx="932757" cy="400110"/>
          </a:xfrm>
          <a:prstGeom prst="rect">
            <a:avLst/>
          </a:prstGeom>
          <a:noFill/>
        </p:spPr>
        <p:txBody>
          <a:bodyPr wrap="square" rtlCol="0">
            <a:spAutoFit/>
          </a:bodyPr>
          <a:lstStyle/>
          <a:p>
            <a:pPr algn="ctr"/>
            <a:r>
              <a:rPr lang="en-GB" sz="1000" dirty="0"/>
              <a:t>Being </a:t>
            </a:r>
            <a:br>
              <a:rPr lang="en-GB" sz="1000" dirty="0"/>
            </a:br>
            <a:r>
              <a:rPr lang="en-GB" sz="1000" dirty="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dirty="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dirty="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dirty="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dirty="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dirty="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dirty="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dirty="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dirty="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Avg number of correct risk factors recognised</a:t>
            </a:r>
            <a:r>
              <a:rPr lang="en-US" sz="1400" dirty="0">
                <a:solidFill>
                  <a:schemeClr val="accent4"/>
                </a:solidFill>
              </a:rPr>
              <a:t>: </a:t>
            </a:r>
            <a:r>
              <a:rPr lang="en-US" b="1" dirty="0">
                <a:solidFill>
                  <a:schemeClr val="accent4"/>
                </a:solidFill>
              </a:rPr>
              <a:t>9 </a:t>
            </a:r>
            <a:endParaRPr lang="en-US" sz="1400" b="1" dirty="0">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99% </a:t>
            </a:r>
            <a:r>
              <a:rPr lang="en-US" sz="1200" dirty="0">
                <a:solidFill>
                  <a:schemeClr val="accent1"/>
                </a:solidFill>
              </a:rPr>
              <a:t>recognised any of the main preventable risk factors</a:t>
            </a:r>
            <a:r>
              <a:rPr lang="en-US" b="1" dirty="0">
                <a:solidFill>
                  <a:schemeClr val="accent1"/>
                </a:solidFill>
              </a:rPr>
              <a:t> </a:t>
            </a:r>
            <a:endParaRPr lang="en-US" sz="1400" b="1" dirty="0">
              <a:solidFill>
                <a:schemeClr val="accent1"/>
              </a:solidFill>
            </a:endParaRPr>
          </a:p>
        </p:txBody>
      </p:sp>
    </p:spTree>
    <p:extLst>
      <p:ext uri="{BB962C8B-B14F-4D97-AF65-F5344CB8AC3E}">
        <p14:creationId xmlns:p14="http://schemas.microsoft.com/office/powerpoint/2010/main" val="230227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higher social grades and females were more likely to identify most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mental health diagnosis were more likely to identify sun exposure (93%), having relatives with cancer (80%) and HPV (66%).</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identify the following risk factors: sun exposure (94%), secondhand smoke (88%), having a relative with cancer (82%), eating processed meat (69%) or not enough fibre (46%), and HPV (66%), while males were only more likely to identify being older (66%)</a:t>
            </a:r>
            <a:endParaRPr lang="en-US" sz="1200" dirty="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1" y="1948650"/>
            <a:ext cx="3651906" cy="203689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to identify several risk factors, such as smoking (97%), sun exposure (93%), secondhand smoke (87%),</a:t>
            </a:r>
            <a:r>
              <a:rPr lang="en-US" sz="1200" dirty="0">
                <a:solidFill>
                  <a:srgbClr val="FF0000"/>
                </a:solidFill>
              </a:rPr>
              <a:t> </a:t>
            </a:r>
            <a:r>
              <a:rPr lang="en-US" sz="1200" dirty="0">
                <a:solidFill>
                  <a:schemeClr val="tx1"/>
                </a:solidFill>
              </a:rPr>
              <a:t>having a relative with cancer (77%), and being older (65%). </a:t>
            </a:r>
          </a:p>
          <a:p>
            <a:pPr algn="ctr"/>
            <a:endParaRPr lang="en-US" sz="1200" dirty="0">
              <a:solidFill>
                <a:schemeClr val="tx1"/>
              </a:solidFill>
            </a:endParaRPr>
          </a:p>
          <a:p>
            <a:pPr algn="ctr"/>
            <a:r>
              <a:rPr lang="en-US" sz="1200" dirty="0">
                <a:solidFill>
                  <a:schemeClr val="tx1"/>
                </a:solidFill>
              </a:rPr>
              <a:t>The only correct risk factor respondents from an ethnic minority background were more likely to identify was eating processed meat (74%).</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076" y="1815799"/>
            <a:ext cx="1904431" cy="250717"/>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666438"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are more likely to identify all risk factors except smoking and HPV (where there is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256651"/>
            <a:ext cx="9113520" cy="338554"/>
          </a:xfrm>
          <a:prstGeom prst="rect">
            <a:avLst/>
          </a:prstGeom>
          <a:noFill/>
        </p:spPr>
        <p:txBody>
          <a:bodyPr wrap="square" rtlCol="0">
            <a:spAutoFit/>
          </a:bodyPr>
          <a:lstStyle/>
          <a:p>
            <a:pPr algn="ctr"/>
            <a:r>
              <a:rPr lang="en-US" sz="1600" b="1" spc="10" dirty="0"/>
              <a:t>Correctly identified risk factors</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(18-29s) were more likely to identify alcohol (78%) and not doing physical activity (55%), while those aged 30-49 were more likely to identify all factors except smoking, having relatives with cancer and secondhand smoke, where there is no difference.</a:t>
            </a:r>
          </a:p>
          <a:p>
            <a:pPr algn="ctr"/>
            <a:endParaRPr lang="en-US" sz="1200" dirty="0">
              <a:solidFill>
                <a:schemeClr val="tx1"/>
              </a:solidFill>
            </a:endParaRPr>
          </a:p>
          <a:p>
            <a:pPr algn="ctr"/>
            <a:r>
              <a:rPr lang="en-US" sz="1200" dirty="0">
                <a:solidFill>
                  <a:schemeClr val="tx1"/>
                </a:solidFill>
              </a:rPr>
              <a:t>Those aged 50+ were more likely to identify smoking (98%), sun exposure (96%), secondhand smoke (89%), having relatives with cancer (78%) and not enough fibre (50%)</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less likely to correctly identify all factors except secondhand smoke (87%), having relatives with cancer (77%), air pollution (76%), HPV (62%) and not enough fibre (44%), where there is no difference.</a:t>
            </a:r>
          </a:p>
          <a:p>
            <a:pPr algn="ctr"/>
            <a:endParaRPr lang="en-US" sz="1200" dirty="0">
              <a:solidFill>
                <a:schemeClr val="tx1"/>
              </a:solidFill>
            </a:endParaRPr>
          </a:p>
          <a:p>
            <a:pPr algn="ctr"/>
            <a:r>
              <a:rPr lang="en-US" sz="1200" dirty="0">
                <a:solidFill>
                  <a:schemeClr val="tx1"/>
                </a:solidFill>
              </a:rPr>
              <a:t>However, this group was more likely to identify only one factor: sun exposure (94%).</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Tree>
    <p:extLst>
      <p:ext uri="{BB962C8B-B14F-4D97-AF65-F5344CB8AC3E}">
        <p14:creationId xmlns:p14="http://schemas.microsoft.com/office/powerpoint/2010/main" val="386323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who are young, female, from an ethnic minority background, from higher social grades and those living without a disability were more likely to identify incorrect risk factors</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30-49 were more likely to identify stress (41%) and using e-cigarettes (74%) – the latter was also more likely to be identified by those aged 18-29 (81%).</a:t>
            </a:r>
            <a:endParaRPr lang="en-US" sz="1200" dirty="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Of the incorrect risk factors, those from an ethnic minority background were more likely to identify all of them: stress (44% vs 38% white respondents), using e-cigarettes (76% vs 72%) and eating ultra processed foods (79% vs 73%) – all of which are driven by Asian respondents.</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were more likely to incorrectly identify</a:t>
            </a:r>
            <a:r>
              <a:rPr lang="en-US" sz="1200" dirty="0">
                <a:solidFill>
                  <a:srgbClr val="FF0000"/>
                </a:solidFill>
              </a:rPr>
              <a:t> </a:t>
            </a:r>
            <a:r>
              <a:rPr lang="en-US" sz="1200" dirty="0">
                <a:solidFill>
                  <a:schemeClr val="tx1"/>
                </a:solidFill>
              </a:rPr>
              <a:t>stress (41% vs 37% C2DEs) and eating ultra processed foods (75% vs 72%).</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6" name="Speech Bubble: Rectangle with Corners Rounded 15">
            <a:extLst>
              <a:ext uri="{FF2B5EF4-FFF2-40B4-BE49-F238E27FC236}">
                <a16:creationId xmlns:a16="http://schemas.microsoft.com/office/drawing/2014/main" id="{934E6DCA-E9B3-A24A-C942-AEEB0FEFE36C}"/>
              </a:ext>
            </a:extLst>
          </p:cNvPr>
          <p:cNvSpPr/>
          <p:nvPr/>
        </p:nvSpPr>
        <p:spPr>
          <a:xfrm>
            <a:off x="579742" y="4475441"/>
            <a:ext cx="3323676" cy="171051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eating ultra processed foods (75% vs 72%) and stress (43% vs 36%).</a:t>
            </a:r>
          </a:p>
        </p:txBody>
      </p:sp>
      <p:sp>
        <p:nvSpPr>
          <p:cNvPr id="17" name="Rectangle: Rounded Corners 16">
            <a:extLst>
              <a:ext uri="{FF2B5EF4-FFF2-40B4-BE49-F238E27FC236}">
                <a16:creationId xmlns:a16="http://schemas.microsoft.com/office/drawing/2014/main" id="{B45362BA-697A-E912-C095-E616AD954B59}"/>
              </a:ext>
            </a:extLst>
          </p:cNvPr>
          <p:cNvSpPr/>
          <p:nvPr/>
        </p:nvSpPr>
        <p:spPr>
          <a:xfrm>
            <a:off x="1274361" y="438849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Speech Bubble: Rectangle with Corners Rounded 17">
            <a:extLst>
              <a:ext uri="{FF2B5EF4-FFF2-40B4-BE49-F238E27FC236}">
                <a16:creationId xmlns:a16="http://schemas.microsoft.com/office/drawing/2014/main" id="{7E24FC0F-A808-34EB-8DF7-7FB0A77B93E9}"/>
              </a:ext>
            </a:extLst>
          </p:cNvPr>
          <p:cNvSpPr/>
          <p:nvPr/>
        </p:nvSpPr>
        <p:spPr>
          <a:xfrm>
            <a:off x="4433543" y="4459445"/>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t>
            </a:r>
            <a:r>
              <a:rPr lang="en-US" sz="1200" i="1" dirty="0">
                <a:solidFill>
                  <a:schemeClr val="tx1"/>
                </a:solidFill>
              </a:rPr>
              <a:t>not </a:t>
            </a:r>
            <a:r>
              <a:rPr lang="en-US" sz="1200" dirty="0">
                <a:solidFill>
                  <a:schemeClr val="tx1"/>
                </a:solidFill>
              </a:rPr>
              <a:t>living with a disability were more likely those who are to identify all incorrect risk factors: eating ultra processed (76% vs 71%), using e-cigarettes (73% vs 71%) and stress (40% vs 37%).</a:t>
            </a:r>
            <a:endParaRPr lang="en-US" sz="1200" dirty="0">
              <a:solidFill>
                <a:srgbClr val="FF0000"/>
              </a:solidFill>
            </a:endParaRP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5024227" y="4358547"/>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(N=6,844)</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8358560" y="4422312"/>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least deprived deciles (9-10) were more likely to identify all risk factors, including incorrectly identifying eating ultra processed foods (76%).</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8949244" y="4321414"/>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Tree>
    <p:extLst>
      <p:ext uri="{BB962C8B-B14F-4D97-AF65-F5344CB8AC3E}">
        <p14:creationId xmlns:p14="http://schemas.microsoft.com/office/powerpoint/2010/main" val="49854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95741498"/>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 with potential red-flag symptoms seeing the highest rates of recognition</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(N=6,844)</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dirty="0">
                <a:solidFill>
                  <a:schemeClr val="accent3"/>
                </a:solidFill>
              </a:rPr>
              <a:t>96%</a:t>
            </a:r>
            <a:br>
              <a:rPr lang="en-GB" dirty="0">
                <a:solidFill>
                  <a:schemeClr val="accent3"/>
                </a:solidFill>
              </a:rPr>
            </a:br>
            <a:r>
              <a:rPr lang="en-GB" sz="1000" dirty="0">
                <a:solidFill>
                  <a:schemeClr val="accent3"/>
                </a:solidFill>
              </a:rPr>
              <a:t>recognised any potential non-specific symptom</a:t>
            </a:r>
            <a:endParaRPr lang="en-GB" dirty="0">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dirty="0">
                <a:solidFill>
                  <a:schemeClr val="accent2"/>
                </a:solidFill>
              </a:rPr>
              <a:t>98%</a:t>
            </a:r>
            <a:br>
              <a:rPr lang="en-GB" dirty="0">
                <a:solidFill>
                  <a:schemeClr val="accent2"/>
                </a:solidFill>
              </a:rPr>
            </a:br>
            <a:r>
              <a:rPr lang="en-GB" sz="1000" dirty="0">
                <a:solidFill>
                  <a:schemeClr val="accent2"/>
                </a:solidFill>
              </a:rPr>
              <a:t>recognised any potential red-flag symptom</a:t>
            </a:r>
            <a:endParaRPr lang="en-GB" dirty="0">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dirty="0">
                <a:solidFill>
                  <a:schemeClr val="accent1">
                    <a:lumMod val="40000"/>
                    <a:lumOff val="60000"/>
                  </a:schemeClr>
                </a:solidFill>
              </a:rPr>
              <a:t>95%</a:t>
            </a:r>
            <a:br>
              <a:rPr lang="en-GB" dirty="0">
                <a:solidFill>
                  <a:schemeClr val="accent1">
                    <a:lumMod val="40000"/>
                    <a:lumOff val="60000"/>
                  </a:schemeClr>
                </a:solidFill>
              </a:rPr>
            </a:br>
            <a:r>
              <a:rPr lang="en-GB" sz="1000" dirty="0">
                <a:solidFill>
                  <a:schemeClr val="accent1">
                    <a:lumMod val="40000"/>
                    <a:lumOff val="60000"/>
                  </a:schemeClr>
                </a:solidFill>
              </a:rPr>
              <a:t>recognised any potential lung-specific symptom</a:t>
            </a:r>
            <a:endParaRPr lang="en-GB" dirty="0">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98% </a:t>
            </a:r>
            <a:br>
              <a:rPr lang="en-GB" sz="1100" dirty="0">
                <a:solidFill>
                  <a:schemeClr val="accent1"/>
                </a:solidFill>
              </a:rPr>
            </a:br>
            <a:r>
              <a:rPr lang="en-GB" sz="1000" dirty="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dirty="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dirty="0">
                <a:solidFill>
                  <a:schemeClr val="accent2">
                    <a:lumMod val="40000"/>
                    <a:lumOff val="60000"/>
                  </a:schemeClr>
                </a:solidFill>
              </a:rPr>
              <a:t>96%</a:t>
            </a:r>
            <a:br>
              <a:rPr lang="en-GB" dirty="0">
                <a:solidFill>
                  <a:schemeClr val="accent2">
                    <a:lumMod val="40000"/>
                    <a:lumOff val="60000"/>
                  </a:schemeClr>
                </a:solidFill>
              </a:rPr>
            </a:br>
            <a:r>
              <a:rPr lang="en-GB" sz="1000" dirty="0">
                <a:solidFill>
                  <a:schemeClr val="accent2">
                    <a:lumMod val="40000"/>
                    <a:lumOff val="60000"/>
                  </a:schemeClr>
                </a:solidFill>
              </a:rPr>
              <a:t>recognised any potential oral symptom</a:t>
            </a:r>
            <a:endParaRPr lang="en-GB" dirty="0">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dirty="0"/>
              <a:t>Change</a:t>
            </a:r>
            <a:br>
              <a:rPr lang="en-GB" sz="1000" dirty="0"/>
            </a:br>
            <a:r>
              <a:rPr lang="en-GB" sz="1000" dirty="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dirty="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dirty="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dirty="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dirty="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dirty="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dirty="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dirty="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dirty="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dirty="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6549124" y="5319380"/>
            <a:ext cx="728822" cy="553998"/>
          </a:xfrm>
          <a:prstGeom prst="rect">
            <a:avLst/>
          </a:prstGeom>
          <a:noFill/>
        </p:spPr>
        <p:txBody>
          <a:bodyPr wrap="square" rtlCol="0">
            <a:spAutoFit/>
          </a:bodyPr>
          <a:lstStyle/>
          <a:p>
            <a:pPr algn="ctr"/>
            <a:r>
              <a:rPr lang="en-GB" sz="1000" dirty="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7148138" y="5317717"/>
            <a:ext cx="728822" cy="707886"/>
          </a:xfrm>
          <a:prstGeom prst="rect">
            <a:avLst/>
          </a:prstGeom>
          <a:noFill/>
        </p:spPr>
        <p:txBody>
          <a:bodyPr wrap="square" rtlCol="0">
            <a:spAutoFit/>
          </a:bodyPr>
          <a:lstStyle/>
          <a:p>
            <a:pPr algn="ctr"/>
            <a:r>
              <a:rPr lang="en-GB" sz="1000" dirty="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06762" y="5297652"/>
            <a:ext cx="728822" cy="400110"/>
          </a:xfrm>
          <a:prstGeom prst="rect">
            <a:avLst/>
          </a:prstGeom>
          <a:noFill/>
        </p:spPr>
        <p:txBody>
          <a:bodyPr wrap="square" rtlCol="0">
            <a:spAutoFit/>
          </a:bodyPr>
          <a:lstStyle/>
          <a:p>
            <a:pPr algn="ctr"/>
            <a:r>
              <a:rPr lang="en-GB" sz="1000" dirty="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8281457" y="5296169"/>
            <a:ext cx="850781" cy="400110"/>
          </a:xfrm>
          <a:prstGeom prst="rect">
            <a:avLst/>
          </a:prstGeom>
          <a:noFill/>
        </p:spPr>
        <p:txBody>
          <a:bodyPr wrap="square" rtlCol="0">
            <a:spAutoFit/>
          </a:bodyPr>
          <a:lstStyle/>
          <a:p>
            <a:pPr algn="ctr"/>
            <a:r>
              <a:rPr lang="en-GB" sz="1000" dirty="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dirty="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dirty="0"/>
              <a:t>Breath-</a:t>
            </a:r>
            <a:br>
              <a:rPr lang="en-GB" sz="1000" dirty="0"/>
            </a:br>
            <a:r>
              <a:rPr lang="en-GB" sz="1000" dirty="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dirty="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dirty="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46746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Just under half reported experiencing any potential cancer symptom, and 1 in 3 reported experiencing any potential non-specific cancer symptom</a:t>
            </a:r>
            <a:endParaRPr lang="en-GB" sz="2200" spc="10" dirty="0">
              <a:solidFill>
                <a:srgbClr val="FF0000"/>
              </a:solidFill>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(N=6,844)</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4" y="3921377"/>
            <a:ext cx="3911918" cy="11716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were significantly more likely than those from higher social grades to report that they experienced any potential cancer symptom (47% vs 44%), any non-specific (34% vs 30%) and any potential lung-specific cancer symptom (16% vs 14%)</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5" y="1848539"/>
            <a:ext cx="3911917"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than those from an ethnic minority background to report that they experienced any potential cancer symptom (47% vs 39%) and any potential non-specific cancer symptom (33% vs 28%)</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6" y="5250683"/>
            <a:ext cx="3911918" cy="8511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older age groups (aged 50+) were more likely to report that they experienced any potential cancer symptom (49%) and any potential lung-specific cancer symptom (18%)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711586257"/>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dirty="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6" y="3084642"/>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report that they experienced any potential red-flag cancer symptom (20% vs 17%) </a:t>
            </a:r>
          </a:p>
        </p:txBody>
      </p:sp>
    </p:spTree>
    <p:extLst>
      <p:ext uri="{BB962C8B-B14F-4D97-AF65-F5344CB8AC3E}">
        <p14:creationId xmlns:p14="http://schemas.microsoft.com/office/powerpoint/2010/main" val="234393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asked about causes of any potential cancer symptoms, external and lifestyle factors were the most commonly attributed causes of any potential cancer symptoms, followed by an existing or new physical health problem</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(N=3,096)</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2819098634"/>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5213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Identification of lifestyle factors was largely driven by younger respondents, while mental health problems were driven by those from ethnic minority backgrounds, those with a disability and with a mental health diagnosis</a:t>
            </a:r>
            <a:endParaRPr lang="en-GB" sz="2200" spc="10" dirty="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18-29s were more likely to select lifestyle factors (39%) and mental health problems (44%), while those aged 30-49 were most likely to select new physical health problems (29%). </a:t>
            </a:r>
          </a:p>
          <a:p>
            <a:pPr algn="ctr"/>
            <a:endParaRPr lang="en-US" sz="1200" dirty="0">
              <a:solidFill>
                <a:schemeClr val="tx1"/>
              </a:solidFill>
            </a:endParaRPr>
          </a:p>
          <a:p>
            <a:pPr algn="ctr"/>
            <a:r>
              <a:rPr lang="en-US" sz="1200" dirty="0">
                <a:solidFill>
                  <a:schemeClr val="tx1"/>
                </a:solidFill>
              </a:rPr>
              <a:t>Those aged 50+ were most likely to select the following: existing physical health problem (33%), medication/vaccination side effects and cancer (both 17%).</a:t>
            </a:r>
          </a:p>
          <a:p>
            <a:pPr algn="ctr"/>
            <a:endParaRPr lang="en-US" sz="1200" dirty="0">
              <a:solidFill>
                <a:schemeClr val="tx1"/>
              </a:solidFill>
            </a:endParaRPr>
          </a:p>
          <a:p>
            <a:pPr algn="ctr"/>
            <a:endParaRPr lang="en-GB" sz="1200" dirty="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4376242"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select mental health problems (29% vs 20%), driven by Asian (28%) and Black (32%) respondents.</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8250129" y="2434631"/>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higher social grade (ABC1) were more likely to attribute their symptoms to cancer (17% vs 13%), whereas those categorised as a low social grade (C2DE) were more likely to attribute their symptoms to medication (16% vs 14%) or an existing physical health issue (32% vs 28%).</a:t>
            </a:r>
          </a:p>
        </p:txBody>
      </p:sp>
      <p:sp>
        <p:nvSpPr>
          <p:cNvPr id="12" name="Speech Bubble: Rectangle with Corners Rounded 11">
            <a:extLst>
              <a:ext uri="{FF2B5EF4-FFF2-40B4-BE49-F238E27FC236}">
                <a16:creationId xmlns:a16="http://schemas.microsoft.com/office/drawing/2014/main" id="{F8F1505D-8A34-6A05-0560-BB41E419DEF9}"/>
              </a:ext>
            </a:extLst>
          </p:cNvPr>
          <p:cNvSpPr/>
          <p:nvPr/>
        </p:nvSpPr>
        <p:spPr>
          <a:xfrm>
            <a:off x="502355" y="4513962"/>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 number of factors: </a:t>
            </a:r>
          </a:p>
          <a:p>
            <a:pPr algn="ctr"/>
            <a:r>
              <a:rPr lang="en-US" sz="1200" dirty="0">
                <a:solidFill>
                  <a:schemeClr val="tx1"/>
                </a:solidFill>
              </a:rPr>
              <a:t>existing (44%) or new (28%) physical health problems, mental health problems (24%), medication (22%) and cancer (16%).</a:t>
            </a:r>
          </a:p>
        </p:txBody>
      </p:sp>
      <p:sp>
        <p:nvSpPr>
          <p:cNvPr id="13" name="Speech Bubble: Rectangle with Corners Rounded 12">
            <a:extLst>
              <a:ext uri="{FF2B5EF4-FFF2-40B4-BE49-F238E27FC236}">
                <a16:creationId xmlns:a16="http://schemas.microsoft.com/office/drawing/2014/main" id="{C7364604-E69F-BEDD-3A32-77AFF79F0C00}"/>
              </a:ext>
            </a:extLst>
          </p:cNvPr>
          <p:cNvSpPr/>
          <p:nvPr/>
        </p:nvSpPr>
        <p:spPr>
          <a:xfrm>
            <a:off x="4376242" y="4501808"/>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rgbClr val="FF0000"/>
              </a:solidFill>
            </a:endParaRPr>
          </a:p>
          <a:p>
            <a:pPr algn="ctr"/>
            <a:endParaRPr lang="en-US" sz="1200" dirty="0">
              <a:solidFill>
                <a:srgbClr val="FF0000"/>
              </a:solidFill>
            </a:endParaRPr>
          </a:p>
          <a:p>
            <a:pPr algn="ctr"/>
            <a:r>
              <a:rPr lang="en-US" sz="1200" dirty="0">
                <a:solidFill>
                  <a:schemeClr val="tx1"/>
                </a:solidFill>
              </a:rPr>
              <a:t>Similar to those living with a disability, those with a mental health diagnosis were more likely to select the following factors: </a:t>
            </a:r>
          </a:p>
          <a:p>
            <a:pPr algn="ctr"/>
            <a:r>
              <a:rPr lang="en-US" sz="1200" dirty="0">
                <a:solidFill>
                  <a:schemeClr val="tx1"/>
                </a:solidFill>
              </a:rPr>
              <a:t>existing (39%) or new (29%) physical health problems, lifestyle factors (39%), mental health problems (35%) and medication (21%).</a:t>
            </a:r>
          </a:p>
          <a:p>
            <a:pPr algn="ctr"/>
            <a:endParaRPr lang="en-US" sz="1200" dirty="0">
              <a:solidFill>
                <a:srgbClr val="FF0000"/>
              </a:solidFill>
            </a:endParaRPr>
          </a:p>
          <a:p>
            <a:pPr algn="ctr"/>
            <a:endParaRPr lang="en-GB" sz="1200" dirty="0">
              <a:solidFill>
                <a:srgbClr val="FF0000"/>
              </a:solidFill>
            </a:endParaRP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8250129" y="4472997"/>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medication/vaccination side effects (18% vs 13%), and attribute their symptoms to cancer (17% vs 13%).</a:t>
            </a:r>
            <a:endParaRPr lang="en-GB" sz="1200" dirty="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5153333" y="23043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9050312" y="230513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5" name="Rectangle: Rounded Corners 24">
            <a:extLst>
              <a:ext uri="{FF2B5EF4-FFF2-40B4-BE49-F238E27FC236}">
                <a16:creationId xmlns:a16="http://schemas.microsoft.com/office/drawing/2014/main" id="{EE3F7AE0-7DAB-1DDC-2A11-96039046B69A}"/>
              </a:ext>
            </a:extLst>
          </p:cNvPr>
          <p:cNvSpPr/>
          <p:nvPr/>
        </p:nvSpPr>
        <p:spPr>
          <a:xfrm>
            <a:off x="1288971" y="442971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6" name="Rectangle: Rounded Corners 25">
            <a:extLst>
              <a:ext uri="{FF2B5EF4-FFF2-40B4-BE49-F238E27FC236}">
                <a16:creationId xmlns:a16="http://schemas.microsoft.com/office/drawing/2014/main" id="{C831B701-4300-283E-35D0-C25C4F80D1F9}"/>
              </a:ext>
            </a:extLst>
          </p:cNvPr>
          <p:cNvSpPr/>
          <p:nvPr/>
        </p:nvSpPr>
        <p:spPr>
          <a:xfrm>
            <a:off x="5165364" y="44140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9055324" y="437723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0" name="Footer Placeholder 5">
            <a:extLst>
              <a:ext uri="{FF2B5EF4-FFF2-40B4-BE49-F238E27FC236}">
                <a16:creationId xmlns:a16="http://schemas.microsoft.com/office/drawing/2014/main" id="{8F90AB8E-B5D5-1E86-F1DE-F6CDFA68887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(N=3,096)</a:t>
            </a:r>
          </a:p>
        </p:txBody>
      </p:sp>
    </p:spTree>
    <p:extLst>
      <p:ext uri="{BB962C8B-B14F-4D97-AF65-F5344CB8AC3E}">
        <p14:creationId xmlns:p14="http://schemas.microsoft.com/office/powerpoint/2010/main" val="137119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dirty="0">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dirty="0">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dirty="0">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dirty="0">
                <a:latin typeface="+mn-lt"/>
              </a:rPr>
              <a:t>Awareness of cancer symptoms and risk factors</a:t>
            </a:r>
            <a:endParaRPr lang="en-US" dirty="0">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dirty="0">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dirty="0">
                <a:latin typeface="+mn-lt"/>
              </a:rPr>
              <a:t>Experience and presentation of symptoms</a:t>
            </a:r>
            <a:endParaRPr lang="en-US" dirty="0">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dirty="0">
                <a:latin typeface="+mn-lt"/>
              </a:rPr>
              <a:t>Representation</a:t>
            </a:r>
            <a:endParaRPr lang="en-US" dirty="0">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dirty="0">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dirty="0">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dirty="0">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dirty="0">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dirty="0">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dirty="0">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dirty="0">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dirty="0">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dirty="0">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dirty="0">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dirty="0">
                <a:latin typeface="+mn-lt"/>
              </a:rPr>
              <a:t>Cancer Awareness Measure+ – November 2024</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 similar trend emerged among those who identified any potential non-specific cancer symptoms: lifestyle attribution remained the highest ranked at over a third, however more respondents attributed mental health problems compared to any cancer symptoms</a:t>
            </a:r>
            <a:endParaRPr lang="en-GB" sz="2200" spc="10" dirty="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(N=2,218)</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1866739425"/>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dirty="0">
                <a:latin typeface="+mn-lt"/>
                <a:ea typeface="+mn-ea"/>
                <a:cs typeface="+mn-cs"/>
              </a:rPr>
              <a:t>Consistent with any cancer symptom, non-specific symptoms saw younger respondents driving lifestyle attribution. Links with existing poor health were more commonly selected by</a:t>
            </a:r>
            <a:r>
              <a:rPr lang="en-US" sz="2000" spc="10" dirty="0">
                <a:solidFill>
                  <a:srgbClr val="FF0000"/>
                </a:solidFill>
                <a:latin typeface="+mn-lt"/>
                <a:ea typeface="+mn-ea"/>
                <a:cs typeface="+mn-cs"/>
              </a:rPr>
              <a:t> </a:t>
            </a:r>
            <a:r>
              <a:rPr lang="en-US" sz="2000" spc="10" dirty="0">
                <a:latin typeface="+mn-lt"/>
                <a:ea typeface="+mn-ea"/>
                <a:cs typeface="+mn-cs"/>
              </a:rPr>
              <a:t>older respondents, those from lower social grades, more deprived IMD deciles, and respondents with a disability or mental health diagnosis.</a:t>
            </a:r>
            <a:endParaRPr lang="en-GB" sz="2000" spc="10" dirty="0">
              <a:solidFill>
                <a:srgbClr val="FF0000"/>
              </a:solidFill>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lifestyle factors (45%) and mental health problems (44%), while those aged 30-49 were most likely to select a new physical health problem (26%).</a:t>
            </a:r>
          </a:p>
          <a:p>
            <a:pPr algn="ctr"/>
            <a:endParaRPr lang="en-US" sz="1200" dirty="0">
              <a:solidFill>
                <a:schemeClr val="tx1"/>
              </a:solidFill>
            </a:endParaRPr>
          </a:p>
          <a:p>
            <a:pPr algn="ctr"/>
            <a:r>
              <a:rPr lang="en-US" sz="1200" dirty="0">
                <a:solidFill>
                  <a:schemeClr val="tx1"/>
                </a:solidFill>
              </a:rPr>
              <a:t>Those aged 50+ were most likely to select existing physical health problems (32%), medication (18%) and cancer (13%).</a:t>
            </a:r>
          </a:p>
        </p:txBody>
      </p:sp>
      <p:sp>
        <p:nvSpPr>
          <p:cNvPr id="4" name="Speech Bubble: Rectangle with Corners Rounded 3">
            <a:extLst>
              <a:ext uri="{FF2B5EF4-FFF2-40B4-BE49-F238E27FC236}">
                <a16:creationId xmlns:a16="http://schemas.microsoft.com/office/drawing/2014/main" id="{E8434045-B2C3-F6B9-4128-0ECAE0FDA827}"/>
              </a:ext>
            </a:extLst>
          </p:cNvPr>
          <p:cNvSpPr/>
          <p:nvPr/>
        </p:nvSpPr>
        <p:spPr>
          <a:xfrm>
            <a:off x="4376242" y="26611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the most deprived deciles (1-2) were more likely to select existing physical (30%) and mental health (28%) problems, while those in the least deprived deciles were more likely to select cancer (13%).</a:t>
            </a:r>
            <a:endParaRPr lang="en-GB" sz="1200" dirty="0">
              <a:solidFill>
                <a:srgbClr val="FF0000"/>
              </a:solidFill>
            </a:endParaRP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8250129" y="263237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were more likely to link symptoms to existing physical health problems (32%) compared to those categorised as a higher social grade (25%).</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502355" y="45234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 number of factors: existing (41%) or new (23%) physical health problem, medication (21%) and cancer (12%).</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4376242" y="451130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Similar to disability, those with a mental health diagnosis were more likely to select a number of factors: mental health problem (41%), existing (37%) or new (24%) physical health problem and medication (21%).</a:t>
            </a: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E5A56A12-E4AA-5F8F-2EB7-5C266D7D13F0}"/>
              </a:ext>
            </a:extLst>
          </p:cNvPr>
          <p:cNvSpPr/>
          <p:nvPr/>
        </p:nvSpPr>
        <p:spPr>
          <a:xfrm>
            <a:off x="5155839" y="25286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9034053" y="253869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1288971" y="4439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5165364" y="44235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7" name="Footer Placeholder 5">
            <a:extLst>
              <a:ext uri="{FF2B5EF4-FFF2-40B4-BE49-F238E27FC236}">
                <a16:creationId xmlns:a16="http://schemas.microsoft.com/office/drawing/2014/main" id="{4F04100F-39D1-07D4-4646-7AAF3F429E68}"/>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(N=2,218)</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8250129" y="4480350"/>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medication (18% vs 13%) and cancer (14% vs 7%).</a:t>
            </a:r>
            <a:endParaRPr lang="en-GB" sz="1200" dirty="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9055324" y="4384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Tree>
    <p:extLst>
      <p:ext uri="{BB962C8B-B14F-4D97-AF65-F5344CB8AC3E}">
        <p14:creationId xmlns:p14="http://schemas.microsoft.com/office/powerpoint/2010/main" val="1769363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many respondents were unsure/did not attribute their symptoms to any of the causes. Of those who selected a cause, cancer and lifestyle factors were the most commonly attributed causes of potential red-flag cancer symptoms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(N=1,267)</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1965486994"/>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Although at an overall level around one in ten attributed their potential red flag cancer symptoms to mental health, this is significantly higher among males, ethnic minorities, adults under 30, and those with a mental health diagnosis</a:t>
            </a:r>
            <a:endParaRPr lang="en-GB" sz="2200" spc="10" dirty="0">
              <a:latin typeface="+mn-lt"/>
              <a:ea typeface="+mn-ea"/>
              <a:cs typeface="+mn-cs"/>
            </a:endParaRPr>
          </a:p>
        </p:txBody>
      </p:sp>
      <p:sp>
        <p:nvSpPr>
          <p:cNvPr id="2" name="Speech Bubble: Rectangle with Corners Rounded 1">
            <a:extLst>
              <a:ext uri="{FF2B5EF4-FFF2-40B4-BE49-F238E27FC236}">
                <a16:creationId xmlns:a16="http://schemas.microsoft.com/office/drawing/2014/main" id="{3C492DF3-8993-72B5-2348-A8A37E7473E6}"/>
              </a:ext>
            </a:extLst>
          </p:cNvPr>
          <p:cNvSpPr/>
          <p:nvPr/>
        </p:nvSpPr>
        <p:spPr>
          <a:xfrm>
            <a:off x="502355" y="2470382"/>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new physical (27%) and mental health problems (21%), as well as lifestyle factors (28%).</a:t>
            </a:r>
          </a:p>
          <a:p>
            <a:pPr algn="ctr"/>
            <a:endParaRPr lang="en-US" sz="1200" dirty="0">
              <a:solidFill>
                <a:schemeClr val="tx1"/>
              </a:solidFill>
            </a:endParaRPr>
          </a:p>
          <a:p>
            <a:pPr algn="ctr"/>
            <a:r>
              <a:rPr lang="en-US" sz="1200" dirty="0">
                <a:solidFill>
                  <a:schemeClr val="tx1"/>
                </a:solidFill>
              </a:rPr>
              <a:t>Those aged 50+ were more likely to select cancer (26%).</a:t>
            </a:r>
            <a:endParaRPr lang="en-GB" sz="1200" dirty="0">
              <a:solidFill>
                <a:srgbClr val="FF0000"/>
              </a:solidFill>
            </a:endParaRPr>
          </a:p>
        </p:txBody>
      </p:sp>
      <p:sp>
        <p:nvSpPr>
          <p:cNvPr id="4" name="Speech Bubble: Rectangle with Corners Rounded 3">
            <a:extLst>
              <a:ext uri="{FF2B5EF4-FFF2-40B4-BE49-F238E27FC236}">
                <a16:creationId xmlns:a16="http://schemas.microsoft.com/office/drawing/2014/main" id="{C12A9E07-CDEC-0793-C0D9-E3D4989CAD3D}"/>
              </a:ext>
            </a:extLst>
          </p:cNvPr>
          <p:cNvSpPr/>
          <p:nvPr/>
        </p:nvSpPr>
        <p:spPr>
          <a:xfrm>
            <a:off x="4376242" y="2458226"/>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select mental health problems (21%), driven by Black (27%) and Asian (19%) respondents.</a:t>
            </a:r>
          </a:p>
        </p:txBody>
      </p:sp>
      <p:sp>
        <p:nvSpPr>
          <p:cNvPr id="5" name="Speech Bubble: Rectangle with Corners Rounded 4">
            <a:extLst>
              <a:ext uri="{FF2B5EF4-FFF2-40B4-BE49-F238E27FC236}">
                <a16:creationId xmlns:a16="http://schemas.microsoft.com/office/drawing/2014/main" id="{28ABD480-105C-7BB6-8365-68B1EB149544}"/>
              </a:ext>
            </a:extLst>
          </p:cNvPr>
          <p:cNvSpPr/>
          <p:nvPr/>
        </p:nvSpPr>
        <p:spPr>
          <a:xfrm>
            <a:off x="8250129" y="2429417"/>
            <a:ext cx="3488620" cy="17219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higher social grades (ABC1) were more likely to select cancer (26% vs 17% C2DEs). </a:t>
            </a:r>
          </a:p>
        </p:txBody>
      </p:sp>
      <p:sp>
        <p:nvSpPr>
          <p:cNvPr id="6" name="Speech Bubble: Rectangle with Corners Rounded 5">
            <a:extLst>
              <a:ext uri="{FF2B5EF4-FFF2-40B4-BE49-F238E27FC236}">
                <a16:creationId xmlns:a16="http://schemas.microsoft.com/office/drawing/2014/main" id="{8C62C91D-9554-22C5-7B7F-2EBBB7F788A0}"/>
              </a:ext>
            </a:extLst>
          </p:cNvPr>
          <p:cNvSpPr/>
          <p:nvPr/>
        </p:nvSpPr>
        <p:spPr>
          <a:xfrm>
            <a:off x="502355" y="456897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(23% vs 16% no disability), while those without a disability drove selection of lifestyle factors (24% vs 17%).</a:t>
            </a:r>
          </a:p>
        </p:txBody>
      </p:sp>
      <p:sp>
        <p:nvSpPr>
          <p:cNvPr id="7" name="Speech Bubble: Rectangle with Corners Rounded 6">
            <a:extLst>
              <a:ext uri="{FF2B5EF4-FFF2-40B4-BE49-F238E27FC236}">
                <a16:creationId xmlns:a16="http://schemas.microsoft.com/office/drawing/2014/main" id="{33C9DC00-8F97-A8CE-95C2-052986463B87}"/>
              </a:ext>
            </a:extLst>
          </p:cNvPr>
          <p:cNvSpPr/>
          <p:nvPr/>
        </p:nvSpPr>
        <p:spPr>
          <a:xfrm>
            <a:off x="4376242" y="4556821"/>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select a number of factors, including: existing and new physical health (both 23%), mental health problems (17%), as well as medication (12%).</a:t>
            </a:r>
            <a:endParaRPr lang="en-GB" sz="1200" dirty="0">
              <a:solidFill>
                <a:schemeClr val="tx1"/>
              </a:solidFill>
            </a:endParaRPr>
          </a:p>
        </p:txBody>
      </p:sp>
      <p:sp>
        <p:nvSpPr>
          <p:cNvPr id="9" name="Speech Bubble: Rectangle with Corners Rounded 8">
            <a:extLst>
              <a:ext uri="{FF2B5EF4-FFF2-40B4-BE49-F238E27FC236}">
                <a16:creationId xmlns:a16="http://schemas.microsoft.com/office/drawing/2014/main" id="{658BC38B-511F-54EF-2CE5-D003C1809BB4}"/>
              </a:ext>
            </a:extLst>
          </p:cNvPr>
          <p:cNvSpPr/>
          <p:nvPr/>
        </p:nvSpPr>
        <p:spPr>
          <a:xfrm>
            <a:off x="8250129" y="4528012"/>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Males were more likely than females to select a number of factors, including: lifestyle factors (26%), existing physical health (21%) as well as mental health problems (14%), and medication (12%).</a:t>
            </a:r>
            <a:endParaRPr lang="en-GB" sz="1200" dirty="0">
              <a:solidFill>
                <a:schemeClr val="tx1"/>
              </a:solidFill>
            </a:endParaRPr>
          </a:p>
        </p:txBody>
      </p:sp>
      <p:sp>
        <p:nvSpPr>
          <p:cNvPr id="10" name="Rectangle: Rounded Corners 9">
            <a:extLst>
              <a:ext uri="{FF2B5EF4-FFF2-40B4-BE49-F238E27FC236}">
                <a16:creationId xmlns:a16="http://schemas.microsoft.com/office/drawing/2014/main" id="{70FF69AB-B7A3-EAB7-385C-82E2FC3D41B8}"/>
              </a:ext>
            </a:extLst>
          </p:cNvPr>
          <p:cNvSpPr/>
          <p:nvPr/>
        </p:nvSpPr>
        <p:spPr>
          <a:xfrm>
            <a:off x="1279446" y="23414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7C894F18-12C4-0342-879E-92E71E297A91}"/>
              </a:ext>
            </a:extLst>
          </p:cNvPr>
          <p:cNvSpPr/>
          <p:nvPr/>
        </p:nvSpPr>
        <p:spPr>
          <a:xfrm>
            <a:off x="5155839" y="23257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2" name="Rectangle: Rounded Corners 11">
            <a:extLst>
              <a:ext uri="{FF2B5EF4-FFF2-40B4-BE49-F238E27FC236}">
                <a16:creationId xmlns:a16="http://schemas.microsoft.com/office/drawing/2014/main" id="{C40A5B3C-420B-ACDF-0B80-59B28F56386A}"/>
              </a:ext>
            </a:extLst>
          </p:cNvPr>
          <p:cNvSpPr/>
          <p:nvPr/>
        </p:nvSpPr>
        <p:spPr>
          <a:xfrm>
            <a:off x="9034053" y="23059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53D1A956-0F77-B764-0831-642C7CE668F2}"/>
              </a:ext>
            </a:extLst>
          </p:cNvPr>
          <p:cNvSpPr/>
          <p:nvPr/>
        </p:nvSpPr>
        <p:spPr>
          <a:xfrm>
            <a:off x="1288971" y="448473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8B2C844C-68FE-CDF4-D239-6DCE9939996B}"/>
              </a:ext>
            </a:extLst>
          </p:cNvPr>
          <p:cNvSpPr/>
          <p:nvPr/>
        </p:nvSpPr>
        <p:spPr>
          <a:xfrm>
            <a:off x="5165364" y="446901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Rectangle: Rounded Corners 14">
            <a:extLst>
              <a:ext uri="{FF2B5EF4-FFF2-40B4-BE49-F238E27FC236}">
                <a16:creationId xmlns:a16="http://schemas.microsoft.com/office/drawing/2014/main" id="{A288C8A2-A4CE-FB02-52C2-DC50454B0D95}"/>
              </a:ext>
            </a:extLst>
          </p:cNvPr>
          <p:cNvSpPr/>
          <p:nvPr/>
        </p:nvSpPr>
        <p:spPr>
          <a:xfrm>
            <a:off x="9043578" y="443926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TextBox 17">
            <a:extLst>
              <a:ext uri="{FF2B5EF4-FFF2-40B4-BE49-F238E27FC236}">
                <a16:creationId xmlns:a16="http://schemas.microsoft.com/office/drawing/2014/main" id="{B52273CD-0B91-02A7-32EB-699A5E0F189F}"/>
              </a:ext>
            </a:extLst>
          </p:cNvPr>
          <p:cNvSpPr txBox="1"/>
          <p:nvPr/>
        </p:nvSpPr>
        <p:spPr>
          <a:xfrm>
            <a:off x="3471003" y="1611609"/>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
        <p:nvSpPr>
          <p:cNvPr id="19" name="Footer Placeholder 5">
            <a:extLst>
              <a:ext uri="{FF2B5EF4-FFF2-40B4-BE49-F238E27FC236}">
                <a16:creationId xmlns:a16="http://schemas.microsoft.com/office/drawing/2014/main" id="{5F496471-9866-9F08-9526-3E9FD9C5AA8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(N=1,267)</a:t>
            </a:r>
          </a:p>
        </p:txBody>
      </p:sp>
    </p:spTree>
    <p:extLst>
      <p:ext uri="{BB962C8B-B14F-4D97-AF65-F5344CB8AC3E}">
        <p14:creationId xmlns:p14="http://schemas.microsoft.com/office/powerpoint/2010/main" val="386594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potential lung cancer symptoms, attribution to existing health problems was the most cited, with more than a third selecting this. This was followed by lifestyle factors and new physical health problems.</a:t>
            </a:r>
            <a:endParaRPr lang="en-GB" sz="2200" spc="10" dirty="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(N=972)</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2566127905"/>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2280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Similar to red flag symptoms, although only 1 in 10 attributed their potential lung cancer symptoms to mental health problems, this was higher among those under 30, ethnic minorities, from the most deprived deciles and a mental health diagnosis</a:t>
            </a:r>
            <a:endParaRPr lang="en-GB" sz="2200" spc="10" dirty="0">
              <a:latin typeface="+mn-lt"/>
              <a:ea typeface="+mn-ea"/>
              <a:cs typeface="+mn-cs"/>
            </a:endParaRPr>
          </a:p>
        </p:txBody>
      </p:sp>
      <p:sp>
        <p:nvSpPr>
          <p:cNvPr id="3" name="Speech Bubble: Rectangle with Corners Rounded 2">
            <a:extLst>
              <a:ext uri="{FF2B5EF4-FFF2-40B4-BE49-F238E27FC236}">
                <a16:creationId xmlns:a16="http://schemas.microsoft.com/office/drawing/2014/main" id="{5A34F195-3D5B-9889-A7E4-EB249C47A3C6}"/>
              </a:ext>
            </a:extLst>
          </p:cNvPr>
          <p:cNvSpPr/>
          <p:nvPr/>
        </p:nvSpPr>
        <p:spPr>
          <a:xfrm>
            <a:off x="477802" y="252989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30-49 were more likely to select new physical health (30%) and mental health problems (14%).</a:t>
            </a:r>
          </a:p>
          <a:p>
            <a:pPr algn="ctr"/>
            <a:endParaRPr lang="en-US" sz="1200" dirty="0">
              <a:solidFill>
                <a:schemeClr val="tx1"/>
              </a:solidFill>
            </a:endParaRPr>
          </a:p>
          <a:p>
            <a:pPr algn="ctr"/>
            <a:r>
              <a:rPr lang="en-US" sz="1200" dirty="0">
                <a:solidFill>
                  <a:schemeClr val="tx1"/>
                </a:solidFill>
              </a:rPr>
              <a:t>Those aged 50+ were more likely to select existing physical health problems (40%) and medication (14%).</a:t>
            </a:r>
          </a:p>
        </p:txBody>
      </p:sp>
      <p:sp>
        <p:nvSpPr>
          <p:cNvPr id="4" name="Speech Bubble: Rectangle with Corners Rounded 3">
            <a:extLst>
              <a:ext uri="{FF2B5EF4-FFF2-40B4-BE49-F238E27FC236}">
                <a16:creationId xmlns:a16="http://schemas.microsoft.com/office/drawing/2014/main" id="{9965027E-29D7-91D5-657B-176BFC791EEB}"/>
              </a:ext>
            </a:extLst>
          </p:cNvPr>
          <p:cNvSpPr/>
          <p:nvPr/>
        </p:nvSpPr>
        <p:spPr>
          <a:xfrm>
            <a:off x="4351689" y="251773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attribute symptoms to mental health problems (17%)</a:t>
            </a:r>
          </a:p>
        </p:txBody>
      </p:sp>
      <p:sp>
        <p:nvSpPr>
          <p:cNvPr id="5" name="Speech Bubble: Rectangle with Corners Rounded 4">
            <a:extLst>
              <a:ext uri="{FF2B5EF4-FFF2-40B4-BE49-F238E27FC236}">
                <a16:creationId xmlns:a16="http://schemas.microsoft.com/office/drawing/2014/main" id="{EE5A46A8-7674-5E79-E864-94A3922462F8}"/>
              </a:ext>
            </a:extLst>
          </p:cNvPr>
          <p:cNvSpPr/>
          <p:nvPr/>
        </p:nvSpPr>
        <p:spPr>
          <a:xfrm>
            <a:off x="8225576" y="248892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deciles (1-2) were more likely to select mental health problems (15% vs 4% least deprived deciles).</a:t>
            </a:r>
            <a:endParaRPr lang="en-GB" sz="1200" dirty="0">
              <a:solidFill>
                <a:schemeClr val="tx1"/>
              </a:solidFill>
            </a:endParaRPr>
          </a:p>
        </p:txBody>
      </p:sp>
      <p:sp>
        <p:nvSpPr>
          <p:cNvPr id="6" name="Speech Bubble: Rectangle with Corners Rounded 5">
            <a:extLst>
              <a:ext uri="{FF2B5EF4-FFF2-40B4-BE49-F238E27FC236}">
                <a16:creationId xmlns:a16="http://schemas.microsoft.com/office/drawing/2014/main" id="{BF964869-7E27-4053-8B68-1550EC897C04}"/>
              </a:ext>
            </a:extLst>
          </p:cNvPr>
          <p:cNvSpPr/>
          <p:nvPr/>
        </p:nvSpPr>
        <p:spPr>
          <a:xfrm>
            <a:off x="456462" y="44915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(47%) and medication (16%).</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D1DD6652-4EAD-2390-2E3E-CAE71368E5D3}"/>
              </a:ext>
            </a:extLst>
          </p:cNvPr>
          <p:cNvSpPr/>
          <p:nvPr/>
        </p:nvSpPr>
        <p:spPr>
          <a:xfrm>
            <a:off x="4330349" y="449540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attribute symptoms to an existing (44%) or new (27%) physical health problems, or mental health problems (16%).</a:t>
            </a:r>
          </a:p>
        </p:txBody>
      </p:sp>
      <p:sp>
        <p:nvSpPr>
          <p:cNvPr id="10" name="Rectangle: Rounded Corners 9">
            <a:extLst>
              <a:ext uri="{FF2B5EF4-FFF2-40B4-BE49-F238E27FC236}">
                <a16:creationId xmlns:a16="http://schemas.microsoft.com/office/drawing/2014/main" id="{2A3D8D02-AD82-7393-818E-817B3EF3C3D1}"/>
              </a:ext>
            </a:extLst>
          </p:cNvPr>
          <p:cNvSpPr/>
          <p:nvPr/>
        </p:nvSpPr>
        <p:spPr>
          <a:xfrm>
            <a:off x="1254893" y="240095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070EA1BE-7F1C-13B5-DA70-9AE9B1F02473}"/>
              </a:ext>
            </a:extLst>
          </p:cNvPr>
          <p:cNvSpPr/>
          <p:nvPr/>
        </p:nvSpPr>
        <p:spPr>
          <a:xfrm>
            <a:off x="5131286" y="238524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2" name="Rectangle: Rounded Corners 11">
            <a:extLst>
              <a:ext uri="{FF2B5EF4-FFF2-40B4-BE49-F238E27FC236}">
                <a16:creationId xmlns:a16="http://schemas.microsoft.com/office/drawing/2014/main" id="{3ABFC28D-A880-8C0E-7291-25C1EED6F546}"/>
              </a:ext>
            </a:extLst>
          </p:cNvPr>
          <p:cNvSpPr/>
          <p:nvPr/>
        </p:nvSpPr>
        <p:spPr>
          <a:xfrm>
            <a:off x="9009500" y="239524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13" name="Rectangle: Rounded Corners 12">
            <a:extLst>
              <a:ext uri="{FF2B5EF4-FFF2-40B4-BE49-F238E27FC236}">
                <a16:creationId xmlns:a16="http://schemas.microsoft.com/office/drawing/2014/main" id="{0419C091-E36C-72D3-3F15-139318612827}"/>
              </a:ext>
            </a:extLst>
          </p:cNvPr>
          <p:cNvSpPr/>
          <p:nvPr/>
        </p:nvSpPr>
        <p:spPr>
          <a:xfrm>
            <a:off x="1233553" y="440943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1D163016-D4F6-C9C0-D0C4-2CFDA4157E18}"/>
              </a:ext>
            </a:extLst>
          </p:cNvPr>
          <p:cNvSpPr/>
          <p:nvPr/>
        </p:nvSpPr>
        <p:spPr>
          <a:xfrm>
            <a:off x="5119471" y="44076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TextBox 14">
            <a:extLst>
              <a:ext uri="{FF2B5EF4-FFF2-40B4-BE49-F238E27FC236}">
                <a16:creationId xmlns:a16="http://schemas.microsoft.com/office/drawing/2014/main" id="{2E460FAE-C9F7-C202-F657-8342BBD0ED81}"/>
              </a:ext>
            </a:extLst>
          </p:cNvPr>
          <p:cNvSpPr txBox="1"/>
          <p:nvPr/>
        </p:nvSpPr>
        <p:spPr>
          <a:xfrm>
            <a:off x="3471003" y="155419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
        <p:nvSpPr>
          <p:cNvPr id="17" name="Footer Placeholder 5">
            <a:extLst>
              <a:ext uri="{FF2B5EF4-FFF2-40B4-BE49-F238E27FC236}">
                <a16:creationId xmlns:a16="http://schemas.microsoft.com/office/drawing/2014/main" id="{712B79BE-92C5-8823-9107-6F265679397A}"/>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(N=972)</a:t>
            </a:r>
          </a:p>
        </p:txBody>
      </p:sp>
      <p:sp>
        <p:nvSpPr>
          <p:cNvPr id="2" name="Speech Bubble: Rectangle with Corners Rounded 1">
            <a:extLst>
              <a:ext uri="{FF2B5EF4-FFF2-40B4-BE49-F238E27FC236}">
                <a16:creationId xmlns:a16="http://schemas.microsoft.com/office/drawing/2014/main" id="{461FFE04-203E-F116-6692-29B5007B0703}"/>
              </a:ext>
            </a:extLst>
          </p:cNvPr>
          <p:cNvSpPr/>
          <p:nvPr/>
        </p:nvSpPr>
        <p:spPr>
          <a:xfrm>
            <a:off x="8204236" y="4492078"/>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identify as LGBTQ+ were more likely to select existing physical health problems (47%).</a:t>
            </a:r>
          </a:p>
        </p:txBody>
      </p:sp>
      <p:sp>
        <p:nvSpPr>
          <p:cNvPr id="9" name="Rectangle: Rounded Corners 8">
            <a:extLst>
              <a:ext uri="{FF2B5EF4-FFF2-40B4-BE49-F238E27FC236}">
                <a16:creationId xmlns:a16="http://schemas.microsoft.com/office/drawing/2014/main" id="{3D7A9388-0897-B635-B314-C19852C44C62}"/>
              </a:ext>
            </a:extLst>
          </p:cNvPr>
          <p:cNvSpPr/>
          <p:nvPr/>
        </p:nvSpPr>
        <p:spPr>
          <a:xfrm>
            <a:off x="8993358" y="440427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a:t>
            </a:r>
          </a:p>
        </p:txBody>
      </p:sp>
    </p:spTree>
    <p:extLst>
      <p:ext uri="{BB962C8B-B14F-4D97-AF65-F5344CB8AC3E}">
        <p14:creationId xmlns:p14="http://schemas.microsoft.com/office/powerpoint/2010/main" val="1338868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Though there was a high proportion who were unsure, one in four of those who experienced potential oral cancer symptoms attributed these to lifestyle factors, or existing or new health problems</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(N=946)</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930829528"/>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50650" y="21002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Lifestyle factors was the most commonly selected cause of potential oral cancer symptoms overall, and males and those with no disability were more likely to attribute symptoms to it</a:t>
            </a:r>
            <a:endParaRPr lang="en-GB" sz="2200" spc="10" dirty="0">
              <a:latin typeface="+mn-lt"/>
              <a:ea typeface="+mn-ea"/>
              <a:cs typeface="+mn-cs"/>
            </a:endParaRPr>
          </a:p>
        </p:txBody>
      </p:sp>
      <p:sp>
        <p:nvSpPr>
          <p:cNvPr id="4" name="Speech Bubble: Rectangle with Corners Rounded 3">
            <a:extLst>
              <a:ext uri="{FF2B5EF4-FFF2-40B4-BE49-F238E27FC236}">
                <a16:creationId xmlns:a16="http://schemas.microsoft.com/office/drawing/2014/main" id="{100C4460-A1FD-6838-1EB2-A2F68BDE96D9}"/>
              </a:ext>
            </a:extLst>
          </p:cNvPr>
          <p:cNvSpPr/>
          <p:nvPr/>
        </p:nvSpPr>
        <p:spPr>
          <a:xfrm>
            <a:off x="502355" y="247038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18-29s were more likely to select mental health problems (28%), as were those aged 30-49 (22%) along with new physical health problems (29%).</a:t>
            </a:r>
          </a:p>
          <a:p>
            <a:pPr algn="ctr"/>
            <a:endParaRPr lang="en-GB" sz="1200" dirty="0">
              <a:solidFill>
                <a:schemeClr val="tx1"/>
              </a:solidFill>
            </a:endParaRPr>
          </a:p>
        </p:txBody>
      </p:sp>
      <p:sp>
        <p:nvSpPr>
          <p:cNvPr id="5" name="Speech Bubble: Rectangle with Corners Rounded 4">
            <a:extLst>
              <a:ext uri="{FF2B5EF4-FFF2-40B4-BE49-F238E27FC236}">
                <a16:creationId xmlns:a16="http://schemas.microsoft.com/office/drawing/2014/main" id="{BEE4EA5D-76A4-671B-7357-7FB4F1D2CE7F}"/>
              </a:ext>
            </a:extLst>
          </p:cNvPr>
          <p:cNvSpPr/>
          <p:nvPr/>
        </p:nvSpPr>
        <p:spPr>
          <a:xfrm>
            <a:off x="4376242" y="2458227"/>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attribute symptoms to mental health problems (23%), compared to white respondents (15%).</a:t>
            </a:r>
          </a:p>
        </p:txBody>
      </p:sp>
      <p:sp>
        <p:nvSpPr>
          <p:cNvPr id="6" name="Speech Bubble: Rectangle with Corners Rounded 5">
            <a:extLst>
              <a:ext uri="{FF2B5EF4-FFF2-40B4-BE49-F238E27FC236}">
                <a16:creationId xmlns:a16="http://schemas.microsoft.com/office/drawing/2014/main" id="{A2AF5D2D-6752-59F8-2B7B-C8B7C7FE78B9}"/>
              </a:ext>
            </a:extLst>
          </p:cNvPr>
          <p:cNvSpPr/>
          <p:nvPr/>
        </p:nvSpPr>
        <p:spPr>
          <a:xfrm>
            <a:off x="8250129" y="2429418"/>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to attribute symptoms to cancer (16% vs 8% C2DE).</a:t>
            </a:r>
            <a:endParaRPr lang="en-GB" sz="1200" dirty="0">
              <a:solidFill>
                <a:srgbClr val="FF0000"/>
              </a:solidFill>
            </a:endParaRPr>
          </a:p>
        </p:txBody>
      </p:sp>
      <p:sp>
        <p:nvSpPr>
          <p:cNvPr id="7" name="Speech Bubble: Rectangle with Corners Rounded 6">
            <a:extLst>
              <a:ext uri="{FF2B5EF4-FFF2-40B4-BE49-F238E27FC236}">
                <a16:creationId xmlns:a16="http://schemas.microsoft.com/office/drawing/2014/main" id="{FF2E82FE-F5F7-8106-7E1F-AE23B8DB46D2}"/>
              </a:ext>
            </a:extLst>
          </p:cNvPr>
          <p:cNvSpPr/>
          <p:nvPr/>
        </p:nvSpPr>
        <p:spPr>
          <a:xfrm>
            <a:off x="4277151" y="44709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mental health diagnosis were more likely to attribute symptoms to existing physical health problems (33%), mental health problems (24%) and medication (15%). </a:t>
            </a:r>
            <a:endParaRPr lang="en-GB" sz="1200" dirty="0">
              <a:solidFill>
                <a:srgbClr val="FF0000"/>
              </a:solidFill>
            </a:endParaRPr>
          </a:p>
        </p:txBody>
      </p:sp>
      <p:sp>
        <p:nvSpPr>
          <p:cNvPr id="9" name="Speech Bubble: Rectangle with Corners Rounded 8">
            <a:extLst>
              <a:ext uri="{FF2B5EF4-FFF2-40B4-BE49-F238E27FC236}">
                <a16:creationId xmlns:a16="http://schemas.microsoft.com/office/drawing/2014/main" id="{EF96DC26-3689-D49D-639C-AAE605428420}"/>
              </a:ext>
            </a:extLst>
          </p:cNvPr>
          <p:cNvSpPr/>
          <p:nvPr/>
        </p:nvSpPr>
        <p:spPr>
          <a:xfrm>
            <a:off x="8303438" y="44709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Males were more likely than females to attribute symptoms to lifestyle factors (30% vs 22%), cancer (15% vs 9%) and medication (14% vs 9%).</a:t>
            </a:r>
          </a:p>
        </p:txBody>
      </p:sp>
      <p:sp>
        <p:nvSpPr>
          <p:cNvPr id="11" name="Rectangle: Rounded Corners 10">
            <a:extLst>
              <a:ext uri="{FF2B5EF4-FFF2-40B4-BE49-F238E27FC236}">
                <a16:creationId xmlns:a16="http://schemas.microsoft.com/office/drawing/2014/main" id="{30AD2DF9-AA92-DD22-ADE8-C46B38EB463E}"/>
              </a:ext>
            </a:extLst>
          </p:cNvPr>
          <p:cNvSpPr/>
          <p:nvPr/>
        </p:nvSpPr>
        <p:spPr>
          <a:xfrm>
            <a:off x="1279446" y="23414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6C87C820-6B3F-2431-5DE9-9467F68D4AB8}"/>
              </a:ext>
            </a:extLst>
          </p:cNvPr>
          <p:cNvSpPr/>
          <p:nvPr/>
        </p:nvSpPr>
        <p:spPr>
          <a:xfrm>
            <a:off x="5155839" y="23257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3" name="Rectangle: Rounded Corners 12">
            <a:extLst>
              <a:ext uri="{FF2B5EF4-FFF2-40B4-BE49-F238E27FC236}">
                <a16:creationId xmlns:a16="http://schemas.microsoft.com/office/drawing/2014/main" id="{7726BBCC-F248-29F0-906C-CBBDB517D46B}"/>
              </a:ext>
            </a:extLst>
          </p:cNvPr>
          <p:cNvSpPr/>
          <p:nvPr/>
        </p:nvSpPr>
        <p:spPr>
          <a:xfrm>
            <a:off x="9034053" y="233573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4" name="Rectangle: Rounded Corners 13">
            <a:extLst>
              <a:ext uri="{FF2B5EF4-FFF2-40B4-BE49-F238E27FC236}">
                <a16:creationId xmlns:a16="http://schemas.microsoft.com/office/drawing/2014/main" id="{BF3421FB-D342-7068-076D-BBC435F85D2B}"/>
              </a:ext>
            </a:extLst>
          </p:cNvPr>
          <p:cNvSpPr/>
          <p:nvPr/>
        </p:nvSpPr>
        <p:spPr>
          <a:xfrm>
            <a:off x="5063767" y="438673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5" name="Rectangle: Rounded Corners 14">
            <a:extLst>
              <a:ext uri="{FF2B5EF4-FFF2-40B4-BE49-F238E27FC236}">
                <a16:creationId xmlns:a16="http://schemas.microsoft.com/office/drawing/2014/main" id="{0FC98ABE-3179-A9F4-3BA8-D065101D363E}"/>
              </a:ext>
            </a:extLst>
          </p:cNvPr>
          <p:cNvSpPr/>
          <p:nvPr/>
        </p:nvSpPr>
        <p:spPr>
          <a:xfrm>
            <a:off x="9083035" y="438737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0" name="Footer Placeholder 5">
            <a:extLst>
              <a:ext uri="{FF2B5EF4-FFF2-40B4-BE49-F238E27FC236}">
                <a16:creationId xmlns:a16="http://schemas.microsoft.com/office/drawing/2014/main" id="{8EE45453-A290-0EB6-4B86-CAD987188D7B}"/>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(N=946)</a:t>
            </a:r>
          </a:p>
        </p:txBody>
      </p:sp>
      <p:sp>
        <p:nvSpPr>
          <p:cNvPr id="17" name="TextBox 16">
            <a:extLst>
              <a:ext uri="{FF2B5EF4-FFF2-40B4-BE49-F238E27FC236}">
                <a16:creationId xmlns:a16="http://schemas.microsoft.com/office/drawing/2014/main" id="{903FF5F6-E7F7-71AB-997D-3B37027B0E9A}"/>
              </a:ext>
            </a:extLst>
          </p:cNvPr>
          <p:cNvSpPr txBox="1"/>
          <p:nvPr/>
        </p:nvSpPr>
        <p:spPr>
          <a:xfrm>
            <a:off x="3471003" y="1567963"/>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sp>
        <p:nvSpPr>
          <p:cNvPr id="18" name="Speech Bubble: Rectangle with Corners Rounded 17">
            <a:extLst>
              <a:ext uri="{FF2B5EF4-FFF2-40B4-BE49-F238E27FC236}">
                <a16:creationId xmlns:a16="http://schemas.microsoft.com/office/drawing/2014/main" id="{4D889CC3-8C30-AEC5-89C9-E396E3E7A025}"/>
              </a:ext>
            </a:extLst>
          </p:cNvPr>
          <p:cNvSpPr/>
          <p:nvPr/>
        </p:nvSpPr>
        <p:spPr>
          <a:xfrm>
            <a:off x="502355" y="4465002"/>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(32%), while those who do not have a disability were more likely to select lifestyle factors (31%).</a:t>
            </a:r>
            <a:endParaRPr lang="en-GB" sz="1200" dirty="0">
              <a:solidFill>
                <a:schemeClr val="tx1"/>
              </a:solidFill>
            </a:endParaRPr>
          </a:p>
        </p:txBody>
      </p:sp>
      <p:sp>
        <p:nvSpPr>
          <p:cNvPr id="19" name="Rectangle: Rounded Corners 18">
            <a:extLst>
              <a:ext uri="{FF2B5EF4-FFF2-40B4-BE49-F238E27FC236}">
                <a16:creationId xmlns:a16="http://schemas.microsoft.com/office/drawing/2014/main" id="{24C8041F-1DCF-62C5-00BF-FBA0BCBA8CE8}"/>
              </a:ext>
            </a:extLst>
          </p:cNvPr>
          <p:cNvSpPr/>
          <p:nvPr/>
        </p:nvSpPr>
        <p:spPr>
          <a:xfrm>
            <a:off x="1288971" y="438075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Tree>
    <p:extLst>
      <p:ext uri="{BB962C8B-B14F-4D97-AF65-F5344CB8AC3E}">
        <p14:creationId xmlns:p14="http://schemas.microsoft.com/office/powerpoint/2010/main" val="831686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around three in ten were concerned about the seriousness of them, though concern is highest among potential red-flag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(Any cancer symptom: N=3,096; Any non-specific cancer symptom: N=2,218; Any red-flag cancer symptom: N=1,267; Any lung-specific cancer symptom: N=972; Any oral cancer symptom: N=946).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Concern regarding symptoms</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31%</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25</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34%</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26%</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29%</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541253" y="1191425"/>
            <a:ext cx="11219265" cy="3918112"/>
            <a:chOff x="541253" y="844389"/>
            <a:chExt cx="11219265" cy="3918112"/>
          </a:xfrm>
        </p:grpSpPr>
        <p:sp>
          <p:nvSpPr>
            <p:cNvPr id="22" name="Rectangle 21">
              <a:extLst>
                <a:ext uri="{FF2B5EF4-FFF2-40B4-BE49-F238E27FC236}">
                  <a16:creationId xmlns:a16="http://schemas.microsoft.com/office/drawing/2014/main" id="{4D113A80-4F6A-8B1E-A1A6-C2FF0FB28C9B}"/>
                </a:ext>
              </a:extLst>
            </p:cNvPr>
            <p:cNvSpPr/>
            <p:nvPr/>
          </p:nvSpPr>
          <p:spPr>
            <a:xfrm>
              <a:off x="7758224" y="340230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166955428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462943"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1950736"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7" name="Rectangle 16">
              <a:extLst>
                <a:ext uri="{FF2B5EF4-FFF2-40B4-BE49-F238E27FC236}">
                  <a16:creationId xmlns:a16="http://schemas.microsoft.com/office/drawing/2014/main" id="{8AED39AA-4D4D-9495-396C-25A178EAE5BD}"/>
                </a:ext>
              </a:extLst>
            </p:cNvPr>
            <p:cNvSpPr/>
            <p:nvPr/>
          </p:nvSpPr>
          <p:spPr>
            <a:xfrm>
              <a:off x="4606778" y="3445558"/>
              <a:ext cx="639121"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8" name="Rectangle 17">
              <a:extLst>
                <a:ext uri="{FF2B5EF4-FFF2-40B4-BE49-F238E27FC236}">
                  <a16:creationId xmlns:a16="http://schemas.microsoft.com/office/drawing/2014/main" id="{CD753B1B-E333-BE06-BBC8-3D13EC02350E}"/>
                </a:ext>
              </a:extLst>
            </p:cNvPr>
            <p:cNvSpPr/>
            <p:nvPr/>
          </p:nvSpPr>
          <p:spPr>
            <a:xfrm>
              <a:off x="4961144" y="3499120"/>
              <a:ext cx="10448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9" name="Rectangle 18">
              <a:extLst>
                <a:ext uri="{FF2B5EF4-FFF2-40B4-BE49-F238E27FC236}">
                  <a16:creationId xmlns:a16="http://schemas.microsoft.com/office/drawing/2014/main" id="{CCF4C308-069C-3041-360C-770DB72B385A}"/>
                </a:ext>
              </a:extLst>
            </p:cNvPr>
            <p:cNvSpPr/>
            <p:nvPr/>
          </p:nvSpPr>
          <p:spPr>
            <a:xfrm>
              <a:off x="5960657" y="3461825"/>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6462390" y="342990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7234262" y="3448505"/>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23" name="Rectangle 22">
              <a:extLst>
                <a:ext uri="{FF2B5EF4-FFF2-40B4-BE49-F238E27FC236}">
                  <a16:creationId xmlns:a16="http://schemas.microsoft.com/office/drawing/2014/main" id="{6BE981E7-92AE-5164-4155-4AC6DDDABFCB}"/>
                </a:ext>
              </a:extLst>
            </p:cNvPr>
            <p:cNvSpPr/>
            <p:nvPr/>
          </p:nvSpPr>
          <p:spPr>
            <a:xfrm>
              <a:off x="8478074" y="3490979"/>
              <a:ext cx="970682"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4" name="Rectangle 23">
              <a:extLst>
                <a:ext uri="{FF2B5EF4-FFF2-40B4-BE49-F238E27FC236}">
                  <a16:creationId xmlns:a16="http://schemas.microsoft.com/office/drawing/2014/main" id="{42C25787-E15D-5BC9-AFE7-58C3A9046C2D}"/>
                </a:ext>
              </a:extLst>
            </p:cNvPr>
            <p:cNvSpPr/>
            <p:nvPr/>
          </p:nvSpPr>
          <p:spPr>
            <a:xfrm>
              <a:off x="9185091" y="3439620"/>
              <a:ext cx="861521"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5" name="Rectangle 24">
              <a:extLst>
                <a:ext uri="{FF2B5EF4-FFF2-40B4-BE49-F238E27FC236}">
                  <a16:creationId xmlns:a16="http://schemas.microsoft.com/office/drawing/2014/main" id="{FEC34255-3F7B-1609-86E1-1D8A36CFBF8D}"/>
                </a:ext>
              </a:extLst>
            </p:cNvPr>
            <p:cNvSpPr/>
            <p:nvPr/>
          </p:nvSpPr>
          <p:spPr>
            <a:xfrm>
              <a:off x="9880077" y="351268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26" name="Rectangle 25">
              <a:extLst>
                <a:ext uri="{FF2B5EF4-FFF2-40B4-BE49-F238E27FC236}">
                  <a16:creationId xmlns:a16="http://schemas.microsoft.com/office/drawing/2014/main" id="{57A22782-F084-791D-B7EA-D9E031792BEA}"/>
                </a:ext>
              </a:extLst>
            </p:cNvPr>
            <p:cNvSpPr/>
            <p:nvPr/>
          </p:nvSpPr>
          <p:spPr>
            <a:xfrm>
              <a:off x="10921194" y="3466218"/>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8009866" y="215895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7544450" y="24525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 regarding any potential cancer symptom increases significantly among those with a disability, with a mental health diagnosis and in the most deprived IMD deciles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582976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who experienced any potential cancer symptom (All: N=3,096; Male: N=1,415; Female: N=1,654; 18-29: N=537; 30-49: N=1,016; 50+: N=1,543; White: N=2,670; Ethnic minority background: N=426; ABC1: N=1,632; C2DE: N=1,464; No disability: N=1,746; Disability: N=1,289; Mental health condition: N=1,149; No mental health condition: N=1,792; IMD 1-2: N=572; IMD 3-8: N=1,832; IMD 9-10: N=692; EM with a disability: N=139; All not EM with a disability: N=2,957; Female EM from low social grades: N=101; All not female EM from low social grades: N=2,995; Low social grades with mental health diagnosis: N=599; All not low social grades with mental health diagnosis: N=2,497).</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62289" y="1615455"/>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Total* concern regarding any potential cancer symptom – by demographics</a:t>
            </a:r>
            <a:endParaRPr lang="en-GB" sz="1600" b="1" i="0" u="none" strike="noStrike" kern="1200" spc="10" baseline="0" dirty="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Speech Bubble: Rectangle with Corners Rounded 34">
            <a:extLst>
              <a:ext uri="{FF2B5EF4-FFF2-40B4-BE49-F238E27FC236}">
                <a16:creationId xmlns:a16="http://schemas.microsoft.com/office/drawing/2014/main" id="{825B374A-8808-B3F3-39EB-B2C6A0007C9F}"/>
              </a:ext>
            </a:extLst>
          </p:cNvPr>
          <p:cNvSpPr/>
          <p:nvPr/>
        </p:nvSpPr>
        <p:spPr>
          <a:xfrm>
            <a:off x="455191" y="4741448"/>
            <a:ext cx="322872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It follows that those who are from an ethnic minority background and living with a disability were more likely to be concerned than those who aren’t (42% vs 31%)</a:t>
            </a:r>
          </a:p>
        </p:txBody>
      </p:sp>
      <p:sp>
        <p:nvSpPr>
          <p:cNvPr id="37" name="Speech Bubble: Rectangle with Corners Rounded 36">
            <a:extLst>
              <a:ext uri="{FF2B5EF4-FFF2-40B4-BE49-F238E27FC236}">
                <a16:creationId xmlns:a16="http://schemas.microsoft.com/office/drawing/2014/main" id="{DAFAD186-A5F7-F2A3-3656-DDC14DC3FEB8}"/>
              </a:ext>
            </a:extLst>
          </p:cNvPr>
          <p:cNvSpPr/>
          <p:nvPr/>
        </p:nvSpPr>
        <p:spPr>
          <a:xfrm>
            <a:off x="4447806" y="4731281"/>
            <a:ext cx="322872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This is also the case for females from an ethnic minority background who are also from lower social grades (41% vs 31%).</a:t>
            </a:r>
          </a:p>
        </p:txBody>
      </p:sp>
      <p:pic>
        <p:nvPicPr>
          <p:cNvPr id="38" name="Picture 37">
            <a:extLst>
              <a:ext uri="{FF2B5EF4-FFF2-40B4-BE49-F238E27FC236}">
                <a16:creationId xmlns:a16="http://schemas.microsoft.com/office/drawing/2014/main" id="{9E059106-46DC-13AD-E759-FF595B37992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620713" y="4729364"/>
            <a:ext cx="891042" cy="891042"/>
          </a:xfrm>
          <a:prstGeom prst="rect">
            <a:avLst/>
          </a:prstGeom>
        </p:spPr>
      </p:pic>
      <p:sp>
        <p:nvSpPr>
          <p:cNvPr id="39" name="Speech Bubble: Rectangle with Corners Rounded 38">
            <a:extLst>
              <a:ext uri="{FF2B5EF4-FFF2-40B4-BE49-F238E27FC236}">
                <a16:creationId xmlns:a16="http://schemas.microsoft.com/office/drawing/2014/main" id="{92AD39DA-D01B-306B-34E0-9F8FEF645B66}"/>
              </a:ext>
            </a:extLst>
          </p:cNvPr>
          <p:cNvSpPr/>
          <p:nvPr/>
        </p:nvSpPr>
        <p:spPr>
          <a:xfrm>
            <a:off x="8601355" y="4708545"/>
            <a:ext cx="319605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from lower social grades with a mental health diagnosis were also more likely to be concerned than those who aren’t (35% vs 30%).</a:t>
            </a:r>
          </a:p>
        </p:txBody>
      </p:sp>
      <p:sp>
        <p:nvSpPr>
          <p:cNvPr id="4" name="Rectangle 3">
            <a:extLst>
              <a:ext uri="{FF2B5EF4-FFF2-40B4-BE49-F238E27FC236}">
                <a16:creationId xmlns:a16="http://schemas.microsoft.com/office/drawing/2014/main" id="{DDCF41C9-6D44-F21C-144E-AE97FE1AACB2}"/>
              </a:ext>
            </a:extLst>
          </p:cNvPr>
          <p:cNvSpPr/>
          <p:nvPr/>
        </p:nvSpPr>
        <p:spPr>
          <a:xfrm>
            <a:off x="2799667" y="3784800"/>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337623" y="3784800"/>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3866761" y="3784800"/>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9" name="Rectangle 8">
            <a:extLst>
              <a:ext uri="{FF2B5EF4-FFF2-40B4-BE49-F238E27FC236}">
                <a16:creationId xmlns:a16="http://schemas.microsoft.com/office/drawing/2014/main" id="{0E1240E5-6A00-205D-7F28-CFADC9F574FD}"/>
              </a:ext>
            </a:extLst>
          </p:cNvPr>
          <p:cNvSpPr/>
          <p:nvPr/>
        </p:nvSpPr>
        <p:spPr>
          <a:xfrm>
            <a:off x="10507021" y="3859718"/>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40" name="Isosceles Triangle 39">
            <a:extLst>
              <a:ext uri="{FF2B5EF4-FFF2-40B4-BE49-F238E27FC236}">
                <a16:creationId xmlns:a16="http://schemas.microsoft.com/office/drawing/2014/main" id="{D4F51D9C-78EF-F2B0-B037-E7320863B37E}"/>
              </a:ext>
            </a:extLst>
          </p:cNvPr>
          <p:cNvSpPr>
            <a:spLocks noChangeAspect="1"/>
          </p:cNvSpPr>
          <p:nvPr/>
        </p:nvSpPr>
        <p:spPr>
          <a:xfrm>
            <a:off x="10218413" y="260925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97624042-31CB-36BE-598F-C27E8014DE63}"/>
              </a:ext>
            </a:extLst>
          </p:cNvPr>
          <p:cNvSpPr>
            <a:spLocks noChangeAspect="1"/>
          </p:cNvSpPr>
          <p:nvPr/>
        </p:nvSpPr>
        <p:spPr>
          <a:xfrm>
            <a:off x="9334848" y="258471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0" name="Isosceles Triangle 59">
            <a:extLst>
              <a:ext uri="{FF2B5EF4-FFF2-40B4-BE49-F238E27FC236}">
                <a16:creationId xmlns:a16="http://schemas.microsoft.com/office/drawing/2014/main" id="{346D0CE8-74EF-ACA4-B4DA-EEFC7E248235}"/>
              </a:ext>
            </a:extLst>
          </p:cNvPr>
          <p:cNvSpPr>
            <a:spLocks noChangeAspect="1"/>
          </p:cNvSpPr>
          <p:nvPr/>
        </p:nvSpPr>
        <p:spPr>
          <a:xfrm rot="10800000">
            <a:off x="8893431" y="273794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61" name="Picture 60">
            <a:extLst>
              <a:ext uri="{FF2B5EF4-FFF2-40B4-BE49-F238E27FC236}">
                <a16:creationId xmlns:a16="http://schemas.microsoft.com/office/drawing/2014/main" id="{9E73D2A0-56C1-18D4-0060-D29114E69D7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710312" y="4722891"/>
            <a:ext cx="891042" cy="891042"/>
          </a:xfrm>
          <a:prstGeom prst="rect">
            <a:avLst/>
          </a:prstGeom>
        </p:spPr>
      </p:pic>
      <p:sp>
        <p:nvSpPr>
          <p:cNvPr id="3" name="Isosceles Triangle 2">
            <a:extLst>
              <a:ext uri="{FF2B5EF4-FFF2-40B4-BE49-F238E27FC236}">
                <a16:creationId xmlns:a16="http://schemas.microsoft.com/office/drawing/2014/main" id="{65CFF019-1581-2F84-9442-3D55410C5B73}"/>
              </a:ext>
            </a:extLst>
          </p:cNvPr>
          <p:cNvSpPr>
            <a:spLocks noChangeAspect="1"/>
          </p:cNvSpPr>
          <p:nvPr/>
        </p:nvSpPr>
        <p:spPr>
          <a:xfrm rot="10800000">
            <a:off x="11118429" y="27615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9885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dirty="0">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438923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just over half reported successfully contacting their GP, while around four in ten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dirty="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H4_rec. You said that you have experienced [symptom] in the last 12 months. We would now like to ask you a few more questions about this. Which of the following, if any, did you do after noticing the symptom? Please select all that apply.</a:t>
            </a:r>
          </a:p>
          <a:p>
            <a:r>
              <a:rPr lang="en-US" sz="800" dirty="0"/>
              <a:t>Base: All (Any cancer symptom: N=3,096; Any non-specific cancer symptom: N=2,218; Any red-flag cancer symptom: N=1,267; Any lung-specific cancer symptom: N=972; Any oral cancer symptom: N=946). </a:t>
            </a:r>
          </a:p>
          <a:p>
            <a:endParaRPr lang="en-US" sz="800" dirty="0"/>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2611707174"/>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60</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52</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lang="en-GB" sz="1400" b="1" dirty="0">
                <a:solidFill>
                  <a:srgbClr val="009CEE"/>
                </a:solidFill>
                <a:latin typeface="Arial" panose="020B0604020202020204"/>
              </a:rPr>
              <a:t>60</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lang="en-GB" sz="1400" b="1" dirty="0">
                <a:solidFill>
                  <a:srgbClr val="FF0087">
                    <a:lumMod val="40000"/>
                    <a:lumOff val="60000"/>
                  </a:srgbClr>
                </a:solidFill>
                <a:latin typeface="Arial" panose="020B0604020202020204"/>
              </a:rPr>
              <a:t>53</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dirty="0">
                <a:solidFill>
                  <a:srgbClr val="009CEE">
                    <a:lumMod val="40000"/>
                    <a:lumOff val="60000"/>
                  </a:srgbClr>
                </a:solidFill>
                <a:latin typeface="Arial" panose="020B0604020202020204"/>
              </a:rPr>
              <a:t>54</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 across all symptoms, there were more contacted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dirty="0"/>
              <a:t>Proportion who contacted their GP within 6 months of noticing the symptom</a:t>
            </a:r>
          </a:p>
        </p:txBody>
      </p:sp>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037365"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(Any cancer symptom: N=3,096; Any non-specific cancer symptom: N=2,218; Any red-flag cancer symptom: N=1,267; Any lung-specific cancer symptom: N=972; Any oral cancer symptom: N=946). </a:t>
            </a:r>
          </a:p>
        </p:txBody>
      </p:sp>
      <p:graphicFrame>
        <p:nvGraphicFramePr>
          <p:cNvPr id="2" name="Chart 1">
            <a:extLst>
              <a:ext uri="{FF2B5EF4-FFF2-40B4-BE49-F238E27FC236}">
                <a16:creationId xmlns:a16="http://schemas.microsoft.com/office/drawing/2014/main" id="{A6CEF7D0-01A5-2D9F-2115-3EFF0AA54405}"/>
              </a:ext>
            </a:extLst>
          </p:cNvPr>
          <p:cNvGraphicFramePr/>
          <p:nvPr>
            <p:extLst>
              <p:ext uri="{D42A27DB-BD31-4B8C-83A1-F6EECF244321}">
                <p14:modId xmlns:p14="http://schemas.microsoft.com/office/powerpoint/2010/main" val="480489375"/>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296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873562"/>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319071"/>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420931730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7971563" y="15988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7541738" y="18675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164308"/>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who experienced any potential cancer symptom (All: N=3,096; Male: N=1,415; Female: N=1,654; 18-29: N=537; 30-49: N=1,016; 50+: N=1,543; White: N=2,670; Ethnic minority background: N=426; ABC1: N=1,632; C2DE: N=1,464; No disability: N=1,746; Disability: N=1,289; No mental health condition: N=1,792; Mental health condition: N=1,149; IMD 1-2: N=572; IMD 3-8: N=1,832; IMD 9-10: N=692; Ethnic minorities with a disability: N=139)</a:t>
            </a:r>
          </a:p>
          <a:p>
            <a:endParaRPr lang="en-US" sz="800" dirty="0"/>
          </a:p>
        </p:txBody>
      </p:sp>
      <p:sp>
        <p:nvSpPr>
          <p:cNvPr id="32" name="Isosceles Triangle 31">
            <a:extLst>
              <a:ext uri="{FF2B5EF4-FFF2-40B4-BE49-F238E27FC236}">
                <a16:creationId xmlns:a16="http://schemas.microsoft.com/office/drawing/2014/main" id="{4225F721-B294-2A7C-57C4-EFC42388A280}"/>
              </a:ext>
            </a:extLst>
          </p:cNvPr>
          <p:cNvSpPr>
            <a:spLocks noChangeAspect="1"/>
          </p:cNvSpPr>
          <p:nvPr/>
        </p:nvSpPr>
        <p:spPr>
          <a:xfrm>
            <a:off x="9497426" y="2298642"/>
            <a:ext cx="171428" cy="15139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6C98D7CE-25AA-A9E6-D66B-6B4F434F5906}"/>
              </a:ext>
            </a:extLst>
          </p:cNvPr>
          <p:cNvSpPr>
            <a:spLocks noChangeAspect="1"/>
          </p:cNvSpPr>
          <p:nvPr/>
        </p:nvSpPr>
        <p:spPr>
          <a:xfrm rot="10800000">
            <a:off x="9053177" y="2446738"/>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Likelihood to contact their GP within 6 months increased for those aged 50+, living with a disability or a mental health diagnosis</a:t>
            </a:r>
          </a:p>
        </p:txBody>
      </p:sp>
      <p:sp>
        <p:nvSpPr>
          <p:cNvPr id="2" name="Rectangle 1">
            <a:extLst>
              <a:ext uri="{FF2B5EF4-FFF2-40B4-BE49-F238E27FC236}">
                <a16:creationId xmlns:a16="http://schemas.microsoft.com/office/drawing/2014/main" id="{F3BA6347-6DD5-0F9B-6AAB-E498F6D99EEB}"/>
              </a:ext>
            </a:extLst>
          </p:cNvPr>
          <p:cNvSpPr/>
          <p:nvPr/>
        </p:nvSpPr>
        <p:spPr>
          <a:xfrm>
            <a:off x="7895075" y="4299780"/>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7374118" y="4315008"/>
            <a:ext cx="776428" cy="5126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32801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2794120" y="432095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295346" y="4312324"/>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3839561" y="431782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0" name="Rectangle 9">
            <a:extLst>
              <a:ext uri="{FF2B5EF4-FFF2-40B4-BE49-F238E27FC236}">
                <a16:creationId xmlns:a16="http://schemas.microsoft.com/office/drawing/2014/main" id="{574B7678-0CA4-B5D8-5C18-FE6759AAA295}"/>
              </a:ext>
            </a:extLst>
          </p:cNvPr>
          <p:cNvSpPr/>
          <p:nvPr/>
        </p:nvSpPr>
        <p:spPr>
          <a:xfrm>
            <a:off x="4701104" y="4328011"/>
            <a:ext cx="62971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1" name="Rectangle 10">
            <a:extLst>
              <a:ext uri="{FF2B5EF4-FFF2-40B4-BE49-F238E27FC236}">
                <a16:creationId xmlns:a16="http://schemas.microsoft.com/office/drawing/2014/main" id="{B542C6E9-B7FD-DE46-37C3-61D9509A0643}"/>
              </a:ext>
            </a:extLst>
          </p:cNvPr>
          <p:cNvSpPr/>
          <p:nvPr/>
        </p:nvSpPr>
        <p:spPr>
          <a:xfrm>
            <a:off x="4987290" y="4459494"/>
            <a:ext cx="987752" cy="24224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 background</a:t>
            </a:r>
          </a:p>
        </p:txBody>
      </p:sp>
      <p:sp>
        <p:nvSpPr>
          <p:cNvPr id="14" name="Rectangle 13">
            <a:extLst>
              <a:ext uri="{FF2B5EF4-FFF2-40B4-BE49-F238E27FC236}">
                <a16:creationId xmlns:a16="http://schemas.microsoft.com/office/drawing/2014/main" id="{8ECF0284-5A30-30F3-B879-32B8A90B8477}"/>
              </a:ext>
            </a:extLst>
          </p:cNvPr>
          <p:cNvSpPr/>
          <p:nvPr/>
        </p:nvSpPr>
        <p:spPr>
          <a:xfrm>
            <a:off x="8616295" y="4580615"/>
            <a:ext cx="881131" cy="1536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5" name="Rectangle 14">
            <a:extLst>
              <a:ext uri="{FF2B5EF4-FFF2-40B4-BE49-F238E27FC236}">
                <a16:creationId xmlns:a16="http://schemas.microsoft.com/office/drawing/2014/main" id="{E21DBCBA-5028-911F-4D1E-9901449DB9A1}"/>
              </a:ext>
            </a:extLst>
          </p:cNvPr>
          <p:cNvSpPr/>
          <p:nvPr/>
        </p:nvSpPr>
        <p:spPr>
          <a:xfrm>
            <a:off x="9268462" y="4571322"/>
            <a:ext cx="93088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6" name="Rectangle 15">
            <a:extLst>
              <a:ext uri="{FF2B5EF4-FFF2-40B4-BE49-F238E27FC236}">
                <a16:creationId xmlns:a16="http://schemas.microsoft.com/office/drawing/2014/main" id="{29774451-1B67-C273-45A9-EF1AF443FFB1}"/>
              </a:ext>
            </a:extLst>
          </p:cNvPr>
          <p:cNvSpPr/>
          <p:nvPr/>
        </p:nvSpPr>
        <p:spPr>
          <a:xfrm>
            <a:off x="6112449" y="4304565"/>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6588342" y="432801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457777" y="4333834"/>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1889058" y="4334015"/>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0096358" y="435005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37" name="Rectangle 36">
            <a:extLst>
              <a:ext uri="{FF2B5EF4-FFF2-40B4-BE49-F238E27FC236}">
                <a16:creationId xmlns:a16="http://schemas.microsoft.com/office/drawing/2014/main" id="{52EAC010-0E14-1933-F65F-AA46A50EA905}"/>
              </a:ext>
            </a:extLst>
          </p:cNvPr>
          <p:cNvSpPr/>
          <p:nvPr/>
        </p:nvSpPr>
        <p:spPr>
          <a:xfrm>
            <a:off x="10743754" y="4350054"/>
            <a:ext cx="51657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38" name="Rectangle 37">
            <a:extLst>
              <a:ext uri="{FF2B5EF4-FFF2-40B4-BE49-F238E27FC236}">
                <a16:creationId xmlns:a16="http://schemas.microsoft.com/office/drawing/2014/main" id="{A9E462E9-EF38-6919-6C9A-4324732B90BA}"/>
              </a:ext>
            </a:extLst>
          </p:cNvPr>
          <p:cNvSpPr/>
          <p:nvPr/>
        </p:nvSpPr>
        <p:spPr>
          <a:xfrm>
            <a:off x="11107727" y="435005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40" name="Speech Bubble: Rectangle with Corners Rounded 39">
            <a:extLst>
              <a:ext uri="{FF2B5EF4-FFF2-40B4-BE49-F238E27FC236}">
                <a16:creationId xmlns:a16="http://schemas.microsoft.com/office/drawing/2014/main" id="{423ED52A-FBD9-94A4-B1DC-C8DB0A1D2DB4}"/>
              </a:ext>
            </a:extLst>
          </p:cNvPr>
          <p:cNvSpPr/>
          <p:nvPr/>
        </p:nvSpPr>
        <p:spPr>
          <a:xfrm>
            <a:off x="3914486" y="4971871"/>
            <a:ext cx="4248364"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who are from an ethnic minority background and living with a disability who experienced any potential cancer symptom were more likely to contact their GP within 6 months than those who aren’t (33% vs 25%)</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3978679" y="2264297"/>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002455" y="2653444"/>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1613102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FF06-9A94-9388-0B39-6AF1FEF2F6D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BAD6AAD-9196-B16B-07D5-31060F270B27}"/>
              </a:ext>
            </a:extLst>
          </p:cNvPr>
          <p:cNvSpPr txBox="1">
            <a:spLocks/>
          </p:cNvSpPr>
          <p:nvPr/>
        </p:nvSpPr>
        <p:spPr>
          <a:xfrm>
            <a:off x="284206" y="6044671"/>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All who experienced any potential cancer symptom (All: N=3,096; EM with disability: N=139; All not EM with disability; N=2,957; EM with mental health condition: N=128; All not EM with mental health condition: N=2,968; EM low social grade: N=196; All not EM low social grade: N= 2,900; EM women low social grade: N=101; All not EM women low social grade: N=2,995; Low social grade with mental health condition: N=599; All not low social grade with mental health condition: N=2,497; 50+ and low social grade: N=835; All not 50+ and low social grade: N=2,261; 50+ and ethnic minority: N=131; All not 50+ and ethnic minority: N=2,965)</a:t>
            </a:r>
          </a:p>
        </p:txBody>
      </p:sp>
      <p:sp>
        <p:nvSpPr>
          <p:cNvPr id="7" name="Title 4">
            <a:extLst>
              <a:ext uri="{FF2B5EF4-FFF2-40B4-BE49-F238E27FC236}">
                <a16:creationId xmlns:a16="http://schemas.microsoft.com/office/drawing/2014/main" id="{144918E9-BFA3-5130-24B0-9E7EC9571196}"/>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had with a disability, or who were over 50 years old from a lower social grade were also more likely to contact their GP within 6 months</a:t>
            </a:r>
          </a:p>
        </p:txBody>
      </p:sp>
      <p:sp>
        <p:nvSpPr>
          <p:cNvPr id="18" name="TextBox 17">
            <a:extLst>
              <a:ext uri="{FF2B5EF4-FFF2-40B4-BE49-F238E27FC236}">
                <a16:creationId xmlns:a16="http://schemas.microsoft.com/office/drawing/2014/main" id="{AF1DB4B0-27A5-90EC-6BD3-FB8373269A16}"/>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FDAE2E07-76DE-F055-3236-9D8AE0324DE8}"/>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B510B1A3-3546-EEE5-CEBB-F218578D493B}"/>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1000C7B6-0DC1-2FD1-3152-BF2451A4956F}"/>
              </a:ext>
            </a:extLst>
          </p:cNvPr>
          <p:cNvGrpSpPr/>
          <p:nvPr/>
        </p:nvGrpSpPr>
        <p:grpSpPr>
          <a:xfrm>
            <a:off x="284206" y="1845082"/>
            <a:ext cx="11263061" cy="3918112"/>
            <a:chOff x="419223" y="844389"/>
            <a:chExt cx="11263061" cy="3918112"/>
          </a:xfrm>
        </p:grpSpPr>
        <p:graphicFrame>
          <p:nvGraphicFramePr>
            <p:cNvPr id="36" name="Chart 35">
              <a:extLst>
                <a:ext uri="{FF2B5EF4-FFF2-40B4-BE49-F238E27FC236}">
                  <a16:creationId xmlns:a16="http://schemas.microsoft.com/office/drawing/2014/main" id="{D803ECA0-3AD7-7E6A-609B-9006512CEB4F}"/>
                </a:ext>
              </a:extLst>
            </p:cNvPr>
            <p:cNvGraphicFramePr/>
            <p:nvPr>
              <p:extLst>
                <p:ext uri="{D42A27DB-BD31-4B8C-83A1-F6EECF244321}">
                  <p14:modId xmlns:p14="http://schemas.microsoft.com/office/powerpoint/2010/main" val="377531768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3BCEDEC8-4E32-3607-ED7D-268562E66CDA}"/>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CA67934F-F815-797E-C69A-605B751B0CBC}"/>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EA1A065F-19D1-3ACD-B3E2-0E2BB073E5F8}"/>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D8F78A10-75A9-3EB4-8949-AC6711261B42}"/>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E4676CAF-C535-5050-5AD7-A8CB0F66B21B}"/>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F7EE254C-7C31-F068-73EA-2A5AEB9F0855}"/>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6595EC86-2F57-D70B-DBBD-ADD4A48C9E89}"/>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BDCD9E8E-E3E5-5B6D-50B9-99CE2A7B8BEC}"/>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03953415-1479-6C2E-ABD3-BAAFC884F590}"/>
              </a:ext>
            </a:extLst>
          </p:cNvPr>
          <p:cNvSpPr/>
          <p:nvPr/>
        </p:nvSpPr>
        <p:spPr>
          <a:xfrm>
            <a:off x="10149262" y="458059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78D0E016-D3F5-71FF-5E26-3B938418025E}"/>
              </a:ext>
            </a:extLst>
          </p:cNvPr>
          <p:cNvSpPr/>
          <p:nvPr/>
        </p:nvSpPr>
        <p:spPr>
          <a:xfrm>
            <a:off x="7186084" y="489459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A3F496A4-6CBB-981F-772B-491A8749E189}"/>
              </a:ext>
            </a:extLst>
          </p:cNvPr>
          <p:cNvSpPr/>
          <p:nvPr/>
        </p:nvSpPr>
        <p:spPr>
          <a:xfrm>
            <a:off x="4140068" y="4699217"/>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2" name="Rectangle 1">
            <a:extLst>
              <a:ext uri="{FF2B5EF4-FFF2-40B4-BE49-F238E27FC236}">
                <a16:creationId xmlns:a16="http://schemas.microsoft.com/office/drawing/2014/main" id="{D171068A-3726-0880-9FD7-08C62E79B658}"/>
              </a:ext>
            </a:extLst>
          </p:cNvPr>
          <p:cNvSpPr/>
          <p:nvPr/>
        </p:nvSpPr>
        <p:spPr>
          <a:xfrm>
            <a:off x="491298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38605391-DDA0-AFF3-A2F0-01D0139C2047}"/>
              </a:ext>
            </a:extLst>
          </p:cNvPr>
          <p:cNvSpPr/>
          <p:nvPr/>
        </p:nvSpPr>
        <p:spPr>
          <a:xfrm>
            <a:off x="636911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E86E8B07-5F6F-BF71-AE53-220E0B707580}"/>
              </a:ext>
            </a:extLst>
          </p:cNvPr>
          <p:cNvSpPr/>
          <p:nvPr/>
        </p:nvSpPr>
        <p:spPr>
          <a:xfrm>
            <a:off x="7767747" y="450166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A1608C01-5884-5531-DB4D-50533AE39594}"/>
              </a:ext>
            </a:extLst>
          </p:cNvPr>
          <p:cNvSpPr/>
          <p:nvPr/>
        </p:nvSpPr>
        <p:spPr>
          <a:xfrm>
            <a:off x="9329530" y="454369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24A8527F-0421-0E05-C712-4F072EAB15CE}"/>
              </a:ext>
            </a:extLst>
          </p:cNvPr>
          <p:cNvSpPr/>
          <p:nvPr/>
        </p:nvSpPr>
        <p:spPr>
          <a:xfrm>
            <a:off x="10810909" y="4535333"/>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12" name="Isosceles Triangle 11">
            <a:extLst>
              <a:ext uri="{FF2B5EF4-FFF2-40B4-BE49-F238E27FC236}">
                <a16:creationId xmlns:a16="http://schemas.microsoft.com/office/drawing/2014/main" id="{DA3B722A-3DEC-C01B-26F3-DEC32DD1B2C4}"/>
              </a:ext>
            </a:extLst>
          </p:cNvPr>
          <p:cNvSpPr>
            <a:spLocks noChangeAspect="1"/>
          </p:cNvSpPr>
          <p:nvPr/>
        </p:nvSpPr>
        <p:spPr>
          <a:xfrm rot="10800000">
            <a:off x="2150707" y="275924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4BA53C13-1FB8-FC12-525D-7C5C6A9030FB}"/>
              </a:ext>
            </a:extLst>
          </p:cNvPr>
          <p:cNvSpPr>
            <a:spLocks noChangeAspect="1"/>
          </p:cNvSpPr>
          <p:nvPr/>
        </p:nvSpPr>
        <p:spPr>
          <a:xfrm>
            <a:off x="1659549" y="249171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TextBox 33">
            <a:extLst>
              <a:ext uri="{FF2B5EF4-FFF2-40B4-BE49-F238E27FC236}">
                <a16:creationId xmlns:a16="http://schemas.microsoft.com/office/drawing/2014/main" id="{214177C9-A701-5CC4-5F88-C645C9FEB11A}"/>
              </a:ext>
            </a:extLst>
          </p:cNvPr>
          <p:cNvSpPr txBox="1"/>
          <p:nvPr/>
        </p:nvSpPr>
        <p:spPr>
          <a:xfrm>
            <a:off x="2165062" y="1554589"/>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sp>
        <p:nvSpPr>
          <p:cNvPr id="22" name="Isosceles Triangle 21">
            <a:extLst>
              <a:ext uri="{FF2B5EF4-FFF2-40B4-BE49-F238E27FC236}">
                <a16:creationId xmlns:a16="http://schemas.microsoft.com/office/drawing/2014/main" id="{5496239C-A92D-7B01-8E4B-08FAD61F0384}"/>
              </a:ext>
            </a:extLst>
          </p:cNvPr>
          <p:cNvSpPr>
            <a:spLocks noChangeAspect="1"/>
          </p:cNvSpPr>
          <p:nvPr/>
        </p:nvSpPr>
        <p:spPr>
          <a:xfrm rot="10800000">
            <a:off x="9519154" y="278077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F59BE675-EA71-0B7F-9A09-824B6CF44188}"/>
              </a:ext>
            </a:extLst>
          </p:cNvPr>
          <p:cNvSpPr>
            <a:spLocks noChangeAspect="1"/>
          </p:cNvSpPr>
          <p:nvPr/>
        </p:nvSpPr>
        <p:spPr>
          <a:xfrm>
            <a:off x="9027195" y="254935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8189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who contacted their doctor (Any potential cancer symptom: N=2,096; Any potential non-specific cancer symptom: N=1,311; Any potential red-flag cancer symptom: N=848; Any potential lung-specific cancer symptom: N=594; Any potential oral cancer symptom: N=639)</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1502062290"/>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dirty="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 strong majority said they spoke to a healthcare professional within 2 weeks after contacting their GP, with around a quarter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2"/>
            <a:ext cx="195434" cy="25903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78%</a:t>
            </a:r>
            <a:endParaRPr lang="en-GB" sz="1100" b="1" dirty="0">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70034" cy="23059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74%</a:t>
            </a:r>
            <a:endParaRPr lang="en-GB" sz="1100" b="1" dirty="0">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86%</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70034"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77%</a:t>
            </a:r>
            <a:endParaRPr lang="en-GB" sz="1100" b="1" dirty="0">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02852"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76%</a:t>
            </a:r>
            <a:endParaRPr lang="en-GB" sz="1100" b="1" dirty="0">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87%</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53630" cy="23695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71%</a:t>
            </a:r>
            <a:endParaRPr lang="en-GB" sz="1100" b="1" dirty="0">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85%</a:t>
            </a:r>
          </a:p>
        </p:txBody>
      </p:sp>
    </p:spTree>
    <p:extLst>
      <p:ext uri="{BB962C8B-B14F-4D97-AF65-F5344CB8AC3E}">
        <p14:creationId xmlns:p14="http://schemas.microsoft.com/office/powerpoint/2010/main" val="310411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4CA9B0E-4466-10BF-0448-D52A3D4DDAD4}"/>
              </a:ext>
            </a:extLst>
          </p:cNvPr>
          <p:cNvSpPr/>
          <p:nvPr/>
        </p:nvSpPr>
        <p:spPr>
          <a:xfrm>
            <a:off x="7792859" y="5075173"/>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grpSp>
        <p:nvGrpSpPr>
          <p:cNvPr id="10" name="Group 9">
            <a:extLst>
              <a:ext uri="{FF2B5EF4-FFF2-40B4-BE49-F238E27FC236}">
                <a16:creationId xmlns:a16="http://schemas.microsoft.com/office/drawing/2014/main" id="{8A436B57-FE96-B559-D64D-485F0990E913}"/>
              </a:ext>
            </a:extLst>
          </p:cNvPr>
          <p:cNvGrpSpPr/>
          <p:nvPr/>
        </p:nvGrpSpPr>
        <p:grpSpPr>
          <a:xfrm>
            <a:off x="316089" y="2163586"/>
            <a:ext cx="11595739" cy="4499757"/>
            <a:chOff x="541253" y="844389"/>
            <a:chExt cx="11219265" cy="3918112"/>
          </a:xfrm>
        </p:grpSpPr>
        <p:graphicFrame>
          <p:nvGraphicFramePr>
            <p:cNvPr id="11" name="Chart 10">
              <a:extLst>
                <a:ext uri="{FF2B5EF4-FFF2-40B4-BE49-F238E27FC236}">
                  <a16:creationId xmlns:a16="http://schemas.microsoft.com/office/drawing/2014/main" id="{BCD72D66-7D06-BA00-E7C2-BBC54FA3BD96}"/>
                </a:ext>
              </a:extLst>
            </p:cNvPr>
            <p:cNvGraphicFramePr/>
            <p:nvPr>
              <p:extLst>
                <p:ext uri="{D42A27DB-BD31-4B8C-83A1-F6EECF244321}">
                  <p14:modId xmlns:p14="http://schemas.microsoft.com/office/powerpoint/2010/main" val="11435416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5238714E-08F5-43C2-F6A2-17616395908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3" name="Isosceles Triangle 12">
              <a:extLst>
                <a:ext uri="{FF2B5EF4-FFF2-40B4-BE49-F238E27FC236}">
                  <a16:creationId xmlns:a16="http://schemas.microsoft.com/office/drawing/2014/main" id="{9BF648C5-9672-B65F-08EA-38FA4791A468}"/>
                </a:ext>
              </a:extLst>
            </p:cNvPr>
            <p:cNvSpPr>
              <a:spLocks noChangeAspect="1"/>
            </p:cNvSpPr>
            <p:nvPr/>
          </p:nvSpPr>
          <p:spPr>
            <a:xfrm>
              <a:off x="7568332" y="13118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4" name="Isosceles Triangle 13">
              <a:extLst>
                <a:ext uri="{FF2B5EF4-FFF2-40B4-BE49-F238E27FC236}">
                  <a16:creationId xmlns:a16="http://schemas.microsoft.com/office/drawing/2014/main" id="{ADE759D2-54CA-2D14-E982-67B5398CE3B5}"/>
                </a:ext>
              </a:extLst>
            </p:cNvPr>
            <p:cNvSpPr>
              <a:spLocks noChangeAspect="1"/>
            </p:cNvSpPr>
            <p:nvPr/>
          </p:nvSpPr>
          <p:spPr>
            <a:xfrm rot="10800000">
              <a:off x="7983557" y="13991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3" name="TextBox 2">
            <a:extLst>
              <a:ext uri="{FF2B5EF4-FFF2-40B4-BE49-F238E27FC236}">
                <a16:creationId xmlns:a16="http://schemas.microsoft.com/office/drawing/2014/main" id="{B75821B4-BACA-02A9-5115-A2F6E85E2EE2}"/>
              </a:ext>
            </a:extLst>
          </p:cNvPr>
          <p:cNvSpPr txBox="1"/>
          <p:nvPr/>
        </p:nvSpPr>
        <p:spPr>
          <a:xfrm>
            <a:off x="2271170" y="1562656"/>
            <a:ext cx="7742044" cy="584775"/>
          </a:xfrm>
          <a:prstGeom prst="rect">
            <a:avLst/>
          </a:prstGeom>
          <a:noFill/>
        </p:spPr>
        <p:txBody>
          <a:bodyPr wrap="square" rtlCol="0">
            <a:spAutoFit/>
          </a:bodyPr>
          <a:lstStyle/>
          <a:p>
            <a:pPr algn="ctr"/>
            <a:r>
              <a:rPr lang="en-US" sz="1600" b="1" spc="10" dirty="0"/>
              <a:t>Of those who experienced any potential cancer symptom and discussed it </a:t>
            </a:r>
            <a:r>
              <a:rPr lang="en-US" sz="1600" b="1" u="sng" spc="10" dirty="0"/>
              <a:t>up to two weeks</a:t>
            </a:r>
            <a:r>
              <a:rPr lang="en-US" sz="1600" b="1" spc="10" dirty="0"/>
              <a:t> of contacting their GP</a:t>
            </a:r>
          </a:p>
        </p:txBody>
      </p:sp>
      <p:sp>
        <p:nvSpPr>
          <p:cNvPr id="15" name="Rectangle 14">
            <a:extLst>
              <a:ext uri="{FF2B5EF4-FFF2-40B4-BE49-F238E27FC236}">
                <a16:creationId xmlns:a16="http://schemas.microsoft.com/office/drawing/2014/main" id="{045A772F-9504-ED0F-55FC-5E5B9DF38683}"/>
              </a:ext>
            </a:extLst>
          </p:cNvPr>
          <p:cNvSpPr/>
          <p:nvPr/>
        </p:nvSpPr>
        <p:spPr>
          <a:xfrm>
            <a:off x="7242328" y="5177441"/>
            <a:ext cx="788044"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Title 4">
            <a:extLst>
              <a:ext uri="{FF2B5EF4-FFF2-40B4-BE49-F238E27FC236}">
                <a16:creationId xmlns:a16="http://schemas.microsoft.com/office/drawing/2014/main" id="{F70AECED-A5C0-65EB-EE93-D60AE3140C48}"/>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proportion who discussed their symptom within two weeks of contacting their GP is generally consistent across subgroups with the except of those with a disability, who are very slightly less likely to have done so than those without a disability</a:t>
            </a:r>
          </a:p>
        </p:txBody>
      </p:sp>
      <p:sp>
        <p:nvSpPr>
          <p:cNvPr id="7" name="Isosceles Triangle 6">
            <a:extLst>
              <a:ext uri="{FF2B5EF4-FFF2-40B4-BE49-F238E27FC236}">
                <a16:creationId xmlns:a16="http://schemas.microsoft.com/office/drawing/2014/main" id="{3E2D4BF1-233E-B8A2-CEAB-DE24C0C1EBEA}"/>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Isosceles Triangle 7">
            <a:extLst>
              <a:ext uri="{FF2B5EF4-FFF2-40B4-BE49-F238E27FC236}">
                <a16:creationId xmlns:a16="http://schemas.microsoft.com/office/drawing/2014/main" id="{7917F925-3DDA-926B-A0E0-4F81C9BA9E47}"/>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Rectangle 21">
            <a:extLst>
              <a:ext uri="{FF2B5EF4-FFF2-40B4-BE49-F238E27FC236}">
                <a16:creationId xmlns:a16="http://schemas.microsoft.com/office/drawing/2014/main" id="{23334CBD-55E1-C2A2-DB42-0CF8751C692D}"/>
              </a:ext>
            </a:extLst>
          </p:cNvPr>
          <p:cNvSpPr/>
          <p:nvPr/>
        </p:nvSpPr>
        <p:spPr>
          <a:xfrm>
            <a:off x="271848" y="5172526"/>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23" name="Rectangle 22">
            <a:extLst>
              <a:ext uri="{FF2B5EF4-FFF2-40B4-BE49-F238E27FC236}">
                <a16:creationId xmlns:a16="http://schemas.microsoft.com/office/drawing/2014/main" id="{480C459E-6695-6AD9-22CE-7B3393D6190A}"/>
              </a:ext>
            </a:extLst>
          </p:cNvPr>
          <p:cNvSpPr/>
          <p:nvPr/>
        </p:nvSpPr>
        <p:spPr>
          <a:xfrm>
            <a:off x="2668985" y="516546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4" name="Rectangle 23">
            <a:extLst>
              <a:ext uri="{FF2B5EF4-FFF2-40B4-BE49-F238E27FC236}">
                <a16:creationId xmlns:a16="http://schemas.microsoft.com/office/drawing/2014/main" id="{075F0E84-7300-FF65-555D-EE16369D7A32}"/>
              </a:ext>
            </a:extLst>
          </p:cNvPr>
          <p:cNvSpPr/>
          <p:nvPr/>
        </p:nvSpPr>
        <p:spPr>
          <a:xfrm>
            <a:off x="3170211" y="5156839"/>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5" name="Rectangle 24">
            <a:extLst>
              <a:ext uri="{FF2B5EF4-FFF2-40B4-BE49-F238E27FC236}">
                <a16:creationId xmlns:a16="http://schemas.microsoft.com/office/drawing/2014/main" id="{7E6894AD-0CC1-7A4A-A5EC-6465CE54CF62}"/>
              </a:ext>
            </a:extLst>
          </p:cNvPr>
          <p:cNvSpPr/>
          <p:nvPr/>
        </p:nvSpPr>
        <p:spPr>
          <a:xfrm>
            <a:off x="3714426" y="5162337"/>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26" name="Rectangle 25">
            <a:extLst>
              <a:ext uri="{FF2B5EF4-FFF2-40B4-BE49-F238E27FC236}">
                <a16:creationId xmlns:a16="http://schemas.microsoft.com/office/drawing/2014/main" id="{2553B2F7-35DA-42C0-E0D5-973F32F54E25}"/>
              </a:ext>
            </a:extLst>
          </p:cNvPr>
          <p:cNvSpPr/>
          <p:nvPr/>
        </p:nvSpPr>
        <p:spPr>
          <a:xfrm>
            <a:off x="4575969" y="5172526"/>
            <a:ext cx="62971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7" name="Rectangle 26">
            <a:extLst>
              <a:ext uri="{FF2B5EF4-FFF2-40B4-BE49-F238E27FC236}">
                <a16:creationId xmlns:a16="http://schemas.microsoft.com/office/drawing/2014/main" id="{C4C07E4E-372B-E43F-61A3-7A015BF83365}"/>
              </a:ext>
            </a:extLst>
          </p:cNvPr>
          <p:cNvSpPr/>
          <p:nvPr/>
        </p:nvSpPr>
        <p:spPr>
          <a:xfrm>
            <a:off x="4985277" y="5437784"/>
            <a:ext cx="740929" cy="1832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 background</a:t>
            </a:r>
          </a:p>
        </p:txBody>
      </p:sp>
      <p:sp>
        <p:nvSpPr>
          <p:cNvPr id="28" name="Rectangle 27">
            <a:extLst>
              <a:ext uri="{FF2B5EF4-FFF2-40B4-BE49-F238E27FC236}">
                <a16:creationId xmlns:a16="http://schemas.microsoft.com/office/drawing/2014/main" id="{69AB595D-C600-4CBD-E468-8A591A7106DE}"/>
              </a:ext>
            </a:extLst>
          </p:cNvPr>
          <p:cNvSpPr/>
          <p:nvPr/>
        </p:nvSpPr>
        <p:spPr>
          <a:xfrm>
            <a:off x="9132083" y="5456296"/>
            <a:ext cx="881131" cy="1536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9" name="Rectangle 28">
            <a:extLst>
              <a:ext uri="{FF2B5EF4-FFF2-40B4-BE49-F238E27FC236}">
                <a16:creationId xmlns:a16="http://schemas.microsoft.com/office/drawing/2014/main" id="{065A0F4C-61CB-4F3F-A0F9-1C9701C894C0}"/>
              </a:ext>
            </a:extLst>
          </p:cNvPr>
          <p:cNvSpPr/>
          <p:nvPr/>
        </p:nvSpPr>
        <p:spPr>
          <a:xfrm>
            <a:off x="8496897" y="5355574"/>
            <a:ext cx="930885" cy="15366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30" name="Rectangle 29">
            <a:extLst>
              <a:ext uri="{FF2B5EF4-FFF2-40B4-BE49-F238E27FC236}">
                <a16:creationId xmlns:a16="http://schemas.microsoft.com/office/drawing/2014/main" id="{B2F4F0C2-6577-0AE2-3C99-B222471670E8}"/>
              </a:ext>
            </a:extLst>
          </p:cNvPr>
          <p:cNvSpPr/>
          <p:nvPr/>
        </p:nvSpPr>
        <p:spPr>
          <a:xfrm>
            <a:off x="5987314" y="514908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31" name="Rectangle 30">
            <a:extLst>
              <a:ext uri="{FF2B5EF4-FFF2-40B4-BE49-F238E27FC236}">
                <a16:creationId xmlns:a16="http://schemas.microsoft.com/office/drawing/2014/main" id="{7CB51224-B822-7879-6E44-F579144EDE5D}"/>
              </a:ext>
            </a:extLst>
          </p:cNvPr>
          <p:cNvSpPr/>
          <p:nvPr/>
        </p:nvSpPr>
        <p:spPr>
          <a:xfrm>
            <a:off x="6463207" y="517252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32" name="Rectangle 31">
            <a:extLst>
              <a:ext uri="{FF2B5EF4-FFF2-40B4-BE49-F238E27FC236}">
                <a16:creationId xmlns:a16="http://schemas.microsoft.com/office/drawing/2014/main" id="{8899EDB6-01A5-C0FC-57D7-35A44CBC82E7}"/>
              </a:ext>
            </a:extLst>
          </p:cNvPr>
          <p:cNvSpPr/>
          <p:nvPr/>
        </p:nvSpPr>
        <p:spPr>
          <a:xfrm>
            <a:off x="1332642" y="5178349"/>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3" name="Rectangle 32">
            <a:extLst>
              <a:ext uri="{FF2B5EF4-FFF2-40B4-BE49-F238E27FC236}">
                <a16:creationId xmlns:a16="http://schemas.microsoft.com/office/drawing/2014/main" id="{954187BD-9FA0-DE81-B694-91F10091E9A6}"/>
              </a:ext>
            </a:extLst>
          </p:cNvPr>
          <p:cNvSpPr/>
          <p:nvPr/>
        </p:nvSpPr>
        <p:spPr>
          <a:xfrm>
            <a:off x="1763923" y="5178530"/>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4" name="Rectangle 33">
            <a:extLst>
              <a:ext uri="{FF2B5EF4-FFF2-40B4-BE49-F238E27FC236}">
                <a16:creationId xmlns:a16="http://schemas.microsoft.com/office/drawing/2014/main" id="{F2B7E086-A1C6-FABF-EFD3-DF685D080799}"/>
              </a:ext>
            </a:extLst>
          </p:cNvPr>
          <p:cNvSpPr/>
          <p:nvPr/>
        </p:nvSpPr>
        <p:spPr>
          <a:xfrm>
            <a:off x="9971223" y="519456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35" name="Rectangle 34">
            <a:extLst>
              <a:ext uri="{FF2B5EF4-FFF2-40B4-BE49-F238E27FC236}">
                <a16:creationId xmlns:a16="http://schemas.microsoft.com/office/drawing/2014/main" id="{3ECB43B3-1BBF-0803-BB09-B2AFED9877C2}"/>
              </a:ext>
            </a:extLst>
          </p:cNvPr>
          <p:cNvSpPr/>
          <p:nvPr/>
        </p:nvSpPr>
        <p:spPr>
          <a:xfrm>
            <a:off x="10618619" y="5194569"/>
            <a:ext cx="51657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36" name="Rectangle 35">
            <a:extLst>
              <a:ext uri="{FF2B5EF4-FFF2-40B4-BE49-F238E27FC236}">
                <a16:creationId xmlns:a16="http://schemas.microsoft.com/office/drawing/2014/main" id="{5F852BB1-9BF1-60A7-4E66-6CA7539761B4}"/>
              </a:ext>
            </a:extLst>
          </p:cNvPr>
          <p:cNvSpPr/>
          <p:nvPr/>
        </p:nvSpPr>
        <p:spPr>
          <a:xfrm>
            <a:off x="10982592" y="519456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37" name="TextBox 36">
            <a:extLst>
              <a:ext uri="{FF2B5EF4-FFF2-40B4-BE49-F238E27FC236}">
                <a16:creationId xmlns:a16="http://schemas.microsoft.com/office/drawing/2014/main" id="{74096A90-3CF0-AE15-2EBC-FE97ABD7588F}"/>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38" name="Footer Placeholder 5">
            <a:extLst>
              <a:ext uri="{FF2B5EF4-FFF2-40B4-BE49-F238E27FC236}">
                <a16:creationId xmlns:a16="http://schemas.microsoft.com/office/drawing/2014/main" id="{0CE8BD01-C5E2-031D-6FEB-B90BB39B1391}"/>
              </a:ext>
            </a:extLst>
          </p:cNvPr>
          <p:cNvSpPr txBox="1">
            <a:spLocks/>
          </p:cNvSpPr>
          <p:nvPr/>
        </p:nvSpPr>
        <p:spPr>
          <a:xfrm>
            <a:off x="280172" y="6164308"/>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H6_rec1.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Base: All who experienced any potential cancer symptom (All: N=2,096; Male: N=931; Female: N=1,150; 18-29: N=299; 30-49: N=680; 50+: N=1,117; White: N=1,816; Ethnic minority background: N=280; ABC1: N=1,106; C2DE: N=990; No disability: N=1,121; Disability: N=946; No mental health condition: N=1,182; Mental health condition: N=818; IMD 1-2: N=387; IMD 3-8: N=1,244; IMD 9-10: N=465)</a:t>
            </a:r>
          </a:p>
          <a:p>
            <a:endParaRPr lang="en-US" sz="800" dirty="0"/>
          </a:p>
        </p:txBody>
      </p:sp>
    </p:spTree>
    <p:extLst>
      <p:ext uri="{BB962C8B-B14F-4D97-AF65-F5344CB8AC3E}">
        <p14:creationId xmlns:p14="http://schemas.microsoft.com/office/powerpoint/2010/main" val="164939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DA11-54EA-547B-6660-602115A18C7A}"/>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65902538-14DA-CBC7-92F6-51C324F767B9}"/>
              </a:ext>
            </a:extLst>
          </p:cNvPr>
          <p:cNvSpPr txBox="1">
            <a:spLocks/>
          </p:cNvSpPr>
          <p:nvPr/>
        </p:nvSpPr>
        <p:spPr>
          <a:xfrm>
            <a:off x="284206" y="6044671"/>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H6_rec1.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Base: All who experienced any potential cancer symptom (All: N=2,096; EM with disability: N=99; All not EM with disability; N=1,997; EM with mental health condition: N=92; All not EM with mental health condition: N=2,004; EM low social grade: N=127; All not EM low social grade: N=1,969; EM women low social grade: N=66; All not EM women low social grade: N=2,030; Low social grade with mental health condition: N=424; All not low social grade with mental health condition: N=1,672; 50+ and low social grade: N=601; All not 50+ and low social grade: N=1,495; 50+ and ethnic minority: N=88; All not 50+ and ethnic minority: N=2,008)</a:t>
            </a:r>
          </a:p>
        </p:txBody>
      </p:sp>
      <p:sp>
        <p:nvSpPr>
          <p:cNvPr id="7" name="Title 4">
            <a:extLst>
              <a:ext uri="{FF2B5EF4-FFF2-40B4-BE49-F238E27FC236}">
                <a16:creationId xmlns:a16="http://schemas.microsoft.com/office/drawing/2014/main" id="{E984D700-D68A-36D2-D7CE-152429F6220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However when looking at intersecting subgroups, there were no significant differences between these subgroups</a:t>
            </a:r>
          </a:p>
        </p:txBody>
      </p:sp>
      <p:sp>
        <p:nvSpPr>
          <p:cNvPr id="18" name="TextBox 17">
            <a:extLst>
              <a:ext uri="{FF2B5EF4-FFF2-40B4-BE49-F238E27FC236}">
                <a16:creationId xmlns:a16="http://schemas.microsoft.com/office/drawing/2014/main" id="{DF0232E8-62B2-4CCC-5245-464236CF62FE}"/>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50E4625F-424F-5F4C-5DA3-FFE04550A70D}"/>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1289C5A8-28C0-A60E-9982-A6A1245F737E}"/>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CDBE4BAD-0BE4-1B6E-D6E1-DBA7DBBDB2FE}"/>
              </a:ext>
            </a:extLst>
          </p:cNvPr>
          <p:cNvGrpSpPr/>
          <p:nvPr/>
        </p:nvGrpSpPr>
        <p:grpSpPr>
          <a:xfrm>
            <a:off x="284206" y="1845082"/>
            <a:ext cx="11263061" cy="3918112"/>
            <a:chOff x="419223" y="844389"/>
            <a:chExt cx="11263061" cy="3918112"/>
          </a:xfrm>
        </p:grpSpPr>
        <p:graphicFrame>
          <p:nvGraphicFramePr>
            <p:cNvPr id="36" name="Chart 35">
              <a:extLst>
                <a:ext uri="{FF2B5EF4-FFF2-40B4-BE49-F238E27FC236}">
                  <a16:creationId xmlns:a16="http://schemas.microsoft.com/office/drawing/2014/main" id="{E9CA3CD6-6B01-4E0F-C8FE-D306E3DBC382}"/>
                </a:ext>
              </a:extLst>
            </p:cNvPr>
            <p:cNvGraphicFramePr/>
            <p:nvPr>
              <p:extLst>
                <p:ext uri="{D42A27DB-BD31-4B8C-83A1-F6EECF244321}">
                  <p14:modId xmlns:p14="http://schemas.microsoft.com/office/powerpoint/2010/main" val="232793929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2FF52D6C-6542-32B5-C9D5-161AFE0EB690}"/>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5B32D517-7FD8-2112-BD7A-594A34B50D48}"/>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CF7A5CF4-CE65-F6BB-ED8E-073EEBEC7C98}"/>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D4521204-D6B3-1837-1DA1-8463E9219F06}"/>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C1A0B029-9050-3383-D159-7E67A18557DE}"/>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56F999F7-C151-33A9-F9FC-F83C4941FF66}"/>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BBF9F288-9C68-4D61-48D0-F8BFC1D9A88C}"/>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6F36208A-94B3-1348-728C-7DBCD77C0636}"/>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22D9DAF2-92B3-4096-1328-A979A52B48F1}"/>
              </a:ext>
            </a:extLst>
          </p:cNvPr>
          <p:cNvSpPr/>
          <p:nvPr/>
        </p:nvSpPr>
        <p:spPr>
          <a:xfrm>
            <a:off x="10149262" y="458059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92A9E4A8-404C-BC4F-2B86-880863794B65}"/>
              </a:ext>
            </a:extLst>
          </p:cNvPr>
          <p:cNvSpPr/>
          <p:nvPr/>
        </p:nvSpPr>
        <p:spPr>
          <a:xfrm>
            <a:off x="7186084" y="489459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E0C7D26B-A63D-65C2-3C05-CD2E0FC1D452}"/>
              </a:ext>
            </a:extLst>
          </p:cNvPr>
          <p:cNvSpPr/>
          <p:nvPr/>
        </p:nvSpPr>
        <p:spPr>
          <a:xfrm>
            <a:off x="4140068" y="4699217"/>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2" name="Rectangle 1">
            <a:extLst>
              <a:ext uri="{FF2B5EF4-FFF2-40B4-BE49-F238E27FC236}">
                <a16:creationId xmlns:a16="http://schemas.microsoft.com/office/drawing/2014/main" id="{EC8472CC-1FA5-688F-5CEE-88D3E7CBE5B9}"/>
              </a:ext>
            </a:extLst>
          </p:cNvPr>
          <p:cNvSpPr/>
          <p:nvPr/>
        </p:nvSpPr>
        <p:spPr>
          <a:xfrm>
            <a:off x="491298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6C7B93A0-CAFB-049F-743F-61654A2C3F79}"/>
              </a:ext>
            </a:extLst>
          </p:cNvPr>
          <p:cNvSpPr/>
          <p:nvPr/>
        </p:nvSpPr>
        <p:spPr>
          <a:xfrm>
            <a:off x="6369116" y="444774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9824BD0F-C81C-30B2-3F38-24951D043EC4}"/>
              </a:ext>
            </a:extLst>
          </p:cNvPr>
          <p:cNvSpPr/>
          <p:nvPr/>
        </p:nvSpPr>
        <p:spPr>
          <a:xfrm>
            <a:off x="7767747" y="450166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FC530E2E-C127-58FF-BBBA-D009E2073D61}"/>
              </a:ext>
            </a:extLst>
          </p:cNvPr>
          <p:cNvSpPr/>
          <p:nvPr/>
        </p:nvSpPr>
        <p:spPr>
          <a:xfrm>
            <a:off x="9329530" y="4543692"/>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9160D8BB-D263-94B9-CDC7-100835AEAA43}"/>
              </a:ext>
            </a:extLst>
          </p:cNvPr>
          <p:cNvSpPr/>
          <p:nvPr/>
        </p:nvSpPr>
        <p:spPr>
          <a:xfrm>
            <a:off x="10810909" y="4535333"/>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4" name="TextBox 33">
            <a:extLst>
              <a:ext uri="{FF2B5EF4-FFF2-40B4-BE49-F238E27FC236}">
                <a16:creationId xmlns:a16="http://schemas.microsoft.com/office/drawing/2014/main" id="{3EE92142-E386-EAC0-99FD-2BB4201E6801}"/>
              </a:ext>
            </a:extLst>
          </p:cNvPr>
          <p:cNvSpPr txBox="1"/>
          <p:nvPr/>
        </p:nvSpPr>
        <p:spPr>
          <a:xfrm>
            <a:off x="2165062" y="1554589"/>
            <a:ext cx="7742044" cy="584775"/>
          </a:xfrm>
          <a:prstGeom prst="rect">
            <a:avLst/>
          </a:prstGeom>
          <a:noFill/>
        </p:spPr>
        <p:txBody>
          <a:bodyPr wrap="square" rtlCol="0">
            <a:spAutoFit/>
          </a:bodyPr>
          <a:lstStyle/>
          <a:p>
            <a:pPr algn="ctr"/>
            <a:r>
              <a:rPr lang="en-US" sz="1600" b="1" spc="10" dirty="0"/>
              <a:t>Of those who experienced any potential cancer symptom and discussed it </a:t>
            </a:r>
            <a:r>
              <a:rPr lang="en-US" sz="1600" b="1" u="sng" spc="10" dirty="0"/>
              <a:t>up to two weeks</a:t>
            </a:r>
            <a:r>
              <a:rPr lang="en-US" sz="1600" b="1" spc="10" dirty="0"/>
              <a:t> of contacting their GP</a:t>
            </a:r>
          </a:p>
        </p:txBody>
      </p:sp>
      <p:sp>
        <p:nvSpPr>
          <p:cNvPr id="8" name="Oval 7">
            <a:extLst>
              <a:ext uri="{FF2B5EF4-FFF2-40B4-BE49-F238E27FC236}">
                <a16:creationId xmlns:a16="http://schemas.microsoft.com/office/drawing/2014/main" id="{5A9B271F-7FF5-F650-A2F7-249DD87B2313}"/>
              </a:ext>
            </a:extLst>
          </p:cNvPr>
          <p:cNvSpPr/>
          <p:nvPr/>
        </p:nvSpPr>
        <p:spPr>
          <a:xfrm>
            <a:off x="1628716" y="54832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58AEF591-902A-BDBD-F7FF-A08DF2AA3B4B}"/>
              </a:ext>
            </a:extLst>
          </p:cNvPr>
          <p:cNvSpPr/>
          <p:nvPr/>
        </p:nvSpPr>
        <p:spPr>
          <a:xfrm>
            <a:off x="3160453" y="580721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77E1C043-D3DE-850A-5ABE-B63DD0C031CB}"/>
              </a:ext>
            </a:extLst>
          </p:cNvPr>
          <p:cNvSpPr/>
          <p:nvPr/>
        </p:nvSpPr>
        <p:spPr>
          <a:xfrm>
            <a:off x="6069081" y="545319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63DBEFF4-BC17-5CB2-BF72-E9FB9F95EEB7}"/>
              </a:ext>
            </a:extLst>
          </p:cNvPr>
          <p:cNvSpPr/>
          <p:nvPr/>
        </p:nvSpPr>
        <p:spPr>
          <a:xfrm>
            <a:off x="10462218" y="51278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87813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1433259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(N=1,549); Any non-specific cancer symptom (N=955); Any red-flag cancer symptom (N=562); Any lung-specific cancer symptom (N=415); Any oral cancer symptom (N=457)</a:t>
            </a:r>
          </a:p>
          <a:p>
            <a:r>
              <a:rPr lang="en-US" sz="800" dirty="0"/>
              <a:t>N.B. data does not add up to 100% as multiple symptoms were discussed </a:t>
            </a:r>
          </a:p>
          <a:p>
            <a:r>
              <a:rPr lang="en-US" sz="800" dirty="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dirty="0"/>
              <a:t>If respondents went back to their GP after still experiencing symptom</a:t>
            </a:r>
          </a:p>
        </p:txBody>
      </p:sp>
      <p:graphicFrame>
        <p:nvGraphicFramePr>
          <p:cNvPr id="2" name="Chart 1">
            <a:extLst>
              <a:ext uri="{FF2B5EF4-FFF2-40B4-BE49-F238E27FC236}">
                <a16:creationId xmlns:a16="http://schemas.microsoft.com/office/drawing/2014/main" id="{3F2756B6-89A6-A3AA-0808-EAC29F03B3C2}"/>
              </a:ext>
            </a:extLst>
          </p:cNvPr>
          <p:cNvGraphicFramePr/>
          <p:nvPr>
            <p:extLst>
              <p:ext uri="{D42A27DB-BD31-4B8C-83A1-F6EECF244321}">
                <p14:modId xmlns:p14="http://schemas.microsoft.com/office/powerpoint/2010/main" val="4063375117"/>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327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findings from the 2024 Cancer Awareness Measure+ survey. This is the seventh Measure survey to be conducted by YouGov and where relevant, results have been compared in the analysis.</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6,844 people completed the survey in November 2024. </a:t>
            </a:r>
          </a:p>
          <a:p>
            <a:pPr marL="1028700" lvl="1" indent="-342900"/>
            <a:r>
              <a:rPr lang="en-US" sz="1600" dirty="0"/>
              <a:t>The sample was boosted in Northern Ireland, North East England and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UK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a:p>
            <a:endParaRPr lang="en-GB"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N=1,549; Males: N= 668; Females: N= 875; White: N=1,358; Ethnic minority background: N=191; 18-29: N= 208; 30-49: N= 503; 50+: N= 838; ABC1: N=800; C2DE: N=749; IMD 1-2: N=287; IMD 3-8: N=907; IMD 9-10: N=355; Not living with a disability: N= 779; Living with a disability: N=752; Mental health condition: N=648; no mental health condition: N=834)</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with a disability or mental health condition were more likely to report recontacting their GP</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FAC1E7DE-127C-63AC-3B90-51A22F83ED38}"/>
              </a:ext>
            </a:extLst>
          </p:cNvPr>
          <p:cNvGrpSpPr/>
          <p:nvPr/>
        </p:nvGrpSpPr>
        <p:grpSpPr>
          <a:xfrm>
            <a:off x="486186" y="2168478"/>
            <a:ext cx="11219627" cy="3918112"/>
            <a:chOff x="540891" y="844389"/>
            <a:chExt cx="11219627" cy="3918112"/>
          </a:xfrm>
        </p:grpSpPr>
        <p:graphicFrame>
          <p:nvGraphicFramePr>
            <p:cNvPr id="36" name="Chart 35">
              <a:extLst>
                <a:ext uri="{FF2B5EF4-FFF2-40B4-BE49-F238E27FC236}">
                  <a16:creationId xmlns:a16="http://schemas.microsoft.com/office/drawing/2014/main" id="{1E5597DF-A203-E182-071A-609D38301B7F}"/>
                </a:ext>
              </a:extLst>
            </p:cNvPr>
            <p:cNvGraphicFramePr/>
            <p:nvPr>
              <p:extLst>
                <p:ext uri="{D42A27DB-BD31-4B8C-83A1-F6EECF244321}">
                  <p14:modId xmlns:p14="http://schemas.microsoft.com/office/powerpoint/2010/main" val="61071297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AD6AB96E-7248-5307-CC88-0B1F331E410B}"/>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25EB27C2-2C89-D655-BBC6-1CB082A9C257}"/>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9" name="Rectangle 38">
              <a:extLst>
                <a:ext uri="{FF2B5EF4-FFF2-40B4-BE49-F238E27FC236}">
                  <a16:creationId xmlns:a16="http://schemas.microsoft.com/office/drawing/2014/main" id="{C05AF3B9-C65B-C910-21B1-B044115B2ED8}"/>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40" name="Rectangle 39">
              <a:extLst>
                <a:ext uri="{FF2B5EF4-FFF2-40B4-BE49-F238E27FC236}">
                  <a16:creationId xmlns:a16="http://schemas.microsoft.com/office/drawing/2014/main" id="{E4427F7D-1BF2-BF74-C9D3-5AB3D3DCC82E}"/>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41" name="Rectangle 40">
              <a:extLst>
                <a:ext uri="{FF2B5EF4-FFF2-40B4-BE49-F238E27FC236}">
                  <a16:creationId xmlns:a16="http://schemas.microsoft.com/office/drawing/2014/main" id="{A341D6E3-A18C-4658-D8B6-69F698131933}"/>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42" name="Rectangle 41">
              <a:extLst>
                <a:ext uri="{FF2B5EF4-FFF2-40B4-BE49-F238E27FC236}">
                  <a16:creationId xmlns:a16="http://schemas.microsoft.com/office/drawing/2014/main" id="{17700E1E-BFE0-D0D8-432A-3BCB7086B43F}"/>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3" name="Rectangle 42">
              <a:extLst>
                <a:ext uri="{FF2B5EF4-FFF2-40B4-BE49-F238E27FC236}">
                  <a16:creationId xmlns:a16="http://schemas.microsoft.com/office/drawing/2014/main" id="{A59DCB38-338E-AC8D-ADB5-A1D5421769BB}"/>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4" name="Rectangle 43">
              <a:extLst>
                <a:ext uri="{FF2B5EF4-FFF2-40B4-BE49-F238E27FC236}">
                  <a16:creationId xmlns:a16="http://schemas.microsoft.com/office/drawing/2014/main" id="{04774CB4-8619-9111-EEED-AACB92B8E8C6}"/>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5" name="Straight Connector 44">
              <a:extLst>
                <a:ext uri="{FF2B5EF4-FFF2-40B4-BE49-F238E27FC236}">
                  <a16:creationId xmlns:a16="http://schemas.microsoft.com/office/drawing/2014/main" id="{454C80F6-27BB-7234-0533-A428900DD245}"/>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6C17DEB4-F4C2-EEC5-3115-FC553CA21233}"/>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7" name="Rectangle 46">
            <a:extLst>
              <a:ext uri="{FF2B5EF4-FFF2-40B4-BE49-F238E27FC236}">
                <a16:creationId xmlns:a16="http://schemas.microsoft.com/office/drawing/2014/main" id="{3A20C7CA-7784-C53F-638D-D862A2F036DA}"/>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8" name="Rectangle 47">
            <a:extLst>
              <a:ext uri="{FF2B5EF4-FFF2-40B4-BE49-F238E27FC236}">
                <a16:creationId xmlns:a16="http://schemas.microsoft.com/office/drawing/2014/main" id="{E7693BE7-44FB-89DB-153D-F2FE34460E2E}"/>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9" name="Rectangle 48">
            <a:extLst>
              <a:ext uri="{FF2B5EF4-FFF2-40B4-BE49-F238E27FC236}">
                <a16:creationId xmlns:a16="http://schemas.microsoft.com/office/drawing/2014/main" id="{941686D9-1140-AD60-0DC2-2A8B0817537C}"/>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50" name="Rectangle 49">
            <a:extLst>
              <a:ext uri="{FF2B5EF4-FFF2-40B4-BE49-F238E27FC236}">
                <a16:creationId xmlns:a16="http://schemas.microsoft.com/office/drawing/2014/main" id="{D699E655-D127-BA7A-CE17-070BC87BB6E4}"/>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51" name="Rectangle 50">
            <a:extLst>
              <a:ext uri="{FF2B5EF4-FFF2-40B4-BE49-F238E27FC236}">
                <a16:creationId xmlns:a16="http://schemas.microsoft.com/office/drawing/2014/main" id="{37460C0C-F4CA-CE87-E2E2-DD18F97C2099}"/>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2" name="Rectangle 51">
            <a:extLst>
              <a:ext uri="{FF2B5EF4-FFF2-40B4-BE49-F238E27FC236}">
                <a16:creationId xmlns:a16="http://schemas.microsoft.com/office/drawing/2014/main" id="{0A0CAA5D-20AF-FCF8-D55A-C8486EAD65B9}"/>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3" name="Rectangle 52">
            <a:extLst>
              <a:ext uri="{FF2B5EF4-FFF2-40B4-BE49-F238E27FC236}">
                <a16:creationId xmlns:a16="http://schemas.microsoft.com/office/drawing/2014/main" id="{0A3585AD-174E-90B9-586D-39BA5FC1FB49}"/>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54" name="Rectangle 53">
            <a:extLst>
              <a:ext uri="{FF2B5EF4-FFF2-40B4-BE49-F238E27FC236}">
                <a16:creationId xmlns:a16="http://schemas.microsoft.com/office/drawing/2014/main" id="{6509F867-5302-EB07-DAB4-9FB18DA9DB3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61" name="Isosceles Triangle 60">
            <a:extLst>
              <a:ext uri="{FF2B5EF4-FFF2-40B4-BE49-F238E27FC236}">
                <a16:creationId xmlns:a16="http://schemas.microsoft.com/office/drawing/2014/main" id="{65A493BF-FBF2-9E12-8B18-70C7D8E8D9C7}"/>
              </a:ext>
            </a:extLst>
          </p:cNvPr>
          <p:cNvSpPr>
            <a:spLocks noChangeAspect="1"/>
          </p:cNvSpPr>
          <p:nvPr/>
        </p:nvSpPr>
        <p:spPr>
          <a:xfrm rot="10800000">
            <a:off x="9743231" y="324537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CFE028D5-9B08-A6AB-8995-4414A89452BE}"/>
              </a:ext>
            </a:extLst>
          </p:cNvPr>
          <p:cNvSpPr>
            <a:spLocks noChangeAspect="1"/>
          </p:cNvSpPr>
          <p:nvPr/>
        </p:nvSpPr>
        <p:spPr>
          <a:xfrm>
            <a:off x="9273781" y="302125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344BCCD5-D688-BB4C-651E-8D8B590F5362}"/>
              </a:ext>
            </a:extLst>
          </p:cNvPr>
          <p:cNvSpPr>
            <a:spLocks noChangeAspect="1"/>
          </p:cNvSpPr>
          <p:nvPr/>
        </p:nvSpPr>
        <p:spPr>
          <a:xfrm rot="10800000">
            <a:off x="11064016" y="32023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4" name="Isosceles Triangle 63">
            <a:extLst>
              <a:ext uri="{FF2B5EF4-FFF2-40B4-BE49-F238E27FC236}">
                <a16:creationId xmlns:a16="http://schemas.microsoft.com/office/drawing/2014/main" id="{CF290911-A18C-5811-350F-44C169F126C8}"/>
              </a:ext>
            </a:extLst>
          </p:cNvPr>
          <p:cNvSpPr>
            <a:spLocks noChangeAspect="1"/>
          </p:cNvSpPr>
          <p:nvPr/>
        </p:nvSpPr>
        <p:spPr>
          <a:xfrm>
            <a:off x="10633842" y="29956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3C5DC345-EB88-6DD7-F834-73FFD6834AC3}"/>
              </a:ext>
            </a:extLst>
          </p:cNvPr>
          <p:cNvSpPr>
            <a:spLocks noChangeAspect="1"/>
          </p:cNvSpPr>
          <p:nvPr/>
        </p:nvSpPr>
        <p:spPr>
          <a:xfrm>
            <a:off x="4338257" y="29956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646EB256-D830-A1D6-2D05-8E987DDC2C43}"/>
              </a:ext>
            </a:extLst>
          </p:cNvPr>
          <p:cNvSpPr>
            <a:spLocks noChangeAspect="1"/>
          </p:cNvSpPr>
          <p:nvPr/>
        </p:nvSpPr>
        <p:spPr>
          <a:xfrm rot="10800000">
            <a:off x="4775679" y="32378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D26E7331-026C-CE54-A22C-9F3D01301381}"/>
              </a:ext>
            </a:extLst>
          </p:cNvPr>
          <p:cNvSpPr>
            <a:spLocks noChangeAspect="1"/>
          </p:cNvSpPr>
          <p:nvPr/>
        </p:nvSpPr>
        <p:spPr>
          <a:xfrm rot="10800000">
            <a:off x="5195456" y="316496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3122470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376C-67C4-5003-4002-CAFF9FF8C690}"/>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E882A3-B7C0-A7BD-B0A4-AF99E9889094}"/>
              </a:ext>
            </a:extLst>
          </p:cNvPr>
          <p:cNvSpPr txBox="1">
            <a:spLocks/>
          </p:cNvSpPr>
          <p:nvPr/>
        </p:nvSpPr>
        <p:spPr>
          <a:xfrm>
            <a:off x="284206" y="6198922"/>
            <a:ext cx="9697994" cy="9093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N=1,549; EM with disability: N=81; All not EM with disability; N=1,468; EM with mental health condition: N=67; All not EM with mental health condition: N=1,482; EM low social grade: N=90; All not EM low social grade: N= 1,459; EM women low social grade: N=50; All not EM women low social grade: N=1,499; Low social grade with mental health condition: N=347; All not low social grade with mental health condition  N=1,202; 50+ and low social grade: N=456; All not 50+ and low social grade: N=1,093; 50+ and ethnic minority: N=59; All not 50+ and ethnic minority: N= 1,490)</a:t>
            </a:r>
          </a:p>
        </p:txBody>
      </p:sp>
      <p:sp>
        <p:nvSpPr>
          <p:cNvPr id="7" name="Title 4">
            <a:extLst>
              <a:ext uri="{FF2B5EF4-FFF2-40B4-BE49-F238E27FC236}">
                <a16:creationId xmlns:a16="http://schemas.microsoft.com/office/drawing/2014/main" id="{AF7A608A-FDCB-C212-9695-285537663A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had with a disability, a mental health condition, or were over 50 years old were more likely to recontact their GP about any potential symptom </a:t>
            </a:r>
          </a:p>
        </p:txBody>
      </p:sp>
      <p:sp>
        <p:nvSpPr>
          <p:cNvPr id="8" name="TextBox 7">
            <a:extLst>
              <a:ext uri="{FF2B5EF4-FFF2-40B4-BE49-F238E27FC236}">
                <a16:creationId xmlns:a16="http://schemas.microsoft.com/office/drawing/2014/main" id="{9D036590-B01F-DAD2-EE17-60711AF987BB}"/>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23540670-6180-2106-A0A6-DDB2E74749BF}"/>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dirty="0"/>
              <a:t>Show statistically significant differences between subgroups</a:t>
            </a:r>
            <a:endParaRPr lang="en-GB" sz="1000" dirty="0"/>
          </a:p>
        </p:txBody>
      </p:sp>
      <p:sp>
        <p:nvSpPr>
          <p:cNvPr id="19" name="Isosceles Triangle 18">
            <a:extLst>
              <a:ext uri="{FF2B5EF4-FFF2-40B4-BE49-F238E27FC236}">
                <a16:creationId xmlns:a16="http://schemas.microsoft.com/office/drawing/2014/main" id="{D14A421B-DAE0-7B23-AD21-85F4BB174319}"/>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569E7BCF-CA89-D2D7-1627-932B04EEA4AF}"/>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35" name="Group 34">
            <a:extLst>
              <a:ext uri="{FF2B5EF4-FFF2-40B4-BE49-F238E27FC236}">
                <a16:creationId xmlns:a16="http://schemas.microsoft.com/office/drawing/2014/main" id="{481500C6-789A-7808-75E1-52787BC251AC}"/>
              </a:ext>
            </a:extLst>
          </p:cNvPr>
          <p:cNvGrpSpPr/>
          <p:nvPr/>
        </p:nvGrpSpPr>
        <p:grpSpPr>
          <a:xfrm>
            <a:off x="364518" y="2044908"/>
            <a:ext cx="11263061" cy="3918112"/>
            <a:chOff x="419223" y="844389"/>
            <a:chExt cx="11263061" cy="3918112"/>
          </a:xfrm>
        </p:grpSpPr>
        <p:graphicFrame>
          <p:nvGraphicFramePr>
            <p:cNvPr id="36" name="Chart 35">
              <a:extLst>
                <a:ext uri="{FF2B5EF4-FFF2-40B4-BE49-F238E27FC236}">
                  <a16:creationId xmlns:a16="http://schemas.microsoft.com/office/drawing/2014/main" id="{400113CC-B3B6-9A37-1BCC-237DCE9BE018}"/>
                </a:ext>
              </a:extLst>
            </p:cNvPr>
            <p:cNvGraphicFramePr/>
            <p:nvPr>
              <p:extLst>
                <p:ext uri="{D42A27DB-BD31-4B8C-83A1-F6EECF244321}">
                  <p14:modId xmlns:p14="http://schemas.microsoft.com/office/powerpoint/2010/main" val="383228799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angle 36">
              <a:extLst>
                <a:ext uri="{FF2B5EF4-FFF2-40B4-BE49-F238E27FC236}">
                  <a16:creationId xmlns:a16="http://schemas.microsoft.com/office/drawing/2014/main" id="{86C4A9B3-25CC-CB73-5AD3-03345637D027}"/>
                </a:ext>
              </a:extLst>
            </p:cNvPr>
            <p:cNvSpPr/>
            <p:nvPr/>
          </p:nvSpPr>
          <p:spPr>
            <a:xfrm>
              <a:off x="419223" y="346270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8" name="Rectangle 37">
              <a:extLst>
                <a:ext uri="{FF2B5EF4-FFF2-40B4-BE49-F238E27FC236}">
                  <a16:creationId xmlns:a16="http://schemas.microsoft.com/office/drawing/2014/main" id="{1760B8CB-40D8-8F5B-1C26-3D7CBF963B3F}"/>
                </a:ext>
              </a:extLst>
            </p:cNvPr>
            <p:cNvSpPr/>
            <p:nvPr/>
          </p:nvSpPr>
          <p:spPr>
            <a:xfrm>
              <a:off x="1360341" y="3680431"/>
              <a:ext cx="1034313" cy="567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disability</a:t>
              </a:r>
              <a:endParaRPr lang="en-GB" sz="1200" dirty="0">
                <a:solidFill>
                  <a:schemeClr val="tx1"/>
                </a:solidFill>
              </a:endParaRPr>
            </a:p>
          </p:txBody>
        </p:sp>
        <p:sp>
          <p:nvSpPr>
            <p:cNvPr id="39" name="Rectangle 38">
              <a:extLst>
                <a:ext uri="{FF2B5EF4-FFF2-40B4-BE49-F238E27FC236}">
                  <a16:creationId xmlns:a16="http://schemas.microsoft.com/office/drawing/2014/main" id="{51084A71-6516-EEF9-C3EC-EA3109AF4ECB}"/>
                </a:ext>
              </a:extLst>
            </p:cNvPr>
            <p:cNvSpPr/>
            <p:nvPr/>
          </p:nvSpPr>
          <p:spPr>
            <a:xfrm>
              <a:off x="2101646" y="3488655"/>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0" name="Rectangle 39">
              <a:extLst>
                <a:ext uri="{FF2B5EF4-FFF2-40B4-BE49-F238E27FC236}">
                  <a16:creationId xmlns:a16="http://schemas.microsoft.com/office/drawing/2014/main" id="{9DBEA40A-5545-817A-4C9D-449D33923F85}"/>
                </a:ext>
              </a:extLst>
            </p:cNvPr>
            <p:cNvSpPr/>
            <p:nvPr/>
          </p:nvSpPr>
          <p:spPr>
            <a:xfrm>
              <a:off x="2865762" y="3916130"/>
              <a:ext cx="984831" cy="475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with a mental health condition</a:t>
              </a:r>
              <a:endParaRPr lang="en-GB" sz="1200" dirty="0">
                <a:solidFill>
                  <a:schemeClr val="tx1"/>
                </a:solidFill>
              </a:endParaRPr>
            </a:p>
          </p:txBody>
        </p:sp>
        <p:sp>
          <p:nvSpPr>
            <p:cNvPr id="41" name="Rectangle 40">
              <a:extLst>
                <a:ext uri="{FF2B5EF4-FFF2-40B4-BE49-F238E27FC236}">
                  <a16:creationId xmlns:a16="http://schemas.microsoft.com/office/drawing/2014/main" id="{1979279B-EE81-68A1-7328-AD464DAD0D96}"/>
                </a:ext>
              </a:extLst>
            </p:cNvPr>
            <p:cNvSpPr/>
            <p:nvPr/>
          </p:nvSpPr>
          <p:spPr>
            <a:xfrm>
              <a:off x="3522997" y="3541976"/>
              <a:ext cx="807931"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a:p>
              <a:pPr algn="ctr"/>
              <a:endParaRPr lang="en-GB" sz="1200" dirty="0">
                <a:solidFill>
                  <a:schemeClr val="tx1"/>
                </a:solidFill>
              </a:endParaRPr>
            </a:p>
          </p:txBody>
        </p:sp>
        <p:sp>
          <p:nvSpPr>
            <p:cNvPr id="42" name="Rectangle 41">
              <a:extLst>
                <a:ext uri="{FF2B5EF4-FFF2-40B4-BE49-F238E27FC236}">
                  <a16:creationId xmlns:a16="http://schemas.microsoft.com/office/drawing/2014/main" id="{4EE9E753-6BFD-9829-2B30-EF8E6CCBCCF4}"/>
                </a:ext>
              </a:extLst>
            </p:cNvPr>
            <p:cNvSpPr/>
            <p:nvPr/>
          </p:nvSpPr>
          <p:spPr>
            <a:xfrm>
              <a:off x="5866421" y="371970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women in low social grade</a:t>
              </a:r>
              <a:endParaRPr lang="en-GB" sz="1200" dirty="0">
                <a:solidFill>
                  <a:schemeClr val="tx1"/>
                </a:solidFill>
              </a:endParaRPr>
            </a:p>
          </p:txBody>
        </p:sp>
        <p:sp>
          <p:nvSpPr>
            <p:cNvPr id="44" name="Rectangle 43">
              <a:extLst>
                <a:ext uri="{FF2B5EF4-FFF2-40B4-BE49-F238E27FC236}">
                  <a16:creationId xmlns:a16="http://schemas.microsoft.com/office/drawing/2014/main" id="{47BC37F2-68A3-D8DF-CD76-1ADB02143227}"/>
                </a:ext>
              </a:extLst>
            </p:cNvPr>
            <p:cNvSpPr/>
            <p:nvPr/>
          </p:nvSpPr>
          <p:spPr>
            <a:xfrm>
              <a:off x="8842682" y="36185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50+ and low social grade</a:t>
              </a:r>
              <a:endParaRPr lang="en-GB" sz="1200" dirty="0">
                <a:solidFill>
                  <a:schemeClr val="tx1"/>
                </a:solidFill>
              </a:endParaRPr>
            </a:p>
          </p:txBody>
        </p:sp>
        <p:cxnSp>
          <p:nvCxnSpPr>
            <p:cNvPr id="45" name="Straight Connector 44">
              <a:extLst>
                <a:ext uri="{FF2B5EF4-FFF2-40B4-BE49-F238E27FC236}">
                  <a16:creationId xmlns:a16="http://schemas.microsoft.com/office/drawing/2014/main" id="{18B77A9D-4613-40C4-576E-05559C44C5B7}"/>
                </a:ext>
              </a:extLst>
            </p:cNvPr>
            <p:cNvCxnSpPr/>
            <p:nvPr/>
          </p:nvCxnSpPr>
          <p:spPr>
            <a:xfrm>
              <a:off x="459737" y="3425877"/>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7" name="Rectangle 46">
            <a:extLst>
              <a:ext uri="{FF2B5EF4-FFF2-40B4-BE49-F238E27FC236}">
                <a16:creationId xmlns:a16="http://schemas.microsoft.com/office/drawing/2014/main" id="{C713CEF8-9F80-B919-63AE-72FBC7752FDE}"/>
              </a:ext>
            </a:extLst>
          </p:cNvPr>
          <p:cNvSpPr/>
          <p:nvPr/>
        </p:nvSpPr>
        <p:spPr>
          <a:xfrm>
            <a:off x="10229574" y="478041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 and ethnic minority</a:t>
            </a:r>
          </a:p>
        </p:txBody>
      </p:sp>
      <p:sp>
        <p:nvSpPr>
          <p:cNvPr id="49" name="Rectangle 48">
            <a:extLst>
              <a:ext uri="{FF2B5EF4-FFF2-40B4-BE49-F238E27FC236}">
                <a16:creationId xmlns:a16="http://schemas.microsoft.com/office/drawing/2014/main" id="{60B2EC6B-CE05-B9A5-600E-7CFACF7B947A}"/>
              </a:ext>
            </a:extLst>
          </p:cNvPr>
          <p:cNvSpPr/>
          <p:nvPr/>
        </p:nvSpPr>
        <p:spPr>
          <a:xfrm>
            <a:off x="7266396" y="509442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Low social grade with mental health condition</a:t>
            </a:r>
            <a:endParaRPr lang="en-GB" sz="1200" dirty="0">
              <a:solidFill>
                <a:schemeClr val="tx1"/>
              </a:solidFill>
            </a:endParaRPr>
          </a:p>
        </p:txBody>
      </p:sp>
      <p:sp>
        <p:nvSpPr>
          <p:cNvPr id="53" name="Rectangle 52">
            <a:extLst>
              <a:ext uri="{FF2B5EF4-FFF2-40B4-BE49-F238E27FC236}">
                <a16:creationId xmlns:a16="http://schemas.microsoft.com/office/drawing/2014/main" id="{62035E25-9B20-D40B-F133-D2D07F92BCE8}"/>
              </a:ext>
            </a:extLst>
          </p:cNvPr>
          <p:cNvSpPr/>
          <p:nvPr/>
        </p:nvSpPr>
        <p:spPr>
          <a:xfrm>
            <a:off x="4220380" y="4899043"/>
            <a:ext cx="1115662" cy="4983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Ethnic minority background in low social grade</a:t>
            </a:r>
            <a:endParaRPr lang="en-GB" sz="1200" dirty="0">
              <a:solidFill>
                <a:schemeClr val="tx1"/>
              </a:solidFill>
            </a:endParaRPr>
          </a:p>
        </p:txBody>
      </p:sp>
      <p:sp>
        <p:nvSpPr>
          <p:cNvPr id="61" name="Isosceles Triangle 60">
            <a:extLst>
              <a:ext uri="{FF2B5EF4-FFF2-40B4-BE49-F238E27FC236}">
                <a16:creationId xmlns:a16="http://schemas.microsoft.com/office/drawing/2014/main" id="{693E9B21-45F3-65AB-6114-C9C4CF58A210}"/>
              </a:ext>
            </a:extLst>
          </p:cNvPr>
          <p:cNvSpPr>
            <a:spLocks noChangeAspect="1"/>
          </p:cNvSpPr>
          <p:nvPr/>
        </p:nvSpPr>
        <p:spPr>
          <a:xfrm rot="10800000">
            <a:off x="5170180" y="3029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46BF0098-041F-9114-EE32-789EDEB3B4E0}"/>
              </a:ext>
            </a:extLst>
          </p:cNvPr>
          <p:cNvSpPr>
            <a:spLocks noChangeAspect="1"/>
          </p:cNvSpPr>
          <p:nvPr/>
        </p:nvSpPr>
        <p:spPr>
          <a:xfrm>
            <a:off x="4668126" y="29592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0416377A-A5FD-8184-FEE4-CD7C0B16A4F4}"/>
              </a:ext>
            </a:extLst>
          </p:cNvPr>
          <p:cNvSpPr>
            <a:spLocks noChangeAspect="1"/>
          </p:cNvSpPr>
          <p:nvPr/>
        </p:nvSpPr>
        <p:spPr>
          <a:xfrm rot="10800000">
            <a:off x="11064016" y="3029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4" name="Isosceles Triangle 63">
            <a:extLst>
              <a:ext uri="{FF2B5EF4-FFF2-40B4-BE49-F238E27FC236}">
                <a16:creationId xmlns:a16="http://schemas.microsoft.com/office/drawing/2014/main" id="{CC40824B-8B10-A85D-1B4F-0B0C2BE18E0C}"/>
              </a:ext>
            </a:extLst>
          </p:cNvPr>
          <p:cNvSpPr>
            <a:spLocks noChangeAspect="1"/>
          </p:cNvSpPr>
          <p:nvPr/>
        </p:nvSpPr>
        <p:spPr>
          <a:xfrm>
            <a:off x="10572057" y="27979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Rectangle 1">
            <a:extLst>
              <a:ext uri="{FF2B5EF4-FFF2-40B4-BE49-F238E27FC236}">
                <a16:creationId xmlns:a16="http://schemas.microsoft.com/office/drawing/2014/main" id="{4216CFF5-9957-4C08-4432-9E3559D5C3CC}"/>
              </a:ext>
            </a:extLst>
          </p:cNvPr>
          <p:cNvSpPr/>
          <p:nvPr/>
        </p:nvSpPr>
        <p:spPr>
          <a:xfrm>
            <a:off x="4993298" y="464757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3" name="Rectangle 2">
            <a:extLst>
              <a:ext uri="{FF2B5EF4-FFF2-40B4-BE49-F238E27FC236}">
                <a16:creationId xmlns:a16="http://schemas.microsoft.com/office/drawing/2014/main" id="{17E9E707-54EC-B509-80C0-6A48ECC84346}"/>
              </a:ext>
            </a:extLst>
          </p:cNvPr>
          <p:cNvSpPr/>
          <p:nvPr/>
        </p:nvSpPr>
        <p:spPr>
          <a:xfrm>
            <a:off x="6449428" y="464757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4" name="Rectangle 3">
            <a:extLst>
              <a:ext uri="{FF2B5EF4-FFF2-40B4-BE49-F238E27FC236}">
                <a16:creationId xmlns:a16="http://schemas.microsoft.com/office/drawing/2014/main" id="{777EAC18-BF9D-B923-84E5-44A71AB5AB3C}"/>
              </a:ext>
            </a:extLst>
          </p:cNvPr>
          <p:cNvSpPr/>
          <p:nvPr/>
        </p:nvSpPr>
        <p:spPr>
          <a:xfrm>
            <a:off x="7848059" y="470148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5" name="Rectangle 4">
            <a:extLst>
              <a:ext uri="{FF2B5EF4-FFF2-40B4-BE49-F238E27FC236}">
                <a16:creationId xmlns:a16="http://schemas.microsoft.com/office/drawing/2014/main" id="{4E8AD3EE-4784-B930-BF3B-0A530258FCB5}"/>
              </a:ext>
            </a:extLst>
          </p:cNvPr>
          <p:cNvSpPr/>
          <p:nvPr/>
        </p:nvSpPr>
        <p:spPr>
          <a:xfrm>
            <a:off x="9409842" y="4743518"/>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9" name="Rectangle 8">
            <a:extLst>
              <a:ext uri="{FF2B5EF4-FFF2-40B4-BE49-F238E27FC236}">
                <a16:creationId xmlns:a16="http://schemas.microsoft.com/office/drawing/2014/main" id="{2387A9F8-4BEE-0E1F-551C-37D1D39743FD}"/>
              </a:ext>
            </a:extLst>
          </p:cNvPr>
          <p:cNvSpPr/>
          <p:nvPr/>
        </p:nvSpPr>
        <p:spPr>
          <a:xfrm>
            <a:off x="10891221" y="4735159"/>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others</a:t>
            </a:r>
          </a:p>
        </p:txBody>
      </p:sp>
      <p:sp>
        <p:nvSpPr>
          <p:cNvPr id="10" name="Isosceles Triangle 9">
            <a:extLst>
              <a:ext uri="{FF2B5EF4-FFF2-40B4-BE49-F238E27FC236}">
                <a16:creationId xmlns:a16="http://schemas.microsoft.com/office/drawing/2014/main" id="{228E68F7-8910-7CA9-141E-238F0DE6A48B}"/>
              </a:ext>
            </a:extLst>
          </p:cNvPr>
          <p:cNvSpPr>
            <a:spLocks noChangeAspect="1"/>
          </p:cNvSpPr>
          <p:nvPr/>
        </p:nvSpPr>
        <p:spPr>
          <a:xfrm>
            <a:off x="3220541" y="26915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FDF6C97D-7795-2F64-F68D-80160BCEF786}"/>
              </a:ext>
            </a:extLst>
          </p:cNvPr>
          <p:cNvSpPr>
            <a:spLocks noChangeAspect="1"/>
          </p:cNvSpPr>
          <p:nvPr/>
        </p:nvSpPr>
        <p:spPr>
          <a:xfrm rot="10800000">
            <a:off x="3700600" y="304169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B7118764-8276-6DA5-1FDF-514B4AE06E94}"/>
              </a:ext>
            </a:extLst>
          </p:cNvPr>
          <p:cNvSpPr>
            <a:spLocks noChangeAspect="1"/>
          </p:cNvSpPr>
          <p:nvPr/>
        </p:nvSpPr>
        <p:spPr>
          <a:xfrm rot="10800000">
            <a:off x="2198628" y="307887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CAAADC64-881F-2F94-EAD5-809E2855703F}"/>
              </a:ext>
            </a:extLst>
          </p:cNvPr>
          <p:cNvSpPr>
            <a:spLocks noChangeAspect="1"/>
          </p:cNvSpPr>
          <p:nvPr/>
        </p:nvSpPr>
        <p:spPr>
          <a:xfrm>
            <a:off x="1729587" y="27809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Oval 13">
            <a:extLst>
              <a:ext uri="{FF2B5EF4-FFF2-40B4-BE49-F238E27FC236}">
                <a16:creationId xmlns:a16="http://schemas.microsoft.com/office/drawing/2014/main" id="{3C258820-3E69-D251-D9E8-E2F303271E96}"/>
              </a:ext>
            </a:extLst>
          </p:cNvPr>
          <p:cNvSpPr/>
          <p:nvPr/>
        </p:nvSpPr>
        <p:spPr>
          <a:xfrm>
            <a:off x="1667922" y="570421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729C3070-D8E3-693F-4011-8B743A4160D3}"/>
              </a:ext>
            </a:extLst>
          </p:cNvPr>
          <p:cNvSpPr/>
          <p:nvPr/>
        </p:nvSpPr>
        <p:spPr>
          <a:xfrm>
            <a:off x="3189708" y="599428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08561E12-7489-B2FA-297A-458193E3888C}"/>
              </a:ext>
            </a:extLst>
          </p:cNvPr>
          <p:cNvSpPr/>
          <p:nvPr/>
        </p:nvSpPr>
        <p:spPr>
          <a:xfrm>
            <a:off x="4668126" y="56530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D5E4797-53A6-2E21-AF9F-E91282D453FD}"/>
              </a:ext>
            </a:extLst>
          </p:cNvPr>
          <p:cNvSpPr/>
          <p:nvPr/>
        </p:nvSpPr>
        <p:spPr>
          <a:xfrm>
            <a:off x="6124672" y="56530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460A7878-DB77-B0A2-4765-A46912D1FE8A}"/>
              </a:ext>
            </a:extLst>
          </p:cNvPr>
          <p:cNvSpPr/>
          <p:nvPr/>
        </p:nvSpPr>
        <p:spPr>
          <a:xfrm>
            <a:off x="10572057" y="53562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0265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Although slightly fewer reported recontacting their doctor about a red-flag symptom, those who did were slightly more likely to do so within a week. At an overall level, most commonly those who experienced any potential cancer symptom waited over a month.</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dirty="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(N=1,549); Any non-specific cancer symptom (N=955); Any red-flag cancer symptom (N=562); Any lung-specific cancer symptom (N=415); Any oral cancer symptom (N=457)</a:t>
            </a:r>
          </a:p>
          <a:p>
            <a:r>
              <a:rPr lang="en-US" sz="800" dirty="0"/>
              <a:t>N.B. data does not add up to 100% as multiple symptoms were discussed </a:t>
            </a:r>
          </a:p>
          <a:p>
            <a:r>
              <a:rPr lang="en-US" sz="800" dirty="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995624147"/>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2724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2808561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of adults tried to contact their GP about any symptoms in the last 12 months. Of this group, over 8 in 10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F1. In the last 12 months, have you tried to contact your GP surgery/practice about any symptoms or health concerns that you had? Base: All (N=6,844)</a:t>
            </a:r>
          </a:p>
          <a:p>
            <a:r>
              <a:rPr lang="en-US" sz="800" dirty="0"/>
              <a:t>F2. Were you able to make an appointment? Base:  All who tried to contact GP in last 12 months (N=3,675)</a:t>
            </a:r>
          </a:p>
          <a:p>
            <a:r>
              <a:rPr lang="en-US" sz="800" dirty="0"/>
              <a:t>F4. Which healthcare professional did you discuss your symptom or health concern with at your GP surgery/practice? Base:  All who made an appointment with GP (N=3,015)</a:t>
            </a:r>
          </a:p>
          <a:p>
            <a:endParaRPr lang="en-US" sz="800" dirty="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dirty="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2789992824"/>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dirty="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54%</a:t>
            </a:r>
          </a:p>
          <a:p>
            <a:pPr algn="ctr"/>
            <a:endParaRPr lang="en-GB" sz="800" dirty="0">
              <a:latin typeface="Arial Black" panose="020B0A04020102020204" pitchFamily="34" charset="0"/>
            </a:endParaRPr>
          </a:p>
          <a:p>
            <a:pPr algn="ctr"/>
            <a:r>
              <a:rPr lang="en-GB" sz="1200" dirty="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83%</a:t>
            </a:r>
          </a:p>
          <a:p>
            <a:pPr algn="ctr"/>
            <a:endParaRPr lang="en-GB" sz="800" dirty="0">
              <a:latin typeface="Arial Black" panose="020B0A04020102020204" pitchFamily="34" charset="0"/>
            </a:endParaRPr>
          </a:p>
          <a:p>
            <a:pPr algn="ctr"/>
            <a:r>
              <a:rPr lang="en-GB" sz="1200" dirty="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Half contacted the GP practice only once to try and make an appointment, although 46%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F3. How many times did you contact the GP surgery/practice to make an appointment? </a:t>
            </a:r>
          </a:p>
          <a:p>
            <a:r>
              <a:rPr lang="en-US" sz="800" dirty="0"/>
              <a:t>Base:  All who did/did not make an appointment with GP after trying (N=3,641); all who made an appointment (N=3,015); all who did not make an appointment (N=626)</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3869388049"/>
              </p:ext>
            </p:extLst>
          </p:nvPr>
        </p:nvGraphicFramePr>
        <p:xfrm>
          <a:off x="-515894" y="1752221"/>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571816"/>
            <a:ext cx="7742044" cy="338554"/>
          </a:xfrm>
          <a:prstGeom prst="rect">
            <a:avLst/>
          </a:prstGeom>
          <a:noFill/>
        </p:spPr>
        <p:txBody>
          <a:bodyPr wrap="square" rtlCol="0">
            <a:spAutoFit/>
          </a:bodyPr>
          <a:lstStyle/>
          <a:p>
            <a:pPr algn="ctr"/>
            <a:r>
              <a:rPr lang="en-US" sz="1600" b="1" spc="10" dirty="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798010" y="1571816"/>
            <a:ext cx="2952705" cy="68442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aged 50 and over were more likely to only try once (54%), compared to 18-29s (44%) and 30-49s (45%)</a:t>
            </a:r>
          </a:p>
        </p:txBody>
      </p:sp>
      <p:sp>
        <p:nvSpPr>
          <p:cNvPr id="27" name="TextBox 26">
            <a:extLst>
              <a:ext uri="{FF2B5EF4-FFF2-40B4-BE49-F238E27FC236}">
                <a16:creationId xmlns:a16="http://schemas.microsoft.com/office/drawing/2014/main" id="{6C50B9CA-1528-D7D4-49CA-2DB9C1FB11B4}"/>
              </a:ext>
            </a:extLst>
          </p:cNvPr>
          <p:cNvSpPr txBox="1"/>
          <p:nvPr/>
        </p:nvSpPr>
        <p:spPr>
          <a:xfrm>
            <a:off x="5509506" y="3646931"/>
            <a:ext cx="2338264" cy="954107"/>
          </a:xfrm>
          <a:prstGeom prst="rect">
            <a:avLst/>
          </a:prstGeom>
          <a:noFill/>
        </p:spPr>
        <p:txBody>
          <a:bodyPr wrap="square" rtlCol="0">
            <a:spAutoFit/>
          </a:bodyPr>
          <a:lstStyle/>
          <a:p>
            <a:pPr algn="ctr"/>
            <a:r>
              <a:rPr lang="en-GB" sz="3200" b="1" spc="10" dirty="0">
                <a:solidFill>
                  <a:schemeClr val="accent1"/>
                </a:solidFill>
              </a:rPr>
              <a:t>83% </a:t>
            </a:r>
          </a:p>
          <a:p>
            <a:pPr algn="ctr"/>
            <a:r>
              <a:rPr lang="en-GB" sz="1400" b="1" spc="10" dirty="0"/>
              <a:t>Made an appointment</a:t>
            </a:r>
            <a:br>
              <a:rPr lang="en-GB" sz="1000" b="1" spc="10" dirty="0"/>
            </a:br>
            <a:endParaRPr lang="en-GB" sz="1000" i="1" spc="10" dirty="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5557563" y="4601038"/>
            <a:ext cx="2216888" cy="1231106"/>
          </a:xfrm>
          <a:prstGeom prst="rect">
            <a:avLst/>
          </a:prstGeom>
          <a:noFill/>
        </p:spPr>
        <p:txBody>
          <a:bodyPr wrap="square" rtlCol="0">
            <a:spAutoFit/>
          </a:bodyPr>
          <a:lstStyle/>
          <a:p>
            <a:pPr algn="ctr"/>
            <a:r>
              <a:rPr lang="en-GB" sz="1400" b="1" spc="10" dirty="0"/>
              <a:t>Of those who didn’t make an appointment…</a:t>
            </a:r>
          </a:p>
          <a:p>
            <a:pPr algn="ctr"/>
            <a:r>
              <a:rPr lang="en-GB" sz="3200" b="1" spc="10" dirty="0">
                <a:solidFill>
                  <a:schemeClr val="accent2"/>
                </a:solidFill>
              </a:rPr>
              <a:t>80%</a:t>
            </a:r>
            <a:r>
              <a:rPr lang="en-GB" sz="3200" b="1" spc="10" dirty="0">
                <a:solidFill>
                  <a:schemeClr val="accent1"/>
                </a:solidFill>
              </a:rPr>
              <a:t> </a:t>
            </a:r>
          </a:p>
          <a:p>
            <a:pPr algn="ctr"/>
            <a:r>
              <a:rPr lang="en-GB" sz="1400" b="1" spc="10" dirty="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5379152" y="4580323"/>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Rectangle: Rounded Corners 4">
            <a:extLst>
              <a:ext uri="{FF2B5EF4-FFF2-40B4-BE49-F238E27FC236}">
                <a16:creationId xmlns:a16="http://schemas.microsoft.com/office/drawing/2014/main" id="{27EA231F-501A-5655-5A90-C3D3539FCA6C}"/>
              </a:ext>
            </a:extLst>
          </p:cNvPr>
          <p:cNvSpPr/>
          <p:nvPr/>
        </p:nvSpPr>
        <p:spPr>
          <a:xfrm>
            <a:off x="8229600" y="2367432"/>
            <a:ext cx="3521116" cy="127949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an ethnic minority background were more likely to contact their doctor more than once (55%), compared to 45% of white respondents. Black respondents most commonly stated they contacted their doctor more than once (65%).</a:t>
            </a:r>
          </a:p>
        </p:txBody>
      </p:sp>
      <p:sp>
        <p:nvSpPr>
          <p:cNvPr id="9" name="Rectangle: Rounded Corners 8">
            <a:extLst>
              <a:ext uri="{FF2B5EF4-FFF2-40B4-BE49-F238E27FC236}">
                <a16:creationId xmlns:a16="http://schemas.microsoft.com/office/drawing/2014/main" id="{58EBD018-714A-713C-4D7D-03DA48DECFCF}"/>
              </a:ext>
            </a:extLst>
          </p:cNvPr>
          <p:cNvSpPr/>
          <p:nvPr/>
        </p:nvSpPr>
        <p:spPr>
          <a:xfrm>
            <a:off x="8229600" y="3758119"/>
            <a:ext cx="3521116" cy="1094714"/>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in the most deprived IMD locations more commonly reported having to contact their doctor more than once (51%), compared to 40% in the least deprived. There was no difference by social grade.</a:t>
            </a:r>
          </a:p>
        </p:txBody>
      </p:sp>
      <p:sp>
        <p:nvSpPr>
          <p:cNvPr id="7" name="Rectangle: Rounded Corners 6">
            <a:extLst>
              <a:ext uri="{FF2B5EF4-FFF2-40B4-BE49-F238E27FC236}">
                <a16:creationId xmlns:a16="http://schemas.microsoft.com/office/drawing/2014/main" id="{C58ECB77-4F3B-A1D2-78ED-50FD2CF2665C}"/>
              </a:ext>
            </a:extLst>
          </p:cNvPr>
          <p:cNvSpPr/>
          <p:nvPr/>
        </p:nvSpPr>
        <p:spPr>
          <a:xfrm>
            <a:off x="7952862" y="4964021"/>
            <a:ext cx="3854876" cy="158506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most likely to try more than once: </a:t>
            </a:r>
          </a:p>
          <a:p>
            <a:pPr algn="ctr"/>
            <a:r>
              <a:rPr lang="en-GB" sz="1200" dirty="0">
                <a:solidFill>
                  <a:schemeClr val="tx1"/>
                </a:solidFill>
              </a:rPr>
              <a:t>     LGBTQ+ and ethnic minority: 58% vs 46% of all others</a:t>
            </a:r>
          </a:p>
          <a:p>
            <a:pPr algn="ctr"/>
            <a:r>
              <a:rPr lang="en-GB" sz="1200" dirty="0">
                <a:solidFill>
                  <a:schemeClr val="tx1"/>
                </a:solidFill>
              </a:rPr>
              <a:t>  LGBTQ+ ethnic minority women: 60% vs 46% all others</a:t>
            </a:r>
          </a:p>
          <a:p>
            <a:pPr algn="ctr"/>
            <a:r>
              <a:rPr lang="en-GB" sz="1200" dirty="0">
                <a:solidFill>
                  <a:schemeClr val="tx1"/>
                </a:solidFill>
              </a:rPr>
              <a:t>Ethnic minority background with a low social grade: 59% vs 45% all others</a:t>
            </a:r>
          </a:p>
          <a:p>
            <a:pPr algn="ctr"/>
            <a:r>
              <a:rPr lang="en-GB" sz="1200" dirty="0">
                <a:solidFill>
                  <a:schemeClr val="tx1"/>
                </a:solidFill>
              </a:rPr>
              <a:t>Ethnic minority women: 62% vs 46%</a:t>
            </a:r>
          </a:p>
        </p:txBody>
      </p:sp>
      <p:sp>
        <p:nvSpPr>
          <p:cNvPr id="11" name="Oval 10">
            <a:extLst>
              <a:ext uri="{FF2B5EF4-FFF2-40B4-BE49-F238E27FC236}">
                <a16:creationId xmlns:a16="http://schemas.microsoft.com/office/drawing/2014/main" id="{61B77A4A-85DE-CFB1-BECF-58B3F9D62568}"/>
              </a:ext>
            </a:extLst>
          </p:cNvPr>
          <p:cNvSpPr/>
          <p:nvPr/>
        </p:nvSpPr>
        <p:spPr>
          <a:xfrm>
            <a:off x="8115836" y="519650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CCCF80B4-8108-66BB-18CA-C84E40161CBD}"/>
              </a:ext>
            </a:extLst>
          </p:cNvPr>
          <p:cNvSpPr/>
          <p:nvPr/>
        </p:nvSpPr>
        <p:spPr>
          <a:xfrm>
            <a:off x="8014429" y="55361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517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Lack of available appointments was the biggest reason for not making an appointment, following by not being able to get through on the phone. </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F5. You said that you tried to contact your GP surgery/practice in the last 12 months but were unable to make an appointment. Which of the following BEST describes why you were unable to make an appointment?</a:t>
            </a:r>
          </a:p>
          <a:p>
            <a:r>
              <a:rPr lang="en-US" sz="800" dirty="0"/>
              <a:t>Base: All who tried but did not make an appointment (N=626)</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65071893"/>
              </p:ext>
            </p:extLst>
          </p:nvPr>
        </p:nvGraphicFramePr>
        <p:xfrm>
          <a:off x="483980" y="1596522"/>
          <a:ext cx="7628661" cy="47462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Rounded Corners 11">
            <a:extLst>
              <a:ext uri="{FF2B5EF4-FFF2-40B4-BE49-F238E27FC236}">
                <a16:creationId xmlns:a16="http://schemas.microsoft.com/office/drawing/2014/main" id="{445E4714-9C72-1ACD-D114-1099027E014A}"/>
              </a:ext>
            </a:extLst>
          </p:cNvPr>
          <p:cNvSpPr/>
          <p:nvPr/>
        </p:nvSpPr>
        <p:spPr>
          <a:xfrm>
            <a:off x="8241399" y="2087296"/>
            <a:ext cx="3389573" cy="116626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Younger respondents more commonly state they could not get an appointment at a convenient date or time (13% 18-29), compared to 5% 50+. </a:t>
            </a:r>
          </a:p>
        </p:txBody>
      </p:sp>
      <p:sp>
        <p:nvSpPr>
          <p:cNvPr id="13" name="Rectangle: Rounded Corners 12">
            <a:extLst>
              <a:ext uri="{FF2B5EF4-FFF2-40B4-BE49-F238E27FC236}">
                <a16:creationId xmlns:a16="http://schemas.microsoft.com/office/drawing/2014/main" id="{333B9C04-DA91-9B2D-E9D0-B8F2292279C1}"/>
              </a:ext>
            </a:extLst>
          </p:cNvPr>
          <p:cNvSpPr/>
          <p:nvPr/>
        </p:nvSpPr>
        <p:spPr>
          <a:xfrm>
            <a:off x="8241399" y="3602649"/>
            <a:ext cx="3389573" cy="127769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This aligns with the data when looking at work status: those in full time work were more likely to state they could not get a convenient date or time (11%) compared to those who are retired (4%).</a:t>
            </a:r>
          </a:p>
        </p:txBody>
      </p:sp>
    </p:spTree>
    <p:extLst>
      <p:ext uri="{BB962C8B-B14F-4D97-AF65-F5344CB8AC3E}">
        <p14:creationId xmlns:p14="http://schemas.microsoft.com/office/powerpoint/2010/main" val="3211970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were most likely to look for information online after not being able to make an appointment. Nearly 3 in 10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34180" y="6205948"/>
            <a:ext cx="12157820" cy="6520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F6. You said that you tried to contact your GP surgery/practice in the last 12 months but were unable to make an appointment. Which of the following, if any, did you do next?</a:t>
            </a:r>
          </a:p>
          <a:p>
            <a:r>
              <a:rPr lang="en-US" sz="1000" dirty="0"/>
              <a:t>Base: All who tried but did not make an appointment (N=626)</a:t>
            </a:r>
            <a:r>
              <a:rPr lang="en-GB" sz="1000" dirty="0"/>
              <a:t> </a:t>
            </a:r>
            <a:r>
              <a:rPr lang="en-GB" sz="1000" b="1" u="sng" dirty="0">
                <a:solidFill>
                  <a:srgbClr val="FF0087"/>
                </a:solidFill>
              </a:rPr>
              <a:t>Important note</a:t>
            </a:r>
            <a:r>
              <a:rPr lang="en-GB" sz="1000" dirty="0"/>
              <a:t>: Due to a scripting error for this question (identified June 2026), figures include 19  double-coded responses where participants selected both ‘took no further action’ and another action. Results for F6 (‘Action after not making an appointment’) should therefore be interpreted with caution. Updated figures excluding these 19 double-coded cases will follow shortly, and this  slide will be updated.</a:t>
            </a:r>
            <a:endParaRPr lang="en-US" sz="1000" dirty="0"/>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856413029"/>
              </p:ext>
            </p:extLst>
          </p:nvPr>
        </p:nvGraphicFramePr>
        <p:xfrm>
          <a:off x="208539" y="1651238"/>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Action after not making an appointment</a:t>
            </a:r>
          </a:p>
        </p:txBody>
      </p:sp>
      <p:sp>
        <p:nvSpPr>
          <p:cNvPr id="5" name="Rectangle: Rounded Corners 4">
            <a:extLst>
              <a:ext uri="{FF2B5EF4-FFF2-40B4-BE49-F238E27FC236}">
                <a16:creationId xmlns:a16="http://schemas.microsoft.com/office/drawing/2014/main" id="{5FAC94BD-8CB7-436F-2842-78F75B9C3FF9}"/>
              </a:ext>
            </a:extLst>
          </p:cNvPr>
          <p:cNvSpPr/>
          <p:nvPr/>
        </p:nvSpPr>
        <p:spPr>
          <a:xfrm>
            <a:off x="8241399" y="2087296"/>
            <a:ext cx="3389573" cy="116626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Younger respondents (aged 18-29) were more likely to speak to family and friends (26%), or to go to A&amp;E (18%) compared to all other age groups.</a:t>
            </a:r>
          </a:p>
        </p:txBody>
      </p:sp>
      <p:sp>
        <p:nvSpPr>
          <p:cNvPr id="7" name="Rectangle: Rounded Corners 6">
            <a:extLst>
              <a:ext uri="{FF2B5EF4-FFF2-40B4-BE49-F238E27FC236}">
                <a16:creationId xmlns:a16="http://schemas.microsoft.com/office/drawing/2014/main" id="{FD44428E-4D74-D77B-828C-C545C4DE0EC5}"/>
              </a:ext>
            </a:extLst>
          </p:cNvPr>
          <p:cNvSpPr/>
          <p:nvPr/>
        </p:nvSpPr>
        <p:spPr>
          <a:xfrm>
            <a:off x="8241399" y="3429000"/>
            <a:ext cx="3389573" cy="962247"/>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an ethnic minority background were more likely to state that they visited a mobile unit (5%) compared to White respondents (0%).</a:t>
            </a:r>
          </a:p>
        </p:txBody>
      </p:sp>
      <p:sp>
        <p:nvSpPr>
          <p:cNvPr id="12" name="Rectangle: Rounded Corners 11">
            <a:extLst>
              <a:ext uri="{FF2B5EF4-FFF2-40B4-BE49-F238E27FC236}">
                <a16:creationId xmlns:a16="http://schemas.microsoft.com/office/drawing/2014/main" id="{6F5E9E55-8E72-FFA8-ECF5-ABF9F21B93DB}"/>
              </a:ext>
            </a:extLst>
          </p:cNvPr>
          <p:cNvSpPr/>
          <p:nvPr/>
        </p:nvSpPr>
        <p:spPr>
          <a:xfrm>
            <a:off x="8241398" y="4571999"/>
            <a:ext cx="3389573" cy="962247"/>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from a higher social grade (ABC1) more commonly reported using private medical care (13%) compared to those from a lower social grade (C2DE, 4%)</a:t>
            </a:r>
          </a:p>
        </p:txBody>
      </p:sp>
    </p:spTree>
    <p:extLst>
      <p:ext uri="{BB962C8B-B14F-4D97-AF65-F5344CB8AC3E}">
        <p14:creationId xmlns:p14="http://schemas.microsoft.com/office/powerpoint/2010/main" val="2843036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a:p>
            <a:r>
              <a:rPr lang="en-US" sz="800" dirty="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Worsening, or painful and bothersome symptoms were the most influential drivers for seeking medical assistance. Only one quarter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522690" y="1550354"/>
            <a:ext cx="9888792" cy="338554"/>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4076562092"/>
              </p:ext>
            </p:extLst>
          </p:nvPr>
        </p:nvGraphicFramePr>
        <p:xfrm>
          <a:off x="284206" y="2043790"/>
          <a:ext cx="8254108"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097F1484-9F18-4516-A0F2-C9B04B189B04}"/>
              </a:ext>
            </a:extLst>
          </p:cNvPr>
          <p:cNvSpPr/>
          <p:nvPr/>
        </p:nvSpPr>
        <p:spPr>
          <a:xfrm>
            <a:off x="8744689" y="3081871"/>
            <a:ext cx="2986197" cy="36195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5.06</a:t>
            </a:r>
          </a:p>
          <a:p>
            <a:pPr algn="ctr"/>
            <a:r>
              <a:rPr lang="en-GB" sz="1200" dirty="0">
                <a:solidFill>
                  <a:schemeClr val="tx1">
                    <a:lumMod val="50000"/>
                  </a:schemeClr>
                </a:solidFill>
              </a:rPr>
              <a:t>30-49: </a:t>
            </a:r>
            <a:r>
              <a:rPr lang="en-GB" sz="1200" b="1" dirty="0">
                <a:solidFill>
                  <a:schemeClr val="accent1"/>
                </a:solidFill>
              </a:rPr>
              <a:t>4.73</a:t>
            </a:r>
          </a:p>
          <a:p>
            <a:pPr algn="ctr"/>
            <a:r>
              <a:rPr lang="en-GB" sz="1200" dirty="0">
                <a:solidFill>
                  <a:schemeClr val="tx1">
                    <a:lumMod val="50000"/>
                  </a:schemeClr>
                </a:solidFill>
              </a:rPr>
              <a:t>50+: </a:t>
            </a:r>
            <a:r>
              <a:rPr lang="en-GB" sz="1200" b="1" dirty="0">
                <a:solidFill>
                  <a:schemeClr val="accent1"/>
                </a:solidFill>
              </a:rPr>
              <a:t>4.44</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4.50</a:t>
            </a:r>
          </a:p>
          <a:p>
            <a:pPr algn="ctr"/>
            <a:r>
              <a:rPr lang="en-GB" sz="1200" dirty="0">
                <a:solidFill>
                  <a:schemeClr val="tx1">
                    <a:lumMod val="50000"/>
                  </a:schemeClr>
                </a:solidFill>
              </a:rPr>
              <a:t>Female: </a:t>
            </a:r>
            <a:r>
              <a:rPr lang="en-GB" sz="1200" b="1" dirty="0">
                <a:solidFill>
                  <a:schemeClr val="accent1"/>
                </a:solidFill>
              </a:rPr>
              <a:t>4.70</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4.63 </a:t>
            </a:r>
          </a:p>
          <a:p>
            <a:pPr algn="ctr"/>
            <a:r>
              <a:rPr lang="en-GB" sz="1200" dirty="0">
                <a:solidFill>
                  <a:schemeClr val="tx1">
                    <a:lumMod val="50000"/>
                  </a:schemeClr>
                </a:solidFill>
              </a:rPr>
              <a:t>Ethnic minority: </a:t>
            </a:r>
            <a:r>
              <a:rPr lang="en-GB" sz="1200" b="1" dirty="0">
                <a:solidFill>
                  <a:schemeClr val="accent1"/>
                </a:solidFill>
              </a:rPr>
              <a:t>4.55</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4.60</a:t>
            </a:r>
          </a:p>
          <a:p>
            <a:pPr algn="ctr"/>
            <a:r>
              <a:rPr lang="en-GB" sz="1200" dirty="0">
                <a:solidFill>
                  <a:schemeClr val="tx1">
                    <a:lumMod val="50000"/>
                  </a:schemeClr>
                </a:solidFill>
              </a:rPr>
              <a:t>C2DE: </a:t>
            </a:r>
            <a:r>
              <a:rPr lang="en-GB" sz="1200" b="1" dirty="0">
                <a:solidFill>
                  <a:schemeClr val="accent1"/>
                </a:solidFill>
              </a:rPr>
              <a:t>4.64</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4.47</a:t>
            </a:r>
          </a:p>
          <a:p>
            <a:pPr algn="ctr"/>
            <a:r>
              <a:rPr lang="en-GB" sz="1200" dirty="0">
                <a:solidFill>
                  <a:schemeClr val="tx1">
                    <a:lumMod val="50000"/>
                  </a:schemeClr>
                </a:solidFill>
              </a:rPr>
              <a:t>IMD 3-8: </a:t>
            </a:r>
            <a:r>
              <a:rPr lang="en-GB" sz="1200" b="1" dirty="0">
                <a:solidFill>
                  <a:schemeClr val="accent1"/>
                </a:solidFill>
              </a:rPr>
              <a:t>4.62</a:t>
            </a:r>
          </a:p>
          <a:p>
            <a:pPr algn="ctr"/>
            <a:r>
              <a:rPr lang="en-GB" sz="1200" dirty="0">
                <a:solidFill>
                  <a:schemeClr val="tx1">
                    <a:lumMod val="50000"/>
                  </a:schemeClr>
                </a:solidFill>
              </a:rPr>
              <a:t>IMD 9-10: </a:t>
            </a:r>
            <a:r>
              <a:rPr lang="en-GB" sz="1200" b="1" dirty="0">
                <a:solidFill>
                  <a:schemeClr val="accent1"/>
                </a:solidFill>
              </a:rPr>
              <a:t>4.71</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4.77</a:t>
            </a:r>
          </a:p>
          <a:p>
            <a:pPr algn="ctr"/>
            <a:r>
              <a:rPr lang="en-GB" sz="1200" dirty="0">
                <a:solidFill>
                  <a:schemeClr val="tx1">
                    <a:lumMod val="50000"/>
                  </a:schemeClr>
                </a:solidFill>
              </a:rPr>
              <a:t>No disability: </a:t>
            </a:r>
            <a:r>
              <a:rPr lang="en-GB" sz="1200" b="1" dirty="0">
                <a:solidFill>
                  <a:schemeClr val="accent1"/>
                </a:solidFill>
              </a:rPr>
              <a:t>4.51</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4.82</a:t>
            </a:r>
          </a:p>
          <a:p>
            <a:pPr algn="ctr"/>
            <a:r>
              <a:rPr lang="en-GB" sz="1200" dirty="0">
                <a:solidFill>
                  <a:schemeClr val="tx1">
                    <a:lumMod val="50000"/>
                  </a:schemeClr>
                </a:solidFill>
              </a:rPr>
              <a:t>No mental health condition: </a:t>
            </a:r>
            <a:r>
              <a:rPr lang="en-GB" sz="1200" b="1" dirty="0">
                <a:solidFill>
                  <a:schemeClr val="accent1"/>
                </a:solidFill>
              </a:rPr>
              <a:t>4.49</a:t>
            </a:r>
          </a:p>
        </p:txBody>
      </p:sp>
      <p:grpSp>
        <p:nvGrpSpPr>
          <p:cNvPr id="2" name="Group 1">
            <a:extLst>
              <a:ext uri="{FF2B5EF4-FFF2-40B4-BE49-F238E27FC236}">
                <a16:creationId xmlns:a16="http://schemas.microsoft.com/office/drawing/2014/main" id="{955E4771-ECB5-0FC3-3878-6DF597ACF62A}"/>
              </a:ext>
            </a:extLst>
          </p:cNvPr>
          <p:cNvGrpSpPr/>
          <p:nvPr/>
        </p:nvGrpSpPr>
        <p:grpSpPr>
          <a:xfrm>
            <a:off x="8737562" y="1907431"/>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dirty="0">
                  <a:solidFill>
                    <a:schemeClr val="accent1"/>
                  </a:solidFill>
                  <a:latin typeface="Arial Black" panose="020B0A04020102020204" pitchFamily="34" charset="0"/>
                </a:rPr>
                <a:t>4.62</a:t>
              </a:r>
              <a:r>
                <a:rPr lang="en-GB" sz="1600" dirty="0">
                  <a:solidFill>
                    <a:schemeClr val="accent1"/>
                  </a:solidFill>
                  <a:latin typeface="Arial Black" panose="020B0A04020102020204" pitchFamily="34" charset="0"/>
                </a:rPr>
                <a:t>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prompts as influential</a:t>
              </a:r>
            </a:p>
          </p:txBody>
        </p:sp>
      </p:grpSp>
    </p:spTree>
    <p:extLst>
      <p:ext uri="{BB962C8B-B14F-4D97-AF65-F5344CB8AC3E}">
        <p14:creationId xmlns:p14="http://schemas.microsoft.com/office/powerpoint/2010/main" val="1040955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Identification of the top drivers was driven by White respondents, females and those with a disability or a mental health condition.</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from a Black background were less likely than White respondents to identify several drivers as influential including: a persistent/worsening symptom (41% vs 70%), a painful or bothersome symptom (48% vs 62%), something being unusual (49% vs 60%).</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more commonly identified the following as influential compared to those 50+: not knowing the cause of a symptom (65% vs 56%), managing the symptom themselves but seeing no change (55% vs 44%), being encouraged by friends or family (53% vs 32%) and looking the symptom up online and seeing it could be serious (46% vs 25%).</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having a worsening (72% vs 64%), bothersome (65% vs 57%) or unusual (62% vs 56%) symptom. Meanwhile males were more likely to identify attending for an existing condition (33% vs 26%).</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was getting worse (73% vs 66%) or was bothersome (66% vs 59%), or that they were attending for an existing condition (38% vs 24%). While those without were more likely to state they had looked symptoms up online (33% vs 29%).</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mental health condition were more likely than those without to identify having a worsening (77% vs 65%), bothersome (65% vs 59%) or unusual (64% vs 57%) symptom, or one where they didn’t know what was causing it (64% vs 56%). They also were more likely to state they weren’t helped by managing the symptom (55% vs 46%.)</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higher social grade (ABC1) more commonly identified being encouraged by friends, family or carers (40% vs 35%) compared to those from a lower social grade (C2DE). While those from a lower social grade were more likely to identify attending an appointment for an existing condition (31% vs 27%).</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34244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32672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30431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p:txBody>
      </p:sp>
    </p:spTree>
    <p:extLst>
      <p:ext uri="{BB962C8B-B14F-4D97-AF65-F5344CB8AC3E}">
        <p14:creationId xmlns:p14="http://schemas.microsoft.com/office/powerpoint/2010/main" val="88926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AD7E-1C5C-0939-770A-D135139EC65E}"/>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60E25979-4994-81DC-750C-86E45227AB8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most multidimensional groups, key prompts of having a bothersome or painful symptom remained influential.</a:t>
            </a:r>
          </a:p>
        </p:txBody>
      </p:sp>
      <p:sp>
        <p:nvSpPr>
          <p:cNvPr id="7" name="TextBox 6">
            <a:extLst>
              <a:ext uri="{FF2B5EF4-FFF2-40B4-BE49-F238E27FC236}">
                <a16:creationId xmlns:a16="http://schemas.microsoft.com/office/drawing/2014/main" id="{D831ACDE-9C58-F491-A7E8-E1F0135265B7}"/>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9" name="Speech Bubble: Rectangle with Corners Rounded 8">
            <a:extLst>
              <a:ext uri="{FF2B5EF4-FFF2-40B4-BE49-F238E27FC236}">
                <a16:creationId xmlns:a16="http://schemas.microsoft.com/office/drawing/2014/main" id="{CE01FEEF-E34A-F308-E18B-4C10EDF43E91}"/>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than all others to state: the symptom being unusual (65%), painful or bothersome (64%) or not knowing the cause (63%). They’re also more likely to state that they were encouraged by someone else (50%) or that they looked it up online (33%).</a:t>
            </a:r>
          </a:p>
        </p:txBody>
      </p:sp>
      <p:sp>
        <p:nvSpPr>
          <p:cNvPr id="10" name="Speech Bubble: Rectangle with Corners Rounded 9">
            <a:extLst>
              <a:ext uri="{FF2B5EF4-FFF2-40B4-BE49-F238E27FC236}">
                <a16:creationId xmlns:a16="http://schemas.microsoft.com/office/drawing/2014/main" id="{5C9A722E-BB4D-FD36-207C-348CEC29412F}"/>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This audience were more likely than all others to state: the symptom being bothersome (69%), that they tried managing it themselves but it didn’t work (54%), that they were encouraged to attend (43%) or that they were attending for an existing problem (37%).</a:t>
            </a:r>
          </a:p>
        </p:txBody>
      </p:sp>
      <p:sp>
        <p:nvSpPr>
          <p:cNvPr id="11" name="Speech Bubble: Rectangle with Corners Rounded 10">
            <a:extLst>
              <a:ext uri="{FF2B5EF4-FFF2-40B4-BE49-F238E27FC236}">
                <a16:creationId xmlns:a16="http://schemas.microsoft.com/office/drawing/2014/main" id="{B216A145-3BD7-C9CB-A6DB-FEC6A71CA955}"/>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endParaRPr lang="en-GB" sz="100" dirty="0">
              <a:solidFill>
                <a:schemeClr val="tx1"/>
              </a:solidFill>
            </a:endParaRPr>
          </a:p>
          <a:p>
            <a:pPr algn="ctr"/>
            <a:r>
              <a:rPr lang="en-GB" sz="1200" dirty="0">
                <a:solidFill>
                  <a:schemeClr val="tx1"/>
                </a:solidFill>
              </a:rPr>
              <a:t>This audience were more likely than all others to state: the symptom didn’t go away (71%), was painful (67%), that they tried managing but it didn’t help (62%), that they didn’t know the cause (60%), that they were encouraged to go (47%), or that they were attending for an existing appointment (36%).</a:t>
            </a:r>
          </a:p>
        </p:txBody>
      </p:sp>
      <p:sp>
        <p:nvSpPr>
          <p:cNvPr id="12" name="Speech Bubble: Rectangle with Corners Rounded 11">
            <a:extLst>
              <a:ext uri="{FF2B5EF4-FFF2-40B4-BE49-F238E27FC236}">
                <a16:creationId xmlns:a16="http://schemas.microsoft.com/office/drawing/2014/main" id="{45FAEC51-BCEC-2788-DED6-260C4486AFAB}"/>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than all others to state that they had a symptom that didn’t go away 76%), that it was unusual (66%), that they didn’t know the cause (66%), or that they were attending an appointment for an existing problem (33%).</a:t>
            </a:r>
          </a:p>
        </p:txBody>
      </p:sp>
      <p:sp>
        <p:nvSpPr>
          <p:cNvPr id="13" name="Speech Bubble: Rectangle with Corners Rounded 12">
            <a:extLst>
              <a:ext uri="{FF2B5EF4-FFF2-40B4-BE49-F238E27FC236}">
                <a16:creationId xmlns:a16="http://schemas.microsoft.com/office/drawing/2014/main" id="{0F7DEC62-53DD-9B71-D67C-1B73A0FE0126}"/>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endParaRPr lang="en-GB" sz="1200" dirty="0">
              <a:solidFill>
                <a:schemeClr val="tx1"/>
              </a:solidFill>
            </a:endParaRPr>
          </a:p>
          <a:p>
            <a:pPr algn="ctr"/>
            <a:r>
              <a:rPr lang="en-GB" sz="1200" dirty="0">
                <a:solidFill>
                  <a:schemeClr val="tx1"/>
                </a:solidFill>
              </a:rPr>
              <a:t>This audience were more likely to state that they were attending for an existing condition (34%), but less likely than all others to state that they had been encouraged (31%), had looked something up online (26%) or that they had tried managing the symptom themselves (44%).</a:t>
            </a:r>
          </a:p>
        </p:txBody>
      </p:sp>
      <p:sp>
        <p:nvSpPr>
          <p:cNvPr id="14" name="Speech Bubble: Rectangle with Corners Rounded 13">
            <a:extLst>
              <a:ext uri="{FF2B5EF4-FFF2-40B4-BE49-F238E27FC236}">
                <a16:creationId xmlns:a16="http://schemas.microsoft.com/office/drawing/2014/main" id="{C1852A62-F059-67FD-49AE-447A2CB17F32}"/>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This audience were less likely than all others to select the majority of influencers. They were only more likely to state that they had a painful symptom (63%) or that they tried managing it themselves but it didn’t work (51%).</a:t>
            </a:r>
          </a:p>
        </p:txBody>
      </p:sp>
      <p:sp>
        <p:nvSpPr>
          <p:cNvPr id="15" name="Rectangle: Rounded Corners 14">
            <a:extLst>
              <a:ext uri="{FF2B5EF4-FFF2-40B4-BE49-F238E27FC236}">
                <a16:creationId xmlns:a16="http://schemas.microsoft.com/office/drawing/2014/main" id="{6966B854-B9CA-AFD2-9B98-95C7D35F3216}"/>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B967C20F-651D-0CC4-5675-2F2A77384C87}"/>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18015537-EBBC-39AE-A182-04A592936929}"/>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B1B9F248-E77D-F6D2-DCF2-1D24DE81EC05}"/>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28BD5679-3D78-02A0-C796-0A86F9B42476}"/>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36C030DF-4A91-51F1-D71F-4FAA1245E812}"/>
              </a:ext>
            </a:extLst>
          </p:cNvPr>
          <p:cNvSpPr/>
          <p:nvPr/>
        </p:nvSpPr>
        <p:spPr>
          <a:xfrm>
            <a:off x="9043578" y="4304317"/>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1" name="Footer Placeholder 5">
            <a:extLst>
              <a:ext uri="{FF2B5EF4-FFF2-40B4-BE49-F238E27FC236}">
                <a16:creationId xmlns:a16="http://schemas.microsoft.com/office/drawing/2014/main" id="{3C69749B-EE27-62EE-9495-EEE3CEFBEF3E}"/>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(N=3,937)</a:t>
            </a:r>
          </a:p>
        </p:txBody>
      </p:sp>
    </p:spTree>
    <p:extLst>
      <p:ext uri="{BB962C8B-B14F-4D97-AF65-F5344CB8AC3E}">
        <p14:creationId xmlns:p14="http://schemas.microsoft.com/office/powerpoint/2010/main" val="3820558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Perceptions around difficulty getting an appointment were the most important barriers to seeking help. This is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r>
              <a:rPr lang="en-US" sz="800" dirty="0"/>
              <a:t>* 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209320332"/>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1298246" y="1331072"/>
            <a:ext cx="9113520" cy="584775"/>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sp>
        <p:nvSpPr>
          <p:cNvPr id="2" name="Speech Bubble: Rectangle with Corners Rounded 1">
            <a:extLst>
              <a:ext uri="{FF2B5EF4-FFF2-40B4-BE49-F238E27FC236}">
                <a16:creationId xmlns:a16="http://schemas.microsoft.com/office/drawing/2014/main" id="{5F0D9CCA-DA46-DD0F-9938-D1C01970A5BB}"/>
              </a:ext>
            </a:extLst>
          </p:cNvPr>
          <p:cNvSpPr/>
          <p:nvPr/>
        </p:nvSpPr>
        <p:spPr>
          <a:xfrm>
            <a:off x="8744689" y="3019424"/>
            <a:ext cx="2986197" cy="353216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8.56</a:t>
            </a:r>
          </a:p>
          <a:p>
            <a:pPr algn="ctr"/>
            <a:r>
              <a:rPr lang="en-GB" sz="1200" dirty="0">
                <a:solidFill>
                  <a:schemeClr val="tx1">
                    <a:lumMod val="50000"/>
                  </a:schemeClr>
                </a:solidFill>
              </a:rPr>
              <a:t>30-49: </a:t>
            </a:r>
            <a:r>
              <a:rPr lang="en-GB" sz="1200" b="1" dirty="0">
                <a:solidFill>
                  <a:schemeClr val="accent1"/>
                </a:solidFill>
              </a:rPr>
              <a:t>8.14</a:t>
            </a:r>
          </a:p>
          <a:p>
            <a:pPr algn="ctr"/>
            <a:r>
              <a:rPr lang="en-GB" sz="1200" dirty="0">
                <a:solidFill>
                  <a:schemeClr val="tx1">
                    <a:lumMod val="50000"/>
                  </a:schemeClr>
                </a:solidFill>
              </a:rPr>
              <a:t>50+: </a:t>
            </a:r>
            <a:r>
              <a:rPr lang="en-GB" sz="1200" b="1" dirty="0">
                <a:solidFill>
                  <a:schemeClr val="accent1"/>
                </a:solidFill>
              </a:rPr>
              <a:t>6.98</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7.27</a:t>
            </a:r>
          </a:p>
          <a:p>
            <a:pPr algn="ctr"/>
            <a:r>
              <a:rPr lang="en-GB" sz="1200" dirty="0">
                <a:solidFill>
                  <a:schemeClr val="tx1">
                    <a:lumMod val="50000"/>
                  </a:schemeClr>
                </a:solidFill>
              </a:rPr>
              <a:t>Female: </a:t>
            </a:r>
            <a:r>
              <a:rPr lang="en-GB" sz="1200" b="1" dirty="0">
                <a:solidFill>
                  <a:schemeClr val="accent1"/>
                </a:solidFill>
              </a:rPr>
              <a:t>7.97</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7.58</a:t>
            </a:r>
          </a:p>
          <a:p>
            <a:pPr algn="ctr"/>
            <a:r>
              <a:rPr lang="en-GB" sz="1200" dirty="0">
                <a:solidFill>
                  <a:schemeClr val="tx1">
                    <a:lumMod val="50000"/>
                  </a:schemeClr>
                </a:solidFill>
              </a:rPr>
              <a:t>Ethnic minority: </a:t>
            </a:r>
            <a:r>
              <a:rPr lang="en-GB" sz="1200" b="1" dirty="0">
                <a:solidFill>
                  <a:schemeClr val="accent1"/>
                </a:solidFill>
              </a:rPr>
              <a:t>8.08</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7.50</a:t>
            </a:r>
          </a:p>
          <a:p>
            <a:pPr algn="ctr"/>
            <a:r>
              <a:rPr lang="en-GB" sz="1200" dirty="0">
                <a:solidFill>
                  <a:schemeClr val="tx1">
                    <a:lumMod val="50000"/>
                  </a:schemeClr>
                </a:solidFill>
              </a:rPr>
              <a:t>C2DE: </a:t>
            </a:r>
            <a:r>
              <a:rPr lang="en-GB" sz="1200" b="1" dirty="0">
                <a:solidFill>
                  <a:schemeClr val="accent1"/>
                </a:solidFill>
              </a:rPr>
              <a:t>7.82</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7.97</a:t>
            </a:r>
          </a:p>
          <a:p>
            <a:pPr algn="ctr"/>
            <a:r>
              <a:rPr lang="en-GB" sz="1200" dirty="0">
                <a:solidFill>
                  <a:schemeClr val="tx1">
                    <a:lumMod val="50000"/>
                  </a:schemeClr>
                </a:solidFill>
              </a:rPr>
              <a:t>IMD 3-8: </a:t>
            </a:r>
            <a:r>
              <a:rPr lang="en-GB" sz="1200" b="1" dirty="0">
                <a:solidFill>
                  <a:schemeClr val="accent1"/>
                </a:solidFill>
              </a:rPr>
              <a:t>7.67</a:t>
            </a:r>
          </a:p>
          <a:p>
            <a:pPr algn="ctr"/>
            <a:r>
              <a:rPr lang="en-GB" sz="1200" dirty="0">
                <a:solidFill>
                  <a:schemeClr val="tx1">
                    <a:lumMod val="50000"/>
                  </a:schemeClr>
                </a:solidFill>
              </a:rPr>
              <a:t>IMD 9-10: </a:t>
            </a:r>
            <a:r>
              <a:rPr lang="en-GB" sz="1200" b="1" dirty="0">
                <a:solidFill>
                  <a:schemeClr val="accent1"/>
                </a:solidFill>
              </a:rPr>
              <a:t>7.33</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8.26</a:t>
            </a:r>
          </a:p>
          <a:p>
            <a:pPr algn="ctr"/>
            <a:r>
              <a:rPr lang="en-GB" sz="1200" dirty="0">
                <a:solidFill>
                  <a:schemeClr val="tx1">
                    <a:lumMod val="50000"/>
                  </a:schemeClr>
                </a:solidFill>
              </a:rPr>
              <a:t>No disability: </a:t>
            </a:r>
            <a:r>
              <a:rPr lang="en-GB" sz="1200" b="1" dirty="0">
                <a:solidFill>
                  <a:schemeClr val="accent1"/>
                </a:solidFill>
              </a:rPr>
              <a:t>7.35</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8.31</a:t>
            </a:r>
          </a:p>
          <a:p>
            <a:pPr algn="ctr"/>
            <a:r>
              <a:rPr lang="en-GB" sz="1200" dirty="0">
                <a:solidFill>
                  <a:schemeClr val="tx1">
                    <a:lumMod val="50000"/>
                  </a:schemeClr>
                </a:solidFill>
              </a:rPr>
              <a:t>No mental health condition: </a:t>
            </a:r>
            <a:r>
              <a:rPr lang="en-GB" sz="1200" b="1" dirty="0">
                <a:solidFill>
                  <a:schemeClr val="accent1"/>
                </a:solidFill>
              </a:rPr>
              <a:t>7.28</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907431"/>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7.65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barriers as influential</a:t>
              </a:r>
            </a:p>
          </p:txBody>
        </p:sp>
      </p:grpSp>
    </p:spTree>
    <p:extLst>
      <p:ext uri="{BB962C8B-B14F-4D97-AF65-F5344CB8AC3E}">
        <p14:creationId xmlns:p14="http://schemas.microsoft.com/office/powerpoint/2010/main" val="2349167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with a disability and those who have been diagnosed with a mental health condition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Responses by ethnicity varied. Those from an ethnic minority background were more likely than White respondents to cite that they could manage it themselves (48% vs 42%), having too many other worries (43% vs 36%) and being too busy to make time (35% vs 28%). They were less likely to report thinking it would be difficult to get an appointment (50% vs 54%), or not wanting to make a fuss (37% vs 40%).</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159405" y="2402784"/>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less likely to state it is difficult to get an appointment generally (42%) or with a particular healthcare professional (39%). However, they were more likely to state that they didn’t feel confident talking about symptoms (33%). Those over 50 are less likely to identify nearly all barriers, with the exception of thinking it was an existing illness (42%) and not wanting a remote appointment (41%).</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to identify the majority of barriers compared to males, including thinking it would be difficult to get an appointment (58% vs 50%), finding it difficult in practice (51% vs 43%), and deciding to manage it themselves (47% vs 38%), Male respondents more commonly identified that they could not afford the costs of the appointment (11% vs 9%).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living with a disability were more likely than those without to identify the majority of barriers, including finding it difficult to get a certain professional (51% vs 39%), or thinking it was linked to an existing illness (48% vs 33%). They were less likely to say that it was unlikely to be serious (42% vs 46%), they could mange it themselves (39% vs 45%) or that they were too busy (24% vs 32%).</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diagnosed with a mental health condition were more likely to identify nearly all barriers. Those with the biggest differences included: having other things to worry about (46% vs 33%), worrying their symptoms wouldn’t be taken seriously (46% vs 32%), not wanting to make a fuss (47% vs 37%) and thinking the symptom was related to another illness (45% vs 35%).</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state they didn’t want a remote appointment (40% vs 35%), that they didn’t want to talk to a receptionist about their symptoms (37% vs 33%) or that they worried about finding it physically uncomfortable (17% vs 13%). They were less likely to identify being too busy (25% vs 33%).</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endParaRPr lang="en-US" sz="800" dirty="0"/>
          </a:p>
        </p:txBody>
      </p:sp>
    </p:spTree>
    <p:extLst>
      <p:ext uri="{BB962C8B-B14F-4D97-AF65-F5344CB8AC3E}">
        <p14:creationId xmlns:p14="http://schemas.microsoft.com/office/powerpoint/2010/main" val="590309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FBFC-AB27-1431-7F06-5E9034E4B87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885A3EBD-D388-A75D-CDBC-9EC605CC286D}"/>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are LGBTQ+, with a disability or with a mental health condition commonly reported the majority of barriers as influential.</a:t>
            </a:r>
          </a:p>
        </p:txBody>
      </p:sp>
      <p:sp>
        <p:nvSpPr>
          <p:cNvPr id="9" name="Speech Bubble: Rectangle with Corners Rounded 8">
            <a:extLst>
              <a:ext uri="{FF2B5EF4-FFF2-40B4-BE49-F238E27FC236}">
                <a16:creationId xmlns:a16="http://schemas.microsoft.com/office/drawing/2014/main" id="{01A278BA-E465-9F79-2409-3DB51E7BAE4F}"/>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everyone else were: worrying symptoms wouldn’t be taken seriously (54%), having other things to worry about (54%) and being too busy to seek medical attention (44%). </a:t>
            </a:r>
          </a:p>
        </p:txBody>
      </p:sp>
      <p:sp>
        <p:nvSpPr>
          <p:cNvPr id="10" name="Speech Bubble: Rectangle with Corners Rounded 9">
            <a:extLst>
              <a:ext uri="{FF2B5EF4-FFF2-40B4-BE49-F238E27FC236}">
                <a16:creationId xmlns:a16="http://schemas.microsoft.com/office/drawing/2014/main" id="{6ABDED2E-4F54-F51F-7C7C-CBD0A21BD0D6}"/>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identified many barriers, those with the biggest discrepancy compared to everyone else include: having too many things to worry about (49%), being too difficult to get to the appointment (24%) and finding it difficult to get an appointment with a particular professional (52%).</a:t>
            </a:r>
          </a:p>
        </p:txBody>
      </p:sp>
      <p:sp>
        <p:nvSpPr>
          <p:cNvPr id="11" name="Speech Bubble: Rectangle with Corners Rounded 10">
            <a:extLst>
              <a:ext uri="{FF2B5EF4-FFF2-40B4-BE49-F238E27FC236}">
                <a16:creationId xmlns:a16="http://schemas.microsoft.com/office/drawing/2014/main" id="{CF73A169-3B00-0DB0-789C-367FC8553215}"/>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all others were: having too many other things to worry about (53%), finding it difficult to get to the appointment (55%) and thinking the problem was related to an existing illness (49%).</a:t>
            </a:r>
          </a:p>
        </p:txBody>
      </p:sp>
      <p:sp>
        <p:nvSpPr>
          <p:cNvPr id="12" name="Speech Bubble: Rectangle with Corners Rounded 11">
            <a:extLst>
              <a:ext uri="{FF2B5EF4-FFF2-40B4-BE49-F238E27FC236}">
                <a16:creationId xmlns:a16="http://schemas.microsoft.com/office/drawing/2014/main" id="{9CF1A689-EB54-15B9-7CAF-C8AD3F3A495F}"/>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vast majority of barriers were identified by this audience. Those with the largest differences compared to all others were: worrying symptoms wouldn’t be taken seriously (46%), thinking the problem was related to an existing illness (47%), and not wanting to talk to an admin person about symptoms (42%).</a:t>
            </a:r>
          </a:p>
        </p:txBody>
      </p:sp>
      <p:sp>
        <p:nvSpPr>
          <p:cNvPr id="13" name="Speech Bubble: Rectangle with Corners Rounded 12">
            <a:extLst>
              <a:ext uri="{FF2B5EF4-FFF2-40B4-BE49-F238E27FC236}">
                <a16:creationId xmlns:a16="http://schemas.microsoft.com/office/drawing/2014/main" id="{7C5A8324-BA13-5492-82B0-749190FC745C}"/>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to state they thought the symptom was related to an existing illness (45%), that they found it difficult to get an appointment with a particular healthcare professional (44%) or that they didn’t want a remote appointment (43%).</a:t>
            </a:r>
          </a:p>
        </p:txBody>
      </p:sp>
      <p:sp>
        <p:nvSpPr>
          <p:cNvPr id="14" name="Speech Bubble: Rectangle with Corners Rounded 13">
            <a:extLst>
              <a:ext uri="{FF2B5EF4-FFF2-40B4-BE49-F238E27FC236}">
                <a16:creationId xmlns:a16="http://schemas.microsoft.com/office/drawing/2014/main" id="{7970E436-C21F-A99E-A051-4199C6B2108D}"/>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were more likely to find it difficult to get an appointment with a particular healthcare professional (44%), that they thought the symptoms were related to an existing illness (40%), or that they didn’t want a remote appointment (39%).</a:t>
            </a:r>
          </a:p>
        </p:txBody>
      </p:sp>
      <p:sp>
        <p:nvSpPr>
          <p:cNvPr id="15" name="Rectangle: Rounded Corners 14">
            <a:extLst>
              <a:ext uri="{FF2B5EF4-FFF2-40B4-BE49-F238E27FC236}">
                <a16:creationId xmlns:a16="http://schemas.microsoft.com/office/drawing/2014/main" id="{D3E39F6A-3483-0EF4-1DC7-6B35FEA173A9}"/>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5B306DD9-29B3-7CC4-4368-487D12DF1AA4}"/>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8D772D20-BB2F-4410-1184-5533C794C588}"/>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53BF8D63-A79E-D7A0-2CC2-017533AC2D8B}"/>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D081DCE7-13DD-7B68-E065-17136B5B307E}"/>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320D75DC-3282-4ADF-02F5-6BF6FE08470F}"/>
              </a:ext>
            </a:extLst>
          </p:cNvPr>
          <p:cNvSpPr/>
          <p:nvPr/>
        </p:nvSpPr>
        <p:spPr>
          <a:xfrm>
            <a:off x="9043578" y="4304317"/>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 name="Footer Placeholder 5">
            <a:extLst>
              <a:ext uri="{FF2B5EF4-FFF2-40B4-BE49-F238E27FC236}">
                <a16:creationId xmlns:a16="http://schemas.microsoft.com/office/drawing/2014/main" id="{21048F79-5B5A-BD92-6B70-CE7DEC97FE61}"/>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(N=6,844)</a:t>
            </a:r>
          </a:p>
          <a:p>
            <a:endParaRPr lang="en-US" sz="800" dirty="0"/>
          </a:p>
        </p:txBody>
      </p:sp>
      <p:sp>
        <p:nvSpPr>
          <p:cNvPr id="3" name="TextBox 2">
            <a:extLst>
              <a:ext uri="{FF2B5EF4-FFF2-40B4-BE49-F238E27FC236}">
                <a16:creationId xmlns:a16="http://schemas.microsoft.com/office/drawing/2014/main" id="{0B032D21-1A51-8577-75B9-1727C899A055}"/>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Tree>
    <p:extLst>
      <p:ext uri="{BB962C8B-B14F-4D97-AF65-F5344CB8AC3E}">
        <p14:creationId xmlns:p14="http://schemas.microsoft.com/office/powerpoint/2010/main" val="1669617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2120218187"/>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Nearly 8 in 10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while 3 in 4 agreed that they don’t think the NHS has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accent1">
                    <a:lumMod val="75000"/>
                  </a:schemeClr>
                </a:solidFill>
              </a:rPr>
              <a:t>Total agree: </a:t>
            </a:r>
            <a:endParaRPr lang="en-GB" sz="1800" b="1" dirty="0">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75%</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78%</a:t>
            </a:r>
          </a:p>
        </p:txBody>
      </p:sp>
    </p:spTree>
    <p:extLst>
      <p:ext uri="{BB962C8B-B14F-4D97-AF65-F5344CB8AC3E}">
        <p14:creationId xmlns:p14="http://schemas.microsoft.com/office/powerpoint/2010/main" val="3892834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186" y="2168478"/>
            <a:ext cx="11219627" cy="3918112"/>
            <a:chOff x="540891" y="844389"/>
            <a:chExt cx="11219627"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74177425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diagnosed</a:t>
            </a:r>
            <a:r>
              <a:rPr lang="en-US" sz="1600" b="1" i="0" u="none" strike="noStrike" kern="1200" spc="10" baseline="0" dirty="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13061" y="25696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44154" y="277956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3402349" y="283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298487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6" name="Isosceles Triangle 145">
            <a:extLst>
              <a:ext uri="{FF2B5EF4-FFF2-40B4-BE49-F238E27FC236}">
                <a16:creationId xmlns:a16="http://schemas.microsoft.com/office/drawing/2014/main" id="{B5F12F3B-4B05-8164-B675-37E1A335DE80}"/>
              </a:ext>
            </a:extLst>
          </p:cNvPr>
          <p:cNvSpPr>
            <a:spLocks noChangeAspect="1"/>
          </p:cNvSpPr>
          <p:nvPr/>
        </p:nvSpPr>
        <p:spPr>
          <a:xfrm>
            <a:off x="8370864" y="261209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A5BAE0AF-66AF-5A52-7CAD-19EBBE3295A3}"/>
              </a:ext>
            </a:extLst>
          </p:cNvPr>
          <p:cNvSpPr>
            <a:spLocks noChangeAspect="1"/>
          </p:cNvSpPr>
          <p:nvPr/>
        </p:nvSpPr>
        <p:spPr>
          <a:xfrm rot="10800000">
            <a:off x="7498491" y="274075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29726" y="26913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283446" y="25495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DAD2968F-722F-CFAE-D4EA-3BDF10F0AC9D}"/>
              </a:ext>
            </a:extLst>
          </p:cNvPr>
          <p:cNvSpPr>
            <a:spLocks noChangeAspect="1"/>
          </p:cNvSpPr>
          <p:nvPr/>
        </p:nvSpPr>
        <p:spPr>
          <a:xfrm rot="10800000">
            <a:off x="11075888" y="27197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2F6C3DF5-C7FB-83EB-90AE-A8AFC57306D1}"/>
              </a:ext>
            </a:extLst>
          </p:cNvPr>
          <p:cNvSpPr>
            <a:spLocks noChangeAspect="1"/>
          </p:cNvSpPr>
          <p:nvPr/>
        </p:nvSpPr>
        <p:spPr>
          <a:xfrm>
            <a:off x="10645714" y="259581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Speech Bubble: Rectangle with Corners Rounded 151">
            <a:extLst>
              <a:ext uri="{FF2B5EF4-FFF2-40B4-BE49-F238E27FC236}">
                <a16:creationId xmlns:a16="http://schemas.microsoft.com/office/drawing/2014/main" id="{B3A8C80E-3E7B-590E-0AF8-ED472A376500}"/>
              </a:ext>
            </a:extLst>
          </p:cNvPr>
          <p:cNvSpPr/>
          <p:nvPr/>
        </p:nvSpPr>
        <p:spPr>
          <a:xfrm>
            <a:off x="77856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were more likely to agree (74%), following by those from a Mixed background (69%), and Black background (57%)</a:t>
            </a:r>
            <a:endParaRPr lang="en-GB" sz="1200" dirty="0">
              <a:solidFill>
                <a:schemeClr val="tx1"/>
              </a:solidFill>
            </a:endParaRPr>
          </a:p>
        </p:txBody>
      </p:sp>
      <p:sp>
        <p:nvSpPr>
          <p:cNvPr id="3" name="Isosceles Triangle 2">
            <a:extLst>
              <a:ext uri="{FF2B5EF4-FFF2-40B4-BE49-F238E27FC236}">
                <a16:creationId xmlns:a16="http://schemas.microsoft.com/office/drawing/2014/main" id="{63B0EBF3-ED9F-25B9-5CFA-BC7508B0E324}"/>
              </a:ext>
            </a:extLst>
          </p:cNvPr>
          <p:cNvSpPr>
            <a:spLocks noChangeAspect="1"/>
          </p:cNvSpPr>
          <p:nvPr/>
        </p:nvSpPr>
        <p:spPr>
          <a:xfrm>
            <a:off x="5222633" y="25537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5C763277-06D1-1B36-82AF-2BCC6A9F4CFE}"/>
              </a:ext>
            </a:extLst>
          </p:cNvPr>
          <p:cNvSpPr>
            <a:spLocks noChangeAspect="1"/>
          </p:cNvSpPr>
          <p:nvPr/>
        </p:nvSpPr>
        <p:spPr>
          <a:xfrm rot="10800000">
            <a:off x="4312614" y="280752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17381" y="2168478"/>
            <a:ext cx="11288432" cy="3918112"/>
            <a:chOff x="472086" y="844389"/>
            <a:chExt cx="11288432" cy="3918112"/>
          </a:xfrm>
        </p:grpSpPr>
        <p:graphicFrame>
          <p:nvGraphicFramePr>
            <p:cNvPr id="4" name="Chart 3">
              <a:extLst>
                <a:ext uri="{FF2B5EF4-FFF2-40B4-BE49-F238E27FC236}">
                  <a16:creationId xmlns:a16="http://schemas.microsoft.com/office/drawing/2014/main" id="{AB8B0A7C-4CE5-2297-AB9E-7DCA4AE0007F}"/>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342300" y="347392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917406" y="3450059"/>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697005" y="335550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106165" y="352692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947589" y="3466854"/>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74953" y="3450059"/>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978337" y="3450059"/>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492052" y="345691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Thinking specifically about treatment, it remains that those living with a disability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treated</a:t>
            </a:r>
            <a:r>
              <a:rPr lang="en-US" sz="1600" b="1" i="0" strike="noStrike" kern="1200" spc="10" baseline="0" dirty="0">
                <a:solidFill>
                  <a:schemeClr val="tx1"/>
                </a:solidFill>
                <a:ea typeface="+mn-ea"/>
                <a:cs typeface="+mn-cs"/>
              </a:rPr>
              <a:t> </a:t>
            </a:r>
            <a:r>
              <a:rPr lang="en-US" sz="1600" b="1" i="0" u="none" strike="noStrike" kern="1200" spc="10" baseline="0" dirty="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290787" y="484357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43306" y="494634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262701" y="4816971"/>
            <a:ext cx="643987" cy="3973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83887" y="4788990"/>
            <a:ext cx="515232" cy="467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244464" y="4808166"/>
            <a:ext cx="510535" cy="4225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13061" y="25442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44154" y="277956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3402349" y="283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298487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A5BAE0AF-66AF-5A52-7CAD-19EBBE3295A3}"/>
              </a:ext>
            </a:extLst>
          </p:cNvPr>
          <p:cNvSpPr>
            <a:spLocks noChangeAspect="1"/>
          </p:cNvSpPr>
          <p:nvPr/>
        </p:nvSpPr>
        <p:spPr>
          <a:xfrm rot="10800000">
            <a:off x="7498491" y="274075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29726" y="26913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350352" y="25718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Speech Bubble: Rectangle with Corners Rounded 151">
            <a:extLst>
              <a:ext uri="{FF2B5EF4-FFF2-40B4-BE49-F238E27FC236}">
                <a16:creationId xmlns:a16="http://schemas.microsoft.com/office/drawing/2014/main" id="{B3A8C80E-3E7B-590E-0AF8-ED472A376500}"/>
              </a:ext>
            </a:extLst>
          </p:cNvPr>
          <p:cNvSpPr/>
          <p:nvPr/>
        </p:nvSpPr>
        <p:spPr>
          <a:xfrm>
            <a:off x="77856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had the highest agreement rates (73%), followed by those from a Mixed background (67%), and Black background (53%)</a:t>
            </a:r>
            <a:endParaRPr lang="en-GB" sz="1200" dirty="0">
              <a:solidFill>
                <a:schemeClr val="tx1"/>
              </a:solidFill>
            </a:endParaRPr>
          </a:p>
        </p:txBody>
      </p:sp>
      <p:sp>
        <p:nvSpPr>
          <p:cNvPr id="3" name="Isosceles Triangle 2">
            <a:extLst>
              <a:ext uri="{FF2B5EF4-FFF2-40B4-BE49-F238E27FC236}">
                <a16:creationId xmlns:a16="http://schemas.microsoft.com/office/drawing/2014/main" id="{2F65DF63-97AB-52C4-78F8-3B68143C9AD7}"/>
              </a:ext>
            </a:extLst>
          </p:cNvPr>
          <p:cNvSpPr>
            <a:spLocks noChangeAspect="1"/>
          </p:cNvSpPr>
          <p:nvPr/>
        </p:nvSpPr>
        <p:spPr>
          <a:xfrm rot="10800000">
            <a:off x="4312614" y="28963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594C1C82-4AA9-F0CD-CAB0-57E526DA56DC}"/>
              </a:ext>
            </a:extLst>
          </p:cNvPr>
          <p:cNvSpPr>
            <a:spLocks noChangeAspect="1"/>
          </p:cNvSpPr>
          <p:nvPr/>
        </p:nvSpPr>
        <p:spPr>
          <a:xfrm>
            <a:off x="5241683" y="260628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Rectangle 11">
            <a:extLst>
              <a:ext uri="{FF2B5EF4-FFF2-40B4-BE49-F238E27FC236}">
                <a16:creationId xmlns:a16="http://schemas.microsoft.com/office/drawing/2014/main" id="{E3B5E28B-FDBF-EE5A-586B-8387C2C1A770}"/>
              </a:ext>
            </a:extLst>
          </p:cNvPr>
          <p:cNvSpPr/>
          <p:nvPr/>
        </p:nvSpPr>
        <p:spPr>
          <a:xfrm>
            <a:off x="4071816" y="4781000"/>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14" name="Rectangle 13">
            <a:extLst>
              <a:ext uri="{FF2B5EF4-FFF2-40B4-BE49-F238E27FC236}">
                <a16:creationId xmlns:a16="http://schemas.microsoft.com/office/drawing/2014/main" id="{DEECAEA3-4B9A-9371-0EB3-79AEABCDDB06}"/>
              </a:ext>
            </a:extLst>
          </p:cNvPr>
          <p:cNvSpPr/>
          <p:nvPr/>
        </p:nvSpPr>
        <p:spPr>
          <a:xfrm>
            <a:off x="4562711" y="4765087"/>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9" name="Rectangle 28">
            <a:extLst>
              <a:ext uri="{FF2B5EF4-FFF2-40B4-BE49-F238E27FC236}">
                <a16:creationId xmlns:a16="http://schemas.microsoft.com/office/drawing/2014/main" id="{46940F83-FD5F-68DE-EFCD-06D33DE60143}"/>
              </a:ext>
            </a:extLst>
          </p:cNvPr>
          <p:cNvSpPr/>
          <p:nvPr/>
        </p:nvSpPr>
        <p:spPr>
          <a:xfrm>
            <a:off x="5032337" y="479007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26" name="Isosceles Triangle 25">
            <a:extLst>
              <a:ext uri="{FF2B5EF4-FFF2-40B4-BE49-F238E27FC236}">
                <a16:creationId xmlns:a16="http://schemas.microsoft.com/office/drawing/2014/main" id="{911C5371-205A-7E82-3210-698B0B9045E5}"/>
              </a:ext>
            </a:extLst>
          </p:cNvPr>
          <p:cNvSpPr>
            <a:spLocks noChangeAspect="1"/>
          </p:cNvSpPr>
          <p:nvPr/>
        </p:nvSpPr>
        <p:spPr>
          <a:xfrm>
            <a:off x="10678652" y="26175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7" name="Isosceles Triangle 26">
            <a:extLst>
              <a:ext uri="{FF2B5EF4-FFF2-40B4-BE49-F238E27FC236}">
                <a16:creationId xmlns:a16="http://schemas.microsoft.com/office/drawing/2014/main" id="{08BDFBDC-3414-B756-D501-F4A949EBDD80}"/>
              </a:ext>
            </a:extLst>
          </p:cNvPr>
          <p:cNvSpPr>
            <a:spLocks noChangeAspect="1"/>
          </p:cNvSpPr>
          <p:nvPr/>
        </p:nvSpPr>
        <p:spPr>
          <a:xfrm rot="10800000">
            <a:off x="11093047" y="270759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Isosceles Triangle 27">
            <a:extLst>
              <a:ext uri="{FF2B5EF4-FFF2-40B4-BE49-F238E27FC236}">
                <a16:creationId xmlns:a16="http://schemas.microsoft.com/office/drawing/2014/main" id="{CA64AAA1-87A2-9D8D-430C-10603B68A55A}"/>
              </a:ext>
            </a:extLst>
          </p:cNvPr>
          <p:cNvSpPr>
            <a:spLocks noChangeAspect="1"/>
          </p:cNvSpPr>
          <p:nvPr/>
        </p:nvSpPr>
        <p:spPr>
          <a:xfrm>
            <a:off x="8366405" y="26495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(N=6,844)</a:t>
            </a:r>
          </a:p>
          <a:p>
            <a:r>
              <a:rPr lang="en-US" sz="800" dirty="0"/>
              <a:t>* Chart excludes DK, PNTS</a:t>
            </a:r>
          </a:p>
          <a:p>
            <a:endParaRPr lang="en-US" sz="800" dirty="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most influential factor for going for a test is perceived importance, with 8 in 10 selecting this. Linked to this,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1539240" y="1627828"/>
            <a:ext cx="9113520" cy="338554"/>
          </a:xfrm>
          <a:prstGeom prst="rect">
            <a:avLst/>
          </a:prstGeom>
          <a:noFill/>
        </p:spPr>
        <p:txBody>
          <a:bodyPr wrap="square" rtlCol="0">
            <a:spAutoFit/>
          </a:bodyPr>
          <a:lstStyle/>
          <a:p>
            <a:pPr algn="ctr"/>
            <a:r>
              <a:rPr lang="en-US" sz="1600" b="1" spc="10" dirty="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927750751"/>
              </p:ext>
            </p:extLst>
          </p:nvPr>
        </p:nvGraphicFramePr>
        <p:xfrm>
          <a:off x="523875" y="2077143"/>
          <a:ext cx="7915275" cy="411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peech Bubble: Rectangle with Corners Rounded 1">
            <a:extLst>
              <a:ext uri="{FF2B5EF4-FFF2-40B4-BE49-F238E27FC236}">
                <a16:creationId xmlns:a16="http://schemas.microsoft.com/office/drawing/2014/main" id="{A5938582-858B-877D-57FE-9F69C5903330}"/>
              </a:ext>
            </a:extLst>
          </p:cNvPr>
          <p:cNvSpPr/>
          <p:nvPr/>
        </p:nvSpPr>
        <p:spPr>
          <a:xfrm>
            <a:off x="8744689" y="3081871"/>
            <a:ext cx="2986197" cy="36195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10.85</a:t>
            </a:r>
          </a:p>
          <a:p>
            <a:pPr algn="ctr"/>
            <a:r>
              <a:rPr lang="en-GB" sz="1200" dirty="0">
                <a:solidFill>
                  <a:schemeClr val="tx1">
                    <a:lumMod val="50000"/>
                  </a:schemeClr>
                </a:solidFill>
              </a:rPr>
              <a:t>30-49: </a:t>
            </a:r>
            <a:r>
              <a:rPr lang="en-GB" sz="1200" b="1" dirty="0">
                <a:solidFill>
                  <a:schemeClr val="accent1"/>
                </a:solidFill>
              </a:rPr>
              <a:t>10.34</a:t>
            </a:r>
          </a:p>
          <a:p>
            <a:pPr algn="ctr"/>
            <a:r>
              <a:rPr lang="en-GB" sz="1200" dirty="0">
                <a:solidFill>
                  <a:schemeClr val="tx1">
                    <a:lumMod val="50000"/>
                  </a:schemeClr>
                </a:solidFill>
              </a:rPr>
              <a:t>50+: </a:t>
            </a:r>
            <a:r>
              <a:rPr lang="en-GB" sz="1200" b="1" dirty="0">
                <a:solidFill>
                  <a:schemeClr val="accent1"/>
                </a:solidFill>
              </a:rPr>
              <a:t>8.72</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9.01</a:t>
            </a:r>
          </a:p>
          <a:p>
            <a:pPr algn="ctr"/>
            <a:r>
              <a:rPr lang="en-GB" sz="1200" dirty="0">
                <a:solidFill>
                  <a:schemeClr val="tx1">
                    <a:lumMod val="50000"/>
                  </a:schemeClr>
                </a:solidFill>
              </a:rPr>
              <a:t>Female: </a:t>
            </a:r>
            <a:r>
              <a:rPr lang="en-GB" sz="1200" b="1" dirty="0">
                <a:solidFill>
                  <a:schemeClr val="accent1"/>
                </a:solidFill>
              </a:rPr>
              <a:t>10.18</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9.47 </a:t>
            </a:r>
          </a:p>
          <a:p>
            <a:pPr algn="ctr"/>
            <a:r>
              <a:rPr lang="en-GB" sz="1200" dirty="0">
                <a:solidFill>
                  <a:schemeClr val="tx1">
                    <a:lumMod val="50000"/>
                  </a:schemeClr>
                </a:solidFill>
              </a:rPr>
              <a:t>Ethnic minority: </a:t>
            </a:r>
            <a:r>
              <a:rPr lang="en-GB" sz="1200" b="1" dirty="0">
                <a:solidFill>
                  <a:schemeClr val="accent1"/>
                </a:solidFill>
              </a:rPr>
              <a:t>10.56</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9.59</a:t>
            </a:r>
          </a:p>
          <a:p>
            <a:pPr algn="ctr"/>
            <a:r>
              <a:rPr lang="en-GB" sz="1200" dirty="0">
                <a:solidFill>
                  <a:schemeClr val="tx1">
                    <a:lumMod val="50000"/>
                  </a:schemeClr>
                </a:solidFill>
              </a:rPr>
              <a:t>C2DE: </a:t>
            </a:r>
            <a:r>
              <a:rPr lang="en-GB" sz="1200" b="1" dirty="0">
                <a:solidFill>
                  <a:schemeClr val="accent1"/>
                </a:solidFill>
              </a:rPr>
              <a:t>9.67</a:t>
            </a:r>
          </a:p>
          <a:p>
            <a:pPr algn="ctr"/>
            <a:endParaRPr lang="en-GB" sz="500" dirty="0">
              <a:solidFill>
                <a:schemeClr val="tx1">
                  <a:lumMod val="50000"/>
                </a:schemeClr>
              </a:solidFill>
            </a:endParaRPr>
          </a:p>
          <a:p>
            <a:pPr algn="ctr"/>
            <a:r>
              <a:rPr lang="en-GB" sz="1200" dirty="0">
                <a:solidFill>
                  <a:schemeClr val="tx1">
                    <a:lumMod val="50000"/>
                  </a:schemeClr>
                </a:solidFill>
              </a:rPr>
              <a:t>IMD 1-2: </a:t>
            </a:r>
            <a:r>
              <a:rPr lang="en-GB" sz="1200" b="1" dirty="0">
                <a:solidFill>
                  <a:schemeClr val="accent1"/>
                </a:solidFill>
              </a:rPr>
              <a:t>9.81</a:t>
            </a:r>
          </a:p>
          <a:p>
            <a:pPr algn="ctr"/>
            <a:r>
              <a:rPr lang="en-GB" sz="1200" dirty="0">
                <a:solidFill>
                  <a:schemeClr val="tx1">
                    <a:lumMod val="50000"/>
                  </a:schemeClr>
                </a:solidFill>
              </a:rPr>
              <a:t>IMD 3-8: </a:t>
            </a:r>
            <a:r>
              <a:rPr lang="en-GB" sz="1200" b="1" dirty="0">
                <a:solidFill>
                  <a:schemeClr val="accent1"/>
                </a:solidFill>
              </a:rPr>
              <a:t>9.65</a:t>
            </a:r>
          </a:p>
          <a:p>
            <a:pPr algn="ctr"/>
            <a:r>
              <a:rPr lang="en-GB" sz="1200" dirty="0">
                <a:solidFill>
                  <a:schemeClr val="tx1">
                    <a:lumMod val="50000"/>
                  </a:schemeClr>
                </a:solidFill>
              </a:rPr>
              <a:t>IMD 9-10: </a:t>
            </a:r>
            <a:r>
              <a:rPr lang="en-GB" sz="1200" b="1" dirty="0">
                <a:solidFill>
                  <a:schemeClr val="accent1"/>
                </a:solidFill>
              </a:rPr>
              <a:t>9.43</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9.66</a:t>
            </a:r>
          </a:p>
          <a:p>
            <a:pPr algn="ctr"/>
            <a:r>
              <a:rPr lang="en-GB" sz="1200" dirty="0">
                <a:solidFill>
                  <a:schemeClr val="tx1">
                    <a:lumMod val="50000"/>
                  </a:schemeClr>
                </a:solidFill>
              </a:rPr>
              <a:t>No disability: </a:t>
            </a:r>
            <a:r>
              <a:rPr lang="en-GB" sz="1200" b="1" dirty="0">
                <a:solidFill>
                  <a:schemeClr val="accent1"/>
                </a:solidFill>
              </a:rPr>
              <a:t>9.62</a:t>
            </a:r>
          </a:p>
          <a:p>
            <a:pPr algn="ctr"/>
            <a:endParaRPr lang="en-GB" sz="500" dirty="0">
              <a:solidFill>
                <a:schemeClr val="tx1">
                  <a:lumMod val="50000"/>
                </a:schemeClr>
              </a:solidFill>
            </a:endParaRPr>
          </a:p>
          <a:p>
            <a:pPr algn="ctr"/>
            <a:r>
              <a:rPr lang="en-GB" sz="1200" dirty="0">
                <a:solidFill>
                  <a:schemeClr val="tx1">
                    <a:lumMod val="50000"/>
                  </a:schemeClr>
                </a:solidFill>
              </a:rPr>
              <a:t>Mental health condition: </a:t>
            </a:r>
            <a:r>
              <a:rPr lang="en-GB" sz="1200" b="1" dirty="0">
                <a:solidFill>
                  <a:schemeClr val="accent1"/>
                </a:solidFill>
              </a:rPr>
              <a:t>9.99</a:t>
            </a:r>
          </a:p>
          <a:p>
            <a:pPr algn="ctr"/>
            <a:r>
              <a:rPr lang="en-GB" sz="1200" dirty="0">
                <a:solidFill>
                  <a:schemeClr val="tx1">
                    <a:lumMod val="50000"/>
                  </a:schemeClr>
                </a:solidFill>
              </a:rPr>
              <a:t>No mental health condition: </a:t>
            </a:r>
            <a:r>
              <a:rPr lang="en-GB" sz="1200" b="1" dirty="0">
                <a:solidFill>
                  <a:schemeClr val="accent1"/>
                </a:solidFill>
              </a:rPr>
              <a:t>9.44</a:t>
            </a:r>
          </a:p>
        </p:txBody>
      </p:sp>
      <p:grpSp>
        <p:nvGrpSpPr>
          <p:cNvPr id="3" name="Group 2">
            <a:extLst>
              <a:ext uri="{FF2B5EF4-FFF2-40B4-BE49-F238E27FC236}">
                <a16:creationId xmlns:a16="http://schemas.microsoft.com/office/drawing/2014/main" id="{8AC93A44-ED88-18D5-0092-A857CA6BF6DD}"/>
              </a:ext>
            </a:extLst>
          </p:cNvPr>
          <p:cNvGrpSpPr/>
          <p:nvPr/>
        </p:nvGrpSpPr>
        <p:grpSpPr>
          <a:xfrm>
            <a:off x="8737562" y="1951369"/>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9.63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motivators as influential</a:t>
              </a:r>
            </a:p>
          </p:txBody>
        </p:sp>
      </p:grpSp>
    </p:spTree>
    <p:extLst>
      <p:ext uri="{BB962C8B-B14F-4D97-AF65-F5344CB8AC3E}">
        <p14:creationId xmlns:p14="http://schemas.microsoft.com/office/powerpoint/2010/main" val="3093420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Access needs are important motivators for those with a disability, mental health condition or those from a lower social grade. Privacy is important for females and younger respondents.</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identify many statements. Those with the greatest difference include: getting cover for caring responsibilities (33% vs 19%), being easier to take time off work (56% vs 44%) and if they were able to choose the gender of the person doing the test (36% vs 24%).</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motivators such as knowing how much privacy and being able to cover up (54% vs 45% 30-49, 35% 50+), or if they could take someone with them (53% vs 44% 30-49, 36% 50+). Those aged 50+ were more likely than 18-29s to be driven by thinking the test was important (87% vs 76%), or if they were given a specific time/date (77% vs 67%).</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are more likely than males to identify the majority of motivators. Those with the greatest difference include: if they could choose the gender of the person doing the test (35% vs 17%), if they could take someone with them (50% vs 33%), knowing the amount of privacy (49% vs 34%). Comparatively, males are more likely to identify if an interpreter could be there (9% vs 5% females)</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identify motivators related to accessibility, including: knowing their access needs would be accommodated (40% vs 23%), if it was easier to get and from the hospital (68% vs 60%) or if they could take someone with them (46% vs 40%).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diagnosed with a mental health condition were more likely than those without to identify a majority of statements including: being able to take someone with them (49% vs 39%), knowing access needs would be accommodated (34% vs 27%), being given enough notice for the appointment (69% vs 62%) and receiving reminders about the appointment (75% vs 68%).</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knowing their access needs would be accommodated (31% vs 27%), however they were less likely to identify being able to choose a date or time (65% vs 69%), or if it was easier to take the time off work (50% vs 42%).</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(N=6,845)</a:t>
            </a:r>
          </a:p>
          <a:p>
            <a:endParaRPr lang="en-US" sz="800" dirty="0"/>
          </a:p>
        </p:txBody>
      </p:sp>
    </p:spTree>
    <p:extLst>
      <p:ext uri="{BB962C8B-B14F-4D97-AF65-F5344CB8AC3E}">
        <p14:creationId xmlns:p14="http://schemas.microsoft.com/office/powerpoint/2010/main" val="958685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D496-2510-E653-D93B-D97AE7C6605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0149CA89-B782-9511-FA1E-94FC42D0E65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who are LGBTQ+, with a disability or with a mental health condition commonly reported the majority of possible motivators as influential.</a:t>
            </a:r>
          </a:p>
        </p:txBody>
      </p:sp>
      <p:sp>
        <p:nvSpPr>
          <p:cNvPr id="9" name="Speech Bubble: Rectangle with Corners Rounded 8">
            <a:extLst>
              <a:ext uri="{FF2B5EF4-FFF2-40B4-BE49-F238E27FC236}">
                <a16:creationId xmlns:a16="http://schemas.microsoft.com/office/drawing/2014/main" id="{DAEE534A-F25C-9635-60DF-E400EB02052C}"/>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 they could choose for the test to be done by someone of a specific gender (43%), if they knew how much privacy they would have (57%) and if it was easier to take time off work (60%).</a:t>
            </a:r>
          </a:p>
        </p:txBody>
      </p:sp>
      <p:sp>
        <p:nvSpPr>
          <p:cNvPr id="10" name="Speech Bubble: Rectangle with Corners Rounded 9">
            <a:extLst>
              <a:ext uri="{FF2B5EF4-FFF2-40B4-BE49-F238E27FC236}">
                <a16:creationId xmlns:a16="http://schemas.microsoft.com/office/drawing/2014/main" id="{15DE1DA8-16DF-42B5-B1EE-DD656517BE7E}"/>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knowing access needs would be accommodated (44%), if I could afford the costs (43%), if there were processes in place to reduce the spread of infections (62%).</a:t>
            </a:r>
          </a:p>
        </p:txBody>
      </p:sp>
      <p:sp>
        <p:nvSpPr>
          <p:cNvPr id="11" name="Speech Bubble: Rectangle with Corners Rounded 10">
            <a:extLst>
              <a:ext uri="{FF2B5EF4-FFF2-40B4-BE49-F238E27FC236}">
                <a16:creationId xmlns:a16="http://schemas.microsoft.com/office/drawing/2014/main" id="{8EB52A78-FD17-1334-CC9A-4FFCF8BF3774}"/>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they knew access needs would be accommodated (44%), if it was easier to take off work (60%), if they could ask for an interpreter (19%).</a:t>
            </a:r>
          </a:p>
        </p:txBody>
      </p:sp>
      <p:sp>
        <p:nvSpPr>
          <p:cNvPr id="12" name="Speech Bubble: Rectangle with Corners Rounded 11">
            <a:extLst>
              <a:ext uri="{FF2B5EF4-FFF2-40B4-BE49-F238E27FC236}">
                <a16:creationId xmlns:a16="http://schemas.microsoft.com/office/drawing/2014/main" id="{8D8F1C07-4C6F-39FB-352F-690F5040C48B}"/>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The majority of motivators were identified by this audience. Those with the greatest discrepancy compared to all others include: if they could take someone with them (49%), if they knew access needs could be accommodated (36%) or if they received reminders about their appointment (76%).</a:t>
            </a:r>
          </a:p>
        </p:txBody>
      </p:sp>
      <p:sp>
        <p:nvSpPr>
          <p:cNvPr id="13" name="Speech Bubble: Rectangle with Corners Rounded 12">
            <a:extLst>
              <a:ext uri="{FF2B5EF4-FFF2-40B4-BE49-F238E27FC236}">
                <a16:creationId xmlns:a16="http://schemas.microsoft.com/office/drawing/2014/main" id="{5B272A7E-91C9-4037-33AD-895A8AA67D4B}"/>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GB" sz="1200" dirty="0">
              <a:solidFill>
                <a:schemeClr val="tx1"/>
              </a:solidFill>
            </a:endParaRPr>
          </a:p>
          <a:p>
            <a:pPr algn="ctr"/>
            <a:r>
              <a:rPr lang="en-GB" sz="1200" dirty="0">
                <a:solidFill>
                  <a:schemeClr val="tx1"/>
                </a:solidFill>
              </a:rPr>
              <a:t>This audience were more likely to identify motivators such as thinking the test was important (88%), and if they could ask questions about the test and discuss options (75%).</a:t>
            </a:r>
          </a:p>
        </p:txBody>
      </p:sp>
      <p:sp>
        <p:nvSpPr>
          <p:cNvPr id="14" name="Speech Bubble: Rectangle with Corners Rounded 13">
            <a:extLst>
              <a:ext uri="{FF2B5EF4-FFF2-40B4-BE49-F238E27FC236}">
                <a16:creationId xmlns:a16="http://schemas.microsoft.com/office/drawing/2014/main" id="{ED80FED7-61E9-EC98-7F86-7219FD8348F4}"/>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r>
              <a:rPr lang="en-US" sz="1200" dirty="0">
                <a:solidFill>
                  <a:schemeClr val="tx1"/>
                </a:solidFill>
              </a:rPr>
              <a:t>This audience were more likely to identify motivators such as if they were given information about the test (78%), if they were given a specific day/time for the test (78%), if they could ask questions about the test (73%) and if they were given more notice of the test (66%).</a:t>
            </a:r>
          </a:p>
        </p:txBody>
      </p:sp>
      <p:sp>
        <p:nvSpPr>
          <p:cNvPr id="15" name="Rectangle: Rounded Corners 14">
            <a:extLst>
              <a:ext uri="{FF2B5EF4-FFF2-40B4-BE49-F238E27FC236}">
                <a16:creationId xmlns:a16="http://schemas.microsoft.com/office/drawing/2014/main" id="{46EE2520-4E65-8A1A-A458-41B1DDB7620B}"/>
              </a:ext>
            </a:extLst>
          </p:cNvPr>
          <p:cNvSpPr/>
          <p:nvPr/>
        </p:nvSpPr>
        <p:spPr>
          <a:xfrm>
            <a:off x="1279446" y="223525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16" name="Rectangle: Rounded Corners 15">
            <a:extLst>
              <a:ext uri="{FF2B5EF4-FFF2-40B4-BE49-F238E27FC236}">
                <a16:creationId xmlns:a16="http://schemas.microsoft.com/office/drawing/2014/main" id="{515CFDE5-E3EB-631D-4B4C-B166499D48A1}"/>
              </a:ext>
            </a:extLst>
          </p:cNvPr>
          <p:cNvSpPr/>
          <p:nvPr/>
        </p:nvSpPr>
        <p:spPr>
          <a:xfrm>
            <a:off x="4869310" y="2213593"/>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17" name="Rectangle: Rounded Corners 16">
            <a:extLst>
              <a:ext uri="{FF2B5EF4-FFF2-40B4-BE49-F238E27FC236}">
                <a16:creationId xmlns:a16="http://schemas.microsoft.com/office/drawing/2014/main" id="{BEA9BEE2-600C-9C50-2FA9-17BF90E108A4}"/>
              </a:ext>
            </a:extLst>
          </p:cNvPr>
          <p:cNvSpPr/>
          <p:nvPr/>
        </p:nvSpPr>
        <p:spPr>
          <a:xfrm>
            <a:off x="8666643" y="2235258"/>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18" name="Rectangle: Rounded Corners 17">
            <a:extLst>
              <a:ext uri="{FF2B5EF4-FFF2-40B4-BE49-F238E27FC236}">
                <a16:creationId xmlns:a16="http://schemas.microsoft.com/office/drawing/2014/main" id="{D23235FC-6A12-D07F-7FD3-9584FE608E47}"/>
              </a:ext>
            </a:extLst>
          </p:cNvPr>
          <p:cNvSpPr/>
          <p:nvPr/>
        </p:nvSpPr>
        <p:spPr>
          <a:xfrm>
            <a:off x="1106884" y="4304317"/>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19" name="Rectangle: Rounded Corners 18">
            <a:extLst>
              <a:ext uri="{FF2B5EF4-FFF2-40B4-BE49-F238E27FC236}">
                <a16:creationId xmlns:a16="http://schemas.microsoft.com/office/drawing/2014/main" id="{50DC6D6C-53E1-2001-380E-DA90EAAC711B}"/>
              </a:ext>
            </a:extLst>
          </p:cNvPr>
          <p:cNvSpPr/>
          <p:nvPr/>
        </p:nvSpPr>
        <p:spPr>
          <a:xfrm>
            <a:off x="5165364" y="4326728"/>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0" name="Rectangle: Rounded Corners 19">
            <a:extLst>
              <a:ext uri="{FF2B5EF4-FFF2-40B4-BE49-F238E27FC236}">
                <a16:creationId xmlns:a16="http://schemas.microsoft.com/office/drawing/2014/main" id="{B47A1DB7-AF62-0180-56FE-2786BCB464E6}"/>
              </a:ext>
            </a:extLst>
          </p:cNvPr>
          <p:cNvSpPr/>
          <p:nvPr/>
        </p:nvSpPr>
        <p:spPr>
          <a:xfrm>
            <a:off x="8698619" y="4213183"/>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 name="Footer Placeholder 5">
            <a:extLst>
              <a:ext uri="{FF2B5EF4-FFF2-40B4-BE49-F238E27FC236}">
                <a16:creationId xmlns:a16="http://schemas.microsoft.com/office/drawing/2014/main" id="{2D4ED510-26CF-376D-3F58-37F8D6788ADB}"/>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(N=6,845)</a:t>
            </a:r>
          </a:p>
        </p:txBody>
      </p:sp>
      <p:sp>
        <p:nvSpPr>
          <p:cNvPr id="3" name="TextBox 2">
            <a:extLst>
              <a:ext uri="{FF2B5EF4-FFF2-40B4-BE49-F238E27FC236}">
                <a16:creationId xmlns:a16="http://schemas.microsoft.com/office/drawing/2014/main" id="{F763055F-FAC0-9B75-3905-8DBF231F43E8}"/>
              </a:ext>
            </a:extLst>
          </p:cNvPr>
          <p:cNvSpPr txBox="1"/>
          <p:nvPr/>
        </p:nvSpPr>
        <p:spPr>
          <a:xfrm>
            <a:off x="1298246" y="1634131"/>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Tree>
    <p:extLst>
      <p:ext uri="{BB962C8B-B14F-4D97-AF65-F5344CB8AC3E}">
        <p14:creationId xmlns:p14="http://schemas.microsoft.com/office/powerpoint/2010/main" val="109389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600" b="1" dirty="0">
                <a:solidFill>
                  <a:schemeClr val="tx1"/>
                </a:solidFill>
              </a:rPr>
              <a:t>Statistical significance</a:t>
            </a:r>
            <a:endParaRPr lang="en-GB" sz="1600" dirty="0">
              <a:latin typeface="+mn-lt"/>
            </a:endParaRPr>
          </a:p>
          <a:p>
            <a:pPr marL="342900" indent="-342900">
              <a:buFont typeface="Arial" panose="020B0604020202020204" pitchFamily="34" charset="0"/>
              <a:buChar char="•"/>
            </a:pPr>
            <a:r>
              <a:rPr lang="en-GB" sz="16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6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600" dirty="0">
              <a:latin typeface="+mn-lt"/>
            </a:endParaRPr>
          </a:p>
          <a:p>
            <a:pPr marL="342900" indent="-342900">
              <a:buFont typeface="Arial" panose="020B0604020202020204" pitchFamily="34" charset="0"/>
              <a:buChar char="•"/>
            </a:pPr>
            <a:r>
              <a:rPr lang="en-GB" sz="1600" dirty="0">
                <a:latin typeface="+mn-lt"/>
              </a:rPr>
              <a:t>The </a:t>
            </a:r>
            <a:r>
              <a:rPr lang="en-GB" sz="1600">
                <a:latin typeface="+mn-lt"/>
              </a:rPr>
              <a:t>following tests </a:t>
            </a:r>
            <a:r>
              <a:rPr lang="en-GB" sz="1600" dirty="0">
                <a:latin typeface="+mn-lt"/>
              </a:rPr>
              <a:t>were used when testing statistical significance: </a:t>
            </a:r>
          </a:p>
          <a:p>
            <a:pPr marL="1028700" lvl="1" indent="-342900"/>
            <a:r>
              <a:rPr lang="en-GB" sz="1600" dirty="0">
                <a:latin typeface="+mn-lt"/>
              </a:rPr>
              <a:t>When comparing between subgroups: a modified t-test. </a:t>
            </a:r>
          </a:p>
          <a:p>
            <a:pPr marL="1028700" lvl="1" indent="-342900"/>
            <a:r>
              <a:rPr lang="en-GB" sz="1600" dirty="0">
                <a:latin typeface="+mn-lt"/>
              </a:rPr>
              <a:t>When comparing to average: a modified chi-squared test. </a:t>
            </a:r>
          </a:p>
          <a:p>
            <a:pPr marL="342900" indent="-342900">
              <a:buFont typeface="Arial" panose="020B0604020202020204" pitchFamily="34" charset="0"/>
              <a:buChar char="•"/>
            </a:pPr>
            <a:endParaRPr lang="en-GB" sz="1600" dirty="0">
              <a:latin typeface="+mn-lt"/>
            </a:endParaRPr>
          </a:p>
          <a:p>
            <a:pPr marL="342900" indent="-342900">
              <a:buFont typeface="Arial" panose="020B0604020202020204" pitchFamily="34" charset="0"/>
              <a:buChar char="•"/>
            </a:pPr>
            <a:r>
              <a:rPr lang="en-GB" sz="16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600" dirty="0">
                <a:solidFill>
                  <a:schemeClr val="tx1"/>
                </a:solidFill>
              </a:rPr>
              <a:t>Data based on fewer </a:t>
            </a:r>
            <a:r>
              <a:rPr lang="en-GB" sz="1600" dirty="0"/>
              <a:t>than 100 responses has been denoted with	   and should be treated with caution</a:t>
            </a:r>
            <a:endParaRPr lang="en-GB" sz="1600" dirty="0">
              <a:solidFill>
                <a:schemeClr val="tx1"/>
              </a:solidFill>
            </a:endParaRPr>
          </a:p>
          <a:p>
            <a:pPr marL="342900" indent="-342900">
              <a:buFont typeface="Arial" panose="020B0604020202020204" pitchFamily="34" charset="0"/>
              <a:buChar char="•"/>
            </a:pPr>
            <a:endParaRPr lang="en-GB" sz="1600" dirty="0">
              <a:solidFill>
                <a:schemeClr val="tx1"/>
              </a:solidFill>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2498802" y="2241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2498802" y="2434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6743872" y="509529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5 reported receiving healthcare remotely in the past 12 months, with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(N=6,844)</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846891229"/>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dirty="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43%</a:t>
            </a:r>
          </a:p>
          <a:p>
            <a:pPr algn="ctr"/>
            <a:endParaRPr lang="en-GB" sz="800" dirty="0">
              <a:latin typeface="Arial Black" panose="020B0A04020102020204" pitchFamily="34" charset="0"/>
            </a:endParaRPr>
          </a:p>
          <a:p>
            <a:pPr algn="ctr"/>
            <a:r>
              <a:rPr lang="en-GB" sz="1200" dirty="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186" y="2168478"/>
            <a:ext cx="11219627" cy="3918112"/>
            <a:chOff x="540891" y="844389"/>
            <a:chExt cx="11219627"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42566652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40891" y="354447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187619" y="35327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806318" y="353275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2578771" y="35455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3011596" y="36386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87289" y="351457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560760" y="35145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9018881" y="348702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621517" y="355013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with a disability or mental health condition were more likely to report receiving a remote consultation in the past 12 months. Respondents with a disability were more likely to have a medical appointment generally, although this was not the case for those with mental health conditions.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dirty="0">
                <a:solidFill>
                  <a:schemeClr val="tx1">
                    <a:lumMod val="95000"/>
                    <a:lumOff val="5000"/>
                  </a:schemeClr>
                </a:solidFill>
              </a:rPr>
              <a:t>Proportion who received remote consultation</a:t>
            </a:r>
            <a:endParaRPr lang="en-US" sz="1600" b="1" i="0" u="none" strike="noStrike" kern="1200" spc="10" baseline="0" dirty="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(N=6,844); males (N=3,248); females (N=3,528); White (N=5,810); Ethnic minority background (N=1,034); 18-29 (N=1,243); 30-49 (N=2,403); 50+ (N=3,198); ABC1 (N=3,695); C2DE (3,149); IMD 1-2 (N=1,182); IMD 3-8 (N=4,117); IMD 9-10 (1,545); disability (N=2,052); no disability (N=4,571); mental health condition (N=1,867); no mental health condition (4,546)</a:t>
            </a:r>
          </a:p>
        </p:txBody>
      </p:sp>
      <p:sp>
        <p:nvSpPr>
          <p:cNvPr id="21" name="Rectangle 20">
            <a:extLst>
              <a:ext uri="{FF2B5EF4-FFF2-40B4-BE49-F238E27FC236}">
                <a16:creationId xmlns:a16="http://schemas.microsoft.com/office/drawing/2014/main" id="{9A66D506-82E2-6E10-582F-DFAD93BD35D7}"/>
              </a:ext>
            </a:extLst>
          </p:cNvPr>
          <p:cNvSpPr/>
          <p:nvPr/>
        </p:nvSpPr>
        <p:spPr>
          <a:xfrm>
            <a:off x="10303032" y="49627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10852012" y="50489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7168991" y="486628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7739577"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8176318" y="486628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3968825" y="484484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4536617"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5039325" y="483603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094392" y="32932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3" name="Isosceles Triangle 142">
            <a:extLst>
              <a:ext uri="{FF2B5EF4-FFF2-40B4-BE49-F238E27FC236}">
                <a16:creationId xmlns:a16="http://schemas.microsoft.com/office/drawing/2014/main" id="{89DDE837-CF17-CFB9-953F-2C4A166DE39C}"/>
              </a:ext>
            </a:extLst>
          </p:cNvPr>
          <p:cNvSpPr>
            <a:spLocks noChangeAspect="1"/>
          </p:cNvSpPr>
          <p:nvPr/>
        </p:nvSpPr>
        <p:spPr>
          <a:xfrm rot="10800000">
            <a:off x="1654145" y="34841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4" name="Isosceles Triangle 143">
            <a:extLst>
              <a:ext uri="{FF2B5EF4-FFF2-40B4-BE49-F238E27FC236}">
                <a16:creationId xmlns:a16="http://schemas.microsoft.com/office/drawing/2014/main" id="{C61FB1CC-5044-6768-C2BE-F0859D5C8C08}"/>
              </a:ext>
            </a:extLst>
          </p:cNvPr>
          <p:cNvSpPr>
            <a:spLocks noChangeAspect="1"/>
          </p:cNvSpPr>
          <p:nvPr/>
        </p:nvSpPr>
        <p:spPr>
          <a:xfrm rot="10800000">
            <a:off x="4802065" y="347059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5" name="Isosceles Triangle 144">
            <a:extLst>
              <a:ext uri="{FF2B5EF4-FFF2-40B4-BE49-F238E27FC236}">
                <a16:creationId xmlns:a16="http://schemas.microsoft.com/office/drawing/2014/main" id="{089849E2-0E68-DDE6-7A84-E9CD1A67680D}"/>
              </a:ext>
            </a:extLst>
          </p:cNvPr>
          <p:cNvSpPr>
            <a:spLocks noChangeAspect="1"/>
          </p:cNvSpPr>
          <p:nvPr/>
        </p:nvSpPr>
        <p:spPr>
          <a:xfrm>
            <a:off x="5257140" y="33114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8" name="Isosceles Triangle 147">
            <a:extLst>
              <a:ext uri="{FF2B5EF4-FFF2-40B4-BE49-F238E27FC236}">
                <a16:creationId xmlns:a16="http://schemas.microsoft.com/office/drawing/2014/main" id="{241606B9-D32B-EAC4-BA00-C88986D7360F}"/>
              </a:ext>
            </a:extLst>
          </p:cNvPr>
          <p:cNvSpPr>
            <a:spLocks noChangeAspect="1"/>
          </p:cNvSpPr>
          <p:nvPr/>
        </p:nvSpPr>
        <p:spPr>
          <a:xfrm rot="10800000">
            <a:off x="9734685" y="35537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9" name="Isosceles Triangle 148">
            <a:extLst>
              <a:ext uri="{FF2B5EF4-FFF2-40B4-BE49-F238E27FC236}">
                <a16:creationId xmlns:a16="http://schemas.microsoft.com/office/drawing/2014/main" id="{9AA5DB08-FFE4-E04E-BFFA-BE109DB7B1C2}"/>
              </a:ext>
            </a:extLst>
          </p:cNvPr>
          <p:cNvSpPr>
            <a:spLocks noChangeAspect="1"/>
          </p:cNvSpPr>
          <p:nvPr/>
        </p:nvSpPr>
        <p:spPr>
          <a:xfrm>
            <a:off x="9294836" y="3080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DAD2968F-722F-CFAE-D4EA-3BDF10F0AC9D}"/>
              </a:ext>
            </a:extLst>
          </p:cNvPr>
          <p:cNvSpPr>
            <a:spLocks noChangeAspect="1"/>
          </p:cNvSpPr>
          <p:nvPr/>
        </p:nvSpPr>
        <p:spPr>
          <a:xfrm rot="10800000">
            <a:off x="11099549" y="35103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2F6C3DF5-C7FB-83EB-90AE-A8AFC57306D1}"/>
              </a:ext>
            </a:extLst>
          </p:cNvPr>
          <p:cNvSpPr>
            <a:spLocks noChangeAspect="1"/>
          </p:cNvSpPr>
          <p:nvPr/>
        </p:nvSpPr>
        <p:spPr>
          <a:xfrm>
            <a:off x="10643367" y="311042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2F65DF63-97AB-52C4-78F8-3B68143C9AD7}"/>
              </a:ext>
            </a:extLst>
          </p:cNvPr>
          <p:cNvSpPr>
            <a:spLocks noChangeAspect="1"/>
          </p:cNvSpPr>
          <p:nvPr/>
        </p:nvSpPr>
        <p:spPr>
          <a:xfrm rot="10800000">
            <a:off x="6603093" y="34732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594C1C82-4AA9-F0CD-CAB0-57E526DA56DC}"/>
              </a:ext>
            </a:extLst>
          </p:cNvPr>
          <p:cNvSpPr>
            <a:spLocks noChangeAspect="1"/>
          </p:cNvSpPr>
          <p:nvPr/>
        </p:nvSpPr>
        <p:spPr>
          <a:xfrm>
            <a:off x="6158765" y="33629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ED6670B5-8586-87FB-C18A-B219B9C3FB59}"/>
              </a:ext>
            </a:extLst>
          </p:cNvPr>
          <p:cNvSpPr>
            <a:spLocks noChangeAspect="1"/>
          </p:cNvSpPr>
          <p:nvPr/>
        </p:nvSpPr>
        <p:spPr>
          <a:xfrm rot="10800000">
            <a:off x="4361598" y="351036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3C0E0F0C-003B-37D8-F571-C61AB2EA26BF}"/>
              </a:ext>
            </a:extLst>
          </p:cNvPr>
          <p:cNvSpPr>
            <a:spLocks noChangeAspect="1"/>
          </p:cNvSpPr>
          <p:nvPr/>
        </p:nvSpPr>
        <p:spPr>
          <a:xfrm>
            <a:off x="3459256" y="33230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9" name="Isosceles Triangle 28">
            <a:extLst>
              <a:ext uri="{FF2B5EF4-FFF2-40B4-BE49-F238E27FC236}">
                <a16:creationId xmlns:a16="http://schemas.microsoft.com/office/drawing/2014/main" id="{8102ACD9-D696-6B5E-FDF0-BEC7697FB008}"/>
              </a:ext>
            </a:extLst>
          </p:cNvPr>
          <p:cNvSpPr>
            <a:spLocks noChangeAspect="1"/>
          </p:cNvSpPr>
          <p:nvPr/>
        </p:nvSpPr>
        <p:spPr>
          <a:xfrm rot="10800000">
            <a:off x="2987604" y="34471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57522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dirty="0">
                <a:latin typeface="+mn-lt"/>
                <a:ea typeface="+mn-ea"/>
                <a:cs typeface="+mn-cs"/>
              </a:rPr>
              <a:t>Overall, there were generally positive perceptions regarding remote consultations,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458845"/>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(N=2,870)</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768514482"/>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1"/>
            <a:ext cx="1190779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Generally, respondents held positive perceptions towards remote consultations, although those from the most deprived IMD deciles, younger respondents, and those from an ethnic minority background were more likely to state they needed to see someone in person anyway</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less likely than White respondents likely to agree that they felt comfortable discussing through a remote consultation (69% vs 76%), and they were more likely to agree the remote consultation was not helpful because they needed to see someone in person anyway (44% vs 35%).</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206241" y="2402784"/>
            <a:ext cx="3827416"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than those aged over 50 to agree across a number of metrics: feeling comfortable discussing through remote consultation (76% vs 72%), thinking the remote consultation made it easier (61% vs 46%) and quicker (78% vs 67%). That being said, younger respondents are also more likely to agree that it was not helpful as they still needed to see someone in person anyway (42% vs 34%).</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less likely than males to agree that their remote consultation allowed their concerns to be adequately addressed (62% vs 68%) or that it made discussing their concern easier (48% vs 56%).</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6"/>
            <a:ext cx="3488620" cy="185025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less likely than those without to agree across a number of metrics: feeling comfortable discussing over a remote consultation (71% vs 78%), a remote consultation allowing their concerns to be addressed (60% vs 68%), making discussing concerns easier (46% vs 56%) and quicker (67% vs 76%).</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less likely than those from a higher social grade (ABC1) to agree that they felt comfortable discussing in a remote consultation (72% vs 77%), that their concerns were adequately addressed (61% vs 67%) and that it made it quicker (68% vs 75%).</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IMD deciles (1-2), were more likely to agree that the remote consultation was not helpful because they needed to see someone in person anyway (41% vs 36% IMD 9-10). They are also less likely to agree that it made discussing their concerns quicker (68% vs 72%) and allowed their concerns to be adequately addressed (61% vs 67%).</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901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74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5206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(N=2,870)</a:t>
            </a:r>
          </a:p>
        </p:txBody>
      </p:sp>
    </p:spTree>
    <p:extLst>
      <p:ext uri="{BB962C8B-B14F-4D97-AF65-F5344CB8AC3E}">
        <p14:creationId xmlns:p14="http://schemas.microsoft.com/office/powerpoint/2010/main" val="2374053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853124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1447410560"/>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attended a cervical screening in the last 3 years, with over half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 When was the last time you had a cervical screening test? </a:t>
            </a:r>
          </a:p>
          <a:p>
            <a:r>
              <a:rPr lang="en-US" sz="800" dirty="0"/>
              <a:t>L1_rec. Cervical screening – recode </a:t>
            </a:r>
          </a:p>
          <a:p>
            <a:r>
              <a:rPr lang="en-US" sz="800" dirty="0"/>
              <a:t>Base: All eligible (N=3,132)</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1494440399"/>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aged 30-49 were most likely to be categorised as being up to date with cervical screening. This is also the case for white respondents, those in higher social grades and those living in the least deprived areas.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cervical screening</a:t>
            </a:r>
            <a:endParaRPr lang="en-GB" sz="1600" b="1" i="0" u="none" strike="noStrike" kern="1200" spc="10" baseline="0" dirty="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(All eligible: N=3,132; White: N=2,690; Ethnic minority background: N=442; 25-29: N=257; 30-49: N=1,221; 50+: N=1,654; ABC1: N=1,590; C2DE: 1,542; IMD 1-2: N=525; IMD 3-8: N=1,903; IMD 9-10: 704; Disability: N=1,045; No disability: N=2,004; Mental health condition: N=966; No mental health condition: 1,984; England: N=1,690; Wales: N=476; Scotland: N=489; NI: N=447)</a:t>
            </a:r>
          </a:p>
        </p:txBody>
      </p:sp>
      <p:sp>
        <p:nvSpPr>
          <p:cNvPr id="10" name="Rectangle 9">
            <a:extLst>
              <a:ext uri="{FF2B5EF4-FFF2-40B4-BE49-F238E27FC236}">
                <a16:creationId xmlns:a16="http://schemas.microsoft.com/office/drawing/2014/main" id="{6821C9BF-206C-C7E5-58C7-094CCCF51EAC}"/>
              </a:ext>
            </a:extLst>
          </p:cNvPr>
          <p:cNvSpPr/>
          <p:nvPr/>
        </p:nvSpPr>
        <p:spPr>
          <a:xfrm>
            <a:off x="8420725" y="482369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1" name="Rectangle 10">
            <a:extLst>
              <a:ext uri="{FF2B5EF4-FFF2-40B4-BE49-F238E27FC236}">
                <a16:creationId xmlns:a16="http://schemas.microsoft.com/office/drawing/2014/main" id="{F58FAFF9-4CC2-945D-8D22-9D3C399D36CC}"/>
              </a:ext>
            </a:extLst>
          </p:cNvPr>
          <p:cNvSpPr/>
          <p:nvPr/>
        </p:nvSpPr>
        <p:spPr>
          <a:xfrm>
            <a:off x="9029865" y="49099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2" name="Rectangle 11">
            <a:extLst>
              <a:ext uri="{FF2B5EF4-FFF2-40B4-BE49-F238E27FC236}">
                <a16:creationId xmlns:a16="http://schemas.microsoft.com/office/drawing/2014/main" id="{E11BD69B-442A-59E5-B306-A07653BA5868}"/>
              </a:ext>
            </a:extLst>
          </p:cNvPr>
          <p:cNvSpPr/>
          <p:nvPr/>
        </p:nvSpPr>
        <p:spPr>
          <a:xfrm>
            <a:off x="5671034" y="47703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14" name="Rectangle 13">
            <a:extLst>
              <a:ext uri="{FF2B5EF4-FFF2-40B4-BE49-F238E27FC236}">
                <a16:creationId xmlns:a16="http://schemas.microsoft.com/office/drawing/2014/main" id="{C4C4E6F6-582F-B4B5-BC82-1D106B706A88}"/>
              </a:ext>
            </a:extLst>
          </p:cNvPr>
          <p:cNvSpPr/>
          <p:nvPr/>
        </p:nvSpPr>
        <p:spPr>
          <a:xfrm>
            <a:off x="6241620" y="47703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9" name="Rectangle 28">
            <a:extLst>
              <a:ext uri="{FF2B5EF4-FFF2-40B4-BE49-F238E27FC236}">
                <a16:creationId xmlns:a16="http://schemas.microsoft.com/office/drawing/2014/main" id="{A4168A57-48B1-5C6F-3D2D-4BA6B56C4573}"/>
              </a:ext>
            </a:extLst>
          </p:cNvPr>
          <p:cNvSpPr/>
          <p:nvPr/>
        </p:nvSpPr>
        <p:spPr>
          <a:xfrm>
            <a:off x="6678361" y="477037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39" name="Rectangle 38">
            <a:extLst>
              <a:ext uri="{FF2B5EF4-FFF2-40B4-BE49-F238E27FC236}">
                <a16:creationId xmlns:a16="http://schemas.microsoft.com/office/drawing/2014/main" id="{E9551105-4017-213D-AD1B-3C2DB48FEB0D}"/>
              </a:ext>
            </a:extLst>
          </p:cNvPr>
          <p:cNvSpPr/>
          <p:nvPr/>
        </p:nvSpPr>
        <p:spPr>
          <a:xfrm>
            <a:off x="2861740" y="471938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25-29</a:t>
            </a:r>
          </a:p>
        </p:txBody>
      </p:sp>
      <p:sp>
        <p:nvSpPr>
          <p:cNvPr id="40" name="Rectangle 39">
            <a:extLst>
              <a:ext uri="{FF2B5EF4-FFF2-40B4-BE49-F238E27FC236}">
                <a16:creationId xmlns:a16="http://schemas.microsoft.com/office/drawing/2014/main" id="{745515BC-6A29-9852-4FB1-7D2A003240AF}"/>
              </a:ext>
            </a:extLst>
          </p:cNvPr>
          <p:cNvSpPr/>
          <p:nvPr/>
        </p:nvSpPr>
        <p:spPr>
          <a:xfrm>
            <a:off x="3436736" y="47196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41" name="Rectangle 40">
            <a:extLst>
              <a:ext uri="{FF2B5EF4-FFF2-40B4-BE49-F238E27FC236}">
                <a16:creationId xmlns:a16="http://schemas.microsoft.com/office/drawing/2014/main" id="{2D6B3615-854A-7F89-603A-75EC9489121D}"/>
              </a:ext>
            </a:extLst>
          </p:cNvPr>
          <p:cNvSpPr/>
          <p:nvPr/>
        </p:nvSpPr>
        <p:spPr>
          <a:xfrm>
            <a:off x="3956862" y="47196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5" name="Rectangle 54">
            <a:extLst>
              <a:ext uri="{FF2B5EF4-FFF2-40B4-BE49-F238E27FC236}">
                <a16:creationId xmlns:a16="http://schemas.microsoft.com/office/drawing/2014/main" id="{5808D639-E428-6B37-21FB-42BFF2792BE0}"/>
              </a:ext>
            </a:extLst>
          </p:cNvPr>
          <p:cNvSpPr/>
          <p:nvPr/>
        </p:nvSpPr>
        <p:spPr>
          <a:xfrm>
            <a:off x="9694559" y="470218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6" name="Rectangle 55">
            <a:extLst>
              <a:ext uri="{FF2B5EF4-FFF2-40B4-BE49-F238E27FC236}">
                <a16:creationId xmlns:a16="http://schemas.microsoft.com/office/drawing/2014/main" id="{D226CFED-DA90-1248-03D3-5EF57C485F16}"/>
              </a:ext>
            </a:extLst>
          </p:cNvPr>
          <p:cNvSpPr/>
          <p:nvPr/>
        </p:nvSpPr>
        <p:spPr>
          <a:xfrm>
            <a:off x="10204389" y="470217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7" name="Rectangle 56">
            <a:extLst>
              <a:ext uri="{FF2B5EF4-FFF2-40B4-BE49-F238E27FC236}">
                <a16:creationId xmlns:a16="http://schemas.microsoft.com/office/drawing/2014/main" id="{4F0BFC61-7263-D377-4EBA-893F43A2D5B5}"/>
              </a:ext>
            </a:extLst>
          </p:cNvPr>
          <p:cNvSpPr/>
          <p:nvPr/>
        </p:nvSpPr>
        <p:spPr>
          <a:xfrm>
            <a:off x="10679230" y="470217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8" name="Rectangle 57">
            <a:extLst>
              <a:ext uri="{FF2B5EF4-FFF2-40B4-BE49-F238E27FC236}">
                <a16:creationId xmlns:a16="http://schemas.microsoft.com/office/drawing/2014/main" id="{255066CF-8A54-0B59-BA39-AD3D788D9270}"/>
              </a:ext>
            </a:extLst>
          </p:cNvPr>
          <p:cNvSpPr/>
          <p:nvPr/>
        </p:nvSpPr>
        <p:spPr>
          <a:xfrm>
            <a:off x="11019383" y="469574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grpSp>
        <p:nvGrpSpPr>
          <p:cNvPr id="62" name="Group 61">
            <a:extLst>
              <a:ext uri="{FF2B5EF4-FFF2-40B4-BE49-F238E27FC236}">
                <a16:creationId xmlns:a16="http://schemas.microsoft.com/office/drawing/2014/main" id="{F67F6FBB-2E08-35BF-7A27-740287D5121C}"/>
              </a:ext>
            </a:extLst>
          </p:cNvPr>
          <p:cNvGrpSpPr/>
          <p:nvPr/>
        </p:nvGrpSpPr>
        <p:grpSpPr>
          <a:xfrm>
            <a:off x="591697" y="2173719"/>
            <a:ext cx="11291121" cy="3918112"/>
            <a:chOff x="469397" y="849630"/>
            <a:chExt cx="11291121" cy="3918112"/>
          </a:xfrm>
        </p:grpSpPr>
        <p:graphicFrame>
          <p:nvGraphicFramePr>
            <p:cNvPr id="63" name="Chart 62">
              <a:extLst>
                <a:ext uri="{FF2B5EF4-FFF2-40B4-BE49-F238E27FC236}">
                  <a16:creationId xmlns:a16="http://schemas.microsoft.com/office/drawing/2014/main" id="{2E904D08-3496-4D11-C515-9C594332A46E}"/>
                </a:ext>
              </a:extLst>
            </p:cNvPr>
            <p:cNvGraphicFramePr/>
            <p:nvPr>
              <p:extLst>
                <p:ext uri="{D42A27DB-BD31-4B8C-83A1-F6EECF244321}">
                  <p14:modId xmlns:p14="http://schemas.microsoft.com/office/powerpoint/2010/main" val="345656819"/>
                </p:ext>
              </p:extLst>
            </p:nvPr>
          </p:nvGraphicFramePr>
          <p:xfrm>
            <a:off x="469397" y="849630"/>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8" name="Rectangle 127">
              <a:extLst>
                <a:ext uri="{FF2B5EF4-FFF2-40B4-BE49-F238E27FC236}">
                  <a16:creationId xmlns:a16="http://schemas.microsoft.com/office/drawing/2014/main" id="{C3E3692D-DFA6-E329-4A60-41366B371137}"/>
                </a:ext>
              </a:extLst>
            </p:cNvPr>
            <p:cNvSpPr/>
            <p:nvPr/>
          </p:nvSpPr>
          <p:spPr>
            <a:xfrm>
              <a:off x="524687" y="3447535"/>
              <a:ext cx="468430" cy="29886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29" name="Rectangle 128">
              <a:extLst>
                <a:ext uri="{FF2B5EF4-FFF2-40B4-BE49-F238E27FC236}">
                  <a16:creationId xmlns:a16="http://schemas.microsoft.com/office/drawing/2014/main" id="{6223DE6D-A079-83A5-F719-60BC28556129}"/>
                </a:ext>
              </a:extLst>
            </p:cNvPr>
            <p:cNvSpPr/>
            <p:nvPr/>
          </p:nvSpPr>
          <p:spPr>
            <a:xfrm>
              <a:off x="1531783" y="3519855"/>
              <a:ext cx="633518" cy="343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30" name="Rectangle 129">
              <a:extLst>
                <a:ext uri="{FF2B5EF4-FFF2-40B4-BE49-F238E27FC236}">
                  <a16:creationId xmlns:a16="http://schemas.microsoft.com/office/drawing/2014/main" id="{DD27504A-B2D1-CE31-7F26-40D368D9FC7C}"/>
                </a:ext>
              </a:extLst>
            </p:cNvPr>
            <p:cNvSpPr/>
            <p:nvPr/>
          </p:nvSpPr>
          <p:spPr>
            <a:xfrm>
              <a:off x="1878776" y="361471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31" name="Rectangle 130">
              <a:extLst>
                <a:ext uri="{FF2B5EF4-FFF2-40B4-BE49-F238E27FC236}">
                  <a16:creationId xmlns:a16="http://schemas.microsoft.com/office/drawing/2014/main" id="{207B483C-2B67-A0C2-84BC-6B39204D2F8A}"/>
                </a:ext>
              </a:extLst>
            </p:cNvPr>
            <p:cNvSpPr/>
            <p:nvPr/>
          </p:nvSpPr>
          <p:spPr>
            <a:xfrm>
              <a:off x="4413162" y="3429497"/>
              <a:ext cx="726061" cy="390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32" name="Rectangle 131">
              <a:extLst>
                <a:ext uri="{FF2B5EF4-FFF2-40B4-BE49-F238E27FC236}">
                  <a16:creationId xmlns:a16="http://schemas.microsoft.com/office/drawing/2014/main" id="{C325C997-357B-BFDD-715D-7170820E8FB6}"/>
                </a:ext>
              </a:extLst>
            </p:cNvPr>
            <p:cNvSpPr/>
            <p:nvPr/>
          </p:nvSpPr>
          <p:spPr>
            <a:xfrm>
              <a:off x="4913317" y="3429457"/>
              <a:ext cx="634059" cy="3729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33" name="Rectangle 132">
              <a:extLst>
                <a:ext uri="{FF2B5EF4-FFF2-40B4-BE49-F238E27FC236}">
                  <a16:creationId xmlns:a16="http://schemas.microsoft.com/office/drawing/2014/main" id="{0C3CDC53-4BB1-5E1C-CE86-4093F4F8BE8A}"/>
                </a:ext>
              </a:extLst>
            </p:cNvPr>
            <p:cNvSpPr/>
            <p:nvPr/>
          </p:nvSpPr>
          <p:spPr>
            <a:xfrm>
              <a:off x="7091076" y="342777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34" name="Straight Connector 133">
              <a:extLst>
                <a:ext uri="{FF2B5EF4-FFF2-40B4-BE49-F238E27FC236}">
                  <a16:creationId xmlns:a16="http://schemas.microsoft.com/office/drawing/2014/main" id="{C7C166BF-8A93-8DCE-4541-D2095AFA4DC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35" name="Rectangle 134">
              <a:extLst>
                <a:ext uri="{FF2B5EF4-FFF2-40B4-BE49-F238E27FC236}">
                  <a16:creationId xmlns:a16="http://schemas.microsoft.com/office/drawing/2014/main" id="{D315489D-5F5A-B99E-B326-598432F48418}"/>
                </a:ext>
              </a:extLst>
            </p:cNvPr>
            <p:cNvSpPr/>
            <p:nvPr/>
          </p:nvSpPr>
          <p:spPr>
            <a:xfrm>
              <a:off x="7590606" y="347004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145" name="Isosceles Triangle 144">
            <a:extLst>
              <a:ext uri="{FF2B5EF4-FFF2-40B4-BE49-F238E27FC236}">
                <a16:creationId xmlns:a16="http://schemas.microsoft.com/office/drawing/2014/main" id="{CA256623-B13E-387D-DA2B-6EB4AEB84844}"/>
              </a:ext>
            </a:extLst>
          </p:cNvPr>
          <p:cNvSpPr>
            <a:spLocks noChangeAspect="1"/>
          </p:cNvSpPr>
          <p:nvPr/>
        </p:nvSpPr>
        <p:spPr>
          <a:xfrm rot="10800000">
            <a:off x="7615285" y="332889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6" name="Isosceles Triangle 145">
            <a:extLst>
              <a:ext uri="{FF2B5EF4-FFF2-40B4-BE49-F238E27FC236}">
                <a16:creationId xmlns:a16="http://schemas.microsoft.com/office/drawing/2014/main" id="{3EEA01FD-DAE8-D8D9-96B1-9F18FADBF506}"/>
              </a:ext>
            </a:extLst>
          </p:cNvPr>
          <p:cNvSpPr>
            <a:spLocks noChangeAspect="1"/>
          </p:cNvSpPr>
          <p:nvPr/>
        </p:nvSpPr>
        <p:spPr>
          <a:xfrm>
            <a:off x="8033505" y="304829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7" name="Isosceles Triangle 146">
            <a:extLst>
              <a:ext uri="{FF2B5EF4-FFF2-40B4-BE49-F238E27FC236}">
                <a16:creationId xmlns:a16="http://schemas.microsoft.com/office/drawing/2014/main" id="{DEB6196B-5FFF-17E6-03F9-6775A33AA724}"/>
              </a:ext>
            </a:extLst>
          </p:cNvPr>
          <p:cNvSpPr>
            <a:spLocks noChangeAspect="1"/>
          </p:cNvSpPr>
          <p:nvPr/>
        </p:nvSpPr>
        <p:spPr>
          <a:xfrm>
            <a:off x="6790121" y="3064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0" name="Isosceles Triangle 149">
            <a:extLst>
              <a:ext uri="{FF2B5EF4-FFF2-40B4-BE49-F238E27FC236}">
                <a16:creationId xmlns:a16="http://schemas.microsoft.com/office/drawing/2014/main" id="{6CFA752A-41C6-7D37-4B5A-7DF0ABDCFEDC}"/>
              </a:ext>
            </a:extLst>
          </p:cNvPr>
          <p:cNvSpPr>
            <a:spLocks noChangeAspect="1"/>
          </p:cNvSpPr>
          <p:nvPr/>
        </p:nvSpPr>
        <p:spPr>
          <a:xfrm rot="10800000">
            <a:off x="5198050" y="32566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1" name="Isosceles Triangle 150">
            <a:extLst>
              <a:ext uri="{FF2B5EF4-FFF2-40B4-BE49-F238E27FC236}">
                <a16:creationId xmlns:a16="http://schemas.microsoft.com/office/drawing/2014/main" id="{164FA250-7A12-D0B7-5683-A9579991011C}"/>
              </a:ext>
            </a:extLst>
          </p:cNvPr>
          <p:cNvSpPr>
            <a:spLocks noChangeAspect="1"/>
          </p:cNvSpPr>
          <p:nvPr/>
        </p:nvSpPr>
        <p:spPr>
          <a:xfrm>
            <a:off x="4795874" y="31100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2" name="Isosceles Triangle 151">
            <a:extLst>
              <a:ext uri="{FF2B5EF4-FFF2-40B4-BE49-F238E27FC236}">
                <a16:creationId xmlns:a16="http://schemas.microsoft.com/office/drawing/2014/main" id="{1A171E81-C804-96B8-33D3-46B3DD728061}"/>
              </a:ext>
            </a:extLst>
          </p:cNvPr>
          <p:cNvSpPr>
            <a:spLocks noChangeAspect="1"/>
          </p:cNvSpPr>
          <p:nvPr/>
        </p:nvSpPr>
        <p:spPr>
          <a:xfrm>
            <a:off x="3608253" y="2924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3" name="Isosceles Triangle 152">
            <a:extLst>
              <a:ext uri="{FF2B5EF4-FFF2-40B4-BE49-F238E27FC236}">
                <a16:creationId xmlns:a16="http://schemas.microsoft.com/office/drawing/2014/main" id="{AC5BFC7B-37E3-A6F4-421F-E1D68674C7C3}"/>
              </a:ext>
            </a:extLst>
          </p:cNvPr>
          <p:cNvSpPr>
            <a:spLocks noChangeAspect="1"/>
          </p:cNvSpPr>
          <p:nvPr/>
        </p:nvSpPr>
        <p:spPr>
          <a:xfrm rot="10800000">
            <a:off x="4019235" y="33356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5" name="Isosceles Triangle 154">
            <a:extLst>
              <a:ext uri="{FF2B5EF4-FFF2-40B4-BE49-F238E27FC236}">
                <a16:creationId xmlns:a16="http://schemas.microsoft.com/office/drawing/2014/main" id="{13D08378-23AA-6A20-DA63-8CCE71489404}"/>
              </a:ext>
            </a:extLst>
          </p:cNvPr>
          <p:cNvSpPr>
            <a:spLocks noChangeAspect="1"/>
          </p:cNvSpPr>
          <p:nvPr/>
        </p:nvSpPr>
        <p:spPr>
          <a:xfrm rot="10800000">
            <a:off x="2391635" y="327997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6" name="Isosceles Triangle 155">
            <a:extLst>
              <a:ext uri="{FF2B5EF4-FFF2-40B4-BE49-F238E27FC236}">
                <a16:creationId xmlns:a16="http://schemas.microsoft.com/office/drawing/2014/main" id="{F5B60FD6-5359-0927-7304-143B4D06C117}"/>
              </a:ext>
            </a:extLst>
          </p:cNvPr>
          <p:cNvSpPr>
            <a:spLocks noChangeAspect="1"/>
          </p:cNvSpPr>
          <p:nvPr/>
        </p:nvSpPr>
        <p:spPr>
          <a:xfrm>
            <a:off x="1989459" y="31442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7" name="Speech Bubble: Rectangle with Corners Rounded 156">
            <a:extLst>
              <a:ext uri="{FF2B5EF4-FFF2-40B4-BE49-F238E27FC236}">
                <a16:creationId xmlns:a16="http://schemas.microsoft.com/office/drawing/2014/main" id="{E09E6B3F-33BF-A83B-04CD-1FFBBE568A2D}"/>
              </a:ext>
            </a:extLst>
          </p:cNvPr>
          <p:cNvSpPr/>
          <p:nvPr/>
        </p:nvSpPr>
        <p:spPr>
          <a:xfrm>
            <a:off x="900484" y="5667804"/>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respondents from a Mixed background (52%), were most likely to be categorised as up to date, followed by Asian respondents (50%) and Black respondents (43%).</a:t>
            </a:r>
            <a:endParaRPr lang="en-GB" sz="1200" dirty="0">
              <a:solidFill>
                <a:schemeClr val="tx1"/>
              </a:solidFill>
            </a:endParaRPr>
          </a:p>
        </p:txBody>
      </p:sp>
      <p:sp>
        <p:nvSpPr>
          <p:cNvPr id="158" name="Oval 157">
            <a:extLst>
              <a:ext uri="{FF2B5EF4-FFF2-40B4-BE49-F238E27FC236}">
                <a16:creationId xmlns:a16="http://schemas.microsoft.com/office/drawing/2014/main" id="{2820F8E2-DABC-E965-8227-5D7790A9F505}"/>
              </a:ext>
            </a:extLst>
          </p:cNvPr>
          <p:cNvSpPr/>
          <p:nvPr/>
        </p:nvSpPr>
        <p:spPr>
          <a:xfrm>
            <a:off x="8698752" y="59297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sp>
        <p:nvSpPr>
          <p:cNvPr id="2" name="Isosceles Triangle 1">
            <a:extLst>
              <a:ext uri="{FF2B5EF4-FFF2-40B4-BE49-F238E27FC236}">
                <a16:creationId xmlns:a16="http://schemas.microsoft.com/office/drawing/2014/main" id="{EEA73359-F7E8-558C-2CEC-AB695938B36F}"/>
              </a:ext>
            </a:extLst>
          </p:cNvPr>
          <p:cNvSpPr>
            <a:spLocks noChangeAspect="1"/>
          </p:cNvSpPr>
          <p:nvPr/>
        </p:nvSpPr>
        <p:spPr>
          <a:xfrm>
            <a:off x="8792197" y="30871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0F4F8BF2-6514-BBBD-BFA7-3130A91530EA}"/>
              </a:ext>
            </a:extLst>
          </p:cNvPr>
          <p:cNvSpPr>
            <a:spLocks noChangeAspect="1"/>
          </p:cNvSpPr>
          <p:nvPr/>
        </p:nvSpPr>
        <p:spPr>
          <a:xfrm rot="10800000">
            <a:off x="9227769" y="32091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3E795FC0-FC85-BEC8-606D-3071521DB8E1}"/>
              </a:ext>
            </a:extLst>
          </p:cNvPr>
          <p:cNvSpPr>
            <a:spLocks noChangeAspect="1"/>
          </p:cNvSpPr>
          <p:nvPr/>
        </p:nvSpPr>
        <p:spPr>
          <a:xfrm rot="10800000">
            <a:off x="6002801" y="32091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Isosceles Triangle 4">
            <a:extLst>
              <a:ext uri="{FF2B5EF4-FFF2-40B4-BE49-F238E27FC236}">
                <a16:creationId xmlns:a16="http://schemas.microsoft.com/office/drawing/2014/main" id="{582CD535-91C0-73C7-3C07-2618D3A5C294}"/>
              </a:ext>
            </a:extLst>
          </p:cNvPr>
          <p:cNvSpPr>
            <a:spLocks noChangeAspect="1"/>
          </p:cNvSpPr>
          <p:nvPr/>
        </p:nvSpPr>
        <p:spPr>
          <a:xfrm rot="10800000">
            <a:off x="6397751" y="322294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479252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Just under 2 in 3 report intention to attend their next screening, with those who are overdue and those who have never attended being the least likely to report intention to attend next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(N=3,132); all up to date (N=1,782); all overdue (N=863); never attended (N=170)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2151240507"/>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2549359" y="3408675"/>
            <a:ext cx="257175" cy="185785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A334CD29-3ADD-0879-6CA9-2A5B6FCF3F09}"/>
              </a:ext>
            </a:extLst>
          </p:cNvPr>
          <p:cNvSpPr txBox="1"/>
          <p:nvPr/>
        </p:nvSpPr>
        <p:spPr>
          <a:xfrm>
            <a:off x="2775002" y="4070728"/>
            <a:ext cx="723478" cy="369332"/>
          </a:xfrm>
          <a:prstGeom prst="rect">
            <a:avLst/>
          </a:prstGeom>
          <a:noFill/>
        </p:spPr>
        <p:txBody>
          <a:bodyPr wrap="square" rtlCol="0">
            <a:spAutoFit/>
          </a:bodyPr>
          <a:lstStyle/>
          <a:p>
            <a:r>
              <a:rPr lang="en-GB" b="1" dirty="0">
                <a:solidFill>
                  <a:schemeClr val="accent1"/>
                </a:solidFill>
              </a:rPr>
              <a:t>62%</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compared to average</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4814233" y="2722494"/>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TextBox 10">
            <a:extLst>
              <a:ext uri="{FF2B5EF4-FFF2-40B4-BE49-F238E27FC236}">
                <a16:creationId xmlns:a16="http://schemas.microsoft.com/office/drawing/2014/main" id="{80B7D600-61EE-4BD1-0537-3B953B581716}"/>
              </a:ext>
            </a:extLst>
          </p:cNvPr>
          <p:cNvSpPr txBox="1"/>
          <p:nvPr/>
        </p:nvSpPr>
        <p:spPr>
          <a:xfrm>
            <a:off x="5093579" y="3744675"/>
            <a:ext cx="723478" cy="369332"/>
          </a:xfrm>
          <a:prstGeom prst="rect">
            <a:avLst/>
          </a:prstGeom>
          <a:noFill/>
        </p:spPr>
        <p:txBody>
          <a:bodyPr wrap="square" rtlCol="0">
            <a:spAutoFit/>
          </a:bodyPr>
          <a:lstStyle/>
          <a:p>
            <a:r>
              <a:rPr lang="en-GB" b="1" dirty="0">
                <a:solidFill>
                  <a:schemeClr val="accent1"/>
                </a:solidFill>
              </a:rPr>
              <a:t>87%</a:t>
            </a:r>
          </a:p>
        </p:txBody>
      </p:sp>
      <p:sp>
        <p:nvSpPr>
          <p:cNvPr id="12" name="Right Brace 11">
            <a:extLst>
              <a:ext uri="{FF2B5EF4-FFF2-40B4-BE49-F238E27FC236}">
                <a16:creationId xmlns:a16="http://schemas.microsoft.com/office/drawing/2014/main" id="{D9458B8E-701D-5196-A641-959FF6CF27D4}"/>
              </a:ext>
            </a:extLst>
          </p:cNvPr>
          <p:cNvSpPr/>
          <p:nvPr/>
        </p:nvSpPr>
        <p:spPr>
          <a:xfrm>
            <a:off x="7092847" y="4307127"/>
            <a:ext cx="257175" cy="95940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 name="TextBox 12">
            <a:extLst>
              <a:ext uri="{FF2B5EF4-FFF2-40B4-BE49-F238E27FC236}">
                <a16:creationId xmlns:a16="http://schemas.microsoft.com/office/drawing/2014/main" id="{EB9D6380-BFBF-399E-1E63-DF58C0F5E410}"/>
              </a:ext>
            </a:extLst>
          </p:cNvPr>
          <p:cNvSpPr txBox="1"/>
          <p:nvPr/>
        </p:nvSpPr>
        <p:spPr>
          <a:xfrm>
            <a:off x="7299536" y="4577223"/>
            <a:ext cx="723478" cy="369332"/>
          </a:xfrm>
          <a:prstGeom prst="rect">
            <a:avLst/>
          </a:prstGeom>
          <a:noFill/>
        </p:spPr>
        <p:txBody>
          <a:bodyPr wrap="square" rtlCol="0">
            <a:spAutoFit/>
          </a:bodyPr>
          <a:lstStyle/>
          <a:p>
            <a:r>
              <a:rPr lang="en-GB" b="1" dirty="0">
                <a:solidFill>
                  <a:schemeClr val="accent1"/>
                </a:solidFill>
              </a:rPr>
              <a:t>33%</a:t>
            </a:r>
          </a:p>
        </p:txBody>
      </p:sp>
      <p:sp>
        <p:nvSpPr>
          <p:cNvPr id="14" name="Isosceles Triangle 13">
            <a:extLst>
              <a:ext uri="{FF2B5EF4-FFF2-40B4-BE49-F238E27FC236}">
                <a16:creationId xmlns:a16="http://schemas.microsoft.com/office/drawing/2014/main" id="{7352020D-9088-0B4B-A9CE-8D98633FD65A}"/>
              </a:ext>
            </a:extLst>
          </p:cNvPr>
          <p:cNvSpPr>
            <a:spLocks noChangeAspect="1"/>
          </p:cNvSpPr>
          <p:nvPr/>
        </p:nvSpPr>
        <p:spPr>
          <a:xfrm>
            <a:off x="4521390" y="400657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F38765D3-DDD0-25B8-057C-52E0B7042E23}"/>
              </a:ext>
            </a:extLst>
          </p:cNvPr>
          <p:cNvSpPr>
            <a:spLocks noChangeAspect="1"/>
          </p:cNvSpPr>
          <p:nvPr/>
        </p:nvSpPr>
        <p:spPr>
          <a:xfrm>
            <a:off x="6826042" y="30584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802934" y="40746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2CCC04EB-5B72-FE8D-EA03-D81109566F62}"/>
              </a:ext>
            </a:extLst>
          </p:cNvPr>
          <p:cNvSpPr>
            <a:spLocks noChangeAspect="1"/>
          </p:cNvSpPr>
          <p:nvPr/>
        </p:nvSpPr>
        <p:spPr>
          <a:xfrm rot="10800000">
            <a:off x="6811406" y="487868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9" name="Isosceles Triangle 18">
            <a:extLst>
              <a:ext uri="{FF2B5EF4-FFF2-40B4-BE49-F238E27FC236}">
                <a16:creationId xmlns:a16="http://schemas.microsoft.com/office/drawing/2014/main" id="{C6F3B732-33B1-7FB2-8CC6-603018E09C1B}"/>
              </a:ext>
            </a:extLst>
          </p:cNvPr>
          <p:cNvSpPr>
            <a:spLocks noChangeAspect="1"/>
          </p:cNvSpPr>
          <p:nvPr/>
        </p:nvSpPr>
        <p:spPr>
          <a:xfrm rot="10800000">
            <a:off x="4521101" y="239459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B381432A-ED38-B7AE-6487-B1F9BCBF2668}"/>
              </a:ext>
            </a:extLst>
          </p:cNvPr>
          <p:cNvSpPr>
            <a:spLocks noChangeAspect="1"/>
          </p:cNvSpPr>
          <p:nvPr/>
        </p:nvSpPr>
        <p:spPr>
          <a:xfrm rot="10800000">
            <a:off x="4521390" y="256520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8C3B0FD2-DC69-3785-658B-21B0018CF227}"/>
              </a:ext>
            </a:extLst>
          </p:cNvPr>
          <p:cNvSpPr>
            <a:spLocks noChangeAspect="1"/>
          </p:cNvSpPr>
          <p:nvPr/>
        </p:nvSpPr>
        <p:spPr>
          <a:xfrm>
            <a:off x="5651195" y="382486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Isosceles Triangle 24">
            <a:extLst>
              <a:ext uri="{FF2B5EF4-FFF2-40B4-BE49-F238E27FC236}">
                <a16:creationId xmlns:a16="http://schemas.microsoft.com/office/drawing/2014/main" id="{2ACDA57D-8372-7B28-DA9A-4B550D62C943}"/>
              </a:ext>
            </a:extLst>
          </p:cNvPr>
          <p:cNvSpPr>
            <a:spLocks noChangeAspect="1"/>
          </p:cNvSpPr>
          <p:nvPr/>
        </p:nvSpPr>
        <p:spPr>
          <a:xfrm rot="10800000">
            <a:off x="7869111" y="47189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Speech Bubble: Rectangle with Corners Rounded 25">
            <a:extLst>
              <a:ext uri="{FF2B5EF4-FFF2-40B4-BE49-F238E27FC236}">
                <a16:creationId xmlns:a16="http://schemas.microsoft.com/office/drawing/2014/main" id="{88D2BA73-FBC2-CEA8-5C58-03A104776243}"/>
              </a:ext>
            </a:extLst>
          </p:cNvPr>
          <p:cNvSpPr/>
          <p:nvPr/>
        </p:nvSpPr>
        <p:spPr>
          <a:xfrm>
            <a:off x="9611833" y="2270846"/>
            <a:ext cx="2095379" cy="204973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Excluding those who report they are ineligible in the future, 65% of those overdue report they are likely to attend next time.</a:t>
            </a:r>
          </a:p>
          <a:p>
            <a:pPr algn="ctr"/>
            <a:r>
              <a:rPr lang="en-GB" sz="1200" dirty="0">
                <a:solidFill>
                  <a:schemeClr val="tx1"/>
                </a:solidFill>
              </a:rPr>
              <a:t>This compares with 95% of those up to date.</a:t>
            </a:r>
          </a:p>
        </p:txBody>
      </p:sp>
      <p:sp>
        <p:nvSpPr>
          <p:cNvPr id="27" name="Isosceles Triangle 26">
            <a:extLst>
              <a:ext uri="{FF2B5EF4-FFF2-40B4-BE49-F238E27FC236}">
                <a16:creationId xmlns:a16="http://schemas.microsoft.com/office/drawing/2014/main" id="{240C8119-6CBB-3EDF-D88C-3B5393C966F6}"/>
              </a:ext>
            </a:extLst>
          </p:cNvPr>
          <p:cNvSpPr>
            <a:spLocks noChangeAspect="1"/>
          </p:cNvSpPr>
          <p:nvPr/>
        </p:nvSpPr>
        <p:spPr>
          <a:xfrm rot="10800000">
            <a:off x="4521390" y="2722494"/>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385466" y="4588282"/>
            <a:ext cx="257175" cy="68256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TextBox 27">
            <a:extLst>
              <a:ext uri="{FF2B5EF4-FFF2-40B4-BE49-F238E27FC236}">
                <a16:creationId xmlns:a16="http://schemas.microsoft.com/office/drawing/2014/main" id="{28D1E993-1978-B8E6-94DC-17A009973F65}"/>
              </a:ext>
            </a:extLst>
          </p:cNvPr>
          <p:cNvSpPr txBox="1"/>
          <p:nvPr/>
        </p:nvSpPr>
        <p:spPr>
          <a:xfrm>
            <a:off x="9611833" y="4746807"/>
            <a:ext cx="723478" cy="369332"/>
          </a:xfrm>
          <a:prstGeom prst="rect">
            <a:avLst/>
          </a:prstGeom>
          <a:noFill/>
        </p:spPr>
        <p:txBody>
          <a:bodyPr wrap="square" rtlCol="0">
            <a:spAutoFit/>
          </a:bodyPr>
          <a:lstStyle/>
          <a:p>
            <a:r>
              <a:rPr lang="en-GB" b="1" dirty="0">
                <a:solidFill>
                  <a:schemeClr val="accent1"/>
                </a:solidFill>
              </a:rPr>
              <a:t>24%</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10163923" y="487000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9038079" y="508223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E7184C03-D3B0-AC11-4D35-5905FD52EE0D}"/>
              </a:ext>
            </a:extLst>
          </p:cNvPr>
          <p:cNvSpPr>
            <a:spLocks noChangeAspect="1"/>
          </p:cNvSpPr>
          <p:nvPr/>
        </p:nvSpPr>
        <p:spPr>
          <a:xfrm>
            <a:off x="9102287" y="406682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3" name="Isosceles Triangle 32">
            <a:extLst>
              <a:ext uri="{FF2B5EF4-FFF2-40B4-BE49-F238E27FC236}">
                <a16:creationId xmlns:a16="http://schemas.microsoft.com/office/drawing/2014/main" id="{5F96BD63-F8C4-6187-7DD9-A7B887D1DA75}"/>
              </a:ext>
            </a:extLst>
          </p:cNvPr>
          <p:cNvSpPr>
            <a:spLocks noChangeAspect="1"/>
          </p:cNvSpPr>
          <p:nvPr/>
        </p:nvSpPr>
        <p:spPr>
          <a:xfrm>
            <a:off x="9119698" y="318715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5" name="Isosceles Triangle 34">
            <a:extLst>
              <a:ext uri="{FF2B5EF4-FFF2-40B4-BE49-F238E27FC236}">
                <a16:creationId xmlns:a16="http://schemas.microsoft.com/office/drawing/2014/main" id="{D97C6D22-FE1B-B2E7-46B4-488ADE336729}"/>
              </a:ext>
            </a:extLst>
          </p:cNvPr>
          <p:cNvSpPr>
            <a:spLocks noChangeAspect="1"/>
          </p:cNvSpPr>
          <p:nvPr/>
        </p:nvSpPr>
        <p:spPr>
          <a:xfrm rot="10800000">
            <a:off x="9120110" y="2672526"/>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71825" y="2168478"/>
            <a:ext cx="11325428" cy="3918112"/>
            <a:chOff x="435090" y="844389"/>
            <a:chExt cx="11325428"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149459097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35090" y="343942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3" name="Rectangle 12">
              <a:extLst>
                <a:ext uri="{FF2B5EF4-FFF2-40B4-BE49-F238E27FC236}">
                  <a16:creationId xmlns:a16="http://schemas.microsoft.com/office/drawing/2014/main" id="{BD237BDF-48D2-735F-9B5F-AD51701B20E4}"/>
                </a:ext>
              </a:extLst>
            </p:cNvPr>
            <p:cNvSpPr/>
            <p:nvPr/>
          </p:nvSpPr>
          <p:spPr>
            <a:xfrm>
              <a:off x="1604571" y="337376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1971540" y="3560930"/>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4385187" y="337827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4990290" y="337827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7140696" y="342708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7743332" y="3490194"/>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were more likely to report intention to attend, possibly linked to lower perceptions of eligibility among older respondents. Those with a disability reported lower intention, while those with a mental health condition are more likely to.</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(All eligible: N=3,132; White: N=2,690; Ethnic minority background: N=442; 25-29: N=257; 30-49: N=1,221; 50+: N=1,654; ABC1: N=1,590; C2DE: 1,542; IMD 1-2: N=525; IMD 3-8: N=1,903; IMD 9-10: 704; Disability: N=1,045; No disability: N=2,004; Mental health condition: N=966; No mental health condition: 1,984; England: N=1,690; Wales: N=476; Scotland: N=489; NI: N=447)</a:t>
            </a:r>
          </a:p>
        </p:txBody>
      </p:sp>
      <p:sp>
        <p:nvSpPr>
          <p:cNvPr id="21" name="Rectangle 20">
            <a:extLst>
              <a:ext uri="{FF2B5EF4-FFF2-40B4-BE49-F238E27FC236}">
                <a16:creationId xmlns:a16="http://schemas.microsoft.com/office/drawing/2014/main" id="{9A66D506-82E2-6E10-582F-DFAD93BD35D7}"/>
              </a:ext>
            </a:extLst>
          </p:cNvPr>
          <p:cNvSpPr/>
          <p:nvPr/>
        </p:nvSpPr>
        <p:spPr>
          <a:xfrm>
            <a:off x="8446920" y="491513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22" name="Rectangle 21">
            <a:extLst>
              <a:ext uri="{FF2B5EF4-FFF2-40B4-BE49-F238E27FC236}">
                <a16:creationId xmlns:a16="http://schemas.microsoft.com/office/drawing/2014/main" id="{2B78BF7D-3FBC-623C-B194-90C96072AC04}"/>
              </a:ext>
            </a:extLst>
          </p:cNvPr>
          <p:cNvSpPr/>
          <p:nvPr/>
        </p:nvSpPr>
        <p:spPr>
          <a:xfrm>
            <a:off x="9056060" y="500135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23" name="Rectangle 22">
            <a:extLst>
              <a:ext uri="{FF2B5EF4-FFF2-40B4-BE49-F238E27FC236}">
                <a16:creationId xmlns:a16="http://schemas.microsoft.com/office/drawing/2014/main" id="{E501275F-91CB-CCE5-6712-608CFC7077F3}"/>
              </a:ext>
            </a:extLst>
          </p:cNvPr>
          <p:cNvSpPr/>
          <p:nvPr/>
        </p:nvSpPr>
        <p:spPr>
          <a:xfrm>
            <a:off x="5680137" y="476780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24" name="Rectangle 23">
            <a:extLst>
              <a:ext uri="{FF2B5EF4-FFF2-40B4-BE49-F238E27FC236}">
                <a16:creationId xmlns:a16="http://schemas.microsoft.com/office/drawing/2014/main" id="{11D7D110-4C75-0D02-1408-F275206295C9}"/>
              </a:ext>
            </a:extLst>
          </p:cNvPr>
          <p:cNvSpPr/>
          <p:nvPr/>
        </p:nvSpPr>
        <p:spPr>
          <a:xfrm>
            <a:off x="6207993" y="475926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25" name="Rectangle 24">
            <a:extLst>
              <a:ext uri="{FF2B5EF4-FFF2-40B4-BE49-F238E27FC236}">
                <a16:creationId xmlns:a16="http://schemas.microsoft.com/office/drawing/2014/main" id="{78E502F9-6A87-E8FF-2E48-3A94E2AD66C5}"/>
              </a:ext>
            </a:extLst>
          </p:cNvPr>
          <p:cNvSpPr/>
          <p:nvPr/>
        </p:nvSpPr>
        <p:spPr>
          <a:xfrm>
            <a:off x="6619096" y="476780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26" name="Rectangle 25">
            <a:extLst>
              <a:ext uri="{FF2B5EF4-FFF2-40B4-BE49-F238E27FC236}">
                <a16:creationId xmlns:a16="http://schemas.microsoft.com/office/drawing/2014/main" id="{69318A78-81AA-11E8-8F13-5275AD5D7C14}"/>
              </a:ext>
            </a:extLst>
          </p:cNvPr>
          <p:cNvSpPr/>
          <p:nvPr/>
        </p:nvSpPr>
        <p:spPr>
          <a:xfrm>
            <a:off x="2828113" y="469972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25-29</a:t>
            </a:r>
          </a:p>
        </p:txBody>
      </p:sp>
      <p:sp>
        <p:nvSpPr>
          <p:cNvPr id="27" name="Rectangle 26">
            <a:extLst>
              <a:ext uri="{FF2B5EF4-FFF2-40B4-BE49-F238E27FC236}">
                <a16:creationId xmlns:a16="http://schemas.microsoft.com/office/drawing/2014/main" id="{0E937E2C-ED0C-5EE0-9DCB-7E59BA27EC66}"/>
              </a:ext>
            </a:extLst>
          </p:cNvPr>
          <p:cNvSpPr/>
          <p:nvPr/>
        </p:nvSpPr>
        <p:spPr>
          <a:xfrm>
            <a:off x="3403109" y="470001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3923235" y="470001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0" name="Isosceles Triangle 29">
            <a:extLst>
              <a:ext uri="{FF2B5EF4-FFF2-40B4-BE49-F238E27FC236}">
                <a16:creationId xmlns:a16="http://schemas.microsoft.com/office/drawing/2014/main" id="{0F4FAA51-E076-9E22-E211-689A1F3E9DB9}"/>
              </a:ext>
            </a:extLst>
          </p:cNvPr>
          <p:cNvSpPr>
            <a:spLocks noChangeAspect="1"/>
          </p:cNvSpPr>
          <p:nvPr/>
        </p:nvSpPr>
        <p:spPr>
          <a:xfrm>
            <a:off x="8002788" y="28475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D2D13492-7125-A323-F265-0A875196A021}"/>
              </a:ext>
            </a:extLst>
          </p:cNvPr>
          <p:cNvSpPr>
            <a:spLocks noChangeAspect="1"/>
          </p:cNvSpPr>
          <p:nvPr/>
        </p:nvSpPr>
        <p:spPr>
          <a:xfrm>
            <a:off x="8789308" y="29153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Isosceles Triangle 31">
            <a:extLst>
              <a:ext uri="{FF2B5EF4-FFF2-40B4-BE49-F238E27FC236}">
                <a16:creationId xmlns:a16="http://schemas.microsoft.com/office/drawing/2014/main" id="{05D28AB0-0FBF-F0BB-7E3F-65522C365DA6}"/>
              </a:ext>
            </a:extLst>
          </p:cNvPr>
          <p:cNvSpPr>
            <a:spLocks noChangeAspect="1"/>
          </p:cNvSpPr>
          <p:nvPr/>
        </p:nvSpPr>
        <p:spPr>
          <a:xfrm rot="10800000">
            <a:off x="9216028" y="305839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3" name="Isosceles Triangle 32">
            <a:extLst>
              <a:ext uri="{FF2B5EF4-FFF2-40B4-BE49-F238E27FC236}">
                <a16:creationId xmlns:a16="http://schemas.microsoft.com/office/drawing/2014/main" id="{EEF52C16-D492-529A-687B-DF9CADE50C1A}"/>
              </a:ext>
            </a:extLst>
          </p:cNvPr>
          <p:cNvSpPr>
            <a:spLocks noChangeAspect="1"/>
          </p:cNvSpPr>
          <p:nvPr/>
        </p:nvSpPr>
        <p:spPr>
          <a:xfrm rot="10800000">
            <a:off x="7595781" y="32283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Isosceles Triangle 33">
            <a:extLst>
              <a:ext uri="{FF2B5EF4-FFF2-40B4-BE49-F238E27FC236}">
                <a16:creationId xmlns:a16="http://schemas.microsoft.com/office/drawing/2014/main" id="{940AAE54-EFF4-98CB-3BB3-FF4D05783C9D}"/>
              </a:ext>
            </a:extLst>
          </p:cNvPr>
          <p:cNvSpPr>
            <a:spLocks noChangeAspect="1"/>
          </p:cNvSpPr>
          <p:nvPr/>
        </p:nvSpPr>
        <p:spPr>
          <a:xfrm>
            <a:off x="3178715" y="26350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5" name="Isosceles Triangle 34">
            <a:extLst>
              <a:ext uri="{FF2B5EF4-FFF2-40B4-BE49-F238E27FC236}">
                <a16:creationId xmlns:a16="http://schemas.microsoft.com/office/drawing/2014/main" id="{09387C78-C79D-69E6-0DCA-376127A8D1EC}"/>
              </a:ext>
            </a:extLst>
          </p:cNvPr>
          <p:cNvSpPr>
            <a:spLocks noChangeAspect="1"/>
          </p:cNvSpPr>
          <p:nvPr/>
        </p:nvSpPr>
        <p:spPr>
          <a:xfrm>
            <a:off x="3612986" y="256722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6" name="Isosceles Triangle 35">
            <a:extLst>
              <a:ext uri="{FF2B5EF4-FFF2-40B4-BE49-F238E27FC236}">
                <a16:creationId xmlns:a16="http://schemas.microsoft.com/office/drawing/2014/main" id="{9B1B63C4-B178-6FE2-D296-8F6ADDB9D0B6}"/>
              </a:ext>
            </a:extLst>
          </p:cNvPr>
          <p:cNvSpPr>
            <a:spLocks noChangeAspect="1"/>
          </p:cNvSpPr>
          <p:nvPr/>
        </p:nvSpPr>
        <p:spPr>
          <a:xfrm rot="10800000">
            <a:off x="3987950" y="336112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441EE07C-9D38-CCFF-69BE-4E9F7986C34B}"/>
              </a:ext>
            </a:extLst>
          </p:cNvPr>
          <p:cNvSpPr>
            <a:spLocks noChangeAspect="1"/>
          </p:cNvSpPr>
          <p:nvPr/>
        </p:nvSpPr>
        <p:spPr>
          <a:xfrm>
            <a:off x="4794949" y="29154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8" name="Isosceles Triangle 37">
            <a:extLst>
              <a:ext uri="{FF2B5EF4-FFF2-40B4-BE49-F238E27FC236}">
                <a16:creationId xmlns:a16="http://schemas.microsoft.com/office/drawing/2014/main" id="{BC012EF4-D6D9-89C2-05C8-0EE70C42B1D3}"/>
              </a:ext>
            </a:extLst>
          </p:cNvPr>
          <p:cNvSpPr>
            <a:spLocks noChangeAspect="1"/>
          </p:cNvSpPr>
          <p:nvPr/>
        </p:nvSpPr>
        <p:spPr>
          <a:xfrm rot="10800000">
            <a:off x="5213986" y="30920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Rectangle 2">
            <a:extLst>
              <a:ext uri="{FF2B5EF4-FFF2-40B4-BE49-F238E27FC236}">
                <a16:creationId xmlns:a16="http://schemas.microsoft.com/office/drawing/2014/main" id="{6A0D118F-9444-AB1E-F60E-E285D7988BCA}"/>
              </a:ext>
            </a:extLst>
          </p:cNvPr>
          <p:cNvSpPr/>
          <p:nvPr/>
        </p:nvSpPr>
        <p:spPr>
          <a:xfrm>
            <a:off x="9678024" y="471670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8" name="Rectangle 7">
            <a:extLst>
              <a:ext uri="{FF2B5EF4-FFF2-40B4-BE49-F238E27FC236}">
                <a16:creationId xmlns:a16="http://schemas.microsoft.com/office/drawing/2014/main" id="{EF09D173-4CCD-1A74-CB92-F2B2F3C9189C}"/>
              </a:ext>
            </a:extLst>
          </p:cNvPr>
          <p:cNvSpPr/>
          <p:nvPr/>
        </p:nvSpPr>
        <p:spPr>
          <a:xfrm>
            <a:off x="10187854" y="4716705"/>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10" name="Rectangle 9">
            <a:extLst>
              <a:ext uri="{FF2B5EF4-FFF2-40B4-BE49-F238E27FC236}">
                <a16:creationId xmlns:a16="http://schemas.microsoft.com/office/drawing/2014/main" id="{A4584C5F-9409-8DD0-DBED-500D7EF29DCA}"/>
              </a:ext>
            </a:extLst>
          </p:cNvPr>
          <p:cNvSpPr/>
          <p:nvPr/>
        </p:nvSpPr>
        <p:spPr>
          <a:xfrm>
            <a:off x="10662695" y="4716705"/>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11" name="Rectangle 10">
            <a:extLst>
              <a:ext uri="{FF2B5EF4-FFF2-40B4-BE49-F238E27FC236}">
                <a16:creationId xmlns:a16="http://schemas.microsoft.com/office/drawing/2014/main" id="{92178D93-8940-0CA4-D67B-B0527AB40339}"/>
              </a:ext>
            </a:extLst>
          </p:cNvPr>
          <p:cNvSpPr/>
          <p:nvPr/>
        </p:nvSpPr>
        <p:spPr>
          <a:xfrm>
            <a:off x="11002848" y="471027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sp>
        <p:nvSpPr>
          <p:cNvPr id="12" name="Isosceles Triangle 11">
            <a:extLst>
              <a:ext uri="{FF2B5EF4-FFF2-40B4-BE49-F238E27FC236}">
                <a16:creationId xmlns:a16="http://schemas.microsoft.com/office/drawing/2014/main" id="{AF1DFDD3-AFB2-FE30-6F45-78C0A7A80171}"/>
              </a:ext>
            </a:extLst>
          </p:cNvPr>
          <p:cNvSpPr>
            <a:spLocks noChangeAspect="1"/>
          </p:cNvSpPr>
          <p:nvPr/>
        </p:nvSpPr>
        <p:spPr>
          <a:xfrm>
            <a:off x="2416982" y="284018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AB0A0E31-B997-7B9B-AF6B-2404D896A0F1}"/>
              </a:ext>
            </a:extLst>
          </p:cNvPr>
          <p:cNvSpPr>
            <a:spLocks noChangeAspect="1"/>
          </p:cNvSpPr>
          <p:nvPr/>
        </p:nvSpPr>
        <p:spPr>
          <a:xfrm rot="10800000">
            <a:off x="1982725" y="2996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3535434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2916721150"/>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Concerns around who would carry out the test, and references to pain were most commonly referenced as barriers. Those who are overdue and who had never attended were more likely than those up to date to think they are not at risk.</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 all up to date (N=1,782); all overdue (N=863); never attended (N=170)</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dirty="0">
                <a:solidFill>
                  <a:schemeClr val="tx1"/>
                </a:solidFill>
                <a:ea typeface="+mn-ea"/>
                <a:cs typeface="+mn-cs"/>
              </a:rPr>
              <a:t>Barriers to attending (Net: A lot / a little) – Top 10 </a:t>
            </a:r>
            <a:endParaRPr lang="en-GB" b="1" i="0" u="none" strike="noStrike" kern="1200" spc="10" baseline="0" dirty="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 name="Isosceles Triangle 4">
            <a:extLst>
              <a:ext uri="{FF2B5EF4-FFF2-40B4-BE49-F238E27FC236}">
                <a16:creationId xmlns:a16="http://schemas.microsoft.com/office/drawing/2014/main" id="{2949CBE7-EF7C-0BA1-B6DF-D089AEB76F06}"/>
              </a:ext>
            </a:extLst>
          </p:cNvPr>
          <p:cNvSpPr>
            <a:spLocks noChangeAspect="1"/>
          </p:cNvSpPr>
          <p:nvPr/>
        </p:nvSpPr>
        <p:spPr>
          <a:xfrm rot="10800000">
            <a:off x="2486332" y="388491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Isosceles Triangle 6">
            <a:extLst>
              <a:ext uri="{FF2B5EF4-FFF2-40B4-BE49-F238E27FC236}">
                <a16:creationId xmlns:a16="http://schemas.microsoft.com/office/drawing/2014/main" id="{401D2918-5DA5-A410-E7CB-7D7FD5858EA1}"/>
              </a:ext>
            </a:extLst>
          </p:cNvPr>
          <p:cNvSpPr>
            <a:spLocks noChangeAspect="1"/>
          </p:cNvSpPr>
          <p:nvPr/>
        </p:nvSpPr>
        <p:spPr>
          <a:xfrm>
            <a:off x="1353797"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Isosceles Triangle 8">
            <a:extLst>
              <a:ext uri="{FF2B5EF4-FFF2-40B4-BE49-F238E27FC236}">
                <a16:creationId xmlns:a16="http://schemas.microsoft.com/office/drawing/2014/main" id="{A6D9E269-4B26-35E4-A53B-6BAF93670994}"/>
              </a:ext>
            </a:extLst>
          </p:cNvPr>
          <p:cNvSpPr>
            <a:spLocks noChangeAspect="1"/>
          </p:cNvSpPr>
          <p:nvPr/>
        </p:nvSpPr>
        <p:spPr>
          <a:xfrm>
            <a:off x="3599402" y="20904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Isosceles Triangle 9">
            <a:extLst>
              <a:ext uri="{FF2B5EF4-FFF2-40B4-BE49-F238E27FC236}">
                <a16:creationId xmlns:a16="http://schemas.microsoft.com/office/drawing/2014/main" id="{12FA8122-AC86-4CA3-DFD8-B11A48F62686}"/>
              </a:ext>
            </a:extLst>
          </p:cNvPr>
          <p:cNvSpPr>
            <a:spLocks noChangeAspect="1"/>
          </p:cNvSpPr>
          <p:nvPr/>
        </p:nvSpPr>
        <p:spPr>
          <a:xfrm>
            <a:off x="4699252" y="215831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2EDB8DC0-CA7D-473D-A929-D6B10114CCA9}"/>
              </a:ext>
            </a:extLst>
          </p:cNvPr>
          <p:cNvSpPr>
            <a:spLocks noChangeAspect="1"/>
          </p:cNvSpPr>
          <p:nvPr/>
        </p:nvSpPr>
        <p:spPr>
          <a:xfrm>
            <a:off x="5865739" y="287938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8F0912AD-0C4E-592E-CE05-B1D26F6EA654}"/>
              </a:ext>
            </a:extLst>
          </p:cNvPr>
          <p:cNvSpPr>
            <a:spLocks noChangeAspect="1"/>
          </p:cNvSpPr>
          <p:nvPr/>
        </p:nvSpPr>
        <p:spPr>
          <a:xfrm>
            <a:off x="8106318" y="264619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8963B4E3-4A51-4916-CB0D-F3052C6D4DF3}"/>
              </a:ext>
            </a:extLst>
          </p:cNvPr>
          <p:cNvSpPr>
            <a:spLocks noChangeAspect="1"/>
          </p:cNvSpPr>
          <p:nvPr/>
        </p:nvSpPr>
        <p:spPr>
          <a:xfrm>
            <a:off x="6969745" y="32473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A58D95DE-861A-4456-2261-805F26D562D9}"/>
              </a:ext>
            </a:extLst>
          </p:cNvPr>
          <p:cNvSpPr>
            <a:spLocks noChangeAspect="1"/>
          </p:cNvSpPr>
          <p:nvPr/>
        </p:nvSpPr>
        <p:spPr>
          <a:xfrm>
            <a:off x="9237383" y="27436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3DDA0CCF-748C-8F2A-8378-AFCBF0FC1822}"/>
              </a:ext>
            </a:extLst>
          </p:cNvPr>
          <p:cNvSpPr>
            <a:spLocks noChangeAspect="1"/>
          </p:cNvSpPr>
          <p:nvPr/>
        </p:nvSpPr>
        <p:spPr>
          <a:xfrm>
            <a:off x="10381301" y="31446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D0196A34-86E2-E3F4-77DC-0C12CB7F8253}"/>
              </a:ext>
            </a:extLst>
          </p:cNvPr>
          <p:cNvSpPr>
            <a:spLocks noChangeAspect="1"/>
          </p:cNvSpPr>
          <p:nvPr/>
        </p:nvSpPr>
        <p:spPr>
          <a:xfrm>
            <a:off x="9074905" y="36104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E153BD27-8635-87F7-FA02-2591B833DFF1}"/>
              </a:ext>
            </a:extLst>
          </p:cNvPr>
          <p:cNvSpPr>
            <a:spLocks noChangeAspect="1"/>
          </p:cNvSpPr>
          <p:nvPr/>
        </p:nvSpPr>
        <p:spPr>
          <a:xfrm>
            <a:off x="2063528" y="28363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C910A4A2-71C8-A03C-476D-738CB7618DFC}"/>
              </a:ext>
            </a:extLst>
          </p:cNvPr>
          <p:cNvSpPr>
            <a:spLocks noChangeAspect="1"/>
          </p:cNvSpPr>
          <p:nvPr/>
        </p:nvSpPr>
        <p:spPr>
          <a:xfrm rot="10800000">
            <a:off x="4343964" y="36671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6C52A4EE-0473-BBC5-B370-D8A046DC5D34}"/>
              </a:ext>
            </a:extLst>
          </p:cNvPr>
          <p:cNvSpPr>
            <a:spLocks noChangeAspect="1"/>
          </p:cNvSpPr>
          <p:nvPr/>
        </p:nvSpPr>
        <p:spPr>
          <a:xfrm rot="10800000">
            <a:off x="5476602" y="36811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6" name="Isosceles Triangle 25">
            <a:extLst>
              <a:ext uri="{FF2B5EF4-FFF2-40B4-BE49-F238E27FC236}">
                <a16:creationId xmlns:a16="http://schemas.microsoft.com/office/drawing/2014/main" id="{7CE824AA-F5FD-81DD-D74A-6185160607E9}"/>
              </a:ext>
            </a:extLst>
          </p:cNvPr>
          <p:cNvSpPr>
            <a:spLocks noChangeAspect="1"/>
          </p:cNvSpPr>
          <p:nvPr/>
        </p:nvSpPr>
        <p:spPr>
          <a:xfrm rot="10800000">
            <a:off x="7717293" y="3793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DAA007F6-A31E-89FF-21ED-8BE4A341E250}"/>
              </a:ext>
            </a:extLst>
          </p:cNvPr>
          <p:cNvSpPr>
            <a:spLocks noChangeAspect="1"/>
          </p:cNvSpPr>
          <p:nvPr/>
        </p:nvSpPr>
        <p:spPr>
          <a:xfrm rot="10800000">
            <a:off x="8858234" y="394176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00B9-73E9-5FE7-301B-DA41C9A653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9A7D0FD-5F5C-7E9E-B285-81BA04AC9AE8}"/>
              </a:ext>
            </a:extLst>
          </p:cNvPr>
          <p:cNvSpPr>
            <a:spLocks noGrp="1"/>
          </p:cNvSpPr>
          <p:nvPr>
            <p:ph type="body" sz="quarter" idx="10"/>
          </p:nvPr>
        </p:nvSpPr>
        <p:spPr>
          <a:xfrm>
            <a:off x="374677" y="993852"/>
            <a:ext cx="5852732" cy="654253"/>
          </a:xfrm>
        </p:spPr>
        <p:txBody>
          <a:bodyPr/>
          <a:lstStyle/>
          <a:p>
            <a:r>
              <a:rPr lang="en-GB" dirty="0">
                <a:latin typeface="+mn-lt"/>
              </a:rPr>
              <a:t>Notes for interpretation</a:t>
            </a:r>
          </a:p>
        </p:txBody>
      </p:sp>
      <p:sp>
        <p:nvSpPr>
          <p:cNvPr id="6" name="Text Placeholder 5">
            <a:extLst>
              <a:ext uri="{FF2B5EF4-FFF2-40B4-BE49-F238E27FC236}">
                <a16:creationId xmlns:a16="http://schemas.microsoft.com/office/drawing/2014/main" id="{502C9906-DAFB-4A1A-CC66-3221B3CA27E6}"/>
              </a:ext>
            </a:extLst>
          </p:cNvPr>
          <p:cNvSpPr>
            <a:spLocks noGrp="1"/>
          </p:cNvSpPr>
          <p:nvPr>
            <p:ph type="body" sz="quarter" idx="13"/>
          </p:nvPr>
        </p:nvSpPr>
        <p:spPr>
          <a:xfrm>
            <a:off x="374677" y="1691339"/>
            <a:ext cx="10921320" cy="4893061"/>
          </a:xfrm>
        </p:spPr>
        <p:txBody>
          <a:bodyPr/>
          <a:lstStyle/>
          <a:p>
            <a:r>
              <a:rPr lang="en-GB" sz="1600" b="1" dirty="0"/>
              <a:t>Previous waves of CAM+</a:t>
            </a:r>
          </a:p>
          <a:p>
            <a:pPr marL="342900" indent="-342900">
              <a:buFont typeface="Arial" panose="020B0604020202020204" pitchFamily="34" charset="0"/>
              <a:buChar char="•"/>
            </a:pPr>
            <a:r>
              <a:rPr lang="en-GB" sz="1600" dirty="0"/>
              <a:t>Differences compared to previous waves of the CAM+ are included in the notes section under slides.</a:t>
            </a:r>
          </a:p>
          <a:p>
            <a:pPr marL="342900" indent="-342900">
              <a:buFont typeface="Arial" panose="020B0604020202020204" pitchFamily="34" charset="0"/>
              <a:buChar char="•"/>
            </a:pPr>
            <a:r>
              <a:rPr lang="en-GB" sz="1600" dirty="0"/>
              <a:t>Caution is advised when making these comparisons to previous waves of the CAM+, due to changes to questionnaire design, and recoding of respondents who skipped questions into ‘prefer not to say’ codes.</a:t>
            </a:r>
          </a:p>
          <a:p>
            <a:pPr marL="342900" indent="-342900">
              <a:buFont typeface="Arial" panose="020B0604020202020204" pitchFamily="34" charset="0"/>
              <a:buChar char="•"/>
            </a:pPr>
            <a:endParaRPr lang="en-GB" sz="1600" dirty="0">
              <a:latin typeface="+mn-lt"/>
            </a:endParaRPr>
          </a:p>
          <a:p>
            <a:r>
              <a:rPr lang="en-GB" sz="1600" b="1" dirty="0">
                <a:solidFill>
                  <a:schemeClr val="tx1"/>
                </a:solidFill>
              </a:rPr>
              <a:t>Individual responses </a:t>
            </a:r>
            <a:endParaRPr lang="en-GB" sz="1600" dirty="0">
              <a:solidFill>
                <a:schemeClr val="tx1"/>
              </a:solidFill>
            </a:endParaRPr>
          </a:p>
          <a:p>
            <a:pPr marL="342900" indent="-342900">
              <a:buFont typeface="Arial" panose="020B0604020202020204" pitchFamily="34" charset="0"/>
              <a:buChar char="•"/>
            </a:pPr>
            <a:r>
              <a:rPr lang="en-GB" sz="16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600" dirty="0">
                <a:latin typeface="+mn-lt"/>
              </a:rPr>
              <a:t>Please note, all findings on this report are based on </a:t>
            </a:r>
            <a:r>
              <a:rPr lang="en-GB" sz="1600" i="1" dirty="0">
                <a:latin typeface="+mn-lt"/>
              </a:rPr>
              <a:t>self reported </a:t>
            </a:r>
            <a:r>
              <a:rPr lang="en-GB" sz="1600" dirty="0">
                <a:latin typeface="+mn-lt"/>
              </a:rPr>
              <a:t>actions</a:t>
            </a:r>
          </a:p>
          <a:p>
            <a:pPr marL="342900" indent="-342900">
              <a:buFont typeface="Arial" panose="020B0604020202020204" pitchFamily="34" charset="0"/>
              <a:buChar char="•"/>
            </a:pPr>
            <a:endParaRPr lang="en-GB" sz="1600" dirty="0">
              <a:latin typeface="+mn-lt"/>
            </a:endParaRPr>
          </a:p>
        </p:txBody>
      </p:sp>
      <p:sp>
        <p:nvSpPr>
          <p:cNvPr id="8" name="Text Placeholder 7">
            <a:extLst>
              <a:ext uri="{FF2B5EF4-FFF2-40B4-BE49-F238E27FC236}">
                <a16:creationId xmlns:a16="http://schemas.microsoft.com/office/drawing/2014/main" id="{152448A4-CF56-C0E6-C143-6B1D19930493}"/>
              </a:ext>
            </a:extLst>
          </p:cNvPr>
          <p:cNvSpPr>
            <a:spLocks noGrp="1"/>
          </p:cNvSpPr>
          <p:nvPr>
            <p:ph type="body" sz="quarter" idx="15"/>
          </p:nvPr>
        </p:nvSpPr>
        <p:spPr/>
        <p:txBody>
          <a:bodyPr/>
          <a:lstStyle/>
          <a:p>
            <a:r>
              <a:rPr lang="en-GB" dirty="0">
                <a:latin typeface="+mn-lt"/>
              </a:rPr>
              <a:t>Executive Summary</a:t>
            </a:r>
          </a:p>
        </p:txBody>
      </p:sp>
      <p:sp>
        <p:nvSpPr>
          <p:cNvPr id="11" name="Text Placeholder 6">
            <a:extLst>
              <a:ext uri="{FF2B5EF4-FFF2-40B4-BE49-F238E27FC236}">
                <a16:creationId xmlns:a16="http://schemas.microsoft.com/office/drawing/2014/main" id="{296719C2-4E8E-3BAF-3391-BD7AAF49FF20}"/>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spTree>
    <p:extLst>
      <p:ext uri="{BB962C8B-B14F-4D97-AF65-F5344CB8AC3E}">
        <p14:creationId xmlns:p14="http://schemas.microsoft.com/office/powerpoint/2010/main" val="1571041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an ethnic minority background and younger respondents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to identify nearly all barriers as influential compared to White respondents, with the exception of finding it difficult to get an appointment, not trusting the test, or thinking it would be too difficult to get an appointment. The greatest gap occurred when thinking they don’t have any symptoms (27% vs 13%), or concerns around pain (49% vs 37%)</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(25-29) were more likely to identify nearly all barriers compared to older respondents. However, they were less likely to state that cervical screening had been painful in the past (23%) compared to those aged 30 and over (41%). Those aged 30-49 were most likely to state that they found it difficult to get an appointment (19%) compared to 25-29 (14%) and 50+ (9%).</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state that they had found cervical screening painful before (48% vs 36%), that they were worried they would find the appointment physically uncomfortable due to mobility problems etc (26% vs 14%), or that it was too difficult to get to the appointment (14% vs 3%)</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686371"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a number of influential barriers, including: finding it painful in the past (46% vs 37%), being too embarrassed (25% vs 18%), and worrying that the appointment would be physically uncomfortable due to mobility problems etc (23% vs 15%) </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4560258"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more likely than those from a higher social grade (ABC1) to state they did no trust the results, or that they would have to take a family member or carer with them (both 7% vs 4%).</a:t>
            </a:r>
          </a:p>
        </p:txBody>
      </p:sp>
      <p:sp>
        <p:nvSpPr>
          <p:cNvPr id="9" name="Speech Bubble: Rectangle with Corners Rounded 8">
            <a:extLst>
              <a:ext uri="{FF2B5EF4-FFF2-40B4-BE49-F238E27FC236}">
                <a16:creationId xmlns:a16="http://schemas.microsoft.com/office/drawing/2014/main" id="{D0DA6A14-E2C0-4F4E-FBCE-9B8A67632E8A}"/>
              </a:ext>
            </a:extLst>
          </p:cNvPr>
          <p:cNvSpPr/>
          <p:nvPr/>
        </p:nvSpPr>
        <p:spPr>
          <a:xfrm>
            <a:off x="8434145"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the most deprived IMD deciles (1-2) were most likely to state they didn’t have any symptoms (20%), compared to IMD 3-8 (14%) or IMD 9-10 (13%), or that they do not think they are at risk (18% vs 13% and 14%), or that they had other things to worry about (17% vs 12 and 9%).</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1472987"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5349380"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5" name="Rectangle: Rounded Corners 14">
            <a:extLst>
              <a:ext uri="{FF2B5EF4-FFF2-40B4-BE49-F238E27FC236}">
                <a16:creationId xmlns:a16="http://schemas.microsoft.com/office/drawing/2014/main" id="{94C86F9B-C462-3C39-B762-A76688A990A0}"/>
              </a:ext>
            </a:extLst>
          </p:cNvPr>
          <p:cNvSpPr/>
          <p:nvPr/>
        </p:nvSpPr>
        <p:spPr>
          <a:xfrm>
            <a:off x="9227594"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Tree>
    <p:extLst>
      <p:ext uri="{BB962C8B-B14F-4D97-AF65-F5344CB8AC3E}">
        <p14:creationId xmlns:p14="http://schemas.microsoft.com/office/powerpoint/2010/main" val="2004200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47249-3911-B33D-A3A6-5CDD320E44DD}"/>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8E7C4159-C3CC-7FE7-B6E5-E6CAD36D3601}"/>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Experience of, or worries around pain continued to be a common barrier for many, as well as believing they did not have symptoms.</a:t>
            </a:r>
          </a:p>
        </p:txBody>
      </p:sp>
      <p:sp>
        <p:nvSpPr>
          <p:cNvPr id="16" name="Footer Placeholder 5">
            <a:extLst>
              <a:ext uri="{FF2B5EF4-FFF2-40B4-BE49-F238E27FC236}">
                <a16:creationId xmlns:a16="http://schemas.microsoft.com/office/drawing/2014/main" id="{E99339C3-7DF3-EA64-EAD7-34E257F44518}"/>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(N=2,970)</a:t>
            </a:r>
          </a:p>
        </p:txBody>
      </p:sp>
      <p:sp>
        <p:nvSpPr>
          <p:cNvPr id="2" name="TextBox 1">
            <a:extLst>
              <a:ext uri="{FF2B5EF4-FFF2-40B4-BE49-F238E27FC236}">
                <a16:creationId xmlns:a16="http://schemas.microsoft.com/office/drawing/2014/main" id="{652C16F6-1C8D-E0F8-5134-1B4E84A43D15}"/>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9FFBD129-B714-7388-082F-18D413047E7E}"/>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D6EFB9B9-1D30-AE1B-292D-1249AD193BAB}"/>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Rectangle with Corners Rounded 16">
            <a:extLst>
              <a:ext uri="{FF2B5EF4-FFF2-40B4-BE49-F238E27FC236}">
                <a16:creationId xmlns:a16="http://schemas.microsoft.com/office/drawing/2014/main" id="{B0F9A22C-40EA-ED0E-475B-8895E649918C}"/>
              </a:ext>
            </a:extLst>
          </p:cNvPr>
          <p:cNvSpPr/>
          <p:nvPr/>
        </p:nvSpPr>
        <p:spPr>
          <a:xfrm>
            <a:off x="701176" y="2406717"/>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54% up to date / 13% overdue</a:t>
            </a:r>
          </a:p>
          <a:p>
            <a:pPr algn="ctr"/>
            <a:endParaRPr lang="en-GB" sz="600" b="1" dirty="0">
              <a:solidFill>
                <a:schemeClr val="accent1"/>
              </a:solidFill>
            </a:endParaRPr>
          </a:p>
          <a:p>
            <a:pPr algn="ctr"/>
            <a:r>
              <a:rPr lang="en-GB" sz="1200" dirty="0">
                <a:solidFill>
                  <a:schemeClr val="tx1"/>
                </a:solidFill>
              </a:rPr>
              <a:t>More likely than all others to select all barriers as influential. The barriers with the greatest discrepancy were being worried about pain (69%), not having symptoms (43%) or forgetting to book (32%).</a:t>
            </a:r>
          </a:p>
        </p:txBody>
      </p:sp>
      <p:sp>
        <p:nvSpPr>
          <p:cNvPr id="18" name="Speech Bubble: Rectangle with Corners Rounded 17">
            <a:extLst>
              <a:ext uri="{FF2B5EF4-FFF2-40B4-BE49-F238E27FC236}">
                <a16:creationId xmlns:a16="http://schemas.microsoft.com/office/drawing/2014/main" id="{17ACD59A-2592-4478-AE2E-A87BEDF6C17F}"/>
              </a:ext>
            </a:extLst>
          </p:cNvPr>
          <p:cNvSpPr/>
          <p:nvPr/>
        </p:nvSpPr>
        <p:spPr>
          <a:xfrm>
            <a:off x="4575063" y="2394561"/>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61% up to date / 25%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past experience of pain (63%) worries about pain (49%) and not having symptoms (26%).</a:t>
            </a:r>
          </a:p>
        </p:txBody>
      </p:sp>
      <p:sp>
        <p:nvSpPr>
          <p:cNvPr id="19" name="Speech Bubble: Rectangle with Corners Rounded 18">
            <a:extLst>
              <a:ext uri="{FF2B5EF4-FFF2-40B4-BE49-F238E27FC236}">
                <a16:creationId xmlns:a16="http://schemas.microsoft.com/office/drawing/2014/main" id="{046ECCBB-ABCA-69A7-263F-F8C9E425E2CD}"/>
              </a:ext>
            </a:extLst>
          </p:cNvPr>
          <p:cNvSpPr/>
          <p:nvPr/>
        </p:nvSpPr>
        <p:spPr>
          <a:xfrm>
            <a:off x="8448950" y="2365752"/>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62% up to date / 27% overdue</a:t>
            </a:r>
          </a:p>
          <a:p>
            <a:pPr algn="ctr"/>
            <a:endParaRPr lang="en-GB" sz="600" b="1" dirty="0">
              <a:solidFill>
                <a:schemeClr val="accent1"/>
              </a:solidFill>
            </a:endParaRPr>
          </a:p>
          <a:p>
            <a:pPr algn="ctr"/>
            <a:r>
              <a:rPr lang="en-GB" sz="1200" dirty="0">
                <a:solidFill>
                  <a:schemeClr val="tx1"/>
                </a:solidFill>
              </a:rPr>
              <a:t>More likely than all others to select all barriers as influential. The barriers with the greatest discrepancy were being worried about pain (66%) past experience of pain (64%) and not having symptoms (32%).</a:t>
            </a:r>
          </a:p>
        </p:txBody>
      </p:sp>
      <p:sp>
        <p:nvSpPr>
          <p:cNvPr id="20" name="Speech Bubble: Rectangle with Corners Rounded 19">
            <a:extLst>
              <a:ext uri="{FF2B5EF4-FFF2-40B4-BE49-F238E27FC236}">
                <a16:creationId xmlns:a16="http://schemas.microsoft.com/office/drawing/2014/main" id="{593CBF31-D5E6-BC64-2CE1-B1BA5DB1F520}"/>
              </a:ext>
            </a:extLst>
          </p:cNvPr>
          <p:cNvSpPr/>
          <p:nvPr/>
        </p:nvSpPr>
        <p:spPr>
          <a:xfrm>
            <a:off x="701176" y="4418464"/>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55% up to date / 29%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past experience of pain (45%), being embarrassed (29%) and worries about being physically uncomfortable (23%).</a:t>
            </a:r>
          </a:p>
        </p:txBody>
      </p:sp>
      <p:sp>
        <p:nvSpPr>
          <p:cNvPr id="21" name="Speech Bubble: Rectangle with Corners Rounded 20">
            <a:extLst>
              <a:ext uri="{FF2B5EF4-FFF2-40B4-BE49-F238E27FC236}">
                <a16:creationId xmlns:a16="http://schemas.microsoft.com/office/drawing/2014/main" id="{6483246C-CC5F-8F79-9378-69B9A5F9F304}"/>
              </a:ext>
            </a:extLst>
          </p:cNvPr>
          <p:cNvSpPr/>
          <p:nvPr/>
        </p:nvSpPr>
        <p:spPr>
          <a:xfrm>
            <a:off x="4575063" y="4406307"/>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47% up to date / 40% overdue</a:t>
            </a:r>
          </a:p>
          <a:p>
            <a:pPr algn="ctr"/>
            <a:endParaRPr lang="en-GB" sz="600" b="1" dirty="0">
              <a:solidFill>
                <a:schemeClr val="accent1"/>
              </a:solidFill>
            </a:endParaRPr>
          </a:p>
          <a:p>
            <a:pPr algn="ctr"/>
            <a:r>
              <a:rPr lang="en-GB" sz="1200" dirty="0">
                <a:solidFill>
                  <a:schemeClr val="tx1"/>
                </a:solidFill>
              </a:rPr>
              <a:t>Only more likely than all others to identify past experience of pain as a barrier (43%). </a:t>
            </a:r>
          </a:p>
        </p:txBody>
      </p:sp>
      <p:sp>
        <p:nvSpPr>
          <p:cNvPr id="22" name="Speech Bubble: Rectangle with Corners Rounded 21">
            <a:extLst>
              <a:ext uri="{FF2B5EF4-FFF2-40B4-BE49-F238E27FC236}">
                <a16:creationId xmlns:a16="http://schemas.microsoft.com/office/drawing/2014/main" id="{9D9EBE93-3E3D-0795-8514-39F7D5B4BED4}"/>
              </a:ext>
            </a:extLst>
          </p:cNvPr>
          <p:cNvSpPr/>
          <p:nvPr/>
        </p:nvSpPr>
        <p:spPr>
          <a:xfrm>
            <a:off x="8448950" y="4377498"/>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1"/>
                </a:solidFill>
              </a:rPr>
              <a:t>54% up to date / 33%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past experience of pain (56%), not wanting a man to carry out the test (49%) and worries about pain (44%).</a:t>
            </a:r>
          </a:p>
        </p:txBody>
      </p:sp>
      <p:sp>
        <p:nvSpPr>
          <p:cNvPr id="23" name="Rectangle: Rounded Corners 22">
            <a:extLst>
              <a:ext uri="{FF2B5EF4-FFF2-40B4-BE49-F238E27FC236}">
                <a16:creationId xmlns:a16="http://schemas.microsoft.com/office/drawing/2014/main" id="{29BD4CC5-261D-B084-6548-4369CC5AA0C9}"/>
              </a:ext>
            </a:extLst>
          </p:cNvPr>
          <p:cNvSpPr/>
          <p:nvPr/>
        </p:nvSpPr>
        <p:spPr>
          <a:xfrm>
            <a:off x="1478267" y="2227035"/>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LGBTQ+ and ethnic minority background</a:t>
            </a:r>
          </a:p>
        </p:txBody>
      </p:sp>
      <p:sp>
        <p:nvSpPr>
          <p:cNvPr id="24" name="Rectangle: Rounded Corners 23">
            <a:extLst>
              <a:ext uri="{FF2B5EF4-FFF2-40B4-BE49-F238E27FC236}">
                <a16:creationId xmlns:a16="http://schemas.microsoft.com/office/drawing/2014/main" id="{BE51D80B-7923-0C15-1B84-A0B3373BCF4E}"/>
              </a:ext>
            </a:extLst>
          </p:cNvPr>
          <p:cNvSpPr/>
          <p:nvPr/>
        </p:nvSpPr>
        <p:spPr>
          <a:xfrm>
            <a:off x="5068131" y="2205370"/>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0C5DD106-41E3-FFE6-9CD4-C806C646EC73}"/>
              </a:ext>
            </a:extLst>
          </p:cNvPr>
          <p:cNvSpPr/>
          <p:nvPr/>
        </p:nvSpPr>
        <p:spPr>
          <a:xfrm>
            <a:off x="8865464" y="2227035"/>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26" name="Rectangle: Rounded Corners 25">
            <a:extLst>
              <a:ext uri="{FF2B5EF4-FFF2-40B4-BE49-F238E27FC236}">
                <a16:creationId xmlns:a16="http://schemas.microsoft.com/office/drawing/2014/main" id="{D2E30122-CBB1-67AE-9D7B-A94957B7ABDD}"/>
              </a:ext>
            </a:extLst>
          </p:cNvPr>
          <p:cNvSpPr/>
          <p:nvPr/>
        </p:nvSpPr>
        <p:spPr>
          <a:xfrm>
            <a:off x="1305705" y="4296094"/>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7" name="Rectangle: Rounded Corners 26">
            <a:extLst>
              <a:ext uri="{FF2B5EF4-FFF2-40B4-BE49-F238E27FC236}">
                <a16:creationId xmlns:a16="http://schemas.microsoft.com/office/drawing/2014/main" id="{368EBBA6-06A9-5037-F93B-89E572B7DA5B}"/>
              </a:ext>
            </a:extLst>
          </p:cNvPr>
          <p:cNvSpPr/>
          <p:nvPr/>
        </p:nvSpPr>
        <p:spPr>
          <a:xfrm>
            <a:off x="5364185" y="4318505"/>
            <a:ext cx="1934438"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50+</a:t>
            </a:r>
          </a:p>
        </p:txBody>
      </p:sp>
      <p:sp>
        <p:nvSpPr>
          <p:cNvPr id="28" name="Rectangle: Rounded Corners 27">
            <a:extLst>
              <a:ext uri="{FF2B5EF4-FFF2-40B4-BE49-F238E27FC236}">
                <a16:creationId xmlns:a16="http://schemas.microsoft.com/office/drawing/2014/main" id="{FABF93B1-7B46-F860-C49F-8B3D30F3BB35}"/>
              </a:ext>
            </a:extLst>
          </p:cNvPr>
          <p:cNvSpPr/>
          <p:nvPr/>
        </p:nvSpPr>
        <p:spPr>
          <a:xfrm>
            <a:off x="8897440" y="4204960"/>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50+</a:t>
            </a:r>
          </a:p>
        </p:txBody>
      </p:sp>
      <p:sp>
        <p:nvSpPr>
          <p:cNvPr id="29" name="Oval 28">
            <a:extLst>
              <a:ext uri="{FF2B5EF4-FFF2-40B4-BE49-F238E27FC236}">
                <a16:creationId xmlns:a16="http://schemas.microsoft.com/office/drawing/2014/main" id="{55932AA3-0C13-E5AB-79B1-0094EA7DFE01}"/>
              </a:ext>
            </a:extLst>
          </p:cNvPr>
          <p:cNvSpPr/>
          <p:nvPr/>
        </p:nvSpPr>
        <p:spPr>
          <a:xfrm>
            <a:off x="3832331" y="214230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E3B5E69B-E7DF-058A-200F-5D5D7D2C5EDC}"/>
              </a:ext>
            </a:extLst>
          </p:cNvPr>
          <p:cNvSpPr/>
          <p:nvPr/>
        </p:nvSpPr>
        <p:spPr>
          <a:xfrm>
            <a:off x="11615549" y="20947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75978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10490632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4236632397"/>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completed their bowel screening kit in the last 2 years, with over 2 in 3 being categorised as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(N=3,007)</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Completed bowel cancer screening (last time sent kit)</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41065860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M1_rc – Bowel screening – recode </a:t>
            </a:r>
          </a:p>
          <a:p>
            <a:r>
              <a:rPr lang="en-US" sz="800" dirty="0"/>
              <a:t>Base: (All eligible: N=3,007; Male: N=1,1449; Female: N=1,529; White: N=2,710; Ethnic minority background: N=297; ABC1: N=1,426; C2DE: 1,581; IMD 1-2: N=426; IMD 3-8: N=1,840; IMD 9-10: 741; Disability: N=1,220; No disability: N=1,740; Mental health condition: N=745; No mental health condition: 2,145; England: N=1,589; Wales: N=550; Scotland: N=540; NI: N=328)</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from an ethnic minority background and living in England were least likely to be categorised as being up to date, while those living in Scotland and with no mental health condition were the most likely.</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pSp>
        <p:nvGrpSpPr>
          <p:cNvPr id="8" name="Group 7">
            <a:extLst>
              <a:ext uri="{FF2B5EF4-FFF2-40B4-BE49-F238E27FC236}">
                <a16:creationId xmlns:a16="http://schemas.microsoft.com/office/drawing/2014/main" id="{4BC69DA7-F195-0FD9-C00D-B6A0F2FD4A88}"/>
              </a:ext>
            </a:extLst>
          </p:cNvPr>
          <p:cNvGrpSpPr/>
          <p:nvPr/>
        </p:nvGrpSpPr>
        <p:grpSpPr>
          <a:xfrm>
            <a:off x="401473" y="1934236"/>
            <a:ext cx="11300087" cy="3918112"/>
            <a:chOff x="460431" y="844389"/>
            <a:chExt cx="11300087" cy="3918112"/>
          </a:xfrm>
        </p:grpSpPr>
        <p:graphicFrame>
          <p:nvGraphicFramePr>
            <p:cNvPr id="10" name="Chart 9">
              <a:extLst>
                <a:ext uri="{FF2B5EF4-FFF2-40B4-BE49-F238E27FC236}">
                  <a16:creationId xmlns:a16="http://schemas.microsoft.com/office/drawing/2014/main" id="{80CFFB56-C5CE-BD0D-4424-CE825245E672}"/>
                </a:ext>
              </a:extLst>
            </p:cNvPr>
            <p:cNvGraphicFramePr/>
            <p:nvPr>
              <p:extLst>
                <p:ext uri="{D42A27DB-BD31-4B8C-83A1-F6EECF244321}">
                  <p14:modId xmlns:p14="http://schemas.microsoft.com/office/powerpoint/2010/main" val="335606756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9617A9B0-DF6B-DAD5-833E-829E833FF3B4}"/>
                </a:ext>
              </a:extLst>
            </p:cNvPr>
            <p:cNvSpPr/>
            <p:nvPr/>
          </p:nvSpPr>
          <p:spPr>
            <a:xfrm>
              <a:off x="460431" y="3427800"/>
              <a:ext cx="809345"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2" name="Rectangle 11">
              <a:extLst>
                <a:ext uri="{FF2B5EF4-FFF2-40B4-BE49-F238E27FC236}">
                  <a16:creationId xmlns:a16="http://schemas.microsoft.com/office/drawing/2014/main" id="{E88AAE5F-35CD-4723-87A2-702EFFC0BE0C}"/>
                </a:ext>
              </a:extLst>
            </p:cNvPr>
            <p:cNvSpPr/>
            <p:nvPr/>
          </p:nvSpPr>
          <p:spPr>
            <a:xfrm>
              <a:off x="1251121" y="341969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4" name="Rectangle 13">
              <a:extLst>
                <a:ext uri="{FF2B5EF4-FFF2-40B4-BE49-F238E27FC236}">
                  <a16:creationId xmlns:a16="http://schemas.microsoft.com/office/drawing/2014/main" id="{3C8EBA36-21EF-FFDF-072E-C7FB8421FA33}"/>
                </a:ext>
              </a:extLst>
            </p:cNvPr>
            <p:cNvSpPr/>
            <p:nvPr/>
          </p:nvSpPr>
          <p:spPr>
            <a:xfrm>
              <a:off x="1867145" y="3419694"/>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29" name="Rectangle 28">
              <a:extLst>
                <a:ext uri="{FF2B5EF4-FFF2-40B4-BE49-F238E27FC236}">
                  <a16:creationId xmlns:a16="http://schemas.microsoft.com/office/drawing/2014/main" id="{7AEFC88E-CA92-0323-9CA9-E17DB57C130E}"/>
                </a:ext>
              </a:extLst>
            </p:cNvPr>
            <p:cNvSpPr/>
            <p:nvPr/>
          </p:nvSpPr>
          <p:spPr>
            <a:xfrm>
              <a:off x="2590971" y="3444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39" name="Rectangle 38">
              <a:extLst>
                <a:ext uri="{FF2B5EF4-FFF2-40B4-BE49-F238E27FC236}">
                  <a16:creationId xmlns:a16="http://schemas.microsoft.com/office/drawing/2014/main" id="{F584F2A7-4347-E765-C5AD-EC3B41C20AE5}"/>
                </a:ext>
              </a:extLst>
            </p:cNvPr>
            <p:cNvSpPr/>
            <p:nvPr/>
          </p:nvSpPr>
          <p:spPr>
            <a:xfrm>
              <a:off x="3011787" y="357544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40" name="Rectangle 39">
              <a:extLst>
                <a:ext uri="{FF2B5EF4-FFF2-40B4-BE49-F238E27FC236}">
                  <a16:creationId xmlns:a16="http://schemas.microsoft.com/office/drawing/2014/main" id="{2DDFAC14-6AED-0291-D8F9-9DC1399CD608}"/>
                </a:ext>
              </a:extLst>
            </p:cNvPr>
            <p:cNvSpPr/>
            <p:nvPr/>
          </p:nvSpPr>
          <p:spPr>
            <a:xfrm>
              <a:off x="3904095" y="34391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1" name="Rectangle 40">
              <a:extLst>
                <a:ext uri="{FF2B5EF4-FFF2-40B4-BE49-F238E27FC236}">
                  <a16:creationId xmlns:a16="http://schemas.microsoft.com/office/drawing/2014/main" id="{426C7874-839B-064C-4E2D-550A1ED3C48E}"/>
                </a:ext>
              </a:extLst>
            </p:cNvPr>
            <p:cNvSpPr/>
            <p:nvPr/>
          </p:nvSpPr>
          <p:spPr>
            <a:xfrm>
              <a:off x="4527649" y="343917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2" name="Rectangle 41">
              <a:extLst>
                <a:ext uri="{FF2B5EF4-FFF2-40B4-BE49-F238E27FC236}">
                  <a16:creationId xmlns:a16="http://schemas.microsoft.com/office/drawing/2014/main" id="{101C2F63-B2E0-589C-3BBE-63FC1C945D6F}"/>
                </a:ext>
              </a:extLst>
            </p:cNvPr>
            <p:cNvSpPr/>
            <p:nvPr/>
          </p:nvSpPr>
          <p:spPr>
            <a:xfrm>
              <a:off x="6911389" y="3418736"/>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3" name="Straight Connector 42">
              <a:extLst>
                <a:ext uri="{FF2B5EF4-FFF2-40B4-BE49-F238E27FC236}">
                  <a16:creationId xmlns:a16="http://schemas.microsoft.com/office/drawing/2014/main" id="{7C05FD7D-0D89-0F90-75E7-8EE7C8CE304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a16="http://schemas.microsoft.com/office/drawing/2014/main" id="{555FD972-D493-E5D1-FFE1-1602EE9A1610}"/>
                </a:ext>
              </a:extLst>
            </p:cNvPr>
            <p:cNvSpPr/>
            <p:nvPr/>
          </p:nvSpPr>
          <p:spPr>
            <a:xfrm>
              <a:off x="7453992" y="3479012"/>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6" name="Rectangle 45">
            <a:extLst>
              <a:ext uri="{FF2B5EF4-FFF2-40B4-BE49-F238E27FC236}">
                <a16:creationId xmlns:a16="http://schemas.microsoft.com/office/drawing/2014/main" id="{0E29F568-8E56-E3CE-44A4-4AA3D4261FF1}"/>
              </a:ext>
            </a:extLst>
          </p:cNvPr>
          <p:cNvSpPr/>
          <p:nvPr/>
        </p:nvSpPr>
        <p:spPr>
          <a:xfrm>
            <a:off x="8176024" y="461512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7" name="Rectangle 46">
            <a:extLst>
              <a:ext uri="{FF2B5EF4-FFF2-40B4-BE49-F238E27FC236}">
                <a16:creationId xmlns:a16="http://schemas.microsoft.com/office/drawing/2014/main" id="{B4B8EE02-5AEC-77E9-A6E9-4275D38ED4F1}"/>
              </a:ext>
            </a:extLst>
          </p:cNvPr>
          <p:cNvSpPr/>
          <p:nvPr/>
        </p:nvSpPr>
        <p:spPr>
          <a:xfrm>
            <a:off x="8734361" y="470122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8" name="Rectangle 47">
            <a:extLst>
              <a:ext uri="{FF2B5EF4-FFF2-40B4-BE49-F238E27FC236}">
                <a16:creationId xmlns:a16="http://schemas.microsoft.com/office/drawing/2014/main" id="{A4B0C188-4A29-0B20-C7DE-943D871575AC}"/>
              </a:ext>
            </a:extLst>
          </p:cNvPr>
          <p:cNvSpPr/>
          <p:nvPr/>
        </p:nvSpPr>
        <p:spPr>
          <a:xfrm>
            <a:off x="5138611" y="456273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9" name="Rectangle 48">
            <a:extLst>
              <a:ext uri="{FF2B5EF4-FFF2-40B4-BE49-F238E27FC236}">
                <a16:creationId xmlns:a16="http://schemas.microsoft.com/office/drawing/2014/main" id="{E2276CD2-EA85-EEFC-EC71-88E515C8954D}"/>
              </a:ext>
            </a:extLst>
          </p:cNvPr>
          <p:cNvSpPr/>
          <p:nvPr/>
        </p:nvSpPr>
        <p:spPr>
          <a:xfrm>
            <a:off x="5709351" y="455202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50" name="Rectangle 49">
            <a:extLst>
              <a:ext uri="{FF2B5EF4-FFF2-40B4-BE49-F238E27FC236}">
                <a16:creationId xmlns:a16="http://schemas.microsoft.com/office/drawing/2014/main" id="{C5BAB218-7683-E6F7-31A6-0C06624E4619}"/>
              </a:ext>
            </a:extLst>
          </p:cNvPr>
          <p:cNvSpPr/>
          <p:nvPr/>
        </p:nvSpPr>
        <p:spPr>
          <a:xfrm>
            <a:off x="6131044" y="455466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1" name="Rectangle 50">
            <a:extLst>
              <a:ext uri="{FF2B5EF4-FFF2-40B4-BE49-F238E27FC236}">
                <a16:creationId xmlns:a16="http://schemas.microsoft.com/office/drawing/2014/main" id="{79B0ABAF-D7CA-34F4-AD62-5D7B3A3F8E29}"/>
              </a:ext>
            </a:extLst>
          </p:cNvPr>
          <p:cNvSpPr/>
          <p:nvPr/>
        </p:nvSpPr>
        <p:spPr>
          <a:xfrm>
            <a:off x="9465526" y="451895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2" name="Rectangle 51">
            <a:extLst>
              <a:ext uri="{FF2B5EF4-FFF2-40B4-BE49-F238E27FC236}">
                <a16:creationId xmlns:a16="http://schemas.microsoft.com/office/drawing/2014/main" id="{7BD16237-8215-9EAB-9689-5C4549BBE0AA}"/>
              </a:ext>
            </a:extLst>
          </p:cNvPr>
          <p:cNvSpPr/>
          <p:nvPr/>
        </p:nvSpPr>
        <p:spPr>
          <a:xfrm>
            <a:off x="10006155" y="4529024"/>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3" name="Rectangle 52">
            <a:extLst>
              <a:ext uri="{FF2B5EF4-FFF2-40B4-BE49-F238E27FC236}">
                <a16:creationId xmlns:a16="http://schemas.microsoft.com/office/drawing/2014/main" id="{2CB8D873-35EF-FC87-2454-E7158836E80D}"/>
              </a:ext>
            </a:extLst>
          </p:cNvPr>
          <p:cNvSpPr/>
          <p:nvPr/>
        </p:nvSpPr>
        <p:spPr>
          <a:xfrm>
            <a:off x="10442593" y="4529023"/>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4" name="Rectangle 53">
            <a:extLst>
              <a:ext uri="{FF2B5EF4-FFF2-40B4-BE49-F238E27FC236}">
                <a16:creationId xmlns:a16="http://schemas.microsoft.com/office/drawing/2014/main" id="{B070D409-E912-AD19-B066-B4BA919A3D61}"/>
              </a:ext>
            </a:extLst>
          </p:cNvPr>
          <p:cNvSpPr/>
          <p:nvPr/>
        </p:nvSpPr>
        <p:spPr>
          <a:xfrm>
            <a:off x="10878551" y="451376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7" name="Isosceles Triangle 56">
            <a:extLst>
              <a:ext uri="{FF2B5EF4-FFF2-40B4-BE49-F238E27FC236}">
                <a16:creationId xmlns:a16="http://schemas.microsoft.com/office/drawing/2014/main" id="{F8D6F134-7A6A-FD83-8FA9-3B88EE17E105}"/>
              </a:ext>
            </a:extLst>
          </p:cNvPr>
          <p:cNvSpPr>
            <a:spLocks noChangeAspect="1"/>
          </p:cNvSpPr>
          <p:nvPr/>
        </p:nvSpPr>
        <p:spPr>
          <a:xfrm>
            <a:off x="6333408" y="25360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9" name="Isosceles Triangle 58">
            <a:extLst>
              <a:ext uri="{FF2B5EF4-FFF2-40B4-BE49-F238E27FC236}">
                <a16:creationId xmlns:a16="http://schemas.microsoft.com/office/drawing/2014/main" id="{2A2BA5EA-691D-49F2-26C2-B6FDE163F56C}"/>
              </a:ext>
            </a:extLst>
          </p:cNvPr>
          <p:cNvSpPr>
            <a:spLocks noChangeAspect="1"/>
          </p:cNvSpPr>
          <p:nvPr/>
        </p:nvSpPr>
        <p:spPr>
          <a:xfrm rot="10800000">
            <a:off x="5451770" y="283828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08019443-851E-70F8-88E3-DC95968070A0}"/>
              </a:ext>
            </a:extLst>
          </p:cNvPr>
          <p:cNvSpPr>
            <a:spLocks noChangeAspect="1"/>
          </p:cNvSpPr>
          <p:nvPr/>
        </p:nvSpPr>
        <p:spPr>
          <a:xfrm>
            <a:off x="8904982" y="260387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9AE8078D-2160-D100-F967-66C31289578F}"/>
              </a:ext>
            </a:extLst>
          </p:cNvPr>
          <p:cNvSpPr>
            <a:spLocks noChangeAspect="1"/>
          </p:cNvSpPr>
          <p:nvPr/>
        </p:nvSpPr>
        <p:spPr>
          <a:xfrm rot="10800000">
            <a:off x="8471589" y="280708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bowel screening</a:t>
            </a:r>
            <a:endParaRPr lang="en-GB" sz="1600" b="1" i="0" u="none" strike="noStrike" kern="1200" spc="10" baseline="0" dirty="0">
              <a:solidFill>
                <a:schemeClr val="tx1"/>
              </a:solidFill>
              <a:ea typeface="+mn-ea"/>
              <a:cs typeface="+mn-cs"/>
            </a:endParaRPr>
          </a:p>
        </p:txBody>
      </p:sp>
      <p:sp>
        <p:nvSpPr>
          <p:cNvPr id="129" name="Isosceles Triangle 128">
            <a:extLst>
              <a:ext uri="{FF2B5EF4-FFF2-40B4-BE49-F238E27FC236}">
                <a16:creationId xmlns:a16="http://schemas.microsoft.com/office/drawing/2014/main" id="{F1B106CC-5FA1-1D94-A139-241B25923BC7}"/>
              </a:ext>
            </a:extLst>
          </p:cNvPr>
          <p:cNvSpPr>
            <a:spLocks noChangeAspect="1"/>
          </p:cNvSpPr>
          <p:nvPr/>
        </p:nvSpPr>
        <p:spPr>
          <a:xfrm>
            <a:off x="10669168" y="24610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0" name="Isosceles Triangle 129">
            <a:extLst>
              <a:ext uri="{FF2B5EF4-FFF2-40B4-BE49-F238E27FC236}">
                <a16:creationId xmlns:a16="http://schemas.microsoft.com/office/drawing/2014/main" id="{934012EC-11AF-B718-6D60-557814BD25F7}"/>
              </a:ext>
            </a:extLst>
          </p:cNvPr>
          <p:cNvSpPr>
            <a:spLocks noChangeAspect="1"/>
          </p:cNvSpPr>
          <p:nvPr/>
        </p:nvSpPr>
        <p:spPr>
          <a:xfrm rot="10800000">
            <a:off x="9776209" y="27080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1" name="Isosceles Triangle 130">
            <a:extLst>
              <a:ext uri="{FF2B5EF4-FFF2-40B4-BE49-F238E27FC236}">
                <a16:creationId xmlns:a16="http://schemas.microsoft.com/office/drawing/2014/main" id="{32237ABA-392D-EE3A-AE7A-CAD7B7415929}"/>
              </a:ext>
            </a:extLst>
          </p:cNvPr>
          <p:cNvSpPr>
            <a:spLocks noChangeAspect="1"/>
          </p:cNvSpPr>
          <p:nvPr/>
        </p:nvSpPr>
        <p:spPr>
          <a:xfrm rot="10800000">
            <a:off x="5879441" y="26528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2" name="Isosceles Triangle 131">
            <a:extLst>
              <a:ext uri="{FF2B5EF4-FFF2-40B4-BE49-F238E27FC236}">
                <a16:creationId xmlns:a16="http://schemas.microsoft.com/office/drawing/2014/main" id="{83F31999-D9A2-535C-6B8F-22207A8C3A77}"/>
              </a:ext>
            </a:extLst>
          </p:cNvPr>
          <p:cNvSpPr>
            <a:spLocks noChangeAspect="1"/>
          </p:cNvSpPr>
          <p:nvPr/>
        </p:nvSpPr>
        <p:spPr>
          <a:xfrm>
            <a:off x="2860321" y="260387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3" name="Isosceles Triangle 132">
            <a:extLst>
              <a:ext uri="{FF2B5EF4-FFF2-40B4-BE49-F238E27FC236}">
                <a16:creationId xmlns:a16="http://schemas.microsoft.com/office/drawing/2014/main" id="{D2BB689F-D9DD-EC39-2EF7-1ECF365083FE}"/>
              </a:ext>
            </a:extLst>
          </p:cNvPr>
          <p:cNvSpPr>
            <a:spLocks noChangeAspect="1"/>
          </p:cNvSpPr>
          <p:nvPr/>
        </p:nvSpPr>
        <p:spPr>
          <a:xfrm rot="10800000">
            <a:off x="3290322" y="28595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4" name="Speech Bubble: Rectangle with Corners Rounded 133">
            <a:extLst>
              <a:ext uri="{FF2B5EF4-FFF2-40B4-BE49-F238E27FC236}">
                <a16:creationId xmlns:a16="http://schemas.microsoft.com/office/drawing/2014/main" id="{B51233CA-B28F-9E8E-2B11-83AA993839A7}"/>
              </a:ext>
            </a:extLst>
          </p:cNvPr>
          <p:cNvSpPr/>
          <p:nvPr/>
        </p:nvSpPr>
        <p:spPr>
          <a:xfrm>
            <a:off x="777954" y="5553568"/>
            <a:ext cx="10158096" cy="5404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Among those from an ethnic minority background specifically, Asian respondents were least likely to be up to date (57%), compared to those from a Mixed background (61%). Base size was not sufficient to examine responses from Black respondents.</a:t>
            </a:r>
            <a:endParaRPr lang="en-GB" sz="1200" dirty="0">
              <a:solidFill>
                <a:schemeClr val="tx1"/>
              </a:solidFill>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397725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Regardless of whether respondents were up to date or overdue, intention to complete their kit next time was high, although highest among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(N=3,007); all up to date (N=2,051); all overdue (N=151); never completed (N=307)</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1402314120"/>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5" name="Right Brace 14">
            <a:extLst>
              <a:ext uri="{FF2B5EF4-FFF2-40B4-BE49-F238E27FC236}">
                <a16:creationId xmlns:a16="http://schemas.microsoft.com/office/drawing/2014/main" id="{C0EAF866-6003-63A4-09C4-54DCBB67D0E3}"/>
              </a:ext>
            </a:extLst>
          </p:cNvPr>
          <p:cNvSpPr/>
          <p:nvPr/>
        </p:nvSpPr>
        <p:spPr>
          <a:xfrm>
            <a:off x="2623041" y="274320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TextBox 21">
            <a:extLst>
              <a:ext uri="{FF2B5EF4-FFF2-40B4-BE49-F238E27FC236}">
                <a16:creationId xmlns:a16="http://schemas.microsoft.com/office/drawing/2014/main" id="{126DDCF2-3B60-A139-A9D9-6EFD90C09A9C}"/>
              </a:ext>
            </a:extLst>
          </p:cNvPr>
          <p:cNvSpPr txBox="1"/>
          <p:nvPr/>
        </p:nvSpPr>
        <p:spPr>
          <a:xfrm>
            <a:off x="2948633" y="3742223"/>
            <a:ext cx="723478" cy="369332"/>
          </a:xfrm>
          <a:prstGeom prst="rect">
            <a:avLst/>
          </a:prstGeom>
          <a:noFill/>
        </p:spPr>
        <p:txBody>
          <a:bodyPr wrap="square" rtlCol="0">
            <a:spAutoFit/>
          </a:bodyPr>
          <a:lstStyle/>
          <a:p>
            <a:r>
              <a:rPr lang="en-GB" b="1" dirty="0">
                <a:solidFill>
                  <a:schemeClr val="accent1"/>
                </a:solidFill>
              </a:rPr>
              <a:t>84%</a:t>
            </a:r>
          </a:p>
        </p:txBody>
      </p:sp>
      <p:sp>
        <p:nvSpPr>
          <p:cNvPr id="4" name="Right Brace 3">
            <a:extLst>
              <a:ext uri="{FF2B5EF4-FFF2-40B4-BE49-F238E27FC236}">
                <a16:creationId xmlns:a16="http://schemas.microsoft.com/office/drawing/2014/main" id="{1A6E2677-D95D-DC69-0518-B3BA866C1B76}"/>
              </a:ext>
            </a:extLst>
          </p:cNvPr>
          <p:cNvSpPr/>
          <p:nvPr/>
        </p:nvSpPr>
        <p:spPr>
          <a:xfrm>
            <a:off x="5000584" y="2428240"/>
            <a:ext cx="345440" cy="2849671"/>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95B31542-4689-21C9-0651-CB49BC627718}"/>
              </a:ext>
            </a:extLst>
          </p:cNvPr>
          <p:cNvSpPr txBox="1"/>
          <p:nvPr/>
        </p:nvSpPr>
        <p:spPr>
          <a:xfrm>
            <a:off x="5334470" y="3599217"/>
            <a:ext cx="723478" cy="369332"/>
          </a:xfrm>
          <a:prstGeom prst="rect">
            <a:avLst/>
          </a:prstGeom>
          <a:noFill/>
        </p:spPr>
        <p:txBody>
          <a:bodyPr wrap="square" rtlCol="0">
            <a:spAutoFit/>
          </a:bodyPr>
          <a:lstStyle/>
          <a:p>
            <a:r>
              <a:rPr lang="en-GB" b="1" dirty="0">
                <a:solidFill>
                  <a:schemeClr val="accent1"/>
                </a:solidFill>
              </a:rPr>
              <a:t>94%</a:t>
            </a:r>
          </a:p>
        </p:txBody>
      </p:sp>
      <p:sp>
        <p:nvSpPr>
          <p:cNvPr id="18" name="Right Brace 17">
            <a:extLst>
              <a:ext uri="{FF2B5EF4-FFF2-40B4-BE49-F238E27FC236}">
                <a16:creationId xmlns:a16="http://schemas.microsoft.com/office/drawing/2014/main" id="{9CA5CE77-2342-42E5-0F54-76183200495A}"/>
              </a:ext>
            </a:extLst>
          </p:cNvPr>
          <p:cNvSpPr/>
          <p:nvPr/>
        </p:nvSpPr>
        <p:spPr>
          <a:xfrm>
            <a:off x="7351284" y="272288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TextBox 18">
            <a:extLst>
              <a:ext uri="{FF2B5EF4-FFF2-40B4-BE49-F238E27FC236}">
                <a16:creationId xmlns:a16="http://schemas.microsoft.com/office/drawing/2014/main" id="{7D8890AD-3EB4-5B91-1893-EE7510CCC689}"/>
              </a:ext>
            </a:extLst>
          </p:cNvPr>
          <p:cNvSpPr txBox="1"/>
          <p:nvPr/>
        </p:nvSpPr>
        <p:spPr>
          <a:xfrm>
            <a:off x="7623290" y="3701923"/>
            <a:ext cx="723478" cy="369332"/>
          </a:xfrm>
          <a:prstGeom prst="rect">
            <a:avLst/>
          </a:prstGeom>
          <a:noFill/>
        </p:spPr>
        <p:txBody>
          <a:bodyPr wrap="square" rtlCol="0">
            <a:spAutoFit/>
          </a:bodyPr>
          <a:lstStyle/>
          <a:p>
            <a:r>
              <a:rPr lang="en-GB" b="1" dirty="0">
                <a:solidFill>
                  <a:schemeClr val="accent1"/>
                </a:solidFill>
              </a:rPr>
              <a:t>85%</a:t>
            </a:r>
          </a:p>
        </p:txBody>
      </p:sp>
      <p:sp>
        <p:nvSpPr>
          <p:cNvPr id="20" name="Isosceles Triangle 19">
            <a:extLst>
              <a:ext uri="{FF2B5EF4-FFF2-40B4-BE49-F238E27FC236}">
                <a16:creationId xmlns:a16="http://schemas.microsoft.com/office/drawing/2014/main" id="{71B323A3-5A9F-D7A1-52D7-3840AFF32BCB}"/>
              </a:ext>
            </a:extLst>
          </p:cNvPr>
          <p:cNvSpPr>
            <a:spLocks noChangeAspect="1"/>
          </p:cNvSpPr>
          <p:nvPr/>
        </p:nvSpPr>
        <p:spPr>
          <a:xfrm>
            <a:off x="5909761" y="369410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038472D5-7BBD-5B26-7C80-D24564293E5F}"/>
              </a:ext>
            </a:extLst>
          </p:cNvPr>
          <p:cNvSpPr>
            <a:spLocks noChangeAspect="1"/>
          </p:cNvSpPr>
          <p:nvPr/>
        </p:nvSpPr>
        <p:spPr>
          <a:xfrm>
            <a:off x="4717705" y="38530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Isosceles Triangle 24">
            <a:extLst>
              <a:ext uri="{FF2B5EF4-FFF2-40B4-BE49-F238E27FC236}">
                <a16:creationId xmlns:a16="http://schemas.microsoft.com/office/drawing/2014/main" id="{8D423F8E-D550-3369-2876-FE0F88886DD7}"/>
              </a:ext>
            </a:extLst>
          </p:cNvPr>
          <p:cNvSpPr>
            <a:spLocks noChangeAspect="1"/>
          </p:cNvSpPr>
          <p:nvPr/>
        </p:nvSpPr>
        <p:spPr>
          <a:xfrm>
            <a:off x="7045681" y="288598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Isosceles Triangle 25">
            <a:extLst>
              <a:ext uri="{FF2B5EF4-FFF2-40B4-BE49-F238E27FC236}">
                <a16:creationId xmlns:a16="http://schemas.microsoft.com/office/drawing/2014/main" id="{BF71F109-10D2-F12C-071C-59BB3CCE1D68}"/>
              </a:ext>
            </a:extLst>
          </p:cNvPr>
          <p:cNvSpPr>
            <a:spLocks noChangeAspect="1"/>
          </p:cNvSpPr>
          <p:nvPr/>
        </p:nvSpPr>
        <p:spPr>
          <a:xfrm rot="10800000">
            <a:off x="4739196" y="2428240"/>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Right Brace 8">
            <a:extLst>
              <a:ext uri="{FF2B5EF4-FFF2-40B4-BE49-F238E27FC236}">
                <a16:creationId xmlns:a16="http://schemas.microsoft.com/office/drawing/2014/main" id="{D9A3A362-7D27-C2AD-3990-7323CF70F536}"/>
              </a:ext>
            </a:extLst>
          </p:cNvPr>
          <p:cNvSpPr/>
          <p:nvPr/>
        </p:nvSpPr>
        <p:spPr>
          <a:xfrm>
            <a:off x="9727900" y="4071254"/>
            <a:ext cx="290100" cy="123548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 name="TextBox 12">
            <a:extLst>
              <a:ext uri="{FF2B5EF4-FFF2-40B4-BE49-F238E27FC236}">
                <a16:creationId xmlns:a16="http://schemas.microsoft.com/office/drawing/2014/main" id="{15B4E72C-6DA6-7057-5F2B-C39C233C5F70}"/>
              </a:ext>
            </a:extLst>
          </p:cNvPr>
          <p:cNvSpPr txBox="1"/>
          <p:nvPr/>
        </p:nvSpPr>
        <p:spPr>
          <a:xfrm>
            <a:off x="9959976" y="4441985"/>
            <a:ext cx="723478" cy="369332"/>
          </a:xfrm>
          <a:prstGeom prst="rect">
            <a:avLst/>
          </a:prstGeom>
          <a:noFill/>
        </p:spPr>
        <p:txBody>
          <a:bodyPr wrap="square" rtlCol="0">
            <a:spAutoFit/>
          </a:bodyPr>
          <a:lstStyle/>
          <a:p>
            <a:r>
              <a:rPr lang="en-GB" b="1" dirty="0">
                <a:solidFill>
                  <a:schemeClr val="accent1"/>
                </a:solidFill>
              </a:rPr>
              <a:t>41%</a:t>
            </a:r>
          </a:p>
        </p:txBody>
      </p:sp>
      <p:sp>
        <p:nvSpPr>
          <p:cNvPr id="14" name="Isosceles Triangle 13">
            <a:extLst>
              <a:ext uri="{FF2B5EF4-FFF2-40B4-BE49-F238E27FC236}">
                <a16:creationId xmlns:a16="http://schemas.microsoft.com/office/drawing/2014/main" id="{E3E9209D-7947-B416-92A7-47A4DEBBF4FA}"/>
              </a:ext>
            </a:extLst>
          </p:cNvPr>
          <p:cNvSpPr>
            <a:spLocks noChangeAspect="1"/>
          </p:cNvSpPr>
          <p:nvPr/>
        </p:nvSpPr>
        <p:spPr>
          <a:xfrm rot="10800000">
            <a:off x="10529349" y="453337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D6E3A3B9-C844-5612-CFB9-DA4E6354DFC0}"/>
              </a:ext>
            </a:extLst>
          </p:cNvPr>
          <p:cNvSpPr>
            <a:spLocks noChangeAspect="1"/>
          </p:cNvSpPr>
          <p:nvPr/>
        </p:nvSpPr>
        <p:spPr>
          <a:xfrm rot="10800000">
            <a:off x="9460582" y="493291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9486028" y="429388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9476071" y="367434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7" name="Isosceles Triangle 26">
            <a:extLst>
              <a:ext uri="{FF2B5EF4-FFF2-40B4-BE49-F238E27FC236}">
                <a16:creationId xmlns:a16="http://schemas.microsoft.com/office/drawing/2014/main" id="{E6813881-AB3E-73EB-DE40-D35AC41F1CF8}"/>
              </a:ext>
            </a:extLst>
          </p:cNvPr>
          <p:cNvSpPr>
            <a:spLocks noChangeAspect="1"/>
          </p:cNvSpPr>
          <p:nvPr/>
        </p:nvSpPr>
        <p:spPr>
          <a:xfrm>
            <a:off x="9451358" y="31157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01BF32-5C19-32C0-C734-2578EDEA73A6}"/>
              </a:ext>
            </a:extLst>
          </p:cNvPr>
          <p:cNvGrpSpPr/>
          <p:nvPr/>
        </p:nvGrpSpPr>
        <p:grpSpPr>
          <a:xfrm>
            <a:off x="655015" y="1934235"/>
            <a:ext cx="11219265" cy="3918112"/>
            <a:chOff x="541253" y="844389"/>
            <a:chExt cx="11219265" cy="3918112"/>
          </a:xfrm>
        </p:grpSpPr>
        <p:graphicFrame>
          <p:nvGraphicFramePr>
            <p:cNvPr id="8" name="Chart 7">
              <a:extLst>
                <a:ext uri="{FF2B5EF4-FFF2-40B4-BE49-F238E27FC236}">
                  <a16:creationId xmlns:a16="http://schemas.microsoft.com/office/drawing/2014/main" id="{2628B690-3F21-6599-CC13-6B9F8030E625}"/>
                </a:ext>
              </a:extLst>
            </p:cNvPr>
            <p:cNvGraphicFramePr/>
            <p:nvPr>
              <p:extLst>
                <p:ext uri="{D42A27DB-BD31-4B8C-83A1-F6EECF244321}">
                  <p14:modId xmlns:p14="http://schemas.microsoft.com/office/powerpoint/2010/main" val="219661492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B367FA8-DF27-ABA6-CE9C-FD1041005A79}"/>
                </a:ext>
              </a:extLst>
            </p:cNvPr>
            <p:cNvSpPr/>
            <p:nvPr/>
          </p:nvSpPr>
          <p:spPr>
            <a:xfrm>
              <a:off x="591528" y="3462840"/>
              <a:ext cx="568494" cy="32860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1" name="Rectangle 10">
              <a:extLst>
                <a:ext uri="{FF2B5EF4-FFF2-40B4-BE49-F238E27FC236}">
                  <a16:creationId xmlns:a16="http://schemas.microsoft.com/office/drawing/2014/main" id="{4FDC537D-6D59-CACF-DF1D-8F9EA6313909}"/>
                </a:ext>
              </a:extLst>
            </p:cNvPr>
            <p:cNvSpPr/>
            <p:nvPr/>
          </p:nvSpPr>
          <p:spPr>
            <a:xfrm>
              <a:off x="1421512" y="3457602"/>
              <a:ext cx="609969"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2" name="Rectangle 11">
              <a:extLst>
                <a:ext uri="{FF2B5EF4-FFF2-40B4-BE49-F238E27FC236}">
                  <a16:creationId xmlns:a16="http://schemas.microsoft.com/office/drawing/2014/main" id="{E23A40C9-B20B-2E38-8A0C-3C6AA46288B2}"/>
                </a:ext>
              </a:extLst>
            </p:cNvPr>
            <p:cNvSpPr/>
            <p:nvPr/>
          </p:nvSpPr>
          <p:spPr>
            <a:xfrm>
              <a:off x="1887675" y="3457602"/>
              <a:ext cx="701886"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4" name="Rectangle 13">
              <a:extLst>
                <a:ext uri="{FF2B5EF4-FFF2-40B4-BE49-F238E27FC236}">
                  <a16:creationId xmlns:a16="http://schemas.microsoft.com/office/drawing/2014/main" id="{971159D1-3576-18FD-A1FC-1EB62CC9C5B0}"/>
                </a:ext>
              </a:extLst>
            </p:cNvPr>
            <p:cNvSpPr/>
            <p:nvPr/>
          </p:nvSpPr>
          <p:spPr>
            <a:xfrm>
              <a:off x="2681079" y="3475868"/>
              <a:ext cx="701886" cy="369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9" name="Rectangle 28">
              <a:extLst>
                <a:ext uri="{FF2B5EF4-FFF2-40B4-BE49-F238E27FC236}">
                  <a16:creationId xmlns:a16="http://schemas.microsoft.com/office/drawing/2014/main" id="{713E86D3-2619-0899-950A-F61FEE1788C2}"/>
                </a:ext>
              </a:extLst>
            </p:cNvPr>
            <p:cNvSpPr/>
            <p:nvPr/>
          </p:nvSpPr>
          <p:spPr>
            <a:xfrm>
              <a:off x="3021656" y="3560512"/>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39" name="Rectangle 38">
              <a:extLst>
                <a:ext uri="{FF2B5EF4-FFF2-40B4-BE49-F238E27FC236}">
                  <a16:creationId xmlns:a16="http://schemas.microsoft.com/office/drawing/2014/main" id="{EF7F3982-7E50-8F0F-142B-957247D24409}"/>
                </a:ext>
              </a:extLst>
            </p:cNvPr>
            <p:cNvSpPr/>
            <p:nvPr/>
          </p:nvSpPr>
          <p:spPr>
            <a:xfrm>
              <a:off x="3996843" y="3441932"/>
              <a:ext cx="688123" cy="401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0" name="Rectangle 39">
              <a:extLst>
                <a:ext uri="{FF2B5EF4-FFF2-40B4-BE49-F238E27FC236}">
                  <a16:creationId xmlns:a16="http://schemas.microsoft.com/office/drawing/2014/main" id="{DB86DB7B-9E9D-D130-F10E-2253DE8FA04C}"/>
                </a:ext>
              </a:extLst>
            </p:cNvPr>
            <p:cNvSpPr/>
            <p:nvPr/>
          </p:nvSpPr>
          <p:spPr>
            <a:xfrm>
              <a:off x="4494334" y="3439010"/>
              <a:ext cx="646671" cy="401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1" name="Rectangle 40">
              <a:extLst>
                <a:ext uri="{FF2B5EF4-FFF2-40B4-BE49-F238E27FC236}">
                  <a16:creationId xmlns:a16="http://schemas.microsoft.com/office/drawing/2014/main" id="{9138601E-F359-A928-BBBE-E98639444FB0}"/>
                </a:ext>
              </a:extLst>
            </p:cNvPr>
            <p:cNvSpPr/>
            <p:nvPr/>
          </p:nvSpPr>
          <p:spPr>
            <a:xfrm>
              <a:off x="6932190" y="3500468"/>
              <a:ext cx="799084" cy="2914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2" name="Straight Connector 41">
              <a:extLst>
                <a:ext uri="{FF2B5EF4-FFF2-40B4-BE49-F238E27FC236}">
                  <a16:creationId xmlns:a16="http://schemas.microsoft.com/office/drawing/2014/main" id="{8374E04B-E276-B7BE-7338-40FA3B01253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F1247DF7-D5C7-2669-C637-066FFDBEED90}"/>
                </a:ext>
              </a:extLst>
            </p:cNvPr>
            <p:cNvSpPr/>
            <p:nvPr/>
          </p:nvSpPr>
          <p:spPr>
            <a:xfrm>
              <a:off x="7502860" y="346985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While social grade has no impact, those living in more deprived areas were less likely to report intention to complete their next kit. </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complete next bowel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(N=3,007); Male (N=1,449); Female (N=1,539); White (N=2,710); Ethnic minority background (N=297); ABC1 (N=1,426); C2DE (1,581); IMD 1-2 (N=426); IMD 3-8 (N=1,840); IMD 9-10 (741); Disability (N=1,220); No disability (N=1,740); Mental health condition (N=745); No mental health condition (2,145); England (N=1,589); Wales (N=550); Scotland (N=540); NI (N=328)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44" name="Rectangle 43">
            <a:extLst>
              <a:ext uri="{FF2B5EF4-FFF2-40B4-BE49-F238E27FC236}">
                <a16:creationId xmlns:a16="http://schemas.microsoft.com/office/drawing/2014/main" id="{10BF3172-8AA3-970A-9B03-07E890760E73}"/>
              </a:ext>
            </a:extLst>
          </p:cNvPr>
          <p:cNvSpPr/>
          <p:nvPr/>
        </p:nvSpPr>
        <p:spPr>
          <a:xfrm>
            <a:off x="8296948" y="460373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5" name="Rectangle 44">
            <a:extLst>
              <a:ext uri="{FF2B5EF4-FFF2-40B4-BE49-F238E27FC236}">
                <a16:creationId xmlns:a16="http://schemas.microsoft.com/office/drawing/2014/main" id="{C586F222-51E6-B971-6865-81260B43E7A1}"/>
              </a:ext>
            </a:extLst>
          </p:cNvPr>
          <p:cNvSpPr/>
          <p:nvPr/>
        </p:nvSpPr>
        <p:spPr>
          <a:xfrm>
            <a:off x="8867378" y="46793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6" name="Rectangle 45">
            <a:extLst>
              <a:ext uri="{FF2B5EF4-FFF2-40B4-BE49-F238E27FC236}">
                <a16:creationId xmlns:a16="http://schemas.microsoft.com/office/drawing/2014/main" id="{1E71F043-A3FD-9844-660E-B0299FB02496}"/>
              </a:ext>
            </a:extLst>
          </p:cNvPr>
          <p:cNvSpPr/>
          <p:nvPr/>
        </p:nvSpPr>
        <p:spPr>
          <a:xfrm>
            <a:off x="5351630" y="4563344"/>
            <a:ext cx="767444" cy="472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7" name="Rectangle 46">
            <a:extLst>
              <a:ext uri="{FF2B5EF4-FFF2-40B4-BE49-F238E27FC236}">
                <a16:creationId xmlns:a16="http://schemas.microsoft.com/office/drawing/2014/main" id="{2E365BE3-0E89-DEA2-1BF8-253A02190169}"/>
              </a:ext>
            </a:extLst>
          </p:cNvPr>
          <p:cNvSpPr/>
          <p:nvPr/>
        </p:nvSpPr>
        <p:spPr>
          <a:xfrm>
            <a:off x="5850570" y="454474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48" name="Rectangle 47">
            <a:extLst>
              <a:ext uri="{FF2B5EF4-FFF2-40B4-BE49-F238E27FC236}">
                <a16:creationId xmlns:a16="http://schemas.microsoft.com/office/drawing/2014/main" id="{941D2BFD-07C8-D560-47FF-A91B0BF359E1}"/>
              </a:ext>
            </a:extLst>
          </p:cNvPr>
          <p:cNvSpPr/>
          <p:nvPr/>
        </p:nvSpPr>
        <p:spPr>
          <a:xfrm>
            <a:off x="6284010" y="453536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52" name="Rectangle 51">
            <a:extLst>
              <a:ext uri="{FF2B5EF4-FFF2-40B4-BE49-F238E27FC236}">
                <a16:creationId xmlns:a16="http://schemas.microsoft.com/office/drawing/2014/main" id="{681C0DB0-F437-C0AD-1D18-1D9E1536EDF7}"/>
              </a:ext>
            </a:extLst>
          </p:cNvPr>
          <p:cNvSpPr/>
          <p:nvPr/>
        </p:nvSpPr>
        <p:spPr>
          <a:xfrm>
            <a:off x="9647431" y="449851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3" name="Rectangle 52">
            <a:extLst>
              <a:ext uri="{FF2B5EF4-FFF2-40B4-BE49-F238E27FC236}">
                <a16:creationId xmlns:a16="http://schemas.microsoft.com/office/drawing/2014/main" id="{AD9F081C-FA90-AE16-BC1D-0DFE6868CDBF}"/>
              </a:ext>
            </a:extLst>
          </p:cNvPr>
          <p:cNvSpPr/>
          <p:nvPr/>
        </p:nvSpPr>
        <p:spPr>
          <a:xfrm>
            <a:off x="10187741" y="449851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4" name="Rectangle 53">
            <a:extLst>
              <a:ext uri="{FF2B5EF4-FFF2-40B4-BE49-F238E27FC236}">
                <a16:creationId xmlns:a16="http://schemas.microsoft.com/office/drawing/2014/main" id="{F9CD04DC-18F3-C63B-D836-222F291C84F8}"/>
              </a:ext>
            </a:extLst>
          </p:cNvPr>
          <p:cNvSpPr/>
          <p:nvPr/>
        </p:nvSpPr>
        <p:spPr>
          <a:xfrm>
            <a:off x="10682902" y="448835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5" name="Rectangle 54">
            <a:extLst>
              <a:ext uri="{FF2B5EF4-FFF2-40B4-BE49-F238E27FC236}">
                <a16:creationId xmlns:a16="http://schemas.microsoft.com/office/drawing/2014/main" id="{8E566D47-1779-D8F9-86F0-6C6AE76700AE}"/>
              </a:ext>
            </a:extLst>
          </p:cNvPr>
          <p:cNvSpPr/>
          <p:nvPr/>
        </p:nvSpPr>
        <p:spPr>
          <a:xfrm>
            <a:off x="11034623" y="449158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8" name="Isosceles Triangle 57">
            <a:extLst>
              <a:ext uri="{FF2B5EF4-FFF2-40B4-BE49-F238E27FC236}">
                <a16:creationId xmlns:a16="http://schemas.microsoft.com/office/drawing/2014/main" id="{D550841B-697E-7F61-64DE-7ABEBEB6B751}"/>
              </a:ext>
            </a:extLst>
          </p:cNvPr>
          <p:cNvSpPr>
            <a:spLocks noChangeAspect="1"/>
          </p:cNvSpPr>
          <p:nvPr/>
        </p:nvSpPr>
        <p:spPr>
          <a:xfrm>
            <a:off x="6514324" y="22256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6C14D2C5-6EB3-B96A-31DC-0DBFE026A83E}"/>
              </a:ext>
            </a:extLst>
          </p:cNvPr>
          <p:cNvSpPr>
            <a:spLocks noChangeAspect="1"/>
          </p:cNvSpPr>
          <p:nvPr/>
        </p:nvSpPr>
        <p:spPr>
          <a:xfrm rot="10800000">
            <a:off x="5624490" y="244012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Isosceles Triangle 60">
            <a:extLst>
              <a:ext uri="{FF2B5EF4-FFF2-40B4-BE49-F238E27FC236}">
                <a16:creationId xmlns:a16="http://schemas.microsoft.com/office/drawing/2014/main" id="{14C86498-0606-8430-212A-498B01F171B0}"/>
              </a:ext>
            </a:extLst>
          </p:cNvPr>
          <p:cNvSpPr>
            <a:spLocks noChangeAspect="1"/>
          </p:cNvSpPr>
          <p:nvPr/>
        </p:nvSpPr>
        <p:spPr>
          <a:xfrm>
            <a:off x="7804459" y="221725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2" name="Isosceles Triangle 61">
            <a:extLst>
              <a:ext uri="{FF2B5EF4-FFF2-40B4-BE49-F238E27FC236}">
                <a16:creationId xmlns:a16="http://schemas.microsoft.com/office/drawing/2014/main" id="{C8871125-9819-B7E4-16E9-08F3460D6EA3}"/>
              </a:ext>
            </a:extLst>
          </p:cNvPr>
          <p:cNvSpPr>
            <a:spLocks noChangeAspect="1"/>
          </p:cNvSpPr>
          <p:nvPr/>
        </p:nvSpPr>
        <p:spPr>
          <a:xfrm rot="10800000">
            <a:off x="7354174" y="231682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E5B27E9F-CBFC-0A77-5948-EBDADF77CC42}"/>
              </a:ext>
            </a:extLst>
          </p:cNvPr>
          <p:cNvSpPr>
            <a:spLocks noChangeAspect="1"/>
          </p:cNvSpPr>
          <p:nvPr/>
        </p:nvSpPr>
        <p:spPr>
          <a:xfrm>
            <a:off x="8644309" y="22084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AC42472E-8239-D7B5-556D-4DA4162D0F5A}"/>
              </a:ext>
            </a:extLst>
          </p:cNvPr>
          <p:cNvSpPr>
            <a:spLocks noChangeAspect="1"/>
          </p:cNvSpPr>
          <p:nvPr/>
        </p:nvSpPr>
        <p:spPr>
          <a:xfrm rot="10800000">
            <a:off x="9075055" y="231682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3903118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3965648565"/>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Messiness was most commonly identified as a barrier to completing kits. Those who are overdue were more likely to be concerned about this and how to complete the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 all up to date (N=2,051); all overdue (N=151); never attended (N=307)</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62419"/>
            <a:ext cx="1758736" cy="461665"/>
          </a:xfrm>
          <a:prstGeom prst="rect">
            <a:avLst/>
          </a:prstGeom>
          <a:noFill/>
        </p:spPr>
        <p:txBody>
          <a:bodyPr wrap="square" lIns="0" tIns="0" rIns="0" bIns="0" rtlCol="0">
            <a:spAutoFit/>
          </a:bodyPr>
          <a:lstStyle/>
          <a:p>
            <a:pPr algn="ctr"/>
            <a:r>
              <a:rPr lang="en-US" sz="1000" dirty="0"/>
              <a:t>Show statistically significant differences compared to average</a:t>
            </a:r>
            <a:endParaRPr lang="en-GB" sz="1000" dirty="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56" name="Isosceles Triangle 55">
            <a:extLst>
              <a:ext uri="{FF2B5EF4-FFF2-40B4-BE49-F238E27FC236}">
                <a16:creationId xmlns:a16="http://schemas.microsoft.com/office/drawing/2014/main" id="{4484C60E-9851-E9AA-CB09-B1D332505FC7}"/>
              </a:ext>
            </a:extLst>
          </p:cNvPr>
          <p:cNvSpPr>
            <a:spLocks noChangeAspect="1"/>
          </p:cNvSpPr>
          <p:nvPr/>
        </p:nvSpPr>
        <p:spPr>
          <a:xfrm>
            <a:off x="1569184" y="298376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7" name="Isosceles Triangle 56">
            <a:extLst>
              <a:ext uri="{FF2B5EF4-FFF2-40B4-BE49-F238E27FC236}">
                <a16:creationId xmlns:a16="http://schemas.microsoft.com/office/drawing/2014/main" id="{CA029C32-452B-182E-9266-2FE01D702090}"/>
              </a:ext>
            </a:extLst>
          </p:cNvPr>
          <p:cNvSpPr>
            <a:spLocks noChangeAspect="1"/>
          </p:cNvSpPr>
          <p:nvPr/>
        </p:nvSpPr>
        <p:spPr>
          <a:xfrm>
            <a:off x="4952431" y="261978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8" name="Isosceles Triangle 57">
            <a:extLst>
              <a:ext uri="{FF2B5EF4-FFF2-40B4-BE49-F238E27FC236}">
                <a16:creationId xmlns:a16="http://schemas.microsoft.com/office/drawing/2014/main" id="{0C0F3181-EEBC-7752-4806-31BB3CC52525}"/>
              </a:ext>
            </a:extLst>
          </p:cNvPr>
          <p:cNvSpPr>
            <a:spLocks noChangeAspect="1"/>
          </p:cNvSpPr>
          <p:nvPr/>
        </p:nvSpPr>
        <p:spPr>
          <a:xfrm>
            <a:off x="6891873" y="34610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Isosceles Triangle 5">
            <a:extLst>
              <a:ext uri="{FF2B5EF4-FFF2-40B4-BE49-F238E27FC236}">
                <a16:creationId xmlns:a16="http://schemas.microsoft.com/office/drawing/2014/main" id="{BE9341C3-2DD3-1583-3571-EFC710C5387F}"/>
              </a:ext>
            </a:extLst>
          </p:cNvPr>
          <p:cNvSpPr>
            <a:spLocks noChangeAspect="1"/>
          </p:cNvSpPr>
          <p:nvPr/>
        </p:nvSpPr>
        <p:spPr>
          <a:xfrm rot="10800000">
            <a:off x="1403322" y="360302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Isosceles Triangle 8">
            <a:extLst>
              <a:ext uri="{FF2B5EF4-FFF2-40B4-BE49-F238E27FC236}">
                <a16:creationId xmlns:a16="http://schemas.microsoft.com/office/drawing/2014/main" id="{30345960-B30C-0281-7822-FD672B49164E}"/>
              </a:ext>
            </a:extLst>
          </p:cNvPr>
          <p:cNvSpPr>
            <a:spLocks noChangeAspect="1"/>
          </p:cNvSpPr>
          <p:nvPr/>
        </p:nvSpPr>
        <p:spPr>
          <a:xfrm>
            <a:off x="2647991" y="31492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Isosceles Triangle 9">
            <a:extLst>
              <a:ext uri="{FF2B5EF4-FFF2-40B4-BE49-F238E27FC236}">
                <a16:creationId xmlns:a16="http://schemas.microsoft.com/office/drawing/2014/main" id="{030E20ED-9899-777F-569A-68EC2A95D501}"/>
              </a:ext>
            </a:extLst>
          </p:cNvPr>
          <p:cNvSpPr>
            <a:spLocks noChangeAspect="1"/>
          </p:cNvSpPr>
          <p:nvPr/>
        </p:nvSpPr>
        <p:spPr>
          <a:xfrm rot="10800000">
            <a:off x="2496001" y="359678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Isosceles Triangle 10">
            <a:extLst>
              <a:ext uri="{FF2B5EF4-FFF2-40B4-BE49-F238E27FC236}">
                <a16:creationId xmlns:a16="http://schemas.microsoft.com/office/drawing/2014/main" id="{60575589-7848-B82D-E054-0C8267FE5427}"/>
              </a:ext>
            </a:extLst>
          </p:cNvPr>
          <p:cNvSpPr>
            <a:spLocks noChangeAspect="1"/>
          </p:cNvSpPr>
          <p:nvPr/>
        </p:nvSpPr>
        <p:spPr>
          <a:xfrm rot="10800000">
            <a:off x="3509183" y="37627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Isosceles Triangle 11">
            <a:extLst>
              <a:ext uri="{FF2B5EF4-FFF2-40B4-BE49-F238E27FC236}">
                <a16:creationId xmlns:a16="http://schemas.microsoft.com/office/drawing/2014/main" id="{E9823EEF-A964-5DA2-1A52-A89DA72DCD63}"/>
              </a:ext>
            </a:extLst>
          </p:cNvPr>
          <p:cNvSpPr>
            <a:spLocks noChangeAspect="1"/>
          </p:cNvSpPr>
          <p:nvPr/>
        </p:nvSpPr>
        <p:spPr>
          <a:xfrm rot="10800000">
            <a:off x="4560200" y="37536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53721495-7BE7-59AB-09FD-331050FB4121}"/>
              </a:ext>
            </a:extLst>
          </p:cNvPr>
          <p:cNvSpPr>
            <a:spLocks noChangeAspect="1"/>
          </p:cNvSpPr>
          <p:nvPr/>
        </p:nvSpPr>
        <p:spPr>
          <a:xfrm rot="10800000">
            <a:off x="5643106" y="385776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4" name="Isosceles Triangle 13">
            <a:extLst>
              <a:ext uri="{FF2B5EF4-FFF2-40B4-BE49-F238E27FC236}">
                <a16:creationId xmlns:a16="http://schemas.microsoft.com/office/drawing/2014/main" id="{CE8D2FF6-D113-6789-EE36-33DB94044410}"/>
              </a:ext>
            </a:extLst>
          </p:cNvPr>
          <p:cNvSpPr>
            <a:spLocks noChangeAspect="1"/>
          </p:cNvSpPr>
          <p:nvPr/>
        </p:nvSpPr>
        <p:spPr>
          <a:xfrm rot="10800000">
            <a:off x="6726011" y="38984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5" name="Isosceles Triangle 14">
            <a:extLst>
              <a:ext uri="{FF2B5EF4-FFF2-40B4-BE49-F238E27FC236}">
                <a16:creationId xmlns:a16="http://schemas.microsoft.com/office/drawing/2014/main" id="{B6C72315-A76A-58F7-9EDD-57EFDA433AE6}"/>
              </a:ext>
            </a:extLst>
          </p:cNvPr>
          <p:cNvSpPr>
            <a:spLocks noChangeAspect="1"/>
          </p:cNvSpPr>
          <p:nvPr/>
        </p:nvSpPr>
        <p:spPr>
          <a:xfrm rot="10800000">
            <a:off x="7777028" y="39176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7" name="Isosceles Triangle 16">
            <a:extLst>
              <a:ext uri="{FF2B5EF4-FFF2-40B4-BE49-F238E27FC236}">
                <a16:creationId xmlns:a16="http://schemas.microsoft.com/office/drawing/2014/main" id="{5161257F-FBC6-A330-FED8-215ACC8192ED}"/>
              </a:ext>
            </a:extLst>
          </p:cNvPr>
          <p:cNvSpPr>
            <a:spLocks noChangeAspect="1"/>
          </p:cNvSpPr>
          <p:nvPr/>
        </p:nvSpPr>
        <p:spPr>
          <a:xfrm rot="10800000">
            <a:off x="8825628" y="38048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Isosceles Triangle 17">
            <a:extLst>
              <a:ext uri="{FF2B5EF4-FFF2-40B4-BE49-F238E27FC236}">
                <a16:creationId xmlns:a16="http://schemas.microsoft.com/office/drawing/2014/main" id="{4A256A0F-2FC2-673A-2D1A-15BEEFBD9751}"/>
              </a:ext>
            </a:extLst>
          </p:cNvPr>
          <p:cNvSpPr>
            <a:spLocks noChangeAspect="1"/>
          </p:cNvSpPr>
          <p:nvPr/>
        </p:nvSpPr>
        <p:spPr>
          <a:xfrm rot="10800000">
            <a:off x="9874228" y="38984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9" name="Isosceles Triangle 18">
            <a:extLst>
              <a:ext uri="{FF2B5EF4-FFF2-40B4-BE49-F238E27FC236}">
                <a16:creationId xmlns:a16="http://schemas.microsoft.com/office/drawing/2014/main" id="{1AAE6B7B-8CB5-D7CB-71B0-064E482F6BBD}"/>
              </a:ext>
            </a:extLst>
          </p:cNvPr>
          <p:cNvSpPr>
            <a:spLocks noChangeAspect="1"/>
          </p:cNvSpPr>
          <p:nvPr/>
        </p:nvSpPr>
        <p:spPr>
          <a:xfrm>
            <a:off x="1777582" y="23608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CF31EB39-A75E-E903-F4F3-51B7CFF380A4}"/>
              </a:ext>
            </a:extLst>
          </p:cNvPr>
          <p:cNvSpPr>
            <a:spLocks noChangeAspect="1"/>
          </p:cNvSpPr>
          <p:nvPr/>
        </p:nvSpPr>
        <p:spPr>
          <a:xfrm>
            <a:off x="2803985" y="23775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Isosceles Triangle 20">
            <a:extLst>
              <a:ext uri="{FF2B5EF4-FFF2-40B4-BE49-F238E27FC236}">
                <a16:creationId xmlns:a16="http://schemas.microsoft.com/office/drawing/2014/main" id="{6E451097-EA03-7E28-365D-020BCAEE1961}"/>
              </a:ext>
            </a:extLst>
          </p:cNvPr>
          <p:cNvSpPr>
            <a:spLocks noChangeAspect="1"/>
          </p:cNvSpPr>
          <p:nvPr/>
        </p:nvSpPr>
        <p:spPr>
          <a:xfrm>
            <a:off x="3894582"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Isosceles Triangle 21">
            <a:extLst>
              <a:ext uri="{FF2B5EF4-FFF2-40B4-BE49-F238E27FC236}">
                <a16:creationId xmlns:a16="http://schemas.microsoft.com/office/drawing/2014/main" id="{28FB4114-D7D1-FF59-C787-407089B0BB69}"/>
              </a:ext>
            </a:extLst>
          </p:cNvPr>
          <p:cNvSpPr>
            <a:spLocks noChangeAspect="1"/>
          </p:cNvSpPr>
          <p:nvPr/>
        </p:nvSpPr>
        <p:spPr>
          <a:xfrm>
            <a:off x="4774212" y="32267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93DF5FBC-A1E4-6BC9-5535-9FAF75FA1D77}"/>
              </a:ext>
            </a:extLst>
          </p:cNvPr>
          <p:cNvSpPr>
            <a:spLocks noChangeAspect="1"/>
          </p:cNvSpPr>
          <p:nvPr/>
        </p:nvSpPr>
        <p:spPr>
          <a:xfrm>
            <a:off x="7073709" y="26184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Isosceles Triangle 23">
            <a:extLst>
              <a:ext uri="{FF2B5EF4-FFF2-40B4-BE49-F238E27FC236}">
                <a16:creationId xmlns:a16="http://schemas.microsoft.com/office/drawing/2014/main" id="{F2E49498-275C-E57D-EE92-A1D7F6215247}"/>
              </a:ext>
            </a:extLst>
          </p:cNvPr>
          <p:cNvSpPr>
            <a:spLocks noChangeAspect="1"/>
          </p:cNvSpPr>
          <p:nvPr/>
        </p:nvSpPr>
        <p:spPr>
          <a:xfrm>
            <a:off x="6002069" y="27859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3DBC4F1E-6E2A-CEFB-25BC-D9ED2FFE1945}"/>
              </a:ext>
            </a:extLst>
          </p:cNvPr>
          <p:cNvSpPr>
            <a:spLocks noChangeAspect="1"/>
          </p:cNvSpPr>
          <p:nvPr/>
        </p:nvSpPr>
        <p:spPr>
          <a:xfrm>
            <a:off x="8143907" y="230676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6" name="Isosceles Triangle 25">
            <a:extLst>
              <a:ext uri="{FF2B5EF4-FFF2-40B4-BE49-F238E27FC236}">
                <a16:creationId xmlns:a16="http://schemas.microsoft.com/office/drawing/2014/main" id="{B979DA6A-5EC0-1D48-1D6B-FDFC28D4D2E3}"/>
              </a:ext>
            </a:extLst>
          </p:cNvPr>
          <p:cNvSpPr>
            <a:spLocks noChangeAspect="1"/>
          </p:cNvSpPr>
          <p:nvPr/>
        </p:nvSpPr>
        <p:spPr>
          <a:xfrm>
            <a:off x="9211179" y="31812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07D15130-329E-3911-D297-8462807A02FC}"/>
              </a:ext>
            </a:extLst>
          </p:cNvPr>
          <p:cNvSpPr>
            <a:spLocks noChangeAspect="1"/>
          </p:cNvSpPr>
          <p:nvPr/>
        </p:nvSpPr>
        <p:spPr>
          <a:xfrm>
            <a:off x="10267402" y="27180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4148945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Similar to the barriers for cervical screening: those from an ethnic minority background, younger respondents and those from the most deprived deciles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613864" y="2414940"/>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to identify nearly all barriers as influential compared to White respondents, with the exception of having more important things to worry about, not having any symptoms not trusting the results, and forgetting to do the test. The biggest discrepancies occurred when thinking about messiness (20% vs 11%) and being unsure how to do it (16% vs 8%).</a:t>
            </a:r>
          </a:p>
        </p:txBody>
      </p:sp>
      <p:sp>
        <p:nvSpPr>
          <p:cNvPr id="19" name="Speech Bubble: Rectangle with Corners Rounded 18">
            <a:extLst>
              <a:ext uri="{FF2B5EF4-FFF2-40B4-BE49-F238E27FC236}">
                <a16:creationId xmlns:a16="http://schemas.microsoft.com/office/drawing/2014/main" id="{0C87DE72-A257-CA3C-49EC-E0FD944CC097}"/>
              </a:ext>
            </a:extLst>
          </p:cNvPr>
          <p:cNvSpPr/>
          <p:nvPr/>
        </p:nvSpPr>
        <p:spPr>
          <a:xfrm>
            <a:off x="448775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50-54 were more likely to identify all barriers compared to those aged 70 and over. The top barriers across age groups were: 50-54 – messiness (17%); 55-59 – having no symptoms (16%); 60-64 – being frightened of what it might find (14%); 65-69 – messiness (11%); 70-74 – messiness (10%); 75+ (9%).</a:t>
            </a:r>
          </a:p>
        </p:txBody>
      </p:sp>
      <p:sp>
        <p:nvSpPr>
          <p:cNvPr id="20" name="Speech Bubble: Rectangle with Corners Rounded 19">
            <a:extLst>
              <a:ext uri="{FF2B5EF4-FFF2-40B4-BE49-F238E27FC236}">
                <a16:creationId xmlns:a16="http://schemas.microsoft.com/office/drawing/2014/main" id="{796CA97A-B2AC-6387-8BCF-270C303F6B45}"/>
              </a:ext>
            </a:extLst>
          </p:cNvPr>
          <p:cNvSpPr/>
          <p:nvPr/>
        </p:nvSpPr>
        <p:spPr>
          <a:xfrm>
            <a:off x="8361639"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There were limited differences when comparing sex at birth, however male respondents were more likely to cite not having any symptoms (13%), compared to female (8%).</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61386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There were limited differences when comparing the barriers for those with a disability compared to those without, however those with a disability were more likely to cite finding it too difficult (11%), compared to those without (6%).</a:t>
            </a:r>
          </a:p>
        </p:txBody>
      </p:sp>
      <p:sp>
        <p:nvSpPr>
          <p:cNvPr id="22" name="Speech Bubble: Rectangle with Corners Rounded 21">
            <a:extLst>
              <a:ext uri="{FF2B5EF4-FFF2-40B4-BE49-F238E27FC236}">
                <a16:creationId xmlns:a16="http://schemas.microsoft.com/office/drawing/2014/main" id="{54FEC059-CD91-C5DA-FE89-088FD66593BA}"/>
              </a:ext>
            </a:extLst>
          </p:cNvPr>
          <p:cNvSpPr/>
          <p:nvPr/>
        </p:nvSpPr>
        <p:spPr>
          <a:xfrm>
            <a:off x="448775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being unsure how to do it (15% vs 7%), being frightened of what the test might find (15% vs 10%), finding it too difficult (11% vs 7%) or finding it too messy (14% vs 10%).</a:t>
            </a:r>
          </a:p>
        </p:txBody>
      </p:sp>
      <p:sp>
        <p:nvSpPr>
          <p:cNvPr id="23" name="Speech Bubble: Rectangle with Corners Rounded 22">
            <a:extLst>
              <a:ext uri="{FF2B5EF4-FFF2-40B4-BE49-F238E27FC236}">
                <a16:creationId xmlns:a16="http://schemas.microsoft.com/office/drawing/2014/main" id="{7418353E-BE02-22C7-611E-2041DF347DFD}"/>
              </a:ext>
            </a:extLst>
          </p:cNvPr>
          <p:cNvSpPr/>
          <p:nvPr/>
        </p:nvSpPr>
        <p:spPr>
          <a:xfrm>
            <a:off x="836163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the most deprived IMD deciles (1-2) were more likely than those in the least (9-10) to identify most barriers, including: messiness (14% vs 9%), not having any symptoms (13% vs 9%), being unsure how to do it (12% vs 7%), and being frightened of what it might find (12% vs 8%).</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1465659" y="22568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25" name="Rectangle: Rounded Corners 24">
            <a:extLst>
              <a:ext uri="{FF2B5EF4-FFF2-40B4-BE49-F238E27FC236}">
                <a16:creationId xmlns:a16="http://schemas.microsoft.com/office/drawing/2014/main" id="{67DA5AC8-FAE6-703A-8290-135CF55DADC9}"/>
              </a:ext>
            </a:extLst>
          </p:cNvPr>
          <p:cNvSpPr/>
          <p:nvPr/>
        </p:nvSpPr>
        <p:spPr>
          <a:xfrm>
            <a:off x="526734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9" name="Rectangle: Rounded Corners 28">
            <a:extLst>
              <a:ext uri="{FF2B5EF4-FFF2-40B4-BE49-F238E27FC236}">
                <a16:creationId xmlns:a16="http://schemas.microsoft.com/office/drawing/2014/main" id="{3A12FD10-DB4F-3D39-D76F-D7A1FBF76146}"/>
              </a:ext>
            </a:extLst>
          </p:cNvPr>
          <p:cNvSpPr/>
          <p:nvPr/>
        </p:nvSpPr>
        <p:spPr>
          <a:xfrm>
            <a:off x="914556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140048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1" name="Rectangle: Rounded Corners 30">
            <a:extLst>
              <a:ext uri="{FF2B5EF4-FFF2-40B4-BE49-F238E27FC236}">
                <a16:creationId xmlns:a16="http://schemas.microsoft.com/office/drawing/2014/main" id="{D5CEC411-F4C3-F8D1-0279-DD13A821244C}"/>
              </a:ext>
            </a:extLst>
          </p:cNvPr>
          <p:cNvSpPr/>
          <p:nvPr/>
        </p:nvSpPr>
        <p:spPr>
          <a:xfrm>
            <a:off x="527687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32" name="Rectangle: Rounded Corners 31">
            <a:extLst>
              <a:ext uri="{FF2B5EF4-FFF2-40B4-BE49-F238E27FC236}">
                <a16:creationId xmlns:a16="http://schemas.microsoft.com/office/drawing/2014/main" id="{5F6F193C-B10A-88D5-9786-2A264559FDF1}"/>
              </a:ext>
            </a:extLst>
          </p:cNvPr>
          <p:cNvSpPr/>
          <p:nvPr/>
        </p:nvSpPr>
        <p:spPr>
          <a:xfrm>
            <a:off x="915508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447367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6279C-9EFE-F06A-BE29-41660BEA2EA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8A85F4AF-1B1B-A7A1-5DC3-B960C5306CCD}"/>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Ethnic minority respondents with a disability, mental health condition, or from a low social background were more likely to report most barriers as influential</a:t>
            </a:r>
          </a:p>
        </p:txBody>
      </p:sp>
      <p:sp>
        <p:nvSpPr>
          <p:cNvPr id="16" name="Footer Placeholder 5">
            <a:extLst>
              <a:ext uri="{FF2B5EF4-FFF2-40B4-BE49-F238E27FC236}">
                <a16:creationId xmlns:a16="http://schemas.microsoft.com/office/drawing/2014/main" id="{0D82E15F-CBFA-B67A-461D-2D6EB6335767}"/>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(2,600)</a:t>
            </a:r>
          </a:p>
        </p:txBody>
      </p:sp>
      <p:sp>
        <p:nvSpPr>
          <p:cNvPr id="2" name="TextBox 1">
            <a:extLst>
              <a:ext uri="{FF2B5EF4-FFF2-40B4-BE49-F238E27FC236}">
                <a16:creationId xmlns:a16="http://schemas.microsoft.com/office/drawing/2014/main" id="{170B02A9-5031-7FF3-1FAA-F5299E154B98}"/>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cxnSp>
        <p:nvCxnSpPr>
          <p:cNvPr id="161" name="Straight Connector 160">
            <a:extLst>
              <a:ext uri="{FF2B5EF4-FFF2-40B4-BE49-F238E27FC236}">
                <a16:creationId xmlns:a16="http://schemas.microsoft.com/office/drawing/2014/main" id="{5C17A746-7C87-3953-85B3-CE18D24A4DD4}"/>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8" name="Speech Bubble: Rectangle with Corners Rounded 17">
            <a:extLst>
              <a:ext uri="{FF2B5EF4-FFF2-40B4-BE49-F238E27FC236}">
                <a16:creationId xmlns:a16="http://schemas.microsoft.com/office/drawing/2014/main" id="{EA940B41-762D-95DE-7AC7-7F60DFC75F7D}"/>
              </a:ext>
            </a:extLst>
          </p:cNvPr>
          <p:cNvSpPr/>
          <p:nvPr/>
        </p:nvSpPr>
        <p:spPr>
          <a:xfrm>
            <a:off x="2301123" y="234553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58% up to date / 11%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finding it too messy (21%), being unsure how to do it (17%) and finding it embarrassing in the past (14%).</a:t>
            </a:r>
          </a:p>
        </p:txBody>
      </p:sp>
      <p:sp>
        <p:nvSpPr>
          <p:cNvPr id="19" name="Speech Bubble: Rectangle with Corners Rounded 18">
            <a:extLst>
              <a:ext uri="{FF2B5EF4-FFF2-40B4-BE49-F238E27FC236}">
                <a16:creationId xmlns:a16="http://schemas.microsoft.com/office/drawing/2014/main" id="{075423EC-38F0-3A5B-F542-F24E050C7DCD}"/>
              </a:ext>
            </a:extLst>
          </p:cNvPr>
          <p:cNvSpPr/>
          <p:nvPr/>
        </p:nvSpPr>
        <p:spPr>
          <a:xfrm>
            <a:off x="6175010" y="2316721"/>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52% up to date / 14%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worries about doing it wrong (26%), being frightened of its findings (28%) and not thinking they’re at risk (16%).</a:t>
            </a:r>
          </a:p>
        </p:txBody>
      </p:sp>
      <p:sp>
        <p:nvSpPr>
          <p:cNvPr id="20" name="Speech Bubble: Rectangle with Corners Rounded 19">
            <a:extLst>
              <a:ext uri="{FF2B5EF4-FFF2-40B4-BE49-F238E27FC236}">
                <a16:creationId xmlns:a16="http://schemas.microsoft.com/office/drawing/2014/main" id="{5CEC26DD-BBC6-CD88-676E-512291C73CFD}"/>
              </a:ext>
            </a:extLst>
          </p:cNvPr>
          <p:cNvSpPr/>
          <p:nvPr/>
        </p:nvSpPr>
        <p:spPr>
          <a:xfrm>
            <a:off x="701176" y="4418464"/>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57% up to date / 10%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being frightened of the findings (17%), being unsure of how to do it (16%) and finding it too messy to complete (15%).</a:t>
            </a:r>
          </a:p>
        </p:txBody>
      </p:sp>
      <p:sp>
        <p:nvSpPr>
          <p:cNvPr id="21" name="Speech Bubble: Rectangle with Corners Rounded 20">
            <a:extLst>
              <a:ext uri="{FF2B5EF4-FFF2-40B4-BE49-F238E27FC236}">
                <a16:creationId xmlns:a16="http://schemas.microsoft.com/office/drawing/2014/main" id="{DFBAE202-A94C-23FE-C2A9-31D822AD4E4C}"/>
              </a:ext>
            </a:extLst>
          </p:cNvPr>
          <p:cNvSpPr/>
          <p:nvPr/>
        </p:nvSpPr>
        <p:spPr>
          <a:xfrm>
            <a:off x="4575063" y="4406307"/>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50% up to date / 10%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finding it messy (22%), finding it embarrassing (14%) and not having enough information (11%).</a:t>
            </a:r>
          </a:p>
        </p:txBody>
      </p:sp>
      <p:sp>
        <p:nvSpPr>
          <p:cNvPr id="22" name="Speech Bubble: Rectangle with Corners Rounded 21">
            <a:extLst>
              <a:ext uri="{FF2B5EF4-FFF2-40B4-BE49-F238E27FC236}">
                <a16:creationId xmlns:a16="http://schemas.microsoft.com/office/drawing/2014/main" id="{F33BE012-589E-8C40-606A-21CE605717E3}"/>
              </a:ext>
            </a:extLst>
          </p:cNvPr>
          <p:cNvSpPr/>
          <p:nvPr/>
        </p:nvSpPr>
        <p:spPr>
          <a:xfrm>
            <a:off x="8448950" y="4377498"/>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2"/>
                </a:solidFill>
              </a:rPr>
              <a:t>53% up to date / 9%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finding it messy (30%), not thinking they’re at risk (18%) and finding it difficult (18%).</a:t>
            </a:r>
          </a:p>
        </p:txBody>
      </p:sp>
      <p:sp>
        <p:nvSpPr>
          <p:cNvPr id="24" name="Rectangle: Rounded Corners 23">
            <a:extLst>
              <a:ext uri="{FF2B5EF4-FFF2-40B4-BE49-F238E27FC236}">
                <a16:creationId xmlns:a16="http://schemas.microsoft.com/office/drawing/2014/main" id="{AB67F45A-B7F2-0EFB-4C99-32200A0C8AB9}"/>
              </a:ext>
            </a:extLst>
          </p:cNvPr>
          <p:cNvSpPr/>
          <p:nvPr/>
        </p:nvSpPr>
        <p:spPr>
          <a:xfrm>
            <a:off x="2794191" y="2156339"/>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1D080A68-FD93-96F6-C40E-F511F0EE661F}"/>
              </a:ext>
            </a:extLst>
          </p:cNvPr>
          <p:cNvSpPr/>
          <p:nvPr/>
        </p:nvSpPr>
        <p:spPr>
          <a:xfrm>
            <a:off x="6591524" y="2178004"/>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mental health condition</a:t>
            </a:r>
          </a:p>
        </p:txBody>
      </p:sp>
      <p:sp>
        <p:nvSpPr>
          <p:cNvPr id="26" name="Rectangle: Rounded Corners 25">
            <a:extLst>
              <a:ext uri="{FF2B5EF4-FFF2-40B4-BE49-F238E27FC236}">
                <a16:creationId xmlns:a16="http://schemas.microsoft.com/office/drawing/2014/main" id="{030BB2F1-6160-6B67-6F9E-689E9B534DE2}"/>
              </a:ext>
            </a:extLst>
          </p:cNvPr>
          <p:cNvSpPr/>
          <p:nvPr/>
        </p:nvSpPr>
        <p:spPr>
          <a:xfrm>
            <a:off x="1305705" y="4296094"/>
            <a:ext cx="2322211"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7" name="Rectangle: Rounded Corners 26">
            <a:extLst>
              <a:ext uri="{FF2B5EF4-FFF2-40B4-BE49-F238E27FC236}">
                <a16:creationId xmlns:a16="http://schemas.microsoft.com/office/drawing/2014/main" id="{B4DA17FE-35E3-0EC3-A1BC-894DEEAFB00A}"/>
              </a:ext>
            </a:extLst>
          </p:cNvPr>
          <p:cNvSpPr/>
          <p:nvPr/>
        </p:nvSpPr>
        <p:spPr>
          <a:xfrm>
            <a:off x="5051613" y="4204960"/>
            <a:ext cx="2518479"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in low social grade</a:t>
            </a:r>
          </a:p>
        </p:txBody>
      </p:sp>
      <p:sp>
        <p:nvSpPr>
          <p:cNvPr id="28" name="Rectangle: Rounded Corners 27">
            <a:extLst>
              <a:ext uri="{FF2B5EF4-FFF2-40B4-BE49-F238E27FC236}">
                <a16:creationId xmlns:a16="http://schemas.microsoft.com/office/drawing/2014/main" id="{7F0C1402-41EA-B8AC-D418-82D36A189A4C}"/>
              </a:ext>
            </a:extLst>
          </p:cNvPr>
          <p:cNvSpPr/>
          <p:nvPr/>
        </p:nvSpPr>
        <p:spPr>
          <a:xfrm>
            <a:off x="8897440" y="4204960"/>
            <a:ext cx="264606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women in low social grade</a:t>
            </a:r>
          </a:p>
        </p:txBody>
      </p:sp>
      <p:sp>
        <p:nvSpPr>
          <p:cNvPr id="3" name="Freeform 47">
            <a:extLst>
              <a:ext uri="{FF2B5EF4-FFF2-40B4-BE49-F238E27FC236}">
                <a16:creationId xmlns:a16="http://schemas.microsoft.com/office/drawing/2014/main" id="{BB20DC5E-C04B-0680-E9B2-9D43AA027DC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4" name="Oval 3">
            <a:extLst>
              <a:ext uri="{FF2B5EF4-FFF2-40B4-BE49-F238E27FC236}">
                <a16:creationId xmlns:a16="http://schemas.microsoft.com/office/drawing/2014/main" id="{3C5FE32C-0938-E8CA-0148-46593027CB5C}"/>
              </a:ext>
            </a:extLst>
          </p:cNvPr>
          <p:cNvSpPr/>
          <p:nvPr/>
        </p:nvSpPr>
        <p:spPr>
          <a:xfrm>
            <a:off x="11710043" y="412141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C01E2E65-5F30-9AAE-B4D5-FAC3255A70E7}"/>
              </a:ext>
            </a:extLst>
          </p:cNvPr>
          <p:cNvSpPr/>
          <p:nvPr/>
        </p:nvSpPr>
        <p:spPr>
          <a:xfrm>
            <a:off x="5398001" y="206853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8FB8633-0FB6-6BF3-1743-1B2788A37CE9}"/>
              </a:ext>
            </a:extLst>
          </p:cNvPr>
          <p:cNvSpPr/>
          <p:nvPr/>
        </p:nvSpPr>
        <p:spPr>
          <a:xfrm>
            <a:off x="9337825" y="204686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52664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225896814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majority of those eligible reported that they attended a breast screening in the past 3 years, with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 When was the last time you had a breast cancer screening test? </a:t>
            </a:r>
          </a:p>
          <a:p>
            <a:r>
              <a:rPr lang="en-US" sz="800" dirty="0"/>
              <a:t>N2_rc. Breast screening - recode</a:t>
            </a:r>
          </a:p>
          <a:p>
            <a:r>
              <a:rPr lang="en-US" sz="800" dirty="0"/>
              <a:t>Base: All eligible (N=1,655)</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Attended last breast screening </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2236231786"/>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515377932"/>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rgbClr val="000000"/>
                          </a:solidFill>
                          <a:effectLst/>
                          <a:latin typeface="+mn-lt"/>
                        </a:rPr>
                        <a:t>6844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2">
                  <a:txBody>
                    <a:bodyPr/>
                    <a:lstStyle/>
                    <a:p>
                      <a:pPr algn="ctr" fontAlgn="ctr"/>
                      <a:r>
                        <a:rPr lang="en-GB" sz="1100" b="1" i="0" u="none" strike="noStrike" dirty="0">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mn-lt"/>
                        </a:rPr>
                        <a:t>3248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mn-lt"/>
                        </a:rPr>
                        <a:t>3528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gridSpan="3">
                  <a:txBody>
                    <a:bodyPr/>
                    <a:lstStyle/>
                    <a:p>
                      <a:pPr algn="ctr" fontAlgn="b"/>
                      <a:endParaRPr lang="en-GB" sz="1100" b="1" i="0" u="none" strike="noStrike" dirty="0">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dirty="0">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3214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3475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t>51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gridSpan="3">
                  <a:txBody>
                    <a:bodyPr/>
                    <a:lstStyle/>
                    <a:p>
                      <a:pPr algn="ctr" fontAlgn="b"/>
                      <a:r>
                        <a:rPr lang="en-GB" sz="1100" b="1"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5">
                  <a:txBody>
                    <a:bodyPr/>
                    <a:lstStyle/>
                    <a:p>
                      <a:pPr algn="ctr" fontAlgn="ctr"/>
                      <a:r>
                        <a:rPr lang="en-GB" sz="1100" b="1" i="0" u="none" strike="noStrike" dirty="0">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18-34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1948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35-49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1698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50-54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693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55-64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285724"/>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1450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80226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2">
                  <a:txBody>
                    <a:bodyPr/>
                    <a:lstStyle/>
                    <a:p>
                      <a:pPr algn="ctr" fontAlgn="ctr"/>
                      <a:r>
                        <a:rPr lang="en-GB" sz="1100" b="1" i="0" u="none" strike="noStrike" dirty="0">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3695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3149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5">
                  <a:txBody>
                    <a:bodyPr/>
                    <a:lstStyle/>
                    <a:p>
                      <a:pPr algn="ctr" fontAlgn="ctr"/>
                      <a:r>
                        <a:rPr lang="en-GB" sz="1100" b="1" i="0" u="none" strike="noStrike" dirty="0">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5810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Mixed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281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0484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Asian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5068288"/>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Black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053043"/>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 November 2024</a:t>
            </a:r>
          </a:p>
          <a:p>
            <a:endParaRPr lang="en-GB" dirty="0">
              <a:latin typeface="+mn-lt"/>
            </a:endParaRP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1031639653"/>
              </p:ext>
            </p:extLst>
          </p:nvPr>
        </p:nvGraphicFramePr>
        <p:xfrm>
          <a:off x="6414587" y="1372637"/>
          <a:ext cx="4541527" cy="4655630"/>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dirty="0">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6844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13">
                  <a:txBody>
                    <a:bodyPr/>
                    <a:lstStyle/>
                    <a:p>
                      <a:pPr algn="ctr" fontAlgn="b"/>
                      <a:r>
                        <a:rPr lang="en-GB" sz="1100" b="1" i="0" u="none" strike="noStrike" dirty="0">
                          <a:solidFill>
                            <a:schemeClr val="tx1"/>
                          </a:solidFill>
                          <a:effectLst/>
                          <a:latin typeface="+mn-lt"/>
                        </a:rPr>
                        <a:t>Region</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East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West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Yorkshire &amp; the Humber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East Midlands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325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West Midlands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402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East of England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391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50685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London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686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17074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East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380654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West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364738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Net: England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3787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19054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Wales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24339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Scotland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341437"/>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Northern Ireland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1001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8876177"/>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dirty="0">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1182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4117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1545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dirty="0">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2052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4571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2">
                  <a:txBody>
                    <a:bodyPr/>
                    <a:lstStyle/>
                    <a:p>
                      <a:pPr algn="ctr" fontAlgn="ctr"/>
                      <a:r>
                        <a:rPr lang="en-GB" sz="1100" b="1" i="0" u="none" strike="noStrike" dirty="0">
                          <a:solidFill>
                            <a:schemeClr val="tx1"/>
                          </a:solidFill>
                          <a:effectLst/>
                          <a:latin typeface="+mn-lt"/>
                        </a:rPr>
                        <a:t>Mental health diagnosis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Yes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1867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dirty="0">
                          <a:solidFill>
                            <a:schemeClr val="tx1"/>
                          </a:solidFill>
                          <a:effectLst/>
                          <a:latin typeface="+mn-lt"/>
                        </a:rPr>
                        <a:t> No</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4546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in higher social grades and living in less deprived areas were more likely to be categorised as being up to date with their screening. Those living with a disability were the least likely.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N2_rc. Breast screening - recode</a:t>
            </a:r>
          </a:p>
          <a:p>
            <a:r>
              <a:rPr lang="en-US" sz="800" dirty="0"/>
              <a:t>Base: (All eligible: N=1,655; White: N=1,497; Ethnic minority background: N=158; ABC1: N=750; C2DE: 905; IMD 1-2: N=232; IMD 3-8: N=1,008; IMD 9-10: 415; Disability: N=690; No disability N=936; Mental health condition: N=476; No mental health condition: 1,107; England: N=820; Wales: N=293; Scotland: N=284; NI: N=258)</a:t>
            </a:r>
          </a:p>
          <a:p>
            <a:endParaRPr lang="en-US" sz="800" dirty="0"/>
          </a:p>
        </p:txBody>
      </p:sp>
      <p:grpSp>
        <p:nvGrpSpPr>
          <p:cNvPr id="10" name="Group 9">
            <a:extLst>
              <a:ext uri="{FF2B5EF4-FFF2-40B4-BE49-F238E27FC236}">
                <a16:creationId xmlns:a16="http://schemas.microsoft.com/office/drawing/2014/main" id="{CF769922-AB1F-EE97-7CAC-81724A8F413D}"/>
              </a:ext>
            </a:extLst>
          </p:cNvPr>
          <p:cNvGrpSpPr/>
          <p:nvPr/>
        </p:nvGrpSpPr>
        <p:grpSpPr>
          <a:xfrm>
            <a:off x="614375" y="1934235"/>
            <a:ext cx="11219265" cy="3918112"/>
            <a:chOff x="541253" y="844389"/>
            <a:chExt cx="11219265" cy="3918112"/>
          </a:xfrm>
        </p:grpSpPr>
        <p:graphicFrame>
          <p:nvGraphicFramePr>
            <p:cNvPr id="11" name="Chart 10">
              <a:extLst>
                <a:ext uri="{FF2B5EF4-FFF2-40B4-BE49-F238E27FC236}">
                  <a16:creationId xmlns:a16="http://schemas.microsoft.com/office/drawing/2014/main" id="{78A8B8A1-E9B2-6F75-E867-59AEACDFB90F}"/>
                </a:ext>
              </a:extLst>
            </p:cNvPr>
            <p:cNvGraphicFramePr/>
            <p:nvPr>
              <p:extLst>
                <p:ext uri="{D42A27DB-BD31-4B8C-83A1-F6EECF244321}">
                  <p14:modId xmlns:p14="http://schemas.microsoft.com/office/powerpoint/2010/main" val="361583295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F2DB105-0A56-C2D5-B5F8-2A8AEFD48D09}"/>
                </a:ext>
              </a:extLst>
            </p:cNvPr>
            <p:cNvSpPr/>
            <p:nvPr/>
          </p:nvSpPr>
          <p:spPr>
            <a:xfrm>
              <a:off x="642390"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497EB844-182F-2D92-1711-7E7CAD2E0AED}"/>
                </a:ext>
              </a:extLst>
            </p:cNvPr>
            <p:cNvSpPr/>
            <p:nvPr/>
          </p:nvSpPr>
          <p:spPr>
            <a:xfrm>
              <a:off x="1925321" y="3477515"/>
              <a:ext cx="722751" cy="321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29" name="Rectangle 28">
              <a:extLst>
                <a:ext uri="{FF2B5EF4-FFF2-40B4-BE49-F238E27FC236}">
                  <a16:creationId xmlns:a16="http://schemas.microsoft.com/office/drawing/2014/main" id="{D4B5BD64-F33B-83E3-4EA0-AC2E57D78838}"/>
                </a:ext>
              </a:extLst>
            </p:cNvPr>
            <p:cNvSpPr/>
            <p:nvPr/>
          </p:nvSpPr>
          <p:spPr>
            <a:xfrm>
              <a:off x="2310399" y="3550903"/>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39" name="Rectangle 38">
              <a:extLst>
                <a:ext uri="{FF2B5EF4-FFF2-40B4-BE49-F238E27FC236}">
                  <a16:creationId xmlns:a16="http://schemas.microsoft.com/office/drawing/2014/main" id="{7AAB2BF1-22EE-57AA-D3D2-B10175602D0D}"/>
                </a:ext>
              </a:extLst>
            </p:cNvPr>
            <p:cNvSpPr/>
            <p:nvPr/>
          </p:nvSpPr>
          <p:spPr>
            <a:xfrm>
              <a:off x="3389282" y="349088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0" name="Rectangle 39">
              <a:extLst>
                <a:ext uri="{FF2B5EF4-FFF2-40B4-BE49-F238E27FC236}">
                  <a16:creationId xmlns:a16="http://schemas.microsoft.com/office/drawing/2014/main" id="{7392CA3C-57AE-6D8A-AD04-9B477AE384A1}"/>
                </a:ext>
              </a:extLst>
            </p:cNvPr>
            <p:cNvSpPr/>
            <p:nvPr/>
          </p:nvSpPr>
          <p:spPr>
            <a:xfrm>
              <a:off x="3886676" y="3477515"/>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1" name="Rectangle 40">
              <a:extLst>
                <a:ext uri="{FF2B5EF4-FFF2-40B4-BE49-F238E27FC236}">
                  <a16:creationId xmlns:a16="http://schemas.microsoft.com/office/drawing/2014/main" id="{8EB5D1E0-230B-7B11-D1FA-E872EDBD45D7}"/>
                </a:ext>
              </a:extLst>
            </p:cNvPr>
            <p:cNvSpPr/>
            <p:nvPr/>
          </p:nvSpPr>
          <p:spPr>
            <a:xfrm>
              <a:off x="6536962" y="3469219"/>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42" name="Straight Connector 41">
              <a:extLst>
                <a:ext uri="{FF2B5EF4-FFF2-40B4-BE49-F238E27FC236}">
                  <a16:creationId xmlns:a16="http://schemas.microsoft.com/office/drawing/2014/main" id="{0A6CB5C9-3D12-A84F-2125-4CE7E38E77C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32D92A08-E5CD-D218-CAEB-E1F90E6F06CE}"/>
                </a:ext>
              </a:extLst>
            </p:cNvPr>
            <p:cNvSpPr/>
            <p:nvPr/>
          </p:nvSpPr>
          <p:spPr>
            <a:xfrm>
              <a:off x="7111341" y="3434063"/>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44" name="Rectangle 43">
            <a:extLst>
              <a:ext uri="{FF2B5EF4-FFF2-40B4-BE49-F238E27FC236}">
                <a16:creationId xmlns:a16="http://schemas.microsoft.com/office/drawing/2014/main" id="{C3CB3F6A-9764-965F-D53A-B39874AB4A1A}"/>
              </a:ext>
            </a:extLst>
          </p:cNvPr>
          <p:cNvSpPr/>
          <p:nvPr/>
        </p:nvSpPr>
        <p:spPr>
          <a:xfrm>
            <a:off x="8061905" y="459677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45" name="Rectangle 44">
            <a:extLst>
              <a:ext uri="{FF2B5EF4-FFF2-40B4-BE49-F238E27FC236}">
                <a16:creationId xmlns:a16="http://schemas.microsoft.com/office/drawing/2014/main" id="{CA15E9BF-44BD-5759-CC6F-EFDE64D6B57D}"/>
              </a:ext>
            </a:extLst>
          </p:cNvPr>
          <p:cNvSpPr/>
          <p:nvPr/>
        </p:nvSpPr>
        <p:spPr>
          <a:xfrm>
            <a:off x="8621318" y="468359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46" name="Rectangle 45">
            <a:extLst>
              <a:ext uri="{FF2B5EF4-FFF2-40B4-BE49-F238E27FC236}">
                <a16:creationId xmlns:a16="http://schemas.microsoft.com/office/drawing/2014/main" id="{B771D1A9-9E5B-7499-71C3-F344586AC1D1}"/>
              </a:ext>
            </a:extLst>
          </p:cNvPr>
          <p:cNvSpPr/>
          <p:nvPr/>
        </p:nvSpPr>
        <p:spPr>
          <a:xfrm>
            <a:off x="4741602" y="455613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47" name="Rectangle 46">
            <a:extLst>
              <a:ext uri="{FF2B5EF4-FFF2-40B4-BE49-F238E27FC236}">
                <a16:creationId xmlns:a16="http://schemas.microsoft.com/office/drawing/2014/main" id="{D5A34E4D-DF19-CA31-1058-AA0D60DB7EBD}"/>
              </a:ext>
            </a:extLst>
          </p:cNvPr>
          <p:cNvSpPr/>
          <p:nvPr/>
        </p:nvSpPr>
        <p:spPr>
          <a:xfrm>
            <a:off x="5311297" y="454921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48" name="Rectangle 47">
            <a:extLst>
              <a:ext uri="{FF2B5EF4-FFF2-40B4-BE49-F238E27FC236}">
                <a16:creationId xmlns:a16="http://schemas.microsoft.com/office/drawing/2014/main" id="{EF5C1695-5198-90EA-3C58-17BB6E4BAC47}"/>
              </a:ext>
            </a:extLst>
          </p:cNvPr>
          <p:cNvSpPr/>
          <p:nvPr/>
        </p:nvSpPr>
        <p:spPr>
          <a:xfrm>
            <a:off x="5813137" y="4538062"/>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49" name="Rectangle 48">
            <a:extLst>
              <a:ext uri="{FF2B5EF4-FFF2-40B4-BE49-F238E27FC236}">
                <a16:creationId xmlns:a16="http://schemas.microsoft.com/office/drawing/2014/main" id="{82594DB9-FA9F-F642-0126-221A850714AD}"/>
              </a:ext>
            </a:extLst>
          </p:cNvPr>
          <p:cNvSpPr/>
          <p:nvPr/>
        </p:nvSpPr>
        <p:spPr>
          <a:xfrm>
            <a:off x="9474758" y="44962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50" name="Rectangle 49">
            <a:extLst>
              <a:ext uri="{FF2B5EF4-FFF2-40B4-BE49-F238E27FC236}">
                <a16:creationId xmlns:a16="http://schemas.microsoft.com/office/drawing/2014/main" id="{6EA1A6B4-8FCD-FCF3-02E7-1B19C3E38B2A}"/>
              </a:ext>
            </a:extLst>
          </p:cNvPr>
          <p:cNvSpPr/>
          <p:nvPr/>
        </p:nvSpPr>
        <p:spPr>
          <a:xfrm>
            <a:off x="10076894" y="449479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51" name="Rectangle 50">
            <a:extLst>
              <a:ext uri="{FF2B5EF4-FFF2-40B4-BE49-F238E27FC236}">
                <a16:creationId xmlns:a16="http://schemas.microsoft.com/office/drawing/2014/main" id="{08ED1680-CACE-0294-3B5F-E50E8E977489}"/>
              </a:ext>
            </a:extLst>
          </p:cNvPr>
          <p:cNvSpPr/>
          <p:nvPr/>
        </p:nvSpPr>
        <p:spPr>
          <a:xfrm>
            <a:off x="10573277" y="449479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52" name="Rectangle 51">
            <a:extLst>
              <a:ext uri="{FF2B5EF4-FFF2-40B4-BE49-F238E27FC236}">
                <a16:creationId xmlns:a16="http://schemas.microsoft.com/office/drawing/2014/main" id="{408B2C38-9D2C-5407-70FB-18AC059B78CC}"/>
              </a:ext>
            </a:extLst>
          </p:cNvPr>
          <p:cNvSpPr/>
          <p:nvPr/>
        </p:nvSpPr>
        <p:spPr>
          <a:xfrm>
            <a:off x="11001023" y="4488359"/>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57" name="Isosceles Triangle 56">
            <a:extLst>
              <a:ext uri="{FF2B5EF4-FFF2-40B4-BE49-F238E27FC236}">
                <a16:creationId xmlns:a16="http://schemas.microsoft.com/office/drawing/2014/main" id="{B2EF34A9-2B45-E71C-B4E6-B284C38AB0FD}"/>
              </a:ext>
            </a:extLst>
          </p:cNvPr>
          <p:cNvSpPr>
            <a:spLocks noChangeAspect="1"/>
          </p:cNvSpPr>
          <p:nvPr/>
        </p:nvSpPr>
        <p:spPr>
          <a:xfrm>
            <a:off x="3644966" y="235890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8" name="Isosceles Triangle 57">
            <a:extLst>
              <a:ext uri="{FF2B5EF4-FFF2-40B4-BE49-F238E27FC236}">
                <a16:creationId xmlns:a16="http://schemas.microsoft.com/office/drawing/2014/main" id="{0BD96F04-EDBF-84C3-7DAB-99D1EBF6297F}"/>
              </a:ext>
            </a:extLst>
          </p:cNvPr>
          <p:cNvSpPr>
            <a:spLocks noChangeAspect="1"/>
          </p:cNvSpPr>
          <p:nvPr/>
        </p:nvSpPr>
        <p:spPr>
          <a:xfrm rot="10800000">
            <a:off x="4157650" y="254201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A60CED36-58CA-D99B-19FE-11FC75C54BC3}"/>
              </a:ext>
            </a:extLst>
          </p:cNvPr>
          <p:cNvSpPr>
            <a:spLocks noChangeAspect="1"/>
          </p:cNvSpPr>
          <p:nvPr/>
        </p:nvSpPr>
        <p:spPr>
          <a:xfrm rot="10800000">
            <a:off x="6960219" y="25129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breast screening</a:t>
            </a:r>
            <a:endParaRPr lang="en-GB" sz="1600" b="1" i="0" u="none" strike="noStrike" kern="1200" spc="10" baseline="0" dirty="0">
              <a:solidFill>
                <a:schemeClr val="tx1"/>
              </a:solidFill>
              <a:ea typeface="+mn-ea"/>
              <a:cs typeface="+mn-cs"/>
            </a:endParaRPr>
          </a:p>
        </p:txBody>
      </p:sp>
      <p:sp>
        <p:nvSpPr>
          <p:cNvPr id="62" name="Isosceles Triangle 61">
            <a:extLst>
              <a:ext uri="{FF2B5EF4-FFF2-40B4-BE49-F238E27FC236}">
                <a16:creationId xmlns:a16="http://schemas.microsoft.com/office/drawing/2014/main" id="{3420259B-3E0B-A75C-3A73-E0F4E6E916FA}"/>
              </a:ext>
            </a:extLst>
          </p:cNvPr>
          <p:cNvSpPr>
            <a:spLocks noChangeAspect="1"/>
          </p:cNvSpPr>
          <p:nvPr/>
        </p:nvSpPr>
        <p:spPr>
          <a:xfrm>
            <a:off x="6019028" y="235890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DED2B8CB-DC80-9EDE-17A5-9455DF07F2B0}"/>
              </a:ext>
            </a:extLst>
          </p:cNvPr>
          <p:cNvSpPr>
            <a:spLocks noChangeAspect="1"/>
          </p:cNvSpPr>
          <p:nvPr/>
        </p:nvSpPr>
        <p:spPr>
          <a:xfrm rot="10800000">
            <a:off x="5085391" y="263712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BB9E6784-3E3F-D18E-AC82-BB9EBEC1A048}"/>
              </a:ext>
            </a:extLst>
          </p:cNvPr>
          <p:cNvSpPr>
            <a:spLocks noChangeAspect="1"/>
          </p:cNvSpPr>
          <p:nvPr/>
        </p:nvSpPr>
        <p:spPr>
          <a:xfrm>
            <a:off x="7445321" y="23861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Tree>
    <p:extLst>
      <p:ext uri="{BB962C8B-B14F-4D97-AF65-F5344CB8AC3E}">
        <p14:creationId xmlns:p14="http://schemas.microsoft.com/office/powerpoint/2010/main" val="38881235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At an overall level, 7 in 10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(N=1,655); All up to date (N=1,237; All overdue (N=154); never completed (N=83)</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breast screening</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2586769251"/>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3" name="Right Brace 22">
            <a:extLst>
              <a:ext uri="{FF2B5EF4-FFF2-40B4-BE49-F238E27FC236}">
                <a16:creationId xmlns:a16="http://schemas.microsoft.com/office/drawing/2014/main" id="{5E450111-C36E-09E1-F580-89FEF1D66D0C}"/>
              </a:ext>
            </a:extLst>
          </p:cNvPr>
          <p:cNvSpPr/>
          <p:nvPr/>
        </p:nvSpPr>
        <p:spPr>
          <a:xfrm>
            <a:off x="2617753" y="3200460"/>
            <a:ext cx="325592" cy="208547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4" name="TextBox 23">
            <a:extLst>
              <a:ext uri="{FF2B5EF4-FFF2-40B4-BE49-F238E27FC236}">
                <a16:creationId xmlns:a16="http://schemas.microsoft.com/office/drawing/2014/main" id="{40C8A3B0-6BFA-E37B-9F77-9FC95F324C40}"/>
              </a:ext>
            </a:extLst>
          </p:cNvPr>
          <p:cNvSpPr txBox="1"/>
          <p:nvPr/>
        </p:nvSpPr>
        <p:spPr>
          <a:xfrm>
            <a:off x="2943345" y="3973686"/>
            <a:ext cx="723478" cy="369332"/>
          </a:xfrm>
          <a:prstGeom prst="rect">
            <a:avLst/>
          </a:prstGeom>
          <a:noFill/>
        </p:spPr>
        <p:txBody>
          <a:bodyPr wrap="square" rtlCol="0">
            <a:spAutoFit/>
          </a:bodyPr>
          <a:lstStyle/>
          <a:p>
            <a:r>
              <a:rPr lang="en-GB" b="1" dirty="0">
                <a:solidFill>
                  <a:schemeClr val="accent1"/>
                </a:solidFill>
              </a:rPr>
              <a:t>70%</a:t>
            </a:r>
          </a:p>
        </p:txBody>
      </p:sp>
      <p:sp>
        <p:nvSpPr>
          <p:cNvPr id="4" name="Right Brace 3">
            <a:extLst>
              <a:ext uri="{FF2B5EF4-FFF2-40B4-BE49-F238E27FC236}">
                <a16:creationId xmlns:a16="http://schemas.microsoft.com/office/drawing/2014/main" id="{78B541E9-A191-3DD4-2478-A5B88BA20675}"/>
              </a:ext>
            </a:extLst>
          </p:cNvPr>
          <p:cNvSpPr/>
          <p:nvPr/>
        </p:nvSpPr>
        <p:spPr>
          <a:xfrm>
            <a:off x="5011658" y="3057368"/>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70382BD2-0413-0EC3-A5B1-A9AD981D039D}"/>
              </a:ext>
            </a:extLst>
          </p:cNvPr>
          <p:cNvSpPr txBox="1"/>
          <p:nvPr/>
        </p:nvSpPr>
        <p:spPr>
          <a:xfrm>
            <a:off x="5337250" y="3991807"/>
            <a:ext cx="723478" cy="369332"/>
          </a:xfrm>
          <a:prstGeom prst="rect">
            <a:avLst/>
          </a:prstGeom>
          <a:noFill/>
        </p:spPr>
        <p:txBody>
          <a:bodyPr wrap="square" rtlCol="0">
            <a:spAutoFit/>
          </a:bodyPr>
          <a:lstStyle/>
          <a:p>
            <a:r>
              <a:rPr lang="en-GB" b="1" dirty="0">
                <a:solidFill>
                  <a:schemeClr val="accent1"/>
                </a:solidFill>
              </a:rPr>
              <a:t>74%</a:t>
            </a:r>
          </a:p>
        </p:txBody>
      </p:sp>
      <p:sp>
        <p:nvSpPr>
          <p:cNvPr id="6" name="Right Brace 5">
            <a:extLst>
              <a:ext uri="{FF2B5EF4-FFF2-40B4-BE49-F238E27FC236}">
                <a16:creationId xmlns:a16="http://schemas.microsoft.com/office/drawing/2014/main" id="{304E5172-462D-1870-59FD-680C291767E2}"/>
              </a:ext>
            </a:extLst>
          </p:cNvPr>
          <p:cNvSpPr/>
          <p:nvPr/>
        </p:nvSpPr>
        <p:spPr>
          <a:xfrm>
            <a:off x="7350475" y="3431045"/>
            <a:ext cx="439924" cy="186794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30870479-745D-4E3B-0B53-7DD54D7F8BBA}"/>
              </a:ext>
            </a:extLst>
          </p:cNvPr>
          <p:cNvSpPr txBox="1"/>
          <p:nvPr/>
        </p:nvSpPr>
        <p:spPr>
          <a:xfrm>
            <a:off x="7773174" y="4114673"/>
            <a:ext cx="723478" cy="369332"/>
          </a:xfrm>
          <a:prstGeom prst="rect">
            <a:avLst/>
          </a:prstGeom>
          <a:noFill/>
        </p:spPr>
        <p:txBody>
          <a:bodyPr wrap="square" rtlCol="0">
            <a:spAutoFit/>
          </a:bodyPr>
          <a:lstStyle/>
          <a:p>
            <a:r>
              <a:rPr lang="en-GB" b="1" dirty="0">
                <a:solidFill>
                  <a:schemeClr val="accent1"/>
                </a:solidFill>
              </a:rPr>
              <a:t>72%</a:t>
            </a:r>
          </a:p>
        </p:txBody>
      </p:sp>
      <p:sp>
        <p:nvSpPr>
          <p:cNvPr id="14" name="Isosceles Triangle 13">
            <a:extLst>
              <a:ext uri="{FF2B5EF4-FFF2-40B4-BE49-F238E27FC236}">
                <a16:creationId xmlns:a16="http://schemas.microsoft.com/office/drawing/2014/main" id="{51601E27-A089-373B-8F41-CAA0FDDE579F}"/>
              </a:ext>
            </a:extLst>
          </p:cNvPr>
          <p:cNvSpPr>
            <a:spLocks noChangeAspect="1"/>
          </p:cNvSpPr>
          <p:nvPr/>
        </p:nvSpPr>
        <p:spPr>
          <a:xfrm>
            <a:off x="5938057" y="41041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D7598BFE-E552-C8A8-7F57-85AB14D0FE3D}"/>
              </a:ext>
            </a:extLst>
          </p:cNvPr>
          <p:cNvSpPr>
            <a:spLocks noChangeAspect="1"/>
          </p:cNvSpPr>
          <p:nvPr/>
        </p:nvSpPr>
        <p:spPr>
          <a:xfrm>
            <a:off x="4719509" y="411467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F35731CB-F019-A517-14EC-F6C721B66018}"/>
              </a:ext>
            </a:extLst>
          </p:cNvPr>
          <p:cNvSpPr>
            <a:spLocks noChangeAspect="1"/>
          </p:cNvSpPr>
          <p:nvPr/>
        </p:nvSpPr>
        <p:spPr>
          <a:xfrm rot="10800000">
            <a:off x="7092569" y="448869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A6AC982C-E160-39FC-4B52-C9314EDD8CEE}"/>
              </a:ext>
            </a:extLst>
          </p:cNvPr>
          <p:cNvSpPr>
            <a:spLocks noChangeAspect="1"/>
          </p:cNvSpPr>
          <p:nvPr/>
        </p:nvSpPr>
        <p:spPr>
          <a:xfrm rot="10800000">
            <a:off x="4645848" y="290957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2232D9EF-6482-8B22-FD23-6B0B1A0DF72C}"/>
              </a:ext>
            </a:extLst>
          </p:cNvPr>
          <p:cNvSpPr>
            <a:spLocks noChangeAspect="1"/>
          </p:cNvSpPr>
          <p:nvPr/>
        </p:nvSpPr>
        <p:spPr>
          <a:xfrm>
            <a:off x="7042866" y="2899886"/>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2" name="Isosceles Triangle 21">
            <a:extLst>
              <a:ext uri="{FF2B5EF4-FFF2-40B4-BE49-F238E27FC236}">
                <a16:creationId xmlns:a16="http://schemas.microsoft.com/office/drawing/2014/main" id="{D32A617F-685A-5FAC-8FEE-7338EB97B39A}"/>
              </a:ext>
            </a:extLst>
          </p:cNvPr>
          <p:cNvSpPr>
            <a:spLocks noChangeAspect="1"/>
          </p:cNvSpPr>
          <p:nvPr/>
        </p:nvSpPr>
        <p:spPr>
          <a:xfrm rot="10800000">
            <a:off x="9442548" y="505184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5" name="Right Brace 24">
            <a:extLst>
              <a:ext uri="{FF2B5EF4-FFF2-40B4-BE49-F238E27FC236}">
                <a16:creationId xmlns:a16="http://schemas.microsoft.com/office/drawing/2014/main" id="{88597596-4D3A-62F8-1CE5-5A5944D132F1}"/>
              </a:ext>
            </a:extLst>
          </p:cNvPr>
          <p:cNvSpPr/>
          <p:nvPr/>
        </p:nvSpPr>
        <p:spPr>
          <a:xfrm>
            <a:off x="9717588" y="4484005"/>
            <a:ext cx="439924" cy="81498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TextBox 25">
            <a:extLst>
              <a:ext uri="{FF2B5EF4-FFF2-40B4-BE49-F238E27FC236}">
                <a16:creationId xmlns:a16="http://schemas.microsoft.com/office/drawing/2014/main" id="{19DFCDB9-9D16-A364-35CE-CFD0058EA239}"/>
              </a:ext>
            </a:extLst>
          </p:cNvPr>
          <p:cNvSpPr txBox="1"/>
          <p:nvPr/>
        </p:nvSpPr>
        <p:spPr>
          <a:xfrm>
            <a:off x="10127370" y="4706324"/>
            <a:ext cx="723478" cy="369332"/>
          </a:xfrm>
          <a:prstGeom prst="rect">
            <a:avLst/>
          </a:prstGeom>
          <a:noFill/>
        </p:spPr>
        <p:txBody>
          <a:bodyPr wrap="square" rtlCol="0">
            <a:spAutoFit/>
          </a:bodyPr>
          <a:lstStyle/>
          <a:p>
            <a:r>
              <a:rPr lang="en-GB" b="1" dirty="0">
                <a:solidFill>
                  <a:schemeClr val="accent1"/>
                </a:solidFill>
              </a:rPr>
              <a:t>27%</a:t>
            </a:r>
          </a:p>
        </p:txBody>
      </p:sp>
      <p:sp>
        <p:nvSpPr>
          <p:cNvPr id="28" name="Isosceles Triangle 27">
            <a:extLst>
              <a:ext uri="{FF2B5EF4-FFF2-40B4-BE49-F238E27FC236}">
                <a16:creationId xmlns:a16="http://schemas.microsoft.com/office/drawing/2014/main" id="{E25525C0-E587-8BCB-4BB0-FE3DECED2519}"/>
              </a:ext>
            </a:extLst>
          </p:cNvPr>
          <p:cNvSpPr>
            <a:spLocks noChangeAspect="1"/>
          </p:cNvSpPr>
          <p:nvPr/>
        </p:nvSpPr>
        <p:spPr>
          <a:xfrm>
            <a:off x="7067596" y="336112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9" name="Isosceles Triangle 28">
            <a:extLst>
              <a:ext uri="{FF2B5EF4-FFF2-40B4-BE49-F238E27FC236}">
                <a16:creationId xmlns:a16="http://schemas.microsoft.com/office/drawing/2014/main" id="{C151324A-A7AE-D621-14B9-399A1552A4E3}"/>
              </a:ext>
            </a:extLst>
          </p:cNvPr>
          <p:cNvSpPr>
            <a:spLocks noChangeAspect="1"/>
          </p:cNvSpPr>
          <p:nvPr/>
        </p:nvSpPr>
        <p:spPr>
          <a:xfrm>
            <a:off x="9443660" y="462170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89FC8085-2E10-335C-0D3E-B854735C1896}"/>
              </a:ext>
            </a:extLst>
          </p:cNvPr>
          <p:cNvSpPr>
            <a:spLocks noChangeAspect="1"/>
          </p:cNvSpPr>
          <p:nvPr/>
        </p:nvSpPr>
        <p:spPr>
          <a:xfrm>
            <a:off x="9442548" y="386218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1345D14A-8080-6AF6-B3FB-E9F1A9C46CB8}"/>
              </a:ext>
            </a:extLst>
          </p:cNvPr>
          <p:cNvSpPr>
            <a:spLocks noChangeAspect="1"/>
          </p:cNvSpPr>
          <p:nvPr/>
        </p:nvSpPr>
        <p:spPr>
          <a:xfrm>
            <a:off x="9430901" y="301345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Isosceles Triangle 31">
            <a:extLst>
              <a:ext uri="{FF2B5EF4-FFF2-40B4-BE49-F238E27FC236}">
                <a16:creationId xmlns:a16="http://schemas.microsoft.com/office/drawing/2014/main" id="{AB3D9ACA-89E3-92B7-BF9E-502AA304520D}"/>
              </a:ext>
            </a:extLst>
          </p:cNvPr>
          <p:cNvSpPr>
            <a:spLocks noChangeAspect="1"/>
          </p:cNvSpPr>
          <p:nvPr/>
        </p:nvSpPr>
        <p:spPr>
          <a:xfrm rot="10800000">
            <a:off x="10706318" y="482311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from an ethnic minority background and with no disability were more likely to intend to attend their next breast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lumMod val="95000"/>
                    <a:lumOff val="5000"/>
                  </a:schemeClr>
                </a:solidFill>
                <a:ea typeface="+mn-ea"/>
                <a:cs typeface="+mn-cs"/>
              </a:rPr>
              <a:t>Intention to attend next </a:t>
            </a:r>
            <a:r>
              <a:rPr lang="en-US" sz="1600" b="1" spc="10" dirty="0">
                <a:solidFill>
                  <a:schemeClr val="tx1">
                    <a:lumMod val="95000"/>
                    <a:lumOff val="5000"/>
                  </a:schemeClr>
                </a:solidFill>
              </a:rPr>
              <a:t>breast</a:t>
            </a:r>
            <a:r>
              <a:rPr lang="en-US" sz="1600" b="1" i="0" u="none" strike="noStrike" kern="1200" spc="10" baseline="0" dirty="0">
                <a:solidFill>
                  <a:schemeClr val="tx1">
                    <a:lumMod val="95000"/>
                    <a:lumOff val="5000"/>
                  </a:schemeClr>
                </a:solidFill>
                <a:ea typeface="+mn-ea"/>
                <a:cs typeface="+mn-cs"/>
              </a:rPr>
              <a:t> screening (Net: definitely/probably</a:t>
            </a:r>
            <a:r>
              <a:rPr lang="en-US" sz="1600" b="1" i="0" u="none" strike="noStrike" kern="1200" spc="10" baseline="0" dirty="0">
                <a:solidFill>
                  <a:schemeClr val="tx1"/>
                </a:solidFill>
                <a:ea typeface="+mn-ea"/>
                <a:cs typeface="+mn-cs"/>
              </a:rPr>
              <a:t>)</a:t>
            </a:r>
            <a:endParaRPr lang="en-GB" sz="1600" b="1" i="0" u="none" strike="noStrike" kern="1200" spc="10" baseline="0" dirty="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N=1,655; White: N=1,497; Ethnic minority background: N=158; ABC1: N=750; C2DE: 905; IMD 1-2: N=232; IMD 3-8: N=1,008; IMD 9-10: 415; Disability: N=690; No disability: N=936; Mental health condition: N=476; No mental health condition: 1,107; England: N=820; Wales: N=293; Scotland: N=284; NI: N=258</a:t>
            </a:r>
          </a:p>
        </p:txBody>
      </p:sp>
      <p:grpSp>
        <p:nvGrpSpPr>
          <p:cNvPr id="52" name="Group 51">
            <a:extLst>
              <a:ext uri="{FF2B5EF4-FFF2-40B4-BE49-F238E27FC236}">
                <a16:creationId xmlns:a16="http://schemas.microsoft.com/office/drawing/2014/main" id="{7AB05440-24A6-90CA-D687-139CE3D182B5}"/>
              </a:ext>
            </a:extLst>
          </p:cNvPr>
          <p:cNvGrpSpPr/>
          <p:nvPr/>
        </p:nvGrpSpPr>
        <p:grpSpPr>
          <a:xfrm>
            <a:off x="675335" y="1934235"/>
            <a:ext cx="11219265" cy="3918112"/>
            <a:chOff x="541253" y="844389"/>
            <a:chExt cx="11219265" cy="3918112"/>
          </a:xfrm>
        </p:grpSpPr>
        <p:graphicFrame>
          <p:nvGraphicFramePr>
            <p:cNvPr id="53" name="Chart 52">
              <a:extLst>
                <a:ext uri="{FF2B5EF4-FFF2-40B4-BE49-F238E27FC236}">
                  <a16:creationId xmlns:a16="http://schemas.microsoft.com/office/drawing/2014/main" id="{55C1269C-84B9-AFC8-BD49-7112B950DC3F}"/>
                </a:ext>
              </a:extLst>
            </p:cNvPr>
            <p:cNvGraphicFramePr/>
            <p:nvPr>
              <p:extLst>
                <p:ext uri="{D42A27DB-BD31-4B8C-83A1-F6EECF244321}">
                  <p14:modId xmlns:p14="http://schemas.microsoft.com/office/powerpoint/2010/main" val="179782654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4" name="Rectangle 53">
              <a:extLst>
                <a:ext uri="{FF2B5EF4-FFF2-40B4-BE49-F238E27FC236}">
                  <a16:creationId xmlns:a16="http://schemas.microsoft.com/office/drawing/2014/main" id="{8968255C-4C6D-012F-4454-D49E1D89E2C5}"/>
                </a:ext>
              </a:extLst>
            </p:cNvPr>
            <p:cNvSpPr/>
            <p:nvPr/>
          </p:nvSpPr>
          <p:spPr>
            <a:xfrm>
              <a:off x="571884" y="3458638"/>
              <a:ext cx="630823" cy="2614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7" name="Rectangle 56">
              <a:extLst>
                <a:ext uri="{FF2B5EF4-FFF2-40B4-BE49-F238E27FC236}">
                  <a16:creationId xmlns:a16="http://schemas.microsoft.com/office/drawing/2014/main" id="{20E6EE2F-0C5F-23FF-DEEC-97D12483CC30}"/>
                </a:ext>
              </a:extLst>
            </p:cNvPr>
            <p:cNvSpPr/>
            <p:nvPr/>
          </p:nvSpPr>
          <p:spPr>
            <a:xfrm>
              <a:off x="1927572" y="3477515"/>
              <a:ext cx="685840" cy="340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58" name="Rectangle 57">
              <a:extLst>
                <a:ext uri="{FF2B5EF4-FFF2-40B4-BE49-F238E27FC236}">
                  <a16:creationId xmlns:a16="http://schemas.microsoft.com/office/drawing/2014/main" id="{CB3CFDE4-0527-F0A8-3D75-D18490FFC692}"/>
                </a:ext>
              </a:extLst>
            </p:cNvPr>
            <p:cNvSpPr/>
            <p:nvPr/>
          </p:nvSpPr>
          <p:spPr>
            <a:xfrm>
              <a:off x="2321079" y="3557896"/>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a:p>
              <a:pPr algn="ctr"/>
              <a:r>
                <a:rPr lang="en-GB" sz="1200" dirty="0">
                  <a:solidFill>
                    <a:schemeClr val="tx1"/>
                  </a:solidFill>
                </a:rPr>
                <a:t>background</a:t>
              </a:r>
            </a:p>
          </p:txBody>
        </p:sp>
        <p:sp>
          <p:nvSpPr>
            <p:cNvPr id="59" name="Rectangle 58">
              <a:extLst>
                <a:ext uri="{FF2B5EF4-FFF2-40B4-BE49-F238E27FC236}">
                  <a16:creationId xmlns:a16="http://schemas.microsoft.com/office/drawing/2014/main" id="{855E67FC-C989-D4B3-EDF7-601470F76FAA}"/>
                </a:ext>
              </a:extLst>
            </p:cNvPr>
            <p:cNvSpPr/>
            <p:nvPr/>
          </p:nvSpPr>
          <p:spPr>
            <a:xfrm>
              <a:off x="3357884" y="3488267"/>
              <a:ext cx="692375"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60" name="Rectangle 59">
              <a:extLst>
                <a:ext uri="{FF2B5EF4-FFF2-40B4-BE49-F238E27FC236}">
                  <a16:creationId xmlns:a16="http://schemas.microsoft.com/office/drawing/2014/main" id="{2A61A2C4-A724-6E79-CC80-B010F8223890}"/>
                </a:ext>
              </a:extLst>
            </p:cNvPr>
            <p:cNvSpPr/>
            <p:nvPr/>
          </p:nvSpPr>
          <p:spPr>
            <a:xfrm>
              <a:off x="3889223" y="3508587"/>
              <a:ext cx="641095" cy="293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61" name="Rectangle 60">
              <a:extLst>
                <a:ext uri="{FF2B5EF4-FFF2-40B4-BE49-F238E27FC236}">
                  <a16:creationId xmlns:a16="http://schemas.microsoft.com/office/drawing/2014/main" id="{838AF42D-3CAE-2B8D-2280-8AC066BE042D}"/>
                </a:ext>
              </a:extLst>
            </p:cNvPr>
            <p:cNvSpPr/>
            <p:nvPr/>
          </p:nvSpPr>
          <p:spPr>
            <a:xfrm>
              <a:off x="6558392" y="3425192"/>
              <a:ext cx="853440" cy="3975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cxnSp>
          <p:nvCxnSpPr>
            <p:cNvPr id="62" name="Straight Connector 61">
              <a:extLst>
                <a:ext uri="{FF2B5EF4-FFF2-40B4-BE49-F238E27FC236}">
                  <a16:creationId xmlns:a16="http://schemas.microsoft.com/office/drawing/2014/main" id="{D7AEFD5B-DD1B-2B57-7A67-4A0C94CE109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4CF9836C-492C-CEB4-8DC0-C7F9D06DACE8}"/>
                </a:ext>
              </a:extLst>
            </p:cNvPr>
            <p:cNvSpPr/>
            <p:nvPr/>
          </p:nvSpPr>
          <p:spPr>
            <a:xfrm>
              <a:off x="7124531" y="347197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grpSp>
      <p:sp>
        <p:nvSpPr>
          <p:cNvPr id="128" name="Rectangle 127">
            <a:extLst>
              <a:ext uri="{FF2B5EF4-FFF2-40B4-BE49-F238E27FC236}">
                <a16:creationId xmlns:a16="http://schemas.microsoft.com/office/drawing/2014/main" id="{53E4208F-64BC-876F-4B3B-A173F77042D5}"/>
              </a:ext>
            </a:extLst>
          </p:cNvPr>
          <p:cNvSpPr/>
          <p:nvPr/>
        </p:nvSpPr>
        <p:spPr>
          <a:xfrm>
            <a:off x="8114238" y="460815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Mental health condition</a:t>
            </a:r>
          </a:p>
        </p:txBody>
      </p:sp>
      <p:sp>
        <p:nvSpPr>
          <p:cNvPr id="129" name="Rectangle 128">
            <a:extLst>
              <a:ext uri="{FF2B5EF4-FFF2-40B4-BE49-F238E27FC236}">
                <a16:creationId xmlns:a16="http://schemas.microsoft.com/office/drawing/2014/main" id="{75439B77-DC57-0932-37BB-5B2ED5A416C1}"/>
              </a:ext>
            </a:extLst>
          </p:cNvPr>
          <p:cNvSpPr/>
          <p:nvPr/>
        </p:nvSpPr>
        <p:spPr>
          <a:xfrm>
            <a:off x="8672725" y="468619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mental health condition</a:t>
            </a:r>
          </a:p>
        </p:txBody>
      </p:sp>
      <p:sp>
        <p:nvSpPr>
          <p:cNvPr id="130" name="Rectangle 129">
            <a:extLst>
              <a:ext uri="{FF2B5EF4-FFF2-40B4-BE49-F238E27FC236}">
                <a16:creationId xmlns:a16="http://schemas.microsoft.com/office/drawing/2014/main" id="{47E38265-C926-AD56-6CC8-2D59F3891345}"/>
              </a:ext>
            </a:extLst>
          </p:cNvPr>
          <p:cNvSpPr/>
          <p:nvPr/>
        </p:nvSpPr>
        <p:spPr>
          <a:xfrm>
            <a:off x="4926355" y="4524057"/>
            <a:ext cx="641095"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a:t>
            </a:r>
          </a:p>
          <a:p>
            <a:pPr algn="ctr"/>
            <a:r>
              <a:rPr lang="en-GB" sz="1200" dirty="0">
                <a:solidFill>
                  <a:schemeClr val="tx1"/>
                </a:solidFill>
              </a:rPr>
              <a:t>1-2</a:t>
            </a:r>
          </a:p>
        </p:txBody>
      </p:sp>
      <p:sp>
        <p:nvSpPr>
          <p:cNvPr id="131" name="Rectangle 130">
            <a:extLst>
              <a:ext uri="{FF2B5EF4-FFF2-40B4-BE49-F238E27FC236}">
                <a16:creationId xmlns:a16="http://schemas.microsoft.com/office/drawing/2014/main" id="{94AE0D2D-C7D5-C017-10F0-DD3D78395AE1}"/>
              </a:ext>
            </a:extLst>
          </p:cNvPr>
          <p:cNvSpPr/>
          <p:nvPr/>
        </p:nvSpPr>
        <p:spPr>
          <a:xfrm>
            <a:off x="5381357" y="4535706"/>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3-8</a:t>
            </a:r>
          </a:p>
        </p:txBody>
      </p:sp>
      <p:sp>
        <p:nvSpPr>
          <p:cNvPr id="132" name="Rectangle 131">
            <a:extLst>
              <a:ext uri="{FF2B5EF4-FFF2-40B4-BE49-F238E27FC236}">
                <a16:creationId xmlns:a16="http://schemas.microsoft.com/office/drawing/2014/main" id="{E85DA400-FCC9-F302-CA30-09630AE5FB21}"/>
              </a:ext>
            </a:extLst>
          </p:cNvPr>
          <p:cNvSpPr/>
          <p:nvPr/>
        </p:nvSpPr>
        <p:spPr>
          <a:xfrm>
            <a:off x="5865373" y="4524057"/>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a:t>
            </a:r>
          </a:p>
          <a:p>
            <a:pPr algn="ctr"/>
            <a:r>
              <a:rPr lang="en-GB" sz="1200" dirty="0">
                <a:solidFill>
                  <a:schemeClr val="tx1"/>
                </a:solidFill>
              </a:rPr>
              <a:t>9-10</a:t>
            </a:r>
          </a:p>
        </p:txBody>
      </p:sp>
      <p:sp>
        <p:nvSpPr>
          <p:cNvPr id="133" name="Rectangle 132">
            <a:extLst>
              <a:ext uri="{FF2B5EF4-FFF2-40B4-BE49-F238E27FC236}">
                <a16:creationId xmlns:a16="http://schemas.microsoft.com/office/drawing/2014/main" id="{EB67D1DF-3417-FF94-11B7-370DBE09DC17}"/>
              </a:ext>
            </a:extLst>
          </p:cNvPr>
          <p:cNvSpPr/>
          <p:nvPr/>
        </p:nvSpPr>
        <p:spPr>
          <a:xfrm>
            <a:off x="9657932" y="4555194"/>
            <a:ext cx="602136"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t>
            </a:r>
          </a:p>
        </p:txBody>
      </p:sp>
      <p:sp>
        <p:nvSpPr>
          <p:cNvPr id="134" name="Rectangle 133">
            <a:extLst>
              <a:ext uri="{FF2B5EF4-FFF2-40B4-BE49-F238E27FC236}">
                <a16:creationId xmlns:a16="http://schemas.microsoft.com/office/drawing/2014/main" id="{CAC4A855-5626-B72D-A46D-529D56888574}"/>
              </a:ext>
            </a:extLst>
          </p:cNvPr>
          <p:cNvSpPr/>
          <p:nvPr/>
        </p:nvSpPr>
        <p:spPr>
          <a:xfrm>
            <a:off x="10100641" y="4555194"/>
            <a:ext cx="643987"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Wales</a:t>
            </a:r>
          </a:p>
        </p:txBody>
      </p:sp>
      <p:sp>
        <p:nvSpPr>
          <p:cNvPr id="135" name="Rectangle 134">
            <a:extLst>
              <a:ext uri="{FF2B5EF4-FFF2-40B4-BE49-F238E27FC236}">
                <a16:creationId xmlns:a16="http://schemas.microsoft.com/office/drawing/2014/main" id="{E72E69ED-B71A-609D-2FD5-56C4ED52B120}"/>
              </a:ext>
            </a:extLst>
          </p:cNvPr>
          <p:cNvSpPr/>
          <p:nvPr/>
        </p:nvSpPr>
        <p:spPr>
          <a:xfrm>
            <a:off x="10624557" y="4555523"/>
            <a:ext cx="613746" cy="357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Scot.</a:t>
            </a:r>
          </a:p>
        </p:txBody>
      </p:sp>
      <p:sp>
        <p:nvSpPr>
          <p:cNvPr id="136" name="Rectangle 135">
            <a:extLst>
              <a:ext uri="{FF2B5EF4-FFF2-40B4-BE49-F238E27FC236}">
                <a16:creationId xmlns:a16="http://schemas.microsoft.com/office/drawing/2014/main" id="{9C73728B-8B50-AF85-D163-9647FA7F73AF}"/>
              </a:ext>
            </a:extLst>
          </p:cNvPr>
          <p:cNvSpPr/>
          <p:nvPr/>
        </p:nvSpPr>
        <p:spPr>
          <a:xfrm>
            <a:off x="11045052" y="449619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NI</a:t>
            </a:r>
          </a:p>
        </p:txBody>
      </p:sp>
      <p:sp>
        <p:nvSpPr>
          <p:cNvPr id="154" name="Isosceles Triangle 153">
            <a:extLst>
              <a:ext uri="{FF2B5EF4-FFF2-40B4-BE49-F238E27FC236}">
                <a16:creationId xmlns:a16="http://schemas.microsoft.com/office/drawing/2014/main" id="{272E8F6D-7B56-2C93-B711-158B2D84171D}"/>
              </a:ext>
            </a:extLst>
          </p:cNvPr>
          <p:cNvSpPr>
            <a:spLocks noChangeAspect="1"/>
          </p:cNvSpPr>
          <p:nvPr/>
        </p:nvSpPr>
        <p:spPr>
          <a:xfrm>
            <a:off x="2803015" y="231567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5" name="Isosceles Triangle 154">
            <a:extLst>
              <a:ext uri="{FF2B5EF4-FFF2-40B4-BE49-F238E27FC236}">
                <a16:creationId xmlns:a16="http://schemas.microsoft.com/office/drawing/2014/main" id="{B33949AC-B985-0A17-7F44-1E24DD4A701C}"/>
              </a:ext>
            </a:extLst>
          </p:cNvPr>
          <p:cNvSpPr>
            <a:spLocks noChangeAspect="1"/>
          </p:cNvSpPr>
          <p:nvPr/>
        </p:nvSpPr>
        <p:spPr>
          <a:xfrm rot="10800000">
            <a:off x="2336325" y="26306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6" name="Isosceles Triangle 155">
            <a:extLst>
              <a:ext uri="{FF2B5EF4-FFF2-40B4-BE49-F238E27FC236}">
                <a16:creationId xmlns:a16="http://schemas.microsoft.com/office/drawing/2014/main" id="{FCE758D4-FF68-029A-EA85-27CC78B8EFF3}"/>
              </a:ext>
            </a:extLst>
          </p:cNvPr>
          <p:cNvSpPr>
            <a:spLocks noChangeAspect="1"/>
          </p:cNvSpPr>
          <p:nvPr/>
        </p:nvSpPr>
        <p:spPr>
          <a:xfrm>
            <a:off x="7520941" y="250201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7" name="Isosceles Triangle 156">
            <a:extLst>
              <a:ext uri="{FF2B5EF4-FFF2-40B4-BE49-F238E27FC236}">
                <a16:creationId xmlns:a16="http://schemas.microsoft.com/office/drawing/2014/main" id="{6634730D-4988-4F44-CC09-66D9BF009C53}"/>
              </a:ext>
            </a:extLst>
          </p:cNvPr>
          <p:cNvSpPr>
            <a:spLocks noChangeAspect="1"/>
          </p:cNvSpPr>
          <p:nvPr/>
        </p:nvSpPr>
        <p:spPr>
          <a:xfrm rot="10800000">
            <a:off x="7027539" y="27460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Tree>
    <p:extLst>
      <p:ext uri="{BB962C8B-B14F-4D97-AF65-F5344CB8AC3E}">
        <p14:creationId xmlns:p14="http://schemas.microsoft.com/office/powerpoint/2010/main" val="760771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was the most commonly identified barrier, with those who were overdue, or never attended more likely to identify most barriers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 all up to date (N=1,237); all overdue (N=154); never attended (N=83)</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2319782834"/>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32" name="Isosceles Triangle 31">
            <a:extLst>
              <a:ext uri="{FF2B5EF4-FFF2-40B4-BE49-F238E27FC236}">
                <a16:creationId xmlns:a16="http://schemas.microsoft.com/office/drawing/2014/main" id="{BC80D928-34ED-0099-83A3-5DCA17D53356}"/>
              </a:ext>
            </a:extLst>
          </p:cNvPr>
          <p:cNvSpPr>
            <a:spLocks noChangeAspect="1"/>
          </p:cNvSpPr>
          <p:nvPr/>
        </p:nvSpPr>
        <p:spPr>
          <a:xfrm>
            <a:off x="5634321" y="324263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56F22AB9-67E6-0DD4-B2B2-01E9370A5AA8}"/>
              </a:ext>
            </a:extLst>
          </p:cNvPr>
          <p:cNvSpPr>
            <a:spLocks noChangeAspect="1"/>
          </p:cNvSpPr>
          <p:nvPr/>
        </p:nvSpPr>
        <p:spPr>
          <a:xfrm>
            <a:off x="8020522" y="30881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0" name="Isosceles Triangle 39">
            <a:extLst>
              <a:ext uri="{FF2B5EF4-FFF2-40B4-BE49-F238E27FC236}">
                <a16:creationId xmlns:a16="http://schemas.microsoft.com/office/drawing/2014/main" id="{E59FA9AE-62C4-D1A8-D8DD-ABFD843FA24F}"/>
              </a:ext>
            </a:extLst>
          </p:cNvPr>
          <p:cNvSpPr>
            <a:spLocks noChangeAspect="1"/>
          </p:cNvSpPr>
          <p:nvPr/>
        </p:nvSpPr>
        <p:spPr>
          <a:xfrm rot="10800000">
            <a:off x="7646902" y="394950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EAACCDA2-DE15-C166-D90C-13710C216C3F}"/>
              </a:ext>
            </a:extLst>
          </p:cNvPr>
          <p:cNvSpPr>
            <a:spLocks noChangeAspect="1"/>
          </p:cNvSpPr>
          <p:nvPr/>
        </p:nvSpPr>
        <p:spPr>
          <a:xfrm rot="10800000">
            <a:off x="6557681" y="383829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Isosceles Triangle 47">
            <a:extLst>
              <a:ext uri="{FF2B5EF4-FFF2-40B4-BE49-F238E27FC236}">
                <a16:creationId xmlns:a16="http://schemas.microsoft.com/office/drawing/2014/main" id="{18B5ADCE-9D56-1A36-414C-B04C5637D60A}"/>
              </a:ext>
            </a:extLst>
          </p:cNvPr>
          <p:cNvSpPr>
            <a:spLocks noChangeAspect="1"/>
          </p:cNvSpPr>
          <p:nvPr/>
        </p:nvSpPr>
        <p:spPr>
          <a:xfrm>
            <a:off x="5833612" y="30549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9" name="Isosceles Triangle 48">
            <a:extLst>
              <a:ext uri="{FF2B5EF4-FFF2-40B4-BE49-F238E27FC236}">
                <a16:creationId xmlns:a16="http://schemas.microsoft.com/office/drawing/2014/main" id="{E6774B78-0CF1-0A6F-0C08-BE8D9E30577B}"/>
              </a:ext>
            </a:extLst>
          </p:cNvPr>
          <p:cNvSpPr>
            <a:spLocks noChangeAspect="1"/>
          </p:cNvSpPr>
          <p:nvPr/>
        </p:nvSpPr>
        <p:spPr>
          <a:xfrm rot="10800000">
            <a:off x="5468459" y="373473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0" name="Isosceles Triangle 49">
            <a:extLst>
              <a:ext uri="{FF2B5EF4-FFF2-40B4-BE49-F238E27FC236}">
                <a16:creationId xmlns:a16="http://schemas.microsoft.com/office/drawing/2014/main" id="{F8102907-DDFC-8A94-D096-D02B8E2B9750}"/>
              </a:ext>
            </a:extLst>
          </p:cNvPr>
          <p:cNvSpPr>
            <a:spLocks noChangeAspect="1"/>
          </p:cNvSpPr>
          <p:nvPr/>
        </p:nvSpPr>
        <p:spPr>
          <a:xfrm>
            <a:off x="8916948" y="34922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1" name="Isosceles Triangle 50">
            <a:extLst>
              <a:ext uri="{FF2B5EF4-FFF2-40B4-BE49-F238E27FC236}">
                <a16:creationId xmlns:a16="http://schemas.microsoft.com/office/drawing/2014/main" id="{12B71928-0D75-611D-068C-F4A9148339D6}"/>
              </a:ext>
            </a:extLst>
          </p:cNvPr>
          <p:cNvSpPr>
            <a:spLocks noChangeAspect="1"/>
          </p:cNvSpPr>
          <p:nvPr/>
        </p:nvSpPr>
        <p:spPr>
          <a:xfrm rot="10800000">
            <a:off x="8738816" y="395717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2" name="Isosceles Triangle 51">
            <a:extLst>
              <a:ext uri="{FF2B5EF4-FFF2-40B4-BE49-F238E27FC236}">
                <a16:creationId xmlns:a16="http://schemas.microsoft.com/office/drawing/2014/main" id="{A1CDB5D1-910E-0424-C769-79A9CF2AAB39}"/>
              </a:ext>
            </a:extLst>
          </p:cNvPr>
          <p:cNvSpPr>
            <a:spLocks noChangeAspect="1"/>
          </p:cNvSpPr>
          <p:nvPr/>
        </p:nvSpPr>
        <p:spPr>
          <a:xfrm>
            <a:off x="11305236" y="33611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3" name="Isosceles Triangle 52">
            <a:extLst>
              <a:ext uri="{FF2B5EF4-FFF2-40B4-BE49-F238E27FC236}">
                <a16:creationId xmlns:a16="http://schemas.microsoft.com/office/drawing/2014/main" id="{35E7199D-39DB-98D2-7B9F-9CCBB973F4E5}"/>
              </a:ext>
            </a:extLst>
          </p:cNvPr>
          <p:cNvSpPr>
            <a:spLocks noChangeAspect="1"/>
          </p:cNvSpPr>
          <p:nvPr/>
        </p:nvSpPr>
        <p:spPr>
          <a:xfrm rot="10800000">
            <a:off x="10919951" y="392224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5" name="Isosceles Triangle 4">
            <a:extLst>
              <a:ext uri="{FF2B5EF4-FFF2-40B4-BE49-F238E27FC236}">
                <a16:creationId xmlns:a16="http://schemas.microsoft.com/office/drawing/2014/main" id="{7F93E812-5AD9-43DE-E43D-BB48C49C8B98}"/>
              </a:ext>
            </a:extLst>
          </p:cNvPr>
          <p:cNvSpPr>
            <a:spLocks noChangeAspect="1"/>
          </p:cNvSpPr>
          <p:nvPr/>
        </p:nvSpPr>
        <p:spPr>
          <a:xfrm>
            <a:off x="2558813" y="20405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Isosceles Triangle 5">
            <a:extLst>
              <a:ext uri="{FF2B5EF4-FFF2-40B4-BE49-F238E27FC236}">
                <a16:creationId xmlns:a16="http://schemas.microsoft.com/office/drawing/2014/main" id="{303C90AE-1561-8DF3-5CA7-AEE78348D040}"/>
              </a:ext>
            </a:extLst>
          </p:cNvPr>
          <p:cNvSpPr>
            <a:spLocks noChangeAspect="1"/>
          </p:cNvSpPr>
          <p:nvPr/>
        </p:nvSpPr>
        <p:spPr>
          <a:xfrm rot="10800000">
            <a:off x="1491435" y="39325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Isosceles Triangle 6">
            <a:extLst>
              <a:ext uri="{FF2B5EF4-FFF2-40B4-BE49-F238E27FC236}">
                <a16:creationId xmlns:a16="http://schemas.microsoft.com/office/drawing/2014/main" id="{D0AEE319-34AA-548C-3625-1EBEBE167B8A}"/>
              </a:ext>
            </a:extLst>
          </p:cNvPr>
          <p:cNvSpPr>
            <a:spLocks noChangeAspect="1"/>
          </p:cNvSpPr>
          <p:nvPr/>
        </p:nvSpPr>
        <p:spPr>
          <a:xfrm>
            <a:off x="11059366" y="337832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Isosceles Triangle 9">
            <a:extLst>
              <a:ext uri="{FF2B5EF4-FFF2-40B4-BE49-F238E27FC236}">
                <a16:creationId xmlns:a16="http://schemas.microsoft.com/office/drawing/2014/main" id="{ADA308EA-1FD3-A2FD-7176-9F98C37FC82F}"/>
              </a:ext>
            </a:extLst>
          </p:cNvPr>
          <p:cNvSpPr>
            <a:spLocks noChangeAspect="1"/>
          </p:cNvSpPr>
          <p:nvPr/>
        </p:nvSpPr>
        <p:spPr>
          <a:xfrm rot="10800000">
            <a:off x="9830730" y="394950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Isosceles Triangle 2">
            <a:extLst>
              <a:ext uri="{FF2B5EF4-FFF2-40B4-BE49-F238E27FC236}">
                <a16:creationId xmlns:a16="http://schemas.microsoft.com/office/drawing/2014/main" id="{D1999E03-FF6F-7865-45BF-598CEBD3DBB0}"/>
              </a:ext>
            </a:extLst>
          </p:cNvPr>
          <p:cNvSpPr>
            <a:spLocks noChangeAspect="1"/>
          </p:cNvSpPr>
          <p:nvPr/>
        </p:nvSpPr>
        <p:spPr>
          <a:xfrm>
            <a:off x="3631249" y="20309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Isosceles Triangle 3">
            <a:extLst>
              <a:ext uri="{FF2B5EF4-FFF2-40B4-BE49-F238E27FC236}">
                <a16:creationId xmlns:a16="http://schemas.microsoft.com/office/drawing/2014/main" id="{5763918F-466B-495B-4C13-673412A8ACFD}"/>
              </a:ext>
            </a:extLst>
          </p:cNvPr>
          <p:cNvSpPr>
            <a:spLocks noChangeAspect="1"/>
          </p:cNvSpPr>
          <p:nvPr/>
        </p:nvSpPr>
        <p:spPr>
          <a:xfrm>
            <a:off x="4739663" y="283359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Isosceles Triangle 10">
            <a:extLst>
              <a:ext uri="{FF2B5EF4-FFF2-40B4-BE49-F238E27FC236}">
                <a16:creationId xmlns:a16="http://schemas.microsoft.com/office/drawing/2014/main" id="{1B4C054C-7CE9-EB99-640F-018AB46D5D3F}"/>
              </a:ext>
            </a:extLst>
          </p:cNvPr>
          <p:cNvSpPr>
            <a:spLocks noChangeAspect="1"/>
          </p:cNvSpPr>
          <p:nvPr/>
        </p:nvSpPr>
        <p:spPr>
          <a:xfrm>
            <a:off x="6935856" y="21201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Isosceles Triangle 11">
            <a:extLst>
              <a:ext uri="{FF2B5EF4-FFF2-40B4-BE49-F238E27FC236}">
                <a16:creationId xmlns:a16="http://schemas.microsoft.com/office/drawing/2014/main" id="{A29AA1A2-813A-445D-3428-5ED3E9023CB6}"/>
              </a:ext>
            </a:extLst>
          </p:cNvPr>
          <p:cNvSpPr>
            <a:spLocks noChangeAspect="1"/>
          </p:cNvSpPr>
          <p:nvPr/>
        </p:nvSpPr>
        <p:spPr>
          <a:xfrm>
            <a:off x="9135123" y="279312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8A4E7DE4-E531-F7DB-76FA-AC60513AEDF3}"/>
              </a:ext>
            </a:extLst>
          </p:cNvPr>
          <p:cNvSpPr>
            <a:spLocks noChangeAspect="1"/>
          </p:cNvSpPr>
          <p:nvPr/>
        </p:nvSpPr>
        <p:spPr>
          <a:xfrm>
            <a:off x="10176280" y="27940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Isosceles Triangle 20">
            <a:extLst>
              <a:ext uri="{FF2B5EF4-FFF2-40B4-BE49-F238E27FC236}">
                <a16:creationId xmlns:a16="http://schemas.microsoft.com/office/drawing/2014/main" id="{9616A4A1-F49E-CD16-80B5-869D8B3CBFE2}"/>
              </a:ext>
            </a:extLst>
          </p:cNvPr>
          <p:cNvSpPr>
            <a:spLocks noChangeAspect="1"/>
          </p:cNvSpPr>
          <p:nvPr/>
        </p:nvSpPr>
        <p:spPr>
          <a:xfrm rot="10800000">
            <a:off x="3293358" y="33105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Isosceles Triangle 23">
            <a:extLst>
              <a:ext uri="{FF2B5EF4-FFF2-40B4-BE49-F238E27FC236}">
                <a16:creationId xmlns:a16="http://schemas.microsoft.com/office/drawing/2014/main" id="{C662A314-2EC1-9042-4DA2-CC103353A001}"/>
              </a:ext>
            </a:extLst>
          </p:cNvPr>
          <p:cNvSpPr>
            <a:spLocks noChangeAspect="1"/>
          </p:cNvSpPr>
          <p:nvPr/>
        </p:nvSpPr>
        <p:spPr>
          <a:xfrm>
            <a:off x="7832905" y="337937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0" name="Isosceles Triangle 19">
            <a:extLst>
              <a:ext uri="{FF2B5EF4-FFF2-40B4-BE49-F238E27FC236}">
                <a16:creationId xmlns:a16="http://schemas.microsoft.com/office/drawing/2014/main" id="{F4203488-F577-6306-F36D-EA589C833704}"/>
              </a:ext>
            </a:extLst>
          </p:cNvPr>
          <p:cNvSpPr>
            <a:spLocks noChangeAspect="1"/>
          </p:cNvSpPr>
          <p:nvPr/>
        </p:nvSpPr>
        <p:spPr>
          <a:xfrm>
            <a:off x="1283872" y="24074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Isosceles Triangle 21">
            <a:extLst>
              <a:ext uri="{FF2B5EF4-FFF2-40B4-BE49-F238E27FC236}">
                <a16:creationId xmlns:a16="http://schemas.microsoft.com/office/drawing/2014/main" id="{2A2CF03E-05AC-2EE6-86FD-DD2EDD2D6B2A}"/>
              </a:ext>
            </a:extLst>
          </p:cNvPr>
          <p:cNvSpPr>
            <a:spLocks noChangeAspect="1"/>
          </p:cNvSpPr>
          <p:nvPr/>
        </p:nvSpPr>
        <p:spPr>
          <a:xfrm>
            <a:off x="2359659" y="25835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E0B5E237-B45B-FDA1-D030-5479D5FEFA89}"/>
              </a:ext>
            </a:extLst>
          </p:cNvPr>
          <p:cNvSpPr>
            <a:spLocks noChangeAspect="1"/>
          </p:cNvSpPr>
          <p:nvPr/>
        </p:nvSpPr>
        <p:spPr>
          <a:xfrm>
            <a:off x="3459220" y="26978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5" name="Isosceles Triangle 24">
            <a:extLst>
              <a:ext uri="{FF2B5EF4-FFF2-40B4-BE49-F238E27FC236}">
                <a16:creationId xmlns:a16="http://schemas.microsoft.com/office/drawing/2014/main" id="{5879F386-F024-10D1-3EFE-C4C454194D30}"/>
              </a:ext>
            </a:extLst>
          </p:cNvPr>
          <p:cNvSpPr>
            <a:spLocks noChangeAspect="1"/>
          </p:cNvSpPr>
          <p:nvPr/>
        </p:nvSpPr>
        <p:spPr>
          <a:xfrm rot="10800000">
            <a:off x="2159242" y="30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Isosceles Triangle 26">
            <a:extLst>
              <a:ext uri="{FF2B5EF4-FFF2-40B4-BE49-F238E27FC236}">
                <a16:creationId xmlns:a16="http://schemas.microsoft.com/office/drawing/2014/main" id="{847D82A1-1F71-40F0-3EE7-D9E9C616AD17}"/>
              </a:ext>
            </a:extLst>
          </p:cNvPr>
          <p:cNvSpPr>
            <a:spLocks noChangeAspect="1"/>
          </p:cNvSpPr>
          <p:nvPr/>
        </p:nvSpPr>
        <p:spPr>
          <a:xfrm>
            <a:off x="6723543" y="341871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8" name="Isosceles Triangle 27">
            <a:extLst>
              <a:ext uri="{FF2B5EF4-FFF2-40B4-BE49-F238E27FC236}">
                <a16:creationId xmlns:a16="http://schemas.microsoft.com/office/drawing/2014/main" id="{096A48FD-C4B5-1AF2-297D-46EB055C1F54}"/>
              </a:ext>
            </a:extLst>
          </p:cNvPr>
          <p:cNvSpPr>
            <a:spLocks noChangeAspect="1"/>
          </p:cNvSpPr>
          <p:nvPr/>
        </p:nvSpPr>
        <p:spPr>
          <a:xfrm>
            <a:off x="9988157" y="339359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Barriers varied across different demographic groups. Physical discomfort due to mobility and physical issues are common barriers for the youngest eligible respondents, those with a disability and those with a mental health condition.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33" name="Speech Bubble: Rectangle with Corners Rounded 32">
            <a:extLst>
              <a:ext uri="{FF2B5EF4-FFF2-40B4-BE49-F238E27FC236}">
                <a16:creationId xmlns:a16="http://schemas.microsoft.com/office/drawing/2014/main" id="{04DA8385-8BA8-0063-3CC9-CF991DD12642}"/>
              </a:ext>
            </a:extLst>
          </p:cNvPr>
          <p:cNvSpPr/>
          <p:nvPr/>
        </p:nvSpPr>
        <p:spPr>
          <a:xfrm>
            <a:off x="76626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those from a White background to cite a number of barriers including: past experience of pain (36% vs 31%), not wanting a man to carry out the test (32% vs 28%), not having symptoms (17% vs 7%), being frightened of findings (16% vs 13%) and not thinking they are at risk (12% vs 6%).</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458935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50-54 were more likely to state that they were worried it might be painful (35%) compared to 55-64 (29%) and 65+ (19%). They also identified concerns over what the test might find (23% vs 16% 55-64 and 8% 65+), or being worried that they would find the appointment physically uncomfortable (19% vs 12% 55-64 and 7% 65+). </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8361639"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disability were more likely than those without to state that being worried they would find their appointment physically uncomfortable was a barrier (16% vs 7%). They were also more likely to identify concerns around pain (28% vs 22%) or that the appointment was too far from home (12% vs 6%).</a:t>
            </a:r>
          </a:p>
        </p:txBody>
      </p:sp>
      <p:sp>
        <p:nvSpPr>
          <p:cNvPr id="36" name="Speech Bubble: Rectangle with Corners Rounded 35">
            <a:extLst>
              <a:ext uri="{FF2B5EF4-FFF2-40B4-BE49-F238E27FC236}">
                <a16:creationId xmlns:a16="http://schemas.microsoft.com/office/drawing/2014/main" id="{16C47841-E3DA-9BED-01D5-83CDABF8D750}"/>
              </a:ext>
            </a:extLst>
          </p:cNvPr>
          <p:cNvSpPr/>
          <p:nvPr/>
        </p:nvSpPr>
        <p:spPr>
          <a:xfrm>
            <a:off x="76626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have been diagnosed with a mental health condition were more likely than those without to identify worry that the appointment would be physically uncomfortable (17% vs 8%), as well as practical barriers such as: finding it difficult to get a test at a convenient time (12% vs 6%) or finding it difficult to get to the appointment (8% vs 3%).</a:t>
            </a:r>
          </a:p>
        </p:txBody>
      </p:sp>
      <p:sp>
        <p:nvSpPr>
          <p:cNvPr id="37" name="Speech Bubble: Rectangle with Corners Rounded 36">
            <a:extLst>
              <a:ext uri="{FF2B5EF4-FFF2-40B4-BE49-F238E27FC236}">
                <a16:creationId xmlns:a16="http://schemas.microsoft.com/office/drawing/2014/main" id="{290CC67B-B6C4-AA1B-EDD6-2F2716BB1F5E}"/>
              </a:ext>
            </a:extLst>
          </p:cNvPr>
          <p:cNvSpPr/>
          <p:nvPr/>
        </p:nvSpPr>
        <p:spPr>
          <a:xfrm>
            <a:off x="458935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more likely than those from a higher social grade (ABC1) to identify being embarrassed to go (10% vs 5%), finding it difficult to get an appointment at a convenient time (10% vs 6%), or not thinking they are at risk of breast cancer (8% vs 4%).</a:t>
            </a:r>
          </a:p>
        </p:txBody>
      </p:sp>
      <p:sp>
        <p:nvSpPr>
          <p:cNvPr id="50" name="Speech Bubble: Rectangle with Corners Rounded 49">
            <a:extLst>
              <a:ext uri="{FF2B5EF4-FFF2-40B4-BE49-F238E27FC236}">
                <a16:creationId xmlns:a16="http://schemas.microsoft.com/office/drawing/2014/main" id="{2C524A4E-5914-E771-9184-D4862608D8D9}"/>
              </a:ext>
            </a:extLst>
          </p:cNvPr>
          <p:cNvSpPr/>
          <p:nvPr/>
        </p:nvSpPr>
        <p:spPr>
          <a:xfrm>
            <a:off x="836163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the most deprived IMD deciles (1-2) were more likely than those in 9-10 to identify a number of barriers. Those with the largest discrepancies include worries around pain (39% vs 22%), not having any symptoms (19% vs 4%) and difficulty getting an appointment at a convenient time (16% vs 6%).</a:t>
            </a:r>
          </a:p>
        </p:txBody>
      </p:sp>
      <p:sp>
        <p:nvSpPr>
          <p:cNvPr id="51" name="Rectangle: Rounded Corners 50">
            <a:extLst>
              <a:ext uri="{FF2B5EF4-FFF2-40B4-BE49-F238E27FC236}">
                <a16:creationId xmlns:a16="http://schemas.microsoft.com/office/drawing/2014/main" id="{0DA84E39-16FB-D911-8EF5-1888A482DB71}"/>
              </a:ext>
            </a:extLst>
          </p:cNvPr>
          <p:cNvSpPr/>
          <p:nvPr/>
        </p:nvSpPr>
        <p:spPr>
          <a:xfrm>
            <a:off x="154335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536894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914556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54" name="Rectangle: Rounded Corners 53">
            <a:extLst>
              <a:ext uri="{FF2B5EF4-FFF2-40B4-BE49-F238E27FC236}">
                <a16:creationId xmlns:a16="http://schemas.microsoft.com/office/drawing/2014/main" id="{7511FE6E-B298-09CD-A2E5-781EB0053542}"/>
              </a:ext>
            </a:extLst>
          </p:cNvPr>
          <p:cNvSpPr/>
          <p:nvPr/>
        </p:nvSpPr>
        <p:spPr>
          <a:xfrm>
            <a:off x="155288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Mental health</a:t>
            </a:r>
          </a:p>
        </p:txBody>
      </p:sp>
      <p:sp>
        <p:nvSpPr>
          <p:cNvPr id="60" name="Rectangle: Rounded Corners 59">
            <a:extLst>
              <a:ext uri="{FF2B5EF4-FFF2-40B4-BE49-F238E27FC236}">
                <a16:creationId xmlns:a16="http://schemas.microsoft.com/office/drawing/2014/main" id="{D49302D3-0349-5F80-CA15-2C79B5A74B9C}"/>
              </a:ext>
            </a:extLst>
          </p:cNvPr>
          <p:cNvSpPr/>
          <p:nvPr/>
        </p:nvSpPr>
        <p:spPr>
          <a:xfrm>
            <a:off x="537847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61" name="Rectangle: Rounded Corners 60">
            <a:extLst>
              <a:ext uri="{FF2B5EF4-FFF2-40B4-BE49-F238E27FC236}">
                <a16:creationId xmlns:a16="http://schemas.microsoft.com/office/drawing/2014/main" id="{AA66F4BF-FBB7-0E65-2610-7BF0DCD25F7E}"/>
              </a:ext>
            </a:extLst>
          </p:cNvPr>
          <p:cNvSpPr/>
          <p:nvPr/>
        </p:nvSpPr>
        <p:spPr>
          <a:xfrm>
            <a:off x="915508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484787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40B3-DC07-8BF0-D16D-163E851EDA5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66A4921-5831-847F-B99B-7C8C46F6A8EA}"/>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Worries around pain continued to be a common barrier for many, as well as believing they did not have symptoms.</a:t>
            </a:r>
          </a:p>
        </p:txBody>
      </p:sp>
      <p:sp>
        <p:nvSpPr>
          <p:cNvPr id="16" name="Footer Placeholder 5">
            <a:extLst>
              <a:ext uri="{FF2B5EF4-FFF2-40B4-BE49-F238E27FC236}">
                <a16:creationId xmlns:a16="http://schemas.microsoft.com/office/drawing/2014/main" id="{F317CBF1-7149-FDBD-6937-FEB1DCCDC472}"/>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(N=1,527)</a:t>
            </a:r>
          </a:p>
        </p:txBody>
      </p:sp>
      <p:sp>
        <p:nvSpPr>
          <p:cNvPr id="2" name="TextBox 1">
            <a:extLst>
              <a:ext uri="{FF2B5EF4-FFF2-40B4-BE49-F238E27FC236}">
                <a16:creationId xmlns:a16="http://schemas.microsoft.com/office/drawing/2014/main" id="{C19CDBBC-0C6E-C476-7A2C-EA3DE0A30DB8}"/>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cxnSp>
        <p:nvCxnSpPr>
          <p:cNvPr id="161" name="Straight Connector 160">
            <a:extLst>
              <a:ext uri="{FF2B5EF4-FFF2-40B4-BE49-F238E27FC236}">
                <a16:creationId xmlns:a16="http://schemas.microsoft.com/office/drawing/2014/main" id="{9F15946D-823D-250A-0ED3-1A004D86D595}"/>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8" name="Speech Bubble: Rectangle with Corners Rounded 17">
            <a:extLst>
              <a:ext uri="{FF2B5EF4-FFF2-40B4-BE49-F238E27FC236}">
                <a16:creationId xmlns:a16="http://schemas.microsoft.com/office/drawing/2014/main" id="{3022CB5E-A9A1-C190-BED1-BA8A1A82424F}"/>
              </a:ext>
            </a:extLst>
          </p:cNvPr>
          <p:cNvSpPr/>
          <p:nvPr/>
        </p:nvSpPr>
        <p:spPr>
          <a:xfrm>
            <a:off x="4575063" y="2969479"/>
            <a:ext cx="3488620" cy="20796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64% up to date / 11% overdue</a:t>
            </a:r>
          </a:p>
          <a:p>
            <a:pPr algn="ctr"/>
            <a:endParaRPr lang="en-GB" sz="600" b="1" dirty="0">
              <a:solidFill>
                <a:schemeClr val="accent1"/>
              </a:solidFill>
            </a:endParaRPr>
          </a:p>
          <a:p>
            <a:pPr algn="ctr"/>
            <a:r>
              <a:rPr lang="en-GB" sz="1200" dirty="0">
                <a:solidFill>
                  <a:schemeClr val="tx1"/>
                </a:solidFill>
              </a:rPr>
              <a:t>More likely than all others to identify barriers such as: having to arrange an appointment (26%), the appointment being too far from home (24%) and not affording costs (12%)</a:t>
            </a:r>
          </a:p>
        </p:txBody>
      </p:sp>
      <p:sp>
        <p:nvSpPr>
          <p:cNvPr id="19" name="Speech Bubble: Rectangle with Corners Rounded 18">
            <a:extLst>
              <a:ext uri="{FF2B5EF4-FFF2-40B4-BE49-F238E27FC236}">
                <a16:creationId xmlns:a16="http://schemas.microsoft.com/office/drawing/2014/main" id="{A77112BF-6218-C620-1266-4E949A5D0F0E}"/>
              </a:ext>
            </a:extLst>
          </p:cNvPr>
          <p:cNvSpPr/>
          <p:nvPr/>
        </p:nvSpPr>
        <p:spPr>
          <a:xfrm>
            <a:off x="8448950" y="2940670"/>
            <a:ext cx="3488620" cy="207969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69% up to date / 11% overdue</a:t>
            </a:r>
          </a:p>
          <a:p>
            <a:pPr algn="ctr"/>
            <a:endParaRPr lang="en-GB" sz="600" b="1" dirty="0">
              <a:solidFill>
                <a:schemeClr val="accent1"/>
              </a:solidFill>
            </a:endParaRPr>
          </a:p>
          <a:p>
            <a:pPr algn="ctr"/>
            <a:r>
              <a:rPr lang="en-GB" sz="1200" dirty="0">
                <a:solidFill>
                  <a:schemeClr val="tx1"/>
                </a:solidFill>
              </a:rPr>
              <a:t>More likely than all others to select most barriers as influential. The barriers with the greatest discrepancy were: worries around pain (34%), worried about finding it uncomfortable (19%) and being too embarrassed (16%).</a:t>
            </a:r>
          </a:p>
        </p:txBody>
      </p:sp>
      <p:sp>
        <p:nvSpPr>
          <p:cNvPr id="24" name="Rectangle: Rounded Corners 23">
            <a:extLst>
              <a:ext uri="{FF2B5EF4-FFF2-40B4-BE49-F238E27FC236}">
                <a16:creationId xmlns:a16="http://schemas.microsoft.com/office/drawing/2014/main" id="{536B5F31-3F69-6946-1C04-8B8F76BE63B8}"/>
              </a:ext>
            </a:extLst>
          </p:cNvPr>
          <p:cNvSpPr/>
          <p:nvPr/>
        </p:nvSpPr>
        <p:spPr>
          <a:xfrm>
            <a:off x="5068131" y="2780289"/>
            <a:ext cx="2509317"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with disability</a:t>
            </a:r>
          </a:p>
        </p:txBody>
      </p:sp>
      <p:sp>
        <p:nvSpPr>
          <p:cNvPr id="25" name="Rectangle: Rounded Corners 24">
            <a:extLst>
              <a:ext uri="{FF2B5EF4-FFF2-40B4-BE49-F238E27FC236}">
                <a16:creationId xmlns:a16="http://schemas.microsoft.com/office/drawing/2014/main" id="{CCE2E862-3565-9D29-CB46-C3EB9BB2BE9E}"/>
              </a:ext>
            </a:extLst>
          </p:cNvPr>
          <p:cNvSpPr/>
          <p:nvPr/>
        </p:nvSpPr>
        <p:spPr>
          <a:xfrm>
            <a:off x="8865464" y="2801954"/>
            <a:ext cx="2655592"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Low social grade with mental health condition</a:t>
            </a:r>
          </a:p>
        </p:txBody>
      </p:sp>
      <p:sp>
        <p:nvSpPr>
          <p:cNvPr id="29" name="Oval 28">
            <a:extLst>
              <a:ext uri="{FF2B5EF4-FFF2-40B4-BE49-F238E27FC236}">
                <a16:creationId xmlns:a16="http://schemas.microsoft.com/office/drawing/2014/main" id="{4DCDBAD6-160B-194F-8297-E272F010B695}"/>
              </a:ext>
            </a:extLst>
          </p:cNvPr>
          <p:cNvSpPr/>
          <p:nvPr/>
        </p:nvSpPr>
        <p:spPr>
          <a:xfrm>
            <a:off x="3832331" y="271722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47">
            <a:extLst>
              <a:ext uri="{FF2B5EF4-FFF2-40B4-BE49-F238E27FC236}">
                <a16:creationId xmlns:a16="http://schemas.microsoft.com/office/drawing/2014/main" id="{C0E52BF9-4CBB-DEC6-E401-A5D93E25187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4" name="Speech Bubble: Rectangle with Corners Rounded 3">
            <a:extLst>
              <a:ext uri="{FF2B5EF4-FFF2-40B4-BE49-F238E27FC236}">
                <a16:creationId xmlns:a16="http://schemas.microsoft.com/office/drawing/2014/main" id="{1A8030EF-A529-D864-CBDE-F28E822165C1}"/>
              </a:ext>
            </a:extLst>
          </p:cNvPr>
          <p:cNvSpPr/>
          <p:nvPr/>
        </p:nvSpPr>
        <p:spPr>
          <a:xfrm>
            <a:off x="701176" y="2972899"/>
            <a:ext cx="3488620" cy="204482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b="1" dirty="0">
                <a:solidFill>
                  <a:schemeClr val="accent3"/>
                </a:solidFill>
              </a:rPr>
              <a:t>60% up to date / 13% overdue</a:t>
            </a:r>
          </a:p>
          <a:p>
            <a:pPr algn="ctr"/>
            <a:endParaRPr lang="en-GB" sz="600" b="1" dirty="0">
              <a:solidFill>
                <a:schemeClr val="accent1"/>
              </a:solidFill>
            </a:endParaRPr>
          </a:p>
          <a:p>
            <a:pPr algn="ctr"/>
            <a:r>
              <a:rPr lang="en-GB" sz="1200" dirty="0">
                <a:solidFill>
                  <a:schemeClr val="tx1"/>
                </a:solidFill>
              </a:rPr>
              <a:t>More likely than all others to select most as influential. The barriers with the greatest discrepancy were: not having any symptoms (25%), worries around pain (35%) and not thinking they’re at risk (17%).</a:t>
            </a:r>
          </a:p>
        </p:txBody>
      </p:sp>
      <p:sp>
        <p:nvSpPr>
          <p:cNvPr id="6" name="Rectangle: Rounded Corners 5">
            <a:extLst>
              <a:ext uri="{FF2B5EF4-FFF2-40B4-BE49-F238E27FC236}">
                <a16:creationId xmlns:a16="http://schemas.microsoft.com/office/drawing/2014/main" id="{2B62A1C0-C566-7284-A4F8-CC56D8244356}"/>
              </a:ext>
            </a:extLst>
          </p:cNvPr>
          <p:cNvSpPr/>
          <p:nvPr/>
        </p:nvSpPr>
        <p:spPr>
          <a:xfrm>
            <a:off x="1184559" y="2800540"/>
            <a:ext cx="2518479" cy="40269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 minority background in low social grade</a:t>
            </a:r>
          </a:p>
        </p:txBody>
      </p:sp>
      <p:sp>
        <p:nvSpPr>
          <p:cNvPr id="9" name="Oval 8">
            <a:extLst>
              <a:ext uri="{FF2B5EF4-FFF2-40B4-BE49-F238E27FC236}">
                <a16:creationId xmlns:a16="http://schemas.microsoft.com/office/drawing/2014/main" id="{8AC84040-9EE1-23DD-CD63-ACF932544998}"/>
              </a:ext>
            </a:extLst>
          </p:cNvPr>
          <p:cNvSpPr/>
          <p:nvPr/>
        </p:nvSpPr>
        <p:spPr>
          <a:xfrm>
            <a:off x="7666637" y="26696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084309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a:t>
            </a:r>
            <a:r>
              <a:rPr lang="en-GB" dirty="0">
                <a:latin typeface="+mn-lt"/>
              </a:rPr>
              <a:t>November 2024</a:t>
            </a:r>
            <a:endParaRPr lang="en-GB" dirty="0">
              <a:latin typeface="+mj-lt"/>
            </a:endParaRPr>
          </a:p>
        </p:txBody>
      </p:sp>
    </p:spTree>
    <p:extLst>
      <p:ext uri="{BB962C8B-B14F-4D97-AF65-F5344CB8AC3E}">
        <p14:creationId xmlns:p14="http://schemas.microsoft.com/office/powerpoint/2010/main" val="458902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latin typeface="+mn-lt"/>
              </a:rPr>
              <a:t>Risk factors</a:t>
            </a:r>
            <a:br>
              <a:rPr lang="en-GB" sz="1400" b="1" dirty="0">
                <a:latin typeface="+mn-lt"/>
              </a:rPr>
            </a:br>
            <a:r>
              <a:rPr lang="en-US" sz="1400" dirty="0">
                <a:latin typeface="+mn-lt"/>
              </a:rPr>
              <a:t>Almost all respondents recognised the main preventable risk factors when prompted, particularly smoking. However, when looking at lifestyle choices, even though all main risk factors were identified by a majority and external lifestyle choices were consistently cited as a top cause for cancer, there were fewer who reported currently doing things such as increasing physical activity, reducing smoking and losing weight. The behaviours that see the lowest rates are stopping smoking completely and drinking less alcohol, perhaps less due to lack of awareness but rather their addictive nature. Additional work around the impact of risk factors and support with the more addictive risk factors could be beneficial in translating awareness to behaviour.</a:t>
            </a:r>
          </a:p>
          <a:p>
            <a:endParaRPr lang="en-GB" sz="1400" b="1" dirty="0">
              <a:solidFill>
                <a:srgbClr val="FF0000"/>
              </a:solidFill>
              <a:latin typeface="+mn-lt"/>
            </a:endParaRPr>
          </a:p>
          <a:p>
            <a:r>
              <a:rPr lang="en-GB" sz="1400" b="1" dirty="0">
                <a:latin typeface="+mn-lt"/>
              </a:rPr>
              <a:t>Participation in screening</a:t>
            </a:r>
          </a:p>
          <a:p>
            <a:r>
              <a:rPr lang="en-US" sz="1400" dirty="0">
                <a:latin typeface="+mn-lt"/>
              </a:rPr>
              <a:t>Positively, awareness of symptoms for breast and bowel cancer are high, and a majority of those eligible are categorised as up to date across all three kinds of cancer (cervical, breast and bowel). Perhaps unsurprisingly, those who are overdue are less likely to report plans to attend their next screening, and the main reasons cited typically include fear of pain (for breast and cervical screening), and uncertainty over logistics (for bowel screening). As such, this may demonstrate that a lack of understanding of what the test will entail contributes to avoidance of screening. Likewise, when thinking generally about attending hospital tests, three-quarters cited that being given information about what a test involved would motivate them to go, targeted messaging around what is involved, as well as transparency around options and pain levels, may be effective. Additionally, as many cite being frightened of the results, or that it did not seem necessarily/they had no symptoms, further education on risks of delaying screening, and ongoing communication that screening is for those without symptoms, could also be beneficial.</a:t>
            </a:r>
            <a:endParaRPr lang="en-GB" sz="1400" dirty="0">
              <a:latin typeface="+mn-lt"/>
            </a:endParaRP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latin typeface="+mn-lt"/>
              </a:rPr>
              <a:t>Trust in care</a:t>
            </a:r>
            <a:br>
              <a:rPr lang="en-GB" sz="1400" b="1" dirty="0">
                <a:latin typeface="+mn-lt"/>
              </a:rPr>
            </a:br>
            <a:r>
              <a:rPr lang="en-GB" sz="1400" dirty="0">
                <a:latin typeface="+mn-lt"/>
              </a:rPr>
              <a:t>O</a:t>
            </a:r>
            <a:r>
              <a:rPr lang="en-US" sz="1400" dirty="0">
                <a:latin typeface="+mn-lt"/>
              </a:rPr>
              <a:t>f those that delayed speaking to a healthcare professional, there appears to be a lack of confidence in their ability to access care or treatment. Around half reported that difficulty getting appointments played a role in delaying, and a strong majority do not feel the NHS has enough resources to diagnose or treat those with cancer adequately. Of those who tried to make an appointment – though encouragingly 83% were able to – a majority of those who were not able to do so said they tried multiple times. This lack of ability to access medical resources, and confidence in doing so, could be impacting the proportion who seek medical assistance for their symptoms. </a:t>
            </a:r>
            <a:endParaRPr lang="en-GB" sz="1400" dirty="0">
              <a:latin typeface="+mn-lt"/>
            </a:endParaRPr>
          </a:p>
          <a:p>
            <a:endParaRPr lang="en-GB" sz="1400" b="1" dirty="0">
              <a:solidFill>
                <a:srgbClr val="FF0000"/>
              </a:solidFill>
              <a:latin typeface="+mn-lt"/>
            </a:endParaRPr>
          </a:p>
          <a:p>
            <a:r>
              <a:rPr lang="en-GB" sz="1400" b="1" dirty="0">
                <a:latin typeface="+mn-lt"/>
              </a:rPr>
              <a:t>Remote consultations</a:t>
            </a:r>
          </a:p>
          <a:p>
            <a:r>
              <a:rPr lang="en-US" sz="1400" dirty="0">
                <a:latin typeface="+mn-lt"/>
              </a:rPr>
              <a:t>Around 2 in 5 received healthcare remotely in the last year, and this was more common among those who are older (aged 50+), who have a disability or mental health condition. This indicates that remote appointments are being utilised more by people with potentially more limited mobility. That said, while sentiments towards remote appointments are overall quite positive, this is largely driven by younger respondents. As older respondents are more likely to use them, perhaps targeted measures around benefits and safety of remote consultations towards this older age group could be effective. Additionally, as those from lower social grades and ethnic minority backgrounds were less likely to feel positively towards remote consultations, extending the targeted measures towards these subgroups may also be effective.</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 November 2024</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28E5BD8E2504E83631788C49D30CD" ma:contentTypeVersion="16" ma:contentTypeDescription="Create a new document." ma:contentTypeScope="" ma:versionID="c3f2b0acccc5c1cf4cb9ec6f94924845">
  <xsd:schema xmlns:xsd="http://www.w3.org/2001/XMLSchema" xmlns:xs="http://www.w3.org/2001/XMLSchema" xmlns:p="http://schemas.microsoft.com/office/2006/metadata/properties" xmlns:ns2="81f8a776-62d8-43e5-a547-6e3aa8fd37db" xmlns:ns3="3a19e7ed-fa57-47e4-9548-f51decb78f1b" targetNamespace="http://schemas.microsoft.com/office/2006/metadata/properties" ma:root="true" ma:fieldsID="66a19de29af4c1c40f08b01c6e08a09d" ns2:_="" ns3:_="">
    <xsd:import namespace="81f8a776-62d8-43e5-a547-6e3aa8fd37db"/>
    <xsd:import namespace="3a19e7ed-fa57-47e4-9548-f51decb78f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776-62d8-43e5-a547-6e3aa8fd3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9e7ed-fa57-47e4-9548-f51decb78f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5cdb5fa-b86a-46c3-a9a3-27e45cf5ca81}" ma:internalName="TaxCatchAll" ma:showField="CatchAllData" ma:web="3a19e7ed-fa57-47e4-9548-f51decb78f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19e7ed-fa57-47e4-9548-f51decb78f1b" xsi:nil="true"/>
    <lcf76f155ced4ddcb4097134ff3c332f xmlns="81f8a776-62d8-43e5-a547-6e3aa8fd37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8E69FA04-2E2A-4A8C-A0FC-E924565A0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776-62d8-43e5-a547-6e3aa8fd37db"/>
    <ds:schemaRef ds:uri="3a19e7ed-fa57-47e4-9548-f51decb78f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D4C24-F87F-4FC6-957C-E0116AF85484}">
  <ds:schemaRef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3a19e7ed-fa57-47e4-9548-f51decb78f1b"/>
    <ds:schemaRef ds:uri="http://www.w3.org/XML/1998/namespace"/>
    <ds:schemaRef ds:uri="81f8a776-62d8-43e5-a547-6e3aa8fd37d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4473892f-71e0-46fc-8dec-273902b51349}" enabled="0" method="" siteId="{4473892f-71e0-46fc-8dec-273902b51349}" removed="1"/>
</clbl:labelList>
</file>

<file path=docProps/app.xml><?xml version="1.0" encoding="utf-8"?>
<Properties xmlns="http://schemas.openxmlformats.org/officeDocument/2006/extended-properties" xmlns:vt="http://schemas.openxmlformats.org/officeDocument/2006/docPropsVTypes">
  <TotalTime>9099</TotalTime>
  <Words>32669</Words>
  <Application>Microsoft Office PowerPoint</Application>
  <PresentationFormat>Widescreen</PresentationFormat>
  <Paragraphs>2552</Paragraphs>
  <Slides>98</Slides>
  <Notes>77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98</vt:i4>
      </vt:variant>
    </vt:vector>
  </HeadingPairs>
  <TitlesOfParts>
    <vt:vector size="107" baseType="lpstr">
      <vt:lpstr>Calibri</vt:lpstr>
      <vt:lpstr>Poppins</vt:lpstr>
      <vt:lpstr>F37 Hybrid Medium</vt:lpstr>
      <vt:lpstr>Aptos Narrow</vt:lpstr>
      <vt:lpstr>Rawline</vt:lpstr>
      <vt:lpstr>Arial Black</vt:lpstr>
      <vt:lpstr>Arial</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Danielle Masterson</cp:lastModifiedBy>
  <cp:revision>28</cp:revision>
  <dcterms:created xsi:type="dcterms:W3CDTF">2023-04-19T10:51:19Z</dcterms:created>
  <dcterms:modified xsi:type="dcterms:W3CDTF">2026-06-26T11:33:38Z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0x010100C8B28E5BD8E2504E83631788C49D30CD</vt:lpwstr>
  </property>
  <property fmtid="{D5CDD505-2E9C-101B-9397-08002B2CF9AE}" pid="4" name="_MarkAsFinal">
    <vt:bool>true</vt:bool>
  </property>
</Properties>
</file>