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2" r:id="rId4"/>
  </p:sldMasterIdLst>
  <p:notesMasterIdLst>
    <p:notesMasterId r:id="rId23"/>
  </p:notesMasterIdLst>
  <p:handoutMasterIdLst>
    <p:handoutMasterId r:id="rId24"/>
  </p:handoutMasterIdLst>
  <p:sldIdLst>
    <p:sldId id="430" r:id="rId5"/>
    <p:sldId id="490" r:id="rId6"/>
    <p:sldId id="503" r:id="rId7"/>
    <p:sldId id="483" r:id="rId8"/>
    <p:sldId id="493" r:id="rId9"/>
    <p:sldId id="485" r:id="rId10"/>
    <p:sldId id="486" r:id="rId11"/>
    <p:sldId id="487" r:id="rId12"/>
    <p:sldId id="495" r:id="rId13"/>
    <p:sldId id="464" r:id="rId14"/>
    <p:sldId id="268" r:id="rId15"/>
    <p:sldId id="497" r:id="rId16"/>
    <p:sldId id="504" r:id="rId17"/>
    <p:sldId id="501" r:id="rId18"/>
    <p:sldId id="261" r:id="rId19"/>
    <p:sldId id="494" r:id="rId20"/>
    <p:sldId id="263" r:id="rId21"/>
    <p:sldId id="264" r:id="rId22"/>
  </p:sldIdLst>
  <p:sldSz cx="24382413" cy="13716000"/>
  <p:notesSz cx="6858000" cy="9144000"/>
  <p:embeddedFontLst>
    <p:embeddedFont>
      <p:font typeface="Bitter" pitchFamily="2" charset="77"/>
      <p:regular r:id="rId25"/>
      <p:bold r:id="rId26"/>
      <p:italic r:id="rId27"/>
      <p:boldItalic r:id="rId28"/>
    </p:embeddedFont>
    <p:embeddedFont>
      <p:font typeface="Bitter SemiBold" pitchFamily="2" charset="77"/>
      <p:regular r:id="rId29"/>
      <p:bold r:id="rId30"/>
      <p:italic r:id="rId31"/>
      <p:boldItalic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  <p:embeddedFont>
      <p:font typeface="Roboto Condensed Light" panose="02000000000000000000" pitchFamily="2" charset="0"/>
      <p:regular r:id="rId37"/>
      <p:bold r:id="rId38"/>
      <p:italic r:id="rId39"/>
    </p:embeddedFont>
    <p:embeddedFont>
      <p:font typeface="Rubik" pitchFamily="2" charset="-79"/>
      <p:regular r:id="rId40"/>
      <p:bold r:id="rId41"/>
      <p:italic r:id="rId42"/>
      <p:boldItalic r:id="rId43"/>
    </p:embeddedFont>
    <p:embeddedFont>
      <p:font typeface="Rubik Medium" pitchFamily="2" charset="-79"/>
      <p:regular r:id="rId44"/>
      <p:italic r:id="rId45"/>
    </p:embeddedFont>
    <p:embeddedFont>
      <p:font typeface="Rubik SemiBold" pitchFamily="2" charset="-79"/>
      <p:regular r:id="rId46"/>
      <p:bold r:id="rId47"/>
      <p:italic r:id="rId48"/>
      <p:boldItalic r:id="rId49"/>
    </p:embeddedFont>
    <p:embeddedFont>
      <p:font typeface="Source Code Pro" panose="020B0509030403020204" pitchFamily="49" charset="0"/>
      <p:regular r:id="rId50"/>
      <p:bold r:id="rId51"/>
      <p:italic r:id="rId52"/>
      <p:boldItalic r:id="rId53"/>
    </p:embeddedFont>
    <p:embeddedFont>
      <p:font typeface="Source Code Pro Bold" panose="020B0309030403090204" pitchFamily="49" charset="77"/>
      <p:bold r:id="rId54"/>
      <p:italic r:id="rId55"/>
      <p:boldItalic r:id="rId56"/>
    </p:embeddedFont>
    <p:embeddedFont>
      <p:font typeface="Source Code Pro Medium" panose="020B0509030403020204" pitchFamily="49" charset="0"/>
      <p:regular r:id="rId57"/>
      <p:italic r:id="rId58"/>
    </p:embeddedFont>
  </p:embeddedFontLst>
  <p:custDataLst>
    <p:tags r:id="rId5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D39C907-CEB6-6F44-86DB-E2B201B09924}">
          <p14:sldIdLst>
            <p14:sldId id="430"/>
            <p14:sldId id="490"/>
            <p14:sldId id="503"/>
            <p14:sldId id="483"/>
            <p14:sldId id="493"/>
            <p14:sldId id="485"/>
            <p14:sldId id="486"/>
            <p14:sldId id="487"/>
            <p14:sldId id="495"/>
            <p14:sldId id="464"/>
            <p14:sldId id="268"/>
            <p14:sldId id="497"/>
            <p14:sldId id="504"/>
            <p14:sldId id="501"/>
            <p14:sldId id="261"/>
            <p14:sldId id="494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dis Nikou" initials="MN" lastIdx="1" clrIdx="0">
    <p:extLst>
      <p:ext uri="{19B8F6BF-5375-455C-9EA6-DF929625EA0E}">
        <p15:presenceInfo xmlns:p15="http://schemas.microsoft.com/office/powerpoint/2012/main" userId="S::mahdis.nikou@brightcarbon.com::d5834665-7bc3-47f1-85ef-fc6fca3117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CF8"/>
    <a:srgbClr val="B8CEB1"/>
    <a:srgbClr val="EDF4EB"/>
    <a:srgbClr val="F8EFF2"/>
    <a:srgbClr val="F6E3EA"/>
    <a:srgbClr val="FDF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42" autoAdjust="0"/>
    <p:restoredTop sz="96260" autoAdjust="0"/>
  </p:normalViewPr>
  <p:slideViewPr>
    <p:cSldViewPr snapToGrid="0">
      <p:cViewPr varScale="1">
        <p:scale>
          <a:sx n="120" d="100"/>
          <a:sy n="120" d="100"/>
        </p:scale>
        <p:origin x="272" y="80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174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font" Target="fonts/font31.fntdata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5.fntdata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8" Type="http://schemas.openxmlformats.org/officeDocument/2006/relationships/font" Target="fonts/font34.fntdata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font" Target="fonts/font32.fntdata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2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59" Type="http://schemas.openxmlformats.org/officeDocument/2006/relationships/tags" Target="tags/tag1.xml"/><Relationship Id="rId20" Type="http://schemas.openxmlformats.org/officeDocument/2006/relationships/slide" Target="slides/slide16.xml"/><Relationship Id="rId41" Type="http://schemas.openxmlformats.org/officeDocument/2006/relationships/font" Target="fonts/font17.fntdata"/><Relationship Id="rId54" Type="http://schemas.openxmlformats.org/officeDocument/2006/relationships/font" Target="fonts/font30.fntdata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font" Target="fonts/font33.fntdata"/><Relationship Id="rId10" Type="http://schemas.openxmlformats.org/officeDocument/2006/relationships/slide" Target="slides/slide6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Relationship Id="rId60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192006682690972E-2"/>
          <c:y val="2.3913677956193632E-2"/>
          <c:w val="0.97361598663461801"/>
          <c:h val="0.862300694386790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Other</c:v>
                </c:pt>
                <c:pt idx="1">
                  <c:v>Fossil specimens</c:v>
                </c:pt>
                <c:pt idx="2">
                  <c:v>Material samples</c:v>
                </c:pt>
                <c:pt idx="3">
                  <c:v>Specimens</c:v>
                </c:pt>
                <c:pt idx="4">
                  <c:v>Human observations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1494716</c:v>
                </c:pt>
                <c:pt idx="1">
                  <c:v>1520687</c:v>
                </c:pt>
                <c:pt idx="2">
                  <c:v>7150139</c:v>
                </c:pt>
                <c:pt idx="3">
                  <c:v>70493028</c:v>
                </c:pt>
                <c:pt idx="4">
                  <c:v>192152330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C48-FA41-9DE2-B4E5CC0100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40"/>
        <c:overlap val="-100"/>
        <c:axId val="1748766208"/>
        <c:axId val="1790675584"/>
      </c:barChart>
      <c:catAx>
        <c:axId val="174876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0675584"/>
        <c:crosses val="autoZero"/>
        <c:auto val="1"/>
        <c:lblAlgn val="ctr"/>
        <c:lblOffset val="500"/>
        <c:noMultiLvlLbl val="0"/>
      </c:catAx>
      <c:valAx>
        <c:axId val="179067558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748766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b="0" i="0" dirty="0">
                <a:latin typeface="Rubik Medium" pitchFamily="2" charset="-79"/>
                <a:cs typeface="Rubik Medium" pitchFamily="2" charset="-79"/>
              </a:rPr>
              <a:t>Bluesky</a:t>
            </a:r>
          </a:p>
        </c:rich>
      </c:tx>
      <c:layout>
        <c:manualLayout>
          <c:xMode val="edge"/>
          <c:yMode val="edge"/>
          <c:x val="0.38342838584143041"/>
          <c:y val="0.459348629920470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>
        <c:manualLayout>
          <c:layoutTarget val="inner"/>
          <c:xMode val="edge"/>
          <c:yMode val="edge"/>
          <c:x val="0.14401482832013793"/>
          <c:y val="0.12536155393262097"/>
          <c:w val="0.72899268270637674"/>
          <c:h val="0.7521972826015566"/>
        </c:manualLayout>
      </c:layout>
      <c:doughnutChart>
        <c:varyColors val="1"/>
        <c:ser>
          <c:idx val="1"/>
          <c:order val="0"/>
          <c:tx>
            <c:strRef>
              <c:f>Sheet1!$B$1</c:f>
              <c:strCache>
                <c:ptCount val="1"/>
                <c:pt idx="0">
                  <c:v>20252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7D-4243-8977-F2FF8D639D0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07D-4243-8977-F2FF8D639D0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07D-4243-8977-F2FF8D639D0C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07D-4243-8977-F2FF8D639D0C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07D-4243-8977-F2FF8D639D0C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07D-4243-8977-F2FF8D639D0C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07D-4243-8977-F2FF8D639D0C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07D-4243-8977-F2FF8D639D0C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07D-4243-8977-F2FF8D639D0C}"/>
              </c:ext>
            </c:extLst>
          </c:dPt>
          <c:dPt>
            <c:idx val="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07D-4243-8977-F2FF8D639D0C}"/>
              </c:ext>
            </c:extLst>
          </c:dPt>
          <c:dPt>
            <c:idx val="10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107D-4243-8977-F2FF8D639D0C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7D-4243-8977-F2FF8D639D0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A43F12B-F552-B845-87E1-A70C588D3D32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2D974A55-C0C4-6D4E-A2C7-7799E03039EA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107D-4243-8977-F2FF8D639D0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107D-4243-8977-F2FF8D639D0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107D-4243-8977-F2FF8D639D0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107D-4243-8977-F2FF8D639D0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107D-4243-8977-F2FF8D639D0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107D-4243-8977-F2FF8D639D0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107D-4243-8977-F2FF8D639D0C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107D-4243-8977-F2FF8D639D0C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107D-4243-8977-F2FF8D639D0C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107D-4243-8977-F2FF8D639D0C}"/>
                </c:ext>
              </c:extLst>
            </c:dLbl>
            <c:numFmt formatCode="#,##0" sourceLinked="0"/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2"/>
                <c:pt idx="0">
                  <c:v>Total</c:v>
                </c:pt>
                <c:pt idx="1">
                  <c:v>New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2724</c:v>
                </c:pt>
                <c:pt idx="1">
                  <c:v>325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Total</c:v>
                  </c:pt>
                  <c:pt idx="1">
                    <c:v>New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107D-4243-8977-F2FF8D639D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publishing institutions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United States</c:v>
                </c:pt>
                <c:pt idx="1">
                  <c:v>Colombia</c:v>
                </c:pt>
                <c:pt idx="2">
                  <c:v>United Kingdom</c:v>
                </c:pt>
                <c:pt idx="3">
                  <c:v>Australia</c:v>
                </c:pt>
                <c:pt idx="4">
                  <c:v>Brazil</c:v>
                </c:pt>
                <c:pt idx="5">
                  <c:v>Spain</c:v>
                </c:pt>
                <c:pt idx="6">
                  <c:v>Russian Federation</c:v>
                </c:pt>
                <c:pt idx="7">
                  <c:v>France</c:v>
                </c:pt>
                <c:pt idx="8">
                  <c:v>Ecuador</c:v>
                </c:pt>
                <c:pt idx="9">
                  <c:v>Netherlands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398</c:v>
                </c:pt>
                <c:pt idx="1">
                  <c:v>269</c:v>
                </c:pt>
                <c:pt idx="2">
                  <c:v>188</c:v>
                </c:pt>
                <c:pt idx="3">
                  <c:v>127</c:v>
                </c:pt>
                <c:pt idx="4">
                  <c:v>125</c:v>
                </c:pt>
                <c:pt idx="5">
                  <c:v>123</c:v>
                </c:pt>
                <c:pt idx="6">
                  <c:v>102</c:v>
                </c:pt>
                <c:pt idx="7">
                  <c:v>86</c:v>
                </c:pt>
                <c:pt idx="8">
                  <c:v>57</c:v>
                </c:pt>
                <c:pt idx="9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B9-4D48-9352-EF76B2CC38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77232928"/>
        <c:axId val="146612576"/>
      </c:barChart>
      <c:catAx>
        <c:axId val="1772329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endParaRPr lang="en-DK"/>
          </a:p>
        </c:txPr>
        <c:crossAx val="146612576"/>
        <c:crosses val="autoZero"/>
        <c:auto val="1"/>
        <c:lblAlgn val="ctr"/>
        <c:lblOffset val="100"/>
        <c:noMultiLvlLbl val="0"/>
      </c:catAx>
      <c:valAx>
        <c:axId val="146612576"/>
        <c:scaling>
          <c:orientation val="minMax"/>
        </c:scaling>
        <c:delete val="0"/>
        <c:axPos val="t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77232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t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r>
              <a:rPr lang="en-GB" sz="2000" b="0" i="0" dirty="0">
                <a:latin typeface="Rubik Medium" pitchFamily="2" charset="-79"/>
                <a:cs typeface="Rubik Medium" pitchFamily="2" charset="-79"/>
              </a:rPr>
              <a:t>Occurrences published in 2026</a:t>
            </a:r>
          </a:p>
        </c:rich>
      </c:tx>
      <c:layout>
        <c:manualLayout>
          <c:xMode val="edge"/>
          <c:yMode val="edge"/>
          <c:x val="0.28048310085579248"/>
          <c:y val="0.480270281637573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ubik Medium" pitchFamily="2" charset="-79"/>
              <a:ea typeface="+mn-ea"/>
              <a:cs typeface="Rubik Medium" pitchFamily="2" charset="-79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401482832013793"/>
          <c:y val="0.12536155393262097"/>
          <c:w val="0.72899268270637674"/>
          <c:h val="0.7521972826015566"/>
        </c:manualLayout>
      </c:layout>
      <c:doughnutChart>
        <c:varyColors val="1"/>
        <c:ser>
          <c:idx val="1"/>
          <c:order val="0"/>
          <c:tx>
            <c:strRef>
              <c:f>Sheet1!$B$1</c:f>
              <c:strCache>
                <c:ptCount val="1"/>
                <c:pt idx="0">
                  <c:v>20252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B2-E942-8B30-6227BC884EAF}"/>
              </c:ext>
            </c:extLst>
          </c:dPt>
          <c:dPt>
            <c:idx val="1"/>
            <c:bubble3D val="0"/>
            <c:spPr>
              <a:solidFill>
                <a:schemeClr val="accent1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B2-E942-8B30-6227BC884EAF}"/>
              </c:ext>
            </c:extLst>
          </c:dPt>
          <c:dPt>
            <c:idx val="2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B2-E942-8B30-6227BC884EAF}"/>
              </c:ext>
            </c:extLst>
          </c:dPt>
          <c:dPt>
            <c:idx val="3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FB2-E942-8B30-6227BC884EAF}"/>
              </c:ext>
            </c:extLst>
          </c:dPt>
          <c:dPt>
            <c:idx val="4"/>
            <c:bubble3D val="0"/>
            <c:spPr>
              <a:solidFill>
                <a:schemeClr val="accent1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FB2-E942-8B30-6227BC884EAF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FB2-E942-8B30-6227BC884EAF}"/>
              </c:ext>
            </c:extLst>
          </c:dPt>
          <c:dPt>
            <c:idx val="6"/>
            <c:bubble3D val="0"/>
            <c:spPr>
              <a:solidFill>
                <a:schemeClr val="accent1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FB2-E942-8B30-6227BC884EAF}"/>
              </c:ext>
            </c:extLst>
          </c:dPt>
          <c:dPt>
            <c:idx val="7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FB2-E942-8B30-6227BC884EAF}"/>
              </c:ext>
            </c:extLst>
          </c:dPt>
          <c:dPt>
            <c:idx val="8"/>
            <c:bubble3D val="0"/>
            <c:spPr>
              <a:solidFill>
                <a:schemeClr val="accent1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FB2-E942-8B30-6227BC884EAF}"/>
              </c:ext>
            </c:extLst>
          </c:dPt>
          <c:dPt>
            <c:idx val="9"/>
            <c:bubble3D val="0"/>
            <c:spPr>
              <a:solidFill>
                <a:schemeClr val="accent1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FB2-E942-8B30-6227BC884EAF}"/>
              </c:ext>
            </c:extLst>
          </c:dPt>
          <c:dPt>
            <c:idx val="10"/>
            <c:bubble3D val="0"/>
            <c:spPr>
              <a:solidFill>
                <a:schemeClr val="accent1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FB2-E942-8B30-6227BC884EA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1176B295-EC6C-D243-980A-0E9DB65F053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3FB2-E942-8B30-6227BC884EA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1B54D6D-9051-8745-A37B-2BDABC31C1B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3FB2-E942-8B30-6227BC884EA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53116C6-D6A4-E244-9FF2-72987BC4A4F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3FB2-E942-8B30-6227BC884EA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D4B1996-AC73-8C4A-BB0A-8921C7FCCA6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3FB2-E942-8B30-6227BC884EA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C5F4408F-BA6D-7048-8C58-DB537776036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3FB2-E942-8B30-6227BC884EA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73087888-91D7-E948-A93D-91382BBDEC3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3FB2-E942-8B30-6227BC884EAF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FB96F859-DDB5-5546-91EF-4FD4ACA1AE5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3FB2-E942-8B30-6227BC884EAF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48CCEA19-00E3-3A4E-BAA1-1EA1EACCDD0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3FB2-E942-8B30-6227BC884EAF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BE06E10D-A29C-7846-A1B6-69CBD8040E2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3FB2-E942-8B30-6227BC884EAF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62FABE06-8CAE-3742-8B98-09363F5A1F0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3FB2-E942-8B30-6227BC884EA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C873141A-C68C-0343-BDFF-F1F8B20D088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3FB2-E942-8B30-6227BC884EA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Rubik Medium" pitchFamily="2" charset="-79"/>
                    <a:ea typeface="+mn-ea"/>
                    <a:cs typeface="Rubik Medium" pitchFamily="2" charset="-79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AU</c:v>
                </c:pt>
                <c:pt idx="1">
                  <c:v>US</c:v>
                </c:pt>
                <c:pt idx="2">
                  <c:v>NL</c:v>
                </c:pt>
                <c:pt idx="3">
                  <c:v>CA</c:v>
                </c:pt>
                <c:pt idx="4">
                  <c:v>ZA</c:v>
                </c:pt>
                <c:pt idx="5">
                  <c:v>GB</c:v>
                </c:pt>
                <c:pt idx="6">
                  <c:v>CZ</c:v>
                </c:pt>
                <c:pt idx="7">
                  <c:v>SE</c:v>
                </c:pt>
                <c:pt idx="8">
                  <c:v>GF</c:v>
                </c:pt>
                <c:pt idx="9">
                  <c:v>FI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52256917</c:v>
                </c:pt>
                <c:pt idx="1">
                  <c:v>8694274</c:v>
                </c:pt>
                <c:pt idx="2">
                  <c:v>4996292</c:v>
                </c:pt>
                <c:pt idx="3">
                  <c:v>4920733</c:v>
                </c:pt>
                <c:pt idx="4">
                  <c:v>4183639</c:v>
                </c:pt>
                <c:pt idx="5">
                  <c:v>3766760</c:v>
                </c:pt>
                <c:pt idx="6">
                  <c:v>2496906</c:v>
                </c:pt>
                <c:pt idx="7">
                  <c:v>1474542</c:v>
                </c:pt>
                <c:pt idx="8">
                  <c:v>1368501</c:v>
                </c:pt>
                <c:pt idx="9">
                  <c:v>1218436</c:v>
                </c:pt>
                <c:pt idx="10" formatCode="#,##0">
                  <c:v>-12817312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AU</c:v>
                  </c:pt>
                  <c:pt idx="1">
                    <c:v>US</c:v>
                  </c:pt>
                  <c:pt idx="2">
                    <c:v>NL</c:v>
                  </c:pt>
                  <c:pt idx="3">
                    <c:v>CA</c:v>
                  </c:pt>
                  <c:pt idx="4">
                    <c:v>ZA</c:v>
                  </c:pt>
                  <c:pt idx="5">
                    <c:v>GB</c:v>
                  </c:pt>
                  <c:pt idx="6">
                    <c:v>CZ</c:v>
                  </c:pt>
                  <c:pt idx="7">
                    <c:v>SE</c:v>
                  </c:pt>
                  <c:pt idx="8">
                    <c:v>GF</c:v>
                  </c:pt>
                  <c:pt idx="9">
                    <c:v>FI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3FB2-E942-8B30-6227BC884E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Download requests </a:t>
            </a:r>
            <a:br>
              <a:rPr lang="en-US" sz="1800" b="0" i="0" dirty="0">
                <a:latin typeface="Rubik Medium" pitchFamily="2" charset="-79"/>
                <a:cs typeface="Rubik Medium" pitchFamily="2" charset="-79"/>
              </a:rPr>
            </a:b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by country, island</a:t>
            </a:r>
          </a:p>
          <a:p>
            <a:pPr>
              <a:defRPr sz="1800">
                <a:latin typeface="Rubik Medium" pitchFamily="2" charset="-79"/>
                <a:cs typeface="Rubik Medium" pitchFamily="2" charset="-79"/>
              </a:defRPr>
            </a:pP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or territory</a:t>
            </a:r>
          </a:p>
        </c:rich>
      </c:tx>
      <c:layout>
        <c:manualLayout>
          <c:xMode val="edge"/>
          <c:yMode val="edge"/>
          <c:x val="0.37124603463837624"/>
          <c:y val="0.575922887696958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ubik Medium" pitchFamily="2" charset="-79"/>
              <a:ea typeface="+mn-ea"/>
              <a:cs typeface="Rubik Medium" pitchFamily="2" charset="-79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129759142797921"/>
          <c:y val="0.25064467651390804"/>
          <c:w val="0.71908881194866714"/>
          <c:h val="0.74935532348609191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2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32-9340-B78C-7D6B33AF2193}"/>
              </c:ext>
            </c:extLst>
          </c:dPt>
          <c:dPt>
            <c:idx val="1"/>
            <c:bubble3D val="0"/>
            <c:spPr>
              <a:solidFill>
                <a:schemeClr val="accent2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32-9340-B78C-7D6B33AF2193}"/>
              </c:ext>
            </c:extLst>
          </c:dPt>
          <c:dPt>
            <c:idx val="2"/>
            <c:bubble3D val="0"/>
            <c:spPr>
              <a:solidFill>
                <a:schemeClr val="accent2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932-9340-B78C-7D6B33AF2193}"/>
              </c:ext>
            </c:extLst>
          </c:dPt>
          <c:dPt>
            <c:idx val="3"/>
            <c:bubble3D val="0"/>
            <c:spPr>
              <a:solidFill>
                <a:schemeClr val="accent2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932-9340-B78C-7D6B33AF2193}"/>
              </c:ext>
            </c:extLst>
          </c:dPt>
          <c:dPt>
            <c:idx val="4"/>
            <c:bubble3D val="0"/>
            <c:spPr>
              <a:solidFill>
                <a:schemeClr val="accent2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932-9340-B78C-7D6B33AF2193}"/>
              </c:ext>
            </c:extLst>
          </c:dPt>
          <c:dPt>
            <c:idx val="5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932-9340-B78C-7D6B33AF2193}"/>
              </c:ext>
            </c:extLst>
          </c:dPt>
          <c:dPt>
            <c:idx val="6"/>
            <c:bubble3D val="0"/>
            <c:spPr>
              <a:solidFill>
                <a:schemeClr val="accent2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932-9340-B78C-7D6B33AF2193}"/>
              </c:ext>
            </c:extLst>
          </c:dPt>
          <c:dPt>
            <c:idx val="7"/>
            <c:bubble3D val="0"/>
            <c:spPr>
              <a:solidFill>
                <a:schemeClr val="accent2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932-9340-B78C-7D6B33AF2193}"/>
              </c:ext>
            </c:extLst>
          </c:dPt>
          <c:dPt>
            <c:idx val="8"/>
            <c:bubble3D val="0"/>
            <c:spPr>
              <a:solidFill>
                <a:schemeClr val="accent2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932-9340-B78C-7D6B33AF2193}"/>
              </c:ext>
            </c:extLst>
          </c:dPt>
          <c:dPt>
            <c:idx val="9"/>
            <c:bubble3D val="0"/>
            <c:spPr>
              <a:solidFill>
                <a:schemeClr val="accent2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932-9340-B78C-7D6B33AF2193}"/>
              </c:ext>
            </c:extLst>
          </c:dPt>
          <c:dPt>
            <c:idx val="10"/>
            <c:bubble3D val="0"/>
            <c:spPr>
              <a:solidFill>
                <a:schemeClr val="accent2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932-9340-B78C-7D6B33AF219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DF480DF4-9379-A849-899D-E906FE3F70A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A932-9340-B78C-7D6B33AF2193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Rubik Medium" pitchFamily="2" charset="-79"/>
                        <a:ea typeface="+mn-ea"/>
                        <a:cs typeface="Rubik Medium" pitchFamily="2" charset="-79"/>
                      </a:defRPr>
                    </a:pPr>
                    <a:fld id="{5E8180B6-7C2B-544F-8A17-556385681AB5}" type="CELLRANGE">
                      <a:rPr lang="en-US"/>
                      <a:pPr>
                        <a:defRPr sz="140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Rubik Medium" pitchFamily="2" charset="-79"/>
                      <a:ea typeface="+mn-ea"/>
                      <a:cs typeface="Rubik Medium" pitchFamily="2" charset="-79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A932-9340-B78C-7D6B33AF219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046E5C0-F8AC-0F48-91A7-EB112B195B1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A932-9340-B78C-7D6B33AF219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48CB362-A854-4B40-91EB-61CD961FBE6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A932-9340-B78C-7D6B33AF2193}"/>
                </c:ext>
              </c:extLst>
            </c:dLbl>
            <c:dLbl>
              <c:idx val="4"/>
              <c:layout>
                <c:manualLayout>
                  <c:x val="8.8130014671565626E-3"/>
                  <c:y val="6.2194810797998601E-3"/>
                </c:manualLayout>
              </c:layout>
              <c:tx>
                <c:rich>
                  <a:bodyPr/>
                  <a:lstStyle/>
                  <a:p>
                    <a:fld id="{B463B1EE-141C-B343-8A09-622A73E9ED2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A932-9340-B78C-7D6B33AF2193}"/>
                </c:ext>
              </c:extLst>
            </c:dLbl>
            <c:dLbl>
              <c:idx val="5"/>
              <c:layout>
                <c:manualLayout>
                  <c:x val="1.1769562479609729E-2"/>
                  <c:y val="1.4103886670666475E-2"/>
                </c:manualLayout>
              </c:layout>
              <c:tx>
                <c:rich>
                  <a:bodyPr/>
                  <a:lstStyle/>
                  <a:p>
                    <a:fld id="{21D17FC0-CD91-4F43-BE80-DAC3BC1AAAB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A932-9340-B78C-7D6B33AF2193}"/>
                </c:ext>
              </c:extLst>
            </c:dLbl>
            <c:dLbl>
              <c:idx val="6"/>
              <c:layout>
                <c:manualLayout>
                  <c:x val="-2.9338847661815552E-3"/>
                  <c:y val="9.549359499626018E-3"/>
                </c:manualLayout>
              </c:layout>
              <c:tx>
                <c:rich>
                  <a:bodyPr/>
                  <a:lstStyle/>
                  <a:p>
                    <a:fld id="{D7883F47-5048-AF48-BCC5-C8AB0A7CD6D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A932-9340-B78C-7D6B33AF2193}"/>
                </c:ext>
              </c:extLst>
            </c:dLbl>
            <c:dLbl>
              <c:idx val="7"/>
              <c:layout>
                <c:manualLayout>
                  <c:x val="-5.1285980184851733E-3"/>
                  <c:y val="4.9947116308997177E-3"/>
                </c:manualLayout>
              </c:layout>
              <c:tx>
                <c:rich>
                  <a:bodyPr/>
                  <a:lstStyle/>
                  <a:p>
                    <a:fld id="{63FD12E1-83F5-1C45-9961-072D8B2FDD69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A932-9340-B78C-7D6B33AF2193}"/>
                </c:ext>
              </c:extLst>
            </c:dLbl>
            <c:dLbl>
              <c:idx val="8"/>
              <c:layout>
                <c:manualLayout>
                  <c:x val="-4.3923204467012922E-3"/>
                  <c:y val="5.0828209414829862E-3"/>
                </c:manualLayout>
              </c:layout>
              <c:tx>
                <c:rich>
                  <a:bodyPr/>
                  <a:lstStyle/>
                  <a:p>
                    <a:fld id="{BEF1FC14-F575-294B-9C22-7904FE5DA36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A932-9340-B78C-7D6B33AF2193}"/>
                </c:ext>
              </c:extLst>
            </c:dLbl>
            <c:dLbl>
              <c:idx val="9"/>
              <c:layout>
                <c:manualLayout>
                  <c:x val="-9.5436016472156444E-3"/>
                  <c:y val="3.1537098304522276E-3"/>
                </c:manualLayout>
              </c:layout>
              <c:tx>
                <c:rich>
                  <a:bodyPr/>
                  <a:lstStyle/>
                  <a:p>
                    <a:fld id="{3AD09A2E-0971-9041-9014-04E4168D85D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A932-9340-B78C-7D6B33AF219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23D52DFE-7F6C-3840-9CA8-10CFFE13C06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A932-9340-B78C-7D6B33AF219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Rubik Medium" pitchFamily="2" charset="-79"/>
                    <a:ea typeface="+mn-ea"/>
                    <a:cs typeface="Rubik Medium" pitchFamily="2" charset="-79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CN</c:v>
                </c:pt>
                <c:pt idx="1">
                  <c:v>US</c:v>
                </c:pt>
                <c:pt idx="2">
                  <c:v>MX</c:v>
                </c:pt>
                <c:pt idx="3">
                  <c:v>GB</c:v>
                </c:pt>
                <c:pt idx="4">
                  <c:v>BR</c:v>
                </c:pt>
                <c:pt idx="5">
                  <c:v>FR</c:v>
                </c:pt>
                <c:pt idx="6">
                  <c:v>ES</c:v>
                </c:pt>
                <c:pt idx="7">
                  <c:v>DE</c:v>
                </c:pt>
                <c:pt idx="8">
                  <c:v>CO</c:v>
                </c:pt>
                <c:pt idx="9">
                  <c:v>CA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#,##0</c:formatCode>
                <c:ptCount val="11"/>
                <c:pt idx="0">
                  <c:v>16966</c:v>
                </c:pt>
                <c:pt idx="1">
                  <c:v>15876</c:v>
                </c:pt>
                <c:pt idx="2">
                  <c:v>6182</c:v>
                </c:pt>
                <c:pt idx="3">
                  <c:v>5179</c:v>
                </c:pt>
                <c:pt idx="4">
                  <c:v>5179</c:v>
                </c:pt>
                <c:pt idx="5">
                  <c:v>5039</c:v>
                </c:pt>
                <c:pt idx="6">
                  <c:v>4412</c:v>
                </c:pt>
                <c:pt idx="7">
                  <c:v>4294</c:v>
                </c:pt>
                <c:pt idx="8">
                  <c:v>4293</c:v>
                </c:pt>
                <c:pt idx="9">
                  <c:v>3258</c:v>
                </c:pt>
                <c:pt idx="10">
                  <c:v>35778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CN</c:v>
                  </c:pt>
                  <c:pt idx="1">
                    <c:v>US</c:v>
                  </c:pt>
                  <c:pt idx="2">
                    <c:v>MX</c:v>
                  </c:pt>
                  <c:pt idx="3">
                    <c:v>GB</c:v>
                  </c:pt>
                  <c:pt idx="4">
                    <c:v>BR</c:v>
                  </c:pt>
                  <c:pt idx="5">
                    <c:v>FR</c:v>
                  </c:pt>
                  <c:pt idx="6">
                    <c:v>ES</c:v>
                  </c:pt>
                  <c:pt idx="7">
                    <c:v>DE</c:v>
                  </c:pt>
                  <c:pt idx="8">
                    <c:v>CO</c:v>
                  </c:pt>
                  <c:pt idx="9">
                    <c:v>CA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A932-9340-B78C-7D6B33AF2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Annual totals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7443286774287875E-3"/>
                  <c:y val="-2.2447287322422135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E7C-8140-984E-96F3969A2D24}"/>
                </c:ext>
              </c:extLst>
            </c:dLbl>
            <c:dLbl>
              <c:idx val="1"/>
              <c:layout>
                <c:manualLayout>
                  <c:x val="6.105913124135635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E7C-8140-984E-96F3969A2D24}"/>
                </c:ext>
              </c:extLst>
            </c:dLbl>
            <c:dLbl>
              <c:idx val="2"/>
              <c:layout>
                <c:manualLayout>
                  <c:x val="4.292923665727487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E7C-8140-984E-96F3969A2D24}"/>
                </c:ext>
              </c:extLst>
            </c:dLbl>
            <c:dLbl>
              <c:idx val="3"/>
              <c:layout>
                <c:manualLayout>
                  <c:x val="4.093995048371905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E7C-8140-984E-96F3969A2D24}"/>
                </c:ext>
              </c:extLst>
            </c:dLbl>
            <c:dLbl>
              <c:idx val="4"/>
              <c:layout>
                <c:manualLayout>
                  <c:x val="3.574389785885956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E7C-8140-984E-96F3969A2D24}"/>
                </c:ext>
              </c:extLst>
            </c:dLbl>
            <c:dLbl>
              <c:idx val="5"/>
              <c:layout>
                <c:manualLayout>
                  <c:x val="4.009212460870021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E7C-8140-984E-96F3969A2D24}"/>
                </c:ext>
              </c:extLst>
            </c:dLbl>
            <c:dLbl>
              <c:idx val="6"/>
              <c:layout>
                <c:manualLayout>
                  <c:x val="5.2289559288387997E-3"/>
                  <c:y val="-1.1223643661211067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E7C-8140-984E-96F3969A2D24}"/>
                </c:ext>
              </c:extLst>
            </c:dLbl>
            <c:dLbl>
              <c:idx val="7"/>
              <c:layout>
                <c:manualLayout>
                  <c:x val="2.8189484962899657E-3"/>
                  <c:y val="-1.1223643661211067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E7C-8140-984E-96F3969A2D24}"/>
                </c:ext>
              </c:extLst>
            </c:dLbl>
            <c:dLbl>
              <c:idx val="8"/>
              <c:layout>
                <c:manualLayout>
                  <c:x val="2.892647254761895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E7C-8140-984E-96F3969A2D24}"/>
                </c:ext>
              </c:extLst>
            </c:dLbl>
            <c:dLbl>
              <c:idx val="9"/>
              <c:layout>
                <c:manualLayout>
                  <c:x val="2.549977043126888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E7C-8140-984E-96F3969A2D24}"/>
                </c:ext>
              </c:extLst>
            </c:dLbl>
            <c:dLbl>
              <c:idx val="10"/>
              <c:layout>
                <c:manualLayout>
                  <c:x val="2.5204975397380845E-3"/>
                  <c:y val="-5.611821830605533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E7C-8140-984E-96F3969A2D24}"/>
                </c:ext>
              </c:extLst>
            </c:dLbl>
            <c:dLbl>
              <c:idx val="11"/>
              <c:layout>
                <c:manualLayout>
                  <c:x val="5.32842023751659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7C-8140-984E-96F3969A2D24}"/>
                </c:ext>
              </c:extLst>
            </c:dLbl>
            <c:dLbl>
              <c:idx val="12"/>
              <c:layout>
                <c:manualLayout>
                  <c:x val="7.476710031712518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E7C-8140-984E-96F3969A2D24}"/>
                </c:ext>
              </c:extLst>
            </c:dLbl>
            <c:dLbl>
              <c:idx val="13"/>
              <c:layout>
                <c:manualLayout>
                  <c:x val="6.249654718415033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E7C-8140-984E-96F3969A2D24}"/>
                </c:ext>
              </c:extLst>
            </c:dLbl>
            <c:dLbl>
              <c:idx val="14"/>
              <c:layout>
                <c:manualLayout>
                  <c:x val="-5.7042839057231554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K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030402420754683E-2"/>
                      <c:h val="3.933422376339546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BE7C-8140-984E-96F3969A2D24}"/>
                </c:ext>
              </c:extLst>
            </c:dLbl>
            <c:dLbl>
              <c:idx val="15"/>
              <c:layout>
                <c:manualLayout>
                  <c:x val="1.2417950649917513E-3"/>
                  <c:y val="-2.805910915302766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DE-D14C-88ED-EB6C8AFDF26F}"/>
                </c:ext>
              </c:extLst>
            </c:dLbl>
            <c:dLbl>
              <c:idx val="16"/>
              <c:layout>
                <c:manualLayout>
                  <c:x val="1.1010681561475805E-2"/>
                  <c:y val="3.5073886441284586E-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K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9053893638880269E-2"/>
                      <c:h val="3.62731946767499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E8E-FB45-A112-792A7DFB27CC}"/>
                </c:ext>
              </c:extLst>
            </c:dLbl>
            <c:dLbl>
              <c:idx val="17"/>
              <c:layout>
                <c:manualLayout>
                  <c:x val="1.1054813770781309E-2"/>
                  <c:y val="4.591543629968338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1B-B94C-A191-C18933AA6F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Sheet1!$A$2:$A$19</c:f>
              <c:numCache>
                <c:formatCode>General</c:formatCode>
                <c:ptCount val="1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</c:numCache>
            </c:num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52</c:v>
                </c:pt>
                <c:pt idx="1">
                  <c:v>89</c:v>
                </c:pt>
                <c:pt idx="2">
                  <c:v>148</c:v>
                </c:pt>
                <c:pt idx="3">
                  <c:v>169</c:v>
                </c:pt>
                <c:pt idx="4">
                  <c:v>229</c:v>
                </c:pt>
                <c:pt idx="5">
                  <c:v>249</c:v>
                </c:pt>
                <c:pt idx="6">
                  <c:v>350</c:v>
                </c:pt>
                <c:pt idx="7">
                  <c:v>407</c:v>
                </c:pt>
                <c:pt idx="8">
                  <c:v>428</c:v>
                </c:pt>
                <c:pt idx="9">
                  <c:v>696</c:v>
                </c:pt>
                <c:pt idx="10">
                  <c:v>676</c:v>
                </c:pt>
                <c:pt idx="11">
                  <c:v>743</c:v>
                </c:pt>
                <c:pt idx="12" formatCode="0">
                  <c:v>987</c:v>
                </c:pt>
                <c:pt idx="13" formatCode="0">
                  <c:v>1300</c:v>
                </c:pt>
                <c:pt idx="14" formatCode="0">
                  <c:v>1487</c:v>
                </c:pt>
                <c:pt idx="15" formatCode="0">
                  <c:v>1782</c:v>
                </c:pt>
                <c:pt idx="16" formatCode="0">
                  <c:v>2254</c:v>
                </c:pt>
                <c:pt idx="17">
                  <c:v>2218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7C-8140-984E-96F3969A2D2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Projection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7"/>
              <c:layout>
                <c:manualLayout>
                  <c:x val="3.1248273592075168E-3"/>
                  <c:y val="-7.65257271661390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71B-B94C-A191-C18933AA6F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Sheet1!$A$2:$A$19</c:f>
              <c:numCache>
                <c:formatCode>General</c:formatCode>
                <c:ptCount val="1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</c:numCache>
            </c:numRef>
          </c:cat>
          <c:val>
            <c:numRef>
              <c:f>Sheet1!$C$2:$C$19</c:f>
              <c:numCache>
                <c:formatCode>General</c:formatCode>
                <c:ptCount val="18"/>
                <c:pt idx="17">
                  <c:v>2661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1B-B94C-A191-C18933AA6FC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077874799"/>
        <c:axId val="2078203359"/>
      </c:barChart>
      <c:catAx>
        <c:axId val="20778747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2078203359"/>
        <c:crosses val="autoZero"/>
        <c:auto val="1"/>
        <c:lblAlgn val="ctr"/>
        <c:lblOffset val="100"/>
        <c:noMultiLvlLbl val="0"/>
      </c:catAx>
      <c:valAx>
        <c:axId val="20782033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20778747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23105210039489"/>
          <c:y val="7.8117386230355926E-2"/>
          <c:w val="0.79248307040394106"/>
          <c:h val="0.8212584491820635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3836118079519058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410-3A45-A0AE-6525D06B137F}"/>
                </c:ext>
              </c:extLst>
            </c:dLbl>
            <c:dLbl>
              <c:idx val="1"/>
              <c:layout>
                <c:manualLayout>
                  <c:x val="-6.0262422343888671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410-3A45-A0AE-6525D06B137F}"/>
                </c:ext>
              </c:extLst>
            </c:dLbl>
            <c:dLbl>
              <c:idx val="2"/>
              <c:layout>
                <c:manualLayout>
                  <c:x val="1.813532340093173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848-0B46-BECF-F68CFBF6CD9A}"/>
                </c:ext>
              </c:extLst>
            </c:dLbl>
            <c:dLbl>
              <c:idx val="3"/>
              <c:layout>
                <c:manualLayout>
                  <c:x val="-1.0339781322549891E-3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410-3A45-A0AE-6525D06B137F}"/>
                </c:ext>
              </c:extLst>
            </c:dLbl>
            <c:dLbl>
              <c:idx val="4"/>
              <c:layout>
                <c:manualLayout>
                  <c:x val="7.1320546368843244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410-3A45-A0AE-6525D06B137F}"/>
                </c:ext>
              </c:extLst>
            </c:dLbl>
            <c:dLbl>
              <c:idx val="5"/>
              <c:layout>
                <c:manualLayout>
                  <c:x val="2.316720519150189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10-3A45-A0AE-6525D06B137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Latin America</c:v>
                </c:pt>
                <c:pt idx="3">
                  <c:v>North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156</c:v>
                </c:pt>
                <c:pt idx="1">
                  <c:v>264</c:v>
                </c:pt>
                <c:pt idx="2">
                  <c:v>622</c:v>
                </c:pt>
                <c:pt idx="3">
                  <c:v>556</c:v>
                </c:pt>
                <c:pt idx="4">
                  <c:v>1094</c:v>
                </c:pt>
                <c:pt idx="5">
                  <c:v>1490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10-3A45-A0AE-6525D06B13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5939104217072196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410-3A45-A0AE-6525D06B137F}"/>
                </c:ext>
              </c:extLst>
            </c:dLbl>
            <c:dLbl>
              <c:idx val="1"/>
              <c:layout>
                <c:manualLayout>
                  <c:x val="4.2787103510745408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410-3A45-A0AE-6525D06B137F}"/>
                </c:ext>
              </c:extLst>
            </c:dLbl>
            <c:dLbl>
              <c:idx val="2"/>
              <c:layout>
                <c:manualLayout>
                  <c:x val="4.125289764208579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48-0B46-BECF-F68CFBF6CD9A}"/>
                </c:ext>
              </c:extLst>
            </c:dLbl>
            <c:dLbl>
              <c:idx val="3"/>
              <c:layout>
                <c:manualLayout>
                  <c:x val="-5.6509625922820039E-4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410-3A45-A0AE-6525D06B137F}"/>
                </c:ext>
              </c:extLst>
            </c:dLbl>
            <c:dLbl>
              <c:idx val="4"/>
              <c:layout>
                <c:manualLayout>
                  <c:x val="4.003563328090507E-4"/>
                  <c:y val="3.404982255677435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410-3A45-A0AE-6525D06B137F}"/>
                </c:ext>
              </c:extLst>
            </c:dLbl>
            <c:dLbl>
              <c:idx val="5"/>
              <c:layout>
                <c:manualLayout>
                  <c:x val="9.105973311261202E-4"/>
                  <c:y val="-1.702491127838717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410-3A45-A0AE-6525D06B137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Latin America</c:v>
                </c:pt>
                <c:pt idx="3">
                  <c:v>North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131</c:v>
                </c:pt>
                <c:pt idx="1">
                  <c:v>268</c:v>
                </c:pt>
                <c:pt idx="2">
                  <c:v>725</c:v>
                </c:pt>
                <c:pt idx="3">
                  <c:v>586</c:v>
                </c:pt>
                <c:pt idx="4">
                  <c:v>924</c:v>
                </c:pt>
                <c:pt idx="5">
                  <c:v>1546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10-3A45-A0AE-6525D06B137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69"/>
        <c:overlap val="-50"/>
        <c:axId val="1698983935"/>
        <c:axId val="1767087087"/>
      </c:barChart>
      <c:catAx>
        <c:axId val="1698983935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767087087"/>
        <c:crosses val="autoZero"/>
        <c:auto val="1"/>
        <c:lblAlgn val="ctr"/>
        <c:lblOffset val="100"/>
        <c:noMultiLvlLbl val="0"/>
      </c:catAx>
      <c:valAx>
        <c:axId val="17670870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6989839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b="0" i="0" dirty="0">
                <a:latin typeface="Rubik Medium" pitchFamily="2" charset="-79"/>
                <a:cs typeface="Rubik Medium" pitchFamily="2" charset="-79"/>
              </a:rPr>
              <a:t>Facebook</a:t>
            </a:r>
            <a:r>
              <a:rPr lang="en-GB" b="0" i="0" dirty="0">
                <a:latin typeface="Rubik Medium" pitchFamily="2" charset="-79"/>
                <a:cs typeface="Rubik Medium" pitchFamily="2" charset="-79"/>
              </a:rPr>
              <a:t> </a:t>
            </a:r>
          </a:p>
        </c:rich>
      </c:tx>
      <c:layout>
        <c:manualLayout>
          <c:xMode val="edge"/>
          <c:yMode val="edge"/>
          <c:x val="0.35597631123735546"/>
          <c:y val="0.457023994810389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401482832013793"/>
          <c:y val="0.12536155393262097"/>
          <c:w val="0.72899268270637674"/>
          <c:h val="0.7521972826015566"/>
        </c:manualLayout>
      </c:layout>
      <c:doughnutChart>
        <c:varyColors val="1"/>
        <c:ser>
          <c:idx val="1"/>
          <c:order val="0"/>
          <c:tx>
            <c:strRef>
              <c:f>Sheet1!$B$1</c:f>
              <c:strCache>
                <c:ptCount val="1"/>
                <c:pt idx="0">
                  <c:v>20252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7D-4243-8977-F2FF8D639D0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07D-4243-8977-F2FF8D639D0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07D-4243-8977-F2FF8D639D0C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07D-4243-8977-F2FF8D639D0C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07D-4243-8977-F2FF8D639D0C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07D-4243-8977-F2FF8D639D0C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07D-4243-8977-F2FF8D639D0C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07D-4243-8977-F2FF8D639D0C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07D-4243-8977-F2FF8D639D0C}"/>
              </c:ext>
            </c:extLst>
          </c:dPt>
          <c:dPt>
            <c:idx val="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07D-4243-8977-F2FF8D639D0C}"/>
              </c:ext>
            </c:extLst>
          </c:dPt>
          <c:dPt>
            <c:idx val="10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107D-4243-8977-F2FF8D639D0C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7D-4243-8977-F2FF8D639D0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366388D-0ED8-DE4C-8745-170082D800A8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0F6BDB2E-5AAA-6D42-8174-0D28B8FF6B22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107D-4243-8977-F2FF8D639D0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107D-4243-8977-F2FF8D639D0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107D-4243-8977-F2FF8D639D0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107D-4243-8977-F2FF8D639D0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107D-4243-8977-F2FF8D639D0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107D-4243-8977-F2FF8D639D0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107D-4243-8977-F2FF8D639D0C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107D-4243-8977-F2FF8D639D0C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107D-4243-8977-F2FF8D639D0C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107D-4243-8977-F2FF8D639D0C}"/>
                </c:ext>
              </c:extLst>
            </c:dLbl>
            <c:numFmt formatCode="#,##0" sourceLinked="0"/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2"/>
                <c:pt idx="0">
                  <c:v>Total</c:v>
                </c:pt>
                <c:pt idx="1">
                  <c:v>New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10776</c:v>
                </c:pt>
                <c:pt idx="1">
                  <c:v>1665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Total</c:v>
                  </c:pt>
                  <c:pt idx="1">
                    <c:v>New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107D-4243-8977-F2FF8D639D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b="0" i="0" dirty="0" err="1">
                <a:latin typeface="Rubik Medium" pitchFamily="2" charset="-79"/>
                <a:cs typeface="Rubik Medium" pitchFamily="2" charset="-79"/>
              </a:rPr>
              <a:t>Linkedin</a:t>
            </a:r>
            <a:endParaRPr lang="en-GB" sz="2800" b="0" i="0" dirty="0">
              <a:latin typeface="Rubik Medium" pitchFamily="2" charset="-79"/>
              <a:cs typeface="Rubik Medium" pitchFamily="2" charset="-79"/>
            </a:endParaRPr>
          </a:p>
        </c:rich>
      </c:tx>
      <c:layout>
        <c:manualLayout>
          <c:xMode val="edge"/>
          <c:yMode val="edge"/>
          <c:x val="0.3788530400740846"/>
          <c:y val="0.457023994810389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>
        <c:manualLayout>
          <c:layoutTarget val="inner"/>
          <c:xMode val="edge"/>
          <c:yMode val="edge"/>
          <c:x val="0.14401482832013793"/>
          <c:y val="0.12536155393262097"/>
          <c:w val="0.72899268270637674"/>
          <c:h val="0.7521972826015566"/>
        </c:manualLayout>
      </c:layout>
      <c:doughnutChart>
        <c:varyColors val="1"/>
        <c:ser>
          <c:idx val="1"/>
          <c:order val="0"/>
          <c:tx>
            <c:strRef>
              <c:f>Sheet1!$B$1</c:f>
              <c:strCache>
                <c:ptCount val="1"/>
                <c:pt idx="0">
                  <c:v>20252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7D-4243-8977-F2FF8D639D0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07D-4243-8977-F2FF8D639D0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07D-4243-8977-F2FF8D639D0C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07D-4243-8977-F2FF8D639D0C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07D-4243-8977-F2FF8D639D0C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07D-4243-8977-F2FF8D639D0C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07D-4243-8977-F2FF8D639D0C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07D-4243-8977-F2FF8D639D0C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07D-4243-8977-F2FF8D639D0C}"/>
              </c:ext>
            </c:extLst>
          </c:dPt>
          <c:dPt>
            <c:idx val="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07D-4243-8977-F2FF8D639D0C}"/>
              </c:ext>
            </c:extLst>
          </c:dPt>
          <c:dPt>
            <c:idx val="10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107D-4243-8977-F2FF8D639D0C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7D-4243-8977-F2FF8D639D0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1BAC483-9B5E-8A4E-8452-77CD2AF3D158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BEDB1846-39DC-314F-A43D-6DC2E710BCD9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107D-4243-8977-F2FF8D639D0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107D-4243-8977-F2FF8D639D0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107D-4243-8977-F2FF8D639D0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107D-4243-8977-F2FF8D639D0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107D-4243-8977-F2FF8D639D0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107D-4243-8977-F2FF8D639D0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107D-4243-8977-F2FF8D639D0C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107D-4243-8977-F2FF8D639D0C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107D-4243-8977-F2FF8D639D0C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107D-4243-8977-F2FF8D639D0C}"/>
                </c:ext>
              </c:extLst>
            </c:dLbl>
            <c:numFmt formatCode="#,##0" sourceLinked="0"/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2"/>
                <c:pt idx="0">
                  <c:v>Total</c:v>
                </c:pt>
                <c:pt idx="1">
                  <c:v>New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13035</c:v>
                </c:pt>
                <c:pt idx="1">
                  <c:v>1725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Total</c:v>
                  </c:pt>
                  <c:pt idx="1">
                    <c:v>New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107D-4243-8977-F2FF8D639D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b="0" i="0" dirty="0">
                <a:latin typeface="Rubik Medium" pitchFamily="2" charset="-79"/>
                <a:cs typeface="Rubik Medium" pitchFamily="2" charset="-79"/>
              </a:rPr>
              <a:t>Mastodon</a:t>
            </a:r>
          </a:p>
        </c:rich>
      </c:tx>
      <c:layout>
        <c:manualLayout>
          <c:xMode val="edge"/>
          <c:yMode val="edge"/>
          <c:x val="0.35368863835368258"/>
          <c:y val="0.461673265030550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GB"/>
        </a:p>
      </c:txPr>
    </c:title>
    <c:autoTitleDeleted val="0"/>
    <c:plotArea>
      <c:layout>
        <c:manualLayout>
          <c:layoutTarget val="inner"/>
          <c:xMode val="edge"/>
          <c:yMode val="edge"/>
          <c:x val="0.14401482832013793"/>
          <c:y val="0.12536155393262097"/>
          <c:w val="0.72899268270637674"/>
          <c:h val="0.7521972826015566"/>
        </c:manualLayout>
      </c:layout>
      <c:doughnutChart>
        <c:varyColors val="1"/>
        <c:ser>
          <c:idx val="1"/>
          <c:order val="0"/>
          <c:tx>
            <c:strRef>
              <c:f>Sheet1!$B$1</c:f>
              <c:strCache>
                <c:ptCount val="1"/>
                <c:pt idx="0">
                  <c:v>20252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7D-4243-8977-F2FF8D639D0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07D-4243-8977-F2FF8D639D0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07D-4243-8977-F2FF8D639D0C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07D-4243-8977-F2FF8D639D0C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07D-4243-8977-F2FF8D639D0C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07D-4243-8977-F2FF8D639D0C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07D-4243-8977-F2FF8D639D0C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07D-4243-8977-F2FF8D639D0C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07D-4243-8977-F2FF8D639D0C}"/>
              </c:ext>
            </c:extLst>
          </c:dPt>
          <c:dPt>
            <c:idx val="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107D-4243-8977-F2FF8D639D0C}"/>
              </c:ext>
            </c:extLst>
          </c:dPt>
          <c:dPt>
            <c:idx val="10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107D-4243-8977-F2FF8D639D0C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7D-4243-8977-F2FF8D639D0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CE38BAC-8745-5746-AD79-7FA78947FFC7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, </a:t>
                    </a:r>
                    <a:fld id="{C88D7298-BBD1-5546-B8AB-849458257AE4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107D-4243-8977-F2FF8D639D0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107D-4243-8977-F2FF8D639D0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107D-4243-8977-F2FF8D639D0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107D-4243-8977-F2FF8D639D0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107D-4243-8977-F2FF8D639D0C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107D-4243-8977-F2FF8D639D0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107D-4243-8977-F2FF8D639D0C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107D-4243-8977-F2FF8D639D0C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107D-4243-8977-F2FF8D639D0C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107D-4243-8977-F2FF8D639D0C}"/>
                </c:ext>
              </c:extLst>
            </c:dLbl>
            <c:numFmt formatCode="#,##0" sourceLinked="0"/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2"/>
                <c:pt idx="0">
                  <c:v>Total</c:v>
                </c:pt>
                <c:pt idx="1">
                  <c:v>New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1850</c:v>
                </c:pt>
                <c:pt idx="1">
                  <c:v>97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Total</c:v>
                  </c:pt>
                  <c:pt idx="1">
                    <c:v>New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107D-4243-8977-F2FF8D639D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1E1AB9-7886-4482-8595-88931F0C13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0B9A8-8493-4582-A93D-3051DEFA6A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9DB69-C6C7-4597-9C06-3C2A2F02C5F6}" type="datetimeFigureOut">
              <a:rPr lang="en-GB" smtClean="0">
                <a:latin typeface="Rubik" pitchFamily="2" charset="-79"/>
              </a:rPr>
              <a:t>11/05/2026</a:t>
            </a:fld>
            <a:endParaRPr lang="en-GB" dirty="0">
              <a:latin typeface="Rubik" pitchFamily="2" charset="-79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7423C-6429-4385-A65E-1E14F66249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CD81B-DE1C-45DD-A06A-129227D529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920A1-2C06-4FBE-8EDF-A6F5E44A7D41}" type="slidenum">
              <a:rPr lang="en-GB" smtClean="0">
                <a:latin typeface="Rubik" pitchFamily="2" charset="-79"/>
              </a:rPr>
              <a:t>‹#›</a:t>
            </a:fld>
            <a:endParaRPr lang="en-GB" dirty="0">
              <a:latin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11723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D08ECCEA-2969-42E4-A1A0-9C247F9CF1CC}" type="datetimeFigureOut">
              <a:rPr lang="en-GB" smtClean="0"/>
              <a:pPr/>
              <a:t>11/05/2026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25B5EE77-8CAC-4815-8642-F6182C04688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73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1pPr>
    <a:lvl2pPr marL="914354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2pPr>
    <a:lvl3pPr marL="1828709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3pPr>
    <a:lvl4pPr marL="2743063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4pPr>
    <a:lvl5pPr marL="3657417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635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Rubi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943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3494445287d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3" name="Google Shape;1233;g3494445287d_0_5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Our community of editors is doing a huge work to update </a:t>
            </a:r>
            <a:r>
              <a:rPr lang="en-GB" dirty="0" err="1"/>
              <a:t>GRSciColl</a:t>
            </a:r>
            <a:r>
              <a:rPr lang="en-GB" dirty="0"/>
              <a:t>. In 2024 alone, </a:t>
            </a:r>
            <a:r>
              <a:rPr lang="en-GB" b="0" i="0" u="none" strike="noStrike" dirty="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more than 1600 entries were added to </a:t>
            </a:r>
            <a:r>
              <a:rPr lang="en-GB" b="0" i="0" u="none" strike="noStrike" dirty="0" err="1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GRSciColl</a:t>
            </a:r>
            <a:r>
              <a:rPr lang="en-GB" b="0" i="0" u="none" strike="noStrike" dirty="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. At the core of the </a:t>
            </a:r>
            <a:r>
              <a:rPr lang="en-GB" b="0" i="0" u="none" strike="noStrike" dirty="0" err="1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GRSciColl</a:t>
            </a:r>
            <a:r>
              <a:rPr lang="en-GB" b="0" i="0" u="none" strike="noStrike" dirty="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 work are our Nodes and the GBIF Regional support teams which have been working on reaching out to institutions in </a:t>
            </a:r>
            <a:r>
              <a:rPr lang="en-GB" b="0" i="0" u="none" strike="noStrike" dirty="0" err="1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GRSciColl</a:t>
            </a:r>
            <a:r>
              <a:rPr lang="en-GB" b="0" i="0" u="none" strike="noStrike" dirty="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 as an entry point to sharing GBIF data.</a:t>
            </a:r>
            <a:endParaRPr dirty="0"/>
          </a:p>
        </p:txBody>
      </p:sp>
      <p:sp>
        <p:nvSpPr>
          <p:cNvPr id="1234" name="Google Shape;1234;g3494445287d_0_5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ubik"/>
              <a:buNone/>
            </a:pPr>
            <a:fld id="{00000000-1234-1234-1234-123412341234}" type="slidenum">
              <a:rPr lang="en-GB" sz="1200" u="none" strike="noStrike" cap="none">
                <a:solidFill>
                  <a:srgbClr val="000000"/>
                </a:solidFill>
              </a:rPr>
              <a:t>11</a:t>
            </a:fld>
            <a:endParaRPr sz="120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F28C6-B627-2258-A961-DE1F79225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78BCE7-B376-27D2-B287-FDD0369643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B216E1-6521-DCCF-9652-927DDDD83D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DE7B2-31C3-A144-B52A-DAB91BA5E7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214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26E6D-30CC-CAB5-5506-881D34CDD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CC762D-8107-0A66-1E13-5651BCA0C5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D6273E-656B-75D6-3AD2-FAEE7EF1E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E0A78-67DE-0C8C-4BF9-EDF27E0CED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965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565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144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585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754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5543D-6901-4CE6-9450-DAFF7E06A6C2}" type="slidenum">
              <a:rPr kumimoji="0" lang="en-GB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8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17CE6-BDF4-AA02-901D-A7AC50E3A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9A5F6C-4E1E-4B02-3D00-067106917E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96D7DA-6278-DCAA-4C6F-0C008D7CD3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C2987D-CD4C-5722-B0D8-6AD00DB605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881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532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6806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0770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542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DOWNLOAD ADJUSTMENTS FOR USERS ≥500 DOWNLOADS FOR JAN-SEPT 2025: AT (1) 2084; AU (1): 961; BE (2): 1440; BR (7): 14717; CA (2): 1358; CH (2): 2474; CN (18): 33554; CZ (2): 2308; DE (4): 2552 ; DK (2): 5583; ES (3): 4034; FR (2): 1597; GB (15): 171162; HR (1): 1977; IL (2) 4302; IN (1): 667; IT (3): 3047; JP (2) 4676; KR (2): 8477; MO (1): 2163; MX (3): 7919; NL (3): 7755; PT (2): 1508; RO (1): 559; TH (1): 1583; TW (1) 2947; US (18): 42321; ZA (2): 31504</a:t>
            </a:r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7771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305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09789" y="3257550"/>
            <a:ext cx="8640762" cy="82978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latin typeface="+mn-lt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1206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063570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ull Bleed Title Slide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CDAD04-F15A-4F02-8214-2D3BDF65042D}"/>
              </a:ext>
            </a:extLst>
          </p:cNvPr>
          <p:cNvSpPr>
            <a:spLocks/>
          </p:cNvSpPr>
          <p:nvPr userDrawn="1"/>
        </p:nvSpPr>
        <p:spPr>
          <a:xfrm>
            <a:off x="0" y="6709341"/>
            <a:ext cx="20833200" cy="484200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294B06-8BB5-4686-85F5-7375651565B8}"/>
              </a:ext>
            </a:extLst>
          </p:cNvPr>
          <p:cNvSpPr>
            <a:spLocks/>
          </p:cNvSpPr>
          <p:nvPr userDrawn="1"/>
        </p:nvSpPr>
        <p:spPr>
          <a:xfrm>
            <a:off x="12192000" y="6709341"/>
            <a:ext cx="8640763" cy="484607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E383F-57D4-46F6-A43A-1664B80BC9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9787" y="7405688"/>
            <a:ext cx="8640763" cy="2073275"/>
          </a:xfrm>
          <a:prstGeom prst="rect">
            <a:avLst/>
          </a:prstGeom>
        </p:spPr>
        <p:txBody>
          <a:bodyPr wrap="square" lIns="360000" tIns="72000" rIns="72000" bIns="72000">
            <a:normAutofit/>
          </a:bodyPr>
          <a:lstStyle>
            <a:lvl1pPr>
              <a:defRPr lang="en-GB" sz="4800" b="1" i="0" cap="none" dirty="0">
                <a:solidFill>
                  <a:schemeClr val="bg1"/>
                </a:solidFill>
                <a:latin typeface="Bitter SemiBold" pitchFamily="2" charset="77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here to add text for your presentation title</a:t>
            </a:r>
            <a:endParaRPr lang="en-GB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17B4F6E-45BB-45A8-8DDB-A90D94D560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9788" y="10177570"/>
            <a:ext cx="8640762" cy="675163"/>
          </a:xfrm>
          <a:prstGeom prst="rect">
            <a:avLst/>
          </a:prstGeom>
        </p:spPr>
        <p:txBody>
          <a:bodyPr wrap="square" lIns="360000" anchor="ctr">
            <a:spAutoFit/>
          </a:bodyPr>
          <a:lstStyle>
            <a:lvl1pPr marL="0" indent="0" algn="r">
              <a:buNone/>
              <a:defRPr lang="en-US" sz="2400" b="1" i="0" dirty="0" smtClean="0">
                <a:solidFill>
                  <a:schemeClr val="bg1"/>
                </a:solidFill>
                <a:latin typeface="Rubik Medium" pitchFamily="2" charset="-79"/>
                <a:ea typeface="Roboto Bold" panose="02000000000000000000" pitchFamily="2" charset="0"/>
                <a:cs typeface="Rubik Medium" pitchFamily="2" charset="-79"/>
              </a:defRPr>
            </a:lvl1pPr>
            <a:lvl2pPr>
              <a:defRPr lang="en-US" sz="3600" dirty="0" smtClean="0">
                <a:solidFill>
                  <a:schemeClr val="tx1"/>
                </a:solidFill>
              </a:defRPr>
            </a:lvl2pPr>
            <a:lvl3pPr>
              <a:defRPr lang="en-US" sz="3600" dirty="0" smtClean="0">
                <a:solidFill>
                  <a:schemeClr val="tx1"/>
                </a:solidFill>
              </a:defRPr>
            </a:lvl3pPr>
            <a:lvl4pPr>
              <a:defRPr lang="en-US" sz="3600" dirty="0" smtClean="0">
                <a:solidFill>
                  <a:schemeClr val="tx1"/>
                </a:solidFill>
              </a:defRPr>
            </a:lvl4pPr>
            <a:lvl5pPr>
              <a:defRPr lang="en-GB" sz="36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add presenter’s name | Job title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DC7EAF-E24C-F704-D1F9-D529DFD2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20126325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195861DF-41F7-C8F8-7086-BCD9E01B74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1863" y="8122437"/>
            <a:ext cx="5759450" cy="2015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6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5/11/26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4987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321792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grey backgroun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5/11/26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5678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right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1206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EC3623-AEB1-8E30-69F4-C79E264B72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09788" y="3257550"/>
            <a:ext cx="8640762" cy="8297863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5895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sv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0F78E78-4B3F-7122-ED83-9C67C58DA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549" y="1077643"/>
            <a:ext cx="22970425" cy="1459182"/>
          </a:xfrm>
          <a:prstGeom prst="rect">
            <a:avLst/>
          </a:prstGeom>
        </p:spPr>
        <p:txBody>
          <a:bodyPr vert="horz" lIns="360000" tIns="90000" rIns="360000" bIns="9000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CD2A67E-F481-B273-61A3-E2B2927DF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137" y="3259311"/>
            <a:ext cx="22944138" cy="8296101"/>
          </a:xfrm>
          <a:prstGeom prst="rect">
            <a:avLst/>
          </a:prstGeom>
        </p:spPr>
        <p:txBody>
          <a:bodyPr vert="horz" lIns="90000" tIns="90000" rIns="91440" bIns="90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3FEB8B6-B790-D1A0-88B0-65F96BE61250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946875" y="12282050"/>
            <a:ext cx="716400" cy="7164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D266DE-BE5F-490A-F444-03C83BED8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9137" y="12277898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5FFC8DD-7E87-3E47-9F40-9222235C5D65}" type="datetimeFigureOut">
              <a:rPr lang="en-DK" smtClean="0"/>
              <a:pPr/>
              <a:t>5/11/26</a:t>
            </a:fld>
            <a:endParaRPr lang="en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E718EC-AC09-267B-5C55-D95B7D8B3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30963" y="122784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2C055-36F5-27BF-A138-53AAB3CC4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92000" y="122820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76A1796-5593-5349-A609-9F4B7AECCDC2}" type="slidenum">
              <a:rPr lang="en-DK" smtClean="0"/>
              <a:pPr/>
              <a:t>‹#›</a:t>
            </a:fld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35515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34" r:id="rId2"/>
    <p:sldLayoutId id="2147483728" r:id="rId3"/>
    <p:sldLayoutId id="2147483729" r:id="rId4"/>
    <p:sldLayoutId id="2147483818" r:id="rId5"/>
    <p:sldLayoutId id="2147483819" r:id="rId6"/>
  </p:sldLayoutIdLst>
  <p:hf sldNum="0" hdr="0" dt="0"/>
  <p:txStyles>
    <p:titleStyle>
      <a:lvl1pPr marL="0" algn="l" defTabSz="1828709" rtl="0" eaLnBrk="1" latinLnBrk="0" hangingPunct="1">
        <a:lnSpc>
          <a:spcPct val="100000"/>
        </a:lnSpc>
        <a:spcBef>
          <a:spcPts val="0"/>
        </a:spcBef>
        <a:buNone/>
        <a:defRPr sz="4800" b="1" i="0" kern="1200">
          <a:solidFill>
            <a:schemeClr val="tx1">
              <a:lumMod val="85000"/>
              <a:lumOff val="15000"/>
            </a:schemeClr>
          </a:solidFill>
          <a:latin typeface="Bitter SemiBold" pitchFamily="2" charset="77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50000"/>
        </a:lnSpc>
        <a:spcBef>
          <a:spcPts val="2000"/>
        </a:spcBef>
        <a:buClr>
          <a:schemeClr val="accent1"/>
        </a:buClr>
        <a:buFontTx/>
        <a:buNone/>
        <a:defRPr sz="32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1pPr>
      <a:lvl2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2pPr>
      <a:lvl3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3pPr>
      <a:lvl4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4pPr>
      <a:lvl5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4A3A4"/>
          </p15:clr>
        </p15:guide>
        <p15:guide id="2" pos="15359">
          <p15:clr>
            <a:srgbClr val="A4A3A4"/>
          </p15:clr>
        </p15:guide>
        <p15:guide id="3" pos="445">
          <p15:clr>
            <a:srgbClr val="F26B43"/>
          </p15:clr>
        </p15:guide>
        <p15:guide id="4" pos="4051">
          <p15:clr>
            <a:srgbClr val="A4A3A4"/>
          </p15:clr>
        </p15:guide>
        <p15:guide id="5" pos="5865">
          <p15:clr>
            <a:srgbClr val="A4A3A4"/>
          </p15:clr>
        </p15:guide>
        <p15:guide id="7" pos="9494">
          <p15:clr>
            <a:srgbClr val="A4A3A4"/>
          </p15:clr>
        </p15:guide>
        <p15:guide id="8" pos="11308">
          <p15:clr>
            <a:srgbClr val="A4A3A4"/>
          </p15:clr>
        </p15:guide>
        <p15:guide id="9" pos="13123">
          <p15:clr>
            <a:srgbClr val="A4A3A4"/>
          </p15:clr>
        </p15:guide>
        <p15:guide id="10" pos="14906">
          <p15:clr>
            <a:srgbClr val="F26B43"/>
          </p15:clr>
        </p15:guide>
        <p15:guide id="12" orient="horz" pos="8188">
          <p15:clr>
            <a:srgbClr val="A4A3A4"/>
          </p15:clr>
        </p15:guide>
        <p15:guide id="13" orient="horz" pos="4660" userDrawn="1">
          <p15:clr>
            <a:srgbClr val="F26B43"/>
          </p15:clr>
        </p15:guide>
        <p15:guide id="14" orient="horz" pos="5976" userDrawn="1">
          <p15:clr>
            <a:srgbClr val="A4A3A4"/>
          </p15:clr>
        </p15:guide>
        <p15:guide id="16" orient="horz" pos="2052">
          <p15:clr>
            <a:srgbClr val="F26B43"/>
          </p15:clr>
        </p15:guide>
        <p15:guide id="17" orient="horz" pos="7279">
          <p15:clr>
            <a:srgbClr val="F26B43"/>
          </p15:clr>
        </p15:guide>
        <p15:guide id="18" orient="horz" pos="1598">
          <p15:clr>
            <a:srgbClr val="A4A3A4"/>
          </p15:clr>
        </p15:guide>
        <p15:guide id="19" pos="2214" userDrawn="1">
          <p15:clr>
            <a:srgbClr val="A4A3A4"/>
          </p15:clr>
        </p15:guide>
        <p15:guide id="20" pos="7680">
          <p15:clr>
            <a:srgbClr val="F26B43"/>
          </p15:clr>
        </p15:guide>
        <p15:guide id="21" orient="horz" pos="3356">
          <p15:clr>
            <a:srgbClr val="A4A3A4"/>
          </p15:clr>
        </p15:guide>
        <p15:guide id="22" orient="horz" pos="7734">
          <p15:clr>
            <a:srgbClr val="A4A3A4"/>
          </p15:clr>
        </p15:guide>
        <p15:guide id="23" orient="horz" pos="677">
          <p15:clr>
            <a:srgbClr val="A4A3A4"/>
          </p15:clr>
        </p15:guide>
        <p15:guide id="24" pos="8587" userDrawn="1">
          <p15:clr>
            <a:srgbClr val="A4A3A4"/>
          </p15:clr>
        </p15:guide>
        <p15:guide id="25" pos="10401" userDrawn="1">
          <p15:clr>
            <a:srgbClr val="A4A3A4"/>
          </p15:clr>
        </p15:guide>
        <p15:guide id="26" pos="12215" userDrawn="1">
          <p15:clr>
            <a:srgbClr val="A4A3A4"/>
          </p15:clr>
        </p15:guide>
        <p15:guide id="27" pos="14030" userDrawn="1">
          <p15:clr>
            <a:srgbClr val="A4A3A4"/>
          </p15:clr>
        </p15:guide>
        <p15:guide id="28" pos="6772" userDrawn="1">
          <p15:clr>
            <a:srgbClr val="A4A3A4"/>
          </p15:clr>
        </p15:guide>
        <p15:guide id="29" pos="4958" userDrawn="1">
          <p15:clr>
            <a:srgbClr val="A4A3A4"/>
          </p15:clr>
        </p15:guide>
        <p15:guide id="30" pos="3144" userDrawn="1">
          <p15:clr>
            <a:srgbClr val="A4A3A4"/>
          </p15:clr>
        </p15:guide>
        <p15:guide id="31" pos="1329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resource/search?contentType=literature&amp;year=2025&amp;literatureType=journal&amp;relevance=GBIF_USED&amp;peerReview=tru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tific-collections.gbif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hosted-portals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metabarcodin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sv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4E8209-B9DC-8437-2335-73C59D2A0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Overview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712796-02A2-5894-452E-11F064C962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April</a:t>
            </a:r>
            <a:r>
              <a:rPr lang="en-DK"/>
              <a:t> </a:t>
            </a:r>
            <a:r>
              <a:rPr lang="en-DK" dirty="0"/>
              <a:t>2026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DDBB96-2DB3-4910-A500-00BE3A6FC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62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hlinkClick r:id="rId3"/>
              </a:rPr>
              <a:t>https://www.gbif.org/resource/search?contentType=literature&amp;year=2025&amp;literatureType=journal&amp;relevance=GBIF_USED&amp;peerReview=true</a:t>
            </a:r>
            <a:r>
              <a:rPr lang="en-GB" sz="2000" dirty="0"/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use in peer-reviewed journals: 2025</a:t>
            </a:r>
            <a:endParaRPr lang="en-GB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839A530-F769-AD4B-8965-89F000617E2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52145636"/>
              </p:ext>
            </p:extLst>
          </p:nvPr>
        </p:nvGraphicFramePr>
        <p:xfrm>
          <a:off x="2128980" y="4488871"/>
          <a:ext cx="9467271" cy="683793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23857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195167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981977">
                  <a:extLst>
                    <a:ext uri="{9D8B030D-6E8A-4147-A177-3AD203B41FA5}">
                      <a16:colId xmlns:a16="http://schemas.microsoft.com/office/drawing/2014/main" val="1870108572"/>
                    </a:ext>
                  </a:extLst>
                </a:gridCol>
                <a:gridCol w="1878754">
                  <a:extLst>
                    <a:ext uri="{9D8B030D-6E8A-4147-A177-3AD203B41FA5}">
                      <a16:colId xmlns:a16="http://schemas.microsoft.com/office/drawing/2014/main" val="1970477523"/>
                    </a:ext>
                  </a:extLst>
                </a:gridCol>
                <a:gridCol w="2043778">
                  <a:extLst>
                    <a:ext uri="{9D8B030D-6E8A-4147-A177-3AD203B41FA5}">
                      <a16:colId xmlns:a16="http://schemas.microsoft.com/office/drawing/2014/main" val="3931455659"/>
                    </a:ext>
                  </a:extLst>
                </a:gridCol>
                <a:gridCol w="1787233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90862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End of Year</a:t>
                      </a:r>
                      <a:endParaRPr lang="en-US" sz="1800" b="0" i="1" dirty="0"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1" dirty="0"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bg1"/>
                          </a:solidFill>
                        </a:rPr>
                        <a:t>2025 total</a:t>
                      </a:r>
                      <a:endParaRPr lang="en-US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kern="1200" dirty="0">
                          <a:solidFill>
                            <a:schemeClr val="bg1"/>
                          </a:solidFill>
                        </a:rPr>
                        <a:t>2024 total</a:t>
                      </a:r>
                      <a:endParaRPr lang="da-DK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kern="1200" dirty="0">
                          <a:solidFill>
                            <a:schemeClr val="bg1"/>
                          </a:solidFill>
                        </a:rPr>
                        <a:t>2024 rank</a:t>
                      </a:r>
                      <a:endParaRPr lang="da-DK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China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656</a:t>
                      </a:r>
                      <a:endParaRPr lang="en-GB" sz="20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529</a:t>
                      </a:r>
                      <a:endParaRPr lang="en-GB" sz="20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United States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446</a:t>
                      </a:r>
                      <a:endParaRPr lang="en-GB" sz="20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486</a:t>
                      </a:r>
                      <a:endParaRPr lang="en-GB" sz="20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Brazil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226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238</a:t>
                      </a:r>
                      <a:endParaRPr lang="en-GB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United Kingdom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206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186</a:t>
                      </a:r>
                      <a:endParaRPr lang="en-GB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Germany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181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186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55305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Spain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141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171</a:t>
                      </a:r>
                      <a:endParaRPr lang="en-GB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Australia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121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104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Mexico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115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186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9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Canada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106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100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11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India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93</a:t>
                      </a:r>
                      <a:endParaRPr lang="en-DK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78</a:t>
                      </a:r>
                      <a:endParaRPr lang="en-DK" sz="20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12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64775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D5D57A3-0210-2C49-A6F5-2BE6F807F978}"/>
              </a:ext>
            </a:extLst>
          </p:cNvPr>
          <p:cNvSpPr txBox="1"/>
          <p:nvPr/>
        </p:nvSpPr>
        <p:spPr>
          <a:xfrm>
            <a:off x="2760481" y="3493952"/>
            <a:ext cx="8204268" cy="598571"/>
          </a:xfrm>
          <a:prstGeom prst="rect">
            <a:avLst/>
          </a:prstGeom>
          <a:noFill/>
        </p:spPr>
        <p:txBody>
          <a:bodyPr wrap="square" lIns="143991" tIns="143991" rIns="143991" bIns="143991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000" dirty="0">
                <a:solidFill>
                  <a:schemeClr val="accent1"/>
                </a:solidFill>
              </a:rPr>
              <a:t>Peer-reviewed uses by country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69D0FEB9-AB4A-ADAC-9484-408BCC339D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6891231"/>
              </p:ext>
            </p:extLst>
          </p:nvPr>
        </p:nvGraphicFramePr>
        <p:xfrm>
          <a:off x="12191205" y="4488871"/>
          <a:ext cx="11484769" cy="6837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B4959654-BCA4-0649-CEFD-A38944893AF2}"/>
              </a:ext>
            </a:extLst>
          </p:cNvPr>
          <p:cNvSpPr txBox="1"/>
          <p:nvPr/>
        </p:nvSpPr>
        <p:spPr>
          <a:xfrm>
            <a:off x="13417664" y="3531745"/>
            <a:ext cx="8204268" cy="598571"/>
          </a:xfrm>
          <a:prstGeom prst="rect">
            <a:avLst/>
          </a:prstGeom>
          <a:noFill/>
        </p:spPr>
        <p:txBody>
          <a:bodyPr wrap="square" lIns="143991" tIns="143991" rIns="143991" bIns="143991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000" dirty="0">
                <a:solidFill>
                  <a:schemeClr val="accent1"/>
                </a:solidFill>
              </a:rPr>
              <a:t>Peer-reviewed uses by region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B881D3F-72BF-0CF7-61FF-151557B8413B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>
                <a:latin typeface="Rubik Medium" pitchFamily="2" charset="-79"/>
              </a:rPr>
              <a:t>1 November </a:t>
            </a:r>
            <a:r>
              <a:rPr lang="en-GB" sz="2000" dirty="0">
                <a:latin typeface="Rubik Medium" pitchFamily="2" charset="-79"/>
              </a:rPr>
              <a:t>2025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252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CF8"/>
        </a:solidFill>
        <a:effectLst/>
      </p:bgPr>
    </p:bg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3494445287d_0_544"/>
          <p:cNvSpPr/>
          <p:nvPr/>
        </p:nvSpPr>
        <p:spPr>
          <a:xfrm>
            <a:off x="9401157" y="3901188"/>
            <a:ext cx="5707800" cy="5707800"/>
          </a:xfrm>
          <a:prstGeom prst="ellipse">
            <a:avLst/>
          </a:prstGeom>
          <a:solidFill>
            <a:schemeClr val="lt2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vv</a:t>
            </a:r>
            <a:endParaRPr/>
          </a:p>
        </p:txBody>
      </p:sp>
      <p:sp>
        <p:nvSpPr>
          <p:cNvPr id="1237" name="Google Shape;1237;g3494445287d_0_544"/>
          <p:cNvSpPr/>
          <p:nvPr/>
        </p:nvSpPr>
        <p:spPr>
          <a:xfrm>
            <a:off x="5497153" y="2585220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38" name="Google Shape;1238;g3494445287d_0_544"/>
          <p:cNvSpPr/>
          <p:nvPr/>
        </p:nvSpPr>
        <p:spPr>
          <a:xfrm>
            <a:off x="3198197" y="6109815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39" name="Google Shape;1239;g3494445287d_0_544"/>
          <p:cNvSpPr/>
          <p:nvPr/>
        </p:nvSpPr>
        <p:spPr>
          <a:xfrm>
            <a:off x="4828751" y="9433747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40" name="Google Shape;1240;g3494445287d_0_544"/>
          <p:cNvSpPr/>
          <p:nvPr/>
        </p:nvSpPr>
        <p:spPr>
          <a:xfrm>
            <a:off x="17876278" y="9433866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41" name="Google Shape;1241;g3494445287d_0_544"/>
          <p:cNvSpPr/>
          <p:nvPr/>
        </p:nvSpPr>
        <p:spPr>
          <a:xfrm>
            <a:off x="20314248" y="6105333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42" name="Google Shape;1242;g3494445287d_0_544"/>
          <p:cNvSpPr/>
          <p:nvPr/>
        </p:nvSpPr>
        <p:spPr>
          <a:xfrm>
            <a:off x="4283765" y="2569946"/>
            <a:ext cx="31980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Suggestions reviewed</a:t>
            </a:r>
            <a:endParaRPr/>
          </a:p>
        </p:txBody>
      </p:sp>
      <p:sp>
        <p:nvSpPr>
          <p:cNvPr id="1243" name="Google Shape;1243;g3494445287d_0_544"/>
          <p:cNvSpPr/>
          <p:nvPr/>
        </p:nvSpPr>
        <p:spPr>
          <a:xfrm>
            <a:off x="19509368" y="6090736"/>
            <a:ext cx="26649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Collections</a:t>
            </a:r>
            <a:endParaRPr dirty="0"/>
          </a:p>
        </p:txBody>
      </p:sp>
      <p:sp>
        <p:nvSpPr>
          <p:cNvPr id="1244" name="Google Shape;1244;g3494445287d_0_544"/>
          <p:cNvSpPr/>
          <p:nvPr/>
        </p:nvSpPr>
        <p:spPr>
          <a:xfrm>
            <a:off x="2973388" y="9549860"/>
            <a:ext cx="33582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Country editors</a:t>
            </a:r>
            <a:endParaRPr/>
          </a:p>
        </p:txBody>
      </p:sp>
      <p:sp>
        <p:nvSpPr>
          <p:cNvPr id="1245" name="Google Shape;1245;g3494445287d_0_544"/>
          <p:cNvSpPr/>
          <p:nvPr/>
        </p:nvSpPr>
        <p:spPr>
          <a:xfrm>
            <a:off x="2474843" y="6090736"/>
            <a:ext cx="2466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Countries</a:t>
            </a:r>
            <a:endParaRPr/>
          </a:p>
        </p:txBody>
      </p:sp>
      <p:sp>
        <p:nvSpPr>
          <p:cNvPr id="1246" name="Google Shape;1246;g3494445287d_0_544"/>
          <p:cNvSpPr/>
          <p:nvPr/>
        </p:nvSpPr>
        <p:spPr>
          <a:xfrm>
            <a:off x="17709318" y="9549860"/>
            <a:ext cx="3388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Digitized specimens</a:t>
            </a:r>
            <a:endParaRPr dirty="0"/>
          </a:p>
        </p:txBody>
      </p:sp>
      <p:sp>
        <p:nvSpPr>
          <p:cNvPr id="1247" name="Google Shape;1247;g3494445287d_0_544"/>
          <p:cNvSpPr txBox="1"/>
          <p:nvPr/>
        </p:nvSpPr>
        <p:spPr>
          <a:xfrm>
            <a:off x="3763387" y="10195269"/>
            <a:ext cx="2568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71</a:t>
            </a:r>
            <a:endParaRPr sz="4800" b="1" dirty="0">
              <a:solidFill>
                <a:schemeClr val="accent2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1248" name="Google Shape;1248;g3494445287d_0_544"/>
          <p:cNvSpPr txBox="1"/>
          <p:nvPr/>
        </p:nvSpPr>
        <p:spPr>
          <a:xfrm>
            <a:off x="19509368" y="6717910"/>
            <a:ext cx="3021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10,805</a:t>
            </a:r>
            <a:endParaRPr sz="4800" b="1" dirty="0">
              <a:solidFill>
                <a:schemeClr val="accent2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1249" name="Google Shape;1249;g3494445287d_0_544"/>
          <p:cNvSpPr txBox="1"/>
          <p:nvPr/>
        </p:nvSpPr>
        <p:spPr>
          <a:xfrm>
            <a:off x="17674108" y="10717302"/>
            <a:ext cx="38505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269,447,293</a:t>
            </a:r>
            <a:endParaRPr dirty="0"/>
          </a:p>
        </p:txBody>
      </p:sp>
      <p:sp>
        <p:nvSpPr>
          <p:cNvPr id="1250" name="Google Shape;1250;g3494445287d_0_544"/>
          <p:cNvSpPr txBox="1"/>
          <p:nvPr/>
        </p:nvSpPr>
        <p:spPr>
          <a:xfrm>
            <a:off x="5379751" y="3656398"/>
            <a:ext cx="2083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3,236</a:t>
            </a:r>
            <a:endParaRPr sz="4800" b="1" dirty="0">
              <a:solidFill>
                <a:schemeClr val="accent2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1251" name="Google Shape;1251;g3494445287d_0_544"/>
          <p:cNvSpPr txBox="1"/>
          <p:nvPr/>
        </p:nvSpPr>
        <p:spPr>
          <a:xfrm>
            <a:off x="2096797" y="6717910"/>
            <a:ext cx="28416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130</a:t>
            </a:r>
          </a:p>
        </p:txBody>
      </p:sp>
      <p:sp>
        <p:nvSpPr>
          <p:cNvPr id="1252" name="Google Shape;1252;g3494445287d_0_544"/>
          <p:cNvSpPr/>
          <p:nvPr/>
        </p:nvSpPr>
        <p:spPr>
          <a:xfrm>
            <a:off x="19140440" y="6266984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53" name="Google Shape;1253;g3494445287d_0_544"/>
          <p:cNvSpPr/>
          <p:nvPr/>
        </p:nvSpPr>
        <p:spPr>
          <a:xfrm>
            <a:off x="5106771" y="6266984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54" name="Google Shape;1254;g3494445287d_0_544"/>
          <p:cNvSpPr/>
          <p:nvPr/>
        </p:nvSpPr>
        <p:spPr>
          <a:xfrm>
            <a:off x="17388889" y="2689430"/>
            <a:ext cx="1496400" cy="1496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55" name="Google Shape;1255;g3494445287d_0_544"/>
          <p:cNvSpPr/>
          <p:nvPr/>
        </p:nvSpPr>
        <p:spPr>
          <a:xfrm>
            <a:off x="16875969" y="2569946"/>
            <a:ext cx="3004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262626"/>
                </a:solidFill>
                <a:latin typeface="Rubik Medium"/>
                <a:ea typeface="Rubik Medium"/>
                <a:cs typeface="Rubik Medium"/>
                <a:sym typeface="Rubik Medium"/>
              </a:rPr>
              <a:t>Institutions</a:t>
            </a:r>
            <a:endParaRPr dirty="0"/>
          </a:p>
        </p:txBody>
      </p:sp>
      <p:sp>
        <p:nvSpPr>
          <p:cNvPr id="1256" name="Google Shape;1256;g3494445287d_0_544"/>
          <p:cNvSpPr txBox="1"/>
          <p:nvPr/>
        </p:nvSpPr>
        <p:spPr>
          <a:xfrm>
            <a:off x="15903623" y="3219859"/>
            <a:ext cx="33171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chemeClr val="accent2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8,998	</a:t>
            </a:r>
            <a:endParaRPr dirty="0"/>
          </a:p>
        </p:txBody>
      </p:sp>
      <p:sp>
        <p:nvSpPr>
          <p:cNvPr id="1257" name="Google Shape;1257;g3494445287d_0_544"/>
          <p:cNvSpPr/>
          <p:nvPr/>
        </p:nvSpPr>
        <p:spPr>
          <a:xfrm>
            <a:off x="16476578" y="2762332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58" name="Google Shape;1258;g3494445287d_0_544"/>
          <p:cNvSpPr/>
          <p:nvPr/>
        </p:nvSpPr>
        <p:spPr>
          <a:xfrm>
            <a:off x="17299199" y="9760152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59" name="Google Shape;1259;g3494445287d_0_544"/>
          <p:cNvSpPr/>
          <p:nvPr/>
        </p:nvSpPr>
        <p:spPr>
          <a:xfrm>
            <a:off x="6530256" y="9760152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60" name="Google Shape;1260;g3494445287d_0_544"/>
          <p:cNvSpPr/>
          <p:nvPr/>
        </p:nvSpPr>
        <p:spPr>
          <a:xfrm>
            <a:off x="7638844" y="2762332"/>
            <a:ext cx="263100" cy="26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61" name="Google Shape;1261;g3494445287d_0_544"/>
          <p:cNvSpPr txBox="1"/>
          <p:nvPr/>
        </p:nvSpPr>
        <p:spPr>
          <a:xfrm>
            <a:off x="12209065" y="12277725"/>
            <a:ext cx="1006356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75" tIns="89975" rIns="91425" bIns="89975" anchor="ctr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ubik"/>
              <a:buNone/>
            </a:pPr>
            <a:r>
              <a:rPr lang="en-GB" sz="2800" b="0" i="0" u="sng" dirty="0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scientific-collections.gbif.org</a:t>
            </a:r>
            <a:endParaRPr sz="2800" b="0" i="0" u="sng" dirty="0"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62" name="Google Shape;1262;g3494445287d_0_544"/>
          <p:cNvSpPr txBox="1"/>
          <p:nvPr/>
        </p:nvSpPr>
        <p:spPr>
          <a:xfrm>
            <a:off x="706438" y="12251067"/>
            <a:ext cx="17244900" cy="7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75" tIns="89975" rIns="91425" bIns="8997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ubik Medium"/>
              <a:buNone/>
            </a:pPr>
            <a:r>
              <a:rPr lang="en-GB" sz="2800" b="0" i="0" dirty="0" err="1">
                <a:solidFill>
                  <a:schemeClr val="accent2"/>
                </a:solidFill>
                <a:latin typeface="Rubik Medium"/>
                <a:ea typeface="Rubik Medium"/>
                <a:cs typeface="Rubik Medium"/>
                <a:sym typeface="Rubik Medium"/>
              </a:rPr>
              <a:t>GRSciColl</a:t>
            </a:r>
            <a:r>
              <a:rPr lang="en-GB" sz="2800" b="0" i="0" dirty="0">
                <a:solidFill>
                  <a:schemeClr val="accent2"/>
                </a:solidFill>
                <a:latin typeface="Rubik Medium"/>
                <a:ea typeface="Rubik Medium"/>
                <a:cs typeface="Rubik Medium"/>
                <a:sym typeface="Rubik Medium"/>
              </a:rPr>
              <a:t> by the numbers | </a:t>
            </a:r>
            <a:r>
              <a:rPr lang="en-GB" sz="2800" dirty="0">
                <a:solidFill>
                  <a:schemeClr val="accent2"/>
                </a:solidFill>
                <a:latin typeface="Rubik Medium"/>
                <a:ea typeface="Rubik Medium"/>
                <a:cs typeface="Rubik Medium"/>
                <a:sym typeface="Rubik Medium"/>
              </a:rPr>
              <a:t>14</a:t>
            </a:r>
            <a:r>
              <a:rPr lang="en-GB" sz="2800" b="0" i="0" dirty="0">
                <a:solidFill>
                  <a:schemeClr val="accent2"/>
                </a:solidFill>
                <a:latin typeface="Rubik Medium"/>
                <a:ea typeface="Rubik Medium"/>
                <a:cs typeface="Rubik Medium"/>
                <a:sym typeface="Rubik Medium"/>
              </a:rPr>
              <a:t> April 2026</a:t>
            </a:r>
            <a:endParaRPr sz="2800" b="0" i="0" dirty="0">
              <a:solidFill>
                <a:schemeClr val="accent2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1263" name="Google Shape;1263;g3494445287d_0_5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25476" y="7397750"/>
            <a:ext cx="8333047" cy="4137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4" name="Google Shape;1264;g3494445287d_0_544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7522" y="5044995"/>
            <a:ext cx="3908956" cy="27491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2BD9B9B-9457-842A-76CE-6B5F24BBA7B8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solidFill>
                  <a:schemeClr val="accent2"/>
                </a:solidFill>
                <a:latin typeface="Rubik Medium" pitchFamily="2" charset="-79"/>
              </a:rPr>
              <a:t>1 April 2026</a:t>
            </a:r>
            <a:endParaRPr lang="en-DK" sz="2000" dirty="0">
              <a:solidFill>
                <a:schemeClr val="accent2"/>
              </a:solidFill>
              <a:latin typeface="Rubik Medium" pitchFamily="2" charset="-79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1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7DA6D6-F207-A144-A5B9-6D16C462D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F569CD63-2DBD-2A78-634D-93D7353CB44E}"/>
              </a:ext>
            </a:extLst>
          </p:cNvPr>
          <p:cNvSpPr/>
          <p:nvPr/>
        </p:nvSpPr>
        <p:spPr>
          <a:xfrm rot="21208879">
            <a:off x="3142161" y="3957938"/>
            <a:ext cx="18089855" cy="68994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AA47E3C-8543-C9A9-3BC2-1DF8CFBF00EE}"/>
              </a:ext>
            </a:extLst>
          </p:cNvPr>
          <p:cNvSpPr/>
          <p:nvPr/>
        </p:nvSpPr>
        <p:spPr>
          <a:xfrm>
            <a:off x="10391456" y="5612003"/>
            <a:ext cx="3591268" cy="35912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3DC9AC2-9B90-F9D3-2E46-737E48A47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Hosted portals update</a:t>
            </a:r>
            <a:endParaRPr lang="en-GB" sz="2000" b="0" i="1" dirty="0">
              <a:solidFill>
                <a:schemeClr val="accent1"/>
              </a:solidFill>
              <a:latin typeface="Bitter" pitchFamily="2" charset="77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AB9C5F6D-EBB2-66BA-9807-58FE1757D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r>
              <a:rPr lang="en-GB" sz="2400" dirty="0">
                <a:solidFill>
                  <a:schemeClr val="accent1"/>
                </a:solidFill>
                <a:hlinkClick r:id="rId3"/>
              </a:rPr>
              <a:t>https://www.gbif.org/hosted-portals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EFCB3E-AA9E-48E5-A716-766ACE38520F}"/>
              </a:ext>
            </a:extLst>
          </p:cNvPr>
          <p:cNvSpPr txBox="1"/>
          <p:nvPr/>
        </p:nvSpPr>
        <p:spPr>
          <a:xfrm>
            <a:off x="18334694" y="4373543"/>
            <a:ext cx="3752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GBIF national Participants and regions</a:t>
            </a:r>
            <a:endParaRPr lang="en-DK" sz="28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CE1EFA-51BD-71D3-0B96-E5247ACE9718}"/>
              </a:ext>
            </a:extLst>
          </p:cNvPr>
          <p:cNvSpPr txBox="1"/>
          <p:nvPr/>
        </p:nvSpPr>
        <p:spPr>
          <a:xfrm>
            <a:off x="8854169" y="10374801"/>
            <a:ext cx="3752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Scientific journal</a:t>
            </a:r>
            <a:endParaRPr lang="en-DK" sz="28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D1D4A4-705D-DC91-9A94-368921D661CA}"/>
              </a:ext>
            </a:extLst>
          </p:cNvPr>
          <p:cNvSpPr txBox="1"/>
          <p:nvPr/>
        </p:nvSpPr>
        <p:spPr>
          <a:xfrm>
            <a:off x="6978554" y="6090267"/>
            <a:ext cx="3752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Institutional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435F59-BEC1-BB88-3DDC-6EB144A190EF}"/>
              </a:ext>
            </a:extLst>
          </p:cNvPr>
          <p:cNvSpPr txBox="1"/>
          <p:nvPr/>
        </p:nvSpPr>
        <p:spPr>
          <a:xfrm>
            <a:off x="19750930" y="9457138"/>
            <a:ext cx="3752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Networks/thematic networks</a:t>
            </a:r>
            <a:endParaRPr lang="en-DK" sz="28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6AD0E6-779E-D97E-8D61-3788CCBA3CA4}"/>
              </a:ext>
            </a:extLst>
          </p:cNvPr>
          <p:cNvSpPr txBox="1"/>
          <p:nvPr/>
        </p:nvSpPr>
        <p:spPr>
          <a:xfrm>
            <a:off x="10938055" y="6110230"/>
            <a:ext cx="24980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71</a:t>
            </a:r>
            <a:endParaRPr lang="en-DK" sz="96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B4E65D-5707-5CA1-670E-C8F8E7B03588}"/>
              </a:ext>
            </a:extLst>
          </p:cNvPr>
          <p:cNvSpPr txBox="1"/>
          <p:nvPr/>
        </p:nvSpPr>
        <p:spPr>
          <a:xfrm>
            <a:off x="10391456" y="7539677"/>
            <a:ext cx="3591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Hosted portals in production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A5EBD2-908B-4979-7FBD-C9542D70D06E}"/>
              </a:ext>
            </a:extLst>
          </p:cNvPr>
          <p:cNvSpPr txBox="1"/>
          <p:nvPr/>
        </p:nvSpPr>
        <p:spPr>
          <a:xfrm>
            <a:off x="6978554" y="5445672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10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AD259D-D667-086B-DA11-B5D09773E6E9}"/>
              </a:ext>
            </a:extLst>
          </p:cNvPr>
          <p:cNvSpPr txBox="1"/>
          <p:nvPr/>
        </p:nvSpPr>
        <p:spPr>
          <a:xfrm>
            <a:off x="8854169" y="9686528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34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76A092-54D1-C003-791A-9DAF67E92B8A}"/>
              </a:ext>
            </a:extLst>
          </p:cNvPr>
          <p:cNvSpPr txBox="1"/>
          <p:nvPr/>
        </p:nvSpPr>
        <p:spPr>
          <a:xfrm>
            <a:off x="19748741" y="8764318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12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7D3ACE-6ED5-6C47-E0F0-7D5117D94FCD}"/>
              </a:ext>
            </a:extLst>
          </p:cNvPr>
          <p:cNvSpPr txBox="1"/>
          <p:nvPr/>
        </p:nvSpPr>
        <p:spPr>
          <a:xfrm>
            <a:off x="18334694" y="3642413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15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pic>
        <p:nvPicPr>
          <p:cNvPr id="5" name="Picture 4" descr="A graphic design of a plant and a shell&#10;&#10;AI-generated content may be incorrect.">
            <a:extLst>
              <a:ext uri="{FF2B5EF4-FFF2-40B4-BE49-F238E27FC236}">
                <a16:creationId xmlns:a16="http://schemas.microsoft.com/office/drawing/2014/main" id="{A26A16AF-C4CA-1F75-7953-A5E8249D85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827" y="3913112"/>
            <a:ext cx="3036546" cy="3203389"/>
          </a:xfrm>
          <a:prstGeom prst="rect">
            <a:avLst/>
          </a:prstGeom>
        </p:spPr>
      </p:pic>
      <p:pic>
        <p:nvPicPr>
          <p:cNvPr id="6" name="Picture 5" descr="A graphic design of an octopus fish and flowers&#10;&#10;AI-generated content may be incorrect.">
            <a:extLst>
              <a:ext uri="{FF2B5EF4-FFF2-40B4-BE49-F238E27FC236}">
                <a16:creationId xmlns:a16="http://schemas.microsoft.com/office/drawing/2014/main" id="{EF45E5C8-93CF-7BAB-7411-340D02DA48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7868" y="2624238"/>
            <a:ext cx="3535231" cy="27034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F16745D-EB1F-B885-7855-34E8488F6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8199" y="8600385"/>
            <a:ext cx="3390900" cy="3492500"/>
          </a:xfrm>
          <a:prstGeom prst="rect">
            <a:avLst/>
          </a:prstGeom>
        </p:spPr>
      </p:pic>
      <p:pic>
        <p:nvPicPr>
          <p:cNvPr id="27" name="Picture 26" descr="An animal and flower in a circle&#10;&#10;AI-generated content may be incorrect.">
            <a:extLst>
              <a:ext uri="{FF2B5EF4-FFF2-40B4-BE49-F238E27FC236}">
                <a16:creationId xmlns:a16="http://schemas.microsoft.com/office/drawing/2014/main" id="{9640305F-5C88-EB5A-B629-E55BC2EA0C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1204" y="7682446"/>
            <a:ext cx="3390830" cy="3413212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7321951-6817-CEC7-160C-FECD6F41ACC1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April 2026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70810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7360B3-7F79-6485-9E6D-198793CF6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E974F46-52C2-CFED-4D04-0136C4C83E33}"/>
              </a:ext>
            </a:extLst>
          </p:cNvPr>
          <p:cNvSpPr txBox="1">
            <a:spLocks/>
          </p:cNvSpPr>
          <p:nvPr/>
        </p:nvSpPr>
        <p:spPr>
          <a:xfrm>
            <a:off x="706438" y="12277724"/>
            <a:ext cx="22987395" cy="720725"/>
          </a:xfrm>
          <a:prstGeom prst="rect">
            <a:avLst/>
          </a:prstGeom>
        </p:spPr>
        <p:txBody>
          <a:bodyPr vert="horz" lIns="90000" tIns="90000" rIns="91440" bIns="90000" rtlCol="0" anchor="ctr">
            <a:noAutofit/>
          </a:bodyPr>
          <a:lstStyle>
            <a:lvl1pPr marL="0" indent="0" algn="l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1pPr>
            <a:lvl2pPr marL="360000" indent="-457177" algn="l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360000" indent="-457177" algn="l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360000" indent="-457177" algn="l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0000" indent="-457177" algn="l" defTabSz="1828709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800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gbif.org/metabarcoding</a:t>
            </a:r>
            <a:r>
              <a:rPr lang="en-GB" sz="2800" dirty="0">
                <a:solidFill>
                  <a:schemeClr val="accent3"/>
                </a:solidFill>
              </a:rPr>
              <a:t>  </a:t>
            </a:r>
            <a:endParaRPr lang="en-DK" sz="2800" dirty="0">
              <a:solidFill>
                <a:schemeClr val="accent3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411783-E103-2717-70C6-975764C0DCCE}"/>
              </a:ext>
            </a:extLst>
          </p:cNvPr>
          <p:cNvSpPr txBox="1"/>
          <p:nvPr/>
        </p:nvSpPr>
        <p:spPr>
          <a:xfrm>
            <a:off x="3114674" y="10104910"/>
            <a:ext cx="3752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/>
                </a:solidFill>
                <a:latin typeface="Rubik SemiBold" pitchFamily="2" charset="-79"/>
                <a:cs typeface="Rubik SemiBold" pitchFamily="2" charset="-79"/>
              </a:rPr>
              <a:t>Datasets</a:t>
            </a:r>
            <a:endParaRPr lang="en-DK" sz="3600" b="1" dirty="0">
              <a:solidFill>
                <a:schemeClr val="accent3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0768D0-AFBA-2A05-789B-06EAADDE6041}"/>
              </a:ext>
            </a:extLst>
          </p:cNvPr>
          <p:cNvSpPr txBox="1"/>
          <p:nvPr/>
        </p:nvSpPr>
        <p:spPr>
          <a:xfrm>
            <a:off x="3742065" y="8875926"/>
            <a:ext cx="2498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chemeClr val="accent3"/>
                </a:solidFill>
                <a:latin typeface="Rubik" pitchFamily="2" charset="-79"/>
                <a:cs typeface="Rubik" pitchFamily="2" charset="-79"/>
              </a:rPr>
              <a:t>63</a:t>
            </a:r>
            <a:endParaRPr lang="en-DK" sz="7200" b="1" dirty="0">
              <a:solidFill>
                <a:schemeClr val="accent3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344A5F-E29F-3901-ABDE-0AFAF57CDE72}"/>
              </a:ext>
            </a:extLst>
          </p:cNvPr>
          <p:cNvSpPr txBox="1"/>
          <p:nvPr/>
        </p:nvSpPr>
        <p:spPr>
          <a:xfrm>
            <a:off x="10323710" y="10104910"/>
            <a:ext cx="3752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/>
                </a:solidFill>
                <a:latin typeface="Rubik SemiBold" pitchFamily="2" charset="-79"/>
                <a:cs typeface="Rubik SemiBold" pitchFamily="2" charset="-79"/>
              </a:rPr>
              <a:t>Records</a:t>
            </a:r>
            <a:endParaRPr lang="en-DK" sz="3600" b="1" dirty="0">
              <a:solidFill>
                <a:schemeClr val="accent3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35A053-2BA3-B783-374A-67B07223E44D}"/>
              </a:ext>
            </a:extLst>
          </p:cNvPr>
          <p:cNvSpPr txBox="1"/>
          <p:nvPr/>
        </p:nvSpPr>
        <p:spPr>
          <a:xfrm>
            <a:off x="8846117" y="8875926"/>
            <a:ext cx="6708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chemeClr val="accent3"/>
                </a:solidFill>
                <a:latin typeface="Rubik" pitchFamily="2" charset="-79"/>
                <a:cs typeface="Rubik" pitchFamily="2" charset="-79"/>
              </a:rPr>
              <a:t>109,822,958</a:t>
            </a:r>
            <a:endParaRPr lang="en-DK" sz="7200" b="1" dirty="0">
              <a:solidFill>
                <a:schemeClr val="accent3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104BB9-4C37-F303-F03B-F24C3C07D49B}"/>
              </a:ext>
            </a:extLst>
          </p:cNvPr>
          <p:cNvSpPr txBox="1"/>
          <p:nvPr/>
        </p:nvSpPr>
        <p:spPr>
          <a:xfrm>
            <a:off x="17514888" y="10104307"/>
            <a:ext cx="3752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/>
                </a:solidFill>
                <a:latin typeface="Rubik SemiBold" pitchFamily="2" charset="-79"/>
                <a:cs typeface="Rubik SemiBold" pitchFamily="2" charset="-79"/>
              </a:rPr>
              <a:t>Installations</a:t>
            </a:r>
            <a:endParaRPr lang="en-DK" sz="3600" b="1" dirty="0">
              <a:solidFill>
                <a:schemeClr val="accent3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ACD4C4-3952-EBA6-0375-3AAA533C44C0}"/>
              </a:ext>
            </a:extLst>
          </p:cNvPr>
          <p:cNvSpPr txBox="1"/>
          <p:nvPr/>
        </p:nvSpPr>
        <p:spPr>
          <a:xfrm>
            <a:off x="18160136" y="8875926"/>
            <a:ext cx="2498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chemeClr val="accent3"/>
                </a:solidFill>
                <a:latin typeface="Rubik" pitchFamily="2" charset="-79"/>
                <a:cs typeface="Rubik" pitchFamily="2" charset="-79"/>
              </a:rPr>
              <a:t>22</a:t>
            </a:r>
            <a:endParaRPr lang="en-DK" sz="7200" b="1" dirty="0">
              <a:solidFill>
                <a:schemeClr val="accent3"/>
              </a:solidFill>
              <a:latin typeface="Rubik" pitchFamily="2" charset="-79"/>
              <a:cs typeface="Rubik" pitchFamily="2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B55FB7-21B4-83DC-05BC-7D6D6F01C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6357" y="4229100"/>
            <a:ext cx="5289592" cy="42694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55B0D8-C772-93D7-1518-17DE49BC4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3367" y="4229100"/>
            <a:ext cx="5493565" cy="4269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1CD82A-6486-58C5-DA02-BCE8A4A9DD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75627" y="4993409"/>
            <a:ext cx="5869471" cy="2809448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46C45F93-64F4-AA29-2D7C-E9BD72EA6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549" y="1077643"/>
            <a:ext cx="22970425" cy="1459182"/>
          </a:xfrm>
        </p:spPr>
        <p:txBody>
          <a:bodyPr>
            <a:normAutofit/>
          </a:bodyPr>
          <a:lstStyle/>
          <a:p>
            <a:r>
              <a:rPr lang="en-GB" dirty="0"/>
              <a:t>Metabarcoding data programme</a:t>
            </a:r>
            <a:endParaRPr lang="en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36526C7-D3F7-07DE-1DD5-D76748BB5D66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solidFill>
                  <a:schemeClr val="accent3"/>
                </a:solidFill>
                <a:latin typeface="Rubik Medium" pitchFamily="2" charset="-79"/>
              </a:rPr>
              <a:t>1 April 2026</a:t>
            </a:r>
            <a:endParaRPr lang="en-DK" sz="2000" dirty="0">
              <a:solidFill>
                <a:schemeClr val="accent3"/>
              </a:solidFill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22577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7C66453-CD57-875C-E0A7-074C61E744CF}"/>
              </a:ext>
            </a:extLst>
          </p:cNvPr>
          <p:cNvCxnSpPr>
            <a:cxnSpLocks/>
          </p:cNvCxnSpPr>
          <p:nvPr/>
        </p:nvCxnSpPr>
        <p:spPr>
          <a:xfrm>
            <a:off x="19968048" y="4663440"/>
            <a:ext cx="0" cy="86868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BB34D9D-3601-BD08-17E9-1BC925E618FC}"/>
              </a:ext>
            </a:extLst>
          </p:cNvPr>
          <p:cNvCxnSpPr>
            <a:cxnSpLocks/>
          </p:cNvCxnSpPr>
          <p:nvPr/>
        </p:nvCxnSpPr>
        <p:spPr>
          <a:xfrm flipH="1">
            <a:off x="19771911" y="4663440"/>
            <a:ext cx="38877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9663743-545D-974B-144D-8A628BBA247E}"/>
              </a:ext>
            </a:extLst>
          </p:cNvPr>
          <p:cNvCxnSpPr>
            <a:cxnSpLocks/>
          </p:cNvCxnSpPr>
          <p:nvPr/>
        </p:nvCxnSpPr>
        <p:spPr>
          <a:xfrm>
            <a:off x="9610327" y="4663440"/>
            <a:ext cx="0" cy="86868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4869D2C-4550-137A-A1A2-59816DA0AFCF}"/>
              </a:ext>
            </a:extLst>
          </p:cNvPr>
          <p:cNvCxnSpPr>
            <a:cxnSpLocks/>
          </p:cNvCxnSpPr>
          <p:nvPr/>
        </p:nvCxnSpPr>
        <p:spPr>
          <a:xfrm flipH="1">
            <a:off x="9414190" y="4663440"/>
            <a:ext cx="38877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692CBB8-2908-2B9F-E6DC-93D90F7319E5}"/>
              </a:ext>
            </a:extLst>
          </p:cNvPr>
          <p:cNvCxnSpPr>
            <a:cxnSpLocks/>
          </p:cNvCxnSpPr>
          <p:nvPr/>
        </p:nvCxnSpPr>
        <p:spPr>
          <a:xfrm>
            <a:off x="14789187" y="4663440"/>
            <a:ext cx="0" cy="86868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4258CA6-D51E-6725-BA28-1E9F4CC2C4DA}"/>
              </a:ext>
            </a:extLst>
          </p:cNvPr>
          <p:cNvCxnSpPr>
            <a:cxnSpLocks/>
          </p:cNvCxnSpPr>
          <p:nvPr/>
        </p:nvCxnSpPr>
        <p:spPr>
          <a:xfrm flipH="1">
            <a:off x="14593050" y="4663440"/>
            <a:ext cx="38877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6F6A2B-BED5-61FC-7A89-534D45904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6999" cy="720725"/>
          </a:xfrm>
        </p:spPr>
        <p:txBody>
          <a:bodyPr/>
          <a:lstStyle/>
          <a:p>
            <a:r>
              <a:rPr lang="en-GB" dirty="0"/>
              <a:t>Period: Jan - Apr 2026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BF465C-C99B-E260-9262-0206130B1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EE51F15-BFC0-F37A-3D65-8A3ABB12CDE5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solidFill>
                  <a:schemeClr val="accent2"/>
                </a:solidFill>
                <a:latin typeface="Rubik Medium" pitchFamily="2" charset="-79"/>
              </a:rPr>
              <a:t>1 April 2026</a:t>
            </a:r>
            <a:endParaRPr lang="en-DK" sz="2000" dirty="0">
              <a:solidFill>
                <a:schemeClr val="accent2"/>
              </a:solidFill>
              <a:latin typeface="Rubik Medium" pitchFamily="2" charset="-79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CBF69D7-5F12-0F95-9ABC-6968528DEE96}"/>
              </a:ext>
            </a:extLst>
          </p:cNvPr>
          <p:cNvGrpSpPr/>
          <p:nvPr/>
        </p:nvGrpSpPr>
        <p:grpSpPr>
          <a:xfrm>
            <a:off x="1605716" y="3893999"/>
            <a:ext cx="5551493" cy="7308651"/>
            <a:chOff x="706438" y="3893999"/>
            <a:chExt cx="5551493" cy="730865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D8A9F5F-E45F-0C3A-E895-73FC1386334B}"/>
                </a:ext>
              </a:extLst>
            </p:cNvPr>
            <p:cNvGrpSpPr/>
            <p:nvPr/>
          </p:nvGrpSpPr>
          <p:grpSpPr>
            <a:xfrm>
              <a:off x="3331767" y="4663440"/>
              <a:ext cx="388776" cy="868680"/>
              <a:chOff x="3331767" y="4663440"/>
              <a:chExt cx="388776" cy="86868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7401A45-CBE4-3947-EF33-26153E272FB1}"/>
                  </a:ext>
                </a:extLst>
              </p:cNvPr>
              <p:cNvCxnSpPr>
                <a:cxnSpLocks/>
                <a:stCxn id="5" idx="2"/>
              </p:cNvCxnSpPr>
              <p:nvPr/>
            </p:nvCxnSpPr>
            <p:spPr>
              <a:xfrm>
                <a:off x="3527904" y="4663440"/>
                <a:ext cx="0" cy="868680"/>
              </a:xfrm>
              <a:prstGeom prst="line">
                <a:avLst/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B1F733D-FA6F-F5FC-A7D0-D8494815DC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31767" y="4663440"/>
                <a:ext cx="388776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4" name="Content Placeholder 10">
              <a:extLst>
                <a:ext uri="{FF2B5EF4-FFF2-40B4-BE49-F238E27FC236}">
                  <a16:creationId xmlns:a16="http://schemas.microsoft.com/office/drawing/2014/main" id="{E5FF3AA6-8468-CE2D-3ACA-CBC280F4B92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41993440"/>
                </p:ext>
              </p:extLst>
            </p:nvPr>
          </p:nvGraphicFramePr>
          <p:xfrm>
            <a:off x="706438" y="4666138"/>
            <a:ext cx="5551493" cy="54632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CC4EF5-4405-DEB4-100F-708EA7EA1B02}"/>
                </a:ext>
              </a:extLst>
            </p:cNvPr>
            <p:cNvSpPr txBox="1"/>
            <p:nvPr/>
          </p:nvSpPr>
          <p:spPr>
            <a:xfrm>
              <a:off x="2384904" y="3893999"/>
              <a:ext cx="228600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2"/>
                  </a:solidFill>
                </a:rPr>
                <a:t>18,889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28814D-0852-ABF4-D6BE-EA2FD0B4AD06}"/>
                </a:ext>
              </a:extLst>
            </p:cNvPr>
            <p:cNvSpPr txBox="1"/>
            <p:nvPr/>
          </p:nvSpPr>
          <p:spPr>
            <a:xfrm>
              <a:off x="2228850" y="9713781"/>
              <a:ext cx="2594610" cy="14888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32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66</a:t>
              </a:r>
            </a:p>
            <a:p>
              <a:pPr algn="ctr">
                <a:lnSpc>
                  <a:spcPct val="150000"/>
                </a:lnSpc>
              </a:pPr>
              <a:r>
                <a:rPr lang="en-GB" sz="32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3,947 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25B7EC5-AFE2-DF57-9267-21C4F6ADAE68}"/>
              </a:ext>
            </a:extLst>
          </p:cNvPr>
          <p:cNvSpPr txBox="1"/>
          <p:nvPr/>
        </p:nvSpPr>
        <p:spPr>
          <a:xfrm>
            <a:off x="787823" y="9982734"/>
            <a:ext cx="1921725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Rubik Medium" pitchFamily="2" charset="-79"/>
                <a:cs typeface="Rubik Medium" pitchFamily="2" charset="-79"/>
              </a:rPr>
              <a:t>POSTS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Rubik Medium" pitchFamily="2" charset="-79"/>
              <a:cs typeface="Rubik Medium" pitchFamily="2" charset="-79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5088A5-0A47-D1FB-445F-4A363F02EFD3}"/>
              </a:ext>
            </a:extLst>
          </p:cNvPr>
          <p:cNvSpPr txBox="1"/>
          <p:nvPr/>
        </p:nvSpPr>
        <p:spPr>
          <a:xfrm>
            <a:off x="777026" y="10713918"/>
            <a:ext cx="1932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Rubik Medium" pitchFamily="2" charset="-79"/>
                <a:cs typeface="Rubik Medium" pitchFamily="2" charset="-79"/>
              </a:rPr>
              <a:t>ENGAGEMENTS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Rubik Medium" pitchFamily="2" charset="-79"/>
              <a:cs typeface="Rubik Medium" pitchFamily="2" charset="-79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0F85AB1-1E5B-1624-2296-EB9D50620A85}"/>
              </a:ext>
            </a:extLst>
          </p:cNvPr>
          <p:cNvGrpSpPr/>
          <p:nvPr/>
        </p:nvGrpSpPr>
        <p:grpSpPr>
          <a:xfrm>
            <a:off x="6788064" y="3896697"/>
            <a:ext cx="5551493" cy="7305953"/>
            <a:chOff x="6500651" y="3896697"/>
            <a:chExt cx="5551493" cy="7305953"/>
          </a:xfrm>
        </p:grpSpPr>
        <p:graphicFrame>
          <p:nvGraphicFramePr>
            <p:cNvPr id="6" name="Content Placeholder 10">
              <a:extLst>
                <a:ext uri="{FF2B5EF4-FFF2-40B4-BE49-F238E27FC236}">
                  <a16:creationId xmlns:a16="http://schemas.microsoft.com/office/drawing/2014/main" id="{6274B2B2-BF95-DD55-F9FC-904B6FB178C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35994243"/>
                </p:ext>
              </p:extLst>
            </p:nvPr>
          </p:nvGraphicFramePr>
          <p:xfrm>
            <a:off x="6500651" y="4668836"/>
            <a:ext cx="5551493" cy="54632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33A9DF-11D2-D3A3-DAEE-4D75F521556C}"/>
                </a:ext>
              </a:extLst>
            </p:cNvPr>
            <p:cNvSpPr txBox="1"/>
            <p:nvPr/>
          </p:nvSpPr>
          <p:spPr>
            <a:xfrm>
              <a:off x="8179118" y="3896697"/>
              <a:ext cx="228600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2"/>
                  </a:solidFill>
                </a:rPr>
                <a:t>14,760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1E9EAF-8DCB-7A1F-18AC-5A2B3EBCE486}"/>
                </a:ext>
              </a:extLst>
            </p:cNvPr>
            <p:cNvSpPr txBox="1"/>
            <p:nvPr/>
          </p:nvSpPr>
          <p:spPr>
            <a:xfrm>
              <a:off x="7891780" y="9713781"/>
              <a:ext cx="2858770" cy="14888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32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63</a:t>
              </a:r>
            </a:p>
            <a:p>
              <a:pPr algn="ctr">
                <a:lnSpc>
                  <a:spcPct val="150000"/>
                </a:lnSpc>
              </a:pPr>
              <a:r>
                <a:rPr lang="en-GB" sz="32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2,377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F6F9859-513F-FBF8-2ECF-223854460294}"/>
              </a:ext>
            </a:extLst>
          </p:cNvPr>
          <p:cNvGrpSpPr/>
          <p:nvPr/>
        </p:nvGrpSpPr>
        <p:grpSpPr>
          <a:xfrm>
            <a:off x="11970412" y="3896697"/>
            <a:ext cx="5551493" cy="7305953"/>
            <a:chOff x="12264859" y="3896697"/>
            <a:chExt cx="5551493" cy="7305953"/>
          </a:xfrm>
        </p:grpSpPr>
        <p:graphicFrame>
          <p:nvGraphicFramePr>
            <p:cNvPr id="11" name="Content Placeholder 10">
              <a:extLst>
                <a:ext uri="{FF2B5EF4-FFF2-40B4-BE49-F238E27FC236}">
                  <a16:creationId xmlns:a16="http://schemas.microsoft.com/office/drawing/2014/main" id="{95C44012-859D-8810-B53F-1EF575CC56C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87734917"/>
                </p:ext>
              </p:extLst>
            </p:nvPr>
          </p:nvGraphicFramePr>
          <p:xfrm>
            <a:off x="12264859" y="4668836"/>
            <a:ext cx="5551493" cy="54632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0AC7A5-AA5D-8DB8-C3A9-7A598DDE12F7}"/>
                </a:ext>
              </a:extLst>
            </p:cNvPr>
            <p:cNvSpPr txBox="1"/>
            <p:nvPr/>
          </p:nvSpPr>
          <p:spPr>
            <a:xfrm>
              <a:off x="13943326" y="3896697"/>
              <a:ext cx="228600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2"/>
                  </a:solidFill>
                </a:rPr>
                <a:t>1,947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53E3D98-F609-7B11-E726-65F9EA508FBF}"/>
                </a:ext>
              </a:extLst>
            </p:cNvPr>
            <p:cNvSpPr txBox="1"/>
            <p:nvPr/>
          </p:nvSpPr>
          <p:spPr>
            <a:xfrm>
              <a:off x="13937927" y="9713781"/>
              <a:ext cx="2287916" cy="14888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32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87</a:t>
              </a:r>
            </a:p>
            <a:p>
              <a:pPr algn="ctr">
                <a:lnSpc>
                  <a:spcPct val="150000"/>
                </a:lnSpc>
              </a:pPr>
              <a:r>
                <a:rPr lang="en-GB" sz="32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401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B807F33-53F4-0DCB-883F-0C7A556CD1B8}"/>
              </a:ext>
            </a:extLst>
          </p:cNvPr>
          <p:cNvGrpSpPr/>
          <p:nvPr/>
        </p:nvGrpSpPr>
        <p:grpSpPr>
          <a:xfrm>
            <a:off x="17152761" y="3896697"/>
            <a:ext cx="5551493" cy="7305953"/>
            <a:chOff x="18029067" y="3896697"/>
            <a:chExt cx="5551493" cy="7305953"/>
          </a:xfrm>
        </p:grpSpPr>
        <p:graphicFrame>
          <p:nvGraphicFramePr>
            <p:cNvPr id="13" name="Content Placeholder 10">
              <a:extLst>
                <a:ext uri="{FF2B5EF4-FFF2-40B4-BE49-F238E27FC236}">
                  <a16:creationId xmlns:a16="http://schemas.microsoft.com/office/drawing/2014/main" id="{B2CE7280-8C42-A27D-6D9A-8E3F542B613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76597065"/>
                </p:ext>
              </p:extLst>
            </p:nvPr>
          </p:nvGraphicFramePr>
          <p:xfrm>
            <a:off x="18029067" y="4668836"/>
            <a:ext cx="5551493" cy="54632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27D9AB8-8A5F-D336-9328-F2D70856DEFC}"/>
                </a:ext>
              </a:extLst>
            </p:cNvPr>
            <p:cNvSpPr txBox="1"/>
            <p:nvPr/>
          </p:nvSpPr>
          <p:spPr>
            <a:xfrm>
              <a:off x="19696104" y="3896697"/>
              <a:ext cx="2286000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accent2"/>
                  </a:solidFill>
                </a:rPr>
                <a:t>3,049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5477FC-6E08-4369-D6DD-89DE512DE42E}"/>
                </a:ext>
              </a:extLst>
            </p:cNvPr>
            <p:cNvSpPr txBox="1"/>
            <p:nvPr/>
          </p:nvSpPr>
          <p:spPr>
            <a:xfrm>
              <a:off x="19703106" y="9713781"/>
              <a:ext cx="2278998" cy="14888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32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97</a:t>
              </a:r>
            </a:p>
            <a:p>
              <a:pPr algn="ctr">
                <a:lnSpc>
                  <a:spcPct val="150000"/>
                </a:lnSpc>
              </a:pPr>
              <a:r>
                <a:rPr lang="en-GB" sz="32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619 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C537181-2328-4E70-A80B-0C9977FAF232}"/>
              </a:ext>
            </a:extLst>
          </p:cNvPr>
          <p:cNvSpPr txBox="1"/>
          <p:nvPr/>
        </p:nvSpPr>
        <p:spPr>
          <a:xfrm>
            <a:off x="787822" y="4088829"/>
            <a:ext cx="1734653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Rubik Medium" pitchFamily="2" charset="-79"/>
                <a:cs typeface="Rubik Medium" pitchFamily="2" charset="-79"/>
              </a:rPr>
              <a:t>FOLLOWERS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Rubik Medium" pitchFamily="2" charset="-79"/>
              <a:cs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0114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CC1F6-0BB1-F04B-9CEE-3A6C477B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Providing biodiversity evidence for research and policy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F38C911-8117-1F94-296D-208E9DFA07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6934" y="3375282"/>
            <a:ext cx="22755392" cy="881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9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E867AC-648F-CE5C-51ED-95715E1A1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Sources of biodiversity evidence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9EC25F-7BA3-8CB8-83E5-6DE4B3E53170}"/>
              </a:ext>
            </a:extLst>
          </p:cNvPr>
          <p:cNvSpPr txBox="1"/>
          <p:nvPr/>
        </p:nvSpPr>
        <p:spPr>
          <a:xfrm>
            <a:off x="2109787" y="7411998"/>
            <a:ext cx="4321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400" i="1" dirty="0">
                <a:solidFill>
                  <a:schemeClr val="accent4"/>
                </a:solidFill>
                <a:cs typeface="Rubik" pitchFamily="2" charset="-79"/>
              </a:rPr>
              <a:t>Combine sources</a:t>
            </a:r>
            <a:br>
              <a:rPr lang="en-US" sz="2400" i="1" dirty="0">
                <a:solidFill>
                  <a:schemeClr val="accent4"/>
                </a:solidFill>
                <a:cs typeface="Rubik" pitchFamily="2" charset="-79"/>
              </a:rPr>
            </a:br>
            <a:r>
              <a:rPr lang="en-US" sz="2400" i="1" dirty="0">
                <a:solidFill>
                  <a:schemeClr val="accent4"/>
                </a:solidFill>
                <a:cs typeface="Rubik" pitchFamily="2" charset="-79"/>
              </a:rPr>
              <a:t>of evidence</a:t>
            </a:r>
            <a:endParaRPr lang="x-none" sz="2400" i="1" dirty="0">
              <a:solidFill>
                <a:schemeClr val="accent4"/>
              </a:solidFill>
              <a:cs typeface="Rubik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660046-7037-2FE2-FB67-7FB2A4D3294C}"/>
              </a:ext>
            </a:extLst>
          </p:cNvPr>
          <p:cNvSpPr txBox="1"/>
          <p:nvPr/>
        </p:nvSpPr>
        <p:spPr>
          <a:xfrm>
            <a:off x="2109788" y="6304002"/>
            <a:ext cx="4321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Create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F3557E2-F513-CB01-60FF-20C2DA2C4E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0963" y="3350838"/>
            <a:ext cx="17232312" cy="801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6609755-EC2A-5C4A-BFE3-14D68D77AE97}"/>
              </a:ext>
            </a:extLst>
          </p:cNvPr>
          <p:cNvPicPr>
            <a:picLocks noChangeAspect="1"/>
          </p:cNvPicPr>
          <p:nvPr/>
        </p:nvPicPr>
        <p:blipFill rotWithShape="1"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376" r="20443"/>
          <a:stretch/>
        </p:blipFill>
        <p:spPr>
          <a:xfrm>
            <a:off x="6430962" y="734798"/>
            <a:ext cx="12960352" cy="13211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C5488A-5CC1-BE87-54C5-793EA9753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Access to biodiversity evidence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45E338-2573-D35E-F928-8D9A93F63AF7}"/>
              </a:ext>
            </a:extLst>
          </p:cNvPr>
          <p:cNvSpPr txBox="1"/>
          <p:nvPr/>
        </p:nvSpPr>
        <p:spPr>
          <a:xfrm>
            <a:off x="2109788" y="6304002"/>
            <a:ext cx="4321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Share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6D6ED-B734-6BD9-DDA7-080DB821CF92}"/>
              </a:ext>
            </a:extLst>
          </p:cNvPr>
          <p:cNvSpPr txBox="1"/>
          <p:nvPr/>
        </p:nvSpPr>
        <p:spPr>
          <a:xfrm>
            <a:off x="2109787" y="7411998"/>
            <a:ext cx="432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i="1">
                <a:solidFill>
                  <a:schemeClr val="accent4"/>
                </a:solidFill>
                <a:cs typeface="Rubik" pitchFamily="2" charset="-79"/>
              </a:rPr>
              <a:t>FAIR and open access</a:t>
            </a:r>
          </a:p>
        </p:txBody>
      </p:sp>
    </p:spTree>
    <p:extLst>
      <p:ext uri="{BB962C8B-B14F-4D97-AF65-F5344CB8AC3E}">
        <p14:creationId xmlns:p14="http://schemas.microsoft.com/office/powerpoint/2010/main" val="27971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DD458E6-C83B-C04A-B442-CF64B2D6CE26}"/>
              </a:ext>
            </a:extLst>
          </p:cNvPr>
          <p:cNvPicPr>
            <a:picLocks noChangeAspect="1"/>
          </p:cNvPicPr>
          <p:nvPr/>
        </p:nvPicPr>
        <p:blipFill rotWithShape="1"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667"/>
          <a:stretch/>
        </p:blipFill>
        <p:spPr>
          <a:xfrm>
            <a:off x="7870825" y="1414386"/>
            <a:ext cx="15429823" cy="11835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C3BC12-4ACE-D332-E320-8FC3A6A8E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Uses of biodiversity evidence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3E59C1-A819-35C1-8714-19EC8C07A7C3}"/>
              </a:ext>
            </a:extLst>
          </p:cNvPr>
          <p:cNvSpPr txBox="1"/>
          <p:nvPr/>
        </p:nvSpPr>
        <p:spPr>
          <a:xfrm>
            <a:off x="2109788" y="6304002"/>
            <a:ext cx="57610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119DBE-6B91-5CED-19F5-5E9BC5E656F4}"/>
              </a:ext>
            </a:extLst>
          </p:cNvPr>
          <p:cNvSpPr txBox="1"/>
          <p:nvPr/>
        </p:nvSpPr>
        <p:spPr>
          <a:xfrm>
            <a:off x="2109787" y="7411998"/>
            <a:ext cx="432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x-none" sz="2400" i="1">
                <a:solidFill>
                  <a:schemeClr val="accent4"/>
                </a:solidFill>
                <a:latin typeface="Roboto" panose="02000000000000000000" pitchFamily="2" charset="0"/>
                <a:cs typeface="Rubik" pitchFamily="2" charset="-79"/>
              </a:rPr>
              <a:t>Apply and use data</a:t>
            </a:r>
            <a:endParaRPr lang="x-none" sz="2400" i="1" dirty="0">
              <a:solidFill>
                <a:schemeClr val="accent4"/>
              </a:solidFill>
              <a:latin typeface="Roboto" panose="02000000000000000000" pitchFamily="2" charset="0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2320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accessory, envelope&#10;&#10;Description automatically generated">
            <a:extLst>
              <a:ext uri="{FF2B5EF4-FFF2-40B4-BE49-F238E27FC236}">
                <a16:creationId xmlns:a16="http://schemas.microsoft.com/office/drawing/2014/main" id="{50F36A46-C6AD-7819-5E64-90BFFCFEC0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4850" y="2396942"/>
            <a:ext cx="2230169" cy="2042759"/>
          </a:xfrm>
          <a:prstGeom prst="rect">
            <a:avLst/>
          </a:prstGeom>
        </p:spPr>
      </p:pic>
      <p:sp>
        <p:nvSpPr>
          <p:cNvPr id="55" name="Oval 54">
            <a:extLst>
              <a:ext uri="{FF2B5EF4-FFF2-40B4-BE49-F238E27FC236}">
                <a16:creationId xmlns:a16="http://schemas.microsoft.com/office/drawing/2014/main" id="{9A62AA84-52AF-C6B9-8190-042A4EEE55D1}"/>
              </a:ext>
            </a:extLst>
          </p:cNvPr>
          <p:cNvSpPr/>
          <p:nvPr/>
        </p:nvSpPr>
        <p:spPr>
          <a:xfrm>
            <a:off x="6829438" y="1575469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1F3932D-1343-4230-3889-6909CB6C2232}"/>
              </a:ext>
            </a:extLst>
          </p:cNvPr>
          <p:cNvSpPr/>
          <p:nvPr/>
        </p:nvSpPr>
        <p:spPr>
          <a:xfrm>
            <a:off x="3000380" y="4314280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C71CC87-D614-D6D0-5586-4B494F272212}"/>
              </a:ext>
            </a:extLst>
          </p:cNvPr>
          <p:cNvSpPr/>
          <p:nvPr/>
        </p:nvSpPr>
        <p:spPr>
          <a:xfrm>
            <a:off x="3369632" y="7216058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34AE766-B609-BB65-7D95-9F158BCA6256}"/>
              </a:ext>
            </a:extLst>
          </p:cNvPr>
          <p:cNvSpPr/>
          <p:nvPr/>
        </p:nvSpPr>
        <p:spPr>
          <a:xfrm>
            <a:off x="6430963" y="9791902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45277DC-D563-4372-5EAD-7FC05C54575D}"/>
              </a:ext>
            </a:extLst>
          </p:cNvPr>
          <p:cNvSpPr/>
          <p:nvPr/>
        </p:nvSpPr>
        <p:spPr>
          <a:xfrm>
            <a:off x="16454704" y="9791901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F53542A-E38E-5150-C1C9-D665052CED42}"/>
              </a:ext>
            </a:extLst>
          </p:cNvPr>
          <p:cNvSpPr/>
          <p:nvPr/>
        </p:nvSpPr>
        <p:spPr>
          <a:xfrm>
            <a:off x="18107954" y="719458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69DC6BB-D05D-0D89-0D19-2E81C54A69F1}"/>
              </a:ext>
            </a:extLst>
          </p:cNvPr>
          <p:cNvSpPr/>
          <p:nvPr/>
        </p:nvSpPr>
        <p:spPr>
          <a:xfrm>
            <a:off x="18593099" y="4205309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pic>
        <p:nvPicPr>
          <p:cNvPr id="15" name="Picture 14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16B3EBB7-755F-B99E-3F48-B7A4018291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9322">
            <a:off x="6786804" y="2726691"/>
            <a:ext cx="10489665" cy="765003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9614C0E-8562-41B3-924C-ABAEF9B4D881}"/>
              </a:ext>
            </a:extLst>
          </p:cNvPr>
          <p:cNvSpPr/>
          <p:nvPr/>
        </p:nvSpPr>
        <p:spPr>
          <a:xfrm>
            <a:off x="1401125" y="4273244"/>
            <a:ext cx="2451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Country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Participants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56EB9CB-0B1D-47E7-9875-FBE3D2BA9143}"/>
              </a:ext>
            </a:extLst>
          </p:cNvPr>
          <p:cNvSpPr/>
          <p:nvPr/>
        </p:nvSpPr>
        <p:spPr>
          <a:xfrm>
            <a:off x="1350584" y="7194585"/>
            <a:ext cx="3002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Organizational Participants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8101461-AC56-4AAF-9DC5-73C4B8B89906}"/>
              </a:ext>
            </a:extLst>
          </p:cNvPr>
          <p:cNvSpPr>
            <a:spLocks noChangeAspect="1"/>
          </p:cNvSpPr>
          <p:nvPr/>
        </p:nvSpPr>
        <p:spPr>
          <a:xfrm>
            <a:off x="19061712" y="4273244"/>
            <a:ext cx="4941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Peer-review papers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using data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Rubik" pitchFamily="2" charset="-79"/>
                <a:cs typeface="Rubik" pitchFamily="2" charset="-79"/>
              </a:rPr>
              <a:t> (1 Oct 2025)</a:t>
            </a:r>
            <a:endParaRPr lang="en-US" sz="2400" i="1" dirty="0">
              <a:solidFill>
                <a:schemeClr val="tx1">
                  <a:lumMod val="85000"/>
                  <a:lumOff val="15000"/>
                </a:schemeClr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E86B9A-5AD3-4BF2-B96C-4F8E7B7FDB61}"/>
              </a:ext>
            </a:extLst>
          </p:cNvPr>
          <p:cNvSpPr/>
          <p:nvPr/>
        </p:nvSpPr>
        <p:spPr>
          <a:xfrm>
            <a:off x="16848036" y="9994245"/>
            <a:ext cx="4558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Species 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occurrence records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7288246-D42E-411C-A82C-681B16776E44}"/>
              </a:ext>
            </a:extLst>
          </p:cNvPr>
          <p:cNvSpPr>
            <a:spLocks noChangeAspect="1"/>
          </p:cNvSpPr>
          <p:nvPr/>
        </p:nvSpPr>
        <p:spPr>
          <a:xfrm>
            <a:off x="5978579" y="1733479"/>
            <a:ext cx="1997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Datasets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F1F4AA1-16BB-4371-8EFB-E30E0B7E7144}"/>
              </a:ext>
            </a:extLst>
          </p:cNvPr>
          <p:cNvSpPr/>
          <p:nvPr/>
        </p:nvSpPr>
        <p:spPr>
          <a:xfrm>
            <a:off x="5579670" y="9954251"/>
            <a:ext cx="1990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Publishers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32CEE52-413F-4FBD-8F76-CFDFF369CBD9}"/>
              </a:ext>
            </a:extLst>
          </p:cNvPr>
          <p:cNvSpPr/>
          <p:nvPr/>
        </p:nvSpPr>
        <p:spPr>
          <a:xfrm>
            <a:off x="18541940" y="7216058"/>
            <a:ext cx="4941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Average records 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downloaded per month (2025)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148656-E708-9BCA-A63F-111499CC3754}"/>
              </a:ext>
            </a:extLst>
          </p:cNvPr>
          <p:cNvSpPr txBox="1"/>
          <p:nvPr/>
        </p:nvSpPr>
        <p:spPr>
          <a:xfrm>
            <a:off x="16842299" y="10862784"/>
            <a:ext cx="4384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i-FI" sz="4800" b="1" dirty="0">
                <a:solidFill>
                  <a:schemeClr val="accent1"/>
                </a:solidFill>
                <a:latin typeface="Bitter SemiBold" pitchFamily="2" charset="77"/>
              </a:rPr>
              <a:t>3,660,126,436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CBFFE0-70A1-CF88-5E25-CF0BC82A9443}"/>
              </a:ext>
            </a:extLst>
          </p:cNvPr>
          <p:cNvSpPr txBox="1"/>
          <p:nvPr/>
        </p:nvSpPr>
        <p:spPr>
          <a:xfrm>
            <a:off x="18864279" y="5162223"/>
            <a:ext cx="3020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sz="4800" b="1" dirty="0">
                <a:solidFill>
                  <a:schemeClr val="accent1"/>
                </a:solidFill>
                <a:latin typeface="Bitter SemiBold" pitchFamily="2" charset="77"/>
              </a:rPr>
              <a:t>14,415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C234BD-2940-342F-101F-CA5D5EF535CA}"/>
              </a:ext>
            </a:extLst>
          </p:cNvPr>
          <p:cNvSpPr txBox="1"/>
          <p:nvPr/>
        </p:nvSpPr>
        <p:spPr>
          <a:xfrm>
            <a:off x="18541940" y="8130460"/>
            <a:ext cx="38505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297 billion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D8CF21-7BC5-F3E9-43FD-97A5B03E4595}"/>
              </a:ext>
            </a:extLst>
          </p:cNvPr>
          <p:cNvSpPr txBox="1"/>
          <p:nvPr/>
        </p:nvSpPr>
        <p:spPr>
          <a:xfrm>
            <a:off x="2210978" y="5162223"/>
            <a:ext cx="1653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69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74334D-1234-8782-B47D-33F14C728FC7}"/>
              </a:ext>
            </a:extLst>
          </p:cNvPr>
          <p:cNvSpPr txBox="1"/>
          <p:nvPr/>
        </p:nvSpPr>
        <p:spPr>
          <a:xfrm>
            <a:off x="2198857" y="8130461"/>
            <a:ext cx="21540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42</a:t>
            </a:r>
            <a:endParaRPr lang="en-DK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349C0B-5752-3F95-FD45-9EAFD4B5AB1F}"/>
              </a:ext>
            </a:extLst>
          </p:cNvPr>
          <p:cNvSpPr txBox="1"/>
          <p:nvPr/>
        </p:nvSpPr>
        <p:spPr>
          <a:xfrm>
            <a:off x="4658363" y="2296650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121,395	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175A099-575D-E7AF-5380-3C33E5922AAB}"/>
              </a:ext>
            </a:extLst>
          </p:cNvPr>
          <p:cNvSpPr txBox="1"/>
          <p:nvPr/>
        </p:nvSpPr>
        <p:spPr>
          <a:xfrm>
            <a:off x="4725194" y="10515834"/>
            <a:ext cx="28415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2,669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133C14E-33AE-4EF9-6682-560F60C760A5}"/>
              </a:ext>
            </a:extLst>
          </p:cNvPr>
          <p:cNvSpPr/>
          <p:nvPr/>
        </p:nvSpPr>
        <p:spPr>
          <a:xfrm>
            <a:off x="18593099" y="4367163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EF3A239-4CAD-2FE6-EF60-F433827EFFFC}"/>
              </a:ext>
            </a:extLst>
          </p:cNvPr>
          <p:cNvSpPr/>
          <p:nvPr/>
        </p:nvSpPr>
        <p:spPr>
          <a:xfrm>
            <a:off x="8089438" y="183497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925BB9E-40A9-CB8B-6FF9-05295E0A2012}"/>
              </a:ext>
            </a:extLst>
          </p:cNvPr>
          <p:cNvSpPr/>
          <p:nvPr/>
        </p:nvSpPr>
        <p:spPr>
          <a:xfrm>
            <a:off x="4045382" y="4367163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D9C94E3-D83F-82BD-E453-A2803600597C}"/>
              </a:ext>
            </a:extLst>
          </p:cNvPr>
          <p:cNvSpPr/>
          <p:nvPr/>
        </p:nvSpPr>
        <p:spPr>
          <a:xfrm>
            <a:off x="7735168" y="1006492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E8C060-96B9-B4AA-6EC3-D43B1F065487}"/>
              </a:ext>
            </a:extLst>
          </p:cNvPr>
          <p:cNvSpPr/>
          <p:nvPr/>
        </p:nvSpPr>
        <p:spPr>
          <a:xfrm>
            <a:off x="15488493" y="2177381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3908566-3290-D32A-65F1-E8B3767204CB}"/>
              </a:ext>
            </a:extLst>
          </p:cNvPr>
          <p:cNvSpPr>
            <a:spLocks noChangeAspect="1"/>
          </p:cNvSpPr>
          <p:nvPr/>
        </p:nvSpPr>
        <p:spPr>
          <a:xfrm>
            <a:off x="14284366" y="1752584"/>
            <a:ext cx="3004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Hosted portals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76BBCD-89CA-26F5-86D9-9DF340B634B3}"/>
              </a:ext>
            </a:extLst>
          </p:cNvPr>
          <p:cNvSpPr txBox="1"/>
          <p:nvPr/>
        </p:nvSpPr>
        <p:spPr>
          <a:xfrm>
            <a:off x="13971786" y="2296650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69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4A9C730-D709-676C-40B0-854E098C9091}"/>
              </a:ext>
            </a:extLst>
          </p:cNvPr>
          <p:cNvSpPr/>
          <p:nvPr/>
        </p:nvSpPr>
        <p:spPr>
          <a:xfrm>
            <a:off x="14547030" y="1834975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10693D3-94BA-715E-709C-BCB32F213BB5}"/>
              </a:ext>
            </a:extLst>
          </p:cNvPr>
          <p:cNvSpPr/>
          <p:nvPr/>
        </p:nvSpPr>
        <p:spPr>
          <a:xfrm>
            <a:off x="18139721" y="7319340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DF2C4DA-313B-5752-2BBE-EE58CF65E313}"/>
              </a:ext>
            </a:extLst>
          </p:cNvPr>
          <p:cNvSpPr/>
          <p:nvPr/>
        </p:nvSpPr>
        <p:spPr>
          <a:xfrm>
            <a:off x="16414948" y="1006492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E3A121D-58F5-EA5C-98F3-74B2B8EEB6A7}"/>
              </a:ext>
            </a:extLst>
          </p:cNvPr>
          <p:cNvSpPr/>
          <p:nvPr/>
        </p:nvSpPr>
        <p:spPr>
          <a:xfrm>
            <a:off x="4467889" y="7319340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42AE8CD2-F679-FB1A-78E2-CD3C08F4AFBC}"/>
              </a:ext>
            </a:extLst>
          </p:cNvPr>
          <p:cNvSpPr txBox="1">
            <a:spLocks/>
          </p:cNvSpPr>
          <p:nvPr/>
        </p:nvSpPr>
        <p:spPr>
          <a:xfrm>
            <a:off x="12209065" y="12251067"/>
            <a:ext cx="11484020" cy="746983"/>
          </a:xfrm>
          <a:prstGeom prst="rect">
            <a:avLst/>
          </a:prstGeom>
        </p:spPr>
        <p:txBody>
          <a:bodyPr vert="horz" lIns="89994" tIns="89994" rIns="91434" bIns="89994" rtlCol="0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b="1" dirty="0">
                <a:latin typeface="Rubik SemiBold" pitchFamily="2" charset="-79"/>
                <a:cs typeface="Rubik SemiBold" pitchFamily="2" charset="-79"/>
              </a:rPr>
              <a:t>www.g</a:t>
            </a:r>
            <a:r>
              <a:rPr lang="en-DK" b="1" dirty="0">
                <a:latin typeface="Rubik SemiBold" pitchFamily="2" charset="-79"/>
                <a:cs typeface="Rubik SemiBold" pitchFamily="2" charset="-79"/>
              </a:rPr>
              <a:t>bif.org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AD27D8D1-A458-9952-55FF-BDFA2649F23A}"/>
              </a:ext>
            </a:extLst>
          </p:cNvPr>
          <p:cNvSpPr txBox="1">
            <a:spLocks/>
          </p:cNvSpPr>
          <p:nvPr/>
        </p:nvSpPr>
        <p:spPr>
          <a:xfrm>
            <a:off x="706438" y="12251067"/>
            <a:ext cx="17245012" cy="746983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Rubik Medium" pitchFamily="2" charset="-79"/>
              </a:rPr>
              <a:t>By the numbers | 1 April 2026</a:t>
            </a:r>
            <a:endParaRPr lang="en-DK" dirty="0">
              <a:latin typeface="Rubik Medium" pitchFamily="2" charset="-79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1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2952FA-118F-C6B3-2462-F99508937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5E2CDDF-54E3-C7D3-3969-AB5E5403D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Species occurrence records with multimedia evidence</a:t>
            </a:r>
          </a:p>
        </p:txBody>
      </p:sp>
      <p:pic>
        <p:nvPicPr>
          <p:cNvPr id="61" name="Picture Placeholder 60">
            <a:extLst>
              <a:ext uri="{FF2B5EF4-FFF2-40B4-BE49-F238E27FC236}">
                <a16:creationId xmlns:a16="http://schemas.microsoft.com/office/drawing/2014/main" id="{26DA21B1-55DF-DD4E-E1CB-0BB8234193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0" r="12190"/>
          <a:stretch/>
        </p:blipFill>
        <p:spPr/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FA394CC-1F87-B935-FC2C-CC2AC970B34C}"/>
              </a:ext>
            </a:extLst>
          </p:cNvPr>
          <p:cNvSpPr txBox="1">
            <a:spLocks/>
          </p:cNvSpPr>
          <p:nvPr/>
        </p:nvSpPr>
        <p:spPr>
          <a:xfrm>
            <a:off x="705549" y="12277725"/>
            <a:ext cx="17245901" cy="720325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000" dirty="0">
                <a:latin typeface="Rubik" pitchFamily="2" charset="-79"/>
                <a:cs typeface="Rubik" pitchFamily="2" charset="-79"/>
              </a:rPr>
              <a:t>https://</a:t>
            </a:r>
            <a:r>
              <a:rPr lang="en-GB" sz="2000" dirty="0" err="1">
                <a:latin typeface="Rubik" pitchFamily="2" charset="-79"/>
                <a:cs typeface="Rubik" pitchFamily="2" charset="-79"/>
              </a:rPr>
              <a:t>www.gbif.org</a:t>
            </a:r>
            <a:r>
              <a:rPr lang="en-GB" sz="2000" dirty="0">
                <a:latin typeface="Rubik" pitchFamily="2" charset="-79"/>
                <a:cs typeface="Rubik" pitchFamily="2" charset="-79"/>
              </a:rPr>
              <a:t>/occurrence/gallery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9E30CF4-3C74-0D47-6CA9-A7E6EFBD1851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8 April 2026</a:t>
            </a:r>
            <a:endParaRPr lang="en-DK" sz="2000" dirty="0">
              <a:latin typeface="Rubik Medium" pitchFamily="2" charset="-79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F3B5874-2662-BD9D-A558-8AA45918702F}"/>
              </a:ext>
            </a:extLst>
          </p:cNvPr>
          <p:cNvGrpSpPr/>
          <p:nvPr/>
        </p:nvGrpSpPr>
        <p:grpSpPr>
          <a:xfrm>
            <a:off x="1674891" y="9940903"/>
            <a:ext cx="4609375" cy="1286442"/>
            <a:chOff x="1641298" y="10299656"/>
            <a:chExt cx="4609375" cy="128644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0880B4F-7D2F-3F3C-C5EE-1D59923B2AC5}"/>
                </a:ext>
              </a:extLst>
            </p:cNvPr>
            <p:cNvSpPr txBox="1"/>
            <p:nvPr/>
          </p:nvSpPr>
          <p:spPr>
            <a:xfrm>
              <a:off x="2437808" y="10299656"/>
              <a:ext cx="3812865" cy="12864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GB" sz="4800" b="1" dirty="0">
                  <a:solidFill>
                    <a:schemeClr val="accent1"/>
                  </a:solidFill>
                  <a:latin typeface="Rubik SemiBold" pitchFamily="2" charset="-79"/>
                  <a:cs typeface="Rubik SemiBold" pitchFamily="2" charset="-79"/>
                </a:rPr>
                <a:t>1,980,192</a:t>
              </a:r>
              <a:r>
                <a:rPr lang="en-GB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ubik SemiBold" pitchFamily="2" charset="-79"/>
                  <a:cs typeface="Rubik SemiBold" pitchFamily="2" charset="-79"/>
                </a:rPr>
                <a:t> </a:t>
              </a:r>
            </a:p>
            <a:p>
              <a:pPr>
                <a:lnSpc>
                  <a:spcPct val="120000"/>
                </a:lnSpc>
              </a:pPr>
              <a:r>
                <a:rPr lang="en-GB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ubik SemiBold" pitchFamily="2" charset="-79"/>
                  <a:cs typeface="Rubik SemiBold" pitchFamily="2" charset="-79"/>
                </a:rPr>
                <a:t>audio files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38C6080-2315-3DA0-747D-874E1045F9ED}"/>
                </a:ext>
              </a:extLst>
            </p:cNvPr>
            <p:cNvGrpSpPr/>
            <p:nvPr/>
          </p:nvGrpSpPr>
          <p:grpSpPr>
            <a:xfrm>
              <a:off x="1641298" y="10575282"/>
              <a:ext cx="542752" cy="462688"/>
              <a:chOff x="22740999" y="7162053"/>
              <a:chExt cx="801441" cy="683217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2119C6FF-0116-CED4-DA4F-C43E200A8373}"/>
                  </a:ext>
                </a:extLst>
              </p:cNvPr>
              <p:cNvSpPr/>
              <p:nvPr/>
            </p:nvSpPr>
            <p:spPr>
              <a:xfrm>
                <a:off x="23371309" y="7162053"/>
                <a:ext cx="171131" cy="68321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63" h="1047">
                    <a:moveTo>
                      <a:pt x="74" y="14"/>
                    </a:moveTo>
                    <a:cubicBezTo>
                      <a:pt x="58" y="-4"/>
                      <a:pt x="31" y="-4"/>
                      <a:pt x="13" y="12"/>
                    </a:cubicBezTo>
                    <a:cubicBezTo>
                      <a:pt x="-4" y="28"/>
                      <a:pt x="-5" y="55"/>
                      <a:pt x="12" y="73"/>
                    </a:cubicBezTo>
                    <a:cubicBezTo>
                      <a:pt x="117" y="184"/>
                      <a:pt x="177" y="350"/>
                      <a:pt x="177" y="526"/>
                    </a:cubicBezTo>
                    <a:cubicBezTo>
                      <a:pt x="177" y="700"/>
                      <a:pt x="118" y="863"/>
                      <a:pt x="16" y="975"/>
                    </a:cubicBezTo>
                    <a:cubicBezTo>
                      <a:pt x="0" y="992"/>
                      <a:pt x="1" y="1019"/>
                      <a:pt x="19" y="1035"/>
                    </a:cubicBezTo>
                    <a:cubicBezTo>
                      <a:pt x="27" y="1043"/>
                      <a:pt x="37" y="1047"/>
                      <a:pt x="48" y="1047"/>
                    </a:cubicBezTo>
                    <a:cubicBezTo>
                      <a:pt x="59" y="1047"/>
                      <a:pt x="71" y="1042"/>
                      <a:pt x="79" y="1033"/>
                    </a:cubicBezTo>
                    <a:cubicBezTo>
                      <a:pt x="196" y="906"/>
                      <a:pt x="263" y="721"/>
                      <a:pt x="263" y="526"/>
                    </a:cubicBezTo>
                    <a:cubicBezTo>
                      <a:pt x="263" y="328"/>
                      <a:pt x="194" y="141"/>
                      <a:pt x="74" y="14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163293" tIns="81646" rIns="163293" bIns="81646" anchor="ctr" anchorCtr="1" compatLnSpc="0"/>
              <a:lstStyle/>
              <a:p>
                <a:pPr hangingPunct="0"/>
                <a:endParaRPr lang="en-US" sz="3266" dirty="0">
                  <a:latin typeface="Rubik" pitchFamily="2" charset="-79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ED2BD3DC-F838-9F20-6D5E-3FF98D023509}"/>
                  </a:ext>
                </a:extLst>
              </p:cNvPr>
              <p:cNvSpPr/>
              <p:nvPr/>
            </p:nvSpPr>
            <p:spPr>
              <a:xfrm>
                <a:off x="23242632" y="7267213"/>
                <a:ext cx="132594" cy="47354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04" h="726">
                    <a:moveTo>
                      <a:pt x="74" y="13"/>
                    </a:moveTo>
                    <a:cubicBezTo>
                      <a:pt x="58" y="-4"/>
                      <a:pt x="31" y="-5"/>
                      <a:pt x="13" y="11"/>
                    </a:cubicBezTo>
                    <a:cubicBezTo>
                      <a:pt x="-4" y="28"/>
                      <a:pt x="-5" y="55"/>
                      <a:pt x="12" y="72"/>
                    </a:cubicBezTo>
                    <a:cubicBezTo>
                      <a:pt x="79" y="144"/>
                      <a:pt x="118" y="251"/>
                      <a:pt x="118" y="365"/>
                    </a:cubicBezTo>
                    <a:cubicBezTo>
                      <a:pt x="118" y="477"/>
                      <a:pt x="80" y="583"/>
                      <a:pt x="15" y="654"/>
                    </a:cubicBezTo>
                    <a:cubicBezTo>
                      <a:pt x="-1" y="672"/>
                      <a:pt x="0" y="699"/>
                      <a:pt x="17" y="715"/>
                    </a:cubicBezTo>
                    <a:cubicBezTo>
                      <a:pt x="25" y="723"/>
                      <a:pt x="36" y="726"/>
                      <a:pt x="46" y="726"/>
                    </a:cubicBezTo>
                    <a:cubicBezTo>
                      <a:pt x="58" y="726"/>
                      <a:pt x="69" y="722"/>
                      <a:pt x="78" y="712"/>
                    </a:cubicBezTo>
                    <a:cubicBezTo>
                      <a:pt x="158" y="625"/>
                      <a:pt x="204" y="498"/>
                      <a:pt x="204" y="365"/>
                    </a:cubicBezTo>
                    <a:cubicBezTo>
                      <a:pt x="204" y="229"/>
                      <a:pt x="157" y="101"/>
                      <a:pt x="74" y="13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163293" tIns="81646" rIns="163293" bIns="81646" anchor="ctr" anchorCtr="1" compatLnSpc="0"/>
              <a:lstStyle/>
              <a:p>
                <a:pPr hangingPunct="0"/>
                <a:endParaRPr lang="en-US" sz="3266" dirty="0">
                  <a:latin typeface="Rubik" pitchFamily="2" charset="-79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8F8CA75D-1389-DC43-69CF-1C8D01E5C499}"/>
                  </a:ext>
                </a:extLst>
              </p:cNvPr>
              <p:cNvSpPr/>
              <p:nvPr/>
            </p:nvSpPr>
            <p:spPr>
              <a:xfrm>
                <a:off x="22740999" y="7183608"/>
                <a:ext cx="417376" cy="66100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40" h="1013">
                    <a:moveTo>
                      <a:pt x="554" y="882"/>
                    </a:moveTo>
                    <a:lnTo>
                      <a:pt x="239" y="641"/>
                    </a:lnTo>
                    <a:lnTo>
                      <a:pt x="239" y="361"/>
                    </a:lnTo>
                    <a:lnTo>
                      <a:pt x="554" y="128"/>
                    </a:lnTo>
                    <a:close/>
                    <a:moveTo>
                      <a:pt x="153" y="619"/>
                    </a:moveTo>
                    <a:lnTo>
                      <a:pt x="86" y="619"/>
                    </a:lnTo>
                    <a:lnTo>
                      <a:pt x="86" y="382"/>
                    </a:lnTo>
                    <a:lnTo>
                      <a:pt x="153" y="382"/>
                    </a:lnTo>
                    <a:close/>
                    <a:moveTo>
                      <a:pt x="617" y="4"/>
                    </a:moveTo>
                    <a:cubicBezTo>
                      <a:pt x="602" y="-3"/>
                      <a:pt x="585" y="-1"/>
                      <a:pt x="572" y="8"/>
                    </a:cubicBezTo>
                    <a:lnTo>
                      <a:pt x="182" y="296"/>
                    </a:lnTo>
                    <a:lnTo>
                      <a:pt x="46" y="296"/>
                    </a:lnTo>
                    <a:cubicBezTo>
                      <a:pt x="29" y="296"/>
                      <a:pt x="14" y="306"/>
                      <a:pt x="7" y="321"/>
                    </a:cubicBezTo>
                    <a:lnTo>
                      <a:pt x="4" y="326"/>
                    </a:lnTo>
                    <a:cubicBezTo>
                      <a:pt x="2" y="332"/>
                      <a:pt x="0" y="338"/>
                      <a:pt x="0" y="345"/>
                    </a:cubicBezTo>
                    <a:lnTo>
                      <a:pt x="0" y="657"/>
                    </a:lnTo>
                    <a:cubicBezTo>
                      <a:pt x="0" y="663"/>
                      <a:pt x="2" y="670"/>
                      <a:pt x="4" y="676"/>
                    </a:cubicBezTo>
                    <a:lnTo>
                      <a:pt x="7" y="681"/>
                    </a:lnTo>
                    <a:cubicBezTo>
                      <a:pt x="14" y="696"/>
                      <a:pt x="29" y="705"/>
                      <a:pt x="46" y="705"/>
                    </a:cubicBezTo>
                    <a:lnTo>
                      <a:pt x="182" y="705"/>
                    </a:lnTo>
                    <a:lnTo>
                      <a:pt x="571" y="1004"/>
                    </a:lnTo>
                    <a:cubicBezTo>
                      <a:pt x="579" y="1009"/>
                      <a:pt x="588" y="1013"/>
                      <a:pt x="597" y="1013"/>
                    </a:cubicBezTo>
                    <a:cubicBezTo>
                      <a:pt x="604" y="1013"/>
                      <a:pt x="610" y="1011"/>
                      <a:pt x="616" y="1008"/>
                    </a:cubicBezTo>
                    <a:cubicBezTo>
                      <a:pt x="631" y="1001"/>
                      <a:pt x="640" y="986"/>
                      <a:pt x="640" y="969"/>
                    </a:cubicBezTo>
                    <a:lnTo>
                      <a:pt x="640" y="43"/>
                    </a:lnTo>
                    <a:cubicBezTo>
                      <a:pt x="640" y="27"/>
                      <a:pt x="631" y="12"/>
                      <a:pt x="617" y="4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163293" tIns="81646" rIns="163293" bIns="81646" anchor="ctr" anchorCtr="1" compatLnSpc="0"/>
              <a:lstStyle/>
              <a:p>
                <a:pPr hangingPunct="0"/>
                <a:endParaRPr lang="en-US" sz="3266" dirty="0">
                  <a:latin typeface="Rubik" pitchFamily="2" charset="-79"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725664B-D096-0C42-CEDC-64FD878E03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4976346"/>
              </p:ext>
            </p:extLst>
          </p:nvPr>
        </p:nvGraphicFramePr>
        <p:xfrm>
          <a:off x="706439" y="3614389"/>
          <a:ext cx="10589746" cy="5841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9" name="Group 48">
            <a:extLst>
              <a:ext uri="{FF2B5EF4-FFF2-40B4-BE49-F238E27FC236}">
                <a16:creationId xmlns:a16="http://schemas.microsoft.com/office/drawing/2014/main" id="{2AF4436F-D0AF-97A1-D74E-5A9D38030815}"/>
              </a:ext>
            </a:extLst>
          </p:cNvPr>
          <p:cNvGrpSpPr/>
          <p:nvPr/>
        </p:nvGrpSpPr>
        <p:grpSpPr>
          <a:xfrm>
            <a:off x="6936194" y="9940903"/>
            <a:ext cx="4603083" cy="1286442"/>
            <a:chOff x="6775807" y="10299656"/>
            <a:chExt cx="4603083" cy="128644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648D189-0E83-759B-2698-59A0D8A5230F}"/>
                </a:ext>
              </a:extLst>
            </p:cNvPr>
            <p:cNvSpPr txBox="1"/>
            <p:nvPr/>
          </p:nvSpPr>
          <p:spPr>
            <a:xfrm>
              <a:off x="7566025" y="10299656"/>
              <a:ext cx="3812865" cy="12864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GB" sz="4800" b="1" dirty="0">
                  <a:solidFill>
                    <a:schemeClr val="accent1"/>
                  </a:solidFill>
                  <a:latin typeface="Rubik SemiBold" pitchFamily="2" charset="-79"/>
                  <a:cs typeface="Rubik SemiBold" pitchFamily="2" charset="-79"/>
                </a:rPr>
                <a:t>6,250</a:t>
              </a:r>
              <a:r>
                <a:rPr lang="en-GB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ubik SemiBold" pitchFamily="2" charset="-79"/>
                  <a:cs typeface="Rubik SemiBold" pitchFamily="2" charset="-79"/>
                </a:rPr>
                <a:t> </a:t>
              </a:r>
            </a:p>
            <a:p>
              <a:pPr>
                <a:lnSpc>
                  <a:spcPct val="120000"/>
                </a:lnSpc>
              </a:pPr>
              <a:r>
                <a:rPr lang="en-GB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ubik SemiBold" pitchFamily="2" charset="-79"/>
                  <a:cs typeface="Rubik SemiBold" pitchFamily="2" charset="-79"/>
                </a:rPr>
                <a:t>videos</a:t>
              </a:r>
              <a:endParaRPr lang="en-GB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 SemiBold" pitchFamily="2" charset="-79"/>
                <a:cs typeface="Rubik SemiBold" pitchFamily="2" charset="-79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3B4B9F8-FECB-C887-64A4-5B3DA69F5647}"/>
                </a:ext>
              </a:extLst>
            </p:cNvPr>
            <p:cNvGrpSpPr/>
            <p:nvPr/>
          </p:nvGrpSpPr>
          <p:grpSpPr>
            <a:xfrm>
              <a:off x="6775807" y="10596214"/>
              <a:ext cx="536460" cy="358936"/>
              <a:chOff x="15678307" y="10200438"/>
              <a:chExt cx="536460" cy="358936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0E4394E0-1EAE-8D03-748E-867D60179CAB}"/>
                  </a:ext>
                </a:extLst>
              </p:cNvPr>
              <p:cNvSpPr/>
              <p:nvPr/>
            </p:nvSpPr>
            <p:spPr>
              <a:xfrm>
                <a:off x="15678307" y="10200438"/>
                <a:ext cx="536460" cy="358936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243" h="832">
                    <a:moveTo>
                      <a:pt x="1180" y="777"/>
                    </a:moveTo>
                    <a:lnTo>
                      <a:pt x="63" y="777"/>
                    </a:lnTo>
                    <a:cubicBezTo>
                      <a:pt x="59" y="777"/>
                      <a:pt x="56" y="773"/>
                      <a:pt x="56" y="769"/>
                    </a:cubicBezTo>
                    <a:lnTo>
                      <a:pt x="56" y="703"/>
                    </a:lnTo>
                    <a:lnTo>
                      <a:pt x="179" y="703"/>
                    </a:lnTo>
                    <a:lnTo>
                      <a:pt x="179" y="722"/>
                    </a:lnTo>
                    <a:cubicBezTo>
                      <a:pt x="179" y="732"/>
                      <a:pt x="187" y="740"/>
                      <a:pt x="196" y="740"/>
                    </a:cubicBezTo>
                    <a:cubicBezTo>
                      <a:pt x="206" y="740"/>
                      <a:pt x="214" y="732"/>
                      <a:pt x="214" y="722"/>
                    </a:cubicBezTo>
                    <a:lnTo>
                      <a:pt x="214" y="703"/>
                    </a:lnTo>
                    <a:lnTo>
                      <a:pt x="1188" y="703"/>
                    </a:lnTo>
                    <a:lnTo>
                      <a:pt x="1188" y="769"/>
                    </a:lnTo>
                    <a:cubicBezTo>
                      <a:pt x="1188" y="773"/>
                      <a:pt x="1185" y="777"/>
                      <a:pt x="1180" y="777"/>
                    </a:cubicBezTo>
                    <a:close/>
                    <a:moveTo>
                      <a:pt x="63" y="55"/>
                    </a:moveTo>
                    <a:lnTo>
                      <a:pt x="1180" y="55"/>
                    </a:lnTo>
                    <a:cubicBezTo>
                      <a:pt x="1185" y="55"/>
                      <a:pt x="1188" y="59"/>
                      <a:pt x="1188" y="63"/>
                    </a:cubicBezTo>
                    <a:lnTo>
                      <a:pt x="1188" y="668"/>
                    </a:lnTo>
                    <a:lnTo>
                      <a:pt x="214" y="668"/>
                    </a:lnTo>
                    <a:lnTo>
                      <a:pt x="214" y="645"/>
                    </a:lnTo>
                    <a:cubicBezTo>
                      <a:pt x="214" y="635"/>
                      <a:pt x="206" y="627"/>
                      <a:pt x="196" y="627"/>
                    </a:cubicBezTo>
                    <a:cubicBezTo>
                      <a:pt x="187" y="627"/>
                      <a:pt x="179" y="635"/>
                      <a:pt x="179" y="645"/>
                    </a:cubicBezTo>
                    <a:lnTo>
                      <a:pt x="179" y="668"/>
                    </a:lnTo>
                    <a:lnTo>
                      <a:pt x="56" y="668"/>
                    </a:lnTo>
                    <a:lnTo>
                      <a:pt x="56" y="63"/>
                    </a:lnTo>
                    <a:cubicBezTo>
                      <a:pt x="56" y="59"/>
                      <a:pt x="59" y="55"/>
                      <a:pt x="63" y="55"/>
                    </a:cubicBezTo>
                    <a:close/>
                    <a:moveTo>
                      <a:pt x="1180" y="0"/>
                    </a:moveTo>
                    <a:lnTo>
                      <a:pt x="63" y="0"/>
                    </a:lnTo>
                    <a:cubicBezTo>
                      <a:pt x="29" y="0"/>
                      <a:pt x="0" y="28"/>
                      <a:pt x="0" y="63"/>
                    </a:cubicBezTo>
                    <a:lnTo>
                      <a:pt x="0" y="769"/>
                    </a:lnTo>
                    <a:cubicBezTo>
                      <a:pt x="0" y="804"/>
                      <a:pt x="29" y="832"/>
                      <a:pt x="63" y="832"/>
                    </a:cubicBezTo>
                    <a:lnTo>
                      <a:pt x="1180" y="832"/>
                    </a:lnTo>
                    <a:cubicBezTo>
                      <a:pt x="1215" y="832"/>
                      <a:pt x="1243" y="804"/>
                      <a:pt x="1243" y="769"/>
                    </a:cubicBezTo>
                    <a:lnTo>
                      <a:pt x="1243" y="63"/>
                    </a:lnTo>
                    <a:cubicBezTo>
                      <a:pt x="1243" y="28"/>
                      <a:pt x="1215" y="0"/>
                      <a:pt x="1180" y="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163293" tIns="81646" rIns="163293" bIns="81646" anchor="ctr" anchorCtr="1" compatLnSpc="0"/>
              <a:lstStyle/>
              <a:p>
                <a:pPr hangingPunct="0"/>
                <a:endParaRPr lang="en-US" sz="3266" dirty="0">
                  <a:latin typeface="Rubik" pitchFamily="2" charset="-79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6DCDB204-0945-488C-8835-4C4C0E2B8676}"/>
                  </a:ext>
                </a:extLst>
              </p:cNvPr>
              <p:cNvSpPr/>
              <p:nvPr/>
            </p:nvSpPr>
            <p:spPr>
              <a:xfrm>
                <a:off x="15866197" y="10267820"/>
                <a:ext cx="161111" cy="18270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74" h="424">
                    <a:moveTo>
                      <a:pt x="55" y="76"/>
                    </a:moveTo>
                    <a:lnTo>
                      <a:pt x="291" y="212"/>
                    </a:lnTo>
                    <a:lnTo>
                      <a:pt x="55" y="348"/>
                    </a:lnTo>
                    <a:close/>
                    <a:moveTo>
                      <a:pt x="14" y="420"/>
                    </a:moveTo>
                    <a:cubicBezTo>
                      <a:pt x="18" y="422"/>
                      <a:pt x="23" y="424"/>
                      <a:pt x="28" y="424"/>
                    </a:cubicBezTo>
                    <a:cubicBezTo>
                      <a:pt x="32" y="424"/>
                      <a:pt x="37" y="422"/>
                      <a:pt x="41" y="420"/>
                    </a:cubicBezTo>
                    <a:lnTo>
                      <a:pt x="360" y="236"/>
                    </a:lnTo>
                    <a:cubicBezTo>
                      <a:pt x="368" y="231"/>
                      <a:pt x="374" y="222"/>
                      <a:pt x="374" y="212"/>
                    </a:cubicBezTo>
                    <a:cubicBezTo>
                      <a:pt x="374" y="202"/>
                      <a:pt x="368" y="193"/>
                      <a:pt x="360" y="188"/>
                    </a:cubicBezTo>
                    <a:lnTo>
                      <a:pt x="41" y="4"/>
                    </a:lnTo>
                    <a:cubicBezTo>
                      <a:pt x="33" y="-1"/>
                      <a:pt x="22" y="-1"/>
                      <a:pt x="14" y="4"/>
                    </a:cubicBezTo>
                    <a:cubicBezTo>
                      <a:pt x="5" y="9"/>
                      <a:pt x="0" y="18"/>
                      <a:pt x="0" y="28"/>
                    </a:cubicBezTo>
                    <a:lnTo>
                      <a:pt x="0" y="396"/>
                    </a:lnTo>
                    <a:cubicBezTo>
                      <a:pt x="0" y="406"/>
                      <a:pt x="5" y="415"/>
                      <a:pt x="14" y="420"/>
                    </a:cubicBezTo>
                    <a:close/>
                  </a:path>
                </a:pathLst>
              </a:custGeom>
              <a:grpFill/>
              <a:ln cap="flat">
                <a:noFill/>
                <a:prstDash val="solid"/>
              </a:ln>
            </p:spPr>
            <p:txBody>
              <a:bodyPr vert="horz" wrap="none" lIns="163293" tIns="81646" rIns="163293" bIns="81646" anchor="ctr" anchorCtr="1" compatLnSpc="0"/>
              <a:lstStyle/>
              <a:p>
                <a:pPr hangingPunct="0"/>
                <a:endParaRPr lang="en-US" sz="3266" dirty="0">
                  <a:latin typeface="Rubik" pitchFamily="2" charset="-79"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A20A019-6B33-1186-7403-45C1D98696DC}"/>
              </a:ext>
            </a:extLst>
          </p:cNvPr>
          <p:cNvGrpSpPr/>
          <p:nvPr/>
        </p:nvGrpSpPr>
        <p:grpSpPr>
          <a:xfrm>
            <a:off x="1674891" y="3924659"/>
            <a:ext cx="3461773" cy="2227469"/>
            <a:chOff x="7300703" y="4135333"/>
            <a:chExt cx="3461773" cy="222746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7798BD-5874-F476-AB99-8B49F266CCB0}"/>
                </a:ext>
              </a:extLst>
            </p:cNvPr>
            <p:cNvSpPr txBox="1"/>
            <p:nvPr/>
          </p:nvSpPr>
          <p:spPr>
            <a:xfrm>
              <a:off x="7300703" y="4135333"/>
              <a:ext cx="3461773" cy="222746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/>
              <a:r>
                <a:rPr lang="en-GB" sz="6600" b="1" dirty="0">
                  <a:solidFill>
                    <a:schemeClr val="accent1"/>
                  </a:solidFill>
                  <a:latin typeface="Rubik SemiBold" pitchFamily="2" charset="-79"/>
                  <a:cs typeface="Rubik SemiBold" pitchFamily="2" charset="-79"/>
                </a:rPr>
                <a:t>272.8</a:t>
              </a:r>
              <a:r>
                <a:rPr lang="en-GB" sz="4000" b="1" dirty="0">
                  <a:solidFill>
                    <a:schemeClr val="accent1"/>
                  </a:solidFill>
                  <a:latin typeface="Rubik SemiBold" pitchFamily="2" charset="-79"/>
                  <a:cs typeface="Rubik SemiBold" pitchFamily="2" charset="-79"/>
                </a:rPr>
                <a:t> </a:t>
              </a:r>
            </a:p>
            <a:p>
              <a:pPr algn="ctr"/>
              <a:r>
                <a:rPr lang="en-GB" sz="2800" b="1" dirty="0">
                  <a:solidFill>
                    <a:schemeClr val="accent1"/>
                  </a:solidFill>
                  <a:latin typeface="Rubik SemiBold" pitchFamily="2" charset="-79"/>
                  <a:cs typeface="Rubik SemiBold" pitchFamily="2" charset="-79"/>
                </a:rPr>
                <a:t>million records</a:t>
              </a:r>
            </a:p>
            <a:p>
              <a:pPr algn="ctr">
                <a:lnSpc>
                  <a:spcPct val="130000"/>
                </a:lnSpc>
              </a:pP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ubik" pitchFamily="2" charset="-79"/>
                  <a:cs typeface="Rubik" pitchFamily="2" charset="-79"/>
                </a:rPr>
                <a:t>with taxonomically </a:t>
              </a:r>
            </a:p>
            <a:p>
              <a:pPr algn="ctr">
                <a:lnSpc>
                  <a:spcPct val="130000"/>
                </a:lnSpc>
              </a:pPr>
              <a:r>
                <a:rPr lang="en-GB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ubik" pitchFamily="2" charset="-79"/>
                  <a:cs typeface="Rubik" pitchFamily="2" charset="-79"/>
                </a:rPr>
                <a:t>identified images</a:t>
              </a:r>
              <a:r>
                <a:rPr lang="en-GB" i="1" dirty="0">
                  <a:solidFill>
                    <a:schemeClr val="accent1"/>
                  </a:solidFill>
                  <a:latin typeface="Rubik" pitchFamily="2" charset="-79"/>
                  <a:cs typeface="Rubik" pitchFamily="2" charset="-79"/>
                </a:rPr>
                <a:t> </a:t>
              </a:r>
              <a:endParaRPr lang="en-US" i="1" dirty="0">
                <a:latin typeface="Rubik" pitchFamily="2" charset="-79"/>
                <a:cs typeface="Rubik" pitchFamily="2" charset="-79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227D287-9520-0E34-6D69-02F4699ABA33}"/>
                </a:ext>
              </a:extLst>
            </p:cNvPr>
            <p:cNvGrpSpPr/>
            <p:nvPr/>
          </p:nvGrpSpPr>
          <p:grpSpPr>
            <a:xfrm>
              <a:off x="7372508" y="4377455"/>
              <a:ext cx="593399" cy="593908"/>
              <a:chOff x="8559186" y="4508338"/>
              <a:chExt cx="692812" cy="693407"/>
            </a:xfrm>
          </p:grpSpPr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9EA83197-912F-2A5F-81F3-C718B578E595}"/>
                  </a:ext>
                </a:extLst>
              </p:cNvPr>
              <p:cNvSpPr/>
              <p:nvPr/>
            </p:nvSpPr>
            <p:spPr>
              <a:xfrm>
                <a:off x="8559186" y="4508338"/>
                <a:ext cx="692812" cy="693407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169" h="1170">
                    <a:moveTo>
                      <a:pt x="799" y="1084"/>
                    </a:moveTo>
                    <a:lnTo>
                      <a:pt x="682" y="879"/>
                    </a:lnTo>
                    <a:lnTo>
                      <a:pt x="859" y="655"/>
                    </a:lnTo>
                    <a:lnTo>
                      <a:pt x="1083" y="938"/>
                    </a:lnTo>
                    <a:lnTo>
                      <a:pt x="1083" y="1084"/>
                    </a:lnTo>
                    <a:close/>
                    <a:moveTo>
                      <a:pt x="86" y="803"/>
                    </a:moveTo>
                    <a:cubicBezTo>
                      <a:pt x="86" y="802"/>
                      <a:pt x="87" y="801"/>
                      <a:pt x="87" y="801"/>
                    </a:cubicBezTo>
                    <a:lnTo>
                      <a:pt x="313" y="403"/>
                    </a:lnTo>
                    <a:lnTo>
                      <a:pt x="700" y="1084"/>
                    </a:lnTo>
                    <a:lnTo>
                      <a:pt x="86" y="1084"/>
                    </a:lnTo>
                    <a:close/>
                    <a:moveTo>
                      <a:pt x="1083" y="87"/>
                    </a:moveTo>
                    <a:lnTo>
                      <a:pt x="1083" y="800"/>
                    </a:lnTo>
                    <a:lnTo>
                      <a:pt x="898" y="565"/>
                    </a:lnTo>
                    <a:cubicBezTo>
                      <a:pt x="895" y="560"/>
                      <a:pt x="892" y="556"/>
                      <a:pt x="887" y="552"/>
                    </a:cubicBezTo>
                    <a:cubicBezTo>
                      <a:pt x="879" y="545"/>
                      <a:pt x="870" y="542"/>
                      <a:pt x="860" y="542"/>
                    </a:cubicBezTo>
                    <a:lnTo>
                      <a:pt x="859" y="542"/>
                    </a:lnTo>
                    <a:cubicBezTo>
                      <a:pt x="849" y="542"/>
                      <a:pt x="840" y="545"/>
                      <a:pt x="832" y="552"/>
                    </a:cubicBezTo>
                    <a:cubicBezTo>
                      <a:pt x="827" y="556"/>
                      <a:pt x="824" y="560"/>
                      <a:pt x="821" y="565"/>
                    </a:cubicBezTo>
                    <a:lnTo>
                      <a:pt x="637" y="798"/>
                    </a:lnTo>
                    <a:lnTo>
                      <a:pt x="351" y="294"/>
                    </a:lnTo>
                    <a:lnTo>
                      <a:pt x="350" y="294"/>
                    </a:lnTo>
                    <a:cubicBezTo>
                      <a:pt x="350" y="293"/>
                      <a:pt x="349" y="292"/>
                      <a:pt x="349" y="292"/>
                    </a:cubicBezTo>
                    <a:cubicBezTo>
                      <a:pt x="348" y="291"/>
                      <a:pt x="348" y="291"/>
                      <a:pt x="348" y="290"/>
                    </a:cubicBezTo>
                    <a:cubicBezTo>
                      <a:pt x="347" y="290"/>
                      <a:pt x="347" y="289"/>
                      <a:pt x="346" y="288"/>
                    </a:cubicBezTo>
                    <a:cubicBezTo>
                      <a:pt x="346" y="288"/>
                      <a:pt x="346" y="287"/>
                      <a:pt x="345" y="287"/>
                    </a:cubicBezTo>
                    <a:cubicBezTo>
                      <a:pt x="345" y="286"/>
                      <a:pt x="344" y="286"/>
                      <a:pt x="344" y="285"/>
                    </a:cubicBezTo>
                    <a:cubicBezTo>
                      <a:pt x="343" y="285"/>
                      <a:pt x="343" y="284"/>
                      <a:pt x="342" y="284"/>
                    </a:cubicBezTo>
                    <a:cubicBezTo>
                      <a:pt x="342" y="283"/>
                      <a:pt x="341" y="283"/>
                      <a:pt x="341" y="283"/>
                    </a:cubicBezTo>
                    <a:cubicBezTo>
                      <a:pt x="340" y="282"/>
                      <a:pt x="339" y="282"/>
                      <a:pt x="339" y="281"/>
                    </a:cubicBezTo>
                    <a:cubicBezTo>
                      <a:pt x="338" y="281"/>
                      <a:pt x="338" y="280"/>
                      <a:pt x="337" y="280"/>
                    </a:cubicBezTo>
                    <a:cubicBezTo>
                      <a:pt x="337" y="280"/>
                      <a:pt x="336" y="279"/>
                      <a:pt x="335" y="279"/>
                    </a:cubicBezTo>
                    <a:cubicBezTo>
                      <a:pt x="335" y="278"/>
                      <a:pt x="335" y="278"/>
                      <a:pt x="335" y="278"/>
                    </a:cubicBezTo>
                    <a:cubicBezTo>
                      <a:pt x="334" y="278"/>
                      <a:pt x="334" y="278"/>
                      <a:pt x="334" y="278"/>
                    </a:cubicBezTo>
                    <a:cubicBezTo>
                      <a:pt x="333" y="277"/>
                      <a:pt x="332" y="277"/>
                      <a:pt x="331" y="277"/>
                    </a:cubicBezTo>
                    <a:cubicBezTo>
                      <a:pt x="331" y="276"/>
                      <a:pt x="330" y="276"/>
                      <a:pt x="330" y="276"/>
                    </a:cubicBezTo>
                    <a:cubicBezTo>
                      <a:pt x="329" y="276"/>
                      <a:pt x="328" y="275"/>
                      <a:pt x="328" y="275"/>
                    </a:cubicBezTo>
                    <a:cubicBezTo>
                      <a:pt x="327" y="275"/>
                      <a:pt x="326" y="275"/>
                      <a:pt x="326" y="274"/>
                    </a:cubicBezTo>
                    <a:cubicBezTo>
                      <a:pt x="325" y="274"/>
                      <a:pt x="324" y="274"/>
                      <a:pt x="324" y="274"/>
                    </a:cubicBezTo>
                    <a:cubicBezTo>
                      <a:pt x="323" y="274"/>
                      <a:pt x="322" y="274"/>
                      <a:pt x="321" y="273"/>
                    </a:cubicBezTo>
                    <a:lnTo>
                      <a:pt x="320" y="273"/>
                    </a:lnTo>
                    <a:cubicBezTo>
                      <a:pt x="319" y="273"/>
                      <a:pt x="318" y="273"/>
                      <a:pt x="317" y="273"/>
                    </a:cubicBezTo>
                    <a:cubicBezTo>
                      <a:pt x="317" y="273"/>
                      <a:pt x="316" y="273"/>
                      <a:pt x="315" y="273"/>
                    </a:cubicBezTo>
                    <a:cubicBezTo>
                      <a:pt x="315" y="273"/>
                      <a:pt x="314" y="273"/>
                      <a:pt x="313" y="273"/>
                    </a:cubicBezTo>
                    <a:cubicBezTo>
                      <a:pt x="313" y="273"/>
                      <a:pt x="312" y="273"/>
                      <a:pt x="311" y="273"/>
                    </a:cubicBezTo>
                    <a:cubicBezTo>
                      <a:pt x="311" y="273"/>
                      <a:pt x="310" y="273"/>
                      <a:pt x="309" y="273"/>
                    </a:cubicBezTo>
                    <a:cubicBezTo>
                      <a:pt x="308" y="273"/>
                      <a:pt x="308" y="273"/>
                      <a:pt x="307" y="273"/>
                    </a:cubicBezTo>
                    <a:cubicBezTo>
                      <a:pt x="306" y="273"/>
                      <a:pt x="306" y="273"/>
                      <a:pt x="305" y="273"/>
                    </a:cubicBezTo>
                    <a:cubicBezTo>
                      <a:pt x="304" y="274"/>
                      <a:pt x="304" y="274"/>
                      <a:pt x="303" y="274"/>
                    </a:cubicBezTo>
                    <a:cubicBezTo>
                      <a:pt x="302" y="274"/>
                      <a:pt x="302" y="274"/>
                      <a:pt x="301" y="274"/>
                    </a:cubicBezTo>
                    <a:cubicBezTo>
                      <a:pt x="300" y="275"/>
                      <a:pt x="300" y="275"/>
                      <a:pt x="299" y="275"/>
                    </a:cubicBezTo>
                    <a:cubicBezTo>
                      <a:pt x="298" y="275"/>
                      <a:pt x="298" y="276"/>
                      <a:pt x="297" y="276"/>
                    </a:cubicBezTo>
                    <a:cubicBezTo>
                      <a:pt x="296" y="276"/>
                      <a:pt x="296" y="276"/>
                      <a:pt x="295" y="277"/>
                    </a:cubicBezTo>
                    <a:cubicBezTo>
                      <a:pt x="294" y="277"/>
                      <a:pt x="294" y="277"/>
                      <a:pt x="293" y="278"/>
                    </a:cubicBezTo>
                    <a:lnTo>
                      <a:pt x="292" y="278"/>
                    </a:lnTo>
                    <a:lnTo>
                      <a:pt x="291" y="279"/>
                    </a:lnTo>
                    <a:cubicBezTo>
                      <a:pt x="291" y="279"/>
                      <a:pt x="290" y="279"/>
                      <a:pt x="289" y="280"/>
                    </a:cubicBezTo>
                    <a:lnTo>
                      <a:pt x="288" y="281"/>
                    </a:lnTo>
                    <a:cubicBezTo>
                      <a:pt x="287" y="281"/>
                      <a:pt x="287" y="282"/>
                      <a:pt x="286" y="283"/>
                    </a:cubicBezTo>
                    <a:cubicBezTo>
                      <a:pt x="285" y="283"/>
                      <a:pt x="285" y="283"/>
                      <a:pt x="285" y="284"/>
                    </a:cubicBezTo>
                    <a:cubicBezTo>
                      <a:pt x="284" y="284"/>
                      <a:pt x="283" y="285"/>
                      <a:pt x="283" y="285"/>
                    </a:cubicBezTo>
                    <a:cubicBezTo>
                      <a:pt x="282" y="286"/>
                      <a:pt x="282" y="286"/>
                      <a:pt x="281" y="287"/>
                    </a:cubicBezTo>
                    <a:cubicBezTo>
                      <a:pt x="281" y="287"/>
                      <a:pt x="281" y="288"/>
                      <a:pt x="280" y="288"/>
                    </a:cubicBezTo>
                    <a:cubicBezTo>
                      <a:pt x="280" y="289"/>
                      <a:pt x="279" y="290"/>
                      <a:pt x="279" y="290"/>
                    </a:cubicBezTo>
                    <a:cubicBezTo>
                      <a:pt x="278" y="291"/>
                      <a:pt x="278" y="291"/>
                      <a:pt x="278" y="291"/>
                    </a:cubicBezTo>
                    <a:cubicBezTo>
                      <a:pt x="277" y="292"/>
                      <a:pt x="277" y="293"/>
                      <a:pt x="276" y="294"/>
                    </a:cubicBezTo>
                    <a:lnTo>
                      <a:pt x="86" y="629"/>
                    </a:lnTo>
                    <a:lnTo>
                      <a:pt x="86" y="87"/>
                    </a:lnTo>
                    <a:close/>
                    <a:moveTo>
                      <a:pt x="1096" y="0"/>
                    </a:moveTo>
                    <a:lnTo>
                      <a:pt x="73" y="0"/>
                    </a:lnTo>
                    <a:cubicBezTo>
                      <a:pt x="32" y="0"/>
                      <a:pt x="0" y="28"/>
                      <a:pt x="0" y="64"/>
                    </a:cubicBezTo>
                    <a:lnTo>
                      <a:pt x="0" y="1107"/>
                    </a:lnTo>
                    <a:cubicBezTo>
                      <a:pt x="0" y="1143"/>
                      <a:pt x="32" y="1170"/>
                      <a:pt x="73" y="1170"/>
                    </a:cubicBezTo>
                    <a:lnTo>
                      <a:pt x="1096" y="1170"/>
                    </a:lnTo>
                    <a:cubicBezTo>
                      <a:pt x="1137" y="1170"/>
                      <a:pt x="1169" y="1143"/>
                      <a:pt x="1169" y="1107"/>
                    </a:cubicBezTo>
                    <a:lnTo>
                      <a:pt x="1169" y="64"/>
                    </a:lnTo>
                    <a:cubicBezTo>
                      <a:pt x="1169" y="28"/>
                      <a:pt x="1137" y="0"/>
                      <a:pt x="1096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cap="flat">
                <a:noFill/>
                <a:prstDash val="solid"/>
              </a:ln>
            </p:spPr>
            <p:txBody>
              <a:bodyPr vert="horz" wrap="none" lIns="163293" tIns="81646" rIns="163293" bIns="81646" anchor="ctr" anchorCtr="1" compatLnSpc="0"/>
              <a:lstStyle/>
              <a:p>
                <a:pPr hangingPunct="0"/>
                <a:endParaRPr lang="en-US" sz="3266" dirty="0">
                  <a:latin typeface="Rubik" pitchFamily="2" charset="-79"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EAFE54BE-2800-8C0C-985E-B60168F4B9B0}"/>
                  </a:ext>
                </a:extLst>
              </p:cNvPr>
              <p:cNvSpPr/>
              <p:nvPr/>
            </p:nvSpPr>
            <p:spPr>
              <a:xfrm>
                <a:off x="8963729" y="4586635"/>
                <a:ext cx="208200" cy="208199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52" h="352">
                    <a:moveTo>
                      <a:pt x="176" y="86"/>
                    </a:moveTo>
                    <a:cubicBezTo>
                      <a:pt x="225" y="86"/>
                      <a:pt x="266" y="127"/>
                      <a:pt x="266" y="176"/>
                    </a:cubicBezTo>
                    <a:cubicBezTo>
                      <a:pt x="266" y="226"/>
                      <a:pt x="225" y="266"/>
                      <a:pt x="176" y="266"/>
                    </a:cubicBezTo>
                    <a:cubicBezTo>
                      <a:pt x="126" y="266"/>
                      <a:pt x="86" y="226"/>
                      <a:pt x="86" y="176"/>
                    </a:cubicBezTo>
                    <a:cubicBezTo>
                      <a:pt x="86" y="127"/>
                      <a:pt x="126" y="86"/>
                      <a:pt x="176" y="86"/>
                    </a:cubicBezTo>
                    <a:close/>
                    <a:moveTo>
                      <a:pt x="176" y="352"/>
                    </a:moveTo>
                    <a:cubicBezTo>
                      <a:pt x="273" y="352"/>
                      <a:pt x="352" y="273"/>
                      <a:pt x="352" y="176"/>
                    </a:cubicBezTo>
                    <a:cubicBezTo>
                      <a:pt x="352" y="79"/>
                      <a:pt x="273" y="0"/>
                      <a:pt x="176" y="0"/>
                    </a:cubicBezTo>
                    <a:cubicBezTo>
                      <a:pt x="79" y="0"/>
                      <a:pt x="0" y="79"/>
                      <a:pt x="0" y="176"/>
                    </a:cubicBezTo>
                    <a:cubicBezTo>
                      <a:pt x="0" y="273"/>
                      <a:pt x="79" y="352"/>
                      <a:pt x="176" y="352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cap="flat">
                <a:noFill/>
                <a:prstDash val="solid"/>
              </a:ln>
            </p:spPr>
            <p:txBody>
              <a:bodyPr vert="horz" wrap="none" lIns="163293" tIns="81646" rIns="163293" bIns="81646" anchor="ctr" anchorCtr="1" compatLnSpc="0"/>
              <a:lstStyle/>
              <a:p>
                <a:pPr hangingPunct="0"/>
                <a:endParaRPr lang="en-US" sz="3266" dirty="0">
                  <a:latin typeface="Rubik" pitchFamily="2" charset="-79"/>
                  <a:ea typeface="Arial Unicode MS" pitchFamily="2"/>
                  <a:cs typeface="Arial Unicode MS" pitchFamily="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3126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BFE7B5-EF1A-49EC-8E20-E4CB18D58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7000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/the-</a:t>
            </a:r>
            <a:r>
              <a:rPr lang="en-GB" sz="2000" dirty="0" err="1">
                <a:solidFill>
                  <a:schemeClr val="accent1"/>
                </a:solidFill>
              </a:rPr>
              <a:t>gbif</a:t>
            </a:r>
            <a:r>
              <a:rPr lang="en-GB" sz="2000" dirty="0">
                <a:solidFill>
                  <a:schemeClr val="accent1"/>
                </a:solidFill>
              </a:rPr>
              <a:t>-network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168566-63F8-417F-A440-352684CF4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GBIF Participant countries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407D2E1-931A-2C46-A776-809C34DDAB09}"/>
              </a:ext>
            </a:extLst>
          </p:cNvPr>
          <p:cNvGrpSpPr/>
          <p:nvPr/>
        </p:nvGrpSpPr>
        <p:grpSpPr>
          <a:xfrm>
            <a:off x="1772503" y="6645788"/>
            <a:ext cx="4402936" cy="1538767"/>
            <a:chOff x="376518" y="4968267"/>
            <a:chExt cx="2201611" cy="769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153435F-F7D4-5844-87FB-28FA010FCEF3}"/>
                </a:ext>
              </a:extLst>
            </p:cNvPr>
            <p:cNvSpPr/>
            <p:nvPr/>
          </p:nvSpPr>
          <p:spPr>
            <a:xfrm>
              <a:off x="376518" y="5041864"/>
              <a:ext cx="182880" cy="182880"/>
            </a:xfrm>
            <a:prstGeom prst="rect">
              <a:avLst/>
            </a:prstGeom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991" tIns="143991" rIns="143991" bIns="143991" rtlCol="0" anchor="ctr">
              <a:normAutofit fontScale="25000" lnSpcReduction="20000"/>
            </a:bodyPr>
            <a:lstStyle/>
            <a:p>
              <a:pPr algn="ctr"/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95144AF9-2FBA-0D4E-BFFE-79E367752D66}"/>
                </a:ext>
              </a:extLst>
            </p:cNvPr>
            <p:cNvSpPr/>
            <p:nvPr/>
          </p:nvSpPr>
          <p:spPr>
            <a:xfrm>
              <a:off x="376518" y="5481214"/>
              <a:ext cx="182880" cy="182880"/>
            </a:xfrm>
            <a:prstGeom prst="rect">
              <a:avLst/>
            </a:prstGeom>
            <a:solidFill>
              <a:srgbClr val="B8CEB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991" tIns="143991" rIns="143991" bIns="143991" rtlCol="0" anchor="ctr">
              <a:normAutofit fontScale="25000" lnSpcReduction="20000"/>
            </a:bodyPr>
            <a:lstStyle/>
            <a:p>
              <a:pPr algn="ctr"/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E56E7F-41BD-B54F-BB7F-3D53B4E6AA56}"/>
                </a:ext>
              </a:extLst>
            </p:cNvPr>
            <p:cNvSpPr txBox="1"/>
            <p:nvPr/>
          </p:nvSpPr>
          <p:spPr>
            <a:xfrm>
              <a:off x="559397" y="4968267"/>
              <a:ext cx="1763405" cy="330084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Voting Participants</a:t>
              </a:r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570DB290-55A8-394D-B217-434A2C97B792}"/>
                </a:ext>
              </a:extLst>
            </p:cNvPr>
            <p:cNvSpPr txBox="1"/>
            <p:nvPr/>
          </p:nvSpPr>
          <p:spPr>
            <a:xfrm>
              <a:off x="559398" y="5407617"/>
              <a:ext cx="2018731" cy="330084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Associate Participants</a:t>
              </a:r>
            </a:p>
          </p:txBody>
        </p:sp>
      </p:grp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ED873DD-A904-F374-1D14-CE9A9C538206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April 2026</a:t>
            </a:r>
            <a:endParaRPr lang="en-DK" sz="2000" dirty="0">
              <a:latin typeface="Rubik Medium" pitchFamily="2" charset="-79"/>
            </a:endParaRP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C12CADE4-9FCB-6523-6870-B73955B3F4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89" r="5989"/>
          <a:stretch/>
        </p:blipFill>
        <p:spPr>
          <a:xfrm>
            <a:off x="9016518" y="3583304"/>
            <a:ext cx="14534597" cy="804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3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8706493-2139-B949-8DB1-5B1632C401FA}"/>
              </a:ext>
            </a:extLst>
          </p:cNvPr>
          <p:cNvGrpSpPr/>
          <p:nvPr/>
        </p:nvGrpSpPr>
        <p:grpSpPr>
          <a:xfrm>
            <a:off x="1394170" y="4023928"/>
            <a:ext cx="6861728" cy="1768123"/>
            <a:chOff x="10085791" y="1547581"/>
            <a:chExt cx="2991920" cy="9125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34810C-5935-9543-9234-1433405BE53B}"/>
                </a:ext>
              </a:extLst>
            </p:cNvPr>
            <p:cNvSpPr txBox="1"/>
            <p:nvPr/>
          </p:nvSpPr>
          <p:spPr>
            <a:xfrm>
              <a:off x="10085791" y="1547581"/>
              <a:ext cx="1256338" cy="912567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 anchor="ctr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GB" sz="9600" b="1" dirty="0">
                  <a:solidFill>
                    <a:schemeClr val="accent1"/>
                  </a:solidFill>
                  <a:ea typeface="Roboto" panose="02000000000000000000" pitchFamily="2" charset="0"/>
                </a:rPr>
                <a:t>148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C8CB8C-0882-0147-BC7E-56BCB5EFDC38}"/>
                </a:ext>
              </a:extLst>
            </p:cNvPr>
            <p:cNvSpPr txBox="1"/>
            <p:nvPr/>
          </p:nvSpPr>
          <p:spPr>
            <a:xfrm>
              <a:off x="11179914" y="1769971"/>
              <a:ext cx="1897797" cy="467786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 anchor="ctr">
              <a:spAutoFit/>
            </a:bodyPr>
            <a:lstStyle/>
            <a:p>
              <a:pPr>
                <a:defRPr/>
              </a:pPr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countries/areas with institutions </a:t>
              </a:r>
            </a:p>
            <a:p>
              <a:pPr>
                <a:defRPr/>
              </a:pPr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sharing data through GBIF</a:t>
              </a:r>
            </a:p>
          </p:txBody>
        </p:sp>
      </p:grp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44F27EC-C770-9EDC-8105-A7FCF3848D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4222925"/>
              </p:ext>
            </p:extLst>
          </p:nvPr>
        </p:nvGraphicFramePr>
        <p:xfrm>
          <a:off x="706437" y="6006439"/>
          <a:ext cx="8604251" cy="519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9606CF54-290B-D5E3-AA55-F6294466C67E}"/>
              </a:ext>
            </a:extLst>
          </p:cNvPr>
          <p:cNvGrpSpPr/>
          <p:nvPr/>
        </p:nvGrpSpPr>
        <p:grpSpPr>
          <a:xfrm>
            <a:off x="17143188" y="10659871"/>
            <a:ext cx="6532786" cy="895542"/>
            <a:chOff x="17143188" y="11212761"/>
            <a:chExt cx="6532786" cy="895542"/>
          </a:xfrm>
          <a:solidFill>
            <a:schemeClr val="bg1">
              <a:lumMod val="95000"/>
            </a:schemeClr>
          </a:solidFill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BF21914-1005-456E-2C7F-27F7C9C18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43188" y="11717539"/>
              <a:ext cx="6532786" cy="390764"/>
            </a:xfrm>
            <a:prstGeom prst="rect">
              <a:avLst/>
            </a:prstGeom>
            <a:grpFill/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9F648D-8E58-BFC5-F651-53F3B34D6133}"/>
                </a:ext>
              </a:extLst>
            </p:cNvPr>
            <p:cNvSpPr txBox="1"/>
            <p:nvPr/>
          </p:nvSpPr>
          <p:spPr>
            <a:xfrm>
              <a:off x="18829776" y="11212761"/>
              <a:ext cx="4846198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ubik Medium" pitchFamily="2" charset="-79"/>
                  <a:cs typeface="Rubik Medium" pitchFamily="2" charset="-79"/>
                </a:rPr>
                <a:t>Number of active publishers by country or area</a:t>
              </a:r>
              <a:endParaRPr lang="en-DK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ubik Medium" pitchFamily="2" charset="-79"/>
                <a:cs typeface="Rubik Medium" pitchFamily="2" charset="-79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DB1DA-8308-8848-BDB6-2E25E0093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6999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/publisher/search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C74CBD-067A-6E4B-900D-207909C4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GBIF network of data publishing institutions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14D32-4404-EB2D-A90B-2C6D7BB32E13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April 2026</a:t>
            </a:r>
            <a:endParaRPr lang="en-DK" sz="2000" dirty="0">
              <a:latin typeface="Rubik Medium" pitchFamily="2" charset="-79"/>
            </a:endParaRP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FDCB723C-7BC4-1084-7B64-3A9BA45472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29" r="5423" b="9876"/>
          <a:stretch>
            <a:fillRect/>
          </a:stretch>
        </p:blipFill>
        <p:spPr>
          <a:xfrm>
            <a:off x="9310688" y="3582454"/>
            <a:ext cx="14352587" cy="725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A7BB2-B10E-6F4E-8BAC-E95773EBA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SOURCE: </a:t>
            </a:r>
            <a:r>
              <a:rPr lang="en-GB" sz="2000" dirty="0" err="1">
                <a:solidFill>
                  <a:schemeClr val="accent1"/>
                </a:solidFill>
              </a:rPr>
              <a:t>Plausible.io</a:t>
            </a:r>
            <a:r>
              <a:rPr lang="en-GB" sz="2000" dirty="0">
                <a:solidFill>
                  <a:schemeClr val="accent1"/>
                </a:solidFill>
              </a:rPr>
              <a:t>. * Effective visits = total visits - (total visits x bounce rate)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5DF59-E8F6-3D42-AE0B-A91FEE8A1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GBIF.org</a:t>
            </a:r>
            <a:r>
              <a:rPr lang="en-GB" dirty="0"/>
              <a:t> traffic by country: 2025</a:t>
            </a:r>
          </a:p>
        </p:txBody>
      </p:sp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932D6A73-A42B-E94B-BC36-F0D248F48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243208"/>
              </p:ext>
            </p:extLst>
          </p:nvPr>
        </p:nvGraphicFramePr>
        <p:xfrm>
          <a:off x="2109788" y="3257553"/>
          <a:ext cx="20162837" cy="811220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55093">
                  <a:extLst>
                    <a:ext uri="{9D8B030D-6E8A-4147-A177-3AD203B41FA5}">
                      <a16:colId xmlns:a16="http://schemas.microsoft.com/office/drawing/2014/main" val="2445582373"/>
                    </a:ext>
                  </a:extLst>
                </a:gridCol>
                <a:gridCol w="3509660">
                  <a:extLst>
                    <a:ext uri="{9D8B030D-6E8A-4147-A177-3AD203B41FA5}">
                      <a16:colId xmlns:a16="http://schemas.microsoft.com/office/drawing/2014/main" val="1537184645"/>
                    </a:ext>
                  </a:extLst>
                </a:gridCol>
                <a:gridCol w="2403139">
                  <a:extLst>
                    <a:ext uri="{9D8B030D-6E8A-4147-A177-3AD203B41FA5}">
                      <a16:colId xmlns:a16="http://schemas.microsoft.com/office/drawing/2014/main" val="202493507"/>
                    </a:ext>
                  </a:extLst>
                </a:gridCol>
                <a:gridCol w="2401944">
                  <a:extLst>
                    <a:ext uri="{9D8B030D-6E8A-4147-A177-3AD203B41FA5}">
                      <a16:colId xmlns:a16="http://schemas.microsoft.com/office/drawing/2014/main" val="3724425895"/>
                    </a:ext>
                  </a:extLst>
                </a:gridCol>
                <a:gridCol w="2958352">
                  <a:extLst>
                    <a:ext uri="{9D8B030D-6E8A-4147-A177-3AD203B41FA5}">
                      <a16:colId xmlns:a16="http://schemas.microsoft.com/office/drawing/2014/main" val="2751926660"/>
                    </a:ext>
                  </a:extLst>
                </a:gridCol>
                <a:gridCol w="2958353">
                  <a:extLst>
                    <a:ext uri="{9D8B030D-6E8A-4147-A177-3AD203B41FA5}">
                      <a16:colId xmlns:a16="http://schemas.microsoft.com/office/drawing/2014/main" val="3487821056"/>
                    </a:ext>
                  </a:extLst>
                </a:gridCol>
                <a:gridCol w="2008095">
                  <a:extLst>
                    <a:ext uri="{9D8B030D-6E8A-4147-A177-3AD203B41FA5}">
                      <a16:colId xmlns:a16="http://schemas.microsoft.com/office/drawing/2014/main" val="3093841831"/>
                    </a:ext>
                  </a:extLst>
                </a:gridCol>
                <a:gridCol w="2568201">
                  <a:extLst>
                    <a:ext uri="{9D8B030D-6E8A-4147-A177-3AD203B41FA5}">
                      <a16:colId xmlns:a16="http://schemas.microsoft.com/office/drawing/2014/main" val="2745575049"/>
                    </a:ext>
                  </a:extLst>
                </a:gridCol>
              </a:tblGrid>
              <a:tr h="832254">
                <a:tc>
                  <a:txBody>
                    <a:bodyPr/>
                    <a:lstStyle/>
                    <a:p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Rank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Country/Territory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Visitors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Visits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Effective visits*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% Effective visits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2025 rank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Views / visit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4652581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United States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609,750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735,409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117,665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16</a:t>
                      </a:r>
                      <a:r>
                        <a:rPr lang="en-DK" sz="1800" b="1" i="0" kern="120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 %</a:t>
                      </a:r>
                      <a:endParaRPr lang="en-DK" sz="1800" b="1" i="0" kern="12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2.46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797122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2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China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313,153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658,326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157,998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24</a:t>
                      </a:r>
                      <a:r>
                        <a:rPr lang="en-DK" sz="1800" b="1" i="0" kern="120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 %</a:t>
                      </a:r>
                      <a:endParaRPr lang="en-DK" sz="1800" b="1" i="0" kern="12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2.37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516897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3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Russian Federation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188,313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221,239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26,549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12</a:t>
                      </a:r>
                      <a:r>
                        <a:rPr lang="en-DK" sz="1800" b="1" i="0" kern="120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 %</a:t>
                      </a:r>
                      <a:endParaRPr lang="en-DK" sz="1800" b="1" i="0" kern="12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2.5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101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4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France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102,980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123,635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61,818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50</a:t>
                      </a:r>
                      <a:r>
                        <a:rPr lang="en-DK" sz="1800" b="1" i="0" kern="120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 %</a:t>
                      </a:r>
                      <a:endParaRPr lang="en-DK" sz="1800" b="1" i="0" kern="12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6.19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920079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800" dirty="0"/>
                        <a:t>United Kingdom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72,723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95,179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34,264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36</a:t>
                      </a:r>
                      <a:r>
                        <a:rPr lang="en-DK" sz="1800" b="1" i="0" kern="120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 %</a:t>
                      </a:r>
                      <a:endParaRPr lang="en-DK" sz="1800" b="1" i="0" kern="12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22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5.49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059773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Germany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68,413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82,941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44,788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54</a:t>
                      </a:r>
                      <a:r>
                        <a:rPr lang="en-DK" sz="1800" b="1" i="0" kern="120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 %</a:t>
                      </a:r>
                      <a:endParaRPr lang="en-DK" sz="1800" b="1" i="0" kern="12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17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8.78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789635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Colombia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66,470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81,212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43,854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54</a:t>
                      </a:r>
                      <a:r>
                        <a:rPr lang="en-DK" sz="1800" b="1" i="0" kern="120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 %</a:t>
                      </a:r>
                      <a:endParaRPr lang="en-DK" sz="1800" b="1" i="0" kern="12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11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6.37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78052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Vietnam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62,883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64,236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3,854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</a:t>
                      </a:r>
                      <a:r>
                        <a:rPr lang="en-DK" sz="1800" b="1" i="0" kern="120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 %</a:t>
                      </a:r>
                      <a:endParaRPr lang="en-DK" sz="1800" b="1" i="0" kern="12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12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1.59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81027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9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Spain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61,423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76,784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44,535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58</a:t>
                      </a:r>
                      <a:r>
                        <a:rPr lang="en-DK" sz="1800" b="1" i="0" kern="120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 %</a:t>
                      </a:r>
                      <a:endParaRPr lang="en-DK" sz="1800" b="1" i="0" kern="12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13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7.94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615403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10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Brazil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61,353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72,191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fontAlgn="b" latinLnBrk="0" hangingPunct="1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36,096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50</a:t>
                      </a:r>
                      <a:r>
                        <a:rPr lang="en-DK" sz="1800" b="1" i="0" kern="120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 %</a:t>
                      </a:r>
                      <a:endParaRPr lang="en-DK" sz="1800" b="1" i="0" kern="12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>
                        <a:buNone/>
                      </a:pPr>
                      <a:r>
                        <a:rPr lang="en-US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6.28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924155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/>
                        <a:t>TOTAL</a:t>
                      </a:r>
                      <a:endParaRPr lang="en-GB" sz="18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1,607,458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3,108,830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1,025,914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33 %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4.39</a:t>
                      </a:r>
                    </a:p>
                  </a:txBody>
                  <a:tcPr marL="182868" marR="182868" marT="91434" marB="91434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286993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FB038-B420-003F-C7FA-60808734921B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14 April 2026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2571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7000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/occurrence/search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Occurrences published by </a:t>
            </a:r>
            <a:r>
              <a:rPr lang="en-US" dirty="0"/>
              <a:t>c</a:t>
            </a:r>
            <a:r>
              <a:rPr lang="en-US" b="1" dirty="0"/>
              <a:t>ountry: 2026</a:t>
            </a:r>
            <a:endParaRPr lang="en-US" sz="3600" dirty="0">
              <a:latin typeface="+mn-lt"/>
            </a:endParaRPr>
          </a:p>
        </p:txBody>
      </p:sp>
      <p:graphicFrame>
        <p:nvGraphicFramePr>
          <p:cNvPr id="20" name="Content Placeholder 10">
            <a:extLst>
              <a:ext uri="{FF2B5EF4-FFF2-40B4-BE49-F238E27FC236}">
                <a16:creationId xmlns:a16="http://schemas.microsoft.com/office/drawing/2014/main" id="{C68C5275-2D45-774B-B979-BD2679E3500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63941068"/>
              </p:ext>
            </p:extLst>
          </p:nvPr>
        </p:nvGraphicFramePr>
        <p:xfrm>
          <a:off x="13593757" y="3257550"/>
          <a:ext cx="8640763" cy="829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ontent Placeholder 6">
            <a:extLst>
              <a:ext uri="{FF2B5EF4-FFF2-40B4-BE49-F238E27FC236}">
                <a16:creationId xmlns:a16="http://schemas.microsoft.com/office/drawing/2014/main" id="{31997D2D-6180-784C-9DA6-873F0CE8AB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3195375"/>
              </p:ext>
            </p:extLst>
          </p:nvPr>
        </p:nvGraphicFramePr>
        <p:xfrm>
          <a:off x="2147893" y="3257555"/>
          <a:ext cx="10029040" cy="829785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81686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3108661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2143760">
                  <a:extLst>
                    <a:ext uri="{9D8B030D-6E8A-4147-A177-3AD203B41FA5}">
                      <a16:colId xmlns:a16="http://schemas.microsoft.com/office/drawing/2014/main" val="954396464"/>
                    </a:ext>
                  </a:extLst>
                </a:gridCol>
                <a:gridCol w="1938048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856885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8357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Rank</a:t>
                      </a:r>
                      <a:endParaRPr lang="en-US" sz="1800" b="0" i="0" dirty="0">
                        <a:latin typeface="Rubik Medium" pitchFamily="2" charset="-79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Country/Territory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latin typeface="Rubik Medium" pitchFamily="2" charset="-79"/>
                          <a:cs typeface="Rubik Medium" pitchFamily="2" charset="-79"/>
                        </a:rPr>
                        <a:t>2026</a:t>
                      </a:r>
                      <a:endParaRPr lang="en-US" sz="18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2025 total</a:t>
                      </a:r>
                      <a:endParaRPr lang="da-DK" sz="1800" b="0" i="0" kern="120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2025 rank</a:t>
                      </a:r>
                      <a:endParaRPr lang="da-DK" sz="1800" b="0" i="0" kern="120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Australia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52,256,917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53,466,496</a:t>
                      </a:r>
                      <a:endParaRPr lang="en-GB" sz="18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2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States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8,694,274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Courier New" panose="02070309020205020404" pitchFamily="49" charset="0"/>
                        </a:rPr>
                        <a:t>203,021,107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1 </a:t>
                      </a:r>
                      <a:endParaRPr lang="da-DK" sz="18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117644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3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Netherlands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4,996,292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21,639,084</a:t>
                      </a:r>
                      <a:endParaRPr lang="en-GB" sz="18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4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Canada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4,920,733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32,338,096</a:t>
                      </a:r>
                      <a:endParaRPr lang="en-GB" sz="18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79269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5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South Africa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4,183,639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3,205,585</a:t>
                      </a:r>
                      <a:endParaRPr lang="en-GB" sz="18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da-DK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24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6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Kingdom</a:t>
                      </a:r>
                      <a:endParaRPr lang="en-US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3,766,760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41,629,288</a:t>
                      </a:r>
                      <a:endParaRPr lang="en-GB" sz="18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da-DK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7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Czechia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2,496,906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862,103</a:t>
                      </a:r>
                      <a:endParaRPr lang="en-GB" sz="18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da-DK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43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177345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8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Sweden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1,474,542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15,314,346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9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French Guiana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1,368,501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47,406</a:t>
                      </a:r>
                      <a:endParaRPr lang="en-GB" sz="18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da-DK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116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10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Roboto Condensed Light" panose="02000000000000000000" pitchFamily="2" charset="0"/>
                          <a:cs typeface="Rubik Medium" pitchFamily="2" charset="-79"/>
                        </a:rPr>
                        <a:t>Finland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1,218,436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Courier New" panose="02070309020205020404" pitchFamily="49" charset="0"/>
                        </a:rPr>
                        <a:t>4,211,838</a:t>
                      </a:r>
                      <a:endParaRPr lang="en-GB" sz="1800" b="0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20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621723"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OTHER COUNTRIES + AREAS</a:t>
                      </a:r>
                      <a:endParaRPr lang="en-US" sz="1800" b="1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+mn-ea"/>
                        <a:cs typeface="+mn-cs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OTHER COUNTRIES + AREAS</a:t>
                      </a:r>
                      <a:endParaRPr lang="en-US" b="1" noProof="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-12,817,312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237,985,556</a:t>
                      </a:r>
                      <a:endParaRPr lang="en-GB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623163">
                <a:tc gridSpan="2">
                  <a:txBody>
                    <a:bodyPr/>
                    <a:lstStyle/>
                    <a:p>
                      <a:pPr algn="r"/>
                      <a:r>
                        <a:rPr lang="da-DK" sz="1800" b="1" dirty="0">
                          <a:solidFill>
                            <a:schemeClr val="accent1"/>
                          </a:solidFill>
                        </a:rPr>
                        <a:t>TOTAL</a:t>
                      </a:r>
                      <a:endParaRPr lang="da-DK" sz="1800" b="1" dirty="0">
                        <a:solidFill>
                          <a:schemeClr val="accent1"/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dirty="0">
                          <a:solidFill>
                            <a:schemeClr val="accent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72,559,688</a:t>
                      </a: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kern="1200" dirty="0">
                          <a:solidFill>
                            <a:schemeClr val="accent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613,827,594</a:t>
                      </a: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800" b="0" dirty="0">
                        <a:solidFill>
                          <a:schemeClr val="accent1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530443"/>
                  </a:ext>
                </a:extLst>
              </a:tr>
            </a:tbl>
          </a:graphicData>
        </a:graphic>
      </p:graphicFrame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C16EB98-11EA-3C21-8CA2-6E2AE45EB6D5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14 April 2026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3689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C4606-026E-CB46-97D1-5EC14AC9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download requests by country: 2025</a:t>
            </a:r>
            <a:endParaRPr lang="en-GB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3E4858F1-0D97-AF45-BE79-37694B8C0C46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61341230"/>
              </p:ext>
            </p:extLst>
          </p:nvPr>
        </p:nvGraphicFramePr>
        <p:xfrm>
          <a:off x="2109787" y="3270250"/>
          <a:ext cx="10081419" cy="8285161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026911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308720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006633">
                  <a:extLst>
                    <a:ext uri="{9D8B030D-6E8A-4147-A177-3AD203B41FA5}">
                      <a16:colId xmlns:a16="http://schemas.microsoft.com/office/drawing/2014/main" val="312505036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4312622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370806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8251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Rank</a:t>
                      </a:r>
                      <a:endParaRPr lang="en-GB" sz="1800" b="0" i="1" noProof="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sz="18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Country</a:t>
                      </a:r>
                      <a:endParaRPr lang="da-DK" dirty="0"/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2026</a:t>
                      </a:r>
                      <a:endParaRPr lang="en-GB" sz="1600" b="0" i="0" noProof="0" dirty="0"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noProof="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2025 total</a:t>
                      </a:r>
                      <a:endParaRPr lang="en-GB" sz="1600" b="0" i="0" kern="1200" noProof="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noProof="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2025 rank</a:t>
                      </a:r>
                      <a:endParaRPr lang="en-GB" sz="1600" b="0" i="0" kern="1200" noProof="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China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16,966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68,869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1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2</a:t>
                      </a:r>
                      <a:endParaRPr lang="en-GB" sz="1800" b="0" i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States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15,876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46,554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3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Mexico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6,182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27,758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4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Kingdom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5,983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15,124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5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+mn-ea"/>
                          <a:cs typeface="Rubik Medium" pitchFamily="2" charset="-79"/>
                        </a:rPr>
                        <a:t>Brazil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5,179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19,629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5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b="0" i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6</a:t>
                      </a:r>
                      <a:endParaRPr lang="en-GB" sz="1800" b="0" i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France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5,039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10,125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8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7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+mn-ea"/>
                          <a:cs typeface="Rubik Medium" pitchFamily="2" charset="-79"/>
                        </a:rPr>
                        <a:t>Spain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4,412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15,030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7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8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Germany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4,294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9,628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9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Colombia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4,293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22,565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4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10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Canada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noProof="0" dirty="0">
                          <a:solidFill>
                            <a:schemeClr val="tx2"/>
                          </a:solidFill>
                          <a:latin typeface="Source Code Pro" panose="020B0309030403020204" pitchFamily="34" charset="0"/>
                          <a:ea typeface="Source Code Pro" panose="020B0309030403020204" pitchFamily="34" charset="0"/>
                          <a:cs typeface="+mn-cs"/>
                        </a:rPr>
                        <a:t>3,258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2"/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9,678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Bold" panose="020B0309030403020204" pitchFamily="34" charset="0"/>
                          <a:ea typeface="Source Code Pro Bold" panose="020B0309030403020204" pitchFamily="34" charset="0"/>
                          <a:cs typeface="+mn-cs"/>
                        </a:rPr>
                        <a:t>9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  <a:tr h="621664"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OTHER COUNTRIES + AREAS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ALL OTHERS</a:t>
                      </a:r>
                      <a:endParaRPr lang="en-US" b="1" noProof="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35,778</a:t>
                      </a:r>
                      <a:endParaRPr lang="en-GB" sz="18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noProof="0" dirty="0">
                        <a:latin typeface="Source Code Pro Bold" panose="020B0509030403020204" pitchFamily="49" charset="0"/>
                        <a:ea typeface="Source Code Pro Bold" panose="020B05090304030202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 Medium" panose="020B0309030403020204" pitchFamily="34" charset="0"/>
                          <a:ea typeface="Source Code Pro Medium" panose="020B0309030403020204" pitchFamily="34" charset="0"/>
                        </a:rPr>
                        <a:t>131,765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 Bold" panose="020B0309030403020204" pitchFamily="34" charset="0"/>
                        <a:ea typeface="Source Code Pro Bold" panose="020B0309030403020204" pitchFamily="34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621664">
                <a:tc gridSpan="2"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en-GB" sz="1800" b="1" kern="1200" noProof="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noProof="0" dirty="0">
                          <a:solidFill>
                            <a:schemeClr val="accent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107,260</a:t>
                      </a:r>
                      <a:endParaRPr lang="en-GB" sz="1800" noProof="0" dirty="0">
                        <a:solidFill>
                          <a:schemeClr val="accent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noProof="0" dirty="0">
                        <a:latin typeface="Source Code Pro Bold" panose="020B0509030403020204" pitchFamily="49" charset="0"/>
                        <a:ea typeface="Source Code Pro Bold" panose="020B05090304030202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noProof="0" dirty="0">
                          <a:solidFill>
                            <a:schemeClr val="accent2"/>
                          </a:solidFill>
                          <a:latin typeface="Source Code Pro Medium" panose="020B0309030403020204" pitchFamily="34" charset="0"/>
                          <a:ea typeface="Source Code Pro Medium" panose="020B0309030403020204" pitchFamily="34" charset="0"/>
                        </a:rPr>
                        <a:t>376,725</a:t>
                      </a:r>
                      <a:endParaRPr lang="en-GB" sz="1800" b="0" i="0" noProof="0" dirty="0">
                        <a:solidFill>
                          <a:schemeClr val="accent2"/>
                        </a:solidFill>
                        <a:latin typeface="Source Code Pro Medium" panose="020B0309030403020204" pitchFamily="34" charset="0"/>
                        <a:ea typeface="Source Code Pro Medium" panose="020B0309030403020204" pitchFamily="34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accent2"/>
                        </a:solidFill>
                        <a:latin typeface="Source Code Pro Bold" panose="020B0509030403020204" pitchFamily="49" charset="0"/>
                        <a:ea typeface="Source Code Pro Bold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32232"/>
                  </a:ext>
                </a:extLst>
              </a:tr>
            </a:tbl>
          </a:graphicData>
        </a:graphic>
      </p:graphicFrame>
      <p:graphicFrame>
        <p:nvGraphicFramePr>
          <p:cNvPr id="6" name="Content Placeholder 10">
            <a:extLst>
              <a:ext uri="{FF2B5EF4-FFF2-40B4-BE49-F238E27FC236}">
                <a16:creationId xmlns:a16="http://schemas.microsoft.com/office/drawing/2014/main" id="{6A103AB0-B3A5-D74B-8BFD-3E373FB18D2F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229373830"/>
              </p:ext>
            </p:extLst>
          </p:nvPr>
        </p:nvGraphicFramePr>
        <p:xfrm>
          <a:off x="13631863" y="3270250"/>
          <a:ext cx="8640763" cy="8285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DE8F224B-074A-6D46-AA14-1CD01F0943F7}"/>
              </a:ext>
            </a:extLst>
          </p:cNvPr>
          <p:cNvGrpSpPr/>
          <p:nvPr/>
        </p:nvGrpSpPr>
        <p:grpSpPr>
          <a:xfrm>
            <a:off x="13631863" y="3436409"/>
            <a:ext cx="9675812" cy="1768123"/>
            <a:chOff x="9105900" y="1150042"/>
            <a:chExt cx="5052568" cy="88411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FC253F-B427-0544-B51F-7418AA3B7AF6}"/>
                </a:ext>
              </a:extLst>
            </p:cNvPr>
            <p:cNvSpPr txBox="1"/>
            <p:nvPr/>
          </p:nvSpPr>
          <p:spPr>
            <a:xfrm>
              <a:off x="9105900" y="1150042"/>
              <a:ext cx="1503750" cy="884119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GB" sz="9600" dirty="0">
                  <a:solidFill>
                    <a:schemeClr val="accent2"/>
                  </a:solidFill>
                  <a:latin typeface="Rubik Medium" pitchFamily="2" charset="-79"/>
                  <a:ea typeface="Roboto" panose="02000000000000000000" pitchFamily="2" charset="0"/>
                  <a:cs typeface="Rubik Medium" pitchFamily="2" charset="-79"/>
                </a:rPr>
                <a:t>174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6D6743-C48B-2747-97B8-5D136A765A5D}"/>
                </a:ext>
              </a:extLst>
            </p:cNvPr>
            <p:cNvSpPr txBox="1"/>
            <p:nvPr/>
          </p:nvSpPr>
          <p:spPr>
            <a:xfrm>
              <a:off x="10423961" y="1334720"/>
              <a:ext cx="3734507" cy="514762"/>
            </a:xfrm>
            <a:prstGeom prst="rect">
              <a:avLst/>
            </a:prstGeom>
            <a:noFill/>
          </p:spPr>
          <p:txBody>
            <a:bodyPr wrap="square" lIns="360000" tIns="143991" rIns="143991" bIns="143991" rtlCol="0">
              <a:spAutoFit/>
            </a:bodyPr>
            <a:lstStyle/>
            <a:p>
              <a:pPr>
                <a:defRPr/>
              </a:pPr>
              <a:r>
                <a:rPr lang="en-GB" sz="24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countries, islands &amp; territories where users have ≥5 requested downloads in 2026</a:t>
              </a:r>
            </a:p>
          </p:txBody>
        </p:sp>
      </p:grp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7AE2C98-AC22-F795-41E6-F686F4D18716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solidFill>
                  <a:schemeClr val="accent2"/>
                </a:solidFill>
                <a:latin typeface="Rubik Medium" pitchFamily="2" charset="-79"/>
              </a:rPr>
              <a:t>1 April 2026</a:t>
            </a:r>
            <a:endParaRPr lang="en-DK" sz="2000" dirty="0">
              <a:solidFill>
                <a:schemeClr val="accent2"/>
              </a:solidFill>
              <a:latin typeface="Rubik Medium" pitchFamily="2" charset="-79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AB7F98B-99CD-00F9-A183-55A2D9207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2"/>
                </a:solidFill>
              </a:rPr>
              <a:t>SOURCE: </a:t>
            </a:r>
            <a:r>
              <a:rPr lang="en-GB" sz="2000" dirty="0" err="1">
                <a:solidFill>
                  <a:schemeClr val="accent2"/>
                </a:solidFill>
              </a:rPr>
              <a:t>GBIF.org</a:t>
            </a:r>
            <a:r>
              <a:rPr lang="en-GB" sz="2000" dirty="0">
                <a:solidFill>
                  <a:schemeClr val="accent2"/>
                </a:solidFill>
              </a:rPr>
              <a:t> infrastructure. Downloads adjusted  to remove outlier users with &gt;500 downloads for Jan-Dec 2025</a:t>
            </a:r>
          </a:p>
        </p:txBody>
      </p:sp>
    </p:spTree>
    <p:extLst>
      <p:ext uri="{BB962C8B-B14F-4D97-AF65-F5344CB8AC3E}">
        <p14:creationId xmlns:p14="http://schemas.microsoft.com/office/powerpoint/2010/main" val="20354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F367-D9E0-4519-92AA-E64EC7D53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Peer-reviewed publications using GBIF-mediated data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DDEF4-5EC5-4ADF-8B90-C93939640D3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06438" y="12280899"/>
            <a:ext cx="18684875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/resource/</a:t>
            </a:r>
            <a:r>
              <a:rPr lang="en-GB" sz="2000" dirty="0" err="1">
                <a:solidFill>
                  <a:schemeClr val="accent1"/>
                </a:solidFill>
              </a:rPr>
              <a:t>search?contentType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literature&amp;literatureType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journal&amp;relevance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GBIF_USED&amp;peerReview</a:t>
            </a:r>
            <a:r>
              <a:rPr lang="en-GB" sz="2000" dirty="0">
                <a:solidFill>
                  <a:schemeClr val="accent1"/>
                </a:solidFill>
              </a:rPr>
              <a:t>=true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9486202-24CD-3DF3-C042-C74B3B250A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7081807"/>
              </p:ext>
            </p:extLst>
          </p:nvPr>
        </p:nvGraphicFramePr>
        <p:xfrm>
          <a:off x="3514725" y="3257550"/>
          <a:ext cx="17232312" cy="829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1AC7258-D6B3-C236-9357-F8481623A04D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November 2025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8298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1_OFFICE THEME" val="HZgrROc7"/>
  <p:tag name="ARTICULATE_SLIDE_COUNT" val="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GBIF 2023 1">
      <a:dk1>
        <a:srgbClr val="000000"/>
      </a:dk1>
      <a:lt1>
        <a:srgbClr val="FFFFFF"/>
      </a:lt1>
      <a:dk2>
        <a:srgbClr val="231F20"/>
      </a:dk2>
      <a:lt2>
        <a:srgbClr val="FFFFFF"/>
      </a:lt2>
      <a:accent1>
        <a:srgbClr val="61A150"/>
      </a:accent1>
      <a:accent2>
        <a:srgbClr val="367FB9"/>
      </a:accent2>
      <a:accent3>
        <a:srgbClr val="725299"/>
      </a:accent3>
      <a:accent4>
        <a:srgbClr val="D37297"/>
      </a:accent4>
      <a:accent5>
        <a:srgbClr val="EDB386"/>
      </a:accent5>
      <a:accent6>
        <a:srgbClr val="F2C45B"/>
      </a:accent6>
      <a:hlink>
        <a:srgbClr val="61A150"/>
      </a:hlink>
      <a:folHlink>
        <a:srgbClr val="73AA60"/>
      </a:folHlink>
    </a:clrScheme>
    <a:fontScheme name="Rubik">
      <a:majorFont>
        <a:latin typeface="Bitter"/>
        <a:ea typeface=""/>
        <a:cs typeface=""/>
      </a:majorFont>
      <a:minorFont>
        <a:latin typeface="Rubi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468D1593-90E6-054A-AF0F-E3E380757925}" vid="{1B955668-065A-C54F-9A3A-5EE25FEF0F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BBF6E9189954BA0FDCD563682A98B" ma:contentTypeVersion="12" ma:contentTypeDescription="Create a new document." ma:contentTypeScope="" ma:versionID="ef2eba08f4f2a52f9db275e0134fde11">
  <xsd:schema xmlns:xsd="http://www.w3.org/2001/XMLSchema" xmlns:xs="http://www.w3.org/2001/XMLSchema" xmlns:p="http://schemas.microsoft.com/office/2006/metadata/properties" xmlns:ns2="731989eb-7121-409c-871c-8f2366272918" xmlns:ns3="a5bf85ab-5b89-45d5-812d-d881043611a5" targetNamespace="http://schemas.microsoft.com/office/2006/metadata/properties" ma:root="true" ma:fieldsID="8b6e23ee990885b621d2bf7e703ea8e6" ns2:_="" ns3:_="">
    <xsd:import namespace="731989eb-7121-409c-871c-8f2366272918"/>
    <xsd:import namespace="a5bf85ab-5b89-45d5-812d-d88104361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989eb-7121-409c-871c-8f2366272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f85ab-5b89-45d5-812d-d88104361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1DFBA15-5AE9-40B8-9410-A9E088E78C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1989eb-7121-409c-871c-8f2366272918"/>
    <ds:schemaRef ds:uri="a5bf85ab-5b89-45d5-812d-d88104361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AAF0656-BE82-4570-850D-C2E5ECD086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CC59ED-772C-41FF-82FE-E6327797BFD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36474</TotalTime>
  <Words>1123</Words>
  <Application>Microsoft Macintosh PowerPoint</Application>
  <PresentationFormat>Custom</PresentationFormat>
  <Paragraphs>474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Roboto</vt:lpstr>
      <vt:lpstr>Roboto Condensed Light</vt:lpstr>
      <vt:lpstr>Source Code Pro</vt:lpstr>
      <vt:lpstr>Bitter</vt:lpstr>
      <vt:lpstr>Source Code Pro Medium</vt:lpstr>
      <vt:lpstr>Rubik SemiBold</vt:lpstr>
      <vt:lpstr>Source Code Pro Bold</vt:lpstr>
      <vt:lpstr>Rubik</vt:lpstr>
      <vt:lpstr>Arial</vt:lpstr>
      <vt:lpstr>Rubik Medium</vt:lpstr>
      <vt:lpstr>Bitter SemiBold</vt:lpstr>
      <vt:lpstr>Office Theme</vt:lpstr>
      <vt:lpstr>Overview slides</vt:lpstr>
      <vt:lpstr>PowerPoint Presentation</vt:lpstr>
      <vt:lpstr>Species occurrence records with multimedia evidence</vt:lpstr>
      <vt:lpstr>GBIF Participant countries</vt:lpstr>
      <vt:lpstr>GBIF network of data publishing institutions</vt:lpstr>
      <vt:lpstr>GBIF.org traffic by country: 2025</vt:lpstr>
      <vt:lpstr>Occurrences published by country: 2026</vt:lpstr>
      <vt:lpstr>Data download requests by country: 2025</vt:lpstr>
      <vt:lpstr>Peer-reviewed publications using GBIF-mediated data</vt:lpstr>
      <vt:lpstr>Data use in peer-reviewed journals: 2025</vt:lpstr>
      <vt:lpstr>PowerPoint Presentation</vt:lpstr>
      <vt:lpstr>Hosted portals update</vt:lpstr>
      <vt:lpstr>Metabarcoding data programme</vt:lpstr>
      <vt:lpstr>Social media</vt:lpstr>
      <vt:lpstr>Providing biodiversity evidence for research and policy</vt:lpstr>
      <vt:lpstr>Sources of biodiversity evidence</vt:lpstr>
      <vt:lpstr>Access to biodiversity evidence</vt:lpstr>
      <vt:lpstr>Uses of biodiversity evidence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Delete before presenting Please read the instruction given in this section</dc:title>
  <dc:subject/>
  <dc:creator>Javier Gamboa Martinez</dc:creator>
  <cp:keywords/>
  <dc:description/>
  <cp:lastModifiedBy>Javier Andres Gamboa Martinez</cp:lastModifiedBy>
  <cp:revision>262</cp:revision>
  <dcterms:created xsi:type="dcterms:W3CDTF">2023-04-27T10:02:36Z</dcterms:created>
  <dcterms:modified xsi:type="dcterms:W3CDTF">2026-05-11T11:33:50Z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0x010100A0FBBF6E9189954BA0FDCD563682A98B</vt:lpwstr>
  </property>
  <property fmtid="{D5CDD505-2E9C-101B-9397-08002B2CF9AE}" pid="3" name="ArticulateGUID">
    <vt:lpwstr>5BFF8AAD-8855-4733-AEF7-3D237DE5FDE5</vt:lpwstr>
  </property>
  <property fmtid="{D5CDD505-2E9C-101B-9397-08002B2CF9AE}" pid="4" name="ArticulatePath">
    <vt:lpwstr>https://brightcarbon.sharepoint.com/sites/Intranet/Projects/EFGH/GBIF/GBIF 4371 - GBIF template and model slides project/GBIF Toolkit MN 01</vt:lpwstr>
  </property>
</Properties>
</file>