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2" r:id="rId4"/>
  </p:sldMasterIdLst>
  <p:notesMasterIdLst>
    <p:notesMasterId r:id="rId23"/>
  </p:notesMasterIdLst>
  <p:handoutMasterIdLst>
    <p:handoutMasterId r:id="rId24"/>
  </p:handoutMasterIdLst>
  <p:sldIdLst>
    <p:sldId id="430" r:id="rId5"/>
    <p:sldId id="490" r:id="rId6"/>
    <p:sldId id="503" r:id="rId7"/>
    <p:sldId id="483" r:id="rId8"/>
    <p:sldId id="493" r:id="rId9"/>
    <p:sldId id="485" r:id="rId10"/>
    <p:sldId id="486" r:id="rId11"/>
    <p:sldId id="487" r:id="rId12"/>
    <p:sldId id="495" r:id="rId13"/>
    <p:sldId id="464" r:id="rId14"/>
    <p:sldId id="268" r:id="rId15"/>
    <p:sldId id="497" r:id="rId16"/>
    <p:sldId id="499" r:id="rId17"/>
    <p:sldId id="501" r:id="rId18"/>
    <p:sldId id="261" r:id="rId19"/>
    <p:sldId id="494" r:id="rId20"/>
    <p:sldId id="263" r:id="rId21"/>
    <p:sldId id="264" r:id="rId22"/>
  </p:sldIdLst>
  <p:sldSz cx="24382413" cy="13716000"/>
  <p:notesSz cx="6858000" cy="9144000"/>
  <p:embeddedFontLst>
    <p:embeddedFont>
      <p:font typeface="Bitter" pitchFamily="2" charset="77"/>
      <p:regular r:id="rId25"/>
      <p:bold r:id="rId26"/>
      <p:italic r:id="rId27"/>
      <p:boldItalic r:id="rId28"/>
    </p:embeddedFont>
    <p:embeddedFont>
      <p:font typeface="Bitter SemiBold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Condensed Light" panose="02000000000000000000" pitchFamily="2" charset="0"/>
      <p:regular r:id="rId37"/>
      <p:italic r:id="rId38"/>
    </p:embeddedFont>
    <p:embeddedFont>
      <p:font typeface="Rubik" pitchFamily="2" charset="-79"/>
      <p:regular r:id="rId39"/>
      <p:bold r:id="rId40"/>
      <p:italic r:id="rId41"/>
      <p:boldItalic r:id="rId42"/>
    </p:embeddedFont>
    <p:embeddedFont>
      <p:font typeface="Rubik Medium" pitchFamily="2" charset="-79"/>
      <p:regular r:id="rId43"/>
      <p:italic r:id="rId44"/>
    </p:embeddedFont>
    <p:embeddedFont>
      <p:font typeface="Rubik SemiBold" pitchFamily="2" charset="-79"/>
      <p:regular r:id="rId45"/>
      <p:bold r:id="rId46"/>
      <p:italic r:id="rId47"/>
      <p:boldItalic r:id="rId48"/>
    </p:embeddedFont>
    <p:embeddedFont>
      <p:font typeface="Source Code Pro" panose="020B0509030403020204" pitchFamily="49" charset="0"/>
      <p:regular r:id="rId49"/>
      <p:bold r:id="rId50"/>
      <p:italic r:id="rId51"/>
      <p:boldItalic r:id="rId52"/>
    </p:embeddedFont>
    <p:embeddedFont>
      <p:font typeface="Source Code Pro Bold" panose="020B0309030403090204" pitchFamily="49" charset="77"/>
      <p:bold r:id="rId53"/>
      <p:italic r:id="rId54"/>
      <p:boldItalic r:id="rId55"/>
    </p:embeddedFont>
    <p:embeddedFont>
      <p:font typeface="Source Code Pro Medium" panose="020B0509030403020204" pitchFamily="49" charset="0"/>
      <p:regular r:id="rId56"/>
      <p:italic r:id="rId57"/>
    </p:embeddedFont>
  </p:embeddedFontLst>
  <p:custDataLst>
    <p:tags r:id="rId5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503"/>
            <p14:sldId id="483"/>
            <p14:sldId id="493"/>
            <p14:sldId id="485"/>
            <p14:sldId id="486"/>
            <p14:sldId id="487"/>
            <p14:sldId id="495"/>
            <p14:sldId id="464"/>
            <p14:sldId id="268"/>
            <p14:sldId id="497"/>
            <p14:sldId id="499"/>
            <p14:sldId id="501"/>
            <p14:sldId id="261"/>
            <p14:sldId id="494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CF8"/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28" autoAdjust="0"/>
    <p:restoredTop sz="96260" autoAdjust="0"/>
  </p:normalViewPr>
  <p:slideViewPr>
    <p:cSldViewPr snapToGrid="0">
      <p:cViewPr>
        <p:scale>
          <a:sx n="111" d="100"/>
          <a:sy n="111" d="100"/>
        </p:scale>
        <p:origin x="-5336" y="-135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10" Type="http://schemas.openxmlformats.org/officeDocument/2006/relationships/slide" Target="slides/slide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92006682690972E-2"/>
          <c:y val="2.3913677956193632E-2"/>
          <c:w val="0.97361598663461801"/>
          <c:h val="0.86230069438679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Other</c:v>
                </c:pt>
                <c:pt idx="1">
                  <c:v>Fossil specimens</c:v>
                </c:pt>
                <c:pt idx="2">
                  <c:v>Material samples</c:v>
                </c:pt>
                <c:pt idx="3">
                  <c:v>Specimens</c:v>
                </c:pt>
                <c:pt idx="4">
                  <c:v>Human observations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1300000</c:v>
                </c:pt>
                <c:pt idx="1">
                  <c:v>1500000</c:v>
                </c:pt>
                <c:pt idx="2">
                  <c:v>7100000</c:v>
                </c:pt>
                <c:pt idx="3">
                  <c:v>74000000</c:v>
                </c:pt>
                <c:pt idx="4">
                  <c:v>183100000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48-FA41-9DE2-B4E5CC0100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0"/>
        <c:overlap val="-100"/>
        <c:axId val="1748766208"/>
        <c:axId val="1790675584"/>
      </c:barChart>
      <c:catAx>
        <c:axId val="174876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0675584"/>
        <c:crosses val="autoZero"/>
        <c:auto val="1"/>
        <c:lblAlgn val="ctr"/>
        <c:lblOffset val="500"/>
        <c:noMultiLvlLbl val="0"/>
      </c:catAx>
      <c:valAx>
        <c:axId val="17906755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74876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Bluesky</a:t>
            </a:r>
          </a:p>
        </c:rich>
      </c:tx>
      <c:layout>
        <c:manualLayout>
          <c:xMode val="edge"/>
          <c:yMode val="edge"/>
          <c:x val="0.38342838584143041"/>
          <c:y val="0.45934862992047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5F0D49E-F934-D84C-86A8-EE3B0EC11A8F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C39A4B8B-8DD6-0442-B016-537916BEF9D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1290</c:v>
                </c:pt>
                <c:pt idx="1">
                  <c:v>1434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Brazil</c:v>
                </c:pt>
                <c:pt idx="5">
                  <c:v>Spain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Netherlands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392</c:v>
                </c:pt>
                <c:pt idx="1">
                  <c:v>264</c:v>
                </c:pt>
                <c:pt idx="2">
                  <c:v>184</c:v>
                </c:pt>
                <c:pt idx="3">
                  <c:v>125</c:v>
                </c:pt>
                <c:pt idx="4">
                  <c:v>125</c:v>
                </c:pt>
                <c:pt idx="5">
                  <c:v>121</c:v>
                </c:pt>
                <c:pt idx="6">
                  <c:v>101</c:v>
                </c:pt>
                <c:pt idx="7">
                  <c:v>80</c:v>
                </c:pt>
                <c:pt idx="8">
                  <c:v>57</c:v>
                </c:pt>
                <c:pt idx="9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2025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A51F68B-C8DF-674E-868F-F3CB1F9E92D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7E84CA3-E590-6C4B-95EF-0B115C7494C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D0C5E66-64EB-9B48-A147-B5D585D0531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5CAF362-FDF1-6041-B05E-6CBBE5BB09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213E7ED-77EB-1244-8591-44E3C6E5927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2BEEFB6E-CAEA-5049-92BE-4559EF7D0ED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F75D2BC8-9CCB-E34F-A5D6-3210B685048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961637A5-AE38-0A40-9788-5B5B644E628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2FD567BF-A0ED-5C41-8627-45EA831D5CE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0D2D4745-AB31-4540-A723-A543A66D098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4CCEF02-94BB-EF43-BE6A-532D0E8DD9A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AU</c:v>
                </c:pt>
                <c:pt idx="2">
                  <c:v>GB</c:v>
                </c:pt>
                <c:pt idx="3">
                  <c:v>BE</c:v>
                </c:pt>
                <c:pt idx="4">
                  <c:v>CA</c:v>
                </c:pt>
                <c:pt idx="5">
                  <c:v>NO</c:v>
                </c:pt>
                <c:pt idx="6">
                  <c:v>DE</c:v>
                </c:pt>
                <c:pt idx="7">
                  <c:v>NL</c:v>
                </c:pt>
                <c:pt idx="8">
                  <c:v>DK</c:v>
                </c:pt>
                <c:pt idx="9">
                  <c:v>SE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203021107</c:v>
                </c:pt>
                <c:pt idx="1">
                  <c:v>53466496</c:v>
                </c:pt>
                <c:pt idx="2">
                  <c:v>41629288</c:v>
                </c:pt>
                <c:pt idx="3">
                  <c:v>32755821</c:v>
                </c:pt>
                <c:pt idx="4">
                  <c:v>32338096</c:v>
                </c:pt>
                <c:pt idx="5">
                  <c:v>27575496</c:v>
                </c:pt>
                <c:pt idx="6">
                  <c:v>23745033</c:v>
                </c:pt>
                <c:pt idx="7">
                  <c:v>21639084</c:v>
                </c:pt>
                <c:pt idx="8">
                  <c:v>20223341</c:v>
                </c:pt>
                <c:pt idx="9">
                  <c:v>15314346</c:v>
                </c:pt>
                <c:pt idx="10" formatCode="#,##0">
                  <c:v>142119486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AU</c:v>
                  </c:pt>
                  <c:pt idx="2">
                    <c:v>GB</c:v>
                  </c:pt>
                  <c:pt idx="3">
                    <c:v>BE</c:v>
                  </c:pt>
                  <c:pt idx="4">
                    <c:v>CA</c:v>
                  </c:pt>
                  <c:pt idx="5">
                    <c:v>NO</c:v>
                  </c:pt>
                  <c:pt idx="6">
                    <c:v>DE</c:v>
                  </c:pt>
                  <c:pt idx="7">
                    <c:v>NL</c:v>
                  </c:pt>
                  <c:pt idx="8">
                    <c:v>DK</c:v>
                  </c:pt>
                  <c:pt idx="9">
                    <c:v>SE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D7CA406-D6F8-9C42-BCA2-DE383C34591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F4E8A238-A4DE-E240-92FA-CD4503D05FA7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921D8D5-456B-C242-B5B9-ABFD9A09E2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CA55676-5431-2C49-AF47-A0AD68A8A0C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2620F6CC-F2EA-8F48-B4AE-194AA95E52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B4679AD4-4A8C-C24D-8EB1-51E39775ACB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F188187A-1FE6-CC41-AEA0-CEFCBB6D383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2A827595-AB13-574F-842F-C3A7A9E9C0E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031839EE-BD74-D547-8226-EF1462F35A4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4084C08-DD88-9A42-8DE5-FEABD8CEE4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CO</c:v>
                </c:pt>
                <c:pt idx="4">
                  <c:v>GB</c:v>
                </c:pt>
                <c:pt idx="5">
                  <c:v>BR</c:v>
                </c:pt>
                <c:pt idx="6">
                  <c:v>ES</c:v>
                </c:pt>
                <c:pt idx="7">
                  <c:v>DE</c:v>
                </c:pt>
                <c:pt idx="8">
                  <c:v>FR</c:v>
                </c:pt>
                <c:pt idx="9">
                  <c:v>CA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65697</c:v>
                </c:pt>
                <c:pt idx="1">
                  <c:v>50845</c:v>
                </c:pt>
                <c:pt idx="2">
                  <c:v>27758</c:v>
                </c:pt>
                <c:pt idx="3">
                  <c:v>22565</c:v>
                </c:pt>
                <c:pt idx="4">
                  <c:v>20018</c:v>
                </c:pt>
                <c:pt idx="5">
                  <c:v>18988</c:v>
                </c:pt>
                <c:pt idx="6">
                  <c:v>15230</c:v>
                </c:pt>
                <c:pt idx="7">
                  <c:v>10991</c:v>
                </c:pt>
                <c:pt idx="8">
                  <c:v>10142</c:v>
                </c:pt>
                <c:pt idx="9">
                  <c:v>9678</c:v>
                </c:pt>
                <c:pt idx="10">
                  <c:v>145074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CO</c:v>
                  </c:pt>
                  <c:pt idx="4">
                    <c:v>GB</c:v>
                  </c:pt>
                  <c:pt idx="5">
                    <c:v>BR</c:v>
                  </c:pt>
                  <c:pt idx="6">
                    <c:v>ES</c:v>
                  </c:pt>
                  <c:pt idx="7">
                    <c:v>DE</c:v>
                  </c:pt>
                  <c:pt idx="8">
                    <c:v>FR</c:v>
                  </c:pt>
                  <c:pt idx="9">
                    <c:v>CA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dLbl>
              <c:idx val="16"/>
              <c:layout>
                <c:manualLayout>
                  <c:x val="1.1010681561475805E-2"/>
                  <c:y val="3.5073886441284586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053893638880269E-2"/>
                      <c:h val="3.62731946767499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E8E-FB45-A112-792A7DFB27CC}"/>
                </c:ext>
              </c:extLst>
            </c:dLbl>
            <c:dLbl>
              <c:idx val="17"/>
              <c:layout>
                <c:manualLayout>
                  <c:x val="1.1054813770781309E-2"/>
                  <c:y val="4.59154362996833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  <c:pt idx="16" formatCode="0">
                  <c:v>2254</c:v>
                </c:pt>
                <c:pt idx="17">
                  <c:v>1727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7"/>
              <c:layout>
                <c:manualLayout>
                  <c:x val="3.1248273592075168E-3"/>
                  <c:y val="-7.65257271661390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Sheet1!$C$2:$C$19</c:f>
              <c:numCache>
                <c:formatCode>0</c:formatCode>
                <c:ptCount val="18"/>
                <c:pt idx="17" formatCode="General">
                  <c:v>2590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1B-B94C-A191-C18933AA6FC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1.81353234009317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48-0B46-BECF-F68CFBF6CD9A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Latin America</c:v>
                </c:pt>
                <c:pt idx="3">
                  <c:v>North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197</c:v>
                </c:pt>
                <c:pt idx="1">
                  <c:v>191</c:v>
                </c:pt>
                <c:pt idx="2">
                  <c:v>458</c:v>
                </c:pt>
                <c:pt idx="3">
                  <c:v>445</c:v>
                </c:pt>
                <c:pt idx="4">
                  <c:v>860</c:v>
                </c:pt>
                <c:pt idx="5">
                  <c:v>1105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4.12528976420857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48-0B46-BECF-F68CFBF6CD9A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Latin America</c:v>
                </c:pt>
                <c:pt idx="3">
                  <c:v>North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131</c:v>
                </c:pt>
                <c:pt idx="1">
                  <c:v>268</c:v>
                </c:pt>
                <c:pt idx="2">
                  <c:v>725</c:v>
                </c:pt>
                <c:pt idx="3">
                  <c:v>586</c:v>
                </c:pt>
                <c:pt idx="4">
                  <c:v>924</c:v>
                </c:pt>
                <c:pt idx="5">
                  <c:v>1546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Facebook</a:t>
            </a:r>
            <a:r>
              <a:rPr lang="en-GB" b="0" i="0" dirty="0">
                <a:latin typeface="Rubik Medium" pitchFamily="2" charset="-79"/>
                <a:cs typeface="Rubik Medium" pitchFamily="2" charset="-79"/>
              </a:rPr>
              <a:t> </a:t>
            </a:r>
          </a:p>
        </c:rich>
      </c:tx>
      <c:layout>
        <c:manualLayout>
          <c:xMode val="edge"/>
          <c:yMode val="edge"/>
          <c:x val="0.35597631123735546"/>
          <c:y val="0.457023994810389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69C0909-DC5D-C54A-8C0D-B6B0A8EA5ADF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313C16C8-B605-B040-B3DC-00B70945B64F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10776</c:v>
                </c:pt>
                <c:pt idx="1">
                  <c:v>6448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 err="1">
                <a:latin typeface="Rubik Medium" pitchFamily="2" charset="-79"/>
                <a:cs typeface="Rubik Medium" pitchFamily="2" charset="-79"/>
              </a:rPr>
              <a:t>Linkedin</a:t>
            </a:r>
            <a:endParaRPr lang="en-GB" sz="2800" b="0" i="0" dirty="0">
              <a:latin typeface="Rubik Medium" pitchFamily="2" charset="-79"/>
              <a:cs typeface="Rubik Medium" pitchFamily="2" charset="-79"/>
            </a:endParaRPr>
          </a:p>
        </c:rich>
      </c:tx>
      <c:layout>
        <c:manualLayout>
          <c:xMode val="edge"/>
          <c:yMode val="edge"/>
          <c:x val="0.3788530400740846"/>
          <c:y val="0.457023994810389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9ABEE19-8004-AB4D-9DBA-9FDF41071092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F59330F7-3A58-A34C-ABD9-4187A364BF5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6267</c:v>
                </c:pt>
                <c:pt idx="1">
                  <c:v>6768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Mastodon</a:t>
            </a:r>
          </a:p>
        </c:rich>
      </c:tx>
      <c:layout>
        <c:manualLayout>
          <c:xMode val="edge"/>
          <c:yMode val="edge"/>
          <c:x val="0.35368863835368258"/>
          <c:y val="0.461673265030550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E6D7079-A44F-CA4F-9C1D-B3716752559B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EBA49665-CCF7-E64A-B6F1-F470C6AFF1E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1670</c:v>
                </c:pt>
                <c:pt idx="1">
                  <c:v>180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19/01/2026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19/01/2026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3494445287d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3" name="Google Shape;1233;g3494445287d_0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Our community of editors is doing a huge work to update </a:t>
            </a:r>
            <a:r>
              <a:rPr lang="en-GB" dirty="0" err="1"/>
              <a:t>GRSciColl</a:t>
            </a:r>
            <a:r>
              <a:rPr lang="en-GB" dirty="0"/>
              <a:t>. In 2024 alone, 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more than 1600 entries were added to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. At the core of the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work are our Nodes and the GBIF Regional support teams which have been working on reaching out to institutions in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as an entry point to sharing GBIF data.</a:t>
            </a:r>
            <a:endParaRPr dirty="0"/>
          </a:p>
        </p:txBody>
      </p:sp>
      <p:sp>
        <p:nvSpPr>
          <p:cNvPr id="1234" name="Google Shape;1234;g3494445287d_0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ubik"/>
              <a:buNone/>
            </a:pPr>
            <a:fld id="{00000000-1234-1234-1234-123412341234}" type="slidenum">
              <a:rPr lang="en-GB" sz="1200" u="none" strike="noStrike" cap="none">
                <a:solidFill>
                  <a:srgbClr val="000000"/>
                </a:solidFill>
              </a:rPr>
              <a:t>11</a:t>
            </a:fld>
            <a:endParaRPr sz="120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F28C6-B627-2258-A961-DE1F79225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8BCE7-B376-27D2-B287-FDD036964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216E1-6521-DCCF-9652-927DDDD83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DE7B2-31C3-A144-B52A-DAB91BA5E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21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26E6D-30CC-CAB5-5506-881D34CD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C762D-8107-0A66-1E13-5651BCA0C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6273E-656B-75D6-3AD2-FAEE7EF1E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E0A78-67DE-0C8C-4BF9-EDF27E0CE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965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17CE6-BDF4-AA02-901D-A7AC50E3A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A5F6C-4E1E-4B02-3D00-067106917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6D7DA-6278-DCAA-4C6F-0C008D7CD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2987D-CD4C-5722-B0D8-6AD00DB60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81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DOWNLOAD ADJUSTMENTS FOR USERS ≥500 DOWNLOADS FOR JAN-SEPT 2025: AT (1) 2084; AU (1): 961; BE (2): 1440; BR (7): 14717; CA (2): 1358; CH (2): 2474; CN (18): 33554; CZ (2): 2308; DE (4): 2552 ; DK (2): 5583; ES (3): 4034; FR (2): 1597; GB (15): 171162; HR (1): 1977; IL (2) 4302; IN (1): 667; IT (3): 3047; JP (2) 4676; KR (2): 8477; MO (1): 2163; MX (3): 7919; NL (3): 7755; PT (2): 1508; RO (1): 559; TH (1): 1583; TW (1) 2947; US (18): 42321; ZA (2): 31504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1/19/26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1/19/26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89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1/19/26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34" r:id="rId2"/>
    <p:sldLayoutId id="2147483728" r:id="rId3"/>
    <p:sldLayoutId id="2147483729" r:id="rId4"/>
    <p:sldLayoutId id="2147483818" r:id="rId5"/>
    <p:sldLayoutId id="2147483819" r:id="rId6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year=2025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tific-collections.gbif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hosted-portals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metabarcod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/>
              <a:t>13 January </a:t>
            </a:r>
            <a:r>
              <a:rPr lang="en-DK" dirty="0"/>
              <a:t>2026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https://www.gbif.org/resource/search?contentType=literature&amp;year=2025&amp;literatureType=journal&amp;relevance=GBIF_USED&amp;peerReview=true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2025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93859842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2025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523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529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358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486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166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238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152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112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171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India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73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78</a:t>
                      </a:r>
                      <a:endParaRPr lang="en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2031342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September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F8"/>
        </a:solidFill>
        <a:effectLst/>
      </p:bgPr>
    </p:bg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3494445287d_0_544"/>
          <p:cNvSpPr/>
          <p:nvPr/>
        </p:nvSpPr>
        <p:spPr>
          <a:xfrm>
            <a:off x="9401157" y="3901188"/>
            <a:ext cx="5707800" cy="5707800"/>
          </a:xfrm>
          <a:prstGeom prst="ellipse">
            <a:avLst/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vv</a:t>
            </a:r>
            <a:endParaRPr/>
          </a:p>
        </p:txBody>
      </p:sp>
      <p:sp>
        <p:nvSpPr>
          <p:cNvPr id="1237" name="Google Shape;1237;g3494445287d_0_544"/>
          <p:cNvSpPr/>
          <p:nvPr/>
        </p:nvSpPr>
        <p:spPr>
          <a:xfrm>
            <a:off x="5497153" y="258522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8" name="Google Shape;1238;g3494445287d_0_544"/>
          <p:cNvSpPr/>
          <p:nvPr/>
        </p:nvSpPr>
        <p:spPr>
          <a:xfrm>
            <a:off x="3198197" y="6109815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9" name="Google Shape;1239;g3494445287d_0_544"/>
          <p:cNvSpPr/>
          <p:nvPr/>
        </p:nvSpPr>
        <p:spPr>
          <a:xfrm>
            <a:off x="4828751" y="9433747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0" name="Google Shape;1240;g3494445287d_0_544"/>
          <p:cNvSpPr/>
          <p:nvPr/>
        </p:nvSpPr>
        <p:spPr>
          <a:xfrm>
            <a:off x="17876278" y="9433866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1" name="Google Shape;1241;g3494445287d_0_544"/>
          <p:cNvSpPr/>
          <p:nvPr/>
        </p:nvSpPr>
        <p:spPr>
          <a:xfrm>
            <a:off x="20314248" y="6105333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2" name="Google Shape;1242;g3494445287d_0_544"/>
          <p:cNvSpPr/>
          <p:nvPr/>
        </p:nvSpPr>
        <p:spPr>
          <a:xfrm>
            <a:off x="4283765" y="2569946"/>
            <a:ext cx="3198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Suggestions reviewed</a:t>
            </a:r>
            <a:endParaRPr/>
          </a:p>
        </p:txBody>
      </p:sp>
      <p:sp>
        <p:nvSpPr>
          <p:cNvPr id="1243" name="Google Shape;1243;g3494445287d_0_544"/>
          <p:cNvSpPr/>
          <p:nvPr/>
        </p:nvSpPr>
        <p:spPr>
          <a:xfrm>
            <a:off x="19509368" y="6090736"/>
            <a:ext cx="2664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Collections</a:t>
            </a:r>
            <a:endParaRPr dirty="0"/>
          </a:p>
        </p:txBody>
      </p:sp>
      <p:sp>
        <p:nvSpPr>
          <p:cNvPr id="1244" name="Google Shape;1244;g3494445287d_0_544"/>
          <p:cNvSpPr/>
          <p:nvPr/>
        </p:nvSpPr>
        <p:spPr>
          <a:xfrm>
            <a:off x="2973388" y="9549860"/>
            <a:ext cx="335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Country editors</a:t>
            </a:r>
            <a:endParaRPr/>
          </a:p>
        </p:txBody>
      </p:sp>
      <p:sp>
        <p:nvSpPr>
          <p:cNvPr id="1245" name="Google Shape;1245;g3494445287d_0_544"/>
          <p:cNvSpPr/>
          <p:nvPr/>
        </p:nvSpPr>
        <p:spPr>
          <a:xfrm>
            <a:off x="2474843" y="6090736"/>
            <a:ext cx="2466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Countries</a:t>
            </a:r>
            <a:endParaRPr/>
          </a:p>
        </p:txBody>
      </p:sp>
      <p:sp>
        <p:nvSpPr>
          <p:cNvPr id="1246" name="Google Shape;1246;g3494445287d_0_544"/>
          <p:cNvSpPr/>
          <p:nvPr/>
        </p:nvSpPr>
        <p:spPr>
          <a:xfrm>
            <a:off x="17709318" y="9549860"/>
            <a:ext cx="338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Digitized specimens</a:t>
            </a:r>
            <a:endParaRPr dirty="0"/>
          </a:p>
        </p:txBody>
      </p:sp>
      <p:sp>
        <p:nvSpPr>
          <p:cNvPr id="1247" name="Google Shape;1247;g3494445287d_0_544"/>
          <p:cNvSpPr txBox="1"/>
          <p:nvPr/>
        </p:nvSpPr>
        <p:spPr>
          <a:xfrm>
            <a:off x="3763387" y="10195269"/>
            <a:ext cx="2568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69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8" name="Google Shape;1248;g3494445287d_0_544"/>
          <p:cNvSpPr txBox="1"/>
          <p:nvPr/>
        </p:nvSpPr>
        <p:spPr>
          <a:xfrm>
            <a:off x="19509368" y="6717910"/>
            <a:ext cx="3021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10,602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9" name="Google Shape;1249;g3494445287d_0_544"/>
          <p:cNvSpPr txBox="1"/>
          <p:nvPr/>
        </p:nvSpPr>
        <p:spPr>
          <a:xfrm>
            <a:off x="17674108" y="10717302"/>
            <a:ext cx="38505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264,745,092</a:t>
            </a:r>
            <a:endParaRPr dirty="0"/>
          </a:p>
        </p:txBody>
      </p:sp>
      <p:sp>
        <p:nvSpPr>
          <p:cNvPr id="1250" name="Google Shape;1250;g3494445287d_0_544"/>
          <p:cNvSpPr txBox="1"/>
          <p:nvPr/>
        </p:nvSpPr>
        <p:spPr>
          <a:xfrm>
            <a:off x="5379751" y="3656398"/>
            <a:ext cx="208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3,088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51" name="Google Shape;1251;g3494445287d_0_544"/>
          <p:cNvSpPr txBox="1"/>
          <p:nvPr/>
        </p:nvSpPr>
        <p:spPr>
          <a:xfrm>
            <a:off x="2096797" y="6717910"/>
            <a:ext cx="2841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128</a:t>
            </a:r>
            <a:endParaRPr dirty="0"/>
          </a:p>
        </p:txBody>
      </p:sp>
      <p:sp>
        <p:nvSpPr>
          <p:cNvPr id="1252" name="Google Shape;1252;g3494445287d_0_544"/>
          <p:cNvSpPr/>
          <p:nvPr/>
        </p:nvSpPr>
        <p:spPr>
          <a:xfrm>
            <a:off x="19140440" y="626698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3" name="Google Shape;1253;g3494445287d_0_544"/>
          <p:cNvSpPr/>
          <p:nvPr/>
        </p:nvSpPr>
        <p:spPr>
          <a:xfrm>
            <a:off x="5106771" y="626698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4" name="Google Shape;1254;g3494445287d_0_544"/>
          <p:cNvSpPr/>
          <p:nvPr/>
        </p:nvSpPr>
        <p:spPr>
          <a:xfrm>
            <a:off x="17388889" y="268943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5" name="Google Shape;1255;g3494445287d_0_544"/>
          <p:cNvSpPr/>
          <p:nvPr/>
        </p:nvSpPr>
        <p:spPr>
          <a:xfrm>
            <a:off x="16875969" y="2569946"/>
            <a:ext cx="3004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Institutions</a:t>
            </a:r>
            <a:endParaRPr dirty="0"/>
          </a:p>
        </p:txBody>
      </p:sp>
      <p:sp>
        <p:nvSpPr>
          <p:cNvPr id="1256" name="Google Shape;1256;g3494445287d_0_544"/>
          <p:cNvSpPr txBox="1"/>
          <p:nvPr/>
        </p:nvSpPr>
        <p:spPr>
          <a:xfrm>
            <a:off x="15903623" y="3219859"/>
            <a:ext cx="3317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8,915	</a:t>
            </a:r>
            <a:endParaRPr dirty="0"/>
          </a:p>
        </p:txBody>
      </p:sp>
      <p:sp>
        <p:nvSpPr>
          <p:cNvPr id="1257" name="Google Shape;1257;g3494445287d_0_544"/>
          <p:cNvSpPr/>
          <p:nvPr/>
        </p:nvSpPr>
        <p:spPr>
          <a:xfrm>
            <a:off x="16476578" y="276233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8" name="Google Shape;1258;g3494445287d_0_544"/>
          <p:cNvSpPr/>
          <p:nvPr/>
        </p:nvSpPr>
        <p:spPr>
          <a:xfrm>
            <a:off x="17299199" y="976015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9" name="Google Shape;1259;g3494445287d_0_544"/>
          <p:cNvSpPr/>
          <p:nvPr/>
        </p:nvSpPr>
        <p:spPr>
          <a:xfrm>
            <a:off x="6530256" y="976015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0" name="Google Shape;1260;g3494445287d_0_544"/>
          <p:cNvSpPr/>
          <p:nvPr/>
        </p:nvSpPr>
        <p:spPr>
          <a:xfrm>
            <a:off x="7638844" y="276233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1" name="Google Shape;1261;g3494445287d_0_544"/>
          <p:cNvSpPr txBox="1"/>
          <p:nvPr/>
        </p:nvSpPr>
        <p:spPr>
          <a:xfrm>
            <a:off x="12209065" y="12277725"/>
            <a:ext cx="1006356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"/>
              <a:buNone/>
            </a:pPr>
            <a:r>
              <a:rPr lang="en-GB" sz="2800" b="0" i="0" u="sng" dirty="0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scientific-collections.gbif.org</a:t>
            </a:r>
            <a:endParaRPr sz="2800" b="0" i="0" u="sng" dirty="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2" name="Google Shape;1262;g3494445287d_0_544"/>
          <p:cNvSpPr txBox="1"/>
          <p:nvPr/>
        </p:nvSpPr>
        <p:spPr>
          <a:xfrm>
            <a:off x="706438" y="12251067"/>
            <a:ext cx="172449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 Medium"/>
              <a:buNone/>
            </a:pPr>
            <a:r>
              <a:rPr lang="en-GB" sz="2800" b="0" i="0" dirty="0" err="1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GRSciColl</a:t>
            </a:r>
            <a:r>
              <a:rPr lang="en-GB" sz="2800" b="0" i="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 by the numbers | </a:t>
            </a:r>
            <a:r>
              <a:rPr lang="en-GB" sz="280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13</a:t>
            </a:r>
            <a:r>
              <a:rPr lang="en-GB" sz="2800" b="0" i="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 January 2026</a:t>
            </a:r>
            <a:endParaRPr sz="2800" b="0" i="0" dirty="0">
              <a:solidFill>
                <a:schemeClr val="accen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263" name="Google Shape;1263;g3494445287d_0_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5476" y="7397750"/>
            <a:ext cx="8333047" cy="413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g3494445287d_0_54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7522" y="5044995"/>
            <a:ext cx="3908956" cy="2749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1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DA6D6-F207-A144-A5B9-6D16C462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F569CD63-2DBD-2A78-634D-93D7353CB44E}"/>
              </a:ext>
            </a:extLst>
          </p:cNvPr>
          <p:cNvSpPr/>
          <p:nvPr/>
        </p:nvSpPr>
        <p:spPr>
          <a:xfrm rot="21208879">
            <a:off x="3142161" y="3957938"/>
            <a:ext cx="18089855" cy="6899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A47E3C-8543-C9A9-3BC2-1DF8CFBF00EE}"/>
              </a:ext>
            </a:extLst>
          </p:cNvPr>
          <p:cNvSpPr/>
          <p:nvPr/>
        </p:nvSpPr>
        <p:spPr>
          <a:xfrm>
            <a:off x="10391456" y="5612003"/>
            <a:ext cx="3591268" cy="359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DC9AC2-9B90-F9D3-2E46-737E48A4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Hosted portals update</a:t>
            </a:r>
            <a:endParaRPr lang="en-GB" sz="2000" b="0" i="1" dirty="0">
              <a:solidFill>
                <a:schemeClr val="accent1"/>
              </a:solidFill>
              <a:latin typeface="Bitter" pitchFamily="2" charset="77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B9C5F6D-EBB2-66BA-9807-58FE1757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  <a:hlinkClick r:id="rId3"/>
              </a:rPr>
              <a:t>https://www.gbif.org/hosted-portals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FCB3E-AA9E-48E5-A716-766ACE38520F}"/>
              </a:ext>
            </a:extLst>
          </p:cNvPr>
          <p:cNvSpPr txBox="1"/>
          <p:nvPr/>
        </p:nvSpPr>
        <p:spPr>
          <a:xfrm>
            <a:off x="18334694" y="4373543"/>
            <a:ext cx="3752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GBIF national Participants and regions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E1EFA-51BD-71D3-0B96-E5247ACE9718}"/>
              </a:ext>
            </a:extLst>
          </p:cNvPr>
          <p:cNvSpPr txBox="1"/>
          <p:nvPr/>
        </p:nvSpPr>
        <p:spPr>
          <a:xfrm>
            <a:off x="8854169" y="10374801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Scientific journal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1D4A4-705D-DC91-9A94-368921D661CA}"/>
              </a:ext>
            </a:extLst>
          </p:cNvPr>
          <p:cNvSpPr txBox="1"/>
          <p:nvPr/>
        </p:nvSpPr>
        <p:spPr>
          <a:xfrm>
            <a:off x="6978554" y="6090267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Institutional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35F59-BEC1-BB88-3DDC-6EB144A190EF}"/>
              </a:ext>
            </a:extLst>
          </p:cNvPr>
          <p:cNvSpPr txBox="1"/>
          <p:nvPr/>
        </p:nvSpPr>
        <p:spPr>
          <a:xfrm>
            <a:off x="19750930" y="9457138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Networks/thematic networks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AD0E6-779E-D97E-8D61-3788CCBA3CA4}"/>
              </a:ext>
            </a:extLst>
          </p:cNvPr>
          <p:cNvSpPr txBox="1"/>
          <p:nvPr/>
        </p:nvSpPr>
        <p:spPr>
          <a:xfrm>
            <a:off x="10938055" y="6110230"/>
            <a:ext cx="249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58</a:t>
            </a:r>
            <a:endParaRPr lang="en-DK" sz="96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B4E65D-5707-5CA1-670E-C8F8E7B03588}"/>
              </a:ext>
            </a:extLst>
          </p:cNvPr>
          <p:cNvSpPr txBox="1"/>
          <p:nvPr/>
        </p:nvSpPr>
        <p:spPr>
          <a:xfrm>
            <a:off x="10391456" y="7539677"/>
            <a:ext cx="3591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Hosted portals in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EBD2-908B-4979-7FBD-C9542D70D06E}"/>
              </a:ext>
            </a:extLst>
          </p:cNvPr>
          <p:cNvSpPr txBox="1"/>
          <p:nvPr/>
        </p:nvSpPr>
        <p:spPr>
          <a:xfrm>
            <a:off x="6978554" y="5445672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9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D259D-D667-086B-DA11-B5D09773E6E9}"/>
              </a:ext>
            </a:extLst>
          </p:cNvPr>
          <p:cNvSpPr txBox="1"/>
          <p:nvPr/>
        </p:nvSpPr>
        <p:spPr>
          <a:xfrm>
            <a:off x="8854169" y="968652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27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6A092-54D1-C003-791A-9DAF67E92B8A}"/>
              </a:ext>
            </a:extLst>
          </p:cNvPr>
          <p:cNvSpPr txBox="1"/>
          <p:nvPr/>
        </p:nvSpPr>
        <p:spPr>
          <a:xfrm>
            <a:off x="19748741" y="876431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9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D3ACE-6ED5-6C47-E0F0-7D5117D94FCD}"/>
              </a:ext>
            </a:extLst>
          </p:cNvPr>
          <p:cNvSpPr txBox="1"/>
          <p:nvPr/>
        </p:nvSpPr>
        <p:spPr>
          <a:xfrm>
            <a:off x="18334694" y="3642413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13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5" name="Picture 4" descr="A graphic design of a plant and a shell&#10;&#10;AI-generated content may be incorrect.">
            <a:extLst>
              <a:ext uri="{FF2B5EF4-FFF2-40B4-BE49-F238E27FC236}">
                <a16:creationId xmlns:a16="http://schemas.microsoft.com/office/drawing/2014/main" id="{A26A16AF-C4CA-1F75-7953-A5E8249D85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27" y="3913112"/>
            <a:ext cx="3036546" cy="3203389"/>
          </a:xfrm>
          <a:prstGeom prst="rect">
            <a:avLst/>
          </a:prstGeom>
        </p:spPr>
      </p:pic>
      <p:pic>
        <p:nvPicPr>
          <p:cNvPr id="6" name="Picture 5" descr="A graphic design of an octopus fish and flowers&#10;&#10;AI-generated content may be incorrect.">
            <a:extLst>
              <a:ext uri="{FF2B5EF4-FFF2-40B4-BE49-F238E27FC236}">
                <a16:creationId xmlns:a16="http://schemas.microsoft.com/office/drawing/2014/main" id="{EF45E5C8-93CF-7BAB-7411-340D02DA48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868" y="2624238"/>
            <a:ext cx="3535231" cy="2703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16745D-EB1F-B885-7855-34E8488F6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199" y="8600385"/>
            <a:ext cx="3390900" cy="3492500"/>
          </a:xfrm>
          <a:prstGeom prst="rect">
            <a:avLst/>
          </a:prstGeom>
        </p:spPr>
      </p:pic>
      <p:pic>
        <p:nvPicPr>
          <p:cNvPr id="27" name="Picture 26" descr="An animal and flower in a circle&#10;&#10;AI-generated content may be incorrect.">
            <a:extLst>
              <a:ext uri="{FF2B5EF4-FFF2-40B4-BE49-F238E27FC236}">
                <a16:creationId xmlns:a16="http://schemas.microsoft.com/office/drawing/2014/main" id="{9640305F-5C88-EB5A-B629-E55BC2EA0C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1204" y="7682446"/>
            <a:ext cx="3390830" cy="34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1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7360B3-7F79-6485-9E6D-198793CF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974F46-52C2-CFED-4D04-0136C4C83E33}"/>
              </a:ext>
            </a:extLst>
          </p:cNvPr>
          <p:cNvSpPr txBox="1">
            <a:spLocks/>
          </p:cNvSpPr>
          <p:nvPr/>
        </p:nvSpPr>
        <p:spPr>
          <a:xfrm>
            <a:off x="706438" y="12277724"/>
            <a:ext cx="22987395" cy="720725"/>
          </a:xfrm>
          <a:prstGeom prst="rect">
            <a:avLst/>
          </a:prstGeom>
        </p:spPr>
        <p:txBody>
          <a:bodyPr vert="horz" lIns="90000" tIns="90000" rIns="91440" bIns="90000" rtlCol="0" anchor="ctr">
            <a:noAutofit/>
          </a:bodyPr>
          <a:lstStyle>
            <a:lvl1pPr marL="0" indent="0" algn="l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gbif.org/metabarcoding</a:t>
            </a:r>
            <a:r>
              <a:rPr lang="en-GB" sz="2800" dirty="0">
                <a:solidFill>
                  <a:schemeClr val="accent3"/>
                </a:solidFill>
              </a:rPr>
              <a:t>  </a:t>
            </a:r>
            <a:endParaRPr lang="en-DK" sz="2800" dirty="0">
              <a:solidFill>
                <a:schemeClr val="accent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11783-E103-2717-70C6-975764C0DCCE}"/>
              </a:ext>
            </a:extLst>
          </p:cNvPr>
          <p:cNvSpPr txBox="1"/>
          <p:nvPr/>
        </p:nvSpPr>
        <p:spPr>
          <a:xfrm>
            <a:off x="3114674" y="10104910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Datasets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768D0-AFBA-2A05-789B-06EAADDE6041}"/>
              </a:ext>
            </a:extLst>
          </p:cNvPr>
          <p:cNvSpPr txBox="1"/>
          <p:nvPr/>
        </p:nvSpPr>
        <p:spPr>
          <a:xfrm>
            <a:off x="3742065" y="8875926"/>
            <a:ext cx="249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51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4A5F-E29F-3901-ABDE-0AFAF57CDE72}"/>
              </a:ext>
            </a:extLst>
          </p:cNvPr>
          <p:cNvSpPr txBox="1"/>
          <p:nvPr/>
        </p:nvSpPr>
        <p:spPr>
          <a:xfrm>
            <a:off x="10323710" y="10104910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Records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5A053-2BA3-B783-374A-67B07223E44D}"/>
              </a:ext>
            </a:extLst>
          </p:cNvPr>
          <p:cNvSpPr txBox="1"/>
          <p:nvPr/>
        </p:nvSpPr>
        <p:spPr>
          <a:xfrm>
            <a:off x="8846117" y="8875926"/>
            <a:ext cx="670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57,376,184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04BB9-4C37-F303-F03B-F24C3C07D49B}"/>
              </a:ext>
            </a:extLst>
          </p:cNvPr>
          <p:cNvSpPr txBox="1"/>
          <p:nvPr/>
        </p:nvSpPr>
        <p:spPr>
          <a:xfrm>
            <a:off x="17514888" y="10104307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Installations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CD4C4-3952-EBA6-0375-3AAA533C44C0}"/>
              </a:ext>
            </a:extLst>
          </p:cNvPr>
          <p:cNvSpPr txBox="1"/>
          <p:nvPr/>
        </p:nvSpPr>
        <p:spPr>
          <a:xfrm>
            <a:off x="18160136" y="8875926"/>
            <a:ext cx="249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20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B55FB7-21B4-83DC-05BC-7D6D6F01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357" y="4229100"/>
            <a:ext cx="5289592" cy="4269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5B0D8-C772-93D7-1518-17DE49BC4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367" y="4229100"/>
            <a:ext cx="5493565" cy="4269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CD82A-6486-58C5-DA02-BCE8A4A9D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5627" y="4993409"/>
            <a:ext cx="5869471" cy="2809448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46C45F93-64F4-AA29-2D7C-E9BD72EA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</p:spPr>
        <p:txBody>
          <a:bodyPr>
            <a:normAutofit/>
          </a:bodyPr>
          <a:lstStyle/>
          <a:p>
            <a:r>
              <a:rPr lang="en-GB" dirty="0"/>
              <a:t>Metabarcoding data programme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49253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C66453-CD57-875C-E0A7-074C61E744CF}"/>
              </a:ext>
            </a:extLst>
          </p:cNvPr>
          <p:cNvCxnSpPr>
            <a:cxnSpLocks/>
          </p:cNvCxnSpPr>
          <p:nvPr/>
        </p:nvCxnSpPr>
        <p:spPr>
          <a:xfrm>
            <a:off x="19968048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BB34D9D-3601-BD08-17E9-1BC925E618FC}"/>
              </a:ext>
            </a:extLst>
          </p:cNvPr>
          <p:cNvCxnSpPr>
            <a:cxnSpLocks/>
          </p:cNvCxnSpPr>
          <p:nvPr/>
        </p:nvCxnSpPr>
        <p:spPr>
          <a:xfrm flipH="1">
            <a:off x="19771911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663743-545D-974B-144D-8A628BBA247E}"/>
              </a:ext>
            </a:extLst>
          </p:cNvPr>
          <p:cNvCxnSpPr>
            <a:cxnSpLocks/>
          </p:cNvCxnSpPr>
          <p:nvPr/>
        </p:nvCxnSpPr>
        <p:spPr>
          <a:xfrm>
            <a:off x="9610327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869D2C-4550-137A-A1A2-59816DA0AFCF}"/>
              </a:ext>
            </a:extLst>
          </p:cNvPr>
          <p:cNvCxnSpPr>
            <a:cxnSpLocks/>
          </p:cNvCxnSpPr>
          <p:nvPr/>
        </p:nvCxnSpPr>
        <p:spPr>
          <a:xfrm flipH="1">
            <a:off x="9414190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692CBB8-2908-2B9F-E6DC-93D90F7319E5}"/>
              </a:ext>
            </a:extLst>
          </p:cNvPr>
          <p:cNvCxnSpPr>
            <a:cxnSpLocks/>
          </p:cNvCxnSpPr>
          <p:nvPr/>
        </p:nvCxnSpPr>
        <p:spPr>
          <a:xfrm>
            <a:off x="14789187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258CA6-D51E-6725-BA28-1E9F4CC2C4DA}"/>
              </a:ext>
            </a:extLst>
          </p:cNvPr>
          <p:cNvCxnSpPr>
            <a:cxnSpLocks/>
          </p:cNvCxnSpPr>
          <p:nvPr/>
        </p:nvCxnSpPr>
        <p:spPr>
          <a:xfrm flipH="1">
            <a:off x="14593050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6F6A2B-BED5-61FC-7A89-534D4590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dirty="0"/>
              <a:t>Period: Jan-Dec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BF465C-C99B-E260-9262-0206130B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E51F15-BFC0-F37A-3D65-8A3ABB12CDE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January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BF69D7-5F12-0F95-9ABC-6968528DEE96}"/>
              </a:ext>
            </a:extLst>
          </p:cNvPr>
          <p:cNvGrpSpPr/>
          <p:nvPr/>
        </p:nvGrpSpPr>
        <p:grpSpPr>
          <a:xfrm>
            <a:off x="1605716" y="3893999"/>
            <a:ext cx="5551493" cy="7308651"/>
            <a:chOff x="706438" y="3893999"/>
            <a:chExt cx="5551493" cy="730865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D8A9F5F-E45F-0C3A-E895-73FC1386334B}"/>
                </a:ext>
              </a:extLst>
            </p:cNvPr>
            <p:cNvGrpSpPr/>
            <p:nvPr/>
          </p:nvGrpSpPr>
          <p:grpSpPr>
            <a:xfrm>
              <a:off x="3331767" y="4663440"/>
              <a:ext cx="388776" cy="868680"/>
              <a:chOff x="3331767" y="4663440"/>
              <a:chExt cx="388776" cy="86868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7401A45-CBE4-3947-EF33-26153E272FB1}"/>
                  </a:ext>
                </a:extLst>
              </p:cNvPr>
              <p:cNvCxnSpPr>
                <a:cxnSpLocks/>
                <a:stCxn id="5" idx="2"/>
              </p:cNvCxnSpPr>
              <p:nvPr/>
            </p:nvCxnSpPr>
            <p:spPr>
              <a:xfrm>
                <a:off x="3527904" y="4663440"/>
                <a:ext cx="0" cy="86868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B1F733D-FA6F-F5FC-A7D0-D8494815DC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1767" y="4663440"/>
                <a:ext cx="388776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" name="Content Placeholder 10">
              <a:extLst>
                <a:ext uri="{FF2B5EF4-FFF2-40B4-BE49-F238E27FC236}">
                  <a16:creationId xmlns:a16="http://schemas.microsoft.com/office/drawing/2014/main" id="{E5FF3AA6-8468-CE2D-3ACA-CBC280F4B92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45188690"/>
                </p:ext>
              </p:extLst>
            </p:nvPr>
          </p:nvGraphicFramePr>
          <p:xfrm>
            <a:off x="706438" y="4666138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CC4EF5-4405-DEB4-100F-708EA7EA1B02}"/>
                </a:ext>
              </a:extLst>
            </p:cNvPr>
            <p:cNvSpPr txBox="1"/>
            <p:nvPr/>
          </p:nvSpPr>
          <p:spPr>
            <a:xfrm>
              <a:off x="2384904" y="3893999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17,224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28814D-0852-ABF4-D6BE-EA2FD0B4AD06}"/>
                </a:ext>
              </a:extLst>
            </p:cNvPr>
            <p:cNvSpPr txBox="1"/>
            <p:nvPr/>
          </p:nvSpPr>
          <p:spPr>
            <a:xfrm>
              <a:off x="2228850" y="9713781"/>
              <a:ext cx="2594610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298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16,091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25B7EC5-AFE2-DF57-9267-21C4F6ADAE68}"/>
              </a:ext>
            </a:extLst>
          </p:cNvPr>
          <p:cNvSpPr txBox="1"/>
          <p:nvPr/>
        </p:nvSpPr>
        <p:spPr>
          <a:xfrm>
            <a:off x="787823" y="9982734"/>
            <a:ext cx="192172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POSTS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5088A5-0A47-D1FB-445F-4A363F02EFD3}"/>
              </a:ext>
            </a:extLst>
          </p:cNvPr>
          <p:cNvSpPr txBox="1"/>
          <p:nvPr/>
        </p:nvSpPr>
        <p:spPr>
          <a:xfrm>
            <a:off x="777026" y="10713918"/>
            <a:ext cx="1932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ENGAGEMENTS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F85AB1-1E5B-1624-2296-EB9D50620A85}"/>
              </a:ext>
            </a:extLst>
          </p:cNvPr>
          <p:cNvGrpSpPr/>
          <p:nvPr/>
        </p:nvGrpSpPr>
        <p:grpSpPr>
          <a:xfrm>
            <a:off x="6788064" y="3896697"/>
            <a:ext cx="5551493" cy="7305953"/>
            <a:chOff x="6500651" y="3896697"/>
            <a:chExt cx="5551493" cy="7305953"/>
          </a:xfrm>
        </p:grpSpPr>
        <p:graphicFrame>
          <p:nvGraphicFramePr>
            <p:cNvPr id="6" name="Content Placeholder 10">
              <a:extLst>
                <a:ext uri="{FF2B5EF4-FFF2-40B4-BE49-F238E27FC236}">
                  <a16:creationId xmlns:a16="http://schemas.microsoft.com/office/drawing/2014/main" id="{6274B2B2-BF95-DD55-F9FC-904B6FB178C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16469648"/>
                </p:ext>
              </p:extLst>
            </p:nvPr>
          </p:nvGraphicFramePr>
          <p:xfrm>
            <a:off x="6500651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33A9DF-11D2-D3A3-DAEE-4D75F521556C}"/>
                </a:ext>
              </a:extLst>
            </p:cNvPr>
            <p:cNvSpPr txBox="1"/>
            <p:nvPr/>
          </p:nvSpPr>
          <p:spPr>
            <a:xfrm>
              <a:off x="8179118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13,035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9EAF-8DCB-7A1F-18AC-5A2B3EBCE486}"/>
                </a:ext>
              </a:extLst>
            </p:cNvPr>
            <p:cNvSpPr txBox="1"/>
            <p:nvPr/>
          </p:nvSpPr>
          <p:spPr>
            <a:xfrm>
              <a:off x="7891780" y="9713781"/>
              <a:ext cx="2858770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293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11,449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6F9859-513F-FBF8-2ECF-223854460294}"/>
              </a:ext>
            </a:extLst>
          </p:cNvPr>
          <p:cNvGrpSpPr/>
          <p:nvPr/>
        </p:nvGrpSpPr>
        <p:grpSpPr>
          <a:xfrm>
            <a:off x="11970412" y="3896697"/>
            <a:ext cx="5551493" cy="7305953"/>
            <a:chOff x="12264859" y="3896697"/>
            <a:chExt cx="5551493" cy="7305953"/>
          </a:xfrm>
        </p:grpSpPr>
        <p:graphicFrame>
          <p:nvGraphicFramePr>
            <p:cNvPr id="11" name="Content Placeholder 10">
              <a:extLst>
                <a:ext uri="{FF2B5EF4-FFF2-40B4-BE49-F238E27FC236}">
                  <a16:creationId xmlns:a16="http://schemas.microsoft.com/office/drawing/2014/main" id="{95C44012-859D-8810-B53F-1EF575CC56C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23906562"/>
                </p:ext>
              </p:extLst>
            </p:nvPr>
          </p:nvGraphicFramePr>
          <p:xfrm>
            <a:off x="12264859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0AC7A5-AA5D-8DB8-C3A9-7A598DDE12F7}"/>
                </a:ext>
              </a:extLst>
            </p:cNvPr>
            <p:cNvSpPr txBox="1"/>
            <p:nvPr/>
          </p:nvSpPr>
          <p:spPr>
            <a:xfrm>
              <a:off x="13943326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1,850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3E3D98-F609-7B11-E726-65F9EA508FBF}"/>
                </a:ext>
              </a:extLst>
            </p:cNvPr>
            <p:cNvSpPr txBox="1"/>
            <p:nvPr/>
          </p:nvSpPr>
          <p:spPr>
            <a:xfrm>
              <a:off x="13937927" y="9713781"/>
              <a:ext cx="2287916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355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1,927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807F33-53F4-0DCB-883F-0C7A556CD1B8}"/>
              </a:ext>
            </a:extLst>
          </p:cNvPr>
          <p:cNvGrpSpPr/>
          <p:nvPr/>
        </p:nvGrpSpPr>
        <p:grpSpPr>
          <a:xfrm>
            <a:off x="17152761" y="3896697"/>
            <a:ext cx="5551493" cy="7305953"/>
            <a:chOff x="18029067" y="3896697"/>
            <a:chExt cx="5551493" cy="7305953"/>
          </a:xfrm>
        </p:grpSpPr>
        <p:graphicFrame>
          <p:nvGraphicFramePr>
            <p:cNvPr id="13" name="Content Placeholder 10">
              <a:extLst>
                <a:ext uri="{FF2B5EF4-FFF2-40B4-BE49-F238E27FC236}">
                  <a16:creationId xmlns:a16="http://schemas.microsoft.com/office/drawing/2014/main" id="{B2CE7280-8C42-A27D-6D9A-8E3F542B613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64422424"/>
                </p:ext>
              </p:extLst>
            </p:nvPr>
          </p:nvGraphicFramePr>
          <p:xfrm>
            <a:off x="18029067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7D9AB8-8A5F-D336-9328-F2D70856DEFC}"/>
                </a:ext>
              </a:extLst>
            </p:cNvPr>
            <p:cNvSpPr txBox="1"/>
            <p:nvPr/>
          </p:nvSpPr>
          <p:spPr>
            <a:xfrm>
              <a:off x="19696104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2,724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5477FC-6E08-4369-D6DD-89DE512DE42E}"/>
                </a:ext>
              </a:extLst>
            </p:cNvPr>
            <p:cNvSpPr txBox="1"/>
            <p:nvPr/>
          </p:nvSpPr>
          <p:spPr>
            <a:xfrm>
              <a:off x="19703106" y="9713781"/>
              <a:ext cx="2278998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317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3,259 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C537181-2328-4E70-A80B-0C9977FAF232}"/>
              </a:ext>
            </a:extLst>
          </p:cNvPr>
          <p:cNvSpPr txBox="1"/>
          <p:nvPr/>
        </p:nvSpPr>
        <p:spPr>
          <a:xfrm>
            <a:off x="787822" y="4088829"/>
            <a:ext cx="173465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FOLLOWERS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011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850" y="2396942"/>
            <a:ext cx="2230169" cy="2042759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829438" y="1575469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000380" y="4314280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369632" y="72160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6430963" y="9791902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6454704" y="979190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107954" y="719458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8593099" y="4205309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2726691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01125" y="4273244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350584" y="7194585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9061712" y="4273244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cs typeface="Rubik" pitchFamily="2" charset="-79"/>
              </a:rPr>
              <a:t> (1 Sep 2025)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6848036" y="999424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5579670" y="9954251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541940" y="7216058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6842299" y="10862784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3,598,364,337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864279" y="5162223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13,932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541940" y="813046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297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10978" y="5162223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198857" y="8130461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42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119,790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4725194" y="10515834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2,623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367163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45382" y="4367163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7735168" y="1006492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58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139721" y="731934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6414948" y="1006492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467889" y="731934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Rubik Medium" pitchFamily="2" charset="-79"/>
              </a:rPr>
              <a:t>By the numbers | 13 January 2026</a:t>
            </a:r>
            <a:endParaRPr lang="en-DK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952FA-118F-C6B3-2462-F9950893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E2CDDF-54E3-C7D3-3969-AB5E5403D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26DA21B1-55DF-DD4E-E1CB-0BB8234193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r="12190"/>
          <a:stretch/>
        </p:blipFill>
        <p:spPr/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FA394CC-1F87-B935-FC2C-CC2AC970B34C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9E30CF4-3C74-0D47-6CA9-A7E6EFBD1851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13 January 2026</a:t>
            </a:r>
            <a:endParaRPr lang="en-DK" sz="2000" dirty="0">
              <a:latin typeface="Rubik Medium" pitchFamily="2" charset="-79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3B5874-2662-BD9D-A558-8AA45918702F}"/>
              </a:ext>
            </a:extLst>
          </p:cNvPr>
          <p:cNvGrpSpPr/>
          <p:nvPr/>
        </p:nvGrpSpPr>
        <p:grpSpPr>
          <a:xfrm>
            <a:off x="1674891" y="9940903"/>
            <a:ext cx="4609375" cy="1286442"/>
            <a:chOff x="1641298" y="10299656"/>
            <a:chExt cx="4609375" cy="12864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880B4F-7D2F-3F3C-C5EE-1D59923B2AC5}"/>
                </a:ext>
              </a:extLst>
            </p:cNvPr>
            <p:cNvSpPr txBox="1"/>
            <p:nvPr/>
          </p:nvSpPr>
          <p:spPr>
            <a:xfrm>
              <a:off x="2437808" y="10299656"/>
              <a:ext cx="3812865" cy="1286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4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1,849,262</a:t>
              </a: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audio files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38C6080-2315-3DA0-747D-874E1045F9ED}"/>
                </a:ext>
              </a:extLst>
            </p:cNvPr>
            <p:cNvGrpSpPr/>
            <p:nvPr/>
          </p:nvGrpSpPr>
          <p:grpSpPr>
            <a:xfrm>
              <a:off x="1641298" y="10575282"/>
              <a:ext cx="542752" cy="462688"/>
              <a:chOff x="22740999" y="7162053"/>
              <a:chExt cx="801441" cy="68321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119C6FF-0116-CED4-DA4F-C43E200A8373}"/>
                  </a:ext>
                </a:extLst>
              </p:cNvPr>
              <p:cNvSpPr/>
              <p:nvPr/>
            </p:nvSpPr>
            <p:spPr>
              <a:xfrm>
                <a:off x="23371309" y="7162053"/>
                <a:ext cx="171131" cy="6832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3" h="1047">
                    <a:moveTo>
                      <a:pt x="74" y="14"/>
                    </a:moveTo>
                    <a:cubicBezTo>
                      <a:pt x="58" y="-4"/>
                      <a:pt x="31" y="-4"/>
                      <a:pt x="13" y="12"/>
                    </a:cubicBezTo>
                    <a:cubicBezTo>
                      <a:pt x="-4" y="28"/>
                      <a:pt x="-5" y="55"/>
                      <a:pt x="12" y="73"/>
                    </a:cubicBezTo>
                    <a:cubicBezTo>
                      <a:pt x="117" y="184"/>
                      <a:pt x="177" y="350"/>
                      <a:pt x="177" y="526"/>
                    </a:cubicBezTo>
                    <a:cubicBezTo>
                      <a:pt x="177" y="700"/>
                      <a:pt x="118" y="863"/>
                      <a:pt x="16" y="975"/>
                    </a:cubicBezTo>
                    <a:cubicBezTo>
                      <a:pt x="0" y="992"/>
                      <a:pt x="1" y="1019"/>
                      <a:pt x="19" y="1035"/>
                    </a:cubicBezTo>
                    <a:cubicBezTo>
                      <a:pt x="27" y="1043"/>
                      <a:pt x="37" y="1047"/>
                      <a:pt x="48" y="1047"/>
                    </a:cubicBezTo>
                    <a:cubicBezTo>
                      <a:pt x="59" y="1047"/>
                      <a:pt x="71" y="1042"/>
                      <a:pt x="79" y="1033"/>
                    </a:cubicBezTo>
                    <a:cubicBezTo>
                      <a:pt x="196" y="906"/>
                      <a:pt x="263" y="721"/>
                      <a:pt x="263" y="526"/>
                    </a:cubicBezTo>
                    <a:cubicBezTo>
                      <a:pt x="263" y="328"/>
                      <a:pt x="194" y="141"/>
                      <a:pt x="74" y="1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D2BD3DC-F838-9F20-6D5E-3FF98D023509}"/>
                  </a:ext>
                </a:extLst>
              </p:cNvPr>
              <p:cNvSpPr/>
              <p:nvPr/>
            </p:nvSpPr>
            <p:spPr>
              <a:xfrm>
                <a:off x="23242632" y="7267213"/>
                <a:ext cx="132594" cy="47354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04" h="726">
                    <a:moveTo>
                      <a:pt x="74" y="13"/>
                    </a:moveTo>
                    <a:cubicBezTo>
                      <a:pt x="58" y="-4"/>
                      <a:pt x="31" y="-5"/>
                      <a:pt x="13" y="11"/>
                    </a:cubicBezTo>
                    <a:cubicBezTo>
                      <a:pt x="-4" y="28"/>
                      <a:pt x="-5" y="55"/>
                      <a:pt x="12" y="72"/>
                    </a:cubicBezTo>
                    <a:cubicBezTo>
                      <a:pt x="79" y="144"/>
                      <a:pt x="118" y="251"/>
                      <a:pt x="118" y="365"/>
                    </a:cubicBezTo>
                    <a:cubicBezTo>
                      <a:pt x="118" y="477"/>
                      <a:pt x="80" y="583"/>
                      <a:pt x="15" y="654"/>
                    </a:cubicBezTo>
                    <a:cubicBezTo>
                      <a:pt x="-1" y="672"/>
                      <a:pt x="0" y="699"/>
                      <a:pt x="17" y="715"/>
                    </a:cubicBezTo>
                    <a:cubicBezTo>
                      <a:pt x="25" y="723"/>
                      <a:pt x="36" y="726"/>
                      <a:pt x="46" y="726"/>
                    </a:cubicBezTo>
                    <a:cubicBezTo>
                      <a:pt x="58" y="726"/>
                      <a:pt x="69" y="722"/>
                      <a:pt x="78" y="712"/>
                    </a:cubicBezTo>
                    <a:cubicBezTo>
                      <a:pt x="158" y="625"/>
                      <a:pt x="204" y="498"/>
                      <a:pt x="204" y="365"/>
                    </a:cubicBezTo>
                    <a:cubicBezTo>
                      <a:pt x="204" y="229"/>
                      <a:pt x="157" y="101"/>
                      <a:pt x="74" y="1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F8CA75D-1389-DC43-69CF-1C8D01E5C499}"/>
                  </a:ext>
                </a:extLst>
              </p:cNvPr>
              <p:cNvSpPr/>
              <p:nvPr/>
            </p:nvSpPr>
            <p:spPr>
              <a:xfrm>
                <a:off x="22740999" y="7183608"/>
                <a:ext cx="417376" cy="66100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40" h="1013">
                    <a:moveTo>
                      <a:pt x="554" y="882"/>
                    </a:moveTo>
                    <a:lnTo>
                      <a:pt x="239" y="641"/>
                    </a:lnTo>
                    <a:lnTo>
                      <a:pt x="239" y="361"/>
                    </a:lnTo>
                    <a:lnTo>
                      <a:pt x="554" y="128"/>
                    </a:lnTo>
                    <a:close/>
                    <a:moveTo>
                      <a:pt x="153" y="619"/>
                    </a:moveTo>
                    <a:lnTo>
                      <a:pt x="86" y="619"/>
                    </a:lnTo>
                    <a:lnTo>
                      <a:pt x="86" y="382"/>
                    </a:lnTo>
                    <a:lnTo>
                      <a:pt x="153" y="382"/>
                    </a:lnTo>
                    <a:close/>
                    <a:moveTo>
                      <a:pt x="617" y="4"/>
                    </a:moveTo>
                    <a:cubicBezTo>
                      <a:pt x="602" y="-3"/>
                      <a:pt x="585" y="-1"/>
                      <a:pt x="572" y="8"/>
                    </a:cubicBezTo>
                    <a:lnTo>
                      <a:pt x="182" y="296"/>
                    </a:lnTo>
                    <a:lnTo>
                      <a:pt x="46" y="296"/>
                    </a:lnTo>
                    <a:cubicBezTo>
                      <a:pt x="29" y="296"/>
                      <a:pt x="14" y="306"/>
                      <a:pt x="7" y="321"/>
                    </a:cubicBezTo>
                    <a:lnTo>
                      <a:pt x="4" y="326"/>
                    </a:lnTo>
                    <a:cubicBezTo>
                      <a:pt x="2" y="332"/>
                      <a:pt x="0" y="338"/>
                      <a:pt x="0" y="345"/>
                    </a:cubicBezTo>
                    <a:lnTo>
                      <a:pt x="0" y="657"/>
                    </a:lnTo>
                    <a:cubicBezTo>
                      <a:pt x="0" y="663"/>
                      <a:pt x="2" y="670"/>
                      <a:pt x="4" y="676"/>
                    </a:cubicBezTo>
                    <a:lnTo>
                      <a:pt x="7" y="681"/>
                    </a:lnTo>
                    <a:cubicBezTo>
                      <a:pt x="14" y="696"/>
                      <a:pt x="29" y="705"/>
                      <a:pt x="46" y="705"/>
                    </a:cubicBezTo>
                    <a:lnTo>
                      <a:pt x="182" y="705"/>
                    </a:lnTo>
                    <a:lnTo>
                      <a:pt x="571" y="1004"/>
                    </a:lnTo>
                    <a:cubicBezTo>
                      <a:pt x="579" y="1009"/>
                      <a:pt x="588" y="1013"/>
                      <a:pt x="597" y="1013"/>
                    </a:cubicBezTo>
                    <a:cubicBezTo>
                      <a:pt x="604" y="1013"/>
                      <a:pt x="610" y="1011"/>
                      <a:pt x="616" y="1008"/>
                    </a:cubicBezTo>
                    <a:cubicBezTo>
                      <a:pt x="631" y="1001"/>
                      <a:pt x="640" y="986"/>
                      <a:pt x="640" y="969"/>
                    </a:cubicBezTo>
                    <a:lnTo>
                      <a:pt x="640" y="43"/>
                    </a:lnTo>
                    <a:cubicBezTo>
                      <a:pt x="640" y="27"/>
                      <a:pt x="631" y="12"/>
                      <a:pt x="617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725664B-D096-0C42-CEDC-64FD878E03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633861"/>
              </p:ext>
            </p:extLst>
          </p:nvPr>
        </p:nvGraphicFramePr>
        <p:xfrm>
          <a:off x="706439" y="3614389"/>
          <a:ext cx="10589746" cy="584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2AF4436F-D0AF-97A1-D74E-5A9D38030815}"/>
              </a:ext>
            </a:extLst>
          </p:cNvPr>
          <p:cNvGrpSpPr/>
          <p:nvPr/>
        </p:nvGrpSpPr>
        <p:grpSpPr>
          <a:xfrm>
            <a:off x="6936194" y="9940903"/>
            <a:ext cx="4603083" cy="1286442"/>
            <a:chOff x="6775807" y="10299656"/>
            <a:chExt cx="4603083" cy="12864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48D189-0E83-759B-2698-59A0D8A5230F}"/>
                </a:ext>
              </a:extLst>
            </p:cNvPr>
            <p:cNvSpPr txBox="1"/>
            <p:nvPr/>
          </p:nvSpPr>
          <p:spPr>
            <a:xfrm>
              <a:off x="7566025" y="10299656"/>
              <a:ext cx="3812865" cy="1286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4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5,478</a:t>
              </a: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videos</a:t>
              </a:r>
              <a:endPara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3B4B9F8-FECB-C887-64A4-5B3DA69F5647}"/>
                </a:ext>
              </a:extLst>
            </p:cNvPr>
            <p:cNvGrpSpPr/>
            <p:nvPr/>
          </p:nvGrpSpPr>
          <p:grpSpPr>
            <a:xfrm>
              <a:off x="6775807" y="10596214"/>
              <a:ext cx="536460" cy="358936"/>
              <a:chOff x="15678307" y="10200438"/>
              <a:chExt cx="536460" cy="35893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0E4394E0-1EAE-8D03-748E-867D60179CAB}"/>
                  </a:ext>
                </a:extLst>
              </p:cNvPr>
              <p:cNvSpPr/>
              <p:nvPr/>
            </p:nvSpPr>
            <p:spPr>
              <a:xfrm>
                <a:off x="15678307" y="10200438"/>
                <a:ext cx="536460" cy="35893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43" h="832">
                    <a:moveTo>
                      <a:pt x="1180" y="777"/>
                    </a:moveTo>
                    <a:lnTo>
                      <a:pt x="63" y="777"/>
                    </a:lnTo>
                    <a:cubicBezTo>
                      <a:pt x="59" y="777"/>
                      <a:pt x="56" y="773"/>
                      <a:pt x="56" y="769"/>
                    </a:cubicBezTo>
                    <a:lnTo>
                      <a:pt x="56" y="703"/>
                    </a:lnTo>
                    <a:lnTo>
                      <a:pt x="179" y="703"/>
                    </a:lnTo>
                    <a:lnTo>
                      <a:pt x="179" y="722"/>
                    </a:lnTo>
                    <a:cubicBezTo>
                      <a:pt x="179" y="732"/>
                      <a:pt x="187" y="740"/>
                      <a:pt x="196" y="740"/>
                    </a:cubicBezTo>
                    <a:cubicBezTo>
                      <a:pt x="206" y="740"/>
                      <a:pt x="214" y="732"/>
                      <a:pt x="214" y="722"/>
                    </a:cubicBezTo>
                    <a:lnTo>
                      <a:pt x="214" y="703"/>
                    </a:lnTo>
                    <a:lnTo>
                      <a:pt x="1188" y="703"/>
                    </a:lnTo>
                    <a:lnTo>
                      <a:pt x="1188" y="769"/>
                    </a:lnTo>
                    <a:cubicBezTo>
                      <a:pt x="1188" y="773"/>
                      <a:pt x="1185" y="777"/>
                      <a:pt x="1180" y="777"/>
                    </a:cubicBezTo>
                    <a:close/>
                    <a:moveTo>
                      <a:pt x="63" y="55"/>
                    </a:moveTo>
                    <a:lnTo>
                      <a:pt x="1180" y="55"/>
                    </a:lnTo>
                    <a:cubicBezTo>
                      <a:pt x="1185" y="55"/>
                      <a:pt x="1188" y="59"/>
                      <a:pt x="1188" y="63"/>
                    </a:cubicBezTo>
                    <a:lnTo>
                      <a:pt x="1188" y="668"/>
                    </a:lnTo>
                    <a:lnTo>
                      <a:pt x="214" y="668"/>
                    </a:lnTo>
                    <a:lnTo>
                      <a:pt x="214" y="645"/>
                    </a:lnTo>
                    <a:cubicBezTo>
                      <a:pt x="214" y="635"/>
                      <a:pt x="206" y="627"/>
                      <a:pt x="196" y="627"/>
                    </a:cubicBezTo>
                    <a:cubicBezTo>
                      <a:pt x="187" y="627"/>
                      <a:pt x="179" y="635"/>
                      <a:pt x="179" y="645"/>
                    </a:cubicBezTo>
                    <a:lnTo>
                      <a:pt x="179" y="668"/>
                    </a:lnTo>
                    <a:lnTo>
                      <a:pt x="56" y="668"/>
                    </a:lnTo>
                    <a:lnTo>
                      <a:pt x="56" y="63"/>
                    </a:lnTo>
                    <a:cubicBezTo>
                      <a:pt x="56" y="59"/>
                      <a:pt x="59" y="55"/>
                      <a:pt x="63" y="55"/>
                    </a:cubicBezTo>
                    <a:close/>
                    <a:moveTo>
                      <a:pt x="1180" y="0"/>
                    </a:moveTo>
                    <a:lnTo>
                      <a:pt x="63" y="0"/>
                    </a:lnTo>
                    <a:cubicBezTo>
                      <a:pt x="29" y="0"/>
                      <a:pt x="0" y="28"/>
                      <a:pt x="0" y="63"/>
                    </a:cubicBezTo>
                    <a:lnTo>
                      <a:pt x="0" y="769"/>
                    </a:lnTo>
                    <a:cubicBezTo>
                      <a:pt x="0" y="804"/>
                      <a:pt x="29" y="832"/>
                      <a:pt x="63" y="832"/>
                    </a:cubicBezTo>
                    <a:lnTo>
                      <a:pt x="1180" y="832"/>
                    </a:lnTo>
                    <a:cubicBezTo>
                      <a:pt x="1215" y="832"/>
                      <a:pt x="1243" y="804"/>
                      <a:pt x="1243" y="769"/>
                    </a:cubicBezTo>
                    <a:lnTo>
                      <a:pt x="1243" y="63"/>
                    </a:lnTo>
                    <a:cubicBezTo>
                      <a:pt x="1243" y="28"/>
                      <a:pt x="1215" y="0"/>
                      <a:pt x="118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6DCDB204-0945-488C-8835-4C4C0E2B8676}"/>
                  </a:ext>
                </a:extLst>
              </p:cNvPr>
              <p:cNvSpPr/>
              <p:nvPr/>
            </p:nvSpPr>
            <p:spPr>
              <a:xfrm>
                <a:off x="15866197" y="10267820"/>
                <a:ext cx="161111" cy="18270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4" h="424">
                    <a:moveTo>
                      <a:pt x="55" y="76"/>
                    </a:moveTo>
                    <a:lnTo>
                      <a:pt x="291" y="212"/>
                    </a:lnTo>
                    <a:lnTo>
                      <a:pt x="55" y="348"/>
                    </a:lnTo>
                    <a:close/>
                    <a:moveTo>
                      <a:pt x="14" y="420"/>
                    </a:moveTo>
                    <a:cubicBezTo>
                      <a:pt x="18" y="422"/>
                      <a:pt x="23" y="424"/>
                      <a:pt x="28" y="424"/>
                    </a:cubicBezTo>
                    <a:cubicBezTo>
                      <a:pt x="32" y="424"/>
                      <a:pt x="37" y="422"/>
                      <a:pt x="41" y="420"/>
                    </a:cubicBezTo>
                    <a:lnTo>
                      <a:pt x="360" y="236"/>
                    </a:lnTo>
                    <a:cubicBezTo>
                      <a:pt x="368" y="231"/>
                      <a:pt x="374" y="222"/>
                      <a:pt x="374" y="212"/>
                    </a:cubicBezTo>
                    <a:cubicBezTo>
                      <a:pt x="374" y="202"/>
                      <a:pt x="368" y="193"/>
                      <a:pt x="360" y="188"/>
                    </a:cubicBezTo>
                    <a:lnTo>
                      <a:pt x="41" y="4"/>
                    </a:lnTo>
                    <a:cubicBezTo>
                      <a:pt x="33" y="-1"/>
                      <a:pt x="22" y="-1"/>
                      <a:pt x="14" y="4"/>
                    </a:cubicBezTo>
                    <a:cubicBezTo>
                      <a:pt x="5" y="9"/>
                      <a:pt x="0" y="18"/>
                      <a:pt x="0" y="28"/>
                    </a:cubicBezTo>
                    <a:lnTo>
                      <a:pt x="0" y="396"/>
                    </a:lnTo>
                    <a:cubicBezTo>
                      <a:pt x="0" y="406"/>
                      <a:pt x="5" y="415"/>
                      <a:pt x="14" y="42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20A019-6B33-1186-7403-45C1D98696DC}"/>
              </a:ext>
            </a:extLst>
          </p:cNvPr>
          <p:cNvGrpSpPr/>
          <p:nvPr/>
        </p:nvGrpSpPr>
        <p:grpSpPr>
          <a:xfrm>
            <a:off x="1674891" y="3924659"/>
            <a:ext cx="3461773" cy="2227469"/>
            <a:chOff x="7300703" y="4135333"/>
            <a:chExt cx="3461773" cy="22274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7798BD-5874-F476-AB99-8B49F266CCB0}"/>
                </a:ext>
              </a:extLst>
            </p:cNvPr>
            <p:cNvSpPr txBox="1"/>
            <p:nvPr/>
          </p:nvSpPr>
          <p:spPr>
            <a:xfrm>
              <a:off x="7300703" y="4135333"/>
              <a:ext cx="3461773" cy="222746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-GB" sz="66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267.4</a:t>
              </a:r>
              <a:r>
                <a:rPr lang="en-GB" sz="40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 algn="ctr"/>
              <a:r>
                <a:rPr lang="en-GB" sz="2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million records</a:t>
              </a:r>
            </a:p>
            <a:p>
              <a:pPr algn="ctr">
                <a:lnSpc>
                  <a:spcPct val="130000"/>
                </a:lnSpc>
              </a:pP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" pitchFamily="2" charset="-79"/>
                  <a:cs typeface="Rubik" pitchFamily="2" charset="-79"/>
                </a:rPr>
                <a:t>with taxonomically </a:t>
              </a:r>
            </a:p>
            <a:p>
              <a:pPr algn="ctr">
                <a:lnSpc>
                  <a:spcPct val="130000"/>
                </a:lnSpc>
              </a:pP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" pitchFamily="2" charset="-79"/>
                  <a:cs typeface="Rubik" pitchFamily="2" charset="-79"/>
                </a:rPr>
                <a:t>identified images</a:t>
              </a:r>
              <a:r>
                <a:rPr lang="en-GB" i="1" dirty="0">
                  <a:solidFill>
                    <a:schemeClr val="accent1"/>
                  </a:solidFill>
                  <a:latin typeface="Rubik" pitchFamily="2" charset="-79"/>
                  <a:cs typeface="Rubik" pitchFamily="2" charset="-79"/>
                </a:rPr>
                <a:t> </a:t>
              </a:r>
              <a:endParaRPr lang="en-US" i="1" dirty="0">
                <a:latin typeface="Rubik" pitchFamily="2" charset="-79"/>
                <a:cs typeface="Rubik" pitchFamily="2" charset="-79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227D287-9520-0E34-6D69-02F4699ABA33}"/>
                </a:ext>
              </a:extLst>
            </p:cNvPr>
            <p:cNvGrpSpPr/>
            <p:nvPr/>
          </p:nvGrpSpPr>
          <p:grpSpPr>
            <a:xfrm>
              <a:off x="7372508" y="4377455"/>
              <a:ext cx="593399" cy="593908"/>
              <a:chOff x="8559186" y="4508338"/>
              <a:chExt cx="692812" cy="693407"/>
            </a:xfrm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9EA83197-912F-2A5F-81F3-C718B578E595}"/>
                  </a:ext>
                </a:extLst>
              </p:cNvPr>
              <p:cNvSpPr/>
              <p:nvPr/>
            </p:nvSpPr>
            <p:spPr>
              <a:xfrm>
                <a:off x="8559186" y="4508338"/>
                <a:ext cx="692812" cy="69340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9" h="1170">
                    <a:moveTo>
                      <a:pt x="799" y="1084"/>
                    </a:moveTo>
                    <a:lnTo>
                      <a:pt x="682" y="879"/>
                    </a:lnTo>
                    <a:lnTo>
                      <a:pt x="859" y="655"/>
                    </a:lnTo>
                    <a:lnTo>
                      <a:pt x="1083" y="938"/>
                    </a:lnTo>
                    <a:lnTo>
                      <a:pt x="1083" y="1084"/>
                    </a:lnTo>
                    <a:close/>
                    <a:moveTo>
                      <a:pt x="86" y="803"/>
                    </a:moveTo>
                    <a:cubicBezTo>
                      <a:pt x="86" y="802"/>
                      <a:pt x="87" y="801"/>
                      <a:pt x="87" y="801"/>
                    </a:cubicBezTo>
                    <a:lnTo>
                      <a:pt x="313" y="403"/>
                    </a:lnTo>
                    <a:lnTo>
                      <a:pt x="700" y="1084"/>
                    </a:lnTo>
                    <a:lnTo>
                      <a:pt x="86" y="1084"/>
                    </a:lnTo>
                    <a:close/>
                    <a:moveTo>
                      <a:pt x="1083" y="87"/>
                    </a:moveTo>
                    <a:lnTo>
                      <a:pt x="1083" y="800"/>
                    </a:lnTo>
                    <a:lnTo>
                      <a:pt x="898" y="565"/>
                    </a:lnTo>
                    <a:cubicBezTo>
                      <a:pt x="895" y="560"/>
                      <a:pt x="892" y="556"/>
                      <a:pt x="887" y="552"/>
                    </a:cubicBezTo>
                    <a:cubicBezTo>
                      <a:pt x="879" y="545"/>
                      <a:pt x="870" y="542"/>
                      <a:pt x="860" y="542"/>
                    </a:cubicBezTo>
                    <a:lnTo>
                      <a:pt x="859" y="542"/>
                    </a:lnTo>
                    <a:cubicBezTo>
                      <a:pt x="849" y="542"/>
                      <a:pt x="840" y="545"/>
                      <a:pt x="832" y="552"/>
                    </a:cubicBezTo>
                    <a:cubicBezTo>
                      <a:pt x="827" y="556"/>
                      <a:pt x="824" y="560"/>
                      <a:pt x="821" y="565"/>
                    </a:cubicBezTo>
                    <a:lnTo>
                      <a:pt x="637" y="798"/>
                    </a:lnTo>
                    <a:lnTo>
                      <a:pt x="351" y="294"/>
                    </a:lnTo>
                    <a:lnTo>
                      <a:pt x="350" y="294"/>
                    </a:lnTo>
                    <a:cubicBezTo>
                      <a:pt x="350" y="293"/>
                      <a:pt x="349" y="292"/>
                      <a:pt x="349" y="292"/>
                    </a:cubicBezTo>
                    <a:cubicBezTo>
                      <a:pt x="348" y="291"/>
                      <a:pt x="348" y="291"/>
                      <a:pt x="348" y="290"/>
                    </a:cubicBezTo>
                    <a:cubicBezTo>
                      <a:pt x="347" y="290"/>
                      <a:pt x="347" y="289"/>
                      <a:pt x="346" y="288"/>
                    </a:cubicBezTo>
                    <a:cubicBezTo>
                      <a:pt x="346" y="288"/>
                      <a:pt x="346" y="287"/>
                      <a:pt x="345" y="287"/>
                    </a:cubicBezTo>
                    <a:cubicBezTo>
                      <a:pt x="345" y="286"/>
                      <a:pt x="344" y="286"/>
                      <a:pt x="344" y="285"/>
                    </a:cubicBezTo>
                    <a:cubicBezTo>
                      <a:pt x="343" y="285"/>
                      <a:pt x="343" y="284"/>
                      <a:pt x="342" y="284"/>
                    </a:cubicBezTo>
                    <a:cubicBezTo>
                      <a:pt x="342" y="283"/>
                      <a:pt x="341" y="283"/>
                      <a:pt x="341" y="283"/>
                    </a:cubicBezTo>
                    <a:cubicBezTo>
                      <a:pt x="340" y="282"/>
                      <a:pt x="339" y="282"/>
                      <a:pt x="339" y="281"/>
                    </a:cubicBezTo>
                    <a:cubicBezTo>
                      <a:pt x="338" y="281"/>
                      <a:pt x="338" y="280"/>
                      <a:pt x="337" y="280"/>
                    </a:cubicBezTo>
                    <a:cubicBezTo>
                      <a:pt x="337" y="280"/>
                      <a:pt x="336" y="279"/>
                      <a:pt x="335" y="279"/>
                    </a:cubicBezTo>
                    <a:cubicBezTo>
                      <a:pt x="335" y="278"/>
                      <a:pt x="335" y="278"/>
                      <a:pt x="335" y="278"/>
                    </a:cubicBezTo>
                    <a:cubicBezTo>
                      <a:pt x="334" y="278"/>
                      <a:pt x="334" y="278"/>
                      <a:pt x="334" y="278"/>
                    </a:cubicBezTo>
                    <a:cubicBezTo>
                      <a:pt x="333" y="277"/>
                      <a:pt x="332" y="277"/>
                      <a:pt x="331" y="277"/>
                    </a:cubicBezTo>
                    <a:cubicBezTo>
                      <a:pt x="331" y="276"/>
                      <a:pt x="330" y="276"/>
                      <a:pt x="330" y="276"/>
                    </a:cubicBezTo>
                    <a:cubicBezTo>
                      <a:pt x="329" y="276"/>
                      <a:pt x="328" y="275"/>
                      <a:pt x="328" y="275"/>
                    </a:cubicBezTo>
                    <a:cubicBezTo>
                      <a:pt x="327" y="275"/>
                      <a:pt x="326" y="275"/>
                      <a:pt x="326" y="274"/>
                    </a:cubicBezTo>
                    <a:cubicBezTo>
                      <a:pt x="325" y="274"/>
                      <a:pt x="324" y="274"/>
                      <a:pt x="324" y="274"/>
                    </a:cubicBezTo>
                    <a:cubicBezTo>
                      <a:pt x="323" y="274"/>
                      <a:pt x="322" y="274"/>
                      <a:pt x="321" y="273"/>
                    </a:cubicBezTo>
                    <a:lnTo>
                      <a:pt x="320" y="273"/>
                    </a:lnTo>
                    <a:cubicBezTo>
                      <a:pt x="319" y="273"/>
                      <a:pt x="318" y="273"/>
                      <a:pt x="317" y="273"/>
                    </a:cubicBezTo>
                    <a:cubicBezTo>
                      <a:pt x="317" y="273"/>
                      <a:pt x="316" y="273"/>
                      <a:pt x="315" y="273"/>
                    </a:cubicBezTo>
                    <a:cubicBezTo>
                      <a:pt x="315" y="273"/>
                      <a:pt x="314" y="273"/>
                      <a:pt x="313" y="273"/>
                    </a:cubicBezTo>
                    <a:cubicBezTo>
                      <a:pt x="313" y="273"/>
                      <a:pt x="312" y="273"/>
                      <a:pt x="311" y="273"/>
                    </a:cubicBezTo>
                    <a:cubicBezTo>
                      <a:pt x="311" y="273"/>
                      <a:pt x="310" y="273"/>
                      <a:pt x="309" y="273"/>
                    </a:cubicBezTo>
                    <a:cubicBezTo>
                      <a:pt x="308" y="273"/>
                      <a:pt x="308" y="273"/>
                      <a:pt x="307" y="273"/>
                    </a:cubicBezTo>
                    <a:cubicBezTo>
                      <a:pt x="306" y="273"/>
                      <a:pt x="306" y="273"/>
                      <a:pt x="305" y="273"/>
                    </a:cubicBezTo>
                    <a:cubicBezTo>
                      <a:pt x="304" y="274"/>
                      <a:pt x="304" y="274"/>
                      <a:pt x="303" y="274"/>
                    </a:cubicBezTo>
                    <a:cubicBezTo>
                      <a:pt x="302" y="274"/>
                      <a:pt x="302" y="274"/>
                      <a:pt x="301" y="274"/>
                    </a:cubicBezTo>
                    <a:cubicBezTo>
                      <a:pt x="300" y="275"/>
                      <a:pt x="300" y="275"/>
                      <a:pt x="299" y="275"/>
                    </a:cubicBezTo>
                    <a:cubicBezTo>
                      <a:pt x="298" y="275"/>
                      <a:pt x="298" y="276"/>
                      <a:pt x="297" y="276"/>
                    </a:cubicBezTo>
                    <a:cubicBezTo>
                      <a:pt x="296" y="276"/>
                      <a:pt x="296" y="276"/>
                      <a:pt x="295" y="277"/>
                    </a:cubicBezTo>
                    <a:cubicBezTo>
                      <a:pt x="294" y="277"/>
                      <a:pt x="294" y="277"/>
                      <a:pt x="293" y="278"/>
                    </a:cubicBezTo>
                    <a:lnTo>
                      <a:pt x="292" y="278"/>
                    </a:lnTo>
                    <a:lnTo>
                      <a:pt x="291" y="279"/>
                    </a:lnTo>
                    <a:cubicBezTo>
                      <a:pt x="291" y="279"/>
                      <a:pt x="290" y="279"/>
                      <a:pt x="289" y="280"/>
                    </a:cubicBezTo>
                    <a:lnTo>
                      <a:pt x="288" y="281"/>
                    </a:lnTo>
                    <a:cubicBezTo>
                      <a:pt x="287" y="281"/>
                      <a:pt x="287" y="282"/>
                      <a:pt x="286" y="283"/>
                    </a:cubicBezTo>
                    <a:cubicBezTo>
                      <a:pt x="285" y="283"/>
                      <a:pt x="285" y="283"/>
                      <a:pt x="285" y="284"/>
                    </a:cubicBezTo>
                    <a:cubicBezTo>
                      <a:pt x="284" y="284"/>
                      <a:pt x="283" y="285"/>
                      <a:pt x="283" y="285"/>
                    </a:cubicBezTo>
                    <a:cubicBezTo>
                      <a:pt x="282" y="286"/>
                      <a:pt x="282" y="286"/>
                      <a:pt x="281" y="287"/>
                    </a:cubicBezTo>
                    <a:cubicBezTo>
                      <a:pt x="281" y="287"/>
                      <a:pt x="281" y="288"/>
                      <a:pt x="280" y="288"/>
                    </a:cubicBezTo>
                    <a:cubicBezTo>
                      <a:pt x="280" y="289"/>
                      <a:pt x="279" y="290"/>
                      <a:pt x="279" y="290"/>
                    </a:cubicBezTo>
                    <a:cubicBezTo>
                      <a:pt x="278" y="291"/>
                      <a:pt x="278" y="291"/>
                      <a:pt x="278" y="291"/>
                    </a:cubicBezTo>
                    <a:cubicBezTo>
                      <a:pt x="277" y="292"/>
                      <a:pt x="277" y="293"/>
                      <a:pt x="276" y="294"/>
                    </a:cubicBezTo>
                    <a:lnTo>
                      <a:pt x="86" y="629"/>
                    </a:lnTo>
                    <a:lnTo>
                      <a:pt x="86" y="87"/>
                    </a:lnTo>
                    <a:close/>
                    <a:moveTo>
                      <a:pt x="1096" y="0"/>
                    </a:moveTo>
                    <a:lnTo>
                      <a:pt x="73" y="0"/>
                    </a:lnTo>
                    <a:cubicBezTo>
                      <a:pt x="32" y="0"/>
                      <a:pt x="0" y="28"/>
                      <a:pt x="0" y="64"/>
                    </a:cubicBezTo>
                    <a:lnTo>
                      <a:pt x="0" y="1107"/>
                    </a:lnTo>
                    <a:cubicBezTo>
                      <a:pt x="0" y="1143"/>
                      <a:pt x="32" y="1170"/>
                      <a:pt x="73" y="1170"/>
                    </a:cubicBezTo>
                    <a:lnTo>
                      <a:pt x="1096" y="1170"/>
                    </a:lnTo>
                    <a:cubicBezTo>
                      <a:pt x="1137" y="1170"/>
                      <a:pt x="1169" y="1143"/>
                      <a:pt x="1169" y="1107"/>
                    </a:cubicBezTo>
                    <a:lnTo>
                      <a:pt x="1169" y="64"/>
                    </a:lnTo>
                    <a:cubicBezTo>
                      <a:pt x="1169" y="28"/>
                      <a:pt x="1137" y="0"/>
                      <a:pt x="109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EAFE54BE-2800-8C0C-985E-B60168F4B9B0}"/>
                  </a:ext>
                </a:extLst>
              </p:cNvPr>
              <p:cNvSpPr/>
              <p:nvPr/>
            </p:nvSpPr>
            <p:spPr>
              <a:xfrm>
                <a:off x="8963729" y="4586635"/>
                <a:ext cx="208200" cy="20819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52" h="352">
                    <a:moveTo>
                      <a:pt x="176" y="86"/>
                    </a:moveTo>
                    <a:cubicBezTo>
                      <a:pt x="225" y="86"/>
                      <a:pt x="266" y="127"/>
                      <a:pt x="266" y="176"/>
                    </a:cubicBezTo>
                    <a:cubicBezTo>
                      <a:pt x="266" y="226"/>
                      <a:pt x="225" y="266"/>
                      <a:pt x="176" y="266"/>
                    </a:cubicBezTo>
                    <a:cubicBezTo>
                      <a:pt x="126" y="266"/>
                      <a:pt x="86" y="226"/>
                      <a:pt x="86" y="176"/>
                    </a:cubicBezTo>
                    <a:cubicBezTo>
                      <a:pt x="86" y="127"/>
                      <a:pt x="126" y="86"/>
                      <a:pt x="176" y="86"/>
                    </a:cubicBezTo>
                    <a:close/>
                    <a:moveTo>
                      <a:pt x="176" y="352"/>
                    </a:moveTo>
                    <a:cubicBezTo>
                      <a:pt x="273" y="352"/>
                      <a:pt x="352" y="273"/>
                      <a:pt x="352" y="176"/>
                    </a:cubicBezTo>
                    <a:cubicBezTo>
                      <a:pt x="352" y="79"/>
                      <a:pt x="273" y="0"/>
                      <a:pt x="176" y="0"/>
                    </a:cubicBezTo>
                    <a:cubicBezTo>
                      <a:pt x="79" y="0"/>
                      <a:pt x="0" y="79"/>
                      <a:pt x="0" y="176"/>
                    </a:cubicBezTo>
                    <a:cubicBezTo>
                      <a:pt x="0" y="273"/>
                      <a:pt x="79" y="352"/>
                      <a:pt x="176" y="352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312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7" y="4968267"/>
              <a:ext cx="1763405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ED873DD-A904-F374-1D14-CE9A9C53820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2026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EF2EE66-9F89-9A70-52F9-3B151ADBD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224" b="996"/>
          <a:stretch>
            <a:fillRect/>
          </a:stretch>
        </p:blipFill>
        <p:spPr>
          <a:xfrm>
            <a:off x="8032829" y="3574918"/>
            <a:ext cx="15643145" cy="79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1394170" y="4023928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347483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  <a:solidFill>
            <a:schemeClr val="bg1">
              <a:lumMod val="95000"/>
            </a:schemeClr>
          </a:solidFill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  <a:grpFill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2026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0BAFB34-8F9A-FAAB-8201-E2F9984AA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81" b="9939"/>
          <a:stretch>
            <a:fillRect/>
          </a:stretch>
        </p:blipFill>
        <p:spPr>
          <a:xfrm>
            <a:off x="8044405" y="3581129"/>
            <a:ext cx="15654720" cy="72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2025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158033"/>
              </p:ext>
            </p:extLst>
          </p:nvPr>
        </p:nvGraphicFramePr>
        <p:xfrm>
          <a:off x="2109788" y="3257553"/>
          <a:ext cx="20162837" cy="81122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2025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United States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13,164,386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15,424,793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1,850,975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9.43 %</a:t>
                      </a:r>
                      <a:endParaRPr lang="en-DK" sz="1800" b="0" i="0" kern="1200" dirty="0">
                        <a:solidFill>
                          <a:schemeClr val="tx2"/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1.33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7,694,514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8,712,776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348,511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9.26 %</a:t>
                      </a:r>
                      <a:endParaRPr lang="en-DK" sz="1800" b="0" i="0" kern="1200" dirty="0">
                        <a:solidFill>
                          <a:schemeClr val="tx2"/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1.22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2,230,857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2,454,959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171,847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5.24 %</a:t>
                      </a:r>
                      <a:endParaRPr lang="en-DK" sz="1800" b="0" i="0" kern="1200" dirty="0">
                        <a:solidFill>
                          <a:schemeClr val="tx2"/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1.44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2,009,286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3,740,583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486,276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4.84 %</a:t>
                      </a:r>
                      <a:endParaRPr lang="en-DK" sz="1800" b="0" i="0" kern="1200" dirty="0">
                        <a:solidFill>
                          <a:schemeClr val="tx2"/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2.44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Argentina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935,800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1,072,476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64,349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4.63 %</a:t>
                      </a:r>
                      <a:endParaRPr lang="en-DK" sz="1800" b="0" i="0" kern="1200" dirty="0">
                        <a:solidFill>
                          <a:schemeClr val="tx2"/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1.28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Indonesia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676,600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786,614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212,386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4.60 %</a:t>
                      </a:r>
                      <a:endParaRPr lang="en-DK" sz="1800" b="0" i="0" kern="1200" dirty="0">
                        <a:solidFill>
                          <a:schemeClr val="tx2"/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3.41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656,829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750,293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157,562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4.39 %</a:t>
                      </a:r>
                      <a:endParaRPr lang="en-DK" sz="1800" b="0" i="0" kern="1200" dirty="0">
                        <a:solidFill>
                          <a:schemeClr val="tx2"/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2.67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Singapore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624,386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638,269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12,765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4.19 %</a:t>
                      </a:r>
                      <a:endParaRPr lang="en-DK" sz="1800" b="0" i="0" kern="1200" dirty="0">
                        <a:solidFill>
                          <a:schemeClr val="tx2"/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1.18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614,300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709,566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227,061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3.42 %</a:t>
                      </a:r>
                      <a:endParaRPr lang="en-DK" sz="1800" b="0" i="0" kern="1200" dirty="0">
                        <a:solidFill>
                          <a:schemeClr val="tx2"/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3.77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Russian Federation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610,043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713,214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99,850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0" i="0" kern="120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2.19 %</a:t>
                      </a:r>
                      <a:endParaRPr lang="en-DK" sz="1800" b="0" i="0" kern="1200" dirty="0">
                        <a:solidFill>
                          <a:schemeClr val="tx2"/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2.51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38,585,543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45,911,857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6,427,660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1.97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2025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41191783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232421"/>
              </p:ext>
            </p:extLst>
          </p:nvPr>
        </p:nvGraphicFramePr>
        <p:xfrm>
          <a:off x="2147893" y="3257555"/>
          <a:ext cx="10029040" cy="82978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2025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203,021,107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158,323,230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53,466,496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14,003,238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6 </a:t>
                      </a:r>
                      <a:endParaRPr lang="da-DK" sz="18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41,629,288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12,937,909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Belgium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32,755,821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5,800,027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32,338,096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22,530,126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Norway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27,575,496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4,061,537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23,745,033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3,012,732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21,639,084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25,251,708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Denmark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20,223,341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3,440,155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15,314,346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25,696,306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142,119,486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97,322,395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613,827,594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428,451,251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2025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78279116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2025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2024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65,697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63,485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50,845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41,921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27,758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29,712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22,565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21,247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United Kingdom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20,018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21,641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18,988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14,704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15,230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13,502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10,991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8,558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10,142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7,248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9,678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8,946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145,074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Medium" panose="020B0309030403020204" pitchFamily="34" charset="0"/>
                          <a:ea typeface="Source Code Pro Medium" panose="020B0309030403020204" pitchFamily="34" charset="0"/>
                        </a:rPr>
                        <a:t>115,002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396,986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noProof="0" dirty="0">
                          <a:solidFill>
                            <a:schemeClr val="accent2"/>
                          </a:solidFill>
                          <a:latin typeface="Source Code Pro Medium" panose="020B0309030403020204" pitchFamily="34" charset="0"/>
                          <a:ea typeface="Source Code Pro Medium" panose="020B0309030403020204" pitchFamily="34" charset="0"/>
                        </a:rPr>
                        <a:t>347,717</a:t>
                      </a:r>
                      <a:endParaRPr lang="en-GB" sz="1800" b="0" i="0" noProof="0" dirty="0">
                        <a:solidFill>
                          <a:schemeClr val="accent2"/>
                        </a:solidFill>
                        <a:latin typeface="Source Code Pro Medium" panose="020B0309030403020204" pitchFamily="34" charset="0"/>
                        <a:ea typeface="Source Code Pro Medium" panose="020B0309030403020204" pitchFamily="34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644267658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174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≥5 requested downloads in 2025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January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B7F98B-99CD-00F9-A183-55A2D9207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2"/>
                </a:solidFill>
              </a:rPr>
              <a:t>SOURCE: </a:t>
            </a:r>
            <a:r>
              <a:rPr lang="en-GB" sz="2000" dirty="0" err="1">
                <a:solidFill>
                  <a:schemeClr val="accent2"/>
                </a:solidFill>
              </a:rPr>
              <a:t>GBIF.org</a:t>
            </a:r>
            <a:r>
              <a:rPr lang="en-GB" sz="2000" dirty="0">
                <a:solidFill>
                  <a:schemeClr val="accent2"/>
                </a:solidFill>
              </a:rPr>
              <a:t> infrastructure. Downloads adjusted  to remove outlier users with &gt;500 downloads for Jan-Dec 2025</a:t>
            </a: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9316288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September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33307</TotalTime>
  <Words>1109</Words>
  <Application>Microsoft Macintosh PowerPoint</Application>
  <PresentationFormat>Custom</PresentationFormat>
  <Paragraphs>471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Roboto Condensed Light</vt:lpstr>
      <vt:lpstr>Source Code Pro</vt:lpstr>
      <vt:lpstr>Bitter</vt:lpstr>
      <vt:lpstr>Source Code Pro Medium</vt:lpstr>
      <vt:lpstr>Rubik SemiBold</vt:lpstr>
      <vt:lpstr>Arial</vt:lpstr>
      <vt:lpstr>Source Code Pro Bold</vt:lpstr>
      <vt:lpstr>Rubik</vt:lpstr>
      <vt:lpstr>Rubik Medium</vt:lpstr>
      <vt:lpstr>Bitter SemiBold</vt:lpstr>
      <vt:lpstr>Roboto</vt:lpstr>
      <vt:lpstr>Office Theme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2025</vt:lpstr>
      <vt:lpstr>Occurrences published by country: 2025</vt:lpstr>
      <vt:lpstr>Data download requests by country: 2025</vt:lpstr>
      <vt:lpstr>Peer-reviewed publications using GBIF-mediated data</vt:lpstr>
      <vt:lpstr>Data use in peer-reviewed journals: 2025</vt:lpstr>
      <vt:lpstr>PowerPoint Presentation</vt:lpstr>
      <vt:lpstr>Hosted portals update</vt:lpstr>
      <vt:lpstr>Metabarcoding data programme</vt:lpstr>
      <vt:lpstr>Social media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subject/>
  <dc:creator>Javier Gamboa Martinez</dc:creator>
  <cp:keywords/>
  <dc:description/>
  <cp:lastModifiedBy>Javier Andres Gamboa Martinez</cp:lastModifiedBy>
  <cp:revision>247</cp:revision>
  <dcterms:created xsi:type="dcterms:W3CDTF">2023-04-27T10:02:36Z</dcterms:created>
  <dcterms:modified xsi:type="dcterms:W3CDTF">2026-01-20T10:26:23Z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