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265" r:id="rId2"/>
    <p:sldId id="273" r:id="rId3"/>
    <p:sldId id="272" r:id="rId4"/>
    <p:sldId id="275" r:id="rId5"/>
    <p:sldId id="266" r:id="rId6"/>
    <p:sldId id="267" r:id="rId7"/>
    <p:sldId id="268"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69" r:id="rId22"/>
    <p:sldId id="270" r:id="rId23"/>
    <p:sldId id="271" r:id="rId24"/>
    <p:sldId id="289" r:id="rId25"/>
    <p:sldId id="274" r:id="rId26"/>
    <p:sldId id="313" r:id="rId27"/>
    <p:sldId id="330" r:id="rId28"/>
    <p:sldId id="342" r:id="rId29"/>
    <p:sldId id="364" r:id="rId30"/>
    <p:sldId id="365" r:id="rId31"/>
    <p:sldId id="366" r:id="rId32"/>
    <p:sldId id="367" r:id="rId33"/>
    <p:sldId id="370" r:id="rId34"/>
    <p:sldId id="368" r:id="rId35"/>
    <p:sldId id="369" r:id="rId36"/>
    <p:sldId id="399" r:id="rId37"/>
    <p:sldId id="400" r:id="rId38"/>
    <p:sldId id="331" r:id="rId39"/>
    <p:sldId id="564" r:id="rId40"/>
    <p:sldId id="565" r:id="rId41"/>
    <p:sldId id="566" r:id="rId42"/>
    <p:sldId id="567" r:id="rId43"/>
    <p:sldId id="568" r:id="rId44"/>
    <p:sldId id="570" r:id="rId45"/>
    <p:sldId id="571" r:id="rId46"/>
    <p:sldId id="572" r:id="rId47"/>
    <p:sldId id="576" r:id="rId48"/>
    <p:sldId id="573" r:id="rId49"/>
    <p:sldId id="575" r:id="rId50"/>
    <p:sldId id="577"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userDrawn="1">
          <p15:clr>
            <a:srgbClr val="A4A3A4"/>
          </p15:clr>
        </p15:guide>
        <p15:guide id="2" pos="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6F27"/>
    <a:srgbClr val="509E2F"/>
    <a:srgbClr val="328127"/>
    <a:srgbClr val="3E9034"/>
    <a:srgbClr val="285519"/>
    <a:srgbClr val="3FE905"/>
    <a:srgbClr val="36AD47"/>
    <a:srgbClr val="FDB002"/>
    <a:srgbClr val="7E785F"/>
    <a:srgbClr val="3A35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82" autoAdjust="0"/>
    <p:restoredTop sz="95939" autoAdjust="0"/>
  </p:normalViewPr>
  <p:slideViewPr>
    <p:cSldViewPr snapToGrid="0" snapToObjects="1">
      <p:cViewPr>
        <p:scale>
          <a:sx n="92" d="100"/>
          <a:sy n="92" d="100"/>
        </p:scale>
        <p:origin x="2344" y="808"/>
      </p:cViewPr>
      <p:guideLst>
        <p:guide orient="horz" pos="391"/>
        <p:guide pos="81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58" Type="http://schemas.microsoft.com/office/2016/11/relationships/changesInfo" Target="changesInfos/changesInfo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70BDAFDC-ABDF-4252-B7D3-AC9812BD7B16}"/>
    <pc:docChg chg="modSld">
      <pc:chgData name="" userId="" providerId="" clId="Web-{70BDAFDC-ABDF-4252-B7D3-AC9812BD7B16}" dt="2018-04-05T08:49:39.200" v="5"/>
      <pc:docMkLst>
        <pc:docMk/>
      </pc:docMkLst>
      <pc:sldChg chg="modSp">
        <pc:chgData name="" userId="" providerId="" clId="Web-{70BDAFDC-ABDF-4252-B7D3-AC9812BD7B16}" dt="2018-04-05T08:49:39.200" v="4"/>
        <pc:sldMkLst>
          <pc:docMk/>
          <pc:sldMk cId="1314734923" sldId="342"/>
        </pc:sldMkLst>
        <pc:spChg chg="mod">
          <ac:chgData name="" userId="" providerId="" clId="Web-{70BDAFDC-ABDF-4252-B7D3-AC9812BD7B16}" dt="2018-04-05T08:49:39.200" v="4"/>
          <ac:spMkLst>
            <pc:docMk/>
            <pc:sldMk cId="1314734923" sldId="342"/>
            <ac:spMk id="2" creationId="{7B5E84A2-F0BD-804A-AE2E-A406BF385808}"/>
          </ac:spMkLst>
        </pc:spChg>
      </pc:sldChg>
    </pc:docChg>
  </pc:docChgLst>
  <pc:docChgLst>
    <pc:chgData clId="Web-{9E93B881-3826-46FB-BCD8-5A0E2DDA3423}"/>
    <pc:docChg chg="modSld">
      <pc:chgData name="" userId="" providerId="" clId="Web-{9E93B881-3826-46FB-BCD8-5A0E2DDA3423}" dt="2018-04-05T08:48:09.776" v="15"/>
      <pc:docMkLst>
        <pc:docMk/>
      </pc:docMkLst>
      <pc:sldChg chg="modSp">
        <pc:chgData name="" userId="" providerId="" clId="Web-{9E93B881-3826-46FB-BCD8-5A0E2DDA3423}" dt="2018-04-05T08:48:09.776" v="15"/>
        <pc:sldMkLst>
          <pc:docMk/>
          <pc:sldMk cId="1314734923" sldId="342"/>
        </pc:sldMkLst>
        <pc:spChg chg="mod">
          <ac:chgData name="" userId="" providerId="" clId="Web-{9E93B881-3826-46FB-BCD8-5A0E2DDA3423}" dt="2018-04-05T08:48:09.776" v="15"/>
          <ac:spMkLst>
            <pc:docMk/>
            <pc:sldMk cId="1314734923" sldId="342"/>
            <ac:spMk id="2" creationId="{7B5E84A2-F0BD-804A-AE2E-A406BF38580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45D357-652C-AB41-8F95-13024464AB70}" type="datetimeFigureOut">
              <a:rPr lang="en-US" smtClean="0"/>
              <a:t>4/5/18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3F35C4-CC97-7840-A522-E4995AD001E3}" type="slidenum">
              <a:rPr lang="en-US" smtClean="0"/>
              <a:t>‹#›</a:t>
            </a:fld>
            <a:endParaRPr lang="en-US"/>
          </a:p>
        </p:txBody>
      </p:sp>
    </p:spTree>
    <p:extLst>
      <p:ext uri="{BB962C8B-B14F-4D97-AF65-F5344CB8AC3E}">
        <p14:creationId xmlns:p14="http://schemas.microsoft.com/office/powerpoint/2010/main" val="3515596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B5C11-D0F1-1F46-B28E-9084657905D0}" type="datetimeFigureOut">
              <a:rPr lang="en-US" smtClean="0"/>
              <a:t>4/5/18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A0329C-91F7-CD43-B485-EB526DB269DE}" type="slidenum">
              <a:rPr lang="en-US" smtClean="0"/>
              <a:t>‹#›</a:t>
            </a:fld>
            <a:endParaRPr lang="en-US"/>
          </a:p>
        </p:txBody>
      </p:sp>
    </p:spTree>
    <p:extLst>
      <p:ext uri="{BB962C8B-B14F-4D97-AF65-F5344CB8AC3E}">
        <p14:creationId xmlns:p14="http://schemas.microsoft.com/office/powerpoint/2010/main" val="31647246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The Platform </a:t>
            </a:r>
            <a:r>
              <a:rPr lang="da-DK" sz="1200" kern="1200" dirty="0" err="1">
                <a:solidFill>
                  <a:schemeClr val="tx1"/>
                </a:solidFill>
                <a:effectLst/>
                <a:latin typeface="+mn-lt"/>
                <a:ea typeface="+mn-ea"/>
                <a:cs typeface="+mn-cs"/>
              </a:rPr>
              <a:t>identifies</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prioritizes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key</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scientific</a:t>
            </a:r>
            <a:r>
              <a:rPr lang="da-DK" sz="1200" kern="1200" dirty="0">
                <a:solidFill>
                  <a:schemeClr val="tx1"/>
                </a:solidFill>
                <a:effectLst/>
                <a:latin typeface="+mn-lt"/>
                <a:ea typeface="+mn-ea"/>
                <a:cs typeface="+mn-cs"/>
              </a:rPr>
              <a:t> information </a:t>
            </a:r>
            <a:r>
              <a:rPr lang="da-DK" sz="1200" kern="1200" dirty="0" err="1">
                <a:solidFill>
                  <a:schemeClr val="tx1"/>
                </a:solidFill>
                <a:effectLst/>
                <a:latin typeface="+mn-lt"/>
                <a:ea typeface="+mn-ea"/>
                <a:cs typeface="+mn-cs"/>
              </a:rPr>
              <a:t>needed</a:t>
            </a:r>
            <a:r>
              <a:rPr lang="da-DK" sz="1200" kern="1200" dirty="0">
                <a:solidFill>
                  <a:schemeClr val="tx1"/>
                </a:solidFill>
                <a:effectLst/>
                <a:latin typeface="+mn-lt"/>
                <a:ea typeface="+mn-ea"/>
                <a:cs typeface="+mn-cs"/>
              </a:rPr>
              <a:t> for </a:t>
            </a:r>
            <a:r>
              <a:rPr lang="da-DK" sz="1200" kern="1200" dirty="0" err="1">
                <a:solidFill>
                  <a:schemeClr val="tx1"/>
                </a:solidFill>
                <a:effectLst/>
                <a:latin typeface="+mn-lt"/>
                <a:ea typeface="+mn-ea"/>
                <a:cs typeface="+mn-cs"/>
              </a:rPr>
              <a:t>policymakers</a:t>
            </a:r>
            <a:r>
              <a:rPr lang="da-DK" sz="1200" kern="1200" dirty="0">
                <a:solidFill>
                  <a:schemeClr val="tx1"/>
                </a:solidFill>
                <a:effectLst/>
                <a:latin typeface="+mn-lt"/>
                <a:ea typeface="+mn-ea"/>
                <a:cs typeface="+mn-cs"/>
              </a:rPr>
              <a:t> at </a:t>
            </a:r>
            <a:r>
              <a:rPr lang="da-DK" sz="1200" kern="1200" dirty="0" err="1">
                <a:solidFill>
                  <a:schemeClr val="tx1"/>
                </a:solidFill>
                <a:effectLst/>
                <a:latin typeface="+mn-lt"/>
                <a:ea typeface="+mn-ea"/>
                <a:cs typeface="+mn-cs"/>
              </a:rPr>
              <a:t>appropriate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scales</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catalyses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efforts</a:t>
            </a:r>
            <a:r>
              <a:rPr lang="da-DK" sz="1200" kern="1200" dirty="0">
                <a:solidFill>
                  <a:schemeClr val="tx1"/>
                </a:solidFill>
                <a:effectLst/>
                <a:latin typeface="+mn-lt"/>
                <a:ea typeface="+mn-ea"/>
                <a:cs typeface="+mn-cs"/>
              </a:rPr>
              <a:t> to generate new </a:t>
            </a:r>
            <a:r>
              <a:rPr lang="da-DK" sz="1200" kern="1200" dirty="0" err="1">
                <a:solidFill>
                  <a:schemeClr val="tx1"/>
                </a:solidFill>
                <a:effectLst/>
                <a:latin typeface="+mn-lt"/>
                <a:ea typeface="+mn-ea"/>
                <a:cs typeface="+mn-cs"/>
              </a:rPr>
              <a:t>knowledge</a:t>
            </a:r>
            <a:r>
              <a:rPr lang="da-DK" sz="1200" kern="1200" dirty="0">
                <a:solidFill>
                  <a:schemeClr val="tx1"/>
                </a:solidFill>
                <a:effectLst/>
                <a:latin typeface="+mn-lt"/>
                <a:ea typeface="+mn-ea"/>
                <a:cs typeface="+mn-cs"/>
              </a:rPr>
              <a:t> by </a:t>
            </a:r>
            <a:r>
              <a:rPr lang="da-DK" sz="1200" kern="1200" dirty="0" err="1">
                <a:solidFill>
                  <a:schemeClr val="tx1"/>
                </a:solidFill>
                <a:effectLst/>
                <a:latin typeface="+mn-lt"/>
                <a:ea typeface="+mn-ea"/>
                <a:cs typeface="+mn-cs"/>
              </a:rPr>
              <a:t>engaging</a:t>
            </a:r>
            <a:r>
              <a:rPr lang="da-DK" sz="1200" kern="1200" dirty="0">
                <a:solidFill>
                  <a:schemeClr val="tx1"/>
                </a:solidFill>
                <a:effectLst/>
                <a:latin typeface="+mn-lt"/>
                <a:ea typeface="+mn-ea"/>
                <a:cs typeface="+mn-cs"/>
              </a:rPr>
              <a:t> in </a:t>
            </a:r>
            <a:r>
              <a:rPr lang="da-DK" sz="1200" kern="1200" dirty="0" err="1">
                <a:solidFill>
                  <a:schemeClr val="tx1"/>
                </a:solidFill>
                <a:effectLst/>
                <a:latin typeface="+mn-lt"/>
                <a:ea typeface="+mn-ea"/>
                <a:cs typeface="+mn-cs"/>
              </a:rPr>
              <a:t>dialogue</a:t>
            </a:r>
            <a:r>
              <a:rPr lang="da-DK" sz="1200" kern="1200" dirty="0">
                <a:solidFill>
                  <a:schemeClr val="tx1"/>
                </a:solidFill>
                <a:effectLst/>
                <a:latin typeface="+mn-lt"/>
                <a:ea typeface="+mn-ea"/>
                <a:cs typeface="+mn-cs"/>
              </a:rPr>
              <a:t> with </a:t>
            </a:r>
            <a:r>
              <a:rPr lang="da-DK" sz="1200" kern="1200" dirty="0" err="1">
                <a:solidFill>
                  <a:schemeClr val="tx1"/>
                </a:solidFill>
                <a:effectLst/>
                <a:latin typeface="+mn-lt"/>
                <a:ea typeface="+mn-ea"/>
                <a:cs typeface="+mn-cs"/>
              </a:rPr>
              <a:t>key</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scientific</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organizations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policymakers</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funding</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organizations</a:t>
            </a:r>
            <a:r>
              <a:rPr lang="da-DK" sz="1200" kern="1200" dirty="0">
                <a:solidFill>
                  <a:schemeClr val="tx1"/>
                </a:solidFill>
                <a:effectLst/>
                <a:latin typeface="+mn-lt"/>
                <a:ea typeface="+mn-ea"/>
                <a:cs typeface="+mn-cs"/>
              </a:rPr>
              <a:t>, but </a:t>
            </a:r>
            <a:r>
              <a:rPr lang="da-DK" sz="1200" kern="1200" dirty="0" err="1">
                <a:solidFill>
                  <a:schemeClr val="tx1"/>
                </a:solidFill>
                <a:effectLst/>
                <a:latin typeface="+mn-lt"/>
                <a:ea typeface="+mn-ea"/>
                <a:cs typeface="+mn-cs"/>
              </a:rPr>
              <a:t>should</a:t>
            </a:r>
            <a:r>
              <a:rPr lang="da-DK" sz="1200" kern="1200" dirty="0">
                <a:solidFill>
                  <a:schemeClr val="tx1"/>
                </a:solidFill>
                <a:effectLst/>
                <a:latin typeface="+mn-lt"/>
                <a:ea typeface="+mn-ea"/>
                <a:cs typeface="+mn-cs"/>
              </a:rPr>
              <a:t> not </a:t>
            </a:r>
            <a:r>
              <a:rPr lang="da-DK" sz="1200" kern="1200" dirty="0" err="1">
                <a:solidFill>
                  <a:schemeClr val="tx1"/>
                </a:solidFill>
                <a:effectLst/>
                <a:latin typeface="+mn-lt"/>
                <a:ea typeface="+mn-ea"/>
                <a:cs typeface="+mn-cs"/>
              </a:rPr>
              <a:t>directly</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undertake</a:t>
            </a:r>
            <a:r>
              <a:rPr lang="da-DK" sz="1200" kern="1200" dirty="0">
                <a:solidFill>
                  <a:schemeClr val="tx1"/>
                </a:solidFill>
                <a:effectLst/>
                <a:latin typeface="+mn-lt"/>
                <a:ea typeface="+mn-ea"/>
                <a:cs typeface="+mn-cs"/>
              </a:rPr>
              <a:t> new research; </a:t>
            </a:r>
            <a:endParaRPr lang="da-DK" dirty="0"/>
          </a:p>
          <a:p>
            <a:r>
              <a:rPr lang="da-DK" sz="1200" kern="1200" dirty="0">
                <a:solidFill>
                  <a:schemeClr val="tx1"/>
                </a:solidFill>
                <a:effectLst/>
                <a:latin typeface="+mn-lt"/>
                <a:ea typeface="+mn-ea"/>
                <a:cs typeface="+mn-cs"/>
              </a:rPr>
              <a:t>(c) ThePlatformperformsregularandtimelyassessmentsofknowledgeonbiodiversityand </a:t>
            </a:r>
            <a:r>
              <a:rPr lang="da-DK" sz="1200" kern="1200" dirty="0" err="1">
                <a:solidFill>
                  <a:schemeClr val="tx1"/>
                </a:solidFill>
                <a:effectLst/>
                <a:latin typeface="+mn-lt"/>
                <a:ea typeface="+mn-ea"/>
                <a:cs typeface="+mn-cs"/>
              </a:rPr>
              <a:t>ecosystem</a:t>
            </a:r>
            <a:r>
              <a:rPr lang="da-DK" sz="1200" kern="1200" dirty="0">
                <a:solidFill>
                  <a:schemeClr val="tx1"/>
                </a:solidFill>
                <a:effectLst/>
                <a:latin typeface="+mn-lt"/>
                <a:ea typeface="+mn-ea"/>
                <a:cs typeface="+mn-cs"/>
              </a:rPr>
              <a:t> services and </a:t>
            </a:r>
            <a:r>
              <a:rPr lang="da-DK" sz="1200" kern="1200" dirty="0" err="1">
                <a:solidFill>
                  <a:schemeClr val="tx1"/>
                </a:solidFill>
                <a:effectLst/>
                <a:latin typeface="+mn-lt"/>
                <a:ea typeface="+mn-ea"/>
                <a:cs typeface="+mn-cs"/>
              </a:rPr>
              <a:t>their</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interlinkages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which</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should</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include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comprehensive</a:t>
            </a:r>
            <a:r>
              <a:rPr lang="da-DK" sz="1200" kern="1200" dirty="0">
                <a:solidFill>
                  <a:schemeClr val="tx1"/>
                </a:solidFill>
                <a:effectLst/>
                <a:latin typeface="+mn-lt"/>
                <a:ea typeface="+mn-ea"/>
                <a:cs typeface="+mn-cs"/>
              </a:rPr>
              <a:t> global, regional and, as </a:t>
            </a:r>
            <a:r>
              <a:rPr lang="da-DK" sz="1200" kern="1200" dirty="0" err="1">
                <a:solidFill>
                  <a:schemeClr val="tx1"/>
                </a:solidFill>
                <a:effectLst/>
                <a:latin typeface="+mn-lt"/>
                <a:ea typeface="+mn-ea"/>
                <a:cs typeface="+mn-cs"/>
              </a:rPr>
              <a:t>necessary</a:t>
            </a:r>
            <a:r>
              <a:rPr lang="da-DK" sz="1200" kern="1200" dirty="0">
                <a:solidFill>
                  <a:schemeClr val="tx1"/>
                </a:solidFill>
                <a:effectLst/>
                <a:latin typeface="+mn-lt"/>
                <a:ea typeface="+mn-ea"/>
                <a:cs typeface="+mn-cs"/>
              </a:rPr>
              <a:t>, subregional </a:t>
            </a:r>
            <a:r>
              <a:rPr lang="da-DK" sz="1200" kern="1200" dirty="0" err="1">
                <a:solidFill>
                  <a:schemeClr val="tx1"/>
                </a:solidFill>
                <a:effectLst/>
                <a:latin typeface="+mn-lt"/>
                <a:ea typeface="+mn-ea"/>
                <a:cs typeface="+mn-cs"/>
              </a:rPr>
              <a:t>assessments</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thematic</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issues</a:t>
            </a:r>
            <a:r>
              <a:rPr lang="da-DK" sz="1200" kern="1200" dirty="0">
                <a:solidFill>
                  <a:schemeClr val="tx1"/>
                </a:solidFill>
                <a:effectLst/>
                <a:latin typeface="+mn-lt"/>
                <a:ea typeface="+mn-ea"/>
                <a:cs typeface="+mn-cs"/>
              </a:rPr>
              <a:t> at </a:t>
            </a:r>
            <a:r>
              <a:rPr lang="da-DK" sz="1200" kern="1200" dirty="0" err="1">
                <a:solidFill>
                  <a:schemeClr val="tx1"/>
                </a:solidFill>
                <a:effectLst/>
                <a:latin typeface="+mn-lt"/>
                <a:ea typeface="+mn-ea"/>
                <a:cs typeface="+mn-cs"/>
              </a:rPr>
              <a:t>appropriate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scales</a:t>
            </a:r>
            <a:r>
              <a:rPr lang="da-DK" sz="1200" kern="1200" dirty="0">
                <a:solidFill>
                  <a:schemeClr val="tx1"/>
                </a:solidFill>
                <a:effectLst/>
                <a:latin typeface="+mn-lt"/>
                <a:ea typeface="+mn-ea"/>
                <a:cs typeface="+mn-cs"/>
              </a:rPr>
              <a:t> and new </a:t>
            </a:r>
            <a:r>
              <a:rPr lang="da-DK" sz="1200" kern="1200" dirty="0" err="1">
                <a:solidFill>
                  <a:schemeClr val="tx1"/>
                </a:solidFill>
                <a:effectLst/>
                <a:latin typeface="+mn-lt"/>
                <a:ea typeface="+mn-ea"/>
                <a:cs typeface="+mn-cs"/>
              </a:rPr>
              <a:t>topics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identified</a:t>
            </a:r>
            <a:r>
              <a:rPr lang="da-DK" sz="1200" kern="1200" dirty="0">
                <a:solidFill>
                  <a:schemeClr val="tx1"/>
                </a:solidFill>
                <a:effectLst/>
                <a:latin typeface="+mn-lt"/>
                <a:ea typeface="+mn-ea"/>
                <a:cs typeface="+mn-cs"/>
              </a:rPr>
              <a:t> by science and as </a:t>
            </a:r>
            <a:r>
              <a:rPr lang="da-DK" sz="1200" kern="1200" dirty="0" err="1">
                <a:solidFill>
                  <a:schemeClr val="tx1"/>
                </a:solidFill>
                <a:effectLst/>
                <a:latin typeface="+mn-lt"/>
                <a:ea typeface="+mn-ea"/>
                <a:cs typeface="+mn-cs"/>
              </a:rPr>
              <a:t>decided</a:t>
            </a:r>
            <a:r>
              <a:rPr lang="da-DK" sz="1200" kern="1200" dirty="0">
                <a:solidFill>
                  <a:schemeClr val="tx1"/>
                </a:solidFill>
                <a:effectLst/>
                <a:latin typeface="+mn-lt"/>
                <a:ea typeface="+mn-ea"/>
                <a:cs typeface="+mn-cs"/>
              </a:rPr>
              <a:t> upon by the </a:t>
            </a:r>
            <a:r>
              <a:rPr lang="da-DK" sz="1200" kern="1200" dirty="0" err="1">
                <a:solidFill>
                  <a:schemeClr val="tx1"/>
                </a:solidFill>
                <a:effectLst/>
                <a:latin typeface="+mn-lt"/>
                <a:ea typeface="+mn-ea"/>
                <a:cs typeface="+mn-cs"/>
              </a:rPr>
              <a:t>Plenary</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These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assessments</a:t>
            </a:r>
            <a:r>
              <a:rPr lang="da-DK" sz="1200" kern="1200" dirty="0">
                <a:solidFill>
                  <a:schemeClr val="tx1"/>
                </a:solidFill>
                <a:effectLst/>
                <a:latin typeface="+mn-lt"/>
                <a:ea typeface="+mn-ea"/>
                <a:cs typeface="+mn-cs"/>
              </a:rPr>
              <a:t> must </a:t>
            </a:r>
            <a:r>
              <a:rPr lang="da-DK" sz="1200" kern="1200" dirty="0" err="1">
                <a:solidFill>
                  <a:schemeClr val="tx1"/>
                </a:solidFill>
                <a:effectLst/>
                <a:latin typeface="+mn-lt"/>
                <a:ea typeface="+mn-ea"/>
                <a:cs typeface="+mn-cs"/>
              </a:rPr>
              <a:t>be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scientifically</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credible</a:t>
            </a:r>
            <a:r>
              <a:rPr lang="da-DK" sz="1200" kern="1200" dirty="0">
                <a:solidFill>
                  <a:schemeClr val="tx1"/>
                </a:solidFill>
                <a:effectLst/>
                <a:latin typeface="+mn-lt"/>
                <a:ea typeface="+mn-ea"/>
                <a:cs typeface="+mn-cs"/>
              </a:rPr>
              <a:t>, independent and peer-</a:t>
            </a:r>
            <a:r>
              <a:rPr lang="da-DK" sz="1200" kern="1200" dirty="0" err="1">
                <a:solidFill>
                  <a:schemeClr val="tx1"/>
                </a:solidFill>
                <a:effectLst/>
                <a:latin typeface="+mn-lt"/>
                <a:ea typeface="+mn-ea"/>
                <a:cs typeface="+mn-cs"/>
              </a:rPr>
              <a:t>reviewed</a:t>
            </a:r>
            <a:r>
              <a:rPr lang="da-DK" sz="1200" kern="1200" dirty="0">
                <a:solidFill>
                  <a:schemeClr val="tx1"/>
                </a:solidFill>
                <a:effectLst/>
                <a:latin typeface="+mn-lt"/>
                <a:ea typeface="+mn-ea"/>
                <a:cs typeface="+mn-cs"/>
              </a:rPr>
              <a:t>, and must </a:t>
            </a:r>
            <a:r>
              <a:rPr lang="da-DK" sz="1200" kern="1200" dirty="0" err="1">
                <a:solidFill>
                  <a:schemeClr val="tx1"/>
                </a:solidFill>
                <a:effectLst/>
                <a:latin typeface="+mn-lt"/>
                <a:ea typeface="+mn-ea"/>
                <a:cs typeface="+mn-cs"/>
              </a:rPr>
              <a:t>identify</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uncertainties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There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should</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be</a:t>
            </a:r>
            <a:r>
              <a:rPr lang="da-DK" sz="1200" kern="1200" dirty="0">
                <a:solidFill>
                  <a:schemeClr val="tx1"/>
                </a:solidFill>
                <a:effectLst/>
                <a:latin typeface="+mn-lt"/>
                <a:ea typeface="+mn-ea"/>
                <a:cs typeface="+mn-cs"/>
              </a:rPr>
              <a:t> a clear and transparent </a:t>
            </a:r>
            <a:r>
              <a:rPr lang="da-DK" sz="1200" kern="1200" dirty="0" err="1">
                <a:solidFill>
                  <a:schemeClr val="tx1"/>
                </a:solidFill>
                <a:effectLst/>
                <a:latin typeface="+mn-lt"/>
                <a:ea typeface="+mn-ea"/>
                <a:cs typeface="+mn-cs"/>
              </a:rPr>
              <a:t>process</a:t>
            </a:r>
            <a:r>
              <a:rPr lang="da-DK" sz="1200" kern="1200" dirty="0">
                <a:solidFill>
                  <a:schemeClr val="tx1"/>
                </a:solidFill>
                <a:effectLst/>
                <a:latin typeface="+mn-lt"/>
                <a:ea typeface="+mn-ea"/>
                <a:cs typeface="+mn-cs"/>
              </a:rPr>
              <a:t> for </a:t>
            </a:r>
            <a:r>
              <a:rPr lang="da-DK" sz="1200" kern="1200" dirty="0" err="1">
                <a:solidFill>
                  <a:schemeClr val="tx1"/>
                </a:solidFill>
                <a:effectLst/>
                <a:latin typeface="+mn-lt"/>
                <a:ea typeface="+mn-ea"/>
                <a:cs typeface="+mn-cs"/>
              </a:rPr>
              <a:t>sharing</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incorporating</a:t>
            </a:r>
            <a:r>
              <a:rPr lang="da-DK" sz="1200" kern="1200" dirty="0">
                <a:solidFill>
                  <a:schemeClr val="tx1"/>
                </a:solidFill>
                <a:effectLst/>
                <a:latin typeface="+mn-lt"/>
                <a:ea typeface="+mn-ea"/>
                <a:cs typeface="+mn-cs"/>
              </a:rPr>
              <a:t> relevant data. The Platform </a:t>
            </a:r>
            <a:r>
              <a:rPr lang="da-DK" sz="1200" kern="1200" dirty="0" err="1">
                <a:solidFill>
                  <a:schemeClr val="tx1"/>
                </a:solidFill>
                <a:effectLst/>
                <a:latin typeface="+mn-lt"/>
                <a:ea typeface="+mn-ea"/>
                <a:cs typeface="+mn-cs"/>
              </a:rPr>
              <a:t>maintains</a:t>
            </a:r>
            <a:r>
              <a:rPr lang="da-DK" sz="1200" kern="1200" dirty="0">
                <a:solidFill>
                  <a:schemeClr val="tx1"/>
                </a:solidFill>
                <a:effectLst/>
                <a:latin typeface="+mn-lt"/>
                <a:ea typeface="+mn-ea"/>
                <a:cs typeface="+mn-cs"/>
              </a:rPr>
              <a:t> a </a:t>
            </a:r>
            <a:r>
              <a:rPr lang="da-DK" sz="1200" kern="1200" dirty="0" err="1">
                <a:solidFill>
                  <a:schemeClr val="tx1"/>
                </a:solidFill>
                <a:effectLst/>
                <a:latin typeface="+mn-lt"/>
                <a:ea typeface="+mn-ea"/>
                <a:cs typeface="+mn-cs"/>
              </a:rPr>
              <a:t>catalogue</a:t>
            </a:r>
            <a:r>
              <a:rPr lang="da-DK" sz="1200" kern="1200" dirty="0">
                <a:solidFill>
                  <a:schemeClr val="tx1"/>
                </a:solidFill>
                <a:effectLst/>
                <a:latin typeface="+mn-lt"/>
                <a:ea typeface="+mn-ea"/>
                <a:cs typeface="+mn-cs"/>
              </a:rPr>
              <a:t> of relevant </a:t>
            </a:r>
            <a:r>
              <a:rPr lang="da-DK" sz="1200" kern="1200" dirty="0" err="1">
                <a:solidFill>
                  <a:schemeClr val="tx1"/>
                </a:solidFill>
                <a:effectLst/>
                <a:latin typeface="+mn-lt"/>
                <a:ea typeface="+mn-ea"/>
                <a:cs typeface="+mn-cs"/>
              </a:rPr>
              <a:t>assessments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identifies</a:t>
            </a:r>
            <a:r>
              <a:rPr lang="da-DK" sz="1200" kern="1200" dirty="0">
                <a:solidFill>
                  <a:schemeClr val="tx1"/>
                </a:solidFill>
                <a:effectLst/>
                <a:latin typeface="+mn-lt"/>
                <a:ea typeface="+mn-ea"/>
                <a:cs typeface="+mn-cs"/>
              </a:rPr>
              <a:t> the </a:t>
            </a:r>
            <a:r>
              <a:rPr lang="da-DK" sz="1200" kern="1200" dirty="0" err="1">
                <a:solidFill>
                  <a:schemeClr val="tx1"/>
                </a:solidFill>
                <a:effectLst/>
                <a:latin typeface="+mn-lt"/>
                <a:ea typeface="+mn-ea"/>
                <a:cs typeface="+mn-cs"/>
              </a:rPr>
              <a:t>need</a:t>
            </a:r>
            <a:r>
              <a:rPr lang="da-DK" sz="1200" kern="1200" dirty="0">
                <a:solidFill>
                  <a:schemeClr val="tx1"/>
                </a:solidFill>
                <a:effectLst/>
                <a:latin typeface="+mn-lt"/>
                <a:ea typeface="+mn-ea"/>
                <a:cs typeface="+mn-cs"/>
              </a:rPr>
              <a:t> for regional and subregional </a:t>
            </a:r>
            <a:r>
              <a:rPr lang="da-DK" sz="1200" kern="1200" dirty="0" err="1">
                <a:solidFill>
                  <a:schemeClr val="tx1"/>
                </a:solidFill>
                <a:effectLst/>
                <a:latin typeface="+mn-lt"/>
                <a:ea typeface="+mn-ea"/>
                <a:cs typeface="+mn-cs"/>
              </a:rPr>
              <a:t>assessments</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helps</a:t>
            </a:r>
            <a:r>
              <a:rPr lang="da-DK" sz="1200" kern="1200" dirty="0">
                <a:solidFill>
                  <a:schemeClr val="tx1"/>
                </a:solidFill>
                <a:effectLst/>
                <a:latin typeface="+mn-lt"/>
                <a:ea typeface="+mn-ea"/>
                <a:cs typeface="+mn-cs"/>
              </a:rPr>
              <a:t> to </a:t>
            </a:r>
            <a:r>
              <a:rPr lang="da-DK" sz="1200" kern="1200" dirty="0" err="1">
                <a:solidFill>
                  <a:schemeClr val="tx1"/>
                </a:solidFill>
                <a:effectLst/>
                <a:latin typeface="+mn-lt"/>
                <a:ea typeface="+mn-ea"/>
                <a:cs typeface="+mn-cs"/>
              </a:rPr>
              <a:t>catalyse</a:t>
            </a:r>
            <a:r>
              <a:rPr lang="da-DK" sz="1200" kern="1200" dirty="0">
                <a:solidFill>
                  <a:schemeClr val="tx1"/>
                </a:solidFill>
                <a:effectLst/>
                <a:latin typeface="+mn-lt"/>
                <a:ea typeface="+mn-ea"/>
                <a:cs typeface="+mn-cs"/>
              </a:rPr>
              <a:t> support for subregional and national </a:t>
            </a:r>
            <a:r>
              <a:rPr lang="da-DK" sz="1200" kern="1200" dirty="0" err="1">
                <a:solidFill>
                  <a:schemeClr val="tx1"/>
                </a:solidFill>
                <a:effectLst/>
                <a:latin typeface="+mn-lt"/>
                <a:ea typeface="+mn-ea"/>
                <a:cs typeface="+mn-cs"/>
              </a:rPr>
              <a:t>assessments</a:t>
            </a:r>
            <a:r>
              <a:rPr lang="da-DK" sz="1200" kern="1200" dirty="0">
                <a:solidFill>
                  <a:schemeClr val="tx1"/>
                </a:solidFill>
                <a:effectLst/>
                <a:latin typeface="+mn-lt"/>
                <a:ea typeface="+mn-ea"/>
                <a:cs typeface="+mn-cs"/>
              </a:rPr>
              <a:t>, as </a:t>
            </a:r>
            <a:r>
              <a:rPr lang="da-DK" sz="1200" kern="1200" dirty="0" err="1">
                <a:solidFill>
                  <a:schemeClr val="tx1"/>
                </a:solidFill>
                <a:effectLst/>
                <a:latin typeface="+mn-lt"/>
                <a:ea typeface="+mn-ea"/>
                <a:cs typeface="+mn-cs"/>
              </a:rPr>
              <a:t>appropriate</a:t>
            </a:r>
            <a:r>
              <a:rPr lang="da-DK" sz="1200" kern="1200" dirty="0">
                <a:solidFill>
                  <a:schemeClr val="tx1"/>
                </a:solidFill>
                <a:effectLst/>
                <a:latin typeface="+mn-lt"/>
                <a:ea typeface="+mn-ea"/>
                <a:cs typeface="+mn-cs"/>
              </a:rPr>
              <a:t>; </a:t>
            </a:r>
            <a:endParaRPr lang="da-DK" dirty="0"/>
          </a:p>
          <a:p>
            <a:r>
              <a:rPr lang="da-DK" sz="1200" kern="1200" dirty="0">
                <a:solidFill>
                  <a:schemeClr val="tx1"/>
                </a:solidFill>
                <a:effectLst/>
                <a:latin typeface="+mn-lt"/>
                <a:ea typeface="+mn-ea"/>
                <a:cs typeface="+mn-cs"/>
              </a:rPr>
              <a:t>(d) ThePlatformsupportspolicyformulationandimplementationbyidentifyingpolicy- relevant </a:t>
            </a:r>
            <a:r>
              <a:rPr lang="da-DK" sz="1200" kern="1200" dirty="0" err="1">
                <a:solidFill>
                  <a:schemeClr val="tx1"/>
                </a:solidFill>
                <a:effectLst/>
                <a:latin typeface="+mn-lt"/>
                <a:ea typeface="+mn-ea"/>
                <a:cs typeface="+mn-cs"/>
              </a:rPr>
              <a:t>tools</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methodologies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such</a:t>
            </a:r>
            <a:r>
              <a:rPr lang="da-DK" sz="1200" kern="1200" dirty="0">
                <a:solidFill>
                  <a:schemeClr val="tx1"/>
                </a:solidFill>
                <a:effectLst/>
                <a:latin typeface="+mn-lt"/>
                <a:ea typeface="+mn-ea"/>
                <a:cs typeface="+mn-cs"/>
              </a:rPr>
              <a:t> as </a:t>
            </a:r>
            <a:r>
              <a:rPr lang="da-DK" sz="1200" kern="1200" dirty="0" err="1">
                <a:solidFill>
                  <a:schemeClr val="tx1"/>
                </a:solidFill>
                <a:effectLst/>
                <a:latin typeface="+mn-lt"/>
                <a:ea typeface="+mn-ea"/>
                <a:cs typeface="+mn-cs"/>
              </a:rPr>
              <a:t>those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arising</a:t>
            </a:r>
            <a:r>
              <a:rPr lang="da-DK" sz="1200" kern="1200" dirty="0">
                <a:solidFill>
                  <a:schemeClr val="tx1"/>
                </a:solidFill>
                <a:effectLst/>
                <a:latin typeface="+mn-lt"/>
                <a:ea typeface="+mn-ea"/>
                <a:cs typeface="+mn-cs"/>
              </a:rPr>
              <a:t> from </a:t>
            </a:r>
            <a:r>
              <a:rPr lang="da-DK" sz="1200" kern="1200" dirty="0" err="1">
                <a:solidFill>
                  <a:schemeClr val="tx1"/>
                </a:solidFill>
                <a:effectLst/>
                <a:latin typeface="+mn-lt"/>
                <a:ea typeface="+mn-ea"/>
                <a:cs typeface="+mn-cs"/>
              </a:rPr>
              <a:t>assessments</a:t>
            </a:r>
            <a:r>
              <a:rPr lang="da-DK" sz="1200" kern="1200" dirty="0">
                <a:solidFill>
                  <a:schemeClr val="tx1"/>
                </a:solidFill>
                <a:effectLst/>
                <a:latin typeface="+mn-lt"/>
                <a:ea typeface="+mn-ea"/>
                <a:cs typeface="+mn-cs"/>
              </a:rPr>
              <a:t>, to </a:t>
            </a:r>
            <a:r>
              <a:rPr lang="da-DK" sz="1200" kern="1200" dirty="0" err="1">
                <a:solidFill>
                  <a:schemeClr val="tx1"/>
                </a:solidFill>
                <a:effectLst/>
                <a:latin typeface="+mn-lt"/>
                <a:ea typeface="+mn-ea"/>
                <a:cs typeface="+mn-cs"/>
              </a:rPr>
              <a:t>enable</a:t>
            </a:r>
            <a:r>
              <a:rPr lang="da-DK" sz="1200" kern="1200" dirty="0">
                <a:solidFill>
                  <a:schemeClr val="tx1"/>
                </a:solidFill>
                <a:effectLst/>
                <a:latin typeface="+mn-lt"/>
                <a:ea typeface="+mn-ea"/>
                <a:cs typeface="+mn-cs"/>
              </a:rPr>
              <a:t> decision </a:t>
            </a:r>
            <a:r>
              <a:rPr lang="da-DK" sz="1200" kern="1200" dirty="0" err="1">
                <a:solidFill>
                  <a:schemeClr val="tx1"/>
                </a:solidFill>
                <a:effectLst/>
                <a:latin typeface="+mn-lt"/>
                <a:ea typeface="+mn-ea"/>
                <a:cs typeface="+mn-cs"/>
              </a:rPr>
              <a:t>makers</a:t>
            </a:r>
            <a:r>
              <a:rPr lang="da-DK" sz="1200" kern="1200" dirty="0">
                <a:solidFill>
                  <a:schemeClr val="tx1"/>
                </a:solidFill>
                <a:effectLst/>
                <a:latin typeface="+mn-lt"/>
                <a:ea typeface="+mn-ea"/>
                <a:cs typeface="+mn-cs"/>
              </a:rPr>
              <a:t> to </a:t>
            </a:r>
            <a:r>
              <a:rPr lang="da-DK" sz="1200" kern="1200" dirty="0" err="1">
                <a:solidFill>
                  <a:schemeClr val="tx1"/>
                </a:solidFill>
                <a:effectLst/>
                <a:latin typeface="+mn-lt"/>
                <a:ea typeface="+mn-ea"/>
                <a:cs typeface="+mn-cs"/>
              </a:rPr>
              <a:t>gain</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access</a:t>
            </a:r>
            <a:r>
              <a:rPr lang="da-DK" sz="1200" kern="1200" dirty="0">
                <a:solidFill>
                  <a:schemeClr val="tx1"/>
                </a:solidFill>
                <a:effectLst/>
                <a:latin typeface="+mn-lt"/>
                <a:ea typeface="+mn-ea"/>
                <a:cs typeface="+mn-cs"/>
              </a:rPr>
              <a:t> to </a:t>
            </a:r>
            <a:r>
              <a:rPr lang="da-DK" sz="1200" kern="1200" dirty="0" err="1">
                <a:solidFill>
                  <a:schemeClr val="tx1"/>
                </a:solidFill>
                <a:effectLst/>
                <a:latin typeface="+mn-lt"/>
                <a:ea typeface="+mn-ea"/>
                <a:cs typeface="+mn-cs"/>
              </a:rPr>
              <a:t>those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tools</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methodologies</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where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necessary</a:t>
            </a:r>
            <a:r>
              <a:rPr lang="da-DK" sz="1200" kern="1200" dirty="0">
                <a:solidFill>
                  <a:schemeClr val="tx1"/>
                </a:solidFill>
                <a:effectLst/>
                <a:latin typeface="+mn-lt"/>
                <a:ea typeface="+mn-ea"/>
                <a:cs typeface="+mn-cs"/>
              </a:rPr>
              <a:t>, to promote and </a:t>
            </a:r>
            <a:r>
              <a:rPr lang="da-DK" sz="1200" kern="1200" dirty="0" err="1">
                <a:solidFill>
                  <a:schemeClr val="tx1"/>
                </a:solidFill>
                <a:effectLst/>
                <a:latin typeface="+mn-lt"/>
                <a:ea typeface="+mn-ea"/>
                <a:cs typeface="+mn-cs"/>
              </a:rPr>
              <a:t>catalyse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their</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further</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development</a:t>
            </a:r>
            <a:r>
              <a:rPr lang="da-DK" sz="1200" kern="1200" dirty="0">
                <a:solidFill>
                  <a:schemeClr val="tx1"/>
                </a:solidFill>
                <a:effectLst/>
                <a:latin typeface="+mn-lt"/>
                <a:ea typeface="+mn-ea"/>
                <a:cs typeface="+mn-cs"/>
              </a:rPr>
              <a:t>; </a:t>
            </a:r>
            <a:endParaRPr lang="da-DK" dirty="0"/>
          </a:p>
          <a:p>
            <a:r>
              <a:rPr lang="da-DK" sz="1200" kern="1200" dirty="0">
                <a:solidFill>
                  <a:schemeClr val="tx1"/>
                </a:solidFill>
                <a:effectLst/>
                <a:latin typeface="+mn-lt"/>
                <a:ea typeface="+mn-ea"/>
                <a:cs typeface="+mn-cs"/>
              </a:rPr>
              <a:t>(e) The Platform </a:t>
            </a:r>
            <a:r>
              <a:rPr lang="da-DK" sz="1200" kern="1200" dirty="0" err="1">
                <a:solidFill>
                  <a:schemeClr val="tx1"/>
                </a:solidFill>
                <a:effectLst/>
                <a:latin typeface="+mn-lt"/>
                <a:ea typeface="+mn-ea"/>
                <a:cs typeface="+mn-cs"/>
              </a:rPr>
              <a:t>prioritizes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key</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capacity-building</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needs</a:t>
            </a:r>
            <a:r>
              <a:rPr lang="da-DK" sz="1200" kern="1200" dirty="0">
                <a:solidFill>
                  <a:schemeClr val="tx1"/>
                </a:solidFill>
                <a:effectLst/>
                <a:latin typeface="+mn-lt"/>
                <a:ea typeface="+mn-ea"/>
                <a:cs typeface="+mn-cs"/>
              </a:rPr>
              <a:t> to </a:t>
            </a:r>
            <a:r>
              <a:rPr lang="da-DK" sz="1200" kern="1200" dirty="0" err="1">
                <a:solidFill>
                  <a:schemeClr val="tx1"/>
                </a:solidFill>
                <a:effectLst/>
                <a:latin typeface="+mn-lt"/>
                <a:ea typeface="+mn-ea"/>
                <a:cs typeface="+mn-cs"/>
              </a:rPr>
              <a:t>improve</a:t>
            </a:r>
            <a:r>
              <a:rPr lang="da-DK" sz="1200" kern="1200" dirty="0">
                <a:solidFill>
                  <a:schemeClr val="tx1"/>
                </a:solidFill>
                <a:effectLst/>
                <a:latin typeface="+mn-lt"/>
                <a:ea typeface="+mn-ea"/>
                <a:cs typeface="+mn-cs"/>
              </a:rPr>
              <a:t> the science-policy interface at </a:t>
            </a:r>
            <a:r>
              <a:rPr lang="da-DK" sz="1200" kern="1200" dirty="0" err="1">
                <a:solidFill>
                  <a:schemeClr val="tx1"/>
                </a:solidFill>
                <a:effectLst/>
                <a:latin typeface="+mn-lt"/>
                <a:ea typeface="+mn-ea"/>
                <a:cs typeface="+mn-cs"/>
              </a:rPr>
              <a:t>appropriate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levels</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then</a:t>
            </a:r>
            <a:r>
              <a:rPr lang="da-DK" sz="1200" kern="1200" dirty="0">
                <a:solidFill>
                  <a:schemeClr val="tx1"/>
                </a:solidFill>
                <a:effectLst/>
                <a:latin typeface="+mn-lt"/>
                <a:ea typeface="+mn-ea"/>
                <a:cs typeface="+mn-cs"/>
              </a:rPr>
              <a:t> provides and </a:t>
            </a:r>
            <a:r>
              <a:rPr lang="da-DK" sz="1200" kern="1200" dirty="0" err="1">
                <a:solidFill>
                  <a:schemeClr val="tx1"/>
                </a:solidFill>
                <a:effectLst/>
                <a:latin typeface="+mn-lt"/>
                <a:ea typeface="+mn-ea"/>
                <a:cs typeface="+mn-cs"/>
              </a:rPr>
              <a:t>calls</a:t>
            </a:r>
            <a:r>
              <a:rPr lang="da-DK" sz="1200" kern="1200" dirty="0">
                <a:solidFill>
                  <a:schemeClr val="tx1"/>
                </a:solidFill>
                <a:effectLst/>
                <a:latin typeface="+mn-lt"/>
                <a:ea typeface="+mn-ea"/>
                <a:cs typeface="+mn-cs"/>
              </a:rPr>
              <a:t> for </a:t>
            </a:r>
            <a:r>
              <a:rPr lang="da-DK" sz="1200" kern="1200" dirty="0" err="1">
                <a:solidFill>
                  <a:schemeClr val="tx1"/>
                </a:solidFill>
                <a:effectLst/>
                <a:latin typeface="+mn-lt"/>
                <a:ea typeface="+mn-ea"/>
                <a:cs typeface="+mn-cs"/>
              </a:rPr>
              <a:t>financial</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other</a:t>
            </a:r>
            <a:r>
              <a:rPr lang="da-DK" sz="1200" kern="1200" dirty="0">
                <a:solidFill>
                  <a:schemeClr val="tx1"/>
                </a:solidFill>
                <a:effectLst/>
                <a:latin typeface="+mn-lt"/>
                <a:ea typeface="+mn-ea"/>
                <a:cs typeface="+mn-cs"/>
              </a:rPr>
              <a:t> support for the </a:t>
            </a:r>
            <a:r>
              <a:rPr lang="da-DK" sz="1200" kern="1200" dirty="0" err="1">
                <a:solidFill>
                  <a:schemeClr val="tx1"/>
                </a:solidFill>
                <a:effectLst/>
                <a:latin typeface="+mn-lt"/>
                <a:ea typeface="+mn-ea"/>
                <a:cs typeface="+mn-cs"/>
              </a:rPr>
              <a:t>highest-priority</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needs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related</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directly</a:t>
            </a:r>
            <a:r>
              <a:rPr lang="da-DK" sz="1200" kern="1200" dirty="0">
                <a:solidFill>
                  <a:schemeClr val="tx1"/>
                </a:solidFill>
                <a:effectLst/>
                <a:latin typeface="+mn-lt"/>
                <a:ea typeface="+mn-ea"/>
                <a:cs typeface="+mn-cs"/>
              </a:rPr>
              <a:t> to </a:t>
            </a:r>
            <a:r>
              <a:rPr lang="da-DK" sz="1200" kern="1200" dirty="0" err="1">
                <a:solidFill>
                  <a:schemeClr val="tx1"/>
                </a:solidFill>
                <a:effectLst/>
                <a:latin typeface="+mn-lt"/>
                <a:ea typeface="+mn-ea"/>
                <a:cs typeface="+mn-cs"/>
              </a:rPr>
              <a:t>its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activities</a:t>
            </a:r>
            <a:r>
              <a:rPr lang="da-DK" sz="1200" kern="1200" dirty="0">
                <a:solidFill>
                  <a:schemeClr val="tx1"/>
                </a:solidFill>
                <a:effectLst/>
                <a:latin typeface="+mn-lt"/>
                <a:ea typeface="+mn-ea"/>
                <a:cs typeface="+mn-cs"/>
              </a:rPr>
              <a:t>, as </a:t>
            </a:r>
            <a:r>
              <a:rPr lang="da-DK" sz="1200" kern="1200" dirty="0" err="1">
                <a:solidFill>
                  <a:schemeClr val="tx1"/>
                </a:solidFill>
                <a:effectLst/>
                <a:latin typeface="+mn-lt"/>
                <a:ea typeface="+mn-ea"/>
                <a:cs typeface="+mn-cs"/>
              </a:rPr>
              <a:t>decided</a:t>
            </a:r>
            <a:r>
              <a:rPr lang="da-DK" sz="1200" kern="1200" dirty="0">
                <a:solidFill>
                  <a:schemeClr val="tx1"/>
                </a:solidFill>
                <a:effectLst/>
                <a:latin typeface="+mn-lt"/>
                <a:ea typeface="+mn-ea"/>
                <a:cs typeface="+mn-cs"/>
              </a:rPr>
              <a:t> by the </a:t>
            </a:r>
            <a:r>
              <a:rPr lang="da-DK" sz="1200" kern="1200" dirty="0" err="1">
                <a:solidFill>
                  <a:schemeClr val="tx1"/>
                </a:solidFill>
                <a:effectLst/>
                <a:latin typeface="+mn-lt"/>
                <a:ea typeface="+mn-ea"/>
                <a:cs typeface="+mn-cs"/>
              </a:rPr>
              <a:t>Plenary</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catalyses</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financing</a:t>
            </a:r>
            <a:r>
              <a:rPr lang="da-DK" sz="1200" kern="1200" dirty="0">
                <a:solidFill>
                  <a:schemeClr val="tx1"/>
                </a:solidFill>
                <a:effectLst/>
                <a:latin typeface="+mn-lt"/>
                <a:ea typeface="+mn-ea"/>
                <a:cs typeface="+mn-cs"/>
              </a:rPr>
              <a:t> for </a:t>
            </a:r>
            <a:r>
              <a:rPr lang="da-DK" sz="1200" kern="1200" dirty="0" err="1">
                <a:solidFill>
                  <a:schemeClr val="tx1"/>
                </a:solidFill>
                <a:effectLst/>
                <a:latin typeface="+mn-lt"/>
                <a:ea typeface="+mn-ea"/>
                <a:cs typeface="+mn-cs"/>
              </a:rPr>
              <a:t>such</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capacity-building</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activities</a:t>
            </a:r>
            <a:r>
              <a:rPr lang="da-DK" sz="1200" kern="1200" dirty="0">
                <a:solidFill>
                  <a:schemeClr val="tx1"/>
                </a:solidFill>
                <a:effectLst/>
                <a:latin typeface="+mn-lt"/>
                <a:ea typeface="+mn-ea"/>
                <a:cs typeface="+mn-cs"/>
              </a:rPr>
              <a:t> by </a:t>
            </a:r>
            <a:r>
              <a:rPr lang="da-DK" sz="1200" kern="1200" dirty="0" err="1">
                <a:solidFill>
                  <a:schemeClr val="tx1"/>
                </a:solidFill>
                <a:effectLst/>
                <a:latin typeface="+mn-lt"/>
                <a:ea typeface="+mn-ea"/>
                <a:cs typeface="+mn-cs"/>
              </a:rPr>
              <a:t>providing</a:t>
            </a:r>
            <a:r>
              <a:rPr lang="da-DK" sz="1200" kern="1200" dirty="0">
                <a:solidFill>
                  <a:schemeClr val="tx1"/>
                </a:solidFill>
                <a:effectLst/>
                <a:latin typeface="+mn-lt"/>
                <a:ea typeface="+mn-ea"/>
                <a:cs typeface="+mn-cs"/>
              </a:rPr>
              <a:t> a forum with </a:t>
            </a:r>
            <a:r>
              <a:rPr lang="da-DK" sz="1200" kern="1200" dirty="0" err="1">
                <a:solidFill>
                  <a:schemeClr val="tx1"/>
                </a:solidFill>
                <a:effectLst/>
                <a:latin typeface="+mn-lt"/>
                <a:ea typeface="+mn-ea"/>
                <a:cs typeface="+mn-cs"/>
              </a:rPr>
              <a:t>conventional</a:t>
            </a:r>
            <a:r>
              <a:rPr lang="da-DK" sz="1200" kern="1200" dirty="0">
                <a:solidFill>
                  <a:schemeClr val="tx1"/>
                </a:solidFill>
                <a:effectLst/>
                <a:latin typeface="+mn-lt"/>
                <a:ea typeface="+mn-ea"/>
                <a:cs typeface="+mn-cs"/>
              </a:rPr>
              <a:t> and potential </a:t>
            </a:r>
            <a:r>
              <a:rPr lang="da-DK" sz="1200" kern="1200" dirty="0" err="1">
                <a:solidFill>
                  <a:schemeClr val="tx1"/>
                </a:solidFill>
                <a:effectLst/>
                <a:latin typeface="+mn-lt"/>
                <a:ea typeface="+mn-ea"/>
                <a:cs typeface="+mn-cs"/>
              </a:rPr>
              <a:t>sources</a:t>
            </a:r>
            <a:r>
              <a:rPr lang="da-DK" sz="1200" kern="1200" dirty="0">
                <a:solidFill>
                  <a:schemeClr val="tx1"/>
                </a:solidFill>
                <a:effectLst/>
                <a:latin typeface="+mn-lt"/>
                <a:ea typeface="+mn-ea"/>
                <a:cs typeface="+mn-cs"/>
              </a:rPr>
              <a:t> of </a:t>
            </a:r>
            <a:r>
              <a:rPr lang="da-DK" sz="1200" kern="1200" dirty="0" err="1">
                <a:solidFill>
                  <a:schemeClr val="tx1"/>
                </a:solidFill>
                <a:effectLst/>
                <a:latin typeface="+mn-lt"/>
                <a:ea typeface="+mn-ea"/>
                <a:cs typeface="+mn-cs"/>
              </a:rPr>
              <a:t>funding</a:t>
            </a:r>
            <a:r>
              <a:rPr lang="da-DK" sz="1200" kern="1200" dirty="0">
                <a:solidFill>
                  <a:schemeClr val="tx1"/>
                </a:solidFill>
                <a:effectLst/>
                <a:latin typeface="+mn-lt"/>
                <a:ea typeface="+mn-ea"/>
                <a:cs typeface="+mn-cs"/>
              </a:rPr>
              <a:t>. </a:t>
            </a:r>
            <a:endParaRPr lang="da-DK" dirty="0"/>
          </a:p>
          <a:p>
            <a:endParaRPr lang="da-DK" dirty="0"/>
          </a:p>
        </p:txBody>
      </p:sp>
      <p:sp>
        <p:nvSpPr>
          <p:cNvPr id="4" name="Slide Number Placeholder 3"/>
          <p:cNvSpPr>
            <a:spLocks noGrp="1"/>
          </p:cNvSpPr>
          <p:nvPr>
            <p:ph type="sldNum" sz="quarter" idx="10"/>
          </p:nvPr>
        </p:nvSpPr>
        <p:spPr/>
        <p:txBody>
          <a:bodyPr/>
          <a:lstStyle/>
          <a:p>
            <a:fld id="{37A0329C-91F7-CD43-B485-EB526DB269DE}" type="slidenum">
              <a:rPr lang="en-US" smtClean="0"/>
              <a:t>3</a:t>
            </a:fld>
            <a:endParaRPr lang="en-US"/>
          </a:p>
        </p:txBody>
      </p:sp>
    </p:spTree>
    <p:extLst>
      <p:ext uri="{BB962C8B-B14F-4D97-AF65-F5344CB8AC3E}">
        <p14:creationId xmlns:p14="http://schemas.microsoft.com/office/powerpoint/2010/main" val="2600313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GB" smtClean="0"/>
              <a:t>21</a:t>
            </a:fld>
            <a:endParaRPr lang="en-GB" dirty="0"/>
          </a:p>
        </p:txBody>
      </p:sp>
    </p:spTree>
    <p:extLst>
      <p:ext uri="{BB962C8B-B14F-4D97-AF65-F5344CB8AC3E}">
        <p14:creationId xmlns:p14="http://schemas.microsoft.com/office/powerpoint/2010/main" val="2559133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GB" smtClean="0"/>
              <a:t>22</a:t>
            </a:fld>
            <a:endParaRPr lang="en-GB" dirty="0"/>
          </a:p>
        </p:txBody>
      </p:sp>
    </p:spTree>
    <p:extLst>
      <p:ext uri="{BB962C8B-B14F-4D97-AF65-F5344CB8AC3E}">
        <p14:creationId xmlns:p14="http://schemas.microsoft.com/office/powerpoint/2010/main" val="3600106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Engage stakeholders in the needs assessment</a:t>
            </a:r>
            <a:r>
              <a:rPr lang="en-GB" baseline="0" dirty="0"/>
              <a:t> and action planning</a:t>
            </a:r>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GB" smtClean="0"/>
              <a:t>23</a:t>
            </a:fld>
            <a:endParaRPr lang="en-GB" dirty="0"/>
          </a:p>
        </p:txBody>
      </p:sp>
    </p:spTree>
    <p:extLst>
      <p:ext uri="{BB962C8B-B14F-4D97-AF65-F5344CB8AC3E}">
        <p14:creationId xmlns:p14="http://schemas.microsoft.com/office/powerpoint/2010/main" val="413716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GB" smtClean="0"/>
              <a:t>24</a:t>
            </a:fld>
            <a:endParaRPr lang="en-GB" dirty="0"/>
          </a:p>
        </p:txBody>
      </p:sp>
    </p:spTree>
    <p:extLst>
      <p:ext uri="{BB962C8B-B14F-4D97-AF65-F5344CB8AC3E}">
        <p14:creationId xmlns:p14="http://schemas.microsoft.com/office/powerpoint/2010/main" val="391911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GB" smtClean="0"/>
              <a:t>25</a:t>
            </a:fld>
            <a:endParaRPr lang="en-GB" dirty="0"/>
          </a:p>
        </p:txBody>
      </p:sp>
    </p:spTree>
    <p:extLst>
      <p:ext uri="{BB962C8B-B14F-4D97-AF65-F5344CB8AC3E}">
        <p14:creationId xmlns:p14="http://schemas.microsoft.com/office/powerpoint/2010/main" val="2387634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9303DE-3E45-4DD3-9505-92EF4803EF97}" type="slidenum">
              <a:rPr lang="en-US" smtClean="0"/>
              <a:pPr/>
              <a:t>26</a:t>
            </a:fld>
            <a:endParaRPr lang="en-US"/>
          </a:p>
        </p:txBody>
      </p:sp>
    </p:spTree>
    <p:extLst>
      <p:ext uri="{BB962C8B-B14F-4D97-AF65-F5344CB8AC3E}">
        <p14:creationId xmlns:p14="http://schemas.microsoft.com/office/powerpoint/2010/main" val="317005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4400"/>
              <a:t>Useful</a:t>
            </a:r>
            <a:r>
              <a:rPr lang="en-US" sz="4400" baseline="0"/>
              <a:t> to see GBIF in its different modalities:</a:t>
            </a:r>
          </a:p>
          <a:p>
            <a:pPr marL="114300" indent="-114300"/>
            <a:r>
              <a:rPr lang="en-US" sz="4400" baseline="0"/>
              <a:t>A window on biodiversity</a:t>
            </a:r>
          </a:p>
          <a:p>
            <a:pPr marL="114300" indent="-114300"/>
            <a:r>
              <a:rPr lang="en-US" sz="4400" baseline="0"/>
              <a:t>An informatics infrastructure focuseD on tools and standards in service to science and society</a:t>
            </a:r>
          </a:p>
          <a:p>
            <a:pPr marL="114300" indent="-114300"/>
            <a:r>
              <a:rPr lang="en-US" sz="4400" baseline="0"/>
              <a:t>A global network on bioinformatics</a:t>
            </a:r>
            <a:endParaRPr lang="en-US" sz="4400"/>
          </a:p>
        </p:txBody>
      </p:sp>
      <p:sp>
        <p:nvSpPr>
          <p:cNvPr id="4" name="Slide Number Placeholder 3"/>
          <p:cNvSpPr>
            <a:spLocks noGrp="1"/>
          </p:cNvSpPr>
          <p:nvPr>
            <p:ph type="sldNum" sz="quarter" idx="10"/>
          </p:nvPr>
        </p:nvSpPr>
        <p:spPr/>
        <p:txBody>
          <a:bodyPr/>
          <a:lstStyle/>
          <a:p>
            <a:fld id="{F19303DE-3E45-4DD3-9505-92EF4803EF97}" type="slidenum">
              <a:rPr lang="en-US" smtClean="0"/>
              <a:t>27</a:t>
            </a:fld>
            <a:endParaRPr lang="en-US"/>
          </a:p>
        </p:txBody>
      </p:sp>
    </p:spTree>
    <p:extLst>
      <p:ext uri="{BB962C8B-B14F-4D97-AF65-F5344CB8AC3E}">
        <p14:creationId xmlns:p14="http://schemas.microsoft.com/office/powerpoint/2010/main" val="2410227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9303DE-3E45-4DD3-9505-92EF4803EF97}" type="slidenum">
              <a:rPr lang="en-US" smtClean="0"/>
              <a:pPr/>
              <a:t>28</a:t>
            </a:fld>
            <a:endParaRPr lang="en-US"/>
          </a:p>
        </p:txBody>
      </p:sp>
    </p:spTree>
    <p:extLst>
      <p:ext uri="{BB962C8B-B14F-4D97-AF65-F5344CB8AC3E}">
        <p14:creationId xmlns:p14="http://schemas.microsoft.com/office/powerpoint/2010/main" val="1784557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66612">
              <a:defRPr/>
            </a:pPr>
            <a:fld id="{F19303DE-3E45-4DD3-9505-92EF4803EF97}" type="slidenum">
              <a:rPr lang="en-US">
                <a:solidFill>
                  <a:prstClr val="black"/>
                </a:solidFill>
              </a:rPr>
              <a:pPr defTabSz="966612">
                <a:defRPr/>
              </a:pPr>
              <a:t>38</a:t>
            </a:fld>
            <a:endParaRPr lang="en-US">
              <a:solidFill>
                <a:prstClr val="black"/>
              </a:solidFill>
            </a:endParaRPr>
          </a:p>
        </p:txBody>
      </p:sp>
    </p:spTree>
    <p:extLst>
      <p:ext uri="{BB962C8B-B14F-4D97-AF65-F5344CB8AC3E}">
        <p14:creationId xmlns:p14="http://schemas.microsoft.com/office/powerpoint/2010/main" val="1651263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39</a:t>
            </a:fld>
            <a:endParaRPr lang="en-US"/>
          </a:p>
        </p:txBody>
      </p:sp>
    </p:spTree>
    <p:extLst>
      <p:ext uri="{BB962C8B-B14F-4D97-AF65-F5344CB8AC3E}">
        <p14:creationId xmlns:p14="http://schemas.microsoft.com/office/powerpoint/2010/main" val="2870654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developed the GBIF capacity self-assessment tools in 2015 and so many of you should now be fairly familiar with them. I’d like to use this opportunity to remind you all what these tools can be used for, and what they were not designed to be used for. ‘We will also be reviewing these tools this year – and so this presentation should serve as an invitation for feedback.</a:t>
            </a:r>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GB" smtClean="0"/>
              <a:t>13</a:t>
            </a:fld>
            <a:endParaRPr lang="en-GB" dirty="0"/>
          </a:p>
        </p:txBody>
      </p:sp>
    </p:spTree>
    <p:extLst>
      <p:ext uri="{BB962C8B-B14F-4D97-AF65-F5344CB8AC3E}">
        <p14:creationId xmlns:p14="http://schemas.microsoft.com/office/powerpoint/2010/main" val="3789464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40</a:t>
            </a:fld>
            <a:endParaRPr lang="en-US"/>
          </a:p>
        </p:txBody>
      </p:sp>
    </p:spTree>
    <p:extLst>
      <p:ext uri="{BB962C8B-B14F-4D97-AF65-F5344CB8AC3E}">
        <p14:creationId xmlns:p14="http://schemas.microsoft.com/office/powerpoint/2010/main" val="1381428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41</a:t>
            </a:fld>
            <a:endParaRPr lang="en-US"/>
          </a:p>
        </p:txBody>
      </p:sp>
    </p:spTree>
    <p:extLst>
      <p:ext uri="{BB962C8B-B14F-4D97-AF65-F5344CB8AC3E}">
        <p14:creationId xmlns:p14="http://schemas.microsoft.com/office/powerpoint/2010/main" val="3748561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42</a:t>
            </a:fld>
            <a:endParaRPr lang="en-US"/>
          </a:p>
        </p:txBody>
      </p:sp>
    </p:spTree>
    <p:extLst>
      <p:ext uri="{BB962C8B-B14F-4D97-AF65-F5344CB8AC3E}">
        <p14:creationId xmlns:p14="http://schemas.microsoft.com/office/powerpoint/2010/main" val="576016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43</a:t>
            </a:fld>
            <a:endParaRPr lang="en-US"/>
          </a:p>
        </p:txBody>
      </p:sp>
    </p:spTree>
    <p:extLst>
      <p:ext uri="{BB962C8B-B14F-4D97-AF65-F5344CB8AC3E}">
        <p14:creationId xmlns:p14="http://schemas.microsoft.com/office/powerpoint/2010/main" val="2739859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44</a:t>
            </a:fld>
            <a:endParaRPr lang="en-US"/>
          </a:p>
        </p:txBody>
      </p:sp>
    </p:spTree>
    <p:extLst>
      <p:ext uri="{BB962C8B-B14F-4D97-AF65-F5344CB8AC3E}">
        <p14:creationId xmlns:p14="http://schemas.microsoft.com/office/powerpoint/2010/main" val="2856095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45</a:t>
            </a:fld>
            <a:endParaRPr lang="en-US"/>
          </a:p>
        </p:txBody>
      </p:sp>
    </p:spTree>
    <p:extLst>
      <p:ext uri="{BB962C8B-B14F-4D97-AF65-F5344CB8AC3E}">
        <p14:creationId xmlns:p14="http://schemas.microsoft.com/office/powerpoint/2010/main" val="3976464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46</a:t>
            </a:fld>
            <a:endParaRPr lang="en-US"/>
          </a:p>
        </p:txBody>
      </p:sp>
    </p:spTree>
    <p:extLst>
      <p:ext uri="{BB962C8B-B14F-4D97-AF65-F5344CB8AC3E}">
        <p14:creationId xmlns:p14="http://schemas.microsoft.com/office/powerpoint/2010/main" val="926019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47</a:t>
            </a:fld>
            <a:endParaRPr lang="en-US"/>
          </a:p>
        </p:txBody>
      </p:sp>
    </p:spTree>
    <p:extLst>
      <p:ext uri="{BB962C8B-B14F-4D97-AF65-F5344CB8AC3E}">
        <p14:creationId xmlns:p14="http://schemas.microsoft.com/office/powerpoint/2010/main" val="588148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48</a:t>
            </a:fld>
            <a:endParaRPr lang="en-US"/>
          </a:p>
        </p:txBody>
      </p:sp>
    </p:spTree>
    <p:extLst>
      <p:ext uri="{BB962C8B-B14F-4D97-AF65-F5344CB8AC3E}">
        <p14:creationId xmlns:p14="http://schemas.microsoft.com/office/powerpoint/2010/main" val="377766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49</a:t>
            </a:fld>
            <a:endParaRPr lang="en-US"/>
          </a:p>
        </p:txBody>
      </p:sp>
    </p:spTree>
    <p:extLst>
      <p:ext uri="{BB962C8B-B14F-4D97-AF65-F5344CB8AC3E}">
        <p14:creationId xmlns:p14="http://schemas.microsoft.com/office/powerpoint/2010/main" val="285662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were putting together </a:t>
            </a:r>
            <a:r>
              <a:rPr lang="en-GB" baseline="0" dirty="0"/>
              <a:t>the CE framework for GBIF, we included the UNDP capacity enhancement cycle shown on this slide – which outlines a logical way to address capacity enhancement, starting by engaging with key stakeholders, the assessing the capacity assets and needs, before formulating and implementing a capacity development response, which should finally be evaluated to see whether the desired progress has been made before starting the cycle again.  </a:t>
            </a:r>
          </a:p>
          <a:p>
            <a:endParaRPr lang="en-GB" baseline="0" dirty="0"/>
          </a:p>
          <a:p>
            <a:r>
              <a:rPr lang="en-GB" baseline="0" dirty="0"/>
              <a:t>The important part of this for the way our network is approaching capacity enhancement is that GBIF should aim to support capacity development actions that are demand-driven and based on solid assessments of the baseline capacity assets and needs.</a:t>
            </a:r>
          </a:p>
          <a:p>
            <a:endParaRPr lang="en-GB" baseline="0" dirty="0"/>
          </a:p>
          <a:p>
            <a:r>
              <a:rPr lang="en-GB" baseline="0" dirty="0"/>
              <a:t>From this, we then went on to consider how GBIF could develop a tool that would assist our Participants in carrying out these kinds of capacity assessment.</a:t>
            </a:r>
          </a:p>
          <a:p>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GB" smtClean="0"/>
              <a:t>14</a:t>
            </a:fld>
            <a:endParaRPr lang="en-GB" dirty="0"/>
          </a:p>
        </p:txBody>
      </p:sp>
    </p:spTree>
    <p:extLst>
      <p:ext uri="{BB962C8B-B14F-4D97-AF65-F5344CB8AC3E}">
        <p14:creationId xmlns:p14="http://schemas.microsoft.com/office/powerpoint/2010/main" val="150531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started by developing a tool for capacity self assessment for national biodiversity information facilities – or GBIF-related activities carried out in a country. </a:t>
            </a:r>
          </a:p>
          <a:p>
            <a:endParaRPr lang="en-GB" baseline="0" dirty="0"/>
          </a:p>
          <a:p>
            <a:r>
              <a:rPr lang="en-GB" baseline="0" dirty="0"/>
              <a:t>Firstly, It is important to note that this is about self-assessment – we also wanted to move away from too many reporting requirements for our Participants or nodes.</a:t>
            </a:r>
          </a:p>
          <a:p>
            <a:endParaRPr lang="en-GB" baseline="0" dirty="0"/>
          </a:p>
          <a:p>
            <a:r>
              <a:rPr lang="en-GB" baseline="0" dirty="0"/>
              <a:t>This self-assessment was built on a framework that is used in our guide to establishing an effective GBIF Participant node, and covers capacity in the four key areas of node activity that are described in the guide.</a:t>
            </a:r>
          </a:p>
          <a:p>
            <a:endParaRPr lang="en-GB" baseline="0" dirty="0"/>
          </a:p>
          <a:p>
            <a:r>
              <a:rPr lang="en-GB" baseline="0" dirty="0"/>
              <a:t>So in addition to serving as a self-assessment tool, this tool is intended to provide further details to Participants on what capacity nodes may need to consider to meet their goals in the four key areas of node activity.</a:t>
            </a:r>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GB" smtClean="0"/>
              <a:t>15</a:t>
            </a:fld>
            <a:endParaRPr lang="en-GB" dirty="0"/>
          </a:p>
        </p:txBody>
      </p:sp>
    </p:spTree>
    <p:extLst>
      <p:ext uri="{BB962C8B-B14F-4D97-AF65-F5344CB8AC3E}">
        <p14:creationId xmlns:p14="http://schemas.microsoft.com/office/powerpoint/2010/main" val="136044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each of the key areas of node activity, we have tried to sketch</a:t>
            </a:r>
            <a:r>
              <a:rPr lang="en-GB" baseline="0" dirty="0"/>
              <a:t> out paths for progress in capacity development for national biodiversity information facilities.</a:t>
            </a:r>
          </a:p>
          <a:p>
            <a:endParaRPr lang="en-GB" baseline="0" dirty="0"/>
          </a:p>
          <a:p>
            <a:r>
              <a:rPr lang="en-GB" baseline="0" dirty="0"/>
              <a:t>These should be seen as a sort of generic model – these are not instructions! Many Participants and nodes will not follow these steps in order, but for those Participants that are just getting started, this should help to give some idea of how to approach these issues.</a:t>
            </a:r>
          </a:p>
          <a:p>
            <a:endParaRPr lang="en-GB" baseline="0" dirty="0"/>
          </a:p>
          <a:p>
            <a:r>
              <a:rPr lang="en-GB" baseline="0" dirty="0"/>
              <a:t>The self-assessment tool then leads you through a series of questions to assess capacity in for each of these areas. </a:t>
            </a:r>
          </a:p>
          <a:p>
            <a:endParaRPr lang="en-GB" baseline="0" dirty="0"/>
          </a:p>
          <a:p>
            <a:r>
              <a:rPr lang="en-GB" baseline="0" dirty="0"/>
              <a:t>SO for this first key area of coordinating a national biodiversity information facility, the capacity areas are about designating a national node, ensuring that the institution that hosts the node has assumed the responsibilities for the nodes work, identifying the major stakeholders,…</a:t>
            </a:r>
          </a:p>
        </p:txBody>
      </p:sp>
      <p:sp>
        <p:nvSpPr>
          <p:cNvPr id="4" name="Slide Number Placeholder 3"/>
          <p:cNvSpPr>
            <a:spLocks noGrp="1"/>
          </p:cNvSpPr>
          <p:nvPr>
            <p:ph type="sldNum" sz="quarter" idx="10"/>
          </p:nvPr>
        </p:nvSpPr>
        <p:spPr/>
        <p:txBody>
          <a:bodyPr/>
          <a:lstStyle/>
          <a:p>
            <a:fld id="{37A0329C-91F7-CD43-B485-EB526DB269DE}" type="slidenum">
              <a:rPr lang="en-GB" smtClean="0"/>
              <a:t>16</a:t>
            </a:fld>
            <a:endParaRPr lang="en-GB" dirty="0"/>
          </a:p>
        </p:txBody>
      </p:sp>
    </p:spTree>
    <p:extLst>
      <p:ext uri="{BB962C8B-B14F-4D97-AF65-F5344CB8AC3E}">
        <p14:creationId xmlns:p14="http://schemas.microsoft.com/office/powerpoint/2010/main" val="284102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area is about capacity required</a:t>
            </a:r>
            <a:r>
              <a:rPr lang="en-GB" baseline="0" dirty="0"/>
              <a:t> to implement a national biodiversity data mobilization plan.</a:t>
            </a:r>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GB" smtClean="0"/>
              <a:t>17</a:t>
            </a:fld>
            <a:endParaRPr lang="en-GB" dirty="0"/>
          </a:p>
        </p:txBody>
      </p:sp>
    </p:spTree>
    <p:extLst>
      <p:ext uri="{BB962C8B-B14F-4D97-AF65-F5344CB8AC3E}">
        <p14:creationId xmlns:p14="http://schemas.microsoft.com/office/powerpoint/2010/main" val="2199968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third</a:t>
            </a:r>
            <a:r>
              <a:rPr lang="en-GB" baseline="0" dirty="0"/>
              <a:t> is on meeting biodiversity information needs on the national level.  This is an area that we have recognized as very important – but in which we have been lacking training materials and resources.</a:t>
            </a:r>
          </a:p>
          <a:p>
            <a:endParaRPr lang="en-GB" baseline="0" dirty="0"/>
          </a:p>
          <a:p>
            <a:r>
              <a:rPr lang="en-GB" baseline="0" dirty="0"/>
              <a:t>This year – starting with a workshop in Cape Town next week – we will be developing many new training resources for nodes in this area that we will be sharing with you this year.</a:t>
            </a:r>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GB" smtClean="0"/>
              <a:t>18</a:t>
            </a:fld>
            <a:endParaRPr lang="en-GB" dirty="0"/>
          </a:p>
        </p:txBody>
      </p:sp>
    </p:spTree>
    <p:extLst>
      <p:ext uri="{BB962C8B-B14F-4D97-AF65-F5344CB8AC3E}">
        <p14:creationId xmlns:p14="http://schemas.microsoft.com/office/powerpoint/2010/main" val="1591690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final section is about supporting improved management of biodiversity data nationally. This area includes the work at the national level to ensure data quality – and is also an area that is changing rapidly – for example with new tools available such as the GBIF data validator.</a:t>
            </a:r>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GB" smtClean="0"/>
              <a:t>19</a:t>
            </a:fld>
            <a:endParaRPr lang="en-GB" dirty="0"/>
          </a:p>
        </p:txBody>
      </p:sp>
    </p:spTree>
    <p:extLst>
      <p:ext uri="{BB962C8B-B14F-4D97-AF65-F5344CB8AC3E}">
        <p14:creationId xmlns:p14="http://schemas.microsoft.com/office/powerpoint/2010/main" val="706924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Strategy: Planning how to execute the data mobilization. Key considerations include the purpose for mobilization; prioritization of what materials to digitize; </a:t>
            </a:r>
            <a:r>
              <a:rPr lang="en-US" dirty="0" err="1"/>
              <a:t>labour</a:t>
            </a:r>
            <a:r>
              <a:rPr lang="en-US" dirty="0"/>
              <a:t>/expertise; equipment; data standards; choice of database system; and intellectual property rights and licensing issues.</a:t>
            </a:r>
          </a:p>
          <a:p>
            <a:pPr marL="228600" indent="-228600">
              <a:buAutoNum type="arabicPeriod"/>
            </a:pPr>
            <a:r>
              <a:rPr lang="en-US" dirty="0"/>
              <a:t>Digitization: Conversion and capture of data associated with physical specimens and artefacts into electronic formats and databases. This process may involve imaging. </a:t>
            </a:r>
          </a:p>
          <a:p>
            <a:pPr marL="228600" indent="-228600">
              <a:buAutoNum type="arabicPeriod"/>
            </a:pPr>
            <a:r>
              <a:rPr lang="en-US" dirty="0"/>
              <a:t>Publishing: Making digital data (including associated images and multimedia) publicly available online, whether through dedicated institutional and community websites or major Internet repositories. </a:t>
            </a:r>
          </a:p>
          <a:p>
            <a:pPr marL="228600" indent="-228600">
              <a:buAutoNum type="arabicPeriod"/>
            </a:pPr>
            <a:r>
              <a:rPr lang="en-US" dirty="0"/>
              <a:t>Curation and Maintenance: Ongoing performance of tasks including cleaning, correcting and updating data, in part based on feedback. </a:t>
            </a:r>
          </a:p>
          <a:p>
            <a:pPr marL="228600" indent="-228600">
              <a:buAutoNum type="arabicPeriod"/>
            </a:pPr>
            <a:r>
              <a:rPr lang="en-US" dirty="0"/>
              <a:t>Preservation and Archiving: Long-term conservation of digital content and databases to ensure its integrity and persistence. </a:t>
            </a:r>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GB" smtClean="0"/>
              <a:t>20</a:t>
            </a:fld>
            <a:endParaRPr lang="en-GB" dirty="0"/>
          </a:p>
        </p:txBody>
      </p:sp>
    </p:spTree>
    <p:extLst>
      <p:ext uri="{BB962C8B-B14F-4D97-AF65-F5344CB8AC3E}">
        <p14:creationId xmlns:p14="http://schemas.microsoft.com/office/powerpoint/2010/main" val="3768863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1"/>
          </a:xfrm>
        </p:spPr>
        <p:txBody>
          <a:bodyPr lIns="0">
            <a:normAutofit/>
          </a:bodyPr>
          <a:lstStyle>
            <a:lvl1pPr marL="0" indent="0" algn="r">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Location / date / NOTES / CAPTIONS / SOURCES</a:t>
            </a:r>
          </a:p>
        </p:txBody>
      </p:sp>
      <p:sp>
        <p:nvSpPr>
          <p:cNvPr id="2" name="Title 1"/>
          <p:cNvSpPr>
            <a:spLocks noGrp="1"/>
          </p:cNvSpPr>
          <p:nvPr>
            <p:ph type="title" hasCustomPrompt="1"/>
          </p:nvPr>
        </p:nvSpPr>
        <p:spPr>
          <a:xfrm>
            <a:off x="440597" y="2184401"/>
            <a:ext cx="8054116" cy="3234267"/>
          </a:xfrm>
        </p:spPr>
        <p:txBody>
          <a:bodyPr anchor="b" anchorCtr="0">
            <a:noAutofit/>
          </a:bodyPr>
          <a:lstStyle>
            <a:lvl1pPr algn="l">
              <a:defRPr sz="4400" b="1" i="0" cap="none">
                <a:solidFill>
                  <a:srgbClr val="509E2F"/>
                </a:solidFill>
                <a:latin typeface="Arial"/>
                <a:cs typeface="Arial"/>
              </a:defRPr>
            </a:lvl1pPr>
          </a:lstStyle>
          <a:p>
            <a:r>
              <a:rPr lang="en-US" dirty="0"/>
              <a:t>TITLE</a:t>
            </a:r>
          </a:p>
        </p:txBody>
      </p:sp>
      <p:sp>
        <p:nvSpPr>
          <p:cNvPr id="3" name="Text Placeholder 2"/>
          <p:cNvSpPr>
            <a:spLocks noGrp="1"/>
          </p:cNvSpPr>
          <p:nvPr>
            <p:ph type="body" idx="1" hasCustomPrompt="1"/>
          </p:nvPr>
        </p:nvSpPr>
        <p:spPr>
          <a:xfrm>
            <a:off x="440597" y="5503334"/>
            <a:ext cx="8054116" cy="718991"/>
          </a:xfrm>
        </p:spPr>
        <p:txBody>
          <a:bodyPr lIns="0" rIns="0" anchor="b">
            <a:noAutofit/>
          </a:bodyPr>
          <a:lstStyle>
            <a:lvl1pPr marL="0" indent="0" algn="r">
              <a:lnSpc>
                <a:spcPct val="100000"/>
              </a:lnSpc>
              <a:spcBef>
                <a:spcPts val="0"/>
              </a:spcBef>
              <a:spcAft>
                <a:spcPts val="0"/>
              </a:spcAft>
              <a:buNone/>
              <a:defRPr sz="2400" b="0" i="1" kern="1000" cap="none" spc="-5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a:t>
            </a:r>
            <a:br>
              <a:rPr lang="en-US" dirty="0"/>
            </a:br>
            <a:r>
              <a:rPr lang="en-US" dirty="0"/>
              <a:t>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9586" b="23848"/>
          <a:stretch/>
        </p:blipFill>
        <p:spPr>
          <a:xfrm>
            <a:off x="0" y="1706879"/>
            <a:ext cx="9144000" cy="2936241"/>
          </a:xfrm>
          <a:prstGeom prst="rect">
            <a:avLst/>
          </a:prstGeom>
          <a:ln>
            <a:noFill/>
          </a:ln>
          <a:effectLst/>
          <a:scene3d>
            <a:camera prst="orthographicFront"/>
            <a:lightRig rig="threePt" dir="t">
              <a:rot lat="0" lon="0" rev="2700000"/>
            </a:lightRig>
          </a:scene3d>
          <a:sp3d/>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636" y="80208"/>
            <a:ext cx="3793362" cy="1447800"/>
          </a:xfrm>
          <a:prstGeom prst="rect">
            <a:avLst/>
          </a:prstGeom>
        </p:spPr>
      </p:pic>
    </p:spTree>
    <p:extLst>
      <p:ext uri="{BB962C8B-B14F-4D97-AF65-F5344CB8AC3E}">
        <p14:creationId xmlns:p14="http://schemas.microsoft.com/office/powerpoint/2010/main" val="704312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502720"/>
          </a:xfrm>
        </p:spPr>
        <p:txBody>
          <a:bodyPr anchor="t" anchorCtr="0">
            <a:normAutofit/>
          </a:bodyPr>
          <a:lstStyle>
            <a:lvl1pPr algn="l">
              <a:defRPr sz="2800" b="1" cap="all">
                <a:solidFill>
                  <a:srgbClr val="509E2F"/>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87473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20410"/>
            <a:ext cx="4040188" cy="45065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7" y="87473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7" y="1620410"/>
            <a:ext cx="4041775" cy="45065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cxnSp>
        <p:nvCxnSpPr>
          <p:cNvPr id="13" name="Straight Connector 12"/>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757837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509E2F"/>
                </a:solidFill>
              </a:defRPr>
            </a:lvl1pPr>
          </a:lstStyle>
          <a:p>
            <a:r>
              <a:rPr lang="en-US"/>
              <a:t>Click to edit Master title style</a:t>
            </a:r>
            <a:endParaRPr lang="en-US" dirty="0"/>
          </a:p>
        </p:txBody>
      </p:sp>
      <p:cxnSp>
        <p:nvCxnSpPr>
          <p:cNvPr id="6" name="Straight Connector 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52200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813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Centere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noAutofit/>
          </a:bodyPr>
          <a:lstStyle>
            <a:lvl1pPr>
              <a:defRPr sz="4800">
                <a:solidFill>
                  <a:srgbClr val="509E2F"/>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4353858"/>
            <a:ext cx="6400800" cy="1606679"/>
          </a:xfrm>
        </p:spPr>
        <p:txBody>
          <a:bodyPr/>
          <a:lstStyle>
            <a:lvl1pPr marL="0" indent="0" algn="ctr">
              <a:buNone/>
              <a:defRPr>
                <a:solidFill>
                  <a:schemeClr val="tx1">
                    <a:tint val="75000"/>
                  </a:schemeClr>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6" name="Straight Connector 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738611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ver Page">
    <p:bg>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58924"/>
            <a:ext cx="4866908" cy="2742289"/>
          </a:xfrm>
        </p:spPr>
        <p:txBody>
          <a:bodyPr/>
          <a:lstStyle>
            <a:lvl1pPr>
              <a:lnSpc>
                <a:spcPct val="90000"/>
              </a:lnSpc>
              <a:defRPr sz="6600" kern="100" cap="all" spc="-200" baseline="0">
                <a:solidFill>
                  <a:schemeClr val="bg1"/>
                </a:solidFill>
              </a:defRPr>
            </a:lvl1pPr>
          </a:lstStyle>
          <a:p>
            <a:r>
              <a:rPr lang="en-US" dirty="0"/>
              <a:t>Add title</a:t>
            </a:r>
          </a:p>
        </p:txBody>
      </p:sp>
      <p:sp>
        <p:nvSpPr>
          <p:cNvPr id="60" name="Text Placeholder 59"/>
          <p:cNvSpPr>
            <a:spLocks noGrp="1"/>
          </p:cNvSpPr>
          <p:nvPr>
            <p:ph type="body" sz="quarter" idx="10"/>
          </p:nvPr>
        </p:nvSpPr>
        <p:spPr>
          <a:xfrm>
            <a:off x="457200" y="3496727"/>
            <a:ext cx="1497013" cy="2512484"/>
          </a:xfrm>
        </p:spPr>
        <p:txBody>
          <a:bodyPr anchor="b"/>
          <a:lstStyle>
            <a:lvl1pPr>
              <a:lnSpc>
                <a:spcPct val="100000"/>
              </a:lnSpc>
              <a:defRPr sz="1300">
                <a:solidFill>
                  <a:schemeClr val="tx2"/>
                </a:solidFill>
              </a:defRPr>
            </a:lvl1pPr>
            <a:lvl2pPr>
              <a:defRPr b="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59"/>
          <p:cNvSpPr>
            <a:spLocks noGrp="1"/>
          </p:cNvSpPr>
          <p:nvPr>
            <p:ph type="body" sz="quarter" idx="11"/>
          </p:nvPr>
        </p:nvSpPr>
        <p:spPr>
          <a:xfrm>
            <a:off x="5509344" y="5181598"/>
            <a:ext cx="1497013" cy="1022351"/>
          </a:xfrm>
        </p:spPr>
        <p:txBody>
          <a:bodyPr anchor="b"/>
          <a:lstStyle>
            <a:lvl1pPr algn="r">
              <a:lnSpc>
                <a:spcPct val="100000"/>
              </a:lnSpc>
              <a:defRPr sz="1300" b="1">
                <a:solidFill>
                  <a:schemeClr val="bg1"/>
                </a:solidFill>
              </a:defRPr>
            </a:lvl1pPr>
            <a:lvl2pPr>
              <a:defRPr b="1"/>
            </a:lvl2pPr>
          </a:lstStyle>
          <a:p>
            <a:pPr lvl="0"/>
            <a:r>
              <a:rPr lang="en-US" dirty="0"/>
              <a:t>Click to edit Master text styles</a:t>
            </a:r>
          </a:p>
        </p:txBody>
      </p:sp>
      <p:sp>
        <p:nvSpPr>
          <p:cNvPr id="64" name="Text Placeholder 59"/>
          <p:cNvSpPr>
            <a:spLocks noGrp="1"/>
          </p:cNvSpPr>
          <p:nvPr>
            <p:ph type="body" sz="quarter" idx="12"/>
          </p:nvPr>
        </p:nvSpPr>
        <p:spPr>
          <a:xfrm>
            <a:off x="7189787" y="5181598"/>
            <a:ext cx="1497013" cy="1022351"/>
          </a:xfrm>
        </p:spPr>
        <p:txBody>
          <a:bodyPr anchor="b"/>
          <a:lstStyle>
            <a:lvl1pPr algn="r">
              <a:lnSpc>
                <a:spcPct val="100000"/>
              </a:lnSpc>
              <a:defRPr sz="1300" b="1">
                <a:solidFill>
                  <a:schemeClr val="bg1"/>
                </a:solidFill>
              </a:defRPr>
            </a:lvl1pPr>
            <a:lvl2pPr>
              <a:defRPr b="1"/>
            </a:lvl2pPr>
          </a:lstStyle>
          <a:p>
            <a:pPr lvl="0"/>
            <a:r>
              <a:rPr lang="en-US" dirty="0"/>
              <a:t>Click to edit Master text styles</a:t>
            </a:r>
          </a:p>
        </p:txBody>
      </p:sp>
    </p:spTree>
    <p:extLst>
      <p:ext uri="{BB962C8B-B14F-4D97-AF65-F5344CB8AC3E}">
        <p14:creationId xmlns:p14="http://schemas.microsoft.com/office/powerpoint/2010/main" val="1862156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 of Content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182052" cy="1228028"/>
          </a:xfrm>
        </p:spPr>
        <p:txBody>
          <a:bodyPr/>
          <a:lstStyle>
            <a:lvl1pPr>
              <a:defRPr>
                <a:solidFill>
                  <a:schemeClr val="bg1"/>
                </a:solidFill>
              </a:defRPr>
            </a:lvl1pPr>
          </a:lstStyle>
          <a:p>
            <a:r>
              <a:rPr lang="en-US"/>
              <a:t>Click to edit Master title style</a:t>
            </a:r>
          </a:p>
        </p:txBody>
      </p:sp>
      <p:sp>
        <p:nvSpPr>
          <p:cNvPr id="34" name="Text Placeholder 33"/>
          <p:cNvSpPr>
            <a:spLocks noGrp="1"/>
          </p:cNvSpPr>
          <p:nvPr>
            <p:ph type="body" sz="quarter" idx="10" hasCustomPrompt="1"/>
          </p:nvPr>
        </p:nvSpPr>
        <p:spPr>
          <a:xfrm>
            <a:off x="457200" y="2319870"/>
            <a:ext cx="1497013"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37" name="Text Placeholder 36"/>
          <p:cNvSpPr>
            <a:spLocks noGrp="1"/>
          </p:cNvSpPr>
          <p:nvPr>
            <p:ph type="body" sz="quarter" idx="11"/>
          </p:nvPr>
        </p:nvSpPr>
        <p:spPr>
          <a:xfrm>
            <a:off x="3829050" y="685800"/>
            <a:ext cx="4857750" cy="1228028"/>
          </a:xfrm>
        </p:spPr>
        <p:txBody>
          <a:bodyPr/>
          <a:lstStyle>
            <a:lvl1pPr>
              <a:defRPr i="0">
                <a:solidFill>
                  <a:schemeClr val="accent6"/>
                </a:solidFill>
              </a:defRPr>
            </a:lvl1pPr>
            <a:lvl2pPr>
              <a:defRPr sz="1600" b="0" i="0">
                <a:solidFill>
                  <a:srgbClr val="40BFFF"/>
                </a:solidFill>
                <a:latin typeface="Arial"/>
                <a:cs typeface="Arial"/>
              </a:defRPr>
            </a:lvl2pPr>
            <a:lvl3pPr marL="185738" indent="-185738">
              <a:buFont typeface="Arial"/>
              <a:buChar char="•"/>
              <a:defRPr>
                <a:solidFill>
                  <a:schemeClr val="bg1"/>
                </a:solidFill>
              </a:defRPr>
            </a:lvl3pPr>
            <a:lvl4pPr marL="171450" indent="-171450">
              <a:buFont typeface="Arial"/>
              <a:buChar char="​"/>
              <a:defRPr>
                <a:solidFill>
                  <a:schemeClr val="bg2"/>
                </a:solidFill>
              </a:defRPr>
            </a:lvl4pPr>
            <a:lvl5pPr marL="449263" indent="-171450">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3"/>
          <p:cNvSpPr>
            <a:spLocks noGrp="1"/>
          </p:cNvSpPr>
          <p:nvPr>
            <p:ph type="body" sz="quarter" idx="12" hasCustomPrompt="1"/>
          </p:nvPr>
        </p:nvSpPr>
        <p:spPr>
          <a:xfrm>
            <a:off x="2140347" y="2319870"/>
            <a:ext cx="1497013"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40" name="Text Placeholder 33"/>
          <p:cNvSpPr>
            <a:spLocks noGrp="1"/>
          </p:cNvSpPr>
          <p:nvPr>
            <p:ph type="body" sz="quarter" idx="13" hasCustomPrompt="1"/>
          </p:nvPr>
        </p:nvSpPr>
        <p:spPr>
          <a:xfrm>
            <a:off x="3823494" y="2319870"/>
            <a:ext cx="1497013"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42" name="Text Placeholder 33"/>
          <p:cNvSpPr>
            <a:spLocks noGrp="1"/>
          </p:cNvSpPr>
          <p:nvPr>
            <p:ph type="body" sz="quarter" idx="14" hasCustomPrompt="1"/>
          </p:nvPr>
        </p:nvSpPr>
        <p:spPr>
          <a:xfrm>
            <a:off x="5506641" y="2319870"/>
            <a:ext cx="1497013"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44" name="Text Placeholder 33"/>
          <p:cNvSpPr>
            <a:spLocks noGrp="1"/>
          </p:cNvSpPr>
          <p:nvPr>
            <p:ph type="body" sz="quarter" idx="15" hasCustomPrompt="1"/>
          </p:nvPr>
        </p:nvSpPr>
        <p:spPr>
          <a:xfrm>
            <a:off x="7189787" y="2319870"/>
            <a:ext cx="1497013"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25" name="Text Placeholder 33"/>
          <p:cNvSpPr>
            <a:spLocks noGrp="1"/>
          </p:cNvSpPr>
          <p:nvPr>
            <p:ph type="body" sz="quarter" idx="21" hasCustomPrompt="1"/>
          </p:nvPr>
        </p:nvSpPr>
        <p:spPr>
          <a:xfrm>
            <a:off x="457200" y="2228136"/>
            <a:ext cx="1497013" cy="295466"/>
          </a:xfrm>
        </p:spPr>
        <p:txBody>
          <a:bodyPr anchor="b">
            <a:noAutofit/>
          </a:bodyPr>
          <a:lstStyle>
            <a:lvl1pPr>
              <a:buNone/>
              <a:defRPr sz="1600" b="0" i="1" spc="0">
                <a:solidFill>
                  <a:schemeClr val="bg2"/>
                </a:solidFill>
                <a:latin typeface="Arial"/>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26" name="Text Placeholder 33"/>
          <p:cNvSpPr>
            <a:spLocks noGrp="1"/>
          </p:cNvSpPr>
          <p:nvPr>
            <p:ph type="body" sz="quarter" idx="22" hasCustomPrompt="1"/>
          </p:nvPr>
        </p:nvSpPr>
        <p:spPr>
          <a:xfrm>
            <a:off x="2140347" y="2228136"/>
            <a:ext cx="1497013" cy="295466"/>
          </a:xfrm>
        </p:spPr>
        <p:txBody>
          <a:bodyPr anchor="b">
            <a:noAutofit/>
          </a:bodyPr>
          <a:lstStyle>
            <a:lvl1pPr>
              <a:buNone/>
              <a:defRPr sz="1600" b="0" i="1" spc="0">
                <a:solidFill>
                  <a:schemeClr val="bg2"/>
                </a:solidFill>
                <a:latin typeface="Arial"/>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27" name="Text Placeholder 33"/>
          <p:cNvSpPr>
            <a:spLocks noGrp="1"/>
          </p:cNvSpPr>
          <p:nvPr>
            <p:ph type="body" sz="quarter" idx="23" hasCustomPrompt="1"/>
          </p:nvPr>
        </p:nvSpPr>
        <p:spPr>
          <a:xfrm>
            <a:off x="3823494" y="2228136"/>
            <a:ext cx="1497013" cy="295466"/>
          </a:xfrm>
        </p:spPr>
        <p:txBody>
          <a:bodyPr anchor="b">
            <a:noAutofit/>
          </a:bodyPr>
          <a:lstStyle>
            <a:lvl1pPr>
              <a:buNone/>
              <a:defRPr sz="1600" b="0" i="1" spc="0">
                <a:solidFill>
                  <a:schemeClr val="bg2"/>
                </a:solidFill>
                <a:latin typeface="Arial"/>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28" name="Text Placeholder 33"/>
          <p:cNvSpPr>
            <a:spLocks noGrp="1"/>
          </p:cNvSpPr>
          <p:nvPr>
            <p:ph type="body" sz="quarter" idx="24" hasCustomPrompt="1"/>
          </p:nvPr>
        </p:nvSpPr>
        <p:spPr>
          <a:xfrm>
            <a:off x="5506641" y="2228136"/>
            <a:ext cx="1497013" cy="295466"/>
          </a:xfrm>
        </p:spPr>
        <p:txBody>
          <a:bodyPr anchor="b">
            <a:noAutofit/>
          </a:bodyPr>
          <a:lstStyle>
            <a:lvl1pPr>
              <a:buNone/>
              <a:defRPr sz="1600" b="0" i="1" spc="0">
                <a:solidFill>
                  <a:schemeClr val="bg2"/>
                </a:solidFill>
                <a:latin typeface="Arial"/>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29" name="Text Placeholder 33"/>
          <p:cNvSpPr>
            <a:spLocks noGrp="1"/>
          </p:cNvSpPr>
          <p:nvPr>
            <p:ph type="body" sz="quarter" idx="25" hasCustomPrompt="1"/>
          </p:nvPr>
        </p:nvSpPr>
        <p:spPr>
          <a:xfrm>
            <a:off x="7189787" y="2228136"/>
            <a:ext cx="1497013" cy="295466"/>
          </a:xfrm>
        </p:spPr>
        <p:txBody>
          <a:bodyPr anchor="b">
            <a:noAutofit/>
          </a:bodyPr>
          <a:lstStyle>
            <a:lvl1pPr>
              <a:buNone/>
              <a:defRPr sz="1600" b="0" i="1" spc="0">
                <a:solidFill>
                  <a:schemeClr val="bg2"/>
                </a:solidFill>
                <a:latin typeface="Arial"/>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71" name="Text Placeholder 33"/>
          <p:cNvSpPr>
            <a:spLocks noGrp="1"/>
          </p:cNvSpPr>
          <p:nvPr>
            <p:ph type="body" sz="quarter" idx="31" hasCustomPrompt="1"/>
          </p:nvPr>
        </p:nvSpPr>
        <p:spPr>
          <a:xfrm>
            <a:off x="457200" y="4428069"/>
            <a:ext cx="1497013"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72" name="Text Placeholder 33"/>
          <p:cNvSpPr>
            <a:spLocks noGrp="1"/>
          </p:cNvSpPr>
          <p:nvPr>
            <p:ph type="body" sz="quarter" idx="32" hasCustomPrompt="1"/>
          </p:nvPr>
        </p:nvSpPr>
        <p:spPr>
          <a:xfrm>
            <a:off x="2140347" y="4428069"/>
            <a:ext cx="1497013"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73" name="Text Placeholder 33"/>
          <p:cNvSpPr>
            <a:spLocks noGrp="1"/>
          </p:cNvSpPr>
          <p:nvPr>
            <p:ph type="body" sz="quarter" idx="33" hasCustomPrompt="1"/>
          </p:nvPr>
        </p:nvSpPr>
        <p:spPr>
          <a:xfrm>
            <a:off x="3823494" y="4428069"/>
            <a:ext cx="1497013"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74" name="Text Placeholder 33"/>
          <p:cNvSpPr>
            <a:spLocks noGrp="1"/>
          </p:cNvSpPr>
          <p:nvPr>
            <p:ph type="body" sz="quarter" idx="34" hasCustomPrompt="1"/>
          </p:nvPr>
        </p:nvSpPr>
        <p:spPr>
          <a:xfrm>
            <a:off x="5506641" y="4428069"/>
            <a:ext cx="1497013"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75" name="Text Placeholder 33"/>
          <p:cNvSpPr>
            <a:spLocks noGrp="1"/>
          </p:cNvSpPr>
          <p:nvPr>
            <p:ph type="body" sz="quarter" idx="35" hasCustomPrompt="1"/>
          </p:nvPr>
        </p:nvSpPr>
        <p:spPr>
          <a:xfrm>
            <a:off x="7189787" y="4428069"/>
            <a:ext cx="1497013"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76" name="Text Placeholder 33"/>
          <p:cNvSpPr>
            <a:spLocks noGrp="1"/>
          </p:cNvSpPr>
          <p:nvPr>
            <p:ph type="body" sz="quarter" idx="36" hasCustomPrompt="1"/>
          </p:nvPr>
        </p:nvSpPr>
        <p:spPr>
          <a:xfrm>
            <a:off x="457200" y="4336335"/>
            <a:ext cx="1497013" cy="295466"/>
          </a:xfrm>
        </p:spPr>
        <p:txBody>
          <a:bodyPr anchor="b">
            <a:noAutofit/>
          </a:bodyPr>
          <a:lstStyle>
            <a:lvl1pPr>
              <a:buNone/>
              <a:defRPr sz="1600" b="0" i="1" spc="0">
                <a:solidFill>
                  <a:schemeClr val="bg2"/>
                </a:solidFill>
                <a:latin typeface="Arial"/>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77" name="Text Placeholder 33"/>
          <p:cNvSpPr>
            <a:spLocks noGrp="1"/>
          </p:cNvSpPr>
          <p:nvPr>
            <p:ph type="body" sz="quarter" idx="37" hasCustomPrompt="1"/>
          </p:nvPr>
        </p:nvSpPr>
        <p:spPr>
          <a:xfrm>
            <a:off x="2140347" y="4336335"/>
            <a:ext cx="1497013" cy="295466"/>
          </a:xfrm>
        </p:spPr>
        <p:txBody>
          <a:bodyPr anchor="b">
            <a:noAutofit/>
          </a:bodyPr>
          <a:lstStyle>
            <a:lvl1pPr>
              <a:buNone/>
              <a:defRPr sz="1600" b="0" i="1" spc="0">
                <a:solidFill>
                  <a:schemeClr val="bg2"/>
                </a:solidFill>
                <a:latin typeface="Arial"/>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78" name="Text Placeholder 33"/>
          <p:cNvSpPr>
            <a:spLocks noGrp="1"/>
          </p:cNvSpPr>
          <p:nvPr>
            <p:ph type="body" sz="quarter" idx="38" hasCustomPrompt="1"/>
          </p:nvPr>
        </p:nvSpPr>
        <p:spPr>
          <a:xfrm>
            <a:off x="3823494" y="4336335"/>
            <a:ext cx="1497013" cy="295466"/>
          </a:xfrm>
        </p:spPr>
        <p:txBody>
          <a:bodyPr anchor="b">
            <a:noAutofit/>
          </a:bodyPr>
          <a:lstStyle>
            <a:lvl1pPr>
              <a:buNone/>
              <a:defRPr sz="1600" b="0" i="1" spc="0">
                <a:solidFill>
                  <a:schemeClr val="bg2"/>
                </a:solidFill>
                <a:latin typeface="Arial"/>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79" name="Text Placeholder 33"/>
          <p:cNvSpPr>
            <a:spLocks noGrp="1"/>
          </p:cNvSpPr>
          <p:nvPr>
            <p:ph type="body" sz="quarter" idx="39" hasCustomPrompt="1"/>
          </p:nvPr>
        </p:nvSpPr>
        <p:spPr>
          <a:xfrm>
            <a:off x="5506641" y="4336335"/>
            <a:ext cx="1497013" cy="295466"/>
          </a:xfrm>
        </p:spPr>
        <p:txBody>
          <a:bodyPr anchor="b">
            <a:noAutofit/>
          </a:bodyPr>
          <a:lstStyle>
            <a:lvl1pPr>
              <a:buNone/>
              <a:defRPr sz="1600" b="0" i="1" spc="0">
                <a:solidFill>
                  <a:schemeClr val="bg2"/>
                </a:solidFill>
                <a:latin typeface="Arial"/>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80" name="Text Placeholder 33"/>
          <p:cNvSpPr>
            <a:spLocks noGrp="1"/>
          </p:cNvSpPr>
          <p:nvPr>
            <p:ph type="body" sz="quarter" idx="40" hasCustomPrompt="1"/>
          </p:nvPr>
        </p:nvSpPr>
        <p:spPr>
          <a:xfrm>
            <a:off x="7189787" y="4336335"/>
            <a:ext cx="1497013" cy="295466"/>
          </a:xfrm>
        </p:spPr>
        <p:txBody>
          <a:bodyPr anchor="b">
            <a:noAutofit/>
          </a:bodyPr>
          <a:lstStyle>
            <a:lvl1pPr>
              <a:buNone/>
              <a:defRPr sz="1600" b="0" i="1" spc="0">
                <a:solidFill>
                  <a:schemeClr val="bg2"/>
                </a:solidFill>
                <a:latin typeface="Arial"/>
              </a:defRPr>
            </a:lvl1pPr>
            <a:lvl2pPr>
              <a:buNone/>
              <a:defRPr/>
            </a:lvl2pPr>
            <a:lvl3pPr>
              <a:buNone/>
              <a:defRPr/>
            </a:lvl3pPr>
            <a:lvl4pPr marL="0" indent="0">
              <a:buNone/>
              <a:defRPr/>
            </a:lvl4pPr>
            <a:lvl5pPr marL="171450" indent="0">
              <a:buNone/>
              <a:defRPr/>
            </a:lvl5pPr>
          </a:lstStyle>
          <a:p>
            <a:pPr lvl="0"/>
            <a:r>
              <a:rPr lang="en-US" dirty="0"/>
              <a:t>Insert</a:t>
            </a:r>
          </a:p>
        </p:txBody>
      </p:sp>
    </p:spTree>
    <p:extLst>
      <p:ext uri="{BB962C8B-B14F-4D97-AF65-F5344CB8AC3E}">
        <p14:creationId xmlns:p14="http://schemas.microsoft.com/office/powerpoint/2010/main" val="2038980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sz="quarter" idx="10" hasCustomPrompt="1"/>
          </p:nvPr>
        </p:nvSpPr>
        <p:spPr>
          <a:xfrm>
            <a:off x="1301262" y="6407150"/>
            <a:ext cx="6738787" cy="450850"/>
          </a:xfrm>
        </p:spPr>
        <p:txBody>
          <a:bodyPr/>
          <a:lstStyle>
            <a:lvl1pPr>
              <a:lnSpc>
                <a:spcPct val="85000"/>
              </a:lnSpc>
              <a:buFontTx/>
              <a:buNone/>
              <a:defRPr sz="800" i="0">
                <a:solidFill>
                  <a:schemeClr val="bg2"/>
                </a:solidFill>
                <a:latin typeface="Arial"/>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447056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1301262" y="3429000"/>
            <a:ext cx="2321755" cy="2749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0" hasCustomPrompt="1"/>
          </p:nvPr>
        </p:nvSpPr>
        <p:spPr>
          <a:xfrm>
            <a:off x="1301262" y="6407150"/>
            <a:ext cx="6738787" cy="450850"/>
          </a:xfrm>
        </p:spPr>
        <p:txBody>
          <a:bodyPr/>
          <a:lstStyle>
            <a:lvl1pPr>
              <a:lnSpc>
                <a:spcPct val="85000"/>
              </a:lnSpc>
              <a:buFontTx/>
              <a:buNone/>
              <a:defRPr lang="en-US" sz="900" b="0" i="0" kern="1200" dirty="0">
                <a:solidFill>
                  <a:schemeClr val="bg2"/>
                </a:solidFill>
                <a:latin typeface="Arial"/>
                <a:ea typeface="+mn-ea"/>
                <a:cs typeface="Arial"/>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a:t>Click to insert attribution</a:t>
            </a:r>
          </a:p>
        </p:txBody>
      </p:sp>
    </p:spTree>
    <p:extLst>
      <p:ext uri="{BB962C8B-B14F-4D97-AF65-F5344CB8AC3E}">
        <p14:creationId xmlns:p14="http://schemas.microsoft.com/office/powerpoint/2010/main" val="386014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509E2F"/>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56207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ork programme updat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
        <p:nvSpPr>
          <p:cNvPr id="9" name="Content Placeholder 20"/>
          <p:cNvSpPr>
            <a:spLocks noGrp="1"/>
          </p:cNvSpPr>
          <p:nvPr>
            <p:ph sz="quarter" idx="18" hasCustomPrompt="1"/>
          </p:nvPr>
        </p:nvSpPr>
        <p:spPr>
          <a:xfrm>
            <a:off x="1130300" y="927100"/>
            <a:ext cx="7556500" cy="749300"/>
          </a:xfrm>
          <a:solidFill>
            <a:srgbClr val="E0FFFF"/>
          </a:solidFill>
        </p:spPr>
        <p:txBody>
          <a:bodyPr/>
          <a:lstStyle>
            <a:lvl1pPr>
              <a:defRPr sz="1800" b="0" i="1">
                <a:solidFill>
                  <a:srgbClr val="1086C1"/>
                </a:solidFill>
                <a:latin typeface="Arial"/>
                <a:cs typeface="Arial"/>
              </a:defRPr>
            </a:lvl1pPr>
          </a:lstStyle>
          <a:p>
            <a:pPr lvl="0"/>
            <a:r>
              <a:rPr lang="en-US"/>
              <a:t>Subhed</a:t>
            </a:r>
          </a:p>
        </p:txBody>
      </p:sp>
      <p:sp>
        <p:nvSpPr>
          <p:cNvPr id="12"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a:t>topic</a:t>
            </a:r>
          </a:p>
        </p:txBody>
      </p:sp>
    </p:spTree>
    <p:extLst>
      <p:ext uri="{BB962C8B-B14F-4D97-AF65-F5344CB8AC3E}">
        <p14:creationId xmlns:p14="http://schemas.microsoft.com/office/powerpoint/2010/main" val="118952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509E2F"/>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57203" y="1309688"/>
            <a:ext cx="3765248" cy="4664629"/>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833707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8686800" cy="563563"/>
          </a:xfrm>
          <a:noFill/>
        </p:spPr>
        <p:txBody>
          <a:bodyPr lIns="457200" anchor="t">
            <a:normAutofit/>
          </a:bodyPr>
          <a:lstStyle>
            <a:lvl1pPr algn="l">
              <a:defRPr sz="2800" b="1">
                <a:solidFill>
                  <a:srgbClr val="509E2F"/>
                </a:solidFill>
                <a:latin typeface="Arial"/>
                <a:cs typeface="Arial"/>
              </a:defRPr>
            </a:lvl1pPr>
          </a:lstStyle>
          <a:p>
            <a:r>
              <a:rPr lang="en-US" dirty="0"/>
              <a:t>CLICK TO EDIT MASTER TITLE STYLE</a:t>
            </a:r>
          </a:p>
        </p:txBody>
      </p:sp>
      <p:cxnSp>
        <p:nvCxnSpPr>
          <p:cNvPr id="7" name="Straight Connector 6"/>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52058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040800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2429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453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2"/>
          <p:cNvSpPr>
            <a:spLocks noGrp="1"/>
          </p:cNvSpPr>
          <p:nvPr>
            <p:ph sz="half" idx="11"/>
          </p:nvPr>
        </p:nvSpPr>
        <p:spPr>
          <a:xfrm>
            <a:off x="440598"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Picture Placeholder 9"/>
          <p:cNvSpPr>
            <a:spLocks noGrp="1"/>
          </p:cNvSpPr>
          <p:nvPr>
            <p:ph type="pic" sz="quarter" idx="12"/>
          </p:nvPr>
        </p:nvSpPr>
        <p:spPr>
          <a:xfrm>
            <a:off x="440598" y="860425"/>
            <a:ext cx="2628040" cy="2079625"/>
          </a:xfrm>
        </p:spPr>
        <p:txBody>
          <a:bodyPr/>
          <a:lstStyle/>
          <a:p>
            <a:r>
              <a:rPr lang="en-US"/>
              <a:t>Click icon to add picture</a:t>
            </a:r>
          </a:p>
        </p:txBody>
      </p:sp>
      <p:sp>
        <p:nvSpPr>
          <p:cNvPr id="13" name="Picture Placeholder 9"/>
          <p:cNvSpPr>
            <a:spLocks noGrp="1"/>
          </p:cNvSpPr>
          <p:nvPr>
            <p:ph type="pic" sz="quarter" idx="13"/>
          </p:nvPr>
        </p:nvSpPr>
        <p:spPr>
          <a:xfrm>
            <a:off x="6045359" y="860425"/>
            <a:ext cx="2628040" cy="2079625"/>
          </a:xfrm>
        </p:spPr>
        <p:txBody>
          <a:bodyPr/>
          <a:lstStyle/>
          <a:p>
            <a:r>
              <a:rPr lang="en-US"/>
              <a:t>Click icon to add picture</a:t>
            </a:r>
          </a:p>
        </p:txBody>
      </p:sp>
      <p:sp>
        <p:nvSpPr>
          <p:cNvPr id="15" name="Picture Placeholder 9"/>
          <p:cNvSpPr>
            <a:spLocks noGrp="1"/>
          </p:cNvSpPr>
          <p:nvPr>
            <p:ph type="pic" sz="quarter" idx="14"/>
          </p:nvPr>
        </p:nvSpPr>
        <p:spPr>
          <a:xfrm>
            <a:off x="3242959" y="860425"/>
            <a:ext cx="2628040" cy="2079625"/>
          </a:xfrm>
        </p:spPr>
        <p:txBody>
          <a:bodyPr/>
          <a:lstStyle/>
          <a:p>
            <a:r>
              <a:rPr lang="en-US"/>
              <a:t>Click icon to add picture</a:t>
            </a:r>
          </a:p>
        </p:txBody>
      </p:sp>
      <p:cxnSp>
        <p:nvCxnSpPr>
          <p:cNvPr id="16" name="Straight Connector 1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695357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DOI or URL</a:t>
            </a:r>
          </a:p>
        </p:txBody>
      </p:sp>
      <p:cxnSp>
        <p:nvCxnSpPr>
          <p:cNvPr id="13" name="Straight Connector 12"/>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3875845"/>
            <a:ext cx="3960955"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Key points</a:t>
            </a:r>
          </a:p>
          <a:p>
            <a:pPr lvl="0"/>
            <a:r>
              <a:rPr lang="en-US" dirty="0"/>
              <a:t>Highlighting</a:t>
            </a:r>
          </a:p>
          <a:p>
            <a:pPr lvl="0"/>
            <a:r>
              <a:rPr lang="en-US" dirty="0"/>
              <a:t>Use case</a:t>
            </a:r>
          </a:p>
          <a:p>
            <a:pPr lvl="0"/>
            <a:endParaRPr lang="en-US" dirty="0"/>
          </a:p>
        </p:txBody>
      </p:sp>
      <p:sp>
        <p:nvSpPr>
          <p:cNvPr id="8" name="Picture Placeholder 7"/>
          <p:cNvSpPr>
            <a:spLocks noGrp="1"/>
          </p:cNvSpPr>
          <p:nvPr>
            <p:ph type="pic" sz="quarter" idx="12" hasCustomPrompt="1"/>
          </p:nvPr>
        </p:nvSpPr>
        <p:spPr>
          <a:xfrm>
            <a:off x="7017425" y="274641"/>
            <a:ext cx="1669375" cy="1630359"/>
          </a:xfrm>
        </p:spPr>
        <p:txBody>
          <a:bodyPr/>
          <a:lstStyle>
            <a:lvl1pPr>
              <a:defRPr baseline="0"/>
            </a:lvl1pPr>
          </a:lstStyle>
          <a:p>
            <a:r>
              <a:rPr lang="en-US" dirty="0"/>
              <a:t>Logo / journal cover</a:t>
            </a:r>
          </a:p>
        </p:txBody>
      </p:sp>
      <p:sp>
        <p:nvSpPr>
          <p:cNvPr id="16" name="Picture Placeholder 15"/>
          <p:cNvSpPr>
            <a:spLocks noGrp="1"/>
          </p:cNvSpPr>
          <p:nvPr>
            <p:ph type="pic" sz="quarter" idx="14" hasCustomPrompt="1"/>
          </p:nvPr>
        </p:nvSpPr>
        <p:spPr>
          <a:xfrm>
            <a:off x="4686300" y="1981200"/>
            <a:ext cx="4000500" cy="4149725"/>
          </a:xfrm>
        </p:spPr>
        <p:txBody>
          <a:bodyPr/>
          <a:lstStyle>
            <a:lvl1pPr>
              <a:defRPr baseline="0"/>
            </a:lvl1pPr>
          </a:lstStyle>
          <a:p>
            <a:r>
              <a:rPr lang="en-US" dirty="0"/>
              <a:t>Representative graphic / map / visual from article</a:t>
            </a:r>
          </a:p>
        </p:txBody>
      </p:sp>
      <p:sp>
        <p:nvSpPr>
          <p:cNvPr id="18" name="Picture Placeholder 17"/>
          <p:cNvSpPr>
            <a:spLocks noGrp="1"/>
          </p:cNvSpPr>
          <p:nvPr>
            <p:ph type="pic" sz="quarter" idx="15" hasCustomPrompt="1"/>
          </p:nvPr>
        </p:nvSpPr>
        <p:spPr>
          <a:xfrm>
            <a:off x="536433" y="1981200"/>
            <a:ext cx="3960955" cy="1893888"/>
          </a:xfrm>
        </p:spPr>
        <p:txBody>
          <a:bodyPr/>
          <a:lstStyle/>
          <a:p>
            <a:r>
              <a:rPr lang="en-US" dirty="0"/>
              <a:t>Species photo</a:t>
            </a:r>
          </a:p>
        </p:txBody>
      </p:sp>
      <p:sp>
        <p:nvSpPr>
          <p:cNvPr id="23"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a:t>topic</a:t>
            </a:r>
          </a:p>
        </p:txBody>
      </p:sp>
      <p:sp>
        <p:nvSpPr>
          <p:cNvPr id="14" name="Content Placeholder 3"/>
          <p:cNvSpPr>
            <a:spLocks noGrp="1"/>
          </p:cNvSpPr>
          <p:nvPr>
            <p:ph sz="half" idx="17" hasCustomPrompt="1"/>
          </p:nvPr>
        </p:nvSpPr>
        <p:spPr>
          <a:xfrm>
            <a:off x="536433" y="274641"/>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Title/Author clipping or citation</a:t>
            </a:r>
          </a:p>
        </p:txBody>
      </p:sp>
    </p:spTree>
    <p:extLst>
      <p:ext uri="{BB962C8B-B14F-4D97-AF65-F5344CB8AC3E}">
        <p14:creationId xmlns:p14="http://schemas.microsoft.com/office/powerpoint/2010/main" val="591968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Sideba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045399" y="860425"/>
            <a:ext cx="2628000"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Content Placeholder 2"/>
          <p:cNvSpPr>
            <a:spLocks noGrp="1"/>
          </p:cNvSpPr>
          <p:nvPr>
            <p:ph sz="half" idx="11"/>
          </p:nvPr>
        </p:nvSpPr>
        <p:spPr>
          <a:xfrm>
            <a:off x="440597" y="860425"/>
            <a:ext cx="5430401"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cxnSp>
        <p:nvCxnSpPr>
          <p:cNvPr id="10" name="Straight Connector 9"/>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4648219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0" tIns="45720" rIns="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5988116"/>
      </p:ext>
    </p:extLst>
  </p:cSld>
  <p:clrMap bg1="lt1" tx1="dk1" bg2="lt2" tx2="dk2" accent1="accent1" accent2="accent2" accent3="accent3" accent4="accent4" accent5="accent5" accent6="accent6" hlink="hlink" folHlink="folHlink"/>
  <p:sldLayoutIdLst>
    <p:sldLayoutId id="2147483672" r:id="rId1"/>
    <p:sldLayoutId id="2147483666" r:id="rId2"/>
    <p:sldLayoutId id="2147483680" r:id="rId3"/>
    <p:sldLayoutId id="2147483668" r:id="rId4"/>
    <p:sldLayoutId id="2147483667" r:id="rId5"/>
    <p:sldLayoutId id="2147483652" r:id="rId6"/>
    <p:sldLayoutId id="2147483677" r:id="rId7"/>
    <p:sldLayoutId id="2147483679" r:id="rId8"/>
    <p:sldLayoutId id="2147483678" r:id="rId9"/>
    <p:sldLayoutId id="2147483653" r:id="rId10"/>
    <p:sldLayoutId id="2147483654" r:id="rId11"/>
    <p:sldLayoutId id="2147483655" r:id="rId12"/>
    <p:sldLayoutId id="2147483649" r:id="rId13"/>
    <p:sldLayoutId id="2147483681" r:id="rId14"/>
    <p:sldLayoutId id="2147483682" r:id="rId15"/>
    <p:sldLayoutId id="2147483683" r:id="rId16"/>
    <p:sldLayoutId id="2147483684" r:id="rId17"/>
  </p:sldLayoutIdLst>
  <p:txStyles>
    <p:titleStyle>
      <a:lvl1pPr algn="l" defTabSz="457200" rtl="0" eaLnBrk="1" latinLnBrk="0" hangingPunct="1">
        <a:spcBef>
          <a:spcPct val="0"/>
        </a:spcBef>
        <a:buNone/>
        <a:defRPr sz="2800" b="1" kern="1200" cap="all">
          <a:solidFill>
            <a:srgbClr val="328127"/>
          </a:solidFill>
          <a:latin typeface="Arial"/>
          <a:ea typeface="+mj-ea"/>
          <a:cs typeface="Arial"/>
        </a:defRPr>
      </a:lvl1pPr>
    </p:titleStyle>
    <p:body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ipbes.net/capacity-building-project/supporting-decision-making-building-capacity-through-national-ecosystem" TargetMode="External"/><Relationship Id="rId4" Type="http://schemas.openxmlformats.org/officeDocument/2006/relationships/hyperlink" Target="http://www.ecosystemassessments.net/support/training-events/developing-capacity-for-undertaking-national-ecosystem-assessments-in-ipbes" TargetMode="External"/><Relationship Id="rId1" Type="http://schemas.openxmlformats.org/officeDocument/2006/relationships/slideLayout" Target="../slideLayouts/slideLayout2.xml"/><Relationship Id="rId2" Type="http://schemas.openxmlformats.org/officeDocument/2006/relationships/hyperlink" Target="https://response.questback.com/isa/qbv.dll/ShowQuest?QuestID=5171973&amp;sid=yvAuIuzzaJ"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ipbes.net/national-focal-point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pbes.us8.list-manage.com/track/click?u=5da0fed71c7e4399fb28ab549&amp;id=dcd61d1f60&amp;e=638f8b376a"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www.gbif.org/document/80954/gbif-capacity-enhancement-framework" TargetMode="External"/><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hyperlink" Target="http://www.gbif.org/resource/82277" TargetMode="External"/><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ipbes.net/" TargetMode="Externa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www.gbif.org/resource/82785"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hyperlink" Target="mailto:mraymond@gbif.org" TargetMode="External"/><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hyperlink" Target="https://www.gbif.org/occurrence/1807806467" TargetMode="External"/><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bit.ly/gbif1billion-photos" TargetMode="External"/><Relationship Id="rId1" Type="http://schemas.openxmlformats.org/officeDocument/2006/relationships/slideLayout" Target="../slideLayouts/slideLayout17.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hyperlink" Target="https://www.ipbes.net/work-programme" TargetMode="External"/><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hyperlink" Target="http://bit.ly/gbif1billion-social" TargetMode="External"/><Relationship Id="rId1" Type="http://schemas.openxmlformats.org/officeDocument/2006/relationships/slideLayout" Target="../slideLayouts/slideLayout17.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emf"/><Relationship Id="rId3" Type="http://schemas.openxmlformats.org/officeDocument/2006/relationships/hyperlink" Target="mailto:communication@gbif.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2.emf"/><Relationship Id="rId3" Type="http://schemas.openxmlformats.org/officeDocument/2006/relationships/hyperlink" Target="https://units.io/"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4.jpeg"/><Relationship Id="rId5" Type="http://schemas.microsoft.com/office/2007/relationships/hdphoto" Target="../media/hdphoto4.wdp"/><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1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tiff"/><Relationship Id="rId5" Type="http://schemas.openxmlformats.org/officeDocument/2006/relationships/image" Target="../media/image40.png"/><Relationship Id="rId1" Type="http://schemas.openxmlformats.org/officeDocument/2006/relationships/slideLayout" Target="../slideLayouts/slideLayout17.xml"/><Relationship Id="rId2"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labs.gbif.org/~mblissett/billion.html" TargetMode="External"/><Relationship Id="rId3" Type="http://schemas.openxmlformats.org/officeDocument/2006/relationships/hyperlink" Target="mailto:communication@gbif.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1.jpe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s://www.gbif.org/country/RU/publishing" TargetMode="External"/><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jpg"/><Relationship Id="rId7" Type="http://schemas.openxmlformats.org/officeDocument/2006/relationships/image" Target="../media/image55.jpg"/><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3" Type="http://schemas.openxmlformats.org/officeDocument/2006/relationships/hyperlink" Target="https://www.binran.ru/files/seminar/BIN_Seminar_21_03_2018_Khalikov_Presentation.pdf" TargetMode="External"/><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hyperlink" Target="https://www.gbif.org/country/UA/publishing" TargetMode="External"/><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hyperlink" Target="https://www.google.dk/url?sa=i&amp;rct=j&amp;q=&amp;esrc=s&amp;source=images&amp;cd=&amp;ved=2ahUKEwiZnZ-P4aDaAhUrGZoKHVSMC_MQjRx6BAgAEAU&amp;url=https://www.norway.no/en/nepal/norway-nepal2/news-events/news2/norpart-2018/&amp;psig=AOvVaw1MUt-CooUJkCvlO9Awu2fg&amp;ust=1522936072199714" TargetMode="External"/><Relationship Id="rId7" Type="http://schemas.openxmlformats.org/officeDocument/2006/relationships/image" Target="../media/image68.png"/><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3" Type="http://schemas.openxmlformats.org/officeDocument/2006/relationships/hyperlink" Target="http://www.openstreetmap.org/" TargetMode="External"/><Relationship Id="rId4" Type="http://schemas.openxmlformats.org/officeDocument/2006/relationships/image" Target="../media/image69.png"/><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hyperlink" Target="https://www.ipbes.net/news/media-release-worsening-worldwide-land-degradation-now-&#8216;critical&#8217;-undermining-well-being-32" TargetMode="External"/><Relationship Id="rId4" Type="http://schemas.openxmlformats.org/officeDocument/2006/relationships/hyperlink" Target="https://www.ipbes.net/event/ipbes-6-plenary" TargetMode="External"/><Relationship Id="rId5" Type="http://schemas.openxmlformats.org/officeDocument/2006/relationships/image" Target="../media/image8.jpg"/><Relationship Id="rId1" Type="http://schemas.openxmlformats.org/officeDocument/2006/relationships/slideLayout" Target="../slideLayouts/slideLayout4.xml"/><Relationship Id="rId2" Type="http://schemas.openxmlformats.org/officeDocument/2006/relationships/hyperlink" Target="https://www.ipbes.net/news/media-release-biodiversity-nature&#8217;s-contributions-continue-%C2%A0dangerous-decline-scientists-warn"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5.xml"/><Relationship Id="rId2" Type="http://schemas.openxmlformats.org/officeDocument/2006/relationships/hyperlink" Target="https://www.sibcolombia.net/proyectos/colombiabio/"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youtu.be/eUFbO6slHv4" TargetMode="External"/><Relationship Id="rId4"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hyperlink" Target="https://www.gbif.org/news/2ggIFqrxre4im4oSMeMmA2/gbif-formalizes-collaboration-with-biodiversity-assessment-platfor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gbif.org/news/2ggIFqrxre4im4oSMeMmA2/gbif-formalizes-collaboration-with-biodiversity-assessment-platform" TargetMode="Externa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bif.org/news/2ggIFqrxre4im4oSMeMmA2/gbif-formalizes-collaboration-with-biodiversity-assessment-platfor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err="1"/>
              <a:t>Gbif</a:t>
            </a:r>
            <a:r>
              <a:rPr lang="en-GB" dirty="0"/>
              <a:t> community webinar, 5</a:t>
            </a:r>
            <a:r>
              <a:rPr lang="en-GB" baseline="30000" dirty="0"/>
              <a:t>th</a:t>
            </a:r>
            <a:r>
              <a:rPr lang="en-GB" dirty="0"/>
              <a:t> </a:t>
            </a:r>
            <a:r>
              <a:rPr lang="en-GB" dirty="0" err="1"/>
              <a:t>april</a:t>
            </a:r>
            <a:r>
              <a:rPr lang="en-GB" dirty="0"/>
              <a:t> 2018 </a:t>
            </a:r>
          </a:p>
        </p:txBody>
      </p:sp>
      <p:sp>
        <p:nvSpPr>
          <p:cNvPr id="3" name="Title 2"/>
          <p:cNvSpPr>
            <a:spLocks noGrp="1"/>
          </p:cNvSpPr>
          <p:nvPr>
            <p:ph type="title"/>
          </p:nvPr>
        </p:nvSpPr>
        <p:spPr>
          <a:xfrm>
            <a:off x="440597" y="2628562"/>
            <a:ext cx="8054116" cy="3234267"/>
          </a:xfrm>
        </p:spPr>
        <p:txBody>
          <a:bodyPr/>
          <a:lstStyle/>
          <a:p>
            <a:r>
              <a:rPr lang="en-GB" sz="4400" b="1" dirty="0"/>
              <a:t>GBIF nodes and IPBES</a:t>
            </a:r>
            <a:br>
              <a:rPr lang="en-GB" sz="4400" b="1" dirty="0"/>
            </a:br>
            <a:endParaRPr lang="en-GB" sz="2400" dirty="0"/>
          </a:p>
        </p:txBody>
      </p:sp>
      <p:sp>
        <p:nvSpPr>
          <p:cNvPr id="4" name="Text Placeholder 3"/>
          <p:cNvSpPr>
            <a:spLocks noGrp="1"/>
          </p:cNvSpPr>
          <p:nvPr>
            <p:ph type="body" idx="1"/>
          </p:nvPr>
        </p:nvSpPr>
        <p:spPr/>
        <p:txBody>
          <a:bodyPr/>
          <a:lstStyle/>
          <a:p>
            <a:r>
              <a:rPr lang="en-GB" dirty="0"/>
              <a:t>Tim Hirsch, Deputy Director</a:t>
            </a:r>
          </a:p>
        </p:txBody>
      </p:sp>
      <p:pic>
        <p:nvPicPr>
          <p:cNvPr id="6" name="Picture 5">
            <a:extLst>
              <a:ext uri="{FF2B5EF4-FFF2-40B4-BE49-F238E27FC236}">
                <a16:creationId xmlns="" xmlns:a16="http://schemas.microsoft.com/office/drawing/2014/main" id="{A346173B-D294-1A42-A9A7-37F113ABBE69}"/>
              </a:ext>
            </a:extLst>
          </p:cNvPr>
          <p:cNvPicPr>
            <a:picLocks noChangeAspect="1"/>
          </p:cNvPicPr>
          <p:nvPr/>
        </p:nvPicPr>
        <p:blipFill>
          <a:blip r:embed="rId2"/>
          <a:stretch>
            <a:fillRect/>
          </a:stretch>
        </p:blipFill>
        <p:spPr>
          <a:xfrm>
            <a:off x="0" y="1602649"/>
            <a:ext cx="9144000" cy="3199616"/>
          </a:xfrm>
          <a:prstGeom prst="rect">
            <a:avLst/>
          </a:prstGeom>
        </p:spPr>
      </p:pic>
    </p:spTree>
    <p:extLst>
      <p:ext uri="{BB962C8B-B14F-4D97-AF65-F5344CB8AC3E}">
        <p14:creationId xmlns:p14="http://schemas.microsoft.com/office/powerpoint/2010/main" val="2459945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E18E76-E47E-1B4C-A953-5A72936C528E}"/>
              </a:ext>
            </a:extLst>
          </p:cNvPr>
          <p:cNvSpPr>
            <a:spLocks noGrp="1"/>
          </p:cNvSpPr>
          <p:nvPr>
            <p:ph type="title"/>
          </p:nvPr>
        </p:nvSpPr>
        <p:spPr/>
        <p:txBody>
          <a:bodyPr/>
          <a:lstStyle/>
          <a:p>
            <a:r>
              <a:rPr lang="da-DK" dirty="0" err="1"/>
              <a:t>Ipbes</a:t>
            </a:r>
            <a:r>
              <a:rPr lang="da-DK" dirty="0"/>
              <a:t>-GBIF </a:t>
            </a:r>
            <a:r>
              <a:rPr lang="da-DK" dirty="0" err="1"/>
              <a:t>mou</a:t>
            </a:r>
            <a:endParaRPr lang="da-DK" dirty="0"/>
          </a:p>
        </p:txBody>
      </p:sp>
      <p:sp>
        <p:nvSpPr>
          <p:cNvPr id="3" name="Content Placeholder 2">
            <a:extLst>
              <a:ext uri="{FF2B5EF4-FFF2-40B4-BE49-F238E27FC236}">
                <a16:creationId xmlns="" xmlns:a16="http://schemas.microsoft.com/office/drawing/2014/main" id="{FE917194-BC9D-2D48-8C37-5736ADDBBC8F}"/>
              </a:ext>
            </a:extLst>
          </p:cNvPr>
          <p:cNvSpPr>
            <a:spLocks noGrp="1"/>
          </p:cNvSpPr>
          <p:nvPr>
            <p:ph idx="1"/>
          </p:nvPr>
        </p:nvSpPr>
        <p:spPr>
          <a:xfrm>
            <a:off x="441325" y="1068552"/>
            <a:ext cx="8229600" cy="4816476"/>
          </a:xfrm>
        </p:spPr>
        <p:txBody>
          <a:bodyPr>
            <a:normAutofit fontScale="92500" lnSpcReduction="20000"/>
          </a:bodyPr>
          <a:lstStyle/>
          <a:p>
            <a:pPr marL="457200" indent="-457200">
              <a:buFont typeface="Arial" panose="020B0604020202020204" pitchFamily="34" charset="0"/>
              <a:buChar char="•"/>
            </a:pPr>
            <a:r>
              <a:rPr lang="da-DK" dirty="0" err="1"/>
              <a:t>Coordinate</a:t>
            </a:r>
            <a:r>
              <a:rPr lang="da-DK" dirty="0"/>
              <a:t> </a:t>
            </a:r>
            <a:r>
              <a:rPr lang="da-DK" dirty="0" err="1"/>
              <a:t>capacity</a:t>
            </a:r>
            <a:r>
              <a:rPr lang="da-DK" dirty="0"/>
              <a:t> </a:t>
            </a:r>
            <a:r>
              <a:rPr lang="da-DK" dirty="0" err="1"/>
              <a:t>building</a:t>
            </a:r>
            <a:r>
              <a:rPr lang="da-DK" dirty="0"/>
              <a:t> </a:t>
            </a:r>
            <a:r>
              <a:rPr lang="da-DK" dirty="0" err="1"/>
              <a:t>efforts</a:t>
            </a:r>
            <a:r>
              <a:rPr lang="da-DK" dirty="0"/>
              <a:t>,  </a:t>
            </a:r>
            <a:r>
              <a:rPr lang="da-DK" dirty="0" err="1"/>
              <a:t>e.g</a:t>
            </a:r>
            <a:r>
              <a:rPr lang="da-DK" dirty="0"/>
              <a:t>.</a:t>
            </a:r>
          </a:p>
          <a:p>
            <a:pPr lvl="1" indent="0">
              <a:buNone/>
            </a:pPr>
            <a:endParaRPr lang="da-DK" dirty="0"/>
          </a:p>
          <a:p>
            <a:pPr marL="1200150" lvl="1" indent="-457200">
              <a:buFont typeface="Wingdings" pitchFamily="2" charset="2"/>
              <a:buChar char="Ø"/>
            </a:pPr>
            <a:r>
              <a:rPr lang="da-DK" dirty="0" err="1"/>
              <a:t>Contribute</a:t>
            </a:r>
            <a:r>
              <a:rPr lang="da-DK" dirty="0"/>
              <a:t> GBIF guidance on node-</a:t>
            </a:r>
            <a:r>
              <a:rPr lang="da-DK" dirty="0" err="1"/>
              <a:t>building</a:t>
            </a:r>
            <a:r>
              <a:rPr lang="da-DK" dirty="0"/>
              <a:t> to IPBES </a:t>
            </a:r>
            <a:r>
              <a:rPr lang="da-DK" dirty="0" err="1"/>
              <a:t>capacity</a:t>
            </a:r>
            <a:r>
              <a:rPr lang="da-DK" dirty="0"/>
              <a:t> ‘rolling plan’ for </a:t>
            </a:r>
            <a:r>
              <a:rPr lang="da-DK" dirty="0" err="1"/>
              <a:t>improving</a:t>
            </a:r>
            <a:r>
              <a:rPr lang="da-DK" dirty="0"/>
              <a:t> science-policy interface (</a:t>
            </a:r>
            <a:r>
              <a:rPr lang="da-DK" dirty="0">
                <a:hlinkClick r:id="rId2"/>
              </a:rPr>
              <a:t>open call</a:t>
            </a:r>
            <a:r>
              <a:rPr lang="da-DK" dirty="0"/>
              <a:t>, deadline 3 June)</a:t>
            </a:r>
          </a:p>
          <a:p>
            <a:pPr marL="1200150" lvl="1" indent="-457200">
              <a:buFont typeface="Wingdings" pitchFamily="2" charset="2"/>
              <a:buChar char="Ø"/>
            </a:pPr>
            <a:endParaRPr lang="da-DK" dirty="0"/>
          </a:p>
          <a:p>
            <a:pPr marL="1200150" lvl="1" indent="-457200">
              <a:buFont typeface="Wingdings" pitchFamily="2" charset="2"/>
              <a:buChar char="Ø"/>
            </a:pPr>
            <a:r>
              <a:rPr lang="da-DK" dirty="0" err="1"/>
              <a:t>Collaborate</a:t>
            </a:r>
            <a:r>
              <a:rPr lang="da-DK" dirty="0"/>
              <a:t> with UNEP-WCMC </a:t>
            </a:r>
            <a:r>
              <a:rPr lang="da-DK" dirty="0" err="1"/>
              <a:t>project</a:t>
            </a:r>
            <a:r>
              <a:rPr lang="da-DK" dirty="0"/>
              <a:t> on </a:t>
            </a:r>
            <a:r>
              <a:rPr lang="da-DK" dirty="0" err="1"/>
              <a:t>supporting</a:t>
            </a:r>
            <a:r>
              <a:rPr lang="da-DK" dirty="0"/>
              <a:t> national </a:t>
            </a:r>
            <a:r>
              <a:rPr lang="da-DK" dirty="0" err="1"/>
              <a:t>ecosystem</a:t>
            </a:r>
            <a:r>
              <a:rPr lang="da-DK" dirty="0"/>
              <a:t> </a:t>
            </a:r>
            <a:r>
              <a:rPr lang="da-DK" dirty="0" err="1"/>
              <a:t>assessments</a:t>
            </a:r>
            <a:r>
              <a:rPr lang="da-DK" dirty="0"/>
              <a:t> (</a:t>
            </a:r>
            <a:r>
              <a:rPr lang="da-DK" dirty="0" err="1"/>
              <a:t>starting</a:t>
            </a:r>
            <a:r>
              <a:rPr lang="da-DK" dirty="0"/>
              <a:t> in </a:t>
            </a:r>
            <a:r>
              <a:rPr lang="da-DK" dirty="0" err="1"/>
              <a:t>Cameroon</a:t>
            </a:r>
            <a:r>
              <a:rPr lang="da-DK" dirty="0"/>
              <a:t>, Vietnam, </a:t>
            </a:r>
            <a:r>
              <a:rPr lang="da-DK" dirty="0" err="1"/>
              <a:t>Ethiopia</a:t>
            </a:r>
            <a:r>
              <a:rPr lang="da-DK" dirty="0"/>
              <a:t>, Colombia) </a:t>
            </a:r>
          </a:p>
          <a:p>
            <a:pPr marL="1200150" lvl="1" indent="-457200">
              <a:buFont typeface="Wingdings" pitchFamily="2" charset="2"/>
              <a:buChar char="Ø"/>
            </a:pPr>
            <a:endParaRPr lang="da-DK" dirty="0"/>
          </a:p>
          <a:p>
            <a:pPr marL="1200150" lvl="1" indent="-457200">
              <a:buFont typeface="Wingdings" pitchFamily="2" charset="2"/>
              <a:buChar char="Ø"/>
            </a:pPr>
            <a:r>
              <a:rPr lang="da-DK" dirty="0" err="1"/>
              <a:t>Structure</a:t>
            </a:r>
            <a:r>
              <a:rPr lang="da-DK" dirty="0"/>
              <a:t> future GBIF </a:t>
            </a:r>
            <a:r>
              <a:rPr lang="da-DK" dirty="0" err="1"/>
              <a:t>calls</a:t>
            </a:r>
            <a:r>
              <a:rPr lang="da-DK" dirty="0"/>
              <a:t> on </a:t>
            </a:r>
            <a:r>
              <a:rPr lang="da-DK" dirty="0" err="1"/>
              <a:t>supporting</a:t>
            </a:r>
            <a:r>
              <a:rPr lang="da-DK" dirty="0"/>
              <a:t> data </a:t>
            </a:r>
            <a:r>
              <a:rPr lang="da-DK" dirty="0" err="1"/>
              <a:t>needs</a:t>
            </a:r>
            <a:r>
              <a:rPr lang="da-DK" dirty="0"/>
              <a:t> of IPBES</a:t>
            </a:r>
          </a:p>
          <a:p>
            <a:pPr lvl="1" indent="0">
              <a:buNone/>
            </a:pPr>
            <a:r>
              <a:rPr lang="da-DK" dirty="0"/>
              <a:t> </a:t>
            </a:r>
          </a:p>
          <a:p>
            <a:pPr marL="1200150" lvl="1" indent="-457200">
              <a:buFont typeface="Wingdings" pitchFamily="2" charset="2"/>
              <a:buChar char="Ø"/>
            </a:pPr>
            <a:endParaRPr lang="da-DK" dirty="0"/>
          </a:p>
          <a:p>
            <a:pPr marL="1200150" lvl="1" indent="-457200">
              <a:buFont typeface="Wingdings" pitchFamily="2" charset="2"/>
              <a:buChar char="Ø"/>
            </a:pPr>
            <a:endParaRPr lang="da-DK" dirty="0"/>
          </a:p>
          <a:p>
            <a:pPr lvl="1" indent="0">
              <a:buNone/>
            </a:pPr>
            <a:endParaRPr lang="da-DK" dirty="0"/>
          </a:p>
        </p:txBody>
      </p:sp>
      <p:sp>
        <p:nvSpPr>
          <p:cNvPr id="4" name="Text Placeholder 3">
            <a:extLst>
              <a:ext uri="{FF2B5EF4-FFF2-40B4-BE49-F238E27FC236}">
                <a16:creationId xmlns="" xmlns:a16="http://schemas.microsoft.com/office/drawing/2014/main" id="{F5DA9F9E-C7F2-064D-B33A-B45C44D18B7B}"/>
              </a:ext>
            </a:extLst>
          </p:cNvPr>
          <p:cNvSpPr>
            <a:spLocks noGrp="1"/>
          </p:cNvSpPr>
          <p:nvPr>
            <p:ph type="body" sz="quarter" idx="10"/>
          </p:nvPr>
        </p:nvSpPr>
        <p:spPr/>
        <p:txBody>
          <a:bodyPr/>
          <a:lstStyle/>
          <a:p>
            <a:r>
              <a:rPr lang="da-DK" dirty="0">
                <a:hlinkClick r:id="rId3"/>
              </a:rPr>
              <a:t>https://www.ipbes.net/capacity-building-project/supporting-decision-making-building-capacity-through-national-ecosystem</a:t>
            </a:r>
            <a:r>
              <a:rPr lang="da-DK" dirty="0"/>
              <a:t> </a:t>
            </a:r>
            <a:r>
              <a:rPr lang="da-DK" dirty="0">
                <a:hlinkClick r:id="rId4"/>
              </a:rPr>
              <a:t>http://www.ecosystemassessments.net/support/training-events/developing-capacity-for-undertaking-national-ecosystem-assessments-in-ipbes</a:t>
            </a:r>
            <a:r>
              <a:rPr lang="da-DK" dirty="0"/>
              <a:t> </a:t>
            </a:r>
          </a:p>
        </p:txBody>
      </p:sp>
    </p:spTree>
    <p:extLst>
      <p:ext uri="{BB962C8B-B14F-4D97-AF65-F5344CB8AC3E}">
        <p14:creationId xmlns:p14="http://schemas.microsoft.com/office/powerpoint/2010/main" val="3316831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E18E76-E47E-1B4C-A953-5A72936C528E}"/>
              </a:ext>
            </a:extLst>
          </p:cNvPr>
          <p:cNvSpPr>
            <a:spLocks noGrp="1"/>
          </p:cNvSpPr>
          <p:nvPr>
            <p:ph type="title"/>
          </p:nvPr>
        </p:nvSpPr>
        <p:spPr/>
        <p:txBody>
          <a:bodyPr/>
          <a:lstStyle/>
          <a:p>
            <a:r>
              <a:rPr lang="da-DK" dirty="0" err="1"/>
              <a:t>Ipbes</a:t>
            </a:r>
            <a:r>
              <a:rPr lang="da-DK" dirty="0"/>
              <a:t>-GBIF </a:t>
            </a:r>
            <a:r>
              <a:rPr lang="da-DK" dirty="0" err="1"/>
              <a:t>mou</a:t>
            </a:r>
            <a:endParaRPr lang="da-DK" dirty="0"/>
          </a:p>
        </p:txBody>
      </p:sp>
      <p:sp>
        <p:nvSpPr>
          <p:cNvPr id="3" name="Content Placeholder 2">
            <a:extLst>
              <a:ext uri="{FF2B5EF4-FFF2-40B4-BE49-F238E27FC236}">
                <a16:creationId xmlns="" xmlns:a16="http://schemas.microsoft.com/office/drawing/2014/main" id="{FE917194-BC9D-2D48-8C37-5736ADDBBC8F}"/>
              </a:ext>
            </a:extLst>
          </p:cNvPr>
          <p:cNvSpPr>
            <a:spLocks noGrp="1"/>
          </p:cNvSpPr>
          <p:nvPr>
            <p:ph idx="1"/>
          </p:nvPr>
        </p:nvSpPr>
        <p:spPr>
          <a:xfrm>
            <a:off x="441325" y="1068552"/>
            <a:ext cx="8229600" cy="4816476"/>
          </a:xfrm>
        </p:spPr>
        <p:txBody>
          <a:bodyPr>
            <a:normAutofit fontScale="92500"/>
          </a:bodyPr>
          <a:lstStyle/>
          <a:p>
            <a:pPr marL="1200150" lvl="1" indent="-457200"/>
            <a:r>
              <a:rPr lang="da-DK" dirty="0" err="1"/>
              <a:t>Encourage</a:t>
            </a:r>
            <a:r>
              <a:rPr lang="da-DK" dirty="0"/>
              <a:t> </a:t>
            </a:r>
            <a:r>
              <a:rPr lang="da-DK" dirty="0" err="1"/>
              <a:t>collaboration</a:t>
            </a:r>
            <a:r>
              <a:rPr lang="da-DK" dirty="0"/>
              <a:t> </a:t>
            </a:r>
            <a:r>
              <a:rPr lang="da-DK" dirty="0" err="1"/>
              <a:t>between</a:t>
            </a:r>
            <a:r>
              <a:rPr lang="da-DK" dirty="0"/>
              <a:t> GBIF nodes and IPBES national </a:t>
            </a:r>
            <a:r>
              <a:rPr lang="da-DK" dirty="0" err="1"/>
              <a:t>focal</a:t>
            </a:r>
            <a:r>
              <a:rPr lang="da-DK" dirty="0"/>
              <a:t> points:</a:t>
            </a:r>
          </a:p>
          <a:p>
            <a:pPr marL="1600200" lvl="2" indent="-457200">
              <a:buFont typeface="Wingdings" pitchFamily="2" charset="2"/>
              <a:buChar char="Ø"/>
            </a:pPr>
            <a:endParaRPr lang="da-DK" dirty="0"/>
          </a:p>
          <a:p>
            <a:pPr marL="1600200" lvl="2" indent="-457200">
              <a:buFont typeface="Wingdings" pitchFamily="2" charset="2"/>
              <a:buChar char="Ø"/>
            </a:pPr>
            <a:r>
              <a:rPr lang="da-DK" dirty="0"/>
              <a:t>Do </a:t>
            </a:r>
            <a:r>
              <a:rPr lang="da-DK" dirty="0" err="1"/>
              <a:t>you</a:t>
            </a:r>
            <a:r>
              <a:rPr lang="da-DK" dirty="0"/>
              <a:t> know </a:t>
            </a:r>
            <a:r>
              <a:rPr lang="da-DK" dirty="0" err="1"/>
              <a:t>who</a:t>
            </a:r>
            <a:r>
              <a:rPr lang="da-DK" dirty="0"/>
              <a:t> </a:t>
            </a:r>
            <a:r>
              <a:rPr lang="da-DK" dirty="0" err="1"/>
              <a:t>your</a:t>
            </a:r>
            <a:r>
              <a:rPr lang="da-DK" dirty="0"/>
              <a:t> IPBES </a:t>
            </a:r>
            <a:r>
              <a:rPr lang="da-DK" dirty="0" err="1"/>
              <a:t>focal</a:t>
            </a:r>
            <a:r>
              <a:rPr lang="da-DK" dirty="0"/>
              <a:t> point is? </a:t>
            </a:r>
            <a:r>
              <a:rPr lang="da-DK" dirty="0">
                <a:hlinkClick r:id="rId2"/>
              </a:rPr>
              <a:t>https://www.ipbes.net/national-focal-points</a:t>
            </a:r>
            <a:r>
              <a:rPr lang="da-DK" dirty="0"/>
              <a:t> </a:t>
            </a:r>
          </a:p>
          <a:p>
            <a:pPr marL="1600200" lvl="2" indent="-457200">
              <a:buFont typeface="Wingdings" pitchFamily="2" charset="2"/>
              <a:buChar char="Ø"/>
            </a:pPr>
            <a:endParaRPr lang="da-DK" dirty="0"/>
          </a:p>
          <a:p>
            <a:pPr marL="1600200" lvl="2" indent="-457200">
              <a:buFont typeface="Wingdings" pitchFamily="2" charset="2"/>
              <a:buChar char="Ø"/>
            </a:pPr>
            <a:r>
              <a:rPr lang="da-DK" dirty="0" err="1"/>
              <a:t>Establish</a:t>
            </a:r>
            <a:r>
              <a:rPr lang="da-DK" dirty="0"/>
              <a:t>/</a:t>
            </a:r>
            <a:r>
              <a:rPr lang="da-DK" dirty="0" err="1"/>
              <a:t>renew</a:t>
            </a:r>
            <a:r>
              <a:rPr lang="da-DK" dirty="0"/>
              <a:t> </a:t>
            </a:r>
            <a:r>
              <a:rPr lang="da-DK" dirty="0" err="1"/>
              <a:t>contact</a:t>
            </a:r>
            <a:r>
              <a:rPr lang="da-DK" dirty="0"/>
              <a:t>, </a:t>
            </a:r>
            <a:r>
              <a:rPr lang="da-DK" dirty="0" err="1"/>
              <a:t>using</a:t>
            </a:r>
            <a:r>
              <a:rPr lang="da-DK" dirty="0"/>
              <a:t> </a:t>
            </a:r>
            <a:r>
              <a:rPr lang="da-DK" dirty="0" err="1"/>
              <a:t>MoU</a:t>
            </a:r>
            <a:r>
              <a:rPr lang="da-DK" dirty="0"/>
              <a:t> as </a:t>
            </a:r>
            <a:r>
              <a:rPr lang="da-DK" dirty="0" err="1"/>
              <a:t>catalyst</a:t>
            </a:r>
            <a:endParaRPr lang="da-DK" dirty="0"/>
          </a:p>
          <a:p>
            <a:pPr marL="1600200" lvl="2" indent="-457200">
              <a:buFont typeface="Wingdings" pitchFamily="2" charset="2"/>
              <a:buChar char="Ø"/>
            </a:pPr>
            <a:endParaRPr lang="da-DK" dirty="0"/>
          </a:p>
          <a:p>
            <a:pPr marL="1600200" lvl="2" indent="-457200">
              <a:buFont typeface="Wingdings" pitchFamily="2" charset="2"/>
              <a:buChar char="Ø"/>
            </a:pPr>
            <a:r>
              <a:rPr lang="da-DK" dirty="0" err="1"/>
              <a:t>Discuss</a:t>
            </a:r>
            <a:r>
              <a:rPr lang="da-DK" dirty="0"/>
              <a:t> </a:t>
            </a:r>
            <a:r>
              <a:rPr lang="da-DK" dirty="0" err="1"/>
              <a:t>areas</a:t>
            </a:r>
            <a:r>
              <a:rPr lang="da-DK" dirty="0"/>
              <a:t> of joint </a:t>
            </a:r>
            <a:r>
              <a:rPr lang="da-DK" dirty="0" err="1"/>
              <a:t>working</a:t>
            </a:r>
            <a:r>
              <a:rPr lang="da-DK" dirty="0"/>
              <a:t>, </a:t>
            </a:r>
            <a:r>
              <a:rPr lang="da-DK" dirty="0" err="1"/>
              <a:t>e.g</a:t>
            </a:r>
            <a:r>
              <a:rPr lang="da-DK" dirty="0"/>
              <a:t>. in national </a:t>
            </a:r>
            <a:r>
              <a:rPr lang="da-DK" dirty="0" err="1"/>
              <a:t>assessments</a:t>
            </a:r>
            <a:endParaRPr lang="da-DK" dirty="0"/>
          </a:p>
          <a:p>
            <a:pPr marL="1600200" lvl="2" indent="-457200">
              <a:buFont typeface="Wingdings" pitchFamily="2" charset="2"/>
              <a:buChar char="Ø"/>
            </a:pPr>
            <a:endParaRPr lang="da-DK" dirty="0"/>
          </a:p>
          <a:p>
            <a:pPr marL="1600200" lvl="2" indent="-457200">
              <a:buFont typeface="Wingdings" pitchFamily="2" charset="2"/>
              <a:buChar char="Ø"/>
            </a:pPr>
            <a:r>
              <a:rPr lang="da-DK" dirty="0" err="1"/>
              <a:t>Guiding</a:t>
            </a:r>
            <a:r>
              <a:rPr lang="da-DK" dirty="0"/>
              <a:t> </a:t>
            </a:r>
            <a:r>
              <a:rPr lang="da-DK" dirty="0" err="1"/>
              <a:t>examples</a:t>
            </a:r>
            <a:r>
              <a:rPr lang="da-DK" dirty="0"/>
              <a:t> of </a:t>
            </a:r>
            <a:r>
              <a:rPr lang="da-DK" dirty="0" err="1"/>
              <a:t>collaboration</a:t>
            </a:r>
            <a:r>
              <a:rPr lang="da-DK" dirty="0"/>
              <a:t> to </a:t>
            </a:r>
            <a:r>
              <a:rPr lang="da-DK" dirty="0" err="1"/>
              <a:t>inform</a:t>
            </a:r>
            <a:r>
              <a:rPr lang="da-DK" dirty="0"/>
              <a:t> </a:t>
            </a:r>
            <a:r>
              <a:rPr lang="da-DK" dirty="0" err="1"/>
              <a:t>updated</a:t>
            </a:r>
            <a:r>
              <a:rPr lang="da-DK" dirty="0"/>
              <a:t> nodes guide</a:t>
            </a:r>
          </a:p>
          <a:p>
            <a:pPr lvl="1" indent="0">
              <a:buNone/>
            </a:pPr>
            <a:endParaRPr lang="da-DK" dirty="0"/>
          </a:p>
        </p:txBody>
      </p:sp>
      <p:sp>
        <p:nvSpPr>
          <p:cNvPr id="4" name="Text Placeholder 3">
            <a:extLst>
              <a:ext uri="{FF2B5EF4-FFF2-40B4-BE49-F238E27FC236}">
                <a16:creationId xmlns="" xmlns:a16="http://schemas.microsoft.com/office/drawing/2014/main" id="{F5DA9F9E-C7F2-064D-B33A-B45C44D18B7B}"/>
              </a:ext>
            </a:extLst>
          </p:cNvPr>
          <p:cNvSpPr>
            <a:spLocks noGrp="1"/>
          </p:cNvSpPr>
          <p:nvPr>
            <p:ph type="body" sz="quarter" idx="10"/>
          </p:nvPr>
        </p:nvSpPr>
        <p:spPr/>
        <p:txBody>
          <a:bodyPr/>
          <a:lstStyle/>
          <a:p>
            <a:endParaRPr lang="da-DK" dirty="0"/>
          </a:p>
        </p:txBody>
      </p:sp>
    </p:spTree>
    <p:extLst>
      <p:ext uri="{BB962C8B-B14F-4D97-AF65-F5344CB8AC3E}">
        <p14:creationId xmlns:p14="http://schemas.microsoft.com/office/powerpoint/2010/main" val="2152154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04B527-C5F4-0647-8028-752A921682EF}"/>
              </a:ext>
            </a:extLst>
          </p:cNvPr>
          <p:cNvSpPr>
            <a:spLocks noGrp="1"/>
          </p:cNvSpPr>
          <p:nvPr>
            <p:ph type="title"/>
          </p:nvPr>
        </p:nvSpPr>
        <p:spPr/>
        <p:txBody>
          <a:bodyPr/>
          <a:lstStyle/>
          <a:p>
            <a:r>
              <a:rPr lang="da-DK" dirty="0"/>
              <a:t>And </a:t>
            </a:r>
            <a:r>
              <a:rPr lang="da-DK" dirty="0" err="1"/>
              <a:t>finally</a:t>
            </a:r>
            <a:r>
              <a:rPr lang="da-DK" dirty="0"/>
              <a:t>…</a:t>
            </a:r>
          </a:p>
        </p:txBody>
      </p:sp>
      <p:sp>
        <p:nvSpPr>
          <p:cNvPr id="3" name="Content Placeholder 2">
            <a:extLst>
              <a:ext uri="{FF2B5EF4-FFF2-40B4-BE49-F238E27FC236}">
                <a16:creationId xmlns="" xmlns:a16="http://schemas.microsoft.com/office/drawing/2014/main" id="{78470A87-E3E5-BE45-BC9D-6EE886003BF5}"/>
              </a:ext>
            </a:extLst>
          </p:cNvPr>
          <p:cNvSpPr>
            <a:spLocks noGrp="1"/>
          </p:cNvSpPr>
          <p:nvPr>
            <p:ph idx="1"/>
          </p:nvPr>
        </p:nvSpPr>
        <p:spPr/>
        <p:txBody>
          <a:bodyPr/>
          <a:lstStyle/>
          <a:p>
            <a:r>
              <a:rPr lang="da-DK" dirty="0" err="1"/>
              <a:t>External</a:t>
            </a:r>
            <a:r>
              <a:rPr lang="da-DK" dirty="0"/>
              <a:t> </a:t>
            </a:r>
            <a:r>
              <a:rPr lang="da-DK" dirty="0" err="1"/>
              <a:t>review</a:t>
            </a:r>
            <a:r>
              <a:rPr lang="da-DK" dirty="0"/>
              <a:t> of </a:t>
            </a:r>
            <a:r>
              <a:rPr lang="da-DK" dirty="0" err="1"/>
              <a:t>second-order</a:t>
            </a:r>
            <a:r>
              <a:rPr lang="da-DK" dirty="0"/>
              <a:t> </a:t>
            </a:r>
            <a:r>
              <a:rPr lang="da-DK" dirty="0" err="1"/>
              <a:t>draft</a:t>
            </a:r>
            <a:r>
              <a:rPr lang="da-DK" dirty="0"/>
              <a:t> of IPBES global </a:t>
            </a:r>
            <a:r>
              <a:rPr lang="da-DK" dirty="0" err="1"/>
              <a:t>assessment</a:t>
            </a:r>
            <a:r>
              <a:rPr lang="da-DK" dirty="0"/>
              <a:t> </a:t>
            </a:r>
            <a:r>
              <a:rPr lang="da-DK" dirty="0" err="1"/>
              <a:t>chapters</a:t>
            </a:r>
            <a:r>
              <a:rPr lang="da-DK" dirty="0"/>
              <a:t>, </a:t>
            </a:r>
            <a:r>
              <a:rPr lang="da-DK" dirty="0" err="1"/>
              <a:t>first</a:t>
            </a:r>
            <a:r>
              <a:rPr lang="da-DK" dirty="0"/>
              <a:t> </a:t>
            </a:r>
            <a:r>
              <a:rPr lang="da-DK" dirty="0" err="1"/>
              <a:t>draft</a:t>
            </a:r>
            <a:r>
              <a:rPr lang="da-DK" dirty="0"/>
              <a:t> of Summary for Policy Makers – </a:t>
            </a:r>
            <a:r>
              <a:rPr lang="da-DK" dirty="0" err="1"/>
              <a:t>opens</a:t>
            </a:r>
            <a:r>
              <a:rPr lang="da-DK" dirty="0"/>
              <a:t> 30 April, runs </a:t>
            </a:r>
            <a:r>
              <a:rPr lang="da-DK" dirty="0" err="1"/>
              <a:t>until</a:t>
            </a:r>
            <a:r>
              <a:rPr lang="da-DK" dirty="0"/>
              <a:t> 29 June</a:t>
            </a:r>
          </a:p>
          <a:p>
            <a:endParaRPr lang="da-DK" dirty="0"/>
          </a:p>
          <a:p>
            <a:r>
              <a:rPr lang="da-DK" dirty="0"/>
              <a:t> </a:t>
            </a:r>
            <a:r>
              <a:rPr lang="da-DK" u="sng" dirty="0">
                <a:hlinkClick r:id="rId2"/>
              </a:rPr>
              <a:t>http://www.ipbes.net/user/login?destination=registration_global_fod</a:t>
            </a:r>
            <a:endParaRPr lang="da-DK" u="sng" dirty="0"/>
          </a:p>
          <a:p>
            <a:endParaRPr lang="da-DK" u="sng" dirty="0"/>
          </a:p>
          <a:p>
            <a:r>
              <a:rPr lang="da-DK" u="sng" dirty="0"/>
              <a:t>(must </a:t>
            </a:r>
            <a:r>
              <a:rPr lang="da-DK" u="sng" dirty="0" err="1"/>
              <a:t>first</a:t>
            </a:r>
            <a:r>
              <a:rPr lang="da-DK" u="sng" dirty="0"/>
              <a:t> register as IPBES website </a:t>
            </a:r>
            <a:r>
              <a:rPr lang="da-DK" u="sng" dirty="0" err="1"/>
              <a:t>user</a:t>
            </a:r>
            <a:r>
              <a:rPr lang="da-DK" u="sng" dirty="0"/>
              <a:t>)</a:t>
            </a:r>
          </a:p>
          <a:p>
            <a:endParaRPr lang="da-DK" u="sng" dirty="0"/>
          </a:p>
          <a:p>
            <a:endParaRPr lang="da-DK" dirty="0"/>
          </a:p>
        </p:txBody>
      </p:sp>
      <p:sp>
        <p:nvSpPr>
          <p:cNvPr id="4" name="Text Placeholder 3">
            <a:extLst>
              <a:ext uri="{FF2B5EF4-FFF2-40B4-BE49-F238E27FC236}">
                <a16:creationId xmlns="" xmlns:a16="http://schemas.microsoft.com/office/drawing/2014/main" id="{BE3C817E-7BCE-2942-A9E3-BDBFB9009212}"/>
              </a:ext>
            </a:extLst>
          </p:cNvPr>
          <p:cNvSpPr>
            <a:spLocks noGrp="1"/>
          </p:cNvSpPr>
          <p:nvPr>
            <p:ph type="body" sz="quarter" idx="10"/>
          </p:nvPr>
        </p:nvSpPr>
        <p:spPr/>
        <p:txBody>
          <a:bodyPr/>
          <a:lstStyle/>
          <a:p>
            <a:endParaRPr lang="da-DK"/>
          </a:p>
        </p:txBody>
      </p:sp>
    </p:spTree>
    <p:extLst>
      <p:ext uri="{BB962C8B-B14F-4D97-AF65-F5344CB8AC3E}">
        <p14:creationId xmlns:p14="http://schemas.microsoft.com/office/powerpoint/2010/main" val="2176739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5 Apr 2018</a:t>
            </a:r>
          </a:p>
        </p:txBody>
      </p:sp>
      <p:sp>
        <p:nvSpPr>
          <p:cNvPr id="3" name="Title 2"/>
          <p:cNvSpPr>
            <a:spLocks noGrp="1"/>
          </p:cNvSpPr>
          <p:nvPr>
            <p:ph type="title"/>
          </p:nvPr>
        </p:nvSpPr>
        <p:spPr/>
        <p:txBody>
          <a:bodyPr/>
          <a:lstStyle/>
          <a:p>
            <a:r>
              <a:rPr lang="en-GB" sz="4000" b="1" dirty="0"/>
              <a:t>GBIF Capacity Self-Assessments</a:t>
            </a:r>
            <a:endParaRPr lang="en-GB" sz="2800" dirty="0"/>
          </a:p>
        </p:txBody>
      </p:sp>
      <p:sp>
        <p:nvSpPr>
          <p:cNvPr id="4" name="Text Placeholder 3"/>
          <p:cNvSpPr>
            <a:spLocks noGrp="1"/>
          </p:cNvSpPr>
          <p:nvPr>
            <p:ph type="body" idx="1"/>
          </p:nvPr>
        </p:nvSpPr>
        <p:spPr/>
        <p:txBody>
          <a:bodyPr/>
          <a:lstStyle/>
          <a:p>
            <a:r>
              <a:rPr lang="en-GB" dirty="0" err="1"/>
              <a:t>Mélianie</a:t>
            </a:r>
            <a:r>
              <a:rPr lang="en-GB" dirty="0"/>
              <a:t> Raymond</a:t>
            </a:r>
          </a:p>
          <a:p>
            <a:r>
              <a:rPr lang="en-GB" dirty="0"/>
              <a:t>Senior Programme Officer for Node Development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7" t="15062" r="-292" b="16772"/>
          <a:stretch/>
        </p:blipFill>
        <p:spPr>
          <a:xfrm>
            <a:off x="-110359" y="1637211"/>
            <a:ext cx="9450712" cy="3032985"/>
          </a:xfrm>
          <a:prstGeom prst="rect">
            <a:avLst/>
          </a:prstGeom>
        </p:spPr>
      </p:pic>
    </p:spTree>
    <p:extLst>
      <p:ext uri="{BB962C8B-B14F-4D97-AF65-F5344CB8AC3E}">
        <p14:creationId xmlns:p14="http://schemas.microsoft.com/office/powerpoint/2010/main" val="2459945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Role of capacity self-assessment</a:t>
            </a:r>
          </a:p>
        </p:txBody>
      </p:sp>
      <p:sp>
        <p:nvSpPr>
          <p:cNvPr id="3" name="Content Placeholder 2"/>
          <p:cNvSpPr>
            <a:spLocks noGrp="1"/>
          </p:cNvSpPr>
          <p:nvPr>
            <p:ph idx="1"/>
          </p:nvPr>
        </p:nvSpPr>
        <p:spPr/>
        <p:txBody>
          <a:bodyPr/>
          <a:lstStyle/>
          <a:p>
            <a:r>
              <a:rPr lang="en-GB" dirty="0"/>
              <a:t>Capacity self-assessment is an integral part of a capacity development approach</a:t>
            </a:r>
          </a:p>
          <a:p>
            <a:endParaRPr lang="en-GB" dirty="0"/>
          </a:p>
        </p:txBody>
      </p:sp>
      <p:sp>
        <p:nvSpPr>
          <p:cNvPr id="4" name="Text Placeholder 3"/>
          <p:cNvSpPr>
            <a:spLocks noGrp="1"/>
          </p:cNvSpPr>
          <p:nvPr>
            <p:ph type="body" sz="quarter" idx="10"/>
          </p:nvPr>
        </p:nvSpPr>
        <p:spPr/>
        <p:txBody>
          <a:bodyPr/>
          <a:lstStyle/>
          <a:p>
            <a:endParaRPr lang="en-GB" dirty="0"/>
          </a:p>
          <a:p>
            <a:r>
              <a:rPr lang="en-GB" dirty="0"/>
              <a:t>UNDP capacity enhancement cycle; GBIF Capacity Enhancement Framework</a:t>
            </a:r>
            <a:br>
              <a:rPr lang="en-GB" dirty="0"/>
            </a:br>
            <a:r>
              <a:rPr lang="en-GB" dirty="0"/>
              <a:t> </a:t>
            </a:r>
            <a:r>
              <a:rPr lang="en-GB" dirty="0">
                <a:hlinkClick r:id="rId3"/>
              </a:rPr>
              <a:t>https://www.gbif.org/document/80954/gbif-capacity-enhancement-framework</a:t>
            </a:r>
            <a:endParaRPr lang="en-GB" dirty="0"/>
          </a:p>
          <a:p>
            <a:endParaRPr lang="en-GB" dirty="0"/>
          </a:p>
        </p:txBody>
      </p:sp>
      <p:pic>
        <p:nvPicPr>
          <p:cNvPr id="5" name="Picture 4"/>
          <p:cNvPicPr>
            <a:picLocks noChangeAspect="1"/>
          </p:cNvPicPr>
          <p:nvPr/>
        </p:nvPicPr>
        <p:blipFill>
          <a:blip r:embed="rId4"/>
          <a:stretch>
            <a:fillRect/>
          </a:stretch>
        </p:blipFill>
        <p:spPr>
          <a:xfrm>
            <a:off x="2712742" y="2759924"/>
            <a:ext cx="3590925" cy="3152775"/>
          </a:xfrm>
          <a:prstGeom prst="rect">
            <a:avLst/>
          </a:prstGeom>
        </p:spPr>
      </p:pic>
    </p:spTree>
    <p:extLst>
      <p:ext uri="{BB962C8B-B14F-4D97-AF65-F5344CB8AC3E}">
        <p14:creationId xmlns:p14="http://schemas.microsoft.com/office/powerpoint/2010/main" val="328013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Capacity self-assessment guidelines for national biodiversity information facilities</a:t>
            </a:r>
            <a:endParaRPr lang="en-GB" dirty="0"/>
          </a:p>
        </p:txBody>
      </p:sp>
      <p:sp>
        <p:nvSpPr>
          <p:cNvPr id="4" name="Text Placeholder 3"/>
          <p:cNvSpPr>
            <a:spLocks noGrp="1"/>
          </p:cNvSpPr>
          <p:nvPr>
            <p:ph type="body" sz="quarter" idx="10"/>
          </p:nvPr>
        </p:nvSpPr>
        <p:spPr/>
        <p:txBody>
          <a:bodyPr/>
          <a:lstStyle/>
          <a:p>
            <a:r>
              <a:rPr lang="en-US" dirty="0"/>
              <a:t>Capacity self-assessment guidelines for national biodiversity information facilities: </a:t>
            </a:r>
            <a:r>
              <a:rPr lang="en-US" dirty="0">
                <a:hlinkClick r:id="rId3"/>
              </a:rPr>
              <a:t>http://www.gbif.org/resource/82277</a:t>
            </a:r>
            <a:r>
              <a:rPr lang="en-US" dirty="0"/>
              <a:t> </a:t>
            </a:r>
          </a:p>
        </p:txBody>
      </p:sp>
      <p:pic>
        <p:nvPicPr>
          <p:cNvPr id="5" name="Picture 2" descr="C:\Users\mraymond\Pictures\BIF diagr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799" y="1209044"/>
            <a:ext cx="6000494" cy="50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047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Coordinating a National biodiversity information facility</a:t>
            </a:r>
          </a:p>
        </p:txBody>
      </p:sp>
      <p:pic>
        <p:nvPicPr>
          <p:cNvPr id="5" name="Content Placeholder 4"/>
          <p:cNvPicPr>
            <a:picLocks noGrp="1" noChangeAspect="1"/>
          </p:cNvPicPr>
          <p:nvPr>
            <p:ph idx="1"/>
          </p:nvPr>
        </p:nvPicPr>
        <p:blipFill>
          <a:blip r:embed="rId3"/>
          <a:stretch>
            <a:fillRect/>
          </a:stretch>
        </p:blipFill>
        <p:spPr>
          <a:xfrm>
            <a:off x="1061357" y="1425803"/>
            <a:ext cx="6324600" cy="3800475"/>
          </a:xfrm>
          <a:prstGeom prst="rect">
            <a:avLst/>
          </a:prstGeom>
        </p:spPr>
      </p:pic>
      <p:sp>
        <p:nvSpPr>
          <p:cNvPr id="4" name="Text Placeholder 3"/>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838824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Implementing a national biodiversity data mobilization plan</a:t>
            </a:r>
          </a:p>
        </p:txBody>
      </p:sp>
      <p:sp>
        <p:nvSpPr>
          <p:cNvPr id="4" name="Text Placeholder 3"/>
          <p:cNvSpPr>
            <a:spLocks noGrp="1"/>
          </p:cNvSpPr>
          <p:nvPr>
            <p:ph type="body" sz="quarter" idx="10"/>
          </p:nvPr>
        </p:nvSpPr>
        <p:spPr/>
        <p:txBody>
          <a:bodyPr/>
          <a:lstStyle/>
          <a:p>
            <a:endParaRPr lang="en-GB"/>
          </a:p>
        </p:txBody>
      </p:sp>
      <p:pic>
        <p:nvPicPr>
          <p:cNvPr id="5" name="Picture 4"/>
          <p:cNvPicPr>
            <a:picLocks noChangeAspect="1"/>
          </p:cNvPicPr>
          <p:nvPr/>
        </p:nvPicPr>
        <p:blipFill>
          <a:blip r:embed="rId3"/>
          <a:stretch>
            <a:fillRect/>
          </a:stretch>
        </p:blipFill>
        <p:spPr>
          <a:xfrm>
            <a:off x="1240495" y="1422901"/>
            <a:ext cx="6663010" cy="4265143"/>
          </a:xfrm>
          <a:prstGeom prst="rect">
            <a:avLst/>
          </a:prstGeom>
        </p:spPr>
      </p:pic>
    </p:spTree>
    <p:extLst>
      <p:ext uri="{BB962C8B-B14F-4D97-AF65-F5344CB8AC3E}">
        <p14:creationId xmlns:p14="http://schemas.microsoft.com/office/powerpoint/2010/main" val="644730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23987" y="1506583"/>
            <a:ext cx="6296025" cy="4086225"/>
          </a:xfrm>
          <a:prstGeom prst="rect">
            <a:avLst/>
          </a:prstGeom>
        </p:spPr>
      </p:pic>
      <p:sp>
        <p:nvSpPr>
          <p:cNvPr id="2" name="Title 1"/>
          <p:cNvSpPr>
            <a:spLocks noGrp="1"/>
          </p:cNvSpPr>
          <p:nvPr>
            <p:ph type="title"/>
          </p:nvPr>
        </p:nvSpPr>
        <p:spPr/>
        <p:txBody>
          <a:bodyPr>
            <a:normAutofit fontScale="90000"/>
          </a:bodyPr>
          <a:lstStyle/>
          <a:p>
            <a:r>
              <a:rPr lang="en-GB" dirty="0"/>
              <a:t>Meeting biodiversity information needs at the national level</a:t>
            </a:r>
          </a:p>
        </p:txBody>
      </p:sp>
      <p:sp>
        <p:nvSpPr>
          <p:cNvPr id="4" name="Text Placeholder 3"/>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422748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Supporting improved management of biodiversity data nationally</a:t>
            </a:r>
          </a:p>
        </p:txBody>
      </p:sp>
      <p:sp>
        <p:nvSpPr>
          <p:cNvPr id="4" name="Text Placeholder 3"/>
          <p:cNvSpPr>
            <a:spLocks noGrp="1"/>
          </p:cNvSpPr>
          <p:nvPr>
            <p:ph type="body" sz="quarter" idx="10"/>
          </p:nvPr>
        </p:nvSpPr>
        <p:spPr/>
        <p:txBody>
          <a:bodyPr/>
          <a:lstStyle/>
          <a:p>
            <a:endParaRPr lang="en-GB"/>
          </a:p>
        </p:txBody>
      </p:sp>
      <p:pic>
        <p:nvPicPr>
          <p:cNvPr id="5" name="Picture 4"/>
          <p:cNvPicPr>
            <a:picLocks noChangeAspect="1"/>
          </p:cNvPicPr>
          <p:nvPr/>
        </p:nvPicPr>
        <p:blipFill>
          <a:blip r:embed="rId3"/>
          <a:stretch>
            <a:fillRect/>
          </a:stretch>
        </p:blipFill>
        <p:spPr>
          <a:xfrm>
            <a:off x="1385887" y="1499476"/>
            <a:ext cx="6372225" cy="4476750"/>
          </a:xfrm>
          <a:prstGeom prst="rect">
            <a:avLst/>
          </a:prstGeom>
        </p:spPr>
      </p:pic>
    </p:spTree>
    <p:extLst>
      <p:ext uri="{BB962C8B-B14F-4D97-AF65-F5344CB8AC3E}">
        <p14:creationId xmlns:p14="http://schemas.microsoft.com/office/powerpoint/2010/main" val="295414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B7E69D-BB2C-7247-9BEC-F90675E522A0}"/>
              </a:ext>
            </a:extLst>
          </p:cNvPr>
          <p:cNvSpPr>
            <a:spLocks noGrp="1"/>
          </p:cNvSpPr>
          <p:nvPr>
            <p:ph type="title"/>
          </p:nvPr>
        </p:nvSpPr>
        <p:spPr/>
        <p:txBody>
          <a:bodyPr/>
          <a:lstStyle/>
          <a:p>
            <a:r>
              <a:rPr lang="da-DK" dirty="0" err="1"/>
              <a:t>Ipbes</a:t>
            </a:r>
            <a:r>
              <a:rPr lang="da-DK" dirty="0"/>
              <a:t> </a:t>
            </a:r>
            <a:r>
              <a:rPr lang="da-DK" dirty="0" err="1"/>
              <a:t>goal</a:t>
            </a:r>
            <a:endParaRPr lang="da-DK" dirty="0"/>
          </a:p>
        </p:txBody>
      </p:sp>
      <p:sp>
        <p:nvSpPr>
          <p:cNvPr id="9" name="Text Placeholder 8">
            <a:extLst>
              <a:ext uri="{FF2B5EF4-FFF2-40B4-BE49-F238E27FC236}">
                <a16:creationId xmlns="" xmlns:a16="http://schemas.microsoft.com/office/drawing/2014/main" id="{80192FD0-D657-3445-BA36-23FE5186078C}"/>
              </a:ext>
            </a:extLst>
          </p:cNvPr>
          <p:cNvSpPr>
            <a:spLocks noGrp="1"/>
          </p:cNvSpPr>
          <p:nvPr>
            <p:ph type="body" sz="quarter" idx="13"/>
          </p:nvPr>
        </p:nvSpPr>
        <p:spPr>
          <a:xfrm>
            <a:off x="254239" y="1351280"/>
            <a:ext cx="3765248" cy="4664629"/>
          </a:xfrm>
        </p:spPr>
        <p:txBody>
          <a:bodyPr>
            <a:normAutofit/>
          </a:bodyPr>
          <a:lstStyle/>
          <a:p>
            <a:r>
              <a:rPr lang="da-DK" dirty="0"/>
              <a:t>“</a:t>
            </a:r>
            <a:r>
              <a:rPr lang="da-DK" sz="2400" dirty="0" err="1"/>
              <a:t>strengthen</a:t>
            </a:r>
            <a:r>
              <a:rPr lang="da-DK" sz="2400" dirty="0"/>
              <a:t> the science-policy interface for </a:t>
            </a:r>
            <a:r>
              <a:rPr lang="da-DK" sz="2400" dirty="0" err="1"/>
              <a:t>biodiversity</a:t>
            </a:r>
            <a:r>
              <a:rPr lang="da-DK" sz="2400" dirty="0"/>
              <a:t> and </a:t>
            </a:r>
            <a:r>
              <a:rPr lang="da-DK" sz="2400" dirty="0" err="1"/>
              <a:t>ecosystem</a:t>
            </a:r>
            <a:r>
              <a:rPr lang="da-DK" sz="2400" dirty="0"/>
              <a:t> services for the </a:t>
            </a:r>
            <a:r>
              <a:rPr lang="da-DK" sz="2400" dirty="0" err="1"/>
              <a:t>conservation</a:t>
            </a:r>
            <a:r>
              <a:rPr lang="da-DK" sz="2400" dirty="0"/>
              <a:t> and </a:t>
            </a:r>
            <a:r>
              <a:rPr lang="da-DK" sz="2400" dirty="0" err="1"/>
              <a:t>sustainable</a:t>
            </a:r>
            <a:r>
              <a:rPr lang="da-DK" sz="2400" dirty="0"/>
              <a:t> </a:t>
            </a:r>
            <a:r>
              <a:rPr lang="da-DK" sz="2400" dirty="0" err="1"/>
              <a:t>use</a:t>
            </a:r>
            <a:r>
              <a:rPr lang="da-DK" sz="2400" dirty="0"/>
              <a:t> of </a:t>
            </a:r>
            <a:r>
              <a:rPr lang="da-DK" sz="2400" dirty="0" err="1"/>
              <a:t>biodiversity</a:t>
            </a:r>
            <a:r>
              <a:rPr lang="da-DK" sz="2400" dirty="0"/>
              <a:t>, long-term human </a:t>
            </a:r>
            <a:r>
              <a:rPr lang="da-DK" sz="2400" dirty="0" err="1"/>
              <a:t>well-being</a:t>
            </a:r>
            <a:r>
              <a:rPr lang="da-DK" sz="2400" dirty="0"/>
              <a:t> and </a:t>
            </a:r>
            <a:r>
              <a:rPr lang="da-DK" sz="2400" dirty="0" err="1"/>
              <a:t>sustainable</a:t>
            </a:r>
            <a:r>
              <a:rPr lang="da-DK" sz="2400" dirty="0"/>
              <a:t> </a:t>
            </a:r>
            <a:r>
              <a:rPr lang="da-DK" sz="2400" dirty="0" err="1"/>
              <a:t>development</a:t>
            </a:r>
            <a:r>
              <a:rPr lang="da-DK" sz="2400" dirty="0"/>
              <a:t>” </a:t>
            </a:r>
          </a:p>
          <a:p>
            <a:endParaRPr lang="da-DK" dirty="0"/>
          </a:p>
        </p:txBody>
      </p:sp>
      <p:sp>
        <p:nvSpPr>
          <p:cNvPr id="8" name="Text Placeholder 7">
            <a:extLst>
              <a:ext uri="{FF2B5EF4-FFF2-40B4-BE49-F238E27FC236}">
                <a16:creationId xmlns="" xmlns:a16="http://schemas.microsoft.com/office/drawing/2014/main" id="{551E8F14-EDC2-E14B-AB42-E5C25AFE5CDF}"/>
              </a:ext>
            </a:extLst>
          </p:cNvPr>
          <p:cNvSpPr>
            <a:spLocks noGrp="1"/>
          </p:cNvSpPr>
          <p:nvPr>
            <p:ph type="body" sz="quarter" idx="10"/>
          </p:nvPr>
        </p:nvSpPr>
        <p:spPr/>
        <p:txBody>
          <a:bodyPr/>
          <a:lstStyle/>
          <a:p>
            <a:r>
              <a:rPr lang="da-DK" dirty="0">
                <a:hlinkClick r:id="rId2"/>
              </a:rPr>
              <a:t>https://www.ipbes.net</a:t>
            </a:r>
            <a:r>
              <a:rPr lang="da-DK" dirty="0"/>
              <a:t> </a:t>
            </a:r>
          </a:p>
        </p:txBody>
      </p:sp>
      <p:pic>
        <p:nvPicPr>
          <p:cNvPr id="7" name="Picture 6">
            <a:extLst>
              <a:ext uri="{FF2B5EF4-FFF2-40B4-BE49-F238E27FC236}">
                <a16:creationId xmlns="" xmlns:a16="http://schemas.microsoft.com/office/drawing/2014/main" id="{4DFF08FA-A1B2-4A4D-9D08-55E6BAF8C81E}"/>
              </a:ext>
            </a:extLst>
          </p:cNvPr>
          <p:cNvPicPr>
            <a:picLocks noChangeAspect="1"/>
          </p:cNvPicPr>
          <p:nvPr/>
        </p:nvPicPr>
        <p:blipFill>
          <a:blip r:embed="rId3"/>
          <a:stretch>
            <a:fillRect/>
          </a:stretch>
        </p:blipFill>
        <p:spPr>
          <a:xfrm>
            <a:off x="4248831" y="1560929"/>
            <a:ext cx="4620849" cy="3637280"/>
          </a:xfrm>
          <a:prstGeom prst="rect">
            <a:avLst/>
          </a:prstGeom>
          <a:ln>
            <a:solidFill>
              <a:schemeClr val="tx1"/>
            </a:solidFill>
          </a:ln>
        </p:spPr>
      </p:pic>
    </p:spTree>
    <p:extLst>
      <p:ext uri="{BB962C8B-B14F-4D97-AF65-F5344CB8AC3E}">
        <p14:creationId xmlns:p14="http://schemas.microsoft.com/office/powerpoint/2010/main" val="134143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408668" y="917072"/>
            <a:ext cx="4326664" cy="5394283"/>
          </a:xfrm>
          <a:prstGeom prst="rect">
            <a:avLst/>
          </a:prstGeom>
        </p:spPr>
      </p:pic>
      <p:sp>
        <p:nvSpPr>
          <p:cNvPr id="2" name="Title 1"/>
          <p:cNvSpPr>
            <a:spLocks noGrp="1"/>
          </p:cNvSpPr>
          <p:nvPr>
            <p:ph type="title"/>
          </p:nvPr>
        </p:nvSpPr>
        <p:spPr/>
        <p:txBody>
          <a:bodyPr>
            <a:normAutofit fontScale="90000"/>
          </a:bodyPr>
          <a:lstStyle/>
          <a:p>
            <a:r>
              <a:rPr lang="en-US" dirty="0"/>
              <a:t>Self-assessment guidelines for data holding institutions</a:t>
            </a:r>
          </a:p>
        </p:txBody>
      </p:sp>
      <p:sp>
        <p:nvSpPr>
          <p:cNvPr id="4" name="Text Placeholder 3"/>
          <p:cNvSpPr>
            <a:spLocks noGrp="1"/>
          </p:cNvSpPr>
          <p:nvPr>
            <p:ph type="body" sz="quarter" idx="10"/>
          </p:nvPr>
        </p:nvSpPr>
        <p:spPr/>
        <p:txBody>
          <a:bodyPr/>
          <a:lstStyle/>
          <a:p>
            <a:r>
              <a:rPr lang="en-US" dirty="0"/>
              <a:t>Self-assessment guidelines for data holding institutions: </a:t>
            </a:r>
            <a:r>
              <a:rPr lang="en-US" dirty="0">
                <a:hlinkClick r:id="rId4"/>
              </a:rPr>
              <a:t>http://www.gbif.org/resource/82785</a:t>
            </a:r>
            <a:r>
              <a:rPr lang="en-US" dirty="0"/>
              <a:t>  </a:t>
            </a:r>
          </a:p>
        </p:txBody>
      </p:sp>
    </p:spTree>
    <p:extLst>
      <p:ext uri="{BB962C8B-B14F-4D97-AF65-F5344CB8AC3E}">
        <p14:creationId xmlns:p14="http://schemas.microsoft.com/office/powerpoint/2010/main" val="3627971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Capacity self-assessment Is not</a:t>
            </a:r>
          </a:p>
        </p:txBody>
      </p:sp>
      <p:sp>
        <p:nvSpPr>
          <p:cNvPr id="3" name="Content Placeholder 2"/>
          <p:cNvSpPr>
            <a:spLocks noGrp="1"/>
          </p:cNvSpPr>
          <p:nvPr>
            <p:ph idx="1"/>
          </p:nvPr>
        </p:nvSpPr>
        <p:spPr>
          <a:xfrm>
            <a:off x="457200" y="1309689"/>
            <a:ext cx="4907280" cy="4816476"/>
          </a:xfrm>
        </p:spPr>
        <p:txBody>
          <a:bodyPr>
            <a:normAutofit/>
          </a:bodyPr>
          <a:lstStyle/>
          <a:p>
            <a:pPr marL="457200" indent="-457200">
              <a:buFont typeface="Arial Narrow" panose="020B0606020202030204" pitchFamily="34" charset="0"/>
              <a:buChar char="X"/>
            </a:pPr>
            <a:r>
              <a:rPr lang="en-GB" u="sng" dirty="0"/>
              <a:t>Not</a:t>
            </a:r>
            <a:r>
              <a:rPr lang="en-GB" dirty="0"/>
              <a:t> another reporting requirement for all nodes</a:t>
            </a:r>
            <a:endParaRPr lang="en-GB" dirty="0">
              <a:solidFill>
                <a:srgbClr val="FF0000"/>
              </a:solidFill>
            </a:endParaRPr>
          </a:p>
          <a:p>
            <a:endParaRPr lang="en-GB" dirty="0">
              <a:solidFill>
                <a:srgbClr val="FF0000"/>
              </a:solidFill>
            </a:endParaRPr>
          </a:p>
          <a:p>
            <a:endParaRPr lang="en-GB" dirty="0"/>
          </a:p>
          <a:p>
            <a:endParaRPr lang="en-GB" dirty="0"/>
          </a:p>
          <a:p>
            <a:pPr marL="457200" indent="-457200">
              <a:buFont typeface="Arial Narrow" panose="020B0606020202030204" pitchFamily="34" charset="0"/>
              <a:buChar char="X"/>
            </a:pPr>
            <a:r>
              <a:rPr lang="en-GB" u="sng" dirty="0"/>
              <a:t>Not</a:t>
            </a:r>
            <a:r>
              <a:rPr lang="en-GB" dirty="0"/>
              <a:t> designed for comparisons between nodes or institutions</a:t>
            </a:r>
          </a:p>
        </p:txBody>
      </p:sp>
      <p:sp>
        <p:nvSpPr>
          <p:cNvPr id="4" name="Text Placeholder 3"/>
          <p:cNvSpPr>
            <a:spLocks noGrp="1"/>
          </p:cNvSpPr>
          <p:nvPr>
            <p:ph type="body" sz="quarter" idx="10"/>
          </p:nvPr>
        </p:nvSpPr>
        <p:spPr/>
        <p:txBody>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459" y="931817"/>
            <a:ext cx="2777074" cy="18745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171" y="3934096"/>
            <a:ext cx="2020390" cy="202039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970" y="3686591"/>
            <a:ext cx="2361511" cy="2361511"/>
          </a:xfrm>
          <a:prstGeom prst="rect">
            <a:avLst/>
          </a:prstGeom>
        </p:spPr>
      </p:pic>
    </p:spTree>
    <p:extLst>
      <p:ext uri="{BB962C8B-B14F-4D97-AF65-F5344CB8AC3E}">
        <p14:creationId xmlns:p14="http://schemas.microsoft.com/office/powerpoint/2010/main" val="2052047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Capacity self-assessment uses</a:t>
            </a:r>
          </a:p>
        </p:txBody>
      </p:sp>
      <p:sp>
        <p:nvSpPr>
          <p:cNvPr id="3" name="Content Placeholder 2"/>
          <p:cNvSpPr>
            <a:spLocks noGrp="1"/>
          </p:cNvSpPr>
          <p:nvPr>
            <p:ph idx="1"/>
          </p:nvPr>
        </p:nvSpPr>
        <p:spPr>
          <a:xfrm>
            <a:off x="457199" y="1309689"/>
            <a:ext cx="8033657" cy="4816476"/>
          </a:xfrm>
        </p:spPr>
        <p:txBody>
          <a:bodyPr/>
          <a:lstStyle/>
          <a:p>
            <a:pPr marL="457200" indent="-457200">
              <a:buFont typeface="Wingdings" panose="05000000000000000000" pitchFamily="2" charset="2"/>
              <a:buChar char="ü"/>
            </a:pPr>
            <a:r>
              <a:rPr lang="en-GB" dirty="0"/>
              <a:t>Tool for planning with links to further material</a:t>
            </a:r>
          </a:p>
          <a:p>
            <a:pPr marL="457200" indent="-457200">
              <a:buFont typeface="Wingdings" panose="05000000000000000000" pitchFamily="2" charset="2"/>
              <a:buChar char="ü"/>
            </a:pPr>
            <a:r>
              <a:rPr lang="en-GB" dirty="0"/>
              <a:t>Questionnaire based approach with scoring to make it easier</a:t>
            </a:r>
          </a:p>
          <a:p>
            <a:pPr marL="457200" indent="-457200">
              <a:buFont typeface="Wingdings" panose="05000000000000000000" pitchFamily="2" charset="2"/>
              <a:buChar char="ü"/>
            </a:pPr>
            <a:r>
              <a:rPr lang="en-GB" dirty="0"/>
              <a:t>Useful in project design and monitoring and evaluation</a:t>
            </a:r>
          </a:p>
          <a:p>
            <a:pPr marL="457200" indent="-457200">
              <a:buFont typeface="Wingdings" panose="05000000000000000000" pitchFamily="2" charset="2"/>
              <a:buChar char="ü"/>
            </a:pPr>
            <a:endParaRPr lang="en-GB" dirty="0"/>
          </a:p>
          <a:p>
            <a:pPr marL="457200" indent="-457200">
              <a:buFont typeface="Wingdings" panose="05000000000000000000" pitchFamily="2" charset="2"/>
              <a:buChar char="ü"/>
            </a:pPr>
            <a:endParaRPr lang="en-GB" dirty="0"/>
          </a:p>
        </p:txBody>
      </p:sp>
      <p:sp>
        <p:nvSpPr>
          <p:cNvPr id="4" name="Text Placeholder 3"/>
          <p:cNvSpPr>
            <a:spLocks noGrp="1"/>
          </p:cNvSpPr>
          <p:nvPr>
            <p:ph type="body" sz="quarter" idx="10"/>
          </p:nvPr>
        </p:nvSpPr>
        <p:spPr/>
        <p:txBody>
          <a:bodyPr/>
          <a:lstStyle/>
          <a:p>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882" y="4354335"/>
            <a:ext cx="5053530" cy="1105939"/>
          </a:xfrm>
          <a:prstGeom prst="rect">
            <a:avLst/>
          </a:prstGeom>
        </p:spPr>
      </p:pic>
    </p:spTree>
    <p:extLst>
      <p:ext uri="{BB962C8B-B14F-4D97-AF65-F5344CB8AC3E}">
        <p14:creationId xmlns:p14="http://schemas.microsoft.com/office/powerpoint/2010/main" val="696249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Capacity self-Assessment Recommendations</a:t>
            </a:r>
          </a:p>
        </p:txBody>
      </p:sp>
      <p:sp>
        <p:nvSpPr>
          <p:cNvPr id="3" name="Content Placeholder 2"/>
          <p:cNvSpPr>
            <a:spLocks noGrp="1"/>
          </p:cNvSpPr>
          <p:nvPr>
            <p:ph idx="1"/>
          </p:nvPr>
        </p:nvSpPr>
        <p:spPr/>
        <p:txBody>
          <a:bodyPr/>
          <a:lstStyle/>
          <a:p>
            <a:pPr marL="457200" indent="-457200">
              <a:buFont typeface="Wingdings" panose="05000000000000000000" pitchFamily="2" charset="2"/>
              <a:buChar char="ü"/>
            </a:pPr>
            <a:r>
              <a:rPr lang="en-GB" dirty="0"/>
              <a:t>Use a participatory approach – include the team’s views</a:t>
            </a:r>
          </a:p>
          <a:p>
            <a:endParaRPr lang="en-GB" dirty="0"/>
          </a:p>
          <a:p>
            <a:pPr marL="457200" indent="-457200">
              <a:buFont typeface="Wingdings" panose="05000000000000000000" pitchFamily="2" charset="2"/>
              <a:buChar char="ü"/>
            </a:pPr>
            <a:r>
              <a:rPr lang="en-GB" dirty="0"/>
              <a:t>Results can be shared with partners, region, GBIF Secretariat…</a:t>
            </a:r>
          </a:p>
          <a:p>
            <a:endParaRPr lang="en-GB" dirty="0"/>
          </a:p>
        </p:txBody>
      </p:sp>
      <p:sp>
        <p:nvSpPr>
          <p:cNvPr id="4" name="Text Placeholder 3"/>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875857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2018 review of GBIF self-assessments</a:t>
            </a:r>
          </a:p>
        </p:txBody>
      </p:sp>
      <p:sp>
        <p:nvSpPr>
          <p:cNvPr id="3" name="Content Placeholder 2"/>
          <p:cNvSpPr>
            <a:spLocks noGrp="1"/>
          </p:cNvSpPr>
          <p:nvPr>
            <p:ph idx="1"/>
          </p:nvPr>
        </p:nvSpPr>
        <p:spPr>
          <a:xfrm>
            <a:off x="457200" y="1309689"/>
            <a:ext cx="5055326" cy="4816476"/>
          </a:xfrm>
        </p:spPr>
        <p:txBody>
          <a:bodyPr/>
          <a:lstStyle/>
          <a:p>
            <a:r>
              <a:rPr lang="en-GB" dirty="0"/>
              <a:t>Feedback please!</a:t>
            </a:r>
          </a:p>
          <a:p>
            <a:pPr marL="457200" indent="-457200">
              <a:buFont typeface="Arial" panose="020B0604020202020204" pitchFamily="34" charset="0"/>
              <a:buChar char="•"/>
            </a:pPr>
            <a:r>
              <a:rPr lang="en-GB" sz="2800" dirty="0"/>
              <a:t>How have you used the self-assessments? </a:t>
            </a:r>
          </a:p>
          <a:p>
            <a:pPr marL="457200" indent="-457200">
              <a:buFont typeface="Arial" panose="020B0604020202020204" pitchFamily="34" charset="0"/>
              <a:buChar char="•"/>
            </a:pPr>
            <a:r>
              <a:rPr lang="en-GB" sz="2800" dirty="0"/>
              <a:t>How can we improve the format?</a:t>
            </a:r>
          </a:p>
          <a:p>
            <a:pPr marL="457200" indent="-457200">
              <a:buFont typeface="Arial" panose="020B0604020202020204" pitchFamily="34" charset="0"/>
              <a:buChar char="•"/>
            </a:pPr>
            <a:r>
              <a:rPr lang="en-GB" sz="2800" dirty="0"/>
              <a:t>Any areas missing?</a:t>
            </a:r>
          </a:p>
          <a:p>
            <a:endParaRPr lang="en-GB" dirty="0"/>
          </a:p>
          <a:p>
            <a:r>
              <a:rPr lang="en-GB" dirty="0"/>
              <a:t>Help with translations </a:t>
            </a:r>
          </a:p>
          <a:p>
            <a:r>
              <a:rPr lang="en-GB" sz="2800" dirty="0"/>
              <a:t>- French and English versions currently…</a:t>
            </a:r>
          </a:p>
          <a:p>
            <a:endParaRPr lang="en-GB" dirty="0"/>
          </a:p>
        </p:txBody>
      </p:sp>
      <p:sp>
        <p:nvSpPr>
          <p:cNvPr id="4" name="Text Placeholder 3"/>
          <p:cNvSpPr>
            <a:spLocks noGrp="1"/>
          </p:cNvSpPr>
          <p:nvPr>
            <p:ph type="body" sz="quarter" idx="10"/>
          </p:nvPr>
        </p:nvSpPr>
        <p:spPr/>
        <p:txBody>
          <a:bodyPr/>
          <a:lstStyle/>
          <a:p>
            <a:r>
              <a:rPr lang="en-GB" dirty="0"/>
              <a:t>Feedback to </a:t>
            </a:r>
            <a:r>
              <a:rPr lang="en-GB" dirty="0">
                <a:hlinkClick r:id="rId3"/>
              </a:rPr>
              <a:t>mraymond@gbif.org</a:t>
            </a:r>
            <a:r>
              <a:rPr lang="en-GB" dirty="0"/>
              <a:t> </a:t>
            </a:r>
          </a:p>
        </p:txBody>
      </p:sp>
      <p:pic>
        <p:nvPicPr>
          <p:cNvPr id="5" name="Picture 4"/>
          <p:cNvPicPr>
            <a:picLocks noChangeAspect="1"/>
          </p:cNvPicPr>
          <p:nvPr/>
        </p:nvPicPr>
        <p:blipFill>
          <a:blip r:embed="rId4"/>
          <a:stretch>
            <a:fillRect/>
          </a:stretch>
        </p:blipFill>
        <p:spPr>
          <a:xfrm>
            <a:off x="5979116" y="1672776"/>
            <a:ext cx="2877502" cy="4090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6386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5 Apr 2018</a:t>
            </a:r>
          </a:p>
        </p:txBody>
      </p:sp>
      <p:sp>
        <p:nvSpPr>
          <p:cNvPr id="3" name="Title 2"/>
          <p:cNvSpPr>
            <a:spLocks noGrp="1"/>
          </p:cNvSpPr>
          <p:nvPr>
            <p:ph type="title"/>
          </p:nvPr>
        </p:nvSpPr>
        <p:spPr/>
        <p:txBody>
          <a:bodyPr/>
          <a:lstStyle/>
          <a:p>
            <a:r>
              <a:rPr lang="en-GB" sz="4000" b="1" dirty="0"/>
              <a:t>GBIF Capacity Self-Assessments</a:t>
            </a:r>
            <a:endParaRPr lang="en-GB" sz="2800" dirty="0"/>
          </a:p>
        </p:txBody>
      </p:sp>
      <p:sp>
        <p:nvSpPr>
          <p:cNvPr id="4" name="Text Placeholder 3"/>
          <p:cNvSpPr>
            <a:spLocks noGrp="1"/>
          </p:cNvSpPr>
          <p:nvPr>
            <p:ph type="body" idx="1"/>
          </p:nvPr>
        </p:nvSpPr>
        <p:spPr/>
        <p:txBody>
          <a:bodyPr/>
          <a:lstStyle/>
          <a:p>
            <a:r>
              <a:rPr lang="en-GB" dirty="0" err="1"/>
              <a:t>Mélianie</a:t>
            </a:r>
            <a:r>
              <a:rPr lang="en-GB" dirty="0"/>
              <a:t> Raymond</a:t>
            </a:r>
          </a:p>
          <a:p>
            <a:r>
              <a:rPr lang="en-GB" dirty="0"/>
              <a:t>Senior Programme Officer for Node Development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7" t="15062" r="-292" b="16772"/>
          <a:stretch/>
        </p:blipFill>
        <p:spPr>
          <a:xfrm>
            <a:off x="-344799" y="1641917"/>
            <a:ext cx="9537105" cy="3060711"/>
          </a:xfrm>
          <a:prstGeom prst="rect">
            <a:avLst/>
          </a:prstGeom>
        </p:spPr>
      </p:pic>
    </p:spTree>
    <p:extLst>
      <p:ext uri="{BB962C8B-B14F-4D97-AF65-F5344CB8AC3E}">
        <p14:creationId xmlns:p14="http://schemas.microsoft.com/office/powerpoint/2010/main" val="1062537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3794927" y="358924"/>
            <a:ext cx="4891874" cy="821429"/>
          </a:xfrm>
        </p:spPr>
        <p:txBody>
          <a:bodyPr/>
          <a:lstStyle/>
          <a:p>
            <a:pPr algn="r"/>
            <a:r>
              <a:rPr lang="en-US" sz="4000" b="1" dirty="0">
                <a:solidFill>
                  <a:srgbClr val="3E9034"/>
                </a:solidFill>
              </a:rPr>
              <a:t>#GBIF1</a:t>
            </a:r>
            <a:r>
              <a:rPr lang="en-US" sz="4000" b="1" cap="none" dirty="0">
                <a:solidFill>
                  <a:srgbClr val="3E9034"/>
                </a:solidFill>
              </a:rPr>
              <a:t>billion </a:t>
            </a:r>
            <a:r>
              <a:rPr lang="en-US" sz="4000" b="1" cap="none" dirty="0">
                <a:solidFill>
                  <a:schemeClr val="accent5"/>
                </a:solidFill>
              </a:rPr>
              <a:t>update</a:t>
            </a:r>
            <a:endParaRPr lang="en-US" sz="4000" b="1" dirty="0">
              <a:solidFill>
                <a:schemeClr val="accent5"/>
              </a:solidFill>
            </a:endParaRPr>
          </a:p>
        </p:txBody>
      </p:sp>
      <p:sp>
        <p:nvSpPr>
          <p:cNvPr id="6" name="Text Placeholder 5"/>
          <p:cNvSpPr>
            <a:spLocks noGrp="1"/>
          </p:cNvSpPr>
          <p:nvPr>
            <p:ph type="body" sz="quarter" idx="12"/>
          </p:nvPr>
        </p:nvSpPr>
        <p:spPr>
          <a:xfrm>
            <a:off x="1954212" y="5595507"/>
            <a:ext cx="6757275" cy="1198284"/>
          </a:xfrm>
        </p:spPr>
        <p:txBody>
          <a:bodyPr/>
          <a:lstStyle/>
          <a:p>
            <a:endParaRPr lang="en-US" sz="800" b="0" dirty="0">
              <a:solidFill>
                <a:schemeClr val="tx1"/>
              </a:solidFill>
            </a:endParaRPr>
          </a:p>
          <a:p>
            <a:r>
              <a:rPr lang="en-US" sz="800" b="0" dirty="0">
                <a:solidFill>
                  <a:schemeClr val="tx1"/>
                </a:solidFill>
              </a:rPr>
              <a:t>Santo Domingo </a:t>
            </a:r>
            <a:r>
              <a:rPr lang="en-US" sz="800" b="0" dirty="0" err="1">
                <a:solidFill>
                  <a:schemeClr val="tx1"/>
                </a:solidFill>
              </a:rPr>
              <a:t>curlytail</a:t>
            </a:r>
            <a:r>
              <a:rPr lang="en-US" sz="800" b="0" dirty="0">
                <a:solidFill>
                  <a:schemeClr val="tx1"/>
                </a:solidFill>
              </a:rPr>
              <a:t> lizard (</a:t>
            </a:r>
            <a:r>
              <a:rPr lang="en-US" sz="800" b="0" i="0" dirty="0" err="1">
                <a:solidFill>
                  <a:schemeClr val="tx1"/>
                </a:solidFill>
              </a:rPr>
              <a:t>Leiocephalus</a:t>
            </a:r>
            <a:r>
              <a:rPr lang="en-US" sz="800" b="0" i="0" dirty="0">
                <a:solidFill>
                  <a:schemeClr val="tx1"/>
                </a:solidFill>
              </a:rPr>
              <a:t> </a:t>
            </a:r>
            <a:r>
              <a:rPr lang="en-US" sz="800" b="0" i="0" dirty="0" err="1">
                <a:solidFill>
                  <a:schemeClr val="tx1"/>
                </a:solidFill>
              </a:rPr>
              <a:t>lunatus</a:t>
            </a:r>
            <a:r>
              <a:rPr lang="en-US" sz="800" b="0" i="0" dirty="0">
                <a:solidFill>
                  <a:schemeClr val="tx1"/>
                </a:solidFill>
              </a:rPr>
              <a:t> </a:t>
            </a:r>
            <a:r>
              <a:rPr lang="en-US" sz="800" b="0" dirty="0">
                <a:solidFill>
                  <a:schemeClr val="tx1"/>
                </a:solidFill>
              </a:rPr>
              <a:t>subsp.</a:t>
            </a:r>
            <a:r>
              <a:rPr lang="en-US" sz="800" b="0" i="0" dirty="0">
                <a:solidFill>
                  <a:schemeClr val="tx1"/>
                </a:solidFill>
              </a:rPr>
              <a:t> </a:t>
            </a:r>
            <a:r>
              <a:rPr lang="en-US" sz="800" b="0" i="0" dirty="0" err="1">
                <a:solidFill>
                  <a:schemeClr val="tx1"/>
                </a:solidFill>
              </a:rPr>
              <a:t>lunatus</a:t>
            </a:r>
            <a:r>
              <a:rPr lang="en-US" sz="800" b="0" dirty="0">
                <a:solidFill>
                  <a:schemeClr val="tx1"/>
                </a:solidFill>
              </a:rPr>
              <a:t>), Distrito </a:t>
            </a:r>
            <a:r>
              <a:rPr lang="en-US" sz="800" b="0" dirty="0" err="1">
                <a:solidFill>
                  <a:schemeClr val="tx1"/>
                </a:solidFill>
              </a:rPr>
              <a:t>Nacional</a:t>
            </a:r>
            <a:r>
              <a:rPr lang="en-US" sz="800" b="0" dirty="0">
                <a:solidFill>
                  <a:schemeClr val="tx1"/>
                </a:solidFill>
              </a:rPr>
              <a:t>, Dominican Republic, 31 Jan 2018. </a:t>
            </a:r>
            <a:br>
              <a:rPr lang="en-US" sz="800" b="0" dirty="0">
                <a:solidFill>
                  <a:schemeClr val="tx1"/>
                </a:solidFill>
              </a:rPr>
            </a:br>
            <a:r>
              <a:rPr lang="en-US" sz="800" b="0" dirty="0">
                <a:solidFill>
                  <a:schemeClr val="tx1"/>
                </a:solidFill>
              </a:rPr>
              <a:t>Photo </a:t>
            </a:r>
            <a:r>
              <a:rPr lang="mr-IN" sz="800" b="0" dirty="0">
                <a:solidFill>
                  <a:schemeClr val="tx1"/>
                </a:solidFill>
              </a:rPr>
              <a:t>BY-</a:t>
            </a:r>
            <a:r>
              <a:rPr lang="en-US" sz="800" b="0" dirty="0">
                <a:solidFill>
                  <a:schemeClr val="tx1"/>
                </a:solidFill>
              </a:rPr>
              <a:t>NC-SA</a:t>
            </a:r>
            <a:r>
              <a:rPr lang="mr-IN" sz="800" b="0" dirty="0">
                <a:solidFill>
                  <a:schemeClr val="tx1"/>
                </a:solidFill>
              </a:rPr>
              <a:t> </a:t>
            </a:r>
            <a:r>
              <a:rPr lang="en-US" sz="800" b="0" dirty="0">
                <a:solidFill>
                  <a:schemeClr val="tx1"/>
                </a:solidFill>
              </a:rPr>
              <a:t>3</a:t>
            </a:r>
            <a:r>
              <a:rPr lang="mr-IN" sz="800" b="0" dirty="0">
                <a:solidFill>
                  <a:schemeClr val="tx1"/>
                </a:solidFill>
              </a:rPr>
              <a:t>.0</a:t>
            </a:r>
            <a:r>
              <a:rPr lang="en-US" sz="800" b="0" dirty="0">
                <a:solidFill>
                  <a:schemeClr val="tx1"/>
                </a:solidFill>
              </a:rPr>
              <a:t> by Justin. From Museum of Comparative Zoology, Harvard University </a:t>
            </a:r>
            <a:r>
              <a:rPr lang="en-US" sz="800" b="0" dirty="0">
                <a:solidFill>
                  <a:schemeClr val="tx1"/>
                </a:solidFill>
                <a:hlinkClick r:id="rId3"/>
              </a:rPr>
              <a:t>https://www.gbif.org/occurrence/1807806467</a:t>
            </a:r>
            <a:endParaRPr lang="en-US" sz="800" b="0" dirty="0">
              <a:solidFill>
                <a:schemeClr val="tx1"/>
              </a:solidFill>
            </a:endParaRPr>
          </a:p>
        </p:txBody>
      </p:sp>
      <p:sp>
        <p:nvSpPr>
          <p:cNvPr id="10" name="Text Placeholder 3"/>
          <p:cNvSpPr>
            <a:spLocks noGrp="1"/>
          </p:cNvSpPr>
          <p:nvPr>
            <p:ph type="body" sz="quarter" idx="11"/>
          </p:nvPr>
        </p:nvSpPr>
        <p:spPr>
          <a:xfrm>
            <a:off x="457199" y="5771440"/>
            <a:ext cx="1497013" cy="1022351"/>
          </a:xfrm>
        </p:spPr>
        <p:txBody>
          <a:bodyPr/>
          <a:lstStyle/>
          <a:p>
            <a:pPr algn="l"/>
            <a:r>
              <a:rPr lang="en-US" sz="1600" b="0" dirty="0">
                <a:solidFill>
                  <a:srgbClr val="000000"/>
                </a:solidFill>
              </a:rPr>
              <a:t>March 2018</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315" y="188886"/>
            <a:ext cx="3211984" cy="979926"/>
          </a:xfrm>
          <a:prstGeom prst="rect">
            <a:avLst/>
          </a:prstGeom>
        </p:spPr>
      </p:pic>
      <p:pic>
        <p:nvPicPr>
          <p:cNvPr id="7" name="Picture 6">
            <a:extLst>
              <a:ext uri="{FF2B5EF4-FFF2-40B4-BE49-F238E27FC236}">
                <a16:creationId xmlns="" xmlns:a16="http://schemas.microsoft.com/office/drawing/2014/main" id="{5D995658-B423-D842-B0D5-988B06F071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6784" y="1170724"/>
            <a:ext cx="8428131" cy="5687276"/>
          </a:xfrm>
          <a:prstGeom prst="rect">
            <a:avLst/>
          </a:prstGeom>
          <a:ln>
            <a:solidFill>
              <a:srgbClr val="FF40FF"/>
            </a:solidFill>
          </a:ln>
        </p:spPr>
      </p:pic>
    </p:spTree>
    <p:extLst>
      <p:ext uri="{BB962C8B-B14F-4D97-AF65-F5344CB8AC3E}">
        <p14:creationId xmlns:p14="http://schemas.microsoft.com/office/powerpoint/2010/main" val="1183552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 name="Text Placeholder 14"/>
          <p:cNvSpPr>
            <a:spLocks noGrp="1"/>
          </p:cNvSpPr>
          <p:nvPr>
            <p:ph type="body" sz="quarter" idx="32"/>
          </p:nvPr>
        </p:nvSpPr>
        <p:spPr>
          <a:xfrm>
            <a:off x="457200" y="4017637"/>
            <a:ext cx="1022480" cy="997153"/>
          </a:xfrm>
        </p:spPr>
        <p:txBody>
          <a:bodyPr>
            <a:normAutofit lnSpcReduction="10000"/>
          </a:bodyPr>
          <a:lstStyle/>
          <a:p>
            <a:r>
              <a:rPr lang="en-US" sz="6000" dirty="0">
                <a:solidFill>
                  <a:srgbClr val="FFFFFF"/>
                </a:solidFill>
              </a:rPr>
              <a:t>54</a:t>
            </a:r>
            <a:endParaRPr lang="en-US" dirty="0">
              <a:solidFill>
                <a:srgbClr val="FFFFFF"/>
              </a:solidFill>
            </a:endParaRPr>
          </a:p>
        </p:txBody>
      </p:sp>
      <p:pic>
        <p:nvPicPr>
          <p:cNvPr id="35" name="Picture 3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828" y="-63462"/>
            <a:ext cx="3671164" cy="2437654"/>
          </a:xfrm>
          <a:prstGeom prst="rect">
            <a:avLst/>
          </a:prstGeom>
        </p:spPr>
      </p:pic>
      <p:sp>
        <p:nvSpPr>
          <p:cNvPr id="14" name="Text Placeholder 13"/>
          <p:cNvSpPr>
            <a:spLocks noGrp="1"/>
          </p:cNvSpPr>
          <p:nvPr>
            <p:ph type="body" sz="quarter" idx="10"/>
          </p:nvPr>
        </p:nvSpPr>
        <p:spPr>
          <a:xfrm>
            <a:off x="457199" y="2319870"/>
            <a:ext cx="4863307" cy="1083733"/>
          </a:xfrm>
        </p:spPr>
        <p:txBody>
          <a:bodyPr/>
          <a:lstStyle/>
          <a:p>
            <a:r>
              <a:rPr lang="fi-FI" sz="6000" dirty="0">
                <a:solidFill>
                  <a:schemeClr val="bg1"/>
                </a:solidFill>
              </a:rPr>
              <a:t>982,398,010</a:t>
            </a:r>
            <a:endParaRPr lang="en-US" sz="6000" dirty="0">
              <a:solidFill>
                <a:schemeClr val="bg1"/>
              </a:solidFill>
            </a:endParaRPr>
          </a:p>
        </p:txBody>
      </p:sp>
      <p:sp>
        <p:nvSpPr>
          <p:cNvPr id="15" name="Text Placeholder 14"/>
          <p:cNvSpPr>
            <a:spLocks noGrp="1"/>
          </p:cNvSpPr>
          <p:nvPr>
            <p:ph type="body" sz="quarter" idx="11"/>
          </p:nvPr>
        </p:nvSpPr>
        <p:spPr/>
        <p:txBody>
          <a:bodyPr/>
          <a:lstStyle/>
          <a:p>
            <a:pPr algn="r">
              <a:lnSpc>
                <a:spcPct val="95000"/>
              </a:lnSpc>
              <a:spcBef>
                <a:spcPct val="0"/>
              </a:spcBef>
              <a:buNone/>
            </a:pPr>
            <a:r>
              <a:rPr lang="en-US" sz="3200" b="1" i="0" kern="100" spc="-200" dirty="0">
                <a:solidFill>
                  <a:schemeClr val="bg1"/>
                </a:solidFill>
                <a:latin typeface="+mj-lt"/>
                <a:ea typeface="+mj-ea"/>
                <a:cs typeface="+mj-cs"/>
              </a:rPr>
              <a:t>BY THE NUMBERS </a:t>
            </a:r>
            <a:br>
              <a:rPr lang="en-US" sz="3200" b="1" i="0" kern="100" spc="-200" dirty="0">
                <a:solidFill>
                  <a:schemeClr val="bg1"/>
                </a:solidFill>
                <a:latin typeface="+mj-lt"/>
                <a:ea typeface="+mj-ea"/>
                <a:cs typeface="+mj-cs"/>
              </a:rPr>
            </a:br>
            <a:r>
              <a:rPr lang="en-US" sz="2400" i="1" kern="100" spc="-200" dirty="0">
                <a:solidFill>
                  <a:schemeClr val="bg1"/>
                </a:solidFill>
                <a:ea typeface="+mj-ea"/>
              </a:rPr>
              <a:t>4 Apr  2018</a:t>
            </a:r>
          </a:p>
        </p:txBody>
      </p:sp>
      <p:sp>
        <p:nvSpPr>
          <p:cNvPr id="18" name="Text Placeholder 17"/>
          <p:cNvSpPr>
            <a:spLocks noGrp="1"/>
          </p:cNvSpPr>
          <p:nvPr>
            <p:ph type="body" sz="quarter" idx="14"/>
          </p:nvPr>
        </p:nvSpPr>
        <p:spPr>
          <a:xfrm>
            <a:off x="5506641" y="2319870"/>
            <a:ext cx="3180159" cy="1083733"/>
          </a:xfrm>
        </p:spPr>
        <p:txBody>
          <a:bodyPr/>
          <a:lstStyle/>
          <a:p>
            <a:r>
              <a:rPr lang="en-US" sz="6000" dirty="0">
                <a:solidFill>
                  <a:srgbClr val="FFFFFF"/>
                </a:solidFill>
              </a:rPr>
              <a:t>38,737</a:t>
            </a:r>
          </a:p>
        </p:txBody>
      </p:sp>
      <p:sp>
        <p:nvSpPr>
          <p:cNvPr id="20" name="Text Placeholder 19"/>
          <p:cNvSpPr>
            <a:spLocks noGrp="1"/>
          </p:cNvSpPr>
          <p:nvPr>
            <p:ph type="body" sz="quarter" idx="21"/>
          </p:nvPr>
        </p:nvSpPr>
        <p:spPr>
          <a:xfrm>
            <a:off x="457200" y="2228136"/>
            <a:ext cx="3180160" cy="295466"/>
          </a:xfrm>
        </p:spPr>
        <p:txBody>
          <a:bodyPr/>
          <a:lstStyle/>
          <a:p>
            <a:r>
              <a:rPr lang="en-US">
                <a:solidFill>
                  <a:srgbClr val="FDB002"/>
                </a:solidFill>
              </a:rPr>
              <a:t>Species occurrence records</a:t>
            </a:r>
          </a:p>
        </p:txBody>
      </p:sp>
      <p:sp>
        <p:nvSpPr>
          <p:cNvPr id="23" name="Text Placeholder 22"/>
          <p:cNvSpPr>
            <a:spLocks noGrp="1"/>
          </p:cNvSpPr>
          <p:nvPr>
            <p:ph type="body" sz="quarter" idx="24"/>
          </p:nvPr>
        </p:nvSpPr>
        <p:spPr/>
        <p:txBody>
          <a:bodyPr/>
          <a:lstStyle/>
          <a:p>
            <a:r>
              <a:rPr lang="en-US">
                <a:solidFill>
                  <a:srgbClr val="FDB002"/>
                </a:solidFill>
              </a:rPr>
              <a:t>Datasets</a:t>
            </a:r>
          </a:p>
        </p:txBody>
      </p:sp>
      <p:sp>
        <p:nvSpPr>
          <p:cNvPr id="25" name="Text Placeholder 24"/>
          <p:cNvSpPr>
            <a:spLocks noGrp="1"/>
          </p:cNvSpPr>
          <p:nvPr>
            <p:ph type="body" sz="quarter" idx="31"/>
          </p:nvPr>
        </p:nvSpPr>
        <p:spPr>
          <a:xfrm>
            <a:off x="5506641" y="3951879"/>
            <a:ext cx="1857408" cy="1083733"/>
          </a:xfrm>
        </p:spPr>
        <p:txBody>
          <a:bodyPr/>
          <a:lstStyle/>
          <a:p>
            <a:r>
              <a:rPr lang="en-US" sz="6000" dirty="0">
                <a:solidFill>
                  <a:srgbClr val="FFFFFF"/>
                </a:solidFill>
              </a:rPr>
              <a:t>1,163</a:t>
            </a:r>
            <a:endParaRPr lang="en-US" dirty="0">
              <a:solidFill>
                <a:srgbClr val="FFFFFF"/>
              </a:solidFill>
            </a:endParaRPr>
          </a:p>
        </p:txBody>
      </p:sp>
      <p:sp>
        <p:nvSpPr>
          <p:cNvPr id="29" name="Text Placeholder 28"/>
          <p:cNvSpPr>
            <a:spLocks noGrp="1"/>
          </p:cNvSpPr>
          <p:nvPr>
            <p:ph type="body" sz="quarter" idx="35"/>
          </p:nvPr>
        </p:nvSpPr>
        <p:spPr>
          <a:xfrm>
            <a:off x="2098240" y="4017637"/>
            <a:ext cx="967997" cy="997153"/>
          </a:xfrm>
        </p:spPr>
        <p:txBody>
          <a:bodyPr anchor="b">
            <a:normAutofit lnSpcReduction="10000"/>
          </a:bodyPr>
          <a:lstStyle/>
          <a:p>
            <a:r>
              <a:rPr lang="en-US" sz="6000">
                <a:solidFill>
                  <a:srgbClr val="E8E8E8"/>
                </a:solidFill>
              </a:rPr>
              <a:t>36</a:t>
            </a:r>
            <a:endParaRPr lang="en-US">
              <a:solidFill>
                <a:srgbClr val="E8E8E8"/>
              </a:solidFill>
            </a:endParaRPr>
          </a:p>
        </p:txBody>
      </p:sp>
      <p:sp>
        <p:nvSpPr>
          <p:cNvPr id="30" name="Text Placeholder 29"/>
          <p:cNvSpPr>
            <a:spLocks noGrp="1"/>
          </p:cNvSpPr>
          <p:nvPr>
            <p:ph type="body" sz="quarter" idx="36"/>
          </p:nvPr>
        </p:nvSpPr>
        <p:spPr>
          <a:xfrm>
            <a:off x="5506641" y="3860145"/>
            <a:ext cx="1497013" cy="295466"/>
          </a:xfrm>
        </p:spPr>
        <p:txBody>
          <a:bodyPr/>
          <a:lstStyle/>
          <a:p>
            <a:r>
              <a:rPr lang="en-US">
                <a:solidFill>
                  <a:srgbClr val="FDB002"/>
                </a:solidFill>
              </a:rPr>
              <a:t>Publishers</a:t>
            </a:r>
          </a:p>
        </p:txBody>
      </p:sp>
      <p:sp>
        <p:nvSpPr>
          <p:cNvPr id="34" name="Text Placeholder 33"/>
          <p:cNvSpPr>
            <a:spLocks noGrp="1"/>
          </p:cNvSpPr>
          <p:nvPr>
            <p:ph type="body" sz="quarter" idx="40"/>
          </p:nvPr>
        </p:nvSpPr>
        <p:spPr>
          <a:xfrm>
            <a:off x="2098240" y="3860145"/>
            <a:ext cx="1497013" cy="295466"/>
          </a:xfrm>
        </p:spPr>
        <p:txBody>
          <a:bodyPr/>
          <a:lstStyle/>
          <a:p>
            <a:r>
              <a:rPr lang="en-US">
                <a:solidFill>
                  <a:srgbClr val="FDB002"/>
                </a:solidFill>
              </a:rPr>
              <a:t>Organizational Participants</a:t>
            </a:r>
          </a:p>
        </p:txBody>
      </p:sp>
      <p:sp>
        <p:nvSpPr>
          <p:cNvPr id="37" name="Text Placeholder 19"/>
          <p:cNvSpPr>
            <a:spLocks noGrp="1"/>
          </p:cNvSpPr>
          <p:nvPr>
            <p:ph type="body" sz="quarter" idx="37"/>
          </p:nvPr>
        </p:nvSpPr>
        <p:spPr>
          <a:xfrm>
            <a:off x="457200" y="3860145"/>
            <a:ext cx="1433852" cy="295466"/>
          </a:xfrm>
        </p:spPr>
        <p:txBody>
          <a:bodyPr/>
          <a:lstStyle/>
          <a:p>
            <a:r>
              <a:rPr lang="en-US">
                <a:solidFill>
                  <a:srgbClr val="FDB002"/>
                </a:solidFill>
              </a:rPr>
              <a:t>Country Participants</a:t>
            </a:r>
          </a:p>
        </p:txBody>
      </p:sp>
      <p:sp>
        <p:nvSpPr>
          <p:cNvPr id="16" name="Text Placeholder 13"/>
          <p:cNvSpPr>
            <a:spLocks noGrp="1"/>
          </p:cNvSpPr>
          <p:nvPr>
            <p:ph type="body" sz="quarter" idx="10"/>
          </p:nvPr>
        </p:nvSpPr>
        <p:spPr>
          <a:xfrm>
            <a:off x="457199" y="5518306"/>
            <a:ext cx="4863307" cy="1083733"/>
          </a:xfrm>
        </p:spPr>
        <p:txBody>
          <a:bodyPr/>
          <a:lstStyle/>
          <a:p>
            <a:r>
              <a:rPr lang="en-US" sz="6000" dirty="0">
                <a:solidFill>
                  <a:schemeClr val="bg1"/>
                </a:solidFill>
              </a:rPr>
              <a:t>127.6</a:t>
            </a:r>
            <a:r>
              <a:rPr lang="en-US" sz="5400" dirty="0">
                <a:solidFill>
                  <a:schemeClr val="bg1"/>
                </a:solidFill>
              </a:rPr>
              <a:t> </a:t>
            </a:r>
            <a:r>
              <a:rPr lang="en-US" sz="6000" dirty="0">
                <a:solidFill>
                  <a:schemeClr val="bg1"/>
                </a:solidFill>
              </a:rPr>
              <a:t>billion</a:t>
            </a:r>
          </a:p>
        </p:txBody>
      </p:sp>
      <p:sp>
        <p:nvSpPr>
          <p:cNvPr id="17" name="Text Placeholder 17"/>
          <p:cNvSpPr>
            <a:spLocks noGrp="1"/>
          </p:cNvSpPr>
          <p:nvPr>
            <p:ph type="body" sz="quarter" idx="14"/>
          </p:nvPr>
        </p:nvSpPr>
        <p:spPr>
          <a:xfrm>
            <a:off x="5506641" y="5518306"/>
            <a:ext cx="3637359" cy="1083733"/>
          </a:xfrm>
        </p:spPr>
        <p:txBody>
          <a:bodyPr/>
          <a:lstStyle/>
          <a:p>
            <a:r>
              <a:rPr lang="is-IS" sz="6000" dirty="0">
                <a:solidFill>
                  <a:srgbClr val="FFFFFF"/>
                </a:solidFill>
              </a:rPr>
              <a:t>168,401</a:t>
            </a:r>
            <a:endParaRPr lang="en-US" sz="5400" dirty="0">
              <a:solidFill>
                <a:srgbClr val="FFFFFF"/>
              </a:solidFill>
            </a:endParaRPr>
          </a:p>
        </p:txBody>
      </p:sp>
      <p:sp>
        <p:nvSpPr>
          <p:cNvPr id="19" name="Text Placeholder 19"/>
          <p:cNvSpPr>
            <a:spLocks noGrp="1"/>
          </p:cNvSpPr>
          <p:nvPr>
            <p:ph type="body" sz="quarter" idx="21"/>
          </p:nvPr>
        </p:nvSpPr>
        <p:spPr>
          <a:xfrm>
            <a:off x="457198" y="5426572"/>
            <a:ext cx="4103689" cy="295466"/>
          </a:xfrm>
        </p:spPr>
        <p:txBody>
          <a:bodyPr/>
          <a:lstStyle/>
          <a:p>
            <a:r>
              <a:rPr lang="en-US" dirty="0">
                <a:solidFill>
                  <a:srgbClr val="FDB002"/>
                </a:solidFill>
              </a:rPr>
              <a:t>Average records downloaded per month (2018)</a:t>
            </a:r>
          </a:p>
        </p:txBody>
      </p:sp>
      <p:sp>
        <p:nvSpPr>
          <p:cNvPr id="21" name="Text Placeholder 22"/>
          <p:cNvSpPr>
            <a:spLocks noGrp="1"/>
          </p:cNvSpPr>
          <p:nvPr>
            <p:ph type="body" sz="quarter" idx="24"/>
          </p:nvPr>
        </p:nvSpPr>
        <p:spPr>
          <a:xfrm>
            <a:off x="5506641" y="5426572"/>
            <a:ext cx="3069594" cy="295466"/>
          </a:xfrm>
        </p:spPr>
        <p:txBody>
          <a:bodyPr/>
          <a:lstStyle/>
          <a:p>
            <a:r>
              <a:rPr lang="en-US" dirty="0" err="1">
                <a:solidFill>
                  <a:srgbClr val="FDB002"/>
                </a:solidFill>
              </a:rPr>
              <a:t>Avg</a:t>
            </a:r>
            <a:r>
              <a:rPr lang="en-US" dirty="0">
                <a:solidFill>
                  <a:srgbClr val="FDB002"/>
                </a:solidFill>
              </a:rPr>
              <a:t> monthly user sessions (2018)</a:t>
            </a:r>
          </a:p>
        </p:txBody>
      </p:sp>
    </p:spTree>
    <p:extLst>
      <p:ext uri="{BB962C8B-B14F-4D97-AF65-F5344CB8AC3E}">
        <p14:creationId xmlns:p14="http://schemas.microsoft.com/office/powerpoint/2010/main" val="3842072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5E84A2-F0BD-804A-AE2E-A406BF385808}"/>
              </a:ext>
            </a:extLst>
          </p:cNvPr>
          <p:cNvSpPr>
            <a:spLocks noGrp="1"/>
          </p:cNvSpPr>
          <p:nvPr>
            <p:ph type="title"/>
          </p:nvPr>
        </p:nvSpPr>
        <p:spPr>
          <a:xfrm>
            <a:off x="477839" y="2041524"/>
            <a:ext cx="8177211" cy="2378076"/>
          </a:xfrm>
        </p:spPr>
        <p:txBody>
          <a:bodyPr>
            <a:normAutofit/>
          </a:bodyPr>
          <a:lstStyle/>
          <a:p>
            <a:pPr algn="ctr">
              <a:spcBef>
                <a:spcPts val="2400"/>
              </a:spcBef>
              <a:spcAft>
                <a:spcPts val="2400"/>
              </a:spcAft>
            </a:pPr>
            <a:r>
              <a:rPr lang="en-GB" sz="3600" dirty="0">
                <a:solidFill>
                  <a:schemeClr val="accent1"/>
                </a:solidFill>
              </a:rPr>
              <a:t>#</a:t>
            </a:r>
            <a:r>
              <a:rPr lang="en-GB" sz="3600" dirty="0" smtClean="0">
                <a:solidFill>
                  <a:schemeClr val="accent1"/>
                </a:solidFill>
              </a:rPr>
              <a:t>GBIF1</a:t>
            </a:r>
            <a:r>
              <a:rPr lang="en-GB" sz="3600" cap="none" dirty="0" smtClean="0">
                <a:solidFill>
                  <a:schemeClr val="accent1"/>
                </a:solidFill>
              </a:rPr>
              <a:t>billion</a:t>
            </a:r>
            <a:r>
              <a:rPr lang="en-GB" sz="3600" dirty="0">
                <a:solidFill>
                  <a:schemeClr val="accent1"/>
                </a:solidFill>
              </a:rPr>
              <a:t/>
            </a:r>
            <a:br>
              <a:rPr lang="en-GB" sz="3600" dirty="0">
                <a:solidFill>
                  <a:schemeClr val="accent1"/>
                </a:solidFill>
              </a:rPr>
            </a:br>
            <a:r>
              <a:rPr lang="en-GB" sz="3600" cap="none" dirty="0" smtClean="0"/>
              <a:t>Toolkit</a:t>
            </a:r>
            <a:r>
              <a:rPr lang="en-GB" sz="3600" b="1" cap="none" dirty="0" smtClean="0"/>
              <a:t> for network communications</a:t>
            </a:r>
            <a:br>
              <a:rPr lang="en-GB" sz="3600" b="1" cap="none" dirty="0" smtClean="0"/>
            </a:br>
            <a:r>
              <a:rPr lang="en-GB" sz="3600" b="1" cap="none" dirty="0" smtClean="0"/>
              <a:t/>
            </a:r>
            <a:br>
              <a:rPr lang="en-GB" sz="3600" b="1" cap="none" dirty="0" smtClean="0"/>
            </a:br>
            <a:r>
              <a:rPr lang="en-GB" sz="3600" i="1" cap="none" dirty="0" smtClean="0">
                <a:solidFill>
                  <a:schemeClr val="accent6"/>
                </a:solidFill>
              </a:rPr>
              <a:t>a work-in-progress</a:t>
            </a:r>
            <a:endParaRPr lang="en-GB" sz="3600" i="1" dirty="0">
              <a:solidFill>
                <a:schemeClr val="accent6"/>
              </a:solidFill>
            </a:endParaRPr>
          </a:p>
        </p:txBody>
      </p:sp>
      <p:sp>
        <p:nvSpPr>
          <p:cNvPr id="5" name="Text Placeholder 4">
            <a:extLst>
              <a:ext uri="{FF2B5EF4-FFF2-40B4-BE49-F238E27FC236}">
                <a16:creationId xmlns="" xmlns:a16="http://schemas.microsoft.com/office/drawing/2014/main" id="{2E994B7A-C5EB-1E40-A12B-FE0F97126244}"/>
              </a:ext>
            </a:extLst>
          </p:cNvPr>
          <p:cNvSpPr>
            <a:spLocks noGrp="1"/>
          </p:cNvSpPr>
          <p:nvPr>
            <p:ph type="body" sz="quarter" idx="10"/>
          </p:nvPr>
        </p:nvSpPr>
        <p:spPr/>
        <p:txBody>
          <a:bodyPr/>
          <a:lstStyle/>
          <a:p>
            <a:pPr algn="r"/>
            <a:r>
              <a:rPr lang="en-GB" sz="1100" i="1" dirty="0">
                <a:solidFill>
                  <a:schemeClr val="tx1"/>
                </a:solidFill>
              </a:rPr>
              <a:t>5 April 2018</a:t>
            </a:r>
          </a:p>
        </p:txBody>
      </p:sp>
    </p:spTree>
    <p:extLst>
      <p:ext uri="{BB962C8B-B14F-4D97-AF65-F5344CB8AC3E}">
        <p14:creationId xmlns:p14="http://schemas.microsoft.com/office/powerpoint/2010/main" val="1314734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cap="none" dirty="0" smtClean="0"/>
              <a:t>Photo gallery</a:t>
            </a:r>
            <a:endParaRPr lang="en-US" b="1" cap="none" dirty="0"/>
          </a:p>
        </p:txBody>
      </p:sp>
      <p:pic>
        <p:nvPicPr>
          <p:cNvPr id="7" name="Content Placeholder 6">
            <a:extLst>
              <a:ext uri="{FF2B5EF4-FFF2-40B4-BE49-F238E27FC236}">
                <a16:creationId xmlns="" xmlns:a16="http://schemas.microsoft.com/office/drawing/2014/main" id="{10877A85-B6A2-8A4E-A158-4E7D10167292}"/>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3829050" y="990600"/>
            <a:ext cx="4857750" cy="4038589"/>
          </a:xfrm>
          <a:ln>
            <a:solidFill>
              <a:schemeClr val="bg1">
                <a:lumMod val="95000"/>
              </a:schemeClr>
            </a:solidFill>
          </a:ln>
        </p:spPr>
      </p:pic>
      <p:sp>
        <p:nvSpPr>
          <p:cNvPr id="3" name="Content Placeholder 2">
            <a:extLst>
              <a:ext uri="{FF2B5EF4-FFF2-40B4-BE49-F238E27FC236}">
                <a16:creationId xmlns="" xmlns:a16="http://schemas.microsoft.com/office/drawing/2014/main" id="{4CDB1912-15CD-1D4C-9783-96CCC2403173}"/>
              </a:ext>
            </a:extLst>
          </p:cNvPr>
          <p:cNvSpPr>
            <a:spLocks noGrp="1"/>
          </p:cNvSpPr>
          <p:nvPr>
            <p:ph idx="13"/>
          </p:nvPr>
        </p:nvSpPr>
        <p:spPr>
          <a:xfrm>
            <a:off x="590550" y="3429000"/>
            <a:ext cx="3032467" cy="2749550"/>
          </a:xfrm>
        </p:spPr>
        <p:txBody>
          <a:bodyPr>
            <a:normAutofit fontScale="70000" lnSpcReduction="20000"/>
          </a:bodyPr>
          <a:lstStyle/>
          <a:p>
            <a:pPr>
              <a:buNone/>
            </a:pPr>
            <a:r>
              <a:rPr lang="en-GB" b="1" i="0" dirty="0">
                <a:hlinkClick r:id="rId4"/>
              </a:rPr>
              <a:t>bit.ly/gbif1billion-photos</a:t>
            </a:r>
            <a:endParaRPr lang="en-GB" b="1" i="0" dirty="0"/>
          </a:p>
          <a:p>
            <a:pPr marL="285750" lvl="1" indent="-285750">
              <a:buFont typeface="Arial" panose="020B0604020202020204" pitchFamily="34" charset="0"/>
              <a:buChar char="•"/>
            </a:pPr>
            <a:r>
              <a:rPr lang="en-GB" b="0" dirty="0">
                <a:solidFill>
                  <a:schemeClr val="tx1"/>
                </a:solidFill>
              </a:rPr>
              <a:t>Collection of 44 photos across a wide range of taxa</a:t>
            </a:r>
          </a:p>
          <a:p>
            <a:pPr marL="285750" lvl="1" indent="-285750">
              <a:buFont typeface="Arial" panose="020B0604020202020204" pitchFamily="34" charset="0"/>
              <a:buChar char="•"/>
            </a:pPr>
            <a:r>
              <a:rPr lang="en-GB" b="0" dirty="0">
                <a:solidFill>
                  <a:schemeClr val="tx1"/>
                </a:solidFill>
              </a:rPr>
              <a:t>All photos licensed for reuse and drawn from occurrences on </a:t>
            </a:r>
            <a:r>
              <a:rPr lang="en-GB" b="0" dirty="0" err="1">
                <a:solidFill>
                  <a:schemeClr val="tx1"/>
                </a:solidFill>
              </a:rPr>
              <a:t>GBIF.org</a:t>
            </a:r>
            <a:endParaRPr lang="en-GB" b="0" dirty="0">
              <a:solidFill>
                <a:schemeClr val="tx1"/>
              </a:solidFill>
            </a:endParaRPr>
          </a:p>
          <a:p>
            <a:pPr marL="285750" lvl="1" indent="-285750">
              <a:buFont typeface="Arial" panose="020B0604020202020204" pitchFamily="34" charset="0"/>
              <a:buChar char="•"/>
            </a:pPr>
            <a:r>
              <a:rPr lang="en-GB" b="0" dirty="0">
                <a:solidFill>
                  <a:schemeClr val="tx1"/>
                </a:solidFill>
              </a:rPr>
              <a:t>Accompanying Excel sheet contains ready-to-use attribution lines in both plain text and HTML</a:t>
            </a:r>
          </a:p>
        </p:txBody>
      </p:sp>
      <p:sp>
        <p:nvSpPr>
          <p:cNvPr id="2" name="Text Placeholder 1">
            <a:extLst>
              <a:ext uri="{FF2B5EF4-FFF2-40B4-BE49-F238E27FC236}">
                <a16:creationId xmlns="" xmlns:a16="http://schemas.microsoft.com/office/drawing/2014/main" id="{17B06680-FF22-B345-A9BC-05CB957F758B}"/>
              </a:ext>
            </a:extLst>
          </p:cNvPr>
          <p:cNvSpPr>
            <a:spLocks noGrp="1"/>
          </p:cNvSpPr>
          <p:nvPr>
            <p:ph type="body" sz="quarter" idx="10"/>
          </p:nvPr>
        </p:nvSpPr>
        <p:spPr/>
        <p:txBody>
          <a:bodyPr/>
          <a:lstStyle/>
          <a:p>
            <a:endParaRPr lang="da-DK" dirty="0"/>
          </a:p>
        </p:txBody>
      </p:sp>
    </p:spTree>
    <p:extLst>
      <p:ext uri="{BB962C8B-B14F-4D97-AF65-F5344CB8AC3E}">
        <p14:creationId xmlns:p14="http://schemas.microsoft.com/office/powerpoint/2010/main" val="3016677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0D61B0-10FE-F245-A216-7D31DDDE4DA3}"/>
              </a:ext>
            </a:extLst>
          </p:cNvPr>
          <p:cNvSpPr>
            <a:spLocks noGrp="1"/>
          </p:cNvSpPr>
          <p:nvPr>
            <p:ph type="title"/>
          </p:nvPr>
        </p:nvSpPr>
        <p:spPr/>
        <p:txBody>
          <a:bodyPr/>
          <a:lstStyle/>
          <a:p>
            <a:r>
              <a:rPr lang="da-DK" dirty="0" err="1"/>
              <a:t>Ipbes</a:t>
            </a:r>
            <a:r>
              <a:rPr lang="da-DK" dirty="0"/>
              <a:t> </a:t>
            </a:r>
            <a:r>
              <a:rPr lang="da-DK" dirty="0" err="1"/>
              <a:t>functions</a:t>
            </a:r>
            <a:endParaRPr lang="da-DK" dirty="0"/>
          </a:p>
        </p:txBody>
      </p:sp>
      <p:sp>
        <p:nvSpPr>
          <p:cNvPr id="6" name="Text Placeholder 5">
            <a:extLst>
              <a:ext uri="{FF2B5EF4-FFF2-40B4-BE49-F238E27FC236}">
                <a16:creationId xmlns="" xmlns:a16="http://schemas.microsoft.com/office/drawing/2014/main" id="{496D3831-62D2-7E47-B9B2-9D684B5C08F8}"/>
              </a:ext>
            </a:extLst>
          </p:cNvPr>
          <p:cNvSpPr>
            <a:spLocks noGrp="1"/>
          </p:cNvSpPr>
          <p:nvPr>
            <p:ph type="body" sz="quarter" idx="13"/>
          </p:nvPr>
        </p:nvSpPr>
        <p:spPr/>
        <p:txBody>
          <a:bodyPr>
            <a:normAutofit fontScale="92500"/>
          </a:bodyPr>
          <a:lstStyle/>
          <a:p>
            <a:pPr marL="457200" indent="-457200">
              <a:buFont typeface="Arial" panose="020B0604020202020204" pitchFamily="34" charset="0"/>
              <a:buChar char="•"/>
            </a:pPr>
            <a:r>
              <a:rPr lang="da-DK" sz="2600" dirty="0" err="1"/>
              <a:t>Produce</a:t>
            </a:r>
            <a:r>
              <a:rPr lang="da-DK" sz="2600" dirty="0"/>
              <a:t> </a:t>
            </a:r>
            <a:r>
              <a:rPr lang="da-DK" sz="2600" dirty="0" err="1"/>
              <a:t>assessments</a:t>
            </a:r>
            <a:r>
              <a:rPr lang="da-DK" sz="2600" dirty="0"/>
              <a:t> of </a:t>
            </a:r>
            <a:r>
              <a:rPr lang="da-DK" sz="2600" dirty="0" err="1"/>
              <a:t>existing</a:t>
            </a:r>
            <a:r>
              <a:rPr lang="da-DK" sz="2600" dirty="0"/>
              <a:t> </a:t>
            </a:r>
            <a:r>
              <a:rPr lang="da-DK" sz="2600" dirty="0" err="1"/>
              <a:t>knowledge</a:t>
            </a:r>
            <a:endParaRPr lang="da-DK" sz="2600" dirty="0"/>
          </a:p>
          <a:p>
            <a:pPr marL="457200" indent="-457200">
              <a:buFont typeface="Arial" panose="020B0604020202020204" pitchFamily="34" charset="0"/>
              <a:buChar char="•"/>
            </a:pPr>
            <a:endParaRPr lang="da-DK" sz="2600" dirty="0"/>
          </a:p>
          <a:p>
            <a:pPr marL="457200" indent="-457200">
              <a:buFont typeface="Arial" panose="020B0604020202020204" pitchFamily="34" charset="0"/>
              <a:buChar char="•"/>
            </a:pPr>
            <a:r>
              <a:rPr lang="da-DK" sz="2600" dirty="0" err="1"/>
              <a:t>Catalyse</a:t>
            </a:r>
            <a:r>
              <a:rPr lang="da-DK" sz="2600" dirty="0"/>
              <a:t> generation of new </a:t>
            </a:r>
            <a:r>
              <a:rPr lang="da-DK" sz="2600" dirty="0" err="1"/>
              <a:t>knowledge</a:t>
            </a:r>
            <a:r>
              <a:rPr lang="da-DK" sz="2600" dirty="0"/>
              <a:t>/</a:t>
            </a:r>
            <a:r>
              <a:rPr lang="da-DK" sz="2600" dirty="0" err="1"/>
              <a:t>fill</a:t>
            </a:r>
            <a:r>
              <a:rPr lang="da-DK" sz="2600" dirty="0"/>
              <a:t> </a:t>
            </a:r>
            <a:r>
              <a:rPr lang="da-DK" sz="2600" dirty="0" err="1"/>
              <a:t>gaps</a:t>
            </a:r>
            <a:endParaRPr lang="da-DK" sz="2600" dirty="0"/>
          </a:p>
          <a:p>
            <a:pPr marL="457200" indent="-457200">
              <a:buFont typeface="Arial" panose="020B0604020202020204" pitchFamily="34" charset="0"/>
              <a:buChar char="•"/>
            </a:pPr>
            <a:endParaRPr lang="da-DK" sz="2600" dirty="0"/>
          </a:p>
          <a:p>
            <a:pPr marL="457200" indent="-457200">
              <a:buFont typeface="Arial" panose="020B0604020202020204" pitchFamily="34" charset="0"/>
              <a:buChar char="•"/>
            </a:pPr>
            <a:r>
              <a:rPr lang="da-DK" sz="2600" dirty="0"/>
              <a:t>Support policy </a:t>
            </a:r>
            <a:r>
              <a:rPr lang="da-DK" sz="2600" dirty="0" err="1"/>
              <a:t>formulation</a:t>
            </a:r>
            <a:r>
              <a:rPr lang="da-DK" sz="2600" dirty="0"/>
              <a:t>, </a:t>
            </a:r>
            <a:r>
              <a:rPr lang="da-DK" sz="2600" dirty="0" err="1"/>
              <a:t>implementation</a:t>
            </a:r>
            <a:endParaRPr lang="da-DK" sz="2600" dirty="0"/>
          </a:p>
          <a:p>
            <a:pPr marL="457200" indent="-457200">
              <a:buFont typeface="Arial" panose="020B0604020202020204" pitchFamily="34" charset="0"/>
              <a:buChar char="•"/>
            </a:pPr>
            <a:endParaRPr lang="da-DK" sz="2600" dirty="0"/>
          </a:p>
          <a:p>
            <a:pPr marL="457200" indent="-457200">
              <a:buFont typeface="Arial" panose="020B0604020202020204" pitchFamily="34" charset="0"/>
              <a:buChar char="•"/>
            </a:pPr>
            <a:r>
              <a:rPr lang="da-DK" sz="2600" dirty="0" err="1"/>
              <a:t>Build</a:t>
            </a:r>
            <a:r>
              <a:rPr lang="da-DK" sz="2600" dirty="0"/>
              <a:t> </a:t>
            </a:r>
            <a:r>
              <a:rPr lang="da-DK" sz="2600" dirty="0" err="1"/>
              <a:t>capacities</a:t>
            </a:r>
            <a:r>
              <a:rPr lang="da-DK" sz="2600" dirty="0"/>
              <a:t> relevant to </a:t>
            </a:r>
            <a:r>
              <a:rPr lang="da-DK" sz="2600" dirty="0" err="1"/>
              <a:t>achieving</a:t>
            </a:r>
            <a:r>
              <a:rPr lang="da-DK" sz="2600" dirty="0"/>
              <a:t> </a:t>
            </a:r>
            <a:r>
              <a:rPr lang="da-DK" sz="2600" dirty="0" err="1"/>
              <a:t>its</a:t>
            </a:r>
            <a:r>
              <a:rPr lang="da-DK" sz="2600" dirty="0"/>
              <a:t> </a:t>
            </a:r>
            <a:r>
              <a:rPr lang="da-DK" sz="2600" dirty="0" err="1"/>
              <a:t>goals</a:t>
            </a:r>
            <a:endParaRPr lang="da-DK" sz="2600" dirty="0"/>
          </a:p>
          <a:p>
            <a:pPr marL="457200" indent="-457200">
              <a:buFont typeface="Arial" panose="020B0604020202020204" pitchFamily="34" charset="0"/>
              <a:buChar char="•"/>
            </a:pPr>
            <a:endParaRPr lang="da-DK" dirty="0"/>
          </a:p>
          <a:p>
            <a:pPr marL="457200" indent="-457200">
              <a:buFont typeface="Arial" panose="020B0604020202020204" pitchFamily="34" charset="0"/>
              <a:buChar char="•"/>
            </a:pPr>
            <a:endParaRPr lang="da-DK" dirty="0"/>
          </a:p>
        </p:txBody>
      </p:sp>
      <p:sp>
        <p:nvSpPr>
          <p:cNvPr id="5" name="Text Placeholder 4">
            <a:extLst>
              <a:ext uri="{FF2B5EF4-FFF2-40B4-BE49-F238E27FC236}">
                <a16:creationId xmlns="" xmlns:a16="http://schemas.microsoft.com/office/drawing/2014/main" id="{5C02FBE8-D5C9-FA4C-BCB1-7832721EBB5A}"/>
              </a:ext>
            </a:extLst>
          </p:cNvPr>
          <p:cNvSpPr>
            <a:spLocks noGrp="1"/>
          </p:cNvSpPr>
          <p:nvPr>
            <p:ph type="body" sz="quarter" idx="10"/>
          </p:nvPr>
        </p:nvSpPr>
        <p:spPr/>
        <p:txBody>
          <a:bodyPr/>
          <a:lstStyle/>
          <a:p>
            <a:r>
              <a:rPr lang="da-DK" dirty="0">
                <a:hlinkClick r:id="rId3"/>
              </a:rPr>
              <a:t>https://www.ipbes.net/work-programme</a:t>
            </a:r>
            <a:r>
              <a:rPr lang="da-DK" dirty="0"/>
              <a:t> </a:t>
            </a:r>
          </a:p>
        </p:txBody>
      </p:sp>
      <p:pic>
        <p:nvPicPr>
          <p:cNvPr id="8" name="Picture 7">
            <a:extLst>
              <a:ext uri="{FF2B5EF4-FFF2-40B4-BE49-F238E27FC236}">
                <a16:creationId xmlns="" xmlns:a16="http://schemas.microsoft.com/office/drawing/2014/main" id="{A635728B-CBB3-D44B-A067-FF227306ADD3}"/>
              </a:ext>
            </a:extLst>
          </p:cNvPr>
          <p:cNvPicPr>
            <a:picLocks noChangeAspect="1"/>
          </p:cNvPicPr>
          <p:nvPr/>
        </p:nvPicPr>
        <p:blipFill>
          <a:blip r:embed="rId4"/>
          <a:stretch>
            <a:fillRect/>
          </a:stretch>
        </p:blipFill>
        <p:spPr>
          <a:xfrm>
            <a:off x="4431241" y="1309688"/>
            <a:ext cx="4712759" cy="4154151"/>
          </a:xfrm>
          <a:prstGeom prst="rect">
            <a:avLst/>
          </a:prstGeom>
        </p:spPr>
      </p:pic>
    </p:spTree>
    <p:extLst>
      <p:ext uri="{BB962C8B-B14F-4D97-AF65-F5344CB8AC3E}">
        <p14:creationId xmlns:p14="http://schemas.microsoft.com/office/powerpoint/2010/main" val="1562517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cap="none" dirty="0" smtClean="0"/>
              <a:t>Social media calendar</a:t>
            </a:r>
            <a:endParaRPr lang="en-US" b="1" cap="none" dirty="0"/>
          </a:p>
        </p:txBody>
      </p:sp>
      <p:pic>
        <p:nvPicPr>
          <p:cNvPr id="7" name="Content Placeholder 6">
            <a:extLst>
              <a:ext uri="{FF2B5EF4-FFF2-40B4-BE49-F238E27FC236}">
                <a16:creationId xmlns="" xmlns:a16="http://schemas.microsoft.com/office/drawing/2014/main" id="{10877A85-B6A2-8A4E-A158-4E7D1016729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3797300" y="1187450"/>
            <a:ext cx="4857750" cy="3838222"/>
          </a:xfrm>
          <a:ln>
            <a:solidFill>
              <a:schemeClr val="bg1">
                <a:lumMod val="95000"/>
              </a:schemeClr>
            </a:solidFill>
          </a:ln>
        </p:spPr>
      </p:pic>
      <p:sp>
        <p:nvSpPr>
          <p:cNvPr id="3" name="Content Placeholder 2">
            <a:extLst>
              <a:ext uri="{FF2B5EF4-FFF2-40B4-BE49-F238E27FC236}">
                <a16:creationId xmlns="" xmlns:a16="http://schemas.microsoft.com/office/drawing/2014/main" id="{4CDB1912-15CD-1D4C-9783-96CCC2403173}"/>
              </a:ext>
            </a:extLst>
          </p:cNvPr>
          <p:cNvSpPr>
            <a:spLocks noGrp="1"/>
          </p:cNvSpPr>
          <p:nvPr>
            <p:ph idx="13"/>
          </p:nvPr>
        </p:nvSpPr>
        <p:spPr>
          <a:xfrm>
            <a:off x="590550" y="3429000"/>
            <a:ext cx="3032467" cy="2749550"/>
          </a:xfrm>
        </p:spPr>
        <p:txBody>
          <a:bodyPr>
            <a:normAutofit fontScale="70000" lnSpcReduction="20000"/>
          </a:bodyPr>
          <a:lstStyle/>
          <a:p>
            <a:pPr>
              <a:buNone/>
            </a:pPr>
            <a:r>
              <a:rPr lang="en-GB" b="1" i="0" dirty="0">
                <a:hlinkClick r:id="rId4"/>
              </a:rPr>
              <a:t>bit.ly/gbif1billion-social</a:t>
            </a:r>
            <a:endParaRPr lang="en-GB" b="1" i="0" dirty="0"/>
          </a:p>
          <a:p>
            <a:pPr marL="285750" lvl="1" indent="-285750">
              <a:buFont typeface="Arial" panose="020B0604020202020204" pitchFamily="34" charset="0"/>
              <a:buChar char="•"/>
            </a:pPr>
            <a:r>
              <a:rPr lang="en-GB" b="0" dirty="0">
                <a:solidFill>
                  <a:schemeClr val="tx1"/>
                </a:solidFill>
              </a:rPr>
              <a:t>Set of ready-made messages for Twitter and Facebook</a:t>
            </a:r>
          </a:p>
          <a:p>
            <a:pPr marL="285750" lvl="1" indent="-285750">
              <a:buFont typeface="Arial" panose="020B0604020202020204" pitchFamily="34" charset="0"/>
              <a:buChar char="•"/>
            </a:pPr>
            <a:r>
              <a:rPr lang="en-GB" b="0" dirty="0">
                <a:solidFill>
                  <a:schemeClr val="tx1"/>
                </a:solidFill>
              </a:rPr>
              <a:t>Add ‘the day of’, schedule ahead or just share @GBIF feeds</a:t>
            </a:r>
          </a:p>
          <a:p>
            <a:pPr marL="285750" lvl="1" indent="-285750">
              <a:buFont typeface="Arial" panose="020B0604020202020204" pitchFamily="34" charset="0"/>
              <a:buChar char="•"/>
            </a:pPr>
            <a:r>
              <a:rPr lang="en-GB" b="0" dirty="0">
                <a:solidFill>
                  <a:schemeClr val="tx1"/>
                </a:solidFill>
              </a:rPr>
              <a:t>Additions and suggestions welcome!</a:t>
            </a:r>
          </a:p>
        </p:txBody>
      </p:sp>
      <p:sp>
        <p:nvSpPr>
          <p:cNvPr id="2" name="Text Placeholder 1">
            <a:extLst>
              <a:ext uri="{FF2B5EF4-FFF2-40B4-BE49-F238E27FC236}">
                <a16:creationId xmlns="" xmlns:a16="http://schemas.microsoft.com/office/drawing/2014/main" id="{17B06680-FF22-B345-A9BC-05CB957F758B}"/>
              </a:ext>
            </a:extLst>
          </p:cNvPr>
          <p:cNvSpPr>
            <a:spLocks noGrp="1"/>
          </p:cNvSpPr>
          <p:nvPr>
            <p:ph type="body" sz="quarter" idx="10"/>
          </p:nvPr>
        </p:nvSpPr>
        <p:spPr/>
        <p:txBody>
          <a:bodyPr/>
          <a:lstStyle/>
          <a:p>
            <a:endParaRPr lang="da-DK"/>
          </a:p>
        </p:txBody>
      </p:sp>
    </p:spTree>
    <p:extLst>
      <p:ext uri="{BB962C8B-B14F-4D97-AF65-F5344CB8AC3E}">
        <p14:creationId xmlns:p14="http://schemas.microsoft.com/office/powerpoint/2010/main" val="1120988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cap="none" dirty="0" smtClean="0"/>
              <a:t>Draft news article</a:t>
            </a:r>
            <a:endParaRPr lang="en-US" b="1" cap="none" dirty="0"/>
          </a:p>
        </p:txBody>
      </p:sp>
      <p:pic>
        <p:nvPicPr>
          <p:cNvPr id="7" name="Content Placeholder 6">
            <a:extLst>
              <a:ext uri="{FF2B5EF4-FFF2-40B4-BE49-F238E27FC236}">
                <a16:creationId xmlns="" xmlns:a16="http://schemas.microsoft.com/office/drawing/2014/main" id="{10877A85-B6A2-8A4E-A158-4E7D1016729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4724" b="13805"/>
          <a:stretch/>
        </p:blipFill>
        <p:spPr>
          <a:xfrm>
            <a:off x="3886200" y="1045146"/>
            <a:ext cx="4876800" cy="4932392"/>
          </a:xfrm>
          <a:ln>
            <a:solidFill>
              <a:schemeClr val="bg2"/>
            </a:solidFill>
          </a:ln>
        </p:spPr>
      </p:pic>
      <p:sp>
        <p:nvSpPr>
          <p:cNvPr id="3" name="Content Placeholder 2">
            <a:extLst>
              <a:ext uri="{FF2B5EF4-FFF2-40B4-BE49-F238E27FC236}">
                <a16:creationId xmlns="" xmlns:a16="http://schemas.microsoft.com/office/drawing/2014/main" id="{4CDB1912-15CD-1D4C-9783-96CCC2403173}"/>
              </a:ext>
            </a:extLst>
          </p:cNvPr>
          <p:cNvSpPr>
            <a:spLocks noGrp="1"/>
          </p:cNvSpPr>
          <p:nvPr>
            <p:ph idx="13"/>
          </p:nvPr>
        </p:nvSpPr>
        <p:spPr>
          <a:xfrm>
            <a:off x="590550" y="3429000"/>
            <a:ext cx="3032467" cy="2749550"/>
          </a:xfrm>
        </p:spPr>
        <p:txBody>
          <a:bodyPr>
            <a:normAutofit fontScale="62500" lnSpcReduction="20000"/>
          </a:bodyPr>
          <a:lstStyle/>
          <a:p>
            <a:pPr marL="285750" lvl="1" indent="-285750">
              <a:buFont typeface="Arial" panose="020B0604020202020204" pitchFamily="34" charset="0"/>
              <a:buChar char="•"/>
            </a:pPr>
            <a:r>
              <a:rPr lang="en-GB" b="0" dirty="0">
                <a:solidFill>
                  <a:schemeClr val="tx1"/>
                </a:solidFill>
              </a:rPr>
              <a:t>1-2 more cycles of revision</a:t>
            </a:r>
          </a:p>
          <a:p>
            <a:pPr marL="285750" lvl="1" indent="-285750">
              <a:buFont typeface="Arial" panose="020B0604020202020204" pitchFamily="34" charset="0"/>
              <a:buChar char="•"/>
            </a:pPr>
            <a:r>
              <a:rPr lang="en-GB" b="0" dirty="0">
                <a:solidFill>
                  <a:schemeClr val="tx1"/>
                </a:solidFill>
              </a:rPr>
              <a:t>Ready for translations in six UN languages + Portuguese by </a:t>
            </a:r>
            <a:r>
              <a:rPr lang="en-GB" dirty="0">
                <a:solidFill>
                  <a:schemeClr val="tx1"/>
                </a:solidFill>
              </a:rPr>
              <a:t>16 April</a:t>
            </a:r>
          </a:p>
          <a:p>
            <a:pPr marL="285750" lvl="1" indent="-285750">
              <a:buFont typeface="Arial" panose="020B0604020202020204" pitchFamily="34" charset="0"/>
              <a:buChar char="•"/>
            </a:pPr>
            <a:r>
              <a:rPr lang="en-GB" b="0" dirty="0">
                <a:solidFill>
                  <a:schemeClr val="tx1"/>
                </a:solidFill>
              </a:rPr>
              <a:t>Volunteer translators contact </a:t>
            </a:r>
            <a:r>
              <a:rPr lang="en-GB" b="0" dirty="0">
                <a:solidFill>
                  <a:schemeClr val="tx1"/>
                </a:solidFill>
                <a:hlinkClick r:id="rId3"/>
              </a:rPr>
              <a:t>communication@gbif.org</a:t>
            </a:r>
            <a:r>
              <a:rPr lang="en-GB" b="0" dirty="0">
                <a:solidFill>
                  <a:schemeClr val="tx1"/>
                </a:solidFill>
              </a:rPr>
              <a:t> to receive final version</a:t>
            </a:r>
          </a:p>
          <a:p>
            <a:pPr marL="285750" lvl="1" indent="-285750">
              <a:buFont typeface="Arial" panose="020B0604020202020204" pitchFamily="34" charset="0"/>
              <a:buChar char="•"/>
            </a:pPr>
            <a:r>
              <a:rPr lang="en-GB" b="0" dirty="0">
                <a:solidFill>
                  <a:schemeClr val="tx1"/>
                </a:solidFill>
              </a:rPr>
              <a:t>Target date for translations: </a:t>
            </a:r>
            <a:br>
              <a:rPr lang="en-GB" b="0" dirty="0">
                <a:solidFill>
                  <a:schemeClr val="tx1"/>
                </a:solidFill>
              </a:rPr>
            </a:br>
            <a:r>
              <a:rPr lang="en-GB" dirty="0">
                <a:solidFill>
                  <a:schemeClr val="tx1"/>
                </a:solidFill>
              </a:rPr>
              <a:t>1 week after distribution</a:t>
            </a:r>
          </a:p>
          <a:p>
            <a:pPr marL="285750" lvl="1" indent="-285750">
              <a:buFont typeface="Arial" panose="020B0604020202020204" pitchFamily="34" charset="0"/>
              <a:buChar char="•"/>
            </a:pPr>
            <a:r>
              <a:rPr lang="en-GB" dirty="0">
                <a:solidFill>
                  <a:schemeClr val="accent6"/>
                </a:solidFill>
              </a:rPr>
              <a:t>Talking points</a:t>
            </a:r>
            <a:r>
              <a:rPr lang="en-GB" b="0" dirty="0">
                <a:solidFill>
                  <a:schemeClr val="tx1"/>
                </a:solidFill>
              </a:rPr>
              <a:t> to follow after</a:t>
            </a:r>
          </a:p>
        </p:txBody>
      </p:sp>
      <p:sp>
        <p:nvSpPr>
          <p:cNvPr id="2" name="Text Placeholder 1">
            <a:extLst>
              <a:ext uri="{FF2B5EF4-FFF2-40B4-BE49-F238E27FC236}">
                <a16:creationId xmlns="" xmlns:a16="http://schemas.microsoft.com/office/drawing/2014/main" id="{17B06680-FF22-B345-A9BC-05CB957F758B}"/>
              </a:ext>
            </a:extLst>
          </p:cNvPr>
          <p:cNvSpPr>
            <a:spLocks noGrp="1"/>
          </p:cNvSpPr>
          <p:nvPr>
            <p:ph type="body" sz="quarter" idx="10"/>
          </p:nvPr>
        </p:nvSpPr>
        <p:spPr/>
        <p:txBody>
          <a:bodyPr/>
          <a:lstStyle/>
          <a:p>
            <a:endParaRPr lang="da-DK"/>
          </a:p>
        </p:txBody>
      </p:sp>
    </p:spTree>
    <p:extLst>
      <p:ext uri="{BB962C8B-B14F-4D97-AF65-F5344CB8AC3E}">
        <p14:creationId xmlns:p14="http://schemas.microsoft.com/office/powerpoint/2010/main" val="38990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cap="none" dirty="0" smtClean="0"/>
              <a:t>Infographics</a:t>
            </a:r>
            <a:endParaRPr lang="en-US" b="1" dirty="0"/>
          </a:p>
        </p:txBody>
      </p:sp>
      <p:pic>
        <p:nvPicPr>
          <p:cNvPr id="7" name="Content Placeholder 6">
            <a:extLst>
              <a:ext uri="{FF2B5EF4-FFF2-40B4-BE49-F238E27FC236}">
                <a16:creationId xmlns="" xmlns:a16="http://schemas.microsoft.com/office/drawing/2014/main" id="{10877A85-B6A2-8A4E-A158-4E7D1016729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639252" y="1406525"/>
            <a:ext cx="5574602" cy="3939295"/>
          </a:xfrm>
          <a:ln>
            <a:solidFill>
              <a:schemeClr val="bg2"/>
            </a:solidFill>
          </a:ln>
        </p:spPr>
      </p:pic>
      <p:sp>
        <p:nvSpPr>
          <p:cNvPr id="3" name="Content Placeholder 2">
            <a:extLst>
              <a:ext uri="{FF2B5EF4-FFF2-40B4-BE49-F238E27FC236}">
                <a16:creationId xmlns="" xmlns:a16="http://schemas.microsoft.com/office/drawing/2014/main" id="{4CDB1912-15CD-1D4C-9783-96CCC2403173}"/>
              </a:ext>
            </a:extLst>
          </p:cNvPr>
          <p:cNvSpPr>
            <a:spLocks noGrp="1"/>
          </p:cNvSpPr>
          <p:nvPr>
            <p:ph idx="13"/>
          </p:nvPr>
        </p:nvSpPr>
        <p:spPr>
          <a:xfrm>
            <a:off x="590550" y="2041525"/>
            <a:ext cx="3032467" cy="4137025"/>
          </a:xfrm>
        </p:spPr>
        <p:txBody>
          <a:bodyPr>
            <a:normAutofit fontScale="70000" lnSpcReduction="20000"/>
          </a:bodyPr>
          <a:lstStyle/>
          <a:p>
            <a:pPr marL="285750" lvl="1" indent="-285750">
              <a:buFont typeface="Arial" panose="020B0604020202020204" pitchFamily="34" charset="0"/>
              <a:buChar char="•"/>
            </a:pPr>
            <a:r>
              <a:rPr lang="en-GB" b="0" dirty="0">
                <a:solidFill>
                  <a:schemeClr val="tx1"/>
                </a:solidFill>
              </a:rPr>
              <a:t>Working with Copenhagen-based designers, </a:t>
            </a:r>
            <a:r>
              <a:rPr lang="en-GB" b="0" dirty="0" err="1">
                <a:solidFill>
                  <a:schemeClr val="tx1"/>
                </a:solidFill>
                <a:hlinkClick r:id="rId3"/>
              </a:rPr>
              <a:t>Units.io</a:t>
            </a:r>
            <a:endParaRPr lang="en-GB" b="0" dirty="0">
              <a:solidFill>
                <a:schemeClr val="tx1"/>
              </a:solidFill>
            </a:endParaRPr>
          </a:p>
          <a:p>
            <a:pPr marL="285750" lvl="1" indent="-285750">
              <a:buFont typeface="Arial" panose="020B0604020202020204" pitchFamily="34" charset="0"/>
              <a:buChar char="•"/>
            </a:pPr>
            <a:r>
              <a:rPr lang="en-GB" b="0" dirty="0">
                <a:solidFill>
                  <a:schemeClr val="tx1"/>
                </a:solidFill>
              </a:rPr>
              <a:t>Initial design concepts presented in next meeting— </a:t>
            </a:r>
            <a:r>
              <a:rPr lang="en-GB" dirty="0">
                <a:solidFill>
                  <a:schemeClr val="tx1"/>
                </a:solidFill>
              </a:rPr>
              <a:t>tomorrow, 6 April</a:t>
            </a:r>
          </a:p>
          <a:p>
            <a:pPr marL="285750" lvl="1" indent="-285750">
              <a:buFont typeface="Arial" panose="020B0604020202020204" pitchFamily="34" charset="0"/>
              <a:buChar char="•"/>
            </a:pPr>
            <a:r>
              <a:rPr lang="en-GB" b="0" dirty="0">
                <a:solidFill>
                  <a:schemeClr val="tx1"/>
                </a:solidFill>
              </a:rPr>
              <a:t>Narrative content focuses on GBIF as the sum of all its parts—the network, people, data inputs and processing, research outputs and contributions</a:t>
            </a:r>
          </a:p>
          <a:p>
            <a:pPr marL="285750" lvl="1" indent="-285750">
              <a:buFont typeface="Arial" panose="020B0604020202020204" pitchFamily="34" charset="0"/>
              <a:buChar char="•"/>
            </a:pPr>
            <a:r>
              <a:rPr lang="en-GB" b="0" dirty="0">
                <a:solidFill>
                  <a:schemeClr val="tx1"/>
                </a:solidFill>
              </a:rPr>
              <a:t>Five global infographics planned, along with streamlined country reports</a:t>
            </a:r>
          </a:p>
          <a:p>
            <a:pPr marL="285750" lvl="1" indent="-285750">
              <a:buFont typeface="Arial" panose="020B0604020202020204" pitchFamily="34" charset="0"/>
              <a:buChar char="•"/>
            </a:pPr>
            <a:r>
              <a:rPr lang="en-GB" dirty="0">
                <a:solidFill>
                  <a:schemeClr val="tx1"/>
                </a:solidFill>
              </a:rPr>
              <a:t>Target dates</a:t>
            </a:r>
            <a:r>
              <a:rPr lang="en-GB" b="0" dirty="0">
                <a:solidFill>
                  <a:schemeClr val="tx1"/>
                </a:solidFill>
              </a:rPr>
              <a:t>: </a:t>
            </a:r>
            <a:r>
              <a:rPr lang="en-GB" dirty="0">
                <a:solidFill>
                  <a:schemeClr val="accent6"/>
                </a:solidFill>
              </a:rPr>
              <a:t>23 April</a:t>
            </a:r>
          </a:p>
        </p:txBody>
      </p:sp>
      <p:sp>
        <p:nvSpPr>
          <p:cNvPr id="2" name="Text Placeholder 1">
            <a:extLst>
              <a:ext uri="{FF2B5EF4-FFF2-40B4-BE49-F238E27FC236}">
                <a16:creationId xmlns="" xmlns:a16="http://schemas.microsoft.com/office/drawing/2014/main" id="{17B06680-FF22-B345-A9BC-05CB957F758B}"/>
              </a:ext>
            </a:extLst>
          </p:cNvPr>
          <p:cNvSpPr>
            <a:spLocks noGrp="1"/>
          </p:cNvSpPr>
          <p:nvPr>
            <p:ph type="body" sz="quarter" idx="10"/>
          </p:nvPr>
        </p:nvSpPr>
        <p:spPr/>
        <p:txBody>
          <a:bodyPr/>
          <a:lstStyle/>
          <a:p>
            <a:endParaRPr lang="da-DK"/>
          </a:p>
        </p:txBody>
      </p:sp>
    </p:spTree>
    <p:extLst>
      <p:ext uri="{BB962C8B-B14F-4D97-AF65-F5344CB8AC3E}">
        <p14:creationId xmlns:p14="http://schemas.microsoft.com/office/powerpoint/2010/main" val="2417554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cap="none" dirty="0" smtClean="0"/>
              <a:t>Support stories </a:t>
            </a:r>
            <a:r>
              <a:rPr lang="en-US" b="1" cap="none" dirty="0" smtClean="0">
                <a:solidFill>
                  <a:schemeClr val="accent6"/>
                </a:solidFill>
              </a:rPr>
              <a:t>Matrix</a:t>
            </a:r>
            <a:endParaRPr lang="en-US" b="1" cap="none" dirty="0">
              <a:solidFill>
                <a:schemeClr val="accent6"/>
              </a:solidFill>
            </a:endParaRPr>
          </a:p>
        </p:txBody>
      </p:sp>
      <p:graphicFrame>
        <p:nvGraphicFramePr>
          <p:cNvPr id="8" name="Content Placeholder 7">
            <a:extLst>
              <a:ext uri="{FF2B5EF4-FFF2-40B4-BE49-F238E27FC236}">
                <a16:creationId xmlns="" xmlns:a16="http://schemas.microsoft.com/office/drawing/2014/main" id="{C652DB5E-BE8E-CF40-A99E-36F8100E5AB5}"/>
              </a:ext>
            </a:extLst>
          </p:cNvPr>
          <p:cNvGraphicFramePr>
            <a:graphicFrameLocks noGrp="1"/>
          </p:cNvGraphicFramePr>
          <p:nvPr>
            <p:ph idx="1"/>
            <p:extLst>
              <p:ext uri="{D42A27DB-BD31-4B8C-83A1-F6EECF244321}">
                <p14:modId xmlns:p14="http://schemas.microsoft.com/office/powerpoint/2010/main" val="2363518117"/>
              </p:ext>
            </p:extLst>
          </p:nvPr>
        </p:nvGraphicFramePr>
        <p:xfrm>
          <a:off x="477838" y="1219198"/>
          <a:ext cx="8208963" cy="5527680"/>
        </p:xfrm>
        <a:graphic>
          <a:graphicData uri="http://schemas.openxmlformats.org/drawingml/2006/table">
            <a:tbl>
              <a:tblPr firstRow="1" bandRow="1">
                <a:tableStyleId>{5940675A-B579-460E-94D1-54222C63F5DA}</a:tableStyleId>
              </a:tblPr>
              <a:tblGrid>
                <a:gridCol w="5465762">
                  <a:extLst>
                    <a:ext uri="{9D8B030D-6E8A-4147-A177-3AD203B41FA5}">
                      <a16:colId xmlns="" xmlns:a16="http://schemas.microsoft.com/office/drawing/2014/main" val="1406637940"/>
                    </a:ext>
                  </a:extLst>
                </a:gridCol>
                <a:gridCol w="1295400">
                  <a:extLst>
                    <a:ext uri="{9D8B030D-6E8A-4147-A177-3AD203B41FA5}">
                      <a16:colId xmlns="" xmlns:a16="http://schemas.microsoft.com/office/drawing/2014/main" val="3952806717"/>
                    </a:ext>
                  </a:extLst>
                </a:gridCol>
                <a:gridCol w="1447801">
                  <a:extLst>
                    <a:ext uri="{9D8B030D-6E8A-4147-A177-3AD203B41FA5}">
                      <a16:colId xmlns="" xmlns:a16="http://schemas.microsoft.com/office/drawing/2014/main" val="3419823067"/>
                    </a:ext>
                  </a:extLst>
                </a:gridCol>
              </a:tblGrid>
              <a:tr h="269876">
                <a:tc>
                  <a:txBody>
                    <a:bodyPr/>
                    <a:lstStyle/>
                    <a:p>
                      <a:r>
                        <a:rPr lang="en-GB" sz="1400" b="0" i="1" dirty="0">
                          <a:latin typeface="Arial Narrow" panose="020B0604020202020204" pitchFamily="34" charset="0"/>
                          <a:cs typeface="Arial Narrow" panose="020B0604020202020204" pitchFamily="34" charset="0"/>
                        </a:rPr>
                        <a:t>Story</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r>
                        <a:rPr lang="en-GB" sz="1400" b="0" i="1" dirty="0">
                          <a:latin typeface="Arial Narrow" panose="020B0604020202020204" pitchFamily="34" charset="0"/>
                          <a:cs typeface="Arial Narrow" panose="020B0604020202020204" pitchFamily="34" charset="0"/>
                        </a:rPr>
                        <a:t>Scale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r>
                        <a:rPr lang="en-GB" sz="1400" b="0" i="1" dirty="0">
                          <a:latin typeface="Arial Narrow" panose="020B0604020202020204" pitchFamily="34" charset="0"/>
                          <a:cs typeface="Arial Narrow" panose="020B0604020202020204" pitchFamily="34" charset="0"/>
                        </a:rPr>
                        <a:t>Status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437694869"/>
                  </a:ext>
                </a:extLst>
              </a:tr>
              <a:tr h="348192">
                <a:tc>
                  <a:txBody>
                    <a:bodyPr/>
                    <a:lstStyle/>
                    <a:p>
                      <a:r>
                        <a:rPr lang="en-GB" sz="1600" b="1" i="0" dirty="0">
                          <a:latin typeface="Arial Narrow" panose="020B0604020202020204" pitchFamily="34" charset="0"/>
                          <a:cs typeface="Arial Narrow" panose="020B0604020202020204" pitchFamily="34" charset="0"/>
                        </a:rPr>
                        <a:t>Living Atlases community</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latin typeface="Arial Narrow" panose="020B0604020202020204" pitchFamily="34" charset="0"/>
                          <a:cs typeface="Arial Narrow" panose="020B0604020202020204" pitchFamily="34" charset="0"/>
                        </a:rPr>
                        <a:t>Global</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highlight>
                            <a:srgbClr val="00FF00"/>
                          </a:highlight>
                          <a:latin typeface="Arial Narrow" panose="020B0604020202020204" pitchFamily="34" charset="0"/>
                          <a:cs typeface="Arial Narrow" panose="020B0604020202020204" pitchFamily="34" charset="0"/>
                        </a:rPr>
                        <a:t>In progress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3103821693"/>
                  </a:ext>
                </a:extLst>
              </a:tr>
              <a:tr h="348192">
                <a:tc>
                  <a:txBody>
                    <a:bodyPr/>
                    <a:lstStyle/>
                    <a:p>
                      <a:r>
                        <a:rPr lang="en-GB" sz="1600" b="1" i="0" dirty="0">
                          <a:latin typeface="Arial Narrow" panose="020B0604020202020204" pitchFamily="34" charset="0"/>
                          <a:cs typeface="Arial Narrow" panose="020B0604020202020204" pitchFamily="34" charset="0"/>
                        </a:rPr>
                        <a:t>Crediting data use</a:t>
                      </a:r>
                      <a:r>
                        <a:rPr lang="en-GB" sz="1600" b="0" i="0" dirty="0">
                          <a:latin typeface="Arial Narrow" panose="020B0604020202020204" pitchFamily="34" charset="0"/>
                          <a:cs typeface="Arial Narrow" panose="020B0604020202020204" pitchFamily="34" charset="0"/>
                        </a:rPr>
                        <a:t>: DOI-based citation tracking </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latin typeface="Arial Narrow" panose="020B0604020202020204" pitchFamily="34" charset="0"/>
                          <a:cs typeface="Arial Narrow" panose="020B0604020202020204" pitchFamily="34" charset="0"/>
                        </a:rPr>
                        <a:t>Global</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highlight>
                            <a:srgbClr val="00FF00"/>
                          </a:highlight>
                          <a:latin typeface="Arial Narrow" panose="020B0604020202020204" pitchFamily="34" charset="0"/>
                          <a:cs typeface="Arial Narrow" panose="020B0604020202020204" pitchFamily="34" charset="0"/>
                        </a:rPr>
                        <a:t>In progress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839488063"/>
                  </a:ext>
                </a:extLst>
              </a:tr>
              <a:tr h="348192">
                <a:tc>
                  <a:txBody>
                    <a:bodyPr/>
                    <a:lstStyle/>
                    <a:p>
                      <a:r>
                        <a:rPr lang="en-GB" sz="1600" b="1" i="0" dirty="0">
                          <a:latin typeface="Arial Narrow" panose="020B0604020202020204" pitchFamily="34" charset="0"/>
                          <a:cs typeface="Arial Narrow" panose="020B0604020202020204" pitchFamily="34" charset="0"/>
                        </a:rPr>
                        <a:t>GBIC2</a:t>
                      </a:r>
                      <a:r>
                        <a:rPr lang="en-GB" sz="1600" b="0" i="0" dirty="0">
                          <a:latin typeface="Arial Narrow" panose="020B0604020202020204" pitchFamily="34" charset="0"/>
                          <a:cs typeface="Arial Narrow" panose="020B0604020202020204" pitchFamily="34" charset="0"/>
                        </a:rPr>
                        <a:t>: Global-scale planning for biodiversity informatics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latin typeface="Arial Narrow" panose="020B0604020202020204" pitchFamily="34" charset="0"/>
                          <a:cs typeface="Arial Narrow" panose="020B0604020202020204" pitchFamily="34" charset="0"/>
                        </a:rPr>
                        <a:t>Global</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highlight>
                            <a:srgbClr val="00FF00"/>
                          </a:highlight>
                          <a:latin typeface="Arial Narrow" panose="020B0604020202020204" pitchFamily="34" charset="0"/>
                          <a:cs typeface="Arial Narrow" panose="020B0604020202020204" pitchFamily="34" charset="0"/>
                        </a:rPr>
                        <a:t>In progress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1428950660"/>
                  </a:ext>
                </a:extLst>
              </a:tr>
              <a:tr h="348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dirty="0">
                          <a:latin typeface="Arial Narrow" panose="020B0604020202020204" pitchFamily="34" charset="0"/>
                          <a:cs typeface="Arial Narrow" panose="020B0604020202020204" pitchFamily="34" charset="0"/>
                        </a:rPr>
                        <a:t>BID mentors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latin typeface="Arial Narrow" panose="020B0604020202020204" pitchFamily="34" charset="0"/>
                          <a:cs typeface="Arial Narrow" panose="020B0604020202020204" pitchFamily="34" charset="0"/>
                        </a:rPr>
                        <a:t>Africa</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highlight>
                            <a:srgbClr val="00FF00"/>
                          </a:highlight>
                          <a:latin typeface="Arial Narrow" panose="020B0604020202020204" pitchFamily="34" charset="0"/>
                          <a:cs typeface="Arial Narrow" panose="020B0604020202020204" pitchFamily="34" charset="0"/>
                        </a:rPr>
                        <a:t>In progress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238653724"/>
                  </a:ext>
                </a:extLst>
              </a:tr>
              <a:tr h="348192">
                <a:tc>
                  <a:txBody>
                    <a:bodyPr/>
                    <a:lstStyle/>
                    <a:p>
                      <a:r>
                        <a:rPr lang="en-GB" sz="1600" b="1" i="0" dirty="0">
                          <a:latin typeface="Arial Narrow" panose="020B0604020202020204" pitchFamily="34" charset="0"/>
                          <a:cs typeface="Arial Narrow" panose="020B0604020202020204" pitchFamily="34" charset="0"/>
                        </a:rPr>
                        <a:t>Southern Africa Bird Atlas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latin typeface="Arial Narrow" panose="020B0604020202020204" pitchFamily="34" charset="0"/>
                          <a:cs typeface="Arial Narrow" panose="020B0604020202020204" pitchFamily="34" charset="0"/>
                        </a:rPr>
                        <a:t>Africa</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highlight>
                            <a:srgbClr val="FF0000"/>
                          </a:highlight>
                          <a:latin typeface="Arial Narrow" panose="020B0604020202020204" pitchFamily="34" charset="0"/>
                          <a:cs typeface="Arial Narrow" panose="020B0604020202020204" pitchFamily="34" charset="0"/>
                        </a:rPr>
                        <a:t>Not started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3897409348"/>
                  </a:ext>
                </a:extLst>
              </a:tr>
              <a:tr h="348192">
                <a:tc>
                  <a:txBody>
                    <a:bodyPr/>
                    <a:lstStyle/>
                    <a:p>
                      <a:r>
                        <a:rPr lang="en-GB" sz="1600" b="1" i="0" dirty="0">
                          <a:latin typeface="Arial Narrow" panose="020B0604020202020204" pitchFamily="34" charset="0"/>
                          <a:cs typeface="Arial Narrow" panose="020B0604020202020204" pitchFamily="34" charset="0"/>
                        </a:rPr>
                        <a:t>Post-Fukushima wildlife monitoring </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latin typeface="Arial Narrow" panose="020B0604020202020204" pitchFamily="34" charset="0"/>
                          <a:cs typeface="Arial Narrow" panose="020B0604020202020204" pitchFamily="34" charset="0"/>
                        </a:rPr>
                        <a:t>Asia</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highlight>
                            <a:srgbClr val="FF0000"/>
                          </a:highlight>
                          <a:latin typeface="Arial Narrow" panose="020B0604020202020204" pitchFamily="34" charset="0"/>
                          <a:cs typeface="Arial Narrow" panose="020B0604020202020204" pitchFamily="34" charset="0"/>
                        </a:rPr>
                        <a:t>Not started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169676719"/>
                  </a:ext>
                </a:extLst>
              </a:tr>
              <a:tr h="348192">
                <a:tc>
                  <a:txBody>
                    <a:bodyPr/>
                    <a:lstStyle/>
                    <a:p>
                      <a:r>
                        <a:rPr lang="en-GB" sz="1600" b="1" i="0" dirty="0">
                          <a:latin typeface="Arial Narrow" panose="020B0604020202020204" pitchFamily="34" charset="0"/>
                          <a:cs typeface="Arial Narrow" panose="020B0604020202020204" pitchFamily="34" charset="0"/>
                        </a:rPr>
                        <a:t>TBD</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latin typeface="Arial Narrow" panose="020B0604020202020204" pitchFamily="34" charset="0"/>
                          <a:cs typeface="Arial Narrow" panose="020B0604020202020204" pitchFamily="34" charset="0"/>
                        </a:rPr>
                        <a:t>Asia</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highlight>
                            <a:srgbClr val="FF0000"/>
                          </a:highlight>
                          <a:latin typeface="Arial Narrow" panose="020B0604020202020204" pitchFamily="34" charset="0"/>
                          <a:cs typeface="Arial Narrow" panose="020B0604020202020204" pitchFamily="34" charset="0"/>
                        </a:rPr>
                        <a:t>Not started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251548022"/>
                  </a:ext>
                </a:extLst>
              </a:tr>
              <a:tr h="348192">
                <a:tc>
                  <a:txBody>
                    <a:bodyPr/>
                    <a:lstStyle/>
                    <a:p>
                      <a:r>
                        <a:rPr lang="en-GB" sz="1600" b="1" i="0" dirty="0">
                          <a:latin typeface="Arial Narrow" panose="020B0604020202020204" pitchFamily="34" charset="0"/>
                          <a:cs typeface="Arial Narrow" panose="020B0604020202020204" pitchFamily="34" charset="0"/>
                        </a:rPr>
                        <a:t>‘Dark taxa’ fungi</a:t>
                      </a:r>
                      <a:r>
                        <a:rPr lang="en-GB" sz="1600" b="0" i="0" dirty="0">
                          <a:latin typeface="Arial Narrow" panose="020B0604020202020204" pitchFamily="34" charset="0"/>
                          <a:cs typeface="Arial Narrow" panose="020B0604020202020204" pitchFamily="34" charset="0"/>
                        </a:rPr>
                        <a:t>: combining Linnaean taxonomy with DNA barcodes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latin typeface="Arial Narrow" panose="020B0604020202020204" pitchFamily="34" charset="0"/>
                          <a:cs typeface="Arial Narrow" panose="020B0604020202020204" pitchFamily="34" charset="0"/>
                        </a:rPr>
                        <a:t>Europe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highlight>
                            <a:srgbClr val="00FF00"/>
                          </a:highlight>
                          <a:latin typeface="Arial Narrow" panose="020B0604020202020204" pitchFamily="34" charset="0"/>
                          <a:cs typeface="Arial Narrow" panose="020B0604020202020204" pitchFamily="34" charset="0"/>
                        </a:rPr>
                        <a:t>In progress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197750874"/>
                  </a:ext>
                </a:extLst>
              </a:tr>
              <a:tr h="348192">
                <a:tc>
                  <a:txBody>
                    <a:bodyPr/>
                    <a:lstStyle/>
                    <a:p>
                      <a:r>
                        <a:rPr lang="en-GB" sz="1600" b="1" i="0" dirty="0">
                          <a:latin typeface="Arial Narrow" panose="020B0604020202020204" pitchFamily="34" charset="0"/>
                          <a:cs typeface="Arial Narrow" panose="020B0604020202020204" pitchFamily="34" charset="0"/>
                        </a:rPr>
                        <a:t>Filling data gaps in Russia</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latin typeface="Arial Narrow" panose="020B0604020202020204" pitchFamily="34" charset="0"/>
                          <a:cs typeface="Arial Narrow" panose="020B0604020202020204" pitchFamily="34" charset="0"/>
                        </a:rPr>
                        <a:t>Europe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highlight>
                            <a:srgbClr val="00FF00"/>
                          </a:highlight>
                          <a:latin typeface="Arial Narrow" panose="020B0604020202020204" pitchFamily="34" charset="0"/>
                          <a:cs typeface="Arial Narrow" panose="020B0604020202020204" pitchFamily="34" charset="0"/>
                        </a:rPr>
                        <a:t>In progress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2846742511"/>
                  </a:ext>
                </a:extLst>
              </a:tr>
              <a:tr h="348192">
                <a:tc>
                  <a:txBody>
                    <a:bodyPr/>
                    <a:lstStyle/>
                    <a:p>
                      <a:r>
                        <a:rPr lang="en-GB" sz="1600" b="1" i="0" dirty="0">
                          <a:latin typeface="Arial Narrow" panose="020B0604020202020204" pitchFamily="34" charset="0"/>
                          <a:cs typeface="Arial Narrow" panose="020B0604020202020204" pitchFamily="34" charset="0"/>
                        </a:rPr>
                        <a:t>Biodiversity for reconciliation</a:t>
                      </a:r>
                      <a:r>
                        <a:rPr lang="en-GB" sz="1600" b="0" i="0" dirty="0">
                          <a:latin typeface="Arial Narrow" panose="020B0604020202020204" pitchFamily="34" charset="0"/>
                          <a:cs typeface="Arial Narrow" panose="020B0604020202020204" pitchFamily="34" charset="0"/>
                        </a:rPr>
                        <a:t>: Proyecto Colombia BIO</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latin typeface="Arial Narrow" panose="020B0604020202020204" pitchFamily="34" charset="0"/>
                          <a:cs typeface="Arial Narrow" panose="020B0604020202020204" pitchFamily="34" charset="0"/>
                        </a:rPr>
                        <a:t>LAC</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highlight>
                            <a:srgbClr val="00FF00"/>
                          </a:highlight>
                          <a:latin typeface="Arial Narrow" panose="020B0604020202020204" pitchFamily="34" charset="0"/>
                          <a:cs typeface="Arial Narrow" panose="020B0604020202020204" pitchFamily="34" charset="0"/>
                        </a:rPr>
                        <a:t>In progress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549705881"/>
                  </a:ext>
                </a:extLst>
              </a:tr>
              <a:tr h="348192">
                <a:tc>
                  <a:txBody>
                    <a:bodyPr/>
                    <a:lstStyle/>
                    <a:p>
                      <a:r>
                        <a:rPr lang="en-GB" sz="1600" b="1" i="0" dirty="0">
                          <a:latin typeface="Arial Narrow" panose="020B0604020202020204" pitchFamily="34" charset="0"/>
                          <a:cs typeface="Arial Narrow" panose="020B0604020202020204" pitchFamily="34" charset="0"/>
                        </a:rPr>
                        <a:t>Tracking lionfish invasion in Barbados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latin typeface="Arial Narrow" panose="020B0604020202020204" pitchFamily="34" charset="0"/>
                          <a:cs typeface="Arial Narrow" panose="020B0604020202020204" pitchFamily="34" charset="0"/>
                        </a:rPr>
                        <a:t>LAC</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highlight>
                            <a:srgbClr val="FFFF00"/>
                          </a:highlight>
                          <a:latin typeface="Arial Narrow" panose="020B0604020202020204" pitchFamily="34" charset="0"/>
                          <a:cs typeface="Arial Narrow" panose="020B0604020202020204" pitchFamily="34" charset="0"/>
                        </a:rPr>
                        <a:t>Tentative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2887282379"/>
                  </a:ext>
                </a:extLst>
              </a:tr>
              <a:tr h="348192">
                <a:tc>
                  <a:txBody>
                    <a:bodyPr/>
                    <a:lstStyle/>
                    <a:p>
                      <a:r>
                        <a:rPr lang="en-GB" sz="1600" b="1" i="0" dirty="0" err="1">
                          <a:latin typeface="Arial Narrow" panose="020B0604020202020204" pitchFamily="34" charset="0"/>
                          <a:cs typeface="Arial Narrow" panose="020B0604020202020204" pitchFamily="34" charset="0"/>
                        </a:rPr>
                        <a:t>BioMob</a:t>
                      </a:r>
                      <a:r>
                        <a:rPr lang="en-GB" sz="1600" b="0" i="0" dirty="0">
                          <a:latin typeface="Arial Narrow" panose="020B0604020202020204" pitchFamily="34" charset="0"/>
                          <a:cs typeface="Arial Narrow" panose="020B0604020202020204" pitchFamily="34" charset="0"/>
                        </a:rPr>
                        <a:t>: Digitization of Canadian collections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latin typeface="Arial Narrow" panose="020B0604020202020204" pitchFamily="34" charset="0"/>
                          <a:cs typeface="Arial Narrow" panose="020B0604020202020204" pitchFamily="34" charset="0"/>
                        </a:rPr>
                        <a:t>North America</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highlight>
                            <a:srgbClr val="00FF00"/>
                          </a:highlight>
                          <a:latin typeface="Arial Narrow" panose="020B0604020202020204" pitchFamily="34" charset="0"/>
                          <a:cs typeface="Arial Narrow" panose="020B0604020202020204" pitchFamily="34" charset="0"/>
                        </a:rPr>
                        <a:t>In progress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52165777"/>
                  </a:ext>
                </a:extLst>
              </a:tr>
              <a:tr h="348192">
                <a:tc>
                  <a:txBody>
                    <a:bodyPr/>
                    <a:lstStyle/>
                    <a:p>
                      <a:r>
                        <a:rPr lang="en-GB" sz="1600" b="1" i="0" dirty="0">
                          <a:latin typeface="Arial Narrow" panose="020B0604020202020204" pitchFamily="34" charset="0"/>
                          <a:cs typeface="Arial Narrow" panose="020B0604020202020204" pitchFamily="34" charset="0"/>
                        </a:rPr>
                        <a:t>TBD</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latin typeface="Arial Narrow" panose="020B0604020202020204" pitchFamily="34" charset="0"/>
                          <a:cs typeface="Arial Narrow" panose="020B0604020202020204" pitchFamily="34" charset="0"/>
                        </a:rPr>
                        <a:t>North America</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highlight>
                            <a:srgbClr val="FF0000"/>
                          </a:highlight>
                          <a:latin typeface="Arial Narrow" panose="020B0604020202020204" pitchFamily="34" charset="0"/>
                          <a:cs typeface="Arial Narrow" panose="020B0604020202020204" pitchFamily="34" charset="0"/>
                        </a:rPr>
                        <a:t>Not started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1025093806"/>
                  </a:ext>
                </a:extLst>
              </a:tr>
              <a:tr h="348192">
                <a:tc>
                  <a:txBody>
                    <a:bodyPr/>
                    <a:lstStyle/>
                    <a:p>
                      <a:r>
                        <a:rPr lang="en-GB" sz="1600" b="1" i="0" dirty="0">
                          <a:latin typeface="Arial Narrow" panose="020B0604020202020204" pitchFamily="34" charset="0"/>
                          <a:cs typeface="Arial Narrow" panose="020B0604020202020204" pitchFamily="34" charset="0"/>
                        </a:rPr>
                        <a:t>Alien &amp; invasive species data mobilization in the Pacific</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latin typeface="Arial Narrow" panose="020B0604020202020204" pitchFamily="34" charset="0"/>
                          <a:cs typeface="Arial Narrow" panose="020B0604020202020204" pitchFamily="34" charset="0"/>
                        </a:rPr>
                        <a:t>Oceania</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400" b="0" i="0" dirty="0">
                          <a:highlight>
                            <a:srgbClr val="00FF00"/>
                          </a:highlight>
                          <a:latin typeface="Arial Narrow" panose="020B0604020202020204" pitchFamily="34" charset="0"/>
                          <a:cs typeface="Arial Narrow" panose="020B0604020202020204" pitchFamily="34" charset="0"/>
                        </a:rPr>
                        <a:t>In progress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4266831247"/>
                  </a:ext>
                </a:extLst>
              </a:tr>
              <a:tr h="348192">
                <a:tc>
                  <a:txBody>
                    <a:bodyPr/>
                    <a:lstStyle/>
                    <a:p>
                      <a:r>
                        <a:rPr lang="en-GB" sz="1600" b="1" i="0" dirty="0">
                          <a:latin typeface="Arial Narrow" panose="020B0604020202020204" pitchFamily="34" charset="0"/>
                          <a:cs typeface="Arial Narrow" panose="020B0604020202020204" pitchFamily="34" charset="0"/>
                        </a:rPr>
                        <a:t>Opening EIA data from the mining industry in Western Australia</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latin typeface="Arial Narrow" panose="020B0604020202020204" pitchFamily="34" charset="0"/>
                          <a:cs typeface="Arial Narrow" panose="020B0604020202020204" pitchFamily="34" charset="0"/>
                        </a:rPr>
                        <a:t>Oceania</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GB" sz="1400" b="0" i="0" dirty="0">
                          <a:highlight>
                            <a:srgbClr val="FFFF00"/>
                          </a:highlight>
                          <a:latin typeface="Arial Narrow" panose="020B0604020202020204" pitchFamily="34" charset="0"/>
                          <a:cs typeface="Arial Narrow" panose="020B0604020202020204" pitchFamily="34" charset="0"/>
                        </a:rPr>
                        <a:t>Tentative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675009873"/>
                  </a:ext>
                </a:extLst>
              </a:tr>
            </a:tbl>
          </a:graphicData>
        </a:graphic>
      </p:graphicFrame>
    </p:spTree>
    <p:extLst>
      <p:ext uri="{BB962C8B-B14F-4D97-AF65-F5344CB8AC3E}">
        <p14:creationId xmlns:p14="http://schemas.microsoft.com/office/powerpoint/2010/main" val="3566556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cap="none" dirty="0" smtClean="0"/>
              <a:t>Support stories</a:t>
            </a:r>
            <a:br>
              <a:rPr lang="en-US" b="0" cap="none" dirty="0" smtClean="0"/>
            </a:br>
            <a:r>
              <a:rPr lang="en-US" b="1" cap="none" dirty="0" smtClean="0">
                <a:solidFill>
                  <a:schemeClr val="accent6"/>
                </a:solidFill>
              </a:rPr>
              <a:t>Video</a:t>
            </a:r>
            <a:endParaRPr lang="en-US" b="1" dirty="0">
              <a:solidFill>
                <a:schemeClr val="accent6"/>
              </a:solidFill>
            </a:endParaRPr>
          </a:p>
        </p:txBody>
      </p:sp>
      <p:pic>
        <p:nvPicPr>
          <p:cNvPr id="7" name="Content Placeholder 6">
            <a:extLst>
              <a:ext uri="{FF2B5EF4-FFF2-40B4-BE49-F238E27FC236}">
                <a16:creationId xmlns="" xmlns:a16="http://schemas.microsoft.com/office/drawing/2014/main" id="{10877A85-B6A2-8A4E-A158-4E7D1016729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3826829" y="2041525"/>
            <a:ext cx="4828221" cy="2715874"/>
          </a:xfrm>
          <a:ln>
            <a:solidFill>
              <a:schemeClr val="bg2"/>
            </a:solidFill>
          </a:ln>
        </p:spPr>
      </p:pic>
      <p:sp>
        <p:nvSpPr>
          <p:cNvPr id="3" name="Content Placeholder 2">
            <a:extLst>
              <a:ext uri="{FF2B5EF4-FFF2-40B4-BE49-F238E27FC236}">
                <a16:creationId xmlns="" xmlns:a16="http://schemas.microsoft.com/office/drawing/2014/main" id="{4CDB1912-15CD-1D4C-9783-96CCC2403173}"/>
              </a:ext>
            </a:extLst>
          </p:cNvPr>
          <p:cNvSpPr>
            <a:spLocks noGrp="1"/>
          </p:cNvSpPr>
          <p:nvPr>
            <p:ph idx="13"/>
          </p:nvPr>
        </p:nvSpPr>
        <p:spPr>
          <a:xfrm>
            <a:off x="590550" y="3261360"/>
            <a:ext cx="3032467" cy="2917190"/>
          </a:xfrm>
        </p:spPr>
        <p:txBody>
          <a:bodyPr>
            <a:normAutofit fontScale="92500" lnSpcReduction="10000"/>
          </a:bodyPr>
          <a:lstStyle/>
          <a:p>
            <a:r>
              <a:rPr lang="en-GB" sz="2800" b="0" dirty="0">
                <a:solidFill>
                  <a:schemeClr val="tx1"/>
                </a:solidFill>
              </a:rPr>
              <a:t>Shot footage for two videos to vary the content for the campaign</a:t>
            </a:r>
          </a:p>
          <a:p>
            <a:pPr marL="285750" lvl="1" indent="-285750">
              <a:buFont typeface="Arial" panose="020B0604020202020204" pitchFamily="34" charset="0"/>
              <a:buChar char="•"/>
            </a:pPr>
            <a:r>
              <a:rPr lang="en-GB" b="1" dirty="0">
                <a:solidFill>
                  <a:schemeClr val="accent6"/>
                </a:solidFill>
              </a:rPr>
              <a:t>Living Atlases workshop</a:t>
            </a:r>
            <a:br>
              <a:rPr lang="en-GB" b="1" dirty="0">
                <a:solidFill>
                  <a:schemeClr val="accent6"/>
                </a:solidFill>
              </a:rPr>
            </a:br>
            <a:r>
              <a:rPr lang="en-GB" b="1" dirty="0">
                <a:solidFill>
                  <a:schemeClr val="accent6"/>
                </a:solidFill>
              </a:rPr>
              <a:t>in Madrid</a:t>
            </a:r>
          </a:p>
        </p:txBody>
      </p:sp>
      <p:sp>
        <p:nvSpPr>
          <p:cNvPr id="2" name="Text Placeholder 1">
            <a:extLst>
              <a:ext uri="{FF2B5EF4-FFF2-40B4-BE49-F238E27FC236}">
                <a16:creationId xmlns="" xmlns:a16="http://schemas.microsoft.com/office/drawing/2014/main" id="{17B06680-FF22-B345-A9BC-05CB957F758B}"/>
              </a:ext>
            </a:extLst>
          </p:cNvPr>
          <p:cNvSpPr>
            <a:spLocks noGrp="1"/>
          </p:cNvSpPr>
          <p:nvPr>
            <p:ph type="body" sz="quarter" idx="10"/>
          </p:nvPr>
        </p:nvSpPr>
        <p:spPr/>
        <p:txBody>
          <a:bodyPr/>
          <a:lstStyle/>
          <a:p>
            <a:endParaRPr lang="da-DK"/>
          </a:p>
        </p:txBody>
      </p:sp>
      <p:pic>
        <p:nvPicPr>
          <p:cNvPr id="6" name="Content Placeholder 6">
            <a:extLst>
              <a:ext uri="{FF2B5EF4-FFF2-40B4-BE49-F238E27FC236}">
                <a16:creationId xmlns="" xmlns:a16="http://schemas.microsoft.com/office/drawing/2014/main" id="{A6CCB0B7-BBF9-A441-94A2-BBED20D71E32}"/>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3979229" y="2193925"/>
            <a:ext cx="4828220" cy="2715874"/>
          </a:xfrm>
          <a:prstGeom prst="rect">
            <a:avLst/>
          </a:prstGeom>
          <a:ln>
            <a:solidFill>
              <a:schemeClr val="bg2"/>
            </a:solidFill>
          </a:ln>
        </p:spPr>
      </p:pic>
      <p:pic>
        <p:nvPicPr>
          <p:cNvPr id="8" name="Content Placeholder 6">
            <a:extLst>
              <a:ext uri="{FF2B5EF4-FFF2-40B4-BE49-F238E27FC236}">
                <a16:creationId xmlns="" xmlns:a16="http://schemas.microsoft.com/office/drawing/2014/main" id="{975F7DB1-7248-284A-A530-F3289E7436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1629" y="2346325"/>
            <a:ext cx="4828220" cy="2715874"/>
          </a:xfrm>
          <a:prstGeom prst="rect">
            <a:avLst/>
          </a:prstGeom>
          <a:ln>
            <a:solidFill>
              <a:schemeClr val="bg2"/>
            </a:solidFill>
          </a:ln>
        </p:spPr>
      </p:pic>
      <p:pic>
        <p:nvPicPr>
          <p:cNvPr id="9" name="Content Placeholder 6">
            <a:extLst>
              <a:ext uri="{FF2B5EF4-FFF2-40B4-BE49-F238E27FC236}">
                <a16:creationId xmlns="" xmlns:a16="http://schemas.microsoft.com/office/drawing/2014/main" id="{DBD824BE-FF96-584E-BB8C-9284DAA6DF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4029" y="2498725"/>
            <a:ext cx="4828220" cy="2715874"/>
          </a:xfrm>
          <a:prstGeom prst="rect">
            <a:avLst/>
          </a:prstGeom>
          <a:ln>
            <a:solidFill>
              <a:schemeClr val="bg2"/>
            </a:solidFill>
          </a:ln>
        </p:spPr>
      </p:pic>
    </p:spTree>
    <p:extLst>
      <p:ext uri="{BB962C8B-B14F-4D97-AF65-F5344CB8AC3E}">
        <p14:creationId xmlns:p14="http://schemas.microsoft.com/office/powerpoint/2010/main" val="273957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3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cap="none" dirty="0" smtClean="0"/>
              <a:t>Support stories</a:t>
            </a:r>
            <a:r>
              <a:rPr lang="en-US" cap="none" dirty="0" smtClean="0"/>
              <a:t/>
            </a:r>
            <a:br>
              <a:rPr lang="en-US" cap="none" dirty="0" smtClean="0"/>
            </a:br>
            <a:r>
              <a:rPr lang="en-US" b="1" cap="none" dirty="0" smtClean="0">
                <a:solidFill>
                  <a:schemeClr val="accent6"/>
                </a:solidFill>
              </a:rPr>
              <a:t>Video</a:t>
            </a:r>
            <a:endParaRPr lang="en-US" b="1" cap="none" dirty="0">
              <a:solidFill>
                <a:schemeClr val="accent6"/>
              </a:solidFill>
            </a:endParaRPr>
          </a:p>
        </p:txBody>
      </p:sp>
      <p:pic>
        <p:nvPicPr>
          <p:cNvPr id="7" name="Content Placeholder 6">
            <a:extLst>
              <a:ext uri="{FF2B5EF4-FFF2-40B4-BE49-F238E27FC236}">
                <a16:creationId xmlns="" xmlns:a16="http://schemas.microsoft.com/office/drawing/2014/main" id="{10877A85-B6A2-8A4E-A158-4E7D1016729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26829" y="2041525"/>
            <a:ext cx="4828220" cy="2715874"/>
          </a:xfrm>
          <a:ln>
            <a:solidFill>
              <a:schemeClr val="bg2"/>
            </a:solidFill>
          </a:ln>
        </p:spPr>
      </p:pic>
      <p:sp>
        <p:nvSpPr>
          <p:cNvPr id="3" name="Content Placeholder 2">
            <a:extLst>
              <a:ext uri="{FF2B5EF4-FFF2-40B4-BE49-F238E27FC236}">
                <a16:creationId xmlns="" xmlns:a16="http://schemas.microsoft.com/office/drawing/2014/main" id="{4CDB1912-15CD-1D4C-9783-96CCC2403173}"/>
              </a:ext>
            </a:extLst>
          </p:cNvPr>
          <p:cNvSpPr>
            <a:spLocks noGrp="1"/>
          </p:cNvSpPr>
          <p:nvPr>
            <p:ph idx="13"/>
          </p:nvPr>
        </p:nvSpPr>
        <p:spPr>
          <a:xfrm>
            <a:off x="590550" y="3210560"/>
            <a:ext cx="3032467" cy="2967990"/>
          </a:xfrm>
        </p:spPr>
        <p:txBody>
          <a:bodyPr>
            <a:normAutofit fontScale="77500" lnSpcReduction="20000"/>
          </a:bodyPr>
          <a:lstStyle/>
          <a:p>
            <a:r>
              <a:rPr lang="en-GB" sz="2800" dirty="0"/>
              <a:t>Shot footage for two videos to vary the content for the campaign</a:t>
            </a:r>
          </a:p>
          <a:p>
            <a:pPr marL="285750" lvl="1">
              <a:buFont typeface="Arial" panose="020B0604020202020204" pitchFamily="34" charset="0"/>
              <a:buChar char="•"/>
            </a:pPr>
            <a:r>
              <a:rPr lang="en-GB" dirty="0"/>
              <a:t>Living Atlases workshop</a:t>
            </a:r>
            <a:br>
              <a:rPr lang="en-GB" dirty="0"/>
            </a:br>
            <a:r>
              <a:rPr lang="en-GB" dirty="0"/>
              <a:t>in Madrid</a:t>
            </a:r>
          </a:p>
          <a:p>
            <a:pPr marL="285750" lvl="1" indent="-285750">
              <a:buFont typeface="Arial" panose="020B0604020202020204" pitchFamily="34" charset="0"/>
              <a:buChar char="•"/>
            </a:pPr>
            <a:r>
              <a:rPr lang="en-GB" b="1" dirty="0" smtClean="0">
                <a:solidFill>
                  <a:schemeClr val="accent6"/>
                </a:solidFill>
              </a:rPr>
              <a:t>‘</a:t>
            </a:r>
            <a:r>
              <a:rPr lang="en-GB" b="1" dirty="0">
                <a:solidFill>
                  <a:schemeClr val="accent6"/>
                </a:solidFill>
              </a:rPr>
              <a:t>Dark taxa’ fungi</a:t>
            </a:r>
            <a:r>
              <a:rPr lang="en-GB" dirty="0">
                <a:solidFill>
                  <a:schemeClr val="accent6"/>
                </a:solidFill>
              </a:rPr>
              <a:t>: combining Linnaean taxonomy with</a:t>
            </a:r>
            <a:br>
              <a:rPr lang="en-GB" dirty="0">
                <a:solidFill>
                  <a:schemeClr val="accent6"/>
                </a:solidFill>
              </a:rPr>
            </a:br>
            <a:r>
              <a:rPr lang="en-GB" dirty="0">
                <a:solidFill>
                  <a:schemeClr val="accent6"/>
                </a:solidFill>
              </a:rPr>
              <a:t>DNA barcode ‘species hypotheses’</a:t>
            </a:r>
          </a:p>
        </p:txBody>
      </p:sp>
      <p:sp>
        <p:nvSpPr>
          <p:cNvPr id="2" name="Text Placeholder 1">
            <a:extLst>
              <a:ext uri="{FF2B5EF4-FFF2-40B4-BE49-F238E27FC236}">
                <a16:creationId xmlns="" xmlns:a16="http://schemas.microsoft.com/office/drawing/2014/main" id="{17B06680-FF22-B345-A9BC-05CB957F758B}"/>
              </a:ext>
            </a:extLst>
          </p:cNvPr>
          <p:cNvSpPr>
            <a:spLocks noGrp="1"/>
          </p:cNvSpPr>
          <p:nvPr>
            <p:ph type="body" sz="quarter" idx="10"/>
          </p:nvPr>
        </p:nvSpPr>
        <p:spPr/>
        <p:txBody>
          <a:bodyPr/>
          <a:lstStyle/>
          <a:p>
            <a:endParaRPr lang="da-DK"/>
          </a:p>
        </p:txBody>
      </p:sp>
      <p:pic>
        <p:nvPicPr>
          <p:cNvPr id="6" name="Content Placeholder 6">
            <a:extLst>
              <a:ext uri="{FF2B5EF4-FFF2-40B4-BE49-F238E27FC236}">
                <a16:creationId xmlns="" xmlns:a16="http://schemas.microsoft.com/office/drawing/2014/main" id="{A6CCB0B7-BBF9-A441-94A2-BBED20D71E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64" r="-291"/>
          <a:stretch/>
        </p:blipFill>
        <p:spPr>
          <a:xfrm>
            <a:off x="3992136" y="2160925"/>
            <a:ext cx="4749709" cy="2901273"/>
          </a:xfrm>
          <a:prstGeom prst="rect">
            <a:avLst/>
          </a:prstGeom>
          <a:ln>
            <a:solidFill>
              <a:schemeClr val="bg2"/>
            </a:solidFill>
          </a:ln>
        </p:spPr>
      </p:pic>
      <p:pic>
        <p:nvPicPr>
          <p:cNvPr id="8" name="Content Placeholder 6">
            <a:extLst>
              <a:ext uri="{FF2B5EF4-FFF2-40B4-BE49-F238E27FC236}">
                <a16:creationId xmlns="" xmlns:a16="http://schemas.microsoft.com/office/drawing/2014/main" id="{975F7DB1-7248-284A-A530-F3289E7436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26830" y="2041526"/>
            <a:ext cx="2637438" cy="3619500"/>
          </a:xfrm>
          <a:prstGeom prst="rect">
            <a:avLst/>
          </a:prstGeom>
          <a:ln>
            <a:solidFill>
              <a:schemeClr val="bg2"/>
            </a:solidFill>
          </a:ln>
        </p:spPr>
      </p:pic>
      <p:pic>
        <p:nvPicPr>
          <p:cNvPr id="9" name="Content Placeholder 6">
            <a:extLst>
              <a:ext uri="{FF2B5EF4-FFF2-40B4-BE49-F238E27FC236}">
                <a16:creationId xmlns="" xmlns:a16="http://schemas.microsoft.com/office/drawing/2014/main" id="{DBD824BE-FF96-584E-BB8C-9284DAA6DF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353" r="-5353"/>
          <a:stretch/>
        </p:blipFill>
        <p:spPr>
          <a:xfrm>
            <a:off x="5791200" y="2052637"/>
            <a:ext cx="6957240" cy="3619501"/>
          </a:xfrm>
          <a:prstGeom prst="rect">
            <a:avLst/>
          </a:prstGeom>
          <a:ln>
            <a:solidFill>
              <a:schemeClr val="bg2"/>
            </a:solidFill>
          </a:ln>
        </p:spPr>
      </p:pic>
    </p:spTree>
    <p:extLst>
      <p:ext uri="{BB962C8B-B14F-4D97-AF65-F5344CB8AC3E}">
        <p14:creationId xmlns:p14="http://schemas.microsoft.com/office/powerpoint/2010/main" val="320499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3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0DBE1B-D2DC-AC47-B3BD-9E0D06CEDFAA}"/>
              </a:ext>
            </a:extLst>
          </p:cNvPr>
          <p:cNvSpPr>
            <a:spLocks noGrp="1"/>
          </p:cNvSpPr>
          <p:nvPr>
            <p:ph type="title"/>
          </p:nvPr>
        </p:nvSpPr>
        <p:spPr/>
        <p:txBody>
          <a:bodyPr/>
          <a:lstStyle/>
          <a:p>
            <a:pPr eaLnBrk="1" fontAlgn="auto" hangingPunct="1">
              <a:spcAft>
                <a:spcPts val="0"/>
              </a:spcAft>
              <a:defRPr/>
            </a:pPr>
            <a:r>
              <a:rPr lang="en-US" b="0" dirty="0">
                <a:ea typeface="+mj-ea"/>
              </a:rPr>
              <a:t>#</a:t>
            </a:r>
            <a:r>
              <a:rPr lang="en-US" b="0" dirty="0" smtClean="0">
                <a:ea typeface="+mj-ea"/>
              </a:rPr>
              <a:t>GBIF1</a:t>
            </a:r>
            <a:r>
              <a:rPr lang="en-US" b="0" cap="none" dirty="0" smtClean="0">
                <a:ea typeface="+mj-ea"/>
              </a:rPr>
              <a:t>billion</a:t>
            </a:r>
            <a:r>
              <a:rPr lang="en-US" b="0" dirty="0">
                <a:ea typeface="+mj-ea"/>
              </a:rPr>
              <a:t/>
            </a:r>
            <a:br>
              <a:rPr lang="en-US" b="0" dirty="0">
                <a:ea typeface="+mj-ea"/>
              </a:rPr>
            </a:br>
            <a:r>
              <a:rPr lang="en-US" b="1" cap="none" dirty="0" smtClean="0">
                <a:solidFill>
                  <a:schemeClr val="accent6"/>
                </a:solidFill>
                <a:ea typeface="+mj-ea"/>
              </a:rPr>
              <a:t>Schedule</a:t>
            </a:r>
            <a:endParaRPr lang="en-US" cap="none" dirty="0">
              <a:ea typeface="+mj-ea"/>
            </a:endParaRPr>
          </a:p>
        </p:txBody>
      </p:sp>
      <p:sp>
        <p:nvSpPr>
          <p:cNvPr id="7" name="Content Placeholder 6">
            <a:extLst>
              <a:ext uri="{FF2B5EF4-FFF2-40B4-BE49-F238E27FC236}">
                <a16:creationId xmlns="" xmlns:a16="http://schemas.microsoft.com/office/drawing/2014/main" id="{3E3FB231-508A-3C4C-AE78-26C85D74190E}"/>
              </a:ext>
            </a:extLst>
          </p:cNvPr>
          <p:cNvSpPr>
            <a:spLocks noGrp="1"/>
          </p:cNvSpPr>
          <p:nvPr>
            <p:ph idx="1"/>
          </p:nvPr>
        </p:nvSpPr>
        <p:spPr>
          <a:xfrm>
            <a:off x="3829050" y="685800"/>
            <a:ext cx="4976813" cy="5721350"/>
          </a:xfrm>
        </p:spPr>
        <p:txBody>
          <a:bodyPr/>
          <a:lstStyle/>
          <a:p>
            <a:pPr marL="0" indent="0" eaLnBrk="1" fontAlgn="auto" hangingPunct="1">
              <a:spcAft>
                <a:spcPts val="0"/>
              </a:spcAft>
              <a:defRPr/>
            </a:pPr>
            <a:r>
              <a:rPr lang="en-US" sz="2000" dirty="0">
                <a:ea typeface="+mn-ea"/>
              </a:rPr>
              <a:t>Pace of data mobilization in 2017</a:t>
            </a:r>
          </a:p>
          <a:p>
            <a:pPr lvl="2" eaLnBrk="1" fontAlgn="auto" hangingPunct="1">
              <a:spcAft>
                <a:spcPts val="0"/>
              </a:spcAft>
              <a:buFont typeface="Arial"/>
              <a:buChar char="•"/>
              <a:defRPr/>
            </a:pPr>
            <a:r>
              <a:rPr lang="en-US" sz="1800" dirty="0">
                <a:ea typeface="+mn-ea"/>
              </a:rPr>
              <a:t>Records added: 261 million </a:t>
            </a:r>
          </a:p>
          <a:p>
            <a:pPr lvl="2" eaLnBrk="1" fontAlgn="auto" hangingPunct="1">
              <a:spcAft>
                <a:spcPts val="0"/>
              </a:spcAft>
              <a:buFont typeface="Arial"/>
              <a:buChar char="•"/>
              <a:defRPr/>
            </a:pPr>
            <a:r>
              <a:rPr lang="en-US" sz="1800" dirty="0" err="1">
                <a:ea typeface="+mn-ea"/>
              </a:rPr>
              <a:t>eBird</a:t>
            </a:r>
            <a:r>
              <a:rPr lang="en-US" sz="1800" dirty="0">
                <a:ea typeface="+mn-ea"/>
              </a:rPr>
              <a:t> update: 85 million</a:t>
            </a:r>
          </a:p>
          <a:p>
            <a:pPr lvl="2" eaLnBrk="1" fontAlgn="auto" hangingPunct="1">
              <a:spcAft>
                <a:spcPts val="0"/>
              </a:spcAft>
              <a:buFont typeface="Arial"/>
              <a:buChar char="•"/>
              <a:defRPr/>
            </a:pPr>
            <a:r>
              <a:rPr lang="en-US" sz="1800" dirty="0">
                <a:ea typeface="+mn-ea"/>
              </a:rPr>
              <a:t>Monthly average without </a:t>
            </a:r>
            <a:r>
              <a:rPr lang="en-US" sz="1800" dirty="0" err="1">
                <a:ea typeface="+mn-ea"/>
              </a:rPr>
              <a:t>eBird</a:t>
            </a:r>
            <a:r>
              <a:rPr lang="en-US" sz="1800" dirty="0">
                <a:ea typeface="+mn-ea"/>
              </a:rPr>
              <a:t>: 14 million</a:t>
            </a:r>
          </a:p>
          <a:p>
            <a:pPr>
              <a:spcAft>
                <a:spcPts val="0"/>
              </a:spcAft>
              <a:defRPr/>
            </a:pPr>
            <a:r>
              <a:rPr lang="en-US" sz="2000" dirty="0"/>
              <a:t>Pace of data mobilization in 2018</a:t>
            </a:r>
          </a:p>
          <a:p>
            <a:pPr lvl="2">
              <a:defRPr/>
            </a:pPr>
            <a:r>
              <a:rPr lang="en-US" sz="1800" dirty="0"/>
              <a:t>Records added (Jan-Mar): 17 million </a:t>
            </a:r>
          </a:p>
          <a:p>
            <a:pPr lvl="2">
              <a:defRPr/>
            </a:pPr>
            <a:r>
              <a:rPr lang="en-US" sz="1800" b="1" dirty="0">
                <a:solidFill>
                  <a:srgbClr val="231F20"/>
                </a:solidFill>
              </a:rPr>
              <a:t>Current estimate date: mid-May?</a:t>
            </a:r>
          </a:p>
          <a:p>
            <a:pPr marL="0" lvl="2" indent="0">
              <a:buNone/>
              <a:defRPr/>
            </a:pPr>
            <a:endParaRPr lang="en-US" sz="1800" dirty="0"/>
          </a:p>
          <a:p>
            <a:pPr marL="0" lvl="1" indent="0" eaLnBrk="1" fontAlgn="auto" hangingPunct="1">
              <a:spcBef>
                <a:spcPts val="0"/>
              </a:spcBef>
              <a:buFont typeface="Arial" panose="020B0604020202020204" pitchFamily="34" charset="0"/>
              <a:buNone/>
              <a:defRPr/>
            </a:pPr>
            <a:r>
              <a:rPr lang="en-US" sz="1800" b="0" i="1" dirty="0">
                <a:solidFill>
                  <a:schemeClr val="accent6"/>
                </a:solidFill>
                <a:ea typeface="+mn-ea"/>
              </a:rPr>
              <a:t>Target dates</a:t>
            </a:r>
          </a:p>
          <a:p>
            <a:pPr marL="285750" lvl="1" indent="-285750">
              <a:buFont typeface="Arial" panose="020B0604020202020204" pitchFamily="34" charset="0"/>
              <a:buChar char="•"/>
              <a:defRPr/>
            </a:pPr>
            <a:r>
              <a:rPr lang="en-US" sz="1800" dirty="0"/>
              <a:t>16 April </a:t>
            </a:r>
            <a:r>
              <a:rPr lang="en-US" sz="1800" b="0" dirty="0">
                <a:solidFill>
                  <a:schemeClr val="tx1"/>
                </a:solidFill>
              </a:rPr>
              <a:t>All support stories underway</a:t>
            </a:r>
          </a:p>
          <a:p>
            <a:pPr marL="285750" lvl="1" indent="-285750">
              <a:buFont typeface="Arial" panose="020B0604020202020204" pitchFamily="34" charset="0"/>
              <a:buChar char="•"/>
              <a:defRPr/>
            </a:pPr>
            <a:r>
              <a:rPr lang="en-US" sz="1800" dirty="0">
                <a:ea typeface="+mn-ea"/>
              </a:rPr>
              <a:t>20 April</a:t>
            </a:r>
            <a:r>
              <a:rPr lang="en-US" sz="1800" dirty="0">
                <a:solidFill>
                  <a:schemeClr val="accent6"/>
                </a:solidFill>
                <a:ea typeface="+mn-ea"/>
              </a:rPr>
              <a:t> </a:t>
            </a:r>
            <a:r>
              <a:rPr lang="en-US" sz="1800" b="0" dirty="0">
                <a:solidFill>
                  <a:schemeClr val="tx1"/>
                </a:solidFill>
                <a:ea typeface="+mn-ea"/>
              </a:rPr>
              <a:t>Final p</a:t>
            </a:r>
            <a:r>
              <a:rPr lang="en-US" sz="1800" b="0" dirty="0">
                <a:solidFill>
                  <a:schemeClr val="tx1"/>
                </a:solidFill>
              </a:rPr>
              <a:t>ress release, in translation</a:t>
            </a:r>
          </a:p>
          <a:p>
            <a:pPr marL="285750" lvl="1" indent="-285750">
              <a:buFont typeface="Arial" panose="020B0604020202020204" pitchFamily="34" charset="0"/>
              <a:buChar char="•"/>
              <a:defRPr/>
            </a:pPr>
            <a:r>
              <a:rPr lang="en-US" sz="1800" dirty="0"/>
              <a:t>23 April</a:t>
            </a:r>
            <a:r>
              <a:rPr lang="en-US" sz="1800" dirty="0">
                <a:solidFill>
                  <a:schemeClr val="accent6"/>
                </a:solidFill>
              </a:rPr>
              <a:t> </a:t>
            </a:r>
            <a:r>
              <a:rPr lang="en-US" sz="1800" b="0" dirty="0">
                <a:solidFill>
                  <a:schemeClr val="tx1"/>
                </a:solidFill>
              </a:rPr>
              <a:t>Infographics complete</a:t>
            </a:r>
          </a:p>
          <a:p>
            <a:pPr marL="285750" lvl="1" indent="-285750">
              <a:buFont typeface="Arial" panose="020B0604020202020204" pitchFamily="34" charset="0"/>
              <a:buChar char="•"/>
              <a:defRPr/>
            </a:pPr>
            <a:r>
              <a:rPr lang="en-US" sz="1800" dirty="0"/>
              <a:t>26 April</a:t>
            </a:r>
            <a:r>
              <a:rPr lang="en-US" sz="1800" dirty="0">
                <a:solidFill>
                  <a:schemeClr val="accent6"/>
                </a:solidFill>
              </a:rPr>
              <a:t> </a:t>
            </a:r>
            <a:r>
              <a:rPr lang="en-US" sz="1800" b="0" dirty="0">
                <a:solidFill>
                  <a:schemeClr val="tx1"/>
                </a:solidFill>
              </a:rPr>
              <a:t>Videos complete</a:t>
            </a:r>
          </a:p>
          <a:p>
            <a:pPr marL="285750" lvl="1" indent="-285750">
              <a:buFont typeface="Arial" panose="020B0604020202020204" pitchFamily="34" charset="0"/>
              <a:buChar char="•"/>
              <a:defRPr/>
            </a:pPr>
            <a:r>
              <a:rPr lang="en-US" sz="1800" dirty="0"/>
              <a:t>4 May</a:t>
            </a:r>
            <a:r>
              <a:rPr lang="en-US" sz="1800" dirty="0">
                <a:solidFill>
                  <a:schemeClr val="accent6"/>
                </a:solidFill>
              </a:rPr>
              <a:t> </a:t>
            </a:r>
            <a:r>
              <a:rPr lang="en-US" sz="1800" b="0" dirty="0">
                <a:solidFill>
                  <a:schemeClr val="tx1"/>
                </a:solidFill>
              </a:rPr>
              <a:t>1st seven support stories complete</a:t>
            </a:r>
          </a:p>
          <a:p>
            <a:pPr marL="285750" lvl="1" indent="-285750">
              <a:buFont typeface="Arial" panose="020B0604020202020204" pitchFamily="34" charset="0"/>
              <a:buChar char="•"/>
              <a:defRPr/>
            </a:pPr>
            <a:r>
              <a:rPr lang="en-US" sz="1800" dirty="0"/>
              <a:t>31 May</a:t>
            </a:r>
            <a:r>
              <a:rPr lang="en-US" sz="1800" dirty="0">
                <a:solidFill>
                  <a:schemeClr val="accent6"/>
                </a:solidFill>
              </a:rPr>
              <a:t> </a:t>
            </a:r>
            <a:r>
              <a:rPr lang="en-US" sz="1800" b="0" dirty="0">
                <a:solidFill>
                  <a:schemeClr val="tx1"/>
                </a:solidFill>
              </a:rPr>
              <a:t>All support stories complete</a:t>
            </a:r>
          </a:p>
        </p:txBody>
      </p:sp>
      <p:sp>
        <p:nvSpPr>
          <p:cNvPr id="33795" name="Text Placeholder 7">
            <a:extLst>
              <a:ext uri="{FF2B5EF4-FFF2-40B4-BE49-F238E27FC236}">
                <a16:creationId xmlns="" xmlns:a16="http://schemas.microsoft.com/office/drawing/2014/main" id="{691E2746-9761-AD45-B02B-236D096B75A0}"/>
              </a:ext>
            </a:extLst>
          </p:cNvPr>
          <p:cNvSpPr>
            <a:spLocks noGrp="1"/>
          </p:cNvSpPr>
          <p:nvPr>
            <p:ph type="body" sz="quarter" idx="10"/>
          </p:nvPr>
        </p:nvSpPr>
        <p:spPr bwMode="auto">
          <a:xfrm>
            <a:off x="1301750" y="6407150"/>
            <a:ext cx="6738938" cy="450850"/>
          </a:xfrm>
        </p:spPr>
        <p:txBody>
          <a:bodyPr wrap="square" numCol="1" anchor="t" anchorCtr="0" compatLnSpc="1">
            <a:prstTxWarp prst="textNoShape">
              <a:avLst/>
            </a:prstTxWarp>
          </a:bodyPr>
          <a:lstStyle/>
          <a:p>
            <a:pPr marL="0" indent="0" eaLnBrk="1" hangingPunct="1"/>
            <a:endParaRPr lang="da-DK"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59709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0DBE1B-D2DC-AC47-B3BD-9E0D06CEDFAA}"/>
              </a:ext>
            </a:extLst>
          </p:cNvPr>
          <p:cNvSpPr>
            <a:spLocks noGrp="1"/>
          </p:cNvSpPr>
          <p:nvPr>
            <p:ph type="title"/>
          </p:nvPr>
        </p:nvSpPr>
        <p:spPr/>
        <p:txBody>
          <a:bodyPr/>
          <a:lstStyle/>
          <a:p>
            <a:pPr eaLnBrk="1" fontAlgn="auto" hangingPunct="1">
              <a:spcAft>
                <a:spcPts val="0"/>
              </a:spcAft>
              <a:defRPr/>
            </a:pPr>
            <a:r>
              <a:rPr lang="en-US" b="0" dirty="0">
                <a:ea typeface="+mj-ea"/>
              </a:rPr>
              <a:t>#</a:t>
            </a:r>
            <a:r>
              <a:rPr lang="en-US" b="0" dirty="0" smtClean="0">
                <a:ea typeface="+mj-ea"/>
              </a:rPr>
              <a:t>GBIF1</a:t>
            </a:r>
            <a:r>
              <a:rPr lang="en-US" b="0" cap="none" dirty="0" smtClean="0">
                <a:ea typeface="+mj-ea"/>
              </a:rPr>
              <a:t>billion</a:t>
            </a:r>
            <a:r>
              <a:rPr lang="en-US" b="0" dirty="0">
                <a:ea typeface="+mj-ea"/>
              </a:rPr>
              <a:t/>
            </a:r>
            <a:br>
              <a:rPr lang="en-US" b="0" dirty="0">
                <a:ea typeface="+mj-ea"/>
              </a:rPr>
            </a:br>
            <a:r>
              <a:rPr lang="en-US" b="1" cap="none" dirty="0" smtClean="0">
                <a:solidFill>
                  <a:schemeClr val="accent6"/>
                </a:solidFill>
                <a:ea typeface="+mj-ea"/>
              </a:rPr>
              <a:t>What you can do</a:t>
            </a:r>
            <a:endParaRPr lang="en-US" dirty="0">
              <a:ea typeface="+mj-ea"/>
            </a:endParaRPr>
          </a:p>
        </p:txBody>
      </p:sp>
      <p:sp>
        <p:nvSpPr>
          <p:cNvPr id="7" name="Content Placeholder 6">
            <a:extLst>
              <a:ext uri="{FF2B5EF4-FFF2-40B4-BE49-F238E27FC236}">
                <a16:creationId xmlns="" xmlns:a16="http://schemas.microsoft.com/office/drawing/2014/main" id="{3E3FB231-508A-3C4C-AE78-26C85D74190E}"/>
              </a:ext>
            </a:extLst>
          </p:cNvPr>
          <p:cNvSpPr>
            <a:spLocks noGrp="1"/>
          </p:cNvSpPr>
          <p:nvPr>
            <p:ph idx="1"/>
          </p:nvPr>
        </p:nvSpPr>
        <p:spPr>
          <a:xfrm>
            <a:off x="3829078" y="685800"/>
            <a:ext cx="5010122" cy="5721350"/>
          </a:xfrm>
        </p:spPr>
        <p:txBody>
          <a:bodyPr/>
          <a:lstStyle/>
          <a:p>
            <a:pPr lvl="2" eaLnBrk="1" fontAlgn="auto" hangingPunct="1">
              <a:spcAft>
                <a:spcPts val="0"/>
              </a:spcAft>
              <a:buFont typeface="Arial"/>
              <a:buChar char="•"/>
              <a:defRPr/>
            </a:pPr>
            <a:r>
              <a:rPr lang="en-US" sz="1800" dirty="0">
                <a:ea typeface="+mn-ea"/>
              </a:rPr>
              <a:t>Volunteer to </a:t>
            </a:r>
            <a:r>
              <a:rPr lang="en-US" sz="1800" b="1" dirty="0">
                <a:solidFill>
                  <a:schemeClr val="accent2"/>
                </a:solidFill>
              </a:rPr>
              <a:t>translate press release</a:t>
            </a:r>
          </a:p>
          <a:p>
            <a:pPr lvl="2" eaLnBrk="1" fontAlgn="auto" hangingPunct="1">
              <a:spcAft>
                <a:spcPts val="0"/>
              </a:spcAft>
              <a:buFont typeface="Arial"/>
              <a:buChar char="•"/>
              <a:defRPr/>
            </a:pPr>
            <a:r>
              <a:rPr lang="en-US" sz="1800" dirty="0">
                <a:ea typeface="+mn-ea"/>
              </a:rPr>
              <a:t>Suggest / assist with </a:t>
            </a:r>
            <a:r>
              <a:rPr lang="en-US" sz="1800" b="1" dirty="0">
                <a:solidFill>
                  <a:schemeClr val="accent2"/>
                </a:solidFill>
                <a:ea typeface="+mn-ea"/>
              </a:rPr>
              <a:t>pitching journalists</a:t>
            </a:r>
          </a:p>
          <a:p>
            <a:pPr lvl="2">
              <a:defRPr/>
            </a:pPr>
            <a:r>
              <a:rPr lang="en-US" sz="1800" dirty="0"/>
              <a:t>Contribute to </a:t>
            </a:r>
            <a:r>
              <a:rPr lang="en-US" sz="1800" b="1" dirty="0">
                <a:solidFill>
                  <a:schemeClr val="accent2"/>
                </a:solidFill>
              </a:rPr>
              <a:t>social media calendar</a:t>
            </a:r>
          </a:p>
          <a:p>
            <a:pPr lvl="2">
              <a:defRPr/>
            </a:pPr>
            <a:r>
              <a:rPr lang="en-US" sz="1800" b="1" dirty="0">
                <a:solidFill>
                  <a:schemeClr val="accent2"/>
                </a:solidFill>
              </a:rPr>
              <a:t>Coordinate / schedule outreach</a:t>
            </a:r>
            <a:r>
              <a:rPr lang="en-US" sz="1800" dirty="0"/>
              <a:t> with </a:t>
            </a:r>
            <a:br>
              <a:rPr lang="en-US" sz="1800" dirty="0"/>
            </a:br>
            <a:r>
              <a:rPr lang="en-US" sz="1800" dirty="0"/>
              <a:t>your local communications staff</a:t>
            </a:r>
          </a:p>
          <a:p>
            <a:pPr lvl="2">
              <a:defRPr/>
            </a:pPr>
            <a:r>
              <a:rPr lang="en-US" sz="1800" dirty="0"/>
              <a:t>Monitor progress at GBIF homepage and </a:t>
            </a:r>
            <a:r>
              <a:rPr lang="en-US" sz="1800" b="1" dirty="0">
                <a:solidFill>
                  <a:schemeClr val="accent2"/>
                </a:solidFill>
                <a:hlinkClick r:id="rId2"/>
              </a:rPr>
              <a:t>labs.gbif.org/~mblissett/billion.html</a:t>
            </a:r>
            <a:r>
              <a:rPr lang="en-US" sz="1800" dirty="0"/>
              <a:t> </a:t>
            </a:r>
          </a:p>
        </p:txBody>
      </p:sp>
      <p:sp>
        <p:nvSpPr>
          <p:cNvPr id="4" name="Content Placeholder 3">
            <a:extLst>
              <a:ext uri="{FF2B5EF4-FFF2-40B4-BE49-F238E27FC236}">
                <a16:creationId xmlns="" xmlns:a16="http://schemas.microsoft.com/office/drawing/2014/main" id="{5BAA4556-D76F-044A-8F60-0D971EEAC4A8}"/>
              </a:ext>
            </a:extLst>
          </p:cNvPr>
          <p:cNvSpPr>
            <a:spLocks noGrp="1"/>
          </p:cNvSpPr>
          <p:nvPr>
            <p:ph idx="13"/>
          </p:nvPr>
        </p:nvSpPr>
        <p:spPr>
          <a:xfrm>
            <a:off x="477838" y="3429000"/>
            <a:ext cx="3145179" cy="2749550"/>
          </a:xfrm>
        </p:spPr>
        <p:txBody>
          <a:bodyPr>
            <a:normAutofit/>
          </a:bodyPr>
          <a:lstStyle/>
          <a:p>
            <a:r>
              <a:rPr lang="en-GB" sz="2400" b="0" dirty="0">
                <a:solidFill>
                  <a:schemeClr val="tx1"/>
                </a:solidFill>
              </a:rPr>
              <a:t>Email </a:t>
            </a:r>
            <a:r>
              <a:rPr lang="en-GB" sz="2400" b="0" dirty="0"/>
              <a:t/>
            </a:r>
            <a:br>
              <a:rPr lang="en-GB" sz="2400" b="0" dirty="0"/>
            </a:br>
            <a:r>
              <a:rPr lang="en-GB" sz="2400" dirty="0">
                <a:hlinkClick r:id="rId3"/>
              </a:rPr>
              <a:t>communication@gbif.org</a:t>
            </a:r>
            <a:r>
              <a:rPr lang="en-GB" sz="2400" dirty="0"/>
              <a:t> </a:t>
            </a:r>
          </a:p>
        </p:txBody>
      </p:sp>
      <p:sp>
        <p:nvSpPr>
          <p:cNvPr id="3" name="Text Placeholder 2">
            <a:extLst>
              <a:ext uri="{FF2B5EF4-FFF2-40B4-BE49-F238E27FC236}">
                <a16:creationId xmlns="" xmlns:a16="http://schemas.microsoft.com/office/drawing/2014/main" id="{01FB906A-22D5-2E4B-9096-F1CB1FF5AD5B}"/>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43416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457199" y="5119763"/>
            <a:ext cx="8455342" cy="821429"/>
          </a:xfrm>
        </p:spPr>
        <p:txBody>
          <a:bodyPr/>
          <a:lstStyle/>
          <a:p>
            <a:pPr>
              <a:lnSpc>
                <a:spcPct val="100000"/>
              </a:lnSpc>
            </a:pPr>
            <a:r>
              <a:rPr lang="en-US" sz="1800" b="1" cap="none" spc="0" dirty="0">
                <a:solidFill>
                  <a:schemeClr val="bg1">
                    <a:lumMod val="50000"/>
                  </a:schemeClr>
                </a:solidFill>
              </a:rPr>
              <a:t>Dmitry Schigel</a:t>
            </a:r>
            <a:br>
              <a:rPr lang="en-US" sz="1800" b="1" cap="none" spc="0" dirty="0">
                <a:solidFill>
                  <a:schemeClr val="bg1">
                    <a:lumMod val="50000"/>
                  </a:schemeClr>
                </a:solidFill>
              </a:rPr>
            </a:br>
            <a:r>
              <a:rPr lang="en-US" sz="1800" cap="none" spc="0" dirty="0">
                <a:solidFill>
                  <a:schemeClr val="bg1">
                    <a:lumMod val="50000"/>
                  </a:schemeClr>
                </a:solidFill>
              </a:rPr>
              <a:t>GBIF Scientific Officer</a:t>
            </a:r>
          </a:p>
        </p:txBody>
      </p:sp>
      <p:sp>
        <p:nvSpPr>
          <p:cNvPr id="10" name="Text Placeholder 3"/>
          <p:cNvSpPr>
            <a:spLocks noGrp="1"/>
          </p:cNvSpPr>
          <p:nvPr>
            <p:ph type="body" sz="quarter" idx="11"/>
          </p:nvPr>
        </p:nvSpPr>
        <p:spPr>
          <a:xfrm>
            <a:off x="457199" y="5771440"/>
            <a:ext cx="5943601" cy="1022351"/>
          </a:xfrm>
        </p:spPr>
        <p:txBody>
          <a:bodyPr/>
          <a:lstStyle/>
          <a:p>
            <a:pPr algn="l"/>
            <a:r>
              <a:rPr lang="en-US" sz="1600" b="0" dirty="0">
                <a:solidFill>
                  <a:srgbClr val="000000"/>
                </a:solidFill>
              </a:rPr>
              <a:t>GBIF webinar 6 April 2018</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315" y="188886"/>
            <a:ext cx="3211984" cy="979926"/>
          </a:xfrm>
          <a:prstGeom prst="rect">
            <a:avLst/>
          </a:prstGeom>
        </p:spPr>
      </p:pic>
      <p:sp>
        <p:nvSpPr>
          <p:cNvPr id="3" name="TextBox 2"/>
          <p:cNvSpPr txBox="1"/>
          <p:nvPr/>
        </p:nvSpPr>
        <p:spPr>
          <a:xfrm>
            <a:off x="457199" y="2376947"/>
            <a:ext cx="5336850" cy="1692771"/>
          </a:xfrm>
          <a:prstGeom prst="rect">
            <a:avLst/>
          </a:prstGeom>
          <a:noFill/>
        </p:spPr>
        <p:txBody>
          <a:bodyPr wrap="square" rtlCol="0">
            <a:spAutoFit/>
          </a:bodyPr>
          <a:lstStyle/>
          <a:p>
            <a:r>
              <a:rPr lang="en-US" sz="4000" b="1" kern="100" dirty="0">
                <a:solidFill>
                  <a:srgbClr val="509E2F"/>
                </a:solidFill>
                <a:latin typeface="Arial"/>
                <a:ea typeface="+mj-ea"/>
                <a:cs typeface="Arial"/>
              </a:rPr>
              <a:t>Outreach</a:t>
            </a:r>
            <a:r>
              <a:rPr lang="en-US" sz="3200" b="1" kern="100" dirty="0">
                <a:solidFill>
                  <a:srgbClr val="509E2F"/>
                </a:solidFill>
                <a:latin typeface="Arial"/>
                <a:ea typeface="+mj-ea"/>
                <a:cs typeface="Arial"/>
              </a:rPr>
              <a:t/>
            </a:r>
            <a:br>
              <a:rPr lang="en-US" sz="3200" b="1" kern="100" dirty="0">
                <a:solidFill>
                  <a:srgbClr val="509E2F"/>
                </a:solidFill>
                <a:latin typeface="Arial"/>
                <a:ea typeface="+mj-ea"/>
                <a:cs typeface="Arial"/>
              </a:rPr>
            </a:br>
            <a:r>
              <a:rPr lang="en-US" sz="3200" b="1" kern="100" dirty="0">
                <a:solidFill>
                  <a:srgbClr val="509E2F"/>
                </a:solidFill>
                <a:latin typeface="Arial"/>
                <a:ea typeface="+mj-ea"/>
                <a:cs typeface="Arial"/>
              </a:rPr>
              <a:t>in the former</a:t>
            </a:r>
            <a:br>
              <a:rPr lang="en-US" sz="3200" b="1" kern="100" dirty="0">
                <a:solidFill>
                  <a:srgbClr val="509E2F"/>
                </a:solidFill>
                <a:latin typeface="Arial"/>
                <a:ea typeface="+mj-ea"/>
                <a:cs typeface="Arial"/>
              </a:rPr>
            </a:br>
            <a:r>
              <a:rPr lang="en-US" sz="3200" b="1" kern="100" dirty="0">
                <a:solidFill>
                  <a:srgbClr val="509E2F"/>
                </a:solidFill>
                <a:latin typeface="Arial"/>
                <a:ea typeface="+mj-ea"/>
                <a:cs typeface="Arial"/>
              </a:rPr>
              <a:t>Soviet Union</a:t>
            </a:r>
            <a:endParaRPr lang="en-GB" sz="3200" b="1" dirty="0"/>
          </a:p>
        </p:txBody>
      </p:sp>
      <p:sp>
        <p:nvSpPr>
          <p:cNvPr id="4" name="Text Placeholder 3"/>
          <p:cNvSpPr>
            <a:spLocks noGrp="1"/>
          </p:cNvSpPr>
          <p:nvPr>
            <p:ph type="body" sz="quarter" idx="12"/>
          </p:nvPr>
        </p:nvSpPr>
        <p:spPr/>
        <p:txBody>
          <a:bodyPr/>
          <a:lstStyle/>
          <a:p>
            <a:endParaRPr lang="en-GB"/>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3402" y="162568"/>
            <a:ext cx="4681728" cy="6242304"/>
          </a:xfrm>
          <a:prstGeom prst="rect">
            <a:avLst/>
          </a:prstGeom>
        </p:spPr>
      </p:pic>
      <p:sp>
        <p:nvSpPr>
          <p:cNvPr id="9" name="TextBox 8"/>
          <p:cNvSpPr txBox="1"/>
          <p:nvPr/>
        </p:nvSpPr>
        <p:spPr>
          <a:xfrm>
            <a:off x="4248381" y="6407367"/>
            <a:ext cx="4346062" cy="400110"/>
          </a:xfrm>
          <a:prstGeom prst="rect">
            <a:avLst/>
          </a:prstGeom>
          <a:noFill/>
        </p:spPr>
        <p:txBody>
          <a:bodyPr wrap="none" rtlCol="0">
            <a:spAutoFit/>
          </a:bodyPr>
          <a:lstStyle/>
          <a:p>
            <a:r>
              <a:rPr lang="en-GB" sz="1000" i="1" dirty="0"/>
              <a:t>Moscow State University, sculpture</a:t>
            </a:r>
            <a:br>
              <a:rPr lang="en-GB" sz="1000" i="1" dirty="0"/>
            </a:br>
            <a:r>
              <a:rPr lang="en-GB" sz="1000" i="1" dirty="0"/>
              <a:t>Photo by C K Leung https://www.flickr.com/photos/leungck/29561866670</a:t>
            </a:r>
          </a:p>
        </p:txBody>
      </p:sp>
    </p:spTree>
    <p:extLst>
      <p:ext uri="{BB962C8B-B14F-4D97-AF65-F5344CB8AC3E}">
        <p14:creationId xmlns:p14="http://schemas.microsoft.com/office/powerpoint/2010/main" val="4193896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cap="none" dirty="0" smtClean="0">
                <a:solidFill>
                  <a:schemeClr val="tx1"/>
                </a:solidFill>
              </a:rPr>
              <a:t>Outline</a:t>
            </a:r>
            <a:endParaRPr lang="en-GB" b="0" dirty="0">
              <a:solidFill>
                <a:schemeClr val="tx1"/>
              </a:solidFill>
            </a:endParaRPr>
          </a:p>
        </p:txBody>
      </p:sp>
      <p:sp>
        <p:nvSpPr>
          <p:cNvPr id="3" name="Content Placeholder 2"/>
          <p:cNvSpPr>
            <a:spLocks noGrp="1"/>
          </p:cNvSpPr>
          <p:nvPr>
            <p:ph idx="1"/>
          </p:nvPr>
        </p:nvSpPr>
        <p:spPr>
          <a:xfrm>
            <a:off x="1301262" y="1158239"/>
            <a:ext cx="7385538" cy="5078313"/>
          </a:xfrm>
        </p:spPr>
        <p:txBody>
          <a:bodyPr>
            <a:noAutofit/>
          </a:bodyPr>
          <a:lstStyle/>
          <a:p>
            <a:pPr marL="342900" indent="-342900">
              <a:lnSpc>
                <a:spcPct val="120000"/>
              </a:lnSpc>
              <a:spcBef>
                <a:spcPts val="0"/>
              </a:spcBef>
              <a:spcAft>
                <a:spcPts val="600"/>
              </a:spcAft>
              <a:buFont typeface="Arial" charset="0"/>
              <a:buChar char="•"/>
            </a:pPr>
            <a:r>
              <a:rPr lang="en-US" sz="2200" i="1" dirty="0">
                <a:solidFill>
                  <a:srgbClr val="D66F27"/>
                </a:solidFill>
              </a:rPr>
              <a:t>Data activities in Russia: history and data growth</a:t>
            </a:r>
          </a:p>
          <a:p>
            <a:pPr marL="342900" indent="-342900">
              <a:lnSpc>
                <a:spcPct val="120000"/>
              </a:lnSpc>
              <a:spcBef>
                <a:spcPts val="0"/>
              </a:spcBef>
              <a:spcAft>
                <a:spcPts val="600"/>
              </a:spcAft>
              <a:buFont typeface="Arial" charset="0"/>
              <a:buChar char="•"/>
            </a:pPr>
            <a:r>
              <a:rPr lang="en-US" sz="2200" i="1" dirty="0">
                <a:solidFill>
                  <a:srgbClr val="D66F27"/>
                </a:solidFill>
              </a:rPr>
              <a:t>GBIF.ru: the nucleus of regional coordination</a:t>
            </a:r>
          </a:p>
          <a:p>
            <a:pPr marL="342900" indent="-342900">
              <a:lnSpc>
                <a:spcPct val="120000"/>
              </a:lnSpc>
              <a:spcBef>
                <a:spcPts val="0"/>
              </a:spcBef>
              <a:spcAft>
                <a:spcPts val="600"/>
              </a:spcAft>
              <a:buFont typeface="Arial" charset="0"/>
              <a:buChar char="•"/>
            </a:pPr>
            <a:r>
              <a:rPr lang="en-US" sz="2200" i="1" dirty="0">
                <a:solidFill>
                  <a:srgbClr val="D66F27"/>
                </a:solidFill>
              </a:rPr>
              <a:t>Additional contribution from Finland:</a:t>
            </a:r>
            <a:br>
              <a:rPr lang="en-US" sz="2200" i="1" dirty="0">
                <a:solidFill>
                  <a:srgbClr val="D66F27"/>
                </a:solidFill>
              </a:rPr>
            </a:br>
            <a:r>
              <a:rPr lang="en-US" sz="2200" i="1" dirty="0">
                <a:solidFill>
                  <a:srgbClr val="D66F27"/>
                </a:solidFill>
              </a:rPr>
              <a:t>two GBIF grants in the European part of Russia</a:t>
            </a:r>
          </a:p>
          <a:p>
            <a:pPr marL="342900" indent="-342900">
              <a:lnSpc>
                <a:spcPct val="120000"/>
              </a:lnSpc>
              <a:spcBef>
                <a:spcPts val="0"/>
              </a:spcBef>
              <a:spcAft>
                <a:spcPts val="600"/>
              </a:spcAft>
              <a:buFont typeface="Arial" charset="0"/>
              <a:buChar char="•"/>
            </a:pPr>
            <a:r>
              <a:rPr lang="en-US" sz="2200" i="1" dirty="0">
                <a:solidFill>
                  <a:srgbClr val="D66F27"/>
                </a:solidFill>
              </a:rPr>
              <a:t>Digitization and publication in Moscow, May 2018</a:t>
            </a:r>
          </a:p>
          <a:p>
            <a:pPr marL="342900" indent="-342900">
              <a:lnSpc>
                <a:spcPct val="120000"/>
              </a:lnSpc>
              <a:spcBef>
                <a:spcPts val="0"/>
              </a:spcBef>
              <a:spcAft>
                <a:spcPts val="600"/>
              </a:spcAft>
              <a:buFont typeface="Arial" charset="0"/>
              <a:buChar char="•"/>
            </a:pPr>
            <a:r>
              <a:rPr lang="en-US" sz="2200" i="1" dirty="0">
                <a:solidFill>
                  <a:srgbClr val="D66F27"/>
                </a:solidFill>
              </a:rPr>
              <a:t>Moscow University: the </a:t>
            </a:r>
            <a:r>
              <a:rPr lang="en-US" sz="2200" i="1" dirty="0" err="1">
                <a:solidFill>
                  <a:srgbClr val="D66F27"/>
                </a:solidFill>
              </a:rPr>
              <a:t>Depositarium</a:t>
            </a:r>
            <a:r>
              <a:rPr lang="en-US" sz="2200" i="1" dirty="0">
                <a:solidFill>
                  <a:srgbClr val="D66F27"/>
                </a:solidFill>
              </a:rPr>
              <a:t> project</a:t>
            </a:r>
          </a:p>
          <a:p>
            <a:pPr marL="342900" indent="-342900">
              <a:lnSpc>
                <a:spcPct val="120000"/>
              </a:lnSpc>
              <a:spcBef>
                <a:spcPts val="0"/>
              </a:spcBef>
              <a:spcAft>
                <a:spcPts val="600"/>
              </a:spcAft>
              <a:buFont typeface="Arial" charset="0"/>
              <a:buChar char="•"/>
            </a:pPr>
            <a:r>
              <a:rPr lang="en-US" sz="2200" i="1" dirty="0">
                <a:solidFill>
                  <a:srgbClr val="D66F27"/>
                </a:solidFill>
              </a:rPr>
              <a:t>Saint Petersburg: the giant collections</a:t>
            </a:r>
          </a:p>
          <a:p>
            <a:pPr marL="342900" indent="-342900">
              <a:lnSpc>
                <a:spcPct val="120000"/>
              </a:lnSpc>
              <a:spcBef>
                <a:spcPts val="0"/>
              </a:spcBef>
              <a:spcAft>
                <a:spcPts val="600"/>
              </a:spcAft>
              <a:buFont typeface="Arial" charset="0"/>
              <a:buChar char="•"/>
            </a:pPr>
            <a:r>
              <a:rPr lang="en-US" sz="2200" i="1" dirty="0">
                <a:solidFill>
                  <a:srgbClr val="D66F27"/>
                </a:solidFill>
              </a:rPr>
              <a:t>Data conference in Siberia, Sep 2018</a:t>
            </a:r>
          </a:p>
          <a:p>
            <a:pPr marL="342900" indent="-342900">
              <a:lnSpc>
                <a:spcPct val="120000"/>
              </a:lnSpc>
              <a:spcBef>
                <a:spcPts val="0"/>
              </a:spcBef>
              <a:spcAft>
                <a:spcPts val="600"/>
              </a:spcAft>
              <a:buFont typeface="Arial" charset="0"/>
              <a:buChar char="•"/>
            </a:pPr>
            <a:r>
              <a:rPr lang="en-US" sz="2200" i="1" dirty="0">
                <a:solidFill>
                  <a:srgbClr val="D66F27"/>
                </a:solidFill>
              </a:rPr>
              <a:t>SIU grant to </a:t>
            </a:r>
            <a:r>
              <a:rPr lang="en-US" sz="2200" i="1" dirty="0" err="1">
                <a:solidFill>
                  <a:srgbClr val="D66F27"/>
                </a:solidFill>
              </a:rPr>
              <a:t>ForBio</a:t>
            </a:r>
            <a:r>
              <a:rPr lang="en-US" sz="2200" i="1" dirty="0">
                <a:solidFill>
                  <a:srgbClr val="D66F27"/>
                </a:solidFill>
              </a:rPr>
              <a:t> / GBIF Norway, 2018-2021:</a:t>
            </a:r>
            <a:br>
              <a:rPr lang="en-US" sz="2200" i="1" dirty="0">
                <a:solidFill>
                  <a:srgbClr val="D66F27"/>
                </a:solidFill>
              </a:rPr>
            </a:br>
            <a:r>
              <a:rPr lang="en-US" sz="2200" i="1" dirty="0">
                <a:solidFill>
                  <a:srgbClr val="D66F27"/>
                </a:solidFill>
              </a:rPr>
              <a:t>Tajikistan, Belarus, Ukraine and Armenia</a:t>
            </a:r>
          </a:p>
          <a:p>
            <a:pPr marL="342900" indent="-342900">
              <a:lnSpc>
                <a:spcPct val="120000"/>
              </a:lnSpc>
              <a:spcBef>
                <a:spcPts val="0"/>
              </a:spcBef>
              <a:spcAft>
                <a:spcPts val="600"/>
              </a:spcAft>
              <a:buFont typeface="Arial" charset="0"/>
              <a:buChar char="•"/>
            </a:pPr>
            <a:r>
              <a:rPr lang="en-US" sz="2200" i="1" dirty="0">
                <a:solidFill>
                  <a:srgbClr val="D66F27"/>
                </a:solidFill>
              </a:rPr>
              <a:t>Map of GBIF activity in former USSR, participation needs</a:t>
            </a:r>
            <a:endParaRPr lang="en-GB" sz="2200" i="1" dirty="0">
              <a:solidFill>
                <a:srgbClr val="D66F27"/>
              </a:solidFill>
            </a:endParaRPr>
          </a:p>
        </p:txBody>
      </p:sp>
      <p:sp>
        <p:nvSpPr>
          <p:cNvPr id="4" name="Text Placeholder 3"/>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793464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5270F5-530C-8147-88C4-F474F8390D4D}"/>
              </a:ext>
            </a:extLst>
          </p:cNvPr>
          <p:cNvSpPr>
            <a:spLocks noGrp="1"/>
          </p:cNvSpPr>
          <p:nvPr>
            <p:ph type="title"/>
          </p:nvPr>
        </p:nvSpPr>
        <p:spPr/>
        <p:txBody>
          <a:bodyPr/>
          <a:lstStyle/>
          <a:p>
            <a:r>
              <a:rPr lang="da-DK" dirty="0" err="1"/>
              <a:t>Ipbes</a:t>
            </a:r>
            <a:r>
              <a:rPr lang="da-DK" dirty="0"/>
              <a:t> </a:t>
            </a:r>
            <a:r>
              <a:rPr lang="da-DK" dirty="0" err="1"/>
              <a:t>milestoneS</a:t>
            </a:r>
            <a:endParaRPr lang="da-DK" dirty="0"/>
          </a:p>
        </p:txBody>
      </p:sp>
      <p:sp>
        <p:nvSpPr>
          <p:cNvPr id="3" name="Content Placeholder 2">
            <a:extLst>
              <a:ext uri="{FF2B5EF4-FFF2-40B4-BE49-F238E27FC236}">
                <a16:creationId xmlns="" xmlns:a16="http://schemas.microsoft.com/office/drawing/2014/main" id="{A8F801CE-AE35-8F42-B2A8-0E0B496AE005}"/>
              </a:ext>
            </a:extLst>
          </p:cNvPr>
          <p:cNvSpPr>
            <a:spLocks noGrp="1"/>
          </p:cNvSpPr>
          <p:nvPr>
            <p:ph idx="1"/>
          </p:nvPr>
        </p:nvSpPr>
        <p:spPr/>
        <p:txBody>
          <a:bodyPr>
            <a:normAutofit/>
          </a:bodyPr>
          <a:lstStyle/>
          <a:p>
            <a:pPr marL="457200" indent="-457200">
              <a:buFont typeface="Arial" panose="020B0604020202020204" pitchFamily="34" charset="0"/>
              <a:buChar char="•"/>
            </a:pPr>
            <a:r>
              <a:rPr lang="da-DK" sz="2400" dirty="0"/>
              <a:t>2012:  Establishment of platform </a:t>
            </a:r>
          </a:p>
          <a:p>
            <a:pPr marL="457200" indent="-457200">
              <a:buFont typeface="Arial" panose="020B0604020202020204" pitchFamily="34" charset="0"/>
              <a:buChar char="•"/>
            </a:pPr>
            <a:endParaRPr lang="da-DK" sz="2400" dirty="0"/>
          </a:p>
          <a:p>
            <a:pPr marL="457200" indent="-457200">
              <a:buFont typeface="Arial" panose="020B0604020202020204" pitchFamily="34" charset="0"/>
              <a:buChar char="•"/>
            </a:pPr>
            <a:r>
              <a:rPr lang="da-DK" sz="2400" dirty="0"/>
              <a:t>2014:  </a:t>
            </a:r>
            <a:r>
              <a:rPr lang="da-DK" sz="2400" dirty="0" err="1"/>
              <a:t>Launch</a:t>
            </a:r>
            <a:r>
              <a:rPr lang="da-DK" sz="2400" dirty="0"/>
              <a:t> of </a:t>
            </a:r>
            <a:r>
              <a:rPr lang="da-DK" sz="2400" dirty="0" err="1"/>
              <a:t>first</a:t>
            </a:r>
            <a:r>
              <a:rPr lang="da-DK" sz="2400" dirty="0"/>
              <a:t> </a:t>
            </a:r>
            <a:r>
              <a:rPr lang="da-DK" sz="2400" dirty="0" err="1"/>
              <a:t>work</a:t>
            </a:r>
            <a:r>
              <a:rPr lang="da-DK" sz="2400" dirty="0"/>
              <a:t> programme (2014-18)</a:t>
            </a:r>
          </a:p>
          <a:p>
            <a:pPr marL="457200" indent="-457200">
              <a:buFont typeface="Arial" panose="020B0604020202020204" pitchFamily="34" charset="0"/>
              <a:buChar char="•"/>
            </a:pPr>
            <a:endParaRPr lang="da-DK" sz="2400" dirty="0"/>
          </a:p>
          <a:p>
            <a:pPr marL="457200" indent="-457200">
              <a:buFont typeface="Arial" panose="020B0604020202020204" pitchFamily="34" charset="0"/>
              <a:buChar char="•"/>
            </a:pPr>
            <a:r>
              <a:rPr lang="da-DK" sz="2400" dirty="0"/>
              <a:t>2016:  </a:t>
            </a:r>
            <a:r>
              <a:rPr lang="da-DK" sz="2400" dirty="0" err="1"/>
              <a:t>Publication</a:t>
            </a:r>
            <a:r>
              <a:rPr lang="da-DK" sz="2400" dirty="0"/>
              <a:t> of ‘fast </a:t>
            </a:r>
            <a:r>
              <a:rPr lang="da-DK" sz="2400" dirty="0" err="1"/>
              <a:t>track</a:t>
            </a:r>
            <a:r>
              <a:rPr lang="da-DK" sz="2400" dirty="0"/>
              <a:t>’ </a:t>
            </a:r>
            <a:r>
              <a:rPr lang="da-DK" sz="2400" dirty="0" err="1"/>
              <a:t>assessment</a:t>
            </a:r>
            <a:r>
              <a:rPr lang="da-DK" sz="2400" dirty="0"/>
              <a:t> on </a:t>
            </a:r>
            <a:r>
              <a:rPr lang="da-DK" sz="2400" dirty="0" err="1"/>
              <a:t>pollinators</a:t>
            </a:r>
            <a:endParaRPr lang="da-DK" sz="2400" dirty="0"/>
          </a:p>
          <a:p>
            <a:pPr marL="457200" indent="-457200">
              <a:buFont typeface="Arial" panose="020B0604020202020204" pitchFamily="34" charset="0"/>
              <a:buChar char="•"/>
            </a:pPr>
            <a:endParaRPr lang="da-DK" sz="2400" dirty="0"/>
          </a:p>
          <a:p>
            <a:pPr marL="457200" indent="-457200">
              <a:buFont typeface="Arial" panose="020B0604020202020204" pitchFamily="34" charset="0"/>
              <a:buChar char="•"/>
            </a:pPr>
            <a:r>
              <a:rPr lang="da-DK" sz="2400" dirty="0"/>
              <a:t>March 2018 (</a:t>
            </a:r>
            <a:r>
              <a:rPr lang="da-DK" sz="2400" dirty="0" err="1"/>
              <a:t>Medell</a:t>
            </a:r>
            <a:r>
              <a:rPr lang="pt-PT" sz="2400" dirty="0" err="1"/>
              <a:t>ín</a:t>
            </a:r>
            <a:r>
              <a:rPr lang="pt-PT" sz="2400" dirty="0"/>
              <a:t>): </a:t>
            </a:r>
            <a:r>
              <a:rPr lang="pt-PT" sz="2400" dirty="0" err="1"/>
              <a:t>Publication</a:t>
            </a:r>
            <a:r>
              <a:rPr lang="pt-PT" sz="2400" dirty="0"/>
              <a:t> </a:t>
            </a:r>
            <a:r>
              <a:rPr lang="pt-PT" sz="2400" dirty="0" err="1"/>
              <a:t>of</a:t>
            </a:r>
            <a:r>
              <a:rPr lang="pt-PT" sz="2400" dirty="0"/>
              <a:t> </a:t>
            </a:r>
            <a:r>
              <a:rPr lang="pt-PT" sz="2400" dirty="0" err="1"/>
              <a:t>four</a:t>
            </a:r>
            <a:r>
              <a:rPr lang="pt-PT" sz="2400" dirty="0"/>
              <a:t> regional </a:t>
            </a:r>
            <a:r>
              <a:rPr lang="pt-PT" sz="2400" dirty="0" err="1"/>
              <a:t>assessments</a:t>
            </a:r>
            <a:r>
              <a:rPr lang="pt-PT" sz="2400" dirty="0"/>
              <a:t>, </a:t>
            </a:r>
            <a:r>
              <a:rPr lang="pt-PT" sz="2400" dirty="0" err="1"/>
              <a:t>land</a:t>
            </a:r>
            <a:r>
              <a:rPr lang="pt-PT" sz="2400" dirty="0"/>
              <a:t> </a:t>
            </a:r>
            <a:r>
              <a:rPr lang="pt-PT" sz="2400" dirty="0" err="1"/>
              <a:t>degradation</a:t>
            </a:r>
            <a:r>
              <a:rPr lang="pt-PT" sz="2400" dirty="0"/>
              <a:t> </a:t>
            </a:r>
            <a:r>
              <a:rPr lang="pt-PT" sz="2400" dirty="0" err="1"/>
              <a:t>assessment</a:t>
            </a:r>
            <a:endParaRPr lang="pt-PT" sz="2400" dirty="0"/>
          </a:p>
          <a:p>
            <a:pPr marL="457200" indent="-457200">
              <a:buFont typeface="Arial" panose="020B0604020202020204" pitchFamily="34" charset="0"/>
              <a:buChar char="•"/>
            </a:pPr>
            <a:endParaRPr lang="pt-PT" sz="2400" dirty="0"/>
          </a:p>
          <a:p>
            <a:pPr marL="457200" indent="-457200">
              <a:buFont typeface="Arial" panose="020B0604020202020204" pitchFamily="34" charset="0"/>
              <a:buChar char="•"/>
            </a:pPr>
            <a:r>
              <a:rPr lang="pt-PT" sz="2400" dirty="0" err="1"/>
              <a:t>April</a:t>
            </a:r>
            <a:r>
              <a:rPr lang="pt-PT" sz="2400" dirty="0"/>
              <a:t> 2019 (Paris): </a:t>
            </a:r>
            <a:r>
              <a:rPr lang="pt-PT" sz="2400" dirty="0" err="1"/>
              <a:t>Publication</a:t>
            </a:r>
            <a:r>
              <a:rPr lang="pt-PT" sz="2400" dirty="0"/>
              <a:t> </a:t>
            </a:r>
            <a:r>
              <a:rPr lang="pt-PT" sz="2400" dirty="0" err="1"/>
              <a:t>of</a:t>
            </a:r>
            <a:r>
              <a:rPr lang="pt-PT" sz="2400" dirty="0"/>
              <a:t> global </a:t>
            </a:r>
            <a:r>
              <a:rPr lang="pt-PT" sz="2400" dirty="0" err="1"/>
              <a:t>assessment</a:t>
            </a:r>
            <a:r>
              <a:rPr lang="pt-PT" sz="2400" dirty="0"/>
              <a:t>, </a:t>
            </a:r>
            <a:r>
              <a:rPr lang="pt-PT" sz="2400" dirty="0" err="1"/>
              <a:t>launch</a:t>
            </a:r>
            <a:r>
              <a:rPr lang="pt-PT" sz="2400" dirty="0"/>
              <a:t> </a:t>
            </a:r>
            <a:r>
              <a:rPr lang="pt-PT" sz="2400" dirty="0" err="1"/>
              <a:t>of</a:t>
            </a:r>
            <a:r>
              <a:rPr lang="pt-PT" sz="2400" dirty="0"/>
              <a:t> </a:t>
            </a:r>
            <a:r>
              <a:rPr lang="pt-PT" sz="2400" dirty="0" err="1"/>
              <a:t>second</a:t>
            </a:r>
            <a:r>
              <a:rPr lang="pt-PT" sz="2400" dirty="0"/>
              <a:t> </a:t>
            </a:r>
            <a:r>
              <a:rPr lang="pt-PT" sz="2400" dirty="0" err="1"/>
              <a:t>work</a:t>
            </a:r>
            <a:r>
              <a:rPr lang="pt-PT" sz="2400" dirty="0"/>
              <a:t> </a:t>
            </a:r>
            <a:r>
              <a:rPr lang="pt-PT" sz="2400" dirty="0" err="1"/>
              <a:t>programme</a:t>
            </a:r>
            <a:endParaRPr lang="da-DK" sz="2400" dirty="0"/>
          </a:p>
        </p:txBody>
      </p:sp>
      <p:sp>
        <p:nvSpPr>
          <p:cNvPr id="4" name="Text Placeholder 3">
            <a:extLst>
              <a:ext uri="{FF2B5EF4-FFF2-40B4-BE49-F238E27FC236}">
                <a16:creationId xmlns="" xmlns:a16="http://schemas.microsoft.com/office/drawing/2014/main" id="{C3A457F5-D1F1-0849-94F6-699B9A3B0FD9}"/>
              </a:ext>
            </a:extLst>
          </p:cNvPr>
          <p:cNvSpPr>
            <a:spLocks noGrp="1"/>
          </p:cNvSpPr>
          <p:nvPr>
            <p:ph type="body" sz="quarter" idx="10"/>
          </p:nvPr>
        </p:nvSpPr>
        <p:spPr/>
        <p:txBody>
          <a:bodyPr/>
          <a:lstStyle/>
          <a:p>
            <a:endParaRPr lang="da-DK"/>
          </a:p>
        </p:txBody>
      </p:sp>
      <p:pic>
        <p:nvPicPr>
          <p:cNvPr id="6" name="Picture 5">
            <a:extLst>
              <a:ext uri="{FF2B5EF4-FFF2-40B4-BE49-F238E27FC236}">
                <a16:creationId xmlns="" xmlns:a16="http://schemas.microsoft.com/office/drawing/2014/main" id="{9F0F7575-9C4F-E444-921E-F440AA4C94F2}"/>
              </a:ext>
            </a:extLst>
          </p:cNvPr>
          <p:cNvPicPr>
            <a:picLocks noChangeAspect="1"/>
          </p:cNvPicPr>
          <p:nvPr/>
        </p:nvPicPr>
        <p:blipFill>
          <a:blip r:embed="rId2"/>
          <a:stretch>
            <a:fillRect/>
          </a:stretch>
        </p:blipFill>
        <p:spPr>
          <a:xfrm>
            <a:off x="5977890" y="166852"/>
            <a:ext cx="2959100" cy="1803400"/>
          </a:xfrm>
          <a:prstGeom prst="rect">
            <a:avLst/>
          </a:prstGeom>
        </p:spPr>
      </p:pic>
    </p:spTree>
    <p:extLst>
      <p:ext uri="{BB962C8B-B14F-4D97-AF65-F5344CB8AC3E}">
        <p14:creationId xmlns:p14="http://schemas.microsoft.com/office/powerpoint/2010/main" val="2754959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none" dirty="0" smtClean="0">
                <a:solidFill>
                  <a:schemeClr val="tx1"/>
                </a:solidFill>
              </a:rPr>
              <a:t>Data activities in Russia</a:t>
            </a:r>
            <a:br>
              <a:rPr lang="en-US" b="0" cap="none" dirty="0" smtClean="0">
                <a:solidFill>
                  <a:schemeClr val="tx1"/>
                </a:solidFill>
              </a:rPr>
            </a:br>
            <a:r>
              <a:rPr lang="en-US" b="0" cap="none" dirty="0" smtClean="0"/>
              <a:t>History and data growth</a:t>
            </a:r>
            <a:endParaRPr lang="en-GB" b="0" cap="none"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0575" y="1360868"/>
            <a:ext cx="3482399" cy="2611798"/>
          </a:xfrm>
        </p:spPr>
      </p:pic>
      <p:sp>
        <p:nvSpPr>
          <p:cNvPr id="5" name="Text Placeholder 4"/>
          <p:cNvSpPr>
            <a:spLocks noGrp="1"/>
          </p:cNvSpPr>
          <p:nvPr>
            <p:ph type="body" sz="quarter" idx="10"/>
          </p:nvPr>
        </p:nvSpPr>
        <p:spPr>
          <a:xfrm>
            <a:off x="1301262" y="6407150"/>
            <a:ext cx="4956675" cy="450850"/>
          </a:xfrm>
        </p:spPr>
        <p:txBody>
          <a:bodyPr/>
          <a:lstStyle/>
          <a:p>
            <a:pPr algn="r"/>
            <a:r>
              <a:rPr lang="en-GB" dirty="0">
                <a:hlinkClick r:id="rId4"/>
              </a:rPr>
              <a:t>https://</a:t>
            </a:r>
            <a:r>
              <a:rPr lang="en-GB" dirty="0" smtClean="0">
                <a:hlinkClick r:id="rId4"/>
              </a:rPr>
              <a:t>www.gbif.org/country/RU/publishing</a:t>
            </a:r>
            <a:r>
              <a:rPr lang="en-GB" dirty="0" smtClean="0"/>
              <a:t> </a:t>
            </a:r>
            <a:endParaRPr lang="en-GB" dirty="0"/>
          </a:p>
        </p:txBody>
      </p:sp>
      <p:pic>
        <p:nvPicPr>
          <p:cNvPr id="7" name="Picture 6"/>
          <p:cNvPicPr>
            <a:picLocks noChangeAspect="1"/>
          </p:cNvPicPr>
          <p:nvPr/>
        </p:nvPicPr>
        <p:blipFill>
          <a:blip r:embed="rId5"/>
          <a:stretch>
            <a:fillRect/>
          </a:stretch>
        </p:blipFill>
        <p:spPr>
          <a:xfrm>
            <a:off x="6786520" y="685800"/>
            <a:ext cx="1878371" cy="5931568"/>
          </a:xfrm>
          <a:prstGeom prst="rect">
            <a:avLst/>
          </a:prstGeom>
        </p:spPr>
      </p:pic>
      <p:pic>
        <p:nvPicPr>
          <p:cNvPr id="8" name="Picture 7"/>
          <p:cNvPicPr>
            <a:picLocks noChangeAspect="1"/>
          </p:cNvPicPr>
          <p:nvPr/>
        </p:nvPicPr>
        <p:blipFill>
          <a:blip r:embed="rId6"/>
          <a:stretch>
            <a:fillRect/>
          </a:stretch>
        </p:blipFill>
        <p:spPr>
          <a:xfrm>
            <a:off x="453456" y="4433604"/>
            <a:ext cx="5804481" cy="1912787"/>
          </a:xfrm>
          <a:prstGeom prst="rect">
            <a:avLst/>
          </a:prstGeom>
        </p:spPr>
      </p:pic>
      <p:sp>
        <p:nvSpPr>
          <p:cNvPr id="9" name="Content Placeholder 2"/>
          <p:cNvSpPr>
            <a:spLocks noGrp="1"/>
          </p:cNvSpPr>
          <p:nvPr>
            <p:ph idx="1"/>
          </p:nvPr>
        </p:nvSpPr>
        <p:spPr>
          <a:xfrm>
            <a:off x="3744998" y="1166210"/>
            <a:ext cx="2935533" cy="3311197"/>
          </a:xfrm>
        </p:spPr>
        <p:txBody>
          <a:bodyPr>
            <a:normAutofit fontScale="85000" lnSpcReduction="10000"/>
          </a:bodyPr>
          <a:lstStyle/>
          <a:p>
            <a:pPr marL="230188" indent="-230188">
              <a:lnSpc>
                <a:spcPct val="110000"/>
              </a:lnSpc>
              <a:spcBef>
                <a:spcPts val="0"/>
              </a:spcBef>
              <a:spcAft>
                <a:spcPts val="600"/>
              </a:spcAft>
              <a:buFont typeface="Arial" charset="0"/>
              <a:buChar char="•"/>
            </a:pPr>
            <a:r>
              <a:rPr lang="en-US" sz="2000" i="1" dirty="0">
                <a:solidFill>
                  <a:srgbClr val="D66F27"/>
                </a:solidFill>
              </a:rPr>
              <a:t>16 publishers, 35 datasets</a:t>
            </a:r>
            <a:r>
              <a:rPr lang="da-DK" sz="2000" i="1" dirty="0">
                <a:solidFill>
                  <a:srgbClr val="D66F27"/>
                </a:solidFill>
              </a:rPr>
              <a:t>:</a:t>
            </a:r>
            <a:br>
              <a:rPr lang="da-DK" sz="2000" i="1" dirty="0">
                <a:solidFill>
                  <a:srgbClr val="D66F27"/>
                </a:solidFill>
              </a:rPr>
            </a:br>
            <a:r>
              <a:rPr lang="da-DK" sz="2000" i="1" dirty="0">
                <a:solidFill>
                  <a:srgbClr val="D66F27"/>
                </a:solidFill>
              </a:rPr>
              <a:t>1,345,888 of 2,731,156 = </a:t>
            </a:r>
            <a:r>
              <a:rPr lang="da-DK" sz="2000" b="1" i="1" dirty="0">
                <a:solidFill>
                  <a:srgbClr val="D66F27"/>
                </a:solidFill>
              </a:rPr>
              <a:t>49%</a:t>
            </a:r>
          </a:p>
          <a:p>
            <a:pPr marL="230188" indent="-230188">
              <a:lnSpc>
                <a:spcPct val="110000"/>
              </a:lnSpc>
              <a:spcBef>
                <a:spcPts val="0"/>
              </a:spcBef>
              <a:spcAft>
                <a:spcPts val="600"/>
              </a:spcAft>
              <a:buFont typeface="Arial" charset="0"/>
              <a:buChar char="•"/>
            </a:pPr>
            <a:r>
              <a:rPr lang="en-US" sz="2000" i="1" dirty="0">
                <a:solidFill>
                  <a:srgbClr val="D66F27"/>
                </a:solidFill>
              </a:rPr>
              <a:t>Yearly events since 2014</a:t>
            </a:r>
            <a:r>
              <a:rPr lang="da-DK" sz="2000" i="1" dirty="0">
                <a:solidFill>
                  <a:srgbClr val="D66F27"/>
                </a:solidFill>
              </a:rPr>
              <a:t>:</a:t>
            </a:r>
            <a:br>
              <a:rPr lang="da-DK" sz="2000" i="1" dirty="0">
                <a:solidFill>
                  <a:srgbClr val="D66F27"/>
                </a:solidFill>
              </a:rPr>
            </a:br>
            <a:r>
              <a:rPr lang="da-DK" sz="2000" i="1" dirty="0" err="1">
                <a:solidFill>
                  <a:srgbClr val="D66F27"/>
                </a:solidFill>
              </a:rPr>
              <a:t>Moscow</a:t>
            </a:r>
            <a:r>
              <a:rPr lang="da-DK" sz="2000" i="1" dirty="0">
                <a:solidFill>
                  <a:srgbClr val="D66F27"/>
                </a:solidFill>
              </a:rPr>
              <a:t>, </a:t>
            </a:r>
            <a:r>
              <a:rPr lang="da-DK" sz="2000" i="1" dirty="0" err="1">
                <a:solidFill>
                  <a:srgbClr val="D66F27"/>
                </a:solidFill>
              </a:rPr>
              <a:t>St.Petersburg</a:t>
            </a:r>
            <a:r>
              <a:rPr lang="da-DK" sz="2000" i="1" dirty="0">
                <a:solidFill>
                  <a:srgbClr val="D66F27"/>
                </a:solidFill>
              </a:rPr>
              <a:t>, </a:t>
            </a:r>
            <a:r>
              <a:rPr lang="da-DK" sz="2000" i="1" dirty="0" err="1">
                <a:solidFill>
                  <a:srgbClr val="D66F27"/>
                </a:solidFill>
              </a:rPr>
              <a:t>Apatity</a:t>
            </a:r>
            <a:endParaRPr lang="da-DK" sz="2000" i="1" dirty="0">
              <a:solidFill>
                <a:srgbClr val="D66F27"/>
              </a:solidFill>
            </a:endParaRPr>
          </a:p>
          <a:p>
            <a:pPr marL="230188" indent="-230188">
              <a:lnSpc>
                <a:spcPct val="110000"/>
              </a:lnSpc>
              <a:spcBef>
                <a:spcPts val="0"/>
              </a:spcBef>
              <a:spcAft>
                <a:spcPts val="600"/>
              </a:spcAft>
              <a:buFont typeface="Arial" charset="0"/>
              <a:buChar char="•"/>
            </a:pPr>
            <a:r>
              <a:rPr lang="da-DK" sz="2000" i="1" dirty="0" err="1">
                <a:solidFill>
                  <a:srgbClr val="D66F27"/>
                </a:solidFill>
              </a:rPr>
              <a:t>Steady</a:t>
            </a:r>
            <a:r>
              <a:rPr lang="da-DK" sz="2000" i="1" dirty="0">
                <a:solidFill>
                  <a:srgbClr val="D66F27"/>
                </a:solidFill>
              </a:rPr>
              <a:t> </a:t>
            </a:r>
            <a:r>
              <a:rPr lang="da-DK" sz="2000" i="1" dirty="0" err="1">
                <a:solidFill>
                  <a:srgbClr val="D66F27"/>
                </a:solidFill>
              </a:rPr>
              <a:t>growth</a:t>
            </a:r>
            <a:r>
              <a:rPr lang="da-DK" sz="2000" i="1" dirty="0">
                <a:solidFill>
                  <a:srgbClr val="D66F27"/>
                </a:solidFill>
              </a:rPr>
              <a:t> of </a:t>
            </a:r>
            <a:r>
              <a:rPr lang="da-DK" sz="2000" i="1" dirty="0" err="1">
                <a:solidFill>
                  <a:srgbClr val="D66F27"/>
                </a:solidFill>
              </a:rPr>
              <a:t>interest</a:t>
            </a:r>
            <a:r>
              <a:rPr lang="da-DK" sz="2000" i="1" dirty="0">
                <a:solidFill>
                  <a:srgbClr val="D66F27"/>
                </a:solidFill>
              </a:rPr>
              <a:t>,</a:t>
            </a:r>
            <a:br>
              <a:rPr lang="da-DK" sz="2000" i="1" dirty="0">
                <a:solidFill>
                  <a:srgbClr val="D66F27"/>
                </a:solidFill>
              </a:rPr>
            </a:br>
            <a:r>
              <a:rPr lang="da-DK" sz="2000" i="1" dirty="0">
                <a:solidFill>
                  <a:srgbClr val="D66F27"/>
                </a:solidFill>
              </a:rPr>
              <a:t>N </a:t>
            </a:r>
            <a:r>
              <a:rPr lang="da-DK" sz="2000" i="1" dirty="0" err="1">
                <a:solidFill>
                  <a:srgbClr val="D66F27"/>
                </a:solidFill>
              </a:rPr>
              <a:t>publishers</a:t>
            </a:r>
            <a:r>
              <a:rPr lang="da-DK" sz="2000" i="1" dirty="0">
                <a:solidFill>
                  <a:srgbClr val="D66F27"/>
                </a:solidFill>
              </a:rPr>
              <a:t>, and data</a:t>
            </a:r>
          </a:p>
          <a:p>
            <a:pPr marL="230188" indent="-230188">
              <a:lnSpc>
                <a:spcPct val="110000"/>
              </a:lnSpc>
              <a:spcBef>
                <a:spcPts val="0"/>
              </a:spcBef>
              <a:spcAft>
                <a:spcPts val="600"/>
              </a:spcAft>
              <a:buFont typeface="Arial" charset="0"/>
              <a:buChar char="•"/>
            </a:pPr>
            <a:r>
              <a:rPr lang="da-DK" sz="2000" i="1" dirty="0">
                <a:solidFill>
                  <a:srgbClr val="D66F27"/>
                </a:solidFill>
              </a:rPr>
              <a:t>IPT and </a:t>
            </a:r>
            <a:r>
              <a:rPr lang="da-DK" sz="2000" i="1" dirty="0" err="1">
                <a:solidFill>
                  <a:srgbClr val="D66F27"/>
                </a:solidFill>
              </a:rPr>
              <a:t>documents</a:t>
            </a:r>
            <a:r>
              <a:rPr lang="da-DK" sz="2000" i="1" dirty="0">
                <a:solidFill>
                  <a:srgbClr val="D66F27"/>
                </a:solidFill>
              </a:rPr>
              <a:t> in Russian</a:t>
            </a:r>
          </a:p>
          <a:p>
            <a:pPr marL="230188" indent="-230188">
              <a:lnSpc>
                <a:spcPct val="110000"/>
              </a:lnSpc>
              <a:spcBef>
                <a:spcPts val="0"/>
              </a:spcBef>
              <a:spcAft>
                <a:spcPts val="600"/>
              </a:spcAft>
              <a:buFont typeface="Arial" charset="0"/>
              <a:buChar char="•"/>
            </a:pPr>
            <a:r>
              <a:rPr lang="da-DK" sz="2000" i="1" dirty="0">
                <a:solidFill>
                  <a:srgbClr val="D66F27"/>
                </a:solidFill>
              </a:rPr>
              <a:t>Low and </a:t>
            </a:r>
            <a:r>
              <a:rPr lang="da-DK" sz="2000" i="1" dirty="0" err="1">
                <a:solidFill>
                  <a:srgbClr val="D66F27"/>
                </a:solidFill>
              </a:rPr>
              <a:t>patchy</a:t>
            </a:r>
            <a:r>
              <a:rPr lang="da-DK" sz="2000" i="1" dirty="0">
                <a:solidFill>
                  <a:srgbClr val="D66F27"/>
                </a:solidFill>
              </a:rPr>
              <a:t> </a:t>
            </a:r>
            <a:r>
              <a:rPr lang="da-DK" sz="2000" i="1" dirty="0" err="1">
                <a:solidFill>
                  <a:srgbClr val="D66F27"/>
                </a:solidFill>
              </a:rPr>
              <a:t>funding</a:t>
            </a:r>
            <a:endParaRPr lang="da-DK" sz="2000" i="1" dirty="0">
              <a:solidFill>
                <a:srgbClr val="D66F27"/>
              </a:solidFill>
            </a:endParaRPr>
          </a:p>
          <a:p>
            <a:pPr marL="230188" indent="-230188">
              <a:lnSpc>
                <a:spcPct val="110000"/>
              </a:lnSpc>
              <a:spcBef>
                <a:spcPts val="0"/>
              </a:spcBef>
              <a:spcAft>
                <a:spcPts val="600"/>
              </a:spcAft>
              <a:buFont typeface="Arial" charset="0"/>
              <a:buChar char="•"/>
            </a:pPr>
            <a:r>
              <a:rPr lang="da-DK" sz="2000" i="1" dirty="0" err="1">
                <a:solidFill>
                  <a:srgbClr val="D66F27"/>
                </a:solidFill>
              </a:rPr>
              <a:t>Slowly</a:t>
            </a:r>
            <a:r>
              <a:rPr lang="da-DK" sz="2000" i="1" dirty="0">
                <a:solidFill>
                  <a:srgbClr val="D66F27"/>
                </a:solidFill>
              </a:rPr>
              <a:t> </a:t>
            </a:r>
            <a:r>
              <a:rPr lang="da-DK" sz="2000" i="1" dirty="0" err="1">
                <a:solidFill>
                  <a:srgbClr val="D66F27"/>
                </a:solidFill>
              </a:rPr>
              <a:t>towards</a:t>
            </a:r>
            <a:r>
              <a:rPr lang="da-DK" sz="2000" i="1" dirty="0">
                <a:solidFill>
                  <a:srgbClr val="D66F27"/>
                </a:solidFill>
              </a:rPr>
              <a:t> participation</a:t>
            </a:r>
          </a:p>
          <a:p>
            <a:pPr marL="230188" indent="-230188">
              <a:lnSpc>
                <a:spcPct val="110000"/>
              </a:lnSpc>
              <a:spcBef>
                <a:spcPts val="0"/>
              </a:spcBef>
              <a:spcAft>
                <a:spcPts val="600"/>
              </a:spcAft>
              <a:buFont typeface="Arial" charset="0"/>
              <a:buChar char="•"/>
            </a:pPr>
            <a:r>
              <a:rPr lang="da-DK" sz="2000" i="1" dirty="0" err="1">
                <a:solidFill>
                  <a:srgbClr val="D66F27"/>
                </a:solidFill>
              </a:rPr>
              <a:t>Skills</a:t>
            </a:r>
            <a:r>
              <a:rPr lang="da-DK" sz="2000" i="1" dirty="0">
                <a:solidFill>
                  <a:srgbClr val="D66F27"/>
                </a:solidFill>
              </a:rPr>
              <a:t> and </a:t>
            </a:r>
            <a:r>
              <a:rPr lang="da-DK" sz="2000" i="1" dirty="0" err="1">
                <a:solidFill>
                  <a:srgbClr val="D66F27"/>
                </a:solidFill>
              </a:rPr>
              <a:t>benefits</a:t>
            </a:r>
            <a:endParaRPr lang="en-GB" sz="2000" i="1" dirty="0">
              <a:solidFill>
                <a:srgbClr val="D66F27"/>
              </a:solidFill>
            </a:endParaRPr>
          </a:p>
        </p:txBody>
      </p:sp>
    </p:spTree>
    <p:extLst>
      <p:ext uri="{BB962C8B-B14F-4D97-AF65-F5344CB8AC3E}">
        <p14:creationId xmlns:p14="http://schemas.microsoft.com/office/powerpoint/2010/main" val="2448510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3165817" cy="1143000"/>
          </a:xfrm>
        </p:spPr>
        <p:txBody>
          <a:bodyPr>
            <a:normAutofit fontScale="90000"/>
          </a:bodyPr>
          <a:lstStyle/>
          <a:p>
            <a:r>
              <a:rPr lang="en-US" b="1" cap="none" dirty="0" smtClean="0">
                <a:solidFill>
                  <a:schemeClr val="tx1"/>
                </a:solidFill>
              </a:rPr>
              <a:t>GBIF.RU</a:t>
            </a:r>
            <a:r>
              <a:rPr lang="en-US" cap="none" dirty="0" smtClean="0">
                <a:solidFill>
                  <a:schemeClr val="tx1"/>
                </a:solidFill>
              </a:rPr>
              <a:t/>
            </a:r>
            <a:br>
              <a:rPr lang="en-US" cap="none" dirty="0" smtClean="0">
                <a:solidFill>
                  <a:schemeClr val="tx1"/>
                </a:solidFill>
              </a:rPr>
            </a:br>
            <a:r>
              <a:rPr lang="en-US" sz="2200" b="0" cap="none" dirty="0" smtClean="0">
                <a:solidFill>
                  <a:schemeClr val="tx1"/>
                </a:solidFill>
              </a:rPr>
              <a:t>The nucleus of regional coordination</a:t>
            </a:r>
            <a:r>
              <a:rPr lang="en-US" sz="2200" b="0" cap="none" dirty="0" smtClean="0"/>
              <a:t/>
            </a:r>
            <a:br>
              <a:rPr lang="en-US" sz="2200" b="0" cap="none" dirty="0" smtClean="0"/>
            </a:br>
            <a:endParaRPr lang="en-GB" b="0" cap="none" dirty="0"/>
          </a:p>
        </p:txBody>
      </p:sp>
      <p:sp>
        <p:nvSpPr>
          <p:cNvPr id="3" name="Content Placeholder 2"/>
          <p:cNvSpPr>
            <a:spLocks noGrp="1"/>
          </p:cNvSpPr>
          <p:nvPr>
            <p:ph idx="1"/>
          </p:nvPr>
        </p:nvSpPr>
        <p:spPr>
          <a:xfrm>
            <a:off x="3868204" y="5486400"/>
            <a:ext cx="4897424" cy="639764"/>
          </a:xfrm>
        </p:spPr>
        <p:txBody>
          <a:bodyPr>
            <a:noAutofit/>
          </a:bodyPr>
          <a:lstStyle/>
          <a:p>
            <a:r>
              <a:rPr lang="en-US" sz="2100" b="1" i="1" dirty="0" smtClean="0">
                <a:solidFill>
                  <a:srgbClr val="D66F27"/>
                </a:solidFill>
              </a:rPr>
              <a:t>All </a:t>
            </a:r>
            <a:r>
              <a:rPr lang="en-US" sz="2100" b="1" i="1" dirty="0">
                <a:solidFill>
                  <a:srgbClr val="D66F27"/>
                </a:solidFill>
              </a:rPr>
              <a:t>you need to know about </a:t>
            </a:r>
            <a:r>
              <a:rPr lang="en-US" sz="2100" b="1" i="1" dirty="0" smtClean="0">
                <a:solidFill>
                  <a:srgbClr val="D66F27"/>
                </a:solidFill>
              </a:rPr>
              <a:t>GBIF—in </a:t>
            </a:r>
            <a:r>
              <a:rPr lang="en-US" sz="2100" b="1" i="1" dirty="0">
                <a:solidFill>
                  <a:srgbClr val="D66F27"/>
                </a:solidFill>
              </a:rPr>
              <a:t>Russian</a:t>
            </a:r>
            <a:endParaRPr lang="en-GB" sz="2100" b="1" i="1" dirty="0">
              <a:solidFill>
                <a:srgbClr val="D66F27"/>
              </a:solidFill>
            </a:endParaRPr>
          </a:p>
        </p:txBody>
      </p:sp>
      <p:sp>
        <p:nvSpPr>
          <p:cNvPr id="4" name="Content Placeholder 3"/>
          <p:cNvSpPr>
            <a:spLocks noGrp="1"/>
          </p:cNvSpPr>
          <p:nvPr>
            <p:ph idx="13"/>
          </p:nvPr>
        </p:nvSpPr>
        <p:spPr>
          <a:xfrm>
            <a:off x="457201" y="3584028"/>
            <a:ext cx="2716924" cy="2594522"/>
          </a:xfrm>
        </p:spPr>
        <p:txBody>
          <a:bodyPr>
            <a:normAutofit/>
          </a:bodyPr>
          <a:lstStyle/>
          <a:p>
            <a:pPr>
              <a:lnSpc>
                <a:spcPct val="120000"/>
              </a:lnSpc>
            </a:pPr>
            <a:r>
              <a:rPr lang="en-US" sz="2000" i="1" dirty="0" smtClean="0">
                <a:solidFill>
                  <a:srgbClr val="D66F27"/>
                </a:solidFill>
              </a:rPr>
              <a:t>Information</a:t>
            </a:r>
            <a:r>
              <a:rPr lang="en-US" sz="2000" i="1" dirty="0">
                <a:solidFill>
                  <a:srgbClr val="D66F27"/>
                </a:solidFill>
              </a:rPr>
              <a:t>, coordination, training, data hosting, IPT accounts and helpdesk, network growth, mailing list</a:t>
            </a:r>
            <a:endParaRPr lang="en-GB" sz="2000" i="1" dirty="0">
              <a:solidFill>
                <a:srgbClr val="D66F27"/>
              </a:solidFill>
            </a:endParaRPr>
          </a:p>
        </p:txBody>
      </p:sp>
      <p:sp>
        <p:nvSpPr>
          <p:cNvPr id="5" name="Text Placeholder 4"/>
          <p:cNvSpPr>
            <a:spLocks noGrp="1"/>
          </p:cNvSpPr>
          <p:nvPr>
            <p:ph type="body" sz="quarter" idx="10"/>
          </p:nvPr>
        </p:nvSpPr>
        <p:spPr/>
        <p:txBody>
          <a:bodyPr/>
          <a:lstStyle/>
          <a:p>
            <a:endParaRPr lang="en-GB"/>
          </a:p>
        </p:txBody>
      </p:sp>
      <p:pic>
        <p:nvPicPr>
          <p:cNvPr id="6" name="Picture 5"/>
          <p:cNvPicPr>
            <a:picLocks noChangeAspect="1"/>
          </p:cNvPicPr>
          <p:nvPr/>
        </p:nvPicPr>
        <p:blipFill>
          <a:blip r:embed="rId3"/>
          <a:stretch>
            <a:fillRect/>
          </a:stretch>
        </p:blipFill>
        <p:spPr>
          <a:xfrm>
            <a:off x="3868204" y="685800"/>
            <a:ext cx="4818596" cy="444137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0271" y="1491813"/>
            <a:ext cx="1278156" cy="12781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160" y="1491813"/>
            <a:ext cx="1278156" cy="1278156"/>
          </a:xfrm>
          <a:prstGeom prst="rect">
            <a:avLst/>
          </a:prstGeom>
        </p:spPr>
      </p:pic>
      <p:sp>
        <p:nvSpPr>
          <p:cNvPr id="9" name="TextBox 8"/>
          <p:cNvSpPr txBox="1"/>
          <p:nvPr/>
        </p:nvSpPr>
        <p:spPr>
          <a:xfrm>
            <a:off x="409902" y="2750145"/>
            <a:ext cx="3243445" cy="276999"/>
          </a:xfrm>
          <a:prstGeom prst="rect">
            <a:avLst/>
          </a:prstGeom>
          <a:noFill/>
        </p:spPr>
        <p:txBody>
          <a:bodyPr wrap="square" rtlCol="0">
            <a:spAutoFit/>
          </a:bodyPr>
          <a:lstStyle/>
          <a:p>
            <a:r>
              <a:rPr lang="en-US" sz="1200" i="1" dirty="0"/>
              <a:t>Natalya </a:t>
            </a:r>
            <a:r>
              <a:rPr lang="en-US" sz="1200" i="1" dirty="0" err="1"/>
              <a:t>Ivanova</a:t>
            </a:r>
            <a:r>
              <a:rPr lang="en-US" sz="1200" dirty="0"/>
              <a:t>                </a:t>
            </a:r>
            <a:r>
              <a:rPr lang="en-US" sz="1200" dirty="0"/>
              <a:t> </a:t>
            </a:r>
            <a:r>
              <a:rPr lang="en-US" sz="1200" dirty="0" smtClean="0"/>
              <a:t>    </a:t>
            </a:r>
            <a:r>
              <a:rPr lang="en-US" sz="1200" i="1" dirty="0" smtClean="0"/>
              <a:t>Maxim </a:t>
            </a:r>
            <a:r>
              <a:rPr lang="en-US" sz="1200" i="1" dirty="0"/>
              <a:t>Shashkov</a:t>
            </a:r>
          </a:p>
        </p:txBody>
      </p:sp>
    </p:spTree>
    <p:extLst>
      <p:ext uri="{BB962C8B-B14F-4D97-AF65-F5344CB8AC3E}">
        <p14:creationId xmlns:p14="http://schemas.microsoft.com/office/powerpoint/2010/main" val="3142076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457090" cy="1228028"/>
          </a:xfrm>
        </p:spPr>
        <p:txBody>
          <a:bodyPr>
            <a:normAutofit/>
          </a:bodyPr>
          <a:lstStyle/>
          <a:p>
            <a:r>
              <a:rPr lang="en-US" sz="2200" b="0" cap="none" dirty="0" smtClean="0"/>
              <a:t>Additional contribution from </a:t>
            </a:r>
            <a:r>
              <a:rPr lang="en-US" sz="2200" cap="none" dirty="0" smtClean="0"/>
              <a:t>F</a:t>
            </a:r>
            <a:r>
              <a:rPr lang="en-US" sz="2200" b="1" cap="none" dirty="0" smtClean="0"/>
              <a:t>inland</a:t>
            </a:r>
            <a:r>
              <a:rPr lang="en-US" sz="2200" dirty="0" smtClean="0"/>
              <a:t/>
            </a:r>
            <a:br>
              <a:rPr lang="en-US" sz="2200" dirty="0" smtClean="0"/>
            </a:br>
            <a:r>
              <a:rPr lang="en-US" sz="2200" b="0" cap="none" dirty="0" smtClean="0"/>
              <a:t>Two GBIF grants in the </a:t>
            </a:r>
            <a:r>
              <a:rPr lang="en-US" sz="2200" b="0" cap="none" dirty="0"/>
              <a:t>E</a:t>
            </a:r>
            <a:r>
              <a:rPr lang="en-US" sz="2200" b="0" cap="none" dirty="0" smtClean="0"/>
              <a:t>uropean part of Russia</a:t>
            </a:r>
            <a:r>
              <a:rPr lang="en-US" b="0" cap="none" dirty="0" smtClean="0"/>
              <a:t/>
            </a:r>
            <a:br>
              <a:rPr lang="en-US" b="0" cap="none" dirty="0" smtClean="0"/>
            </a:br>
            <a:endParaRPr lang="en-GB" b="0" dirty="0"/>
          </a:p>
        </p:txBody>
      </p:sp>
      <p:sp>
        <p:nvSpPr>
          <p:cNvPr id="3" name="Content Placeholder 2"/>
          <p:cNvSpPr>
            <a:spLocks noGrp="1"/>
          </p:cNvSpPr>
          <p:nvPr>
            <p:ph idx="1"/>
          </p:nvPr>
        </p:nvSpPr>
        <p:spPr>
          <a:xfrm>
            <a:off x="2932386" y="1576552"/>
            <a:ext cx="5754414" cy="4549612"/>
          </a:xfrm>
        </p:spPr>
        <p:txBody>
          <a:bodyPr>
            <a:noAutofit/>
          </a:bodyPr>
          <a:lstStyle/>
          <a:p>
            <a:pPr>
              <a:lnSpc>
                <a:spcPct val="120000"/>
              </a:lnSpc>
              <a:spcBef>
                <a:spcPts val="600"/>
              </a:spcBef>
            </a:pPr>
            <a:r>
              <a:rPr lang="en-US" sz="2100" i="1" dirty="0"/>
              <a:t>Governing Board 24, Helsinki, </a:t>
            </a:r>
            <a:r>
              <a:rPr lang="en-US" sz="2100" i="1" dirty="0" smtClean="0"/>
              <a:t>2017</a:t>
            </a:r>
            <a:endParaRPr lang="en-US" sz="2100" i="1" dirty="0"/>
          </a:p>
          <a:p>
            <a:pPr>
              <a:lnSpc>
                <a:spcPct val="120000"/>
              </a:lnSpc>
              <a:spcBef>
                <a:spcPts val="600"/>
              </a:spcBef>
            </a:pPr>
            <a:r>
              <a:rPr lang="en-US" sz="2100" b="1" dirty="0"/>
              <a:t>Finland</a:t>
            </a:r>
            <a:r>
              <a:rPr lang="en-US" sz="2100" dirty="0"/>
              <a:t> announced additional contribution of </a:t>
            </a:r>
            <a:r>
              <a:rPr lang="da-DK" sz="2100" dirty="0"/>
              <a:t>€</a:t>
            </a:r>
            <a:r>
              <a:rPr lang="en-US" sz="2100" dirty="0"/>
              <a:t>30K to stimulate data mobilization west of Ural mountains</a:t>
            </a:r>
          </a:p>
          <a:p>
            <a:pPr>
              <a:lnSpc>
                <a:spcPct val="120000"/>
              </a:lnSpc>
              <a:spcBef>
                <a:spcPts val="600"/>
              </a:spcBef>
            </a:pPr>
            <a:r>
              <a:rPr lang="en-US" sz="2100" dirty="0"/>
              <a:t>Two grants coordinated by GBIF Secretariat</a:t>
            </a:r>
          </a:p>
          <a:p>
            <a:pPr marL="450850" indent="-273050">
              <a:lnSpc>
                <a:spcPct val="120000"/>
              </a:lnSpc>
              <a:spcBef>
                <a:spcPts val="600"/>
              </a:spcBef>
              <a:buFont typeface="Arial" charset="0"/>
              <a:buChar char="•"/>
            </a:pPr>
            <a:r>
              <a:rPr lang="en-US" sz="2100" b="1" dirty="0"/>
              <a:t>GBIF.ru</a:t>
            </a:r>
            <a:r>
              <a:rPr lang="en-US" sz="2100" dirty="0"/>
              <a:t> – training workshop, content growth, expansion of network: +20 publishers in 2018</a:t>
            </a:r>
          </a:p>
          <a:p>
            <a:pPr marL="450850" indent="-273050">
              <a:lnSpc>
                <a:spcPct val="120000"/>
              </a:lnSpc>
              <a:spcBef>
                <a:spcPts val="600"/>
              </a:spcBef>
              <a:buFont typeface="Arial" charset="0"/>
              <a:buChar char="•"/>
            </a:pPr>
            <a:r>
              <a:rPr lang="en-US" sz="2100" b="1" dirty="0" err="1"/>
              <a:t>Depositarium</a:t>
            </a:r>
            <a:r>
              <a:rPr lang="en-US" sz="2100" dirty="0"/>
              <a:t> – bird and mammal data from Moscow University</a:t>
            </a:r>
          </a:p>
          <a:p>
            <a:pPr>
              <a:lnSpc>
                <a:spcPct val="120000"/>
              </a:lnSpc>
              <a:spcBef>
                <a:spcPts val="600"/>
              </a:spcBef>
            </a:pPr>
            <a:r>
              <a:rPr lang="en-US" sz="2100" dirty="0"/>
              <a:t>Deliverables by 1 October 2018 </a:t>
            </a:r>
            <a:r>
              <a:rPr lang="da-DK" sz="2100" dirty="0"/>
              <a:t>-&gt; r</a:t>
            </a:r>
            <a:r>
              <a:rPr lang="en-US" sz="2100" dirty="0" err="1"/>
              <a:t>eport</a:t>
            </a:r>
            <a:r>
              <a:rPr lang="en-US" sz="2100" dirty="0"/>
              <a:t> at GB25</a:t>
            </a:r>
          </a:p>
          <a:p>
            <a:pPr>
              <a:lnSpc>
                <a:spcPct val="120000"/>
              </a:lnSpc>
              <a:spcBef>
                <a:spcPts val="600"/>
              </a:spcBef>
            </a:pPr>
            <a:r>
              <a:rPr lang="en-US" sz="2100" dirty="0"/>
              <a:t>Cross-border data interests -&gt; cross-border funding</a:t>
            </a:r>
          </a:p>
          <a:p>
            <a:pPr>
              <a:lnSpc>
                <a:spcPct val="120000"/>
              </a:lnSpc>
              <a:spcBef>
                <a:spcPts val="600"/>
              </a:spcBef>
            </a:pPr>
            <a:r>
              <a:rPr lang="en-US" sz="2100" dirty="0"/>
              <a:t>New Finnish-Russian project on alien </a:t>
            </a:r>
            <a:r>
              <a:rPr lang="da-DK" sz="2100" dirty="0"/>
              <a:t>&amp; </a:t>
            </a:r>
            <a:r>
              <a:rPr lang="en-US" sz="2100" dirty="0"/>
              <a:t>invasive </a:t>
            </a:r>
            <a:r>
              <a:rPr lang="en-US" sz="2100" dirty="0" smtClean="0"/>
              <a:t>species</a:t>
            </a:r>
            <a:endParaRPr lang="en-US" sz="2100" dirty="0"/>
          </a:p>
        </p:txBody>
      </p:sp>
      <p:pic>
        <p:nvPicPr>
          <p:cNvPr id="6" name="Content Placeholder 5"/>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402952" y="2804580"/>
            <a:ext cx="2320925" cy="1357499"/>
          </a:xfrm>
        </p:spPr>
      </p:pic>
      <p:sp>
        <p:nvSpPr>
          <p:cNvPr id="5" name="Text Placeholder 4"/>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4245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165818" cy="1228028"/>
          </a:xfrm>
        </p:spPr>
        <p:txBody>
          <a:bodyPr>
            <a:normAutofit/>
          </a:bodyPr>
          <a:lstStyle/>
          <a:p>
            <a:r>
              <a:rPr lang="en-US" sz="2000" b="1" cap="none" smtClean="0"/>
              <a:t>Digitization &amp; publication</a:t>
            </a:r>
            <a:r>
              <a:rPr lang="en-US" sz="2000" b="1" dirty="0"/>
              <a:t/>
            </a:r>
            <a:br>
              <a:rPr lang="en-US" sz="2000" b="1" dirty="0"/>
            </a:br>
            <a:r>
              <a:rPr lang="en-US" sz="2000" b="0" cap="none" dirty="0" smtClean="0"/>
              <a:t>Moscow, May 2018</a:t>
            </a:r>
            <a:endParaRPr lang="en-GB" sz="2000" b="0" cap="none" dirty="0"/>
          </a:p>
        </p:txBody>
      </p:sp>
      <p:pic>
        <p:nvPicPr>
          <p:cNvPr id="6" name="Content Placeholder 5"/>
          <p:cNvPicPr>
            <a:picLocks noGrp="1" noChangeAspect="1"/>
          </p:cNvPicPr>
          <p:nvPr>
            <p:ph idx="1"/>
          </p:nvPr>
        </p:nvPicPr>
        <p:blipFill>
          <a:blip r:embed="rId3"/>
          <a:stretch>
            <a:fillRect/>
          </a:stretch>
        </p:blipFill>
        <p:spPr>
          <a:xfrm>
            <a:off x="3797519" y="233855"/>
            <a:ext cx="4857750" cy="4712335"/>
          </a:xfrm>
          <a:prstGeom prst="rect">
            <a:avLst/>
          </a:prstGeom>
        </p:spPr>
      </p:pic>
      <p:sp>
        <p:nvSpPr>
          <p:cNvPr id="4" name="Content Placeholder 3"/>
          <p:cNvSpPr>
            <a:spLocks noGrp="1"/>
          </p:cNvSpPr>
          <p:nvPr>
            <p:ph idx="13"/>
          </p:nvPr>
        </p:nvSpPr>
        <p:spPr>
          <a:xfrm>
            <a:off x="457200" y="3450021"/>
            <a:ext cx="2321755" cy="2749550"/>
          </a:xfrm>
        </p:spPr>
        <p:txBody>
          <a:bodyPr>
            <a:normAutofit fontScale="47500" lnSpcReduction="20000"/>
          </a:bodyPr>
          <a:lstStyle/>
          <a:p>
            <a:pPr>
              <a:lnSpc>
                <a:spcPct val="120000"/>
              </a:lnSpc>
            </a:pPr>
            <a:r>
              <a:rPr lang="da-DK" i="1" dirty="0">
                <a:solidFill>
                  <a:srgbClr val="D66F27"/>
                </a:solidFill>
              </a:rPr>
              <a:t>15-17 May, </a:t>
            </a:r>
            <a:r>
              <a:rPr lang="da-DK" i="1" dirty="0" err="1">
                <a:solidFill>
                  <a:srgbClr val="D66F27"/>
                </a:solidFill>
              </a:rPr>
              <a:t>Moscow</a:t>
            </a:r>
            <a:endParaRPr lang="da-DK" i="1" dirty="0">
              <a:solidFill>
                <a:srgbClr val="D66F27"/>
              </a:solidFill>
            </a:endParaRPr>
          </a:p>
          <a:p>
            <a:pPr>
              <a:lnSpc>
                <a:spcPct val="120000"/>
              </a:lnSpc>
            </a:pPr>
            <a:r>
              <a:rPr lang="da-DK" i="1" dirty="0">
                <a:solidFill>
                  <a:srgbClr val="D66F27"/>
                </a:solidFill>
              </a:rPr>
              <a:t>Data </a:t>
            </a:r>
            <a:r>
              <a:rPr lang="da-DK" i="1" dirty="0" err="1">
                <a:solidFill>
                  <a:srgbClr val="D66F27"/>
                </a:solidFill>
              </a:rPr>
              <a:t>capture</a:t>
            </a:r>
            <a:r>
              <a:rPr lang="da-DK" i="1" dirty="0">
                <a:solidFill>
                  <a:srgbClr val="D66F27"/>
                </a:solidFill>
              </a:rPr>
              <a:t>, </a:t>
            </a:r>
            <a:r>
              <a:rPr lang="da-DK" i="1" dirty="0" err="1">
                <a:solidFill>
                  <a:srgbClr val="D66F27"/>
                </a:solidFill>
              </a:rPr>
              <a:t>wet</a:t>
            </a:r>
            <a:r>
              <a:rPr lang="da-DK" i="1" dirty="0">
                <a:solidFill>
                  <a:srgbClr val="D66F27"/>
                </a:solidFill>
              </a:rPr>
              <a:t> </a:t>
            </a:r>
            <a:r>
              <a:rPr lang="da-DK" i="1" dirty="0" err="1">
                <a:solidFill>
                  <a:srgbClr val="D66F27"/>
                </a:solidFill>
              </a:rPr>
              <a:t>collections</a:t>
            </a:r>
            <a:r>
              <a:rPr lang="da-DK" i="1" dirty="0">
                <a:solidFill>
                  <a:srgbClr val="D66F27"/>
                </a:solidFill>
              </a:rPr>
              <a:t>, and IPT</a:t>
            </a:r>
          </a:p>
          <a:p>
            <a:pPr marL="355600" indent="-177800">
              <a:lnSpc>
                <a:spcPct val="120000"/>
              </a:lnSpc>
              <a:buFont typeface="Arial" charset="0"/>
              <a:buChar char="•"/>
            </a:pPr>
            <a:r>
              <a:rPr lang="da-DK" i="1" dirty="0">
                <a:solidFill>
                  <a:srgbClr val="D66F27"/>
                </a:solidFill>
              </a:rPr>
              <a:t>Sophie </a:t>
            </a:r>
            <a:r>
              <a:rPr lang="da-DK" i="1" dirty="0" err="1" smtClean="0">
                <a:solidFill>
                  <a:srgbClr val="D66F27"/>
                </a:solidFill>
              </a:rPr>
              <a:t>Pamerlon</a:t>
            </a:r>
            <a:endParaRPr lang="da-DK" i="1" dirty="0" smtClean="0">
              <a:solidFill>
                <a:srgbClr val="D66F27"/>
              </a:solidFill>
            </a:endParaRPr>
          </a:p>
          <a:p>
            <a:pPr marL="355600" indent="-177800">
              <a:lnSpc>
                <a:spcPct val="120000"/>
              </a:lnSpc>
              <a:buFont typeface="Arial" charset="0"/>
              <a:buChar char="•"/>
            </a:pPr>
            <a:r>
              <a:rPr lang="da-DK" i="1" dirty="0" smtClean="0">
                <a:solidFill>
                  <a:srgbClr val="D66F27"/>
                </a:solidFill>
              </a:rPr>
              <a:t>Larissa </a:t>
            </a:r>
            <a:r>
              <a:rPr lang="da-DK" i="1" dirty="0" err="1" smtClean="0">
                <a:solidFill>
                  <a:srgbClr val="D66F27"/>
                </a:solidFill>
              </a:rPr>
              <a:t>Smirnova</a:t>
            </a:r>
            <a:endParaRPr lang="da-DK" i="1" dirty="0" smtClean="0">
              <a:solidFill>
                <a:srgbClr val="D66F27"/>
              </a:solidFill>
            </a:endParaRPr>
          </a:p>
          <a:p>
            <a:pPr marL="355600" indent="-177800">
              <a:lnSpc>
                <a:spcPct val="120000"/>
              </a:lnSpc>
              <a:buFont typeface="Arial" charset="0"/>
              <a:buChar char="•"/>
            </a:pPr>
            <a:r>
              <a:rPr lang="da-DK" i="1" dirty="0" smtClean="0">
                <a:solidFill>
                  <a:srgbClr val="D66F27"/>
                </a:solidFill>
              </a:rPr>
              <a:t>Susan </a:t>
            </a:r>
            <a:r>
              <a:rPr lang="da-DK" i="1" dirty="0" err="1" smtClean="0">
                <a:solidFill>
                  <a:srgbClr val="D66F27"/>
                </a:solidFill>
              </a:rPr>
              <a:t>Matland</a:t>
            </a:r>
            <a:endParaRPr lang="da-DK" i="1" dirty="0">
              <a:solidFill>
                <a:srgbClr val="D66F27"/>
              </a:solidFill>
            </a:endParaRPr>
          </a:p>
          <a:p>
            <a:pPr marL="355600" indent="-177800">
              <a:lnSpc>
                <a:spcPct val="120000"/>
              </a:lnSpc>
              <a:buFont typeface="Arial" charset="0"/>
              <a:buChar char="•"/>
            </a:pPr>
            <a:r>
              <a:rPr lang="da-DK" i="1" dirty="0" smtClean="0">
                <a:solidFill>
                  <a:srgbClr val="D66F27"/>
                </a:solidFill>
              </a:rPr>
              <a:t>Natalya Ivanova</a:t>
            </a:r>
          </a:p>
          <a:p>
            <a:pPr marL="355600" indent="-177800">
              <a:lnSpc>
                <a:spcPct val="120000"/>
              </a:lnSpc>
              <a:buFont typeface="Arial" charset="0"/>
              <a:buChar char="•"/>
            </a:pPr>
            <a:r>
              <a:rPr lang="da-DK" i="1" dirty="0" smtClean="0">
                <a:solidFill>
                  <a:srgbClr val="D66F27"/>
                </a:solidFill>
              </a:rPr>
              <a:t>Maxim </a:t>
            </a:r>
            <a:r>
              <a:rPr lang="da-DK" i="1" dirty="0" err="1" smtClean="0">
                <a:solidFill>
                  <a:srgbClr val="D66F27"/>
                </a:solidFill>
              </a:rPr>
              <a:t>Shashkov</a:t>
            </a:r>
            <a:endParaRPr lang="da-DK" i="1" dirty="0">
              <a:solidFill>
                <a:srgbClr val="D66F27"/>
              </a:solidFill>
            </a:endParaRPr>
          </a:p>
          <a:p>
            <a:pPr marL="355600" indent="-177800">
              <a:lnSpc>
                <a:spcPct val="120000"/>
              </a:lnSpc>
              <a:buFont typeface="Arial" charset="0"/>
              <a:buChar char="•"/>
            </a:pPr>
            <a:r>
              <a:rPr lang="da-DK" i="1" dirty="0" smtClean="0">
                <a:solidFill>
                  <a:srgbClr val="D66F27"/>
                </a:solidFill>
              </a:rPr>
              <a:t>Nina </a:t>
            </a:r>
            <a:r>
              <a:rPr lang="da-DK" i="1" dirty="0" err="1" smtClean="0">
                <a:solidFill>
                  <a:srgbClr val="D66F27"/>
                </a:solidFill>
              </a:rPr>
              <a:t>Filippova</a:t>
            </a:r>
            <a:endParaRPr lang="da-DK" i="1" dirty="0">
              <a:solidFill>
                <a:srgbClr val="D66F27"/>
              </a:solidFill>
            </a:endParaRPr>
          </a:p>
        </p:txBody>
      </p:sp>
      <p:sp>
        <p:nvSpPr>
          <p:cNvPr id="5" name="Text Placeholder 4"/>
          <p:cNvSpPr>
            <a:spLocks noGrp="1"/>
          </p:cNvSpPr>
          <p:nvPr>
            <p:ph type="body" sz="quarter" idx="10"/>
          </p:nvPr>
        </p:nvSpPr>
        <p:spPr/>
        <p:txBody>
          <a:bodyPr/>
          <a:lstStyle/>
          <a:p>
            <a:endParaRPr lang="en-GB"/>
          </a:p>
        </p:txBody>
      </p:sp>
      <p:pic>
        <p:nvPicPr>
          <p:cNvPr id="8" name="Picture 7"/>
          <p:cNvPicPr>
            <a:picLocks noChangeAspect="1"/>
          </p:cNvPicPr>
          <p:nvPr/>
        </p:nvPicPr>
        <p:blipFill>
          <a:blip r:embed="rId4"/>
          <a:stretch>
            <a:fillRect/>
          </a:stretch>
        </p:blipFill>
        <p:spPr>
          <a:xfrm>
            <a:off x="5075144" y="4468833"/>
            <a:ext cx="3957608" cy="1938317"/>
          </a:xfrm>
          <a:prstGeom prst="rect">
            <a:avLst/>
          </a:prstGeom>
        </p:spPr>
      </p:pic>
      <p:sp>
        <p:nvSpPr>
          <p:cNvPr id="9" name="TextBox 8"/>
          <p:cNvSpPr txBox="1"/>
          <p:nvPr/>
        </p:nvSpPr>
        <p:spPr>
          <a:xfrm>
            <a:off x="3965146" y="5437991"/>
            <a:ext cx="797013" cy="369332"/>
          </a:xfrm>
          <a:prstGeom prst="rect">
            <a:avLst/>
          </a:prstGeom>
          <a:noFill/>
        </p:spPr>
        <p:txBody>
          <a:bodyPr wrap="none" rtlCol="0">
            <a:spAutoFit/>
          </a:bodyPr>
          <a:lstStyle/>
          <a:p>
            <a:r>
              <a:rPr lang="da-DK" b="1" dirty="0"/>
              <a:t>N=31</a:t>
            </a:r>
            <a:endParaRPr lang="en-GB" b="1" dirty="0"/>
          </a:p>
        </p:txBody>
      </p:sp>
    </p:spTree>
    <p:extLst>
      <p:ext uri="{BB962C8B-B14F-4D97-AF65-F5344CB8AC3E}">
        <p14:creationId xmlns:p14="http://schemas.microsoft.com/office/powerpoint/2010/main" val="1400496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cap="none" dirty="0" smtClean="0">
                <a:solidFill>
                  <a:schemeClr val="tx1"/>
                </a:solidFill>
              </a:rPr>
              <a:t>Moscow University</a:t>
            </a:r>
            <a:br>
              <a:rPr lang="en-US" b="0" cap="none" dirty="0" smtClean="0">
                <a:solidFill>
                  <a:schemeClr val="tx1"/>
                </a:solidFill>
              </a:rPr>
            </a:br>
            <a:r>
              <a:rPr lang="en-US" b="0" cap="none" dirty="0" smtClean="0">
                <a:solidFill>
                  <a:schemeClr val="tx1"/>
                </a:solidFill>
              </a:rPr>
              <a:t>The </a:t>
            </a:r>
            <a:r>
              <a:rPr lang="en-US" cap="none" dirty="0" err="1" smtClean="0">
                <a:solidFill>
                  <a:schemeClr val="tx1"/>
                </a:solidFill>
              </a:rPr>
              <a:t>Depositarium</a:t>
            </a:r>
            <a:r>
              <a:rPr lang="en-US" b="0" cap="none" dirty="0" smtClean="0">
                <a:solidFill>
                  <a:schemeClr val="tx1"/>
                </a:solidFill>
              </a:rPr>
              <a:t> Project</a:t>
            </a:r>
            <a:endParaRPr lang="en-GB" b="0" cap="none" dirty="0">
              <a:solidFill>
                <a:schemeClr val="tx1"/>
              </a:solidFill>
            </a:endParaRPr>
          </a:p>
        </p:txBody>
      </p:sp>
      <p:pic>
        <p:nvPicPr>
          <p:cNvPr id="6" name="Content Placeholder 5"/>
          <p:cNvPicPr>
            <a:picLocks noGrp="1" noChangeAspect="1"/>
          </p:cNvPicPr>
          <p:nvPr>
            <p:ph idx="1"/>
          </p:nvPr>
        </p:nvPicPr>
        <p:blipFill>
          <a:blip r:embed="rId3"/>
          <a:stretch>
            <a:fillRect/>
          </a:stretch>
        </p:blipFill>
        <p:spPr>
          <a:xfrm>
            <a:off x="4212370" y="610191"/>
            <a:ext cx="4857750" cy="3476726"/>
          </a:xfrm>
          <a:prstGeom prst="rect">
            <a:avLst/>
          </a:prstGeom>
          <a:ln w="6350">
            <a:solidFill>
              <a:schemeClr val="bg1">
                <a:lumMod val="85000"/>
              </a:schemeClr>
            </a:solidFill>
          </a:ln>
        </p:spPr>
      </p:pic>
      <p:sp>
        <p:nvSpPr>
          <p:cNvPr id="5" name="Text Placeholder 4"/>
          <p:cNvSpPr>
            <a:spLocks noGrp="1"/>
          </p:cNvSpPr>
          <p:nvPr>
            <p:ph type="body" sz="quarter" idx="10"/>
          </p:nvPr>
        </p:nvSpPr>
        <p:spPr/>
        <p:txBody>
          <a:bodyPr/>
          <a:lstStyle/>
          <a:p>
            <a:endParaRPr lang="en-GB"/>
          </a:p>
        </p:txBody>
      </p:sp>
      <p:pic>
        <p:nvPicPr>
          <p:cNvPr id="8" name="Picture 7"/>
          <p:cNvPicPr>
            <a:picLocks noChangeAspect="1"/>
          </p:cNvPicPr>
          <p:nvPr/>
        </p:nvPicPr>
        <p:blipFill>
          <a:blip r:embed="rId4"/>
          <a:stretch>
            <a:fillRect/>
          </a:stretch>
        </p:blipFill>
        <p:spPr>
          <a:xfrm>
            <a:off x="3639252" y="2004736"/>
            <a:ext cx="5183496" cy="4311506"/>
          </a:xfrm>
          <a:prstGeom prst="rect">
            <a:avLst/>
          </a:prstGeom>
          <a:ln w="6350">
            <a:solidFill>
              <a:schemeClr val="bg1">
                <a:lumMod val="85000"/>
              </a:schemeClr>
            </a:solidFill>
          </a:ln>
        </p:spPr>
      </p:pic>
      <p:pic>
        <p:nvPicPr>
          <p:cNvPr id="7" name="Content Placeholder 6"/>
          <p:cNvPicPr>
            <a:picLocks noGrp="1" noChangeAspect="1"/>
          </p:cNvPicPr>
          <p:nvPr>
            <p:ph idx="13"/>
          </p:nvPr>
        </p:nvPicPr>
        <p:blipFill>
          <a:blip r:embed="rId5" cstate="print">
            <a:extLst>
              <a:ext uri="{28A0092B-C50C-407E-A947-70E740481C1C}">
                <a14:useLocalDpi xmlns:a14="http://schemas.microsoft.com/office/drawing/2010/main" val="0"/>
              </a:ext>
            </a:extLst>
          </a:blip>
          <a:stretch>
            <a:fillRect/>
          </a:stretch>
        </p:blipFill>
        <p:spPr>
          <a:xfrm>
            <a:off x="5881390" y="3494432"/>
            <a:ext cx="3009332" cy="3287652"/>
          </a:xfrm>
        </p:spPr>
      </p:pic>
      <p:sp>
        <p:nvSpPr>
          <p:cNvPr id="9" name="Content Placeholder 3"/>
          <p:cNvSpPr txBox="1">
            <a:spLocks/>
          </p:cNvSpPr>
          <p:nvPr/>
        </p:nvSpPr>
        <p:spPr>
          <a:xfrm>
            <a:off x="457200" y="3204328"/>
            <a:ext cx="2415413" cy="274955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a:lstStyle>
          <a:p>
            <a:pPr>
              <a:spcBef>
                <a:spcPts val="0"/>
              </a:spcBef>
              <a:spcAft>
                <a:spcPts val="600"/>
              </a:spcAft>
            </a:pPr>
            <a:r>
              <a:rPr lang="da-DK" sz="1600" dirty="0" err="1"/>
              <a:t>Moscow</a:t>
            </a:r>
            <a:r>
              <a:rPr lang="da-DK" sz="1600" dirty="0"/>
              <a:t> University: the II </a:t>
            </a:r>
            <a:r>
              <a:rPr lang="da-DK" sz="1600" dirty="0" err="1"/>
              <a:t>oldest</a:t>
            </a:r>
            <a:r>
              <a:rPr lang="da-DK" sz="1600" dirty="0"/>
              <a:t> GBIF </a:t>
            </a:r>
            <a:r>
              <a:rPr lang="da-DK" sz="1600" dirty="0" err="1"/>
              <a:t>publisher</a:t>
            </a:r>
            <a:r>
              <a:rPr lang="da-DK" sz="1600" dirty="0"/>
              <a:t> in Russia</a:t>
            </a:r>
          </a:p>
          <a:p>
            <a:pPr>
              <a:spcBef>
                <a:spcPts val="0"/>
              </a:spcBef>
              <a:spcAft>
                <a:spcPts val="600"/>
              </a:spcAft>
            </a:pPr>
            <a:r>
              <a:rPr lang="da-DK" sz="1600" dirty="0"/>
              <a:t>”Speed” approach, </a:t>
            </a:r>
            <a:r>
              <a:rPr lang="da-DK" sz="1600" dirty="0" err="1"/>
              <a:t>coverage</a:t>
            </a:r>
            <a:r>
              <a:rPr lang="da-DK" sz="1600" dirty="0"/>
              <a:t> -&gt; DQ </a:t>
            </a:r>
            <a:r>
              <a:rPr lang="da-DK" sz="1600" dirty="0" err="1"/>
              <a:t>improvement</a:t>
            </a:r>
            <a:endParaRPr lang="da-DK" sz="1600" dirty="0"/>
          </a:p>
          <a:p>
            <a:pPr>
              <a:spcBef>
                <a:spcPts val="0"/>
              </a:spcBef>
              <a:spcAft>
                <a:spcPts val="600"/>
              </a:spcAft>
            </a:pPr>
            <a:r>
              <a:rPr lang="da-DK" sz="1600" dirty="0"/>
              <a:t>4 datasets with over 1M </a:t>
            </a:r>
            <a:r>
              <a:rPr lang="da-DK" sz="1600" dirty="0" err="1"/>
              <a:t>records</a:t>
            </a:r>
            <a:r>
              <a:rPr lang="da-DK" sz="1600" dirty="0"/>
              <a:t>, </a:t>
            </a:r>
            <a:r>
              <a:rPr lang="da-DK" sz="1600" dirty="0" err="1"/>
              <a:t>mainly</a:t>
            </a:r>
            <a:r>
              <a:rPr lang="da-DK" sz="1600" dirty="0"/>
              <a:t> </a:t>
            </a:r>
            <a:r>
              <a:rPr lang="da-DK" sz="1600" dirty="0" err="1"/>
              <a:t>plants</a:t>
            </a:r>
            <a:endParaRPr lang="da-DK" sz="1600" dirty="0"/>
          </a:p>
          <a:p>
            <a:pPr>
              <a:spcBef>
                <a:spcPts val="0"/>
              </a:spcBef>
              <a:spcAft>
                <a:spcPts val="600"/>
              </a:spcAft>
            </a:pPr>
            <a:r>
              <a:rPr lang="da-DK" sz="1600" dirty="0" err="1"/>
              <a:t>Birds</a:t>
            </a:r>
            <a:r>
              <a:rPr lang="da-DK" sz="1600" dirty="0"/>
              <a:t> and </a:t>
            </a:r>
            <a:r>
              <a:rPr lang="da-DK" sz="1600" dirty="0" err="1"/>
              <a:t>mammals</a:t>
            </a:r>
            <a:r>
              <a:rPr lang="da-DK" sz="1600" dirty="0"/>
              <a:t> </a:t>
            </a:r>
            <a:r>
              <a:rPr lang="da-DK" sz="1600" dirty="0" err="1"/>
              <a:t>coming</a:t>
            </a:r>
            <a:r>
              <a:rPr lang="da-DK" sz="1600" dirty="0"/>
              <a:t>,</a:t>
            </a:r>
            <a:br>
              <a:rPr lang="da-DK" sz="1600" dirty="0"/>
            </a:br>
            <a:r>
              <a:rPr lang="da-DK" sz="1600" dirty="0" err="1"/>
              <a:t>co</a:t>
            </a:r>
            <a:r>
              <a:rPr lang="da-DK" sz="1600" dirty="0"/>
              <a:t>-€ by GBIF </a:t>
            </a:r>
            <a:r>
              <a:rPr lang="da-DK" sz="1600" dirty="0" smtClean="0"/>
              <a:t>Finland</a:t>
            </a:r>
            <a:endParaRPr lang="da-DK" sz="1600"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75" y="1723663"/>
            <a:ext cx="1110182" cy="74012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3856" y="1723663"/>
            <a:ext cx="1110182" cy="740121"/>
          </a:xfrm>
          <a:prstGeom prst="rect">
            <a:avLst/>
          </a:prstGeom>
        </p:spPr>
      </p:pic>
      <p:sp>
        <p:nvSpPr>
          <p:cNvPr id="13" name="TextBox 12"/>
          <p:cNvSpPr txBox="1"/>
          <p:nvPr/>
        </p:nvSpPr>
        <p:spPr>
          <a:xfrm>
            <a:off x="393157" y="2474058"/>
            <a:ext cx="2517036" cy="276999"/>
          </a:xfrm>
          <a:prstGeom prst="rect">
            <a:avLst/>
          </a:prstGeom>
          <a:noFill/>
        </p:spPr>
        <p:txBody>
          <a:bodyPr wrap="none" rtlCol="0">
            <a:spAutoFit/>
          </a:bodyPr>
          <a:lstStyle/>
          <a:p>
            <a:r>
              <a:rPr lang="en-US" sz="1200" i="1" dirty="0"/>
              <a:t>Mikhail </a:t>
            </a:r>
            <a:r>
              <a:rPr lang="en-US" sz="1200" i="1" dirty="0" err="1"/>
              <a:t>Kalyakin</a:t>
            </a:r>
            <a:r>
              <a:rPr lang="en-US" sz="1200" dirty="0"/>
              <a:t>      </a:t>
            </a:r>
            <a:r>
              <a:rPr lang="en-US" sz="1200" i="1" dirty="0"/>
              <a:t>Alexey Seregin</a:t>
            </a:r>
          </a:p>
        </p:txBody>
      </p:sp>
    </p:spTree>
    <p:extLst>
      <p:ext uri="{BB962C8B-B14F-4D97-AF65-F5344CB8AC3E}">
        <p14:creationId xmlns:p14="http://schemas.microsoft.com/office/powerpoint/2010/main" val="400116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Saint </a:t>
            </a:r>
            <a:r>
              <a:rPr lang="en-US" dirty="0" smtClean="0">
                <a:solidFill>
                  <a:schemeClr val="tx1"/>
                </a:solidFill>
              </a:rPr>
              <a:t>Petersburg</a:t>
            </a:r>
            <a:r>
              <a:rPr lang="en-US" b="0" dirty="0">
                <a:solidFill>
                  <a:schemeClr val="tx1"/>
                </a:solidFill>
              </a:rPr>
              <a:t/>
            </a:r>
            <a:br>
              <a:rPr lang="en-US" b="0" dirty="0">
                <a:solidFill>
                  <a:schemeClr val="tx1"/>
                </a:solidFill>
              </a:rPr>
            </a:br>
            <a:r>
              <a:rPr lang="en-US" b="0" cap="none" dirty="0" smtClean="0">
                <a:solidFill>
                  <a:schemeClr val="tx1"/>
                </a:solidFill>
              </a:rPr>
              <a:t>The Giant Collections</a:t>
            </a:r>
            <a:endParaRPr lang="en-GB" b="0" cap="none" dirty="0">
              <a:solidFill>
                <a:schemeClr val="tx1"/>
              </a:solidFill>
            </a:endParaRPr>
          </a:p>
        </p:txBody>
      </p:sp>
      <p:sp>
        <p:nvSpPr>
          <p:cNvPr id="4" name="Content Placeholder 3"/>
          <p:cNvSpPr>
            <a:spLocks noGrp="1"/>
          </p:cNvSpPr>
          <p:nvPr>
            <p:ph idx="13"/>
          </p:nvPr>
        </p:nvSpPr>
        <p:spPr>
          <a:xfrm>
            <a:off x="457200" y="3376614"/>
            <a:ext cx="2748455" cy="3030536"/>
          </a:xfrm>
        </p:spPr>
        <p:txBody>
          <a:bodyPr>
            <a:noAutofit/>
          </a:bodyPr>
          <a:lstStyle/>
          <a:p>
            <a:pPr>
              <a:lnSpc>
                <a:spcPct val="120000"/>
              </a:lnSpc>
              <a:spcBef>
                <a:spcPts val="0"/>
              </a:spcBef>
              <a:spcAft>
                <a:spcPts val="600"/>
              </a:spcAft>
            </a:pPr>
            <a:r>
              <a:rPr lang="da-DK" sz="1500" b="1" i="1" dirty="0">
                <a:solidFill>
                  <a:srgbClr val="D66F27"/>
                </a:solidFill>
              </a:rPr>
              <a:t>ZIN RAS</a:t>
            </a:r>
            <a:r>
              <a:rPr lang="da-DK" sz="1500" i="1" dirty="0">
                <a:solidFill>
                  <a:srgbClr val="D66F27"/>
                </a:solidFill>
              </a:rPr>
              <a:t> – the </a:t>
            </a:r>
            <a:r>
              <a:rPr lang="da-DK" sz="1500" i="1" dirty="0" err="1">
                <a:solidFill>
                  <a:srgbClr val="D66F27"/>
                </a:solidFill>
              </a:rPr>
              <a:t>oldest</a:t>
            </a:r>
            <a:r>
              <a:rPr lang="da-DK" sz="1500" i="1" dirty="0">
                <a:solidFill>
                  <a:srgbClr val="D66F27"/>
                </a:solidFill>
              </a:rPr>
              <a:t> GBIF </a:t>
            </a:r>
            <a:r>
              <a:rPr lang="da-DK" sz="1500" i="1" dirty="0" err="1" smtClean="0">
                <a:solidFill>
                  <a:srgbClr val="D66F27"/>
                </a:solidFill>
              </a:rPr>
              <a:t>publisher</a:t>
            </a:r>
            <a:r>
              <a:rPr lang="da-DK" sz="1500" i="1" dirty="0" smtClean="0">
                <a:solidFill>
                  <a:srgbClr val="D66F27"/>
                </a:solidFill>
              </a:rPr>
              <a:t> in </a:t>
            </a:r>
            <a:r>
              <a:rPr lang="da-DK" sz="1500" i="1" dirty="0">
                <a:solidFill>
                  <a:srgbClr val="D66F27"/>
                </a:solidFill>
              </a:rPr>
              <a:t>Russia</a:t>
            </a:r>
          </a:p>
          <a:p>
            <a:pPr>
              <a:lnSpc>
                <a:spcPct val="120000"/>
              </a:lnSpc>
              <a:spcBef>
                <a:spcPts val="0"/>
              </a:spcBef>
              <a:spcAft>
                <a:spcPts val="600"/>
              </a:spcAft>
            </a:pPr>
            <a:r>
              <a:rPr lang="da-DK" sz="1500" i="1" dirty="0">
                <a:solidFill>
                  <a:srgbClr val="D66F27"/>
                </a:solidFill>
              </a:rPr>
              <a:t>”</a:t>
            </a:r>
            <a:r>
              <a:rPr lang="da-DK" sz="1500" i="1" dirty="0" err="1">
                <a:solidFill>
                  <a:srgbClr val="D66F27"/>
                </a:solidFill>
              </a:rPr>
              <a:t>Perfectionist</a:t>
            </a:r>
            <a:r>
              <a:rPr lang="da-DK" sz="1500" i="1" dirty="0">
                <a:solidFill>
                  <a:srgbClr val="D66F27"/>
                </a:solidFill>
              </a:rPr>
              <a:t>” approach: 6 datasets, 9,134 </a:t>
            </a:r>
            <a:r>
              <a:rPr lang="da-DK" sz="1500" i="1" dirty="0" err="1" smtClean="0">
                <a:solidFill>
                  <a:srgbClr val="D66F27"/>
                </a:solidFill>
              </a:rPr>
              <a:t>records</a:t>
            </a:r>
            <a:r>
              <a:rPr lang="da-DK" sz="1500" i="1" dirty="0" smtClean="0">
                <a:solidFill>
                  <a:srgbClr val="D66F27"/>
                </a:solidFill>
              </a:rPr>
              <a:t>, </a:t>
            </a:r>
            <a:r>
              <a:rPr lang="da-DK" sz="1500" i="1" dirty="0">
                <a:solidFill>
                  <a:srgbClr val="D66F27"/>
                </a:solidFill>
              </a:rPr>
              <a:t>excellent </a:t>
            </a:r>
            <a:r>
              <a:rPr lang="da-DK" sz="1500" i="1" dirty="0" smtClean="0">
                <a:solidFill>
                  <a:srgbClr val="D66F27"/>
                </a:solidFill>
              </a:rPr>
              <a:t>metadata</a:t>
            </a:r>
            <a:r>
              <a:rPr lang="da-DK" sz="1500" i="1" dirty="0">
                <a:solidFill>
                  <a:srgbClr val="D66F27"/>
                </a:solidFill>
              </a:rPr>
              <a:t>, images</a:t>
            </a:r>
          </a:p>
          <a:p>
            <a:pPr>
              <a:lnSpc>
                <a:spcPct val="120000"/>
              </a:lnSpc>
              <a:spcBef>
                <a:spcPts val="0"/>
              </a:spcBef>
              <a:spcAft>
                <a:spcPts val="600"/>
              </a:spcAft>
            </a:pPr>
            <a:r>
              <a:rPr lang="da-DK" sz="1500" b="1" i="1" dirty="0">
                <a:solidFill>
                  <a:srgbClr val="D66F27"/>
                </a:solidFill>
              </a:rPr>
              <a:t>BIN RAS</a:t>
            </a:r>
            <a:r>
              <a:rPr lang="da-DK" sz="1500" i="1" dirty="0">
                <a:solidFill>
                  <a:srgbClr val="D66F27"/>
                </a:solidFill>
              </a:rPr>
              <a:t> – new to GBIF, 12,828 </a:t>
            </a:r>
            <a:r>
              <a:rPr lang="da-DK" sz="1500" i="1" dirty="0" err="1">
                <a:solidFill>
                  <a:srgbClr val="D66F27"/>
                </a:solidFill>
              </a:rPr>
              <a:t>myxomycetes</a:t>
            </a:r>
            <a:r>
              <a:rPr lang="da-DK" sz="1500" i="1" dirty="0">
                <a:solidFill>
                  <a:srgbClr val="D66F27"/>
                </a:solidFill>
              </a:rPr>
              <a:t>, via GBIF Germany</a:t>
            </a:r>
          </a:p>
          <a:p>
            <a:pPr>
              <a:lnSpc>
                <a:spcPct val="120000"/>
              </a:lnSpc>
              <a:spcBef>
                <a:spcPts val="0"/>
              </a:spcBef>
              <a:spcAft>
                <a:spcPts val="600"/>
              </a:spcAft>
            </a:pPr>
            <a:r>
              <a:rPr lang="da-DK" sz="1500" i="1" dirty="0">
                <a:solidFill>
                  <a:srgbClr val="D66F27"/>
                </a:solidFill>
              </a:rPr>
              <a:t>Data </a:t>
            </a:r>
            <a:r>
              <a:rPr lang="da-DK" sz="1500" i="1" dirty="0" err="1">
                <a:solidFill>
                  <a:srgbClr val="D66F27"/>
                </a:solidFill>
              </a:rPr>
              <a:t>consortium</a:t>
            </a:r>
            <a:r>
              <a:rPr lang="da-DK" sz="1500" i="1" dirty="0">
                <a:solidFill>
                  <a:srgbClr val="D66F27"/>
                </a:solidFill>
              </a:rPr>
              <a:t>, </a:t>
            </a:r>
            <a:r>
              <a:rPr lang="da-DK" sz="1500" i="1" dirty="0" err="1">
                <a:solidFill>
                  <a:srgbClr val="D66F27"/>
                </a:solidFill>
              </a:rPr>
              <a:t>two</a:t>
            </a:r>
            <a:r>
              <a:rPr lang="da-DK" sz="1500" i="1" dirty="0">
                <a:solidFill>
                  <a:srgbClr val="D66F27"/>
                </a:solidFill>
              </a:rPr>
              <a:t> institutions</a:t>
            </a:r>
            <a:endParaRPr lang="ru-RU" sz="1500" i="1" dirty="0">
              <a:solidFill>
                <a:srgbClr val="D66F27"/>
              </a:solidFill>
            </a:endParaRPr>
          </a:p>
          <a:p>
            <a:pPr>
              <a:lnSpc>
                <a:spcPct val="120000"/>
              </a:lnSpc>
              <a:spcBef>
                <a:spcPts val="0"/>
              </a:spcBef>
              <a:spcAft>
                <a:spcPts val="600"/>
              </a:spcAft>
            </a:pPr>
            <a:r>
              <a:rPr lang="en-US" sz="1500" b="1" i="1" dirty="0">
                <a:solidFill>
                  <a:srgbClr val="D66F27"/>
                </a:solidFill>
              </a:rPr>
              <a:t>68M</a:t>
            </a:r>
            <a:r>
              <a:rPr lang="en-US" sz="1500" i="1" dirty="0">
                <a:solidFill>
                  <a:srgbClr val="D66F27"/>
                </a:solidFill>
              </a:rPr>
              <a:t> zoological, botanical and mycological specimens</a:t>
            </a:r>
            <a:endParaRPr lang="en-GB" sz="1500" i="1" dirty="0">
              <a:solidFill>
                <a:srgbClr val="D66F27"/>
              </a:solidFill>
            </a:endParaRPr>
          </a:p>
        </p:txBody>
      </p:sp>
      <p:sp>
        <p:nvSpPr>
          <p:cNvPr id="5" name="Text Placeholder 4"/>
          <p:cNvSpPr>
            <a:spLocks noGrp="1"/>
          </p:cNvSpPr>
          <p:nvPr>
            <p:ph type="body" sz="quarter" idx="10"/>
          </p:nvPr>
        </p:nvSpPr>
        <p:spPr>
          <a:xfrm>
            <a:off x="3723631" y="6407150"/>
            <a:ext cx="6738787" cy="450850"/>
          </a:xfrm>
        </p:spPr>
        <p:txBody>
          <a:bodyPr/>
          <a:lstStyle/>
          <a:p>
            <a:r>
              <a:rPr lang="en-GB" dirty="0">
                <a:hlinkClick r:id="rId3"/>
              </a:rPr>
              <a:t>https://www.binran.ru/files/seminar/BIN_Seminar_21_03_2018_Khalikov_Presentation.pdf</a:t>
            </a:r>
            <a:r>
              <a:rPr lang="en-GB" dirty="0"/>
              <a:t>  </a:t>
            </a:r>
            <a:r>
              <a:rPr lang="da-DK" dirty="0">
                <a:solidFill>
                  <a:schemeClr val="tx1"/>
                </a:solidFill>
              </a:rPr>
              <a:t>(i</a:t>
            </a:r>
            <a:r>
              <a:rPr lang="en-GB" dirty="0">
                <a:solidFill>
                  <a:schemeClr val="tx1"/>
                </a:solidFill>
              </a:rPr>
              <a:t>n Russian)</a:t>
            </a:r>
          </a:p>
          <a:p>
            <a:endParaRPr lang="en-GB" dirty="0"/>
          </a:p>
          <a:p>
            <a:endParaRPr lang="en-GB" dirty="0"/>
          </a:p>
        </p:txBody>
      </p:sp>
      <p:pic>
        <p:nvPicPr>
          <p:cNvPr id="6" name="Picture 5"/>
          <p:cNvPicPr>
            <a:picLocks noChangeAspect="1"/>
          </p:cNvPicPr>
          <p:nvPr/>
        </p:nvPicPr>
        <p:blipFill>
          <a:blip r:embed="rId4"/>
          <a:stretch>
            <a:fillRect/>
          </a:stretch>
        </p:blipFill>
        <p:spPr>
          <a:xfrm>
            <a:off x="3829078" y="573208"/>
            <a:ext cx="4962994" cy="4160218"/>
          </a:xfrm>
          <a:prstGeom prst="rect">
            <a:avLst/>
          </a:prstGeom>
          <a:ln w="6350">
            <a:solidFill>
              <a:schemeClr val="bg1">
                <a:lumMod val="85000"/>
              </a:schemeClr>
            </a:solidFill>
          </a:ln>
        </p:spPr>
      </p:pic>
      <p:pic>
        <p:nvPicPr>
          <p:cNvPr id="7" name="Picture 6"/>
          <p:cNvPicPr>
            <a:picLocks noChangeAspect="1"/>
          </p:cNvPicPr>
          <p:nvPr/>
        </p:nvPicPr>
        <p:blipFill>
          <a:blip r:embed="rId5"/>
          <a:stretch>
            <a:fillRect/>
          </a:stretch>
        </p:blipFill>
        <p:spPr>
          <a:xfrm>
            <a:off x="3829078" y="1496100"/>
            <a:ext cx="4775399" cy="3865799"/>
          </a:xfrm>
          <a:prstGeom prst="rect">
            <a:avLst/>
          </a:prstGeom>
        </p:spPr>
      </p:pic>
      <p:pic>
        <p:nvPicPr>
          <p:cNvPr id="8" name="Picture 7"/>
          <p:cNvPicPr>
            <a:picLocks noChangeAspect="1"/>
          </p:cNvPicPr>
          <p:nvPr/>
        </p:nvPicPr>
        <p:blipFill>
          <a:blip r:embed="rId6"/>
          <a:stretch>
            <a:fillRect/>
          </a:stretch>
        </p:blipFill>
        <p:spPr>
          <a:xfrm>
            <a:off x="3699424" y="2332230"/>
            <a:ext cx="5222302" cy="3958912"/>
          </a:xfrm>
          <a:prstGeom prst="rect">
            <a:avLst/>
          </a:prstGeom>
        </p:spPr>
      </p:pic>
      <p:pic>
        <p:nvPicPr>
          <p:cNvPr id="9" name="Picture 8"/>
          <p:cNvPicPr>
            <a:picLocks noChangeAspect="1"/>
          </p:cNvPicPr>
          <p:nvPr/>
        </p:nvPicPr>
        <p:blipFill>
          <a:blip r:embed="rId7"/>
          <a:stretch>
            <a:fillRect/>
          </a:stretch>
        </p:blipFill>
        <p:spPr>
          <a:xfrm>
            <a:off x="457200" y="1635820"/>
            <a:ext cx="802064" cy="1301421"/>
          </a:xfrm>
          <a:prstGeom prst="rect">
            <a:avLst/>
          </a:prstGeom>
        </p:spPr>
      </p:pic>
      <p:sp>
        <p:nvSpPr>
          <p:cNvPr id="10" name="TextBox 9"/>
          <p:cNvSpPr txBox="1"/>
          <p:nvPr/>
        </p:nvSpPr>
        <p:spPr>
          <a:xfrm>
            <a:off x="375864" y="2965623"/>
            <a:ext cx="1274708" cy="276999"/>
          </a:xfrm>
          <a:prstGeom prst="rect">
            <a:avLst/>
          </a:prstGeom>
          <a:noFill/>
        </p:spPr>
        <p:txBody>
          <a:bodyPr wrap="none" rtlCol="0">
            <a:spAutoFit/>
          </a:bodyPr>
          <a:lstStyle/>
          <a:p>
            <a:r>
              <a:rPr lang="en-US" sz="1200" i="1" dirty="0"/>
              <a:t>Roman Khalikov</a:t>
            </a:r>
          </a:p>
        </p:txBody>
      </p:sp>
    </p:spTree>
    <p:extLst>
      <p:ext uri="{BB962C8B-B14F-4D97-AF65-F5344CB8AC3E}">
        <p14:creationId xmlns:p14="http://schemas.microsoft.com/office/powerpoint/2010/main" val="21922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0" cap="none" dirty="0" smtClean="0">
                <a:solidFill>
                  <a:schemeClr val="tx1"/>
                </a:solidFill>
              </a:rPr>
              <a:t>Data conference in </a:t>
            </a:r>
            <a:r>
              <a:rPr lang="en-US" sz="2200" b="1" cap="none" dirty="0" smtClean="0">
                <a:solidFill>
                  <a:schemeClr val="tx1"/>
                </a:solidFill>
              </a:rPr>
              <a:t>Siberia</a:t>
            </a:r>
            <a:r>
              <a:rPr lang="en-US" sz="2200" cap="none" dirty="0" smtClean="0">
                <a:solidFill>
                  <a:schemeClr val="tx1"/>
                </a:solidFill>
              </a:rPr>
              <a:t/>
            </a:r>
            <a:br>
              <a:rPr lang="en-US" sz="2200" cap="none" dirty="0" smtClean="0">
                <a:solidFill>
                  <a:schemeClr val="tx1"/>
                </a:solidFill>
              </a:rPr>
            </a:br>
            <a:r>
              <a:rPr lang="en-US" sz="2000" b="0" i="1" cap="none" dirty="0" smtClean="0">
                <a:solidFill>
                  <a:schemeClr val="tx1"/>
                </a:solidFill>
              </a:rPr>
              <a:t>11–14 Sep 2018</a:t>
            </a:r>
            <a:endParaRPr lang="en-GB" sz="2200" b="0" i="1" cap="none" dirty="0">
              <a:solidFill>
                <a:schemeClr val="tx1"/>
              </a:solidFill>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29050" y="2653494"/>
            <a:ext cx="4857750" cy="3525056"/>
          </a:xfrm>
        </p:spPr>
      </p:pic>
      <p:sp>
        <p:nvSpPr>
          <p:cNvPr id="4" name="Content Placeholder 3"/>
          <p:cNvSpPr>
            <a:spLocks noGrp="1"/>
          </p:cNvSpPr>
          <p:nvPr>
            <p:ph idx="13"/>
          </p:nvPr>
        </p:nvSpPr>
        <p:spPr>
          <a:xfrm>
            <a:off x="457200" y="3269673"/>
            <a:ext cx="3165817" cy="2908877"/>
          </a:xfrm>
        </p:spPr>
        <p:txBody>
          <a:bodyPr>
            <a:noAutofit/>
          </a:bodyPr>
          <a:lstStyle/>
          <a:p>
            <a:pPr>
              <a:lnSpc>
                <a:spcPct val="120000"/>
              </a:lnSpc>
              <a:spcBef>
                <a:spcPts val="0"/>
              </a:spcBef>
              <a:spcAft>
                <a:spcPts val="600"/>
              </a:spcAft>
            </a:pPr>
            <a:r>
              <a:rPr lang="en-US" sz="1800" i="1" dirty="0">
                <a:solidFill>
                  <a:srgbClr val="D66F27"/>
                </a:solidFill>
              </a:rPr>
              <a:t>Major data event in Siberia in Russian and English</a:t>
            </a:r>
          </a:p>
          <a:p>
            <a:pPr>
              <a:lnSpc>
                <a:spcPct val="120000"/>
              </a:lnSpc>
              <a:spcBef>
                <a:spcPts val="0"/>
              </a:spcBef>
              <a:spcAft>
                <a:spcPts val="600"/>
              </a:spcAft>
            </a:pPr>
            <a:r>
              <a:rPr lang="en-US" sz="1800" i="1" dirty="0">
                <a:solidFill>
                  <a:srgbClr val="D66F27"/>
                </a:solidFill>
              </a:rPr>
              <a:t>200 expected, international attendance encouraged</a:t>
            </a:r>
          </a:p>
          <a:p>
            <a:pPr>
              <a:lnSpc>
                <a:spcPct val="120000"/>
              </a:lnSpc>
              <a:spcBef>
                <a:spcPts val="0"/>
              </a:spcBef>
              <a:spcAft>
                <a:spcPts val="600"/>
              </a:spcAft>
            </a:pPr>
            <a:r>
              <a:rPr lang="en-US" sz="1800" i="1" dirty="0">
                <a:solidFill>
                  <a:srgbClr val="D66F27"/>
                </a:solidFill>
              </a:rPr>
              <a:t>Registration by 1 May 2018</a:t>
            </a:r>
          </a:p>
          <a:p>
            <a:pPr>
              <a:lnSpc>
                <a:spcPct val="120000"/>
              </a:lnSpc>
              <a:spcBef>
                <a:spcPts val="0"/>
              </a:spcBef>
              <a:spcAft>
                <a:spcPts val="600"/>
              </a:spcAft>
            </a:pPr>
            <a:r>
              <a:rPr lang="en-US" sz="1800" i="1" dirty="0">
                <a:solidFill>
                  <a:srgbClr val="D66F27"/>
                </a:solidFill>
              </a:rPr>
              <a:t>Data publishing and barcoding workshop</a:t>
            </a:r>
            <a:r>
              <a:rPr lang="en-US" sz="1800" i="1" dirty="0" smtClean="0">
                <a:solidFill>
                  <a:srgbClr val="D66F27"/>
                </a:solidFill>
              </a:rPr>
              <a:t>, 15–19 </a:t>
            </a:r>
            <a:r>
              <a:rPr lang="en-US" sz="1800" i="1" dirty="0">
                <a:solidFill>
                  <a:srgbClr val="D66F27"/>
                </a:solidFill>
              </a:rPr>
              <a:t>Sep, by </a:t>
            </a:r>
            <a:r>
              <a:rPr lang="en-US" sz="1800" i="1" dirty="0" smtClean="0">
                <a:solidFill>
                  <a:srgbClr val="D66F27"/>
                </a:solidFill>
              </a:rPr>
              <a:t>Lake </a:t>
            </a:r>
            <a:r>
              <a:rPr lang="en-US" sz="1800" i="1" dirty="0">
                <a:solidFill>
                  <a:srgbClr val="D66F27"/>
                </a:solidFill>
              </a:rPr>
              <a:t>Baikal</a:t>
            </a:r>
            <a:endParaRPr lang="en-GB" sz="1800" i="1" dirty="0">
              <a:solidFill>
                <a:srgbClr val="D66F27"/>
              </a:solidFill>
            </a:endParaRPr>
          </a:p>
        </p:txBody>
      </p:sp>
      <p:sp>
        <p:nvSpPr>
          <p:cNvPr id="5" name="Text Placeholder 4"/>
          <p:cNvSpPr>
            <a:spLocks noGrp="1"/>
          </p:cNvSpPr>
          <p:nvPr>
            <p:ph type="body" sz="quarter" idx="10"/>
          </p:nvPr>
        </p:nvSpPr>
        <p:spPr/>
        <p:txBody>
          <a:bodyPr/>
          <a:lstStyle/>
          <a:p>
            <a:endParaRPr lang="en-GB"/>
          </a:p>
        </p:txBody>
      </p:sp>
      <p:pic>
        <p:nvPicPr>
          <p:cNvPr id="6" name="Picture 5"/>
          <p:cNvPicPr>
            <a:picLocks noChangeAspect="1"/>
          </p:cNvPicPr>
          <p:nvPr/>
        </p:nvPicPr>
        <p:blipFill>
          <a:blip r:embed="rId4"/>
          <a:stretch>
            <a:fillRect/>
          </a:stretch>
        </p:blipFill>
        <p:spPr>
          <a:xfrm>
            <a:off x="3778087" y="685800"/>
            <a:ext cx="4908713" cy="2419350"/>
          </a:xfrm>
          <a:prstGeom prst="rect">
            <a:avLst/>
          </a:prstGeom>
        </p:spPr>
      </p:pic>
    </p:spTree>
    <p:extLst>
      <p:ext uri="{BB962C8B-B14F-4D97-AF65-F5344CB8AC3E}">
        <p14:creationId xmlns:p14="http://schemas.microsoft.com/office/powerpoint/2010/main" val="3577435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b="0" cap="none" dirty="0" smtClean="0">
                <a:solidFill>
                  <a:schemeClr val="tx1"/>
                </a:solidFill>
              </a:rPr>
              <a:t>Data </a:t>
            </a:r>
            <a:r>
              <a:rPr lang="da-DK" b="0" cap="none" dirty="0" err="1" smtClean="0">
                <a:solidFill>
                  <a:schemeClr val="tx1"/>
                </a:solidFill>
              </a:rPr>
              <a:t>publishing</a:t>
            </a:r>
            <a:r>
              <a:rPr lang="da-DK" b="0" cap="none" dirty="0" smtClean="0">
                <a:solidFill>
                  <a:schemeClr val="tx1"/>
                </a:solidFill>
              </a:rPr>
              <a:t> in </a:t>
            </a:r>
            <a:br>
              <a:rPr lang="da-DK" b="0" cap="none" dirty="0" smtClean="0">
                <a:solidFill>
                  <a:schemeClr val="tx1"/>
                </a:solidFill>
              </a:rPr>
            </a:br>
            <a:r>
              <a:rPr lang="da-DK" cap="none" dirty="0" smtClean="0">
                <a:solidFill>
                  <a:schemeClr val="tx1"/>
                </a:solidFill>
              </a:rPr>
              <a:t>Ukraine</a:t>
            </a:r>
            <a:endParaRPr lang="en-GB" cap="none" dirty="0">
              <a:solidFill>
                <a:schemeClr val="tx1"/>
              </a:solidFill>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426380"/>
            <a:ext cx="1221475" cy="1221475"/>
          </a:xfrm>
        </p:spPr>
      </p:pic>
      <p:sp>
        <p:nvSpPr>
          <p:cNvPr id="4" name="Content Placeholder 3"/>
          <p:cNvSpPr>
            <a:spLocks noGrp="1"/>
          </p:cNvSpPr>
          <p:nvPr>
            <p:ph idx="13"/>
          </p:nvPr>
        </p:nvSpPr>
        <p:spPr>
          <a:xfrm>
            <a:off x="457200" y="3429000"/>
            <a:ext cx="2604655" cy="2749550"/>
          </a:xfrm>
        </p:spPr>
        <p:txBody>
          <a:bodyPr>
            <a:normAutofit/>
          </a:bodyPr>
          <a:lstStyle/>
          <a:p>
            <a:pPr>
              <a:lnSpc>
                <a:spcPct val="140000"/>
              </a:lnSpc>
              <a:spcBef>
                <a:spcPts val="0"/>
              </a:spcBef>
              <a:spcAft>
                <a:spcPts val="600"/>
              </a:spcAft>
            </a:pPr>
            <a:r>
              <a:rPr lang="da-DK" sz="1800" i="1" dirty="0">
                <a:solidFill>
                  <a:srgbClr val="D66F27"/>
                </a:solidFill>
              </a:rPr>
              <a:t>3 </a:t>
            </a:r>
            <a:r>
              <a:rPr lang="da-DK" sz="1800" i="1" dirty="0" err="1">
                <a:solidFill>
                  <a:srgbClr val="D66F27"/>
                </a:solidFill>
              </a:rPr>
              <a:t>publishers</a:t>
            </a:r>
            <a:endParaRPr lang="da-DK" sz="1800" i="1" dirty="0">
              <a:solidFill>
                <a:srgbClr val="D66F27"/>
              </a:solidFill>
            </a:endParaRPr>
          </a:p>
          <a:p>
            <a:pPr>
              <a:lnSpc>
                <a:spcPct val="140000"/>
              </a:lnSpc>
              <a:spcBef>
                <a:spcPts val="0"/>
              </a:spcBef>
              <a:spcAft>
                <a:spcPts val="600"/>
              </a:spcAft>
            </a:pPr>
            <a:r>
              <a:rPr lang="da-DK" sz="1800" i="1" dirty="0">
                <a:solidFill>
                  <a:srgbClr val="D66F27"/>
                </a:solidFill>
              </a:rPr>
              <a:t>11 datasets</a:t>
            </a:r>
          </a:p>
          <a:p>
            <a:pPr>
              <a:lnSpc>
                <a:spcPct val="140000"/>
              </a:lnSpc>
              <a:spcBef>
                <a:spcPts val="0"/>
              </a:spcBef>
              <a:spcAft>
                <a:spcPts val="600"/>
              </a:spcAft>
            </a:pPr>
            <a:r>
              <a:rPr lang="da-DK" sz="1800" i="1" dirty="0">
                <a:solidFill>
                  <a:srgbClr val="D66F27"/>
                </a:solidFill>
              </a:rPr>
              <a:t>52,836 of 319,509 </a:t>
            </a:r>
            <a:r>
              <a:rPr lang="da-DK" sz="1800" i="1" dirty="0" err="1">
                <a:solidFill>
                  <a:srgbClr val="D66F27"/>
                </a:solidFill>
              </a:rPr>
              <a:t>records</a:t>
            </a:r>
            <a:endParaRPr lang="da-DK" sz="1800" i="1" dirty="0">
              <a:solidFill>
                <a:srgbClr val="D66F27"/>
              </a:solidFill>
            </a:endParaRPr>
          </a:p>
          <a:p>
            <a:pPr>
              <a:lnSpc>
                <a:spcPct val="140000"/>
              </a:lnSpc>
              <a:spcBef>
                <a:spcPts val="0"/>
              </a:spcBef>
              <a:spcAft>
                <a:spcPts val="600"/>
              </a:spcAft>
            </a:pPr>
            <a:r>
              <a:rPr lang="da-DK" sz="1800" i="1" dirty="0">
                <a:solidFill>
                  <a:srgbClr val="D66F27"/>
                </a:solidFill>
              </a:rPr>
              <a:t>Support from GBIF </a:t>
            </a:r>
            <a:r>
              <a:rPr lang="da-DK" sz="1800" i="1" dirty="0" err="1">
                <a:solidFill>
                  <a:srgbClr val="D66F27"/>
                </a:solidFill>
              </a:rPr>
              <a:t>Estonia</a:t>
            </a:r>
            <a:r>
              <a:rPr lang="da-DK" sz="1800" i="1" dirty="0">
                <a:solidFill>
                  <a:srgbClr val="D66F27"/>
                </a:solidFill>
              </a:rPr>
              <a:t>:</a:t>
            </a:r>
            <a:br>
              <a:rPr lang="da-DK" sz="1800" i="1" dirty="0">
                <a:solidFill>
                  <a:srgbClr val="D66F27"/>
                </a:solidFill>
              </a:rPr>
            </a:br>
            <a:r>
              <a:rPr lang="da-DK" sz="1800" i="1" dirty="0">
                <a:solidFill>
                  <a:srgbClr val="D66F27"/>
                </a:solidFill>
              </a:rPr>
              <a:t>IPT </a:t>
            </a:r>
            <a:r>
              <a:rPr lang="da-DK" sz="1800" i="1" dirty="0" err="1">
                <a:solidFill>
                  <a:srgbClr val="D66F27"/>
                </a:solidFill>
              </a:rPr>
              <a:t>PlutoF</a:t>
            </a:r>
            <a:r>
              <a:rPr lang="da-DK" sz="1800" i="1" dirty="0">
                <a:solidFill>
                  <a:srgbClr val="D66F27"/>
                </a:solidFill>
              </a:rPr>
              <a:t> </a:t>
            </a:r>
            <a:r>
              <a:rPr lang="da-DK" sz="1800" i="1" dirty="0" err="1" smtClean="0">
                <a:solidFill>
                  <a:srgbClr val="D66F27"/>
                </a:solidFill>
              </a:rPr>
              <a:t>Biodiversity</a:t>
            </a:r>
            <a:endParaRPr lang="en-GB" sz="1800" i="1" dirty="0">
              <a:solidFill>
                <a:srgbClr val="D66F27"/>
              </a:solidFill>
            </a:endParaRPr>
          </a:p>
        </p:txBody>
      </p:sp>
      <p:sp>
        <p:nvSpPr>
          <p:cNvPr id="5" name="Text Placeholder 4"/>
          <p:cNvSpPr>
            <a:spLocks noGrp="1"/>
          </p:cNvSpPr>
          <p:nvPr>
            <p:ph type="body" sz="quarter" idx="10"/>
          </p:nvPr>
        </p:nvSpPr>
        <p:spPr/>
        <p:txBody>
          <a:bodyPr>
            <a:normAutofit/>
          </a:bodyPr>
          <a:lstStyle/>
          <a:p>
            <a:r>
              <a:rPr lang="en-GB" sz="1000" dirty="0">
                <a:hlinkClick r:id="rId4"/>
              </a:rPr>
              <a:t>https://www.gbif.org/country/UA/publishing</a:t>
            </a:r>
            <a:r>
              <a:rPr lang="en-GB" sz="1000" dirty="0"/>
              <a:t> </a:t>
            </a:r>
          </a:p>
        </p:txBody>
      </p:sp>
      <p:pic>
        <p:nvPicPr>
          <p:cNvPr id="6" name="Picture 5"/>
          <p:cNvPicPr>
            <a:picLocks noChangeAspect="1"/>
          </p:cNvPicPr>
          <p:nvPr/>
        </p:nvPicPr>
        <p:blipFill>
          <a:blip r:embed="rId5"/>
          <a:stretch>
            <a:fillRect/>
          </a:stretch>
        </p:blipFill>
        <p:spPr>
          <a:xfrm>
            <a:off x="3829078" y="643123"/>
            <a:ext cx="5146406" cy="3502591"/>
          </a:xfrm>
          <a:prstGeom prst="rect">
            <a:avLst/>
          </a:prstGeom>
        </p:spPr>
      </p:pic>
      <p:sp>
        <p:nvSpPr>
          <p:cNvPr id="8" name="TextBox 7"/>
          <p:cNvSpPr txBox="1"/>
          <p:nvPr/>
        </p:nvSpPr>
        <p:spPr>
          <a:xfrm>
            <a:off x="354160" y="2737955"/>
            <a:ext cx="1366080" cy="276999"/>
          </a:xfrm>
          <a:prstGeom prst="rect">
            <a:avLst/>
          </a:prstGeom>
          <a:noFill/>
        </p:spPr>
        <p:txBody>
          <a:bodyPr wrap="none" rtlCol="0">
            <a:spAutoFit/>
          </a:bodyPr>
          <a:lstStyle/>
          <a:p>
            <a:r>
              <a:rPr lang="en-US" sz="1200" i="1" dirty="0"/>
              <a:t>Anton Savchenko</a:t>
            </a:r>
          </a:p>
        </p:txBody>
      </p:sp>
      <p:pic>
        <p:nvPicPr>
          <p:cNvPr id="9" name="Picture 8"/>
          <p:cNvPicPr>
            <a:picLocks noChangeAspect="1"/>
          </p:cNvPicPr>
          <p:nvPr/>
        </p:nvPicPr>
        <p:blipFill>
          <a:blip r:embed="rId6"/>
          <a:stretch>
            <a:fillRect/>
          </a:stretch>
        </p:blipFill>
        <p:spPr>
          <a:xfrm>
            <a:off x="5068440" y="3229000"/>
            <a:ext cx="4048267" cy="3550558"/>
          </a:xfrm>
          <a:prstGeom prst="rect">
            <a:avLst/>
          </a:prstGeom>
        </p:spPr>
      </p:pic>
    </p:spTree>
    <p:extLst>
      <p:ext uri="{BB962C8B-B14F-4D97-AF65-F5344CB8AC3E}">
        <p14:creationId xmlns:p14="http://schemas.microsoft.com/office/powerpoint/2010/main" val="130815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00" y="320698"/>
            <a:ext cx="3256059" cy="1228028"/>
          </a:xfrm>
        </p:spPr>
        <p:txBody>
          <a:bodyPr>
            <a:normAutofit fontScale="90000"/>
          </a:bodyPr>
          <a:lstStyle/>
          <a:p>
            <a:r>
              <a:rPr lang="en-US" sz="2200" b="0" dirty="0">
                <a:solidFill>
                  <a:schemeClr val="tx1"/>
                </a:solidFill>
              </a:rPr>
              <a:t>SIU </a:t>
            </a:r>
            <a:r>
              <a:rPr lang="en-US" sz="2200" b="0" cap="none" dirty="0" smtClean="0">
                <a:solidFill>
                  <a:schemeClr val="tx1"/>
                </a:solidFill>
              </a:rPr>
              <a:t>grant</a:t>
            </a:r>
            <a:r>
              <a:rPr lang="en-US" sz="2200" b="0" dirty="0" smtClean="0">
                <a:solidFill>
                  <a:schemeClr val="tx1"/>
                </a:solidFill>
              </a:rPr>
              <a:t> </a:t>
            </a:r>
            <a:r>
              <a:rPr lang="en-US" sz="2200" b="0" dirty="0">
                <a:solidFill>
                  <a:schemeClr val="tx1"/>
                </a:solidFill>
              </a:rPr>
              <a:t>2018–2021,</a:t>
            </a:r>
            <a:r>
              <a:rPr lang="da-DK" sz="2200" b="0" dirty="0">
                <a:solidFill>
                  <a:schemeClr val="tx1"/>
                </a:solidFill>
              </a:rPr>
              <a:t/>
            </a:r>
            <a:br>
              <a:rPr lang="da-DK" sz="2200" b="0" dirty="0">
                <a:solidFill>
                  <a:schemeClr val="tx1"/>
                </a:solidFill>
              </a:rPr>
            </a:br>
            <a:r>
              <a:rPr lang="en-US" sz="2200" b="0" cap="none" dirty="0" err="1" smtClean="0">
                <a:solidFill>
                  <a:schemeClr val="tx1"/>
                </a:solidFill>
              </a:rPr>
              <a:t>ForBio</a:t>
            </a:r>
            <a:r>
              <a:rPr lang="en-US" sz="2200" b="0" cap="none" dirty="0" smtClean="0">
                <a:solidFill>
                  <a:schemeClr val="tx1"/>
                </a:solidFill>
              </a:rPr>
              <a:t> / GBIF Norway</a:t>
            </a:r>
            <a:r>
              <a:rPr lang="en-US" sz="2200" b="0" dirty="0">
                <a:solidFill>
                  <a:schemeClr val="tx1"/>
                </a:solidFill>
              </a:rPr>
              <a:t/>
            </a:r>
            <a:br>
              <a:rPr lang="en-US" sz="2200" b="0" dirty="0">
                <a:solidFill>
                  <a:schemeClr val="tx1"/>
                </a:solidFill>
              </a:rPr>
            </a:br>
            <a:r>
              <a:rPr lang="en-US" sz="2200" b="1" cap="none" dirty="0" smtClean="0">
                <a:solidFill>
                  <a:schemeClr val="tx1"/>
                </a:solidFill>
              </a:rPr>
              <a:t>Tajikistan, Belarus,</a:t>
            </a:r>
            <a:br>
              <a:rPr lang="en-US" sz="2200" b="1" cap="none" dirty="0" smtClean="0">
                <a:solidFill>
                  <a:schemeClr val="tx1"/>
                </a:solidFill>
              </a:rPr>
            </a:br>
            <a:r>
              <a:rPr lang="en-US" sz="2200" b="1" cap="none" dirty="0" smtClean="0">
                <a:solidFill>
                  <a:schemeClr val="tx1"/>
                </a:solidFill>
              </a:rPr>
              <a:t>Ukraine, Armenia</a:t>
            </a:r>
            <a:endParaRPr lang="en-GB" sz="2200" b="1" cap="none" dirty="0">
              <a:solidFill>
                <a:schemeClr val="tx1"/>
              </a:solidFill>
            </a:endParaRPr>
          </a:p>
        </p:txBody>
      </p:sp>
      <p:pic>
        <p:nvPicPr>
          <p:cNvPr id="10" name="Content Placeholder 9"/>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488581" y="3320918"/>
            <a:ext cx="1202654" cy="1202654"/>
          </a:xfrm>
        </p:spPr>
      </p:pic>
      <p:sp>
        <p:nvSpPr>
          <p:cNvPr id="5" name="Text Placeholder 4"/>
          <p:cNvSpPr>
            <a:spLocks noGrp="1"/>
          </p:cNvSpPr>
          <p:nvPr>
            <p:ph type="body" sz="quarter" idx="10"/>
          </p:nvPr>
        </p:nvSpPr>
        <p:spPr/>
        <p:txBody>
          <a:bodyPr/>
          <a:lstStyle/>
          <a:p>
            <a:endParaRPr lang="en-GB"/>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7900" y="2202992"/>
            <a:ext cx="2523325" cy="936844"/>
          </a:xfr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271" y="3429000"/>
            <a:ext cx="1023954" cy="1023954"/>
          </a:xfrm>
          <a:prstGeom prst="rect">
            <a:avLst/>
          </a:prstGeom>
        </p:spPr>
      </p:pic>
      <p:sp>
        <p:nvSpPr>
          <p:cNvPr id="12" name="Content Placeholder 2"/>
          <p:cNvSpPr txBox="1">
            <a:spLocks/>
          </p:cNvSpPr>
          <p:nvPr/>
        </p:nvSpPr>
        <p:spPr>
          <a:xfrm>
            <a:off x="3829078" y="1155700"/>
            <a:ext cx="4857722" cy="502285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a:lstStyle>
          <a:p>
            <a:pPr>
              <a:spcBef>
                <a:spcPts val="0"/>
              </a:spcBef>
            </a:pPr>
            <a:r>
              <a:rPr lang="en-US" dirty="0"/>
              <a:t>A major project funded by SIU and coordinated by Norway</a:t>
            </a:r>
          </a:p>
          <a:p>
            <a:pPr>
              <a:spcBef>
                <a:spcPts val="0"/>
              </a:spcBef>
            </a:pPr>
            <a:r>
              <a:rPr lang="en-US" dirty="0"/>
              <a:t>Links between data work, research and higher education</a:t>
            </a:r>
          </a:p>
          <a:p>
            <a:pPr>
              <a:spcBef>
                <a:spcPts val="0"/>
              </a:spcBef>
            </a:pPr>
            <a:r>
              <a:rPr lang="en-US" dirty="0"/>
              <a:t>6 events over three years start in 2018</a:t>
            </a:r>
            <a:r>
              <a:rPr lang="da-DK" dirty="0"/>
              <a:t>:</a:t>
            </a:r>
            <a:br>
              <a:rPr lang="da-DK" dirty="0"/>
            </a:br>
            <a:r>
              <a:rPr lang="da-DK" dirty="0"/>
              <a:t>Minsk, </a:t>
            </a:r>
            <a:r>
              <a:rPr lang="da-DK" dirty="0" err="1"/>
              <a:t>Dushanbe</a:t>
            </a:r>
            <a:r>
              <a:rPr lang="da-DK" dirty="0"/>
              <a:t>, </a:t>
            </a:r>
            <a:r>
              <a:rPr lang="da-DK" dirty="0" err="1"/>
              <a:t>Yerevan</a:t>
            </a:r>
            <a:r>
              <a:rPr lang="da-DK" dirty="0"/>
              <a:t> and Oslo </a:t>
            </a:r>
            <a:r>
              <a:rPr lang="da-DK" dirty="0" err="1"/>
              <a:t>are</a:t>
            </a:r>
            <a:r>
              <a:rPr lang="da-DK" dirty="0"/>
              <a:t> waiting</a:t>
            </a:r>
          </a:p>
          <a:p>
            <a:pPr>
              <a:spcBef>
                <a:spcPts val="0"/>
              </a:spcBef>
            </a:pPr>
            <a:r>
              <a:rPr lang="da-DK" dirty="0"/>
              <a:t>Data </a:t>
            </a:r>
            <a:r>
              <a:rPr lang="da-DK" dirty="0" err="1"/>
              <a:t>capture</a:t>
            </a:r>
            <a:r>
              <a:rPr lang="da-DK" dirty="0"/>
              <a:t> and data </a:t>
            </a:r>
            <a:r>
              <a:rPr lang="da-DK" dirty="0" err="1"/>
              <a:t>publishing</a:t>
            </a:r>
            <a:endParaRPr lang="da-DK" dirty="0"/>
          </a:p>
          <a:p>
            <a:pPr>
              <a:spcBef>
                <a:spcPts val="0"/>
              </a:spcBef>
            </a:pPr>
            <a:r>
              <a:rPr lang="da-DK" dirty="0"/>
              <a:t>Three regional data hubs: </a:t>
            </a:r>
            <a:r>
              <a:rPr lang="da-DK" dirty="0" err="1"/>
              <a:t>slavic</a:t>
            </a:r>
            <a:r>
              <a:rPr lang="da-DK" dirty="0"/>
              <a:t> </a:t>
            </a:r>
            <a:r>
              <a:rPr lang="da-DK" dirty="0" err="1"/>
              <a:t>republics</a:t>
            </a:r>
            <a:r>
              <a:rPr lang="da-DK" dirty="0"/>
              <a:t>, Central Asia, and Caucasus</a:t>
            </a:r>
          </a:p>
          <a:p>
            <a:pPr>
              <a:spcBef>
                <a:spcPts val="0"/>
              </a:spcBef>
            </a:pPr>
            <a:r>
              <a:rPr lang="da-DK" dirty="0"/>
              <a:t>West – East (North – South?) transfer of </a:t>
            </a:r>
            <a:r>
              <a:rPr lang="da-DK" dirty="0" err="1"/>
              <a:t>skills</a:t>
            </a:r>
            <a:r>
              <a:rPr lang="da-DK" dirty="0"/>
              <a:t> and </a:t>
            </a:r>
            <a:r>
              <a:rPr lang="da-DK" dirty="0" err="1"/>
              <a:t>tools</a:t>
            </a:r>
            <a:endParaRPr lang="da-DK" dirty="0"/>
          </a:p>
          <a:p>
            <a:pPr>
              <a:spcBef>
                <a:spcPts val="0"/>
              </a:spcBef>
            </a:pPr>
            <a:r>
              <a:rPr lang="da-DK" dirty="0"/>
              <a:t>Data </a:t>
            </a:r>
            <a:r>
              <a:rPr lang="da-DK" dirty="0" err="1"/>
              <a:t>mobilization</a:t>
            </a:r>
            <a:r>
              <a:rPr lang="da-DK" dirty="0"/>
              <a:t>: major data </a:t>
            </a:r>
            <a:r>
              <a:rPr lang="da-DK" dirty="0" err="1"/>
              <a:t>gaps</a:t>
            </a:r>
            <a:r>
              <a:rPr lang="da-DK" dirty="0"/>
              <a:t>, </a:t>
            </a:r>
            <a:r>
              <a:rPr lang="da-DK" dirty="0" err="1"/>
              <a:t>areas</a:t>
            </a:r>
            <a:r>
              <a:rPr lang="da-DK" dirty="0"/>
              <a:t> of </a:t>
            </a:r>
            <a:r>
              <a:rPr lang="da-DK" dirty="0" err="1"/>
              <a:t>high</a:t>
            </a:r>
            <a:r>
              <a:rPr lang="da-DK" dirty="0"/>
              <a:t> </a:t>
            </a:r>
            <a:r>
              <a:rPr lang="da-DK" dirty="0" err="1"/>
              <a:t>endemism</a:t>
            </a:r>
            <a:endParaRPr lang="da-DK" dirty="0"/>
          </a:p>
          <a:p>
            <a:pPr>
              <a:spcBef>
                <a:spcPts val="0"/>
              </a:spcBef>
            </a:pPr>
            <a:r>
              <a:rPr lang="da-DK" dirty="0"/>
              <a:t>GBIF participation </a:t>
            </a:r>
            <a:r>
              <a:rPr lang="da-DK" dirty="0" err="1"/>
              <a:t>hopes</a:t>
            </a:r>
            <a:r>
              <a:rPr lang="da-DK" dirty="0"/>
              <a:t> + IPBES + CBD </a:t>
            </a:r>
            <a:r>
              <a:rPr lang="da-DK" dirty="0" smtClean="0"/>
              <a:t>delegations</a:t>
            </a:r>
            <a:endParaRPr lang="da-DK" dirty="0"/>
          </a:p>
        </p:txBody>
      </p:sp>
      <p:sp>
        <p:nvSpPr>
          <p:cNvPr id="13" name="AutoShape 4" descr="Image result for SIU Norway logo">
            <a:hlinkClick r:id="rId6"/>
          </p:cNvPr>
          <p:cNvSpPr>
            <a:spLocks noChangeAspect="1" noChangeArrowheads="1"/>
          </p:cNvSpPr>
          <p:nvPr/>
        </p:nvSpPr>
        <p:spPr bwMode="auto">
          <a:xfrm>
            <a:off x="155575" y="-669925"/>
            <a:ext cx="3228975"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339" y="4869665"/>
            <a:ext cx="2229791" cy="973478"/>
          </a:xfrm>
          <a:prstGeom prst="rect">
            <a:avLst/>
          </a:prstGeom>
        </p:spPr>
      </p:pic>
    </p:spTree>
    <p:extLst>
      <p:ext uri="{BB962C8B-B14F-4D97-AF65-F5344CB8AC3E}">
        <p14:creationId xmlns:p14="http://schemas.microsoft.com/office/powerpoint/2010/main" val="398803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853"/>
            <a:ext cx="6501950" cy="1228028"/>
          </a:xfrm>
        </p:spPr>
        <p:txBody>
          <a:bodyPr>
            <a:normAutofit/>
          </a:bodyPr>
          <a:lstStyle/>
          <a:p>
            <a:r>
              <a:rPr lang="en-US" sz="2000" cap="none" dirty="0" smtClean="0">
                <a:solidFill>
                  <a:schemeClr val="tx1"/>
                </a:solidFill>
              </a:rPr>
              <a:t>GBIF activity in the former USSR</a:t>
            </a:r>
            <a:r>
              <a:rPr lang="da-DK" sz="2000" b="0" cap="none" dirty="0" smtClean="0">
                <a:solidFill>
                  <a:schemeClr val="tx1"/>
                </a:solidFill>
              </a:rPr>
              <a:t/>
            </a:r>
            <a:br>
              <a:rPr lang="da-DK" sz="2000" b="0" cap="none" dirty="0" smtClean="0">
                <a:solidFill>
                  <a:schemeClr val="tx1"/>
                </a:solidFill>
              </a:rPr>
            </a:br>
            <a:r>
              <a:rPr lang="da-DK" sz="2000" b="0" cap="none" dirty="0" smtClean="0">
                <a:solidFill>
                  <a:schemeClr val="tx1"/>
                </a:solidFill>
              </a:rPr>
              <a:t>Participation, </a:t>
            </a:r>
            <a:r>
              <a:rPr lang="da-DK" sz="2000" b="0" cap="none" dirty="0" err="1" smtClean="0">
                <a:solidFill>
                  <a:schemeClr val="tx1"/>
                </a:solidFill>
              </a:rPr>
              <a:t>collaboration</a:t>
            </a:r>
            <a:r>
              <a:rPr lang="da-DK" sz="2000" b="0" cap="none" dirty="0" smtClean="0">
                <a:solidFill>
                  <a:schemeClr val="tx1"/>
                </a:solidFill>
              </a:rPr>
              <a:t>, data </a:t>
            </a:r>
            <a:r>
              <a:rPr lang="da-DK" sz="2000" b="0" cap="none" dirty="0" err="1" smtClean="0">
                <a:solidFill>
                  <a:schemeClr val="tx1"/>
                </a:solidFill>
              </a:rPr>
              <a:t>publishers</a:t>
            </a:r>
            <a:r>
              <a:rPr lang="da-DK" sz="2000" b="0" cap="none" dirty="0" smtClean="0">
                <a:solidFill>
                  <a:schemeClr val="tx1"/>
                </a:solidFill>
              </a:rPr>
              <a:t> / datasets</a:t>
            </a:r>
            <a:endParaRPr lang="en-GB" sz="2000" b="0" cap="none" dirty="0">
              <a:solidFill>
                <a:schemeClr val="tx1"/>
              </a:solidFill>
            </a:endParaRPr>
          </a:p>
        </p:txBody>
      </p:sp>
      <p:sp>
        <p:nvSpPr>
          <p:cNvPr id="3" name="Text Placeholder 2"/>
          <p:cNvSpPr>
            <a:spLocks noGrp="1"/>
          </p:cNvSpPr>
          <p:nvPr>
            <p:ph type="body" sz="quarter" idx="10"/>
          </p:nvPr>
        </p:nvSpPr>
        <p:spPr>
          <a:xfrm>
            <a:off x="457200" y="6407150"/>
            <a:ext cx="7359449" cy="450850"/>
          </a:xfrm>
        </p:spPr>
        <p:txBody>
          <a:bodyPr/>
          <a:lstStyle/>
          <a:p>
            <a:pPr algn="r"/>
            <a:r>
              <a:rPr lang="en-GB" sz="1200" i="1" dirty="0">
                <a:hlinkClick r:id="rId3"/>
              </a:rPr>
              <a:t>www.openstreetmap.org</a:t>
            </a:r>
            <a:endParaRPr lang="en-GB" sz="1200" i="1" dirty="0"/>
          </a:p>
          <a:p>
            <a:endParaRPr lang="en-GB" dirty="0"/>
          </a:p>
        </p:txBody>
      </p:sp>
      <p:pic>
        <p:nvPicPr>
          <p:cNvPr id="4" name="Picture 3"/>
          <p:cNvPicPr>
            <a:picLocks noChangeAspect="1"/>
          </p:cNvPicPr>
          <p:nvPr/>
        </p:nvPicPr>
        <p:blipFill>
          <a:blip r:embed="rId4"/>
          <a:stretch>
            <a:fillRect/>
          </a:stretch>
        </p:blipFill>
        <p:spPr>
          <a:xfrm>
            <a:off x="457200" y="1427194"/>
            <a:ext cx="7359448" cy="4766837"/>
          </a:xfrm>
          <a:prstGeom prst="rect">
            <a:avLst/>
          </a:prstGeom>
        </p:spPr>
      </p:pic>
      <p:sp>
        <p:nvSpPr>
          <p:cNvPr id="5" name="Curved Down Arrow 4"/>
          <p:cNvSpPr/>
          <p:nvPr/>
        </p:nvSpPr>
        <p:spPr>
          <a:xfrm rot="2444603">
            <a:off x="1233689" y="3700821"/>
            <a:ext cx="3080839" cy="720191"/>
          </a:xfrm>
          <a:prstGeom prst="curvedDownArrow">
            <a:avLst/>
          </a:prstGeom>
          <a:solidFill>
            <a:srgbClr val="509E2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a-DK" b="1" dirty="0">
                <a:solidFill>
                  <a:schemeClr val="accent6"/>
                </a:solidFill>
                <a:latin typeface="+mj-lt"/>
              </a:rPr>
              <a:t>GBIF.no*</a:t>
            </a:r>
            <a:endParaRPr lang="en-GB" b="1" dirty="0">
              <a:solidFill>
                <a:schemeClr val="accent6"/>
              </a:solidFill>
              <a:latin typeface="+mj-lt"/>
            </a:endParaRPr>
          </a:p>
        </p:txBody>
      </p:sp>
      <p:sp>
        <p:nvSpPr>
          <p:cNvPr id="7" name="Curved Down Arrow 6"/>
          <p:cNvSpPr/>
          <p:nvPr/>
        </p:nvSpPr>
        <p:spPr>
          <a:xfrm>
            <a:off x="1228641" y="3722337"/>
            <a:ext cx="1166601" cy="557000"/>
          </a:xfrm>
          <a:prstGeom prst="curvedDownArrow">
            <a:avLst/>
          </a:prstGeom>
          <a:solidFill>
            <a:srgbClr val="509E2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a-DK" b="1" dirty="0">
                <a:solidFill>
                  <a:schemeClr val="tx2"/>
                </a:solidFill>
                <a:latin typeface="+mj-lt"/>
              </a:rPr>
              <a:t>GBIF.fi**</a:t>
            </a:r>
            <a:endParaRPr lang="en-GB" b="1" dirty="0">
              <a:solidFill>
                <a:schemeClr val="tx2"/>
              </a:solidFill>
              <a:latin typeface="+mj-lt"/>
            </a:endParaRPr>
          </a:p>
        </p:txBody>
      </p:sp>
      <p:sp>
        <p:nvSpPr>
          <p:cNvPr id="8" name="TextBox 7"/>
          <p:cNvSpPr txBox="1"/>
          <p:nvPr/>
        </p:nvSpPr>
        <p:spPr>
          <a:xfrm>
            <a:off x="3708175" y="3625946"/>
            <a:ext cx="1031051" cy="369332"/>
          </a:xfrm>
          <a:prstGeom prst="rect">
            <a:avLst/>
          </a:prstGeom>
          <a:noFill/>
        </p:spPr>
        <p:txBody>
          <a:bodyPr wrap="none" rtlCol="0">
            <a:spAutoFit/>
          </a:bodyPr>
          <a:lstStyle/>
          <a:p>
            <a:r>
              <a:rPr lang="da-DK" b="1" dirty="0"/>
              <a:t>16/35**</a:t>
            </a:r>
            <a:endParaRPr lang="en-GB" b="1" dirty="0"/>
          </a:p>
        </p:txBody>
      </p:sp>
      <p:sp>
        <p:nvSpPr>
          <p:cNvPr id="9" name="TextBox 8"/>
          <p:cNvSpPr txBox="1"/>
          <p:nvPr/>
        </p:nvSpPr>
        <p:spPr>
          <a:xfrm>
            <a:off x="1592729" y="5263999"/>
            <a:ext cx="553357" cy="369332"/>
          </a:xfrm>
          <a:prstGeom prst="rect">
            <a:avLst/>
          </a:prstGeom>
          <a:noFill/>
        </p:spPr>
        <p:txBody>
          <a:bodyPr wrap="none" rtlCol="0">
            <a:spAutoFit/>
          </a:bodyPr>
          <a:lstStyle/>
          <a:p>
            <a:r>
              <a:rPr lang="da-DK" b="1" dirty="0"/>
              <a:t>0/0</a:t>
            </a:r>
            <a:endParaRPr lang="en-GB" b="1" dirty="0"/>
          </a:p>
        </p:txBody>
      </p:sp>
      <p:sp>
        <p:nvSpPr>
          <p:cNvPr id="10" name="TextBox 9"/>
          <p:cNvSpPr txBox="1"/>
          <p:nvPr/>
        </p:nvSpPr>
        <p:spPr>
          <a:xfrm>
            <a:off x="2286000" y="5542463"/>
            <a:ext cx="553357" cy="369332"/>
          </a:xfrm>
          <a:prstGeom prst="rect">
            <a:avLst/>
          </a:prstGeom>
          <a:noFill/>
        </p:spPr>
        <p:txBody>
          <a:bodyPr wrap="none" rtlCol="0">
            <a:spAutoFit/>
          </a:bodyPr>
          <a:lstStyle/>
          <a:p>
            <a:r>
              <a:rPr lang="da-DK" b="1" dirty="0"/>
              <a:t>0/0</a:t>
            </a:r>
            <a:endParaRPr lang="en-GB" b="1" dirty="0"/>
          </a:p>
        </p:txBody>
      </p:sp>
      <p:sp>
        <p:nvSpPr>
          <p:cNvPr id="11" name="TextBox 10"/>
          <p:cNvSpPr txBox="1"/>
          <p:nvPr/>
        </p:nvSpPr>
        <p:spPr>
          <a:xfrm>
            <a:off x="2520468" y="5320671"/>
            <a:ext cx="553357" cy="369332"/>
          </a:xfrm>
          <a:prstGeom prst="rect">
            <a:avLst/>
          </a:prstGeom>
          <a:noFill/>
        </p:spPr>
        <p:txBody>
          <a:bodyPr wrap="none" rtlCol="0">
            <a:spAutoFit/>
          </a:bodyPr>
          <a:lstStyle/>
          <a:p>
            <a:r>
              <a:rPr lang="da-DK" b="1" dirty="0"/>
              <a:t>1/2</a:t>
            </a:r>
            <a:endParaRPr lang="en-GB" b="1" dirty="0"/>
          </a:p>
        </p:txBody>
      </p:sp>
      <p:sp>
        <p:nvSpPr>
          <p:cNvPr id="12" name="TextBox 11"/>
          <p:cNvSpPr txBox="1"/>
          <p:nvPr/>
        </p:nvSpPr>
        <p:spPr>
          <a:xfrm>
            <a:off x="2923175" y="5390339"/>
            <a:ext cx="659155" cy="369332"/>
          </a:xfrm>
          <a:prstGeom prst="rect">
            <a:avLst/>
          </a:prstGeom>
          <a:noFill/>
        </p:spPr>
        <p:txBody>
          <a:bodyPr wrap="none" rtlCol="0">
            <a:spAutoFit/>
          </a:bodyPr>
          <a:lstStyle/>
          <a:p>
            <a:r>
              <a:rPr lang="da-DK" b="1" dirty="0">
                <a:solidFill>
                  <a:schemeClr val="accent6"/>
                </a:solidFill>
              </a:rPr>
              <a:t>0/0*</a:t>
            </a:r>
            <a:endParaRPr lang="en-GB" b="1" dirty="0">
              <a:solidFill>
                <a:schemeClr val="accent6"/>
              </a:solidFill>
            </a:endParaRPr>
          </a:p>
        </p:txBody>
      </p:sp>
      <p:sp>
        <p:nvSpPr>
          <p:cNvPr id="13" name="TextBox 12"/>
          <p:cNvSpPr txBox="1"/>
          <p:nvPr/>
        </p:nvSpPr>
        <p:spPr>
          <a:xfrm>
            <a:off x="2699395" y="5604138"/>
            <a:ext cx="553357" cy="369332"/>
          </a:xfrm>
          <a:prstGeom prst="rect">
            <a:avLst/>
          </a:prstGeom>
          <a:noFill/>
        </p:spPr>
        <p:txBody>
          <a:bodyPr wrap="none" rtlCol="0">
            <a:spAutoFit/>
          </a:bodyPr>
          <a:lstStyle/>
          <a:p>
            <a:r>
              <a:rPr lang="da-DK" b="1" dirty="0"/>
              <a:t>0/0</a:t>
            </a:r>
            <a:endParaRPr lang="en-GB" b="1" dirty="0"/>
          </a:p>
        </p:txBody>
      </p:sp>
      <p:sp>
        <p:nvSpPr>
          <p:cNvPr id="14" name="TextBox 13"/>
          <p:cNvSpPr txBox="1"/>
          <p:nvPr/>
        </p:nvSpPr>
        <p:spPr>
          <a:xfrm>
            <a:off x="1580292" y="5539532"/>
            <a:ext cx="659155" cy="369332"/>
          </a:xfrm>
          <a:prstGeom prst="rect">
            <a:avLst/>
          </a:prstGeom>
          <a:noFill/>
        </p:spPr>
        <p:txBody>
          <a:bodyPr wrap="none" rtlCol="0">
            <a:spAutoFit/>
          </a:bodyPr>
          <a:lstStyle/>
          <a:p>
            <a:r>
              <a:rPr lang="da-DK" b="1" dirty="0">
                <a:solidFill>
                  <a:schemeClr val="accent6"/>
                </a:solidFill>
              </a:rPr>
              <a:t>0/0*</a:t>
            </a:r>
            <a:endParaRPr lang="en-GB" b="1" dirty="0">
              <a:solidFill>
                <a:schemeClr val="accent6"/>
              </a:solidFill>
            </a:endParaRPr>
          </a:p>
        </p:txBody>
      </p:sp>
      <p:sp>
        <p:nvSpPr>
          <p:cNvPr id="15" name="TextBox 14"/>
          <p:cNvSpPr txBox="1"/>
          <p:nvPr/>
        </p:nvSpPr>
        <p:spPr>
          <a:xfrm>
            <a:off x="1922307" y="5357797"/>
            <a:ext cx="553357" cy="369332"/>
          </a:xfrm>
          <a:prstGeom prst="rect">
            <a:avLst/>
          </a:prstGeom>
          <a:noFill/>
        </p:spPr>
        <p:txBody>
          <a:bodyPr wrap="none" rtlCol="0">
            <a:spAutoFit/>
          </a:bodyPr>
          <a:lstStyle/>
          <a:p>
            <a:r>
              <a:rPr lang="da-DK" b="1" dirty="0"/>
              <a:t>0/0</a:t>
            </a:r>
            <a:endParaRPr lang="en-GB" b="1" dirty="0"/>
          </a:p>
        </p:txBody>
      </p:sp>
      <p:sp>
        <p:nvSpPr>
          <p:cNvPr id="16" name="TextBox 15"/>
          <p:cNvSpPr txBox="1"/>
          <p:nvPr/>
        </p:nvSpPr>
        <p:spPr>
          <a:xfrm>
            <a:off x="2923175" y="4930632"/>
            <a:ext cx="553357" cy="369332"/>
          </a:xfrm>
          <a:prstGeom prst="rect">
            <a:avLst/>
          </a:prstGeom>
          <a:noFill/>
        </p:spPr>
        <p:txBody>
          <a:bodyPr wrap="none" rtlCol="0">
            <a:spAutoFit/>
          </a:bodyPr>
          <a:lstStyle/>
          <a:p>
            <a:r>
              <a:rPr lang="da-DK" b="1" dirty="0"/>
              <a:t>0/0</a:t>
            </a:r>
            <a:endParaRPr lang="en-GB" b="1" dirty="0"/>
          </a:p>
        </p:txBody>
      </p:sp>
      <p:sp>
        <p:nvSpPr>
          <p:cNvPr id="17" name="TextBox 16"/>
          <p:cNvSpPr txBox="1"/>
          <p:nvPr/>
        </p:nvSpPr>
        <p:spPr>
          <a:xfrm>
            <a:off x="1343887" y="4976299"/>
            <a:ext cx="792205" cy="369332"/>
          </a:xfrm>
          <a:prstGeom prst="rect">
            <a:avLst/>
          </a:prstGeom>
          <a:noFill/>
        </p:spPr>
        <p:txBody>
          <a:bodyPr wrap="none" rtlCol="0">
            <a:spAutoFit/>
          </a:bodyPr>
          <a:lstStyle/>
          <a:p>
            <a:r>
              <a:rPr lang="da-DK" b="1" dirty="0">
                <a:solidFill>
                  <a:schemeClr val="accent6"/>
                </a:solidFill>
              </a:rPr>
              <a:t>3/11*</a:t>
            </a:r>
            <a:endParaRPr lang="en-GB" b="1" dirty="0">
              <a:solidFill>
                <a:schemeClr val="accent6"/>
              </a:solidFill>
            </a:endParaRPr>
          </a:p>
        </p:txBody>
      </p:sp>
      <p:sp>
        <p:nvSpPr>
          <p:cNvPr id="18" name="TextBox 17"/>
          <p:cNvSpPr txBox="1"/>
          <p:nvPr/>
        </p:nvSpPr>
        <p:spPr>
          <a:xfrm>
            <a:off x="1231947" y="4726795"/>
            <a:ext cx="659155" cy="369332"/>
          </a:xfrm>
          <a:prstGeom prst="rect">
            <a:avLst/>
          </a:prstGeom>
          <a:noFill/>
        </p:spPr>
        <p:txBody>
          <a:bodyPr wrap="none" rtlCol="0">
            <a:spAutoFit/>
          </a:bodyPr>
          <a:lstStyle/>
          <a:p>
            <a:r>
              <a:rPr lang="da-DK" b="1" dirty="0">
                <a:solidFill>
                  <a:schemeClr val="accent6"/>
                </a:solidFill>
              </a:rPr>
              <a:t>0/0*</a:t>
            </a:r>
            <a:endParaRPr lang="en-GB" b="1" dirty="0">
              <a:solidFill>
                <a:schemeClr val="accent6"/>
              </a:solidFill>
            </a:endParaRPr>
          </a:p>
        </p:txBody>
      </p:sp>
      <p:sp>
        <p:nvSpPr>
          <p:cNvPr id="19" name="TextBox 18"/>
          <p:cNvSpPr txBox="1"/>
          <p:nvPr/>
        </p:nvSpPr>
        <p:spPr>
          <a:xfrm>
            <a:off x="1210252" y="4345297"/>
            <a:ext cx="686406" cy="369332"/>
          </a:xfrm>
          <a:prstGeom prst="rect">
            <a:avLst/>
          </a:prstGeom>
          <a:noFill/>
        </p:spPr>
        <p:txBody>
          <a:bodyPr wrap="none" rtlCol="0">
            <a:spAutoFit/>
          </a:bodyPr>
          <a:lstStyle/>
          <a:p>
            <a:r>
              <a:rPr lang="da-DK" b="1" dirty="0">
                <a:solidFill>
                  <a:srgbClr val="509E2F"/>
                </a:solidFill>
              </a:rPr>
              <a:t>5/13</a:t>
            </a:r>
            <a:endParaRPr lang="en-GB" b="1" dirty="0">
              <a:solidFill>
                <a:srgbClr val="509E2F"/>
              </a:solidFill>
            </a:endParaRPr>
          </a:p>
        </p:txBody>
      </p:sp>
      <p:sp>
        <p:nvSpPr>
          <p:cNvPr id="21" name="TextBox 20"/>
          <p:cNvSpPr txBox="1"/>
          <p:nvPr/>
        </p:nvSpPr>
        <p:spPr>
          <a:xfrm>
            <a:off x="593087" y="4854514"/>
            <a:ext cx="260008" cy="369332"/>
          </a:xfrm>
          <a:prstGeom prst="rect">
            <a:avLst/>
          </a:prstGeom>
          <a:noFill/>
        </p:spPr>
        <p:txBody>
          <a:bodyPr wrap="none" rtlCol="0">
            <a:spAutoFit/>
          </a:bodyPr>
          <a:lstStyle/>
          <a:p>
            <a:r>
              <a:rPr lang="da-DK" b="1" dirty="0"/>
              <a:t>!</a:t>
            </a:r>
            <a:endParaRPr lang="en-GB" b="1" dirty="0"/>
          </a:p>
        </p:txBody>
      </p:sp>
      <p:sp>
        <p:nvSpPr>
          <p:cNvPr id="22" name="TextBox 21"/>
          <p:cNvSpPr txBox="1"/>
          <p:nvPr/>
        </p:nvSpPr>
        <p:spPr>
          <a:xfrm>
            <a:off x="834091" y="4443764"/>
            <a:ext cx="553357" cy="369332"/>
          </a:xfrm>
          <a:prstGeom prst="rect">
            <a:avLst/>
          </a:prstGeom>
          <a:noFill/>
        </p:spPr>
        <p:txBody>
          <a:bodyPr wrap="none" rtlCol="0">
            <a:spAutoFit/>
          </a:bodyPr>
          <a:lstStyle/>
          <a:p>
            <a:r>
              <a:rPr lang="da-DK" b="1" dirty="0"/>
              <a:t>0/0</a:t>
            </a:r>
            <a:endParaRPr lang="en-GB" b="1" dirty="0"/>
          </a:p>
        </p:txBody>
      </p:sp>
      <p:sp>
        <p:nvSpPr>
          <p:cNvPr id="23" name="TextBox 22"/>
          <p:cNvSpPr txBox="1"/>
          <p:nvPr/>
        </p:nvSpPr>
        <p:spPr>
          <a:xfrm>
            <a:off x="862998" y="4637225"/>
            <a:ext cx="553357" cy="369332"/>
          </a:xfrm>
          <a:prstGeom prst="rect">
            <a:avLst/>
          </a:prstGeom>
          <a:noFill/>
        </p:spPr>
        <p:txBody>
          <a:bodyPr wrap="none" rtlCol="0">
            <a:spAutoFit/>
          </a:bodyPr>
          <a:lstStyle/>
          <a:p>
            <a:r>
              <a:rPr lang="da-DK" b="1" dirty="0"/>
              <a:t>0/0</a:t>
            </a:r>
            <a:endParaRPr lang="en-GB" b="1" dirty="0"/>
          </a:p>
        </p:txBody>
      </p:sp>
      <p:sp>
        <p:nvSpPr>
          <p:cNvPr id="24" name="TextBox 23"/>
          <p:cNvSpPr txBox="1"/>
          <p:nvPr/>
        </p:nvSpPr>
        <p:spPr>
          <a:xfrm>
            <a:off x="1053152" y="5156100"/>
            <a:ext cx="553357" cy="369332"/>
          </a:xfrm>
          <a:prstGeom prst="rect">
            <a:avLst/>
          </a:prstGeom>
          <a:noFill/>
        </p:spPr>
        <p:txBody>
          <a:bodyPr wrap="none" rtlCol="0">
            <a:spAutoFit/>
          </a:bodyPr>
          <a:lstStyle/>
          <a:p>
            <a:r>
              <a:rPr lang="da-DK" b="1" dirty="0"/>
              <a:t>0/0</a:t>
            </a:r>
            <a:endParaRPr lang="en-GB" b="1" dirty="0"/>
          </a:p>
        </p:txBody>
      </p:sp>
      <p:sp>
        <p:nvSpPr>
          <p:cNvPr id="25" name="Left Arrow 24"/>
          <p:cNvSpPr/>
          <p:nvPr/>
        </p:nvSpPr>
        <p:spPr>
          <a:xfrm rot="19499945">
            <a:off x="4216311" y="3314860"/>
            <a:ext cx="3589704" cy="966913"/>
          </a:xfrm>
          <a:prstGeom prst="leftArrow">
            <a:avLst/>
          </a:prstGeom>
          <a:solidFill>
            <a:schemeClr val="accent2"/>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a-DK" sz="1400" dirty="0">
                <a:solidFill>
                  <a:schemeClr val="bg1"/>
                </a:solidFill>
                <a:latin typeface="+mj-lt"/>
              </a:rPr>
              <a:t>See </a:t>
            </a:r>
            <a:r>
              <a:rPr lang="da-DK" sz="1400" dirty="0" err="1">
                <a:solidFill>
                  <a:schemeClr val="bg1"/>
                </a:solidFill>
                <a:latin typeface="+mj-lt"/>
              </a:rPr>
              <a:t>you</a:t>
            </a:r>
            <a:r>
              <a:rPr lang="da-DK" sz="1400" dirty="0">
                <a:solidFill>
                  <a:schemeClr val="bg1"/>
                </a:solidFill>
                <a:latin typeface="+mj-lt"/>
              </a:rPr>
              <a:t> in </a:t>
            </a:r>
            <a:r>
              <a:rPr lang="da-DK" sz="1400" dirty="0" err="1">
                <a:solidFill>
                  <a:schemeClr val="bg1"/>
                </a:solidFill>
                <a:latin typeface="+mj-lt"/>
              </a:rPr>
              <a:t>Siberia</a:t>
            </a:r>
            <a:r>
              <a:rPr lang="da-DK" sz="1400" dirty="0">
                <a:solidFill>
                  <a:schemeClr val="bg1"/>
                </a:solidFill>
                <a:latin typeface="+mj-lt"/>
              </a:rPr>
              <a:t>, by the </a:t>
            </a:r>
            <a:r>
              <a:rPr lang="da-DK" sz="1400" dirty="0" err="1">
                <a:solidFill>
                  <a:schemeClr val="bg1"/>
                </a:solidFill>
                <a:latin typeface="+mj-lt"/>
              </a:rPr>
              <a:t>lake</a:t>
            </a:r>
            <a:r>
              <a:rPr lang="da-DK" sz="1400" dirty="0">
                <a:solidFill>
                  <a:schemeClr val="bg1"/>
                </a:solidFill>
                <a:latin typeface="+mj-lt"/>
              </a:rPr>
              <a:t> </a:t>
            </a:r>
            <a:r>
              <a:rPr lang="da-DK" sz="1400" dirty="0" err="1">
                <a:solidFill>
                  <a:schemeClr val="bg1"/>
                </a:solidFill>
                <a:latin typeface="+mj-lt"/>
              </a:rPr>
              <a:t>Baikal</a:t>
            </a:r>
            <a:r>
              <a:rPr lang="da-DK" sz="1400" dirty="0">
                <a:solidFill>
                  <a:schemeClr val="bg1"/>
                </a:solidFill>
                <a:latin typeface="+mj-lt"/>
              </a:rPr>
              <a:t>?</a:t>
            </a:r>
            <a:endParaRPr lang="en-GB" sz="1400" dirty="0">
              <a:solidFill>
                <a:schemeClr val="bg1"/>
              </a:solidFill>
              <a:latin typeface="+mj-lt"/>
            </a:endParaRPr>
          </a:p>
        </p:txBody>
      </p:sp>
    </p:spTree>
    <p:extLst>
      <p:ext uri="{BB962C8B-B14F-4D97-AF65-F5344CB8AC3E}">
        <p14:creationId xmlns:p14="http://schemas.microsoft.com/office/powerpoint/2010/main" val="80218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1" grpId="0"/>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 xmlns:a16="http://schemas.microsoft.com/office/drawing/2014/main" id="{2DD76912-46DE-6240-986D-62C7EB00C5CF}"/>
              </a:ext>
            </a:extLst>
          </p:cNvPr>
          <p:cNvSpPr>
            <a:spLocks noGrp="1"/>
          </p:cNvSpPr>
          <p:nvPr>
            <p:ph type="title"/>
          </p:nvPr>
        </p:nvSpPr>
        <p:spPr/>
        <p:txBody>
          <a:bodyPr>
            <a:normAutofit fontScale="90000"/>
          </a:bodyPr>
          <a:lstStyle/>
          <a:p>
            <a:r>
              <a:rPr lang="da-DK" dirty="0"/>
              <a:t>Ipbes-6 PLENARY MEETING, MEDELL</a:t>
            </a:r>
            <a:r>
              <a:rPr lang="pt-PT" dirty="0" err="1"/>
              <a:t>Ín</a:t>
            </a:r>
            <a:r>
              <a:rPr lang="pt-PT" dirty="0"/>
              <a:t>, </a:t>
            </a:r>
            <a:r>
              <a:rPr lang="pt-PT" dirty="0" err="1"/>
              <a:t>colombia</a:t>
            </a:r>
            <a:r>
              <a:rPr lang="pt-PT" dirty="0"/>
              <a:t> </a:t>
            </a:r>
            <a:r>
              <a:rPr lang="pt-PT" sz="2200" dirty="0"/>
              <a:t>17-24 </a:t>
            </a:r>
            <a:r>
              <a:rPr lang="pt-PT" sz="2200" dirty="0" err="1"/>
              <a:t>march</a:t>
            </a:r>
            <a:r>
              <a:rPr lang="pt-PT" sz="2200" dirty="0"/>
              <a:t> 2018</a:t>
            </a:r>
            <a:r>
              <a:rPr lang="pt-PT" dirty="0"/>
              <a:t/>
            </a:r>
            <a:br>
              <a:rPr lang="pt-PT" dirty="0"/>
            </a:br>
            <a:endParaRPr lang="da-DK" dirty="0"/>
          </a:p>
        </p:txBody>
      </p:sp>
      <p:sp>
        <p:nvSpPr>
          <p:cNvPr id="17" name="Text Placeholder 16">
            <a:extLst>
              <a:ext uri="{FF2B5EF4-FFF2-40B4-BE49-F238E27FC236}">
                <a16:creationId xmlns="" xmlns:a16="http://schemas.microsoft.com/office/drawing/2014/main" id="{03E7C018-F992-AC4E-B326-47AC0826697F}"/>
              </a:ext>
            </a:extLst>
          </p:cNvPr>
          <p:cNvSpPr>
            <a:spLocks noGrp="1"/>
          </p:cNvSpPr>
          <p:nvPr>
            <p:ph type="body" sz="quarter" idx="13"/>
          </p:nvPr>
        </p:nvSpPr>
        <p:spPr>
          <a:xfrm>
            <a:off x="345443" y="1169689"/>
            <a:ext cx="4226557" cy="4908232"/>
          </a:xfrm>
        </p:spPr>
        <p:txBody>
          <a:bodyPr>
            <a:normAutofit fontScale="92500" lnSpcReduction="20000"/>
          </a:bodyPr>
          <a:lstStyle/>
          <a:p>
            <a:pPr marL="457200" indent="-457200">
              <a:buFont typeface="Arial" panose="020B0604020202020204" pitchFamily="34" charset="0"/>
              <a:buChar char="•"/>
            </a:pPr>
            <a:r>
              <a:rPr lang="da-DK" sz="2400" dirty="0" err="1"/>
              <a:t>Approval</a:t>
            </a:r>
            <a:r>
              <a:rPr lang="da-DK" sz="2400" dirty="0"/>
              <a:t> of 5 </a:t>
            </a:r>
            <a:r>
              <a:rPr lang="da-DK" sz="2400" dirty="0" err="1"/>
              <a:t>assessments</a:t>
            </a:r>
            <a:r>
              <a:rPr lang="da-DK" sz="2400" dirty="0"/>
              <a:t> on:</a:t>
            </a:r>
          </a:p>
          <a:p>
            <a:pPr marL="457200" indent="-457200">
              <a:buFont typeface="Arial" panose="020B0604020202020204" pitchFamily="34" charset="0"/>
              <a:buChar char="•"/>
            </a:pPr>
            <a:endParaRPr lang="da-DK" sz="2400" dirty="0"/>
          </a:p>
          <a:p>
            <a:pPr marL="914400" lvl="1" indent="-457200">
              <a:buFont typeface="Wingdings" pitchFamily="2" charset="2"/>
              <a:buChar char="Ø"/>
            </a:pPr>
            <a:r>
              <a:rPr lang="da-DK" sz="2000" dirty="0" err="1">
                <a:hlinkClick r:id="rId2"/>
              </a:rPr>
              <a:t>Africa</a:t>
            </a:r>
            <a:r>
              <a:rPr lang="da-DK" sz="2000" dirty="0">
                <a:hlinkClick r:id="rId2"/>
              </a:rPr>
              <a:t>; Asia-Pacific: Americas; Europe/Central Asia</a:t>
            </a:r>
            <a:endParaRPr lang="da-DK" sz="2000" dirty="0"/>
          </a:p>
          <a:p>
            <a:pPr marL="914400" lvl="1" indent="-457200">
              <a:buFont typeface="Wingdings" pitchFamily="2" charset="2"/>
              <a:buChar char="Ø"/>
            </a:pPr>
            <a:r>
              <a:rPr lang="da-DK" sz="2000" dirty="0">
                <a:hlinkClick r:id="rId3"/>
              </a:rPr>
              <a:t>Land </a:t>
            </a:r>
            <a:r>
              <a:rPr lang="da-DK" sz="2000" dirty="0" err="1">
                <a:hlinkClick r:id="rId3"/>
              </a:rPr>
              <a:t>degradation</a:t>
            </a:r>
            <a:r>
              <a:rPr lang="da-DK" sz="2000" dirty="0">
                <a:hlinkClick r:id="rId3"/>
              </a:rPr>
              <a:t> and restoration</a:t>
            </a:r>
            <a:endParaRPr lang="da-DK" sz="2000" dirty="0"/>
          </a:p>
          <a:p>
            <a:pPr marL="457200" indent="-457200">
              <a:buFont typeface="Arial" panose="020B0604020202020204" pitchFamily="34" charset="0"/>
              <a:buChar char="•"/>
            </a:pPr>
            <a:endParaRPr lang="da-DK" sz="2400" dirty="0"/>
          </a:p>
          <a:p>
            <a:pPr marL="457200" indent="-457200">
              <a:buFont typeface="Arial" panose="020B0604020202020204" pitchFamily="34" charset="0"/>
              <a:buChar char="•"/>
            </a:pPr>
            <a:r>
              <a:rPr lang="da-DK" sz="2400" dirty="0" err="1"/>
              <a:t>Scheduling</a:t>
            </a:r>
            <a:r>
              <a:rPr lang="da-DK" sz="2400" dirty="0"/>
              <a:t> of 3 new </a:t>
            </a:r>
            <a:r>
              <a:rPr lang="da-DK" sz="2400" dirty="0" err="1"/>
              <a:t>assessments</a:t>
            </a:r>
            <a:r>
              <a:rPr lang="da-DK" sz="2400" dirty="0"/>
              <a:t> on:</a:t>
            </a:r>
          </a:p>
          <a:p>
            <a:pPr marL="914400" lvl="1" indent="-457200">
              <a:buFont typeface="Wingdings" pitchFamily="2" charset="2"/>
              <a:buChar char="Ø"/>
            </a:pPr>
            <a:endParaRPr lang="da-DK" sz="2000" dirty="0"/>
          </a:p>
          <a:p>
            <a:pPr marL="914400" lvl="1" indent="-457200">
              <a:buFont typeface="Wingdings" pitchFamily="2" charset="2"/>
              <a:buChar char="Ø"/>
            </a:pPr>
            <a:r>
              <a:rPr lang="da-DK" sz="2000" dirty="0" err="1"/>
              <a:t>Sustainable</a:t>
            </a:r>
            <a:r>
              <a:rPr lang="da-DK" sz="2000" dirty="0"/>
              <a:t> </a:t>
            </a:r>
            <a:r>
              <a:rPr lang="da-DK" sz="2000" dirty="0" err="1"/>
              <a:t>use</a:t>
            </a:r>
            <a:r>
              <a:rPr lang="da-DK" sz="2000" dirty="0"/>
              <a:t> of </a:t>
            </a:r>
            <a:r>
              <a:rPr lang="da-DK" sz="2000" dirty="0" err="1"/>
              <a:t>wild</a:t>
            </a:r>
            <a:r>
              <a:rPr lang="da-DK" sz="2000" dirty="0"/>
              <a:t> species; </a:t>
            </a:r>
            <a:r>
              <a:rPr lang="da-DK" sz="2000" dirty="0" err="1"/>
              <a:t>methods</a:t>
            </a:r>
            <a:r>
              <a:rPr lang="da-DK" sz="2000" dirty="0"/>
              <a:t> for </a:t>
            </a:r>
            <a:r>
              <a:rPr lang="da-DK" sz="2000" dirty="0" err="1"/>
              <a:t>valuing</a:t>
            </a:r>
            <a:r>
              <a:rPr lang="da-DK" sz="2000" dirty="0"/>
              <a:t> </a:t>
            </a:r>
            <a:r>
              <a:rPr lang="da-DK" sz="2000" dirty="0" err="1"/>
              <a:t>biodiversity</a:t>
            </a:r>
            <a:r>
              <a:rPr lang="da-DK" sz="2000" dirty="0"/>
              <a:t>/</a:t>
            </a:r>
            <a:r>
              <a:rPr lang="da-DK" sz="2000" dirty="0" err="1"/>
              <a:t>nature’s</a:t>
            </a:r>
            <a:r>
              <a:rPr lang="da-DK" sz="2000" dirty="0"/>
              <a:t> </a:t>
            </a:r>
            <a:r>
              <a:rPr lang="da-DK" sz="2000" dirty="0" err="1"/>
              <a:t>benefits</a:t>
            </a:r>
            <a:r>
              <a:rPr lang="da-DK" sz="2000" dirty="0"/>
              <a:t> to </a:t>
            </a:r>
            <a:r>
              <a:rPr lang="da-DK" sz="2000" dirty="0" err="1"/>
              <a:t>people</a:t>
            </a:r>
            <a:r>
              <a:rPr lang="da-DK" sz="2000" dirty="0"/>
              <a:t> (</a:t>
            </a:r>
            <a:r>
              <a:rPr lang="da-DK" sz="2000" dirty="0" err="1"/>
              <a:t>starting</a:t>
            </a:r>
            <a:r>
              <a:rPr lang="da-DK" sz="2000" dirty="0"/>
              <a:t> </a:t>
            </a:r>
            <a:r>
              <a:rPr lang="da-DK" sz="2000" dirty="0" err="1"/>
              <a:t>now</a:t>
            </a:r>
            <a:r>
              <a:rPr lang="da-DK" sz="2000" dirty="0"/>
              <a:t>)</a:t>
            </a:r>
          </a:p>
          <a:p>
            <a:pPr marL="914400" lvl="1" indent="-457200">
              <a:buFont typeface="Wingdings" pitchFamily="2" charset="2"/>
              <a:buChar char="Ø"/>
            </a:pPr>
            <a:endParaRPr lang="da-DK" sz="2000" dirty="0"/>
          </a:p>
          <a:p>
            <a:pPr marL="914400" lvl="1" indent="-457200">
              <a:buFont typeface="Wingdings" pitchFamily="2" charset="2"/>
              <a:buChar char="Ø"/>
            </a:pPr>
            <a:r>
              <a:rPr lang="da-DK" sz="2000" dirty="0" err="1"/>
              <a:t>Invasive</a:t>
            </a:r>
            <a:r>
              <a:rPr lang="da-DK" sz="2000" dirty="0"/>
              <a:t> </a:t>
            </a:r>
            <a:r>
              <a:rPr lang="da-DK" sz="2000" dirty="0" err="1"/>
              <a:t>alien</a:t>
            </a:r>
            <a:r>
              <a:rPr lang="da-DK" sz="2000" dirty="0"/>
              <a:t> species (</a:t>
            </a:r>
            <a:r>
              <a:rPr lang="da-DK" sz="2000" dirty="0" err="1"/>
              <a:t>starting</a:t>
            </a:r>
            <a:r>
              <a:rPr lang="da-DK" sz="2000" dirty="0"/>
              <a:t> 2019)</a:t>
            </a:r>
          </a:p>
          <a:p>
            <a:pPr marL="914400" lvl="1" indent="-457200">
              <a:buFont typeface="Wingdings" pitchFamily="2" charset="2"/>
              <a:buChar char="Ø"/>
            </a:pPr>
            <a:endParaRPr lang="da-DK" sz="2000" dirty="0"/>
          </a:p>
          <a:p>
            <a:pPr marL="457200" indent="-457200">
              <a:buFont typeface="Arial" panose="020B0604020202020204" pitchFamily="34" charset="0"/>
              <a:buChar char="•"/>
            </a:pPr>
            <a:endParaRPr lang="da-DK" sz="2400" dirty="0"/>
          </a:p>
          <a:p>
            <a:pPr marL="457200" indent="-457200">
              <a:buFont typeface="Arial" panose="020B0604020202020204" pitchFamily="34" charset="0"/>
              <a:buChar char="•"/>
            </a:pPr>
            <a:endParaRPr lang="da-DK" sz="2400" dirty="0"/>
          </a:p>
          <a:p>
            <a:pPr marL="457200" indent="-457200">
              <a:buFont typeface="Arial" panose="020B0604020202020204" pitchFamily="34" charset="0"/>
              <a:buChar char="•"/>
            </a:pPr>
            <a:endParaRPr lang="da-DK" sz="2400" dirty="0"/>
          </a:p>
        </p:txBody>
      </p:sp>
      <p:sp>
        <p:nvSpPr>
          <p:cNvPr id="16" name="Text Placeholder 15">
            <a:extLst>
              <a:ext uri="{FF2B5EF4-FFF2-40B4-BE49-F238E27FC236}">
                <a16:creationId xmlns="" xmlns:a16="http://schemas.microsoft.com/office/drawing/2014/main" id="{5F2B63DE-CCD6-2E42-A9DB-9F1546414152}"/>
              </a:ext>
            </a:extLst>
          </p:cNvPr>
          <p:cNvSpPr>
            <a:spLocks noGrp="1"/>
          </p:cNvSpPr>
          <p:nvPr>
            <p:ph type="body" sz="quarter" idx="10"/>
          </p:nvPr>
        </p:nvSpPr>
        <p:spPr/>
        <p:txBody>
          <a:bodyPr/>
          <a:lstStyle/>
          <a:p>
            <a:r>
              <a:rPr lang="da-DK" dirty="0">
                <a:hlinkClick r:id="rId4"/>
              </a:rPr>
              <a:t>https://www.ipbes.net/event/ipbes-6-plenary</a:t>
            </a:r>
            <a:endParaRPr lang="da-DK" dirty="0"/>
          </a:p>
        </p:txBody>
      </p:sp>
      <p:pic>
        <p:nvPicPr>
          <p:cNvPr id="14" name="Picture 13">
            <a:extLst>
              <a:ext uri="{FF2B5EF4-FFF2-40B4-BE49-F238E27FC236}">
                <a16:creationId xmlns="" xmlns:a16="http://schemas.microsoft.com/office/drawing/2014/main" id="{DA338C3F-6AAB-6846-BC03-2E89787D52C9}"/>
              </a:ext>
            </a:extLst>
          </p:cNvPr>
          <p:cNvPicPr>
            <a:picLocks noChangeAspect="1"/>
          </p:cNvPicPr>
          <p:nvPr/>
        </p:nvPicPr>
        <p:blipFill>
          <a:blip r:embed="rId5"/>
          <a:stretch>
            <a:fillRect/>
          </a:stretch>
        </p:blipFill>
        <p:spPr>
          <a:xfrm>
            <a:off x="4782766" y="1309688"/>
            <a:ext cx="3904034" cy="2928026"/>
          </a:xfrm>
          <a:prstGeom prst="rect">
            <a:avLst/>
          </a:prstGeom>
        </p:spPr>
      </p:pic>
      <p:sp>
        <p:nvSpPr>
          <p:cNvPr id="2" name="TextBox 1">
            <a:extLst>
              <a:ext uri="{FF2B5EF4-FFF2-40B4-BE49-F238E27FC236}">
                <a16:creationId xmlns="" xmlns:a16="http://schemas.microsoft.com/office/drawing/2014/main" id="{7A38CA8C-C688-4243-A25E-7BA2F74DB6D3}"/>
              </a:ext>
            </a:extLst>
          </p:cNvPr>
          <p:cNvSpPr txBox="1"/>
          <p:nvPr/>
        </p:nvSpPr>
        <p:spPr>
          <a:xfrm>
            <a:off x="4874206" y="4377713"/>
            <a:ext cx="3911600" cy="1754326"/>
          </a:xfrm>
          <a:prstGeom prst="rect">
            <a:avLst/>
          </a:prstGeom>
          <a:noFill/>
          <a:ln w="28575">
            <a:solidFill>
              <a:schemeClr val="tx1"/>
            </a:solidFill>
          </a:ln>
        </p:spPr>
        <p:txBody>
          <a:bodyPr wrap="square" rtlCol="0">
            <a:spAutoFit/>
          </a:bodyPr>
          <a:lstStyle/>
          <a:p>
            <a:r>
              <a:rPr lang="da-DK" dirty="0">
                <a:latin typeface="Arial" panose="020B0604020202020204" pitchFamily="34" charset="0"/>
                <a:cs typeface="Arial" panose="020B0604020202020204" pitchFamily="34" charset="0"/>
              </a:rPr>
              <a:t>PLUS:</a:t>
            </a:r>
          </a:p>
          <a:p>
            <a:pPr marL="285750" indent="-285750">
              <a:buFont typeface="Arial" panose="020B0604020202020204" pitchFamily="34" charset="0"/>
              <a:buChar char="•"/>
            </a:pPr>
            <a:r>
              <a:rPr lang="da-DK" dirty="0" err="1">
                <a:latin typeface="Arial" panose="020B0604020202020204" pitchFamily="34" charset="0"/>
                <a:cs typeface="Arial" panose="020B0604020202020204" pitchFamily="34" charset="0"/>
              </a:rPr>
              <a:t>Review</a:t>
            </a:r>
            <a:r>
              <a:rPr lang="da-DK" dirty="0">
                <a:latin typeface="Arial" panose="020B0604020202020204" pitchFamily="34" charset="0"/>
                <a:cs typeface="Arial" panose="020B0604020202020204" pitchFamily="34" charset="0"/>
              </a:rPr>
              <a:t> of </a:t>
            </a:r>
            <a:r>
              <a:rPr lang="da-DK" dirty="0" err="1">
                <a:latin typeface="Arial" panose="020B0604020202020204" pitchFamily="34" charset="0"/>
                <a:cs typeface="Arial" panose="020B0604020202020204" pitchFamily="34" charset="0"/>
              </a:rPr>
              <a:t>work</a:t>
            </a:r>
            <a:r>
              <a:rPr lang="da-DK" dirty="0">
                <a:latin typeface="Arial" panose="020B0604020202020204" pitchFamily="34" charset="0"/>
                <a:cs typeface="Arial" panose="020B0604020202020204" pitchFamily="34" charset="0"/>
              </a:rPr>
              <a:t> programme, </a:t>
            </a:r>
            <a:r>
              <a:rPr lang="da-DK" dirty="0" err="1">
                <a:latin typeface="Arial" panose="020B0604020202020204" pitchFamily="34" charset="0"/>
                <a:cs typeface="Arial" panose="020B0604020202020204" pitchFamily="34" charset="0"/>
              </a:rPr>
              <a:t>draft</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strategic</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framework</a:t>
            </a:r>
            <a:r>
              <a:rPr lang="da-DK" dirty="0">
                <a:latin typeface="Arial" panose="020B0604020202020204" pitchFamily="34" charset="0"/>
                <a:cs typeface="Arial" panose="020B0604020202020204" pitchFamily="34" charset="0"/>
              </a:rPr>
              <a:t> to 2030</a:t>
            </a:r>
          </a:p>
          <a:p>
            <a:pPr marL="285750" indent="-285750">
              <a:buFont typeface="Arial" panose="020B0604020202020204" pitchFamily="34" charset="0"/>
              <a:buChar char="•"/>
            </a:pPr>
            <a:r>
              <a:rPr lang="da-DK" dirty="0" err="1">
                <a:latin typeface="Arial" panose="020B0604020202020204" pitchFamily="34" charset="0"/>
                <a:cs typeface="Arial" panose="020B0604020202020204" pitchFamily="34" charset="0"/>
              </a:rPr>
              <a:t>Election</a:t>
            </a:r>
            <a:r>
              <a:rPr lang="da-DK" dirty="0">
                <a:latin typeface="Arial" panose="020B0604020202020204" pitchFamily="34" charset="0"/>
                <a:cs typeface="Arial" panose="020B0604020202020204" pitchFamily="34" charset="0"/>
              </a:rPr>
              <a:t> of new </a:t>
            </a:r>
            <a:r>
              <a:rPr lang="da-DK" dirty="0" err="1">
                <a:latin typeface="Arial" panose="020B0604020202020204" pitchFamily="34" charset="0"/>
                <a:cs typeface="Arial" panose="020B0604020202020204" pitchFamily="34" charset="0"/>
              </a:rPr>
              <a:t>Multidisciplinary</a:t>
            </a:r>
            <a:r>
              <a:rPr lang="da-DK" dirty="0">
                <a:latin typeface="Arial" panose="020B0604020202020204" pitchFamily="34" charset="0"/>
                <a:cs typeface="Arial" panose="020B0604020202020204" pitchFamily="34" charset="0"/>
              </a:rPr>
              <a:t> Expert Panel (MEP)</a:t>
            </a:r>
          </a:p>
          <a:p>
            <a:pPr marL="285750" indent="-285750">
              <a:buFont typeface="Arial" panose="020B0604020202020204" pitchFamily="34" charset="0"/>
              <a:buChar char="•"/>
            </a:pPr>
            <a:r>
              <a:rPr lang="da-DK" dirty="0" err="1">
                <a:latin typeface="Arial" panose="020B0604020202020204" pitchFamily="34" charset="0"/>
                <a:cs typeface="Arial" panose="020B0604020202020204" pitchFamily="34" charset="0"/>
              </a:rPr>
              <a:t>MoU</a:t>
            </a:r>
            <a:r>
              <a:rPr lang="da-DK" dirty="0">
                <a:latin typeface="Arial" panose="020B0604020202020204" pitchFamily="34" charset="0"/>
                <a:cs typeface="Arial" panose="020B0604020202020204" pitchFamily="34" charset="0"/>
              </a:rPr>
              <a:t> with GBIF!</a:t>
            </a:r>
          </a:p>
        </p:txBody>
      </p:sp>
    </p:spTree>
    <p:extLst>
      <p:ext uri="{BB962C8B-B14F-4D97-AF65-F5344CB8AC3E}">
        <p14:creationId xmlns:p14="http://schemas.microsoft.com/office/powerpoint/2010/main" val="4201780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err="1"/>
              <a:t>Gbif</a:t>
            </a:r>
            <a:r>
              <a:rPr lang="en-GB" dirty="0"/>
              <a:t> community webinar, 5</a:t>
            </a:r>
            <a:r>
              <a:rPr lang="en-GB" baseline="30000" dirty="0"/>
              <a:t>th</a:t>
            </a:r>
            <a:r>
              <a:rPr lang="en-GB" dirty="0"/>
              <a:t> </a:t>
            </a:r>
            <a:r>
              <a:rPr lang="en-GB" dirty="0" err="1"/>
              <a:t>april</a:t>
            </a:r>
            <a:r>
              <a:rPr lang="en-GB" dirty="0"/>
              <a:t> 2018 </a:t>
            </a:r>
          </a:p>
        </p:txBody>
      </p:sp>
      <p:sp>
        <p:nvSpPr>
          <p:cNvPr id="3" name="Title 2"/>
          <p:cNvSpPr>
            <a:spLocks noGrp="1"/>
          </p:cNvSpPr>
          <p:nvPr>
            <p:ph type="title"/>
          </p:nvPr>
        </p:nvSpPr>
        <p:spPr>
          <a:xfrm>
            <a:off x="440597" y="2628562"/>
            <a:ext cx="8054116" cy="3234267"/>
          </a:xfrm>
        </p:spPr>
        <p:txBody>
          <a:bodyPr/>
          <a:lstStyle/>
          <a:p>
            <a:r>
              <a:rPr lang="en-GB" sz="4400" b="1" dirty="0"/>
              <a:t>Wrap-up</a:t>
            </a:r>
            <a:br>
              <a:rPr lang="en-GB" sz="4400" b="1" dirty="0"/>
            </a:br>
            <a:endParaRPr lang="en-GB" sz="2400" dirty="0"/>
          </a:p>
        </p:txBody>
      </p:sp>
      <p:sp>
        <p:nvSpPr>
          <p:cNvPr id="4" name="Text Placeholder 3"/>
          <p:cNvSpPr>
            <a:spLocks noGrp="1"/>
          </p:cNvSpPr>
          <p:nvPr>
            <p:ph type="body" idx="1"/>
          </p:nvPr>
        </p:nvSpPr>
        <p:spPr/>
        <p:txBody>
          <a:bodyPr/>
          <a:lstStyle/>
          <a:p>
            <a:r>
              <a:rPr lang="en-GB" dirty="0"/>
              <a:t>Tim Hirsch, Deputy Director</a:t>
            </a:r>
          </a:p>
        </p:txBody>
      </p:sp>
    </p:spTree>
    <p:extLst>
      <p:ext uri="{BB962C8B-B14F-4D97-AF65-F5344CB8AC3E}">
        <p14:creationId xmlns:p14="http://schemas.microsoft.com/office/powerpoint/2010/main" val="409975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C507E6-D594-C649-ABFF-CAE8F1C7F4DA}"/>
              </a:ext>
            </a:extLst>
          </p:cNvPr>
          <p:cNvSpPr>
            <a:spLocks noGrp="1"/>
          </p:cNvSpPr>
          <p:nvPr>
            <p:ph type="title"/>
          </p:nvPr>
        </p:nvSpPr>
        <p:spPr/>
        <p:txBody>
          <a:bodyPr>
            <a:normAutofit fontScale="90000"/>
          </a:bodyPr>
          <a:lstStyle/>
          <a:p>
            <a:r>
              <a:rPr lang="da-DK" dirty="0"/>
              <a:t>Ipbes-6 PLENARY MEETING, MEDELL</a:t>
            </a:r>
            <a:r>
              <a:rPr lang="pt-PT" dirty="0" err="1"/>
              <a:t>Ín</a:t>
            </a:r>
            <a:r>
              <a:rPr lang="pt-PT" dirty="0"/>
              <a:t>, </a:t>
            </a:r>
            <a:r>
              <a:rPr lang="pt-PT" dirty="0" err="1"/>
              <a:t>colombia</a:t>
            </a:r>
            <a:r>
              <a:rPr lang="pt-PT" dirty="0"/>
              <a:t> </a:t>
            </a:r>
            <a:r>
              <a:rPr lang="pt-PT" sz="2200" dirty="0"/>
              <a:t>17-24 </a:t>
            </a:r>
            <a:r>
              <a:rPr lang="pt-PT" sz="2200" dirty="0" err="1"/>
              <a:t>march</a:t>
            </a:r>
            <a:r>
              <a:rPr lang="pt-PT" sz="2200" dirty="0"/>
              <a:t> 2018</a:t>
            </a:r>
            <a:endParaRPr lang="da-DK" dirty="0"/>
          </a:p>
        </p:txBody>
      </p:sp>
      <p:sp>
        <p:nvSpPr>
          <p:cNvPr id="3" name="Text Placeholder 2">
            <a:extLst>
              <a:ext uri="{FF2B5EF4-FFF2-40B4-BE49-F238E27FC236}">
                <a16:creationId xmlns="" xmlns:a16="http://schemas.microsoft.com/office/drawing/2014/main" id="{86FB3C61-77D0-494A-98C2-8B49ED170376}"/>
              </a:ext>
            </a:extLst>
          </p:cNvPr>
          <p:cNvSpPr>
            <a:spLocks noGrp="1"/>
          </p:cNvSpPr>
          <p:nvPr>
            <p:ph type="body" sz="quarter" idx="10"/>
          </p:nvPr>
        </p:nvSpPr>
        <p:spPr/>
        <p:txBody>
          <a:bodyPr/>
          <a:lstStyle/>
          <a:p>
            <a:r>
              <a:rPr lang="da-DK" dirty="0">
                <a:hlinkClick r:id="rId2"/>
              </a:rPr>
              <a:t>https://www.sibcolombia.net/proyectos/colombiabio/</a:t>
            </a:r>
            <a:r>
              <a:rPr lang="da-DK" dirty="0"/>
              <a:t>  </a:t>
            </a:r>
          </a:p>
        </p:txBody>
      </p:sp>
      <p:pic>
        <p:nvPicPr>
          <p:cNvPr id="6" name="Picture 5">
            <a:extLst>
              <a:ext uri="{FF2B5EF4-FFF2-40B4-BE49-F238E27FC236}">
                <a16:creationId xmlns="" xmlns:a16="http://schemas.microsoft.com/office/drawing/2014/main" id="{3F7B9F09-6B25-6E44-958F-AAC9AD2F8CE4}"/>
              </a:ext>
            </a:extLst>
          </p:cNvPr>
          <p:cNvPicPr>
            <a:picLocks noChangeAspect="1"/>
          </p:cNvPicPr>
          <p:nvPr/>
        </p:nvPicPr>
        <p:blipFill>
          <a:blip r:embed="rId3"/>
          <a:stretch>
            <a:fillRect/>
          </a:stretch>
        </p:blipFill>
        <p:spPr>
          <a:xfrm>
            <a:off x="5044308" y="1278080"/>
            <a:ext cx="3773245" cy="2829934"/>
          </a:xfrm>
          <a:prstGeom prst="rect">
            <a:avLst/>
          </a:prstGeom>
        </p:spPr>
      </p:pic>
      <p:pic>
        <p:nvPicPr>
          <p:cNvPr id="8" name="Picture 7">
            <a:extLst>
              <a:ext uri="{FF2B5EF4-FFF2-40B4-BE49-F238E27FC236}">
                <a16:creationId xmlns="" xmlns:a16="http://schemas.microsoft.com/office/drawing/2014/main" id="{F0A5A1E8-3CE1-874D-B911-C03F52DDAA85}"/>
              </a:ext>
            </a:extLst>
          </p:cNvPr>
          <p:cNvPicPr>
            <a:picLocks noChangeAspect="1"/>
          </p:cNvPicPr>
          <p:nvPr/>
        </p:nvPicPr>
        <p:blipFill>
          <a:blip r:embed="rId4"/>
          <a:stretch>
            <a:fillRect/>
          </a:stretch>
        </p:blipFill>
        <p:spPr>
          <a:xfrm>
            <a:off x="321676" y="1245913"/>
            <a:ext cx="4540505" cy="3405379"/>
          </a:xfrm>
          <a:prstGeom prst="rect">
            <a:avLst/>
          </a:prstGeom>
        </p:spPr>
      </p:pic>
      <p:sp>
        <p:nvSpPr>
          <p:cNvPr id="9" name="TextBox 8">
            <a:extLst>
              <a:ext uri="{FF2B5EF4-FFF2-40B4-BE49-F238E27FC236}">
                <a16:creationId xmlns="" xmlns:a16="http://schemas.microsoft.com/office/drawing/2014/main" id="{2B6DEB6E-1566-2240-A6F8-0320E4EE5328}"/>
              </a:ext>
            </a:extLst>
          </p:cNvPr>
          <p:cNvSpPr txBox="1"/>
          <p:nvPr/>
        </p:nvSpPr>
        <p:spPr>
          <a:xfrm>
            <a:off x="321676" y="4899991"/>
            <a:ext cx="7539797" cy="923330"/>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Official </a:t>
            </a:r>
            <a:r>
              <a:rPr lang="da-DK" dirty="0" err="1">
                <a:latin typeface="Arial" panose="020B0604020202020204" pitchFamily="34" charset="0"/>
                <a:cs typeface="Arial" panose="020B0604020202020204" pitchFamily="34" charset="0"/>
              </a:rPr>
              <a:t>opening</a:t>
            </a:r>
            <a:r>
              <a:rPr lang="da-DK" dirty="0">
                <a:latin typeface="Arial" panose="020B0604020202020204" pitchFamily="34" charset="0"/>
                <a:cs typeface="Arial" panose="020B0604020202020204" pitchFamily="34" charset="0"/>
              </a:rPr>
              <a:t> by </a:t>
            </a:r>
            <a:r>
              <a:rPr lang="da-DK" dirty="0" err="1">
                <a:latin typeface="Arial" panose="020B0604020202020204" pitchFamily="34" charset="0"/>
                <a:cs typeface="Arial" panose="020B0604020202020204" pitchFamily="34" charset="0"/>
              </a:rPr>
              <a:t>Colombian</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President</a:t>
            </a:r>
            <a:r>
              <a:rPr lang="da-DK" dirty="0">
                <a:latin typeface="Arial" panose="020B0604020202020204" pitchFamily="34" charset="0"/>
                <a:cs typeface="Arial" panose="020B0604020202020204" pitchFamily="34" charset="0"/>
              </a:rPr>
              <a:t> Juan Manuel Santos </a:t>
            </a:r>
            <a:r>
              <a:rPr lang="da-DK" dirty="0" err="1">
                <a:latin typeface="Arial" panose="020B0604020202020204" pitchFamily="34" charset="0"/>
                <a:cs typeface="Arial" panose="020B0604020202020204" pitchFamily="34" charset="0"/>
              </a:rPr>
              <a:t>highlighted</a:t>
            </a:r>
            <a:r>
              <a:rPr lang="da-DK" dirty="0">
                <a:latin typeface="Arial" panose="020B0604020202020204" pitchFamily="34" charset="0"/>
                <a:cs typeface="Arial" panose="020B0604020202020204" pitchFamily="34" charset="0"/>
              </a:rPr>
              <a:t> ‘Colombia Bio’ programme </a:t>
            </a:r>
            <a:r>
              <a:rPr lang="da-DK" dirty="0" err="1">
                <a:latin typeface="Arial" panose="020B0604020202020204" pitchFamily="34" charset="0"/>
                <a:cs typeface="Arial" panose="020B0604020202020204" pitchFamily="34" charset="0"/>
              </a:rPr>
              <a:t>involving</a:t>
            </a:r>
            <a:r>
              <a:rPr lang="da-DK" dirty="0">
                <a:latin typeface="Arial" panose="020B0604020202020204" pitchFamily="34" charset="0"/>
                <a:cs typeface="Arial" panose="020B0604020202020204" pitchFamily="34" charset="0"/>
              </a:rPr>
              <a:t> GBIF node </a:t>
            </a:r>
            <a:r>
              <a:rPr lang="da-DK" dirty="0" err="1">
                <a:latin typeface="Arial" panose="020B0604020202020204" pitchFamily="34" charset="0"/>
                <a:cs typeface="Arial" panose="020B0604020202020204" pitchFamily="34" charset="0"/>
              </a:rPr>
              <a:t>SiB</a:t>
            </a:r>
            <a:r>
              <a:rPr lang="da-DK" dirty="0">
                <a:latin typeface="Arial" panose="020B0604020202020204" pitchFamily="34" charset="0"/>
                <a:cs typeface="Arial" panose="020B0604020202020204" pitchFamily="34" charset="0"/>
              </a:rPr>
              <a:t>-Colombia and </a:t>
            </a:r>
            <a:r>
              <a:rPr lang="da-DK" dirty="0" err="1">
                <a:latin typeface="Arial" panose="020B0604020202020204" pitchFamily="34" charset="0"/>
                <a:cs typeface="Arial" panose="020B0604020202020204" pitchFamily="34" charset="0"/>
              </a:rPr>
              <a:t>dept</a:t>
            </a:r>
            <a:r>
              <a:rPr lang="da-DK" dirty="0">
                <a:latin typeface="Arial" panose="020B0604020202020204" pitchFamily="34" charset="0"/>
                <a:cs typeface="Arial" panose="020B0604020202020204" pitchFamily="34" charset="0"/>
              </a:rPr>
              <a:t> of science, </a:t>
            </a:r>
            <a:r>
              <a:rPr lang="da-DK" dirty="0" err="1">
                <a:latin typeface="Arial" panose="020B0604020202020204" pitchFamily="34" charset="0"/>
                <a:cs typeface="Arial" panose="020B0604020202020204" pitchFamily="34" charset="0"/>
              </a:rPr>
              <a:t>technology</a:t>
            </a:r>
            <a:r>
              <a:rPr lang="da-DK" dirty="0">
                <a:latin typeface="Arial" panose="020B0604020202020204" pitchFamily="34" charset="0"/>
                <a:cs typeface="Arial" panose="020B0604020202020204" pitchFamily="34" charset="0"/>
              </a:rPr>
              <a:t> and innovation (</a:t>
            </a:r>
            <a:r>
              <a:rPr lang="da-DK" dirty="0" err="1">
                <a:latin typeface="Arial" panose="020B0604020202020204" pitchFamily="34" charset="0"/>
                <a:cs typeface="Arial" panose="020B0604020202020204" pitchFamily="34" charset="0"/>
              </a:rPr>
              <a:t>Colciencias</a:t>
            </a:r>
            <a:r>
              <a:rPr lang="da-DK"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46866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B05164-5453-EB45-BD30-4EA46D2CE573}"/>
              </a:ext>
            </a:extLst>
          </p:cNvPr>
          <p:cNvSpPr>
            <a:spLocks noGrp="1"/>
          </p:cNvSpPr>
          <p:nvPr>
            <p:ph type="title"/>
          </p:nvPr>
        </p:nvSpPr>
        <p:spPr/>
        <p:txBody>
          <a:bodyPr/>
          <a:lstStyle/>
          <a:p>
            <a:r>
              <a:rPr lang="da-DK" dirty="0"/>
              <a:t>IPBES-GBIF Mou</a:t>
            </a:r>
          </a:p>
        </p:txBody>
      </p:sp>
      <p:sp>
        <p:nvSpPr>
          <p:cNvPr id="4" name="Text Placeholder 3">
            <a:extLst>
              <a:ext uri="{FF2B5EF4-FFF2-40B4-BE49-F238E27FC236}">
                <a16:creationId xmlns="" xmlns:a16="http://schemas.microsoft.com/office/drawing/2014/main" id="{B0742BC9-9103-004F-B534-08E329F433B7}"/>
              </a:ext>
            </a:extLst>
          </p:cNvPr>
          <p:cNvSpPr>
            <a:spLocks noGrp="1"/>
          </p:cNvSpPr>
          <p:nvPr>
            <p:ph type="body" sz="quarter" idx="10"/>
          </p:nvPr>
        </p:nvSpPr>
        <p:spPr/>
        <p:txBody>
          <a:bodyPr/>
          <a:lstStyle/>
          <a:p>
            <a:r>
              <a:rPr lang="da-DK" dirty="0">
                <a:hlinkClick r:id="rId2"/>
              </a:rPr>
              <a:t>https://www.gbif.org/news/2ggIFqrxre4im4oSMeMmA2/gbif-formalizes-collaboration-with-biodiversity-assessment-platform</a:t>
            </a:r>
            <a:r>
              <a:rPr lang="da-DK" dirty="0"/>
              <a:t> </a:t>
            </a:r>
            <a:r>
              <a:rPr lang="da-DK" dirty="0">
                <a:hlinkClick r:id="rId3"/>
              </a:rPr>
              <a:t>https://youtu.be/eUFbO6slHv4</a:t>
            </a:r>
            <a:r>
              <a:rPr lang="da-DK" dirty="0"/>
              <a:t>   </a:t>
            </a:r>
          </a:p>
        </p:txBody>
      </p:sp>
      <p:pic>
        <p:nvPicPr>
          <p:cNvPr id="6" name="Picture 5">
            <a:extLst>
              <a:ext uri="{FF2B5EF4-FFF2-40B4-BE49-F238E27FC236}">
                <a16:creationId xmlns="" xmlns:a16="http://schemas.microsoft.com/office/drawing/2014/main" id="{8BD59C82-5467-D147-A632-F355BDC168FB}"/>
              </a:ext>
            </a:extLst>
          </p:cNvPr>
          <p:cNvPicPr>
            <a:picLocks noChangeAspect="1"/>
          </p:cNvPicPr>
          <p:nvPr/>
        </p:nvPicPr>
        <p:blipFill>
          <a:blip r:embed="rId4"/>
          <a:stretch>
            <a:fillRect/>
          </a:stretch>
        </p:blipFill>
        <p:spPr>
          <a:xfrm>
            <a:off x="1989124" y="802640"/>
            <a:ext cx="4790968" cy="3189357"/>
          </a:xfrm>
          <a:prstGeom prst="rect">
            <a:avLst/>
          </a:prstGeom>
          <a:ln>
            <a:solidFill>
              <a:schemeClr val="tx1"/>
            </a:solidFill>
          </a:ln>
        </p:spPr>
      </p:pic>
      <p:sp>
        <p:nvSpPr>
          <p:cNvPr id="7" name="TextBox 6">
            <a:extLst>
              <a:ext uri="{FF2B5EF4-FFF2-40B4-BE49-F238E27FC236}">
                <a16:creationId xmlns="" xmlns:a16="http://schemas.microsoft.com/office/drawing/2014/main" id="{C471415D-2AFC-2248-95DA-D5828207B450}"/>
              </a:ext>
            </a:extLst>
          </p:cNvPr>
          <p:cNvSpPr txBox="1"/>
          <p:nvPr/>
        </p:nvSpPr>
        <p:spPr>
          <a:xfrm>
            <a:off x="457200" y="4045411"/>
            <a:ext cx="8702675" cy="2308324"/>
          </a:xfrm>
          <a:prstGeom prst="rect">
            <a:avLst/>
          </a:prstGeom>
          <a:noFill/>
        </p:spPr>
        <p:txBody>
          <a:bodyPr wrap="square" rtlCol="0">
            <a:spAutoFit/>
          </a:bodyPr>
          <a:lstStyle/>
          <a:p>
            <a:pPr marL="285750" indent="-285750">
              <a:buFont typeface="Arial" panose="020B0604020202020204" pitchFamily="34" charset="0"/>
              <a:buChar char="•"/>
            </a:pPr>
            <a:r>
              <a:rPr lang="da-DK" dirty="0"/>
              <a:t>Helping IPBES to </a:t>
            </a:r>
            <a:r>
              <a:rPr lang="da-DK" dirty="0" err="1"/>
              <a:t>identify</a:t>
            </a:r>
            <a:r>
              <a:rPr lang="da-DK" dirty="0"/>
              <a:t> and </a:t>
            </a:r>
            <a:r>
              <a:rPr lang="da-DK" dirty="0" err="1"/>
              <a:t>access</a:t>
            </a:r>
            <a:r>
              <a:rPr lang="da-DK" dirty="0"/>
              <a:t> datasets relevant to </a:t>
            </a:r>
            <a:r>
              <a:rPr lang="da-DK" dirty="0" err="1"/>
              <a:t>assessments</a:t>
            </a:r>
            <a:r>
              <a:rPr lang="da-DK" dirty="0"/>
              <a:t>, </a:t>
            </a:r>
            <a:r>
              <a:rPr lang="da-DK" dirty="0" err="1"/>
              <a:t>indicators</a:t>
            </a: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Using </a:t>
            </a:r>
            <a:r>
              <a:rPr lang="da-DK" dirty="0" err="1"/>
              <a:t>knowledge</a:t>
            </a:r>
            <a:r>
              <a:rPr lang="da-DK" dirty="0"/>
              <a:t> </a:t>
            </a:r>
            <a:r>
              <a:rPr lang="da-DK" dirty="0" err="1"/>
              <a:t>gaps</a:t>
            </a:r>
            <a:r>
              <a:rPr lang="da-DK" dirty="0"/>
              <a:t> </a:t>
            </a:r>
            <a:r>
              <a:rPr lang="da-DK" dirty="0" err="1"/>
              <a:t>identified</a:t>
            </a:r>
            <a:r>
              <a:rPr lang="da-DK" dirty="0"/>
              <a:t> </a:t>
            </a:r>
            <a:r>
              <a:rPr lang="da-DK" dirty="0" err="1"/>
              <a:t>through</a:t>
            </a:r>
            <a:r>
              <a:rPr lang="da-DK" dirty="0"/>
              <a:t> IPBES to </a:t>
            </a:r>
            <a:r>
              <a:rPr lang="da-DK" dirty="0" err="1"/>
              <a:t>prioritise</a:t>
            </a:r>
            <a:r>
              <a:rPr lang="da-DK" dirty="0"/>
              <a:t> data </a:t>
            </a:r>
            <a:r>
              <a:rPr lang="da-DK" dirty="0" err="1"/>
              <a:t>mobilization</a:t>
            </a:r>
            <a:r>
              <a:rPr lang="da-DK" dirty="0"/>
              <a:t> </a:t>
            </a:r>
            <a:r>
              <a:rPr lang="da-DK" dirty="0" err="1"/>
              <a:t>through</a:t>
            </a:r>
            <a:r>
              <a:rPr lang="da-DK" dirty="0"/>
              <a:t> GBIF nodes and </a:t>
            </a:r>
            <a:r>
              <a:rPr lang="da-DK" dirty="0" err="1"/>
              <a:t>publishers</a:t>
            </a: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err="1"/>
              <a:t>Coordinating</a:t>
            </a:r>
            <a:r>
              <a:rPr lang="da-DK" dirty="0"/>
              <a:t>  </a:t>
            </a:r>
            <a:r>
              <a:rPr lang="da-DK" dirty="0" err="1"/>
              <a:t>capacity</a:t>
            </a:r>
            <a:r>
              <a:rPr lang="da-DK" dirty="0"/>
              <a:t> </a:t>
            </a:r>
            <a:r>
              <a:rPr lang="da-DK" dirty="0" err="1"/>
              <a:t>building</a:t>
            </a:r>
            <a:r>
              <a:rPr lang="da-DK" dirty="0"/>
              <a:t> to support data </a:t>
            </a:r>
            <a:r>
              <a:rPr lang="da-DK" dirty="0" err="1"/>
              <a:t>mobilization</a:t>
            </a:r>
            <a:r>
              <a:rPr lang="da-DK" dirty="0"/>
              <a:t> &amp; </a:t>
            </a:r>
            <a:r>
              <a:rPr lang="da-DK" dirty="0" err="1"/>
              <a:t>access</a:t>
            </a:r>
            <a:r>
              <a:rPr lang="da-DK" dirty="0"/>
              <a:t> relevant to IPBES</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err="1"/>
              <a:t>Encouraging</a:t>
            </a:r>
            <a:r>
              <a:rPr lang="da-DK" dirty="0"/>
              <a:t>  </a:t>
            </a:r>
            <a:r>
              <a:rPr lang="da-DK" dirty="0" err="1"/>
              <a:t>collaboration</a:t>
            </a:r>
            <a:r>
              <a:rPr lang="da-DK" dirty="0"/>
              <a:t> </a:t>
            </a:r>
            <a:r>
              <a:rPr lang="da-DK" dirty="0" err="1"/>
              <a:t>between</a:t>
            </a:r>
            <a:r>
              <a:rPr lang="da-DK" dirty="0"/>
              <a:t> GBIF nodes and IPBES national </a:t>
            </a:r>
            <a:r>
              <a:rPr lang="da-DK" dirty="0" err="1"/>
              <a:t>focal</a:t>
            </a:r>
            <a:r>
              <a:rPr lang="da-DK" dirty="0"/>
              <a:t> points </a:t>
            </a:r>
          </a:p>
        </p:txBody>
      </p:sp>
    </p:spTree>
    <p:extLst>
      <p:ext uri="{BB962C8B-B14F-4D97-AF65-F5344CB8AC3E}">
        <p14:creationId xmlns:p14="http://schemas.microsoft.com/office/powerpoint/2010/main" val="272595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E18E76-E47E-1B4C-A953-5A72936C528E}"/>
              </a:ext>
            </a:extLst>
          </p:cNvPr>
          <p:cNvSpPr>
            <a:spLocks noGrp="1"/>
          </p:cNvSpPr>
          <p:nvPr>
            <p:ph type="title"/>
          </p:nvPr>
        </p:nvSpPr>
        <p:spPr/>
        <p:txBody>
          <a:bodyPr/>
          <a:lstStyle/>
          <a:p>
            <a:r>
              <a:rPr lang="da-DK" dirty="0" err="1"/>
              <a:t>Ipbes</a:t>
            </a:r>
            <a:r>
              <a:rPr lang="da-DK" dirty="0"/>
              <a:t>-GBIF </a:t>
            </a:r>
            <a:r>
              <a:rPr lang="da-DK" dirty="0" err="1"/>
              <a:t>mou</a:t>
            </a:r>
            <a:endParaRPr lang="da-DK" dirty="0"/>
          </a:p>
        </p:txBody>
      </p:sp>
      <p:sp>
        <p:nvSpPr>
          <p:cNvPr id="4" name="Text Placeholder 3">
            <a:extLst>
              <a:ext uri="{FF2B5EF4-FFF2-40B4-BE49-F238E27FC236}">
                <a16:creationId xmlns="" xmlns:a16="http://schemas.microsoft.com/office/drawing/2014/main" id="{F5DA9F9E-C7F2-064D-B33A-B45C44D18B7B}"/>
              </a:ext>
            </a:extLst>
          </p:cNvPr>
          <p:cNvSpPr>
            <a:spLocks noGrp="1"/>
          </p:cNvSpPr>
          <p:nvPr>
            <p:ph type="body" sz="quarter" idx="10"/>
          </p:nvPr>
        </p:nvSpPr>
        <p:spPr/>
        <p:txBody>
          <a:bodyPr/>
          <a:lstStyle/>
          <a:p>
            <a:r>
              <a:rPr lang="da-DK" dirty="0">
                <a:hlinkClick r:id="rId2"/>
              </a:rPr>
              <a:t>https://www.gbif.org/news/2ggIFqrxre4im4oSMeMmA2/gbif-formalizes-collaboration-with-biodiversity-assessment-platform</a:t>
            </a:r>
            <a:r>
              <a:rPr lang="da-DK" dirty="0"/>
              <a:t> </a:t>
            </a:r>
          </a:p>
        </p:txBody>
      </p:sp>
      <p:pic>
        <p:nvPicPr>
          <p:cNvPr id="6" name="Picture 5">
            <a:extLst>
              <a:ext uri="{FF2B5EF4-FFF2-40B4-BE49-F238E27FC236}">
                <a16:creationId xmlns="" xmlns:a16="http://schemas.microsoft.com/office/drawing/2014/main" id="{201B1BA7-CF16-8949-93E5-EADDB4CE327B}"/>
              </a:ext>
            </a:extLst>
          </p:cNvPr>
          <p:cNvPicPr>
            <a:picLocks noChangeAspect="1"/>
          </p:cNvPicPr>
          <p:nvPr/>
        </p:nvPicPr>
        <p:blipFill>
          <a:blip r:embed="rId3"/>
          <a:stretch>
            <a:fillRect/>
          </a:stretch>
        </p:blipFill>
        <p:spPr>
          <a:xfrm>
            <a:off x="2852419" y="1169689"/>
            <a:ext cx="3136367" cy="2301240"/>
          </a:xfrm>
          <a:prstGeom prst="rect">
            <a:avLst/>
          </a:prstGeom>
        </p:spPr>
      </p:pic>
      <p:sp>
        <p:nvSpPr>
          <p:cNvPr id="7" name="Rectangle 6">
            <a:extLst>
              <a:ext uri="{FF2B5EF4-FFF2-40B4-BE49-F238E27FC236}">
                <a16:creationId xmlns="" xmlns:a16="http://schemas.microsoft.com/office/drawing/2014/main" id="{4363A32C-DE49-794D-AADB-AF19013E27F6}"/>
              </a:ext>
            </a:extLst>
          </p:cNvPr>
          <p:cNvSpPr/>
          <p:nvPr/>
        </p:nvSpPr>
        <p:spPr>
          <a:xfrm>
            <a:off x="1306061" y="3826366"/>
            <a:ext cx="6531878" cy="2308324"/>
          </a:xfrm>
          <a:prstGeom prst="rect">
            <a:avLst/>
          </a:prstGeom>
        </p:spPr>
        <p:txBody>
          <a:bodyPr wrap="square">
            <a:spAutoFit/>
          </a:bodyPr>
          <a:lstStyle/>
          <a:p>
            <a:r>
              <a:rPr lang="da-DK" dirty="0">
                <a:solidFill>
                  <a:srgbClr val="4E565F"/>
                </a:solidFill>
                <a:latin typeface="Arial" panose="020B0604020202020204" pitchFamily="34" charset="0"/>
                <a:cs typeface="Arial" panose="020B0604020202020204" pitchFamily="34" charset="0"/>
              </a:rPr>
              <a:t>“IPBES </a:t>
            </a:r>
            <a:r>
              <a:rPr lang="da-DK" dirty="0" err="1">
                <a:solidFill>
                  <a:srgbClr val="4E565F"/>
                </a:solidFill>
                <a:latin typeface="Arial" panose="020B0604020202020204" pitchFamily="34" charset="0"/>
                <a:cs typeface="Arial" panose="020B0604020202020204" pitchFamily="34" charset="0"/>
              </a:rPr>
              <a:t>shares</a:t>
            </a:r>
            <a:r>
              <a:rPr lang="da-DK" dirty="0">
                <a:solidFill>
                  <a:srgbClr val="4E565F"/>
                </a:solidFill>
                <a:latin typeface="Arial" panose="020B0604020202020204" pitchFamily="34" charset="0"/>
                <a:cs typeface="Arial" panose="020B0604020202020204" pitchFamily="34" charset="0"/>
              </a:rPr>
              <a:t> the vision of GBIF for </a:t>
            </a:r>
            <a:r>
              <a:rPr lang="da-DK" dirty="0" err="1">
                <a:solidFill>
                  <a:srgbClr val="4E565F"/>
                </a:solidFill>
                <a:latin typeface="Arial" panose="020B0604020202020204" pitchFamily="34" charset="0"/>
                <a:cs typeface="Arial" panose="020B0604020202020204" pitchFamily="34" charset="0"/>
              </a:rPr>
              <a:t>free</a:t>
            </a:r>
            <a:r>
              <a:rPr lang="da-DK" dirty="0">
                <a:solidFill>
                  <a:srgbClr val="4E565F"/>
                </a:solidFill>
                <a:latin typeface="Arial" panose="020B0604020202020204" pitchFamily="34" charset="0"/>
                <a:cs typeface="Arial" panose="020B0604020202020204" pitchFamily="34" charset="0"/>
              </a:rPr>
              <a:t> and open </a:t>
            </a:r>
            <a:r>
              <a:rPr lang="da-DK" dirty="0" err="1">
                <a:solidFill>
                  <a:srgbClr val="4E565F"/>
                </a:solidFill>
                <a:latin typeface="Arial" panose="020B0604020202020204" pitchFamily="34" charset="0"/>
                <a:cs typeface="Arial" panose="020B0604020202020204" pitchFamily="34" charset="0"/>
              </a:rPr>
              <a:t>access</a:t>
            </a:r>
            <a:r>
              <a:rPr lang="da-DK" dirty="0">
                <a:solidFill>
                  <a:srgbClr val="4E565F"/>
                </a:solidFill>
                <a:latin typeface="Arial" panose="020B0604020202020204" pitchFamily="34" charset="0"/>
                <a:cs typeface="Arial" panose="020B0604020202020204" pitchFamily="34" charset="0"/>
              </a:rPr>
              <a:t> to </a:t>
            </a:r>
            <a:r>
              <a:rPr lang="da-DK" dirty="0" err="1">
                <a:solidFill>
                  <a:srgbClr val="4E565F"/>
                </a:solidFill>
                <a:latin typeface="Arial" panose="020B0604020202020204" pitchFamily="34" charset="0"/>
                <a:cs typeface="Arial" panose="020B0604020202020204" pitchFamily="34" charset="0"/>
              </a:rPr>
              <a:t>biodiversity</a:t>
            </a:r>
            <a:r>
              <a:rPr lang="da-DK" dirty="0">
                <a:solidFill>
                  <a:srgbClr val="4E565F"/>
                </a:solidFill>
                <a:latin typeface="Arial" panose="020B0604020202020204" pitchFamily="34" charset="0"/>
                <a:cs typeface="Arial" panose="020B0604020202020204" pitchFamily="34" charset="0"/>
              </a:rPr>
              <a:t> data for </a:t>
            </a:r>
            <a:r>
              <a:rPr lang="da-DK" dirty="0" err="1">
                <a:solidFill>
                  <a:srgbClr val="4E565F"/>
                </a:solidFill>
                <a:latin typeface="Arial" panose="020B0604020202020204" pitchFamily="34" charset="0"/>
                <a:cs typeface="Arial" panose="020B0604020202020204" pitchFamily="34" charset="0"/>
              </a:rPr>
              <a:t>use</a:t>
            </a:r>
            <a:r>
              <a:rPr lang="da-DK" dirty="0">
                <a:solidFill>
                  <a:srgbClr val="4E565F"/>
                </a:solidFill>
                <a:latin typeface="Arial" panose="020B0604020202020204" pitchFamily="34" charset="0"/>
                <a:cs typeface="Arial" panose="020B0604020202020204" pitchFamily="34" charset="0"/>
              </a:rPr>
              <a:t> in research and policy, and IPBES </a:t>
            </a:r>
            <a:r>
              <a:rPr lang="da-DK" dirty="0" err="1">
                <a:solidFill>
                  <a:srgbClr val="4E565F"/>
                </a:solidFill>
                <a:latin typeface="Arial" panose="020B0604020202020204" pitchFamily="34" charset="0"/>
                <a:cs typeface="Arial" panose="020B0604020202020204" pitchFamily="34" charset="0"/>
              </a:rPr>
              <a:t>also</a:t>
            </a:r>
            <a:r>
              <a:rPr lang="da-DK" dirty="0">
                <a:solidFill>
                  <a:srgbClr val="4E565F"/>
                </a:solidFill>
                <a:latin typeface="Arial" panose="020B0604020202020204" pitchFamily="34" charset="0"/>
                <a:cs typeface="Arial" panose="020B0604020202020204" pitchFamily="34" charset="0"/>
              </a:rPr>
              <a:t> </a:t>
            </a:r>
            <a:r>
              <a:rPr lang="da-DK" dirty="0" err="1">
                <a:solidFill>
                  <a:srgbClr val="4E565F"/>
                </a:solidFill>
                <a:latin typeface="Arial" panose="020B0604020202020204" pitchFamily="34" charset="0"/>
                <a:cs typeface="Arial" panose="020B0604020202020204" pitchFamily="34" charset="0"/>
              </a:rPr>
              <a:t>sees</a:t>
            </a:r>
            <a:r>
              <a:rPr lang="da-DK" dirty="0">
                <a:solidFill>
                  <a:srgbClr val="4E565F"/>
                </a:solidFill>
                <a:latin typeface="Arial" panose="020B0604020202020204" pitchFamily="34" charset="0"/>
                <a:cs typeface="Arial" panose="020B0604020202020204" pitchFamily="34" charset="0"/>
              </a:rPr>
              <a:t> the </a:t>
            </a:r>
            <a:r>
              <a:rPr lang="da-DK" dirty="0" err="1">
                <a:solidFill>
                  <a:srgbClr val="4E565F"/>
                </a:solidFill>
                <a:latin typeface="Arial" panose="020B0604020202020204" pitchFamily="34" charset="0"/>
                <a:cs typeface="Arial" panose="020B0604020202020204" pitchFamily="34" charset="0"/>
              </a:rPr>
              <a:t>mandate</a:t>
            </a:r>
            <a:r>
              <a:rPr lang="da-DK" dirty="0">
                <a:solidFill>
                  <a:srgbClr val="4E565F"/>
                </a:solidFill>
                <a:latin typeface="Arial" panose="020B0604020202020204" pitchFamily="34" charset="0"/>
                <a:cs typeface="Arial" panose="020B0604020202020204" pitchFamily="34" charset="0"/>
              </a:rPr>
              <a:t> of GBIF as </a:t>
            </a:r>
            <a:r>
              <a:rPr lang="da-DK" dirty="0" err="1">
                <a:solidFill>
                  <a:srgbClr val="4E565F"/>
                </a:solidFill>
                <a:latin typeface="Arial" panose="020B0604020202020204" pitchFamily="34" charset="0"/>
                <a:cs typeface="Arial" panose="020B0604020202020204" pitchFamily="34" charset="0"/>
              </a:rPr>
              <a:t>very</a:t>
            </a:r>
            <a:r>
              <a:rPr lang="da-DK" dirty="0">
                <a:solidFill>
                  <a:srgbClr val="4E565F"/>
                </a:solidFill>
                <a:latin typeface="Arial" panose="020B0604020202020204" pitchFamily="34" charset="0"/>
                <a:cs typeface="Arial" panose="020B0604020202020204" pitchFamily="34" charset="0"/>
              </a:rPr>
              <a:t> </a:t>
            </a:r>
            <a:r>
              <a:rPr lang="da-DK" dirty="0" err="1">
                <a:solidFill>
                  <a:srgbClr val="4E565F"/>
                </a:solidFill>
                <a:latin typeface="Arial" panose="020B0604020202020204" pitchFamily="34" charset="0"/>
                <a:cs typeface="Arial" panose="020B0604020202020204" pitchFamily="34" charset="0"/>
              </a:rPr>
              <a:t>complementary</a:t>
            </a:r>
            <a:r>
              <a:rPr lang="da-DK" dirty="0">
                <a:solidFill>
                  <a:srgbClr val="4E565F"/>
                </a:solidFill>
                <a:latin typeface="Arial" panose="020B0604020202020204" pitchFamily="34" charset="0"/>
                <a:cs typeface="Arial" panose="020B0604020202020204" pitchFamily="34" charset="0"/>
              </a:rPr>
              <a:t> to </a:t>
            </a:r>
            <a:r>
              <a:rPr lang="da-DK" dirty="0" err="1">
                <a:solidFill>
                  <a:srgbClr val="4E565F"/>
                </a:solidFill>
                <a:latin typeface="Arial" panose="020B0604020202020204" pitchFamily="34" charset="0"/>
                <a:cs typeface="Arial" panose="020B0604020202020204" pitchFamily="34" charset="0"/>
              </a:rPr>
              <a:t>its</a:t>
            </a:r>
            <a:r>
              <a:rPr lang="da-DK" dirty="0">
                <a:solidFill>
                  <a:srgbClr val="4E565F"/>
                </a:solidFill>
                <a:latin typeface="Arial" panose="020B0604020202020204" pitchFamily="34" charset="0"/>
                <a:cs typeface="Arial" panose="020B0604020202020204" pitchFamily="34" charset="0"/>
              </a:rPr>
              <a:t> </a:t>
            </a:r>
            <a:r>
              <a:rPr lang="da-DK" dirty="0" err="1">
                <a:solidFill>
                  <a:srgbClr val="4E565F"/>
                </a:solidFill>
                <a:latin typeface="Arial" panose="020B0604020202020204" pitchFamily="34" charset="0"/>
                <a:cs typeface="Arial" panose="020B0604020202020204" pitchFamily="34" charset="0"/>
              </a:rPr>
              <a:t>own</a:t>
            </a:r>
            <a:r>
              <a:rPr lang="da-DK" dirty="0">
                <a:solidFill>
                  <a:srgbClr val="4E565F"/>
                </a:solidFill>
                <a:latin typeface="Arial" panose="020B0604020202020204" pitchFamily="34" charset="0"/>
                <a:cs typeface="Arial" panose="020B0604020202020204" pitchFamily="34" charset="0"/>
              </a:rPr>
              <a:t>. IPBES </a:t>
            </a:r>
            <a:r>
              <a:rPr lang="da-DK" dirty="0" err="1">
                <a:solidFill>
                  <a:srgbClr val="4E565F"/>
                </a:solidFill>
                <a:latin typeface="Arial" panose="020B0604020202020204" pitchFamily="34" charset="0"/>
                <a:cs typeface="Arial" panose="020B0604020202020204" pitchFamily="34" charset="0"/>
              </a:rPr>
              <a:t>relies</a:t>
            </a:r>
            <a:r>
              <a:rPr lang="da-DK" dirty="0">
                <a:solidFill>
                  <a:srgbClr val="4E565F"/>
                </a:solidFill>
                <a:latin typeface="Arial" panose="020B0604020202020204" pitchFamily="34" charset="0"/>
                <a:cs typeface="Arial" panose="020B0604020202020204" pitchFamily="34" charset="0"/>
              </a:rPr>
              <a:t> on </a:t>
            </a:r>
            <a:r>
              <a:rPr lang="da-DK" dirty="0" err="1">
                <a:solidFill>
                  <a:srgbClr val="4E565F"/>
                </a:solidFill>
                <a:latin typeface="Arial" panose="020B0604020202020204" pitchFamily="34" charset="0"/>
                <a:cs typeface="Arial" panose="020B0604020202020204" pitchFamily="34" charset="0"/>
              </a:rPr>
              <a:t>analysis</a:t>
            </a:r>
            <a:r>
              <a:rPr lang="da-DK" dirty="0">
                <a:solidFill>
                  <a:srgbClr val="4E565F"/>
                </a:solidFill>
                <a:latin typeface="Arial" panose="020B0604020202020204" pitchFamily="34" charset="0"/>
                <a:cs typeface="Arial" panose="020B0604020202020204" pitchFamily="34" charset="0"/>
              </a:rPr>
              <a:t> of </a:t>
            </a:r>
            <a:r>
              <a:rPr lang="da-DK" dirty="0" err="1">
                <a:solidFill>
                  <a:srgbClr val="4E565F"/>
                </a:solidFill>
                <a:latin typeface="Arial" panose="020B0604020202020204" pitchFamily="34" charset="0"/>
                <a:cs typeface="Arial" panose="020B0604020202020204" pitchFamily="34" charset="0"/>
              </a:rPr>
              <a:t>published</a:t>
            </a:r>
            <a:r>
              <a:rPr lang="da-DK" dirty="0">
                <a:solidFill>
                  <a:srgbClr val="4E565F"/>
                </a:solidFill>
                <a:latin typeface="Arial" panose="020B0604020202020204" pitchFamily="34" charset="0"/>
                <a:cs typeface="Arial" panose="020B0604020202020204" pitchFamily="34" charset="0"/>
              </a:rPr>
              <a:t> </a:t>
            </a:r>
            <a:r>
              <a:rPr lang="da-DK" dirty="0" err="1">
                <a:solidFill>
                  <a:srgbClr val="4E565F"/>
                </a:solidFill>
                <a:latin typeface="Arial" panose="020B0604020202020204" pitchFamily="34" charset="0"/>
                <a:cs typeface="Arial" panose="020B0604020202020204" pitchFamily="34" charset="0"/>
              </a:rPr>
              <a:t>literature</a:t>
            </a:r>
            <a:r>
              <a:rPr lang="da-DK" dirty="0">
                <a:solidFill>
                  <a:srgbClr val="4E565F"/>
                </a:solidFill>
                <a:latin typeface="Arial" panose="020B0604020202020204" pitchFamily="34" charset="0"/>
                <a:cs typeface="Arial" panose="020B0604020202020204" pitchFamily="34" charset="0"/>
              </a:rPr>
              <a:t> </a:t>
            </a:r>
            <a:r>
              <a:rPr lang="da-DK" dirty="0" err="1">
                <a:solidFill>
                  <a:srgbClr val="4E565F"/>
                </a:solidFill>
                <a:latin typeface="Arial" panose="020B0604020202020204" pitchFamily="34" charset="0"/>
                <a:cs typeface="Arial" panose="020B0604020202020204" pitchFamily="34" charset="0"/>
              </a:rPr>
              <a:t>which</a:t>
            </a:r>
            <a:r>
              <a:rPr lang="da-DK" dirty="0">
                <a:solidFill>
                  <a:srgbClr val="4E565F"/>
                </a:solidFill>
                <a:latin typeface="Arial" panose="020B0604020202020204" pitchFamily="34" charset="0"/>
                <a:cs typeface="Arial" panose="020B0604020202020204" pitchFamily="34" charset="0"/>
              </a:rPr>
              <a:t> </a:t>
            </a:r>
            <a:r>
              <a:rPr lang="da-DK" dirty="0" err="1">
                <a:solidFill>
                  <a:srgbClr val="4E565F"/>
                </a:solidFill>
                <a:latin typeface="Arial" panose="020B0604020202020204" pitchFamily="34" charset="0"/>
                <a:cs typeface="Arial" panose="020B0604020202020204" pitchFamily="34" charset="0"/>
              </a:rPr>
              <a:t>itself</a:t>
            </a:r>
            <a:r>
              <a:rPr lang="da-DK" dirty="0">
                <a:solidFill>
                  <a:srgbClr val="4E565F"/>
                </a:solidFill>
                <a:latin typeface="Arial" panose="020B0604020202020204" pitchFamily="34" charset="0"/>
                <a:cs typeface="Arial" panose="020B0604020202020204" pitchFamily="34" charset="0"/>
              </a:rPr>
              <a:t> </a:t>
            </a:r>
            <a:r>
              <a:rPr lang="da-DK" dirty="0" err="1">
                <a:solidFill>
                  <a:srgbClr val="4E565F"/>
                </a:solidFill>
                <a:latin typeface="Arial" panose="020B0604020202020204" pitchFamily="34" charset="0"/>
                <a:cs typeface="Arial" panose="020B0604020202020204" pitchFamily="34" charset="0"/>
              </a:rPr>
              <a:t>relies</a:t>
            </a:r>
            <a:r>
              <a:rPr lang="da-DK" dirty="0">
                <a:solidFill>
                  <a:srgbClr val="4E565F"/>
                </a:solidFill>
                <a:latin typeface="Arial" panose="020B0604020202020204" pitchFamily="34" charset="0"/>
                <a:cs typeface="Arial" panose="020B0604020202020204" pitchFamily="34" charset="0"/>
              </a:rPr>
              <a:t> on robust datasets – and </a:t>
            </a:r>
            <a:r>
              <a:rPr lang="da-DK" dirty="0" err="1">
                <a:solidFill>
                  <a:srgbClr val="4E565F"/>
                </a:solidFill>
                <a:latin typeface="Arial" panose="020B0604020202020204" pitchFamily="34" charset="0"/>
                <a:cs typeface="Arial" panose="020B0604020202020204" pitchFamily="34" charset="0"/>
              </a:rPr>
              <a:t>this</a:t>
            </a:r>
            <a:r>
              <a:rPr lang="da-DK" dirty="0">
                <a:solidFill>
                  <a:srgbClr val="4E565F"/>
                </a:solidFill>
                <a:latin typeface="Arial" panose="020B0604020202020204" pitchFamily="34" charset="0"/>
                <a:cs typeface="Arial" panose="020B0604020202020204" pitchFamily="34" charset="0"/>
              </a:rPr>
              <a:t> is </a:t>
            </a:r>
            <a:r>
              <a:rPr lang="da-DK" dirty="0" err="1">
                <a:solidFill>
                  <a:srgbClr val="4E565F"/>
                </a:solidFill>
                <a:latin typeface="Arial" panose="020B0604020202020204" pitchFamily="34" charset="0"/>
                <a:cs typeface="Arial" panose="020B0604020202020204" pitchFamily="34" charset="0"/>
              </a:rPr>
              <a:t>where</a:t>
            </a:r>
            <a:r>
              <a:rPr lang="da-DK" dirty="0">
                <a:solidFill>
                  <a:srgbClr val="4E565F"/>
                </a:solidFill>
                <a:latin typeface="Arial" panose="020B0604020202020204" pitchFamily="34" charset="0"/>
                <a:cs typeface="Arial" panose="020B0604020202020204" pitchFamily="34" charset="0"/>
              </a:rPr>
              <a:t> GBIF kicks in.” </a:t>
            </a:r>
          </a:p>
          <a:p>
            <a:endParaRPr lang="da-DK" dirty="0">
              <a:solidFill>
                <a:srgbClr val="4E565F"/>
              </a:solidFill>
              <a:latin typeface="Arial" panose="020B0604020202020204" pitchFamily="34" charset="0"/>
              <a:cs typeface="Arial" panose="020B0604020202020204" pitchFamily="34" charset="0"/>
            </a:endParaRPr>
          </a:p>
          <a:p>
            <a:r>
              <a:rPr lang="da-DK" dirty="0">
                <a:solidFill>
                  <a:srgbClr val="4E565F"/>
                </a:solidFill>
                <a:latin typeface="Arial" panose="020B0604020202020204" pitchFamily="34" charset="0"/>
                <a:cs typeface="Arial" panose="020B0604020202020204" pitchFamily="34" charset="0"/>
              </a:rPr>
              <a:t>– Anne </a:t>
            </a:r>
            <a:r>
              <a:rPr lang="da-DK" dirty="0" err="1">
                <a:solidFill>
                  <a:srgbClr val="4E565F"/>
                </a:solidFill>
                <a:latin typeface="Arial" panose="020B0604020202020204" pitchFamily="34" charset="0"/>
                <a:cs typeface="Arial" panose="020B0604020202020204" pitchFamily="34" charset="0"/>
              </a:rPr>
              <a:t>Larigauderie</a:t>
            </a:r>
            <a:r>
              <a:rPr lang="da-DK" dirty="0">
                <a:solidFill>
                  <a:srgbClr val="4E565F"/>
                </a:solidFill>
                <a:latin typeface="Arial" panose="020B0604020202020204" pitchFamily="34" charset="0"/>
                <a:cs typeface="Arial" panose="020B0604020202020204" pitchFamily="34" charset="0"/>
              </a:rPr>
              <a:t>, </a:t>
            </a:r>
            <a:r>
              <a:rPr lang="da-DK" dirty="0" err="1">
                <a:solidFill>
                  <a:srgbClr val="4E565F"/>
                </a:solidFill>
                <a:latin typeface="Arial" panose="020B0604020202020204" pitchFamily="34" charset="0"/>
                <a:cs typeface="Arial" panose="020B0604020202020204" pitchFamily="34" charset="0"/>
              </a:rPr>
              <a:t>Executive</a:t>
            </a:r>
            <a:r>
              <a:rPr lang="da-DK" dirty="0">
                <a:solidFill>
                  <a:srgbClr val="4E565F"/>
                </a:solidFill>
                <a:latin typeface="Arial" panose="020B0604020202020204" pitchFamily="34" charset="0"/>
                <a:cs typeface="Arial" panose="020B0604020202020204" pitchFamily="34" charset="0"/>
              </a:rPr>
              <a:t> </a:t>
            </a:r>
            <a:r>
              <a:rPr lang="da-DK" dirty="0" err="1">
                <a:solidFill>
                  <a:srgbClr val="4E565F"/>
                </a:solidFill>
                <a:latin typeface="Arial" panose="020B0604020202020204" pitchFamily="34" charset="0"/>
                <a:cs typeface="Arial" panose="020B0604020202020204" pitchFamily="34" charset="0"/>
              </a:rPr>
              <a:t>Secretary</a:t>
            </a:r>
            <a:r>
              <a:rPr lang="da-DK" dirty="0">
                <a:solidFill>
                  <a:srgbClr val="4E565F"/>
                </a:solidFill>
                <a:latin typeface="Arial" panose="020B0604020202020204" pitchFamily="34" charset="0"/>
                <a:cs typeface="Arial" panose="020B0604020202020204" pitchFamily="34" charset="0"/>
              </a:rPr>
              <a:t>, IPBES</a:t>
            </a: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729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E18E76-E47E-1B4C-A953-5A72936C528E}"/>
              </a:ext>
            </a:extLst>
          </p:cNvPr>
          <p:cNvSpPr>
            <a:spLocks noGrp="1"/>
          </p:cNvSpPr>
          <p:nvPr>
            <p:ph type="title"/>
          </p:nvPr>
        </p:nvSpPr>
        <p:spPr/>
        <p:txBody>
          <a:bodyPr/>
          <a:lstStyle/>
          <a:p>
            <a:r>
              <a:rPr lang="da-DK" dirty="0" err="1"/>
              <a:t>Ipbes</a:t>
            </a:r>
            <a:r>
              <a:rPr lang="da-DK" dirty="0"/>
              <a:t>-GBIF </a:t>
            </a:r>
            <a:r>
              <a:rPr lang="da-DK" dirty="0" err="1"/>
              <a:t>mou</a:t>
            </a:r>
            <a:endParaRPr lang="da-DK" dirty="0"/>
          </a:p>
        </p:txBody>
      </p:sp>
      <p:sp>
        <p:nvSpPr>
          <p:cNvPr id="3" name="Content Placeholder 2">
            <a:extLst>
              <a:ext uri="{FF2B5EF4-FFF2-40B4-BE49-F238E27FC236}">
                <a16:creationId xmlns="" xmlns:a16="http://schemas.microsoft.com/office/drawing/2014/main" id="{FE917194-BC9D-2D48-8C37-5736ADDBBC8F}"/>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da-DK" dirty="0" err="1"/>
              <a:t>Use</a:t>
            </a:r>
            <a:r>
              <a:rPr lang="da-DK" dirty="0"/>
              <a:t> </a:t>
            </a:r>
            <a:r>
              <a:rPr lang="da-DK" dirty="0" err="1"/>
              <a:t>knowledge</a:t>
            </a:r>
            <a:r>
              <a:rPr lang="da-DK" dirty="0"/>
              <a:t> </a:t>
            </a:r>
            <a:r>
              <a:rPr lang="da-DK" dirty="0" err="1"/>
              <a:t>gaps</a:t>
            </a:r>
            <a:r>
              <a:rPr lang="da-DK" dirty="0"/>
              <a:t> </a:t>
            </a:r>
            <a:r>
              <a:rPr lang="da-DK" dirty="0" err="1"/>
              <a:t>identified</a:t>
            </a:r>
            <a:r>
              <a:rPr lang="da-DK" dirty="0"/>
              <a:t> by IPBES to </a:t>
            </a:r>
            <a:r>
              <a:rPr lang="da-DK" dirty="0" err="1"/>
              <a:t>prioritise</a:t>
            </a:r>
            <a:r>
              <a:rPr lang="da-DK" dirty="0"/>
              <a:t> data </a:t>
            </a:r>
            <a:r>
              <a:rPr lang="da-DK" dirty="0" err="1"/>
              <a:t>mobilization</a:t>
            </a:r>
            <a:r>
              <a:rPr lang="da-DK" dirty="0"/>
              <a:t>, </a:t>
            </a:r>
            <a:r>
              <a:rPr lang="da-DK" dirty="0" err="1"/>
              <a:t>e.g</a:t>
            </a:r>
            <a:r>
              <a:rPr lang="da-DK" dirty="0"/>
              <a:t>. :</a:t>
            </a:r>
          </a:p>
          <a:p>
            <a:pPr marL="457200" indent="-457200">
              <a:buFont typeface="Arial" panose="020B0604020202020204" pitchFamily="34" charset="0"/>
              <a:buChar char="•"/>
            </a:pPr>
            <a:endParaRPr lang="da-DK" dirty="0"/>
          </a:p>
          <a:p>
            <a:pPr marL="1200150" lvl="1" indent="-457200">
              <a:buFont typeface="Wingdings" pitchFamily="2" charset="2"/>
              <a:buChar char="Ø"/>
            </a:pPr>
            <a:r>
              <a:rPr lang="da-DK" dirty="0"/>
              <a:t>Data </a:t>
            </a:r>
            <a:r>
              <a:rPr lang="da-DK" dirty="0" err="1"/>
              <a:t>gaps</a:t>
            </a:r>
            <a:r>
              <a:rPr lang="da-DK" dirty="0"/>
              <a:t> on </a:t>
            </a:r>
            <a:r>
              <a:rPr lang="da-DK" dirty="0" err="1"/>
              <a:t>insect</a:t>
            </a:r>
            <a:r>
              <a:rPr lang="da-DK" dirty="0"/>
              <a:t> </a:t>
            </a:r>
            <a:r>
              <a:rPr lang="da-DK" dirty="0" err="1"/>
              <a:t>pollinators</a:t>
            </a:r>
            <a:r>
              <a:rPr lang="da-DK" dirty="0"/>
              <a:t> </a:t>
            </a:r>
            <a:r>
              <a:rPr lang="da-DK" dirty="0" err="1"/>
              <a:t>especially</a:t>
            </a:r>
            <a:r>
              <a:rPr lang="da-DK" dirty="0"/>
              <a:t> </a:t>
            </a:r>
            <a:r>
              <a:rPr lang="da-DK" dirty="0" err="1"/>
              <a:t>Africa</a:t>
            </a:r>
            <a:endParaRPr lang="da-DK" dirty="0"/>
          </a:p>
          <a:p>
            <a:pPr marL="1200150" lvl="1" indent="-457200">
              <a:buFont typeface="Wingdings" pitchFamily="2" charset="2"/>
              <a:buChar char="Ø"/>
            </a:pPr>
            <a:endParaRPr lang="da-DK" dirty="0"/>
          </a:p>
          <a:p>
            <a:pPr marL="1200150" lvl="1" indent="-457200">
              <a:buFont typeface="Wingdings" pitchFamily="2" charset="2"/>
              <a:buChar char="Ø"/>
            </a:pPr>
            <a:r>
              <a:rPr lang="da-DK" dirty="0" err="1"/>
              <a:t>Significant</a:t>
            </a:r>
            <a:r>
              <a:rPr lang="da-DK" dirty="0"/>
              <a:t> </a:t>
            </a:r>
            <a:r>
              <a:rPr lang="da-DK" dirty="0" err="1"/>
              <a:t>geographic</a:t>
            </a:r>
            <a:r>
              <a:rPr lang="da-DK" dirty="0"/>
              <a:t> data </a:t>
            </a:r>
            <a:r>
              <a:rPr lang="da-DK" dirty="0" err="1"/>
              <a:t>gaps</a:t>
            </a:r>
            <a:r>
              <a:rPr lang="da-DK" dirty="0"/>
              <a:t> in E. Europe, Central Asia</a:t>
            </a:r>
          </a:p>
          <a:p>
            <a:pPr marL="1200150" lvl="1" indent="-457200">
              <a:buFont typeface="Wingdings" pitchFamily="2" charset="2"/>
              <a:buChar char="Ø"/>
            </a:pPr>
            <a:endParaRPr lang="da-DK" dirty="0"/>
          </a:p>
          <a:p>
            <a:pPr marL="1200150" lvl="1" indent="-457200">
              <a:buFont typeface="Wingdings" pitchFamily="2" charset="2"/>
              <a:buChar char="Ø"/>
            </a:pPr>
            <a:r>
              <a:rPr lang="da-DK" dirty="0" err="1"/>
              <a:t>Process</a:t>
            </a:r>
            <a:r>
              <a:rPr lang="da-DK" dirty="0"/>
              <a:t> of </a:t>
            </a:r>
            <a:r>
              <a:rPr lang="da-DK" dirty="0" err="1"/>
              <a:t>identifying</a:t>
            </a:r>
            <a:r>
              <a:rPr lang="da-DK" dirty="0"/>
              <a:t> and </a:t>
            </a:r>
            <a:r>
              <a:rPr lang="da-DK" dirty="0" err="1"/>
              <a:t>communicating</a:t>
            </a:r>
            <a:r>
              <a:rPr lang="da-DK" dirty="0"/>
              <a:t> </a:t>
            </a:r>
            <a:r>
              <a:rPr lang="da-DK" dirty="0" err="1"/>
              <a:t>priority</a:t>
            </a:r>
            <a:r>
              <a:rPr lang="da-DK" dirty="0"/>
              <a:t> </a:t>
            </a:r>
            <a:r>
              <a:rPr lang="da-DK" dirty="0" err="1"/>
              <a:t>gaps</a:t>
            </a:r>
            <a:r>
              <a:rPr lang="da-DK" dirty="0"/>
              <a:t> </a:t>
            </a:r>
            <a:r>
              <a:rPr lang="da-DK" dirty="0" err="1"/>
              <a:t>through</a:t>
            </a:r>
            <a:r>
              <a:rPr lang="da-DK" dirty="0"/>
              <a:t> IPBES </a:t>
            </a:r>
            <a:r>
              <a:rPr lang="da-DK" dirty="0" err="1"/>
              <a:t>knowledge</a:t>
            </a:r>
            <a:r>
              <a:rPr lang="da-DK" dirty="0"/>
              <a:t> and data </a:t>
            </a:r>
            <a:r>
              <a:rPr lang="da-DK" dirty="0" err="1"/>
              <a:t>task</a:t>
            </a:r>
            <a:r>
              <a:rPr lang="da-DK" dirty="0"/>
              <a:t> force – </a:t>
            </a:r>
            <a:r>
              <a:rPr lang="da-DK" dirty="0" err="1"/>
              <a:t>can</a:t>
            </a:r>
            <a:r>
              <a:rPr lang="da-DK" dirty="0"/>
              <a:t> </a:t>
            </a:r>
            <a:r>
              <a:rPr lang="da-DK" dirty="0" err="1"/>
              <a:t>inform</a:t>
            </a:r>
            <a:r>
              <a:rPr lang="da-DK" dirty="0"/>
              <a:t> </a:t>
            </a:r>
            <a:r>
              <a:rPr lang="da-DK" dirty="0" err="1"/>
              <a:t>digitization</a:t>
            </a:r>
            <a:r>
              <a:rPr lang="da-DK" dirty="0"/>
              <a:t> </a:t>
            </a:r>
            <a:r>
              <a:rPr lang="da-DK" dirty="0" err="1"/>
              <a:t>priorities</a:t>
            </a:r>
            <a:r>
              <a:rPr lang="da-DK" dirty="0"/>
              <a:t> and </a:t>
            </a:r>
            <a:r>
              <a:rPr lang="da-DK" dirty="0" err="1"/>
              <a:t>funding</a:t>
            </a:r>
            <a:r>
              <a:rPr lang="da-DK" dirty="0"/>
              <a:t> programmes</a:t>
            </a:r>
          </a:p>
          <a:p>
            <a:pPr marL="1200150" lvl="1" indent="-457200">
              <a:buFont typeface="Wingdings" pitchFamily="2" charset="2"/>
              <a:buChar char="Ø"/>
            </a:pPr>
            <a:endParaRPr lang="da-DK" dirty="0"/>
          </a:p>
          <a:p>
            <a:pPr lvl="1" indent="0">
              <a:buNone/>
            </a:pPr>
            <a:endParaRPr lang="da-DK" dirty="0"/>
          </a:p>
        </p:txBody>
      </p:sp>
      <p:sp>
        <p:nvSpPr>
          <p:cNvPr id="4" name="Text Placeholder 3">
            <a:extLst>
              <a:ext uri="{FF2B5EF4-FFF2-40B4-BE49-F238E27FC236}">
                <a16:creationId xmlns="" xmlns:a16="http://schemas.microsoft.com/office/drawing/2014/main" id="{F5DA9F9E-C7F2-064D-B33A-B45C44D18B7B}"/>
              </a:ext>
            </a:extLst>
          </p:cNvPr>
          <p:cNvSpPr>
            <a:spLocks noGrp="1"/>
          </p:cNvSpPr>
          <p:nvPr>
            <p:ph type="body" sz="quarter" idx="10"/>
          </p:nvPr>
        </p:nvSpPr>
        <p:spPr/>
        <p:txBody>
          <a:bodyPr/>
          <a:lstStyle/>
          <a:p>
            <a:r>
              <a:rPr lang="da-DK" dirty="0">
                <a:hlinkClick r:id="rId2"/>
              </a:rPr>
              <a:t>https://www.gbif.org/news/2ggIFqrxre4im4oSMeMmA2/gbif-formalizes-collaboration-with-biodiversity-assessment-platform</a:t>
            </a:r>
            <a:r>
              <a:rPr lang="da-DK" dirty="0"/>
              <a:t> </a:t>
            </a:r>
          </a:p>
        </p:txBody>
      </p:sp>
    </p:spTree>
    <p:extLst>
      <p:ext uri="{BB962C8B-B14F-4D97-AF65-F5344CB8AC3E}">
        <p14:creationId xmlns:p14="http://schemas.microsoft.com/office/powerpoint/2010/main" val="3775742078"/>
      </p:ext>
    </p:extLst>
  </p:cSld>
  <p:clrMapOvr>
    <a:masterClrMapping/>
  </p:clrMapOvr>
</p:sld>
</file>

<file path=ppt/theme/theme1.xml><?xml version="1.0" encoding="utf-8"?>
<a:theme xmlns:a="http://schemas.openxmlformats.org/drawingml/2006/main" name="GBIF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GBIF_v2</Template>
  <TotalTime>420</TotalTime>
  <Words>2866</Words>
  <Application>Microsoft Macintosh PowerPoint</Application>
  <PresentationFormat>On-screen Show (4:3)</PresentationFormat>
  <Paragraphs>434</Paragraphs>
  <Slides>50</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 Narrow</vt:lpstr>
      <vt:lpstr>Calibri</vt:lpstr>
      <vt:lpstr>ＭＳ Ｐゴシック</vt:lpstr>
      <vt:lpstr>Wingdings</vt:lpstr>
      <vt:lpstr>Arial</vt:lpstr>
      <vt:lpstr>GBIF_v2</vt:lpstr>
      <vt:lpstr>GBIF nodes and IPBES </vt:lpstr>
      <vt:lpstr>Ipbes goal</vt:lpstr>
      <vt:lpstr>Ipbes functions</vt:lpstr>
      <vt:lpstr>Ipbes milestoneS</vt:lpstr>
      <vt:lpstr>Ipbes-6 PLENARY MEETING, MEDELLÍn, colombia 17-24 march 2018 </vt:lpstr>
      <vt:lpstr>Ipbes-6 PLENARY MEETING, MEDELLÍn, colombia 17-24 march 2018</vt:lpstr>
      <vt:lpstr>IPBES-GBIF Mou</vt:lpstr>
      <vt:lpstr>Ipbes-GBIF mou</vt:lpstr>
      <vt:lpstr>Ipbes-GBIF mou</vt:lpstr>
      <vt:lpstr>Ipbes-GBIF mou</vt:lpstr>
      <vt:lpstr>Ipbes-GBIF mou</vt:lpstr>
      <vt:lpstr>And finally…</vt:lpstr>
      <vt:lpstr>GBIF Capacity Self-Assessments</vt:lpstr>
      <vt:lpstr>Role of capacity self-assessment</vt:lpstr>
      <vt:lpstr>Capacity self-assessment guidelines for national biodiversity information facilities</vt:lpstr>
      <vt:lpstr>Coordinating a National biodiversity information facility</vt:lpstr>
      <vt:lpstr>Implementing a national biodiversity data mobilization plan</vt:lpstr>
      <vt:lpstr>Meeting biodiversity information needs at the national level</vt:lpstr>
      <vt:lpstr>Supporting improved management of biodiversity data nationally</vt:lpstr>
      <vt:lpstr>Self-assessment guidelines for data holding institutions</vt:lpstr>
      <vt:lpstr>What Capacity self-assessment Is not</vt:lpstr>
      <vt:lpstr>Capacity self-assessment uses</vt:lpstr>
      <vt:lpstr>Capacity self-Assessment Recommendations</vt:lpstr>
      <vt:lpstr>2018 review of GBIF self-assessments</vt:lpstr>
      <vt:lpstr>GBIF Capacity Self-Assessments</vt:lpstr>
      <vt:lpstr>#GBIF1billion update</vt:lpstr>
      <vt:lpstr>PowerPoint Presentation</vt:lpstr>
      <vt:lpstr>#GBIF1billion Toolkit for network communications  a work-in-progress</vt:lpstr>
      <vt:lpstr>Photo gallery</vt:lpstr>
      <vt:lpstr>Social media calendar</vt:lpstr>
      <vt:lpstr>Draft news article</vt:lpstr>
      <vt:lpstr>Infographics</vt:lpstr>
      <vt:lpstr>Support stories Matrix</vt:lpstr>
      <vt:lpstr>Support stories Video</vt:lpstr>
      <vt:lpstr>Support stories Video</vt:lpstr>
      <vt:lpstr>#GBIF1billion Schedule</vt:lpstr>
      <vt:lpstr>#GBIF1billion What you can do</vt:lpstr>
      <vt:lpstr>Dmitry Schigel GBIF Scientific Officer</vt:lpstr>
      <vt:lpstr>Outline</vt:lpstr>
      <vt:lpstr>Data activities in Russia History and data growth</vt:lpstr>
      <vt:lpstr>GBIF.RU The nucleus of regional coordination </vt:lpstr>
      <vt:lpstr>Additional contribution from Finland Two GBIF grants in the European part of Russia </vt:lpstr>
      <vt:lpstr>Digitization &amp; publication Moscow, May 2018</vt:lpstr>
      <vt:lpstr>Moscow University The Depositarium Project</vt:lpstr>
      <vt:lpstr>Saint Petersburg The Giant Collections</vt:lpstr>
      <vt:lpstr>Data conference in Siberia 11–14 Sep 2018</vt:lpstr>
      <vt:lpstr>Data publishing in  Ukraine</vt:lpstr>
      <vt:lpstr>SIU grant 2018–2021, ForBio / GBIF Norway Tajikistan, Belarus, Ukraine, Armenia</vt:lpstr>
      <vt:lpstr>GBIF activity in the former USSR Participation, collaboration, data publishers / datasets</vt:lpstr>
      <vt:lpstr>Wrap-up </vt:lpstr>
    </vt:vector>
  </TitlesOfParts>
  <Manager/>
  <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IPBES PLENARY MEETING Medellín, Colombia 18-24 March 2018</dc:title>
  <dc:subject/>
  <dc:creator>Tim Hirsch</dc:creator>
  <cp:keywords/>
  <dc:description/>
  <cp:lastModifiedBy>Kyle Copas</cp:lastModifiedBy>
  <cp:revision>53</cp:revision>
  <dcterms:created xsi:type="dcterms:W3CDTF">2018-03-26T05:04:53Z</dcterms:created>
  <dcterms:modified xsi:type="dcterms:W3CDTF">2018-04-05T10:01:56Z</dcterms:modified>
  <cp:category/>
</cp:coreProperties>
</file>